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3" r:id="rId4"/>
    <p:sldId id="262" r:id="rId5"/>
    <p:sldId id="266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81" r:id="rId18"/>
    <p:sldId id="279" r:id="rId19"/>
    <p:sldId id="280" r:id="rId20"/>
    <p:sldId id="282" r:id="rId21"/>
    <p:sldId id="268" r:id="rId22"/>
    <p:sldId id="284" r:id="rId23"/>
    <p:sldId id="285" r:id="rId24"/>
    <p:sldId id="386" r:id="rId25"/>
    <p:sldId id="387" r:id="rId26"/>
    <p:sldId id="388" r:id="rId27"/>
    <p:sldId id="659" r:id="rId28"/>
    <p:sldId id="660" r:id="rId29"/>
    <p:sldId id="345" r:id="rId30"/>
    <p:sldId id="529" r:id="rId31"/>
    <p:sldId id="530" r:id="rId32"/>
    <p:sldId id="532" r:id="rId33"/>
    <p:sldId id="585" r:id="rId34"/>
    <p:sldId id="531" r:id="rId35"/>
    <p:sldId id="586" r:id="rId36"/>
    <p:sldId id="657" r:id="rId37"/>
    <p:sldId id="421" r:id="rId38"/>
    <p:sldId id="283" r:id="rId3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13C9E2-54B9-703C-9524-E4CDEBFA0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6519630-2E5A-B22D-82E1-6D61AE802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D24D8A-3DC9-8278-A886-FCABD0F29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1FCD-A732-428F-8A58-FA1FD67CDA00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0B1CF4-0387-D8F4-3292-1245EB78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749259-0281-D1A9-B7B2-31465A589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82BB-5815-40F4-BC77-A98AACDE3D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17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F2727-B8A2-9866-ED83-3C8670911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BCC88B-F1BE-645F-D4F9-A93AEFB86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2B753B-26A7-19F1-F9A8-7CD6474A3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1FCD-A732-428F-8A58-FA1FD67CDA00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ED39B5-124B-5DF0-76CB-BBC6584C5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F19779-D15B-6181-590D-1E5C26706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82BB-5815-40F4-BC77-A98AACDE3D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4871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5AF4B5C-08E4-6602-44D7-B6E84CD06C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30AE1B4-3973-4F3E-76AE-842EAA275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27A1FE-FCDD-BB68-C8A8-F08BF66E3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1FCD-A732-428F-8A58-FA1FD67CDA00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40B7F4-6E1B-CC22-8ACF-ADE807A83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62A32E-E8AC-C5F9-E887-E2FE05C49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82BB-5815-40F4-BC77-A98AACDE3D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014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11A627-D955-7F86-99EC-25A4AFDD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005DAE-4CA3-B8A3-79C0-B54487595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BAB611-B4D3-CE02-973A-771D44954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1FCD-A732-428F-8A58-FA1FD67CDA00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9DFF78-C14A-3D5C-F209-ACD5FC3AE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216171-DBB2-EBCB-B3C7-D1BF6B929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82BB-5815-40F4-BC77-A98AACDE3D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441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43BA1-8E8C-451D-C83C-A34999541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D6183-217B-7D42-FD39-1692713F9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2329F3-6FF4-4E35-ECD1-661B57094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1FCD-A732-428F-8A58-FA1FD67CDA00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B42C8A-3A1B-DEA9-640D-8C42E2D6E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2DB82A-3E1B-BF44-3321-195A74FC6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82BB-5815-40F4-BC77-A98AACDE3D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5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BD439C-565D-27F4-94C5-A3FBEA21B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0EE195-5F3E-A3B4-6809-5660B69C93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2C4A8E6-7208-1905-1E28-7088DA93C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59528A-766D-D66A-60ED-276E168B6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1FCD-A732-428F-8A58-FA1FD67CDA00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C2353C6-1AC2-2EE0-2DBE-DC01FC195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55431E-5D45-6DC9-6A8D-C9DB7A6AA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82BB-5815-40F4-BC77-A98AACDE3D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078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8E3092-3E4F-1132-6EE9-8F0362665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62781A3-2CAD-0561-D9C4-1C075EA27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32A0656-65CB-EB28-F1D5-2B763ED50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35DCB44-3227-D5AC-267F-BF7EC97B8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7981A2D-FF61-7056-2B08-4C513464B5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32ED151-4C62-F1FD-F46C-85ED4A4FD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1FCD-A732-428F-8A58-FA1FD67CDA00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6ADC35A-BA10-F712-1B57-CBF821122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7180F99-4489-C288-55D6-21B215892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82BB-5815-40F4-BC77-A98AACDE3D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9277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DFFB2C-5545-8495-FAF1-063E213AF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D59B29B-0070-3E69-29CA-60CDB5BC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1FCD-A732-428F-8A58-FA1FD67CDA00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34DDC1C-E9D5-FBE7-62FD-146880688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9BC3CFC-CCDD-36BA-09C7-639F98FC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82BB-5815-40F4-BC77-A98AACDE3D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7578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23C7790-46E3-C74B-4992-1A081CCCF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1FCD-A732-428F-8A58-FA1FD67CDA00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8844DDB-E5A5-209B-9542-66A093BCD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94638BA-5804-B4F7-3217-5DD500DB4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82BB-5815-40F4-BC77-A98AACDE3D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52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3A1D2C-9B23-5C8D-02C5-80ECE7273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9BD57C-B1B2-3BFF-B172-A52E9695B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DBD865E-226E-EF38-BF61-7F5925059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7C48949-FA61-4A8D-164C-41334923B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1FCD-A732-428F-8A58-FA1FD67CDA00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84F99F-034E-EA13-18B5-0E1E50A7D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06AC894-C024-CAAB-3B91-FBC0BE04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82BB-5815-40F4-BC77-A98AACDE3D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183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14B8D5-059A-CB4F-9D0E-C750E40CD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5014224-D3C0-965B-EE58-82AA4F2ACB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428E5AD-E723-2692-42D2-8EE9F5B3A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92E87A-3B85-7398-D4D8-569DAADA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1FCD-A732-428F-8A58-FA1FD67CDA00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330A90B-16D2-B8A5-21D5-081619AD1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9B26AA-D26D-BE6A-BCE4-9913AE73E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82BB-5815-40F4-BC77-A98AACDE3D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129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7F1D996-F798-96E1-9984-0D18067B1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F3E51B2-DC41-CD22-2ED8-AA401DF27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53474A-6A07-BC2B-41FD-352BC8D47E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EB1FCD-A732-428F-8A58-FA1FD67CDA00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EDDC5B-D114-934B-55CA-F12EAD992C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597BDB-9F96-B83C-E792-E94E73AA3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5D82BB-5815-40F4-BC77-A98AACDE3D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829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C2A3A7-67FF-D563-8E55-F9FCCFF2C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8" r="1" b="2553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4C73493-25B8-16F9-86F2-6D88377001FC}"/>
              </a:ext>
            </a:extLst>
          </p:cNvPr>
          <p:cNvSpPr txBox="1"/>
          <p:nvPr/>
        </p:nvSpPr>
        <p:spPr>
          <a:xfrm>
            <a:off x="3860800" y="3962400"/>
            <a:ext cx="57200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Ekologie sinic a řas</a:t>
            </a:r>
          </a:p>
        </p:txBody>
      </p:sp>
    </p:spTree>
    <p:extLst>
      <p:ext uri="{BB962C8B-B14F-4D97-AF65-F5344CB8AC3E}">
        <p14:creationId xmlns:p14="http://schemas.microsoft.com/office/powerpoint/2010/main" val="822977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F796D-DD26-9A86-CE5E-6AADD80C9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D2960E6-C4DE-9CD1-B9E6-3D6B48931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2472" b="-1"/>
          <a:stretch/>
        </p:blipFill>
        <p:spPr bwMode="auto">
          <a:xfrm>
            <a:off x="20" y="-1855302"/>
            <a:ext cx="12191980" cy="37106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7BB6680-9AFC-BED2-01BD-BA83DC410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Způsoby života sinic a řas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9982A8-3B95-016F-635A-3311674BC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>
                <a:solidFill>
                  <a:schemeClr val="accent1"/>
                </a:solidFill>
              </a:rPr>
              <a:t>Plankton</a:t>
            </a:r>
          </a:p>
          <a:p>
            <a:r>
              <a:rPr lang="cs-CZ" altLang="cs-CZ" sz="2800" dirty="0" err="1"/>
              <a:t>Planktos</a:t>
            </a:r>
            <a:r>
              <a:rPr lang="cs-CZ" altLang="cs-CZ" sz="2800" dirty="0"/>
              <a:t> = putovat bez cíle </a:t>
            </a:r>
          </a:p>
          <a:p>
            <a:r>
              <a:rPr lang="cs-CZ" altLang="cs-CZ" sz="2800" dirty="0" err="1"/>
              <a:t>Hensen</a:t>
            </a:r>
            <a:r>
              <a:rPr lang="cs-CZ" altLang="cs-CZ" sz="2800" dirty="0"/>
              <a:t> 1850: Plankton jsou všechny organizmy, které se vznášejí v otevřené vodě a jsou nezávislé na břehu a dně</a:t>
            </a:r>
          </a:p>
          <a:p>
            <a:r>
              <a:rPr lang="cs-CZ" altLang="cs-CZ" sz="2800" dirty="0"/>
              <a:t>Plankton je společenstvo rostlin a zvířat adaptovaných na život v suspensi a podléhajících pasivním pohybům vody a jejím proudům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8997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644C7-4530-E01B-6237-A1563B11C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A63CBC6-2B8B-0A4C-D5D2-BCDA2458B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2472" b="-1"/>
          <a:stretch/>
        </p:blipFill>
        <p:spPr bwMode="auto">
          <a:xfrm>
            <a:off x="20" y="-1855302"/>
            <a:ext cx="12191980" cy="37106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0BB05CC-2EC9-3CA0-4C0E-FDA8892F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Vodní ekosystémy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4DC140-AAB3-03F6-C910-8556E5C1E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 dirty="0" err="1">
                <a:solidFill>
                  <a:schemeClr val="accent1"/>
                </a:solidFill>
              </a:rPr>
              <a:t>Seston</a:t>
            </a:r>
            <a:r>
              <a:rPr lang="cs-CZ" altLang="cs-CZ" sz="2800" dirty="0"/>
              <a:t> - všechny částice, které se ve vodě vyskytují (</a:t>
            </a:r>
            <a:r>
              <a:rPr lang="cs-CZ" altLang="cs-CZ" sz="2800" dirty="0" err="1"/>
              <a:t>abioseston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bioseston</a:t>
            </a:r>
            <a:r>
              <a:rPr lang="cs-CZ" altLang="cs-CZ" sz="2800" dirty="0"/>
              <a:t>)</a:t>
            </a:r>
          </a:p>
          <a:p>
            <a:r>
              <a:rPr lang="cs-CZ" altLang="cs-CZ" sz="2800" dirty="0"/>
              <a:t>Struktura vodního ekosystému</a:t>
            </a:r>
          </a:p>
          <a:p>
            <a:r>
              <a:rPr lang="cs-CZ" altLang="cs-CZ" sz="2800" dirty="0"/>
              <a:t>producenti – fytoplankton</a:t>
            </a:r>
          </a:p>
          <a:p>
            <a:r>
              <a:rPr lang="cs-CZ" altLang="cs-CZ" sz="2800" dirty="0"/>
              <a:t>konzumenti – zooplankton</a:t>
            </a:r>
          </a:p>
          <a:p>
            <a:r>
              <a:rPr lang="cs-CZ" altLang="cs-CZ" sz="2800" dirty="0"/>
              <a:t>sekundární konzumenti – ryby</a:t>
            </a:r>
          </a:p>
          <a:p>
            <a:r>
              <a:rPr lang="cs-CZ" altLang="cs-CZ" sz="2800" dirty="0" err="1"/>
              <a:t>destruenti</a:t>
            </a:r>
            <a:r>
              <a:rPr lang="cs-CZ" altLang="cs-CZ" sz="2800" dirty="0"/>
              <a:t> – bakterie, houby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6923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3CF36-B962-024B-3EB7-FA20D166E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9F7D4A7-01C1-89E9-6DE5-0766838F2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2472" b="-1"/>
          <a:stretch/>
        </p:blipFill>
        <p:spPr bwMode="auto">
          <a:xfrm>
            <a:off x="20" y="-1855302"/>
            <a:ext cx="12191980" cy="37106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E121938-0DB7-2D29-0DAD-FFD808872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Rozdělení planktonu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6A1771-7EEE-EAA4-B908-6AB9BC7B1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Podle organismů (</a:t>
            </a:r>
            <a:r>
              <a:rPr lang="cs-CZ" altLang="cs-CZ" sz="2800" dirty="0" err="1"/>
              <a:t>bakterioplankton</a:t>
            </a:r>
            <a:r>
              <a:rPr lang="cs-CZ" altLang="cs-CZ" sz="2800" dirty="0"/>
              <a:t>, fytoplankton, zooplankton)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Podle velikosti:</a:t>
            </a:r>
          </a:p>
          <a:p>
            <a:pPr>
              <a:lnSpc>
                <a:spcPct val="90000"/>
              </a:lnSpc>
            </a:pPr>
            <a:r>
              <a:rPr lang="cs-CZ" altLang="cs-CZ" sz="2800" b="1" dirty="0" err="1"/>
              <a:t>Pikoplankton</a:t>
            </a:r>
            <a:r>
              <a:rPr lang="cs-CZ" altLang="cs-CZ" sz="2800" b="1" dirty="0"/>
              <a:t> do 2 </a:t>
            </a:r>
            <a:r>
              <a:rPr lang="en-US" altLang="cs-CZ" sz="2800" b="1" dirty="0">
                <a:cs typeface="Arial" panose="020B0604020202020204" pitchFamily="34" charset="0"/>
              </a:rPr>
              <a:t>µ</a:t>
            </a:r>
            <a:r>
              <a:rPr lang="cs-CZ" altLang="cs-CZ" sz="2800" b="1" dirty="0">
                <a:cs typeface="Arial" panose="020B0604020202020204" pitchFamily="34" charset="0"/>
              </a:rPr>
              <a:t>m</a:t>
            </a:r>
            <a:endParaRPr lang="cs-CZ" altLang="cs-CZ" sz="2800" b="1" dirty="0"/>
          </a:p>
          <a:p>
            <a:pPr>
              <a:lnSpc>
                <a:spcPct val="90000"/>
              </a:lnSpc>
            </a:pPr>
            <a:r>
              <a:rPr lang="cs-CZ" altLang="cs-CZ" sz="2800" dirty="0" err="1"/>
              <a:t>Ultraplankton</a:t>
            </a:r>
            <a:r>
              <a:rPr lang="cs-CZ" altLang="cs-CZ" sz="2800" dirty="0"/>
              <a:t> 2-10</a:t>
            </a:r>
            <a:r>
              <a:rPr lang="en-US" altLang="cs-CZ" sz="2800" dirty="0">
                <a:cs typeface="Arial" panose="020B0604020202020204" pitchFamily="34" charset="0"/>
              </a:rPr>
              <a:t>µ</a:t>
            </a:r>
            <a:r>
              <a:rPr lang="cs-CZ" altLang="cs-CZ" sz="2800" dirty="0">
                <a:cs typeface="Arial" panose="020B0604020202020204" pitchFamily="34" charset="0"/>
              </a:rPr>
              <a:t>m</a:t>
            </a:r>
            <a:r>
              <a:rPr lang="cs-CZ" altLang="cs-CZ" sz="28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800" dirty="0" err="1"/>
              <a:t>Nannoplankton</a:t>
            </a:r>
            <a:r>
              <a:rPr lang="cs-CZ" altLang="cs-CZ" sz="2800" dirty="0"/>
              <a:t> 10-50 </a:t>
            </a:r>
            <a:r>
              <a:rPr lang="en-US" altLang="cs-CZ" sz="2800" dirty="0">
                <a:cs typeface="Arial" panose="020B0604020202020204" pitchFamily="34" charset="0"/>
              </a:rPr>
              <a:t>µ</a:t>
            </a:r>
            <a:r>
              <a:rPr lang="cs-CZ" altLang="cs-CZ" sz="2800" dirty="0">
                <a:cs typeface="Arial" panose="020B0604020202020204" pitchFamily="34" charset="0"/>
              </a:rPr>
              <a:t>m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Mikroplankton 50-500 </a:t>
            </a:r>
            <a:r>
              <a:rPr lang="en-US" altLang="cs-CZ" sz="2800" dirty="0">
                <a:cs typeface="Arial" panose="020B0604020202020204" pitchFamily="34" charset="0"/>
              </a:rPr>
              <a:t>µ</a:t>
            </a:r>
            <a:r>
              <a:rPr lang="cs-CZ" altLang="cs-CZ" sz="2800" dirty="0">
                <a:cs typeface="Arial" panose="020B0604020202020204" pitchFamily="34" charset="0"/>
              </a:rPr>
              <a:t>m</a:t>
            </a:r>
          </a:p>
          <a:p>
            <a:pPr>
              <a:lnSpc>
                <a:spcPct val="90000"/>
              </a:lnSpc>
            </a:pPr>
            <a:r>
              <a:rPr lang="cs-CZ" altLang="cs-CZ" sz="2800" b="1" dirty="0" err="1"/>
              <a:t>Makroplankton</a:t>
            </a:r>
            <a:r>
              <a:rPr lang="cs-CZ" altLang="cs-CZ" sz="2800" b="1" dirty="0"/>
              <a:t> nad 500 </a:t>
            </a:r>
            <a:r>
              <a:rPr lang="en-US" altLang="cs-CZ" sz="2800" b="1" dirty="0">
                <a:cs typeface="Arial" panose="020B0604020202020204" pitchFamily="34" charset="0"/>
              </a:rPr>
              <a:t>µ</a:t>
            </a:r>
            <a:r>
              <a:rPr lang="cs-CZ" altLang="cs-CZ" sz="2800" b="1" dirty="0">
                <a:cs typeface="Arial" panose="020B0604020202020204" pitchFamily="34" charset="0"/>
              </a:rPr>
              <a:t>m</a:t>
            </a:r>
            <a:endParaRPr lang="cs-CZ" altLang="cs-CZ" sz="28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6845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37CB8-60BC-4EAD-4EB1-E109E8B8D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3F43FA7-ECFF-E1CC-719A-0F2998FD0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2472" b="-1"/>
          <a:stretch/>
        </p:blipFill>
        <p:spPr bwMode="auto">
          <a:xfrm>
            <a:off x="0" y="-1855302"/>
            <a:ext cx="12191980" cy="3710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282BCDE-AF2F-3B66-6FCE-75D037E1D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Přizpůsobení planktonu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4717EA-24A9-1CD5-1EC3-975120C39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cs-CZ" altLang="cs-CZ" sz="2800" dirty="0"/>
              <a:t>Nízký stupeň strukturální organizace</a:t>
            </a:r>
          </a:p>
          <a:p>
            <a:r>
              <a:rPr lang="cs-CZ" altLang="cs-CZ" sz="2800" dirty="0"/>
              <a:t>Velká morfologická a fyziologická plasticita</a:t>
            </a:r>
          </a:p>
          <a:p>
            <a:r>
              <a:rPr lang="cs-CZ" altLang="cs-CZ" sz="2800" dirty="0"/>
              <a:t>Velikost, tvar, sliz, výběžky </a:t>
            </a:r>
          </a:p>
          <a:p>
            <a:r>
              <a:rPr lang="cs-CZ" altLang="cs-CZ" sz="2800" dirty="0"/>
              <a:t>Sezónní polymorfizmus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9679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149C7-A20B-B8BA-D526-53186CB7E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BC0E4F4-1EB0-A297-03A5-D58DC288F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2472" b="-1"/>
          <a:stretch/>
        </p:blipFill>
        <p:spPr bwMode="auto">
          <a:xfrm>
            <a:off x="20" y="-1855302"/>
            <a:ext cx="12191980" cy="37106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8D996B6-384D-F0B9-1FF5-C510176ED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Adaptační strategie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6D2F3E-2CF6-45FC-ACC4-37144DD2F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960" y="2101532"/>
            <a:ext cx="10515600" cy="4351338"/>
          </a:xfrm>
        </p:spPr>
        <p:txBody>
          <a:bodyPr/>
          <a:lstStyle/>
          <a:p>
            <a:r>
              <a:rPr lang="cs-CZ" altLang="cs-CZ" sz="2800" dirty="0"/>
              <a:t>R (</a:t>
            </a:r>
            <a:r>
              <a:rPr lang="cs-CZ" altLang="cs-CZ" sz="2800" dirty="0" err="1"/>
              <a:t>ruderals</a:t>
            </a:r>
            <a:r>
              <a:rPr lang="cs-CZ" altLang="cs-CZ" sz="2800" dirty="0"/>
              <a:t>)-stratégové - velké přírůstky, velké buňky, využívají krátké dávky světla, tolerují disturbance,  vysoké nároky na živiny (</a:t>
            </a:r>
            <a:r>
              <a:rPr lang="cs-CZ" altLang="cs-CZ" sz="2800" i="1" dirty="0" err="1"/>
              <a:t>Fragilaria</a:t>
            </a:r>
            <a:r>
              <a:rPr lang="cs-CZ" altLang="cs-CZ" sz="2800" i="1" dirty="0"/>
              <a:t>, </a:t>
            </a:r>
            <a:r>
              <a:rPr lang="cs-CZ" altLang="cs-CZ" sz="2800" i="1" dirty="0" err="1"/>
              <a:t>Aulacoseira</a:t>
            </a:r>
            <a:r>
              <a:rPr lang="cs-CZ" altLang="cs-CZ" sz="2800" dirty="0"/>
              <a:t>) </a:t>
            </a:r>
          </a:p>
          <a:p>
            <a:r>
              <a:rPr lang="cs-CZ" altLang="cs-CZ" sz="2800" dirty="0"/>
              <a:t>C- (</a:t>
            </a:r>
            <a:r>
              <a:rPr lang="cs-CZ" altLang="cs-CZ" sz="2800" dirty="0" err="1"/>
              <a:t>colonists</a:t>
            </a:r>
            <a:r>
              <a:rPr lang="cs-CZ" altLang="cs-CZ" sz="2800" dirty="0"/>
              <a:t>): drobné řasy s rychlými přírůstky, reagují velmi rychle na výhodné podmínky  (</a:t>
            </a:r>
            <a:r>
              <a:rPr lang="cs-CZ" altLang="cs-CZ" sz="2800" i="1" dirty="0" err="1"/>
              <a:t>Synechococcus</a:t>
            </a:r>
            <a:r>
              <a:rPr lang="cs-CZ" altLang="cs-CZ" sz="2800" dirty="0"/>
              <a:t>, </a:t>
            </a:r>
            <a:r>
              <a:rPr lang="cs-CZ" altLang="cs-CZ" sz="2800" i="1" dirty="0" err="1"/>
              <a:t>Chlamydomonas</a:t>
            </a:r>
            <a:r>
              <a:rPr lang="cs-CZ" altLang="cs-CZ" sz="2800" dirty="0"/>
              <a:t>)</a:t>
            </a:r>
          </a:p>
          <a:p>
            <a:r>
              <a:rPr lang="cs-CZ" altLang="cs-CZ" sz="2800" dirty="0"/>
              <a:t>S- </a:t>
            </a:r>
            <a:r>
              <a:rPr lang="cs-CZ" altLang="cs-CZ" sz="2800" dirty="0" err="1"/>
              <a:t>specialists</a:t>
            </a:r>
            <a:r>
              <a:rPr lang="cs-CZ" altLang="cs-CZ" sz="2800" dirty="0"/>
              <a:t> - menší přírůstky, přežijí nevýhodné podmínky, skladují živiny, stres tolerující druhy, migrují za živinami ke dnu a za světlem ke hladině (</a:t>
            </a:r>
            <a:r>
              <a:rPr lang="cs-CZ" altLang="cs-CZ" sz="2800" i="1" dirty="0" err="1"/>
              <a:t>Peridinium</a:t>
            </a:r>
            <a:r>
              <a:rPr lang="cs-CZ" altLang="cs-CZ" sz="2800" dirty="0"/>
              <a:t>, </a:t>
            </a:r>
            <a:r>
              <a:rPr lang="cs-CZ" altLang="cs-CZ" sz="2800" i="1" dirty="0" err="1"/>
              <a:t>Ceratium</a:t>
            </a:r>
            <a:r>
              <a:rPr lang="cs-CZ" altLang="cs-CZ" sz="2800" dirty="0"/>
              <a:t>, </a:t>
            </a:r>
            <a:r>
              <a:rPr lang="cs-CZ" altLang="cs-CZ" sz="2800" i="1" dirty="0" err="1"/>
              <a:t>Volvox</a:t>
            </a:r>
            <a:r>
              <a:rPr lang="cs-CZ" altLang="cs-CZ" sz="2800" i="1" dirty="0"/>
              <a:t>, </a:t>
            </a:r>
            <a:r>
              <a:rPr lang="cs-CZ" altLang="cs-CZ" sz="2800" dirty="0"/>
              <a:t>Sinice)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6076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172E5-DE02-DF75-3731-8B0304E5D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0EDFDF8-EC49-CC0A-298B-A16F53197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2472" b="-1"/>
          <a:stretch/>
        </p:blipFill>
        <p:spPr bwMode="auto">
          <a:xfrm>
            <a:off x="20" y="-1855302"/>
            <a:ext cx="12191980" cy="37106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80BD139-48D4-2875-502D-3486BA378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Živiny, světlo a teplota v průběhu roku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9F71ED-5E26-6732-4104-3D1E557D7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r>
              <a:rPr lang="cs-CZ" altLang="cs-CZ" sz="2800" dirty="0"/>
              <a:t>Jaro – roztává led, hladina se ohřívá – jarní cirkulace – uvolnění živin ze dna, teplota vody nízká, osvětlení nízké, živin dostatek</a:t>
            </a:r>
          </a:p>
          <a:p>
            <a:r>
              <a:rPr lang="cs-CZ" altLang="cs-CZ" sz="2800" dirty="0"/>
              <a:t>Léto – teplota u hladiny vyšší, u dna nižší, dostatek světla, živiny konzumovány planktonem</a:t>
            </a:r>
          </a:p>
          <a:p>
            <a:r>
              <a:rPr lang="cs-CZ" altLang="cs-CZ" sz="2800" dirty="0"/>
              <a:t>Podzim – snižování tepla a světla, podzimní cirkulace</a:t>
            </a:r>
          </a:p>
          <a:p>
            <a:r>
              <a:rPr lang="cs-CZ" altLang="cs-CZ" sz="2800" dirty="0"/>
              <a:t>Zima – u hladiny led, u dna 4°C, světlo závisí na tloušťce ledu a sněhu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0181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787AC-0B24-8760-E891-D6A47D48E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04A1064-45D1-3848-882D-5D516104E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2472" b="-1"/>
          <a:stretch/>
        </p:blipFill>
        <p:spPr bwMode="auto">
          <a:xfrm>
            <a:off x="20" y="-1855302"/>
            <a:ext cx="12191980" cy="37106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17AE9C0-2389-4336-FDC0-0522C912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Sezónní dynamika fytoplanktonu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422A59-513A-8114-8F9F-A40562FA1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r>
              <a:rPr lang="cs-CZ" altLang="cs-CZ" sz="2800" dirty="0"/>
              <a:t>Jaro – </a:t>
            </a:r>
            <a:r>
              <a:rPr lang="cs-CZ" altLang="cs-CZ" sz="2800" dirty="0" err="1"/>
              <a:t>Cryptophyta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Chrysophyta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Bacillariophyceae</a:t>
            </a:r>
            <a:endParaRPr lang="cs-CZ" altLang="cs-CZ" sz="2800" dirty="0"/>
          </a:p>
          <a:p>
            <a:r>
              <a:rPr lang="cs-CZ" altLang="cs-CZ" sz="2800" dirty="0"/>
              <a:t>Léto – </a:t>
            </a:r>
            <a:r>
              <a:rPr lang="cs-CZ" altLang="cs-CZ" sz="2800" dirty="0" err="1"/>
              <a:t>Cyanophyta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Chlorophyta</a:t>
            </a:r>
            <a:endParaRPr lang="cs-CZ" altLang="cs-CZ" sz="2800" dirty="0"/>
          </a:p>
          <a:p>
            <a:r>
              <a:rPr lang="cs-CZ" altLang="cs-CZ" sz="2800" dirty="0"/>
              <a:t>Podzim – </a:t>
            </a:r>
            <a:r>
              <a:rPr lang="cs-CZ" altLang="cs-CZ" sz="2800" dirty="0" err="1"/>
              <a:t>Bacillariophyceae</a:t>
            </a:r>
            <a:endParaRPr lang="cs-CZ" altLang="cs-CZ" sz="2800" dirty="0"/>
          </a:p>
          <a:p>
            <a:r>
              <a:rPr lang="cs-CZ" altLang="cs-CZ" sz="2800" dirty="0"/>
              <a:t>Zima – </a:t>
            </a:r>
            <a:r>
              <a:rPr lang="cs-CZ" altLang="cs-CZ" sz="2800" dirty="0" err="1"/>
              <a:t>Bacillariophyceae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Cryptophyta</a:t>
            </a:r>
            <a:endParaRPr lang="cs-CZ" altLang="cs-CZ" sz="2800" dirty="0"/>
          </a:p>
          <a:p>
            <a:endParaRPr lang="cs-CZ" altLang="cs-CZ" sz="2800" dirty="0"/>
          </a:p>
          <a:p>
            <a:r>
              <a:rPr lang="cs-CZ" altLang="cs-CZ" sz="2800" dirty="0"/>
              <a:t>Zonace fytoplanktonu – </a:t>
            </a:r>
            <a:r>
              <a:rPr lang="cs-CZ" altLang="cs-CZ" sz="2800" dirty="0" err="1"/>
              <a:t>eufotická</a:t>
            </a:r>
            <a:r>
              <a:rPr lang="cs-CZ" altLang="cs-CZ" sz="2800" dirty="0"/>
              <a:t> zóna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2972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8255"/>
            <a:ext cx="10515600" cy="1325563"/>
          </a:xfrm>
        </p:spPr>
        <p:txBody>
          <a:bodyPr/>
          <a:lstStyle/>
          <a:p>
            <a:pPr algn="ctr" eaLnBrk="1" hangingPunct="1"/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Eufytoplankton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825625"/>
            <a:ext cx="5181600" cy="4351338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i="1" dirty="0">
                <a:solidFill>
                  <a:schemeClr val="accent5"/>
                </a:solidFill>
              </a:rPr>
              <a:t>Sinice: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i="1" dirty="0" err="1"/>
              <a:t>Microcystis</a:t>
            </a:r>
            <a:endParaRPr lang="cs-CZ" altLang="cs-CZ" sz="2000" i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i="1" dirty="0" err="1"/>
              <a:t>Aphanizomenon</a:t>
            </a:r>
            <a:endParaRPr lang="cs-CZ" altLang="cs-CZ" sz="2000" i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i="1" dirty="0" err="1"/>
              <a:t>Planktothrix</a:t>
            </a:r>
            <a:endParaRPr lang="cs-CZ" altLang="cs-CZ" sz="2000" i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i="1" dirty="0" err="1"/>
              <a:t>Anabaena</a:t>
            </a:r>
            <a:endParaRPr lang="cs-CZ" altLang="cs-CZ" sz="2000" i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i="1" dirty="0">
                <a:solidFill>
                  <a:srgbClr val="996600"/>
                </a:solidFill>
              </a:rPr>
              <a:t>Rozsivky: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i="1" dirty="0" err="1"/>
              <a:t>Stephanodiscus</a:t>
            </a:r>
            <a:endParaRPr lang="cs-CZ" altLang="cs-CZ" sz="2000" i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i="1" dirty="0" err="1"/>
              <a:t>Cyclotella</a:t>
            </a:r>
            <a:endParaRPr lang="cs-CZ" altLang="cs-CZ" sz="2000" i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i="1" dirty="0" err="1"/>
              <a:t>Asterionella</a:t>
            </a:r>
            <a:endParaRPr lang="cs-CZ" altLang="cs-CZ" sz="2000" i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i="1" dirty="0">
                <a:solidFill>
                  <a:srgbClr val="92D050"/>
                </a:solidFill>
              </a:rPr>
              <a:t>Krásnoočka: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i="1" dirty="0" err="1"/>
              <a:t>Euglena</a:t>
            </a:r>
            <a:endParaRPr lang="cs-CZ" altLang="cs-CZ" sz="2000" i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i="1" dirty="0" err="1"/>
              <a:t>Phacus</a:t>
            </a:r>
            <a:endParaRPr lang="cs-CZ" altLang="cs-CZ" sz="2000" i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i="1" dirty="0" err="1"/>
              <a:t>Trachelomonas</a:t>
            </a:r>
            <a:r>
              <a:rPr lang="cs-CZ" altLang="cs-CZ" sz="2000" i="1" dirty="0"/>
              <a:t> 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i="1" dirty="0"/>
          </a:p>
          <a:p>
            <a:pPr eaLnBrk="1" hangingPunct="1">
              <a:lnSpc>
                <a:spcPct val="90000"/>
              </a:lnSpc>
            </a:pPr>
            <a:endParaRPr lang="cs-CZ" altLang="cs-CZ" sz="2000" i="1" dirty="0"/>
          </a:p>
          <a:p>
            <a:pPr eaLnBrk="1" hangingPunct="1">
              <a:lnSpc>
                <a:spcPct val="90000"/>
              </a:lnSpc>
            </a:pPr>
            <a:endParaRPr lang="cs-CZ" altLang="cs-CZ" sz="2000" i="1" dirty="0"/>
          </a:p>
          <a:p>
            <a:pPr eaLnBrk="1" hangingPunct="1">
              <a:lnSpc>
                <a:spcPct val="90000"/>
              </a:lnSpc>
            </a:pPr>
            <a:endParaRPr lang="cs-CZ" altLang="cs-CZ" sz="2000" i="1" dirty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i="1" dirty="0">
                <a:solidFill>
                  <a:srgbClr val="FFC000"/>
                </a:solidFill>
              </a:rPr>
              <a:t>Obrněnky: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i="1" dirty="0" err="1"/>
              <a:t>Peridinium</a:t>
            </a:r>
            <a:endParaRPr lang="cs-CZ" altLang="cs-CZ" sz="2000" i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i="1" dirty="0" err="1"/>
              <a:t>Ceratium</a:t>
            </a:r>
            <a:endParaRPr lang="cs-CZ" altLang="cs-CZ" sz="2000" i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i="1" dirty="0" err="1">
                <a:solidFill>
                  <a:srgbClr val="C00000"/>
                </a:solidFill>
              </a:rPr>
              <a:t>Skrytěnky</a:t>
            </a:r>
            <a:r>
              <a:rPr lang="cs-CZ" altLang="cs-CZ" sz="2000" i="1" dirty="0">
                <a:solidFill>
                  <a:srgbClr val="C00000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i="1" dirty="0" err="1"/>
              <a:t>Cryptomonas</a:t>
            </a:r>
            <a:endParaRPr lang="cs-CZ" altLang="cs-CZ" sz="2000" i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i="1" dirty="0" err="1"/>
              <a:t>Rhodomonas</a:t>
            </a:r>
            <a:endParaRPr lang="cs-CZ" altLang="cs-CZ" sz="2000" i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i="1" dirty="0">
                <a:solidFill>
                  <a:srgbClr val="00B050"/>
                </a:solidFill>
              </a:rPr>
              <a:t>Zelené řasy: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i="1" dirty="0" err="1"/>
              <a:t>Chlamydomonas</a:t>
            </a:r>
            <a:endParaRPr lang="cs-CZ" altLang="cs-CZ" sz="2000" i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i="1" dirty="0" err="1"/>
              <a:t>Volvox</a:t>
            </a:r>
            <a:endParaRPr lang="cs-CZ" altLang="cs-CZ" sz="2000" i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i="1" dirty="0" err="1">
                <a:solidFill>
                  <a:srgbClr val="008A3E"/>
                </a:solidFill>
              </a:rPr>
              <a:t>Spájivky</a:t>
            </a:r>
            <a:r>
              <a:rPr lang="cs-CZ" altLang="cs-CZ" sz="2000" i="1" dirty="0">
                <a:solidFill>
                  <a:srgbClr val="008A3E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i="1" dirty="0" err="1"/>
              <a:t>Staurastrum</a:t>
            </a:r>
            <a:endParaRPr lang="cs-CZ" altLang="cs-CZ" sz="2000" i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i="1" dirty="0" err="1"/>
              <a:t>Closterium</a:t>
            </a:r>
            <a:endParaRPr lang="cs-CZ" altLang="cs-CZ" sz="2000" i="1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20EC57B-85FA-443A-2DF6-DCB2D9908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0"/>
            <a:ext cx="3276600" cy="24955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annotax3 - ntax_cenozoic - Emiliania huxleyi">
            <a:extLst>
              <a:ext uri="{FF2B5EF4-FFF2-40B4-BE49-F238E27FC236}">
                <a16:creationId xmlns:a16="http://schemas.microsoft.com/office/drawing/2014/main" id="{8755BBC0-8F7A-C3D5-8973-C2654CA71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959" y="4209033"/>
            <a:ext cx="3114041" cy="24912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946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F4212A-1EFD-EB60-6A8D-E6BFBF188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31" name="Rectangle 923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EC8C31-958A-993E-ECEC-B853AB41A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0070C0"/>
                </a:solidFill>
              </a:rPr>
              <a:t>Sladkovodní bentické ekosystémy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39F2D4-F607-2D39-7121-5C51E14FB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cs-CZ" altLang="cs-CZ" sz="2600" dirty="0"/>
              <a:t>Bentos- organismy asociované se dnem</a:t>
            </a:r>
          </a:p>
          <a:p>
            <a:r>
              <a:rPr lang="cs-CZ" altLang="cs-CZ" sz="2600" dirty="0"/>
              <a:t>cca 36 000 druhů</a:t>
            </a:r>
          </a:p>
          <a:p>
            <a:r>
              <a:rPr lang="cs-CZ" altLang="cs-CZ" sz="2600" dirty="0"/>
              <a:t>Časté drobné druhy</a:t>
            </a:r>
          </a:p>
          <a:p>
            <a:r>
              <a:rPr lang="cs-CZ" altLang="cs-CZ" sz="2600" dirty="0"/>
              <a:t>Dominantní skupiny:</a:t>
            </a:r>
          </a:p>
          <a:p>
            <a:r>
              <a:rPr lang="cs-CZ" altLang="cs-CZ" sz="2600" dirty="0" err="1"/>
              <a:t>Cyanophyta</a:t>
            </a:r>
            <a:r>
              <a:rPr lang="cs-CZ" altLang="cs-CZ" sz="2600" dirty="0"/>
              <a:t>/</a:t>
            </a:r>
            <a:r>
              <a:rPr lang="cs-CZ" altLang="cs-CZ" sz="2600" dirty="0" err="1"/>
              <a:t>Cyanobacteria</a:t>
            </a:r>
            <a:endParaRPr lang="cs-CZ" altLang="cs-CZ" sz="2600" dirty="0"/>
          </a:p>
          <a:p>
            <a:r>
              <a:rPr lang="cs-CZ" altLang="cs-CZ" sz="2600" dirty="0" err="1"/>
              <a:t>Chlorophyta</a:t>
            </a:r>
            <a:endParaRPr lang="cs-CZ" altLang="cs-CZ" sz="2600" dirty="0"/>
          </a:p>
          <a:p>
            <a:r>
              <a:rPr lang="cs-CZ" altLang="cs-CZ" sz="2600" dirty="0" err="1"/>
              <a:t>Bacillariophyta</a:t>
            </a:r>
            <a:endParaRPr lang="cs-CZ" altLang="cs-CZ" sz="2600" dirty="0"/>
          </a:p>
          <a:p>
            <a:r>
              <a:rPr lang="cs-CZ" altLang="cs-CZ" sz="2600" dirty="0" err="1"/>
              <a:t>Rhodophyta</a:t>
            </a:r>
            <a:endParaRPr lang="cs-CZ" altLang="cs-CZ" sz="2600" dirty="0"/>
          </a:p>
          <a:p>
            <a:endParaRPr lang="cs-CZ" sz="2600" dirty="0"/>
          </a:p>
        </p:txBody>
      </p:sp>
      <p:sp>
        <p:nvSpPr>
          <p:cNvPr id="9246" name="Oval 923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Gomphonema">
            <a:extLst>
              <a:ext uri="{FF2B5EF4-FFF2-40B4-BE49-F238E27FC236}">
                <a16:creationId xmlns:a16="http://schemas.microsoft.com/office/drawing/2014/main" id="{51EC10FF-33CE-7402-5D4F-BCA03E149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" r="1" b="1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5" name="Arc 923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226" name="Picture 10" descr="LandscapeDNA">
            <a:extLst>
              <a:ext uri="{FF2B5EF4-FFF2-40B4-BE49-F238E27FC236}">
                <a16:creationId xmlns:a16="http://schemas.microsoft.com/office/drawing/2014/main" id="{A659AD02-7B06-B5EA-DC1E-883836B4A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4" r="1442" b="-4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Benthic cyanobacteria growing on a rock. (Photo: Horizons).">
            <a:extLst>
              <a:ext uri="{FF2B5EF4-FFF2-40B4-BE49-F238E27FC236}">
                <a16:creationId xmlns:a16="http://schemas.microsoft.com/office/drawing/2014/main" id="{8523F796-6283-5874-DF72-63BFBAA999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8" descr="Cyanobacteria (blue-green algae) - Northland Regional Council">
            <a:extLst>
              <a:ext uri="{FF2B5EF4-FFF2-40B4-BE49-F238E27FC236}">
                <a16:creationId xmlns:a16="http://schemas.microsoft.com/office/drawing/2014/main" id="{0907EC0E-F4FD-F891-8902-A0F48BFF81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8509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2D0A97-1B03-7D15-D2E6-147BC5BFA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0D87CC2-725F-721F-5EB2-6AD44E2B9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</a:rPr>
              <a:t>Sladkovodní bentické ekosystémy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803D86-EA0E-1298-A956-0E8377D3A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cs-CZ" altLang="cs-CZ" sz="2200" dirty="0"/>
              <a:t>Bentos – organismy rostoucí u dna asociované se substrátem</a:t>
            </a:r>
          </a:p>
          <a:p>
            <a:r>
              <a:rPr lang="cs-CZ" altLang="cs-CZ" sz="2200" dirty="0"/>
              <a:t>Perifyton – všechny mikroskopické organismy na substrátu</a:t>
            </a:r>
          </a:p>
          <a:p>
            <a:r>
              <a:rPr lang="cs-CZ" altLang="cs-CZ" sz="2200" dirty="0" err="1"/>
              <a:t>Metafyton</a:t>
            </a:r>
            <a:r>
              <a:rPr lang="cs-CZ" altLang="cs-CZ" sz="2200" dirty="0"/>
              <a:t> – organismy rostoucí u dna ve </a:t>
            </a:r>
            <a:r>
              <a:rPr lang="cs-CZ" altLang="cs-CZ" sz="2200" dirty="0" err="1"/>
              <a:t>fotické</a:t>
            </a:r>
            <a:r>
              <a:rPr lang="cs-CZ" altLang="cs-CZ" sz="2200" dirty="0"/>
              <a:t> zóně bez spojení se substrátem (</a:t>
            </a:r>
            <a:r>
              <a:rPr lang="cs-CZ" altLang="cs-CZ" sz="2200" dirty="0" err="1"/>
              <a:t>spájivky</a:t>
            </a:r>
            <a:r>
              <a:rPr lang="cs-CZ" altLang="cs-CZ" sz="2200" dirty="0"/>
              <a:t> </a:t>
            </a:r>
            <a:r>
              <a:rPr lang="cs-CZ" altLang="cs-CZ" sz="2200" i="1" dirty="0" err="1"/>
              <a:t>Zygnema</a:t>
            </a:r>
            <a:r>
              <a:rPr lang="cs-CZ" altLang="cs-CZ" sz="2200" dirty="0"/>
              <a:t>, </a:t>
            </a:r>
            <a:r>
              <a:rPr lang="cs-CZ" altLang="cs-CZ" sz="2200" i="1" dirty="0" err="1"/>
              <a:t>Spirogyra</a:t>
            </a:r>
            <a:r>
              <a:rPr lang="cs-CZ" altLang="cs-CZ" sz="2200" dirty="0"/>
              <a:t>, </a:t>
            </a:r>
            <a:r>
              <a:rPr lang="cs-CZ" altLang="cs-CZ" sz="2200" i="1" dirty="0" err="1"/>
              <a:t>Mougeotia</a:t>
            </a:r>
            <a:r>
              <a:rPr lang="cs-CZ" altLang="cs-CZ" sz="2200" dirty="0"/>
              <a:t>)</a:t>
            </a:r>
          </a:p>
          <a:p>
            <a:r>
              <a:rPr lang="cs-CZ" altLang="cs-CZ" sz="2200" dirty="0"/>
              <a:t>Půdní </a:t>
            </a:r>
            <a:r>
              <a:rPr lang="cs-CZ" altLang="cs-CZ" sz="2200" dirty="0" err="1"/>
              <a:t>edafon</a:t>
            </a:r>
            <a:r>
              <a:rPr lang="cs-CZ" altLang="cs-CZ" sz="2200" dirty="0"/>
              <a:t> – někteří </a:t>
            </a:r>
            <a:r>
              <a:rPr lang="cs-CZ" altLang="cs-CZ" sz="2200" dirty="0" err="1"/>
              <a:t>fykologové</a:t>
            </a:r>
            <a:r>
              <a:rPr lang="cs-CZ" altLang="cs-CZ" sz="2200" dirty="0"/>
              <a:t> ho považují jako součást perifytonu, souvislost se substrátem</a:t>
            </a:r>
          </a:p>
          <a:p>
            <a:endParaRPr lang="cs-CZ" sz="2200" dirty="0"/>
          </a:p>
        </p:txBody>
      </p:sp>
      <p:sp>
        <p:nvSpPr>
          <p:cNvPr id="10260" name="Oval 10248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5" descr="Obsah obrázku rostlina&#10;&#10;Popis byl vytvořen automaticky">
            <a:extLst>
              <a:ext uri="{FF2B5EF4-FFF2-40B4-BE49-F238E27FC236}">
                <a16:creationId xmlns:a16="http://schemas.microsoft.com/office/drawing/2014/main" id="{879A9E8F-23A6-4514-2AAC-05CE2C715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6" r="10673" b="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0261" name="Arc 1025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42" name="Picture 2" descr="Spirogyra, uma alga verde">
            <a:extLst>
              <a:ext uri="{FF2B5EF4-FFF2-40B4-BE49-F238E27FC236}">
                <a16:creationId xmlns:a16="http://schemas.microsoft.com/office/drawing/2014/main" id="{F4F815FF-CAEB-2CF0-5284-666B7225C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" r="2758" b="-3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CD23D9E-6C6F-B132-0F7B-F5B317BB8CA7}"/>
              </a:ext>
            </a:extLst>
          </p:cNvPr>
          <p:cNvSpPr txBox="1"/>
          <p:nvPr/>
        </p:nvSpPr>
        <p:spPr>
          <a:xfrm>
            <a:off x="11118086" y="6176963"/>
            <a:ext cx="123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 Lea Dvorská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C7FA330-E02E-434A-9CBF-5B1D8445248C}"/>
              </a:ext>
            </a:extLst>
          </p:cNvPr>
          <p:cNvSpPr txBox="1"/>
          <p:nvPr/>
        </p:nvSpPr>
        <p:spPr>
          <a:xfrm>
            <a:off x="264160" y="6176963"/>
            <a:ext cx="6912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„Terminologie týkající se klasifikace bentosu je nepřehledná“ </a:t>
            </a:r>
            <a:r>
              <a:rPr lang="cs-CZ" dirty="0"/>
              <a:t>(Poulíčková 2011)</a:t>
            </a:r>
          </a:p>
        </p:txBody>
      </p:sp>
    </p:spTree>
    <p:extLst>
      <p:ext uri="{BB962C8B-B14F-4D97-AF65-F5344CB8AC3E}">
        <p14:creationId xmlns:p14="http://schemas.microsoft.com/office/powerpoint/2010/main" val="3503960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65BE90-A0B6-EB89-DCC5-FC568BA68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přednáška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C9E491-D8AA-1E94-0C0D-9DCDA58E4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Domluva Praha-termín  a logistika dopravy a ubytování</a:t>
            </a:r>
          </a:p>
          <a:p>
            <a:endParaRPr lang="cs-CZ" dirty="0"/>
          </a:p>
          <a:p>
            <a:r>
              <a:rPr lang="cs-CZ" dirty="0"/>
              <a:t>Terén v </a:t>
            </a:r>
            <a:r>
              <a:rPr lang="cs-CZ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krásné krajině v podhůří Lužických hor, Sloup v Čechách, 17.-21.6. Vila Ferdinanda Dobrotivého</a:t>
            </a:r>
          </a:p>
          <a:p>
            <a:endParaRPr lang="cs-CZ" b="0" i="0" dirty="0">
              <a:solidFill>
                <a:srgbClr val="333333"/>
              </a:solidFill>
              <a:effectLst/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333333"/>
                </a:solidFill>
                <a:latin typeface="Calibri" panose="020F0502020204030204" pitchFamily="34" charset="0"/>
              </a:rPr>
              <a:t>Ekologické skupiny </a:t>
            </a:r>
          </a:p>
          <a:p>
            <a:r>
              <a:rPr lang="cs-CZ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Prostředí</a:t>
            </a:r>
          </a:p>
          <a:p>
            <a:r>
              <a:rPr lang="cs-CZ" dirty="0">
                <a:solidFill>
                  <a:srgbClr val="333333"/>
                </a:solidFill>
                <a:latin typeface="Calibri" panose="020F0502020204030204" pitchFamily="34" charset="0"/>
              </a:rPr>
              <a:t>Zkouška</a:t>
            </a:r>
            <a:endParaRPr lang="cs-CZ" dirty="0"/>
          </a:p>
          <a:p>
            <a:endParaRPr lang="cs-CZ" dirty="0"/>
          </a:p>
        </p:txBody>
      </p:sp>
      <p:pic>
        <p:nvPicPr>
          <p:cNvPr id="4100" name="Picture 4" descr="Herberk Ferdinanda Dobrotivého | Asociace TOM – Chalupy k pronájmu">
            <a:extLst>
              <a:ext uri="{FF2B5EF4-FFF2-40B4-BE49-F238E27FC236}">
                <a16:creationId xmlns:a16="http://schemas.microsoft.com/office/drawing/2014/main" id="{B14652BA-315E-CBBD-4D60-6C2ADDFC9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366" y="3622496"/>
            <a:ext cx="4708634" cy="323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92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08" name="Rectangle 11307">
            <a:extLst>
              <a:ext uri="{FF2B5EF4-FFF2-40B4-BE49-F238E27FC236}">
                <a16:creationId xmlns:a16="http://schemas.microsoft.com/office/drawing/2014/main" id="{9D9CE3C4-25D7-403C-9312-F3B39099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32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B477D48-A21E-5898-0F6B-630CD3A75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18302"/>
            <a:ext cx="4333814" cy="1454051"/>
          </a:xfrm>
        </p:spPr>
        <p:txBody>
          <a:bodyPr anchor="b"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</a:rPr>
              <a:t>Sladkovodní bentické ekosystémy</a:t>
            </a:r>
          </a:p>
        </p:txBody>
      </p:sp>
      <p:pic>
        <p:nvPicPr>
          <p:cNvPr id="11266" name="Picture 2" descr="Short Algae&quot; Images – Browse 20 Stock Photos, Vectors, and Video | Adobe  Stock">
            <a:extLst>
              <a:ext uri="{FF2B5EF4-FFF2-40B4-BE49-F238E27FC236}">
                <a16:creationId xmlns:a16="http://schemas.microsoft.com/office/drawing/2014/main" id="{02EC0F52-7DCD-A407-080B-B887B6312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r="14028" b="2"/>
          <a:stretch/>
        </p:blipFill>
        <p:spPr bwMode="auto">
          <a:xfrm>
            <a:off x="304" y="-20320"/>
            <a:ext cx="4445462" cy="3730714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haracium">
            <a:extLst>
              <a:ext uri="{FF2B5EF4-FFF2-40B4-BE49-F238E27FC236}">
                <a16:creationId xmlns:a16="http://schemas.microsoft.com/office/drawing/2014/main" id="{18A677CD-EDB4-15D8-F0F6-C43975262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" r="4486"/>
          <a:stretch/>
        </p:blipFill>
        <p:spPr bwMode="auto">
          <a:xfrm>
            <a:off x="8578" y="3917279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10" name="Group 11309">
            <a:extLst>
              <a:ext uri="{FF2B5EF4-FFF2-40B4-BE49-F238E27FC236}">
                <a16:creationId xmlns:a16="http://schemas.microsoft.com/office/drawing/2014/main" id="{2E56C079-9BED-4728-8FAD-2F9E3A179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4" y="-20320"/>
            <a:ext cx="4619342" cy="3993680"/>
            <a:chOff x="6642" y="0"/>
            <a:chExt cx="4656944" cy="4026189"/>
          </a:xfrm>
        </p:grpSpPr>
        <p:sp>
          <p:nvSpPr>
            <p:cNvPr id="11311" name="Freeform: Shape 11310">
              <a:extLst>
                <a:ext uri="{FF2B5EF4-FFF2-40B4-BE49-F238E27FC236}">
                  <a16:creationId xmlns:a16="http://schemas.microsoft.com/office/drawing/2014/main" id="{4FE2DBDC-CA19-4342-8088-8ADCA94AA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0"/>
              <a:ext cx="4481649" cy="3774194"/>
            </a:xfrm>
            <a:custGeom>
              <a:avLst/>
              <a:gdLst>
                <a:gd name="connsiteX0" fmla="*/ 3838758 w 4481649"/>
                <a:gd name="connsiteY0" fmla="*/ 0 h 3774194"/>
                <a:gd name="connsiteX1" fmla="*/ 4072279 w 4481649"/>
                <a:gd name="connsiteY1" fmla="*/ 0 h 3774194"/>
                <a:gd name="connsiteX2" fmla="*/ 4075362 w 4481649"/>
                <a:gd name="connsiteY2" fmla="*/ 4673 h 3774194"/>
                <a:gd name="connsiteX3" fmla="*/ 4106646 w 4481649"/>
                <a:gd name="connsiteY3" fmla="*/ 54070 h 3774194"/>
                <a:gd name="connsiteX4" fmla="*/ 4136804 w 4481649"/>
                <a:gd name="connsiteY4" fmla="*/ 104160 h 3774194"/>
                <a:gd name="connsiteX5" fmla="*/ 4246950 w 4481649"/>
                <a:gd name="connsiteY5" fmla="*/ 310241 h 3774194"/>
                <a:gd name="connsiteX6" fmla="*/ 4397741 w 4481649"/>
                <a:gd name="connsiteY6" fmla="*/ 750480 h 3774194"/>
                <a:gd name="connsiteX7" fmla="*/ 4433098 w 4481649"/>
                <a:gd name="connsiteY7" fmla="*/ 979526 h 3774194"/>
                <a:gd name="connsiteX8" fmla="*/ 4456064 w 4481649"/>
                <a:gd name="connsiteY8" fmla="*/ 1208745 h 3774194"/>
                <a:gd name="connsiteX9" fmla="*/ 4474350 w 4481649"/>
                <a:gd name="connsiteY9" fmla="*/ 1437964 h 3774194"/>
                <a:gd name="connsiteX10" fmla="*/ 4478075 w 4481649"/>
                <a:gd name="connsiteY10" fmla="*/ 1495420 h 3774194"/>
                <a:gd name="connsiteX11" fmla="*/ 4479722 w 4481649"/>
                <a:gd name="connsiteY11" fmla="*/ 1524971 h 3774194"/>
                <a:gd name="connsiteX12" fmla="*/ 4480936 w 4481649"/>
                <a:gd name="connsiteY12" fmla="*/ 1555043 h 3774194"/>
                <a:gd name="connsiteX13" fmla="*/ 4479288 w 4481649"/>
                <a:gd name="connsiteY13" fmla="*/ 1676195 h 3774194"/>
                <a:gd name="connsiteX14" fmla="*/ 4355883 w 4481649"/>
                <a:gd name="connsiteY14" fmla="*/ 2152052 h 3774194"/>
                <a:gd name="connsiteX15" fmla="*/ 4081600 w 4481649"/>
                <a:gd name="connsiteY15" fmla="*/ 2556153 h 3774194"/>
                <a:gd name="connsiteX16" fmla="*/ 3914431 w 4481649"/>
                <a:gd name="connsiteY16" fmla="*/ 2724623 h 3774194"/>
                <a:gd name="connsiteX17" fmla="*/ 3740156 w 4481649"/>
                <a:gd name="connsiteY17" fmla="*/ 2877753 h 3774194"/>
                <a:gd name="connsiteX18" fmla="*/ 3386143 w 4481649"/>
                <a:gd name="connsiteY18" fmla="*/ 3153683 h 3774194"/>
                <a:gd name="connsiteX19" fmla="*/ 3297056 w 4481649"/>
                <a:gd name="connsiteY19" fmla="*/ 3221018 h 3774194"/>
                <a:gd name="connsiteX20" fmla="*/ 3205542 w 4481649"/>
                <a:gd name="connsiteY20" fmla="*/ 3288787 h 3774194"/>
                <a:gd name="connsiteX21" fmla="*/ 3111775 w 4481649"/>
                <a:gd name="connsiteY21" fmla="*/ 3355690 h 3774194"/>
                <a:gd name="connsiteX22" fmla="*/ 3015060 w 4481649"/>
                <a:gd name="connsiteY22" fmla="*/ 3420685 h 3774194"/>
                <a:gd name="connsiteX23" fmla="*/ 2812014 w 4481649"/>
                <a:gd name="connsiteY23" fmla="*/ 3542705 h 3774194"/>
                <a:gd name="connsiteX24" fmla="*/ 2593627 w 4481649"/>
                <a:gd name="connsiteY24" fmla="*/ 3646439 h 3774194"/>
                <a:gd name="connsiteX25" fmla="*/ 2118377 w 4481649"/>
                <a:gd name="connsiteY25" fmla="*/ 3765771 h 3774194"/>
                <a:gd name="connsiteX26" fmla="*/ 1996011 w 4481649"/>
                <a:gd name="connsiteY26" fmla="*/ 3773484 h 3774194"/>
                <a:gd name="connsiteX27" fmla="*/ 1965420 w 4481649"/>
                <a:gd name="connsiteY27" fmla="*/ 3774177 h 3774194"/>
                <a:gd name="connsiteX28" fmla="*/ 1934915 w 4481649"/>
                <a:gd name="connsiteY28" fmla="*/ 3774003 h 3774194"/>
                <a:gd name="connsiteX29" fmla="*/ 1904497 w 4481649"/>
                <a:gd name="connsiteY29" fmla="*/ 3773658 h 3774194"/>
                <a:gd name="connsiteX30" fmla="*/ 1874945 w 4481649"/>
                <a:gd name="connsiteY30" fmla="*/ 3772531 h 3774194"/>
                <a:gd name="connsiteX31" fmla="*/ 1638881 w 4481649"/>
                <a:gd name="connsiteY31" fmla="*/ 3753725 h 3774194"/>
                <a:gd name="connsiteX32" fmla="*/ 1404288 w 4481649"/>
                <a:gd name="connsiteY32" fmla="*/ 3712301 h 3774194"/>
                <a:gd name="connsiteX33" fmla="*/ 1173856 w 4481649"/>
                <a:gd name="connsiteY33" fmla="*/ 3647392 h 3774194"/>
                <a:gd name="connsiteX34" fmla="*/ 732751 w 4481649"/>
                <a:gd name="connsiteY34" fmla="*/ 3452230 h 3774194"/>
                <a:gd name="connsiteX35" fmla="*/ 360973 w 4481649"/>
                <a:gd name="connsiteY35" fmla="*/ 3148396 h 3774194"/>
                <a:gd name="connsiteX36" fmla="*/ 210269 w 4481649"/>
                <a:gd name="connsiteY36" fmla="*/ 2965542 h 3774194"/>
                <a:gd name="connsiteX37" fmla="*/ 78631 w 4481649"/>
                <a:gd name="connsiteY37" fmla="*/ 2771940 h 3774194"/>
                <a:gd name="connsiteX38" fmla="*/ 47866 w 4481649"/>
                <a:gd name="connsiteY38" fmla="*/ 2722630 h 3774194"/>
                <a:gd name="connsiteX39" fmla="*/ 18488 w 4481649"/>
                <a:gd name="connsiteY39" fmla="*/ 2674792 h 3774194"/>
                <a:gd name="connsiteX40" fmla="*/ 0 w 4481649"/>
                <a:gd name="connsiteY40" fmla="*/ 2645223 h 3774194"/>
                <a:gd name="connsiteX41" fmla="*/ 0 w 4481649"/>
                <a:gd name="connsiteY41" fmla="*/ 2227021 h 3774194"/>
                <a:gd name="connsiteX42" fmla="*/ 25421 w 4481649"/>
                <a:gd name="connsiteY42" fmla="*/ 2260119 h 3774194"/>
                <a:gd name="connsiteX43" fmla="*/ 167979 w 4481649"/>
                <a:gd name="connsiteY43" fmla="*/ 2432922 h 3774194"/>
                <a:gd name="connsiteX44" fmla="*/ 238868 w 4481649"/>
                <a:gd name="connsiteY44" fmla="*/ 2523135 h 3774194"/>
                <a:gd name="connsiteX45" fmla="*/ 272926 w 4481649"/>
                <a:gd name="connsiteY45" fmla="*/ 2567420 h 3774194"/>
                <a:gd name="connsiteX46" fmla="*/ 306290 w 4481649"/>
                <a:gd name="connsiteY46" fmla="*/ 2609797 h 3774194"/>
                <a:gd name="connsiteX47" fmla="*/ 592966 w 4481649"/>
                <a:gd name="connsiteY47" fmla="*/ 2922991 h 3774194"/>
                <a:gd name="connsiteX48" fmla="*/ 745402 w 4481649"/>
                <a:gd name="connsiteY48" fmla="*/ 3063902 h 3774194"/>
                <a:gd name="connsiteX49" fmla="*/ 905033 w 4481649"/>
                <a:gd name="connsiteY49" fmla="*/ 3193806 h 3774194"/>
                <a:gd name="connsiteX50" fmla="*/ 1261644 w 4481649"/>
                <a:gd name="connsiteY50" fmla="*/ 3399280 h 3774194"/>
                <a:gd name="connsiteX51" fmla="*/ 1461138 w 4481649"/>
                <a:gd name="connsiteY51" fmla="*/ 3457343 h 3774194"/>
                <a:gd name="connsiteX52" fmla="*/ 1512268 w 4481649"/>
                <a:gd name="connsiteY52" fmla="*/ 3467570 h 3774194"/>
                <a:gd name="connsiteX53" fmla="*/ 1563832 w 4481649"/>
                <a:gd name="connsiteY53" fmla="*/ 3476149 h 3774194"/>
                <a:gd name="connsiteX54" fmla="*/ 1667912 w 4481649"/>
                <a:gd name="connsiteY54" fmla="*/ 3488455 h 3774194"/>
                <a:gd name="connsiteX55" fmla="*/ 1720255 w 4481649"/>
                <a:gd name="connsiteY55" fmla="*/ 3492441 h 3774194"/>
                <a:gd name="connsiteX56" fmla="*/ 1772771 w 4481649"/>
                <a:gd name="connsiteY56" fmla="*/ 3495215 h 3774194"/>
                <a:gd name="connsiteX57" fmla="*/ 1825462 w 4481649"/>
                <a:gd name="connsiteY57" fmla="*/ 3496428 h 3774194"/>
                <a:gd name="connsiteX58" fmla="*/ 1878238 w 4481649"/>
                <a:gd name="connsiteY58" fmla="*/ 3496167 h 3774194"/>
                <a:gd name="connsiteX59" fmla="*/ 1904671 w 4481649"/>
                <a:gd name="connsiteY59" fmla="*/ 3495907 h 3774194"/>
                <a:gd name="connsiteX60" fmla="*/ 1930149 w 4481649"/>
                <a:gd name="connsiteY60" fmla="*/ 3494782 h 3774194"/>
                <a:gd name="connsiteX61" fmla="*/ 1955541 w 4481649"/>
                <a:gd name="connsiteY61" fmla="*/ 3493482 h 3774194"/>
                <a:gd name="connsiteX62" fmla="*/ 1980846 w 4481649"/>
                <a:gd name="connsiteY62" fmla="*/ 3491401 h 3774194"/>
                <a:gd name="connsiteX63" fmla="*/ 2081199 w 4481649"/>
                <a:gd name="connsiteY63" fmla="*/ 3479010 h 3774194"/>
                <a:gd name="connsiteX64" fmla="*/ 2463462 w 4481649"/>
                <a:gd name="connsiteY64" fmla="*/ 3353524 h 3774194"/>
                <a:gd name="connsiteX65" fmla="*/ 2816606 w 4481649"/>
                <a:gd name="connsiteY65" fmla="*/ 3133490 h 3774194"/>
                <a:gd name="connsiteX66" fmla="*/ 2902227 w 4481649"/>
                <a:gd name="connsiteY66" fmla="*/ 3068842 h 3774194"/>
                <a:gd name="connsiteX67" fmla="*/ 2987849 w 4481649"/>
                <a:gd name="connsiteY67" fmla="*/ 3002026 h 3774194"/>
                <a:gd name="connsiteX68" fmla="*/ 3161258 w 4481649"/>
                <a:gd name="connsiteY68" fmla="*/ 2863368 h 3774194"/>
                <a:gd name="connsiteX69" fmla="*/ 3517696 w 4481649"/>
                <a:gd name="connsiteY69" fmla="*/ 2594978 h 3774194"/>
                <a:gd name="connsiteX70" fmla="*/ 3849781 w 4481649"/>
                <a:gd name="connsiteY70" fmla="*/ 2328061 h 3774194"/>
                <a:gd name="connsiteX71" fmla="*/ 4115313 w 4481649"/>
                <a:gd name="connsiteY71" fmla="*/ 2022147 h 3774194"/>
                <a:gd name="connsiteX72" fmla="*/ 4205786 w 4481649"/>
                <a:gd name="connsiteY72" fmla="*/ 1844318 h 3774194"/>
                <a:gd name="connsiteX73" fmla="*/ 4260902 w 4481649"/>
                <a:gd name="connsiteY73" fmla="*/ 1650024 h 3774194"/>
                <a:gd name="connsiteX74" fmla="*/ 4276155 w 4481649"/>
                <a:gd name="connsiteY74" fmla="*/ 1548110 h 3774194"/>
                <a:gd name="connsiteX75" fmla="*/ 4278669 w 4481649"/>
                <a:gd name="connsiteY75" fmla="*/ 1522285 h 3774194"/>
                <a:gd name="connsiteX76" fmla="*/ 4280575 w 4481649"/>
                <a:gd name="connsiteY76" fmla="*/ 1495940 h 3774194"/>
                <a:gd name="connsiteX77" fmla="*/ 4283348 w 4481649"/>
                <a:gd name="connsiteY77" fmla="*/ 1441517 h 3774194"/>
                <a:gd name="connsiteX78" fmla="*/ 4278582 w 4481649"/>
                <a:gd name="connsiteY78" fmla="*/ 1223910 h 3774194"/>
                <a:gd name="connsiteX79" fmla="*/ 4247990 w 4481649"/>
                <a:gd name="connsiteY79" fmla="*/ 1008990 h 3774194"/>
                <a:gd name="connsiteX80" fmla="*/ 4196080 w 4481649"/>
                <a:gd name="connsiteY80" fmla="*/ 799270 h 3774194"/>
                <a:gd name="connsiteX81" fmla="*/ 4062015 w 4481649"/>
                <a:gd name="connsiteY81" fmla="*/ 392396 h 3774194"/>
                <a:gd name="connsiteX82" fmla="*/ 3970675 w 4481649"/>
                <a:gd name="connsiteY82" fmla="*/ 199228 h 3774194"/>
                <a:gd name="connsiteX83" fmla="*/ 3944070 w 4481649"/>
                <a:gd name="connsiteY83" fmla="*/ 152951 h 3774194"/>
                <a:gd name="connsiteX84" fmla="*/ 3916078 w 4481649"/>
                <a:gd name="connsiteY84" fmla="*/ 107540 h 3774194"/>
                <a:gd name="connsiteX85" fmla="*/ 3886439 w 4481649"/>
                <a:gd name="connsiteY85" fmla="*/ 63170 h 3774194"/>
                <a:gd name="connsiteX86" fmla="*/ 3855502 w 4481649"/>
                <a:gd name="connsiteY86" fmla="*/ 19753 h 3774194"/>
                <a:gd name="connsiteX87" fmla="*/ 143864 w 4481649"/>
                <a:gd name="connsiteY87" fmla="*/ 0 h 3774194"/>
                <a:gd name="connsiteX88" fmla="*/ 437641 w 4481649"/>
                <a:gd name="connsiteY88" fmla="*/ 0 h 3774194"/>
                <a:gd name="connsiteX89" fmla="*/ 429955 w 4481649"/>
                <a:gd name="connsiteY89" fmla="*/ 6407 h 3774194"/>
                <a:gd name="connsiteX90" fmla="*/ 137300 w 4481649"/>
                <a:gd name="connsiteY90" fmla="*/ 320554 h 3774194"/>
                <a:gd name="connsiteX91" fmla="*/ 12931 w 4481649"/>
                <a:gd name="connsiteY91" fmla="*/ 495447 h 3774194"/>
                <a:gd name="connsiteX92" fmla="*/ 0 w 4481649"/>
                <a:gd name="connsiteY92" fmla="*/ 517906 h 3774194"/>
                <a:gd name="connsiteX93" fmla="*/ 0 w 4481649"/>
                <a:gd name="connsiteY93" fmla="*/ 176135 h 3774194"/>
                <a:gd name="connsiteX94" fmla="*/ 125001 w 4481649"/>
                <a:gd name="connsiteY94" fmla="*/ 19820 h 377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1649" h="3774194">
                  <a:moveTo>
                    <a:pt x="3838758" y="0"/>
                  </a:moveTo>
                  <a:lnTo>
                    <a:pt x="4072279" y="0"/>
                  </a:lnTo>
                  <a:lnTo>
                    <a:pt x="4075362" y="4673"/>
                  </a:lnTo>
                  <a:cubicBezTo>
                    <a:pt x="4085761" y="21140"/>
                    <a:pt x="4096420" y="37518"/>
                    <a:pt x="4106646" y="54070"/>
                  </a:cubicBezTo>
                  <a:lnTo>
                    <a:pt x="4136804" y="104160"/>
                  </a:lnTo>
                  <a:cubicBezTo>
                    <a:pt x="4176234" y="171410"/>
                    <a:pt x="4213413" y="239959"/>
                    <a:pt x="4246950" y="310241"/>
                  </a:cubicBezTo>
                  <a:cubicBezTo>
                    <a:pt x="4314200" y="450805"/>
                    <a:pt x="4366023" y="598737"/>
                    <a:pt x="4397741" y="750480"/>
                  </a:cubicBezTo>
                  <a:cubicBezTo>
                    <a:pt x="4413514" y="826396"/>
                    <a:pt x="4424520" y="902917"/>
                    <a:pt x="4433098" y="979526"/>
                  </a:cubicBezTo>
                  <a:cubicBezTo>
                    <a:pt x="4441851" y="1056048"/>
                    <a:pt x="4448872" y="1132484"/>
                    <a:pt x="4456064" y="1208745"/>
                  </a:cubicBezTo>
                  <a:cubicBezTo>
                    <a:pt x="4462910" y="1285094"/>
                    <a:pt x="4468976" y="1361442"/>
                    <a:pt x="4474350" y="1437964"/>
                  </a:cubicBezTo>
                  <a:lnTo>
                    <a:pt x="4478075" y="1495420"/>
                  </a:lnTo>
                  <a:cubicBezTo>
                    <a:pt x="4478769" y="1504867"/>
                    <a:pt x="4479203" y="1515005"/>
                    <a:pt x="4479722" y="1524971"/>
                  </a:cubicBezTo>
                  <a:cubicBezTo>
                    <a:pt x="4480243" y="1534938"/>
                    <a:pt x="4480762" y="1544991"/>
                    <a:pt x="4480936" y="1555043"/>
                  </a:cubicBezTo>
                  <a:cubicBezTo>
                    <a:pt x="4482236" y="1595167"/>
                    <a:pt x="4481802" y="1635638"/>
                    <a:pt x="4479288" y="1676195"/>
                  </a:cubicBezTo>
                  <a:cubicBezTo>
                    <a:pt x="4469929" y="1838512"/>
                    <a:pt x="4426339" y="2002042"/>
                    <a:pt x="4355883" y="2152052"/>
                  </a:cubicBezTo>
                  <a:cubicBezTo>
                    <a:pt x="4285601" y="2302496"/>
                    <a:pt x="4188714" y="2437514"/>
                    <a:pt x="4081600" y="2556153"/>
                  </a:cubicBezTo>
                  <a:cubicBezTo>
                    <a:pt x="4028043" y="2615690"/>
                    <a:pt x="3971801" y="2671500"/>
                    <a:pt x="3914431" y="2724623"/>
                  </a:cubicBezTo>
                  <a:cubicBezTo>
                    <a:pt x="3857061" y="2777747"/>
                    <a:pt x="3798911" y="2828876"/>
                    <a:pt x="3740156" y="2877753"/>
                  </a:cubicBezTo>
                  <a:cubicBezTo>
                    <a:pt x="3622902" y="2975940"/>
                    <a:pt x="3503050" y="3065461"/>
                    <a:pt x="3386143" y="3153683"/>
                  </a:cubicBezTo>
                  <a:lnTo>
                    <a:pt x="3297056" y="3221018"/>
                  </a:lnTo>
                  <a:cubicBezTo>
                    <a:pt x="3266898" y="3243636"/>
                    <a:pt x="3236480" y="3266429"/>
                    <a:pt x="3205542" y="3288787"/>
                  </a:cubicBezTo>
                  <a:cubicBezTo>
                    <a:pt x="3174691" y="3311233"/>
                    <a:pt x="3143492" y="3333591"/>
                    <a:pt x="3111775" y="3355690"/>
                  </a:cubicBezTo>
                  <a:cubicBezTo>
                    <a:pt x="3079970" y="3377615"/>
                    <a:pt x="3047905" y="3399367"/>
                    <a:pt x="3015060" y="3420685"/>
                  </a:cubicBezTo>
                  <a:cubicBezTo>
                    <a:pt x="2949718" y="3463410"/>
                    <a:pt x="2882296" y="3504834"/>
                    <a:pt x="2812014" y="3542705"/>
                  </a:cubicBezTo>
                  <a:cubicBezTo>
                    <a:pt x="2741818" y="3580750"/>
                    <a:pt x="2669196" y="3616108"/>
                    <a:pt x="2593627" y="3646439"/>
                  </a:cubicBezTo>
                  <a:cubicBezTo>
                    <a:pt x="2443183" y="3707968"/>
                    <a:pt x="2281560" y="3749478"/>
                    <a:pt x="2118377" y="3765771"/>
                  </a:cubicBezTo>
                  <a:cubicBezTo>
                    <a:pt x="2077559" y="3769671"/>
                    <a:pt x="2036742" y="3772618"/>
                    <a:pt x="1996011" y="3773484"/>
                  </a:cubicBezTo>
                  <a:lnTo>
                    <a:pt x="1965420" y="3774177"/>
                  </a:lnTo>
                  <a:cubicBezTo>
                    <a:pt x="1955280" y="3774264"/>
                    <a:pt x="1945054" y="3774003"/>
                    <a:pt x="1934915" y="3774003"/>
                  </a:cubicBezTo>
                  <a:lnTo>
                    <a:pt x="1904497" y="3773658"/>
                  </a:lnTo>
                  <a:lnTo>
                    <a:pt x="1874945" y="3772531"/>
                  </a:lnTo>
                  <a:cubicBezTo>
                    <a:pt x="1796257" y="3770017"/>
                    <a:pt x="1717395" y="3763778"/>
                    <a:pt x="1638881" y="3753725"/>
                  </a:cubicBezTo>
                  <a:cubicBezTo>
                    <a:pt x="1560279" y="3744192"/>
                    <a:pt x="1481850" y="3730500"/>
                    <a:pt x="1404288" y="3712301"/>
                  </a:cubicBezTo>
                  <a:cubicBezTo>
                    <a:pt x="1326813" y="3693928"/>
                    <a:pt x="1249944" y="3672177"/>
                    <a:pt x="1173856" y="3647392"/>
                  </a:cubicBezTo>
                  <a:cubicBezTo>
                    <a:pt x="1021938" y="3597388"/>
                    <a:pt x="871755" y="3535165"/>
                    <a:pt x="732751" y="3452230"/>
                  </a:cubicBezTo>
                  <a:cubicBezTo>
                    <a:pt x="593659" y="3369470"/>
                    <a:pt x="469474" y="3264522"/>
                    <a:pt x="360973" y="3148396"/>
                  </a:cubicBezTo>
                  <a:cubicBezTo>
                    <a:pt x="306463" y="3090420"/>
                    <a:pt x="256893" y="3028718"/>
                    <a:pt x="210269" y="2965542"/>
                  </a:cubicBezTo>
                  <a:cubicBezTo>
                    <a:pt x="163905" y="2902105"/>
                    <a:pt x="119795" y="2837716"/>
                    <a:pt x="78631" y="2771940"/>
                  </a:cubicBezTo>
                  <a:cubicBezTo>
                    <a:pt x="68059" y="2755648"/>
                    <a:pt x="58093" y="2739095"/>
                    <a:pt x="47866" y="2722630"/>
                  </a:cubicBezTo>
                  <a:lnTo>
                    <a:pt x="18488" y="2674792"/>
                  </a:lnTo>
                  <a:lnTo>
                    <a:pt x="0" y="2645223"/>
                  </a:lnTo>
                  <a:lnTo>
                    <a:pt x="0" y="2227021"/>
                  </a:lnTo>
                  <a:lnTo>
                    <a:pt x="25421" y="2260119"/>
                  </a:lnTo>
                  <a:cubicBezTo>
                    <a:pt x="71871" y="2316968"/>
                    <a:pt x="120401" y="2373818"/>
                    <a:pt x="167979" y="2432922"/>
                  </a:cubicBezTo>
                  <a:cubicBezTo>
                    <a:pt x="191810" y="2462385"/>
                    <a:pt x="215382" y="2492545"/>
                    <a:pt x="238868" y="2523135"/>
                  </a:cubicBezTo>
                  <a:lnTo>
                    <a:pt x="272926" y="2567420"/>
                  </a:lnTo>
                  <a:cubicBezTo>
                    <a:pt x="284104" y="2581545"/>
                    <a:pt x="294765" y="2596017"/>
                    <a:pt x="306290" y="2609797"/>
                  </a:cubicBezTo>
                  <a:cubicBezTo>
                    <a:pt x="396245" y="2721936"/>
                    <a:pt x="493826" y="2825149"/>
                    <a:pt x="592966" y="2922991"/>
                  </a:cubicBezTo>
                  <a:cubicBezTo>
                    <a:pt x="642796" y="2971695"/>
                    <a:pt x="693493" y="3018751"/>
                    <a:pt x="745402" y="3063902"/>
                  </a:cubicBezTo>
                  <a:cubicBezTo>
                    <a:pt x="797312" y="3109052"/>
                    <a:pt x="850176" y="3152729"/>
                    <a:pt x="905033" y="3193806"/>
                  </a:cubicBezTo>
                  <a:cubicBezTo>
                    <a:pt x="1014313" y="3276135"/>
                    <a:pt x="1132171" y="3349710"/>
                    <a:pt x="1261644" y="3399280"/>
                  </a:cubicBezTo>
                  <a:cubicBezTo>
                    <a:pt x="1326206" y="3424066"/>
                    <a:pt x="1393108" y="3443044"/>
                    <a:pt x="1461138" y="3457343"/>
                  </a:cubicBezTo>
                  <a:cubicBezTo>
                    <a:pt x="1478210" y="3460723"/>
                    <a:pt x="1495109" y="3464623"/>
                    <a:pt x="1512268" y="3467570"/>
                  </a:cubicBezTo>
                  <a:lnTo>
                    <a:pt x="1563832" y="3476149"/>
                  </a:lnTo>
                  <a:cubicBezTo>
                    <a:pt x="1598409" y="3480742"/>
                    <a:pt x="1632988" y="3485595"/>
                    <a:pt x="1667912" y="3488455"/>
                  </a:cubicBezTo>
                  <a:cubicBezTo>
                    <a:pt x="1685330" y="3490101"/>
                    <a:pt x="1702749" y="3491661"/>
                    <a:pt x="1720255" y="3492441"/>
                  </a:cubicBezTo>
                  <a:cubicBezTo>
                    <a:pt x="1737760" y="3493309"/>
                    <a:pt x="1755180" y="3494695"/>
                    <a:pt x="1772771" y="3495215"/>
                  </a:cubicBezTo>
                  <a:lnTo>
                    <a:pt x="1825462" y="3496428"/>
                  </a:lnTo>
                  <a:cubicBezTo>
                    <a:pt x="1842968" y="3496862"/>
                    <a:pt x="1860646" y="3496254"/>
                    <a:pt x="1878238" y="3496167"/>
                  </a:cubicBezTo>
                  <a:lnTo>
                    <a:pt x="1904671" y="3495907"/>
                  </a:lnTo>
                  <a:cubicBezTo>
                    <a:pt x="1913250" y="3495648"/>
                    <a:pt x="1921656" y="3495128"/>
                    <a:pt x="1930149" y="3494782"/>
                  </a:cubicBezTo>
                  <a:cubicBezTo>
                    <a:pt x="1938642" y="3494348"/>
                    <a:pt x="1947135" y="3494088"/>
                    <a:pt x="1955541" y="3493482"/>
                  </a:cubicBezTo>
                  <a:lnTo>
                    <a:pt x="1980846" y="3491401"/>
                  </a:lnTo>
                  <a:cubicBezTo>
                    <a:pt x="2014556" y="3488716"/>
                    <a:pt x="2048009" y="3484208"/>
                    <a:pt x="2081199" y="3479010"/>
                  </a:cubicBezTo>
                  <a:cubicBezTo>
                    <a:pt x="2214051" y="3456996"/>
                    <a:pt x="2341789" y="3413926"/>
                    <a:pt x="2463462" y="3353524"/>
                  </a:cubicBezTo>
                  <a:cubicBezTo>
                    <a:pt x="2585568" y="3293814"/>
                    <a:pt x="2701781" y="3217378"/>
                    <a:pt x="2816606" y="3133490"/>
                  </a:cubicBezTo>
                  <a:cubicBezTo>
                    <a:pt x="2845291" y="3112605"/>
                    <a:pt x="2873803" y="3090853"/>
                    <a:pt x="2902227" y="3068842"/>
                  </a:cubicBezTo>
                  <a:cubicBezTo>
                    <a:pt x="2930826" y="3046917"/>
                    <a:pt x="2959337" y="3024644"/>
                    <a:pt x="2987849" y="3002026"/>
                  </a:cubicBezTo>
                  <a:lnTo>
                    <a:pt x="3161258" y="2863368"/>
                  </a:lnTo>
                  <a:cubicBezTo>
                    <a:pt x="3280244" y="2768994"/>
                    <a:pt x="3400357" y="2681119"/>
                    <a:pt x="3517696" y="2594978"/>
                  </a:cubicBezTo>
                  <a:cubicBezTo>
                    <a:pt x="3634949" y="2508836"/>
                    <a:pt x="3747781" y="2421829"/>
                    <a:pt x="3849781" y="2328061"/>
                  </a:cubicBezTo>
                  <a:cubicBezTo>
                    <a:pt x="3951782" y="2234467"/>
                    <a:pt x="4043903" y="2134719"/>
                    <a:pt x="4115313" y="2022147"/>
                  </a:cubicBezTo>
                  <a:cubicBezTo>
                    <a:pt x="4151016" y="1965904"/>
                    <a:pt x="4181521" y="1906627"/>
                    <a:pt x="4205786" y="1844318"/>
                  </a:cubicBezTo>
                  <a:cubicBezTo>
                    <a:pt x="4230225" y="1782095"/>
                    <a:pt x="4247817" y="1716926"/>
                    <a:pt x="4260902" y="1650024"/>
                  </a:cubicBezTo>
                  <a:cubicBezTo>
                    <a:pt x="4267402" y="1616572"/>
                    <a:pt x="4272602" y="1582515"/>
                    <a:pt x="4276155" y="1548110"/>
                  </a:cubicBezTo>
                  <a:cubicBezTo>
                    <a:pt x="4277195" y="1539531"/>
                    <a:pt x="4277889" y="1530864"/>
                    <a:pt x="4278669" y="1522285"/>
                  </a:cubicBezTo>
                  <a:cubicBezTo>
                    <a:pt x="4279361" y="1513618"/>
                    <a:pt x="4280229" y="1505126"/>
                    <a:pt x="4280575" y="1495940"/>
                  </a:cubicBezTo>
                  <a:lnTo>
                    <a:pt x="4283348" y="1441517"/>
                  </a:lnTo>
                  <a:cubicBezTo>
                    <a:pt x="4285861" y="1368895"/>
                    <a:pt x="4284301" y="1296186"/>
                    <a:pt x="4278582" y="1223910"/>
                  </a:cubicBezTo>
                  <a:cubicBezTo>
                    <a:pt x="4273036" y="1151549"/>
                    <a:pt x="4262376" y="1079793"/>
                    <a:pt x="4247990" y="1008990"/>
                  </a:cubicBezTo>
                  <a:cubicBezTo>
                    <a:pt x="4233431" y="938189"/>
                    <a:pt x="4215232" y="868339"/>
                    <a:pt x="4196080" y="799270"/>
                  </a:cubicBezTo>
                  <a:cubicBezTo>
                    <a:pt x="4157862" y="661046"/>
                    <a:pt x="4115658" y="524642"/>
                    <a:pt x="4062015" y="392396"/>
                  </a:cubicBezTo>
                  <a:cubicBezTo>
                    <a:pt x="4035151" y="326360"/>
                    <a:pt x="4005165" y="261537"/>
                    <a:pt x="3970675" y="199228"/>
                  </a:cubicBezTo>
                  <a:cubicBezTo>
                    <a:pt x="3962269" y="183543"/>
                    <a:pt x="3952995" y="168290"/>
                    <a:pt x="3944070" y="152951"/>
                  </a:cubicBezTo>
                  <a:cubicBezTo>
                    <a:pt x="3934883" y="137699"/>
                    <a:pt x="3925350" y="122706"/>
                    <a:pt x="3916078" y="107540"/>
                  </a:cubicBezTo>
                  <a:lnTo>
                    <a:pt x="3886439" y="63170"/>
                  </a:lnTo>
                  <a:lnTo>
                    <a:pt x="3855502" y="19753"/>
                  </a:lnTo>
                  <a:close/>
                  <a:moveTo>
                    <a:pt x="143864" y="0"/>
                  </a:moveTo>
                  <a:lnTo>
                    <a:pt x="437641" y="0"/>
                  </a:lnTo>
                  <a:lnTo>
                    <a:pt x="429955" y="6407"/>
                  </a:lnTo>
                  <a:cubicBezTo>
                    <a:pt x="323796" y="102687"/>
                    <a:pt x="225436" y="207721"/>
                    <a:pt x="137300" y="320554"/>
                  </a:cubicBezTo>
                  <a:cubicBezTo>
                    <a:pt x="93146" y="376884"/>
                    <a:pt x="51592" y="435250"/>
                    <a:pt x="12931" y="495447"/>
                  </a:cubicBezTo>
                  <a:lnTo>
                    <a:pt x="0" y="517906"/>
                  </a:lnTo>
                  <a:lnTo>
                    <a:pt x="0" y="176135"/>
                  </a:lnTo>
                  <a:lnTo>
                    <a:pt x="125001" y="198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312" name="Freeform: Shape 11311">
              <a:extLst>
                <a:ext uri="{FF2B5EF4-FFF2-40B4-BE49-F238E27FC236}">
                  <a16:creationId xmlns:a16="http://schemas.microsoft.com/office/drawing/2014/main" id="{F5A22C1F-1C9F-4DFC-AD2E-4BF0D7713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3491469 w 4452858"/>
                <a:gd name="connsiteY0" fmla="*/ 0 h 3729027"/>
                <a:gd name="connsiteX1" fmla="*/ 4038310 w 4452858"/>
                <a:gd name="connsiteY1" fmla="*/ 0 h 3729027"/>
                <a:gd name="connsiteX2" fmla="*/ 4126393 w 4452858"/>
                <a:gd name="connsiteY2" fmla="*/ 144253 h 3729027"/>
                <a:gd name="connsiteX3" fmla="*/ 4452858 w 4452858"/>
                <a:gd name="connsiteY3" fmla="*/ 1509806 h 3729027"/>
                <a:gd name="connsiteX4" fmla="*/ 3318809 w 4452858"/>
                <a:gd name="connsiteY4" fmla="*/ 3104286 h 3729027"/>
                <a:gd name="connsiteX5" fmla="*/ 1929716 w 4452858"/>
                <a:gd name="connsiteY5" fmla="*/ 3729027 h 3729027"/>
                <a:gd name="connsiteX6" fmla="*/ 92844 w 4452858"/>
                <a:gd name="connsiteY6" fmla="*/ 2672799 h 3729027"/>
                <a:gd name="connsiteX7" fmla="*/ 0 w 4452858"/>
                <a:gd name="connsiteY7" fmla="*/ 2540909 h 3729027"/>
                <a:gd name="connsiteX8" fmla="*/ 0 w 4452858"/>
                <a:gd name="connsiteY8" fmla="*/ 1684718 h 3729027"/>
                <a:gd name="connsiteX9" fmla="*/ 380 w 4452858"/>
                <a:gd name="connsiteY9" fmla="*/ 1686965 h 3729027"/>
                <a:gd name="connsiteX10" fmla="*/ 293898 w 4452858"/>
                <a:gd name="connsiteY10" fmla="*/ 2207948 h 3729027"/>
                <a:gd name="connsiteX11" fmla="*/ 451448 w 4452858"/>
                <a:gd name="connsiteY11" fmla="*/ 2429541 h 3729027"/>
                <a:gd name="connsiteX12" fmla="*/ 1929803 w 4452858"/>
                <a:gd name="connsiteY12" fmla="*/ 3295720 h 3729027"/>
                <a:gd name="connsiteX13" fmla="*/ 3052066 w 4452858"/>
                <a:gd name="connsiteY13" fmla="*/ 2762840 h 3729027"/>
                <a:gd name="connsiteX14" fmla="*/ 3188643 w 4452858"/>
                <a:gd name="connsiteY14" fmla="*/ 2657026 h 3729027"/>
                <a:gd name="connsiteX15" fmla="*/ 3809831 w 4452858"/>
                <a:gd name="connsiteY15" fmla="*/ 2103868 h 3729027"/>
                <a:gd name="connsiteX16" fmla="*/ 4019638 w 4452858"/>
                <a:gd name="connsiteY16" fmla="*/ 1509806 h 3729027"/>
                <a:gd name="connsiteX17" fmla="*/ 3548634 w 4452858"/>
                <a:gd name="connsiteY17" fmla="*/ 61263 h 3729027"/>
                <a:gd name="connsiteX18" fmla="*/ 185138 w 4452858"/>
                <a:gd name="connsiteY18" fmla="*/ 0 h 3729027"/>
                <a:gd name="connsiteX19" fmla="*/ 834013 w 4452858"/>
                <a:gd name="connsiteY19" fmla="*/ 0 h 3729027"/>
                <a:gd name="connsiteX20" fmla="*/ 691153 w 4452858"/>
                <a:gd name="connsiteY20" fmla="*/ 111873 h 3729027"/>
                <a:gd name="connsiteX21" fmla="*/ 170145 w 4452858"/>
                <a:gd name="connsiteY21" fmla="*/ 757933 h 3729027"/>
                <a:gd name="connsiteX22" fmla="*/ 28693 w 4452858"/>
                <a:gd name="connsiteY22" fmla="*/ 1128897 h 3729027"/>
                <a:gd name="connsiteX23" fmla="*/ 0 w 4452858"/>
                <a:gd name="connsiteY23" fmla="*/ 1281783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3491469" y="0"/>
                  </a:move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1684718"/>
                  </a:lnTo>
                  <a:lnTo>
                    <a:pt x="380" y="1686965"/>
                  </a:lnTo>
                  <a:cubicBezTo>
                    <a:pt x="38821" y="1851705"/>
                    <a:pt x="135502" y="1990731"/>
                    <a:pt x="293898" y="2207948"/>
                  </a:cubicBezTo>
                  <a:cubicBezTo>
                    <a:pt x="344854" y="2277797"/>
                    <a:pt x="397545" y="2350072"/>
                    <a:pt x="451448" y="2429541"/>
                  </a:cubicBezTo>
                  <a:cubicBezTo>
                    <a:pt x="863349" y="3036689"/>
                    <a:pt x="1305494" y="3295720"/>
                    <a:pt x="1929803" y="3295720"/>
                  </a:cubicBezTo>
                  <a:cubicBezTo>
                    <a:pt x="2339537" y="3295720"/>
                    <a:pt x="2640164" y="3084700"/>
                    <a:pt x="3052066" y="2762840"/>
                  </a:cubicBezTo>
                  <a:cubicBezTo>
                    <a:pt x="3098083" y="2726876"/>
                    <a:pt x="3144100" y="2691345"/>
                    <a:pt x="3188643" y="2657026"/>
                  </a:cubicBezTo>
                  <a:cubicBezTo>
                    <a:pt x="3430081" y="2470792"/>
                    <a:pt x="3658087" y="2294870"/>
                    <a:pt x="3809831" y="2103868"/>
                  </a:cubicBezTo>
                  <a:cubicBezTo>
                    <a:pt x="3954901" y="1921273"/>
                    <a:pt x="4019638" y="1738071"/>
                    <a:pt x="4019638" y="1509806"/>
                  </a:cubicBezTo>
                  <a:cubicBezTo>
                    <a:pt x="4019638" y="937667"/>
                    <a:pt x="3852382" y="423246"/>
                    <a:pt x="3548634" y="61263"/>
                  </a:cubicBezTo>
                  <a:close/>
                  <a:moveTo>
                    <a:pt x="185138" y="0"/>
                  </a:moveTo>
                  <a:lnTo>
                    <a:pt x="834013" y="0"/>
                  </a:lnTo>
                  <a:lnTo>
                    <a:pt x="691153" y="111873"/>
                  </a:lnTo>
                  <a:cubicBezTo>
                    <a:pt x="468086" y="302962"/>
                    <a:pt x="292771" y="520394"/>
                    <a:pt x="170145" y="757933"/>
                  </a:cubicBezTo>
                  <a:cubicBezTo>
                    <a:pt x="107489" y="879345"/>
                    <a:pt x="60259" y="1003292"/>
                    <a:pt x="28693" y="1128897"/>
                  </a:cubicBezTo>
                  <a:lnTo>
                    <a:pt x="0" y="1281783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313" name="Freeform: Shape 11312">
              <a:extLst>
                <a:ext uri="{FF2B5EF4-FFF2-40B4-BE49-F238E27FC236}">
                  <a16:creationId xmlns:a16="http://schemas.microsoft.com/office/drawing/2014/main" id="{44BBFF0F-32AB-4101-8F9E-5FB2BDAD4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185138 w 4452858"/>
                <a:gd name="connsiteY0" fmla="*/ 0 h 3729027"/>
                <a:gd name="connsiteX1" fmla="*/ 986505 w 4452858"/>
                <a:gd name="connsiteY1" fmla="*/ 0 h 3729027"/>
                <a:gd name="connsiteX2" fmla="*/ 913397 w 4452858"/>
                <a:gd name="connsiteY2" fmla="*/ 47750 h 3729027"/>
                <a:gd name="connsiteX3" fmla="*/ 747482 w 4452858"/>
                <a:gd name="connsiteY3" fmla="*/ 177649 h 3729027"/>
                <a:gd name="connsiteX4" fmla="*/ 247101 w 4452858"/>
                <a:gd name="connsiteY4" fmla="*/ 797624 h 3729027"/>
                <a:gd name="connsiteX5" fmla="*/ 67798 w 4452858"/>
                <a:gd name="connsiteY5" fmla="*/ 1509806 h 3729027"/>
                <a:gd name="connsiteX6" fmla="*/ 363833 w 4452858"/>
                <a:gd name="connsiteY6" fmla="*/ 2156904 h 3729027"/>
                <a:gd name="connsiteX7" fmla="*/ 523117 w 4452858"/>
                <a:gd name="connsiteY7" fmla="*/ 2380924 h 3729027"/>
                <a:gd name="connsiteX8" fmla="*/ 1130785 w 4452858"/>
                <a:gd name="connsiteY8" fmla="*/ 3001246 h 3729027"/>
                <a:gd name="connsiteX9" fmla="*/ 1929716 w 4452858"/>
                <a:gd name="connsiteY9" fmla="*/ 3209058 h 3729027"/>
                <a:gd name="connsiteX10" fmla="*/ 2443616 w 4452858"/>
                <a:gd name="connsiteY10" fmla="*/ 3076727 h 3729027"/>
                <a:gd name="connsiteX11" fmla="*/ 2998596 w 4452858"/>
                <a:gd name="connsiteY11" fmla="*/ 2694637 h 3729027"/>
                <a:gd name="connsiteX12" fmla="*/ 3135607 w 4452858"/>
                <a:gd name="connsiteY12" fmla="*/ 2588478 h 3729027"/>
                <a:gd name="connsiteX13" fmla="*/ 3741889 w 4452858"/>
                <a:gd name="connsiteY13" fmla="*/ 2049965 h 3729027"/>
                <a:gd name="connsiteX14" fmla="*/ 3932891 w 4452858"/>
                <a:gd name="connsiteY14" fmla="*/ 1509806 h 3729027"/>
                <a:gd name="connsiteX15" fmla="*/ 3482165 w 4452858"/>
                <a:gd name="connsiteY15" fmla="*/ 116986 h 3729027"/>
                <a:gd name="connsiteX16" fmla="*/ 3373043 w 4452858"/>
                <a:gd name="connsiteY16" fmla="*/ 0 h 3729027"/>
                <a:gd name="connsiteX17" fmla="*/ 4038310 w 4452858"/>
                <a:gd name="connsiteY17" fmla="*/ 0 h 3729027"/>
                <a:gd name="connsiteX18" fmla="*/ 4126393 w 4452858"/>
                <a:gd name="connsiteY18" fmla="*/ 144253 h 3729027"/>
                <a:gd name="connsiteX19" fmla="*/ 4452858 w 4452858"/>
                <a:gd name="connsiteY19" fmla="*/ 1509806 h 3729027"/>
                <a:gd name="connsiteX20" fmla="*/ 3318809 w 4452858"/>
                <a:gd name="connsiteY20" fmla="*/ 3104286 h 3729027"/>
                <a:gd name="connsiteX21" fmla="*/ 1929716 w 4452858"/>
                <a:gd name="connsiteY21" fmla="*/ 3729027 h 3729027"/>
                <a:gd name="connsiteX22" fmla="*/ 92844 w 4452858"/>
                <a:gd name="connsiteY22" fmla="*/ 2672799 h 3729027"/>
                <a:gd name="connsiteX23" fmla="*/ 0 w 4452858"/>
                <a:gd name="connsiteY23" fmla="*/ 2540909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185138" y="0"/>
                  </a:moveTo>
                  <a:lnTo>
                    <a:pt x="986505" y="0"/>
                  </a:lnTo>
                  <a:lnTo>
                    <a:pt x="913397" y="47750"/>
                  </a:lnTo>
                  <a:cubicBezTo>
                    <a:pt x="855880" y="88897"/>
                    <a:pt x="800433" y="132282"/>
                    <a:pt x="747482" y="177649"/>
                  </a:cubicBezTo>
                  <a:cubicBezTo>
                    <a:pt x="535943" y="358858"/>
                    <a:pt x="362967" y="573258"/>
                    <a:pt x="247101" y="797624"/>
                  </a:cubicBezTo>
                  <a:cubicBezTo>
                    <a:pt x="128115" y="1028056"/>
                    <a:pt x="67798" y="1267673"/>
                    <a:pt x="67798" y="1509806"/>
                  </a:cubicBezTo>
                  <a:cubicBezTo>
                    <a:pt x="67798" y="1741191"/>
                    <a:pt x="158533" y="1875430"/>
                    <a:pt x="363833" y="2156904"/>
                  </a:cubicBezTo>
                  <a:cubicBezTo>
                    <a:pt x="415223" y="2227360"/>
                    <a:pt x="468346" y="2300242"/>
                    <a:pt x="523117" y="2380924"/>
                  </a:cubicBezTo>
                  <a:cubicBezTo>
                    <a:pt x="716804" y="2666387"/>
                    <a:pt x="915519" y="2869346"/>
                    <a:pt x="1130785" y="3001246"/>
                  </a:cubicBezTo>
                  <a:cubicBezTo>
                    <a:pt x="1358964" y="3141116"/>
                    <a:pt x="1620335" y="3209058"/>
                    <a:pt x="1929716" y="3209058"/>
                  </a:cubicBezTo>
                  <a:cubicBezTo>
                    <a:pt x="2105291" y="3209058"/>
                    <a:pt x="2268560" y="3167028"/>
                    <a:pt x="2443616" y="3076727"/>
                  </a:cubicBezTo>
                  <a:cubicBezTo>
                    <a:pt x="2623352" y="2984000"/>
                    <a:pt x="2801267" y="2848808"/>
                    <a:pt x="2998596" y="2694637"/>
                  </a:cubicBezTo>
                  <a:cubicBezTo>
                    <a:pt x="3044873" y="2658500"/>
                    <a:pt x="3090975" y="2622883"/>
                    <a:pt x="3135607" y="2588478"/>
                  </a:cubicBezTo>
                  <a:cubicBezTo>
                    <a:pt x="3372711" y="2405536"/>
                    <a:pt x="3596645" y="2232733"/>
                    <a:pt x="3741889" y="2049965"/>
                  </a:cubicBezTo>
                  <a:cubicBezTo>
                    <a:pt x="3875781" y="1881496"/>
                    <a:pt x="3932891" y="1719959"/>
                    <a:pt x="3932891" y="1509806"/>
                  </a:cubicBezTo>
                  <a:cubicBezTo>
                    <a:pt x="3932891" y="958034"/>
                    <a:pt x="3772827" y="463371"/>
                    <a:pt x="3482165" y="116986"/>
                  </a:cubicBezTo>
                  <a:lnTo>
                    <a:pt x="3373043" y="0"/>
                  </a:ln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1314" name="Freeform: Shape 11313">
              <a:extLst>
                <a:ext uri="{FF2B5EF4-FFF2-40B4-BE49-F238E27FC236}">
                  <a16:creationId xmlns:a16="http://schemas.microsoft.com/office/drawing/2014/main" id="{3F8E6D8D-90E6-4613-AA16-1E08EDD2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656944" cy="4026189"/>
            </a:xfrm>
            <a:custGeom>
              <a:avLst/>
              <a:gdLst>
                <a:gd name="connsiteX0" fmla="*/ 1945140 w 4656944"/>
                <a:gd name="connsiteY0" fmla="*/ 3991264 h 4026189"/>
                <a:gd name="connsiteX1" fmla="*/ 1959526 w 4656944"/>
                <a:gd name="connsiteY1" fmla="*/ 3991438 h 4026189"/>
                <a:gd name="connsiteX2" fmla="*/ 1972179 w 4656944"/>
                <a:gd name="connsiteY2" fmla="*/ 3991351 h 4026189"/>
                <a:gd name="connsiteX3" fmla="*/ 1945140 w 4656944"/>
                <a:gd name="connsiteY3" fmla="*/ 3991264 h 4026189"/>
                <a:gd name="connsiteX4" fmla="*/ 3966403 w 4656944"/>
                <a:gd name="connsiteY4" fmla="*/ 0 h 4026189"/>
                <a:gd name="connsiteX5" fmla="*/ 4231031 w 4656944"/>
                <a:gd name="connsiteY5" fmla="*/ 0 h 4026189"/>
                <a:gd name="connsiteX6" fmla="*/ 4309866 w 4656944"/>
                <a:gd name="connsiteY6" fmla="*/ 126953 h 4026189"/>
                <a:gd name="connsiteX7" fmla="*/ 4656944 w 4656944"/>
                <a:gd name="connsiteY7" fmla="*/ 1425485 h 4026189"/>
                <a:gd name="connsiteX8" fmla="*/ 4452596 w 4656944"/>
                <a:gd name="connsiteY8" fmla="*/ 2437688 h 4026189"/>
                <a:gd name="connsiteX9" fmla="*/ 3895452 w 4656944"/>
                <a:gd name="connsiteY9" fmla="*/ 3264090 h 4026189"/>
                <a:gd name="connsiteX10" fmla="*/ 3069051 w 4656944"/>
                <a:gd name="connsiteY10" fmla="*/ 3821235 h 4026189"/>
                <a:gd name="connsiteX11" fmla="*/ 2057107 w 4656944"/>
                <a:gd name="connsiteY11" fmla="*/ 4025583 h 4026189"/>
                <a:gd name="connsiteX12" fmla="*/ 2036916 w 4656944"/>
                <a:gd name="connsiteY12" fmla="*/ 4025322 h 4026189"/>
                <a:gd name="connsiteX13" fmla="*/ 2027036 w 4656944"/>
                <a:gd name="connsiteY13" fmla="*/ 4025149 h 4026189"/>
                <a:gd name="connsiteX14" fmla="*/ 2005458 w 4656944"/>
                <a:gd name="connsiteY14" fmla="*/ 4025928 h 4026189"/>
                <a:gd name="connsiteX15" fmla="*/ 2004937 w 4656944"/>
                <a:gd name="connsiteY15" fmla="*/ 4025928 h 4026189"/>
                <a:gd name="connsiteX16" fmla="*/ 2004418 w 4656944"/>
                <a:gd name="connsiteY16" fmla="*/ 4025928 h 4026189"/>
                <a:gd name="connsiteX17" fmla="*/ 1972700 w 4656944"/>
                <a:gd name="connsiteY17" fmla="*/ 4026102 h 4026189"/>
                <a:gd name="connsiteX18" fmla="*/ 1959526 w 4656944"/>
                <a:gd name="connsiteY18" fmla="*/ 4026189 h 4026189"/>
                <a:gd name="connsiteX19" fmla="*/ 1919922 w 4656944"/>
                <a:gd name="connsiteY19" fmla="*/ 4025583 h 4026189"/>
                <a:gd name="connsiteX20" fmla="*/ 1908656 w 4656944"/>
                <a:gd name="connsiteY20" fmla="*/ 4025322 h 4026189"/>
                <a:gd name="connsiteX21" fmla="*/ 1799030 w 4656944"/>
                <a:gd name="connsiteY21" fmla="*/ 4020902 h 4026189"/>
                <a:gd name="connsiteX22" fmla="*/ 1782305 w 4656944"/>
                <a:gd name="connsiteY22" fmla="*/ 4020036 h 4026189"/>
                <a:gd name="connsiteX23" fmla="*/ 1781784 w 4656944"/>
                <a:gd name="connsiteY23" fmla="*/ 4020036 h 4026189"/>
                <a:gd name="connsiteX24" fmla="*/ 1781265 w 4656944"/>
                <a:gd name="connsiteY24" fmla="*/ 4019949 h 4026189"/>
                <a:gd name="connsiteX25" fmla="*/ 1765839 w 4656944"/>
                <a:gd name="connsiteY25" fmla="*/ 4018649 h 4026189"/>
                <a:gd name="connsiteX26" fmla="*/ 1655000 w 4656944"/>
                <a:gd name="connsiteY26" fmla="*/ 4007816 h 4026189"/>
                <a:gd name="connsiteX27" fmla="*/ 1402382 w 4656944"/>
                <a:gd name="connsiteY27" fmla="*/ 3964573 h 4026189"/>
                <a:gd name="connsiteX28" fmla="*/ 1154617 w 4656944"/>
                <a:gd name="connsiteY28" fmla="*/ 3889696 h 4026189"/>
                <a:gd name="connsiteX29" fmla="*/ 918639 w 4656944"/>
                <a:gd name="connsiteY29" fmla="*/ 3780850 h 4026189"/>
                <a:gd name="connsiteX30" fmla="*/ 741589 w 4656944"/>
                <a:gd name="connsiteY30" fmla="*/ 3668278 h 4026189"/>
                <a:gd name="connsiteX31" fmla="*/ 103549 w 4656944"/>
                <a:gd name="connsiteY31" fmla="*/ 3140728 h 4026189"/>
                <a:gd name="connsiteX32" fmla="*/ 0 w 4656944"/>
                <a:gd name="connsiteY32" fmla="*/ 3015106 h 4026189"/>
                <a:gd name="connsiteX33" fmla="*/ 0 w 4656944"/>
                <a:gd name="connsiteY33" fmla="*/ 2484097 h 4026189"/>
                <a:gd name="connsiteX34" fmla="*/ 17188 w 4656944"/>
                <a:gd name="connsiteY34" fmla="*/ 2506324 h 4026189"/>
                <a:gd name="connsiteX35" fmla="*/ 75252 w 4656944"/>
                <a:gd name="connsiteY35" fmla="*/ 2580765 h 4026189"/>
                <a:gd name="connsiteX36" fmla="*/ 148653 w 4656944"/>
                <a:gd name="connsiteY36" fmla="*/ 2676699 h 4026189"/>
                <a:gd name="connsiteX37" fmla="*/ 186177 w 4656944"/>
                <a:gd name="connsiteY37" fmla="*/ 2727656 h 4026189"/>
                <a:gd name="connsiteX38" fmla="*/ 219802 w 4656944"/>
                <a:gd name="connsiteY38" fmla="*/ 2773414 h 4026189"/>
                <a:gd name="connsiteX39" fmla="*/ 219975 w 4656944"/>
                <a:gd name="connsiteY39" fmla="*/ 2773586 h 4026189"/>
                <a:gd name="connsiteX40" fmla="*/ 220149 w 4656944"/>
                <a:gd name="connsiteY40" fmla="*/ 2773760 h 4026189"/>
                <a:gd name="connsiteX41" fmla="*/ 278992 w 4656944"/>
                <a:gd name="connsiteY41" fmla="*/ 2851322 h 4026189"/>
                <a:gd name="connsiteX42" fmla="*/ 290344 w 4656944"/>
                <a:gd name="connsiteY42" fmla="*/ 2865967 h 4026189"/>
                <a:gd name="connsiteX43" fmla="*/ 296065 w 4656944"/>
                <a:gd name="connsiteY43" fmla="*/ 2873075 h 4026189"/>
                <a:gd name="connsiteX44" fmla="*/ 363834 w 4656944"/>
                <a:gd name="connsiteY44" fmla="*/ 2955229 h 4026189"/>
                <a:gd name="connsiteX45" fmla="*/ 519304 w 4656944"/>
                <a:gd name="connsiteY45" fmla="*/ 3123178 h 4026189"/>
                <a:gd name="connsiteX46" fmla="*/ 867075 w 4656944"/>
                <a:gd name="connsiteY46" fmla="*/ 3402488 h 4026189"/>
                <a:gd name="connsiteX47" fmla="*/ 1058596 w 4656944"/>
                <a:gd name="connsiteY47" fmla="*/ 3507088 h 4026189"/>
                <a:gd name="connsiteX48" fmla="*/ 1058770 w 4656944"/>
                <a:gd name="connsiteY48" fmla="*/ 3507175 h 4026189"/>
                <a:gd name="connsiteX49" fmla="*/ 1058943 w 4656944"/>
                <a:gd name="connsiteY49" fmla="*/ 3507262 h 4026189"/>
                <a:gd name="connsiteX50" fmla="*/ 1261123 w 4656944"/>
                <a:gd name="connsiteY50" fmla="*/ 3586297 h 4026189"/>
                <a:gd name="connsiteX51" fmla="*/ 1472230 w 4656944"/>
                <a:gd name="connsiteY51" fmla="*/ 3640980 h 4026189"/>
                <a:gd name="connsiteX52" fmla="*/ 1579344 w 4656944"/>
                <a:gd name="connsiteY52" fmla="*/ 3659005 h 4026189"/>
                <a:gd name="connsiteX53" fmla="*/ 1686890 w 4656944"/>
                <a:gd name="connsiteY53" fmla="*/ 3671225 h 4026189"/>
                <a:gd name="connsiteX54" fmla="*/ 1909524 w 4656944"/>
                <a:gd name="connsiteY54" fmla="*/ 3680931 h 4026189"/>
                <a:gd name="connsiteX55" fmla="*/ 1920703 w 4656944"/>
                <a:gd name="connsiteY55" fmla="*/ 3680931 h 4026189"/>
                <a:gd name="connsiteX56" fmla="*/ 1935434 w 4656944"/>
                <a:gd name="connsiteY56" fmla="*/ 3681018 h 4026189"/>
                <a:gd name="connsiteX57" fmla="*/ 1964120 w 4656944"/>
                <a:gd name="connsiteY57" fmla="*/ 3680584 h 4026189"/>
                <a:gd name="connsiteX58" fmla="*/ 1964379 w 4656944"/>
                <a:gd name="connsiteY58" fmla="*/ 3680584 h 4026189"/>
                <a:gd name="connsiteX59" fmla="*/ 1964639 w 4656944"/>
                <a:gd name="connsiteY59" fmla="*/ 3680584 h 4026189"/>
                <a:gd name="connsiteX60" fmla="*/ 1991591 w 4656944"/>
                <a:gd name="connsiteY60" fmla="*/ 3679891 h 4026189"/>
                <a:gd name="connsiteX61" fmla="*/ 2018717 w 4656944"/>
                <a:gd name="connsiteY61" fmla="*/ 3678503 h 4026189"/>
                <a:gd name="connsiteX62" fmla="*/ 2124963 w 4656944"/>
                <a:gd name="connsiteY62" fmla="*/ 3669231 h 4026189"/>
                <a:gd name="connsiteX63" fmla="*/ 2535738 w 4656944"/>
                <a:gd name="connsiteY63" fmla="*/ 3558218 h 4026189"/>
                <a:gd name="connsiteX64" fmla="*/ 2730812 w 4656944"/>
                <a:gd name="connsiteY64" fmla="*/ 3461503 h 4026189"/>
                <a:gd name="connsiteX65" fmla="*/ 2920080 w 4656944"/>
                <a:gd name="connsiteY65" fmla="*/ 3343298 h 4026189"/>
                <a:gd name="connsiteX66" fmla="*/ 3105101 w 4656944"/>
                <a:gd name="connsiteY66" fmla="*/ 3208887 h 4026189"/>
                <a:gd name="connsiteX67" fmla="*/ 3196443 w 4656944"/>
                <a:gd name="connsiteY67" fmla="*/ 3137650 h 4026189"/>
                <a:gd name="connsiteX68" fmla="*/ 3289603 w 4656944"/>
                <a:gd name="connsiteY68" fmla="*/ 3063123 h 4026189"/>
                <a:gd name="connsiteX69" fmla="*/ 3446634 w 4656944"/>
                <a:gd name="connsiteY69" fmla="*/ 2940150 h 4026189"/>
                <a:gd name="connsiteX70" fmla="*/ 3662420 w 4656944"/>
                <a:gd name="connsiteY70" fmla="*/ 2769601 h 4026189"/>
                <a:gd name="connsiteX71" fmla="*/ 3998319 w 4656944"/>
                <a:gd name="connsiteY71" fmla="*/ 2463860 h 4026189"/>
                <a:gd name="connsiteX72" fmla="*/ 4137238 w 4656944"/>
                <a:gd name="connsiteY72" fmla="*/ 2295217 h 4026189"/>
                <a:gd name="connsiteX73" fmla="*/ 4247124 w 4656944"/>
                <a:gd name="connsiteY73" fmla="*/ 2111582 h 4026189"/>
                <a:gd name="connsiteX74" fmla="*/ 4361949 w 4656944"/>
                <a:gd name="connsiteY74" fmla="*/ 1700374 h 4026189"/>
                <a:gd name="connsiteX75" fmla="*/ 4368449 w 4656944"/>
                <a:gd name="connsiteY75" fmla="*/ 1590747 h 4026189"/>
                <a:gd name="connsiteX76" fmla="*/ 4368536 w 4656944"/>
                <a:gd name="connsiteY76" fmla="*/ 1586502 h 4026189"/>
                <a:gd name="connsiteX77" fmla="*/ 4368796 w 4656944"/>
                <a:gd name="connsiteY77" fmla="*/ 1534158 h 4026189"/>
                <a:gd name="connsiteX78" fmla="*/ 4368710 w 4656944"/>
                <a:gd name="connsiteY78" fmla="*/ 1517606 h 4026189"/>
                <a:gd name="connsiteX79" fmla="*/ 4368189 w 4656944"/>
                <a:gd name="connsiteY79" fmla="*/ 1476095 h 4026189"/>
                <a:gd name="connsiteX80" fmla="*/ 4356749 w 4656944"/>
                <a:gd name="connsiteY80" fmla="*/ 1244884 h 4026189"/>
                <a:gd name="connsiteX81" fmla="*/ 4287074 w 4656944"/>
                <a:gd name="connsiteY81" fmla="*/ 787052 h 4026189"/>
                <a:gd name="connsiteX82" fmla="*/ 4147029 w 4656944"/>
                <a:gd name="connsiteY82" fmla="*/ 346032 h 4026189"/>
                <a:gd name="connsiteX83" fmla="*/ 4100319 w 4656944"/>
                <a:gd name="connsiteY83" fmla="*/ 240307 h 4026189"/>
                <a:gd name="connsiteX84" fmla="*/ 4048323 w 4656944"/>
                <a:gd name="connsiteY84" fmla="*/ 136833 h 4026189"/>
                <a:gd name="connsiteX85" fmla="*/ 0 w 4656944"/>
                <a:gd name="connsiteY85" fmla="*/ 0 h 4026189"/>
                <a:gd name="connsiteX86" fmla="*/ 278246 w 4656944"/>
                <a:gd name="connsiteY86" fmla="*/ 0 h 4026189"/>
                <a:gd name="connsiteX87" fmla="*/ 193425 w 4656944"/>
                <a:gd name="connsiteY87" fmla="*/ 86981 h 4026189"/>
                <a:gd name="connsiteX88" fmla="*/ 48300 w 4656944"/>
                <a:gd name="connsiteY88" fmla="*/ 263444 h 4026189"/>
                <a:gd name="connsiteX89" fmla="*/ 0 w 4656944"/>
                <a:gd name="connsiteY89" fmla="*/ 333888 h 402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56944" h="4026189">
                  <a:moveTo>
                    <a:pt x="1945140" y="3991264"/>
                  </a:moveTo>
                  <a:cubicBezTo>
                    <a:pt x="1949907" y="3991351"/>
                    <a:pt x="1954673" y="3991438"/>
                    <a:pt x="1959526" y="3991438"/>
                  </a:cubicBezTo>
                  <a:cubicBezTo>
                    <a:pt x="1963686" y="3991438"/>
                    <a:pt x="1967847" y="3991438"/>
                    <a:pt x="1972179" y="3991351"/>
                  </a:cubicBezTo>
                  <a:cubicBezTo>
                    <a:pt x="1962994" y="3991523"/>
                    <a:pt x="1954067" y="3991351"/>
                    <a:pt x="1945140" y="3991264"/>
                  </a:cubicBezTo>
                  <a:close/>
                  <a:moveTo>
                    <a:pt x="3966403" y="0"/>
                  </a:moveTo>
                  <a:lnTo>
                    <a:pt x="4231031" y="0"/>
                  </a:lnTo>
                  <a:lnTo>
                    <a:pt x="4309866" y="126953"/>
                  </a:lnTo>
                  <a:cubicBezTo>
                    <a:pt x="4536919" y="519962"/>
                    <a:pt x="4656944" y="969040"/>
                    <a:pt x="4656944" y="1425485"/>
                  </a:cubicBezTo>
                  <a:cubicBezTo>
                    <a:pt x="4656944" y="1776462"/>
                    <a:pt x="4588222" y="2116955"/>
                    <a:pt x="4452596" y="2437688"/>
                  </a:cubicBezTo>
                  <a:cubicBezTo>
                    <a:pt x="4321651" y="2747329"/>
                    <a:pt x="4134204" y="3025338"/>
                    <a:pt x="3895452" y="3264090"/>
                  </a:cubicBezTo>
                  <a:cubicBezTo>
                    <a:pt x="3656701" y="3502841"/>
                    <a:pt x="3378605" y="3690290"/>
                    <a:pt x="3069051" y="3821235"/>
                  </a:cubicBezTo>
                  <a:cubicBezTo>
                    <a:pt x="2748577" y="3956859"/>
                    <a:pt x="2408086" y="4025583"/>
                    <a:pt x="2057107" y="4025583"/>
                  </a:cubicBezTo>
                  <a:cubicBezTo>
                    <a:pt x="2050348" y="4025583"/>
                    <a:pt x="2043675" y="4025409"/>
                    <a:pt x="2036916" y="4025322"/>
                  </a:cubicBezTo>
                  <a:cubicBezTo>
                    <a:pt x="2033621" y="4025236"/>
                    <a:pt x="2030329" y="4025149"/>
                    <a:pt x="2027036" y="4025149"/>
                  </a:cubicBezTo>
                  <a:lnTo>
                    <a:pt x="2005458" y="4025928"/>
                  </a:lnTo>
                  <a:lnTo>
                    <a:pt x="2004937" y="4025928"/>
                  </a:lnTo>
                  <a:lnTo>
                    <a:pt x="2004418" y="4025928"/>
                  </a:lnTo>
                  <a:lnTo>
                    <a:pt x="1972700" y="4026102"/>
                  </a:lnTo>
                  <a:cubicBezTo>
                    <a:pt x="1968279" y="4026189"/>
                    <a:pt x="1963860" y="4026189"/>
                    <a:pt x="1959526" y="4026189"/>
                  </a:cubicBezTo>
                  <a:cubicBezTo>
                    <a:pt x="1946008" y="4026189"/>
                    <a:pt x="1932749" y="4025928"/>
                    <a:pt x="1919922" y="4025583"/>
                  </a:cubicBezTo>
                  <a:lnTo>
                    <a:pt x="1908656" y="4025322"/>
                  </a:lnTo>
                  <a:cubicBezTo>
                    <a:pt x="1871913" y="4024889"/>
                    <a:pt x="1834908" y="4022809"/>
                    <a:pt x="1799030" y="4020902"/>
                  </a:cubicBezTo>
                  <a:lnTo>
                    <a:pt x="1782305" y="4020036"/>
                  </a:lnTo>
                  <a:lnTo>
                    <a:pt x="1781784" y="4020036"/>
                  </a:lnTo>
                  <a:lnTo>
                    <a:pt x="1781265" y="4019949"/>
                  </a:lnTo>
                  <a:lnTo>
                    <a:pt x="1765839" y="4018649"/>
                  </a:lnTo>
                  <a:cubicBezTo>
                    <a:pt x="1729528" y="4015616"/>
                    <a:pt x="1692003" y="4012496"/>
                    <a:pt x="1655000" y="4007816"/>
                  </a:cubicBezTo>
                  <a:cubicBezTo>
                    <a:pt x="1564178" y="3996984"/>
                    <a:pt x="1481504" y="3982858"/>
                    <a:pt x="1402382" y="3964573"/>
                  </a:cubicBezTo>
                  <a:cubicBezTo>
                    <a:pt x="1317886" y="3945074"/>
                    <a:pt x="1234519" y="3919856"/>
                    <a:pt x="1154617" y="3889696"/>
                  </a:cubicBezTo>
                  <a:cubicBezTo>
                    <a:pt x="1075495" y="3859799"/>
                    <a:pt x="996114" y="3823228"/>
                    <a:pt x="918639" y="3780850"/>
                  </a:cubicBezTo>
                  <a:cubicBezTo>
                    <a:pt x="857543" y="3746706"/>
                    <a:pt x="797920" y="3708834"/>
                    <a:pt x="741589" y="3668278"/>
                  </a:cubicBezTo>
                  <a:cubicBezTo>
                    <a:pt x="501863" y="3527345"/>
                    <a:pt x="286341" y="3348667"/>
                    <a:pt x="103549" y="3140728"/>
                  </a:cubicBezTo>
                  <a:lnTo>
                    <a:pt x="0" y="3015106"/>
                  </a:lnTo>
                  <a:lnTo>
                    <a:pt x="0" y="2484097"/>
                  </a:lnTo>
                  <a:lnTo>
                    <a:pt x="17188" y="2506324"/>
                  </a:lnTo>
                  <a:cubicBezTo>
                    <a:pt x="36254" y="2530676"/>
                    <a:pt x="56012" y="2555807"/>
                    <a:pt x="75252" y="2580765"/>
                  </a:cubicBezTo>
                  <a:cubicBezTo>
                    <a:pt x="95443" y="2606851"/>
                    <a:pt x="122048" y="2641256"/>
                    <a:pt x="148653" y="2676699"/>
                  </a:cubicBezTo>
                  <a:cubicBezTo>
                    <a:pt x="161306" y="2693426"/>
                    <a:pt x="173958" y="2710844"/>
                    <a:pt x="186177" y="2727656"/>
                  </a:cubicBezTo>
                  <a:cubicBezTo>
                    <a:pt x="197791" y="2743602"/>
                    <a:pt x="208797" y="2758768"/>
                    <a:pt x="219802" y="2773414"/>
                  </a:cubicBezTo>
                  <a:lnTo>
                    <a:pt x="219975" y="2773586"/>
                  </a:lnTo>
                  <a:lnTo>
                    <a:pt x="220149" y="2773760"/>
                  </a:lnTo>
                  <a:cubicBezTo>
                    <a:pt x="239128" y="2799846"/>
                    <a:pt x="259407" y="2826017"/>
                    <a:pt x="278992" y="2851322"/>
                  </a:cubicBezTo>
                  <a:lnTo>
                    <a:pt x="290344" y="2865967"/>
                  </a:lnTo>
                  <a:lnTo>
                    <a:pt x="296065" y="2873075"/>
                  </a:lnTo>
                  <a:cubicBezTo>
                    <a:pt x="318075" y="2900286"/>
                    <a:pt x="340695" y="2928451"/>
                    <a:pt x="363834" y="2955229"/>
                  </a:cubicBezTo>
                  <a:cubicBezTo>
                    <a:pt x="414704" y="3014852"/>
                    <a:pt x="467047" y="3071355"/>
                    <a:pt x="519304" y="3123178"/>
                  </a:cubicBezTo>
                  <a:cubicBezTo>
                    <a:pt x="630577" y="3232979"/>
                    <a:pt x="747655" y="3327005"/>
                    <a:pt x="867075" y="3402488"/>
                  </a:cubicBezTo>
                  <a:cubicBezTo>
                    <a:pt x="934671" y="3444865"/>
                    <a:pt x="997241" y="3479096"/>
                    <a:pt x="1058596" y="3507088"/>
                  </a:cubicBezTo>
                  <a:lnTo>
                    <a:pt x="1058770" y="3507175"/>
                  </a:lnTo>
                  <a:lnTo>
                    <a:pt x="1058943" y="3507262"/>
                  </a:lnTo>
                  <a:cubicBezTo>
                    <a:pt x="1121339" y="3536639"/>
                    <a:pt x="1189368" y="3563245"/>
                    <a:pt x="1261123" y="3586297"/>
                  </a:cubicBezTo>
                  <a:cubicBezTo>
                    <a:pt x="1327160" y="3607528"/>
                    <a:pt x="1398222" y="3625987"/>
                    <a:pt x="1472230" y="3640980"/>
                  </a:cubicBezTo>
                  <a:cubicBezTo>
                    <a:pt x="1506288" y="3647739"/>
                    <a:pt x="1542426" y="3653805"/>
                    <a:pt x="1579344" y="3659005"/>
                  </a:cubicBezTo>
                  <a:cubicBezTo>
                    <a:pt x="1614008" y="3663857"/>
                    <a:pt x="1650232" y="3667931"/>
                    <a:pt x="1686890" y="3671225"/>
                  </a:cubicBezTo>
                  <a:cubicBezTo>
                    <a:pt x="1756999" y="3677637"/>
                    <a:pt x="1829794" y="3680757"/>
                    <a:pt x="1909524" y="3680931"/>
                  </a:cubicBezTo>
                  <a:lnTo>
                    <a:pt x="1920703" y="3680931"/>
                  </a:lnTo>
                  <a:cubicBezTo>
                    <a:pt x="1925642" y="3681018"/>
                    <a:pt x="1930496" y="3681018"/>
                    <a:pt x="1935434" y="3681018"/>
                  </a:cubicBezTo>
                  <a:cubicBezTo>
                    <a:pt x="1947307" y="3681018"/>
                    <a:pt x="1956146" y="3680931"/>
                    <a:pt x="1964120" y="3680584"/>
                  </a:cubicBezTo>
                  <a:lnTo>
                    <a:pt x="1964379" y="3680584"/>
                  </a:lnTo>
                  <a:lnTo>
                    <a:pt x="1964639" y="3680584"/>
                  </a:lnTo>
                  <a:lnTo>
                    <a:pt x="1991591" y="3679891"/>
                  </a:lnTo>
                  <a:lnTo>
                    <a:pt x="2018717" y="3678503"/>
                  </a:lnTo>
                  <a:cubicBezTo>
                    <a:pt x="2049567" y="3677118"/>
                    <a:pt x="2082412" y="3674257"/>
                    <a:pt x="2124963" y="3669231"/>
                  </a:cubicBezTo>
                  <a:cubicBezTo>
                    <a:pt x="2263187" y="3652332"/>
                    <a:pt x="2401412" y="3614981"/>
                    <a:pt x="2535738" y="3558218"/>
                  </a:cubicBezTo>
                  <a:cubicBezTo>
                    <a:pt x="2597354" y="3532480"/>
                    <a:pt x="2661136" y="3500848"/>
                    <a:pt x="2730812" y="3461503"/>
                  </a:cubicBezTo>
                  <a:cubicBezTo>
                    <a:pt x="2790781" y="3427879"/>
                    <a:pt x="2852657" y="3389229"/>
                    <a:pt x="2920080" y="3343298"/>
                  </a:cubicBezTo>
                  <a:cubicBezTo>
                    <a:pt x="2975543" y="3305514"/>
                    <a:pt x="3034385" y="3262790"/>
                    <a:pt x="3105101" y="3208887"/>
                  </a:cubicBezTo>
                  <a:cubicBezTo>
                    <a:pt x="3136127" y="3185315"/>
                    <a:pt x="3167411" y="3160616"/>
                    <a:pt x="3196443" y="3137650"/>
                  </a:cubicBezTo>
                  <a:lnTo>
                    <a:pt x="3289603" y="3063123"/>
                  </a:lnTo>
                  <a:cubicBezTo>
                    <a:pt x="3342033" y="3021525"/>
                    <a:pt x="3395243" y="2980187"/>
                    <a:pt x="3446634" y="2940150"/>
                  </a:cubicBezTo>
                  <a:cubicBezTo>
                    <a:pt x="3518216" y="2884427"/>
                    <a:pt x="3592311" y="2826798"/>
                    <a:pt x="3662420" y="2769601"/>
                  </a:cubicBezTo>
                  <a:cubicBezTo>
                    <a:pt x="3806018" y="2653389"/>
                    <a:pt x="3909664" y="2559013"/>
                    <a:pt x="3998319" y="2463860"/>
                  </a:cubicBezTo>
                  <a:cubicBezTo>
                    <a:pt x="4052308" y="2405537"/>
                    <a:pt x="4097806" y="2350333"/>
                    <a:pt x="4137238" y="2295217"/>
                  </a:cubicBezTo>
                  <a:cubicBezTo>
                    <a:pt x="4181694" y="2232560"/>
                    <a:pt x="4217572" y="2172592"/>
                    <a:pt x="4247124" y="2111582"/>
                  </a:cubicBezTo>
                  <a:cubicBezTo>
                    <a:pt x="4308913" y="1985577"/>
                    <a:pt x="4347564" y="1847178"/>
                    <a:pt x="4361949" y="1700374"/>
                  </a:cubicBezTo>
                  <a:cubicBezTo>
                    <a:pt x="4365329" y="1665537"/>
                    <a:pt x="4367496" y="1628532"/>
                    <a:pt x="4368449" y="1590747"/>
                  </a:cubicBezTo>
                  <a:lnTo>
                    <a:pt x="4368536" y="1586502"/>
                  </a:lnTo>
                  <a:cubicBezTo>
                    <a:pt x="4368796" y="1569516"/>
                    <a:pt x="4369057" y="1552097"/>
                    <a:pt x="4368796" y="1534158"/>
                  </a:cubicBezTo>
                  <a:cubicBezTo>
                    <a:pt x="4368796" y="1528612"/>
                    <a:pt x="4368710" y="1523152"/>
                    <a:pt x="4368710" y="1517606"/>
                  </a:cubicBezTo>
                  <a:cubicBezTo>
                    <a:pt x="4368710" y="1504000"/>
                    <a:pt x="4368623" y="1490047"/>
                    <a:pt x="4368189" y="1476095"/>
                  </a:cubicBezTo>
                  <a:cubicBezTo>
                    <a:pt x="4366715" y="1397060"/>
                    <a:pt x="4362817" y="1319238"/>
                    <a:pt x="4356749" y="1244884"/>
                  </a:cubicBezTo>
                  <a:cubicBezTo>
                    <a:pt x="4343144" y="1083520"/>
                    <a:pt x="4319745" y="929522"/>
                    <a:pt x="4287074" y="787052"/>
                  </a:cubicBezTo>
                  <a:cubicBezTo>
                    <a:pt x="4251284" y="631321"/>
                    <a:pt x="4204139" y="482958"/>
                    <a:pt x="4147029" y="346032"/>
                  </a:cubicBezTo>
                  <a:cubicBezTo>
                    <a:pt x="4132211" y="310328"/>
                    <a:pt x="4116439" y="274710"/>
                    <a:pt x="4100319" y="240307"/>
                  </a:cubicBezTo>
                  <a:cubicBezTo>
                    <a:pt x="4084547" y="207028"/>
                    <a:pt x="4067041" y="172277"/>
                    <a:pt x="4048323" y="136833"/>
                  </a:cubicBezTo>
                  <a:close/>
                  <a:moveTo>
                    <a:pt x="0" y="0"/>
                  </a:moveTo>
                  <a:lnTo>
                    <a:pt x="278246" y="0"/>
                  </a:lnTo>
                  <a:lnTo>
                    <a:pt x="193425" y="86981"/>
                  </a:lnTo>
                  <a:cubicBezTo>
                    <a:pt x="142241" y="144090"/>
                    <a:pt x="93754" y="203041"/>
                    <a:pt x="48300" y="263444"/>
                  </a:cubicBezTo>
                  <a:lnTo>
                    <a:pt x="0" y="3338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270" name="Picture 6" descr="More about Oedogonium | microscopesandmonsters">
            <a:extLst>
              <a:ext uri="{FF2B5EF4-FFF2-40B4-BE49-F238E27FC236}">
                <a16:creationId xmlns:a16="http://schemas.microsoft.com/office/drawing/2014/main" id="{A6B16463-3477-69E0-7D24-859B63C18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5" r="1" b="10979"/>
          <a:stretch/>
        </p:blipFill>
        <p:spPr bwMode="auto">
          <a:xfrm>
            <a:off x="3125968" y="2564970"/>
            <a:ext cx="3316388" cy="32786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16" name="Graphic 4">
            <a:extLst>
              <a:ext uri="{FF2B5EF4-FFF2-40B4-BE49-F238E27FC236}">
                <a16:creationId xmlns:a16="http://schemas.microsoft.com/office/drawing/2014/main" id="{DE51D1B5-E12D-46A1-B0B3-7BAB36C3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5938" y="2543765"/>
            <a:ext cx="3375140" cy="3326212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11317" name="Freeform: Shape 11316">
              <a:extLst>
                <a:ext uri="{FF2B5EF4-FFF2-40B4-BE49-F238E27FC236}">
                  <a16:creationId xmlns:a16="http://schemas.microsoft.com/office/drawing/2014/main" id="{DCD62F51-9CF9-43CF-BD8B-D030D6711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46" cy="5278088"/>
            </a:xfrm>
            <a:custGeom>
              <a:avLst/>
              <a:gdLst>
                <a:gd name="connsiteX0" fmla="*/ 2413047 w 5098846"/>
                <a:gd name="connsiteY0" fmla="*/ 571500 h 5278088"/>
                <a:gd name="connsiteX1" fmla="*/ 2488866 w 5098846"/>
                <a:gd name="connsiteY1" fmla="*/ 572738 h 5278088"/>
                <a:gd name="connsiteX2" fmla="*/ 2498486 w 5098846"/>
                <a:gd name="connsiteY2" fmla="*/ 573024 h 5278088"/>
                <a:gd name="connsiteX3" fmla="*/ 2508107 w 5098846"/>
                <a:gd name="connsiteY3" fmla="*/ 573024 h 5278088"/>
                <a:gd name="connsiteX4" fmla="*/ 2513345 w 5098846"/>
                <a:gd name="connsiteY4" fmla="*/ 573024 h 5278088"/>
                <a:gd name="connsiteX5" fmla="*/ 3401742 w 5098846"/>
                <a:gd name="connsiteY5" fmla="*/ 751904 h 5278088"/>
                <a:gd name="connsiteX6" fmla="*/ 4014200 w 5098846"/>
                <a:gd name="connsiteY6" fmla="*/ 1210532 h 5278088"/>
                <a:gd name="connsiteX7" fmla="*/ 4395390 w 5098846"/>
                <a:gd name="connsiteY7" fmla="*/ 1879473 h 5278088"/>
                <a:gd name="connsiteX8" fmla="*/ 4527311 w 5098846"/>
                <a:gd name="connsiteY8" fmla="*/ 2668334 h 5278088"/>
                <a:gd name="connsiteX9" fmla="*/ 4399010 w 5098846"/>
                <a:gd name="connsiteY9" fmla="*/ 3439001 h 5278088"/>
                <a:gd name="connsiteX10" fmla="*/ 4025820 w 5098846"/>
                <a:gd name="connsiteY10" fmla="*/ 4084796 h 5278088"/>
                <a:gd name="connsiteX11" fmla="*/ 3412982 w 5098846"/>
                <a:gd name="connsiteY11" fmla="*/ 4529328 h 5278088"/>
                <a:gd name="connsiteX12" fmla="*/ 2496676 w 5098846"/>
                <a:gd name="connsiteY12" fmla="*/ 4705065 h 5278088"/>
                <a:gd name="connsiteX13" fmla="*/ 2489438 w 5098846"/>
                <a:gd name="connsiteY13" fmla="*/ 4705065 h 5278088"/>
                <a:gd name="connsiteX14" fmla="*/ 2479532 w 5098846"/>
                <a:gd name="connsiteY14" fmla="*/ 4705065 h 5278088"/>
                <a:gd name="connsiteX15" fmla="*/ 2469626 w 5098846"/>
                <a:gd name="connsiteY15" fmla="*/ 4705350 h 5278088"/>
                <a:gd name="connsiteX16" fmla="*/ 2389520 w 5098846"/>
                <a:gd name="connsiteY16" fmla="*/ 4706684 h 5278088"/>
                <a:gd name="connsiteX17" fmla="*/ 1585039 w 5098846"/>
                <a:gd name="connsiteY17" fmla="*/ 4538853 h 5278088"/>
                <a:gd name="connsiteX18" fmla="*/ 1036970 w 5098846"/>
                <a:gd name="connsiteY18" fmla="*/ 4105656 h 5278088"/>
                <a:gd name="connsiteX19" fmla="*/ 691880 w 5098846"/>
                <a:gd name="connsiteY19" fmla="*/ 3456718 h 5278088"/>
                <a:gd name="connsiteX20" fmla="*/ 571674 w 5098846"/>
                <a:gd name="connsiteY20" fmla="*/ 2673953 h 5278088"/>
                <a:gd name="connsiteX21" fmla="*/ 696166 w 5098846"/>
                <a:gd name="connsiteY21" fmla="*/ 1870710 h 5278088"/>
                <a:gd name="connsiteX22" fmla="*/ 1052782 w 5098846"/>
                <a:gd name="connsiteY22" fmla="*/ 1195959 h 5278088"/>
                <a:gd name="connsiteX23" fmla="*/ 1612090 w 5098846"/>
                <a:gd name="connsiteY23" fmla="*/ 744569 h 5278088"/>
                <a:gd name="connsiteX24" fmla="*/ 2413047 w 5098846"/>
                <a:gd name="connsiteY24" fmla="*/ 571500 h 5278088"/>
                <a:gd name="connsiteX25" fmla="*/ 2413047 w 5098846"/>
                <a:gd name="connsiteY25" fmla="*/ 0 h 5278088"/>
                <a:gd name="connsiteX26" fmla="*/ 2389425 w 5098846"/>
                <a:gd name="connsiteY26" fmla="*/ 5278089 h 5278088"/>
                <a:gd name="connsiteX27" fmla="*/ 2488104 w 5098846"/>
                <a:gd name="connsiteY27" fmla="*/ 5276469 h 5278088"/>
                <a:gd name="connsiteX28" fmla="*/ 2496676 w 5098846"/>
                <a:gd name="connsiteY28" fmla="*/ 5276469 h 5278088"/>
                <a:gd name="connsiteX29" fmla="*/ 2513441 w 5098846"/>
                <a:gd name="connsiteY29" fmla="*/ 1524 h 5278088"/>
                <a:gd name="connsiteX30" fmla="*/ 2507535 w 5098846"/>
                <a:gd name="connsiteY30" fmla="*/ 1524 h 5278088"/>
                <a:gd name="connsiteX31" fmla="*/ 2413047 w 5098846"/>
                <a:gd name="connsiteY31" fmla="*/ 0 h 5278088"/>
                <a:gd name="connsiteX32" fmla="*/ 2413047 w 5098846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46" h="5278088">
                  <a:moveTo>
                    <a:pt x="2413047" y="571500"/>
                  </a:moveTo>
                  <a:cubicBezTo>
                    <a:pt x="2438384" y="571500"/>
                    <a:pt x="2463244" y="571881"/>
                    <a:pt x="2488866" y="572738"/>
                  </a:cubicBezTo>
                  <a:lnTo>
                    <a:pt x="2498486" y="573024"/>
                  </a:lnTo>
                  <a:lnTo>
                    <a:pt x="2508107" y="573024"/>
                  </a:lnTo>
                  <a:lnTo>
                    <a:pt x="2513345" y="573024"/>
                  </a:lnTo>
                  <a:cubicBezTo>
                    <a:pt x="2841101" y="573024"/>
                    <a:pt x="3139995" y="633222"/>
                    <a:pt x="3401742" y="751904"/>
                  </a:cubicBezTo>
                  <a:cubicBezTo>
                    <a:pt x="3637295" y="858774"/>
                    <a:pt x="3843416" y="1013079"/>
                    <a:pt x="4014200" y="1210532"/>
                  </a:cubicBezTo>
                  <a:cubicBezTo>
                    <a:pt x="4178601" y="1400651"/>
                    <a:pt x="4306903" y="1625727"/>
                    <a:pt x="4395390" y="1879473"/>
                  </a:cubicBezTo>
                  <a:cubicBezTo>
                    <a:pt x="4482925" y="2130362"/>
                    <a:pt x="4527311" y="2395728"/>
                    <a:pt x="4527311" y="2668334"/>
                  </a:cubicBezTo>
                  <a:cubicBezTo>
                    <a:pt x="4527311" y="2936843"/>
                    <a:pt x="4484163" y="3196114"/>
                    <a:pt x="4399010" y="3439001"/>
                  </a:cubicBezTo>
                  <a:cubicBezTo>
                    <a:pt x="4312808" y="3684937"/>
                    <a:pt x="4187269" y="3902202"/>
                    <a:pt x="4025820" y="4084796"/>
                  </a:cubicBezTo>
                  <a:cubicBezTo>
                    <a:pt x="3856751" y="4276058"/>
                    <a:pt x="3650535" y="4425601"/>
                    <a:pt x="3412982" y="4529328"/>
                  </a:cubicBezTo>
                  <a:cubicBezTo>
                    <a:pt x="3145710" y="4645914"/>
                    <a:pt x="2837481" y="4705065"/>
                    <a:pt x="2496676" y="4705065"/>
                  </a:cubicBezTo>
                  <a:lnTo>
                    <a:pt x="2489438" y="4705065"/>
                  </a:lnTo>
                  <a:lnTo>
                    <a:pt x="2479532" y="4705065"/>
                  </a:lnTo>
                  <a:lnTo>
                    <a:pt x="2469626" y="4705350"/>
                  </a:lnTo>
                  <a:cubicBezTo>
                    <a:pt x="2442765" y="4706207"/>
                    <a:pt x="2415809" y="4706684"/>
                    <a:pt x="2389520" y="4706684"/>
                  </a:cubicBezTo>
                  <a:cubicBezTo>
                    <a:pt x="2090245" y="4706684"/>
                    <a:pt x="1819640" y="4650200"/>
                    <a:pt x="1585039" y="4538853"/>
                  </a:cubicBezTo>
                  <a:cubicBezTo>
                    <a:pt x="1373774" y="4438555"/>
                    <a:pt x="1189370" y="4292823"/>
                    <a:pt x="1036970" y="4105656"/>
                  </a:cubicBezTo>
                  <a:cubicBezTo>
                    <a:pt x="888095" y="3922871"/>
                    <a:pt x="771985" y="3704463"/>
                    <a:pt x="691880" y="3456718"/>
                  </a:cubicBezTo>
                  <a:cubicBezTo>
                    <a:pt x="612060" y="3210020"/>
                    <a:pt x="571674" y="2946749"/>
                    <a:pt x="571674" y="2673953"/>
                  </a:cubicBezTo>
                  <a:cubicBezTo>
                    <a:pt x="571674" y="2396109"/>
                    <a:pt x="613584" y="2125790"/>
                    <a:pt x="696166" y="1870710"/>
                  </a:cubicBezTo>
                  <a:cubicBezTo>
                    <a:pt x="779224" y="1614011"/>
                    <a:pt x="899239" y="1387031"/>
                    <a:pt x="1052782" y="1195959"/>
                  </a:cubicBezTo>
                  <a:cubicBezTo>
                    <a:pt x="1209563" y="1000887"/>
                    <a:pt x="1397777" y="848963"/>
                    <a:pt x="1612090" y="744569"/>
                  </a:cubicBezTo>
                  <a:cubicBezTo>
                    <a:pt x="1847548" y="629698"/>
                    <a:pt x="2117105" y="571500"/>
                    <a:pt x="2413047" y="57150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674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18" name="Freeform: Shape 11317">
              <a:extLst>
                <a:ext uri="{FF2B5EF4-FFF2-40B4-BE49-F238E27FC236}">
                  <a16:creationId xmlns:a16="http://schemas.microsoft.com/office/drawing/2014/main" id="{B245C1E2-FDA8-4E4F-92F2-DE5D880E6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11319" name="Freeform: Shape 11318">
              <a:extLst>
                <a:ext uri="{FF2B5EF4-FFF2-40B4-BE49-F238E27FC236}">
                  <a16:creationId xmlns:a16="http://schemas.microsoft.com/office/drawing/2014/main" id="{F00387E4-31F7-4BBB-A9C7-508D6221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321" name="Group 11320">
            <a:extLst>
              <a:ext uri="{FF2B5EF4-FFF2-40B4-BE49-F238E27FC236}">
                <a16:creationId xmlns:a16="http://schemas.microsoft.com/office/drawing/2014/main" id="{51AC3D20-E4ED-49E6-AADF-E32D5427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32" y="3757558"/>
            <a:ext cx="3606713" cy="3109922"/>
            <a:chOff x="6642" y="3804226"/>
            <a:chExt cx="3664532" cy="3063253"/>
          </a:xfrm>
        </p:grpSpPr>
        <p:sp>
          <p:nvSpPr>
            <p:cNvPr id="11322" name="Freeform: Shape 11321">
              <a:extLst>
                <a:ext uri="{FF2B5EF4-FFF2-40B4-BE49-F238E27FC236}">
                  <a16:creationId xmlns:a16="http://schemas.microsoft.com/office/drawing/2014/main" id="{21CA964C-EED3-4447-826F-685E33AEC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638819 h 2928886"/>
                <a:gd name="connsiteX1" fmla="*/ 31090 w 3481139"/>
                <a:gd name="connsiteY1" fmla="*/ 2704150 h 2928886"/>
                <a:gd name="connsiteX2" fmla="*/ 120149 w 3481139"/>
                <a:gd name="connsiteY2" fmla="*/ 2845955 h 2928886"/>
                <a:gd name="connsiteX3" fmla="*/ 185501 w 3481139"/>
                <a:gd name="connsiteY3" fmla="*/ 2928886 h 2928886"/>
                <a:gd name="connsiteX4" fmla="*/ 0 w 3481139"/>
                <a:gd name="connsiteY4" fmla="*/ 2928886 h 2928886"/>
                <a:gd name="connsiteX5" fmla="*/ 1421035 w 3481139"/>
                <a:gd name="connsiteY5" fmla="*/ 1378 h 2928886"/>
                <a:gd name="connsiteX6" fmla="*/ 2605678 w 3481139"/>
                <a:gd name="connsiteY6" fmla="*/ 348168 h 2928886"/>
                <a:gd name="connsiteX7" fmla="*/ 3411215 w 3481139"/>
                <a:gd name="connsiteY7" fmla="*/ 1492067 h 2928886"/>
                <a:gd name="connsiteX8" fmla="*/ 3306857 w 3481139"/>
                <a:gd name="connsiteY8" fmla="*/ 2839295 h 2928886"/>
                <a:gd name="connsiteX9" fmla="*/ 3261670 w 3481139"/>
                <a:gd name="connsiteY9" fmla="*/ 2928886 h 2928886"/>
                <a:gd name="connsiteX10" fmla="*/ 2857174 w 3481139"/>
                <a:gd name="connsiteY10" fmla="*/ 2928886 h 2928886"/>
                <a:gd name="connsiteX11" fmla="*/ 2915377 w 3481139"/>
                <a:gd name="connsiteY11" fmla="*/ 2836712 h 2928886"/>
                <a:gd name="connsiteX12" fmla="*/ 3115608 w 3481139"/>
                <a:gd name="connsiteY12" fmla="*/ 2239047 h 2928886"/>
                <a:gd name="connsiteX13" fmla="*/ 3072115 w 3481139"/>
                <a:gd name="connsiteY13" fmla="*/ 1582856 h 2928886"/>
                <a:gd name="connsiteX14" fmla="*/ 2816844 w 3481139"/>
                <a:gd name="connsiteY14" fmla="*/ 1040240 h 2928886"/>
                <a:gd name="connsiteX15" fmla="*/ 2406710 w 3481139"/>
                <a:gd name="connsiteY15" fmla="*/ 637298 h 2928886"/>
                <a:gd name="connsiteX16" fmla="*/ 1778438 w 3481139"/>
                <a:gd name="connsiteY16" fmla="*/ 376813 h 2928886"/>
                <a:gd name="connsiteX17" fmla="*/ 1082136 w 3481139"/>
                <a:gd name="connsiteY17" fmla="*/ 405400 h 2928886"/>
                <a:gd name="connsiteX18" fmla="*/ 770453 w 3481139"/>
                <a:gd name="connsiteY18" fmla="*/ 610712 h 2928886"/>
                <a:gd name="connsiteX19" fmla="*/ 504311 w 3481139"/>
                <a:gd name="connsiteY19" fmla="*/ 1053517 h 2928886"/>
                <a:gd name="connsiteX20" fmla="*/ 370837 w 3481139"/>
                <a:gd name="connsiteY20" fmla="*/ 1303660 h 2928886"/>
                <a:gd name="connsiteX21" fmla="*/ 18332 w 3481139"/>
                <a:gd name="connsiteY21" fmla="*/ 1735234 h 2928886"/>
                <a:gd name="connsiteX22" fmla="*/ 0 w 3481139"/>
                <a:gd name="connsiteY22" fmla="*/ 1752611 h 2928886"/>
                <a:gd name="connsiteX23" fmla="*/ 0 w 3481139"/>
                <a:gd name="connsiteY23" fmla="*/ 1233485 h 2928886"/>
                <a:gd name="connsiteX24" fmla="*/ 18046 w 3481139"/>
                <a:gd name="connsiteY24" fmla="*/ 1208183 h 2928886"/>
                <a:gd name="connsiteX25" fmla="*/ 65393 w 3481139"/>
                <a:gd name="connsiteY25" fmla="*/ 1130865 h 2928886"/>
                <a:gd name="connsiteX26" fmla="*/ 991384 w 3481139"/>
                <a:gd name="connsiteY26" fmla="*/ 66436 h 2928886"/>
                <a:gd name="connsiteX27" fmla="*/ 1421035 w 3481139"/>
                <a:gd name="connsiteY27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1139" h="2928886">
                  <a:moveTo>
                    <a:pt x="0" y="2638819"/>
                  </a:moveTo>
                  <a:lnTo>
                    <a:pt x="31090" y="2704150"/>
                  </a:lnTo>
                  <a:cubicBezTo>
                    <a:pt x="57644" y="2752264"/>
                    <a:pt x="87419" y="2799634"/>
                    <a:pt x="120149" y="2845955"/>
                  </a:cubicBezTo>
                  <a:lnTo>
                    <a:pt x="185501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857174" y="2928886"/>
                  </a:lnTo>
                  <a:lnTo>
                    <a:pt x="2915377" y="2836712"/>
                  </a:lnTo>
                  <a:cubicBezTo>
                    <a:pt x="3020179" y="2651516"/>
                    <a:pt x="3087510" y="2450417"/>
                    <a:pt x="3115608" y="2239047"/>
                  </a:cubicBezTo>
                  <a:cubicBezTo>
                    <a:pt x="3144700" y="2019998"/>
                    <a:pt x="3130088" y="1799215"/>
                    <a:pt x="3072115" y="1582856"/>
                  </a:cubicBezTo>
                  <a:cubicBezTo>
                    <a:pt x="3019429" y="1386229"/>
                    <a:pt x="2933521" y="1203663"/>
                    <a:pt x="2816844" y="1040240"/>
                  </a:cubicBezTo>
                  <a:cubicBezTo>
                    <a:pt x="2704247" y="882558"/>
                    <a:pt x="2566242" y="746942"/>
                    <a:pt x="2406710" y="637298"/>
                  </a:cubicBezTo>
                  <a:cubicBezTo>
                    <a:pt x="2218030" y="507559"/>
                    <a:pt x="2000748" y="417531"/>
                    <a:pt x="1778438" y="376813"/>
                  </a:cubicBezTo>
                  <a:cubicBezTo>
                    <a:pt x="1545966" y="334240"/>
                    <a:pt x="1311716" y="343884"/>
                    <a:pt x="1082136" y="405400"/>
                  </a:cubicBezTo>
                  <a:cubicBezTo>
                    <a:pt x="957109" y="438901"/>
                    <a:pt x="861000" y="502225"/>
                    <a:pt x="770453" y="610712"/>
                  </a:cubicBezTo>
                  <a:cubicBezTo>
                    <a:pt x="672863" y="727627"/>
                    <a:pt x="591021" y="885960"/>
                    <a:pt x="504311" y="1053517"/>
                  </a:cubicBezTo>
                  <a:cubicBezTo>
                    <a:pt x="462225" y="1134849"/>
                    <a:pt x="418774" y="1218945"/>
                    <a:pt x="370837" y="1303660"/>
                  </a:cubicBezTo>
                  <a:cubicBezTo>
                    <a:pt x="249038" y="1518990"/>
                    <a:pt x="115673" y="1643965"/>
                    <a:pt x="18332" y="1735234"/>
                  </a:cubicBezTo>
                  <a:lnTo>
                    <a:pt x="0" y="1752611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323" name="Freeform: Shape 11322">
              <a:extLst>
                <a:ext uri="{FF2B5EF4-FFF2-40B4-BE49-F238E27FC236}">
                  <a16:creationId xmlns:a16="http://schemas.microsoft.com/office/drawing/2014/main" id="{54482870-6C00-4014-90C6-638B19BB5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454676 h 2928886"/>
                <a:gd name="connsiteX1" fmla="*/ 23037 w 3481139"/>
                <a:gd name="connsiteY1" fmla="*/ 2524361 h 2928886"/>
                <a:gd name="connsiteX2" fmla="*/ 92498 w 3481139"/>
                <a:gd name="connsiteY2" fmla="*/ 2670254 h 2928886"/>
                <a:gd name="connsiteX3" fmla="*/ 177819 w 3481139"/>
                <a:gd name="connsiteY3" fmla="*/ 2806016 h 2928886"/>
                <a:gd name="connsiteX4" fmla="*/ 274733 w 3481139"/>
                <a:gd name="connsiteY4" fmla="*/ 2928886 h 2928886"/>
                <a:gd name="connsiteX5" fmla="*/ 0 w 3481139"/>
                <a:gd name="connsiteY5" fmla="*/ 2928886 h 2928886"/>
                <a:gd name="connsiteX6" fmla="*/ 1421035 w 3481139"/>
                <a:gd name="connsiteY6" fmla="*/ 1378 h 2928886"/>
                <a:gd name="connsiteX7" fmla="*/ 2605678 w 3481139"/>
                <a:gd name="connsiteY7" fmla="*/ 348168 h 2928886"/>
                <a:gd name="connsiteX8" fmla="*/ 3411215 w 3481139"/>
                <a:gd name="connsiteY8" fmla="*/ 1492067 h 2928886"/>
                <a:gd name="connsiteX9" fmla="*/ 3306857 w 3481139"/>
                <a:gd name="connsiteY9" fmla="*/ 2839295 h 2928886"/>
                <a:gd name="connsiteX10" fmla="*/ 3261670 w 3481139"/>
                <a:gd name="connsiteY10" fmla="*/ 2928886 h 2928886"/>
                <a:gd name="connsiteX11" fmla="*/ 2774329 w 3481139"/>
                <a:gd name="connsiteY11" fmla="*/ 2928886 h 2928886"/>
                <a:gd name="connsiteX12" fmla="*/ 2854316 w 3481139"/>
                <a:gd name="connsiteY12" fmla="*/ 2802203 h 2928886"/>
                <a:gd name="connsiteX13" fmla="*/ 3046067 w 3481139"/>
                <a:gd name="connsiteY13" fmla="*/ 2229848 h 2928886"/>
                <a:gd name="connsiteX14" fmla="*/ 3004330 w 3481139"/>
                <a:gd name="connsiteY14" fmla="*/ 1601092 h 2928886"/>
                <a:gd name="connsiteX15" fmla="*/ 2759775 w 3481139"/>
                <a:gd name="connsiteY15" fmla="*/ 1081112 h 2928886"/>
                <a:gd name="connsiteX16" fmla="*/ 2367007 w 3481139"/>
                <a:gd name="connsiteY16" fmla="*/ 695245 h 2928886"/>
                <a:gd name="connsiteX17" fmla="*/ 1765861 w 3481139"/>
                <a:gd name="connsiteY17" fmla="*/ 445951 h 2928886"/>
                <a:gd name="connsiteX18" fmla="*/ 1100322 w 3481139"/>
                <a:gd name="connsiteY18" fmla="*/ 473271 h 2928886"/>
                <a:gd name="connsiteX19" fmla="*/ 566662 w 3481139"/>
                <a:gd name="connsiteY19" fmla="*/ 1085790 h 2928886"/>
                <a:gd name="connsiteX20" fmla="*/ 431916 w 3481139"/>
                <a:gd name="connsiteY20" fmla="*/ 1338236 h 2928886"/>
                <a:gd name="connsiteX21" fmla="*/ 66359 w 3481139"/>
                <a:gd name="connsiteY21" fmla="*/ 1786460 h 2928886"/>
                <a:gd name="connsiteX22" fmla="*/ 1807 w 3481139"/>
                <a:gd name="connsiteY22" fmla="*/ 1848695 h 2928886"/>
                <a:gd name="connsiteX23" fmla="*/ 0 w 3481139"/>
                <a:gd name="connsiteY23" fmla="*/ 1850695 h 2928886"/>
                <a:gd name="connsiteX24" fmla="*/ 0 w 3481139"/>
                <a:gd name="connsiteY24" fmla="*/ 1233485 h 2928886"/>
                <a:gd name="connsiteX25" fmla="*/ 18046 w 3481139"/>
                <a:gd name="connsiteY25" fmla="*/ 1208183 h 2928886"/>
                <a:gd name="connsiteX26" fmla="*/ 65393 w 3481139"/>
                <a:gd name="connsiteY26" fmla="*/ 1130865 h 2928886"/>
                <a:gd name="connsiteX27" fmla="*/ 991384 w 3481139"/>
                <a:gd name="connsiteY27" fmla="*/ 66436 h 2928886"/>
                <a:gd name="connsiteX28" fmla="*/ 1421035 w 3481139"/>
                <a:gd name="connsiteY28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1139" h="2928886">
                  <a:moveTo>
                    <a:pt x="0" y="2454676"/>
                  </a:moveTo>
                  <a:lnTo>
                    <a:pt x="23037" y="2524361"/>
                  </a:lnTo>
                  <a:cubicBezTo>
                    <a:pt x="42843" y="2573572"/>
                    <a:pt x="66005" y="2622232"/>
                    <a:pt x="92498" y="2670254"/>
                  </a:cubicBezTo>
                  <a:cubicBezTo>
                    <a:pt x="117915" y="2716294"/>
                    <a:pt x="146441" y="2761645"/>
                    <a:pt x="177819" y="2806016"/>
                  </a:cubicBezTo>
                  <a:lnTo>
                    <a:pt x="274733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774329" y="2928886"/>
                  </a:lnTo>
                  <a:lnTo>
                    <a:pt x="2854316" y="2802203"/>
                  </a:lnTo>
                  <a:cubicBezTo>
                    <a:pt x="2954670" y="2624813"/>
                    <a:pt x="3019198" y="2432241"/>
                    <a:pt x="3046067" y="2229848"/>
                  </a:cubicBezTo>
                  <a:cubicBezTo>
                    <a:pt x="3073918" y="2019997"/>
                    <a:pt x="3059887" y="1808433"/>
                    <a:pt x="3004330" y="1601092"/>
                  </a:cubicBezTo>
                  <a:cubicBezTo>
                    <a:pt x="2953824" y="1412601"/>
                    <a:pt x="2871570" y="1237702"/>
                    <a:pt x="2759775" y="1081112"/>
                  </a:cubicBezTo>
                  <a:cubicBezTo>
                    <a:pt x="2651938" y="930074"/>
                    <a:pt x="2519787" y="800304"/>
                    <a:pt x="2367007" y="695245"/>
                  </a:cubicBezTo>
                  <a:cubicBezTo>
                    <a:pt x="2186422" y="571040"/>
                    <a:pt x="1978537" y="484889"/>
                    <a:pt x="1765861" y="445951"/>
                  </a:cubicBezTo>
                  <a:cubicBezTo>
                    <a:pt x="1543705" y="405264"/>
                    <a:pt x="1319800" y="414462"/>
                    <a:pt x="1100322" y="473271"/>
                  </a:cubicBezTo>
                  <a:cubicBezTo>
                    <a:pt x="859826" y="537712"/>
                    <a:pt x="751918" y="727591"/>
                    <a:pt x="566662" y="1085790"/>
                  </a:cubicBezTo>
                  <a:cubicBezTo>
                    <a:pt x="524297" y="1167705"/>
                    <a:pt x="480498" y="1252403"/>
                    <a:pt x="431916" y="1338236"/>
                  </a:cubicBezTo>
                  <a:cubicBezTo>
                    <a:pt x="304892" y="1562816"/>
                    <a:pt x="167019" y="1692123"/>
                    <a:pt x="66359" y="1786460"/>
                  </a:cubicBezTo>
                  <a:cubicBezTo>
                    <a:pt x="41685" y="1809641"/>
                    <a:pt x="19588" y="1830368"/>
                    <a:pt x="1807" y="1848695"/>
                  </a:cubicBezTo>
                  <a:lnTo>
                    <a:pt x="0" y="1850695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1324" name="Freeform: Shape 11323">
              <a:extLst>
                <a:ext uri="{FF2B5EF4-FFF2-40B4-BE49-F238E27FC236}">
                  <a16:creationId xmlns:a16="http://schemas.microsoft.com/office/drawing/2014/main" id="{A97410C4-9F35-480D-AF41-9881677BA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3804226"/>
              <a:ext cx="3664532" cy="3063253"/>
            </a:xfrm>
            <a:custGeom>
              <a:avLst/>
              <a:gdLst>
                <a:gd name="connsiteX0" fmla="*/ 1589544 w 3664532"/>
                <a:gd name="connsiteY0" fmla="*/ 1348 h 3063253"/>
                <a:gd name="connsiteX1" fmla="*/ 3592316 w 3664532"/>
                <a:gd name="connsiteY1" fmla="*/ 1577908 h 3063253"/>
                <a:gd name="connsiteX2" fmla="*/ 3464985 w 3664532"/>
                <a:gd name="connsiteY2" fmla="*/ 3019497 h 3063253"/>
                <a:gd name="connsiteX3" fmla="*/ 3441980 w 3664532"/>
                <a:gd name="connsiteY3" fmla="*/ 3063253 h 3063253"/>
                <a:gd name="connsiteX4" fmla="*/ 3180670 w 3664532"/>
                <a:gd name="connsiteY4" fmla="*/ 3063253 h 3063253"/>
                <a:gd name="connsiteX5" fmla="*/ 3224136 w 3664532"/>
                <a:gd name="connsiteY5" fmla="*/ 2966554 h 3063253"/>
                <a:gd name="connsiteX6" fmla="*/ 3355620 w 3664532"/>
                <a:gd name="connsiteY6" fmla="*/ 2437076 h 3063253"/>
                <a:gd name="connsiteX7" fmla="*/ 3363467 w 3664532"/>
                <a:gd name="connsiteY7" fmla="*/ 2076633 h 3063253"/>
                <a:gd name="connsiteX8" fmla="*/ 3304293 w 3664532"/>
                <a:gd name="connsiteY8" fmla="*/ 1722087 h 3063253"/>
                <a:gd name="connsiteX9" fmla="*/ 3182877 w 3664532"/>
                <a:gd name="connsiteY9" fmla="*/ 1384217 h 3063253"/>
                <a:gd name="connsiteX10" fmla="*/ 3001025 w 3664532"/>
                <a:gd name="connsiteY10" fmla="*/ 1074386 h 3063253"/>
                <a:gd name="connsiteX11" fmla="*/ 2477205 w 3664532"/>
                <a:gd name="connsiteY11" fmla="*/ 580474 h 3063253"/>
                <a:gd name="connsiteX12" fmla="*/ 1798691 w 3664532"/>
                <a:gd name="connsiteY12" fmla="*/ 315283 h 3063253"/>
                <a:gd name="connsiteX13" fmla="*/ 1753281 w 3664532"/>
                <a:gd name="connsiteY13" fmla="*/ 307175 h 3063253"/>
                <a:gd name="connsiteX14" fmla="*/ 1730532 w 3664532"/>
                <a:gd name="connsiteY14" fmla="*/ 303097 h 3063253"/>
                <a:gd name="connsiteX15" fmla="*/ 1707599 w 3664532"/>
                <a:gd name="connsiteY15" fmla="*/ 300231 h 3063253"/>
                <a:gd name="connsiteX16" fmla="*/ 1661716 w 3664532"/>
                <a:gd name="connsiteY16" fmla="*/ 294430 h 3063253"/>
                <a:gd name="connsiteX17" fmla="*/ 1615761 w 3664532"/>
                <a:gd name="connsiteY17" fmla="*/ 289448 h 3063253"/>
                <a:gd name="connsiteX18" fmla="*/ 1523276 w 3664532"/>
                <a:gd name="connsiteY18" fmla="*/ 282763 h 3063253"/>
                <a:gd name="connsiteX19" fmla="*/ 1430359 w 3664532"/>
                <a:gd name="connsiteY19" fmla="*/ 280699 h 3063253"/>
                <a:gd name="connsiteX20" fmla="*/ 1059060 w 3664532"/>
                <a:gd name="connsiteY20" fmla="*/ 318854 h 3063253"/>
                <a:gd name="connsiteX21" fmla="*/ 1012987 w 3664532"/>
                <a:gd name="connsiteY21" fmla="*/ 328075 h 3063253"/>
                <a:gd name="connsiteX22" fmla="*/ 968530 w 3664532"/>
                <a:gd name="connsiteY22" fmla="*/ 339260 h 3063253"/>
                <a:gd name="connsiteX23" fmla="*/ 924773 w 3664532"/>
                <a:gd name="connsiteY23" fmla="*/ 352511 h 3063253"/>
                <a:gd name="connsiteX24" fmla="*/ 881731 w 3664532"/>
                <a:gd name="connsiteY24" fmla="*/ 367896 h 3063253"/>
                <a:gd name="connsiteX25" fmla="*/ 839561 w 3664532"/>
                <a:gd name="connsiteY25" fmla="*/ 385444 h 3063253"/>
                <a:gd name="connsiteX26" fmla="*/ 798365 w 3664532"/>
                <a:gd name="connsiteY26" fmla="*/ 405276 h 3063253"/>
                <a:gd name="connsiteX27" fmla="*/ 758403 w 3664532"/>
                <a:gd name="connsiteY27" fmla="*/ 427539 h 3063253"/>
                <a:gd name="connsiteX28" fmla="*/ 719600 w 3664532"/>
                <a:gd name="connsiteY28" fmla="*/ 451961 h 3063253"/>
                <a:gd name="connsiteX29" fmla="*/ 577562 w 3664532"/>
                <a:gd name="connsiteY29" fmla="*/ 569522 h 3063253"/>
                <a:gd name="connsiteX30" fmla="*/ 456753 w 3664532"/>
                <a:gd name="connsiteY30" fmla="*/ 712062 h 3063253"/>
                <a:gd name="connsiteX31" fmla="*/ 353265 w 3664532"/>
                <a:gd name="connsiteY31" fmla="*/ 870162 h 3063253"/>
                <a:gd name="connsiteX32" fmla="*/ 305715 w 3664532"/>
                <a:gd name="connsiteY32" fmla="*/ 952522 h 3063253"/>
                <a:gd name="connsiteX33" fmla="*/ 260078 w 3664532"/>
                <a:gd name="connsiteY33" fmla="*/ 1036331 h 3063253"/>
                <a:gd name="connsiteX34" fmla="*/ 170320 w 3664532"/>
                <a:gd name="connsiteY34" fmla="*/ 1205796 h 3063253"/>
                <a:gd name="connsiteX35" fmla="*/ 124857 w 3664532"/>
                <a:gd name="connsiteY35" fmla="*/ 1290794 h 3063253"/>
                <a:gd name="connsiteX36" fmla="*/ 77228 w 3664532"/>
                <a:gd name="connsiteY36" fmla="*/ 1375573 h 3063253"/>
                <a:gd name="connsiteX37" fmla="*/ 23967 w 3664532"/>
                <a:gd name="connsiteY37" fmla="*/ 1458613 h 3063253"/>
                <a:gd name="connsiteX38" fmla="*/ 0 w 3664532"/>
                <a:gd name="connsiteY38" fmla="*/ 1490102 h 3063253"/>
                <a:gd name="connsiteX39" fmla="*/ 0 w 3664532"/>
                <a:gd name="connsiteY39" fmla="*/ 600302 h 3063253"/>
                <a:gd name="connsiteX40" fmla="*/ 7155 w 3664532"/>
                <a:gd name="connsiteY40" fmla="*/ 592928 h 3063253"/>
                <a:gd name="connsiteX41" fmla="*/ 940651 w 3664532"/>
                <a:gd name="connsiteY41" fmla="*/ 75740 h 3063253"/>
                <a:gd name="connsiteX42" fmla="*/ 1589544 w 3664532"/>
                <a:gd name="connsiteY42" fmla="*/ 1348 h 30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64532" h="3063253">
                  <a:moveTo>
                    <a:pt x="1589544" y="1348"/>
                  </a:moveTo>
                  <a:cubicBezTo>
                    <a:pt x="2513808" y="33842"/>
                    <a:pt x="3344091" y="651520"/>
                    <a:pt x="3592316" y="1577908"/>
                  </a:cubicBezTo>
                  <a:cubicBezTo>
                    <a:pt x="3725976" y="2076733"/>
                    <a:pt x="3668729" y="2582423"/>
                    <a:pt x="3464985" y="3019497"/>
                  </a:cubicBezTo>
                  <a:lnTo>
                    <a:pt x="3441980" y="3063253"/>
                  </a:lnTo>
                  <a:lnTo>
                    <a:pt x="3180670" y="3063253"/>
                  </a:lnTo>
                  <a:lnTo>
                    <a:pt x="3224136" y="2966554"/>
                  </a:lnTo>
                  <a:cubicBezTo>
                    <a:pt x="3291771" y="2795537"/>
                    <a:pt x="3335430" y="2617005"/>
                    <a:pt x="3355620" y="2437076"/>
                  </a:cubicBezTo>
                  <a:cubicBezTo>
                    <a:pt x="3368996" y="2317218"/>
                    <a:pt x="3372310" y="2196423"/>
                    <a:pt x="3363467" y="2076633"/>
                  </a:cubicBezTo>
                  <a:cubicBezTo>
                    <a:pt x="3354557" y="1956861"/>
                    <a:pt x="3334732" y="1838125"/>
                    <a:pt x="3304293" y="1722087"/>
                  </a:cubicBezTo>
                  <a:cubicBezTo>
                    <a:pt x="3274126" y="1605975"/>
                    <a:pt x="3233351" y="1492852"/>
                    <a:pt x="3182877" y="1384217"/>
                  </a:cubicBezTo>
                  <a:cubicBezTo>
                    <a:pt x="3132588" y="1275460"/>
                    <a:pt x="3071047" y="1171897"/>
                    <a:pt x="3001025" y="1074386"/>
                  </a:cubicBezTo>
                  <a:cubicBezTo>
                    <a:pt x="2860378" y="879817"/>
                    <a:pt x="2682723" y="710135"/>
                    <a:pt x="2477205" y="580474"/>
                  </a:cubicBezTo>
                  <a:cubicBezTo>
                    <a:pt x="2271686" y="450814"/>
                    <a:pt x="2040125" y="361195"/>
                    <a:pt x="1798691" y="315283"/>
                  </a:cubicBezTo>
                  <a:lnTo>
                    <a:pt x="1753281" y="307175"/>
                  </a:lnTo>
                  <a:lnTo>
                    <a:pt x="1730532" y="303097"/>
                  </a:lnTo>
                  <a:lnTo>
                    <a:pt x="1707599" y="300231"/>
                  </a:lnTo>
                  <a:lnTo>
                    <a:pt x="1661716" y="294430"/>
                  </a:lnTo>
                  <a:cubicBezTo>
                    <a:pt x="1646462" y="292559"/>
                    <a:pt x="1631149" y="290194"/>
                    <a:pt x="1615761" y="289448"/>
                  </a:cubicBezTo>
                  <a:cubicBezTo>
                    <a:pt x="1584975" y="287377"/>
                    <a:pt x="1554157" y="284371"/>
                    <a:pt x="1523276" y="282763"/>
                  </a:cubicBezTo>
                  <a:lnTo>
                    <a:pt x="1430359" y="280699"/>
                  </a:lnTo>
                  <a:cubicBezTo>
                    <a:pt x="1306331" y="281594"/>
                    <a:pt x="1181785" y="294109"/>
                    <a:pt x="1059060" y="318854"/>
                  </a:cubicBezTo>
                  <a:lnTo>
                    <a:pt x="1012987" y="328075"/>
                  </a:lnTo>
                  <a:cubicBezTo>
                    <a:pt x="998030" y="331646"/>
                    <a:pt x="983384" y="335571"/>
                    <a:pt x="968530" y="339260"/>
                  </a:cubicBezTo>
                  <a:cubicBezTo>
                    <a:pt x="953853" y="343338"/>
                    <a:pt x="939377" y="348162"/>
                    <a:pt x="924773" y="352511"/>
                  </a:cubicBezTo>
                  <a:cubicBezTo>
                    <a:pt x="910278" y="357266"/>
                    <a:pt x="896136" y="362800"/>
                    <a:pt x="881731" y="367896"/>
                  </a:cubicBezTo>
                  <a:cubicBezTo>
                    <a:pt x="867590" y="373428"/>
                    <a:pt x="853698" y="379622"/>
                    <a:pt x="839561" y="385444"/>
                  </a:cubicBezTo>
                  <a:cubicBezTo>
                    <a:pt x="825810" y="391891"/>
                    <a:pt x="812130" y="398609"/>
                    <a:pt x="798365" y="405276"/>
                  </a:cubicBezTo>
                  <a:cubicBezTo>
                    <a:pt x="785090" y="412685"/>
                    <a:pt x="771605" y="419858"/>
                    <a:pt x="758403" y="427539"/>
                  </a:cubicBezTo>
                  <a:cubicBezTo>
                    <a:pt x="745548" y="435706"/>
                    <a:pt x="732259" y="443337"/>
                    <a:pt x="719600" y="451961"/>
                  </a:cubicBezTo>
                  <a:cubicBezTo>
                    <a:pt x="668664" y="485885"/>
                    <a:pt x="621352" y="525741"/>
                    <a:pt x="577562" y="569522"/>
                  </a:cubicBezTo>
                  <a:cubicBezTo>
                    <a:pt x="534000" y="613606"/>
                    <a:pt x="493580" y="661281"/>
                    <a:pt x="456753" y="712062"/>
                  </a:cubicBezTo>
                  <a:cubicBezTo>
                    <a:pt x="419754" y="762744"/>
                    <a:pt x="385485" y="815747"/>
                    <a:pt x="353265" y="870162"/>
                  </a:cubicBezTo>
                  <a:cubicBezTo>
                    <a:pt x="337069" y="897321"/>
                    <a:pt x="321168" y="924763"/>
                    <a:pt x="305715" y="952522"/>
                  </a:cubicBezTo>
                  <a:cubicBezTo>
                    <a:pt x="290262" y="980281"/>
                    <a:pt x="275152" y="1008238"/>
                    <a:pt x="260078" y="1036331"/>
                  </a:cubicBezTo>
                  <a:cubicBezTo>
                    <a:pt x="229846" y="1092467"/>
                    <a:pt x="200339" y="1149135"/>
                    <a:pt x="170320" y="1205796"/>
                  </a:cubicBezTo>
                  <a:lnTo>
                    <a:pt x="124857" y="1290794"/>
                  </a:lnTo>
                  <a:cubicBezTo>
                    <a:pt x="109549" y="1319095"/>
                    <a:pt x="94118" y="1347211"/>
                    <a:pt x="77228" y="1375573"/>
                  </a:cubicBezTo>
                  <a:cubicBezTo>
                    <a:pt x="60776" y="1403944"/>
                    <a:pt x="42932" y="1431630"/>
                    <a:pt x="23967" y="1458613"/>
                  </a:cubicBezTo>
                  <a:lnTo>
                    <a:pt x="0" y="1490102"/>
                  </a:lnTo>
                  <a:lnTo>
                    <a:pt x="0" y="600302"/>
                  </a:lnTo>
                  <a:lnTo>
                    <a:pt x="7155" y="592928"/>
                  </a:lnTo>
                  <a:cubicBezTo>
                    <a:pt x="261918" y="354349"/>
                    <a:pt x="578478" y="172784"/>
                    <a:pt x="940651" y="75740"/>
                  </a:cubicBezTo>
                  <a:cubicBezTo>
                    <a:pt x="1157955" y="17514"/>
                    <a:pt x="1376252" y="-6151"/>
                    <a:pt x="1589544" y="13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484C6D-EE05-99CF-9DAC-53AAF1A84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84" y="2437029"/>
            <a:ext cx="4333468" cy="3639289"/>
          </a:xfrm>
        </p:spPr>
        <p:txBody>
          <a:bodyPr anchor="ctr">
            <a:normAutofit/>
          </a:bodyPr>
          <a:lstStyle/>
          <a:p>
            <a:r>
              <a:rPr lang="cs-CZ" altLang="cs-CZ" sz="1800">
                <a:solidFill>
                  <a:schemeClr val="tx2"/>
                </a:solidFill>
              </a:rPr>
              <a:t>Kámen – epilitické organizmy</a:t>
            </a:r>
          </a:p>
          <a:p>
            <a:r>
              <a:rPr lang="cs-CZ" altLang="cs-CZ" sz="1800">
                <a:solidFill>
                  <a:schemeClr val="tx2"/>
                </a:solidFill>
              </a:rPr>
              <a:t>Rostliny, řasy – epifytické organizmy</a:t>
            </a:r>
          </a:p>
          <a:p>
            <a:r>
              <a:rPr lang="cs-CZ" altLang="cs-CZ" sz="1800">
                <a:solidFill>
                  <a:schemeClr val="tx2"/>
                </a:solidFill>
              </a:rPr>
              <a:t>Písek – epipsamické organizmy</a:t>
            </a:r>
          </a:p>
          <a:p>
            <a:r>
              <a:rPr lang="cs-CZ" altLang="cs-CZ" sz="1800">
                <a:solidFill>
                  <a:schemeClr val="tx2"/>
                </a:solidFill>
              </a:rPr>
              <a:t>Anorganické nebo organické sedimenty – epipelické organizmy </a:t>
            </a:r>
          </a:p>
          <a:p>
            <a:r>
              <a:rPr lang="cs-CZ" altLang="cs-CZ" sz="1800">
                <a:solidFill>
                  <a:schemeClr val="tx2"/>
                </a:solidFill>
              </a:rPr>
              <a:t>Epipsamické a epipelické substráty – nestabilní, veliké pohyblivé rozsivky (</a:t>
            </a:r>
            <a:r>
              <a:rPr lang="cs-CZ" altLang="cs-CZ" sz="1800" i="1">
                <a:solidFill>
                  <a:schemeClr val="tx2"/>
                </a:solidFill>
              </a:rPr>
              <a:t>Nitzschia</a:t>
            </a:r>
            <a:r>
              <a:rPr lang="cs-CZ" altLang="cs-CZ" sz="1800">
                <a:solidFill>
                  <a:schemeClr val="tx2"/>
                </a:solidFill>
              </a:rPr>
              <a:t>), bičíkovci (</a:t>
            </a:r>
            <a:r>
              <a:rPr lang="cs-CZ" altLang="cs-CZ" sz="1800" i="1">
                <a:solidFill>
                  <a:schemeClr val="tx2"/>
                </a:solidFill>
              </a:rPr>
              <a:t>Euglena</a:t>
            </a:r>
            <a:r>
              <a:rPr lang="cs-CZ" altLang="cs-CZ" sz="1800">
                <a:solidFill>
                  <a:schemeClr val="tx2"/>
                </a:solidFill>
              </a:rPr>
              <a:t>)</a:t>
            </a:r>
          </a:p>
          <a:p>
            <a:endParaRPr lang="cs-CZ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09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AED44A-DE31-889A-C049-06B6C086E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9" name="Rectangle 1048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77BD5D-09C4-C7C6-65D9-0CF9152C0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</a:rPr>
              <a:t>Formy řas v bentosu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998C52-EB1F-4293-8322-0299708CC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Jednobuněčné přisedlé (</a:t>
            </a:r>
            <a:r>
              <a:rPr lang="cs-CZ" altLang="cs-CZ" sz="2400" i="1" dirty="0" err="1"/>
              <a:t>Cymbella</a:t>
            </a:r>
            <a:r>
              <a:rPr lang="cs-CZ" altLang="cs-CZ" sz="2400" dirty="0"/>
              <a:t>, </a:t>
            </a:r>
            <a:r>
              <a:rPr lang="cs-CZ" altLang="cs-CZ" sz="2400" i="1" dirty="0" err="1"/>
              <a:t>Cocconeis</a:t>
            </a:r>
            <a:r>
              <a:rPr lang="cs-CZ" altLang="cs-CZ" sz="2400" dirty="0"/>
              <a:t>) i volné (</a:t>
            </a:r>
            <a:r>
              <a:rPr lang="cs-CZ" altLang="cs-CZ" sz="2400" i="1" dirty="0" err="1"/>
              <a:t>Diatoma</a:t>
            </a:r>
            <a:r>
              <a:rPr lang="cs-CZ" altLang="cs-CZ" sz="2400" dirty="0"/>
              <a:t>)</a:t>
            </a:r>
          </a:p>
          <a:p>
            <a:r>
              <a:rPr lang="cs-CZ" altLang="cs-CZ" sz="2400" dirty="0"/>
              <a:t>Vláknité přisedlé (</a:t>
            </a:r>
            <a:r>
              <a:rPr lang="cs-CZ" altLang="cs-CZ" sz="2400" i="1" dirty="0" err="1"/>
              <a:t>Stigeoclonium</a:t>
            </a:r>
            <a:r>
              <a:rPr lang="cs-CZ" altLang="cs-CZ" sz="2400" dirty="0"/>
              <a:t>) i volné (</a:t>
            </a:r>
            <a:r>
              <a:rPr lang="cs-CZ" altLang="cs-CZ" sz="2400" i="1" dirty="0" err="1"/>
              <a:t>Phormidium</a:t>
            </a:r>
            <a:r>
              <a:rPr lang="cs-CZ" altLang="cs-CZ" sz="2400" dirty="0"/>
              <a:t>)</a:t>
            </a:r>
          </a:p>
          <a:p>
            <a:r>
              <a:rPr lang="cs-CZ" altLang="cs-CZ" sz="2400" dirty="0"/>
              <a:t>Pseudoparenchymatické (</a:t>
            </a:r>
            <a:r>
              <a:rPr lang="cs-CZ" altLang="cs-CZ" sz="2400" i="1" dirty="0" err="1"/>
              <a:t>Pleurocapsa</a:t>
            </a:r>
            <a:r>
              <a:rPr lang="cs-CZ" altLang="cs-CZ" sz="2400" dirty="0"/>
              <a:t>, </a:t>
            </a:r>
            <a:r>
              <a:rPr lang="cs-CZ" altLang="cs-CZ" sz="2400" i="1" dirty="0" err="1"/>
              <a:t>Heribaudinella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Hildenbrandia</a:t>
            </a:r>
            <a:r>
              <a:rPr lang="cs-CZ" altLang="cs-CZ" sz="2400" dirty="0"/>
              <a:t>) </a:t>
            </a:r>
          </a:p>
          <a:p>
            <a:r>
              <a:rPr lang="cs-CZ" altLang="cs-CZ" sz="2400" dirty="0"/>
              <a:t>Přeslenitá – </a:t>
            </a:r>
            <a:r>
              <a:rPr lang="cs-CZ" altLang="cs-CZ" sz="2400" i="1" dirty="0" err="1"/>
              <a:t>Batrachospermum</a:t>
            </a:r>
            <a:endParaRPr lang="cs-CZ" altLang="cs-CZ" sz="2400" i="1" dirty="0"/>
          </a:p>
          <a:p>
            <a:r>
              <a:rPr lang="cs-CZ" altLang="cs-CZ" sz="2400" dirty="0" err="1"/>
              <a:t>Pletivné</a:t>
            </a:r>
            <a:r>
              <a:rPr lang="cs-CZ" altLang="cs-CZ" sz="2400" dirty="0"/>
              <a:t> - </a:t>
            </a:r>
            <a:r>
              <a:rPr lang="cs-CZ" altLang="cs-CZ" sz="2400" i="1" dirty="0" err="1"/>
              <a:t>Chara</a:t>
            </a:r>
            <a:endParaRPr lang="cs-CZ" altLang="cs-CZ" sz="2400" i="1" dirty="0"/>
          </a:p>
          <a:p>
            <a:endParaRPr lang="cs-CZ" sz="24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DA2DB95-5E51-17D1-0918-4886A36B4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/>
          <a:stretch/>
        </p:blipFill>
        <p:spPr bwMode="auto"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Arc 105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A7784D5F-BF6C-B32B-088D-179C80F33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7" r="-3" b="10051"/>
          <a:stretch/>
        </p:blipFill>
        <p:spPr bwMode="auto"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B1479DA-8A0C-A911-4BC0-FD9F43A48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3" r="20948" b="-3"/>
          <a:stretch/>
        </p:blipFill>
        <p:spPr bwMode="auto"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078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F032FA90-6AA7-136C-2281-73DC24FC8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0"/>
            <a:ext cx="1045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2B39BA0-5199-FB05-FEFD-FEB9D24A0D8B}"/>
              </a:ext>
            </a:extLst>
          </p:cNvPr>
          <p:cNvSpPr txBox="1"/>
          <p:nvPr/>
        </p:nvSpPr>
        <p:spPr>
          <a:xfrm>
            <a:off x="11115040" y="5912286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Poulíčková 2011, upraveno Kubín </a:t>
            </a:r>
          </a:p>
        </p:txBody>
      </p:sp>
    </p:spTree>
    <p:extLst>
      <p:ext uri="{BB962C8B-B14F-4D97-AF65-F5344CB8AC3E}">
        <p14:creationId xmlns:p14="http://schemas.microsoft.com/office/powerpoint/2010/main" val="26555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D5865-CC08-116F-4EFB-7329D8720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574D8BB-5D33-B97B-9382-C48024DB3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2472" b="-1"/>
          <a:stretch/>
        </p:blipFill>
        <p:spPr bwMode="auto">
          <a:xfrm>
            <a:off x="20" y="-1855302"/>
            <a:ext cx="12191980" cy="37106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673F9BF-D845-0757-A6A2-CD5EEBB3C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Nárosty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A376E9-5A1C-326B-1770-536F2C7F0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5446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Bentos, perifyton, </a:t>
            </a:r>
            <a:r>
              <a:rPr lang="cs-CZ" dirty="0" err="1"/>
              <a:t>metafyton</a:t>
            </a:r>
            <a:endParaRPr lang="cs-CZ" dirty="0"/>
          </a:p>
          <a:p>
            <a:endParaRPr lang="cs-CZ" dirty="0"/>
          </a:p>
          <a:p>
            <a:r>
              <a:rPr lang="cs-CZ" dirty="0"/>
              <a:t>jedno z nejméně prozkoumaných řasových společenstev</a:t>
            </a:r>
          </a:p>
          <a:p>
            <a:endParaRPr lang="cs-CZ" dirty="0"/>
          </a:p>
          <a:p>
            <a:r>
              <a:rPr lang="cs-CZ" dirty="0"/>
              <a:t>Komplikovanější metodologie (než počet buněk na ml v případě planktonu, plus tekoucí, rychle se měnící prostředí nárostů tekoucích vod- přísun živin kolísavý, i samotná hladina vody)</a:t>
            </a:r>
          </a:p>
          <a:p>
            <a:endParaRPr lang="cs-CZ" dirty="0"/>
          </a:p>
          <a:p>
            <a:r>
              <a:rPr lang="cs-CZ" dirty="0"/>
              <a:t>Kolonizační experimenty (podložní sklíčka, plast, sterilní kámen o známém povrchu, problém: každý druh substrátu je selektivní)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304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Obrázek 1">
            <a:extLst>
              <a:ext uri="{FF2B5EF4-FFF2-40B4-BE49-F238E27FC236}">
                <a16:creationId xmlns:a16="http://schemas.microsoft.com/office/drawing/2014/main" id="{16C5EDCA-B8EA-5E03-796E-D9B31CFD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Obrázek 1">
            <a:extLst>
              <a:ext uri="{FF2B5EF4-FFF2-40B4-BE49-F238E27FC236}">
                <a16:creationId xmlns:a16="http://schemas.microsoft.com/office/drawing/2014/main" id="{B4A39989-296A-979F-6783-0F39541F9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Obrázek 1">
            <a:extLst>
              <a:ext uri="{FF2B5EF4-FFF2-40B4-BE49-F238E27FC236}">
                <a16:creationId xmlns:a16="http://schemas.microsoft.com/office/drawing/2014/main" id="{D4A28832-0A4B-DB70-7772-D76906F70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135C07-F855-F36A-8BA3-A999D52E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0" y="9347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>
                <a:solidFill>
                  <a:srgbClr val="0070C0"/>
                </a:solidFill>
              </a:rPr>
              <a:t>Sukcese nárostů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67FC94-361E-35F9-5A72-F102FDB32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07B5D06-260C-BE04-4815-1FF7AB227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2481025"/>
            <a:ext cx="8067040" cy="425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EE61A09-44E0-6C06-EC4C-8B9FB0FD11D0}"/>
              </a:ext>
            </a:extLst>
          </p:cNvPr>
          <p:cNvSpPr txBox="1"/>
          <p:nvPr/>
        </p:nvSpPr>
        <p:spPr>
          <a:xfrm>
            <a:off x="3666780" y="6591796"/>
            <a:ext cx="5040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Van Dam et al. 2002, </a:t>
            </a:r>
            <a:r>
              <a:rPr lang="cs-CZ" sz="1200" i="0" dirty="0" err="1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Hoagland</a:t>
            </a:r>
            <a:r>
              <a:rPr lang="cs-CZ" sz="120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 et al. 1982, Poulíčková 2011, Kubín</a:t>
            </a:r>
            <a:endParaRPr lang="cs-CZ" sz="12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EE786C6-8C7E-C92B-1C56-D88A95DEE2EC}"/>
              </a:ext>
            </a:extLst>
          </p:cNvPr>
          <p:cNvSpPr txBox="1"/>
          <p:nvPr/>
        </p:nvSpPr>
        <p:spPr>
          <a:xfrm>
            <a:off x="7947660" y="1468755"/>
            <a:ext cx="36474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212121"/>
                </a:solidFill>
                <a:effectLst/>
              </a:rPr>
              <a:t>Postup kolonizace čerstvého substrátu: </a:t>
            </a:r>
          </a:p>
          <a:p>
            <a:r>
              <a:rPr lang="cs-CZ" i="0" dirty="0">
                <a:solidFill>
                  <a:srgbClr val="212121"/>
                </a:solidFill>
                <a:effectLst/>
              </a:rPr>
              <a:t>a – bakterie</a:t>
            </a:r>
            <a:endParaRPr lang="cs-CZ" dirty="0">
              <a:solidFill>
                <a:srgbClr val="212121"/>
              </a:solidFill>
            </a:endParaRPr>
          </a:p>
          <a:p>
            <a:r>
              <a:rPr lang="cs-CZ" i="0" dirty="0">
                <a:solidFill>
                  <a:srgbClr val="212121"/>
                </a:solidFill>
                <a:effectLst/>
              </a:rPr>
              <a:t>b - jednobuněčné řasy přisedlé celou buňkou</a:t>
            </a:r>
            <a:endParaRPr lang="cs-CZ" dirty="0">
              <a:solidFill>
                <a:srgbClr val="212121"/>
              </a:solidFill>
            </a:endParaRPr>
          </a:p>
          <a:p>
            <a:r>
              <a:rPr lang="cs-CZ" i="0" dirty="0">
                <a:solidFill>
                  <a:srgbClr val="212121"/>
                </a:solidFill>
                <a:effectLst/>
              </a:rPr>
              <a:t>c - kolonie řas přisedlé jednou stranou</a:t>
            </a:r>
            <a:endParaRPr lang="cs-CZ" dirty="0">
              <a:solidFill>
                <a:srgbClr val="212121"/>
              </a:solidFill>
            </a:endParaRPr>
          </a:p>
          <a:p>
            <a:r>
              <a:rPr lang="cs-CZ" i="0" dirty="0">
                <a:solidFill>
                  <a:srgbClr val="212121"/>
                </a:solidFill>
                <a:effectLst/>
              </a:rPr>
              <a:t>d - rozsivky na stopkách</a:t>
            </a:r>
            <a:endParaRPr lang="cs-CZ" dirty="0">
              <a:solidFill>
                <a:srgbClr val="212121"/>
              </a:solidFill>
            </a:endParaRPr>
          </a:p>
          <a:p>
            <a:r>
              <a:rPr lang="cs-CZ" i="0" dirty="0">
                <a:solidFill>
                  <a:srgbClr val="212121"/>
                </a:solidFill>
                <a:effectLst/>
              </a:rPr>
              <a:t>e - vláknité řasy</a:t>
            </a:r>
            <a:r>
              <a:rPr lang="cs-CZ" dirty="0">
                <a:solidFill>
                  <a:srgbClr val="212121"/>
                </a:solidFill>
              </a:rPr>
              <a:t>, </a:t>
            </a:r>
            <a:r>
              <a:rPr lang="cs-CZ" i="0" dirty="0">
                <a:solidFill>
                  <a:srgbClr val="212121"/>
                </a:solidFill>
                <a:effectLst/>
              </a:rPr>
              <a:t>sinice</a:t>
            </a:r>
            <a:endParaRPr lang="cs-CZ" dirty="0">
              <a:solidFill>
                <a:srgbClr val="212121"/>
              </a:solidFill>
            </a:endParaRPr>
          </a:p>
          <a:p>
            <a:r>
              <a:rPr lang="cs-CZ" i="0" dirty="0">
                <a:solidFill>
                  <a:srgbClr val="212121"/>
                </a:solidFill>
                <a:effectLst/>
              </a:rPr>
              <a:t> f - </a:t>
            </a:r>
            <a:r>
              <a:rPr lang="cs-CZ" i="0" dirty="0" err="1">
                <a:solidFill>
                  <a:srgbClr val="212121"/>
                </a:solidFill>
                <a:effectLst/>
              </a:rPr>
              <a:t>epifyti</a:t>
            </a:r>
            <a:r>
              <a:rPr lang="cs-CZ" i="0" dirty="0">
                <a:solidFill>
                  <a:srgbClr val="212121"/>
                </a:solidFill>
                <a:effectLst/>
              </a:rPr>
              <a:t> kolonizují přisedlé vláknité řasy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0491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70AB6-5D8D-EC33-619F-C2231AD19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7694D8-D108-7E9D-A063-1B05C7447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5177"/>
            <a:ext cx="10515600" cy="1325563"/>
          </a:xfrm>
        </p:spPr>
        <p:txBody>
          <a:bodyPr/>
          <a:lstStyle/>
          <a:p>
            <a:pPr algn="ctr"/>
            <a:r>
              <a:rPr lang="cs-CZ">
                <a:solidFill>
                  <a:srgbClr val="0070C0"/>
                </a:solidFill>
              </a:rPr>
              <a:t>Společenstvo nárostů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42B9FEB-A8ED-7D3E-117A-EF20A6D455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697150"/>
            <a:ext cx="5882640" cy="608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6BB21F9-0FB8-5206-2B5E-8F4789AFBA7F}"/>
              </a:ext>
            </a:extLst>
          </p:cNvPr>
          <p:cNvSpPr txBox="1"/>
          <p:nvPr/>
        </p:nvSpPr>
        <p:spPr>
          <a:xfrm>
            <a:off x="6096000" y="1110386"/>
            <a:ext cx="58826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Komplexní </a:t>
            </a:r>
          </a:p>
          <a:p>
            <a:endParaRPr lang="cs-CZ" sz="2400" dirty="0"/>
          </a:p>
          <a:p>
            <a:r>
              <a:rPr lang="cs-CZ" sz="2400" dirty="0" err="1"/>
              <a:t>Patrovité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Složité vrstevnaté společenstvo, které spolu navzájem soupeří o světlo a živinové zdroje</a:t>
            </a:r>
          </a:p>
          <a:p>
            <a:endParaRPr lang="cs-CZ" sz="2400" dirty="0"/>
          </a:p>
          <a:p>
            <a:r>
              <a:rPr lang="cs-CZ" sz="2400" dirty="0"/>
              <a:t>Může se odtrhnout a plavat na hladině</a:t>
            </a:r>
          </a:p>
          <a:p>
            <a:endParaRPr lang="cs-CZ" sz="2400" dirty="0"/>
          </a:p>
          <a:p>
            <a:r>
              <a:rPr lang="cs-CZ" sz="2400" dirty="0"/>
              <a:t>Spásači: larvy pakomárů, měkkýši, některé ryby</a:t>
            </a:r>
          </a:p>
          <a:p>
            <a:endParaRPr lang="cs-CZ" sz="2400" dirty="0"/>
          </a:p>
          <a:p>
            <a:r>
              <a:rPr lang="cs-CZ" sz="2400" dirty="0"/>
              <a:t>Nevzorkovat po velkém dešti!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D259E38-9B07-6971-30A9-C8BBAD0DBA0A}"/>
              </a:ext>
            </a:extLst>
          </p:cNvPr>
          <p:cNvSpPr txBox="1"/>
          <p:nvPr/>
        </p:nvSpPr>
        <p:spPr>
          <a:xfrm>
            <a:off x="213360" y="6480036"/>
            <a:ext cx="5040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Van Dam et al. 2002, </a:t>
            </a:r>
            <a:r>
              <a:rPr lang="cs-CZ" sz="1200" i="0" dirty="0" err="1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Hoagland</a:t>
            </a:r>
            <a:r>
              <a:rPr lang="cs-CZ" sz="120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 et al. 1982, Poulíčková 2011, Kubín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863043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3833A8-B111-2C42-1949-7A75720D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77788"/>
            <a:ext cx="8229600" cy="1143001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Posmrtná kolonizace tuleních mumií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E1B34F-6FF1-A6A2-17A8-1ABDB7845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2876"/>
            <a:ext cx="8229600" cy="4525963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</p:txBody>
      </p:sp>
      <p:sp>
        <p:nvSpPr>
          <p:cNvPr id="78852" name="TextovéPole 3">
            <a:extLst>
              <a:ext uri="{FF2B5EF4-FFF2-40B4-BE49-F238E27FC236}">
                <a16:creationId xmlns:a16="http://schemas.microsoft.com/office/drawing/2014/main" id="{FA7E5422-2857-8509-36F4-7EED63841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166813"/>
            <a:ext cx="9577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200" b="1"/>
              <a:t>Death age and seasonality of seal mummies and skeletons,</a:t>
            </a:r>
            <a:r>
              <a:rPr lang="cs-CZ" altLang="cs-CZ" sz="1200" b="1"/>
              <a:t> </a:t>
            </a:r>
            <a:r>
              <a:rPr lang="en-US" altLang="cs-CZ" sz="1200" b="1"/>
              <a:t>their taphonomy and post-mortal colonisation by lichens</a:t>
            </a:r>
            <a:r>
              <a:rPr lang="cs-CZ" altLang="cs-CZ" sz="1200" b="1"/>
              <a:t> </a:t>
            </a:r>
            <a:r>
              <a:rPr lang="en-US" altLang="cs-CZ" sz="1200" b="1"/>
              <a:t>and mosses, </a:t>
            </a:r>
            <a:endParaRPr lang="cs-CZ" altLang="cs-CZ" sz="1200" b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200" b="1"/>
              <a:t>James Ross Island, north-east Antarctic</a:t>
            </a:r>
            <a:r>
              <a:rPr lang="cs-CZ" altLang="cs-CZ" sz="1200" b="1"/>
              <a:t> Peninsula</a:t>
            </a:r>
            <a:endParaRPr lang="cs-CZ" altLang="cs-CZ" sz="1200"/>
          </a:p>
        </p:txBody>
      </p:sp>
      <p:pic>
        <p:nvPicPr>
          <p:cNvPr id="78853" name="Picture 2" descr="C:\Documents and Settings\daniel.nyvlt\Plocha\New\Antarktida\Polar workshop2014\Fig1_seal_distribution_lr.gif">
            <a:extLst>
              <a:ext uri="{FF2B5EF4-FFF2-40B4-BE49-F238E27FC236}">
                <a16:creationId xmlns:a16="http://schemas.microsoft.com/office/drawing/2014/main" id="{EC644FBC-E187-8635-CE91-6F0343725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766888"/>
            <a:ext cx="7519987" cy="509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TextovéPole 7">
            <a:extLst>
              <a:ext uri="{FF2B5EF4-FFF2-40B4-BE49-F238E27FC236}">
                <a16:creationId xmlns:a16="http://schemas.microsoft.com/office/drawing/2014/main" id="{B4B893D6-49A5-7EB7-BD8E-B775502B0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350" y="796925"/>
            <a:ext cx="5545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Nývlt et al. </a:t>
            </a:r>
            <a:r>
              <a:rPr lang="cs-CZ" altLang="cs-CZ" sz="1800" dirty="0" err="1"/>
              <a:t>Antarctic</a:t>
            </a:r>
            <a:r>
              <a:rPr lang="cs-CZ" altLang="cs-CZ" sz="1800" dirty="0"/>
              <a:t> Science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Anabaena sp. | CCALA">
            <a:extLst>
              <a:ext uri="{FF2B5EF4-FFF2-40B4-BE49-F238E27FC236}">
                <a16:creationId xmlns:a16="http://schemas.microsoft.com/office/drawing/2014/main" id="{52FE6264-C4F1-3F51-2411-770A47A11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r="1" b="20009"/>
          <a:stretch/>
        </p:blipFill>
        <p:spPr bwMode="auto">
          <a:xfrm>
            <a:off x="4166504" y="10"/>
            <a:ext cx="8025495" cy="306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Asterionella formosa - galerie">
            <a:extLst>
              <a:ext uri="{FF2B5EF4-FFF2-40B4-BE49-F238E27FC236}">
                <a16:creationId xmlns:a16="http://schemas.microsoft.com/office/drawing/2014/main" id="{CEC9ABA2-858E-22D9-74AF-93B6C8B96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2" r="-2" b="27968"/>
          <a:stretch/>
        </p:blipFill>
        <p:spPr bwMode="auto">
          <a:xfrm>
            <a:off x="20" y="3790950"/>
            <a:ext cx="8305780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5" name="Freeform: Shape 3124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2" name="Picture 10" descr="Pediastrum Boryanum Algae #1 Photograph by Rogelio Moreno/science Photo  Library - Fine Art America">
            <a:extLst>
              <a:ext uri="{FF2B5EF4-FFF2-40B4-BE49-F238E27FC236}">
                <a16:creationId xmlns:a16="http://schemas.microsoft.com/office/drawing/2014/main" id="{7766F1FE-9805-D6E1-5DC4-0FDFDD6D9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5" r="10393" b="-2"/>
          <a:stretch/>
        </p:blipFill>
        <p:spPr bwMode="auto"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7" name="Freeform: Shape 3126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6" name="Picture 14" descr="Closterium Sp. Algae Lm #1 Photograph by Winton Patnode - Fine Art America">
            <a:extLst>
              <a:ext uri="{FF2B5EF4-FFF2-40B4-BE49-F238E27FC236}">
                <a16:creationId xmlns:a16="http://schemas.microsoft.com/office/drawing/2014/main" id="{E3553B6E-B6D4-E33D-2527-F1E00B67C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r="8338" b="2"/>
          <a:stretch/>
        </p:blipFill>
        <p:spPr bwMode="auto"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9" name="Oval 3128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96" name="Picture 24" descr="Freshwater planktonic dinoflagellate (Ceratium hirundinella) | 2006  Photomicrography Competition | Nikon's Small World">
            <a:extLst>
              <a:ext uri="{FF2B5EF4-FFF2-40B4-BE49-F238E27FC236}">
                <a16:creationId xmlns:a16="http://schemas.microsoft.com/office/drawing/2014/main" id="{A34AA3D8-2F78-EA93-FB53-3847EC9E6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7" r="17592" b="-1"/>
          <a:stretch/>
        </p:blipFill>
        <p:spPr bwMode="auto"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218AC99-52B6-DA73-B998-BC5B5FA074EB}"/>
              </a:ext>
            </a:extLst>
          </p:cNvPr>
          <p:cNvSpPr txBox="1"/>
          <p:nvPr/>
        </p:nvSpPr>
        <p:spPr>
          <a:xfrm>
            <a:off x="7302394" y="5373034"/>
            <a:ext cx="3870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Plankton</a:t>
            </a:r>
          </a:p>
          <a:p>
            <a:r>
              <a:rPr lang="cs-CZ" dirty="0"/>
              <a:t>Přizpůsobení: </a:t>
            </a:r>
            <a:r>
              <a:rPr lang="cs-CZ" dirty="0" err="1"/>
              <a:t>coenobia</a:t>
            </a:r>
            <a:r>
              <a:rPr lang="cs-CZ" dirty="0"/>
              <a:t>, kolonie, výrůstky/trny, </a:t>
            </a:r>
            <a:r>
              <a:rPr lang="cs-CZ" dirty="0" err="1"/>
              <a:t>aerotopy</a:t>
            </a:r>
            <a:r>
              <a:rPr lang="cs-CZ" dirty="0"/>
              <a:t>, toxiny, rovnovážná ústrojí </a:t>
            </a:r>
          </a:p>
        </p:txBody>
      </p:sp>
    </p:spTree>
    <p:extLst>
      <p:ext uri="{BB962C8B-B14F-4D97-AF65-F5344CB8AC3E}">
        <p14:creationId xmlns:p14="http://schemas.microsoft.com/office/powerpoint/2010/main" val="296186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689AFF-1FCA-CCF7-D091-70AB375FF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53976"/>
            <a:ext cx="8229600" cy="1143001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3200" dirty="0">
                <a:solidFill>
                  <a:schemeClr val="accent1"/>
                </a:solidFill>
              </a:rPr>
              <a:t>Posmrtná kolonizace tuleních mumií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29CE65-E15D-5F2E-AE1C-07AC8C82C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2876"/>
            <a:ext cx="8229600" cy="4525963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</p:txBody>
      </p:sp>
      <p:pic>
        <p:nvPicPr>
          <p:cNvPr id="87046" name="Picture 3" descr="C:\Documents and Settings\daniel.nyvlt\Plocha\New\Antarktida\Polar workshop2014\Fig6_tuleni_zachovani_tab_lr.jpg">
            <a:extLst>
              <a:ext uri="{FF2B5EF4-FFF2-40B4-BE49-F238E27FC236}">
                <a16:creationId xmlns:a16="http://schemas.microsoft.com/office/drawing/2014/main" id="{E82FFD1D-CC14-DBEF-1148-BA03CA019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398" y="869873"/>
            <a:ext cx="4429600" cy="599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3" descr="C:\Documents and Settings\daniel.nyvlt\Plocha\New\Antarktida\Polar workshop2014\Fig7_seal_preservation_colonization_lr.jpg">
            <a:extLst>
              <a:ext uri="{FF2B5EF4-FFF2-40B4-BE49-F238E27FC236}">
                <a16:creationId xmlns:a16="http://schemas.microsoft.com/office/drawing/2014/main" id="{EF372FA7-E624-3C78-1129-92DC3A538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506" y="869873"/>
            <a:ext cx="4526991" cy="599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Obrázek 1">
            <a:extLst>
              <a:ext uri="{FF2B5EF4-FFF2-40B4-BE49-F238E27FC236}">
                <a16:creationId xmlns:a16="http://schemas.microsoft.com/office/drawing/2014/main" id="{AC8CAACD-8CBB-BC5E-99FE-BEBF8B810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Obrázek 1">
            <a:extLst>
              <a:ext uri="{FF2B5EF4-FFF2-40B4-BE49-F238E27FC236}">
                <a16:creationId xmlns:a16="http://schemas.microsoft.com/office/drawing/2014/main" id="{C416D9E5-52B0-3B27-43B1-9E62B43DE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Obrázek 1">
            <a:extLst>
              <a:ext uri="{FF2B5EF4-FFF2-40B4-BE49-F238E27FC236}">
                <a16:creationId xmlns:a16="http://schemas.microsoft.com/office/drawing/2014/main" id="{B859520F-EBD4-EFB2-A8D7-F44F9B5D2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339" y="1123527"/>
            <a:ext cx="3073704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1144" name="Straight Connector 91143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2">
            <a:extLst>
              <a:ext uri="{FF2B5EF4-FFF2-40B4-BE49-F238E27FC236}">
                <a16:creationId xmlns:a16="http://schemas.microsoft.com/office/drawing/2014/main" id="{B85AA249-EC49-3111-ED99-7E16D7EAF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676" y="1215086"/>
            <a:ext cx="3537345" cy="442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1146" name="Straight Connector 91145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139" name="Obrázek 2">
            <a:extLst>
              <a:ext uri="{FF2B5EF4-FFF2-40B4-BE49-F238E27FC236}">
                <a16:creationId xmlns:a16="http://schemas.microsoft.com/office/drawing/2014/main" id="{CF01FDC8-0711-D6E4-E6EB-4137FFB7A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044" y="1123528"/>
            <a:ext cx="3073704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04" name="Rectangle 89103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06" name="Rectangle 89105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090" name="Obrázek 1">
            <a:extLst>
              <a:ext uri="{FF2B5EF4-FFF2-40B4-BE49-F238E27FC236}">
                <a16:creationId xmlns:a16="http://schemas.microsoft.com/office/drawing/2014/main" id="{0EE7376B-41F7-7730-5309-7699CD91D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661887"/>
            <a:ext cx="5294716" cy="35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9108" name="Straight Connector 89107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319A49C1-941B-AF25-F561-872BE6E0A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2748" y="643467"/>
            <a:ext cx="445685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Obrázek 1">
            <a:extLst>
              <a:ext uri="{FF2B5EF4-FFF2-40B4-BE49-F238E27FC236}">
                <a16:creationId xmlns:a16="http://schemas.microsoft.com/office/drawing/2014/main" id="{2B2D4CC6-8101-2ED7-ADD2-9F0F3686C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Obrázek 1">
            <a:extLst>
              <a:ext uri="{FF2B5EF4-FFF2-40B4-BE49-F238E27FC236}">
                <a16:creationId xmlns:a16="http://schemas.microsoft.com/office/drawing/2014/main" id="{187130BC-98F5-3396-972F-DEC213BA4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Obrázek 1">
            <a:extLst>
              <a:ext uri="{FF2B5EF4-FFF2-40B4-BE49-F238E27FC236}">
                <a16:creationId xmlns:a16="http://schemas.microsoft.com/office/drawing/2014/main" id="{A015A6DB-08DC-AFA9-5093-397BDDD76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8331F7B-F916-2832-CA68-D2A73E1A7319}"/>
              </a:ext>
            </a:extLst>
          </p:cNvPr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Děkuji za pozornost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Výsledek obrázku pro planktonic algae">
            <a:extLst>
              <a:ext uri="{FF2B5EF4-FFF2-40B4-BE49-F238E27FC236}">
                <a16:creationId xmlns:a16="http://schemas.microsoft.com/office/drawing/2014/main" id="{2D4BBF5F-16DF-1CE8-8BBD-4B3E94DC25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5" r="-2" b="1027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571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068" name="Freeform: Shape 2067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052" name="Picture 4" descr="cf. Gloeocapsa sanguinea">
            <a:extLst>
              <a:ext uri="{FF2B5EF4-FFF2-40B4-BE49-F238E27FC236}">
                <a16:creationId xmlns:a16="http://schemas.microsoft.com/office/drawing/2014/main" id="{841FC655-270C-066D-E2F8-7596472B8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1" r="1" b="6217"/>
          <a:stretch/>
        </p:blipFill>
        <p:spPr bwMode="auto"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0" name="Freeform: Shape 2069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72" name="Freeform: Shape 2071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311F27-867A-93CD-15F8-216CA9080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60" b="1"/>
          <a:stretch/>
        </p:blipFill>
        <p:spPr bwMode="auto"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4" name="Freeform: Shape 2073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6356497-EC07-BB1D-3686-4B1100804A2D}"/>
              </a:ext>
            </a:extLst>
          </p:cNvPr>
          <p:cNvSpPr txBox="1"/>
          <p:nvPr/>
        </p:nvSpPr>
        <p:spPr>
          <a:xfrm>
            <a:off x="6323162" y="223520"/>
            <a:ext cx="425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+ </a:t>
            </a:r>
            <a:r>
              <a:rPr lang="cs-CZ" i="1" dirty="0" err="1"/>
              <a:t>Luticola</a:t>
            </a:r>
            <a:r>
              <a:rPr lang="cs-CZ" dirty="0"/>
              <a:t>,</a:t>
            </a:r>
            <a:r>
              <a:rPr lang="cs-CZ" i="1" dirty="0"/>
              <a:t> </a:t>
            </a:r>
            <a:r>
              <a:rPr lang="cs-CZ" i="1" dirty="0" err="1"/>
              <a:t>Humidophila</a:t>
            </a:r>
            <a:r>
              <a:rPr lang="cs-CZ" dirty="0"/>
              <a:t>, </a:t>
            </a:r>
            <a:r>
              <a:rPr lang="cs-CZ" i="1" dirty="0" err="1"/>
              <a:t>Orthoseira</a:t>
            </a:r>
            <a:endParaRPr lang="cs-CZ" i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F4827AC-2716-3342-41BC-4E328DAD19F7}"/>
              </a:ext>
            </a:extLst>
          </p:cNvPr>
          <p:cNvSpPr txBox="1"/>
          <p:nvPr/>
        </p:nvSpPr>
        <p:spPr>
          <a:xfrm>
            <a:off x="325120" y="5884245"/>
            <a:ext cx="6455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Společenstvo smáčených stěn</a:t>
            </a:r>
          </a:p>
          <a:p>
            <a:r>
              <a:rPr lang="cs-CZ" dirty="0"/>
              <a:t>Přizpůsobení: slizová pochva, barviva, kolonie, </a:t>
            </a:r>
            <a:r>
              <a:rPr lang="cs-CZ" dirty="0" err="1"/>
              <a:t>heterocyty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370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FD1AEFD-7941-B01E-3D52-837221346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2472" b="-1"/>
          <a:stretch/>
        </p:blipFill>
        <p:spPr bwMode="auto">
          <a:xfrm>
            <a:off x="0" y="-1855305"/>
            <a:ext cx="12192000" cy="37106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4DC1109-6627-8DE8-7FD1-03C876137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Prostředí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592568-E06F-902F-3240-C9BFC2635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080" y="218836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sz="2800" dirty="0">
                <a:solidFill>
                  <a:schemeClr val="accent1"/>
                </a:solidFill>
              </a:rPr>
              <a:t>Biotopy:</a:t>
            </a:r>
          </a:p>
          <a:p>
            <a:r>
              <a:rPr lang="cs-CZ" sz="2800" b="1" dirty="0"/>
              <a:t>Vodní</a:t>
            </a:r>
            <a:r>
              <a:rPr lang="cs-CZ" sz="2800" dirty="0"/>
              <a:t>: mořské </a:t>
            </a:r>
          </a:p>
          <a:p>
            <a:pPr marL="0" indent="0">
              <a:buNone/>
            </a:pPr>
            <a:r>
              <a:rPr lang="cs-CZ" sz="2800" dirty="0"/>
              <a:t>                 sladkovodní (stojaté/</a:t>
            </a:r>
            <a:r>
              <a:rPr lang="cs-CZ" sz="2800" dirty="0" err="1"/>
              <a:t>lentické</a:t>
            </a:r>
            <a:r>
              <a:rPr lang="cs-CZ" sz="2800" dirty="0"/>
              <a:t>, tekoucí/</a:t>
            </a:r>
            <a:r>
              <a:rPr lang="cs-CZ" sz="2800" dirty="0" err="1"/>
              <a:t>lotické</a:t>
            </a:r>
            <a:r>
              <a:rPr lang="cs-CZ" sz="2800" dirty="0"/>
              <a:t>)</a:t>
            </a:r>
          </a:p>
          <a:p>
            <a:r>
              <a:rPr lang="cs-CZ" sz="2800" b="1" dirty="0" err="1"/>
              <a:t>Mimovodní</a:t>
            </a:r>
            <a:r>
              <a:rPr lang="cs-CZ" sz="2800" dirty="0"/>
              <a:t>: </a:t>
            </a:r>
            <a:r>
              <a:rPr lang="cs-CZ" sz="2800" dirty="0" err="1"/>
              <a:t>aerofytické</a:t>
            </a:r>
            <a:r>
              <a:rPr lang="cs-CZ" sz="2800" dirty="0"/>
              <a:t> - kůra stromů, půda, skály, povrch sněhu a ledu, lidská sídla</a:t>
            </a:r>
          </a:p>
          <a:p>
            <a:r>
              <a:rPr lang="cs-CZ" sz="2800" dirty="0"/>
              <a:t>Závislé na slunečním záření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2262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947F1-B7C7-03DD-783E-3554E2596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C99A0D3-B951-C89F-8A99-08AA92FE1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2472" b="-1"/>
          <a:stretch/>
        </p:blipFill>
        <p:spPr bwMode="auto">
          <a:xfrm>
            <a:off x="20" y="-1855302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402AE83-5459-5FD1-8E01-603B991C3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Charakteristika prostředí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37B83D-FFDD-B7FA-63FD-362D6EB58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sz="2800" dirty="0">
                <a:solidFill>
                  <a:schemeClr val="accent1"/>
                </a:solidFill>
              </a:rPr>
              <a:t>Voda</a:t>
            </a:r>
          </a:p>
          <a:p>
            <a:r>
              <a:rPr lang="cs-CZ" altLang="cs-CZ" sz="2800" dirty="0"/>
              <a:t>Změny teplot probíhají ve vodě velmi pomalu a se zpožděním</a:t>
            </a:r>
          </a:p>
          <a:p>
            <a:r>
              <a:rPr lang="cs-CZ" altLang="cs-CZ" sz="2800" dirty="0"/>
              <a:t>Velké specifické teplo, skupenské teplo tání, nejvyšší skupenské teplo výparu</a:t>
            </a:r>
          </a:p>
          <a:p>
            <a:r>
              <a:rPr lang="cs-CZ" altLang="cs-CZ" sz="2800" dirty="0"/>
              <a:t>Anomálie vody</a:t>
            </a:r>
          </a:p>
          <a:p>
            <a:r>
              <a:rPr lang="cs-CZ" altLang="cs-CZ" sz="2800" dirty="0"/>
              <a:t>Viskozita (vnitřní tření) je 100x vyšší než vzduchu- vznášení se</a:t>
            </a:r>
          </a:p>
          <a:p>
            <a:r>
              <a:rPr lang="cs-CZ" altLang="cs-CZ" sz="2800" dirty="0"/>
              <a:t>Povrchové napětí- neuston</a:t>
            </a:r>
          </a:p>
          <a:p>
            <a:r>
              <a:rPr lang="cs-CZ" altLang="cs-CZ" sz="2800" dirty="0"/>
              <a:t>Hypotonické prostředí- pulzující vakuoly k vyrovnání osmotického tlaku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9254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AA505-2A4D-1E42-9A81-302064708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8B0D2A8-DE20-7FAD-E3DF-00E4B8CAA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2472" b="-1"/>
          <a:stretch/>
        </p:blipFill>
        <p:spPr bwMode="auto">
          <a:xfrm>
            <a:off x="20" y="-1855302"/>
            <a:ext cx="12191980" cy="3710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A035EBA-02C0-09AE-CDEB-B78455285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Voda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511F79-33B9-F3AE-391E-F7B38AA7B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800" dirty="0"/>
              <a:t>Cirkulace: vertikální promíchání vodního sloupce</a:t>
            </a:r>
          </a:p>
          <a:p>
            <a:r>
              <a:rPr lang="cs-CZ" altLang="cs-CZ" sz="2800" dirty="0"/>
              <a:t>Dělení jezer dle počtu cirkulací: </a:t>
            </a:r>
            <a:r>
              <a:rPr lang="cs-CZ" altLang="cs-CZ" sz="2800" dirty="0" err="1"/>
              <a:t>dimiktická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monomiktická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polymiktická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amiktická</a:t>
            </a:r>
            <a:endParaRPr lang="cs-CZ" altLang="cs-CZ" sz="2800" dirty="0"/>
          </a:p>
          <a:p>
            <a:r>
              <a:rPr lang="cs-CZ" altLang="cs-CZ" sz="2800" dirty="0"/>
              <a:t>Rozpuštěné organické (hlavně vitamíny, </a:t>
            </a:r>
            <a:r>
              <a:rPr lang="cs-CZ" altLang="cs-CZ" sz="2800" dirty="0" err="1"/>
              <a:t>org</a:t>
            </a:r>
            <a:r>
              <a:rPr lang="cs-CZ" altLang="cs-CZ" sz="2800" dirty="0"/>
              <a:t>. uhlík) a anorganické látky</a:t>
            </a:r>
          </a:p>
          <a:p>
            <a:r>
              <a:rPr lang="cs-CZ" altLang="cs-CZ" sz="2800" dirty="0"/>
              <a:t>Rozpuštěné soli</a:t>
            </a:r>
          </a:p>
          <a:p>
            <a:r>
              <a:rPr lang="cs-CZ" altLang="cs-CZ" sz="2800" dirty="0"/>
              <a:t>Koncentrace živin, dusík (dusičnany, amonné ionty), fosfor, křemík</a:t>
            </a:r>
          </a:p>
          <a:p>
            <a:r>
              <a:rPr lang="cs-CZ" altLang="cs-CZ" sz="2800" dirty="0"/>
              <a:t>Eutrofizace </a:t>
            </a:r>
          </a:p>
          <a:p>
            <a:r>
              <a:rPr lang="cs-CZ" altLang="cs-CZ" sz="2800" dirty="0"/>
              <a:t>Dělení vod dle koncentrace živin: oligotrofní, </a:t>
            </a:r>
            <a:r>
              <a:rPr lang="cs-CZ" altLang="cs-CZ" sz="2800" dirty="0" err="1"/>
              <a:t>mezotrofní</a:t>
            </a:r>
            <a:r>
              <a:rPr lang="cs-CZ" altLang="cs-CZ" sz="2800" dirty="0"/>
              <a:t>, eutrofní, </a:t>
            </a:r>
            <a:r>
              <a:rPr lang="cs-CZ" altLang="cs-CZ" sz="2800" dirty="0" err="1"/>
              <a:t>hypertrofní</a:t>
            </a:r>
            <a:endParaRPr lang="cs-CZ" altLang="cs-CZ" sz="2800" dirty="0"/>
          </a:p>
          <a:p>
            <a:r>
              <a:rPr lang="cs-CZ" altLang="cs-CZ" sz="2800" dirty="0"/>
              <a:t>V destilované vodě dokáže žít pouze </a:t>
            </a:r>
            <a:r>
              <a:rPr lang="cs-CZ" altLang="cs-CZ" sz="2800" i="1" dirty="0" err="1"/>
              <a:t>Pseudococcomyxa</a:t>
            </a:r>
            <a:endParaRPr lang="cs-CZ" altLang="cs-CZ" sz="2800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2536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85036-A64A-70C7-2434-786886399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2D02DA9-4F53-AF8B-FCE4-D51C2323F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2472" b="-1"/>
          <a:stretch/>
        </p:blipFill>
        <p:spPr bwMode="auto">
          <a:xfrm>
            <a:off x="20" y="-1855302"/>
            <a:ext cx="12191980" cy="3710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22A1A2F-6367-ABE4-475F-65E333B18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Voda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CE9FC3-8776-304F-43DE-E7DC1F1CF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00" y="2141537"/>
            <a:ext cx="10515600" cy="4351338"/>
          </a:xfrm>
        </p:spPr>
        <p:txBody>
          <a:bodyPr/>
          <a:lstStyle/>
          <a:p>
            <a:r>
              <a:rPr lang="cs-CZ" altLang="cs-CZ" sz="2800" dirty="0"/>
              <a:t>Rozpuštěné plyny</a:t>
            </a:r>
          </a:p>
          <a:p>
            <a:r>
              <a:rPr lang="cs-CZ" altLang="cs-CZ" sz="2800" dirty="0"/>
              <a:t>Kyslík: rozpustnost závisí na tlaku, teplotě a salinitě (se zvyšující se teplotou a salinitou se rozpustnost snižuje)</a:t>
            </a:r>
          </a:p>
          <a:p>
            <a:r>
              <a:rPr lang="cs-CZ" altLang="cs-CZ" sz="2800" dirty="0"/>
              <a:t>Fotosyntéza, respirace (uvolňuje se oxid uhličitý)</a:t>
            </a:r>
          </a:p>
          <a:p>
            <a:r>
              <a:rPr lang="cs-CZ" altLang="cs-CZ" sz="2800" dirty="0"/>
              <a:t>Anoxie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0521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9E409-A595-980E-0CB1-88367CC7C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96030F4-1BD3-14B8-963A-DBC5E03F5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2472" b="-1"/>
          <a:stretch/>
        </p:blipFill>
        <p:spPr bwMode="auto">
          <a:xfrm>
            <a:off x="20" y="-1855302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1EFFF3D-A2A7-4AFF-5A83-E1890B43C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Sluneční záření a teplota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7507E-0059-D6A1-1871-613A0EB04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7356"/>
            <a:ext cx="10515600" cy="4351338"/>
          </a:xfrm>
        </p:spPr>
        <p:txBody>
          <a:bodyPr/>
          <a:lstStyle/>
          <a:p>
            <a:r>
              <a:rPr lang="cs-CZ" sz="2800" dirty="0"/>
              <a:t>Intenzita, vlnová délka, trvání (fotoperioda)</a:t>
            </a:r>
          </a:p>
          <a:p>
            <a:r>
              <a:rPr lang="cs-CZ" sz="2800" dirty="0"/>
              <a:t>Rozdělení záření: UV (300-390 </a:t>
            </a:r>
            <a:r>
              <a:rPr lang="cs-CZ" sz="2800" dirty="0" err="1"/>
              <a:t>nm</a:t>
            </a:r>
            <a:r>
              <a:rPr lang="cs-CZ" sz="2800" dirty="0"/>
              <a:t>), viditelné (390-770 </a:t>
            </a:r>
            <a:r>
              <a:rPr lang="cs-CZ" sz="2800" dirty="0" err="1"/>
              <a:t>nm</a:t>
            </a:r>
            <a:r>
              <a:rPr lang="cs-CZ" sz="2800" dirty="0"/>
              <a:t>), infračervené (770-3000 </a:t>
            </a:r>
            <a:r>
              <a:rPr lang="cs-CZ" sz="2800" dirty="0" err="1"/>
              <a:t>nm</a:t>
            </a:r>
            <a:r>
              <a:rPr lang="cs-CZ" sz="2800" dirty="0"/>
              <a:t>)</a:t>
            </a:r>
          </a:p>
          <a:p>
            <a:r>
              <a:rPr lang="cs-CZ" sz="2800" dirty="0"/>
              <a:t>Fotosynteticky aktivní radiace (</a:t>
            </a:r>
            <a:r>
              <a:rPr lang="cs-CZ" sz="2800" dirty="0" err="1"/>
              <a:t>PhAR</a:t>
            </a:r>
            <a:r>
              <a:rPr lang="cs-CZ" sz="2800" dirty="0"/>
              <a:t>): </a:t>
            </a:r>
            <a:r>
              <a:rPr lang="cs-CZ" sz="2800" dirty="0">
                <a:solidFill>
                  <a:schemeClr val="accent6">
                    <a:lumMod val="75000"/>
                  </a:schemeClr>
                </a:solidFill>
              </a:rPr>
              <a:t>380-720 </a:t>
            </a:r>
            <a:r>
              <a:rPr lang="cs-CZ" sz="2800" dirty="0" err="1">
                <a:solidFill>
                  <a:schemeClr val="accent6">
                    <a:lumMod val="75000"/>
                  </a:schemeClr>
                </a:solidFill>
              </a:rPr>
              <a:t>nm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800" dirty="0" err="1"/>
              <a:t>Absorbce</a:t>
            </a:r>
            <a:r>
              <a:rPr lang="cs-CZ" altLang="cs-CZ" sz="2800" dirty="0"/>
              <a:t> – složky spektra (v čistých vodách se nejhlouběji dostane fialová a modrozelená složka)</a:t>
            </a:r>
          </a:p>
          <a:p>
            <a:pPr>
              <a:lnSpc>
                <a:spcPct val="80000"/>
              </a:lnSpc>
            </a:pPr>
            <a:r>
              <a:rPr lang="cs-CZ" altLang="cs-CZ" sz="2800" dirty="0"/>
              <a:t>Průhlednost vody: závisí na množství rozpuštění </a:t>
            </a:r>
            <a:r>
              <a:rPr lang="cs-CZ" altLang="cs-CZ" sz="2800" dirty="0" err="1"/>
              <a:t>org</a:t>
            </a:r>
            <a:r>
              <a:rPr lang="cs-CZ" altLang="cs-CZ" sz="2800" dirty="0"/>
              <a:t>. a </a:t>
            </a:r>
            <a:r>
              <a:rPr lang="cs-CZ" altLang="cs-CZ" sz="2800" dirty="0" err="1"/>
              <a:t>anorg</a:t>
            </a:r>
            <a:r>
              <a:rPr lang="cs-CZ" altLang="cs-CZ" sz="2800" dirty="0"/>
              <a:t>. látek – měříme </a:t>
            </a:r>
            <a:r>
              <a:rPr lang="cs-CZ" altLang="cs-CZ" sz="2800" dirty="0" err="1"/>
              <a:t>Secciho</a:t>
            </a:r>
            <a:r>
              <a:rPr lang="cs-CZ" altLang="cs-CZ" sz="2800" dirty="0"/>
              <a:t> deskou v cm</a:t>
            </a:r>
          </a:p>
          <a:p>
            <a:endParaRPr lang="cs-CZ" dirty="0"/>
          </a:p>
        </p:txBody>
      </p:sp>
      <p:pic>
        <p:nvPicPr>
          <p:cNvPr id="5" name="Picture 2" descr="Světlosběrné komplexy rostlin. Fotoinhibice, fotopoškození a fotoprotekční  mechanismy. (+ světlosběrné komplexy) Rodina Lhc (light harvesting complex)  - PDF Free Download">
            <a:extLst>
              <a:ext uri="{FF2B5EF4-FFF2-40B4-BE49-F238E27FC236}">
                <a16:creationId xmlns:a16="http://schemas.microsoft.com/office/drawing/2014/main" id="{CD9FE1E4-E3C1-E303-7ABE-A01738D1E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r="52068" b="20412"/>
          <a:stretch/>
        </p:blipFill>
        <p:spPr bwMode="auto">
          <a:xfrm>
            <a:off x="9956800" y="4890899"/>
            <a:ext cx="1941961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21579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1114</Words>
  <Application>Microsoft Office PowerPoint</Application>
  <PresentationFormat>Širokoúhlá obrazovka</PresentationFormat>
  <Paragraphs>185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5" baseType="lpstr">
      <vt:lpstr>Meiryo</vt:lpstr>
      <vt:lpstr>Aptos</vt:lpstr>
      <vt:lpstr>Aptos Display</vt:lpstr>
      <vt:lpstr>Arial</vt:lpstr>
      <vt:lpstr>Calibri</vt:lpstr>
      <vt:lpstr>Open Sans</vt:lpstr>
      <vt:lpstr>Motiv Office</vt:lpstr>
      <vt:lpstr>Prezentace aplikace PowerPoint</vt:lpstr>
      <vt:lpstr>První přednáška</vt:lpstr>
      <vt:lpstr>Prezentace aplikace PowerPoint</vt:lpstr>
      <vt:lpstr>Prezentace aplikace PowerPoint</vt:lpstr>
      <vt:lpstr>Prostředí</vt:lpstr>
      <vt:lpstr>Charakteristika prostředí</vt:lpstr>
      <vt:lpstr>Voda</vt:lpstr>
      <vt:lpstr>Voda</vt:lpstr>
      <vt:lpstr>Sluneční záření a teplota</vt:lpstr>
      <vt:lpstr>Způsoby života sinic a řas</vt:lpstr>
      <vt:lpstr>Vodní ekosystémy</vt:lpstr>
      <vt:lpstr>Rozdělení planktonu</vt:lpstr>
      <vt:lpstr>Přizpůsobení planktonu</vt:lpstr>
      <vt:lpstr>Adaptační strategie</vt:lpstr>
      <vt:lpstr>Živiny, světlo a teplota v průběhu roku</vt:lpstr>
      <vt:lpstr>Sezónní dynamika fytoplanktonu</vt:lpstr>
      <vt:lpstr>Eufytoplankton</vt:lpstr>
      <vt:lpstr>Sladkovodní bentické ekosystémy</vt:lpstr>
      <vt:lpstr>Sladkovodní bentické ekosystémy</vt:lpstr>
      <vt:lpstr>Sladkovodní bentické ekosystémy</vt:lpstr>
      <vt:lpstr>Formy řas v bentosu</vt:lpstr>
      <vt:lpstr>Prezentace aplikace PowerPoint</vt:lpstr>
      <vt:lpstr>Nárosty</vt:lpstr>
      <vt:lpstr>Prezentace aplikace PowerPoint</vt:lpstr>
      <vt:lpstr>Prezentace aplikace PowerPoint</vt:lpstr>
      <vt:lpstr>Prezentace aplikace PowerPoint</vt:lpstr>
      <vt:lpstr>Sukcese nárostů</vt:lpstr>
      <vt:lpstr>Společenstvo nárostů</vt:lpstr>
      <vt:lpstr>Posmrtná kolonizace tuleních mumií </vt:lpstr>
      <vt:lpstr>Posmrtná kolonizace tuleních mumií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Barbora Chattová</dc:creator>
  <cp:lastModifiedBy>Barbora Chattová</cp:lastModifiedBy>
  <cp:revision>19</cp:revision>
  <dcterms:created xsi:type="dcterms:W3CDTF">2024-02-21T08:27:55Z</dcterms:created>
  <dcterms:modified xsi:type="dcterms:W3CDTF">2024-03-06T14:19:05Z</dcterms:modified>
</cp:coreProperties>
</file>