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76904" autoAdjust="0"/>
  </p:normalViewPr>
  <p:slideViewPr>
    <p:cSldViewPr>
      <p:cViewPr varScale="1">
        <p:scale>
          <a:sx n="66" d="100"/>
          <a:sy n="66" d="100"/>
        </p:scale>
        <p:origin x="-191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1C684-DAAA-4874-90EE-4D5EDD5FB9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1B4FB3-F37D-4549-BB43-CBB3B03BB21D}">
      <dgm:prSet phldrT="[Text]" custT="1"/>
      <dgm:spPr/>
      <dgm:t>
        <a:bodyPr/>
        <a:lstStyle/>
        <a:p>
          <a:r>
            <a:rPr lang="cs-CZ" sz="1800" b="1" dirty="0" smtClean="0"/>
            <a:t>Estetické restaurování</a:t>
          </a:r>
          <a:endParaRPr lang="cs-CZ" sz="1800" b="1" dirty="0"/>
        </a:p>
      </dgm:t>
    </dgm:pt>
    <dgm:pt modelId="{25219059-E858-4A15-8FC4-E2C32CB8C686}" type="parTrans" cxnId="{29C0B91F-2DD1-452F-B4AF-50B5FAA40C4E}">
      <dgm:prSet/>
      <dgm:spPr/>
      <dgm:t>
        <a:bodyPr/>
        <a:lstStyle/>
        <a:p>
          <a:endParaRPr lang="cs-CZ"/>
        </a:p>
      </dgm:t>
    </dgm:pt>
    <dgm:pt modelId="{A8AA0EB6-7AC2-4E66-AB47-B77EBAE18F57}" type="sibTrans" cxnId="{29C0B91F-2DD1-452F-B4AF-50B5FAA40C4E}">
      <dgm:prSet/>
      <dgm:spPr/>
      <dgm:t>
        <a:bodyPr/>
        <a:lstStyle/>
        <a:p>
          <a:endParaRPr lang="cs-CZ"/>
        </a:p>
      </dgm:t>
    </dgm:pt>
    <dgm:pt modelId="{330F391E-B587-4EA2-BD1C-D890164DCD9D}">
      <dgm:prSet phldrT="[Text]" custT="1"/>
      <dgm:spPr/>
      <dgm:t>
        <a:bodyPr/>
        <a:lstStyle/>
        <a:p>
          <a:r>
            <a:rPr lang="cs-CZ" sz="1800" b="1" dirty="0" smtClean="0"/>
            <a:t>Vědecké metody restaurování </a:t>
          </a:r>
          <a:endParaRPr lang="cs-CZ" sz="1800" b="1" dirty="0"/>
        </a:p>
      </dgm:t>
    </dgm:pt>
    <dgm:pt modelId="{9CB74718-E3FA-4842-8E35-7FC4571449CA}" type="parTrans" cxnId="{8AE42996-A08C-47D5-860D-8A9D57CB92AF}">
      <dgm:prSet/>
      <dgm:spPr/>
      <dgm:t>
        <a:bodyPr/>
        <a:lstStyle/>
        <a:p>
          <a:endParaRPr lang="cs-CZ"/>
        </a:p>
      </dgm:t>
    </dgm:pt>
    <dgm:pt modelId="{214C5A14-19AB-4122-ACC8-D569EC6C45A9}" type="sibTrans" cxnId="{8AE42996-A08C-47D5-860D-8A9D57CB92AF}">
      <dgm:prSet/>
      <dgm:spPr/>
      <dgm:t>
        <a:bodyPr/>
        <a:lstStyle/>
        <a:p>
          <a:endParaRPr lang="cs-CZ"/>
        </a:p>
      </dgm:t>
    </dgm:pt>
    <dgm:pt modelId="{128ECCDE-9130-4E87-A9CF-C4D0ACC75293}">
      <dgm:prSet phldrT="[Text]" custT="1"/>
      <dgm:spPr/>
      <dgm:t>
        <a:bodyPr/>
        <a:lstStyle/>
        <a:p>
          <a:r>
            <a:rPr lang="cs-CZ" sz="1600" b="1" dirty="0" smtClean="0"/>
            <a:t>Interdisciplinární  </a:t>
          </a:r>
          <a:r>
            <a:rPr lang="cs-CZ" sz="1600" b="1" dirty="0" err="1" smtClean="0"/>
            <a:t>konzerování-restaurování</a:t>
          </a:r>
          <a:endParaRPr lang="cs-CZ" sz="1600" b="1" dirty="0"/>
        </a:p>
      </dgm:t>
    </dgm:pt>
    <dgm:pt modelId="{55D20650-7687-42C5-8C7B-854ECBFF331E}" type="parTrans" cxnId="{1CD765DD-85CB-4D56-8BCF-8543827D1986}">
      <dgm:prSet/>
      <dgm:spPr/>
      <dgm:t>
        <a:bodyPr/>
        <a:lstStyle/>
        <a:p>
          <a:endParaRPr lang="cs-CZ"/>
        </a:p>
      </dgm:t>
    </dgm:pt>
    <dgm:pt modelId="{60316A8C-40DD-4CB3-A00C-46ABCC62790B}" type="sibTrans" cxnId="{1CD765DD-85CB-4D56-8BCF-8543827D1986}">
      <dgm:prSet/>
      <dgm:spPr/>
      <dgm:t>
        <a:bodyPr/>
        <a:lstStyle/>
        <a:p>
          <a:endParaRPr lang="cs-CZ"/>
        </a:p>
      </dgm:t>
    </dgm:pt>
    <dgm:pt modelId="{E61A0AB6-101F-48F0-BCD5-BFF2C5E2EB3C}" type="pres">
      <dgm:prSet presAssocID="{6DA1C684-DAAA-4874-90EE-4D5EDD5FB968}" presName="Name0" presStyleCnt="0">
        <dgm:presLayoutVars>
          <dgm:dir/>
          <dgm:animLvl val="lvl"/>
          <dgm:resizeHandles val="exact"/>
        </dgm:presLayoutVars>
      </dgm:prSet>
      <dgm:spPr/>
    </dgm:pt>
    <dgm:pt modelId="{EF3D0F3A-558B-46AE-865E-7906BCC43893}" type="pres">
      <dgm:prSet presAssocID="{F91B4FB3-F37D-4549-BB43-CBB3B03BB21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87CEA7-BF0B-4F43-9B8C-8800E9B5BD2B}" type="pres">
      <dgm:prSet presAssocID="{A8AA0EB6-7AC2-4E66-AB47-B77EBAE18F57}" presName="parTxOnlySpace" presStyleCnt="0"/>
      <dgm:spPr/>
    </dgm:pt>
    <dgm:pt modelId="{90BC81C5-9303-4B28-A809-E9C4D9C698F1}" type="pres">
      <dgm:prSet presAssocID="{330F391E-B587-4EA2-BD1C-D890164DCD9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C1A729-BC8B-4830-AD93-FD9140F7D633}" type="pres">
      <dgm:prSet presAssocID="{214C5A14-19AB-4122-ACC8-D569EC6C45A9}" presName="parTxOnlySpace" presStyleCnt="0"/>
      <dgm:spPr/>
    </dgm:pt>
    <dgm:pt modelId="{8CC9096A-B70F-4CAE-8058-6659FAA0E19F}" type="pres">
      <dgm:prSet presAssocID="{128ECCDE-9130-4E87-A9CF-C4D0ACC7529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D43F2CA-B2EB-4F3C-94E3-FE20393CC25C}" type="presOf" srcId="{F91B4FB3-F37D-4549-BB43-CBB3B03BB21D}" destId="{EF3D0F3A-558B-46AE-865E-7906BCC43893}" srcOrd="0" destOrd="0" presId="urn:microsoft.com/office/officeart/2005/8/layout/chevron1"/>
    <dgm:cxn modelId="{552DDC05-D07F-468A-B0D6-07E05AD26FAF}" type="presOf" srcId="{128ECCDE-9130-4E87-A9CF-C4D0ACC75293}" destId="{8CC9096A-B70F-4CAE-8058-6659FAA0E19F}" srcOrd="0" destOrd="0" presId="urn:microsoft.com/office/officeart/2005/8/layout/chevron1"/>
    <dgm:cxn modelId="{8AE42996-A08C-47D5-860D-8A9D57CB92AF}" srcId="{6DA1C684-DAAA-4874-90EE-4D5EDD5FB968}" destId="{330F391E-B587-4EA2-BD1C-D890164DCD9D}" srcOrd="1" destOrd="0" parTransId="{9CB74718-E3FA-4842-8E35-7FC4571449CA}" sibTransId="{214C5A14-19AB-4122-ACC8-D569EC6C45A9}"/>
    <dgm:cxn modelId="{C1F3F906-F040-4CF2-9873-E0EDC328F099}" type="presOf" srcId="{330F391E-B587-4EA2-BD1C-D890164DCD9D}" destId="{90BC81C5-9303-4B28-A809-E9C4D9C698F1}" srcOrd="0" destOrd="0" presId="urn:microsoft.com/office/officeart/2005/8/layout/chevron1"/>
    <dgm:cxn modelId="{1CD765DD-85CB-4D56-8BCF-8543827D1986}" srcId="{6DA1C684-DAAA-4874-90EE-4D5EDD5FB968}" destId="{128ECCDE-9130-4E87-A9CF-C4D0ACC75293}" srcOrd="2" destOrd="0" parTransId="{55D20650-7687-42C5-8C7B-854ECBFF331E}" sibTransId="{60316A8C-40DD-4CB3-A00C-46ABCC62790B}"/>
    <dgm:cxn modelId="{DD9665DC-7E39-47C2-946F-5DDB692366BE}" type="presOf" srcId="{6DA1C684-DAAA-4874-90EE-4D5EDD5FB968}" destId="{E61A0AB6-101F-48F0-BCD5-BFF2C5E2EB3C}" srcOrd="0" destOrd="0" presId="urn:microsoft.com/office/officeart/2005/8/layout/chevron1"/>
    <dgm:cxn modelId="{29C0B91F-2DD1-452F-B4AF-50B5FAA40C4E}" srcId="{6DA1C684-DAAA-4874-90EE-4D5EDD5FB968}" destId="{F91B4FB3-F37D-4549-BB43-CBB3B03BB21D}" srcOrd="0" destOrd="0" parTransId="{25219059-E858-4A15-8FC4-E2C32CB8C686}" sibTransId="{A8AA0EB6-7AC2-4E66-AB47-B77EBAE18F57}"/>
    <dgm:cxn modelId="{D5EAC625-DB3A-4DC7-8E15-0C5D1F55E112}" type="presParOf" srcId="{E61A0AB6-101F-48F0-BCD5-BFF2C5E2EB3C}" destId="{EF3D0F3A-558B-46AE-865E-7906BCC43893}" srcOrd="0" destOrd="0" presId="urn:microsoft.com/office/officeart/2005/8/layout/chevron1"/>
    <dgm:cxn modelId="{5E0C3F45-0F37-44AF-892B-2C07D168BA99}" type="presParOf" srcId="{E61A0AB6-101F-48F0-BCD5-BFF2C5E2EB3C}" destId="{B587CEA7-BF0B-4F43-9B8C-8800E9B5BD2B}" srcOrd="1" destOrd="0" presId="urn:microsoft.com/office/officeart/2005/8/layout/chevron1"/>
    <dgm:cxn modelId="{05044962-99D5-4E20-810D-7AE68D820CB3}" type="presParOf" srcId="{E61A0AB6-101F-48F0-BCD5-BFF2C5E2EB3C}" destId="{90BC81C5-9303-4B28-A809-E9C4D9C698F1}" srcOrd="2" destOrd="0" presId="urn:microsoft.com/office/officeart/2005/8/layout/chevron1"/>
    <dgm:cxn modelId="{9F0904FF-836E-4103-8A11-86EF330A7324}" type="presParOf" srcId="{E61A0AB6-101F-48F0-BCD5-BFF2C5E2EB3C}" destId="{D0C1A729-BC8B-4830-AD93-FD9140F7D633}" srcOrd="3" destOrd="0" presId="urn:microsoft.com/office/officeart/2005/8/layout/chevron1"/>
    <dgm:cxn modelId="{1C367DFC-A65A-456E-8EB5-B532F339A1DC}" type="presParOf" srcId="{E61A0AB6-101F-48F0-BCD5-BFF2C5E2EB3C}" destId="{8CC9096A-B70F-4CAE-8058-6659FAA0E19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D0F3A-558B-46AE-865E-7906BCC43893}">
      <dsp:nvSpPr>
        <dsp:cNvPr id="0" name=""/>
        <dsp:cNvSpPr/>
      </dsp:nvSpPr>
      <dsp:spPr>
        <a:xfrm>
          <a:off x="2151" y="1311881"/>
          <a:ext cx="2621611" cy="1048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Estetické restaurování</a:t>
          </a:r>
          <a:endParaRPr lang="cs-CZ" sz="1800" b="1" kern="1200" dirty="0"/>
        </a:p>
      </dsp:txBody>
      <dsp:txXfrm>
        <a:off x="526473" y="1311881"/>
        <a:ext cx="1572967" cy="1048644"/>
      </dsp:txXfrm>
    </dsp:sp>
    <dsp:sp modelId="{90BC81C5-9303-4B28-A809-E9C4D9C698F1}">
      <dsp:nvSpPr>
        <dsp:cNvPr id="0" name=""/>
        <dsp:cNvSpPr/>
      </dsp:nvSpPr>
      <dsp:spPr>
        <a:xfrm>
          <a:off x="2361602" y="1311881"/>
          <a:ext cx="2621611" cy="1048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Vědecké metody restaurování </a:t>
          </a:r>
          <a:endParaRPr lang="cs-CZ" sz="1800" b="1" kern="1200" dirty="0"/>
        </a:p>
      </dsp:txBody>
      <dsp:txXfrm>
        <a:off x="2885924" y="1311881"/>
        <a:ext cx="1572967" cy="1048644"/>
      </dsp:txXfrm>
    </dsp:sp>
    <dsp:sp modelId="{8CC9096A-B70F-4CAE-8058-6659FAA0E19F}">
      <dsp:nvSpPr>
        <dsp:cNvPr id="0" name=""/>
        <dsp:cNvSpPr/>
      </dsp:nvSpPr>
      <dsp:spPr>
        <a:xfrm>
          <a:off x="4721052" y="1311881"/>
          <a:ext cx="2621611" cy="1048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Interdisciplinární  </a:t>
          </a:r>
          <a:r>
            <a:rPr lang="cs-CZ" sz="1600" b="1" kern="1200" dirty="0" err="1" smtClean="0"/>
            <a:t>konzerování-restaurování</a:t>
          </a:r>
          <a:endParaRPr lang="cs-CZ" sz="1600" b="1" kern="1200" dirty="0"/>
        </a:p>
      </dsp:txBody>
      <dsp:txXfrm>
        <a:off x="5245374" y="1311881"/>
        <a:ext cx="1572967" cy="1048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DB32F-C234-4D84-9643-6D716A742338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FC519-8664-4976-9D62-4F79C7902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76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-museums.cz/web/amg/zakladni-dokumenty/dokument-o-profesi-konzervatora-restaurator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797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422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 smtClean="0">
                <a:solidFill>
                  <a:schemeClr val="tx2"/>
                </a:solidFill>
              </a:rPr>
              <a:t>Jednou z hlavních progresivních změn posledních řekněme 20 let v oboru konzervace muzejních sbírek je prosazování </a:t>
            </a:r>
            <a:r>
              <a:rPr lang="cs-CZ" b="1" u="sng" dirty="0" smtClean="0">
                <a:solidFill>
                  <a:schemeClr val="tx2"/>
                </a:solidFill>
              </a:rPr>
              <a:t>preventivní konzervace</a:t>
            </a:r>
            <a:r>
              <a:rPr lang="cs-CZ" b="1" dirty="0" smtClean="0">
                <a:solidFill>
                  <a:schemeClr val="tx2"/>
                </a:solidFill>
              </a:rPr>
              <a:t>, </a:t>
            </a:r>
            <a:r>
              <a:rPr lang="cs-CZ" b="0" dirty="0" smtClean="0">
                <a:solidFill>
                  <a:schemeClr val="tx2"/>
                </a:solidFill>
              </a:rPr>
              <a:t>která, jak jsme si řekli dříve v rámci platné terminologie, představuje neinvazivní zásahy formou kontroly a regulace prostředí, s kterým je předmět v bezprostředním kontaktu. Jako taková je považována za </a:t>
            </a:r>
            <a:r>
              <a:rPr lang="cs-CZ" altLang="cs-CZ" sz="1200" dirty="0" smtClean="0"/>
              <a:t>dlouhodobě nejhospodárnější a nejúčinnější způsob péče o sbírky, zahrnující opatření ke snížení škod a degradace celých souborů sbírek.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V rámci Dokumentu o profesi </a:t>
            </a:r>
            <a:r>
              <a:rPr lang="cs-CZ" altLang="cs-CZ" sz="1200" dirty="0" err="1" smtClean="0"/>
              <a:t>ko</a:t>
            </a:r>
            <a:r>
              <a:rPr lang="cs-CZ" altLang="cs-CZ" sz="1200" dirty="0" smtClean="0"/>
              <a:t>-re jsme dokonce v preambuli vytýčili, že uplatňování preventivní konzervace představuje specifický muzejní přístup k ochraně předmětů kulturního dědictví. Je pravdou, že keramické střepy nemusíme za každou cenu slepovat a pokoušet se rekonstruovat tvary nádob, archeologické železné nálezy nemusíme vždy čistit od korozních produktů, můžeme je stabilizovat i v suchém prostředí pomocí silikagelů.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8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Na druhou stranu postupy </a:t>
            </a:r>
            <a:r>
              <a:rPr lang="cs-CZ" altLang="cs-CZ" sz="1200" b="1" dirty="0" smtClean="0"/>
              <a:t>přímé konzervace a restaurování </a:t>
            </a:r>
            <a:r>
              <a:rPr lang="cs-CZ" altLang="cs-CZ" sz="1200" dirty="0" smtClean="0"/>
              <a:t>umožňují zvyšovat výpovědní hodnotu předmětů, integrovat jejich autentickou podobu a mají nenahraditelnou roli v profesi konzervátora-restaurátora.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 smtClean="0">
                <a:solidFill>
                  <a:schemeClr val="tx2"/>
                </a:solidFill>
              </a:rPr>
              <a:t>Činnosti z oblasti preventivní péče by neměly být v konfliktu s přímými zásahy, ale měly by existovat v nějaké symbióze ve dle sebe (nástroji preventivní </a:t>
            </a:r>
            <a:r>
              <a:rPr lang="cs-CZ" b="0" dirty="0" err="1" smtClean="0">
                <a:solidFill>
                  <a:schemeClr val="tx2"/>
                </a:solidFill>
              </a:rPr>
              <a:t>konzeravcae</a:t>
            </a:r>
            <a:r>
              <a:rPr lang="cs-CZ" b="0" dirty="0" smtClean="0">
                <a:solidFill>
                  <a:schemeClr val="tx2"/>
                </a:solidFill>
              </a:rPr>
              <a:t> zajistíme následné vhodné uložení pistole v klimaticky stabilních podmínkách výstavní vitríny apod.).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E369-6DEF-403A-9651-563A60DFAC3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560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etickém kodexu je dále zdůrazněna nutnost spolupráce – mezioborový přístup spolupráce jak mezi konzervátory, tak i dalšími odborníky – kurátory, archeology, chemiky atd.</a:t>
            </a:r>
          </a:p>
          <a:p>
            <a:r>
              <a:rPr lang="cs-CZ" dirty="0" smtClean="0"/>
              <a:t>Konzervátor se musí snažit o vlastní profesní rozvoj a celého oboru toho lze dosáhnout sdílením svých poznatků, zkušenosti a jejich předložení k věcné diskuze.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329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Povinností konzervátora-restaurátora je dokumentovat aplikovaný zásah na ošetřovaném předmětu. V rámci muzeí jsou zavedeny elektronické databáze konzervátorsko-restaurátorských zásahů na sbírkových předmětech, které jsou součástí centrální evidence sbírek. V případě  náročnějších zásahů (též v případě zadávání zakázek) se zpracovává samostatná </a:t>
            </a:r>
            <a:r>
              <a:rPr lang="cs-CZ" dirty="0" err="1" smtClean="0"/>
              <a:t>ko</a:t>
            </a:r>
            <a:r>
              <a:rPr lang="cs-CZ" dirty="0" smtClean="0"/>
              <a:t>-re dokumentace.</a:t>
            </a:r>
          </a:p>
          <a:p>
            <a:r>
              <a:rPr lang="cs-CZ" dirty="0" smtClean="0"/>
              <a:t>Podívejte se též na webové stránky MK ČR, kde jsou požadavky na zpracování </a:t>
            </a:r>
            <a:r>
              <a:rPr lang="cs-CZ" u="sng" dirty="0" smtClean="0"/>
              <a:t>Dokumentace restaurování</a:t>
            </a:r>
            <a:r>
              <a:rPr lang="cs-CZ" dirty="0" smtClean="0"/>
              <a:t> pro potřebu schvalování tzv. restaurátorských licencí.</a:t>
            </a:r>
          </a:p>
          <a:p>
            <a:r>
              <a:rPr lang="cs-CZ" dirty="0" smtClean="0"/>
              <a:t>https://www.mkcr.cz/povoleni-k-restaurovani-kulturnich-pamatek-a-uznani-odborne-kvalifikace-a-bezuhonnosti-tzv-eurorestauratora-268.html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05CD-EC4D-4492-80E9-F41921D7F0B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16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Stáhněte si Dokument o profesi konzervátora-restaurátora AMG a přečtěte si ho, zopakujte si základní termíny, etické zásady včetně otázek k procesu </a:t>
            </a:r>
            <a:r>
              <a:rPr lang="cs-CZ" b="1" dirty="0" err="1" smtClean="0"/>
              <a:t>konzervování-restaurování</a:t>
            </a:r>
            <a:r>
              <a:rPr lang="cs-CZ" b="1" dirty="0" smtClean="0"/>
              <a:t>! </a:t>
            </a:r>
          </a:p>
          <a:p>
            <a:r>
              <a:rPr lang="cs-CZ" b="1" dirty="0" smtClean="0"/>
              <a:t>Podívejte se na stránky </a:t>
            </a:r>
            <a:r>
              <a:rPr lang="cs-CZ" b="1" dirty="0" err="1" smtClean="0"/>
              <a:t>Getty</a:t>
            </a:r>
            <a:r>
              <a:rPr lang="cs-CZ" b="1" dirty="0" smtClean="0"/>
              <a:t> </a:t>
            </a:r>
            <a:r>
              <a:rPr lang="cs-CZ" b="1" dirty="0" err="1" smtClean="0"/>
              <a:t>Conservation</a:t>
            </a:r>
            <a:r>
              <a:rPr lang="cs-CZ" b="1" dirty="0" smtClean="0"/>
              <a:t> Institut a přečtěte si o procesu restaurování sochy Bohyně zdrav</a:t>
            </a:r>
            <a:r>
              <a:rPr lang="cs-CZ" dirty="0" smtClean="0"/>
              <a:t>í: https://www.getty.edu/art/exhibitions/hope_hygieia/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C519-8664-4976-9D62-4F79C7902AA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26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9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93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Preventivní konzervace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chápána jako soubor </a:t>
            </a:r>
            <a:r>
              <a:rPr lang="cs-CZ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nepřímých opatření 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cílem zamezit nebo minimalizovat poškozování předmětů, je realizováno v kontextu s okolním prostředím a příkladem může být zajištění vhodného balení a transportu předmětu, aklimatizace, měření  a regulace mikroklimatických a světlených parametrů. </a:t>
            </a: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Sanační konzervace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představuje </a:t>
            </a:r>
            <a:r>
              <a:rPr lang="cs-CZ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přímé zásahy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předmětů za účelem stabilizace jejich stavu, tj. jsou aplikovány pokud hrozí ztráta jejich soudržnosti, je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nunté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zpomalit degradační mechanismy, které by vedly k znehodnocení materiálů.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Příkladme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může být chemická likvidace nebezpečného hmyzu, kterým je předmět napaden, odsolení keramiky, vysušení kovového předmětu, odkyselení papíru</a:t>
            </a: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Restaurování –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vnímáno jako </a:t>
            </a:r>
            <a:r>
              <a:rPr lang="cs-CZ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činnost obnovující srozumitelnost či funkčnost předmětu na určitém známém stupni jeho historického vývo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příkladme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může být fixace a doplnění poškozené intarzie na historickém nábytku, retuše malby, rekonstrukce a doplnění keramické nebo skleněné nádoby apod., obnova zvukových vlastností hudebního nástroje, zprovoznění parního stroje.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praxi se samozřejmě jednotlivé termíny prolínají a nelze přesně vymezit hranici například mezi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sananční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konzervací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restuarováním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Restaurovat nelze bez konzervace. Stejně tak konzervace mnohdy zahrnuje i restaurování. Odstranění nevhodného zežloutlého laku může být chápáno jako sanační krok, ale i restaurování – ve smyslu zlepšení srozumitelnosti předmětu. Stejně tak kroky z oblasti nepřímých zásahů  mohou vyvolat přímé poškození předmětů. Nastavením nevhodných mikroklimatických parametrů ve vitrínách způsobíme rizikové objemové změny organických hygroskopických materiálů, což povede k deformacím jejich tvaru, odpadávání polychromie apod.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Konzervování-restaurování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proto chápáno jako </a:t>
            </a:r>
            <a:r>
              <a:rPr lang="cs-CZ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komplexní činnost uplatňující všechny stupně zásahu jak preventivní, sanační, tak i restaurování a o míře </a:t>
            </a:r>
            <a:r>
              <a:rPr lang="cs-CZ" sz="1200" b="0" i="0" u="sng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záshau</a:t>
            </a:r>
            <a:r>
              <a:rPr lang="cs-CZ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nutné </a:t>
            </a:r>
            <a:r>
              <a:rPr lang="cs-CZ" sz="1200" b="0" i="0" u="sng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rozhodovot</a:t>
            </a:r>
            <a:r>
              <a:rPr lang="cs-CZ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vždy individuálně.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Jednotná terminologie konzervování má zabránit nejasnostem a zmatkům ve výkladu jednotlivých činností péče o kulturní dědictví. Z  tohoto důvodu byly definice obsažené v Usnesení ICOM –CC z Nového Dillí  zapracovány do Dokumentu o profesi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-re AMG, schváleného v r. 2011. Nicméně je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tnutné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podotknout, že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navzdory doporučení jednotné terminologie, která je dána i na předchozím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uváděnou ČSN EN 15898 normou  je v českém prostředí stále často užíváno pojmu 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restaurování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 zastřešujícího pojmu. Tato definice je blízká zejména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restaurátrům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výtvarných děl, kteří chápou restaurování jako specifickou výtvarnou disciplínu. Tento pohled na restaurování v zásadě i potvrzuje 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zákon o památkové péči č. 20 /1987, který operuje  pouze s jediným termínem – restaurování a v </a:t>
            </a:r>
            <a:r>
              <a:rPr lang="cs-CZ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14 k Obnově kulturních památek  uvádí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restaurováním výtvarných děl nebo uměleckořemeslných prací se rozumí souhrn specifických výtvarných, uměleckořemeslných a technických prací respektujících technickou a výtvarnou strukturu originálu.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Ať už je nedůslednost v dodržování jednotných pojmů  v rámci oboru jakkoliv rozšířené, platí, že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 zásah musí vždy respektovat estetickou, historickou a fyzické integritu díla a tudíž vyžaduje od konzervátorů-restaurátorů velkou míru </a:t>
            </a:r>
            <a:r>
              <a:rPr lang="cs-CZ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morální zodpovědnosti.</a:t>
            </a:r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6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812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Vybrané etické zásady, které jsou obsahem  Dokumentu o profesi </a:t>
            </a:r>
            <a:r>
              <a:rPr lang="cs-CZ" sz="1200" b="1" dirty="0" err="1" smtClean="0"/>
              <a:t>ko</a:t>
            </a:r>
            <a:r>
              <a:rPr lang="cs-CZ" sz="1200" b="1" dirty="0" smtClean="0"/>
              <a:t>-re AMG – podívejte se na </a:t>
            </a:r>
            <a:r>
              <a:rPr lang="cs-CZ" u="sng" dirty="0" smtClean="0">
                <a:hlinkClick r:id="rId3"/>
              </a:rPr>
              <a:t>https://www.cz-museums.cz/web/amg/zakladni-dokumenty/dokument-o-profesi-konzervatora-restauratora</a:t>
            </a:r>
            <a:r>
              <a:rPr lang="cs-CZ" u="sng" dirty="0" smtClean="0"/>
              <a:t> a zamyslete se nad níže uvedenými etickými zásadami: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dirty="0" smtClean="0"/>
              <a:t>Ad 3.2.) Hlavní  podmínkou </a:t>
            </a:r>
            <a:r>
              <a:rPr lang="cs-CZ" sz="1200" b="1" dirty="0" err="1" smtClean="0"/>
              <a:t>ko</a:t>
            </a:r>
            <a:r>
              <a:rPr lang="cs-CZ" sz="1200" b="1" dirty="0" smtClean="0"/>
              <a:t>-re zásahu je vymezení komplexní hodnoty </a:t>
            </a:r>
            <a:r>
              <a:rPr lang="cs-CZ" sz="1200" i="1" dirty="0" smtClean="0"/>
              <a:t>předmětu kulturního dědictví , která je vyjádřením autentických  informací  (materiálních, estetických, historických) a jako taková má být hlavním předmětem ochrany . Určuje tedy  koncepci zásahu, celkový přístup ke </a:t>
            </a:r>
            <a:r>
              <a:rPr lang="cs-CZ" sz="1200" i="1" dirty="0" err="1" smtClean="0"/>
              <a:t>konzervování-restaurování</a:t>
            </a:r>
            <a:r>
              <a:rPr lang="cs-CZ" sz="1200" i="1" dirty="0" smtClean="0"/>
              <a:t>., co má být jeho cílem. Na obrázku je nález z doby bronzové měděný spirálovitý prsten, v jehož korozních vrstvách byly dochovány otisky lidských prstů. Tyto důležité výpovědní fragmenty, nesoucí unikátní informace o mineralizované struktuře lidské kůže v konfrontaci s kosterními pozůstatky, se staly hlavními nositeli komplexní hodnoty nálezu a jako takové se korozní produkty staly předmětem ochrany. Standardně se v případě neušlechtilé patiny (divoké), </a:t>
            </a:r>
            <a:r>
              <a:rPr lang="cs-CZ" sz="1200" i="1" dirty="0" err="1" smtClean="0"/>
              <a:t>ktreá</a:t>
            </a:r>
            <a:r>
              <a:rPr lang="cs-CZ" sz="1200" i="1" dirty="0" smtClean="0"/>
              <a:t> byla dokladována na nálezu po odkrytí viz obr. nahoře.  uvažuje o částečném mechanickém očištění povrchu, což v tomto případě  nebylo možné a korozní vrstvy byly fixovány  během velmi  opatrného čištění  od zeminy.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Stanovování správného konceptu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 zásahu vzhledem k autenticitě – komplexní hodnotě předmětu (fyzické, historické, estetické, náboženské apod.) je tedy základem profesionálního přístupu konzervátora-restaurátora (Co má být odstraněno? Co má být na předmětu? Atd.). Mnohdy se však právě tato část velmi těžko objektivně stanovuje a v průběhu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 zásahů dochází k pozměňování odpovědí i díky stále se zdokonalujícím metodám analýz  a průzkumu.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16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608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506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0E29-EA1E-449F-B053-B7D45BEB70F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1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61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3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14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1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79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07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1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6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99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46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10B88-AE3E-4A7A-A05B-339C3F3552E0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3704B-7EA7-4ECC-8ADE-56F248BC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kr.g6.cz/?page_id=9" TargetMode="External"/><Relationship Id="rId3" Type="http://schemas.openxmlformats.org/officeDocument/2006/relationships/hyperlink" Target="https://www.cz-museums.cz/web/amg/zakladni-dokumenty/dokument-o-profesi-konzervatora-restauratora" TargetMode="External"/><Relationship Id="rId7" Type="http://schemas.openxmlformats.org/officeDocument/2006/relationships/hyperlink" Target="https://icom.museum/wp-content/uploads/2018/07/ICOM-code-En-web.pdf" TargetMode="External"/><Relationship Id="rId12" Type="http://schemas.openxmlformats.org/officeDocument/2006/relationships/hyperlink" Target="http://www.arte-fakt.cz/dokumenty/VI.konf/VI.sbornik_7-9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loi/ysic20" TargetMode="External"/><Relationship Id="rId11" Type="http://schemas.openxmlformats.org/officeDocument/2006/relationships/hyperlink" Target="https://www.tandfonline.com/doi/pdf/10.1080/19455224.2017.1416650?needAccess=true" TargetMode="External"/><Relationship Id="rId5" Type="http://schemas.openxmlformats.org/officeDocument/2006/relationships/hyperlink" Target="http://www.vam.ac.uk/content/journals/conservation-journal/issue-40/ethical-considerations-in-the-treatment-of-a-tibetan-sculpture/" TargetMode="External"/><Relationship Id="rId10" Type="http://schemas.openxmlformats.org/officeDocument/2006/relationships/hyperlink" Target="http://www.vam.ac.uk/content/journals/conservation-journal/issue-50/appendix-1/" TargetMode="External"/><Relationship Id="rId4" Type="http://schemas.openxmlformats.org/officeDocument/2006/relationships/hyperlink" Target="http://www.ecco-eu.org/documents/" TargetMode="External"/><Relationship Id="rId9" Type="http://schemas.openxmlformats.org/officeDocument/2006/relationships/hyperlink" Target="http://network.icom.museum/icom-cze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-museums.cz/web/amg/organy-amg/komise/komise-konzervatoru-restauratoru/dokumen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r.g6.cz/?page_id=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I. Úvod do studia </a:t>
            </a:r>
            <a:br>
              <a:rPr lang="cs-CZ" sz="3600" dirty="0" smtClean="0"/>
            </a:br>
            <a:r>
              <a:rPr lang="cs-CZ" sz="3600" dirty="0" smtClean="0"/>
              <a:t>Základy muzejní konzervace</a:t>
            </a:r>
            <a:br>
              <a:rPr lang="cs-CZ" sz="3600" dirty="0" smtClean="0"/>
            </a:br>
            <a:r>
              <a:rPr lang="cs-CZ" sz="2400" dirty="0" smtClean="0"/>
              <a:t>definice, historie, etické kodexy a zásady, </a:t>
            </a:r>
            <a:br>
              <a:rPr lang="cs-CZ" sz="2400" dirty="0" smtClean="0"/>
            </a:br>
            <a:r>
              <a:rPr lang="cs-CZ" sz="2400" dirty="0" smtClean="0"/>
              <a:t>požadavky na profesi 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Ing. Alena </a:t>
            </a:r>
            <a:r>
              <a:rPr lang="cs-CZ" dirty="0" err="1" smtClean="0"/>
              <a:t>Selucká</a:t>
            </a:r>
            <a:endParaRPr lang="cs-CZ" dirty="0" smtClean="0"/>
          </a:p>
          <a:p>
            <a:r>
              <a:rPr lang="cs-CZ" dirty="0" smtClean="0"/>
              <a:t>Technické muzeum v Brně</a:t>
            </a:r>
          </a:p>
          <a:p>
            <a:r>
              <a:rPr lang="cs-CZ" dirty="0" smtClean="0"/>
              <a:t>Metodické centrum konzervace</a:t>
            </a:r>
          </a:p>
          <a:p>
            <a:r>
              <a:rPr lang="cs-CZ" dirty="0" smtClean="0"/>
              <a:t>selucka@tmbrno.cz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03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Komplexní hodnota předmětu – </a:t>
            </a:r>
            <a:r>
              <a:rPr lang="cs-CZ" dirty="0" smtClean="0"/>
              <a:t>stanovení koncepce </a:t>
            </a:r>
            <a:r>
              <a:rPr lang="cs-CZ" dirty="0"/>
              <a:t>zásahu</a:t>
            </a:r>
          </a:p>
        </p:txBody>
      </p:sp>
      <p:pic>
        <p:nvPicPr>
          <p:cNvPr id="4" name="Zástupný symbol pro obsah 6" descr="Plokc10_93-04T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43050"/>
            <a:ext cx="4563687" cy="3042458"/>
          </a:xfrm>
        </p:spPr>
      </p:pic>
      <p:pic>
        <p:nvPicPr>
          <p:cNvPr id="5" name="Obrázek 4" descr="Plokc10_07-06-03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8522" y="1772816"/>
            <a:ext cx="3321867" cy="44291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5072073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Parní tramvaj </a:t>
            </a:r>
            <a:r>
              <a:rPr lang="cs-CZ" sz="2000" i="1" dirty="0" err="1" smtClean="0"/>
              <a:t>Caroline</a:t>
            </a:r>
            <a:r>
              <a:rPr lang="cs-CZ" sz="2000" i="1" dirty="0" smtClean="0"/>
              <a:t>, r. 1889</a:t>
            </a:r>
            <a:r>
              <a:rPr lang="cs-CZ" sz="2000" i="1" dirty="0"/>
              <a:t>, Technické muzeum v </a:t>
            </a:r>
            <a:r>
              <a:rPr lang="cs-CZ" sz="2000" i="1" dirty="0" smtClean="0"/>
              <a:t>Brně, konzervováno-restaurováno </a:t>
            </a:r>
            <a:br>
              <a:rPr lang="cs-CZ" sz="2000" i="1" dirty="0" smtClean="0"/>
            </a:br>
            <a:r>
              <a:rPr lang="cs-CZ" sz="2000" i="1" dirty="0" smtClean="0"/>
              <a:t>v r. 1993 – vyměněn původní kotel za nově zhotovený , depo DP města Brna 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0126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Minimální intervence/ Reverzibilita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81" y="1373976"/>
            <a:ext cx="8229600" cy="4525963"/>
          </a:xfrm>
        </p:spPr>
        <p:txBody>
          <a:bodyPr/>
          <a:lstStyle/>
          <a:p>
            <a:r>
              <a:rPr lang="cs-CZ" sz="2000" dirty="0" smtClean="0"/>
              <a:t>Ad. 3.11) </a:t>
            </a:r>
            <a:r>
              <a:rPr lang="cs-CZ" sz="2000" i="1" dirty="0" smtClean="0"/>
              <a:t>Konzervátor-restaurátor </a:t>
            </a:r>
            <a:r>
              <a:rPr lang="cs-CZ" sz="2000" dirty="0"/>
              <a:t>používá takové postupy, přístroje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materiály, které dle současného stavu poznání nejméně poškozují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ovlivňují </a:t>
            </a:r>
            <a:r>
              <a:rPr lang="cs-CZ" sz="2000" i="1" dirty="0"/>
              <a:t>předmět</a:t>
            </a:r>
            <a:r>
              <a:rPr lang="cs-CZ" sz="2000" dirty="0"/>
              <a:t>. Materiály použité v rámci </a:t>
            </a:r>
            <a:r>
              <a:rPr lang="cs-CZ" sz="2000" i="1" dirty="0"/>
              <a:t>konzervování</a:t>
            </a:r>
            <a:r>
              <a:rPr lang="cs-CZ" sz="2000" dirty="0"/>
              <a:t> by měly být snadno a kompletně odstranitelné (reverzibilní).</a:t>
            </a:r>
          </a:p>
          <a:p>
            <a:endParaRPr lang="cs-CZ" dirty="0"/>
          </a:p>
        </p:txBody>
      </p:sp>
      <p:pic>
        <p:nvPicPr>
          <p:cNvPr id="4" name="Obrázek 3" descr="U004829sn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25043"/>
            <a:ext cx="1964519" cy="2952328"/>
          </a:xfrm>
          <a:prstGeom prst="rect">
            <a:avLst/>
          </a:prstGeom>
        </p:spPr>
      </p:pic>
      <p:pic>
        <p:nvPicPr>
          <p:cNvPr id="5" name="Zástupný symbol pro obsah 6" descr="pohár po reduk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026533" y="3135650"/>
            <a:ext cx="3019109" cy="22643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6316790"/>
            <a:ext cx="896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Stříbrný pohárek, 1607,  Moravská galerie v Brně, konzervováno v MCK TMB v r. 2012</a:t>
            </a:r>
            <a:endParaRPr lang="cs-CZ" sz="2000" i="1" dirty="0"/>
          </a:p>
        </p:txBody>
      </p:sp>
      <p:sp>
        <p:nvSpPr>
          <p:cNvPr id="7" name="Šipka doprava 6"/>
          <p:cNvSpPr/>
          <p:nvPr/>
        </p:nvSpPr>
        <p:spPr>
          <a:xfrm>
            <a:off x="3094473" y="5474979"/>
            <a:ext cx="1296144" cy="302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771800" y="5899939"/>
            <a:ext cx="235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</a:rPr>
              <a:t>odstranění patiny ?</a:t>
            </a:r>
            <a:endParaRPr lang="cs-CZ" sz="2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Alena II\MCK výkazy práce\2012\2012 MG Pernštejnové\konzervace\pun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7919"/>
            <a:ext cx="1296326" cy="172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948264" y="5899939"/>
            <a:ext cx="181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8" name="Picture 4" descr="C:\Alena II\Konference\Hodonín etika 2019\P32703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82" y="3030819"/>
            <a:ext cx="3045457" cy="22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595356" y="5825150"/>
            <a:ext cx="241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odkrytí puncu „MB“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3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Preventivní konzervace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238" y="1355600"/>
            <a:ext cx="8722258" cy="4525963"/>
          </a:xfrm>
        </p:spPr>
        <p:txBody>
          <a:bodyPr/>
          <a:lstStyle/>
          <a:p>
            <a:r>
              <a:rPr lang="cs-CZ" sz="2400" dirty="0" smtClean="0"/>
              <a:t>Ad. 3.9)</a:t>
            </a:r>
            <a:r>
              <a:rPr lang="cs-CZ" sz="2400" dirty="0"/>
              <a:t>	V rámci rozhodovacího procesu při navrhování postupu </a:t>
            </a:r>
            <a:r>
              <a:rPr lang="cs-CZ" sz="2400" i="1" dirty="0"/>
              <a:t>konzervace</a:t>
            </a:r>
            <a:r>
              <a:rPr lang="cs-CZ" sz="2400" dirty="0"/>
              <a:t> nesmí </a:t>
            </a:r>
            <a:r>
              <a:rPr lang="cs-CZ" sz="2400" i="1" dirty="0"/>
              <a:t>konzervátor-restaurátor</a:t>
            </a:r>
            <a:r>
              <a:rPr lang="cs-CZ" sz="2400" dirty="0"/>
              <a:t> opomenout žádný z prostředků a nástrojů </a:t>
            </a:r>
            <a:r>
              <a:rPr lang="cs-CZ" sz="2400" i="1" dirty="0"/>
              <a:t>preventivní konzervace</a:t>
            </a:r>
            <a:r>
              <a:rPr lang="cs-CZ" sz="2400" dirty="0"/>
              <a:t>. </a:t>
            </a:r>
          </a:p>
        </p:txBody>
      </p:sp>
      <p:pic>
        <p:nvPicPr>
          <p:cNvPr id="4" name="Picture 2" descr="Curated archaeological artifacts (stone tools and pottery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8" y="2766368"/>
            <a:ext cx="4327525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 descr="DSC_00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8719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47050" y="3393501"/>
            <a:ext cx="385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Archeologický nález stabilizovaný  utěsněním v obalu při nízké RV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93385" y="5881563"/>
            <a:ext cx="434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Keramické střepy vhodně uložené, </a:t>
            </a:r>
            <a:br>
              <a:rPr lang="cs-CZ" dirty="0" smtClean="0"/>
            </a:br>
            <a:r>
              <a:rPr lang="cs-CZ" dirty="0" smtClean="0"/>
              <a:t>ale nerestaurované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5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348" y="30467"/>
            <a:ext cx="8435280" cy="1143000"/>
          </a:xfrm>
        </p:spPr>
        <p:txBody>
          <a:bodyPr>
            <a:normAutofit/>
          </a:bodyPr>
          <a:lstStyle/>
          <a:p>
            <a:r>
              <a:rPr lang="cs-CZ" sz="2800" dirty="0"/>
              <a:t>Preventivní </a:t>
            </a:r>
            <a:r>
              <a:rPr lang="cs-CZ" sz="2800" dirty="0" smtClean="0"/>
              <a:t>konzervace /</a:t>
            </a:r>
            <a:br>
              <a:rPr lang="cs-CZ" sz="2800" dirty="0" smtClean="0"/>
            </a:br>
            <a:r>
              <a:rPr lang="cs-CZ" sz="2800" dirty="0" smtClean="0"/>
              <a:t>Sanační konzervace / Restaurování </a:t>
            </a:r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1954-11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0" y="1268760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_DSC35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78" y="1052736"/>
            <a:ext cx="3495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_DSC68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0" y="4241216"/>
            <a:ext cx="3166864" cy="210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_DSC69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59" y="3858083"/>
            <a:ext cx="3676650" cy="24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3995936" y="2636912"/>
            <a:ext cx="576064" cy="28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3995936" y="5246554"/>
            <a:ext cx="576064" cy="28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93845" y="35565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Pistole jezdecká, r. 1704, SNM, </a:t>
            </a:r>
            <a:br>
              <a:rPr lang="cs-CZ" dirty="0" smtClean="0"/>
            </a:br>
            <a:r>
              <a:rPr lang="cs-CZ" dirty="0" smtClean="0"/>
              <a:t>stav před požárem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80230" y="3537012"/>
            <a:ext cx="55446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Stav po požáru na hradě Krásna </a:t>
            </a:r>
            <a:r>
              <a:rPr lang="cs-CZ" dirty="0" err="1" smtClean="0"/>
              <a:t>Hôrka</a:t>
            </a:r>
            <a:r>
              <a:rPr lang="cs-CZ" dirty="0" smtClean="0"/>
              <a:t>, r. 2012  - </a:t>
            </a:r>
            <a:r>
              <a:rPr lang="cs-CZ" sz="2000" b="1" dirty="0" smtClean="0"/>
              <a:t>Preventivní konzervace – ponechání fragmentů in-</a:t>
            </a:r>
            <a:r>
              <a:rPr lang="cs-CZ" sz="2000" b="1" dirty="0" err="1" smtClean="0"/>
              <a:t>situ</a:t>
            </a:r>
            <a:r>
              <a:rPr lang="cs-CZ" sz="2000" b="1" dirty="0" smtClean="0"/>
              <a:t>?</a:t>
            </a:r>
            <a:r>
              <a:rPr lang="cs-CZ" sz="2000" i="1" dirty="0" smtClean="0"/>
              <a:t>. </a:t>
            </a:r>
            <a:endParaRPr lang="cs-CZ" sz="20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629872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Sanační konzervace – očištění a stabilizace pouze originálních dílů?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68562" y="6209786"/>
            <a:ext cx="442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Restaurování – doplnění replik poškozených dílů a kompletace artefaktu?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906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/ Sdílení znalostí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Ad. 3.16)</a:t>
            </a:r>
            <a:r>
              <a:rPr lang="cs-CZ" sz="2000" dirty="0"/>
              <a:t>	</a:t>
            </a:r>
            <a:r>
              <a:rPr lang="cs-CZ" sz="2000" i="1" dirty="0"/>
              <a:t>Konzervace </a:t>
            </a:r>
            <a:r>
              <a:rPr lang="cs-CZ" sz="2000" dirty="0"/>
              <a:t>je interdisciplinární obor, proto je spolupráce s odborníky z jiných oborů </a:t>
            </a:r>
            <a:r>
              <a:rPr lang="cs-CZ" sz="2000" dirty="0" smtClean="0"/>
              <a:t>i </a:t>
            </a:r>
            <a:r>
              <a:rPr lang="cs-CZ" sz="2000" dirty="0"/>
              <a:t>z řad </a:t>
            </a:r>
            <a:r>
              <a:rPr lang="cs-CZ" sz="2000" i="1" dirty="0"/>
              <a:t>konzervátorů-restaurátorů </a:t>
            </a:r>
            <a:r>
              <a:rPr lang="cs-CZ" sz="2000" dirty="0"/>
              <a:t>velmi důležitá </a:t>
            </a:r>
            <a:r>
              <a:rPr lang="cs-CZ" sz="2000" dirty="0" smtClean="0"/>
              <a:t>a </a:t>
            </a:r>
            <a:r>
              <a:rPr lang="cs-CZ" sz="2000" dirty="0"/>
              <a:t>neodmyslitelně spojena s celým procesem </a:t>
            </a:r>
            <a:r>
              <a:rPr lang="cs-CZ" sz="2000" i="1" dirty="0"/>
              <a:t>konzervace</a:t>
            </a:r>
            <a:r>
              <a:rPr lang="cs-CZ" sz="2000" dirty="0"/>
              <a:t>. </a:t>
            </a:r>
          </a:p>
          <a:p>
            <a:r>
              <a:rPr lang="cs-CZ" sz="2000" dirty="0" smtClean="0"/>
              <a:t>Ad. 3.17)</a:t>
            </a:r>
            <a:r>
              <a:rPr lang="cs-CZ" sz="2000" dirty="0"/>
              <a:t>	</a:t>
            </a:r>
            <a:r>
              <a:rPr lang="cs-CZ" sz="2000" i="1" dirty="0"/>
              <a:t>Konzervátor-restaurátor </a:t>
            </a:r>
            <a:r>
              <a:rPr lang="cs-CZ" sz="2000" dirty="0"/>
              <a:t>přispívá </a:t>
            </a:r>
            <a:r>
              <a:rPr lang="cs-CZ" sz="2000" dirty="0" smtClean="0"/>
              <a:t>k </a:t>
            </a:r>
            <a:r>
              <a:rPr lang="cs-CZ" sz="2000" dirty="0"/>
              <a:t>rozvoji profese sdílením svých zkušeností </a:t>
            </a:r>
            <a:r>
              <a:rPr lang="cs-CZ" sz="2000" dirty="0" smtClean="0"/>
              <a:t>a </a:t>
            </a:r>
            <a:r>
              <a:rPr lang="cs-CZ" sz="2000" dirty="0"/>
              <a:t>získaných informací, nejlépe formou publikování dosažených výsledků a vzděláváním studentů </a:t>
            </a:r>
            <a:r>
              <a:rPr lang="cs-CZ" sz="2000" dirty="0" smtClean="0"/>
              <a:t>a </a:t>
            </a:r>
            <a:r>
              <a:rPr lang="cs-CZ" sz="2000" dirty="0"/>
              <a:t>praktikantů.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2" descr="G:\Dočasné soubory\Smalt 2017\Workshop a Film\zmenšený workshop\_DSC9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203545" cy="27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33512" y="639308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Workshop emailování, 2017, MCK TMB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241" y="5931424"/>
            <a:ext cx="415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Konference konzervátorů-restaurátorů, 2019, Rožnov p. Radhoštěm</a:t>
            </a:r>
            <a:endParaRPr lang="cs-CZ" dirty="0"/>
          </a:p>
        </p:txBody>
      </p:sp>
      <p:pic>
        <p:nvPicPr>
          <p:cNvPr id="2050" name="Picture 2" descr="C:\Alena II\Konference\Hodonín etika 2019\DSC_6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1" y="3203646"/>
            <a:ext cx="4076634" cy="27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Zpracování konzervátorsko-restaurátorské dokumentace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4000" dirty="0" smtClean="0"/>
              <a:t>Ad 3.13) </a:t>
            </a:r>
            <a:r>
              <a:rPr lang="cs-CZ" sz="4000" i="1" dirty="0" smtClean="0"/>
              <a:t>Konzervátor-restaurátor </a:t>
            </a:r>
            <a:r>
              <a:rPr lang="cs-CZ" sz="4000" dirty="0" smtClean="0"/>
              <a:t>usiluje o maximální srozumitelnost a trvanlivost dokumentace, která zůstává jako autorské a zaměstnanecké dílo v jeho duševním vlastnictví. V dokumentaci musí být uvedeny všechny </a:t>
            </a:r>
            <a:r>
              <a:rPr lang="cs-CZ" sz="4000" i="1" dirty="0" smtClean="0"/>
              <a:t>osoby</a:t>
            </a:r>
            <a:r>
              <a:rPr lang="cs-CZ" sz="4000" dirty="0" smtClean="0"/>
              <a:t>, které se podílely na vlastní konzervaci. Dokumentace musí být poskytnuta vlastníkovi či správci předmětu:</a:t>
            </a:r>
          </a:p>
          <a:p>
            <a:r>
              <a:rPr lang="cs-CZ" sz="5500" dirty="0" smtClean="0"/>
              <a:t>Součástí dokumentace je zpráva o průzkumu a odsouhlasený </a:t>
            </a:r>
            <a:r>
              <a:rPr lang="cs-CZ" sz="5500" dirty="0" err="1" smtClean="0"/>
              <a:t>ko</a:t>
            </a:r>
            <a:r>
              <a:rPr lang="cs-CZ" sz="5500" dirty="0" smtClean="0"/>
              <a:t>-re záměr</a:t>
            </a:r>
          </a:p>
          <a:p>
            <a:r>
              <a:rPr lang="cs-CZ" sz="5500" dirty="0" smtClean="0"/>
              <a:t>Popis použitých postupů – zdůraznění postupů odlišných od navrhovaných v </a:t>
            </a:r>
            <a:r>
              <a:rPr lang="cs-CZ" sz="5500" dirty="0" err="1" smtClean="0"/>
              <a:t>ko</a:t>
            </a:r>
            <a:r>
              <a:rPr lang="cs-CZ" sz="5500" dirty="0" smtClean="0"/>
              <a:t>-re záměru</a:t>
            </a:r>
          </a:p>
          <a:p>
            <a:r>
              <a:rPr lang="cs-CZ" sz="5500" dirty="0" smtClean="0"/>
              <a:t>Použité prostředky a materiály (+ příp. materiály, metody zvažované, ale nepoužité)</a:t>
            </a:r>
          </a:p>
          <a:p>
            <a:r>
              <a:rPr lang="cs-CZ" sz="5500" dirty="0" smtClean="0"/>
              <a:t>Interpretace materiálového a technologického průzkumu (základního a rozšířeného)</a:t>
            </a:r>
          </a:p>
          <a:p>
            <a:r>
              <a:rPr lang="cs-CZ" sz="5500" dirty="0" smtClean="0"/>
              <a:t>Materiály odebrané během zásahu – jejich uložení</a:t>
            </a:r>
          </a:p>
          <a:p>
            <a:r>
              <a:rPr lang="cs-CZ" sz="5500" dirty="0" smtClean="0"/>
              <a:t>Nové informace a skutečnosti zjištěné během zásahu</a:t>
            </a:r>
          </a:p>
          <a:p>
            <a:r>
              <a:rPr lang="cs-CZ" sz="5500" dirty="0" smtClean="0"/>
              <a:t>Změny na předmětu během ošetření – popis stavu předmětu po ošetření</a:t>
            </a:r>
          </a:p>
          <a:p>
            <a:r>
              <a:rPr lang="cs-CZ" sz="5500" dirty="0" smtClean="0"/>
              <a:t>Fotodokumentace průběhu prací, stavu před a po ošetření předmětu</a:t>
            </a:r>
          </a:p>
          <a:p>
            <a:r>
              <a:rPr lang="cs-CZ" sz="5500" dirty="0" smtClean="0"/>
              <a:t>Jména spolupracovníků, asistentů</a:t>
            </a:r>
          </a:p>
          <a:p>
            <a:r>
              <a:rPr lang="cs-CZ" sz="5500" dirty="0" smtClean="0"/>
              <a:t>Doporučení pro uložení a zacházení s předmětem</a:t>
            </a:r>
          </a:p>
          <a:p>
            <a:r>
              <a:rPr lang="cs-CZ" sz="5500" dirty="0" smtClean="0"/>
              <a:t>Závěr, vyhodnocení</a:t>
            </a:r>
          </a:p>
          <a:p>
            <a:r>
              <a:rPr lang="cs-CZ" sz="5500" dirty="0" smtClean="0"/>
              <a:t>Datum práce/datum zhotovení zprávy; jméno autora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cs-CZ" dirty="0" smtClean="0"/>
              <a:t>BRANDI</a:t>
            </a:r>
            <a:r>
              <a:rPr lang="cs-CZ" dirty="0"/>
              <a:t>, </a:t>
            </a:r>
            <a:r>
              <a:rPr lang="cs-CZ" dirty="0" err="1"/>
              <a:t>Cesare</a:t>
            </a:r>
            <a:r>
              <a:rPr lang="cs-CZ" dirty="0"/>
              <a:t>: </a:t>
            </a:r>
            <a:r>
              <a:rPr lang="cs-CZ" i="1" dirty="0"/>
              <a:t>Teorie restaurování</a:t>
            </a:r>
            <a:r>
              <a:rPr lang="cs-CZ" dirty="0"/>
              <a:t>. 2000. ISBN: 80-86359-03-4</a:t>
            </a:r>
          </a:p>
          <a:p>
            <a:pPr lvl="0"/>
            <a:r>
              <a:rPr lang="cs-CZ" dirty="0"/>
              <a:t>Dokument o profesi konzervátora-restaurátora, Asociace muzeí a galerií, 2011,  </a:t>
            </a:r>
            <a:r>
              <a:rPr lang="cs-CZ" dirty="0">
                <a:hlinkClick r:id="rId3"/>
              </a:rPr>
              <a:t>https</a:t>
            </a:r>
            <a:r>
              <a:rPr lang="cs-CZ" u="sng" dirty="0">
                <a:hlinkClick r:id="rId3"/>
              </a:rPr>
              <a:t>://www.cz-museums.cz/web/amg/zakladni-dokumenty/dokument-o-profesi-konzervatora-restauratora</a:t>
            </a:r>
            <a:endParaRPr lang="cs-CZ" dirty="0"/>
          </a:p>
          <a:p>
            <a:pPr lvl="0"/>
            <a:r>
              <a:rPr lang="cs-CZ" dirty="0"/>
              <a:t>E.C.C.O. Professional </a:t>
            </a:r>
            <a:r>
              <a:rPr lang="cs-CZ" dirty="0" err="1"/>
              <a:t>Guidelines</a:t>
            </a:r>
            <a:r>
              <a:rPr lang="cs-CZ" dirty="0"/>
              <a:t> I. (2002), II. (</a:t>
            </a:r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Ethics</a:t>
            </a:r>
            <a:r>
              <a:rPr lang="cs-CZ" dirty="0"/>
              <a:t>, 2003), III. (</a:t>
            </a:r>
            <a:r>
              <a:rPr lang="cs-CZ" dirty="0" err="1"/>
              <a:t>Education</a:t>
            </a:r>
            <a:r>
              <a:rPr lang="cs-CZ" dirty="0"/>
              <a:t>, 2004), </a:t>
            </a:r>
            <a:r>
              <a:rPr lang="cs-CZ" u="sng" dirty="0">
                <a:hlinkClick r:id="rId4"/>
              </a:rPr>
              <a:t>http://www.ecco-eu.org/</a:t>
            </a:r>
            <a:r>
              <a:rPr lang="cs-CZ" u="sng" dirty="0" err="1">
                <a:hlinkClick r:id="rId4"/>
              </a:rPr>
              <a:t>documents</a:t>
            </a:r>
            <a:r>
              <a:rPr lang="cs-CZ" u="sng" dirty="0">
                <a:hlinkClick r:id="rId4"/>
              </a:rPr>
              <a:t>/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HALL, </a:t>
            </a:r>
            <a:r>
              <a:rPr lang="cs-CZ" dirty="0" err="1"/>
              <a:t>Anie</a:t>
            </a:r>
            <a:r>
              <a:rPr lang="cs-CZ" dirty="0"/>
              <a:t>: </a:t>
            </a:r>
            <a:r>
              <a:rPr lang="cs-CZ" i="1" dirty="0" err="1"/>
              <a:t>Ethical</a:t>
            </a:r>
            <a:r>
              <a:rPr lang="cs-CZ" i="1" dirty="0"/>
              <a:t> </a:t>
            </a:r>
            <a:r>
              <a:rPr lang="cs-CZ" i="1" dirty="0" err="1"/>
              <a:t>considerations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teratment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Tibetan</a:t>
            </a:r>
            <a:r>
              <a:rPr lang="cs-CZ" i="1" dirty="0"/>
              <a:t> </a:t>
            </a:r>
            <a:r>
              <a:rPr lang="cs-CZ" i="1" dirty="0" err="1"/>
              <a:t>sculpture</a:t>
            </a:r>
            <a:r>
              <a:rPr lang="cs-CZ" dirty="0"/>
              <a:t>, </a:t>
            </a:r>
            <a:r>
              <a:rPr lang="cs-CZ" dirty="0" err="1"/>
              <a:t>Conservation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2002, </a:t>
            </a:r>
            <a:r>
              <a:rPr lang="cs-CZ" dirty="0" err="1"/>
              <a:t>Issue</a:t>
            </a:r>
            <a:r>
              <a:rPr lang="cs-CZ" dirty="0"/>
              <a:t> 40, Victoria and Albert Museum, </a:t>
            </a:r>
            <a:r>
              <a:rPr lang="cs-CZ" u="sng" dirty="0">
                <a:hlinkClick r:id="rId5"/>
              </a:rPr>
              <a:t>http://www.vam.ac.uk/content/journals/conservation-journal/issue-40/ethical-considerations-in-the-treatment-of-a-tibetan-sculpture/</a:t>
            </a:r>
            <a:endParaRPr lang="cs-CZ" dirty="0"/>
          </a:p>
          <a:p>
            <a:pPr lvl="0"/>
            <a:r>
              <a:rPr lang="cs-CZ" dirty="0"/>
              <a:t>HENDERSON, Jane, NAKAMOTO, </a:t>
            </a:r>
            <a:r>
              <a:rPr lang="cs-CZ" dirty="0" err="1"/>
              <a:t>Tanya</a:t>
            </a:r>
            <a:r>
              <a:rPr lang="cs-CZ" dirty="0"/>
              <a:t>: </a:t>
            </a:r>
            <a:r>
              <a:rPr lang="cs-CZ" i="1" dirty="0" err="1"/>
              <a:t>Dialogue</a:t>
            </a:r>
            <a:r>
              <a:rPr lang="cs-CZ" i="1" dirty="0"/>
              <a:t> in </a:t>
            </a:r>
            <a:r>
              <a:rPr lang="cs-CZ" i="1" dirty="0" err="1"/>
              <a:t>conservation</a:t>
            </a:r>
            <a:r>
              <a:rPr lang="cs-CZ" i="1" dirty="0"/>
              <a:t> </a:t>
            </a:r>
            <a:r>
              <a:rPr lang="cs-CZ" i="1" dirty="0" err="1"/>
              <a:t>decision-making</a:t>
            </a:r>
            <a:r>
              <a:rPr lang="cs-CZ" dirty="0"/>
              <a:t>, </a:t>
            </a:r>
            <a:r>
              <a:rPr lang="cs-CZ" dirty="0" err="1"/>
              <a:t>Studies</a:t>
            </a:r>
            <a:r>
              <a:rPr lang="cs-CZ" dirty="0"/>
              <a:t> in </a:t>
            </a:r>
            <a:r>
              <a:rPr lang="cs-CZ" dirty="0" err="1"/>
              <a:t>Conservation</a:t>
            </a:r>
            <a:r>
              <a:rPr lang="cs-CZ" dirty="0"/>
              <a:t>, 2016, ISSN: 0039-3630 (</a:t>
            </a:r>
            <a:r>
              <a:rPr lang="cs-CZ" dirty="0" err="1"/>
              <a:t>Print</a:t>
            </a:r>
            <a:r>
              <a:rPr lang="cs-CZ" dirty="0"/>
              <a:t>) 2047-0584 (Online)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homepage</a:t>
            </a:r>
            <a:r>
              <a:rPr lang="cs-CZ" dirty="0"/>
              <a:t>: </a:t>
            </a:r>
            <a:r>
              <a:rPr lang="cs-CZ" u="sng" dirty="0">
                <a:hlinkClick r:id="rId6"/>
              </a:rPr>
              <a:t>https://www.tandfonline.com/</a:t>
            </a:r>
            <a:r>
              <a:rPr lang="cs-CZ" u="sng" dirty="0" err="1">
                <a:hlinkClick r:id="rId6"/>
              </a:rPr>
              <a:t>loi</a:t>
            </a:r>
            <a:r>
              <a:rPr lang="cs-CZ" u="sng" dirty="0">
                <a:hlinkClick r:id="rId6"/>
              </a:rPr>
              <a:t>/ysic20</a:t>
            </a:r>
            <a:r>
              <a:rPr lang="cs-CZ" dirty="0"/>
              <a:t>, str. 67 – 78.</a:t>
            </a:r>
          </a:p>
          <a:p>
            <a:pPr lvl="0"/>
            <a:r>
              <a:rPr lang="cs-CZ" dirty="0"/>
              <a:t>ICOM </a:t>
            </a:r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Ethics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Museums</a:t>
            </a:r>
            <a:r>
              <a:rPr lang="cs-CZ" dirty="0"/>
              <a:t>, International </a:t>
            </a:r>
            <a:r>
              <a:rPr lang="cs-CZ" dirty="0" err="1"/>
              <a:t>Council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Museums</a:t>
            </a:r>
            <a:r>
              <a:rPr lang="cs-CZ" dirty="0"/>
              <a:t>, 2017, ISBN 978-92-9012-420-7, </a:t>
            </a:r>
            <a:r>
              <a:rPr lang="cs-CZ" u="sng" dirty="0">
                <a:hlinkClick r:id="rId7"/>
              </a:rPr>
              <a:t>https://icom.museum/wp-content/uploads/2018/07/ICOM-code-En-web.pdf</a:t>
            </a:r>
            <a:endParaRPr lang="cs-CZ" dirty="0"/>
          </a:p>
          <a:p>
            <a:pPr lvl="0"/>
            <a:r>
              <a:rPr lang="cs-CZ" dirty="0"/>
              <a:t>Oficiální stránky restaurátorů ČR pro ustavení celorepublikové oborové organizace,  </a:t>
            </a:r>
            <a:r>
              <a:rPr lang="cs-CZ" u="sng" dirty="0">
                <a:hlinkClick r:id="rId8"/>
              </a:rPr>
              <a:t>http://www.ckr.g6.cz/?page_id=9</a:t>
            </a:r>
            <a:endParaRPr lang="cs-CZ" dirty="0"/>
          </a:p>
          <a:p>
            <a:pPr lvl="0"/>
            <a:r>
              <a:rPr lang="cs-CZ" dirty="0"/>
              <a:t>Profesní etický kodex ICOM pro muzea, ICOM, 2006, ISBN 92-9012-260-9, </a:t>
            </a:r>
            <a:r>
              <a:rPr lang="cs-CZ" u="sng" dirty="0">
                <a:hlinkClick r:id="rId9"/>
              </a:rPr>
              <a:t>http://network.icom.museum/icom-czech/</a:t>
            </a:r>
            <a:r>
              <a:rPr lang="cs-CZ" dirty="0"/>
              <a:t> 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Ethics</a:t>
            </a:r>
            <a:r>
              <a:rPr lang="cs-CZ" dirty="0"/>
              <a:t> </a:t>
            </a:r>
            <a:r>
              <a:rPr lang="cs-CZ" dirty="0" err="1" smtClean="0"/>
              <a:t>Checklist</a:t>
            </a:r>
            <a:r>
              <a:rPr lang="cs-CZ" dirty="0" smtClean="0"/>
              <a:t>, Victoria and Albert Museum, 2004, </a:t>
            </a:r>
            <a:r>
              <a:rPr lang="cs-CZ" dirty="0" smtClean="0">
                <a:hlinkClick r:id="rId10"/>
              </a:rPr>
              <a:t>http://www.vam.ac.uk/content/journals/conservation-journal/issue-50/appendix-1/</a:t>
            </a:r>
            <a:endParaRPr lang="cs-CZ" dirty="0" smtClean="0"/>
          </a:p>
          <a:p>
            <a:r>
              <a:rPr lang="cs-CZ" i="1" dirty="0" smtClean="0"/>
              <a:t>J. A. Smith: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Etics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doing</a:t>
            </a:r>
            <a:r>
              <a:rPr lang="cs-CZ" i="1" dirty="0" smtClean="0"/>
              <a:t> </a:t>
            </a:r>
            <a:r>
              <a:rPr lang="cs-CZ" i="1" dirty="0" err="1" smtClean="0"/>
              <a:t>nothing</a:t>
            </a:r>
            <a:r>
              <a:rPr lang="cs-CZ" i="1" dirty="0" smtClean="0"/>
              <a:t>, JIC, 2018, </a:t>
            </a:r>
            <a:r>
              <a:rPr lang="cs-CZ" i="1" dirty="0" smtClean="0">
                <a:hlinkClick r:id="rId11"/>
              </a:rPr>
              <a:t>https://www.tandfonline.com/doi/pdf/10.1080/19455224.2017.1416650?needAccess=true</a:t>
            </a:r>
            <a:endParaRPr lang="cs-CZ" i="1" dirty="0" smtClean="0"/>
          </a:p>
          <a:p>
            <a:r>
              <a:rPr lang="cs-CZ" dirty="0" smtClean="0"/>
              <a:t>Vácha</a:t>
            </a:r>
            <a:r>
              <a:rPr lang="cs-CZ" dirty="0"/>
              <a:t>, Zdeněk: Koncepce restaurování  - více otázek než odpovědí?, s. </a:t>
            </a:r>
            <a:r>
              <a:rPr lang="cs-CZ" dirty="0" smtClean="0"/>
              <a:t>7-9, </a:t>
            </a:r>
            <a:r>
              <a:rPr lang="cs-CZ" dirty="0" smtClean="0">
                <a:hlinkClick r:id="rId12"/>
              </a:rPr>
              <a:t>http://www.arte-fakt.cz/dokumenty/VI.konf/VI.sbornik_7-9.pdf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9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Poslání konzervátora-restaurátora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cs-CZ" sz="2400" dirty="0"/>
              <a:t>Základním posláním konzervátora-restaurátora je podílet se na </a:t>
            </a:r>
            <a:r>
              <a:rPr lang="cs-CZ" sz="2400" dirty="0" smtClean="0"/>
              <a:t>zachování hmotného </a:t>
            </a:r>
            <a:r>
              <a:rPr lang="cs-CZ" sz="2400" dirty="0"/>
              <a:t>kulturního dědictví v zájmu současné a budoucí generace. Konzervátor-restaurátor </a:t>
            </a:r>
            <a:r>
              <a:rPr lang="cs-CZ" sz="2400" dirty="0" smtClean="0"/>
              <a:t>významným </a:t>
            </a:r>
            <a:r>
              <a:rPr lang="cs-CZ" sz="2400" dirty="0"/>
              <a:t>způsobem  přispívá k rozpoznání a vnímání </a:t>
            </a:r>
            <a:r>
              <a:rPr lang="cs-CZ" sz="2400" dirty="0" smtClean="0"/>
              <a:t>kulturního </a:t>
            </a:r>
            <a:r>
              <a:rPr lang="cs-CZ" sz="2400" dirty="0"/>
              <a:t>dědictví s ohledem na </a:t>
            </a:r>
            <a:r>
              <a:rPr lang="cs-CZ" sz="2400" dirty="0" smtClean="0"/>
              <a:t>jeho estetickou, historickou a fyzickou integritu. (</a:t>
            </a:r>
            <a:r>
              <a:rPr lang="cs-CZ" sz="2400" i="1" dirty="0" smtClean="0"/>
              <a:t>E.C.C.O. Professional </a:t>
            </a:r>
            <a:r>
              <a:rPr lang="cs-CZ" sz="2400" i="1" dirty="0" err="1" smtClean="0"/>
              <a:t>Guidelines</a:t>
            </a:r>
            <a:r>
              <a:rPr lang="cs-CZ" sz="2400" i="1" dirty="0" smtClean="0"/>
              <a:t>, 2002).</a:t>
            </a:r>
            <a:endParaRPr lang="cs-CZ" sz="2400" i="1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58" y="3717032"/>
            <a:ext cx="4027841" cy="26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71600" y="5646091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/>
              <a:t>Konzervování-restaurování</a:t>
            </a:r>
            <a:r>
              <a:rPr lang="cs-CZ" dirty="0" smtClean="0"/>
              <a:t> orientální přilbice, </a:t>
            </a:r>
            <a:br>
              <a:rPr lang="cs-CZ" dirty="0" smtClean="0"/>
            </a:br>
            <a:r>
              <a:rPr lang="cs-CZ" dirty="0" smtClean="0"/>
              <a:t>MCK TMB,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9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</a:t>
            </a:r>
            <a:r>
              <a:rPr lang="cs-CZ" dirty="0" err="1" smtClean="0"/>
              <a:t>konzervování-restaurování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678273"/>
              </p:ext>
            </p:extLst>
          </p:nvPr>
        </p:nvGraphicFramePr>
        <p:xfrm>
          <a:off x="692783" y="-24360"/>
          <a:ext cx="734481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Zástupný symbol pro obsah 4" descr="socha zdraví - pol. 19. stol.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2564904"/>
            <a:ext cx="2083188" cy="3143272"/>
          </a:xfrm>
          <a:prstGeom prst="rect">
            <a:avLst/>
          </a:prstGeom>
        </p:spPr>
      </p:pic>
      <p:pic>
        <p:nvPicPr>
          <p:cNvPr id="7" name="Obrázek 6" descr="stav po restaurování v r. 197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832" y="2564904"/>
            <a:ext cx="2101706" cy="3177407"/>
          </a:xfrm>
          <a:prstGeom prst="rect">
            <a:avLst/>
          </a:prstGeom>
        </p:spPr>
      </p:pic>
      <p:pic>
        <p:nvPicPr>
          <p:cNvPr id="8" name="Obrázek 7" descr="hope_diagram_l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8070" y="2944009"/>
            <a:ext cx="1815930" cy="3507302"/>
          </a:xfrm>
          <a:prstGeom prst="rect">
            <a:avLst/>
          </a:prstGeom>
        </p:spPr>
      </p:pic>
      <p:pic>
        <p:nvPicPr>
          <p:cNvPr id="9" name="Obrázek 8" descr="hope_torso_l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5554" y="2420888"/>
            <a:ext cx="2215149" cy="271464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8891" y="6211669"/>
            <a:ext cx="750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Restaurování sochy – Bohyně zdraví 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Getty</a:t>
            </a:r>
            <a:r>
              <a:rPr lang="cs-CZ" dirty="0" smtClean="0"/>
              <a:t> </a:t>
            </a:r>
            <a:r>
              <a:rPr lang="cs-CZ" dirty="0" err="1" smtClean="0"/>
              <a:t>Conservation</a:t>
            </a:r>
            <a:r>
              <a:rPr lang="cs-CZ" dirty="0" smtClean="0"/>
              <a:t> Institute </a:t>
            </a:r>
          </a:p>
          <a:p>
            <a:r>
              <a:rPr lang="en-US" dirty="0" smtClean="0"/>
              <a:t>The Hope </a:t>
            </a:r>
            <a:r>
              <a:rPr lang="en-US" dirty="0" err="1" smtClean="0"/>
              <a:t>Hygieia</a:t>
            </a:r>
            <a:r>
              <a:rPr lang="en-US" dirty="0" smtClean="0"/>
              <a:t> , Roman, A.D. 140–160. </a:t>
            </a:r>
            <a:endParaRPr lang="cs-CZ" dirty="0" smtClean="0"/>
          </a:p>
        </p:txBody>
      </p:sp>
      <p:sp>
        <p:nvSpPr>
          <p:cNvPr id="13" name="TextovéPole 12"/>
          <p:cNvSpPr txBox="1"/>
          <p:nvPr/>
        </p:nvSpPr>
        <p:spPr>
          <a:xfrm>
            <a:off x="46986" y="5708176"/>
            <a:ext cx="27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Restaurování kolem r. 1800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940510" y="5708176"/>
            <a:ext cx="271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De-restaurování v r. 1973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684996" y="5523510"/>
            <a:ext cx="22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Restaurování v r. 2006 - 2008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4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968" y="125760"/>
            <a:ext cx="8229600" cy="1143000"/>
          </a:xfrm>
        </p:spPr>
        <p:txBody>
          <a:bodyPr/>
          <a:lstStyle/>
          <a:p>
            <a:r>
              <a:rPr lang="cs-CZ" dirty="0" smtClean="0"/>
              <a:t>Terminologie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3568" y="1052736"/>
            <a:ext cx="7772400" cy="3611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cs-CZ" sz="2800" dirty="0" smtClean="0"/>
              <a:t>Usnesení k terminologii konzervace hmotného kulturního dědictví, Konference ICOM – CC, New </a:t>
            </a:r>
            <a:r>
              <a:rPr lang="cs-CZ" sz="2800" dirty="0" err="1" smtClean="0"/>
              <a:t>Delhi</a:t>
            </a:r>
            <a:r>
              <a:rPr lang="cs-CZ" sz="2800" dirty="0" smtClean="0"/>
              <a:t> , 22 – 26. 9. 2008:</a:t>
            </a:r>
          </a:p>
          <a:p>
            <a:pPr lvl="1" algn="just">
              <a:defRPr/>
            </a:pPr>
            <a:r>
              <a:rPr lang="cs-CZ" sz="2400" b="1" dirty="0" err="1" smtClean="0">
                <a:solidFill>
                  <a:schemeClr val="accent1"/>
                </a:solidFill>
              </a:rPr>
              <a:t>Conservation</a:t>
            </a:r>
            <a:r>
              <a:rPr lang="cs-CZ" sz="2400" b="1" dirty="0" smtClean="0">
                <a:solidFill>
                  <a:schemeClr val="accent1"/>
                </a:solidFill>
              </a:rPr>
              <a:t>: </a:t>
            </a:r>
            <a:r>
              <a:rPr lang="cs-CZ" sz="2400" b="1" dirty="0" err="1" smtClean="0">
                <a:solidFill>
                  <a:schemeClr val="accent1"/>
                </a:solidFill>
              </a:rPr>
              <a:t>preventive</a:t>
            </a:r>
            <a:r>
              <a:rPr lang="cs-CZ" sz="2400" b="1" dirty="0" smtClean="0">
                <a:solidFill>
                  <a:schemeClr val="accent1"/>
                </a:solidFill>
              </a:rPr>
              <a:t> </a:t>
            </a:r>
            <a:r>
              <a:rPr lang="cs-CZ" sz="2400" b="1" dirty="0" err="1" smtClean="0">
                <a:solidFill>
                  <a:schemeClr val="accent1"/>
                </a:solidFill>
              </a:rPr>
              <a:t>conservation</a:t>
            </a:r>
            <a:r>
              <a:rPr lang="cs-CZ" sz="2400" b="1" dirty="0" smtClean="0">
                <a:solidFill>
                  <a:schemeClr val="accent1"/>
                </a:solidFill>
              </a:rPr>
              <a:t> / </a:t>
            </a:r>
            <a:r>
              <a:rPr lang="cs-CZ" sz="2400" b="1" dirty="0" err="1" smtClean="0">
                <a:solidFill>
                  <a:schemeClr val="accent1"/>
                </a:solidFill>
              </a:rPr>
              <a:t>remedial</a:t>
            </a:r>
            <a:r>
              <a:rPr lang="cs-CZ" sz="2400" b="1" dirty="0" smtClean="0">
                <a:solidFill>
                  <a:schemeClr val="accent1"/>
                </a:solidFill>
              </a:rPr>
              <a:t> </a:t>
            </a:r>
            <a:r>
              <a:rPr lang="cs-CZ" sz="2400" b="1" dirty="0" err="1" smtClean="0">
                <a:solidFill>
                  <a:schemeClr val="accent1"/>
                </a:solidFill>
              </a:rPr>
              <a:t>conservation</a:t>
            </a:r>
            <a:r>
              <a:rPr lang="cs-CZ" sz="2400" b="1" dirty="0" smtClean="0">
                <a:solidFill>
                  <a:schemeClr val="accent1"/>
                </a:solidFill>
              </a:rPr>
              <a:t> / </a:t>
            </a:r>
            <a:r>
              <a:rPr lang="cs-CZ" sz="2400" b="1" dirty="0" err="1" smtClean="0">
                <a:solidFill>
                  <a:schemeClr val="accent1"/>
                </a:solidFill>
              </a:rPr>
              <a:t>restoration</a:t>
            </a:r>
            <a:endParaRPr lang="cs-CZ" sz="2400" b="1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cs-CZ" sz="2800" dirty="0" smtClean="0"/>
              <a:t>Dokument o profesi konzervátora-restaurátora AMG ČR, Komise konzervátorů-restaurátorů AMG, 2011</a:t>
            </a:r>
          </a:p>
          <a:p>
            <a:pPr lvl="1" algn="just">
              <a:defRPr/>
            </a:pPr>
            <a:r>
              <a:rPr lang="cs-CZ" sz="2500" dirty="0" smtClean="0">
                <a:hlinkClick r:id="rId3"/>
              </a:rPr>
              <a:t>https://www.cz-museums.cz/web/amg/organy-amg/komise/komise-konzervatoru-restauratoru/dokumenty</a:t>
            </a:r>
            <a:endParaRPr lang="cs-CZ" sz="2500" dirty="0" smtClean="0"/>
          </a:p>
          <a:p>
            <a:pPr algn="just">
              <a:defRPr/>
            </a:pPr>
            <a:r>
              <a:rPr lang="cs-CZ" sz="2800" dirty="0"/>
              <a:t>Evropská komise pro standardizaci CEN – </a:t>
            </a:r>
            <a:r>
              <a:rPr lang="cs-CZ" sz="2800" dirty="0" err="1"/>
              <a:t>Europian</a:t>
            </a:r>
            <a:r>
              <a:rPr lang="cs-CZ" sz="2800" dirty="0"/>
              <a:t> </a:t>
            </a:r>
            <a:r>
              <a:rPr lang="cs-CZ" sz="2800" dirty="0" err="1"/>
              <a:t>Comitte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Standardisation</a:t>
            </a:r>
            <a:r>
              <a:rPr lang="cs-CZ" sz="2800" dirty="0"/>
              <a:t> (CEN T/ 346 – </a:t>
            </a:r>
            <a:r>
              <a:rPr lang="cs-CZ" sz="2800" dirty="0" err="1"/>
              <a:t>Conservation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Cultural</a:t>
            </a:r>
            <a:r>
              <a:rPr lang="cs-CZ" sz="2800" dirty="0"/>
              <a:t> </a:t>
            </a:r>
            <a:r>
              <a:rPr lang="cs-CZ" sz="2800" dirty="0" err="1"/>
              <a:t>Property</a:t>
            </a:r>
            <a:endParaRPr lang="cs-CZ" sz="2800" dirty="0"/>
          </a:p>
          <a:p>
            <a:pPr lvl="1" algn="just">
              <a:defRPr/>
            </a:pPr>
            <a:r>
              <a:rPr lang="cs-CZ" sz="2400" b="1" dirty="0"/>
              <a:t>ČSN 961509, </a:t>
            </a:r>
            <a:r>
              <a:rPr lang="cs-CZ" b="1" dirty="0"/>
              <a:t>EN 15898: Ochrana kulturního dědictví - Základní obecné termíny a definice; účinnost: 1. 9. 2012</a:t>
            </a:r>
          </a:p>
          <a:p>
            <a:pPr algn="just">
              <a:defRPr/>
            </a:pPr>
            <a:endParaRPr lang="cs-CZ" sz="2900" dirty="0" smtClean="0"/>
          </a:p>
          <a:p>
            <a:pPr lvl="1" algn="just">
              <a:defRPr/>
            </a:pPr>
            <a:endParaRPr lang="cs-CZ" sz="2500" dirty="0" smtClean="0"/>
          </a:p>
          <a:p>
            <a:pPr algn="just">
              <a:defRPr/>
            </a:pPr>
            <a:endParaRPr lang="cs-CZ" sz="2800" dirty="0" smtClean="0"/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endParaRPr lang="cs-CZ" dirty="0"/>
          </a:p>
        </p:txBody>
      </p:sp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1" y="4664014"/>
            <a:ext cx="2094281" cy="1933183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3257398" y="4664014"/>
            <a:ext cx="5000660" cy="207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 smtClean="0"/>
              <a:t>Konzervování-restaurování (konzervování):</a:t>
            </a:r>
            <a:endParaRPr lang="cs-CZ" sz="2400" b="1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b="1" dirty="0"/>
              <a:t>preventivní konzervace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b="1" dirty="0"/>
              <a:t>sanační (kurativní) konzervace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b="1" dirty="0"/>
              <a:t>restaurování</a:t>
            </a:r>
          </a:p>
        </p:txBody>
      </p:sp>
    </p:spTree>
    <p:extLst>
      <p:ext uri="{BB962C8B-B14F-4D97-AF65-F5344CB8AC3E}">
        <p14:creationId xmlns:p14="http://schemas.microsoft.com/office/powerpoint/2010/main" val="4341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901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002" y="1010131"/>
            <a:ext cx="8229600" cy="4248471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err="1" smtClean="0">
                <a:solidFill>
                  <a:schemeClr val="accent1"/>
                </a:solidFill>
              </a:rPr>
              <a:t>Konzervování-restaurování</a:t>
            </a:r>
            <a:r>
              <a:rPr lang="cs-CZ" b="1" dirty="0" smtClean="0">
                <a:solidFill>
                  <a:schemeClr val="accent1"/>
                </a:solidFill>
              </a:rPr>
              <a:t> (konzervace), Dokument o profesi </a:t>
            </a:r>
            <a:r>
              <a:rPr lang="cs-CZ" b="1" dirty="0" err="1" smtClean="0">
                <a:solidFill>
                  <a:schemeClr val="accent1"/>
                </a:solidFill>
              </a:rPr>
              <a:t>ko</a:t>
            </a:r>
            <a:r>
              <a:rPr lang="cs-CZ" b="1" dirty="0" smtClean="0">
                <a:solidFill>
                  <a:schemeClr val="accent1"/>
                </a:solidFill>
              </a:rPr>
              <a:t>-re AMG, 2011:</a:t>
            </a:r>
          </a:p>
          <a:p>
            <a:pPr lvl="1"/>
            <a:r>
              <a:rPr lang="cs-CZ" b="1" dirty="0" smtClean="0"/>
              <a:t>Preventivní konzervace (PK): </a:t>
            </a:r>
            <a:r>
              <a:rPr lang="cs-CZ" dirty="0"/>
              <a:t>soubor </a:t>
            </a:r>
            <a:r>
              <a:rPr lang="cs-CZ" i="1" u="sng" dirty="0"/>
              <a:t>nepřímých opatření </a:t>
            </a:r>
            <a:r>
              <a:rPr lang="cs-CZ" dirty="0"/>
              <a:t>vedoucích k ochraně </a:t>
            </a:r>
            <a:r>
              <a:rPr lang="cs-CZ" i="1" dirty="0"/>
              <a:t>předmětu </a:t>
            </a:r>
            <a:r>
              <a:rPr lang="cs-CZ" dirty="0"/>
              <a:t>prostřednictvím systematické kontroly a případné úpravy prostředí, v němž je či bude předmět uchováván tak, aby předměty setrvávaly v pokud možno nezměněném stavu. </a:t>
            </a:r>
            <a:endParaRPr lang="cs-CZ" dirty="0" smtClean="0"/>
          </a:p>
          <a:p>
            <a:pPr lvl="1"/>
            <a:r>
              <a:rPr lang="cs-CZ" b="1" dirty="0" smtClean="0"/>
              <a:t>Sanační konzervace (SK)</a:t>
            </a:r>
            <a:r>
              <a:rPr lang="cs-CZ" dirty="0" smtClean="0"/>
              <a:t>: </a:t>
            </a:r>
            <a:r>
              <a:rPr lang="cs-CZ" dirty="0"/>
              <a:t>konzervace spočívá v ochraně </a:t>
            </a:r>
            <a:r>
              <a:rPr lang="cs-CZ" i="1" dirty="0"/>
              <a:t>předmětu </a:t>
            </a:r>
            <a:r>
              <a:rPr lang="cs-CZ" dirty="0"/>
              <a:t>pomocí systému </a:t>
            </a:r>
            <a:r>
              <a:rPr lang="cs-CZ" i="1" u="sng" dirty="0"/>
              <a:t>přímých zásahů </a:t>
            </a:r>
            <a:r>
              <a:rPr lang="cs-CZ" dirty="0"/>
              <a:t>s cílem stabilizovat jeho současný fyzický stav při maximálním úsilí o zachování </a:t>
            </a:r>
            <a:r>
              <a:rPr lang="cs-CZ" i="1" dirty="0"/>
              <a:t>komplexní hodnoty předmětu</a:t>
            </a:r>
            <a:r>
              <a:rPr lang="cs-CZ" dirty="0"/>
              <a:t>.</a:t>
            </a:r>
          </a:p>
          <a:p>
            <a:pPr lvl="1"/>
            <a:r>
              <a:rPr lang="cs-CZ" b="1" dirty="0" smtClean="0"/>
              <a:t>Restaurování (R):</a:t>
            </a:r>
            <a:r>
              <a:rPr lang="cs-CZ" dirty="0" smtClean="0"/>
              <a:t> </a:t>
            </a:r>
            <a:r>
              <a:rPr lang="cs-CZ" dirty="0"/>
              <a:t>je činnost, která interpretuje </a:t>
            </a:r>
            <a:r>
              <a:rPr lang="cs-CZ" i="1" dirty="0"/>
              <a:t>celistvost-integritu předmětu </a:t>
            </a:r>
            <a:r>
              <a:rPr lang="cs-CZ" dirty="0"/>
              <a:t>na určitém známém stupni jeho historického vývoje. Hlavním důvodem je dosažení </a:t>
            </a:r>
            <a:r>
              <a:rPr lang="cs-CZ" i="1" u="sng" dirty="0"/>
              <a:t>srozumitelnosti</a:t>
            </a:r>
            <a:r>
              <a:rPr lang="cs-CZ" i="1" dirty="0"/>
              <a:t> předmětu</a:t>
            </a:r>
            <a:r>
              <a:rPr lang="cs-CZ" dirty="0"/>
              <a:t>. V určité míře tak dochází k obnovení estetické, technické, hudební aj. funkčnosti-účinnosti </a:t>
            </a:r>
            <a:r>
              <a:rPr lang="cs-CZ" i="1" dirty="0"/>
              <a:t>předmětu</a:t>
            </a:r>
            <a:r>
              <a:rPr lang="cs-CZ" dirty="0"/>
              <a:t>. </a:t>
            </a:r>
            <a:r>
              <a:rPr lang="cs-CZ" i="1" dirty="0"/>
              <a:t>Restaurování </a:t>
            </a:r>
            <a:r>
              <a:rPr lang="cs-CZ" dirty="0"/>
              <a:t>zahrnuje nejen doplňování chybějících či silně poškozených prvků, ale také odstranění těch prvků, které srozumitelnost nebo funkčnost-účinnost </a:t>
            </a:r>
            <a:r>
              <a:rPr lang="cs-CZ" i="1" dirty="0"/>
              <a:t>předmětu</a:t>
            </a:r>
            <a:r>
              <a:rPr lang="cs-CZ" dirty="0"/>
              <a:t> omezují. Zásah do autenticity </a:t>
            </a:r>
            <a:r>
              <a:rPr lang="cs-CZ" i="1" dirty="0"/>
              <a:t>předmětu</a:t>
            </a:r>
            <a:r>
              <a:rPr lang="cs-CZ" dirty="0"/>
              <a:t> je přitom nezbytný, ale měl by být co nejmenší.</a:t>
            </a:r>
            <a:endParaRPr lang="cs-CZ" sz="2400" dirty="0"/>
          </a:p>
          <a:p>
            <a:pPr marL="0" indent="0">
              <a:buNone/>
            </a:pPr>
            <a:r>
              <a:rPr lang="cs-CZ" dirty="0"/>
              <a:t> </a:t>
            </a:r>
            <a:endParaRPr lang="cs-CZ" sz="2400" dirty="0"/>
          </a:p>
          <a:p>
            <a:pPr lvl="1"/>
            <a:endParaRPr lang="cs-CZ" dirty="0"/>
          </a:p>
        </p:txBody>
      </p:sp>
      <p:pic>
        <p:nvPicPr>
          <p:cNvPr id="7" name="Obrázek 6" descr="Marcela-Kuže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52607" y="4051571"/>
            <a:ext cx="2618437" cy="1963828"/>
          </a:xfrm>
          <a:prstGeom prst="rect">
            <a:avLst/>
          </a:prstGeom>
        </p:spPr>
      </p:pic>
      <p:pic>
        <p:nvPicPr>
          <p:cNvPr id="8" name="Obrázek 7" descr="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556" y="3731329"/>
            <a:ext cx="1734117" cy="26113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7" y="5877272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" name="Obrázek 9" descr="DSC_47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54" y="3919945"/>
            <a:ext cx="3128654" cy="207677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39260" y="6063219"/>
            <a:ext cx="301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PK: Balení a transport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51256" y="637578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SK: Chemická desinsekce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39636" y="6346813"/>
            <a:ext cx="251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R: Doplnění intarzie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9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Etické kodexy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Conservator-Restorer</a:t>
            </a:r>
            <a:r>
              <a:rPr lang="cs-CZ" dirty="0" smtClean="0"/>
              <a:t>: a </a:t>
            </a:r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Profession</a:t>
            </a:r>
            <a:r>
              <a:rPr lang="cs-CZ" dirty="0" smtClean="0"/>
              <a:t>, ICOM-CC, </a:t>
            </a:r>
            <a:r>
              <a:rPr lang="cs-CZ" dirty="0" err="1" smtClean="0"/>
              <a:t>Copenhagen</a:t>
            </a:r>
            <a:r>
              <a:rPr lang="cs-CZ" dirty="0" smtClean="0"/>
              <a:t>, 1986</a:t>
            </a:r>
          </a:p>
          <a:p>
            <a:r>
              <a:rPr lang="cs-CZ" dirty="0" smtClean="0"/>
              <a:t>Profesní etický kodex ICOM pro muzea, 2006 (revize 2017)</a:t>
            </a:r>
          </a:p>
          <a:p>
            <a:r>
              <a:rPr lang="cs-CZ" dirty="0"/>
              <a:t>E.C.C.O. Professional </a:t>
            </a:r>
            <a:r>
              <a:rPr lang="cs-CZ" dirty="0" err="1" smtClean="0"/>
              <a:t>Guidelines</a:t>
            </a:r>
            <a:r>
              <a:rPr lang="cs-CZ" dirty="0" smtClean="0"/>
              <a:t> I. (2002), II. (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Ethics</a:t>
            </a:r>
            <a:r>
              <a:rPr lang="cs-CZ" dirty="0" smtClean="0"/>
              <a:t>, 2003), III. (</a:t>
            </a:r>
            <a:r>
              <a:rPr lang="cs-CZ" dirty="0" err="1" smtClean="0"/>
              <a:t>Education</a:t>
            </a:r>
            <a:r>
              <a:rPr lang="cs-CZ" dirty="0" smtClean="0"/>
              <a:t>, 2004)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Ethics</a:t>
            </a:r>
            <a:r>
              <a:rPr lang="cs-CZ" dirty="0" smtClean="0"/>
              <a:t> </a:t>
            </a:r>
            <a:r>
              <a:rPr lang="cs-CZ" dirty="0" err="1" smtClean="0"/>
              <a:t>Checklist</a:t>
            </a:r>
            <a:r>
              <a:rPr lang="cs-CZ" dirty="0" smtClean="0"/>
              <a:t>, Victoria &amp; Albert Museum, 2004 (2. vydání),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>
                <a:solidFill>
                  <a:schemeClr val="accent1"/>
                </a:solidFill>
              </a:rPr>
              <a:t>Dokument o profesi konzervátora-restaurátora AMG, Komise konzervátorů-restaurátorů, 2011</a:t>
            </a:r>
          </a:p>
          <a:p>
            <a:endParaRPr lang="cs-CZ" dirty="0" smtClean="0"/>
          </a:p>
          <a:p>
            <a:pPr lvl="0"/>
            <a:r>
              <a:rPr lang="cs-CZ" dirty="0"/>
              <a:t>Etický kodex a zásady pro praxi restaurování výtvarných uměleckých děl Asociace restaurátorů Praha, </a:t>
            </a:r>
            <a:r>
              <a:rPr lang="cs-CZ" dirty="0" smtClean="0"/>
              <a:t>2014 </a:t>
            </a:r>
            <a:r>
              <a:rPr lang="cs-CZ" u="sng" dirty="0" smtClean="0">
                <a:hlinkClick r:id="rId3"/>
              </a:rPr>
              <a:t>http://www.ckr.g6.cz/?page_id=9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Pravá složená závorka 3"/>
          <p:cNvSpPr/>
          <p:nvPr/>
        </p:nvSpPr>
        <p:spPr>
          <a:xfrm rot="5400000">
            <a:off x="3831530" y="2153246"/>
            <a:ext cx="864096" cy="3847652"/>
          </a:xfrm>
          <a:prstGeom prst="rightBrace">
            <a:avLst/>
          </a:prstGeom>
          <a:ln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komi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34959"/>
            <a:ext cx="2108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8289"/>
            <a:ext cx="1152128" cy="10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Komplexní hodnota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Ad. 3.2)</a:t>
            </a:r>
            <a:r>
              <a:rPr lang="cs-CZ" sz="2400" dirty="0"/>
              <a:t>	</a:t>
            </a:r>
            <a:r>
              <a:rPr lang="cs-CZ" sz="2400" i="1" dirty="0"/>
              <a:t>Konzervátor-restaurátor </a:t>
            </a:r>
            <a:r>
              <a:rPr lang="cs-CZ" sz="2400" dirty="0"/>
              <a:t>respektuje </a:t>
            </a:r>
            <a:r>
              <a:rPr lang="cs-CZ" sz="2400" i="1" dirty="0"/>
              <a:t>komplexní hodnotu předmětu </a:t>
            </a:r>
            <a:r>
              <a:rPr lang="cs-CZ" sz="2400" dirty="0"/>
              <a:t>svěřeného do jeho péče.</a:t>
            </a:r>
          </a:p>
          <a:p>
            <a:endParaRPr lang="cs-CZ" dirty="0"/>
          </a:p>
        </p:txBody>
      </p:sp>
      <p:pic>
        <p:nvPicPr>
          <p:cNvPr id="4" name="Picture 3" descr="D:\ALENA\Konzervace\Archeol.centr\Hulín Foto\H 31 po konzervaci\vzorek 2\H31 vzorek 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018" y="3659903"/>
            <a:ext cx="3840427" cy="288032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88032" y="5373216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Měděné spirálovité prstýnky </a:t>
            </a:r>
            <a:br>
              <a:rPr lang="cs-CZ" i="1" dirty="0" smtClean="0"/>
            </a:br>
            <a:r>
              <a:rPr lang="cs-CZ" i="1" dirty="0" smtClean="0"/>
              <a:t>s otisky lidských prstů, únětická kultura, výzkum Archeologického centra v Olomouci,</a:t>
            </a:r>
          </a:p>
          <a:p>
            <a:r>
              <a:rPr lang="cs-CZ" i="1" dirty="0" smtClean="0"/>
              <a:t>Konzervováno v MCK TMB, 2004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242088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Korozní vrstvy s otisky lidských prstů </a:t>
            </a:r>
            <a:br>
              <a:rPr lang="cs-CZ" sz="2000" dirty="0" smtClean="0"/>
            </a:br>
            <a:r>
              <a:rPr lang="cs-CZ" sz="2000" dirty="0" smtClean="0"/>
              <a:t>= komplexní hodnota předmětu ?</a:t>
            </a:r>
            <a:endParaRPr lang="cs-CZ" sz="2000" dirty="0"/>
          </a:p>
        </p:txBody>
      </p:sp>
      <p:pic>
        <p:nvPicPr>
          <p:cNvPr id="2050" name="Picture 2" descr="C:\Alena II\Konference\Hodonín etika 2019\vzorek 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2052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0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Komplexní hodnota </a:t>
            </a:r>
            <a:r>
              <a:rPr lang="cs-CZ" dirty="0" smtClean="0"/>
              <a:t>předmětu stanovení koncepce </a:t>
            </a:r>
            <a:r>
              <a:rPr lang="cs-CZ" dirty="0"/>
              <a:t>zásahu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3D vizualizace pergamenového svitku z r. 1665 umístěného ve věži kostela v Telči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6" y="2639241"/>
            <a:ext cx="2446594" cy="209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3008635" cy="241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53" y="2132856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58106"/>
            <a:ext cx="3952627" cy="19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94293" y="4996865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Průzkum – Tomograf Centra Excelence v Telči</a:t>
            </a:r>
          </a:p>
          <a:p>
            <a:r>
              <a:rPr lang="cs-CZ" dirty="0" smtClean="0"/>
              <a:t>Restaurování: Státní okresní archiv v Jihlavě</a:t>
            </a:r>
          </a:p>
          <a:p>
            <a:r>
              <a:rPr lang="cs-CZ" dirty="0" smtClean="0"/>
              <a:t>Zdroj: Benešová, M. a kol.: In Fórum pro </a:t>
            </a:r>
            <a:r>
              <a:rPr lang="cs-CZ" dirty="0" err="1" smtClean="0"/>
              <a:t>ko</a:t>
            </a:r>
            <a:r>
              <a:rPr lang="cs-CZ" dirty="0" smtClean="0"/>
              <a:t>-re, 2019</a:t>
            </a:r>
          </a:p>
          <a:p>
            <a:r>
              <a:rPr lang="cs-CZ" dirty="0"/>
              <a:t>https://mck.technicalmuseum.cz/casopis-fkr/ </a:t>
            </a:r>
          </a:p>
        </p:txBody>
      </p:sp>
    </p:spTree>
    <p:extLst>
      <p:ext uri="{BB962C8B-B14F-4D97-AF65-F5344CB8AC3E}">
        <p14:creationId xmlns:p14="http://schemas.microsoft.com/office/powerpoint/2010/main" val="29038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Komplexní hodnota předmětu – </a:t>
            </a:r>
            <a:r>
              <a:rPr lang="cs-CZ" dirty="0" smtClean="0"/>
              <a:t>stanovení koncepce </a:t>
            </a:r>
            <a:r>
              <a:rPr lang="cs-CZ" dirty="0"/>
              <a:t>zásahu</a:t>
            </a:r>
          </a:p>
        </p:txBody>
      </p:sp>
      <p:pic>
        <p:nvPicPr>
          <p:cNvPr id="1026" name="Picture 2" descr="http://www.vam.ac.uk/__data/assets/image/0003/193674/11342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168352" cy="42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jects removed from the sculp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43" y="1628800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awings removed in 2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4293096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4523643" y="5200762"/>
            <a:ext cx="148851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528" y="609329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Zlacená bronzová socha Buddhy, 14. stol., Tibet, </a:t>
            </a:r>
            <a:br>
              <a:rPr lang="cs-CZ" dirty="0" smtClean="0"/>
            </a:br>
            <a:r>
              <a:rPr lang="cs-CZ" dirty="0" smtClean="0"/>
              <a:t>Victoria &amp; Albert Museum, </a:t>
            </a:r>
            <a:r>
              <a:rPr lang="cs-CZ" dirty="0" err="1" smtClean="0"/>
              <a:t>Conservation</a:t>
            </a:r>
            <a:r>
              <a:rPr lang="cs-CZ" dirty="0" smtClean="0"/>
              <a:t> </a:t>
            </a:r>
            <a:r>
              <a:rPr lang="cs-CZ" dirty="0" err="1" smtClean="0"/>
              <a:t>Journal</a:t>
            </a:r>
            <a:r>
              <a:rPr lang="cs-CZ" dirty="0" smtClean="0"/>
              <a:t> 2002, </a:t>
            </a:r>
            <a:r>
              <a:rPr lang="cs-CZ" dirty="0" err="1" smtClean="0"/>
              <a:t>Issue</a:t>
            </a:r>
            <a:r>
              <a:rPr lang="cs-CZ" dirty="0" smtClean="0"/>
              <a:t> 40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15123" y="4536784"/>
            <a:ext cx="22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Vyjmutí relikvií  = narušení autenticity?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4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1976</Words>
  <Application>Microsoft Office PowerPoint</Application>
  <PresentationFormat>Předvádění na obrazovce (4:3)</PresentationFormat>
  <Paragraphs>160</Paragraphs>
  <Slides>16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I. Úvod do studia  Základy muzejní konzervace definice, historie, etické kodexy a zásady,  požadavky na profesi  </vt:lpstr>
      <vt:lpstr>Poslání konzervátora-restaurátora</vt:lpstr>
      <vt:lpstr>Historie konzervování-restaurování</vt:lpstr>
      <vt:lpstr>Terminologie</vt:lpstr>
      <vt:lpstr>Terminologie</vt:lpstr>
      <vt:lpstr>Etické kodexy</vt:lpstr>
      <vt:lpstr>Komplexní hodnota předmětu</vt:lpstr>
      <vt:lpstr>Komplexní hodnota předmětu stanovení koncepce zásahu</vt:lpstr>
      <vt:lpstr>Komplexní hodnota předmětu – stanovení koncepce zásahu</vt:lpstr>
      <vt:lpstr>Komplexní hodnota předmětu – stanovení koncepce zásahu</vt:lpstr>
      <vt:lpstr>Minimální intervence/ Reverzibilita </vt:lpstr>
      <vt:lpstr>Preventivní konzervace</vt:lpstr>
      <vt:lpstr>Preventivní konzervace / Sanační konzervace / Restaurování </vt:lpstr>
      <vt:lpstr>Spolupráce / Sdílení znalostí </vt:lpstr>
      <vt:lpstr>Zpracování konzervátorsko-restaurátorské dokumentace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 Základy muzejní konzervace definice, historie, požadavky na profesi, etické kodexy</dc:title>
  <dc:creator>Selucká</dc:creator>
  <cp:lastModifiedBy>Alena Selucká</cp:lastModifiedBy>
  <cp:revision>23</cp:revision>
  <dcterms:created xsi:type="dcterms:W3CDTF">2020-10-05T14:56:10Z</dcterms:created>
  <dcterms:modified xsi:type="dcterms:W3CDTF">2023-02-27T14:21:18Z</dcterms:modified>
</cp:coreProperties>
</file>