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7" r:id="rId3"/>
    <p:sldId id="258" r:id="rId4"/>
    <p:sldId id="259" r:id="rId5"/>
    <p:sldId id="260" r:id="rId6"/>
    <p:sldId id="261" r:id="rId7"/>
    <p:sldId id="262" r:id="rId8"/>
    <p:sldId id="299"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00" r:id="rId25"/>
    <p:sldId id="279" r:id="rId26"/>
    <p:sldId id="280" r:id="rId27"/>
    <p:sldId id="281" r:id="rId28"/>
    <p:sldId id="282" r:id="rId29"/>
    <p:sldId id="283" r:id="rId30"/>
    <p:sldId id="284" r:id="rId31"/>
    <p:sldId id="302" r:id="rId32"/>
    <p:sldId id="285" r:id="rId33"/>
    <p:sldId id="286" r:id="rId34"/>
    <p:sldId id="287" r:id="rId35"/>
    <p:sldId id="288" r:id="rId36"/>
    <p:sldId id="301" r:id="rId37"/>
    <p:sldId id="289" r:id="rId38"/>
    <p:sldId id="290" r:id="rId39"/>
    <p:sldId id="291" r:id="rId40"/>
    <p:sldId id="292" r:id="rId41"/>
    <p:sldId id="293" r:id="rId42"/>
    <p:sldId id="294" r:id="rId43"/>
    <p:sldId id="295" r:id="rId44"/>
    <p:sldId id="296" r:id="rId45"/>
    <p:sldId id="297" r:id="rId46"/>
    <p:sldId id="298" r:id="rId47"/>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32" autoAdjust="0"/>
  </p:normalViewPr>
  <p:slideViewPr>
    <p:cSldViewPr>
      <p:cViewPr varScale="1">
        <p:scale>
          <a:sx n="69" d="100"/>
          <a:sy n="69" d="100"/>
        </p:scale>
        <p:origin x="-1834"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76A355E-C305-420F-A7BF-6029B6C1AE96}" type="datetimeFigureOut">
              <a:rPr lang="cs-CZ" smtClean="0"/>
              <a:pPr/>
              <a:t>30.03.2021</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0DFE687-243F-4CF1-9FCB-CCF0EB6892E8}" type="slidenum">
              <a:rPr lang="cs-CZ" smtClean="0"/>
              <a:pPr/>
              <a:t>‹#›</a:t>
            </a:fld>
            <a:endParaRPr lang="cs-CZ"/>
          </a:p>
        </p:txBody>
      </p:sp>
    </p:spTree>
    <p:extLst>
      <p:ext uri="{BB962C8B-B14F-4D97-AF65-F5344CB8AC3E}">
        <p14:creationId xmlns:p14="http://schemas.microsoft.com/office/powerpoint/2010/main" val="1053151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E1330AC-EC2A-4069-AE19-87FC31B92DC7}" type="datetimeFigureOut">
              <a:rPr lang="cs-CZ" smtClean="0"/>
              <a:pPr/>
              <a:t>30.03.2021</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877446F-F57A-4636-8093-FE9E0CDF30B4}" type="slidenum">
              <a:rPr lang="cs-CZ" smtClean="0"/>
              <a:pPr/>
              <a:t>‹#›</a:t>
            </a:fld>
            <a:endParaRPr lang="cs-CZ"/>
          </a:p>
        </p:txBody>
      </p:sp>
    </p:spTree>
    <p:extLst>
      <p:ext uri="{BB962C8B-B14F-4D97-AF65-F5344CB8AC3E}">
        <p14:creationId xmlns:p14="http://schemas.microsoft.com/office/powerpoint/2010/main" val="235487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1</a:t>
            </a:fld>
            <a:endParaRPr lang="cs-CZ"/>
          </a:p>
        </p:txBody>
      </p:sp>
    </p:spTree>
    <p:extLst>
      <p:ext uri="{BB962C8B-B14F-4D97-AF65-F5344CB8AC3E}">
        <p14:creationId xmlns:p14="http://schemas.microsoft.com/office/powerpoint/2010/main" val="419722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10</a:t>
            </a:fld>
            <a:endParaRPr lang="cs-CZ"/>
          </a:p>
        </p:txBody>
      </p:sp>
    </p:spTree>
    <p:extLst>
      <p:ext uri="{BB962C8B-B14F-4D97-AF65-F5344CB8AC3E}">
        <p14:creationId xmlns:p14="http://schemas.microsoft.com/office/powerpoint/2010/main" val="171936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11</a:t>
            </a:fld>
            <a:endParaRPr lang="cs-CZ"/>
          </a:p>
        </p:txBody>
      </p:sp>
    </p:spTree>
    <p:extLst>
      <p:ext uri="{BB962C8B-B14F-4D97-AF65-F5344CB8AC3E}">
        <p14:creationId xmlns:p14="http://schemas.microsoft.com/office/powerpoint/2010/main" val="63999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Mastix – pryskyřice ze středomořského stromu</a:t>
            </a:r>
          </a:p>
          <a:p>
            <a:r>
              <a:rPr lang="cs-CZ" dirty="0" smtClean="0"/>
              <a:t>Kopál – stromová pryskyřice pocházející ze Střední Ameriky</a:t>
            </a:r>
          </a:p>
          <a:p>
            <a:r>
              <a:rPr lang="cs-CZ" dirty="0" smtClean="0"/>
              <a:t>Historie používání ochranných prostředků je dokladována již ve Starověkém Římě. </a:t>
            </a:r>
            <a:endParaRPr lang="cs-CZ" dirty="0"/>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13</a:t>
            </a:fld>
            <a:endParaRPr lang="cs-CZ"/>
          </a:p>
        </p:txBody>
      </p:sp>
    </p:spTree>
    <p:extLst>
      <p:ext uri="{BB962C8B-B14F-4D97-AF65-F5344CB8AC3E}">
        <p14:creationId xmlns:p14="http://schemas.microsoft.com/office/powerpoint/2010/main" val="3328615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14</a:t>
            </a:fld>
            <a:endParaRPr lang="cs-CZ"/>
          </a:p>
        </p:txBody>
      </p:sp>
    </p:spTree>
    <p:extLst>
      <p:ext uri="{BB962C8B-B14F-4D97-AF65-F5344CB8AC3E}">
        <p14:creationId xmlns:p14="http://schemas.microsoft.com/office/powerpoint/2010/main" val="1386804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Konverzní povlaky – vznikají při chemických úpravách kovu, kdy vznikají na povrchu málo rozpustné produkty s obsahem podkladního kovu.</a:t>
            </a:r>
            <a:endParaRPr lang="cs-CZ" dirty="0"/>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15</a:t>
            </a:fld>
            <a:endParaRPr lang="cs-CZ"/>
          </a:p>
        </p:txBody>
      </p:sp>
    </p:spTree>
    <p:extLst>
      <p:ext uri="{BB962C8B-B14F-4D97-AF65-F5344CB8AC3E}">
        <p14:creationId xmlns:p14="http://schemas.microsoft.com/office/powerpoint/2010/main" val="1747293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16</a:t>
            </a:fld>
            <a:endParaRPr lang="cs-CZ"/>
          </a:p>
        </p:txBody>
      </p:sp>
    </p:spTree>
    <p:extLst>
      <p:ext uri="{BB962C8B-B14F-4D97-AF65-F5344CB8AC3E}">
        <p14:creationId xmlns:p14="http://schemas.microsoft.com/office/powerpoint/2010/main" val="1524586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17</a:t>
            </a:fld>
            <a:endParaRPr lang="cs-CZ"/>
          </a:p>
        </p:txBody>
      </p:sp>
    </p:spTree>
    <p:extLst>
      <p:ext uri="{BB962C8B-B14F-4D97-AF65-F5344CB8AC3E}">
        <p14:creationId xmlns:p14="http://schemas.microsoft.com/office/powerpoint/2010/main" val="1408135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18</a:t>
            </a:fld>
            <a:endParaRPr lang="cs-CZ"/>
          </a:p>
        </p:txBody>
      </p:sp>
    </p:spTree>
    <p:extLst>
      <p:ext uri="{BB962C8B-B14F-4D97-AF65-F5344CB8AC3E}">
        <p14:creationId xmlns:p14="http://schemas.microsoft.com/office/powerpoint/2010/main" val="2291232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5955"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smtClean="0"/>
          </a:p>
        </p:txBody>
      </p:sp>
      <p:sp>
        <p:nvSpPr>
          <p:cNvPr id="12595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F7D349-8AE5-4039-B4BC-04C86D043B2C}" type="slidenum">
              <a:rPr lang="cs-CZ" altLang="cs-CZ" smtClean="0"/>
              <a:pPr/>
              <a:t>19</a:t>
            </a:fld>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2</a:t>
            </a:fld>
            <a:endParaRPr lang="cs-CZ"/>
          </a:p>
        </p:txBody>
      </p:sp>
    </p:spTree>
    <p:extLst>
      <p:ext uri="{BB962C8B-B14F-4D97-AF65-F5344CB8AC3E}">
        <p14:creationId xmlns:p14="http://schemas.microsoft.com/office/powerpoint/2010/main" val="3502133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6979"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smtClean="0"/>
              <a:t>rytecká výzdoba-bulino - mikro body vytvářející mnoho odstínů šedi pomocí odrazu a absorbce světla . – kopie</a:t>
            </a:r>
          </a:p>
        </p:txBody>
      </p:sp>
      <p:sp>
        <p:nvSpPr>
          <p:cNvPr id="12698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C1C00D-3427-44B0-AB01-05731CD65D28}" type="slidenum">
              <a:rPr lang="cs-CZ" altLang="cs-CZ" smtClean="0"/>
              <a:pPr/>
              <a:t>20</a:t>
            </a:fld>
            <a:endParaRPr lang="cs-CZ" alt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800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altLang="cs-CZ" smtClean="0"/>
              <a:t>Obr. 5: Postup zhotovení inkrustace plátováním: 1 - zdrsnění podkladního kovu vytvořením mřížky, 2 - zatepání měkčí fólie nebo drátku na zdrsněný povrch, zahřátí povrchu pro zpevnění vazby mezi oběma kovy; 3 - zakončení výzdoby (upraveno dle Finishing Techniques in MetalWork, Philadelphia Museum of Art, 2015)</a:t>
            </a:r>
          </a:p>
          <a:p>
            <a:pPr eaLnBrk="1" hangingPunct="1">
              <a:spcBef>
                <a:spcPct val="0"/>
              </a:spcBef>
            </a:pPr>
            <a:endParaRPr lang="cs-CZ" altLang="cs-CZ" smtClean="0"/>
          </a:p>
          <a:p>
            <a:pPr eaLnBrk="1" hangingPunct="1">
              <a:spcBef>
                <a:spcPct val="0"/>
              </a:spcBef>
            </a:pPr>
            <a:r>
              <a:rPr lang="cs-CZ" altLang="cs-CZ" smtClean="0"/>
              <a:t>Obr. 3: Postup zhotovení tauzie do drážky: 1 - Do podkladního kovu je vrytá/vysekaná drážka; 2 - zatepání vložky z měkčího kovového materiálu do drážky; 3 - zakončení výzdoby (upraveno dle Finishing Techniques in MetalWork, Philadelphia Museum of Art, 2015)</a:t>
            </a:r>
          </a:p>
          <a:p>
            <a:pPr eaLnBrk="1" hangingPunct="1">
              <a:spcBef>
                <a:spcPct val="0"/>
              </a:spcBef>
            </a:pPr>
            <a:endParaRPr lang="cs-CZ" altLang="cs-CZ" smtClean="0"/>
          </a:p>
          <a:p>
            <a:endParaRPr lang="cs-CZ" altLang="cs-CZ" smtClean="0"/>
          </a:p>
        </p:txBody>
      </p:sp>
      <p:sp>
        <p:nvSpPr>
          <p:cNvPr id="12800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E6CC50-985E-4D4E-8646-78EF3F95108F}" type="slidenum">
              <a:rPr lang="cs-CZ" altLang="cs-CZ" smtClean="0"/>
              <a:pPr/>
              <a:t>21</a:t>
            </a:fld>
            <a:endParaRPr lang="cs-CZ" alt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22</a:t>
            </a:fld>
            <a:endParaRPr lang="cs-CZ"/>
          </a:p>
        </p:txBody>
      </p:sp>
    </p:spTree>
    <p:extLst>
      <p:ext uri="{BB962C8B-B14F-4D97-AF65-F5344CB8AC3E}">
        <p14:creationId xmlns:p14="http://schemas.microsoft.com/office/powerpoint/2010/main" val="1198302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9027"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Příprava </a:t>
            </a:r>
            <a:r>
              <a:rPr lang="cs-CZ" altLang="cs-CZ" dirty="0" err="1" smtClean="0"/>
              <a:t>niella</a:t>
            </a:r>
            <a:r>
              <a:rPr lang="cs-CZ" altLang="cs-CZ" dirty="0" smtClean="0"/>
              <a:t> – taví se stříbro, měď olovo se sírou (vysoká teplota okolo 100% °C, nechá s </a:t>
            </a:r>
            <a:r>
              <a:rPr lang="cs-CZ" altLang="cs-CZ" dirty="0" err="1" smtClean="0"/>
              <a:t>ezchládnout</a:t>
            </a:r>
            <a:r>
              <a:rPr lang="cs-CZ" altLang="cs-CZ" dirty="0" smtClean="0"/>
              <a:t> a rozdrtí se na prášek)</a:t>
            </a:r>
          </a:p>
          <a:p>
            <a:r>
              <a:rPr lang="cs-CZ" altLang="cs-CZ" dirty="0" smtClean="0"/>
              <a:t>Připraví se povrch – rytím, leptáním, tepáním – nanese se </a:t>
            </a:r>
            <a:r>
              <a:rPr lang="cs-CZ" altLang="cs-CZ" dirty="0" err="1" smtClean="0"/>
              <a:t>niello</a:t>
            </a:r>
            <a:r>
              <a:rPr lang="cs-CZ" altLang="cs-CZ" dirty="0" smtClean="0"/>
              <a:t> a poté se opět taví při nižších teplotách (°obdobně jako smalty ? 800 °C) – dojde k přitavení </a:t>
            </a:r>
            <a:r>
              <a:rPr lang="cs-CZ" altLang="cs-CZ" dirty="0" err="1" smtClean="0"/>
              <a:t>niella</a:t>
            </a:r>
            <a:r>
              <a:rPr lang="cs-CZ" altLang="cs-CZ" dirty="0" smtClean="0"/>
              <a:t> ke kovu.</a:t>
            </a:r>
          </a:p>
          <a:p>
            <a:r>
              <a:rPr lang="cs-CZ" altLang="cs-CZ" dirty="0" smtClean="0"/>
              <a:t>Restaurování – </a:t>
            </a:r>
            <a:r>
              <a:rPr lang="cs-CZ" altLang="cs-CZ" dirty="0" err="1" smtClean="0"/>
              <a:t>čištit</a:t>
            </a:r>
            <a:r>
              <a:rPr lang="cs-CZ" altLang="cs-CZ" dirty="0" smtClean="0"/>
              <a:t> pouze </a:t>
            </a:r>
            <a:r>
              <a:rPr lang="cs-CZ" altLang="cs-CZ" dirty="0" err="1" smtClean="0"/>
              <a:t>mechnicky</a:t>
            </a:r>
            <a:r>
              <a:rPr lang="cs-CZ" altLang="cs-CZ" dirty="0" smtClean="0"/>
              <a:t>, doplnění lakem s </a:t>
            </a:r>
            <a:r>
              <a:rPr lang="cs-CZ" altLang="cs-CZ" smtClean="0"/>
              <a:t>černým pigmentem,. </a:t>
            </a:r>
            <a:endParaRPr lang="cs-CZ" altLang="cs-CZ" dirty="0" smtClean="0"/>
          </a:p>
        </p:txBody>
      </p:sp>
      <p:sp>
        <p:nvSpPr>
          <p:cNvPr id="12902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408B00-4AE0-4608-B54E-53F58FD7B579}" type="slidenum">
              <a:rPr lang="cs-CZ" altLang="cs-CZ" smtClean="0"/>
              <a:pPr/>
              <a:t>23</a:t>
            </a:fld>
            <a:endParaRPr lang="cs-CZ" alt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9027"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dirty="0" smtClean="0"/>
          </a:p>
        </p:txBody>
      </p:sp>
      <p:sp>
        <p:nvSpPr>
          <p:cNvPr id="12902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408B00-4AE0-4608-B54E-53F58FD7B579}" type="slidenum">
              <a:rPr lang="cs-CZ" altLang="cs-CZ" smtClean="0"/>
              <a:pPr/>
              <a:t>24</a:t>
            </a:fld>
            <a:endParaRPr lang="cs-CZ" alt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Způsob zdobení povrchu přilby odpovídá technice </a:t>
            </a:r>
            <a:r>
              <a:rPr lang="cs-CZ" sz="1200" b="0" i="1" u="none" strike="noStrike" kern="1200" baseline="0" dirty="0" smtClean="0">
                <a:solidFill>
                  <a:schemeClr val="tx1"/>
                </a:solidFill>
                <a:latin typeface="+mn-lt"/>
                <a:ea typeface="+mn-ea"/>
                <a:cs typeface="+mn-cs"/>
              </a:rPr>
              <a:t>leptu</a:t>
            </a:r>
            <a:r>
              <a:rPr lang="cs-CZ" sz="1200" b="0" i="0" u="none" strike="noStrike" kern="1200" baseline="0" dirty="0" smtClean="0">
                <a:solidFill>
                  <a:schemeClr val="tx1"/>
                </a:solidFill>
                <a:latin typeface="+mn-lt"/>
                <a:ea typeface="+mn-ea"/>
                <a:cs typeface="+mn-cs"/>
              </a:rPr>
              <a:t>, která byla od konce 15. století ve větší míře</a:t>
            </a:r>
          </a:p>
          <a:p>
            <a:r>
              <a:rPr lang="cs-CZ" sz="1200" b="0" i="0" u="none" strike="noStrike" kern="1200" baseline="0" dirty="0" smtClean="0">
                <a:solidFill>
                  <a:schemeClr val="tx1"/>
                </a:solidFill>
                <a:latin typeface="+mn-lt"/>
                <a:ea typeface="+mn-ea"/>
                <a:cs typeface="+mn-cs"/>
              </a:rPr>
              <a:t>rozšířena. Jedná se o daleko jednodušší postup výzdoby než </a:t>
            </a:r>
            <a:r>
              <a:rPr lang="cs-CZ" sz="1200" b="0" i="0" u="none" strike="noStrike" kern="1200" baseline="0" dirty="0" err="1" smtClean="0">
                <a:solidFill>
                  <a:schemeClr val="tx1"/>
                </a:solidFill>
                <a:latin typeface="+mn-lt"/>
                <a:ea typeface="+mn-ea"/>
                <a:cs typeface="+mn-cs"/>
              </a:rPr>
              <a:t>gravirování</a:t>
            </a:r>
            <a:r>
              <a:rPr lang="cs-CZ" sz="1200" b="0" i="0" u="none" strike="noStrike" kern="1200" baseline="0" dirty="0" smtClean="0">
                <a:solidFill>
                  <a:schemeClr val="tx1"/>
                </a:solidFill>
                <a:latin typeface="+mn-lt"/>
                <a:ea typeface="+mn-ea"/>
                <a:cs typeface="+mn-cs"/>
              </a:rPr>
              <a:t>. Detail orientální přilby</a:t>
            </a:r>
          </a:p>
          <a:p>
            <a:r>
              <a:rPr lang="cs-CZ" sz="1200" b="0" i="0" u="none" strike="noStrike" kern="1200" baseline="0" dirty="0" smtClean="0">
                <a:solidFill>
                  <a:schemeClr val="tx1"/>
                </a:solidFill>
                <a:latin typeface="+mn-lt"/>
                <a:ea typeface="+mn-ea"/>
                <a:cs typeface="+mn-cs"/>
              </a:rPr>
              <a:t>dokladuje technologii </a:t>
            </a:r>
            <a:r>
              <a:rPr lang="cs-CZ" sz="1200" b="0" i="1" u="none" strike="noStrike" kern="1200" baseline="0" dirty="0" smtClean="0">
                <a:solidFill>
                  <a:schemeClr val="tx1"/>
                </a:solidFill>
                <a:latin typeface="+mn-lt"/>
                <a:ea typeface="+mn-ea"/>
                <a:cs typeface="+mn-cs"/>
              </a:rPr>
              <a:t>výškového leptu</a:t>
            </a:r>
            <a:r>
              <a:rPr lang="cs-CZ" sz="1200" b="0" i="0" u="none" strike="noStrike" kern="1200" baseline="0" dirty="0" smtClean="0">
                <a:solidFill>
                  <a:schemeClr val="tx1"/>
                </a:solidFill>
                <a:latin typeface="+mn-lt"/>
                <a:ea typeface="+mn-ea"/>
                <a:cs typeface="+mn-cs"/>
              </a:rPr>
              <a:t>, kdy do hloubky je vyleptáno pozadí (pravděpodobně leptací</a:t>
            </a:r>
          </a:p>
          <a:p>
            <a:r>
              <a:rPr lang="cs-CZ" sz="1200" b="0" i="0" u="none" strike="noStrike" kern="1200" baseline="0" dirty="0" smtClean="0">
                <a:solidFill>
                  <a:schemeClr val="tx1"/>
                </a:solidFill>
                <a:latin typeface="+mn-lt"/>
                <a:ea typeface="+mn-ea"/>
                <a:cs typeface="+mn-cs"/>
              </a:rPr>
              <a:t>kapalinou s obsahem kyseliny octové) a hlavní motiv zůstává na úrovni plochy zbroje. Přičemž</a:t>
            </a:r>
          </a:p>
          <a:p>
            <a:r>
              <a:rPr lang="cs-CZ" sz="1200" b="0" i="0" u="none" strike="noStrike" kern="1200" baseline="0" dirty="0" smtClean="0">
                <a:solidFill>
                  <a:schemeClr val="tx1"/>
                </a:solidFill>
                <a:latin typeface="+mn-lt"/>
                <a:ea typeface="+mn-ea"/>
                <a:cs typeface="+mn-cs"/>
              </a:rPr>
              <a:t>prohlubně vyleptané dekorace jsou vyplněny černou barvou (hovoříme o tzv. </a:t>
            </a:r>
            <a:r>
              <a:rPr lang="cs-CZ" sz="1200" b="0" i="1" u="none" strike="noStrike" kern="1200" baseline="0" dirty="0" smtClean="0">
                <a:solidFill>
                  <a:schemeClr val="tx1"/>
                </a:solidFill>
                <a:latin typeface="+mn-lt"/>
                <a:ea typeface="+mn-ea"/>
                <a:cs typeface="+mn-cs"/>
              </a:rPr>
              <a:t>černém leptu</a:t>
            </a:r>
            <a:r>
              <a:rPr lang="cs-CZ" sz="1200" b="0" i="0" u="none" strike="noStrike" kern="1200" baseline="0" dirty="0" smtClean="0">
                <a:solidFill>
                  <a:schemeClr val="tx1"/>
                </a:solidFill>
                <a:latin typeface="+mn-lt"/>
                <a:ea typeface="+mn-ea"/>
                <a:cs typeface="+mn-cs"/>
              </a:rPr>
              <a:t>), [Mudra</a:t>
            </a:r>
          </a:p>
          <a:p>
            <a:r>
              <a:rPr lang="cs-CZ" sz="1200" b="0" i="0" u="none" strike="noStrike" kern="1200" baseline="0" dirty="0" err="1" smtClean="0">
                <a:solidFill>
                  <a:schemeClr val="tx1"/>
                </a:solidFill>
                <a:latin typeface="+mn-lt"/>
                <a:ea typeface="+mn-ea"/>
                <a:cs typeface="+mn-cs"/>
              </a:rPr>
              <a:t>M.:Platnéřství</a:t>
            </a:r>
            <a:r>
              <a:rPr lang="cs-CZ" sz="1200" b="0" i="0" u="none" strike="noStrike" kern="1200" baseline="0" dirty="0" smtClean="0">
                <a:solidFill>
                  <a:schemeClr val="tx1"/>
                </a:solidFill>
                <a:latin typeface="+mn-lt"/>
                <a:ea typeface="+mn-ea"/>
                <a:cs typeface="+mn-cs"/>
              </a:rPr>
              <a:t>, výroba zbroje, r. ………]. Na plochém reliéfu jsou místy zachované rovněž zbytky</a:t>
            </a:r>
          </a:p>
          <a:p>
            <a:r>
              <a:rPr lang="cs-CZ" sz="1200" b="0" i="0" u="none" strike="noStrike" kern="1200" baseline="0" dirty="0" smtClean="0">
                <a:solidFill>
                  <a:schemeClr val="tx1"/>
                </a:solidFill>
                <a:latin typeface="+mn-lt"/>
                <a:ea typeface="+mn-ea"/>
                <a:cs typeface="+mn-cs"/>
              </a:rPr>
              <a:t>pokovení stříbřením (viz tab. 4). Podrobnějším průzkumem bylo zjištěno, že byla použita tenká</a:t>
            </a:r>
          </a:p>
          <a:p>
            <a:r>
              <a:rPr lang="cs-CZ" sz="1200" b="0" i="0" u="none" strike="noStrike" kern="1200" baseline="0" dirty="0" smtClean="0">
                <a:solidFill>
                  <a:schemeClr val="tx1"/>
                </a:solidFill>
                <a:latin typeface="+mn-lt"/>
                <a:ea typeface="+mn-ea"/>
                <a:cs typeface="+mn-cs"/>
              </a:rPr>
              <a:t>stříbrná fólie, která byla vbita na zdrsněný povrch – tedy plátování. Zajímavé je, že nebyl aplikován</a:t>
            </a:r>
          </a:p>
          <a:p>
            <a:r>
              <a:rPr lang="cs-CZ" sz="1200" b="0" i="0" u="none" strike="noStrike" kern="1200" baseline="0" dirty="0" smtClean="0">
                <a:solidFill>
                  <a:schemeClr val="tx1"/>
                </a:solidFill>
                <a:latin typeface="+mn-lt"/>
                <a:ea typeface="+mn-ea"/>
                <a:cs typeface="+mn-cs"/>
              </a:rPr>
              <a:t>amalgám stříbra, který byl používán ve spojení s černým leptem (obdobně jako amalgám zlata). Při</a:t>
            </a:r>
          </a:p>
          <a:p>
            <a:r>
              <a:rPr lang="cs-CZ" sz="1200" b="0" i="0" u="none" strike="noStrike" kern="1200" baseline="0" dirty="0" smtClean="0">
                <a:solidFill>
                  <a:schemeClr val="tx1"/>
                </a:solidFill>
                <a:latin typeface="+mn-lt"/>
                <a:ea typeface="+mn-ea"/>
                <a:cs typeface="+mn-cs"/>
              </a:rPr>
              <a:t>zahřívání se totiž olej smíchaný s barvou a rtuť odpařily a černá barva zůstala v pozadí motivu a</a:t>
            </a:r>
          </a:p>
          <a:p>
            <a:r>
              <a:rPr lang="cs-CZ" sz="1200" b="0" i="0" u="none" strike="noStrike" kern="1200" baseline="0" dirty="0" smtClean="0">
                <a:solidFill>
                  <a:schemeClr val="tx1"/>
                </a:solidFill>
                <a:latin typeface="+mn-lt"/>
                <a:ea typeface="+mn-ea"/>
                <a:cs typeface="+mn-cs"/>
              </a:rPr>
              <a:t>stříbro příp. zlato přilnulo na plochý reliéf.</a:t>
            </a:r>
            <a:endParaRPr lang="cs-CZ" dirty="0"/>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25</a:t>
            </a:fld>
            <a:endParaRPr lang="cs-CZ"/>
          </a:p>
        </p:txBody>
      </p:sp>
    </p:spTree>
    <p:extLst>
      <p:ext uri="{BB962C8B-B14F-4D97-AF65-F5344CB8AC3E}">
        <p14:creationId xmlns:p14="http://schemas.microsoft.com/office/powerpoint/2010/main" val="1063685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26</a:t>
            </a:fld>
            <a:endParaRPr lang="cs-CZ"/>
          </a:p>
        </p:txBody>
      </p:sp>
    </p:spTree>
    <p:extLst>
      <p:ext uri="{BB962C8B-B14F-4D97-AF65-F5344CB8AC3E}">
        <p14:creationId xmlns:p14="http://schemas.microsoft.com/office/powerpoint/2010/main" val="1576169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Filigrán je starověká technika, jejíž základem je drát, stáčený (tordovaný) do nejrůznějších spirál, z</a:t>
            </a:r>
          </a:p>
          <a:p>
            <a:r>
              <a:rPr lang="cs-CZ" sz="1200" b="0" i="0" u="none" strike="noStrike" kern="1200" baseline="0" dirty="0" smtClean="0">
                <a:solidFill>
                  <a:schemeClr val="tx1"/>
                </a:solidFill>
                <a:latin typeface="+mn-lt"/>
                <a:ea typeface="+mn-ea"/>
                <a:cs typeface="+mn-cs"/>
              </a:rPr>
              <a:t>něhož se vytvářejí ornamenty [Konzervování a restaurování kovů, 2011, s. 485]. Drát je nejčastěji</a:t>
            </a:r>
          </a:p>
          <a:p>
            <a:r>
              <a:rPr lang="cs-CZ" sz="1200" b="0" i="0" u="none" strike="noStrike" kern="1200" baseline="0" dirty="0" smtClean="0">
                <a:solidFill>
                  <a:schemeClr val="tx1"/>
                </a:solidFill>
                <a:latin typeface="+mn-lt"/>
                <a:ea typeface="+mn-ea"/>
                <a:cs typeface="+mn-cs"/>
              </a:rPr>
              <a:t>stříbrný, doplněný granulací nebo jinými motivy .</a:t>
            </a:r>
            <a:endParaRPr lang="cs-CZ" dirty="0"/>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27</a:t>
            </a:fld>
            <a:endParaRPr lang="cs-CZ"/>
          </a:p>
        </p:txBody>
      </p:sp>
    </p:spTree>
    <p:extLst>
      <p:ext uri="{BB962C8B-B14F-4D97-AF65-F5344CB8AC3E}">
        <p14:creationId xmlns:p14="http://schemas.microsoft.com/office/powerpoint/2010/main" val="193594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30051"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sz="1200" kern="1200" dirty="0" smtClean="0">
                <a:solidFill>
                  <a:schemeClr val="tx1"/>
                </a:solidFill>
                <a:effectLst/>
                <a:latin typeface="+mn-lt"/>
                <a:ea typeface="+mn-ea"/>
                <a:cs typeface="+mn-cs"/>
              </a:rPr>
              <a:t>Smalt je sklovina, vyrobená z měkkého (</a:t>
            </a:r>
            <a:r>
              <a:rPr lang="cs-CZ" sz="1200" kern="1200" dirty="0" err="1" smtClean="0">
                <a:solidFill>
                  <a:schemeClr val="tx1"/>
                </a:solidFill>
                <a:effectLst/>
                <a:latin typeface="+mn-lt"/>
                <a:ea typeface="+mn-ea"/>
                <a:cs typeface="+mn-cs"/>
              </a:rPr>
              <a:t>nízkotavitelného</a:t>
            </a:r>
            <a:r>
              <a:rPr lang="cs-CZ" sz="1200" kern="1200" dirty="0" smtClean="0">
                <a:solidFill>
                  <a:schemeClr val="tx1"/>
                </a:solidFill>
                <a:effectLst/>
                <a:latin typeface="+mn-lt"/>
                <a:ea typeface="+mn-ea"/>
                <a:cs typeface="+mn-cs"/>
              </a:rPr>
              <a:t>) skla, ke kterému jsou přidávány další přísady, které </a:t>
            </a:r>
            <a:r>
              <a:rPr lang="cs-CZ" sz="1200" kern="1200" dirty="0" err="1" smtClean="0">
                <a:solidFill>
                  <a:schemeClr val="tx1"/>
                </a:solidFill>
                <a:effectLst/>
                <a:latin typeface="+mn-lt"/>
                <a:ea typeface="+mn-ea"/>
                <a:cs typeface="+mn-cs"/>
              </a:rPr>
              <a:t>snížují</a:t>
            </a:r>
            <a:r>
              <a:rPr lang="cs-CZ" sz="1200" kern="1200" dirty="0" smtClean="0">
                <a:solidFill>
                  <a:schemeClr val="tx1"/>
                </a:solidFill>
                <a:effectLst/>
                <a:latin typeface="+mn-lt"/>
                <a:ea typeface="+mn-ea"/>
                <a:cs typeface="+mn-cs"/>
              </a:rPr>
              <a:t> tavicí teplotu a usnadňují přitavení k použitému kovu.  Smaltovací barva   je obvykle vyrobena z křemičitého písku (oxid křemičitý), boraxu (kyselina boritá), suříku (oxidu </a:t>
            </a:r>
            <a:r>
              <a:rPr lang="cs-CZ" sz="1200" kern="1200" dirty="0" err="1" smtClean="0">
                <a:solidFill>
                  <a:schemeClr val="tx1"/>
                </a:solidFill>
                <a:effectLst/>
                <a:latin typeface="+mn-lt"/>
                <a:ea typeface="+mn-ea"/>
                <a:cs typeface="+mn-cs"/>
              </a:rPr>
              <a:t>olovnato-olovičitého</a:t>
            </a:r>
            <a:r>
              <a:rPr lang="cs-CZ" sz="1200" kern="1200" dirty="0" smtClean="0">
                <a:solidFill>
                  <a:schemeClr val="tx1"/>
                </a:solidFill>
                <a:effectLst/>
                <a:latin typeface="+mn-lt"/>
                <a:ea typeface="+mn-ea"/>
                <a:cs typeface="+mn-cs"/>
              </a:rPr>
              <a:t>) je jedovatý, už se tam nedává První smalty jej obsahovaly) , sody (uhličitanu sodného)   nebo potaše (uhličitanu draselného), případně dalších  surovin jako </a:t>
            </a:r>
            <a:r>
              <a:rPr lang="cs-CZ" sz="1200" kern="1200" dirty="0" err="1" smtClean="0">
                <a:solidFill>
                  <a:schemeClr val="tx1"/>
                </a:solidFill>
                <a:effectLst/>
                <a:latin typeface="+mn-lt"/>
                <a:ea typeface="+mn-ea"/>
                <a:cs typeface="+mn-cs"/>
              </a:rPr>
              <a:t>jeVýchozí</a:t>
            </a:r>
            <a:r>
              <a:rPr lang="cs-CZ" sz="1200" kern="1200" dirty="0" smtClean="0">
                <a:solidFill>
                  <a:schemeClr val="tx1"/>
                </a:solidFill>
                <a:effectLst/>
                <a:latin typeface="+mn-lt"/>
                <a:ea typeface="+mn-ea"/>
                <a:cs typeface="+mn-cs"/>
              </a:rPr>
              <a:t> čirá sklovina se nazývá    </a:t>
            </a:r>
            <a:r>
              <a:rPr lang="cs-CZ" sz="1200" kern="1200" dirty="0" err="1" smtClean="0">
                <a:solidFill>
                  <a:schemeClr val="tx1"/>
                </a:solidFill>
                <a:effectLst/>
                <a:latin typeface="+mn-lt"/>
                <a:ea typeface="+mn-ea"/>
                <a:cs typeface="+mn-cs"/>
              </a:rPr>
              <a:t>fondant</a:t>
            </a:r>
            <a:r>
              <a:rPr lang="cs-CZ" sz="1200" kern="1200" dirty="0" smtClean="0">
                <a:solidFill>
                  <a:schemeClr val="tx1"/>
                </a:solidFill>
                <a:effectLst/>
                <a:latin typeface="+mn-lt"/>
                <a:ea typeface="+mn-ea"/>
                <a:cs typeface="+mn-cs"/>
              </a:rPr>
              <a:t>/flux ?? (flux a může být lehce zabarvena v různých tónech modré, bílé, žluté, růžové. Přidáním 2 % až 3 % oxidů kovů je dosahováno různých odstínů výsledné barvy  Oxidy mědi se používají pro zelenou, kobalt pro modrou, železo pro červenou a hnědou  křída, kostní moučka atd.  Přesné složení smaltu se liší nejen podle výrobců, jednotlivých odstínů, ale i kovu na který jsou určeny. </a:t>
            </a:r>
            <a:endParaRPr lang="cs-CZ" altLang="cs-CZ" dirty="0" smtClean="0"/>
          </a:p>
        </p:txBody>
      </p:sp>
      <p:sp>
        <p:nvSpPr>
          <p:cNvPr id="13005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6E471B-91F4-44C7-B157-35159F5E9CD8}" type="slidenum">
              <a:rPr lang="cs-CZ" altLang="cs-CZ" smtClean="0"/>
              <a:pPr/>
              <a:t>28</a:t>
            </a:fld>
            <a:endParaRPr lang="cs-CZ" altLang="cs-CZ"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310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A </a:t>
            </a:r>
            <a:r>
              <a:rPr lang="cs-CZ" altLang="cs-CZ" dirty="0" err="1" smtClean="0"/>
              <a:t>joure</a:t>
            </a:r>
            <a:r>
              <a:rPr lang="cs-CZ" altLang="cs-CZ" dirty="0" smtClean="0"/>
              <a:t> – vyplňuje sítku vyřezanou v kovu </a:t>
            </a:r>
            <a:r>
              <a:rPr lang="cs-CZ" altLang="cs-CZ" dirty="0" err="1" smtClean="0"/>
              <a:t>avypaluje</a:t>
            </a:r>
            <a:r>
              <a:rPr lang="cs-CZ" altLang="cs-CZ" dirty="0" smtClean="0"/>
              <a:t> se na slídovou desku– v období secese</a:t>
            </a:r>
          </a:p>
          <a:p>
            <a:endParaRPr lang="cs-CZ" altLang="cs-CZ" dirty="0" smtClean="0"/>
          </a:p>
          <a:p>
            <a:r>
              <a:rPr lang="cs-CZ" sz="1200" kern="1200" dirty="0" smtClean="0">
                <a:solidFill>
                  <a:schemeClr val="tx1"/>
                </a:solidFill>
                <a:effectLst/>
                <a:latin typeface="+mn-lt"/>
                <a:ea typeface="+mn-ea"/>
                <a:cs typeface="+mn-cs"/>
              </a:rPr>
              <a:t> Emailové barvy mohou být opakní (neprůsvitné), transparentní (průsvitné), opálové (mléčně zakalené až měňavé). </a:t>
            </a:r>
            <a:endParaRPr lang="cs-CZ" altLang="cs-CZ" dirty="0" smtClean="0"/>
          </a:p>
        </p:txBody>
      </p:sp>
      <p:sp>
        <p:nvSpPr>
          <p:cNvPr id="13107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79A9BC-A8E0-4827-86D3-3652F15ACBC5}" type="slidenum">
              <a:rPr lang="cs-CZ" altLang="cs-CZ" smtClean="0"/>
              <a:pPr/>
              <a:t>29</a:t>
            </a:fld>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0835"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Tváření kovů – jeden z nejstarších způsobů přetváření kovů  - tepané výrobky z mědi za studena 7 tis. </a:t>
            </a:r>
            <a:r>
              <a:rPr lang="cs-CZ" altLang="cs-CZ" dirty="0" err="1" smtClean="0"/>
              <a:t>př</a:t>
            </a:r>
            <a:r>
              <a:rPr lang="cs-CZ" altLang="cs-CZ" dirty="0" smtClean="0"/>
              <a:t>, n. l. (Anatolie, Irák) Účinkem vnější síly dochází ke změně tvaru materiálů bez porušení soudržnosti.</a:t>
            </a:r>
          </a:p>
        </p:txBody>
      </p:sp>
      <p:sp>
        <p:nvSpPr>
          <p:cNvPr id="12083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FBE785-0598-48C2-B7C2-8C713CB06072}" type="slidenum">
              <a:rPr lang="cs-CZ" altLang="cs-CZ" smtClean="0"/>
              <a:pPr/>
              <a:t>3</a:t>
            </a:fld>
            <a:endParaRPr lang="cs-CZ" altLang="cs-CZ"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32099"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smtClean="0"/>
          </a:p>
        </p:txBody>
      </p:sp>
      <p:sp>
        <p:nvSpPr>
          <p:cNvPr id="13210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1D5F51-21E6-4692-A73F-7A7BA8B30412}" type="slidenum">
              <a:rPr lang="cs-CZ" altLang="cs-CZ" smtClean="0"/>
              <a:pPr/>
              <a:t>30</a:t>
            </a:fld>
            <a:endParaRPr lang="cs-CZ" altLang="cs-C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36195"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smtClean="0"/>
          </a:p>
        </p:txBody>
      </p:sp>
      <p:sp>
        <p:nvSpPr>
          <p:cNvPr id="13619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9D8EB9-53AF-40A1-9447-BCB6FDA084DA}" type="slidenum">
              <a:rPr lang="cs-CZ" altLang="cs-CZ" smtClean="0"/>
              <a:pPr/>
              <a:t>31</a:t>
            </a:fld>
            <a:endParaRPr lang="cs-CZ" altLang="cs-C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33123"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sz="1200" kern="1200" dirty="0" smtClean="0">
                <a:solidFill>
                  <a:schemeClr val="tx1"/>
                </a:solidFill>
                <a:effectLst/>
                <a:latin typeface="+mn-lt"/>
                <a:ea typeface="+mn-ea"/>
                <a:cs typeface="+mn-cs"/>
              </a:rPr>
              <a:t> Při výrobě  průmyslového smaltu se používá termín </a:t>
            </a:r>
            <a:r>
              <a:rPr lang="cs-CZ" sz="1200" i="1" kern="1200" dirty="0" smtClean="0">
                <a:solidFill>
                  <a:schemeClr val="tx1"/>
                </a:solidFill>
                <a:effectLst/>
                <a:latin typeface="+mn-lt"/>
                <a:ea typeface="+mn-ea"/>
                <a:cs typeface="+mn-cs"/>
              </a:rPr>
              <a:t>frita</a:t>
            </a:r>
            <a:r>
              <a:rPr lang="cs-CZ" sz="1200" kern="1200" dirty="0" smtClean="0">
                <a:solidFill>
                  <a:schemeClr val="tx1"/>
                </a:solidFill>
                <a:effectLst/>
                <a:latin typeface="+mn-lt"/>
                <a:ea typeface="+mn-ea"/>
                <a:cs typeface="+mn-cs"/>
              </a:rPr>
              <a:t>: pro výchozí surovinu (základní bílou opakní  hmotu), do které jsou přidávány barevné pigmenty</a:t>
            </a:r>
            <a:endParaRPr lang="cs-CZ" altLang="cs-CZ" dirty="0" smtClean="0"/>
          </a:p>
        </p:txBody>
      </p:sp>
      <p:sp>
        <p:nvSpPr>
          <p:cNvPr id="13312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0DD2BC-2689-4CEA-BBB2-CCC14AFF9F02}" type="slidenum">
              <a:rPr lang="cs-CZ" altLang="cs-CZ" smtClean="0"/>
              <a:pPr/>
              <a:t>32</a:t>
            </a:fld>
            <a:endParaRPr lang="cs-CZ" altLang="cs-CZ"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341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sz="1200" kern="1200" dirty="0" smtClean="0">
                <a:solidFill>
                  <a:schemeClr val="tx1"/>
                </a:solidFill>
                <a:latin typeface="+mn-lt"/>
                <a:ea typeface="+mn-ea"/>
                <a:cs typeface="+mn-cs"/>
              </a:rPr>
              <a:t>Mezi nejstarší historicky používané techniky, známé již ve starověku, patří </a:t>
            </a:r>
            <a:r>
              <a:rPr lang="cs-CZ" sz="1200" i="1" kern="1200" dirty="0" smtClean="0">
                <a:solidFill>
                  <a:schemeClr val="tx1"/>
                </a:solidFill>
                <a:latin typeface="+mn-lt"/>
                <a:ea typeface="+mn-ea"/>
                <a:cs typeface="+mn-cs"/>
              </a:rPr>
              <a:t>plátkové zlacení a stříbření. </a:t>
            </a:r>
            <a:r>
              <a:rPr lang="cs-CZ" sz="1200" kern="1200" dirty="0" smtClean="0">
                <a:solidFill>
                  <a:schemeClr val="tx1"/>
                </a:solidFill>
                <a:latin typeface="+mn-lt"/>
                <a:ea typeface="+mn-ea"/>
                <a:cs typeface="+mn-cs"/>
              </a:rPr>
              <a:t>Kov byl mezi dvěma oslími kůžemi vytepán do síly kovové fólie, která se na podklad lepila pomocí různých pryskyřic. U </a:t>
            </a:r>
            <a:r>
              <a:rPr lang="cs-CZ" sz="1200" i="1" kern="1200" dirty="0" err="1" smtClean="0">
                <a:solidFill>
                  <a:schemeClr val="tx1"/>
                </a:solidFill>
                <a:latin typeface="+mn-lt"/>
                <a:ea typeface="+mn-ea"/>
                <a:cs typeface="+mn-cs"/>
              </a:rPr>
              <a:t>tauzií</a:t>
            </a:r>
            <a:r>
              <a:rPr lang="cs-CZ" sz="1200" kern="1200" dirty="0" smtClean="0">
                <a:solidFill>
                  <a:schemeClr val="tx1"/>
                </a:solidFill>
                <a:latin typeface="+mn-lt"/>
                <a:ea typeface="+mn-ea"/>
                <a:cs typeface="+mn-cs"/>
              </a:rPr>
              <a:t> jsou do podkladového kovu vyryty, či vysekány žlábky pro vtepání zlatého nebo stříbrného drátu, či plátku kovu, který je na něj aplikován. Takto připravený povrch kovu je natolik silný, že se může dále zdobit i jemným rytím. Další historicky známou technikou je </a:t>
            </a:r>
            <a:r>
              <a:rPr lang="cs-CZ" sz="1200" i="1" kern="1200" dirty="0" smtClean="0">
                <a:solidFill>
                  <a:schemeClr val="tx1"/>
                </a:solidFill>
                <a:latin typeface="+mn-lt"/>
                <a:ea typeface="+mn-ea"/>
                <a:cs typeface="+mn-cs"/>
              </a:rPr>
              <a:t>žárové zlacení nebo stříbření</a:t>
            </a:r>
            <a:r>
              <a:rPr lang="cs-CZ" sz="1200" kern="1200" dirty="0" smtClean="0">
                <a:solidFill>
                  <a:schemeClr val="tx1"/>
                </a:solidFill>
                <a:latin typeface="+mn-lt"/>
                <a:ea typeface="+mn-ea"/>
                <a:cs typeface="+mn-cs"/>
              </a:rPr>
              <a:t> (žárové nanášení amalgámu zlata nebo stříbra), které bylo v Evropě rozšířeno dlouhá staletí, zhruba od konce Doby římské, po období středověku, přibližně až do 19. století  [</a:t>
            </a:r>
            <a:r>
              <a:rPr lang="cs-CZ" sz="1200" kern="1200" dirty="0" err="1" smtClean="0">
                <a:solidFill>
                  <a:schemeClr val="tx1"/>
                </a:solidFill>
                <a:latin typeface="+mn-lt"/>
                <a:ea typeface="+mn-ea"/>
                <a:cs typeface="+mn-cs"/>
              </a:rPr>
              <a:t>History</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of</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gilding</a:t>
            </a:r>
            <a:r>
              <a:rPr lang="cs-CZ" sz="1200" kern="1200" dirty="0" smtClean="0">
                <a:solidFill>
                  <a:schemeClr val="tx1"/>
                </a:solidFill>
                <a:latin typeface="+mn-lt"/>
                <a:ea typeface="+mn-ea"/>
                <a:cs typeface="+mn-cs"/>
              </a:rPr>
              <a:t>, 2000, s. 6].  Aplikovaný kov se rozpustí ve rtuti a vzniklý amalgám se na povrchu základního kovu vypálí. Při tomto procesu dochází k difuzní vazbě mezi oběma kovy a jeho životnost je velmi dlouhá. Po vypálení se povrch leští utažením a ne broušením. Přestože tato techniky dosáhla  mistrovského zpracování, byla postupně nahrazována (i z důvodu zdravotního rizika práce s rtutí) od poloviny 19. století elektrolyticky nanášenými povlaky.  Obdobně mezi historicky nejstarší způsoby pokovování patří též </a:t>
            </a:r>
            <a:r>
              <a:rPr lang="cs-CZ" sz="1200" i="1" kern="1200" dirty="0" smtClean="0">
                <a:solidFill>
                  <a:schemeClr val="tx1"/>
                </a:solidFill>
                <a:latin typeface="+mn-lt"/>
                <a:ea typeface="+mn-ea"/>
                <a:cs typeface="+mn-cs"/>
              </a:rPr>
              <a:t>cínování </a:t>
            </a:r>
            <a:r>
              <a:rPr lang="cs-CZ" sz="1200" kern="1200" dirty="0" smtClean="0">
                <a:solidFill>
                  <a:schemeClr val="tx1"/>
                </a:solidFill>
                <a:latin typeface="+mn-lt"/>
                <a:ea typeface="+mn-ea"/>
                <a:cs typeface="+mn-cs"/>
              </a:rPr>
              <a:t>ponorem v roztaveném cínu nebo jeho roztíráním po povrchu, ale i žárové cínování amalgámem cínu [</a:t>
            </a:r>
            <a:r>
              <a:rPr lang="cs-CZ" sz="1200" kern="1200" dirty="0" err="1" smtClean="0">
                <a:solidFill>
                  <a:schemeClr val="tx1"/>
                </a:solidFill>
                <a:latin typeface="+mn-lt"/>
                <a:ea typeface="+mn-ea"/>
                <a:cs typeface="+mn-cs"/>
              </a:rPr>
              <a:t>Selwyn</a:t>
            </a:r>
            <a:r>
              <a:rPr lang="cs-CZ" sz="1200" kern="1200" dirty="0" smtClean="0">
                <a:solidFill>
                  <a:schemeClr val="tx1"/>
                </a:solidFill>
                <a:latin typeface="+mn-lt"/>
                <a:ea typeface="+mn-ea"/>
                <a:cs typeface="+mn-cs"/>
              </a:rPr>
              <a:t>, L, 2004, s. 145].</a:t>
            </a:r>
          </a:p>
          <a:p>
            <a:r>
              <a:rPr lang="cs-CZ" sz="1200" kern="1200" dirty="0" smtClean="0">
                <a:solidFill>
                  <a:schemeClr val="tx1"/>
                </a:solidFill>
                <a:latin typeface="+mn-lt"/>
                <a:ea typeface="+mn-ea"/>
                <a:cs typeface="+mn-cs"/>
              </a:rPr>
              <a:t>Následují další způsoby aplikace pokovování na principu </a:t>
            </a:r>
            <a:r>
              <a:rPr lang="cs-CZ" sz="1200" i="1" kern="1200" dirty="0" smtClean="0">
                <a:solidFill>
                  <a:schemeClr val="tx1"/>
                </a:solidFill>
                <a:latin typeface="+mn-lt"/>
                <a:ea typeface="+mn-ea"/>
                <a:cs typeface="+mn-cs"/>
              </a:rPr>
              <a:t>elektrochemických dějů</a:t>
            </a:r>
            <a:r>
              <a:rPr lang="cs-CZ" sz="1200" kern="1200" dirty="0" smtClean="0">
                <a:solidFill>
                  <a:schemeClr val="tx1"/>
                </a:solidFill>
                <a:latin typeface="+mn-lt"/>
                <a:ea typeface="+mn-ea"/>
                <a:cs typeface="+mn-cs"/>
              </a:rPr>
              <a:t>, při kterých je pokovovaný předmět ponořen do roztoku solí kovu. Pokovovací lázeň se chemicky rozloží a dochází k přenosu kationtů jednoho kovu na povrch kovu druhého. K tomuto rozkladu dochází buď bez účinku vnějšího zdroje proudu anebo pomocí elektrické energie procházející mezi dvěma vodivě spojenými elektrodami (katodou – pokovovaným předmětem a rozpustnou kovovou anodou), kdy hovoříme o </a:t>
            </a:r>
            <a:r>
              <a:rPr lang="cs-CZ" sz="1200" i="1" kern="1200" dirty="0" smtClean="0">
                <a:solidFill>
                  <a:schemeClr val="tx1"/>
                </a:solidFill>
                <a:latin typeface="+mn-lt"/>
                <a:ea typeface="+mn-ea"/>
                <a:cs typeface="+mn-cs"/>
              </a:rPr>
              <a:t>elektrolytickém (galvanickém) pokovování</a:t>
            </a:r>
            <a:r>
              <a:rPr lang="cs-CZ" sz="1200" kern="1200" dirty="0" smtClean="0">
                <a:solidFill>
                  <a:schemeClr val="tx1"/>
                </a:solidFill>
                <a:latin typeface="+mn-lt"/>
                <a:ea typeface="+mn-ea"/>
                <a:cs typeface="+mn-cs"/>
              </a:rPr>
              <a:t>. Prvním způsobem bezproudového elektrochemického pokovování lze dosáhnout pouze tenkých pokovených vrstev, které mají většinou malou odolnost proti poškození (může se jednat o vrstvy zlata, stříbra, ale i mědi či další kovy). Z tohoto důvodu i předměty dokládající nejstarší aplikace tímto postupem se nalézají v muzejních sbírkách velmi ojediněle. Používáno bylo na příklad na vědeckých přístrojích a hodinách [Metal </a:t>
            </a:r>
            <a:r>
              <a:rPr lang="cs-CZ" sz="1200" kern="1200" dirty="0" err="1" smtClean="0">
                <a:solidFill>
                  <a:schemeClr val="tx1"/>
                </a:solidFill>
                <a:latin typeface="+mn-lt"/>
                <a:ea typeface="+mn-ea"/>
                <a:cs typeface="+mn-cs"/>
              </a:rPr>
              <a:t>plating</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and</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patination</a:t>
            </a:r>
            <a:r>
              <a:rPr lang="cs-CZ" sz="1200" kern="1200" dirty="0" smtClean="0">
                <a:solidFill>
                  <a:schemeClr val="tx1"/>
                </a:solidFill>
                <a:latin typeface="+mn-lt"/>
                <a:ea typeface="+mn-ea"/>
                <a:cs typeface="+mn-cs"/>
              </a:rPr>
              <a:t>, 1994, s. 148.]. V případě elektrolytického pokovování lze docílit libovolně silných vrstev a jejich využití je spojeno se znalostí principu galvanického článku (L. </a:t>
            </a:r>
            <a:r>
              <a:rPr lang="cs-CZ" sz="1200" kern="1200" dirty="0" err="1" smtClean="0">
                <a:solidFill>
                  <a:schemeClr val="tx1"/>
                </a:solidFill>
                <a:latin typeface="+mn-lt"/>
                <a:ea typeface="+mn-ea"/>
                <a:cs typeface="+mn-cs"/>
              </a:rPr>
              <a:t>Galvani</a:t>
            </a:r>
            <a:r>
              <a:rPr lang="cs-CZ" sz="1200" kern="1200" dirty="0" smtClean="0">
                <a:solidFill>
                  <a:schemeClr val="tx1"/>
                </a:solidFill>
                <a:latin typeface="+mn-lt"/>
                <a:ea typeface="+mn-ea"/>
                <a:cs typeface="+mn-cs"/>
              </a:rPr>
              <a:t>, A. Volta), který se v Evropě objevil až na konci 18. století. </a:t>
            </a:r>
          </a:p>
          <a:p>
            <a:endParaRPr lang="cs-CZ" altLang="cs-CZ" dirty="0" smtClean="0"/>
          </a:p>
        </p:txBody>
      </p:sp>
      <p:sp>
        <p:nvSpPr>
          <p:cNvPr id="1341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6CB4F7-9F8E-43D5-B6F5-6ADB32279A91}" type="slidenum">
              <a:rPr lang="cs-CZ" altLang="cs-CZ" smtClean="0"/>
              <a:pPr/>
              <a:t>33</a:t>
            </a:fld>
            <a:endParaRPr lang="cs-CZ" altLang="cs-CZ"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35171"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smtClean="0"/>
          </a:p>
        </p:txBody>
      </p:sp>
      <p:sp>
        <p:nvSpPr>
          <p:cNvPr id="13517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A749BA-AECC-471D-9335-E849451FE7BA}" type="slidenum">
              <a:rPr lang="cs-CZ" altLang="cs-CZ" smtClean="0"/>
              <a:pPr/>
              <a:t>34</a:t>
            </a:fld>
            <a:endParaRPr lang="cs-CZ" altLang="cs-CZ"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36195"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smtClean="0"/>
          </a:p>
        </p:txBody>
      </p:sp>
      <p:sp>
        <p:nvSpPr>
          <p:cNvPr id="13619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9D8EB9-53AF-40A1-9447-BCB6FDA084DA}" type="slidenum">
              <a:rPr lang="cs-CZ" altLang="cs-CZ" smtClean="0"/>
              <a:pPr/>
              <a:t>35</a:t>
            </a:fld>
            <a:endParaRPr lang="cs-CZ" altLang="cs-CZ"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36195"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smtClean="0"/>
          </a:p>
        </p:txBody>
      </p:sp>
      <p:sp>
        <p:nvSpPr>
          <p:cNvPr id="13619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9D8EB9-53AF-40A1-9447-BCB6FDA084DA}" type="slidenum">
              <a:rPr lang="cs-CZ" altLang="cs-CZ" smtClean="0"/>
              <a:pPr/>
              <a:t>36</a:t>
            </a:fld>
            <a:endParaRPr lang="cs-CZ" altLang="cs-CZ"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37219"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smtClean="0"/>
          </a:p>
        </p:txBody>
      </p:sp>
      <p:sp>
        <p:nvSpPr>
          <p:cNvPr id="13722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BC9961-25A1-4A5A-A2A2-E132499FBCC8}" type="slidenum">
              <a:rPr lang="cs-CZ" altLang="cs-CZ" smtClean="0"/>
              <a:pPr/>
              <a:t>37</a:t>
            </a:fld>
            <a:endParaRPr lang="cs-CZ" altLang="cs-CZ"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38</a:t>
            </a:fld>
            <a:endParaRPr lang="cs-CZ"/>
          </a:p>
        </p:txBody>
      </p:sp>
    </p:spTree>
    <p:extLst>
      <p:ext uri="{BB962C8B-B14F-4D97-AF65-F5344CB8AC3E}">
        <p14:creationId xmlns:p14="http://schemas.microsoft.com/office/powerpoint/2010/main" val="672143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39</a:t>
            </a:fld>
            <a:endParaRPr lang="cs-CZ"/>
          </a:p>
        </p:txBody>
      </p:sp>
    </p:spTree>
    <p:extLst>
      <p:ext uri="{BB962C8B-B14F-4D97-AF65-F5344CB8AC3E}">
        <p14:creationId xmlns:p14="http://schemas.microsoft.com/office/powerpoint/2010/main" val="288786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1859"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smtClean="0"/>
              <a:t>Slévárenství přispělo k masivnímu rozvoji kovových nástrojů. Odlévání kovu do formy je známo již od starověku kdy roztavený kov se vleje v do formy požadovaného tvaru – dutiny. </a:t>
            </a:r>
          </a:p>
          <a:p>
            <a:r>
              <a:rPr lang="cs-CZ" altLang="cs-CZ" smtClean="0"/>
              <a:t>Jeden z nejstarších způsobů – metoda ztraceného vosku. Požadovanýtvar je zhotoven z vosku  (modelové hmoty). Tento tvar je obalen formovací hmotou – keramickou, po té je do dutiny z voskem vlit kov – model se roztaví a vosk vyteče z formy. </a:t>
            </a:r>
          </a:p>
        </p:txBody>
      </p:sp>
      <p:sp>
        <p:nvSpPr>
          <p:cNvPr id="12186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76A0BE-03D9-446D-B440-22D752DB187B}" type="slidenum">
              <a:rPr lang="cs-CZ" altLang="cs-CZ" smtClean="0"/>
              <a:pPr/>
              <a:t>4</a:t>
            </a:fld>
            <a:endParaRPr lang="cs-CZ" altLang="cs-CZ"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40</a:t>
            </a:fld>
            <a:endParaRPr lang="cs-CZ"/>
          </a:p>
        </p:txBody>
      </p:sp>
    </p:spTree>
    <p:extLst>
      <p:ext uri="{BB962C8B-B14F-4D97-AF65-F5344CB8AC3E}">
        <p14:creationId xmlns:p14="http://schemas.microsoft.com/office/powerpoint/2010/main" val="605327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38243"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smtClean="0"/>
          </a:p>
        </p:txBody>
      </p:sp>
      <p:sp>
        <p:nvSpPr>
          <p:cNvPr id="13824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47249E-9994-41A7-8024-1D7BBD1FC820}" type="slidenum">
              <a:rPr lang="cs-CZ" altLang="cs-CZ" smtClean="0"/>
              <a:pPr/>
              <a:t>41</a:t>
            </a:fld>
            <a:endParaRPr lang="cs-CZ" altLang="cs-CZ"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42</a:t>
            </a:fld>
            <a:endParaRPr lang="cs-CZ"/>
          </a:p>
        </p:txBody>
      </p:sp>
    </p:spTree>
    <p:extLst>
      <p:ext uri="{BB962C8B-B14F-4D97-AF65-F5344CB8AC3E}">
        <p14:creationId xmlns:p14="http://schemas.microsoft.com/office/powerpoint/2010/main" val="12031673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39267"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Železný předmět chceme pokrýt tenkou vrstvičkou mědi. Jako anodu použijeme kus mědi, pokovovaný předmět bude katodou a elektrolytem bude roztok např. síranu měďnatého CuSO</a:t>
            </a:r>
            <a:r>
              <a:rPr lang="cs-CZ" altLang="cs-CZ" baseline="-25000" dirty="0" smtClean="0"/>
              <a:t>4</a:t>
            </a:r>
            <a:r>
              <a:rPr lang="cs-CZ" altLang="cs-CZ" dirty="0" smtClean="0"/>
              <a:t>. Situace je </a:t>
            </a:r>
            <a:r>
              <a:rPr lang="cs-CZ" altLang="cs-CZ" dirty="0" err="1" smtClean="0"/>
              <a:t>schématicky</a:t>
            </a:r>
            <a:r>
              <a:rPr lang="cs-CZ" altLang="cs-CZ" dirty="0" smtClean="0"/>
              <a:t> znázorněna na pravém obrázku. Po připojení ke zdroji napětí se kladné ionty mědi budou usazovat na povrchu záporné katody, záporné ionty SO</a:t>
            </a:r>
            <a:r>
              <a:rPr lang="cs-CZ" altLang="cs-CZ" baseline="-25000" dirty="0" smtClean="0"/>
              <a:t>4</a:t>
            </a:r>
            <a:r>
              <a:rPr lang="cs-CZ" altLang="cs-CZ" dirty="0" smtClean="0"/>
              <a:t> budou směřovat k anodě, reagovat na ní s atomy mědi a jako molekuly CuSO</a:t>
            </a:r>
            <a:r>
              <a:rPr lang="cs-CZ" altLang="cs-CZ" baseline="-25000" dirty="0" smtClean="0"/>
              <a:t>4</a:t>
            </a:r>
            <a:r>
              <a:rPr lang="cs-CZ" altLang="cs-CZ" dirty="0" smtClean="0"/>
              <a:t> se budou vracet zpět do elektrolytu. Katoda se bude pokrývat mědí, anody bude ubývat a koncentrace CuSO</a:t>
            </a:r>
            <a:r>
              <a:rPr lang="cs-CZ" altLang="cs-CZ" baseline="-25000" dirty="0" smtClean="0"/>
              <a:t>4</a:t>
            </a:r>
            <a:r>
              <a:rPr lang="cs-CZ" altLang="cs-CZ" dirty="0" smtClean="0"/>
              <a:t> v elektrolytu zůstane stejná. Měď bude prostřednictvím elektrolytu přecházet z anody na katodu.</a:t>
            </a:r>
          </a:p>
          <a:p>
            <a:endParaRPr lang="cs-CZ" altLang="cs-CZ" dirty="0" smtClean="0"/>
          </a:p>
          <a:p>
            <a:r>
              <a:rPr lang="cs-CZ" sz="1200" kern="1200" dirty="0" smtClean="0">
                <a:solidFill>
                  <a:schemeClr val="tx1"/>
                </a:solidFill>
                <a:latin typeface="+mn-lt"/>
                <a:ea typeface="+mn-ea"/>
                <a:cs typeface="+mn-cs"/>
              </a:rPr>
              <a:t>Proces pokovování obecného kovu stříbrem a zlatem na principu </a:t>
            </a:r>
            <a:r>
              <a:rPr lang="cs-CZ" sz="1200" kern="1200" dirty="0" err="1" smtClean="0">
                <a:solidFill>
                  <a:schemeClr val="tx1"/>
                </a:solidFill>
                <a:latin typeface="+mn-lt"/>
                <a:ea typeface="+mn-ea"/>
                <a:cs typeface="+mn-cs"/>
              </a:rPr>
              <a:t>elektrodepozice</a:t>
            </a:r>
            <a:r>
              <a:rPr lang="cs-CZ" sz="1200" kern="1200" dirty="0" smtClean="0">
                <a:solidFill>
                  <a:schemeClr val="tx1"/>
                </a:solidFill>
                <a:latin typeface="+mn-lt"/>
                <a:ea typeface="+mn-ea"/>
                <a:cs typeface="+mn-cs"/>
              </a:rPr>
              <a:t> </a:t>
            </a:r>
            <a:br>
              <a:rPr lang="cs-CZ" sz="1200" kern="1200" dirty="0" smtClean="0">
                <a:solidFill>
                  <a:schemeClr val="tx1"/>
                </a:solidFill>
                <a:latin typeface="+mn-lt"/>
                <a:ea typeface="+mn-ea"/>
                <a:cs typeface="+mn-cs"/>
              </a:rPr>
            </a:br>
            <a:r>
              <a:rPr lang="cs-CZ" sz="1200" kern="1200" dirty="0" smtClean="0">
                <a:solidFill>
                  <a:schemeClr val="tx1"/>
                </a:solidFill>
                <a:latin typeface="+mn-lt"/>
                <a:ea typeface="+mn-ea"/>
                <a:cs typeface="+mn-cs"/>
              </a:rPr>
              <a:t>(tj. galvanické pokovování) byl poprvé oznámen a </a:t>
            </a:r>
            <a:r>
              <a:rPr lang="cs-CZ" sz="1200" i="1" kern="1200" dirty="0" smtClean="0">
                <a:solidFill>
                  <a:schemeClr val="tx1"/>
                </a:solidFill>
                <a:latin typeface="+mn-lt"/>
                <a:ea typeface="+mn-ea"/>
                <a:cs typeface="+mn-cs"/>
              </a:rPr>
              <a:t>patentován </a:t>
            </a:r>
            <a:r>
              <a:rPr lang="cs-CZ" sz="1200" i="1" kern="1200" dirty="0" err="1" smtClean="0">
                <a:solidFill>
                  <a:schemeClr val="tx1"/>
                </a:solidFill>
                <a:latin typeface="+mn-lt"/>
                <a:ea typeface="+mn-ea"/>
                <a:cs typeface="+mn-cs"/>
              </a:rPr>
              <a:t>Georgem</a:t>
            </a:r>
            <a:r>
              <a:rPr lang="cs-CZ" sz="1200" i="1" kern="1200" dirty="0" smtClean="0">
                <a:solidFill>
                  <a:schemeClr val="tx1"/>
                </a:solidFill>
                <a:latin typeface="+mn-lt"/>
                <a:ea typeface="+mn-ea"/>
                <a:cs typeface="+mn-cs"/>
              </a:rPr>
              <a:t> </a:t>
            </a:r>
            <a:r>
              <a:rPr lang="cs-CZ" sz="1200" i="1" kern="1200" dirty="0" err="1" smtClean="0">
                <a:solidFill>
                  <a:schemeClr val="tx1"/>
                </a:solidFill>
                <a:latin typeface="+mn-lt"/>
                <a:ea typeface="+mn-ea"/>
                <a:cs typeface="+mn-cs"/>
              </a:rPr>
              <a:t>Elkingtonem</a:t>
            </a:r>
            <a:r>
              <a:rPr lang="cs-CZ" sz="1200" i="1" kern="1200" dirty="0" smtClean="0">
                <a:solidFill>
                  <a:schemeClr val="tx1"/>
                </a:solidFill>
                <a:latin typeface="+mn-lt"/>
                <a:ea typeface="+mn-ea"/>
                <a:cs typeface="+mn-cs"/>
              </a:rPr>
              <a:t> a </a:t>
            </a:r>
            <a:r>
              <a:rPr lang="cs-CZ" sz="1200" i="1" kern="1200" dirty="0" err="1" smtClean="0">
                <a:solidFill>
                  <a:schemeClr val="tx1"/>
                </a:solidFill>
                <a:latin typeface="+mn-lt"/>
                <a:ea typeface="+mn-ea"/>
                <a:cs typeface="+mn-cs"/>
              </a:rPr>
              <a:t>Henrry</a:t>
            </a:r>
            <a:r>
              <a:rPr lang="cs-CZ" sz="1200" i="1" kern="1200" dirty="0" smtClean="0">
                <a:solidFill>
                  <a:schemeClr val="tx1"/>
                </a:solidFill>
                <a:latin typeface="+mn-lt"/>
                <a:ea typeface="+mn-ea"/>
                <a:cs typeface="+mn-cs"/>
              </a:rPr>
              <a:t> </a:t>
            </a:r>
            <a:r>
              <a:rPr lang="cs-CZ" sz="1200" i="1" kern="1200" dirty="0" err="1" smtClean="0">
                <a:solidFill>
                  <a:schemeClr val="tx1"/>
                </a:solidFill>
                <a:latin typeface="+mn-lt"/>
                <a:ea typeface="+mn-ea"/>
                <a:cs typeface="+mn-cs"/>
              </a:rPr>
              <a:t>Elkingtonem</a:t>
            </a:r>
            <a:r>
              <a:rPr lang="cs-CZ" sz="1200" i="1" kern="1200" dirty="0" smtClean="0">
                <a:solidFill>
                  <a:schemeClr val="tx1"/>
                </a:solidFill>
                <a:latin typeface="+mn-lt"/>
                <a:ea typeface="+mn-ea"/>
                <a:cs typeface="+mn-cs"/>
              </a:rPr>
              <a:t> v r. 1840</a:t>
            </a:r>
            <a:r>
              <a:rPr lang="cs-CZ" sz="1200" kern="1200" dirty="0" smtClean="0">
                <a:solidFill>
                  <a:schemeClr val="tx1"/>
                </a:solidFill>
                <a:latin typeface="+mn-lt"/>
                <a:ea typeface="+mn-ea"/>
                <a:cs typeface="+mn-cs"/>
              </a:rPr>
              <a:t>, v Anglii [</a:t>
            </a:r>
            <a:r>
              <a:rPr lang="cs-CZ" sz="1200" kern="1200" dirty="0" err="1" smtClean="0">
                <a:solidFill>
                  <a:schemeClr val="tx1"/>
                </a:solidFill>
                <a:latin typeface="+mn-lt"/>
                <a:ea typeface="+mn-ea"/>
                <a:cs typeface="+mn-cs"/>
              </a:rPr>
              <a:t>History</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of</a:t>
            </a:r>
            <a:r>
              <a:rPr lang="cs-CZ" sz="1200" kern="1200" dirty="0" smtClean="0">
                <a:solidFill>
                  <a:schemeClr val="tx1"/>
                </a:solidFill>
                <a:latin typeface="+mn-lt"/>
                <a:ea typeface="+mn-ea"/>
                <a:cs typeface="+mn-cs"/>
              </a:rPr>
              <a:t> technology, Vol. V, 1958, s. 633].  V rámci rozmachu průmyslové výroby byly postupně testovány a zaváděny další technologie pokovování různými kovy na různý podklad včetně slitin železa. Současně se tedy rozvíjely postupy</a:t>
            </a:r>
            <a:r>
              <a:rPr lang="cs-CZ" sz="1200" i="1" kern="1200" dirty="0" smtClean="0">
                <a:solidFill>
                  <a:schemeClr val="tx1"/>
                </a:solidFill>
                <a:latin typeface="+mn-lt"/>
                <a:ea typeface="+mn-ea"/>
                <a:cs typeface="+mn-cs"/>
              </a:rPr>
              <a:t> niklování, chromování nebo zinkování. </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Žárové zinkování ponorem v roztaveném zinku při teplotě cca 450 °C bylo patentováno v r. 1836 Johnem </a:t>
            </a:r>
            <a:r>
              <a:rPr lang="cs-CZ" sz="1200" kern="1200" dirty="0" err="1" smtClean="0">
                <a:solidFill>
                  <a:schemeClr val="tx1"/>
                </a:solidFill>
                <a:latin typeface="+mn-lt"/>
                <a:ea typeface="+mn-ea"/>
                <a:cs typeface="+mn-cs"/>
              </a:rPr>
              <a:t>Sorelem</a:t>
            </a:r>
            <a:r>
              <a:rPr lang="cs-CZ" sz="1200" kern="1200" dirty="0" smtClean="0">
                <a:solidFill>
                  <a:schemeClr val="tx1"/>
                </a:solidFill>
                <a:latin typeface="+mn-lt"/>
                <a:ea typeface="+mn-ea"/>
                <a:cs typeface="+mn-cs"/>
              </a:rPr>
              <a:t> pod názvem </a:t>
            </a:r>
            <a:r>
              <a:rPr lang="cs-CZ" sz="1200" i="1" kern="1200" dirty="0" smtClean="0">
                <a:solidFill>
                  <a:schemeClr val="tx1"/>
                </a:solidFill>
                <a:latin typeface="+mn-lt"/>
                <a:ea typeface="+mn-ea"/>
                <a:cs typeface="+mn-cs"/>
              </a:rPr>
              <a:t>galvanizace </a:t>
            </a:r>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History</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of</a:t>
            </a:r>
            <a:r>
              <a:rPr lang="cs-CZ" sz="1200" kern="1200" dirty="0" smtClean="0">
                <a:solidFill>
                  <a:schemeClr val="tx1"/>
                </a:solidFill>
                <a:latin typeface="+mn-lt"/>
                <a:ea typeface="+mn-ea"/>
                <a:cs typeface="+mn-cs"/>
              </a:rPr>
              <a:t> Technology, Vol. 5, s. 624]. Ochranné vlastnosti zinku vůči železu byly známé již z Faradayovy práce ke galvanickému článku. Odtud tedy název galvanizace, i když samotný způsob aplikace pokovení neprobíhá na základě galvanických dějů, ale prostřednictvím tvorby intermetalických sloučenin zinek–železo. Praktické využití pozinkovaní železa pro jeho umístění v exteriéru mělo významný vliv na růst průmyslové výroby od 40. let 19. století.  </a:t>
            </a:r>
          </a:p>
          <a:p>
            <a:endParaRPr lang="cs-CZ" altLang="cs-CZ" dirty="0" smtClean="0"/>
          </a:p>
        </p:txBody>
      </p:sp>
      <p:sp>
        <p:nvSpPr>
          <p:cNvPr id="13926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08EA6C-AEAA-483C-B569-BA8AB98DC005}" type="slidenum">
              <a:rPr lang="cs-CZ" altLang="cs-CZ" smtClean="0"/>
              <a:pPr/>
              <a:t>43</a:t>
            </a:fld>
            <a:endParaRPr lang="cs-CZ" altLang="cs-CZ"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402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sz="1200" kern="1200" dirty="0" smtClean="0">
                <a:solidFill>
                  <a:schemeClr val="tx1"/>
                </a:solidFill>
                <a:latin typeface="+mn-lt"/>
                <a:ea typeface="+mn-ea"/>
                <a:cs typeface="+mn-cs"/>
              </a:rPr>
              <a:t>Elektrochemické vylučování niklu a chromu bylo objeveno již v první polovině 19. století. </a:t>
            </a:r>
          </a:p>
          <a:p>
            <a:endParaRPr lang="cs-CZ" alt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Vrstva niklu je poměrně tvrdá, odolává poškrábání a je relativně odolná vůči korozi. Vzhledem k tomu, že na ocel se těžko aplikuje přímo vrstva niklu, bývá pod ní mezivrstva mědi. Docílí se tak sjednocení povrchu připraveného na pokovení niklem i vytvoření pevnější vazby mezi ocelovým základem a konečným niklovým povlakem. Pokovení niklem je zpočátku lesklé, ale časem zachází a tmavne, na rozdíl od chromu, který si ponechává lesklý třpytivý vzhled. Z tohoto důvodu bylo postupně rozvíjeno i elektrolytické chromování. </a:t>
            </a:r>
          </a:p>
          <a:p>
            <a:r>
              <a:rPr lang="cs-CZ" sz="1200" i="1" kern="1200" dirty="0" smtClean="0">
                <a:solidFill>
                  <a:schemeClr val="tx1"/>
                </a:solidFill>
                <a:latin typeface="+mn-lt"/>
                <a:ea typeface="+mn-ea"/>
                <a:cs typeface="+mn-cs"/>
              </a:rPr>
              <a:t>Galvanické chromování</a:t>
            </a:r>
            <a:r>
              <a:rPr lang="cs-CZ" sz="1200" kern="1200" dirty="0" smtClean="0">
                <a:solidFill>
                  <a:schemeClr val="tx1"/>
                </a:solidFill>
                <a:latin typeface="+mn-lt"/>
                <a:ea typeface="+mn-ea"/>
                <a:cs typeface="+mn-cs"/>
              </a:rPr>
              <a:t> je známo téměř stejně dlouho jako niklování, avšak trvalo delší dobu, než bylo průmyslově zavedeno z důvodu nízké účinnosti lázně. </a:t>
            </a:r>
          </a:p>
          <a:p>
            <a:r>
              <a:rPr lang="cs-CZ" sz="1200" kern="1200" dirty="0" smtClean="0">
                <a:solidFill>
                  <a:schemeClr val="tx1"/>
                </a:solidFill>
                <a:latin typeface="+mn-lt"/>
                <a:ea typeface="+mn-ea"/>
                <a:cs typeface="+mn-cs"/>
              </a:rPr>
              <a:t>První masové chromování bylo zavedeno ale až v roce 1924 a to současně v Německu i Kanadě. Bylo zjištěno, že pro dosažení vysokého lesku je třeba nanášet chromovou vrstvu na niklový podklad.</a:t>
            </a:r>
            <a:endParaRPr lang="cs-CZ" altLang="cs-CZ" dirty="0" smtClean="0"/>
          </a:p>
        </p:txBody>
      </p:sp>
      <p:sp>
        <p:nvSpPr>
          <p:cNvPr id="14029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2C8D62-31E6-483D-B4A6-5E0A456B2C6C}" type="slidenum">
              <a:rPr lang="cs-CZ" altLang="cs-CZ" smtClean="0"/>
              <a:pPr/>
              <a:t>44</a:t>
            </a:fld>
            <a:endParaRPr lang="cs-CZ" altLang="cs-CZ"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45</a:t>
            </a:fld>
            <a:endParaRPr lang="cs-CZ"/>
          </a:p>
        </p:txBody>
      </p:sp>
    </p:spTree>
    <p:extLst>
      <p:ext uri="{BB962C8B-B14F-4D97-AF65-F5344CB8AC3E}">
        <p14:creationId xmlns:p14="http://schemas.microsoft.com/office/powerpoint/2010/main" val="4138456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46</a:t>
            </a:fld>
            <a:endParaRPr lang="cs-CZ"/>
          </a:p>
        </p:txBody>
      </p:sp>
    </p:spTree>
    <p:extLst>
      <p:ext uri="{BB962C8B-B14F-4D97-AF65-F5344CB8AC3E}">
        <p14:creationId xmlns:p14="http://schemas.microsoft.com/office/powerpoint/2010/main" val="150009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2883"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sz="1200" kern="1200" dirty="0" smtClean="0">
                <a:solidFill>
                  <a:schemeClr val="tx1"/>
                </a:solidFill>
                <a:effectLst/>
                <a:latin typeface="+mn-lt"/>
                <a:ea typeface="+mn-ea"/>
                <a:cs typeface="+mn-cs"/>
              </a:rPr>
              <a:t>Technická normalizace je na národní úrovni organizována od počátku minulého století. V roce 1919 byla založena první celostátní společnost Elektrotechnický svaz československý (ESČ), která vydává první normy jako soubor předpisů a normálií ESČ. Ty výrazně přispěly k rozvoji elektrotechnického průmyslu, firem a živností vytvořením všeobecně uznávané technické základny pro výrobu i pro </a:t>
            </a:r>
            <a:r>
              <a:rPr lang="cs-CZ" sz="1200" kern="1200" dirty="0" err="1" smtClean="0">
                <a:solidFill>
                  <a:schemeClr val="tx1"/>
                </a:solidFill>
                <a:effectLst/>
                <a:latin typeface="+mn-lt"/>
                <a:ea typeface="+mn-ea"/>
                <a:cs typeface="+mn-cs"/>
              </a:rPr>
              <a:t>dozorovací</a:t>
            </a:r>
            <a:r>
              <a:rPr lang="cs-CZ" sz="1200" kern="1200" dirty="0" smtClean="0">
                <a:solidFill>
                  <a:schemeClr val="tx1"/>
                </a:solidFill>
                <a:effectLst/>
                <a:latin typeface="+mn-lt"/>
                <a:ea typeface="+mn-ea"/>
                <a:cs typeface="+mn-cs"/>
              </a:rPr>
              <a:t> činnost. Roku 1922 byla založena celostátní nezisková společnost pro všeobecnou normalizaci Československá společnost normalizační (ČSN).</a:t>
            </a:r>
          </a:p>
          <a:p>
            <a:r>
              <a:rPr lang="cs-CZ" sz="1200" kern="1200" dirty="0" smtClean="0">
                <a:solidFill>
                  <a:schemeClr val="tx1"/>
                </a:solidFill>
                <a:effectLst/>
                <a:latin typeface="+mn-lt"/>
                <a:ea typeface="+mn-ea"/>
                <a:cs typeface="+mn-cs"/>
              </a:rPr>
              <a:t>Česká technická norma Česká technická norma (ČSN) je dokument schválený pověřenou právnickou osobou vyjadřující požadavky na výrobky, procesy anebo služby ke splnění požadavku vhodnosti pro daný účel. Zkratka ČSN původně znamenala Československá státní norma, později Československá norma. Po osamostatnění České republiky bylo označení ČSN zachováno, závazný výklad zkratky však zákon neobsahuje. Neoficiálně se její význam vykládá slovy Česká soustava norem. Zákonem chráněné výlučné slovní označení je česká technická norma. Tvorbu a vydávání ČSN v současné době zajišťuje Úřad pro technickou normalizaci, metrologii a státní zkušebnictví. Vydání normy je oznámeno ve Věstníku Úřadu pro technickou normalizaci, metrologii a státní zkušebnictví. Od roku 2008 volně přístupný Seznam platných českých národních norem. Náklady na tvorbu českých technických norem hradí zadavatel. Označování norem Za písmennou značkou normy (ČSN) se uvádí šestimístné třídicí číslo, v němž první dvojčíslí se odděluje mezerou a značí třídu norem (00 – 99 udává širší hospodářský obor; tabulka 1.2). Třetí a čtvrtá číslice označuje skupinu a podskupinu norem a poslední dvojčíslí představuje pořadové číslo normy. ČSN XX </a:t>
            </a:r>
            <a:r>
              <a:rPr lang="cs-CZ" sz="1200" kern="1200" dirty="0" err="1" smtClean="0">
                <a:solidFill>
                  <a:schemeClr val="tx1"/>
                </a:solidFill>
                <a:effectLst/>
                <a:latin typeface="+mn-lt"/>
                <a:ea typeface="+mn-ea"/>
                <a:cs typeface="+mn-cs"/>
              </a:rPr>
              <a:t>XX</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XX</a:t>
            </a:r>
            <a:r>
              <a:rPr lang="cs-CZ" sz="1200" kern="1200" dirty="0" smtClean="0">
                <a:solidFill>
                  <a:schemeClr val="tx1"/>
                </a:solidFill>
                <a:effectLst/>
                <a:latin typeface="+mn-lt"/>
                <a:ea typeface="+mn-ea"/>
                <a:cs typeface="+mn-cs"/>
              </a:rPr>
              <a:t> třída skupina pořadové </a:t>
            </a:r>
            <a:r>
              <a:rPr lang="cs-CZ" sz="1200" kern="1200" dirty="0" err="1" smtClean="0">
                <a:solidFill>
                  <a:schemeClr val="tx1"/>
                </a:solidFill>
                <a:effectLst/>
                <a:latin typeface="+mn-lt"/>
                <a:ea typeface="+mn-ea"/>
                <a:cs typeface="+mn-cs"/>
              </a:rPr>
              <a:t>čís</a:t>
            </a:r>
            <a:endParaRPr lang="cs-CZ" altLang="cs-CZ" dirty="0" smtClean="0"/>
          </a:p>
          <a:p>
            <a:r>
              <a:rPr lang="cs-CZ" altLang="cs-CZ" dirty="0" smtClean="0"/>
              <a:t>Technické materiály Technická praxe zná velké množství materiálů, které mají někdy velmi rozdílné vlastnosti Abychom se v nich mohli orientovat, musíme je rozdělit do několika skupin Každá skupina má určité společné specifické vlastnosti </a:t>
            </a:r>
          </a:p>
          <a:p>
            <a:r>
              <a:rPr lang="cs-CZ" altLang="cs-CZ" dirty="0" smtClean="0"/>
              <a:t>Např. tř. 10 – bez záruky chemického složení (mostní,  jeřábové konstrukce apod.)</a:t>
            </a:r>
          </a:p>
          <a:p>
            <a:r>
              <a:rPr lang="cs-CZ" altLang="cs-CZ" dirty="0" smtClean="0"/>
              <a:t>Tř. 11 – zaručený obsah S a P (vyšší obsah C, dají se zušlechťovat) – výroba namáhaných částí jako jsou klíny, vodící hřídele apod.</a:t>
            </a:r>
          </a:p>
          <a:p>
            <a:r>
              <a:rPr lang="cs-CZ" altLang="cs-CZ" dirty="0" smtClean="0"/>
              <a:t>Tř. 12 – obsah C 0,2 až 0,7 jsou prokalitelné v celém průřezu (výroba ozubených kol apod.</a:t>
            </a:r>
          </a:p>
          <a:p>
            <a:r>
              <a:rPr lang="cs-CZ" altLang="cs-CZ" dirty="0" smtClean="0"/>
              <a:t>Tř. 13 – s definovaným obsahem </a:t>
            </a:r>
            <a:r>
              <a:rPr lang="cs-CZ" altLang="cs-CZ" dirty="0" err="1" smtClean="0"/>
              <a:t>Mn</a:t>
            </a:r>
            <a:r>
              <a:rPr lang="cs-CZ" altLang="cs-CZ" dirty="0" smtClean="0"/>
              <a:t> a Si (</a:t>
            </a:r>
            <a:r>
              <a:rPr lang="cs-CZ" altLang="cs-CZ" dirty="0" err="1" smtClean="0"/>
              <a:t>Mn</a:t>
            </a:r>
            <a:r>
              <a:rPr lang="cs-CZ" altLang="cs-CZ" dirty="0" smtClean="0"/>
              <a:t> levná náhrada niklu, používají se tam, kde nerez oceli by byly příliš </a:t>
            </a:r>
            <a:r>
              <a:rPr lang="cs-CZ" altLang="cs-CZ" dirty="0" err="1" smtClean="0"/>
              <a:t>náladně</a:t>
            </a:r>
            <a:r>
              <a:rPr lang="cs-CZ" altLang="cs-CZ" dirty="0" smtClean="0"/>
              <a:t> – tj. výroba pružin, dynamových nebo </a:t>
            </a:r>
            <a:r>
              <a:rPr lang="cs-CZ" altLang="cs-CZ" dirty="0" err="1" smtClean="0"/>
              <a:t>transformátových</a:t>
            </a:r>
            <a:r>
              <a:rPr lang="cs-CZ" altLang="cs-CZ" dirty="0" smtClean="0"/>
              <a:t> plechů)</a:t>
            </a:r>
          </a:p>
          <a:p>
            <a:r>
              <a:rPr lang="cs-CZ" altLang="cs-CZ" dirty="0" smtClean="0"/>
              <a:t>Tř. 14 – legované </a:t>
            </a:r>
            <a:r>
              <a:rPr lang="cs-CZ" altLang="cs-CZ" dirty="0" err="1" smtClean="0"/>
              <a:t>Cr</a:t>
            </a:r>
            <a:r>
              <a:rPr lang="cs-CZ" altLang="cs-CZ" dirty="0" smtClean="0"/>
              <a:t>, </a:t>
            </a:r>
            <a:r>
              <a:rPr lang="cs-CZ" altLang="cs-CZ" dirty="0" err="1" smtClean="0"/>
              <a:t>Mn</a:t>
            </a:r>
            <a:r>
              <a:rPr lang="cs-CZ" altLang="cs-CZ" dirty="0" smtClean="0"/>
              <a:t>, Si. </a:t>
            </a:r>
            <a:r>
              <a:rPr lang="cs-CZ" altLang="cs-CZ" dirty="0" err="1" smtClean="0"/>
              <a:t>Al</a:t>
            </a:r>
            <a:r>
              <a:rPr lang="cs-CZ" altLang="cs-CZ" dirty="0" smtClean="0"/>
              <a:t> (kuličková ložiska ap.)</a:t>
            </a:r>
          </a:p>
          <a:p>
            <a:r>
              <a:rPr lang="cs-CZ" altLang="cs-CZ" dirty="0" smtClean="0"/>
              <a:t>Oceli na odlitky se podobají ocelím ke tváření, obsah C do 0,5 %, surové odlitky mají hrubou strukturu, </a:t>
            </a:r>
            <a:r>
              <a:rPr lang="cs-CZ" altLang="cs-CZ" dirty="0" err="1" smtClean="0"/>
              <a:t>mmohou</a:t>
            </a:r>
            <a:r>
              <a:rPr lang="cs-CZ" altLang="cs-CZ" dirty="0" smtClean="0"/>
              <a:t> obsahovat skryté vady</a:t>
            </a:r>
          </a:p>
        </p:txBody>
      </p:sp>
      <p:sp>
        <p:nvSpPr>
          <p:cNvPr id="12288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F634E5-8412-4087-BBA0-C44F978456EA}" type="slidenum">
              <a:rPr lang="cs-CZ" altLang="cs-CZ" smtClean="0"/>
              <a:pPr/>
              <a:t>5</a:t>
            </a:fld>
            <a:endParaRPr lang="cs-CZ" alt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Tepelné zpracování čisté mědi je nejčastěji prováděno jako rekrystalizační žíhání při teplotě 370 – 450 °C po dobu jedné hodiny s ochlazováním na vzduchu.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Vytvrzování se používá pro bronzy hliníkové, nikl-křemíkové, nikl-cínové, a zejména pro bronzy beryliové. Sestává z rozpouštěcího ohřevu za teplot 700 – 900 °C po dobu 2 – 5 hodin dle druhu slitiny, dále ochlazení ve vodě a umělého stárnutí při 270 – 450 °C po dobu 1 – 2 hodiny při kterém se z tuhého roztoku vylučují jemné precipitáty intermetalických sloučenin, zvyšující tvrdost a pevnost těchto slitin</a:t>
            </a:r>
          </a:p>
          <a:p>
            <a:r>
              <a:rPr lang="cs-CZ" dirty="0" smtClean="0"/>
              <a:t>.</a:t>
            </a:r>
          </a:p>
          <a:p>
            <a:r>
              <a:rPr lang="cs-CZ" dirty="0" smtClean="0"/>
              <a:t>Cementování – sycení povrchu uhlíkem</a:t>
            </a:r>
          </a:p>
          <a:p>
            <a:r>
              <a:rPr lang="cs-CZ" dirty="0" smtClean="0"/>
              <a:t>Nitridování – sycení povrchu dusíkem</a:t>
            </a:r>
            <a:endParaRPr lang="cs-CZ" dirty="0"/>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6</a:t>
            </a:fld>
            <a:endParaRPr lang="cs-CZ"/>
          </a:p>
        </p:txBody>
      </p:sp>
    </p:spTree>
    <p:extLst>
      <p:ext uri="{BB962C8B-B14F-4D97-AF65-F5344CB8AC3E}">
        <p14:creationId xmlns:p14="http://schemas.microsoft.com/office/powerpoint/2010/main" val="211509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25000" lnSpcReduction="20000"/>
          </a:bodyPr>
          <a:lstStyle/>
          <a:p>
            <a:r>
              <a:rPr lang="cs-CZ" dirty="0" smtClean="0"/>
              <a:t>Archimédův šroub – nejstarší čerpadlo na vodu (čerpání vody je prováděno otáčením šneku), 3 stol. př. n. l.</a:t>
            </a:r>
          </a:p>
          <a:p>
            <a:r>
              <a:rPr lang="cs-CZ" dirty="0" smtClean="0"/>
              <a:t>Aplikace šroubového závitu – vřetena lisů</a:t>
            </a:r>
          </a:p>
          <a:p>
            <a:r>
              <a:rPr lang="cs-CZ" dirty="0" smtClean="0"/>
              <a:t>Před 7 000 lety se hřebíky kuly ručně a měly čtverhranný řez. Takové </a:t>
            </a:r>
            <a:r>
              <a:rPr lang="cs-CZ" dirty="0" err="1" smtClean="0"/>
              <a:t>podkováky</a:t>
            </a:r>
            <a:r>
              <a:rPr lang="cs-CZ" dirty="0" smtClean="0"/>
              <a:t> se ještě částečně vyrábějí. Hřebíky se od dob průmyslové revoluce vyrábí z drátů. Zatímco kovář udělal jeden hřebík za minutu, moderní stroje jich za stejnou dobu vychrlí až 800. První zmínka o šroubech pochází z doby před 2 300 lety z přední Asie a severní Afriky. V pozdní antice se začaly používat jako spojovací element a objevovaly se taky u arabských šperků. Okolo 6. století šroub zmizel a 1 000 let po něm v historických knihách není ani stopy. Znova si na něj vzpomněli až v období renesance. Dnes se vyskytuje v 1000 variací. Od hodinářských až po cylindrické s několikacentimetrovým průměrem. Vyrábí se hlavně válcováním. Materiál je na drátových cívkách, absolvuje několik přípravných fází, až se nakonec na šroubu vyválcuje závit.</a:t>
            </a:r>
            <a:endParaRPr lang="cs-CZ" sz="1200" kern="1200" dirty="0" smtClean="0">
              <a:solidFill>
                <a:schemeClr val="tx1"/>
              </a:solidFill>
              <a:effectLst/>
              <a:latin typeface="+mn-lt"/>
              <a:ea typeface="+mn-ea"/>
              <a:cs typeface="+mn-cs"/>
            </a:endParaRP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Kovové šrouby spojovací se objevily až v 15. stol. První známé použití průběžné drážky v hlavě šroubu, tak jako dnes, pochází od německého hodináře z roku 1513. Šestihranné matice se objevují v 2. pol. 16. stol. Šrouby se vyráběly ručně a závity se dělaly pilníkem. Teprve, když Henry </a:t>
            </a:r>
            <a:r>
              <a:rPr lang="cs-CZ" sz="1200" kern="1200" dirty="0" err="1" smtClean="0">
                <a:solidFill>
                  <a:schemeClr val="tx1"/>
                </a:solidFill>
                <a:effectLst/>
                <a:latin typeface="+mn-lt"/>
                <a:ea typeface="+mn-ea"/>
                <a:cs typeface="+mn-cs"/>
              </a:rPr>
              <a:t>Maudslay</a:t>
            </a:r>
            <a:r>
              <a:rPr lang="cs-CZ" sz="1200" kern="1200" dirty="0" smtClean="0">
                <a:solidFill>
                  <a:schemeClr val="tx1"/>
                </a:solidFill>
                <a:effectLst/>
                <a:latin typeface="+mn-lt"/>
                <a:ea typeface="+mn-ea"/>
                <a:cs typeface="+mn-cs"/>
              </a:rPr>
              <a:t> zdokonalil suport soustruhu (tj. část soustruhu, ve které je upnut nástroj), mohl být následně po r. 1800 soustruh uzpůsoben také řezání závitu. A tak už kolem r. 1820 mohl </a:t>
            </a:r>
            <a:r>
              <a:rPr lang="cs-CZ" sz="1200" kern="1200" dirty="0" err="1" smtClean="0">
                <a:solidFill>
                  <a:schemeClr val="tx1"/>
                </a:solidFill>
                <a:effectLst/>
                <a:latin typeface="+mn-lt"/>
                <a:ea typeface="+mn-ea"/>
                <a:cs typeface="+mn-cs"/>
              </a:rPr>
              <a:t>Maudslay</a:t>
            </a:r>
            <a:r>
              <a:rPr lang="cs-CZ" sz="1200" kern="1200" dirty="0" smtClean="0">
                <a:solidFill>
                  <a:schemeClr val="tx1"/>
                </a:solidFill>
                <a:effectLst/>
                <a:latin typeface="+mn-lt"/>
                <a:ea typeface="+mn-ea"/>
                <a:cs typeface="+mn-cs"/>
              </a:rPr>
              <a:t> vyrábět přesné šrouby pro strojírenskou potřebu. O další zpřesnění při řezání šroubových závitů se o 10 let později zasloužil další Angličan, Joseph </a:t>
            </a:r>
            <a:r>
              <a:rPr lang="cs-CZ" sz="1200" kern="1200" dirty="0" err="1" smtClean="0">
                <a:solidFill>
                  <a:schemeClr val="tx1"/>
                </a:solidFill>
                <a:effectLst/>
                <a:latin typeface="+mn-lt"/>
                <a:ea typeface="+mn-ea"/>
                <a:cs typeface="+mn-cs"/>
              </a:rPr>
              <a:t>Whitworth</a:t>
            </a:r>
            <a:r>
              <a:rPr lang="cs-CZ" sz="1200" kern="1200" dirty="0" smtClean="0">
                <a:solidFill>
                  <a:schemeClr val="tx1"/>
                </a:solidFill>
                <a:effectLst/>
                <a:latin typeface="+mn-lt"/>
                <a:ea typeface="+mn-ea"/>
                <a:cs typeface="+mn-cs"/>
              </a:rPr>
              <a:t>. Ten také v roce 1841 dal podnět k normalizaci šroubových závitů tak, aby do sebe "pasovaly" šrouby a matice vyrobené kdekoliv. Současně zdokonalil poloautomatické stroje na řezání závitů, tzv. závitořezy. Tato norma je dosud používaná v anglosaském světě, jsou to tzv. </a:t>
            </a:r>
            <a:r>
              <a:rPr lang="cs-CZ" sz="1200" kern="1200" dirty="0" err="1" smtClean="0">
                <a:solidFill>
                  <a:schemeClr val="tx1"/>
                </a:solidFill>
                <a:effectLst/>
                <a:latin typeface="+mn-lt"/>
                <a:ea typeface="+mn-ea"/>
                <a:cs typeface="+mn-cs"/>
              </a:rPr>
              <a:t>whitworthovy</a:t>
            </a:r>
            <a:r>
              <a:rPr lang="cs-CZ" sz="1200" kern="1200" dirty="0" smtClean="0">
                <a:solidFill>
                  <a:schemeClr val="tx1"/>
                </a:solidFill>
                <a:effectLst/>
                <a:latin typeface="+mn-lt"/>
                <a:ea typeface="+mn-ea"/>
                <a:cs typeface="+mn-cs"/>
              </a:rPr>
              <a:t> závity. V ostatních zemích se používají tzv. metrické závity.</a:t>
            </a:r>
          </a:p>
          <a:p>
            <a:r>
              <a:rPr lang="cs-CZ" sz="1200" kern="1200" dirty="0" smtClean="0">
                <a:solidFill>
                  <a:schemeClr val="tx1"/>
                </a:solidFill>
                <a:effectLst/>
                <a:latin typeface="+mn-lt"/>
                <a:ea typeface="+mn-ea"/>
                <a:cs typeface="+mn-cs"/>
              </a:rPr>
              <a:t>Během doby a zejména pro potřeby automobilového průmyslu se hledaly způsoby, jak umožnit rychlejší a spolehlivější šroubování. Průběžné drážky jsou nevhodné, protože je nutné středit nástroj a také utahovací síla nemůže být velká. A tak se hledaly jiné utahovací tvary. R. 1908 přišel P. L. </a:t>
            </a:r>
            <a:r>
              <a:rPr lang="cs-CZ" sz="1200" kern="1200" dirty="0" err="1" smtClean="0">
                <a:solidFill>
                  <a:schemeClr val="tx1"/>
                </a:solidFill>
                <a:effectLst/>
                <a:latin typeface="+mn-lt"/>
                <a:ea typeface="+mn-ea"/>
                <a:cs typeface="+mn-cs"/>
              </a:rPr>
              <a:t>Robertson</a:t>
            </a:r>
            <a:r>
              <a:rPr lang="cs-CZ" sz="1200" kern="1200" dirty="0" smtClean="0">
                <a:solidFill>
                  <a:schemeClr val="tx1"/>
                </a:solidFill>
                <a:effectLst/>
                <a:latin typeface="+mn-lt"/>
                <a:ea typeface="+mn-ea"/>
                <a:cs typeface="+mn-cs"/>
              </a:rPr>
              <a:t> s vnitřním čtyřhranem. Později se objevily další: vnitřní šestihran, křížová drážka atd.</a:t>
            </a:r>
          </a:p>
          <a:p>
            <a:r>
              <a:rPr lang="cs-CZ" sz="1200" kern="1200" dirty="0" smtClean="0">
                <a:solidFill>
                  <a:schemeClr val="tx1"/>
                </a:solidFill>
                <a:effectLst/>
                <a:latin typeface="+mn-lt"/>
                <a:ea typeface="+mn-ea"/>
                <a:cs typeface="+mn-cs"/>
              </a:rPr>
              <a:t>V 50. letech 20. stol. se začaly závity také ve větší míře válcovat. Důvodem k tomu byly zejména 2 důvody: zrychlení výroby a větší pevnost závitu.</a:t>
            </a:r>
          </a:p>
          <a:p>
            <a:endParaRPr lang="cs-CZ" sz="1200" kern="1200" dirty="0" smtClean="0">
              <a:solidFill>
                <a:schemeClr val="tx1"/>
              </a:solidFill>
              <a:effectLst/>
              <a:latin typeface="+mn-lt"/>
              <a:ea typeface="+mn-ea"/>
              <a:cs typeface="+mn-cs"/>
            </a:endParaRPr>
          </a:p>
          <a:p>
            <a:r>
              <a:rPr lang="cs-CZ" dirty="0" smtClean="0"/>
              <a:t>Čep je obvykle ztenčená válcovitá část hřídele pro uložení v ložisku. </a:t>
            </a:r>
            <a:endParaRPr lang="cs-CZ" sz="1200" kern="1200" dirty="0" smtClean="0">
              <a:solidFill>
                <a:schemeClr val="tx1"/>
              </a:solidFill>
              <a:effectLst/>
              <a:latin typeface="+mn-lt"/>
              <a:ea typeface="+mn-ea"/>
              <a:cs typeface="+mn-cs"/>
            </a:endParaRPr>
          </a:p>
          <a:p>
            <a:r>
              <a:rPr lang="cs-CZ" sz="1200" b="0" i="0" kern="1200" dirty="0" smtClean="0">
                <a:solidFill>
                  <a:schemeClr val="tx1"/>
                </a:solidFill>
                <a:effectLst/>
                <a:latin typeface="+mn-lt"/>
                <a:ea typeface="+mn-ea"/>
                <a:cs typeface="+mn-cs"/>
              </a:rPr>
              <a:t/>
            </a:r>
            <a:br>
              <a:rPr lang="cs-CZ" sz="1200" b="0" i="0" kern="1200" dirty="0" smtClean="0">
                <a:solidFill>
                  <a:schemeClr val="tx1"/>
                </a:solidFill>
                <a:effectLst/>
                <a:latin typeface="+mn-lt"/>
                <a:ea typeface="+mn-ea"/>
                <a:cs typeface="+mn-cs"/>
              </a:rPr>
            </a:br>
            <a:endParaRPr lang="cs-CZ" dirty="0"/>
          </a:p>
        </p:txBody>
      </p:sp>
      <p:sp>
        <p:nvSpPr>
          <p:cNvPr id="4" name="Zástupný symbol pro číslo snímku 3"/>
          <p:cNvSpPr>
            <a:spLocks noGrp="1"/>
          </p:cNvSpPr>
          <p:nvPr>
            <p:ph type="sldNum" sz="quarter" idx="10"/>
          </p:nvPr>
        </p:nvSpPr>
        <p:spPr/>
        <p:txBody>
          <a:bodyPr/>
          <a:lstStyle/>
          <a:p>
            <a:fld id="{4877446F-F57A-4636-8093-FE9E0CDF30B4}" type="slidenum">
              <a:rPr lang="cs-CZ" smtClean="0"/>
              <a:pPr/>
              <a:t>7</a:t>
            </a:fld>
            <a:endParaRPr lang="cs-CZ"/>
          </a:p>
        </p:txBody>
      </p:sp>
    </p:spTree>
    <p:extLst>
      <p:ext uri="{BB962C8B-B14F-4D97-AF65-F5344CB8AC3E}">
        <p14:creationId xmlns:p14="http://schemas.microsoft.com/office/powerpoint/2010/main" val="115934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493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dirty="0" smtClean="0"/>
              <a:t>Pájení je technologie, při které dochází ke spojování kovů pomocí pájky (převáženě spojování barevných kovů). Podle teploty pájky rozlišujeme měkké pájení do cca 330°C (</a:t>
            </a:r>
            <a:r>
              <a:rPr lang="cs-CZ" altLang="cs-CZ" dirty="0" err="1" smtClean="0"/>
              <a:t>hranivce</a:t>
            </a:r>
            <a:r>
              <a:rPr lang="cs-CZ" altLang="cs-CZ" dirty="0" smtClean="0"/>
              <a:t> není přesně dána), nad cca 500 °C tvrdé pájení. Pájení – teplota pájky je nižší než spojovaného materiálu., Nejstarším způsobem tepelného spojování je pájení zlata stříbra a mědi, které bylo známo již kolem r. 3000 př. n- l.</a:t>
            </a:r>
          </a:p>
          <a:p>
            <a:r>
              <a:rPr lang="cs-CZ" altLang="cs-CZ" dirty="0" smtClean="0"/>
              <a:t>  </a:t>
            </a:r>
          </a:p>
          <a:p>
            <a:endParaRPr lang="cs-CZ" altLang="cs-CZ" dirty="0" smtClean="0"/>
          </a:p>
          <a:p>
            <a:r>
              <a:rPr lang="cs-CZ" altLang="cs-CZ" dirty="0" smtClean="0"/>
              <a:t>Pájením </a:t>
            </a:r>
            <a:r>
              <a:rPr lang="cs-CZ" altLang="cs-CZ" dirty="0" smtClean="0"/>
              <a:t>mohou být spojovány všechny běžné kovy, </a:t>
            </a:r>
            <a:r>
              <a:rPr lang="cs-CZ" altLang="cs-CZ" dirty="0" smtClean="0"/>
              <a:t>Pájecí </a:t>
            </a:r>
            <a:r>
              <a:rPr lang="cs-CZ" altLang="cs-CZ" dirty="0" smtClean="0"/>
              <a:t>teploty jsou nižší než při svařování, tím vzniká menší pnutí a napětí v důsledku rozdílných teplot. </a:t>
            </a:r>
            <a:r>
              <a:rPr lang="cs-CZ" altLang="cs-CZ" dirty="0" smtClean="0"/>
              <a:t>Nevýhody </a:t>
            </a:r>
            <a:r>
              <a:rPr lang="cs-CZ" altLang="cs-CZ" dirty="0" smtClean="0"/>
              <a:t>spoje: Především u pájení naměkko je dosahováno jen malé pevnosti spojů, Především u pájení naměkko je dosahováno jen malé pevnosti spojů, Pájené spoje jsou napadnutelné korozí – vzhledem k rozdílným materiálům pájky a základního materiálu (rozdíly potenciálů). </a:t>
            </a:r>
          </a:p>
        </p:txBody>
      </p:sp>
      <p:sp>
        <p:nvSpPr>
          <p:cNvPr id="12493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E91158-73BE-4A63-A2D7-CFB0D17D35E0}" type="slidenum">
              <a:rPr lang="cs-CZ" altLang="cs-CZ" smtClean="0"/>
              <a:pPr/>
              <a:t>8</a:t>
            </a:fld>
            <a:endParaRPr lang="cs-CZ" alt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39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Svařované spoje: proces zhotovování </a:t>
            </a:r>
            <a:r>
              <a:rPr lang="cs-CZ" altLang="cs-CZ" dirty="0" err="1" smtClean="0"/>
              <a:t>nerozebiratelného</a:t>
            </a:r>
            <a:r>
              <a:rPr lang="cs-CZ" altLang="cs-CZ" dirty="0" smtClean="0"/>
              <a:t> spoje dosažením meziatomových vazeb mezi spojovanými  díly při jejich ohřevu nebo plastické deformaci (popř. obojím). Svar – část svarového spoje, vytvořená v </a:t>
            </a:r>
            <a:r>
              <a:rPr lang="cs-CZ" altLang="cs-CZ" dirty="0" err="1" smtClean="0"/>
              <a:t>dúsledku</a:t>
            </a:r>
            <a:r>
              <a:rPr lang="cs-CZ" altLang="cs-CZ" dirty="0" smtClean="0"/>
              <a:t> krystalizace roztaveného kovu (u tavného svařování) nebo plastické deformace (svařování tlakové).</a:t>
            </a:r>
          </a:p>
          <a:p>
            <a:r>
              <a:rPr lang="cs-CZ" altLang="cs-CZ" dirty="0" smtClean="0"/>
              <a:t> - Výhody spoje: nerozebíratelný spoj </a:t>
            </a:r>
            <a:r>
              <a:rPr lang="cs-CZ" altLang="cs-CZ" dirty="0" smtClean="0"/>
              <a:t>- dlouhodobá </a:t>
            </a:r>
            <a:r>
              <a:rPr lang="cs-CZ" altLang="cs-CZ" dirty="0" smtClean="0"/>
              <a:t>trvanlivost </a:t>
            </a:r>
            <a:r>
              <a:rPr lang="cs-CZ" altLang="cs-CZ" dirty="0" smtClean="0"/>
              <a:t>spoje, </a:t>
            </a:r>
            <a:r>
              <a:rPr lang="cs-CZ" altLang="cs-CZ" dirty="0" smtClean="0"/>
              <a:t>vysoká </a:t>
            </a:r>
            <a:r>
              <a:rPr lang="cs-CZ" altLang="cs-CZ" dirty="0" smtClean="0"/>
              <a:t>pevnost; Nevýhody </a:t>
            </a:r>
            <a:r>
              <a:rPr lang="cs-CZ" altLang="cs-CZ" dirty="0" smtClean="0"/>
              <a:t>spoje: </a:t>
            </a:r>
            <a:r>
              <a:rPr lang="cs-CZ" altLang="cs-CZ" dirty="0" smtClean="0"/>
              <a:t>změna </a:t>
            </a:r>
            <a:r>
              <a:rPr lang="cs-CZ" altLang="cs-CZ" dirty="0" smtClean="0"/>
              <a:t>vlastností a struktury materiálu v okolí spoje změna </a:t>
            </a:r>
            <a:r>
              <a:rPr lang="cs-CZ" altLang="cs-CZ" dirty="0" smtClean="0"/>
              <a:t>vlastností, vznik </a:t>
            </a:r>
            <a:r>
              <a:rPr lang="cs-CZ" altLang="cs-CZ" dirty="0" smtClean="0"/>
              <a:t>vnitřních pnutí a </a:t>
            </a:r>
            <a:r>
              <a:rPr lang="cs-CZ" altLang="cs-CZ" dirty="0" smtClean="0"/>
              <a:t>deformací, velmi </a:t>
            </a:r>
            <a:r>
              <a:rPr lang="cs-CZ" altLang="cs-CZ" dirty="0" smtClean="0"/>
              <a:t>obtížně </a:t>
            </a:r>
            <a:r>
              <a:rPr lang="cs-CZ" altLang="cs-CZ" dirty="0" smtClean="0"/>
              <a:t>demontovatelné</a:t>
            </a:r>
            <a:endParaRPr lang="cs-CZ" altLang="cs-CZ" dirty="0" smtClean="0"/>
          </a:p>
          <a:p>
            <a:r>
              <a:rPr lang="cs-CZ" altLang="cs-CZ" dirty="0" smtClean="0"/>
              <a:t>Svařování – spojování kujného železa svařováním v ohni se používalo od r. 1000 př. n. l. </a:t>
            </a:r>
          </a:p>
          <a:p>
            <a:endParaRPr lang="cs-CZ" altLang="cs-CZ" dirty="0" smtClean="0"/>
          </a:p>
          <a:p>
            <a:endParaRPr lang="cs-CZ" altLang="cs-CZ" dirty="0" smtClean="0"/>
          </a:p>
          <a:p>
            <a:r>
              <a:rPr lang="cs-CZ" altLang="cs-CZ" dirty="0" smtClean="0"/>
              <a:t>Pájené spoje hřídele s nábojem Výhody spoje: Pájením mohou být spojovány všechny běžné kovy, Pájením mohou být spojovány všechny běžné kovy, Mohou být spojovány konstrukční součásti s velkými rozdíly tloušťky stěn, Mohou být spojovány konstrukční součásti s velkými rozdíly tloušťky stěn, Pájecí teploty jsou nižší než při svařování, tím vzniká menší pnutí a napětí v důsledku rozdílných teplot. Pájecí teploty jsou nižší než při svařování, tím vzniká menší pnutí a napětí v důsledku rozdílných teplot. Nevýhody spoje: Především u pájení naměkko je dosahováno jen malé pevnosti spojů, Především u pájení naměkko je dosahováno jen malé pevnosti spojů, Pájené spoje jsou napadnutelné korozí – vzhledem k rozdílným materiálům pájky a základního materiálu (rozdíly potenciálů). </a:t>
            </a:r>
          </a:p>
        </p:txBody>
      </p:sp>
      <p:sp>
        <p:nvSpPr>
          <p:cNvPr id="12390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14A5BA-4D09-43E9-8CE7-ECB413CF31CE}" type="slidenum">
              <a:rPr lang="cs-CZ" altLang="cs-CZ" smtClean="0"/>
              <a:pPr/>
              <a:t>9</a:t>
            </a:fld>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06029D-7AE0-4C4E-8F53-90C04E1738E8}" type="datetimeFigureOut">
              <a:rPr lang="cs-CZ" smtClean="0"/>
              <a:pPr/>
              <a:t>30.03.2021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FADA27-70EB-4299-937A-7FB54FC89E25}"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06029D-7AE0-4C4E-8F53-90C04E1738E8}" type="datetimeFigureOut">
              <a:rPr lang="cs-CZ" smtClean="0"/>
              <a:pPr/>
              <a:t>30.03.2021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FADA27-70EB-4299-937A-7FB54FC89E25}"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06029D-7AE0-4C4E-8F53-90C04E1738E8}" type="datetimeFigureOut">
              <a:rPr lang="cs-CZ" smtClean="0"/>
              <a:pPr/>
              <a:t>30.03.2021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FADA27-70EB-4299-937A-7FB54FC89E25}"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06029D-7AE0-4C4E-8F53-90C04E1738E8}" type="datetimeFigureOut">
              <a:rPr lang="cs-CZ" smtClean="0"/>
              <a:pPr/>
              <a:t>30.03.2021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FADA27-70EB-4299-937A-7FB54FC89E25}"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06029D-7AE0-4C4E-8F53-90C04E1738E8}" type="datetimeFigureOut">
              <a:rPr lang="cs-CZ" smtClean="0"/>
              <a:pPr/>
              <a:t>30.03.2021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3FADA27-70EB-4299-937A-7FB54FC89E25}"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06029D-7AE0-4C4E-8F53-90C04E1738E8}" type="datetimeFigureOut">
              <a:rPr lang="cs-CZ" smtClean="0"/>
              <a:pPr/>
              <a:t>30.03.2021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3FADA27-70EB-4299-937A-7FB54FC89E25}"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06029D-7AE0-4C4E-8F53-90C04E1738E8}" type="datetimeFigureOut">
              <a:rPr lang="cs-CZ" smtClean="0"/>
              <a:pPr/>
              <a:t>30.03.2021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3FADA27-70EB-4299-937A-7FB54FC89E25}"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06029D-7AE0-4C4E-8F53-90C04E1738E8}" type="datetimeFigureOut">
              <a:rPr lang="cs-CZ" smtClean="0"/>
              <a:pPr/>
              <a:t>30.03.2021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3FADA27-70EB-4299-937A-7FB54FC89E25}"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06029D-7AE0-4C4E-8F53-90C04E1738E8}" type="datetimeFigureOut">
              <a:rPr lang="cs-CZ" smtClean="0"/>
              <a:pPr/>
              <a:t>30.03.2021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3FADA27-70EB-4299-937A-7FB54FC89E25}"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06029D-7AE0-4C4E-8F53-90C04E1738E8}" type="datetimeFigureOut">
              <a:rPr lang="cs-CZ" smtClean="0"/>
              <a:pPr/>
              <a:t>30.03.2021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3FADA27-70EB-4299-937A-7FB54FC89E25}"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06029D-7AE0-4C4E-8F53-90C04E1738E8}" type="datetimeFigureOut">
              <a:rPr lang="cs-CZ" smtClean="0"/>
              <a:pPr/>
              <a:t>30.03.2021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3FADA27-70EB-4299-937A-7FB54FC89E25}"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6029D-7AE0-4C4E-8F53-90C04E1738E8}" type="datetimeFigureOut">
              <a:rPr lang="cs-CZ" smtClean="0"/>
              <a:pPr/>
              <a:t>30.03.2021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ADA27-70EB-4299-937A-7FB54FC89E25}"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hyperlink" Target="http://www.jewelsdujour.com/2013/03/auction-archives-vii-a-morning-glory-plique-a-jour-enamel-brooch-by-marcus-co/"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vam.ac.uk/content/videos/e/video-enamelling-a-brooch/"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www.svaty/" TargetMode="External"/><Relationship Id="rId4" Type="http://schemas.openxmlformats.org/officeDocument/2006/relationships/image" Target="../media/image65.jpeg"/></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www.google.cz/url?sa=i&amp;rct=j&amp;q=&amp;esrc=s&amp;frm=1&amp;source=images&amp;cd=&amp;cad=rja&amp;uact=8&amp;ved=0ahUKEwif9pPyts3LAhXG1xoKHcF3BwUQjRwIBw&amp;url=https://is.muni.cz/th/403610/pedf_b/Prezentace_damascenska_ocel.txt&amp;psig=AFQjCNGijGzk-176nl_o6DDlFRcfbNCAqQ&amp;ust=1458500030905426"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KOVY</a:t>
            </a:r>
            <a:endParaRPr lang="cs-CZ" dirty="0"/>
          </a:p>
        </p:txBody>
      </p:sp>
      <p:sp>
        <p:nvSpPr>
          <p:cNvPr id="3" name="Podnadpis 2"/>
          <p:cNvSpPr>
            <a:spLocks noGrp="1"/>
          </p:cNvSpPr>
          <p:nvPr>
            <p:ph type="subTitle" idx="1"/>
          </p:nvPr>
        </p:nvSpPr>
        <p:spPr/>
        <p:txBody>
          <a:bodyPr/>
          <a:lstStyle/>
          <a:p>
            <a:r>
              <a:rPr lang="cs-CZ" dirty="0" smtClean="0"/>
              <a:t>Technologie zpracování </a:t>
            </a:r>
            <a:br>
              <a:rPr lang="cs-CZ" dirty="0" smtClean="0"/>
            </a:br>
            <a:r>
              <a:rPr lang="cs-CZ" dirty="0" smtClean="0"/>
              <a:t>a povrchové úpravy</a:t>
            </a:r>
          </a:p>
          <a:p>
            <a:r>
              <a:rPr lang="cs-CZ" dirty="0" smtClean="0"/>
              <a:t>Ing. Alena </a:t>
            </a:r>
            <a:r>
              <a:rPr lang="cs-CZ" dirty="0" err="1" smtClean="0"/>
              <a:t>Selucká</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r>
              <a:rPr lang="cs-CZ" altLang="cs-CZ" smtClean="0"/>
              <a:t>Lepení</a:t>
            </a:r>
          </a:p>
        </p:txBody>
      </p:sp>
      <p:sp>
        <p:nvSpPr>
          <p:cNvPr id="43011" name="Zástupný symbol pro obsah 2"/>
          <p:cNvSpPr>
            <a:spLocks noGrp="1"/>
          </p:cNvSpPr>
          <p:nvPr>
            <p:ph idx="1"/>
          </p:nvPr>
        </p:nvSpPr>
        <p:spPr/>
        <p:txBody>
          <a:bodyPr>
            <a:normAutofit fontScale="92500"/>
          </a:bodyPr>
          <a:lstStyle/>
          <a:p>
            <a:r>
              <a:rPr lang="cs-CZ" altLang="cs-CZ" dirty="0" smtClean="0"/>
              <a:t>Spojování kusů z menší tloušťkou </a:t>
            </a:r>
          </a:p>
          <a:p>
            <a:r>
              <a:rPr lang="cs-CZ" altLang="cs-CZ" dirty="0" smtClean="0"/>
              <a:t>Nedochází k tepelnému ovlivnění materiálu</a:t>
            </a:r>
          </a:p>
          <a:p>
            <a:pPr lvl="1"/>
            <a:r>
              <a:rPr lang="cs-CZ" altLang="cs-CZ" dirty="0" smtClean="0"/>
              <a:t>Přírodní lepidla (gumy, pryskyřice, živočišná lepidla, vaječný bílek, kasein apod.) – pravěk, starověk</a:t>
            </a:r>
          </a:p>
          <a:p>
            <a:pPr lvl="1"/>
            <a:r>
              <a:rPr lang="cs-CZ" altLang="cs-CZ" dirty="0" smtClean="0"/>
              <a:t>Syntetická lepidla (od průmyslové revoluce): </a:t>
            </a:r>
          </a:p>
          <a:p>
            <a:pPr lvl="2"/>
            <a:r>
              <a:rPr lang="cs-CZ" altLang="cs-CZ" dirty="0" smtClean="0"/>
              <a:t>Nitrocelulózová</a:t>
            </a:r>
          </a:p>
          <a:p>
            <a:pPr lvl="2"/>
            <a:r>
              <a:rPr lang="cs-CZ" altLang="cs-CZ" dirty="0" smtClean="0"/>
              <a:t>Epoxidová lepidla (dvoj složková lepidla)</a:t>
            </a:r>
          </a:p>
          <a:p>
            <a:pPr lvl="2"/>
            <a:r>
              <a:rPr lang="cs-CZ" altLang="cs-CZ" dirty="0" err="1" smtClean="0"/>
              <a:t>Polyurethanová</a:t>
            </a:r>
            <a:r>
              <a:rPr lang="cs-CZ" altLang="cs-CZ" dirty="0" smtClean="0"/>
              <a:t> </a:t>
            </a:r>
          </a:p>
          <a:p>
            <a:pPr lvl="2"/>
            <a:r>
              <a:rPr lang="cs-CZ" altLang="cs-CZ" dirty="0" err="1" smtClean="0"/>
              <a:t>Kyanoakrylátová</a:t>
            </a:r>
            <a:r>
              <a:rPr lang="cs-CZ" altLang="cs-CZ" dirty="0" smtClean="0"/>
              <a:t> sekundová lepidla</a:t>
            </a:r>
          </a:p>
          <a:p>
            <a:pPr lvl="2"/>
            <a:r>
              <a:rPr lang="cs-CZ" altLang="cs-CZ" dirty="0" err="1" smtClean="0"/>
              <a:t>methylamethakrylátová</a:t>
            </a:r>
            <a:endParaRPr lang="cs-CZ" altLang="cs-CZ"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p:txBody>
          <a:bodyPr/>
          <a:lstStyle/>
          <a:p>
            <a:r>
              <a:rPr lang="cs-CZ" altLang="cs-CZ" smtClean="0"/>
              <a:t>Povrchové úpravy</a:t>
            </a:r>
          </a:p>
        </p:txBody>
      </p:sp>
      <p:sp>
        <p:nvSpPr>
          <p:cNvPr id="44035" name="Zástupný symbol pro obsah 2"/>
          <p:cNvSpPr>
            <a:spLocks noGrp="1"/>
          </p:cNvSpPr>
          <p:nvPr>
            <p:ph idx="1"/>
          </p:nvPr>
        </p:nvSpPr>
        <p:spPr/>
        <p:txBody>
          <a:bodyPr/>
          <a:lstStyle/>
          <a:p>
            <a:r>
              <a:rPr lang="cs-CZ" altLang="cs-CZ" sz="2800" smtClean="0"/>
              <a:t>Za účelem dekorativních, protikorozních a mechanických (tvrdost, odolnost proti oděru) vlastností</a:t>
            </a:r>
          </a:p>
          <a:p>
            <a:r>
              <a:rPr lang="cs-CZ" altLang="cs-CZ" sz="2800" smtClean="0"/>
              <a:t>Povlaky: </a:t>
            </a:r>
          </a:p>
          <a:p>
            <a:pPr lvl="1"/>
            <a:r>
              <a:rPr lang="cs-CZ" altLang="cs-CZ" sz="2400" smtClean="0"/>
              <a:t>Organické (nátěrové hmoty, konzervační prostředky)</a:t>
            </a:r>
          </a:p>
          <a:p>
            <a:pPr lvl="1"/>
            <a:r>
              <a:rPr lang="cs-CZ" altLang="cs-CZ" sz="2400" smtClean="0"/>
              <a:t>Anorganické nekovové  (oxidické a konverzní povlaky, smalty)</a:t>
            </a:r>
          </a:p>
          <a:p>
            <a:pPr lvl="1"/>
            <a:r>
              <a:rPr lang="cs-CZ" altLang="cs-CZ" sz="2400" smtClean="0"/>
              <a:t>Kovové  (žárové nanášení – Zn,  Al; elektrolyticky,difuzí apod.)</a:t>
            </a:r>
          </a:p>
          <a:p>
            <a:endParaRPr lang="cs-CZ" altLang="cs-CZ"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p:cNvSpPr>
            <a:spLocks noGrp="1"/>
          </p:cNvSpPr>
          <p:nvPr>
            <p:ph type="title"/>
          </p:nvPr>
        </p:nvSpPr>
        <p:spPr/>
        <p:txBody>
          <a:bodyPr/>
          <a:lstStyle/>
          <a:p>
            <a:r>
              <a:rPr lang="cs-CZ" altLang="cs-CZ" smtClean="0"/>
              <a:t>Povrchové úpravy</a:t>
            </a:r>
          </a:p>
        </p:txBody>
      </p:sp>
      <p:sp>
        <p:nvSpPr>
          <p:cNvPr id="45059" name="Zástupný symbol pro obsah 2"/>
          <p:cNvSpPr>
            <a:spLocks noGrp="1"/>
          </p:cNvSpPr>
          <p:nvPr>
            <p:ph idx="1"/>
          </p:nvPr>
        </p:nvSpPr>
        <p:spPr>
          <a:xfrm>
            <a:off x="714375" y="1643063"/>
            <a:ext cx="7772400" cy="4929187"/>
          </a:xfrm>
        </p:spPr>
        <p:txBody>
          <a:bodyPr/>
          <a:lstStyle/>
          <a:p>
            <a:r>
              <a:rPr lang="cs-CZ" altLang="cs-CZ" sz="2800" b="1" dirty="0" smtClean="0"/>
              <a:t>Organické povlaky</a:t>
            </a:r>
            <a:r>
              <a:rPr lang="cs-CZ" altLang="cs-CZ" sz="2400" b="1" dirty="0" smtClean="0"/>
              <a:t>: </a:t>
            </a:r>
          </a:p>
          <a:p>
            <a:pPr lvl="1"/>
            <a:r>
              <a:rPr lang="cs-CZ" altLang="cs-CZ" sz="2000" dirty="0" smtClean="0"/>
              <a:t>Od cca 5. stol. př. n. l.: nejstarší přírodní pryskyřice, vosky , rostlinné oleje (lněný, ricinový), vaječný bílek, žloutek; šelak (produkt látkové výměny červce lakového)</a:t>
            </a:r>
          </a:p>
          <a:p>
            <a:pPr lvl="1"/>
            <a:r>
              <a:rPr lang="cs-CZ" altLang="cs-CZ" sz="2000" dirty="0" smtClean="0"/>
              <a:t>14. – 17. stol.: fermež  z lněného nebo konopného oleje, přírodní pryskyřice - kalafuna (z pryskyřice borovic), mastix</a:t>
            </a:r>
          </a:p>
          <a:p>
            <a:pPr lvl="1"/>
            <a:r>
              <a:rPr lang="cs-CZ" altLang="cs-CZ" sz="2000" dirty="0" smtClean="0"/>
              <a:t>18. stol. – kopálové pryskyřice (damara)</a:t>
            </a:r>
          </a:p>
          <a:p>
            <a:pPr lvl="1"/>
            <a:r>
              <a:rPr lang="cs-CZ" altLang="cs-CZ" sz="2000" dirty="0" smtClean="0"/>
              <a:t>1910 - formaldehydové pryskyřice (první syntetické pryskyřice), </a:t>
            </a:r>
          </a:p>
          <a:p>
            <a:pPr lvl="1"/>
            <a:r>
              <a:rPr lang="cs-CZ" altLang="cs-CZ" sz="2000" dirty="0" smtClean="0"/>
              <a:t>1920 - nitrocelulózové laky, </a:t>
            </a:r>
          </a:p>
          <a:p>
            <a:pPr lvl="1"/>
            <a:r>
              <a:rPr lang="cs-CZ" altLang="cs-CZ" sz="2000" dirty="0" smtClean="0"/>
              <a:t>Od 1930 – chlór-kaučukové nátěry,  1931 - alkydové pryskyřice, aminoplasty a melaninové pryskyřice, polyuretany</a:t>
            </a:r>
          </a:p>
          <a:p>
            <a:endParaRPr lang="cs-CZ" altLang="cs-CZ"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p:txBody>
          <a:bodyPr/>
          <a:lstStyle/>
          <a:p>
            <a:r>
              <a:rPr lang="cs-CZ" altLang="cs-CZ" smtClean="0"/>
              <a:t>Povrchové úpravy</a:t>
            </a:r>
          </a:p>
        </p:txBody>
      </p:sp>
      <p:sp>
        <p:nvSpPr>
          <p:cNvPr id="46083" name="Zástupný symbol pro obsah 2"/>
          <p:cNvSpPr>
            <a:spLocks noGrp="1"/>
          </p:cNvSpPr>
          <p:nvPr>
            <p:ph idx="1"/>
          </p:nvPr>
        </p:nvSpPr>
        <p:spPr>
          <a:xfrm>
            <a:off x="642938" y="1714500"/>
            <a:ext cx="7772400" cy="4114800"/>
          </a:xfrm>
        </p:spPr>
        <p:txBody>
          <a:bodyPr/>
          <a:lstStyle/>
          <a:p>
            <a:pPr lvl="1"/>
            <a:r>
              <a:rPr lang="cs-CZ" altLang="cs-CZ" smtClean="0"/>
              <a:t>Nátěrový systém:</a:t>
            </a:r>
          </a:p>
          <a:p>
            <a:pPr lvl="2"/>
            <a:r>
              <a:rPr lang="cs-CZ" altLang="cs-CZ" smtClean="0"/>
              <a:t>základní nátěr -  dříve suříkové nátěry (Pb</a:t>
            </a:r>
            <a:r>
              <a:rPr lang="cs-CZ" altLang="cs-CZ" baseline="-25000" smtClean="0"/>
              <a:t>3</a:t>
            </a:r>
            <a:r>
              <a:rPr lang="cs-CZ" altLang="cs-CZ" smtClean="0"/>
              <a:t>0</a:t>
            </a:r>
            <a:r>
              <a:rPr lang="cs-CZ" altLang="cs-CZ" baseline="-25000" smtClean="0"/>
              <a:t>4</a:t>
            </a:r>
            <a:r>
              <a:rPr lang="cs-CZ" altLang="cs-CZ" smtClean="0"/>
              <a:t>) – již od cca 12. stol., až do 80. let 20. stol. později chromanový aniont (toxické!), dnes – fosforečnan zinečnatý</a:t>
            </a:r>
          </a:p>
          <a:p>
            <a:pPr lvl="2"/>
            <a:r>
              <a:rPr lang="cs-CZ" altLang="cs-CZ" smtClean="0"/>
              <a:t>podkladová vrstva (mezivrstva)</a:t>
            </a:r>
          </a:p>
          <a:p>
            <a:pPr lvl="2"/>
            <a:r>
              <a:rPr lang="cs-CZ" altLang="cs-CZ" smtClean="0"/>
              <a:t>vrchní nátěr </a:t>
            </a:r>
          </a:p>
          <a:p>
            <a:endParaRPr lang="cs-CZ" altLang="cs-CZ" smtClean="0"/>
          </a:p>
        </p:txBody>
      </p:sp>
      <p:pic>
        <p:nvPicPr>
          <p:cNvPr id="46084" name="Obrázek 3" descr="vz1.JPG"/>
          <p:cNvPicPr>
            <a:picLocks noChangeAspect="1"/>
          </p:cNvPicPr>
          <p:nvPr/>
        </p:nvPicPr>
        <p:blipFill>
          <a:blip r:embed="rId3"/>
          <a:srcRect/>
          <a:stretch>
            <a:fillRect/>
          </a:stretch>
        </p:blipFill>
        <p:spPr bwMode="auto">
          <a:xfrm>
            <a:off x="5364163" y="4221163"/>
            <a:ext cx="3513137" cy="2341562"/>
          </a:xfrm>
          <a:prstGeom prst="rect">
            <a:avLst/>
          </a:prstGeom>
          <a:noFill/>
          <a:ln w="9525">
            <a:noFill/>
            <a:miter lim="800000"/>
            <a:headEnd/>
            <a:tailEnd/>
          </a:ln>
        </p:spPr>
      </p:pic>
      <p:sp>
        <p:nvSpPr>
          <p:cNvPr id="46085" name="TextovéPole 1"/>
          <p:cNvSpPr txBox="1">
            <a:spLocks noChangeArrowheads="1"/>
          </p:cNvSpPr>
          <p:nvPr/>
        </p:nvSpPr>
        <p:spPr bwMode="auto">
          <a:xfrm>
            <a:off x="1103313" y="4941888"/>
            <a:ext cx="4248150" cy="1200150"/>
          </a:xfrm>
          <a:prstGeom prst="rect">
            <a:avLst/>
          </a:prstGeom>
          <a:noFill/>
          <a:ln w="9525">
            <a:noFill/>
            <a:miter lim="800000"/>
            <a:headEnd/>
            <a:tailEnd/>
          </a:ln>
        </p:spPr>
        <p:txBody>
          <a:bodyPr>
            <a:spAutoFit/>
          </a:bodyPr>
          <a:lstStyle/>
          <a:p>
            <a:r>
              <a:rPr lang="cs-CZ" altLang="cs-CZ"/>
              <a:t>Řez vrstvou malby na železném plechu: kov-suřík-zinková běloba-titanová běloba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lstStyle/>
          <a:p>
            <a:r>
              <a:rPr lang="cs-CZ" altLang="cs-CZ" smtClean="0"/>
              <a:t>Konzervační prostředky</a:t>
            </a:r>
          </a:p>
        </p:txBody>
      </p:sp>
      <p:sp>
        <p:nvSpPr>
          <p:cNvPr id="47107" name="Zástupný symbol pro obsah 2"/>
          <p:cNvSpPr>
            <a:spLocks noGrp="1"/>
          </p:cNvSpPr>
          <p:nvPr>
            <p:ph idx="1"/>
          </p:nvPr>
        </p:nvSpPr>
        <p:spPr/>
        <p:txBody>
          <a:bodyPr/>
          <a:lstStyle/>
          <a:p>
            <a:r>
              <a:rPr lang="cs-CZ" altLang="cs-CZ" sz="2800" b="1" smtClean="0"/>
              <a:t>Včelí vosk</a:t>
            </a:r>
            <a:r>
              <a:rPr lang="cs-CZ" altLang="cs-CZ" sz="2800" smtClean="0"/>
              <a:t>: surový, žlutý – 62– 65°C; bělený – 60 – 70°C (zvyšuje se tvrdost vosku), je hydrofobní, bariérový účinek, krátkodobý účinek v exteriéru cca 1 rok. </a:t>
            </a:r>
          </a:p>
          <a:p>
            <a:r>
              <a:rPr lang="cs-CZ" altLang="cs-CZ" sz="2800" b="1" smtClean="0"/>
              <a:t>Mikrokrystalické vosky: </a:t>
            </a:r>
            <a:r>
              <a:rPr lang="cs-CZ" altLang="cs-CZ" sz="2800" smtClean="0"/>
              <a:t>směsi uhlovodíků, teplota tání 60-93°C, životnost do 1 roku, horší rekonzervace.</a:t>
            </a:r>
          </a:p>
          <a:p>
            <a:r>
              <a:rPr lang="cs-CZ" altLang="cs-CZ" sz="2800" b="1" smtClean="0"/>
              <a:t>Akrylátové polymery a kopolymery </a:t>
            </a:r>
            <a:r>
              <a:rPr lang="cs-CZ" altLang="cs-CZ" sz="2800" smtClean="0"/>
              <a:t>– např. Paraloid, Veropal</a:t>
            </a:r>
          </a:p>
          <a:p>
            <a:r>
              <a:rPr lang="cs-CZ" altLang="cs-CZ" sz="2800" smtClean="0"/>
              <a:t>Konzervační oleje, vosky, roztoky, vazeliny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normAutofit fontScale="90000"/>
          </a:bodyPr>
          <a:lstStyle/>
          <a:p>
            <a:r>
              <a:rPr lang="cs-CZ" altLang="cs-CZ" dirty="0" smtClean="0"/>
              <a:t>Anorganické nekovové a konverzní povlaky</a:t>
            </a:r>
          </a:p>
        </p:txBody>
      </p:sp>
      <p:sp>
        <p:nvSpPr>
          <p:cNvPr id="48131" name="Zástupný symbol pro obsah 2"/>
          <p:cNvSpPr>
            <a:spLocks noGrp="1"/>
          </p:cNvSpPr>
          <p:nvPr>
            <p:ph idx="1"/>
          </p:nvPr>
        </p:nvSpPr>
        <p:spPr/>
        <p:txBody>
          <a:bodyPr/>
          <a:lstStyle/>
          <a:p>
            <a:r>
              <a:rPr lang="cs-CZ" altLang="cs-CZ" dirty="0" smtClean="0"/>
              <a:t>Konverzní povlaky  - fosfátování, </a:t>
            </a:r>
            <a:r>
              <a:rPr lang="cs-CZ" altLang="cs-CZ" dirty="0" err="1" smtClean="0"/>
              <a:t>chromátování</a:t>
            </a:r>
            <a:endParaRPr lang="cs-CZ" altLang="cs-CZ" dirty="0" smtClean="0"/>
          </a:p>
          <a:p>
            <a:r>
              <a:rPr lang="cs-CZ" altLang="cs-CZ" dirty="0" err="1" smtClean="0"/>
              <a:t>Oxidické</a:t>
            </a:r>
            <a:r>
              <a:rPr lang="cs-CZ" altLang="cs-CZ" dirty="0" smtClean="0"/>
              <a:t> povlaky – alkalické černění (</a:t>
            </a:r>
            <a:r>
              <a:rPr lang="cs-CZ" altLang="cs-CZ" dirty="0" err="1" smtClean="0"/>
              <a:t>brunýrování</a:t>
            </a:r>
            <a:r>
              <a:rPr lang="cs-CZ" altLang="cs-CZ" dirty="0" smtClean="0"/>
              <a:t> - </a:t>
            </a:r>
            <a:r>
              <a:rPr lang="cs-CZ" altLang="cs-CZ" dirty="0" err="1" smtClean="0"/>
              <a:t>NaOH</a:t>
            </a:r>
            <a:r>
              <a:rPr lang="cs-CZ" altLang="cs-CZ" dirty="0" smtClean="0"/>
              <a:t> + NaNO3), anodická oxidace (eloxování hliníku)</a:t>
            </a:r>
          </a:p>
          <a:p>
            <a:r>
              <a:rPr lang="cs-CZ" altLang="cs-CZ" dirty="0" smtClean="0"/>
              <a:t>Patinování</a:t>
            </a:r>
          </a:p>
          <a:p>
            <a:r>
              <a:rPr lang="cs-CZ" altLang="cs-CZ" dirty="0" smtClean="0"/>
              <a:t>Smalty</a:t>
            </a:r>
          </a:p>
          <a:p>
            <a:endParaRPr lang="cs-CZ" altLang="cs-CZ"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cs-CZ" altLang="cs-CZ" smtClean="0"/>
              <a:t>Výzdobné techniky kovů</a:t>
            </a:r>
          </a:p>
        </p:txBody>
      </p:sp>
      <p:sp>
        <p:nvSpPr>
          <p:cNvPr id="49155" name="Rectangle 3"/>
          <p:cNvSpPr>
            <a:spLocks noGrp="1" noChangeArrowheads="1"/>
          </p:cNvSpPr>
          <p:nvPr>
            <p:ph type="body" idx="1"/>
          </p:nvPr>
        </p:nvSpPr>
        <p:spPr>
          <a:xfrm>
            <a:off x="714375" y="1500188"/>
            <a:ext cx="7772400" cy="4114800"/>
          </a:xfrm>
        </p:spPr>
        <p:txBody>
          <a:bodyPr>
            <a:normAutofit fontScale="77500" lnSpcReduction="20000"/>
          </a:bodyPr>
          <a:lstStyle/>
          <a:p>
            <a:r>
              <a:rPr lang="cs-CZ" altLang="cs-CZ" sz="2800" dirty="0" smtClean="0"/>
              <a:t>rytí</a:t>
            </a:r>
          </a:p>
          <a:p>
            <a:r>
              <a:rPr lang="cs-CZ" altLang="cs-CZ" sz="2800" dirty="0" smtClean="0"/>
              <a:t>cizelování, tepání</a:t>
            </a:r>
          </a:p>
          <a:p>
            <a:r>
              <a:rPr lang="cs-CZ" altLang="cs-CZ" sz="2800" dirty="0" smtClean="0"/>
              <a:t>inkrustace, </a:t>
            </a:r>
            <a:r>
              <a:rPr lang="cs-CZ" altLang="cs-CZ" sz="2800" dirty="0" err="1" smtClean="0"/>
              <a:t>taušírování</a:t>
            </a:r>
            <a:r>
              <a:rPr lang="cs-CZ" altLang="cs-CZ" sz="2800" dirty="0" smtClean="0"/>
              <a:t> /</a:t>
            </a:r>
            <a:r>
              <a:rPr lang="cs-CZ" altLang="cs-CZ" sz="2800" dirty="0" err="1" smtClean="0"/>
              <a:t>tauzie</a:t>
            </a:r>
            <a:r>
              <a:rPr lang="cs-CZ" altLang="cs-CZ" sz="2800" dirty="0" smtClean="0"/>
              <a:t> - vykládání kovů </a:t>
            </a:r>
            <a:br>
              <a:rPr lang="cs-CZ" altLang="cs-CZ" sz="2800" dirty="0" smtClean="0"/>
            </a:br>
            <a:r>
              <a:rPr lang="cs-CZ" altLang="cs-CZ" sz="2800" dirty="0" smtClean="0"/>
              <a:t>(Pozn. </a:t>
            </a:r>
            <a:r>
              <a:rPr lang="cs-CZ" altLang="cs-CZ" sz="2800" dirty="0" err="1" smtClean="0"/>
              <a:t>marketérie</a:t>
            </a:r>
            <a:r>
              <a:rPr lang="cs-CZ" altLang="cs-CZ" sz="2800" dirty="0" smtClean="0"/>
              <a:t> – vykládání dřeva želvovinou, mosazí, cínem</a:t>
            </a:r>
            <a:r>
              <a:rPr lang="cs-CZ" altLang="cs-CZ" sz="2800" smtClean="0"/>
              <a:t>, slonovinou, mědí </a:t>
            </a:r>
            <a:r>
              <a:rPr lang="cs-CZ" altLang="cs-CZ" sz="2800" dirty="0" smtClean="0"/>
              <a:t>…/ intarzie </a:t>
            </a:r>
            <a:r>
              <a:rPr lang="cs-CZ" altLang="cs-CZ" sz="2800" smtClean="0"/>
              <a:t>vykládání dřevem</a:t>
            </a:r>
            <a:r>
              <a:rPr lang="cs-CZ" altLang="cs-CZ" sz="2800" dirty="0" smtClean="0"/>
              <a:t>)</a:t>
            </a:r>
          </a:p>
          <a:p>
            <a:r>
              <a:rPr lang="cs-CZ" altLang="cs-CZ" sz="2800" dirty="0" err="1" smtClean="0"/>
              <a:t>niello</a:t>
            </a:r>
            <a:endParaRPr lang="cs-CZ" altLang="cs-CZ" sz="2800" dirty="0" smtClean="0"/>
          </a:p>
          <a:p>
            <a:r>
              <a:rPr lang="cs-CZ" altLang="cs-CZ" sz="2800" dirty="0" smtClean="0"/>
              <a:t>lept</a:t>
            </a:r>
          </a:p>
          <a:p>
            <a:r>
              <a:rPr lang="cs-CZ" altLang="cs-CZ" sz="2800" dirty="0" smtClean="0"/>
              <a:t>filigrán</a:t>
            </a:r>
          </a:p>
          <a:p>
            <a:r>
              <a:rPr lang="cs-CZ" altLang="cs-CZ" sz="2800" dirty="0" smtClean="0"/>
              <a:t>smaltování - emailování</a:t>
            </a:r>
          </a:p>
          <a:p>
            <a:r>
              <a:rPr lang="cs-CZ" altLang="cs-CZ" sz="2800" dirty="0" smtClean="0"/>
              <a:t>damaskování</a:t>
            </a:r>
          </a:p>
          <a:p>
            <a:r>
              <a:rPr lang="cs-CZ" altLang="cs-CZ" sz="2800" dirty="0" smtClean="0"/>
              <a:t>pokovování (zlacení, stříbření, cínování)</a:t>
            </a:r>
          </a:p>
          <a:p>
            <a:r>
              <a:rPr lang="cs-CZ" altLang="cs-CZ" sz="2800" dirty="0" smtClean="0"/>
              <a:t>patinování</a:t>
            </a:r>
          </a:p>
          <a:p>
            <a:endParaRPr lang="cs-CZ" altLang="cs-CZ" sz="2800" dirty="0" smtClean="0"/>
          </a:p>
          <a:p>
            <a:endParaRPr lang="cs-CZ" altLang="cs-CZ" sz="2800" dirty="0" smtClean="0"/>
          </a:p>
          <a:p>
            <a:endParaRPr lang="cs-CZ" altLang="cs-CZ"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cs-CZ" altLang="cs-CZ" smtClean="0"/>
              <a:t>Rytí, cizelování</a:t>
            </a:r>
          </a:p>
        </p:txBody>
      </p:sp>
      <p:sp>
        <p:nvSpPr>
          <p:cNvPr id="50179" name="Rectangle 3"/>
          <p:cNvSpPr>
            <a:spLocks noGrp="1" noChangeArrowheads="1"/>
          </p:cNvSpPr>
          <p:nvPr>
            <p:ph type="body" idx="1"/>
          </p:nvPr>
        </p:nvSpPr>
        <p:spPr>
          <a:xfrm>
            <a:off x="857250" y="1857375"/>
            <a:ext cx="7772400" cy="4114800"/>
          </a:xfrm>
        </p:spPr>
        <p:txBody>
          <a:bodyPr/>
          <a:lstStyle/>
          <a:p>
            <a:endParaRPr lang="cs-CZ" altLang="cs-CZ" smtClean="0"/>
          </a:p>
          <a:p>
            <a:endParaRPr lang="cs-CZ" altLang="cs-CZ" smtClean="0"/>
          </a:p>
          <a:p>
            <a:endParaRPr lang="cs-CZ" altLang="cs-CZ" smtClean="0"/>
          </a:p>
        </p:txBody>
      </p:sp>
      <p:sp>
        <p:nvSpPr>
          <p:cNvPr id="50180" name="TextovéPole 4"/>
          <p:cNvSpPr txBox="1">
            <a:spLocks noChangeArrowheads="1"/>
          </p:cNvSpPr>
          <p:nvPr/>
        </p:nvSpPr>
        <p:spPr bwMode="auto">
          <a:xfrm>
            <a:off x="6286500" y="6027738"/>
            <a:ext cx="2857500" cy="830262"/>
          </a:xfrm>
          <a:prstGeom prst="rect">
            <a:avLst/>
          </a:prstGeom>
          <a:noFill/>
          <a:ln w="9525">
            <a:noFill/>
            <a:miter lim="800000"/>
            <a:headEnd/>
            <a:tailEnd/>
          </a:ln>
        </p:spPr>
        <p:txBody>
          <a:bodyPr>
            <a:spAutoFit/>
          </a:bodyPr>
          <a:lstStyle/>
          <a:p>
            <a:r>
              <a:rPr lang="cs-CZ" altLang="cs-CZ"/>
              <a:t>Cizelérské nástroje, čakany</a:t>
            </a:r>
          </a:p>
        </p:txBody>
      </p:sp>
      <p:sp>
        <p:nvSpPr>
          <p:cNvPr id="50181" name="TextovéPole 7"/>
          <p:cNvSpPr txBox="1">
            <a:spLocks noChangeArrowheads="1"/>
          </p:cNvSpPr>
          <p:nvPr/>
        </p:nvSpPr>
        <p:spPr bwMode="auto">
          <a:xfrm>
            <a:off x="300087" y="3956845"/>
            <a:ext cx="2643188" cy="830262"/>
          </a:xfrm>
          <a:prstGeom prst="rect">
            <a:avLst/>
          </a:prstGeom>
          <a:noFill/>
          <a:ln w="9525">
            <a:noFill/>
            <a:miter lim="800000"/>
            <a:headEnd/>
            <a:tailEnd/>
          </a:ln>
        </p:spPr>
        <p:txBody>
          <a:bodyPr>
            <a:spAutoFit/>
          </a:bodyPr>
          <a:lstStyle/>
          <a:p>
            <a:r>
              <a:rPr lang="cs-CZ" altLang="cs-CZ" dirty="0"/>
              <a:t>Rytá a cizelovaná  výzdoba</a:t>
            </a:r>
          </a:p>
        </p:txBody>
      </p:sp>
      <p:pic>
        <p:nvPicPr>
          <p:cNvPr id="50182" name="Obrázek 8" descr="obr. 17.jpg"/>
          <p:cNvPicPr>
            <a:picLocks noChangeAspect="1"/>
          </p:cNvPicPr>
          <p:nvPr/>
        </p:nvPicPr>
        <p:blipFill>
          <a:blip r:embed="rId3"/>
          <a:srcRect/>
          <a:stretch>
            <a:fillRect/>
          </a:stretch>
        </p:blipFill>
        <p:spPr bwMode="auto">
          <a:xfrm>
            <a:off x="321221" y="1268760"/>
            <a:ext cx="4000500" cy="2662237"/>
          </a:xfrm>
          <a:prstGeom prst="rect">
            <a:avLst/>
          </a:prstGeom>
          <a:noFill/>
          <a:ln w="9525">
            <a:noFill/>
            <a:miter lim="800000"/>
            <a:headEnd/>
            <a:tailEnd/>
          </a:ln>
        </p:spPr>
      </p:pic>
      <p:pic>
        <p:nvPicPr>
          <p:cNvPr id="50183" name="Obrázek 9" descr="obr. 18.jpg"/>
          <p:cNvPicPr>
            <a:picLocks noChangeAspect="1"/>
          </p:cNvPicPr>
          <p:nvPr/>
        </p:nvPicPr>
        <p:blipFill>
          <a:blip r:embed="rId4"/>
          <a:srcRect/>
          <a:stretch>
            <a:fillRect/>
          </a:stretch>
        </p:blipFill>
        <p:spPr bwMode="auto">
          <a:xfrm>
            <a:off x="2571750" y="4503738"/>
            <a:ext cx="3536950" cy="2354262"/>
          </a:xfrm>
          <a:prstGeom prst="rect">
            <a:avLst/>
          </a:prstGeom>
          <a:noFill/>
          <a:ln w="9525">
            <a:noFill/>
            <a:miter lim="800000"/>
            <a:headEnd/>
            <a:tailEnd/>
          </a:ln>
        </p:spPr>
      </p:pic>
      <p:pic>
        <p:nvPicPr>
          <p:cNvPr id="50184" name="Obrázek 10" descr="phil_barnes_champleve_tools.jpg"/>
          <p:cNvPicPr>
            <a:picLocks noChangeAspect="1"/>
          </p:cNvPicPr>
          <p:nvPr/>
        </p:nvPicPr>
        <p:blipFill>
          <a:blip r:embed="rId5"/>
          <a:srcRect/>
          <a:stretch>
            <a:fillRect/>
          </a:stretch>
        </p:blipFill>
        <p:spPr bwMode="auto">
          <a:xfrm>
            <a:off x="6286500" y="1571625"/>
            <a:ext cx="2643188" cy="2643188"/>
          </a:xfrm>
          <a:prstGeom prst="rect">
            <a:avLst/>
          </a:prstGeom>
          <a:noFill/>
          <a:ln w="9525">
            <a:noFill/>
            <a:miter lim="800000"/>
            <a:headEnd/>
            <a:tailEnd/>
          </a:ln>
        </p:spPr>
      </p:pic>
      <p:sp>
        <p:nvSpPr>
          <p:cNvPr id="50185" name="TextovéPole 4"/>
          <p:cNvSpPr txBox="1">
            <a:spLocks noChangeArrowheads="1"/>
          </p:cNvSpPr>
          <p:nvPr/>
        </p:nvSpPr>
        <p:spPr bwMode="auto">
          <a:xfrm>
            <a:off x="6286500" y="4286250"/>
            <a:ext cx="2857500" cy="461963"/>
          </a:xfrm>
          <a:prstGeom prst="rect">
            <a:avLst/>
          </a:prstGeom>
          <a:noFill/>
          <a:ln w="9525">
            <a:noFill/>
            <a:miter lim="800000"/>
            <a:headEnd/>
            <a:tailEnd/>
          </a:ln>
        </p:spPr>
        <p:txBody>
          <a:bodyPr>
            <a:spAutoFit/>
          </a:bodyPr>
          <a:lstStyle/>
          <a:p>
            <a:r>
              <a:rPr lang="cs-CZ" altLang="cs-CZ"/>
              <a:t>rydla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cs-CZ" altLang="cs-CZ" smtClean="0"/>
              <a:t>Rytí, cizelování</a:t>
            </a:r>
          </a:p>
        </p:txBody>
      </p:sp>
      <p:sp>
        <p:nvSpPr>
          <p:cNvPr id="51203" name="Rectangle 3"/>
          <p:cNvSpPr>
            <a:spLocks noGrp="1" noChangeArrowheads="1"/>
          </p:cNvSpPr>
          <p:nvPr>
            <p:ph type="body" idx="1"/>
          </p:nvPr>
        </p:nvSpPr>
        <p:spPr>
          <a:xfrm>
            <a:off x="857250" y="1857375"/>
            <a:ext cx="7772400" cy="4114800"/>
          </a:xfrm>
        </p:spPr>
        <p:txBody>
          <a:bodyPr/>
          <a:lstStyle/>
          <a:p>
            <a:endParaRPr lang="cs-CZ" altLang="cs-CZ" smtClean="0"/>
          </a:p>
          <a:p>
            <a:endParaRPr lang="cs-CZ" altLang="cs-CZ" smtClean="0"/>
          </a:p>
          <a:p>
            <a:endParaRPr lang="cs-CZ" altLang="cs-CZ" smtClean="0"/>
          </a:p>
        </p:txBody>
      </p:sp>
      <p:sp>
        <p:nvSpPr>
          <p:cNvPr id="51204" name="TextovéPole 4"/>
          <p:cNvSpPr txBox="1">
            <a:spLocks noChangeArrowheads="1"/>
          </p:cNvSpPr>
          <p:nvPr/>
        </p:nvSpPr>
        <p:spPr bwMode="auto">
          <a:xfrm>
            <a:off x="3929063" y="1714500"/>
            <a:ext cx="3571875" cy="1016000"/>
          </a:xfrm>
          <a:prstGeom prst="rect">
            <a:avLst/>
          </a:prstGeom>
          <a:noFill/>
          <a:ln w="9525">
            <a:noFill/>
            <a:miter lim="800000"/>
            <a:headEnd/>
            <a:tailEnd/>
          </a:ln>
        </p:spPr>
        <p:txBody>
          <a:bodyPr>
            <a:spAutoFit/>
          </a:bodyPr>
          <a:lstStyle/>
          <a:p>
            <a:r>
              <a:rPr lang="cs-CZ" altLang="cs-CZ" sz="2000"/>
              <a:t>Irán, Blízký východ, </a:t>
            </a:r>
            <a:br>
              <a:rPr lang="cs-CZ" altLang="cs-CZ" sz="2000"/>
            </a:br>
            <a:r>
              <a:rPr lang="cs-CZ" altLang="cs-CZ" sz="2000"/>
              <a:t>19. stol., NM, tepaný, litý, rytý, vykládaný</a:t>
            </a:r>
          </a:p>
        </p:txBody>
      </p:sp>
      <p:pic>
        <p:nvPicPr>
          <p:cNvPr id="51205" name="Obrázek 5" descr="Irán, Blízký východ, 19. stol., NM, tepaný, litý, rytý, vykládaný.jpg"/>
          <p:cNvPicPr>
            <a:picLocks noChangeAspect="1"/>
          </p:cNvPicPr>
          <p:nvPr/>
        </p:nvPicPr>
        <p:blipFill>
          <a:blip r:embed="rId3"/>
          <a:srcRect/>
          <a:stretch>
            <a:fillRect/>
          </a:stretch>
        </p:blipFill>
        <p:spPr bwMode="auto">
          <a:xfrm>
            <a:off x="857250" y="2000250"/>
            <a:ext cx="3071813" cy="2776538"/>
          </a:xfrm>
          <a:prstGeom prst="rect">
            <a:avLst/>
          </a:prstGeom>
          <a:noFill/>
          <a:ln w="9525">
            <a:noFill/>
            <a:miter lim="800000"/>
            <a:headEnd/>
            <a:tailEnd/>
          </a:ln>
        </p:spPr>
      </p:pic>
      <p:pic>
        <p:nvPicPr>
          <p:cNvPr id="51206" name="Obrázek 7" descr="Západočeské muzeum v Plzni, 19. stol., Irán, kovany zlacený a stříbřený.jpg"/>
          <p:cNvPicPr>
            <a:picLocks noChangeAspect="1"/>
          </p:cNvPicPr>
          <p:nvPr/>
        </p:nvPicPr>
        <p:blipFill>
          <a:blip r:embed="rId4"/>
          <a:srcRect/>
          <a:stretch>
            <a:fillRect/>
          </a:stretch>
        </p:blipFill>
        <p:spPr bwMode="auto">
          <a:xfrm>
            <a:off x="5000625" y="3357563"/>
            <a:ext cx="3333750" cy="2500312"/>
          </a:xfrm>
          <a:prstGeom prst="rect">
            <a:avLst/>
          </a:prstGeom>
          <a:noFill/>
          <a:ln w="9525">
            <a:noFill/>
            <a:miter lim="800000"/>
            <a:headEnd/>
            <a:tailEnd/>
          </a:ln>
        </p:spPr>
      </p:pic>
      <p:sp>
        <p:nvSpPr>
          <p:cNvPr id="51207" name="TextovéPole 8"/>
          <p:cNvSpPr txBox="1">
            <a:spLocks noChangeArrowheads="1"/>
          </p:cNvSpPr>
          <p:nvPr/>
        </p:nvSpPr>
        <p:spPr bwMode="auto">
          <a:xfrm>
            <a:off x="4214813" y="5929313"/>
            <a:ext cx="4714875" cy="708025"/>
          </a:xfrm>
          <a:prstGeom prst="rect">
            <a:avLst/>
          </a:prstGeom>
          <a:noFill/>
          <a:ln w="9525">
            <a:noFill/>
            <a:miter lim="800000"/>
            <a:headEnd/>
            <a:tailEnd/>
          </a:ln>
        </p:spPr>
        <p:txBody>
          <a:bodyPr>
            <a:spAutoFit/>
          </a:bodyPr>
          <a:lstStyle/>
          <a:p>
            <a:r>
              <a:rPr lang="cs-CZ" altLang="cs-CZ" sz="2000"/>
              <a:t>Západočeské muzeum v Plzni, 19. stol., Irán, kovaný, zlacený a stříbřený</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p:txBody>
          <a:bodyPr/>
          <a:lstStyle/>
          <a:p>
            <a:r>
              <a:rPr lang="cs-CZ" altLang="cs-CZ" smtClean="0"/>
              <a:t>Cizelování, rytí</a:t>
            </a:r>
          </a:p>
        </p:txBody>
      </p:sp>
      <p:sp>
        <p:nvSpPr>
          <p:cNvPr id="52227" name="Text Box 1027"/>
          <p:cNvSpPr txBox="1">
            <a:spLocks noChangeArrowheads="1"/>
          </p:cNvSpPr>
          <p:nvPr/>
        </p:nvSpPr>
        <p:spPr bwMode="auto">
          <a:xfrm>
            <a:off x="1355725" y="2022475"/>
            <a:ext cx="184150" cy="457200"/>
          </a:xfrm>
          <a:prstGeom prst="rect">
            <a:avLst/>
          </a:prstGeom>
          <a:noFill/>
          <a:ln w="12700" cap="sq">
            <a:noFill/>
            <a:miter lim="800000"/>
            <a:headEnd type="none" w="sm" len="sm"/>
            <a:tailEnd type="none" w="sm" len="sm"/>
          </a:ln>
        </p:spPr>
        <p:txBody>
          <a:bodyPr wrap="none">
            <a:spAutoFit/>
          </a:bodyPr>
          <a:lstStyle/>
          <a:p>
            <a:endParaRPr lang="cs-CZ" altLang="cs-CZ"/>
          </a:p>
        </p:txBody>
      </p:sp>
      <p:pic>
        <p:nvPicPr>
          <p:cNvPr id="52228" name="Picture 1028" descr="C:\Documents and Settings\Selucka\Plocha\Ála\a01.jpg"/>
          <p:cNvPicPr>
            <a:picLocks noChangeAspect="1" noChangeArrowheads="1"/>
          </p:cNvPicPr>
          <p:nvPr/>
        </p:nvPicPr>
        <p:blipFill>
          <a:blip r:embed="rId3"/>
          <a:srcRect/>
          <a:stretch>
            <a:fillRect/>
          </a:stretch>
        </p:blipFill>
        <p:spPr bwMode="auto">
          <a:xfrm>
            <a:off x="609600" y="1828800"/>
            <a:ext cx="4191000" cy="3746500"/>
          </a:xfrm>
          <a:prstGeom prst="rect">
            <a:avLst/>
          </a:prstGeom>
          <a:noFill/>
          <a:ln w="9525">
            <a:noFill/>
            <a:miter lim="800000"/>
            <a:headEnd/>
            <a:tailEnd/>
          </a:ln>
        </p:spPr>
      </p:pic>
      <p:pic>
        <p:nvPicPr>
          <p:cNvPr id="52229" name="Picture 1029" descr="C:\Documents and Settings\Selucka\Plocha\Ála\a02.jpg"/>
          <p:cNvPicPr>
            <a:picLocks noChangeAspect="1" noChangeArrowheads="1"/>
          </p:cNvPicPr>
          <p:nvPr/>
        </p:nvPicPr>
        <p:blipFill>
          <a:blip r:embed="rId4"/>
          <a:srcRect/>
          <a:stretch>
            <a:fillRect/>
          </a:stretch>
        </p:blipFill>
        <p:spPr bwMode="auto">
          <a:xfrm>
            <a:off x="6172200" y="1828800"/>
            <a:ext cx="2459038" cy="3733800"/>
          </a:xfrm>
          <a:prstGeom prst="rect">
            <a:avLst/>
          </a:prstGeom>
          <a:noFill/>
          <a:ln w="9525">
            <a:noFill/>
            <a:miter lim="800000"/>
            <a:headEnd/>
            <a:tailEnd/>
          </a:ln>
        </p:spPr>
      </p:pic>
      <p:sp>
        <p:nvSpPr>
          <p:cNvPr id="52230" name="Text Box 1030"/>
          <p:cNvSpPr txBox="1">
            <a:spLocks noChangeArrowheads="1"/>
          </p:cNvSpPr>
          <p:nvPr/>
        </p:nvSpPr>
        <p:spPr bwMode="auto">
          <a:xfrm>
            <a:off x="5867400" y="5638800"/>
            <a:ext cx="3011488" cy="336550"/>
          </a:xfrm>
          <a:prstGeom prst="rect">
            <a:avLst/>
          </a:prstGeom>
          <a:noFill/>
          <a:ln w="12700" cap="sq">
            <a:noFill/>
            <a:miter lim="800000"/>
            <a:headEnd type="none" w="sm" len="sm"/>
            <a:tailEnd type="none" w="sm" len="sm"/>
          </a:ln>
        </p:spPr>
        <p:txBody>
          <a:bodyPr wrap="none">
            <a:spAutoFit/>
          </a:bodyPr>
          <a:lstStyle/>
          <a:p>
            <a:r>
              <a:rPr lang="cs-CZ" altLang="cs-CZ" sz="1600"/>
              <a:t>Italská dýka, r. 1500, rytá výzdoba</a:t>
            </a:r>
          </a:p>
        </p:txBody>
      </p:sp>
      <p:sp>
        <p:nvSpPr>
          <p:cNvPr id="52231" name="Text Box 1031"/>
          <p:cNvSpPr txBox="1">
            <a:spLocks noChangeArrowheads="1"/>
          </p:cNvSpPr>
          <p:nvPr/>
        </p:nvSpPr>
        <p:spPr bwMode="auto">
          <a:xfrm>
            <a:off x="609600" y="5638800"/>
            <a:ext cx="3821113" cy="581025"/>
          </a:xfrm>
          <a:prstGeom prst="rect">
            <a:avLst/>
          </a:prstGeom>
          <a:noFill/>
          <a:ln w="12700" cap="sq">
            <a:noFill/>
            <a:miter lim="800000"/>
            <a:headEnd type="none" w="sm" len="sm"/>
            <a:tailEnd type="none" w="sm" len="sm"/>
          </a:ln>
        </p:spPr>
        <p:txBody>
          <a:bodyPr wrap="none">
            <a:spAutoFit/>
          </a:bodyPr>
          <a:lstStyle/>
          <a:p>
            <a:r>
              <a:rPr lang="cs-CZ" altLang="cs-CZ" sz="1600"/>
              <a:t>Jávský kris z 19. stol., zdobený cizelovaným</a:t>
            </a:r>
          </a:p>
          <a:p>
            <a:r>
              <a:rPr lang="cs-CZ" altLang="cs-CZ" sz="1600"/>
              <a:t>a vytlačovaným stříbrným plechem</a:t>
            </a:r>
            <a:endParaRPr lang="cs-CZ" altLang="cs-CZ"/>
          </a:p>
        </p:txBody>
      </p:sp>
      <p:sp>
        <p:nvSpPr>
          <p:cNvPr id="52232" name="Text Box 1032"/>
          <p:cNvSpPr txBox="1">
            <a:spLocks noChangeArrowheads="1"/>
          </p:cNvSpPr>
          <p:nvPr/>
        </p:nvSpPr>
        <p:spPr bwMode="auto">
          <a:xfrm>
            <a:off x="4191000" y="6340475"/>
            <a:ext cx="4741863" cy="517525"/>
          </a:xfrm>
          <a:prstGeom prst="rect">
            <a:avLst/>
          </a:prstGeom>
          <a:noFill/>
          <a:ln w="12700" cap="sq">
            <a:noFill/>
            <a:miter lim="800000"/>
            <a:headEnd type="none" w="sm" len="sm"/>
            <a:tailEnd type="none" w="sm" len="sm"/>
          </a:ln>
        </p:spPr>
        <p:txBody>
          <a:bodyPr>
            <a:spAutoFit/>
          </a:bodyPr>
          <a:lstStyle/>
          <a:p>
            <a:r>
              <a:rPr lang="cs-CZ" altLang="cs-CZ" sz="1400"/>
              <a:t>Foto: G. Weland: Meče, dýky, tesáky - průvodce sběratele, 1997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684213" y="333375"/>
            <a:ext cx="7772400" cy="1371600"/>
          </a:xfrm>
        </p:spPr>
        <p:txBody>
          <a:bodyPr/>
          <a:lstStyle/>
          <a:p>
            <a:r>
              <a:rPr lang="cs-CZ" altLang="cs-CZ" smtClean="0"/>
              <a:t>Technologie zpracování kovů</a:t>
            </a:r>
          </a:p>
        </p:txBody>
      </p:sp>
      <p:sp>
        <p:nvSpPr>
          <p:cNvPr id="34819" name="Zástupný symbol pro obsah 2"/>
          <p:cNvSpPr>
            <a:spLocks noGrp="1"/>
          </p:cNvSpPr>
          <p:nvPr>
            <p:ph idx="1"/>
          </p:nvPr>
        </p:nvSpPr>
        <p:spPr>
          <a:xfrm>
            <a:off x="684213" y="1628775"/>
            <a:ext cx="7772400" cy="4895850"/>
          </a:xfrm>
        </p:spPr>
        <p:txBody>
          <a:bodyPr>
            <a:normAutofit lnSpcReduction="10000"/>
          </a:bodyPr>
          <a:lstStyle/>
          <a:p>
            <a:r>
              <a:rPr lang="cs-CZ" altLang="cs-CZ" sz="2800" dirty="0" smtClean="0"/>
              <a:t>Tváření (kování, tepání, ohýbání, lisování, tažení, </a:t>
            </a:r>
            <a:r>
              <a:rPr lang="cs-CZ" altLang="cs-CZ" sz="2800" dirty="0" err="1" smtClean="0"/>
              <a:t>kovotlačení</a:t>
            </a:r>
            <a:r>
              <a:rPr lang="cs-CZ" altLang="cs-CZ" sz="2800" dirty="0" smtClean="0"/>
              <a:t>)</a:t>
            </a:r>
          </a:p>
          <a:p>
            <a:r>
              <a:rPr lang="cs-CZ" altLang="cs-CZ" sz="2800" dirty="0" smtClean="0"/>
              <a:t>Slévárenství – odlévání kovů do formy </a:t>
            </a:r>
          </a:p>
          <a:p>
            <a:r>
              <a:rPr lang="cs-CZ" altLang="cs-CZ" sz="2800" dirty="0" smtClean="0"/>
              <a:t>Tepelné zpracování (žíhání, kalení, popouštění)</a:t>
            </a:r>
          </a:p>
          <a:p>
            <a:r>
              <a:rPr lang="cs-CZ" altLang="cs-CZ" sz="2800" dirty="0" smtClean="0"/>
              <a:t>Obrábění (soustružení, frézování, vrtání, …)</a:t>
            </a:r>
          </a:p>
          <a:p>
            <a:r>
              <a:rPr lang="cs-CZ" altLang="cs-CZ" sz="2800" dirty="0" smtClean="0"/>
              <a:t>Spojování kovů (pájení, svařování, rozebíratelné spoje)</a:t>
            </a:r>
          </a:p>
          <a:p>
            <a:r>
              <a:rPr lang="cs-CZ" altLang="cs-CZ" sz="2800" dirty="0" smtClean="0"/>
              <a:t>Povrchové úpravy (pasivace, nátěry, pokovení, výzdobné techniky)</a:t>
            </a:r>
          </a:p>
          <a:p>
            <a:pPr>
              <a:buFontTx/>
              <a:buNone/>
            </a:pPr>
            <a:r>
              <a:rPr lang="cs-CZ" altLang="cs-CZ"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cs-CZ" altLang="cs-CZ" smtClean="0"/>
              <a:t>Rytí, cizelování</a:t>
            </a:r>
          </a:p>
        </p:txBody>
      </p:sp>
      <p:sp>
        <p:nvSpPr>
          <p:cNvPr id="53251" name="Rectangle 3"/>
          <p:cNvSpPr>
            <a:spLocks noGrp="1" noChangeArrowheads="1"/>
          </p:cNvSpPr>
          <p:nvPr>
            <p:ph type="body" idx="1"/>
          </p:nvPr>
        </p:nvSpPr>
        <p:spPr>
          <a:xfrm>
            <a:off x="857250" y="1857375"/>
            <a:ext cx="7772400" cy="4114800"/>
          </a:xfrm>
        </p:spPr>
        <p:txBody>
          <a:bodyPr/>
          <a:lstStyle/>
          <a:p>
            <a:endParaRPr lang="cs-CZ" altLang="cs-CZ" smtClean="0"/>
          </a:p>
          <a:p>
            <a:endParaRPr lang="cs-CZ" altLang="cs-CZ" smtClean="0"/>
          </a:p>
          <a:p>
            <a:endParaRPr lang="cs-CZ" altLang="cs-CZ" smtClean="0"/>
          </a:p>
        </p:txBody>
      </p:sp>
      <p:sp>
        <p:nvSpPr>
          <p:cNvPr id="53252" name="TextovéPole 4"/>
          <p:cNvSpPr txBox="1">
            <a:spLocks noChangeArrowheads="1"/>
          </p:cNvSpPr>
          <p:nvPr/>
        </p:nvSpPr>
        <p:spPr bwMode="auto">
          <a:xfrm>
            <a:off x="6286500" y="5929313"/>
            <a:ext cx="2857500" cy="461962"/>
          </a:xfrm>
          <a:prstGeom prst="rect">
            <a:avLst/>
          </a:prstGeom>
          <a:noFill/>
          <a:ln w="9525">
            <a:noFill/>
            <a:miter lim="800000"/>
            <a:headEnd/>
            <a:tailEnd/>
          </a:ln>
        </p:spPr>
        <p:txBody>
          <a:bodyPr>
            <a:spAutoFit/>
          </a:bodyPr>
          <a:lstStyle/>
          <a:p>
            <a:r>
              <a:rPr lang="cs-CZ" altLang="cs-CZ"/>
              <a:t>Bulino</a:t>
            </a:r>
          </a:p>
        </p:txBody>
      </p:sp>
      <p:sp>
        <p:nvSpPr>
          <p:cNvPr id="53253" name="TextovéPole 7"/>
          <p:cNvSpPr txBox="1">
            <a:spLocks noChangeArrowheads="1"/>
          </p:cNvSpPr>
          <p:nvPr/>
        </p:nvSpPr>
        <p:spPr bwMode="auto">
          <a:xfrm>
            <a:off x="285750" y="5000625"/>
            <a:ext cx="2643188" cy="830263"/>
          </a:xfrm>
          <a:prstGeom prst="rect">
            <a:avLst/>
          </a:prstGeom>
          <a:noFill/>
          <a:ln w="9525">
            <a:noFill/>
            <a:miter lim="800000"/>
            <a:headEnd/>
            <a:tailEnd/>
          </a:ln>
        </p:spPr>
        <p:txBody>
          <a:bodyPr>
            <a:spAutoFit/>
          </a:bodyPr>
          <a:lstStyle/>
          <a:p>
            <a:r>
              <a:rPr lang="cs-CZ" altLang="cs-CZ"/>
              <a:t>Bulino (z italštiny bulino – rydlo)</a:t>
            </a:r>
          </a:p>
        </p:txBody>
      </p:sp>
      <p:sp>
        <p:nvSpPr>
          <p:cNvPr id="53254" name="TextovéPole 4"/>
          <p:cNvSpPr txBox="1">
            <a:spLocks noChangeArrowheads="1"/>
          </p:cNvSpPr>
          <p:nvPr/>
        </p:nvSpPr>
        <p:spPr bwMode="auto">
          <a:xfrm>
            <a:off x="6286500" y="4286250"/>
            <a:ext cx="2857500" cy="461963"/>
          </a:xfrm>
          <a:prstGeom prst="rect">
            <a:avLst/>
          </a:prstGeom>
          <a:noFill/>
          <a:ln w="9525">
            <a:noFill/>
            <a:miter lim="800000"/>
            <a:headEnd/>
            <a:tailEnd/>
          </a:ln>
        </p:spPr>
        <p:txBody>
          <a:bodyPr>
            <a:spAutoFit/>
          </a:bodyPr>
          <a:lstStyle/>
          <a:p>
            <a:r>
              <a:rPr lang="cs-CZ" altLang="cs-CZ"/>
              <a:t>rydla</a:t>
            </a:r>
          </a:p>
        </p:txBody>
      </p:sp>
      <p:pic>
        <p:nvPicPr>
          <p:cNvPr id="53255" name="Obrázek 9" descr="bulino.jpg"/>
          <p:cNvPicPr>
            <a:picLocks noChangeAspect="1"/>
          </p:cNvPicPr>
          <p:nvPr/>
        </p:nvPicPr>
        <p:blipFill>
          <a:blip r:embed="rId3"/>
          <a:srcRect/>
          <a:stretch>
            <a:fillRect/>
          </a:stretch>
        </p:blipFill>
        <p:spPr bwMode="auto">
          <a:xfrm>
            <a:off x="571500" y="1714500"/>
            <a:ext cx="3354388" cy="2971800"/>
          </a:xfrm>
          <a:prstGeom prst="rect">
            <a:avLst/>
          </a:prstGeom>
          <a:noFill/>
          <a:ln w="9525">
            <a:noFill/>
            <a:miter lim="800000"/>
            <a:headEnd/>
            <a:tailEnd/>
          </a:ln>
        </p:spPr>
      </p:pic>
      <p:pic>
        <p:nvPicPr>
          <p:cNvPr id="53256" name="Obrázek 10" descr="rytecká výzdoba-bulino - mikro body vytvářející mnoho odstínů šedi pomocí odrazu a absorbce světla . – kopie.jpg"/>
          <p:cNvPicPr>
            <a:picLocks noChangeAspect="1"/>
          </p:cNvPicPr>
          <p:nvPr/>
        </p:nvPicPr>
        <p:blipFill>
          <a:blip r:embed="rId4"/>
          <a:srcRect/>
          <a:stretch>
            <a:fillRect/>
          </a:stretch>
        </p:blipFill>
        <p:spPr bwMode="auto">
          <a:xfrm>
            <a:off x="5643563" y="1714500"/>
            <a:ext cx="3109912" cy="4057650"/>
          </a:xfrm>
          <a:prstGeom prst="rect">
            <a:avLst/>
          </a:prstGeom>
          <a:noFill/>
          <a:ln w="9525">
            <a:noFill/>
            <a:miter lim="800000"/>
            <a:headEnd/>
            <a:tailEnd/>
          </a:ln>
        </p:spPr>
      </p:pic>
      <p:pic>
        <p:nvPicPr>
          <p:cNvPr id="53257" name="Obrázek 11" descr="images.jpg"/>
          <p:cNvPicPr>
            <a:picLocks noChangeAspect="1"/>
          </p:cNvPicPr>
          <p:nvPr/>
        </p:nvPicPr>
        <p:blipFill>
          <a:blip r:embed="rId5"/>
          <a:srcRect/>
          <a:stretch>
            <a:fillRect/>
          </a:stretch>
        </p:blipFill>
        <p:spPr bwMode="auto">
          <a:xfrm>
            <a:off x="3000375" y="5143500"/>
            <a:ext cx="2338388"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amascene_technique"/>
          <p:cNvPicPr>
            <a:picLocks noChangeAspect="1" noChangeArrowheads="1"/>
          </p:cNvPicPr>
          <p:nvPr/>
        </p:nvPicPr>
        <p:blipFill>
          <a:blip r:embed="rId3"/>
          <a:srcRect/>
          <a:stretch>
            <a:fillRect/>
          </a:stretch>
        </p:blipFill>
        <p:spPr bwMode="auto">
          <a:xfrm>
            <a:off x="2000250" y="1785938"/>
            <a:ext cx="1857375" cy="3148012"/>
          </a:xfrm>
          <a:prstGeom prst="rect">
            <a:avLst/>
          </a:prstGeom>
          <a:noFill/>
          <a:ln w="9525">
            <a:noFill/>
            <a:miter lim="800000"/>
            <a:headEnd/>
            <a:tailEnd/>
          </a:ln>
        </p:spPr>
      </p:pic>
      <p:pic>
        <p:nvPicPr>
          <p:cNvPr id="54275" name="Picture 3" descr="_DSC6056"/>
          <p:cNvPicPr>
            <a:picLocks noChangeAspect="1" noChangeArrowheads="1"/>
          </p:cNvPicPr>
          <p:nvPr/>
        </p:nvPicPr>
        <p:blipFill>
          <a:blip r:embed="rId4"/>
          <a:srcRect/>
          <a:stretch>
            <a:fillRect/>
          </a:stretch>
        </p:blipFill>
        <p:spPr bwMode="auto">
          <a:xfrm>
            <a:off x="1714500" y="5072063"/>
            <a:ext cx="2246313" cy="1500187"/>
          </a:xfrm>
          <a:prstGeom prst="rect">
            <a:avLst/>
          </a:prstGeom>
          <a:noFill/>
          <a:ln w="9525">
            <a:noFill/>
            <a:miter lim="800000"/>
            <a:headEnd/>
            <a:tailEnd/>
          </a:ln>
        </p:spPr>
      </p:pic>
      <p:pic>
        <p:nvPicPr>
          <p:cNvPr id="54276" name="Picture 4" descr="false_damascene_FNL"/>
          <p:cNvPicPr>
            <a:picLocks noChangeAspect="1" noChangeArrowheads="1"/>
          </p:cNvPicPr>
          <p:nvPr/>
        </p:nvPicPr>
        <p:blipFill>
          <a:blip r:embed="rId5"/>
          <a:srcRect/>
          <a:stretch>
            <a:fillRect/>
          </a:stretch>
        </p:blipFill>
        <p:spPr bwMode="auto">
          <a:xfrm>
            <a:off x="6215063" y="1285875"/>
            <a:ext cx="1905000" cy="3533775"/>
          </a:xfrm>
          <a:prstGeom prst="rect">
            <a:avLst/>
          </a:prstGeom>
          <a:noFill/>
          <a:ln w="9525">
            <a:noFill/>
            <a:miter lim="800000"/>
            <a:headEnd/>
            <a:tailEnd/>
          </a:ln>
        </p:spPr>
      </p:pic>
      <p:pic>
        <p:nvPicPr>
          <p:cNvPr id="54277" name="obrázek 1" descr="Obr. 11a.JPG"/>
          <p:cNvPicPr>
            <a:picLocks noChangeAspect="1" noChangeArrowheads="1"/>
          </p:cNvPicPr>
          <p:nvPr/>
        </p:nvPicPr>
        <p:blipFill>
          <a:blip r:embed="rId6"/>
          <a:srcRect/>
          <a:stretch>
            <a:fillRect/>
          </a:stretch>
        </p:blipFill>
        <p:spPr bwMode="auto">
          <a:xfrm>
            <a:off x="5929313" y="5000625"/>
            <a:ext cx="2428875" cy="1611313"/>
          </a:xfrm>
          <a:prstGeom prst="rect">
            <a:avLst/>
          </a:prstGeom>
          <a:noFill/>
          <a:ln w="9525">
            <a:noFill/>
            <a:miter lim="800000"/>
            <a:headEnd/>
            <a:tailEnd/>
          </a:ln>
        </p:spPr>
      </p:pic>
      <p:sp>
        <p:nvSpPr>
          <p:cNvPr id="54278" name="TextovéPole 11"/>
          <p:cNvSpPr txBox="1">
            <a:spLocks noChangeArrowheads="1"/>
          </p:cNvSpPr>
          <p:nvPr/>
        </p:nvSpPr>
        <p:spPr bwMode="auto">
          <a:xfrm>
            <a:off x="357188" y="2143125"/>
            <a:ext cx="1285875" cy="461963"/>
          </a:xfrm>
          <a:prstGeom prst="rect">
            <a:avLst/>
          </a:prstGeom>
          <a:noFill/>
          <a:ln w="9525">
            <a:noFill/>
            <a:miter lim="800000"/>
            <a:headEnd/>
            <a:tailEnd/>
          </a:ln>
        </p:spPr>
        <p:txBody>
          <a:bodyPr>
            <a:spAutoFit/>
          </a:bodyPr>
          <a:lstStyle/>
          <a:p>
            <a:r>
              <a:rPr lang="cs-CZ" altLang="cs-CZ" b="1">
                <a:solidFill>
                  <a:schemeClr val="tx2"/>
                </a:solidFill>
              </a:rPr>
              <a:t>Tauzie</a:t>
            </a:r>
          </a:p>
        </p:txBody>
      </p:sp>
      <p:sp>
        <p:nvSpPr>
          <p:cNvPr id="54279" name="TextovéPole 12"/>
          <p:cNvSpPr txBox="1">
            <a:spLocks noChangeArrowheads="1"/>
          </p:cNvSpPr>
          <p:nvPr/>
        </p:nvSpPr>
        <p:spPr bwMode="auto">
          <a:xfrm>
            <a:off x="4286250" y="2143125"/>
            <a:ext cx="1571625" cy="461963"/>
          </a:xfrm>
          <a:prstGeom prst="rect">
            <a:avLst/>
          </a:prstGeom>
          <a:noFill/>
          <a:ln w="9525">
            <a:noFill/>
            <a:miter lim="800000"/>
            <a:headEnd/>
            <a:tailEnd/>
          </a:ln>
        </p:spPr>
        <p:txBody>
          <a:bodyPr>
            <a:spAutoFit/>
          </a:bodyPr>
          <a:lstStyle/>
          <a:p>
            <a:r>
              <a:rPr lang="cs-CZ" altLang="cs-CZ" b="1">
                <a:solidFill>
                  <a:schemeClr val="tx2"/>
                </a:solidFill>
              </a:rPr>
              <a:t>Plátování</a:t>
            </a:r>
          </a:p>
        </p:txBody>
      </p:sp>
      <p:sp>
        <p:nvSpPr>
          <p:cNvPr id="54280" name="Nadpis 14"/>
          <p:cNvSpPr>
            <a:spLocks noGrp="1"/>
          </p:cNvSpPr>
          <p:nvPr>
            <p:ph type="title"/>
          </p:nvPr>
        </p:nvSpPr>
        <p:spPr>
          <a:xfrm>
            <a:off x="571500" y="214313"/>
            <a:ext cx="7772400" cy="1371600"/>
          </a:xfrm>
        </p:spPr>
        <p:txBody>
          <a:bodyPr/>
          <a:lstStyle/>
          <a:p>
            <a:r>
              <a:rPr lang="cs-CZ" altLang="cs-CZ" smtClean="0"/>
              <a:t>Inkrustace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cs-CZ" altLang="cs-CZ" smtClean="0"/>
              <a:t>Inkrustace</a:t>
            </a:r>
          </a:p>
        </p:txBody>
      </p:sp>
      <p:sp>
        <p:nvSpPr>
          <p:cNvPr id="55299" name="Rectangle 3"/>
          <p:cNvSpPr>
            <a:spLocks noGrp="1" noChangeArrowheads="1"/>
          </p:cNvSpPr>
          <p:nvPr>
            <p:ph type="body" idx="1"/>
          </p:nvPr>
        </p:nvSpPr>
        <p:spPr>
          <a:xfrm>
            <a:off x="685800" y="1828800"/>
            <a:ext cx="7772400" cy="4114800"/>
          </a:xfrm>
        </p:spPr>
        <p:txBody>
          <a:bodyPr/>
          <a:lstStyle/>
          <a:p>
            <a:endParaRPr lang="cs-CZ" altLang="cs-CZ" smtClean="0"/>
          </a:p>
          <a:p>
            <a:endParaRPr lang="cs-CZ" altLang="cs-CZ" smtClean="0"/>
          </a:p>
          <a:p>
            <a:endParaRPr lang="cs-CZ" altLang="cs-CZ" smtClean="0"/>
          </a:p>
        </p:txBody>
      </p:sp>
      <p:pic>
        <p:nvPicPr>
          <p:cNvPr id="55300" name="Obrázek 5" descr="obr. 10.JPG"/>
          <p:cNvPicPr>
            <a:picLocks noChangeAspect="1"/>
          </p:cNvPicPr>
          <p:nvPr/>
        </p:nvPicPr>
        <p:blipFill>
          <a:blip r:embed="rId3"/>
          <a:srcRect/>
          <a:stretch>
            <a:fillRect/>
          </a:stretch>
        </p:blipFill>
        <p:spPr bwMode="auto">
          <a:xfrm>
            <a:off x="714375" y="1857375"/>
            <a:ext cx="3357563" cy="2151063"/>
          </a:xfrm>
          <a:prstGeom prst="rect">
            <a:avLst/>
          </a:prstGeom>
          <a:noFill/>
          <a:ln w="9525">
            <a:noFill/>
            <a:miter lim="800000"/>
            <a:headEnd/>
            <a:tailEnd/>
          </a:ln>
        </p:spPr>
      </p:pic>
      <p:pic>
        <p:nvPicPr>
          <p:cNvPr id="55301" name="Obrázek 6" descr="obr. 9 b.JPG"/>
          <p:cNvPicPr>
            <a:picLocks noChangeAspect="1"/>
          </p:cNvPicPr>
          <p:nvPr/>
        </p:nvPicPr>
        <p:blipFill>
          <a:blip r:embed="rId4"/>
          <a:srcRect/>
          <a:stretch>
            <a:fillRect/>
          </a:stretch>
        </p:blipFill>
        <p:spPr bwMode="auto">
          <a:xfrm>
            <a:off x="4429125" y="1714500"/>
            <a:ext cx="3529013" cy="2341563"/>
          </a:xfrm>
          <a:prstGeom prst="rect">
            <a:avLst/>
          </a:prstGeom>
          <a:noFill/>
          <a:ln w="9525">
            <a:noFill/>
            <a:miter lim="800000"/>
            <a:headEnd/>
            <a:tailEnd/>
          </a:ln>
        </p:spPr>
      </p:pic>
      <p:pic>
        <p:nvPicPr>
          <p:cNvPr id="55302" name="Obrázek 7" descr="Obr. 11b.JPG"/>
          <p:cNvPicPr>
            <a:picLocks noChangeAspect="1"/>
          </p:cNvPicPr>
          <p:nvPr/>
        </p:nvPicPr>
        <p:blipFill>
          <a:blip r:embed="rId5"/>
          <a:srcRect/>
          <a:stretch>
            <a:fillRect/>
          </a:stretch>
        </p:blipFill>
        <p:spPr bwMode="auto">
          <a:xfrm>
            <a:off x="1071563" y="4286250"/>
            <a:ext cx="2740025" cy="2055813"/>
          </a:xfrm>
          <a:prstGeom prst="rect">
            <a:avLst/>
          </a:prstGeom>
          <a:noFill/>
          <a:ln w="9525">
            <a:noFill/>
            <a:miter lim="800000"/>
            <a:headEnd/>
            <a:tailEnd/>
          </a:ln>
        </p:spPr>
      </p:pic>
      <p:pic>
        <p:nvPicPr>
          <p:cNvPr id="55303" name="Obrázek 8" descr="Obr. 11a.JPG"/>
          <p:cNvPicPr>
            <a:picLocks noChangeAspect="1"/>
          </p:cNvPicPr>
          <p:nvPr/>
        </p:nvPicPr>
        <p:blipFill>
          <a:blip r:embed="rId6"/>
          <a:srcRect/>
          <a:stretch>
            <a:fillRect/>
          </a:stretch>
        </p:blipFill>
        <p:spPr bwMode="auto">
          <a:xfrm>
            <a:off x="4643438" y="4286250"/>
            <a:ext cx="3173412" cy="210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p:cNvSpPr>
            <a:spLocks noGrp="1"/>
          </p:cNvSpPr>
          <p:nvPr>
            <p:ph type="title"/>
          </p:nvPr>
        </p:nvSpPr>
        <p:spPr/>
        <p:txBody>
          <a:bodyPr/>
          <a:lstStyle/>
          <a:p>
            <a:r>
              <a:rPr lang="cs-CZ" altLang="cs-CZ" smtClean="0"/>
              <a:t>Niello</a:t>
            </a:r>
          </a:p>
        </p:txBody>
      </p:sp>
      <p:pic>
        <p:nvPicPr>
          <p:cNvPr id="56323" name="Zástupný symbol pro obsah 3" descr="16 niello.jpg"/>
          <p:cNvPicPr>
            <a:picLocks noGrp="1" noChangeAspect="1"/>
          </p:cNvPicPr>
          <p:nvPr>
            <p:ph idx="1"/>
          </p:nvPr>
        </p:nvPicPr>
        <p:blipFill>
          <a:blip r:embed="rId3"/>
          <a:srcRect/>
          <a:stretch>
            <a:fillRect/>
          </a:stretch>
        </p:blipFill>
        <p:spPr>
          <a:xfrm>
            <a:off x="1000125" y="1857375"/>
            <a:ext cx="3092450" cy="4143375"/>
          </a:xfrm>
        </p:spPr>
      </p:pic>
      <p:sp>
        <p:nvSpPr>
          <p:cNvPr id="56324" name="TextovéPole 4"/>
          <p:cNvSpPr txBox="1">
            <a:spLocks noChangeArrowheads="1"/>
          </p:cNvSpPr>
          <p:nvPr/>
        </p:nvSpPr>
        <p:spPr bwMode="auto">
          <a:xfrm>
            <a:off x="928688" y="6149975"/>
            <a:ext cx="4000500" cy="708025"/>
          </a:xfrm>
          <a:prstGeom prst="rect">
            <a:avLst/>
          </a:prstGeom>
          <a:noFill/>
          <a:ln w="9525">
            <a:noFill/>
            <a:miter lim="800000"/>
            <a:headEnd/>
            <a:tailEnd/>
          </a:ln>
        </p:spPr>
        <p:txBody>
          <a:bodyPr>
            <a:spAutoFit/>
          </a:bodyPr>
          <a:lstStyle/>
          <a:p>
            <a:r>
              <a:rPr lang="cs-CZ" altLang="cs-CZ" sz="2000"/>
              <a:t>Zlato – niello“: Kapesní hodinky, Švýcarsko, 1902, UPM Praha</a:t>
            </a:r>
          </a:p>
        </p:txBody>
      </p:sp>
      <p:pic>
        <p:nvPicPr>
          <p:cNvPr id="56325" name="Obrázek 4" descr="niello.jpg"/>
          <p:cNvPicPr>
            <a:picLocks noChangeAspect="1"/>
          </p:cNvPicPr>
          <p:nvPr/>
        </p:nvPicPr>
        <p:blipFill>
          <a:blip r:embed="rId4"/>
          <a:srcRect/>
          <a:stretch>
            <a:fillRect/>
          </a:stretch>
        </p:blipFill>
        <p:spPr bwMode="auto">
          <a:xfrm>
            <a:off x="5286375" y="2000250"/>
            <a:ext cx="2617788" cy="1790700"/>
          </a:xfrm>
          <a:prstGeom prst="rect">
            <a:avLst/>
          </a:prstGeom>
          <a:noFill/>
          <a:ln w="9525">
            <a:noFill/>
            <a:miter lim="800000"/>
            <a:headEnd/>
            <a:tailEnd/>
          </a:ln>
        </p:spPr>
      </p:pic>
      <p:sp>
        <p:nvSpPr>
          <p:cNvPr id="56326" name="TextovéPole 5"/>
          <p:cNvSpPr txBox="1">
            <a:spLocks noChangeArrowheads="1"/>
          </p:cNvSpPr>
          <p:nvPr/>
        </p:nvSpPr>
        <p:spPr bwMode="auto">
          <a:xfrm>
            <a:off x="4786313" y="4572000"/>
            <a:ext cx="3643312" cy="1938338"/>
          </a:xfrm>
          <a:prstGeom prst="rect">
            <a:avLst/>
          </a:prstGeom>
          <a:noFill/>
          <a:ln w="9525">
            <a:noFill/>
            <a:miter lim="800000"/>
            <a:headEnd/>
            <a:tailEnd/>
          </a:ln>
        </p:spPr>
        <p:txBody>
          <a:bodyPr>
            <a:spAutoFit/>
          </a:bodyPr>
          <a:lstStyle/>
          <a:p>
            <a:r>
              <a:rPr lang="cs-CZ" altLang="cs-CZ"/>
              <a:t>Tavně-inkrustační proces – směs sulfidů kovů (Ag, Cu, Pb) se nanesou na připravený kovový povrch a plamenem se nataví .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p:cNvSpPr>
            <a:spLocks noGrp="1"/>
          </p:cNvSpPr>
          <p:nvPr>
            <p:ph type="title"/>
          </p:nvPr>
        </p:nvSpPr>
        <p:spPr/>
        <p:txBody>
          <a:bodyPr/>
          <a:lstStyle/>
          <a:p>
            <a:r>
              <a:rPr lang="cs-CZ" altLang="cs-CZ" smtClean="0"/>
              <a:t>Niello</a:t>
            </a:r>
          </a:p>
        </p:txBody>
      </p:sp>
      <p:sp>
        <p:nvSpPr>
          <p:cNvPr id="56324" name="TextovéPole 4"/>
          <p:cNvSpPr txBox="1">
            <a:spLocks noChangeArrowheads="1"/>
          </p:cNvSpPr>
          <p:nvPr/>
        </p:nvSpPr>
        <p:spPr bwMode="auto">
          <a:xfrm>
            <a:off x="4427984" y="4077072"/>
            <a:ext cx="4000500" cy="1323439"/>
          </a:xfrm>
          <a:prstGeom prst="rect">
            <a:avLst/>
          </a:prstGeom>
          <a:noFill/>
          <a:ln w="9525">
            <a:noFill/>
            <a:miter lim="800000"/>
            <a:headEnd/>
            <a:tailEnd/>
          </a:ln>
        </p:spPr>
        <p:txBody>
          <a:bodyPr>
            <a:spAutoFit/>
          </a:bodyPr>
          <a:lstStyle/>
          <a:p>
            <a:r>
              <a:rPr lang="cs-CZ" altLang="cs-CZ" sz="2000" dirty="0" smtClean="0"/>
              <a:t>Nádoba na vodu , 1120/30, zlacený bronz, </a:t>
            </a:r>
            <a:r>
              <a:rPr lang="cs-CZ" altLang="cs-CZ" sz="2000" dirty="0" err="1" smtClean="0"/>
              <a:t>niello</a:t>
            </a:r>
            <a:r>
              <a:rPr lang="cs-CZ" altLang="cs-CZ" sz="2000" dirty="0" smtClean="0"/>
              <a:t>, plátováno stříbrem (</a:t>
            </a:r>
            <a:r>
              <a:rPr lang="cs-CZ" altLang="cs-CZ" sz="2000" dirty="0" err="1" smtClean="0"/>
              <a:t>damascened</a:t>
            </a:r>
            <a:r>
              <a:rPr lang="cs-CZ" altLang="cs-CZ" sz="2000" dirty="0" smtClean="0"/>
              <a:t> </a:t>
            </a:r>
            <a:r>
              <a:rPr lang="cs-CZ" altLang="cs-CZ" sz="2000" dirty="0" err="1" smtClean="0"/>
              <a:t>silver</a:t>
            </a:r>
            <a:r>
              <a:rPr lang="cs-CZ" altLang="cs-CZ" sz="2000" dirty="0" smtClean="0"/>
              <a:t>), </a:t>
            </a:r>
            <a:r>
              <a:rPr lang="cs-CZ" altLang="cs-CZ" sz="2000" dirty="0" err="1" smtClean="0"/>
              <a:t>Kunsthistorisches</a:t>
            </a:r>
            <a:r>
              <a:rPr lang="cs-CZ" altLang="cs-CZ" sz="2000" dirty="0" smtClean="0"/>
              <a:t> Museum </a:t>
            </a:r>
            <a:r>
              <a:rPr lang="cs-CZ" altLang="cs-CZ" sz="2000" dirty="0" err="1" smtClean="0"/>
              <a:t>Wien</a:t>
            </a:r>
            <a:endParaRPr lang="cs-CZ" altLang="cs-CZ" sz="2000" dirty="0"/>
          </a:p>
        </p:txBody>
      </p:sp>
      <p:pic>
        <p:nvPicPr>
          <p:cNvPr id="3" name="Zástupný symbol pro obsah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8760" y="1091628"/>
            <a:ext cx="9544542" cy="4464496"/>
          </a:xfrm>
        </p:spPr>
      </p:pic>
    </p:spTree>
    <p:extLst>
      <p:ext uri="{BB962C8B-B14F-4D97-AF65-F5344CB8AC3E}">
        <p14:creationId xmlns:p14="http://schemas.microsoft.com/office/powerpoint/2010/main" val="4218688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cs-CZ" altLang="cs-CZ" smtClean="0"/>
              <a:t>Lept</a:t>
            </a:r>
          </a:p>
        </p:txBody>
      </p:sp>
      <p:sp>
        <p:nvSpPr>
          <p:cNvPr id="57347" name="Rectangle 3"/>
          <p:cNvSpPr>
            <a:spLocks noGrp="1" noChangeArrowheads="1"/>
          </p:cNvSpPr>
          <p:nvPr>
            <p:ph type="body" idx="1"/>
          </p:nvPr>
        </p:nvSpPr>
        <p:spPr>
          <a:xfrm>
            <a:off x="857250" y="1857375"/>
            <a:ext cx="7772400" cy="4114800"/>
          </a:xfrm>
        </p:spPr>
        <p:txBody>
          <a:bodyPr/>
          <a:lstStyle/>
          <a:p>
            <a:endParaRPr lang="cs-CZ" altLang="cs-CZ" smtClean="0"/>
          </a:p>
          <a:p>
            <a:endParaRPr lang="cs-CZ" altLang="cs-CZ" smtClean="0"/>
          </a:p>
          <a:p>
            <a:endParaRPr lang="cs-CZ" altLang="cs-CZ" smtClean="0"/>
          </a:p>
        </p:txBody>
      </p:sp>
      <p:sp>
        <p:nvSpPr>
          <p:cNvPr id="57348" name="TextovéPole 4"/>
          <p:cNvSpPr txBox="1">
            <a:spLocks noChangeArrowheads="1"/>
          </p:cNvSpPr>
          <p:nvPr/>
        </p:nvSpPr>
        <p:spPr bwMode="auto">
          <a:xfrm>
            <a:off x="3938588" y="1714500"/>
            <a:ext cx="4676775" cy="708025"/>
          </a:xfrm>
          <a:prstGeom prst="rect">
            <a:avLst/>
          </a:prstGeom>
          <a:noFill/>
          <a:ln w="9525">
            <a:noFill/>
            <a:miter lim="800000"/>
            <a:headEnd/>
            <a:tailEnd/>
          </a:ln>
        </p:spPr>
        <p:txBody>
          <a:bodyPr>
            <a:spAutoFit/>
          </a:bodyPr>
          <a:lstStyle/>
          <a:p>
            <a:r>
              <a:rPr lang="cs-CZ" altLang="cs-CZ" sz="2000"/>
              <a:t>Perská přilba Kulah-chud, 18. stol.. Lept. Tauzie, plátování zlatem </a:t>
            </a:r>
          </a:p>
        </p:txBody>
      </p:sp>
      <p:pic>
        <p:nvPicPr>
          <p:cNvPr id="57349" name="Picture 3" descr="07"/>
          <p:cNvPicPr>
            <a:picLocks noChangeAspect="1" noChangeArrowheads="1"/>
          </p:cNvPicPr>
          <p:nvPr/>
        </p:nvPicPr>
        <p:blipFill>
          <a:blip r:embed="rId3"/>
          <a:srcRect/>
          <a:stretch>
            <a:fillRect/>
          </a:stretch>
        </p:blipFill>
        <p:spPr bwMode="auto">
          <a:xfrm>
            <a:off x="1042988" y="1714500"/>
            <a:ext cx="2543175" cy="3838575"/>
          </a:xfrm>
          <a:prstGeom prst="rect">
            <a:avLst/>
          </a:prstGeom>
          <a:noFill/>
          <a:ln w="9525">
            <a:noFill/>
            <a:miter lim="800000"/>
            <a:headEnd/>
            <a:tailEnd/>
          </a:ln>
        </p:spPr>
      </p:pic>
      <p:pic>
        <p:nvPicPr>
          <p:cNvPr id="57350" name="Picture 4" descr="08"/>
          <p:cNvPicPr>
            <a:picLocks noChangeAspect="1" noChangeArrowheads="1"/>
          </p:cNvPicPr>
          <p:nvPr/>
        </p:nvPicPr>
        <p:blipFill>
          <a:blip r:embed="rId4"/>
          <a:srcRect/>
          <a:stretch>
            <a:fillRect/>
          </a:stretch>
        </p:blipFill>
        <p:spPr bwMode="auto">
          <a:xfrm>
            <a:off x="4543425" y="3184525"/>
            <a:ext cx="3505200"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cs-CZ" altLang="cs-CZ" smtClean="0"/>
              <a:t>Lept</a:t>
            </a:r>
          </a:p>
        </p:txBody>
      </p:sp>
      <p:sp>
        <p:nvSpPr>
          <p:cNvPr id="58371" name="Rectangle 3"/>
          <p:cNvSpPr>
            <a:spLocks noGrp="1" noChangeArrowheads="1"/>
          </p:cNvSpPr>
          <p:nvPr>
            <p:ph type="body" idx="1"/>
          </p:nvPr>
        </p:nvSpPr>
        <p:spPr>
          <a:xfrm>
            <a:off x="685800" y="1828800"/>
            <a:ext cx="7772400" cy="4114800"/>
          </a:xfrm>
        </p:spPr>
        <p:txBody>
          <a:bodyPr/>
          <a:lstStyle/>
          <a:p>
            <a:endParaRPr lang="cs-CZ" altLang="cs-CZ" smtClean="0"/>
          </a:p>
          <a:p>
            <a:endParaRPr lang="cs-CZ" altLang="cs-CZ" smtClean="0"/>
          </a:p>
          <a:p>
            <a:endParaRPr lang="cs-CZ" altLang="cs-CZ" smtClean="0"/>
          </a:p>
        </p:txBody>
      </p:sp>
      <p:pic>
        <p:nvPicPr>
          <p:cNvPr id="58372" name="Obrázek 5" descr="obr. 15.jpg"/>
          <p:cNvPicPr>
            <a:picLocks noChangeAspect="1"/>
          </p:cNvPicPr>
          <p:nvPr/>
        </p:nvPicPr>
        <p:blipFill>
          <a:blip r:embed="rId3"/>
          <a:srcRect/>
          <a:stretch>
            <a:fillRect/>
          </a:stretch>
        </p:blipFill>
        <p:spPr bwMode="auto">
          <a:xfrm>
            <a:off x="1143000" y="1785938"/>
            <a:ext cx="2757488" cy="4143375"/>
          </a:xfrm>
          <a:prstGeom prst="rect">
            <a:avLst/>
          </a:prstGeom>
          <a:noFill/>
          <a:ln w="9525">
            <a:noFill/>
            <a:miter lim="800000"/>
            <a:headEnd/>
            <a:tailEnd/>
          </a:ln>
        </p:spPr>
      </p:pic>
      <p:pic>
        <p:nvPicPr>
          <p:cNvPr id="58373" name="Obrázek 6" descr="obr. 14.jpg"/>
          <p:cNvPicPr>
            <a:picLocks noChangeAspect="1"/>
          </p:cNvPicPr>
          <p:nvPr/>
        </p:nvPicPr>
        <p:blipFill>
          <a:blip r:embed="rId4"/>
          <a:srcRect/>
          <a:stretch>
            <a:fillRect/>
          </a:stretch>
        </p:blipFill>
        <p:spPr bwMode="auto">
          <a:xfrm>
            <a:off x="4857750" y="1785938"/>
            <a:ext cx="2857500" cy="429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altLang="cs-CZ" smtClean="0"/>
              <a:t>Filigrán</a:t>
            </a:r>
          </a:p>
        </p:txBody>
      </p:sp>
      <p:sp>
        <p:nvSpPr>
          <p:cNvPr id="59395" name="Rectangle 3"/>
          <p:cNvSpPr>
            <a:spLocks noGrp="1" noChangeArrowheads="1"/>
          </p:cNvSpPr>
          <p:nvPr>
            <p:ph type="body" idx="1"/>
          </p:nvPr>
        </p:nvSpPr>
        <p:spPr>
          <a:xfrm>
            <a:off x="857250" y="1857375"/>
            <a:ext cx="7772400" cy="4114800"/>
          </a:xfrm>
        </p:spPr>
        <p:txBody>
          <a:bodyPr/>
          <a:lstStyle/>
          <a:p>
            <a:endParaRPr lang="cs-CZ" altLang="cs-CZ" smtClean="0"/>
          </a:p>
          <a:p>
            <a:endParaRPr lang="cs-CZ" altLang="cs-CZ" smtClean="0"/>
          </a:p>
          <a:p>
            <a:endParaRPr lang="cs-CZ" altLang="cs-CZ" smtClean="0"/>
          </a:p>
        </p:txBody>
      </p:sp>
      <p:sp>
        <p:nvSpPr>
          <p:cNvPr id="59396" name="TextovéPole 4"/>
          <p:cNvSpPr txBox="1">
            <a:spLocks noChangeArrowheads="1"/>
          </p:cNvSpPr>
          <p:nvPr/>
        </p:nvSpPr>
        <p:spPr bwMode="auto">
          <a:xfrm>
            <a:off x="5286375" y="1500188"/>
            <a:ext cx="3571875" cy="1016000"/>
          </a:xfrm>
          <a:prstGeom prst="rect">
            <a:avLst/>
          </a:prstGeom>
          <a:noFill/>
          <a:ln w="9525">
            <a:noFill/>
            <a:miter lim="800000"/>
            <a:headEnd/>
            <a:tailEnd/>
          </a:ln>
        </p:spPr>
        <p:txBody>
          <a:bodyPr>
            <a:spAutoFit/>
          </a:bodyPr>
          <a:lstStyle/>
          <a:p>
            <a:r>
              <a:rPr lang="cs-CZ" altLang="cs-CZ" sz="2000"/>
              <a:t>Irán, Blízký východ, </a:t>
            </a:r>
            <a:br>
              <a:rPr lang="cs-CZ" altLang="cs-CZ" sz="2000"/>
            </a:br>
            <a:r>
              <a:rPr lang="cs-CZ" altLang="cs-CZ" sz="2000"/>
              <a:t>19. stol., NM, tepaný, litý, rytý, vykládaný</a:t>
            </a:r>
          </a:p>
        </p:txBody>
      </p:sp>
      <p:sp>
        <p:nvSpPr>
          <p:cNvPr id="59397" name="TextovéPole 8"/>
          <p:cNvSpPr txBox="1">
            <a:spLocks noChangeArrowheads="1"/>
          </p:cNvSpPr>
          <p:nvPr/>
        </p:nvSpPr>
        <p:spPr bwMode="auto">
          <a:xfrm>
            <a:off x="4429125" y="5857875"/>
            <a:ext cx="4714875" cy="708025"/>
          </a:xfrm>
          <a:prstGeom prst="rect">
            <a:avLst/>
          </a:prstGeom>
          <a:noFill/>
          <a:ln w="9525">
            <a:noFill/>
            <a:miter lim="800000"/>
            <a:headEnd/>
            <a:tailEnd/>
          </a:ln>
        </p:spPr>
        <p:txBody>
          <a:bodyPr>
            <a:spAutoFit/>
          </a:bodyPr>
          <a:lstStyle/>
          <a:p>
            <a:r>
              <a:rPr lang="cs-CZ" altLang="cs-CZ" sz="2000"/>
              <a:t>Křestní medaile, 1917,  Moravská galerie – Výzdobné techniky kovů I.  </a:t>
            </a:r>
          </a:p>
        </p:txBody>
      </p:sp>
      <p:pic>
        <p:nvPicPr>
          <p:cNvPr id="59398" name="Obrázek 9" descr="filigrany1.jpg"/>
          <p:cNvPicPr>
            <a:picLocks noChangeAspect="1"/>
          </p:cNvPicPr>
          <p:nvPr/>
        </p:nvPicPr>
        <p:blipFill>
          <a:blip r:embed="rId3"/>
          <a:srcRect/>
          <a:stretch>
            <a:fillRect/>
          </a:stretch>
        </p:blipFill>
        <p:spPr bwMode="auto">
          <a:xfrm>
            <a:off x="642938" y="1714500"/>
            <a:ext cx="4572000" cy="3219450"/>
          </a:xfrm>
          <a:prstGeom prst="rect">
            <a:avLst/>
          </a:prstGeom>
          <a:noFill/>
          <a:ln w="9525">
            <a:noFill/>
            <a:miter lim="800000"/>
            <a:headEnd/>
            <a:tailEnd/>
          </a:ln>
        </p:spPr>
      </p:pic>
      <p:pic>
        <p:nvPicPr>
          <p:cNvPr id="59399" name="Obrázek 10" descr="9.TIF"/>
          <p:cNvPicPr>
            <a:picLocks noChangeAspect="1"/>
          </p:cNvPicPr>
          <p:nvPr/>
        </p:nvPicPr>
        <p:blipFill>
          <a:blip r:embed="rId4"/>
          <a:srcRect/>
          <a:stretch>
            <a:fillRect/>
          </a:stretch>
        </p:blipFill>
        <p:spPr bwMode="auto">
          <a:xfrm>
            <a:off x="5443538" y="2857500"/>
            <a:ext cx="2660650" cy="292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cs-CZ" altLang="cs-CZ" smtClean="0"/>
              <a:t>Smalty/emaily</a:t>
            </a:r>
          </a:p>
        </p:txBody>
      </p:sp>
      <p:sp>
        <p:nvSpPr>
          <p:cNvPr id="60419" name="Rectangle 3"/>
          <p:cNvSpPr>
            <a:spLocks noGrp="1" noChangeArrowheads="1"/>
          </p:cNvSpPr>
          <p:nvPr>
            <p:ph type="body" idx="1"/>
          </p:nvPr>
        </p:nvSpPr>
        <p:spPr>
          <a:xfrm>
            <a:off x="685800" y="1828800"/>
            <a:ext cx="7772400" cy="4114800"/>
          </a:xfrm>
        </p:spPr>
        <p:txBody>
          <a:bodyPr/>
          <a:lstStyle/>
          <a:p>
            <a:endParaRPr lang="cs-CZ" altLang="cs-CZ" smtClean="0"/>
          </a:p>
          <a:p>
            <a:endParaRPr lang="cs-CZ" altLang="cs-CZ" smtClean="0"/>
          </a:p>
          <a:p>
            <a:endParaRPr lang="cs-CZ" altLang="cs-CZ" smtClean="0"/>
          </a:p>
        </p:txBody>
      </p:sp>
      <p:pic>
        <p:nvPicPr>
          <p:cNvPr id="60420" name="Obrázek 6" descr="32.jpg"/>
          <p:cNvPicPr>
            <a:picLocks noChangeAspect="1"/>
          </p:cNvPicPr>
          <p:nvPr/>
        </p:nvPicPr>
        <p:blipFill>
          <a:blip r:embed="rId3"/>
          <a:srcRect/>
          <a:stretch>
            <a:fillRect/>
          </a:stretch>
        </p:blipFill>
        <p:spPr bwMode="auto">
          <a:xfrm>
            <a:off x="3786188" y="1643063"/>
            <a:ext cx="2857500" cy="2143125"/>
          </a:xfrm>
          <a:prstGeom prst="rect">
            <a:avLst/>
          </a:prstGeom>
          <a:noFill/>
          <a:ln w="9525">
            <a:noFill/>
            <a:miter lim="800000"/>
            <a:headEnd/>
            <a:tailEnd/>
          </a:ln>
        </p:spPr>
      </p:pic>
      <p:pic>
        <p:nvPicPr>
          <p:cNvPr id="60421" name="Obrázek 9" descr="full_n84a4i451k.jpg"/>
          <p:cNvPicPr>
            <a:picLocks noChangeAspect="1"/>
          </p:cNvPicPr>
          <p:nvPr/>
        </p:nvPicPr>
        <p:blipFill>
          <a:blip r:embed="rId4"/>
          <a:srcRect/>
          <a:stretch>
            <a:fillRect/>
          </a:stretch>
        </p:blipFill>
        <p:spPr bwMode="auto">
          <a:xfrm>
            <a:off x="357188" y="1643063"/>
            <a:ext cx="3135312" cy="2428875"/>
          </a:xfrm>
          <a:prstGeom prst="rect">
            <a:avLst/>
          </a:prstGeom>
          <a:noFill/>
          <a:ln w="9525">
            <a:noFill/>
            <a:miter lim="800000"/>
            <a:headEnd/>
            <a:tailEnd/>
          </a:ln>
        </p:spPr>
      </p:pic>
      <p:pic>
        <p:nvPicPr>
          <p:cNvPr id="60422" name="Obrázek 10" descr="full_tyzgn5is8z.jpg"/>
          <p:cNvPicPr>
            <a:picLocks noChangeAspect="1"/>
          </p:cNvPicPr>
          <p:nvPr/>
        </p:nvPicPr>
        <p:blipFill>
          <a:blip r:embed="rId5"/>
          <a:srcRect/>
          <a:stretch>
            <a:fillRect/>
          </a:stretch>
        </p:blipFill>
        <p:spPr bwMode="auto">
          <a:xfrm>
            <a:off x="7000875" y="1571625"/>
            <a:ext cx="1905000" cy="2857500"/>
          </a:xfrm>
          <a:prstGeom prst="rect">
            <a:avLst/>
          </a:prstGeom>
          <a:noFill/>
          <a:ln w="9525">
            <a:noFill/>
            <a:miter lim="800000"/>
            <a:headEnd/>
            <a:tailEnd/>
          </a:ln>
        </p:spPr>
      </p:pic>
      <p:pic>
        <p:nvPicPr>
          <p:cNvPr id="60423" name="Obrázek 11" descr="full_ql55fr1lr3.jpg"/>
          <p:cNvPicPr>
            <a:picLocks noChangeAspect="1"/>
          </p:cNvPicPr>
          <p:nvPr/>
        </p:nvPicPr>
        <p:blipFill>
          <a:blip r:embed="rId6"/>
          <a:srcRect/>
          <a:stretch>
            <a:fillRect/>
          </a:stretch>
        </p:blipFill>
        <p:spPr bwMode="auto">
          <a:xfrm>
            <a:off x="3571875" y="4071938"/>
            <a:ext cx="3500438" cy="253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cs-CZ" altLang="cs-CZ" smtClean="0"/>
              <a:t>Smalty/emaily</a:t>
            </a:r>
          </a:p>
        </p:txBody>
      </p:sp>
      <p:sp>
        <p:nvSpPr>
          <p:cNvPr id="61443" name="Rectangle 3"/>
          <p:cNvSpPr>
            <a:spLocks noGrp="1" noChangeArrowheads="1"/>
          </p:cNvSpPr>
          <p:nvPr>
            <p:ph type="body" idx="1"/>
          </p:nvPr>
        </p:nvSpPr>
        <p:spPr>
          <a:xfrm>
            <a:off x="711200" y="1844675"/>
            <a:ext cx="7772400" cy="4114800"/>
          </a:xfrm>
        </p:spPr>
        <p:txBody>
          <a:bodyPr/>
          <a:lstStyle/>
          <a:p>
            <a:endParaRPr lang="cs-CZ" altLang="cs-CZ" smtClean="0"/>
          </a:p>
          <a:p>
            <a:endParaRPr lang="cs-CZ" altLang="cs-CZ" smtClean="0"/>
          </a:p>
          <a:p>
            <a:endParaRPr lang="cs-CZ" altLang="cs-CZ" smtClean="0"/>
          </a:p>
        </p:txBody>
      </p:sp>
      <p:sp>
        <p:nvSpPr>
          <p:cNvPr id="61444" name="TextovéPole 7"/>
          <p:cNvSpPr txBox="1">
            <a:spLocks noChangeArrowheads="1"/>
          </p:cNvSpPr>
          <p:nvPr/>
        </p:nvSpPr>
        <p:spPr bwMode="auto">
          <a:xfrm>
            <a:off x="714374" y="2143125"/>
            <a:ext cx="7530033" cy="2308324"/>
          </a:xfrm>
          <a:prstGeom prst="rect">
            <a:avLst/>
          </a:prstGeom>
          <a:noFill/>
          <a:ln w="9525">
            <a:noFill/>
            <a:miter lim="800000"/>
            <a:headEnd/>
            <a:tailEnd/>
          </a:ln>
        </p:spPr>
        <p:txBody>
          <a:bodyPr wrap="square">
            <a:spAutoFit/>
          </a:bodyPr>
          <a:lstStyle/>
          <a:p>
            <a:pPr marL="457200" indent="-457200">
              <a:buFontTx/>
              <a:buChar char="•"/>
            </a:pPr>
            <a:r>
              <a:rPr lang="cs-CZ" altLang="cs-CZ" sz="2400" dirty="0"/>
              <a:t>Přihrádkový smalt (buňkový) – </a:t>
            </a:r>
            <a:r>
              <a:rPr lang="cs-CZ" altLang="cs-CZ" sz="2400" dirty="0" err="1"/>
              <a:t>cloisonne</a:t>
            </a:r>
            <a:r>
              <a:rPr lang="cs-CZ" altLang="cs-CZ" sz="2400" dirty="0"/>
              <a:t> („</a:t>
            </a:r>
            <a:r>
              <a:rPr lang="cs-CZ" altLang="cs-CZ" sz="2400" dirty="0" err="1"/>
              <a:t>kloazoné</a:t>
            </a:r>
            <a:r>
              <a:rPr lang="cs-CZ" altLang="cs-CZ" sz="2400" dirty="0"/>
              <a:t>“)</a:t>
            </a:r>
          </a:p>
          <a:p>
            <a:pPr marL="457200" indent="-457200">
              <a:buFontTx/>
              <a:buChar char="•"/>
            </a:pPr>
            <a:r>
              <a:rPr lang="cs-CZ" altLang="cs-CZ" sz="2400" dirty="0"/>
              <a:t>Jamkový – </a:t>
            </a:r>
            <a:r>
              <a:rPr lang="cs-CZ" altLang="cs-CZ" sz="2400" dirty="0" err="1"/>
              <a:t>champlevé</a:t>
            </a:r>
            <a:r>
              <a:rPr lang="cs-CZ" altLang="cs-CZ" sz="2400" dirty="0"/>
              <a:t> (</a:t>
            </a:r>
            <a:r>
              <a:rPr lang="cs-CZ" altLang="cs-CZ" sz="2400" dirty="0" err="1"/>
              <a:t>šamplevé</a:t>
            </a:r>
            <a:r>
              <a:rPr lang="cs-CZ" altLang="cs-CZ" sz="2400" dirty="0"/>
              <a:t>) - neprůhledný</a:t>
            </a:r>
          </a:p>
          <a:p>
            <a:pPr marL="457200" indent="-457200">
              <a:buFontTx/>
              <a:buChar char="•"/>
            </a:pPr>
            <a:r>
              <a:rPr lang="cs-CZ" altLang="cs-CZ" sz="2400" dirty="0"/>
              <a:t>Malířský – </a:t>
            </a:r>
            <a:r>
              <a:rPr lang="cs-CZ" altLang="cs-CZ" sz="2400" dirty="0" err="1"/>
              <a:t>limóžský</a:t>
            </a:r>
            <a:r>
              <a:rPr lang="cs-CZ" altLang="cs-CZ" sz="2400" dirty="0"/>
              <a:t>, email </a:t>
            </a:r>
            <a:r>
              <a:rPr lang="cs-CZ" altLang="cs-CZ" sz="2400" dirty="0" err="1"/>
              <a:t>peint</a:t>
            </a:r>
            <a:r>
              <a:rPr lang="cs-CZ" altLang="cs-CZ" sz="2400" dirty="0"/>
              <a:t> - průsvitný</a:t>
            </a:r>
          </a:p>
          <a:p>
            <a:pPr marL="457200" indent="-457200">
              <a:buFontTx/>
              <a:buChar char="•"/>
            </a:pPr>
            <a:r>
              <a:rPr lang="cs-CZ" altLang="cs-CZ" sz="2400" dirty="0" err="1"/>
              <a:t>Translucidní</a:t>
            </a:r>
            <a:r>
              <a:rPr lang="cs-CZ" altLang="cs-CZ" sz="2400" dirty="0"/>
              <a:t> (průsvitný) – base taille</a:t>
            </a:r>
          </a:p>
          <a:p>
            <a:pPr marL="457200" indent="-457200">
              <a:buFontTx/>
              <a:buChar char="•"/>
            </a:pPr>
            <a:r>
              <a:rPr lang="cs-CZ" altLang="cs-CZ" sz="2400" dirty="0"/>
              <a:t>Okénkový, a </a:t>
            </a:r>
            <a:r>
              <a:rPr lang="cs-CZ" altLang="cs-CZ" sz="2400" dirty="0" err="1"/>
              <a:t>joure</a:t>
            </a:r>
            <a:r>
              <a:rPr lang="cs-CZ" altLang="cs-CZ" sz="2400" dirty="0"/>
              <a:t> (á </a:t>
            </a:r>
            <a:r>
              <a:rPr lang="cs-CZ" altLang="cs-CZ" sz="2400" dirty="0" err="1"/>
              <a:t>žur</a:t>
            </a:r>
            <a:r>
              <a:rPr lang="cs-CZ" altLang="cs-CZ" sz="2400" dirty="0"/>
              <a:t>) – průsvitný (vyplňuje síťku na kovu)</a:t>
            </a:r>
          </a:p>
        </p:txBody>
      </p:sp>
      <p:sp>
        <p:nvSpPr>
          <p:cNvPr id="61445" name="AutoShape 6" descr="Výsledek obrázku pro a jour"/>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endParaRPr lang="cs-CZ"/>
          </a:p>
        </p:txBody>
      </p:sp>
      <p:sp>
        <p:nvSpPr>
          <p:cNvPr id="61446" name="AutoShape 8" descr="Výsledek obrázku pro a jour"/>
          <p:cNvSpPr>
            <a:spLocks noChangeAspect="1" noChangeArrowheads="1"/>
          </p:cNvSpPr>
          <p:nvPr/>
        </p:nvSpPr>
        <p:spPr bwMode="auto">
          <a:xfrm>
            <a:off x="228600" y="-30163"/>
            <a:ext cx="304800" cy="304801"/>
          </a:xfrm>
          <a:prstGeom prst="rect">
            <a:avLst/>
          </a:prstGeom>
          <a:noFill/>
          <a:ln w="9525">
            <a:noFill/>
            <a:miter lim="800000"/>
            <a:headEnd/>
            <a:tailEnd/>
          </a:ln>
        </p:spPr>
        <p:txBody>
          <a:bodyPr/>
          <a:lstStyle/>
          <a:p>
            <a:endParaRPr lang="cs-CZ"/>
          </a:p>
        </p:txBody>
      </p:sp>
      <p:sp>
        <p:nvSpPr>
          <p:cNvPr id="61447" name="AutoShape 10" descr="Výsledek obrázku pro a jour + enamel"/>
          <p:cNvSpPr>
            <a:spLocks noChangeAspect="1" noChangeArrowheads="1"/>
          </p:cNvSpPr>
          <p:nvPr/>
        </p:nvSpPr>
        <p:spPr bwMode="auto">
          <a:xfrm>
            <a:off x="381000" y="122238"/>
            <a:ext cx="304800" cy="304800"/>
          </a:xfrm>
          <a:prstGeom prst="rect">
            <a:avLst/>
          </a:prstGeom>
          <a:noFill/>
          <a:ln w="9525">
            <a:noFill/>
            <a:miter lim="800000"/>
            <a:headEnd/>
            <a:tailEnd/>
          </a:ln>
        </p:spPr>
        <p:txBody>
          <a:bodyPr/>
          <a:lstStyle/>
          <a:p>
            <a:endParaRPr lang="cs-CZ"/>
          </a:p>
        </p:txBody>
      </p:sp>
      <p:sp>
        <p:nvSpPr>
          <p:cNvPr id="61448" name="AutoShape 12" descr="Výsledek obrázku pro a jour + enamel"/>
          <p:cNvSpPr>
            <a:spLocks noChangeAspect="1" noChangeArrowheads="1"/>
          </p:cNvSpPr>
          <p:nvPr/>
        </p:nvSpPr>
        <p:spPr bwMode="auto">
          <a:xfrm>
            <a:off x="533400" y="274638"/>
            <a:ext cx="304800" cy="304800"/>
          </a:xfrm>
          <a:prstGeom prst="rect">
            <a:avLst/>
          </a:prstGeom>
          <a:noFill/>
          <a:ln w="9525">
            <a:noFill/>
            <a:miter lim="800000"/>
            <a:headEnd/>
            <a:tailEnd/>
          </a:ln>
        </p:spPr>
        <p:txBody>
          <a:bodyPr/>
          <a:lstStyle/>
          <a:p>
            <a:endParaRPr lang="cs-CZ"/>
          </a:p>
        </p:txBody>
      </p:sp>
      <p:sp>
        <p:nvSpPr>
          <p:cNvPr id="61449" name="AutoShape 14" descr="Výsledek obrázku pro a jour + enamel"/>
          <p:cNvSpPr>
            <a:spLocks noChangeAspect="1" noChangeArrowheads="1"/>
          </p:cNvSpPr>
          <p:nvPr/>
        </p:nvSpPr>
        <p:spPr bwMode="auto">
          <a:xfrm>
            <a:off x="685800" y="427038"/>
            <a:ext cx="304800" cy="304800"/>
          </a:xfrm>
          <a:prstGeom prst="rect">
            <a:avLst/>
          </a:prstGeom>
          <a:noFill/>
          <a:ln w="9525">
            <a:noFill/>
            <a:miter lim="800000"/>
            <a:headEnd/>
            <a:tailEnd/>
          </a:ln>
        </p:spPr>
        <p:txBody>
          <a:bodyPr/>
          <a:lstStyle/>
          <a:p>
            <a:endParaRPr lang="cs-CZ"/>
          </a:p>
        </p:txBody>
      </p:sp>
      <p:sp>
        <p:nvSpPr>
          <p:cNvPr id="61450" name="AutoShape 16" descr="Výsledek obrázku pro a jour + enamel"/>
          <p:cNvSpPr>
            <a:spLocks noChangeAspect="1" noChangeArrowheads="1"/>
          </p:cNvSpPr>
          <p:nvPr/>
        </p:nvSpPr>
        <p:spPr bwMode="auto">
          <a:xfrm>
            <a:off x="838200" y="579438"/>
            <a:ext cx="304800" cy="304800"/>
          </a:xfrm>
          <a:prstGeom prst="rect">
            <a:avLst/>
          </a:prstGeom>
          <a:noFill/>
          <a:ln w="9525">
            <a:noFill/>
            <a:miter lim="800000"/>
            <a:headEnd/>
            <a:tailEnd/>
          </a:ln>
        </p:spPr>
        <p:txBody>
          <a:bodyPr/>
          <a:lstStyle/>
          <a:p>
            <a:endParaRPr lang="cs-CZ"/>
          </a:p>
        </p:txBody>
      </p:sp>
      <p:pic>
        <p:nvPicPr>
          <p:cNvPr id="61451" name="Picture 18" descr="http://www.jewelsdujour.com/wp-content/uploads/2013/03/GOLD-DIAMOND-PEARL-AND-PLIQUE-%C3%80-JOUR-ENAMEL-BUTTERFLY-PENDANT-BROOCH-VEVER-PARIS-CIRCA-1900.jpg">
            <a:hlinkClick r:id="rId3"/>
          </p:cNvPr>
          <p:cNvPicPr>
            <a:picLocks noChangeAspect="1" noChangeArrowheads="1"/>
          </p:cNvPicPr>
          <p:nvPr/>
        </p:nvPicPr>
        <p:blipFill>
          <a:blip r:embed="rId4"/>
          <a:srcRect/>
          <a:stretch>
            <a:fillRect/>
          </a:stretch>
        </p:blipFill>
        <p:spPr bwMode="auto">
          <a:xfrm>
            <a:off x="6227763" y="4076700"/>
            <a:ext cx="2649537" cy="2665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684213" y="333375"/>
            <a:ext cx="7772400" cy="1371600"/>
          </a:xfrm>
        </p:spPr>
        <p:txBody>
          <a:bodyPr/>
          <a:lstStyle/>
          <a:p>
            <a:r>
              <a:rPr lang="cs-CZ" altLang="cs-CZ" smtClean="0"/>
              <a:t>Tváření kovů</a:t>
            </a:r>
          </a:p>
        </p:txBody>
      </p:sp>
      <p:sp>
        <p:nvSpPr>
          <p:cNvPr id="35843" name="Zástupný symbol pro obsah 2"/>
          <p:cNvSpPr>
            <a:spLocks noGrp="1"/>
          </p:cNvSpPr>
          <p:nvPr>
            <p:ph idx="1"/>
          </p:nvPr>
        </p:nvSpPr>
        <p:spPr>
          <a:xfrm>
            <a:off x="684213" y="1628775"/>
            <a:ext cx="7772400" cy="4895850"/>
          </a:xfrm>
        </p:spPr>
        <p:txBody>
          <a:bodyPr/>
          <a:lstStyle/>
          <a:p>
            <a:r>
              <a:rPr lang="cs-CZ" altLang="cs-CZ" sz="2800" dirty="0" smtClean="0"/>
              <a:t>Kování, tepání, ohýbání, tažení – nejstarší techniky zpracování kovů (pravěk, starověk)</a:t>
            </a:r>
          </a:p>
          <a:p>
            <a:r>
              <a:rPr lang="cs-CZ" altLang="cs-CZ" sz="2800" dirty="0" smtClean="0"/>
              <a:t>Lisování, válcování –  od 18. – 19. stol., průmyslová revoluce</a:t>
            </a:r>
          </a:p>
          <a:p>
            <a:pPr>
              <a:buFontTx/>
              <a:buNone/>
            </a:pPr>
            <a:endParaRPr lang="cs-CZ" altLang="cs-CZ" dirty="0" smtClean="0"/>
          </a:p>
          <a:p>
            <a:pPr>
              <a:buFontTx/>
              <a:buNone/>
            </a:pPr>
            <a:r>
              <a:rPr lang="cs-CZ" altLang="cs-CZ" dirty="0" smtClean="0"/>
              <a:t> </a:t>
            </a:r>
          </a:p>
        </p:txBody>
      </p:sp>
      <p:pic>
        <p:nvPicPr>
          <p:cNvPr id="35844" name="Obrázek 3" descr="242118-free1-1dxsr.jpg"/>
          <p:cNvPicPr>
            <a:picLocks noChangeAspect="1"/>
          </p:cNvPicPr>
          <p:nvPr/>
        </p:nvPicPr>
        <p:blipFill>
          <a:blip r:embed="rId3"/>
          <a:srcRect/>
          <a:stretch>
            <a:fillRect/>
          </a:stretch>
        </p:blipFill>
        <p:spPr bwMode="auto">
          <a:xfrm>
            <a:off x="5143500" y="3143250"/>
            <a:ext cx="2119313" cy="346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cs-CZ" altLang="cs-CZ" smtClean="0"/>
              <a:t>Smalty/emaily</a:t>
            </a:r>
          </a:p>
        </p:txBody>
      </p:sp>
      <p:sp>
        <p:nvSpPr>
          <p:cNvPr id="62467" name="Rectangle 3"/>
          <p:cNvSpPr>
            <a:spLocks noGrp="1" noChangeArrowheads="1"/>
          </p:cNvSpPr>
          <p:nvPr>
            <p:ph type="body" idx="1"/>
          </p:nvPr>
        </p:nvSpPr>
        <p:spPr>
          <a:xfrm>
            <a:off x="685800" y="1828800"/>
            <a:ext cx="7772400" cy="4114800"/>
          </a:xfrm>
        </p:spPr>
        <p:txBody>
          <a:bodyPr/>
          <a:lstStyle/>
          <a:p>
            <a:endParaRPr lang="cs-CZ" altLang="cs-CZ" smtClean="0"/>
          </a:p>
          <a:p>
            <a:endParaRPr lang="cs-CZ" altLang="cs-CZ" smtClean="0"/>
          </a:p>
          <a:p>
            <a:endParaRPr lang="cs-CZ" altLang="cs-CZ" smtClean="0"/>
          </a:p>
        </p:txBody>
      </p:sp>
      <p:sp>
        <p:nvSpPr>
          <p:cNvPr id="62468" name="TextovéPole 4"/>
          <p:cNvSpPr txBox="1">
            <a:spLocks noChangeArrowheads="1"/>
          </p:cNvSpPr>
          <p:nvPr/>
        </p:nvSpPr>
        <p:spPr bwMode="auto">
          <a:xfrm>
            <a:off x="214313" y="1643063"/>
            <a:ext cx="2857500" cy="830262"/>
          </a:xfrm>
          <a:prstGeom prst="rect">
            <a:avLst/>
          </a:prstGeom>
          <a:noFill/>
          <a:ln w="9525">
            <a:noFill/>
            <a:miter lim="800000"/>
            <a:headEnd/>
            <a:tailEnd/>
          </a:ln>
        </p:spPr>
        <p:txBody>
          <a:bodyPr>
            <a:spAutoFit/>
          </a:bodyPr>
          <a:lstStyle/>
          <a:p>
            <a:r>
              <a:rPr lang="cs-CZ" altLang="cs-CZ"/>
              <a:t>Dámské hodinky, MG, email, filigrán</a:t>
            </a:r>
          </a:p>
        </p:txBody>
      </p:sp>
      <p:sp>
        <p:nvSpPr>
          <p:cNvPr id="62469" name="TextovéPole 7"/>
          <p:cNvSpPr txBox="1">
            <a:spLocks noChangeArrowheads="1"/>
          </p:cNvSpPr>
          <p:nvPr/>
        </p:nvSpPr>
        <p:spPr bwMode="auto">
          <a:xfrm>
            <a:off x="3857625" y="4286250"/>
            <a:ext cx="4929188" cy="2246313"/>
          </a:xfrm>
          <a:prstGeom prst="rect">
            <a:avLst/>
          </a:prstGeom>
          <a:noFill/>
          <a:ln w="9525">
            <a:noFill/>
            <a:miter lim="800000"/>
            <a:headEnd/>
            <a:tailEnd/>
          </a:ln>
        </p:spPr>
        <p:txBody>
          <a:bodyPr>
            <a:spAutoFit/>
          </a:bodyPr>
          <a:lstStyle/>
          <a:p>
            <a:endParaRPr lang="cs-CZ" altLang="cs-CZ"/>
          </a:p>
          <a:p>
            <a:r>
              <a:rPr lang="cs-CZ" altLang="cs-CZ" sz="2000">
                <a:hlinkClick r:id="rId3"/>
              </a:rPr>
              <a:t>http://www.vam.ac.uk/content/videos/e/video-enamelling-a-brooch</a:t>
            </a:r>
            <a:r>
              <a:rPr lang="cs-CZ" altLang="cs-CZ">
                <a:hlinkClick r:id="rId3"/>
              </a:rPr>
              <a:t>/</a:t>
            </a:r>
            <a:r>
              <a:rPr lang="cs-CZ" altLang="cs-CZ"/>
              <a:t>, http://www.vam.ac.uk/content/articles/c/champleve-enamelling-1100-1250/</a:t>
            </a:r>
          </a:p>
          <a:p>
            <a:endParaRPr lang="cs-CZ" altLang="cs-CZ"/>
          </a:p>
        </p:txBody>
      </p:sp>
      <p:pic>
        <p:nvPicPr>
          <p:cNvPr id="62470" name="Obrázek 12" descr="5A.jpg"/>
          <p:cNvPicPr>
            <a:picLocks noChangeAspect="1"/>
          </p:cNvPicPr>
          <p:nvPr/>
        </p:nvPicPr>
        <p:blipFill>
          <a:blip r:embed="rId4"/>
          <a:srcRect/>
          <a:stretch>
            <a:fillRect/>
          </a:stretch>
        </p:blipFill>
        <p:spPr bwMode="auto">
          <a:xfrm>
            <a:off x="285750" y="2428875"/>
            <a:ext cx="2600325" cy="3611563"/>
          </a:xfrm>
          <a:prstGeom prst="rect">
            <a:avLst/>
          </a:prstGeom>
          <a:noFill/>
          <a:ln w="9525">
            <a:noFill/>
            <a:miter lim="800000"/>
            <a:headEnd/>
            <a:tailEnd/>
          </a:ln>
        </p:spPr>
      </p:pic>
      <p:pic>
        <p:nvPicPr>
          <p:cNvPr id="62471" name="Obrázek 8" descr="2008BR4221_jpg_o.jpg"/>
          <p:cNvPicPr>
            <a:picLocks noChangeAspect="1"/>
          </p:cNvPicPr>
          <p:nvPr/>
        </p:nvPicPr>
        <p:blipFill>
          <a:blip r:embed="rId5"/>
          <a:srcRect/>
          <a:stretch>
            <a:fillRect/>
          </a:stretch>
        </p:blipFill>
        <p:spPr bwMode="auto">
          <a:xfrm>
            <a:off x="3857625" y="1785938"/>
            <a:ext cx="242887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1"/>
          <p:cNvSpPr>
            <a:spLocks noGrp="1"/>
          </p:cNvSpPr>
          <p:nvPr>
            <p:ph type="title"/>
          </p:nvPr>
        </p:nvSpPr>
        <p:spPr/>
        <p:txBody>
          <a:bodyPr/>
          <a:lstStyle/>
          <a:p>
            <a:r>
              <a:rPr lang="cs-CZ" altLang="cs-CZ" dirty="0" smtClean="0"/>
              <a:t>Smalty/emaily</a:t>
            </a: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656" y="1299985"/>
            <a:ext cx="9144000" cy="4277142"/>
          </a:xfrm>
          <a:prstGeom prst="rect">
            <a:avLst/>
          </a:prstGeom>
        </p:spPr>
      </p:pic>
      <p:sp>
        <p:nvSpPr>
          <p:cNvPr id="4" name="TextovéPole 3"/>
          <p:cNvSpPr txBox="1"/>
          <p:nvPr/>
        </p:nvSpPr>
        <p:spPr>
          <a:xfrm>
            <a:off x="6005478" y="4365104"/>
            <a:ext cx="2664296" cy="1754326"/>
          </a:xfrm>
          <a:prstGeom prst="rect">
            <a:avLst/>
          </a:prstGeom>
          <a:noFill/>
        </p:spPr>
        <p:txBody>
          <a:bodyPr wrap="square" rtlCol="0">
            <a:spAutoFit/>
          </a:bodyPr>
          <a:lstStyle/>
          <a:p>
            <a:r>
              <a:rPr lang="cs-CZ" dirty="0" err="1" smtClean="0"/>
              <a:t>Saliera</a:t>
            </a:r>
            <a:r>
              <a:rPr lang="cs-CZ" dirty="0" smtClean="0"/>
              <a:t> (Slánka), </a:t>
            </a:r>
            <a:r>
              <a:rPr lang="cs-CZ" dirty="0" err="1" smtClean="0"/>
              <a:t>Benvenuto</a:t>
            </a:r>
            <a:r>
              <a:rPr lang="cs-CZ" dirty="0" smtClean="0"/>
              <a:t> </a:t>
            </a:r>
            <a:r>
              <a:rPr lang="cs-CZ" dirty="0" err="1" smtClean="0"/>
              <a:t>Cellini</a:t>
            </a:r>
            <a:r>
              <a:rPr lang="cs-CZ" dirty="0" smtClean="0"/>
              <a:t>, Florencie 1500-1571, zlato, smalt, slonovina, eben , </a:t>
            </a:r>
            <a:r>
              <a:rPr lang="cs-CZ" dirty="0" err="1" smtClean="0"/>
              <a:t>Kunsthistorisches</a:t>
            </a:r>
            <a:r>
              <a:rPr lang="cs-CZ" dirty="0" smtClean="0"/>
              <a:t> Museum, </a:t>
            </a:r>
            <a:r>
              <a:rPr lang="cs-CZ" dirty="0" err="1" smtClean="0"/>
              <a:t>Wien</a:t>
            </a:r>
            <a:endParaRPr lang="cs-CZ" dirty="0"/>
          </a:p>
        </p:txBody>
      </p:sp>
    </p:spTree>
    <p:extLst>
      <p:ext uri="{BB962C8B-B14F-4D97-AF65-F5344CB8AC3E}">
        <p14:creationId xmlns:p14="http://schemas.microsoft.com/office/powerpoint/2010/main" val="2508300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cs-CZ" altLang="cs-CZ" smtClean="0"/>
              <a:t>Smalty</a:t>
            </a:r>
          </a:p>
        </p:txBody>
      </p:sp>
      <p:sp>
        <p:nvSpPr>
          <p:cNvPr id="63491" name="Rectangle 3"/>
          <p:cNvSpPr>
            <a:spLocks noGrp="1" noChangeArrowheads="1"/>
          </p:cNvSpPr>
          <p:nvPr>
            <p:ph type="body" idx="1"/>
          </p:nvPr>
        </p:nvSpPr>
        <p:spPr>
          <a:xfrm>
            <a:off x="685800" y="1828800"/>
            <a:ext cx="7772400" cy="4114800"/>
          </a:xfrm>
        </p:spPr>
        <p:txBody>
          <a:bodyPr/>
          <a:lstStyle/>
          <a:p>
            <a:endParaRPr lang="cs-CZ" altLang="cs-CZ" smtClean="0"/>
          </a:p>
          <a:p>
            <a:endParaRPr lang="cs-CZ" altLang="cs-CZ" smtClean="0"/>
          </a:p>
          <a:p>
            <a:endParaRPr lang="cs-CZ" altLang="cs-CZ" smtClean="0"/>
          </a:p>
        </p:txBody>
      </p:sp>
      <p:sp>
        <p:nvSpPr>
          <p:cNvPr id="63492" name="TextovéPole 4"/>
          <p:cNvSpPr txBox="1">
            <a:spLocks noChangeArrowheads="1"/>
          </p:cNvSpPr>
          <p:nvPr/>
        </p:nvSpPr>
        <p:spPr bwMode="auto">
          <a:xfrm>
            <a:off x="5214938" y="3214688"/>
            <a:ext cx="2857500" cy="830262"/>
          </a:xfrm>
          <a:prstGeom prst="rect">
            <a:avLst/>
          </a:prstGeom>
          <a:noFill/>
          <a:ln w="9525">
            <a:noFill/>
            <a:miter lim="800000"/>
            <a:headEnd/>
            <a:tailEnd/>
          </a:ln>
        </p:spPr>
        <p:txBody>
          <a:bodyPr>
            <a:spAutoFit/>
          </a:bodyPr>
          <a:lstStyle/>
          <a:p>
            <a:r>
              <a:rPr lang="cs-CZ" altLang="cs-CZ"/>
              <a:t>Smaltované cedule</a:t>
            </a:r>
          </a:p>
          <a:p>
            <a:endParaRPr lang="cs-CZ" altLang="cs-CZ"/>
          </a:p>
        </p:txBody>
      </p:sp>
      <p:pic>
        <p:nvPicPr>
          <p:cNvPr id="63493" name="Obrázek 5" descr="86-nahled-1166-cedule-kovove-smaltovane.jpg"/>
          <p:cNvPicPr>
            <a:picLocks noChangeAspect="1"/>
          </p:cNvPicPr>
          <p:nvPr/>
        </p:nvPicPr>
        <p:blipFill>
          <a:blip r:embed="rId3"/>
          <a:srcRect/>
          <a:stretch>
            <a:fillRect/>
          </a:stretch>
        </p:blipFill>
        <p:spPr bwMode="auto">
          <a:xfrm>
            <a:off x="1143000" y="1643063"/>
            <a:ext cx="3500438"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p:cNvSpPr>
          <p:nvPr>
            <p:ph type="title"/>
          </p:nvPr>
        </p:nvSpPr>
        <p:spPr/>
        <p:txBody>
          <a:bodyPr/>
          <a:lstStyle/>
          <a:p>
            <a:r>
              <a:rPr lang="cs-CZ" altLang="cs-CZ" dirty="0" smtClean="0"/>
              <a:t>Pokovení</a:t>
            </a:r>
          </a:p>
        </p:txBody>
      </p:sp>
      <p:sp>
        <p:nvSpPr>
          <p:cNvPr id="64515" name="Zástupný symbol pro obsah 2"/>
          <p:cNvSpPr>
            <a:spLocks noGrp="1"/>
          </p:cNvSpPr>
          <p:nvPr>
            <p:ph idx="1"/>
          </p:nvPr>
        </p:nvSpPr>
        <p:spPr/>
        <p:txBody>
          <a:bodyPr/>
          <a:lstStyle/>
          <a:p>
            <a:r>
              <a:rPr lang="cs-CZ" altLang="cs-CZ" sz="3600" dirty="0" smtClean="0"/>
              <a:t>Plátkové – metalizace (tenké plátky zlata cca 6 mikrometrů)</a:t>
            </a:r>
          </a:p>
          <a:p>
            <a:r>
              <a:rPr lang="cs-CZ" altLang="cs-CZ" sz="3600" dirty="0" smtClean="0"/>
              <a:t>Žárové zlacení (amalgám Au), </a:t>
            </a:r>
            <a:r>
              <a:rPr lang="cs-CZ" altLang="cs-CZ" sz="3600" dirty="0" err="1" smtClean="0"/>
              <a:t>tl</a:t>
            </a:r>
            <a:r>
              <a:rPr lang="cs-CZ" altLang="cs-CZ" sz="3600" dirty="0" smtClean="0"/>
              <a:t>. zlaté vrstvy cca 100 mikrometrů</a:t>
            </a:r>
          </a:p>
          <a:p>
            <a:r>
              <a:rPr lang="cs-CZ" altLang="cs-CZ" sz="3600" dirty="0" smtClean="0"/>
              <a:t>Galvanické (různé tloušťky)</a:t>
            </a:r>
          </a:p>
          <a:p>
            <a:pPr>
              <a:buFontTx/>
              <a:buNone/>
            </a:pPr>
            <a:endParaRPr lang="cs-CZ" altLang="cs-CZ" dirty="0" smtClean="0"/>
          </a:p>
        </p:txBody>
      </p:sp>
      <p:sp>
        <p:nvSpPr>
          <p:cNvPr id="64516" name="AutoShape 2" descr="http://www.cez.cz/edee/content/microsites/elektrina/obr/2-40.jpg"/>
          <p:cNvSpPr>
            <a:spLocks noChangeAspect="1" noChangeArrowheads="1"/>
          </p:cNvSpPr>
          <p:nvPr/>
        </p:nvSpPr>
        <p:spPr bwMode="auto">
          <a:xfrm>
            <a:off x="168275" y="-1004888"/>
            <a:ext cx="2495550" cy="2095501"/>
          </a:xfrm>
          <a:prstGeom prst="rect">
            <a:avLst/>
          </a:prstGeom>
          <a:noFill/>
          <a:ln w="9525">
            <a:noFill/>
            <a:miter lim="800000"/>
            <a:headEnd/>
            <a:tailEnd/>
          </a:ln>
        </p:spPr>
        <p:txBody>
          <a:bodyPr/>
          <a:lstStyle/>
          <a:p>
            <a:endParaRPr lang="cs-CZ" altLang="cs-CZ"/>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dpis 1"/>
          <p:cNvSpPr>
            <a:spLocks noGrp="1"/>
          </p:cNvSpPr>
          <p:nvPr>
            <p:ph type="title"/>
          </p:nvPr>
        </p:nvSpPr>
        <p:spPr/>
        <p:txBody>
          <a:bodyPr/>
          <a:lstStyle/>
          <a:p>
            <a:r>
              <a:rPr lang="cs-CZ" altLang="cs-CZ" smtClean="0"/>
              <a:t>Zlacení - plátkové</a:t>
            </a:r>
          </a:p>
        </p:txBody>
      </p:sp>
      <p:pic>
        <p:nvPicPr>
          <p:cNvPr id="65539" name="Zástupný symbol pro obsah 3" descr="613e0c72-5b9e-43c7-8dc4-fa2df0f0e42e.jpg"/>
          <p:cNvPicPr>
            <a:picLocks noGrp="1" noChangeAspect="1"/>
          </p:cNvPicPr>
          <p:nvPr>
            <p:ph idx="1"/>
          </p:nvPr>
        </p:nvPicPr>
        <p:blipFill>
          <a:blip r:embed="rId3"/>
          <a:srcRect/>
          <a:stretch>
            <a:fillRect/>
          </a:stretch>
        </p:blipFill>
        <p:spPr>
          <a:xfrm>
            <a:off x="1571625" y="1857375"/>
            <a:ext cx="6026150" cy="385762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1"/>
          <p:cNvSpPr>
            <a:spLocks noGrp="1"/>
          </p:cNvSpPr>
          <p:nvPr>
            <p:ph type="title"/>
          </p:nvPr>
        </p:nvSpPr>
        <p:spPr/>
        <p:txBody>
          <a:bodyPr/>
          <a:lstStyle/>
          <a:p>
            <a:r>
              <a:rPr lang="cs-CZ" altLang="cs-CZ" smtClean="0"/>
              <a:t>Zlacení - žárové</a:t>
            </a:r>
          </a:p>
        </p:txBody>
      </p:sp>
      <p:pic>
        <p:nvPicPr>
          <p:cNvPr id="66563" name="Zástupný symbol pro obsah 3" descr="firegilding.jpg"/>
          <p:cNvPicPr>
            <a:picLocks noGrp="1" noChangeAspect="1"/>
          </p:cNvPicPr>
          <p:nvPr>
            <p:ph idx="1"/>
          </p:nvPr>
        </p:nvPicPr>
        <p:blipFill>
          <a:blip r:embed="rId3"/>
          <a:srcRect/>
          <a:stretch>
            <a:fillRect/>
          </a:stretch>
        </p:blipFill>
        <p:spPr>
          <a:xfrm>
            <a:off x="1285875" y="1500188"/>
            <a:ext cx="3587750" cy="4500562"/>
          </a:xfrm>
        </p:spPr>
      </p:pic>
      <p:pic>
        <p:nvPicPr>
          <p:cNvPr id="66564" name="Obrázek 4" descr="h2_1983_413.jpg"/>
          <p:cNvPicPr>
            <a:picLocks noChangeAspect="1"/>
          </p:cNvPicPr>
          <p:nvPr/>
        </p:nvPicPr>
        <p:blipFill>
          <a:blip r:embed="rId4"/>
          <a:srcRect/>
          <a:stretch>
            <a:fillRect/>
          </a:stretch>
        </p:blipFill>
        <p:spPr bwMode="auto">
          <a:xfrm>
            <a:off x="5786438" y="2857500"/>
            <a:ext cx="2857500"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1"/>
          <p:cNvSpPr>
            <a:spLocks noGrp="1"/>
          </p:cNvSpPr>
          <p:nvPr>
            <p:ph type="title"/>
          </p:nvPr>
        </p:nvSpPr>
        <p:spPr/>
        <p:txBody>
          <a:bodyPr/>
          <a:lstStyle/>
          <a:p>
            <a:r>
              <a:rPr lang="cs-CZ" altLang="cs-CZ" smtClean="0"/>
              <a:t>Zlacení - žárové</a:t>
            </a:r>
          </a:p>
        </p:txBody>
      </p:sp>
      <p:pic>
        <p:nvPicPr>
          <p:cNvPr id="3" name="Zástupný symbol pro obsah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2776" y="1916832"/>
            <a:ext cx="9190398" cy="4298844"/>
          </a:xfrm>
        </p:spPr>
      </p:pic>
      <p:sp>
        <p:nvSpPr>
          <p:cNvPr id="4" name="TextovéPole 3"/>
          <p:cNvSpPr txBox="1"/>
          <p:nvPr/>
        </p:nvSpPr>
        <p:spPr>
          <a:xfrm>
            <a:off x="3868332" y="5301208"/>
            <a:ext cx="4032448" cy="646331"/>
          </a:xfrm>
          <a:prstGeom prst="rect">
            <a:avLst/>
          </a:prstGeom>
          <a:noFill/>
        </p:spPr>
        <p:txBody>
          <a:bodyPr wrap="square" rtlCol="0">
            <a:spAutoFit/>
          </a:bodyPr>
          <a:lstStyle/>
          <a:p>
            <a:r>
              <a:rPr lang="cs-CZ" dirty="0" smtClean="0"/>
              <a:t>Alegorie jara, 1569/1578, žárově zlacený bronz, </a:t>
            </a:r>
            <a:r>
              <a:rPr lang="cs-CZ" dirty="0" err="1" smtClean="0"/>
              <a:t>Kunsthistorisches</a:t>
            </a:r>
            <a:r>
              <a:rPr lang="cs-CZ" dirty="0" smtClean="0"/>
              <a:t> Museum, </a:t>
            </a:r>
            <a:r>
              <a:rPr lang="cs-CZ" dirty="0" err="1" smtClean="0"/>
              <a:t>Vien</a:t>
            </a:r>
            <a:r>
              <a:rPr lang="cs-CZ" dirty="0" smtClean="0"/>
              <a:t> </a:t>
            </a:r>
            <a:endParaRPr lang="cs-CZ" dirty="0"/>
          </a:p>
        </p:txBody>
      </p:sp>
    </p:spTree>
    <p:extLst>
      <p:ext uri="{BB962C8B-B14F-4D97-AF65-F5344CB8AC3E}">
        <p14:creationId xmlns:p14="http://schemas.microsoft.com/office/powerpoint/2010/main" val="25083009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cs-CZ" altLang="cs-CZ" smtClean="0"/>
              <a:t>Výzdobné techniky</a:t>
            </a:r>
          </a:p>
        </p:txBody>
      </p:sp>
      <p:pic>
        <p:nvPicPr>
          <p:cNvPr id="67587" name="Picture 3" descr="C:\Documents and Settings\Selucka\Plocha\Ála\a03.jpg"/>
          <p:cNvPicPr>
            <a:picLocks noChangeAspect="1" noChangeArrowheads="1"/>
          </p:cNvPicPr>
          <p:nvPr/>
        </p:nvPicPr>
        <p:blipFill>
          <a:blip r:embed="rId3"/>
          <a:srcRect/>
          <a:stretch>
            <a:fillRect/>
          </a:stretch>
        </p:blipFill>
        <p:spPr bwMode="auto">
          <a:xfrm>
            <a:off x="914400" y="1752600"/>
            <a:ext cx="2324100" cy="2895600"/>
          </a:xfrm>
          <a:prstGeom prst="rect">
            <a:avLst/>
          </a:prstGeom>
          <a:noFill/>
          <a:ln w="9525">
            <a:noFill/>
            <a:miter lim="800000"/>
            <a:headEnd/>
            <a:tailEnd/>
          </a:ln>
        </p:spPr>
      </p:pic>
      <p:pic>
        <p:nvPicPr>
          <p:cNvPr id="67588" name="Picture 4" descr="C:\Documents and Settings\Selucka\Plocha\Ála\a05.jpg"/>
          <p:cNvPicPr>
            <a:picLocks noChangeAspect="1" noChangeArrowheads="1"/>
          </p:cNvPicPr>
          <p:nvPr/>
        </p:nvPicPr>
        <p:blipFill>
          <a:blip r:embed="rId4"/>
          <a:srcRect/>
          <a:stretch>
            <a:fillRect/>
          </a:stretch>
        </p:blipFill>
        <p:spPr bwMode="auto">
          <a:xfrm>
            <a:off x="6858000" y="1676400"/>
            <a:ext cx="1893888" cy="3200400"/>
          </a:xfrm>
          <a:prstGeom prst="rect">
            <a:avLst/>
          </a:prstGeom>
          <a:noFill/>
          <a:ln w="9525">
            <a:noFill/>
            <a:miter lim="800000"/>
            <a:headEnd/>
            <a:tailEnd/>
          </a:ln>
        </p:spPr>
      </p:pic>
      <p:pic>
        <p:nvPicPr>
          <p:cNvPr id="67589" name="Picture 6" descr="C:\Documents and Settings\Selucka\Plocha\Ála\a04.jpg"/>
          <p:cNvPicPr>
            <a:picLocks noChangeAspect="1" noChangeArrowheads="1"/>
          </p:cNvPicPr>
          <p:nvPr/>
        </p:nvPicPr>
        <p:blipFill>
          <a:blip r:embed="rId5"/>
          <a:srcRect/>
          <a:stretch>
            <a:fillRect/>
          </a:stretch>
        </p:blipFill>
        <p:spPr bwMode="auto">
          <a:xfrm>
            <a:off x="3886200" y="3429000"/>
            <a:ext cx="2152650" cy="2935288"/>
          </a:xfrm>
          <a:prstGeom prst="rect">
            <a:avLst/>
          </a:prstGeom>
          <a:noFill/>
          <a:ln w="9525">
            <a:noFill/>
            <a:miter lim="800000"/>
            <a:headEnd/>
            <a:tailEnd/>
          </a:ln>
        </p:spPr>
      </p:pic>
      <p:sp>
        <p:nvSpPr>
          <p:cNvPr id="67590" name="Text Box 7"/>
          <p:cNvSpPr txBox="1">
            <a:spLocks noChangeArrowheads="1"/>
          </p:cNvSpPr>
          <p:nvPr/>
        </p:nvSpPr>
        <p:spPr bwMode="auto">
          <a:xfrm>
            <a:off x="838200" y="4748213"/>
            <a:ext cx="2587625" cy="581025"/>
          </a:xfrm>
          <a:prstGeom prst="rect">
            <a:avLst/>
          </a:prstGeom>
          <a:noFill/>
          <a:ln w="12700" cap="sq">
            <a:noFill/>
            <a:miter lim="800000"/>
            <a:headEnd type="none" w="sm" len="sm"/>
            <a:tailEnd type="none" w="sm" len="sm"/>
          </a:ln>
        </p:spPr>
        <p:txBody>
          <a:bodyPr wrap="none">
            <a:spAutoFit/>
          </a:bodyPr>
          <a:lstStyle/>
          <a:p>
            <a:r>
              <a:rPr lang="cs-CZ" altLang="cs-CZ" sz="1600"/>
              <a:t>Indický meč, konec 18. stol., </a:t>
            </a:r>
          </a:p>
          <a:p>
            <a:r>
              <a:rPr lang="cs-CZ" altLang="cs-CZ" sz="1600"/>
              <a:t>zdobený emailem</a:t>
            </a:r>
            <a:endParaRPr lang="cs-CZ" altLang="cs-CZ"/>
          </a:p>
        </p:txBody>
      </p:sp>
      <p:sp>
        <p:nvSpPr>
          <p:cNvPr id="67591" name="Text Box 8"/>
          <p:cNvSpPr txBox="1">
            <a:spLocks noChangeArrowheads="1"/>
          </p:cNvSpPr>
          <p:nvPr/>
        </p:nvSpPr>
        <p:spPr bwMode="auto">
          <a:xfrm>
            <a:off x="3505200" y="2971800"/>
            <a:ext cx="2903538" cy="336550"/>
          </a:xfrm>
          <a:prstGeom prst="rect">
            <a:avLst/>
          </a:prstGeom>
          <a:noFill/>
          <a:ln w="12700" cap="sq">
            <a:noFill/>
            <a:miter lim="800000"/>
            <a:headEnd type="none" w="sm" len="sm"/>
            <a:tailEnd type="none" w="sm" len="sm"/>
          </a:ln>
        </p:spPr>
        <p:txBody>
          <a:bodyPr wrap="none">
            <a:spAutoFit/>
          </a:bodyPr>
          <a:lstStyle/>
          <a:p>
            <a:r>
              <a:rPr lang="cs-CZ" altLang="cs-CZ" sz="1600"/>
              <a:t>Zlacený německý čajník, r. 1690 </a:t>
            </a:r>
          </a:p>
        </p:txBody>
      </p:sp>
      <p:sp>
        <p:nvSpPr>
          <p:cNvPr id="67592" name="Text Box 9"/>
          <p:cNvSpPr txBox="1">
            <a:spLocks noChangeArrowheads="1"/>
          </p:cNvSpPr>
          <p:nvPr/>
        </p:nvSpPr>
        <p:spPr bwMode="auto">
          <a:xfrm>
            <a:off x="6553200" y="4876800"/>
            <a:ext cx="2590800" cy="581025"/>
          </a:xfrm>
          <a:prstGeom prst="rect">
            <a:avLst/>
          </a:prstGeom>
          <a:noFill/>
          <a:ln w="12700" cap="sq">
            <a:noFill/>
            <a:miter lim="800000"/>
            <a:headEnd type="none" w="sm" len="sm"/>
            <a:tailEnd type="none" w="sm" len="sm"/>
          </a:ln>
        </p:spPr>
        <p:txBody>
          <a:bodyPr wrap="none">
            <a:spAutoFit/>
          </a:bodyPr>
          <a:lstStyle/>
          <a:p>
            <a:r>
              <a:rPr lang="cs-CZ" altLang="cs-CZ" sz="1600"/>
              <a:t>Indický meč, ocelová rukojeť</a:t>
            </a:r>
          </a:p>
          <a:p>
            <a:r>
              <a:rPr lang="cs-CZ" altLang="cs-CZ" sz="1600"/>
              <a:t> vykládaná zlatem</a:t>
            </a:r>
          </a:p>
        </p:txBody>
      </p:sp>
      <p:sp>
        <p:nvSpPr>
          <p:cNvPr id="67593" name="Text Box 11"/>
          <p:cNvSpPr txBox="1">
            <a:spLocks noChangeArrowheads="1"/>
          </p:cNvSpPr>
          <p:nvPr/>
        </p:nvSpPr>
        <p:spPr bwMode="auto">
          <a:xfrm>
            <a:off x="0" y="5867400"/>
            <a:ext cx="3001963" cy="1095375"/>
          </a:xfrm>
          <a:prstGeom prst="rect">
            <a:avLst/>
          </a:prstGeom>
          <a:noFill/>
          <a:ln w="12700" cap="sq">
            <a:noFill/>
            <a:miter lim="800000"/>
            <a:headEnd type="none" w="sm" len="sm"/>
            <a:tailEnd type="none" w="sm" len="sm"/>
          </a:ln>
        </p:spPr>
        <p:txBody>
          <a:bodyPr wrap="none">
            <a:spAutoFit/>
          </a:bodyPr>
          <a:lstStyle/>
          <a:p>
            <a:r>
              <a:rPr lang="cs-CZ" altLang="cs-CZ" sz="1400"/>
              <a:t>Foto: G. Weland: Meče, dýky, tesáky - </a:t>
            </a:r>
          </a:p>
          <a:p>
            <a:r>
              <a:rPr lang="cs-CZ" altLang="cs-CZ" sz="1400"/>
              <a:t>průvodce sběratele, 1997</a:t>
            </a:r>
          </a:p>
          <a:p>
            <a:r>
              <a:rPr lang="cs-CZ" altLang="cs-CZ" sz="1400"/>
              <a:t>Encyklopedie starožitností, 1995</a:t>
            </a:r>
          </a:p>
          <a:p>
            <a:endParaRPr lang="cs-CZ" altLang="cs-CZ"/>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cs-CZ" altLang="cs-CZ" smtClean="0"/>
              <a:t>Výzdobné techniky kovů</a:t>
            </a:r>
          </a:p>
        </p:txBody>
      </p:sp>
      <p:sp>
        <p:nvSpPr>
          <p:cNvPr id="68611" name="Rectangle 3"/>
          <p:cNvSpPr>
            <a:spLocks noGrp="1" noChangeArrowheads="1"/>
          </p:cNvSpPr>
          <p:nvPr>
            <p:ph type="body" idx="1"/>
          </p:nvPr>
        </p:nvSpPr>
        <p:spPr>
          <a:xfrm>
            <a:off x="685800" y="1828800"/>
            <a:ext cx="7772400" cy="4114800"/>
          </a:xfrm>
        </p:spPr>
        <p:txBody>
          <a:bodyPr/>
          <a:lstStyle/>
          <a:p>
            <a:endParaRPr lang="cs-CZ" altLang="cs-CZ" smtClean="0"/>
          </a:p>
          <a:p>
            <a:endParaRPr lang="cs-CZ" altLang="cs-CZ" smtClean="0"/>
          </a:p>
          <a:p>
            <a:endParaRPr lang="cs-CZ" altLang="cs-CZ" smtClean="0"/>
          </a:p>
        </p:txBody>
      </p:sp>
      <p:pic>
        <p:nvPicPr>
          <p:cNvPr id="68612" name="Obrázek 3" descr="relikviář.jpg"/>
          <p:cNvPicPr>
            <a:picLocks noChangeAspect="1"/>
          </p:cNvPicPr>
          <p:nvPr/>
        </p:nvPicPr>
        <p:blipFill>
          <a:blip r:embed="rId3"/>
          <a:srcRect/>
          <a:stretch>
            <a:fillRect/>
          </a:stretch>
        </p:blipFill>
        <p:spPr bwMode="auto">
          <a:xfrm>
            <a:off x="857250" y="1928813"/>
            <a:ext cx="4903788" cy="3714750"/>
          </a:xfrm>
          <a:prstGeom prst="rect">
            <a:avLst/>
          </a:prstGeom>
          <a:noFill/>
          <a:ln w="9525">
            <a:noFill/>
            <a:miter lim="800000"/>
            <a:headEnd/>
            <a:tailEnd/>
          </a:ln>
        </p:spPr>
      </p:pic>
      <p:sp>
        <p:nvSpPr>
          <p:cNvPr id="68613" name="TextovéPole 4"/>
          <p:cNvSpPr txBox="1">
            <a:spLocks noChangeArrowheads="1"/>
          </p:cNvSpPr>
          <p:nvPr/>
        </p:nvSpPr>
        <p:spPr bwMode="auto">
          <a:xfrm>
            <a:off x="6072188" y="5143500"/>
            <a:ext cx="2500312" cy="1200150"/>
          </a:xfrm>
          <a:prstGeom prst="rect">
            <a:avLst/>
          </a:prstGeom>
          <a:noFill/>
          <a:ln w="9525">
            <a:noFill/>
            <a:miter lim="800000"/>
            <a:headEnd/>
            <a:tailEnd/>
          </a:ln>
        </p:spPr>
        <p:txBody>
          <a:bodyPr>
            <a:spAutoFit/>
          </a:bodyPr>
          <a:lstStyle/>
          <a:p>
            <a:r>
              <a:rPr lang="cs-CZ" altLang="cs-CZ" dirty="0"/>
              <a:t>Relikviář sv. Maura, www.svatymaur.cz</a:t>
            </a:r>
          </a:p>
        </p:txBody>
      </p:sp>
      <p:pic>
        <p:nvPicPr>
          <p:cNvPr id="68614" name="Obrázek 5" descr="historie00.jpg"/>
          <p:cNvPicPr>
            <a:picLocks noChangeAspect="1"/>
          </p:cNvPicPr>
          <p:nvPr/>
        </p:nvPicPr>
        <p:blipFill>
          <a:blip r:embed="rId4"/>
          <a:srcRect/>
          <a:stretch>
            <a:fillRect/>
          </a:stretch>
        </p:blipFill>
        <p:spPr bwMode="auto">
          <a:xfrm>
            <a:off x="6000750" y="2000250"/>
            <a:ext cx="2857500" cy="2024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cs-CZ" altLang="cs-CZ" smtClean="0"/>
              <a:t>Výzdobné techniky kovů</a:t>
            </a:r>
          </a:p>
        </p:txBody>
      </p:sp>
      <p:sp>
        <p:nvSpPr>
          <p:cNvPr id="69635" name="Rectangle 3"/>
          <p:cNvSpPr>
            <a:spLocks noGrp="1" noChangeArrowheads="1"/>
          </p:cNvSpPr>
          <p:nvPr>
            <p:ph type="body" idx="1"/>
          </p:nvPr>
        </p:nvSpPr>
        <p:spPr>
          <a:xfrm>
            <a:off x="714375" y="1785938"/>
            <a:ext cx="7772400" cy="4114800"/>
          </a:xfrm>
        </p:spPr>
        <p:txBody>
          <a:bodyPr/>
          <a:lstStyle/>
          <a:p>
            <a:endParaRPr lang="cs-CZ" altLang="cs-CZ" smtClean="0"/>
          </a:p>
          <a:p>
            <a:endParaRPr lang="cs-CZ" altLang="cs-CZ" smtClean="0"/>
          </a:p>
          <a:p>
            <a:endParaRPr lang="cs-CZ" altLang="cs-CZ" smtClean="0"/>
          </a:p>
        </p:txBody>
      </p:sp>
      <p:pic>
        <p:nvPicPr>
          <p:cNvPr id="69636" name="Obrázek 3" descr="tepané, cizelované Ag sošky.jpg"/>
          <p:cNvPicPr>
            <a:picLocks noChangeAspect="1"/>
          </p:cNvPicPr>
          <p:nvPr/>
        </p:nvPicPr>
        <p:blipFill>
          <a:blip r:embed="rId3"/>
          <a:srcRect/>
          <a:stretch>
            <a:fillRect/>
          </a:stretch>
        </p:blipFill>
        <p:spPr bwMode="auto">
          <a:xfrm>
            <a:off x="1143000" y="1714500"/>
            <a:ext cx="2606675" cy="4143375"/>
          </a:xfrm>
          <a:prstGeom prst="rect">
            <a:avLst/>
          </a:prstGeom>
          <a:noFill/>
          <a:ln w="9525">
            <a:noFill/>
            <a:miter lim="800000"/>
            <a:headEnd/>
            <a:tailEnd/>
          </a:ln>
        </p:spPr>
      </p:pic>
      <p:sp>
        <p:nvSpPr>
          <p:cNvPr id="69637" name="TextovéPole 4"/>
          <p:cNvSpPr txBox="1">
            <a:spLocks noChangeArrowheads="1"/>
          </p:cNvSpPr>
          <p:nvPr/>
        </p:nvSpPr>
        <p:spPr bwMode="auto">
          <a:xfrm>
            <a:off x="500063" y="5857875"/>
            <a:ext cx="4000500" cy="400050"/>
          </a:xfrm>
          <a:prstGeom prst="rect">
            <a:avLst/>
          </a:prstGeom>
          <a:noFill/>
          <a:ln w="9525">
            <a:noFill/>
            <a:miter lim="800000"/>
            <a:headEnd/>
            <a:tailEnd/>
          </a:ln>
        </p:spPr>
        <p:txBody>
          <a:bodyPr>
            <a:spAutoFit/>
          </a:bodyPr>
          <a:lstStyle/>
          <a:p>
            <a:r>
              <a:rPr lang="cs-CZ" altLang="cs-CZ" sz="2000"/>
              <a:t>Tepané stříbro, cizelované – sv. Maur</a:t>
            </a:r>
          </a:p>
        </p:txBody>
      </p:sp>
      <p:pic>
        <p:nvPicPr>
          <p:cNvPr id="69638" name="Obrázek 5" descr="0í cizelerska dilna.jpg"/>
          <p:cNvPicPr>
            <a:picLocks noChangeAspect="1"/>
          </p:cNvPicPr>
          <p:nvPr/>
        </p:nvPicPr>
        <p:blipFill>
          <a:blip r:embed="rId4"/>
          <a:srcRect/>
          <a:stretch>
            <a:fillRect/>
          </a:stretch>
        </p:blipFill>
        <p:spPr bwMode="auto">
          <a:xfrm>
            <a:off x="5429250" y="1785938"/>
            <a:ext cx="2571750" cy="4022725"/>
          </a:xfrm>
          <a:prstGeom prst="rect">
            <a:avLst/>
          </a:prstGeom>
          <a:noFill/>
          <a:ln w="9525">
            <a:noFill/>
            <a:miter lim="800000"/>
            <a:headEnd/>
            <a:tailEnd/>
          </a:ln>
        </p:spPr>
      </p:pic>
      <p:sp>
        <p:nvSpPr>
          <p:cNvPr id="69639" name="TextovéPole 6"/>
          <p:cNvSpPr txBox="1">
            <a:spLocks noChangeArrowheads="1"/>
          </p:cNvSpPr>
          <p:nvPr/>
        </p:nvSpPr>
        <p:spPr bwMode="auto">
          <a:xfrm>
            <a:off x="5286375" y="5857875"/>
            <a:ext cx="3286125" cy="708025"/>
          </a:xfrm>
          <a:prstGeom prst="rect">
            <a:avLst/>
          </a:prstGeom>
          <a:noFill/>
          <a:ln w="9525">
            <a:noFill/>
            <a:miter lim="800000"/>
            <a:headEnd/>
            <a:tailEnd/>
          </a:ln>
        </p:spPr>
        <p:txBody>
          <a:bodyPr>
            <a:spAutoFit/>
          </a:bodyPr>
          <a:lstStyle/>
          <a:p>
            <a:r>
              <a:rPr lang="cs-CZ" altLang="cs-CZ" sz="2000"/>
              <a:t>Cizelérská dílna, pol. 18. stol. (ciz. čakany a kladiva)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a:xfrm>
            <a:off x="684213" y="333375"/>
            <a:ext cx="7772400" cy="1371600"/>
          </a:xfrm>
        </p:spPr>
        <p:txBody>
          <a:bodyPr/>
          <a:lstStyle/>
          <a:p>
            <a:r>
              <a:rPr lang="cs-CZ" altLang="cs-CZ" smtClean="0"/>
              <a:t>Odlévání kovů</a:t>
            </a:r>
          </a:p>
        </p:txBody>
      </p:sp>
      <p:sp>
        <p:nvSpPr>
          <p:cNvPr id="36867" name="Zástupný symbol pro obsah 2"/>
          <p:cNvSpPr>
            <a:spLocks noGrp="1"/>
          </p:cNvSpPr>
          <p:nvPr>
            <p:ph idx="1"/>
          </p:nvPr>
        </p:nvSpPr>
        <p:spPr>
          <a:xfrm>
            <a:off x="684213" y="1628775"/>
            <a:ext cx="7772400" cy="4895850"/>
          </a:xfrm>
        </p:spPr>
        <p:txBody>
          <a:bodyPr/>
          <a:lstStyle/>
          <a:p>
            <a:pPr>
              <a:buFontTx/>
              <a:buNone/>
            </a:pPr>
            <a:endParaRPr lang="cs-CZ" altLang="cs-CZ" smtClean="0"/>
          </a:p>
          <a:p>
            <a:pPr>
              <a:buFontTx/>
              <a:buNone/>
            </a:pPr>
            <a:r>
              <a:rPr lang="cs-CZ" altLang="cs-CZ" smtClean="0"/>
              <a:t> </a:t>
            </a:r>
          </a:p>
        </p:txBody>
      </p:sp>
      <p:pic>
        <p:nvPicPr>
          <p:cNvPr id="36868" name="Obrázek 3" descr="3_kadlub.jpg"/>
          <p:cNvPicPr>
            <a:picLocks noChangeAspect="1"/>
          </p:cNvPicPr>
          <p:nvPr/>
        </p:nvPicPr>
        <p:blipFill>
          <a:blip r:embed="rId3"/>
          <a:srcRect/>
          <a:stretch>
            <a:fillRect/>
          </a:stretch>
        </p:blipFill>
        <p:spPr bwMode="auto">
          <a:xfrm>
            <a:off x="3357563" y="2500313"/>
            <a:ext cx="2286000" cy="2714625"/>
          </a:xfrm>
          <a:prstGeom prst="rect">
            <a:avLst/>
          </a:prstGeom>
          <a:noFill/>
          <a:ln w="9525">
            <a:noFill/>
            <a:miter lim="800000"/>
            <a:headEnd/>
            <a:tailEnd/>
          </a:ln>
        </p:spPr>
      </p:pic>
      <p:pic>
        <p:nvPicPr>
          <p:cNvPr id="36869" name="Obrázek 4" descr="odlití.jpg"/>
          <p:cNvPicPr>
            <a:picLocks noChangeAspect="1"/>
          </p:cNvPicPr>
          <p:nvPr/>
        </p:nvPicPr>
        <p:blipFill>
          <a:blip r:embed="rId4"/>
          <a:srcRect/>
          <a:stretch>
            <a:fillRect/>
          </a:stretch>
        </p:blipFill>
        <p:spPr bwMode="auto">
          <a:xfrm>
            <a:off x="928688" y="1643063"/>
            <a:ext cx="1971675" cy="2981325"/>
          </a:xfrm>
          <a:prstGeom prst="rect">
            <a:avLst/>
          </a:prstGeom>
          <a:noFill/>
          <a:ln w="9525">
            <a:noFill/>
            <a:miter lim="800000"/>
            <a:headEnd/>
            <a:tailEnd/>
          </a:ln>
        </p:spPr>
      </p:pic>
      <p:pic>
        <p:nvPicPr>
          <p:cNvPr id="36870" name="Obrázek 5" descr="f38622a8-b148-44c6-9003-178d38245914.jpg"/>
          <p:cNvPicPr>
            <a:picLocks noChangeAspect="1"/>
          </p:cNvPicPr>
          <p:nvPr/>
        </p:nvPicPr>
        <p:blipFill>
          <a:blip r:embed="rId5"/>
          <a:srcRect/>
          <a:stretch>
            <a:fillRect/>
          </a:stretch>
        </p:blipFill>
        <p:spPr bwMode="auto">
          <a:xfrm>
            <a:off x="5929313" y="1714500"/>
            <a:ext cx="2846387" cy="3500438"/>
          </a:xfrm>
          <a:prstGeom prst="rect">
            <a:avLst/>
          </a:prstGeom>
          <a:noFill/>
          <a:ln w="9525">
            <a:noFill/>
            <a:miter lim="800000"/>
            <a:headEnd/>
            <a:tailEnd/>
          </a:ln>
        </p:spPr>
      </p:pic>
      <p:sp>
        <p:nvSpPr>
          <p:cNvPr id="36871" name="TextovéPole 6"/>
          <p:cNvSpPr txBox="1">
            <a:spLocks noChangeArrowheads="1"/>
          </p:cNvSpPr>
          <p:nvPr/>
        </p:nvSpPr>
        <p:spPr bwMode="auto">
          <a:xfrm>
            <a:off x="785813" y="5286375"/>
            <a:ext cx="7929562" cy="1323975"/>
          </a:xfrm>
          <a:prstGeom prst="rect">
            <a:avLst/>
          </a:prstGeom>
          <a:noFill/>
          <a:ln w="9525">
            <a:noFill/>
            <a:miter lim="800000"/>
            <a:headEnd/>
            <a:tailEnd/>
          </a:ln>
        </p:spPr>
        <p:txBody>
          <a:bodyPr>
            <a:spAutoFit/>
          </a:bodyPr>
          <a:lstStyle/>
          <a:p>
            <a:r>
              <a:rPr lang="cs-CZ" altLang="cs-CZ" sz="2000"/>
              <a:t>Odlévání kovů do forem:</a:t>
            </a:r>
          </a:p>
          <a:p>
            <a:pPr>
              <a:buFontTx/>
              <a:buChar char="-"/>
            </a:pPr>
            <a:r>
              <a:rPr lang="cs-CZ" altLang="cs-CZ" sz="2000"/>
              <a:t>– metoda vytavitelného modelu (metoda ztraceného vosku) do hliněných forem již od 4 000 tis. př. n. l.  </a:t>
            </a:r>
          </a:p>
          <a:p>
            <a:pPr>
              <a:buFontTx/>
              <a:buChar char="-"/>
            </a:pPr>
            <a:r>
              <a:rPr lang="cs-CZ" altLang="cs-CZ" sz="2000"/>
              <a:t>- trvalé kamenné formy (kadluby)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cs-CZ" altLang="cs-CZ" smtClean="0"/>
              <a:t>Výzdobné techniky kovů</a:t>
            </a:r>
          </a:p>
        </p:txBody>
      </p:sp>
      <p:sp>
        <p:nvSpPr>
          <p:cNvPr id="70659" name="Rectangle 3"/>
          <p:cNvSpPr>
            <a:spLocks noGrp="1" noChangeArrowheads="1"/>
          </p:cNvSpPr>
          <p:nvPr>
            <p:ph type="body" idx="1"/>
          </p:nvPr>
        </p:nvSpPr>
        <p:spPr>
          <a:xfrm>
            <a:off x="714375" y="1785938"/>
            <a:ext cx="7772400" cy="4114800"/>
          </a:xfrm>
        </p:spPr>
        <p:txBody>
          <a:bodyPr/>
          <a:lstStyle/>
          <a:p>
            <a:endParaRPr lang="cs-CZ" altLang="cs-CZ" smtClean="0"/>
          </a:p>
          <a:p>
            <a:endParaRPr lang="cs-CZ" altLang="cs-CZ" smtClean="0"/>
          </a:p>
          <a:p>
            <a:endParaRPr lang="cs-CZ" altLang="cs-CZ" smtClean="0"/>
          </a:p>
        </p:txBody>
      </p:sp>
      <p:sp>
        <p:nvSpPr>
          <p:cNvPr id="70660" name="TextovéPole 6"/>
          <p:cNvSpPr txBox="1">
            <a:spLocks noChangeArrowheads="1"/>
          </p:cNvSpPr>
          <p:nvPr/>
        </p:nvSpPr>
        <p:spPr bwMode="auto">
          <a:xfrm>
            <a:off x="4214813" y="5214938"/>
            <a:ext cx="3500437" cy="708025"/>
          </a:xfrm>
          <a:prstGeom prst="rect">
            <a:avLst/>
          </a:prstGeom>
          <a:noFill/>
          <a:ln w="9525">
            <a:noFill/>
            <a:miter lim="800000"/>
            <a:headEnd/>
            <a:tailEnd/>
          </a:ln>
        </p:spPr>
        <p:txBody>
          <a:bodyPr>
            <a:spAutoFit/>
          </a:bodyPr>
          <a:lstStyle/>
          <a:p>
            <a:r>
              <a:rPr lang="cs-CZ" altLang="cs-CZ" sz="2000"/>
              <a:t>Svatováclavské korunovační klenoty - jablko</a:t>
            </a:r>
          </a:p>
        </p:txBody>
      </p:sp>
      <p:pic>
        <p:nvPicPr>
          <p:cNvPr id="70661" name="Obrázek 7" descr="jablko_celek_1.jpg"/>
          <p:cNvPicPr>
            <a:picLocks noChangeAspect="1"/>
          </p:cNvPicPr>
          <p:nvPr/>
        </p:nvPicPr>
        <p:blipFill>
          <a:blip r:embed="rId3"/>
          <a:srcRect/>
          <a:stretch>
            <a:fillRect/>
          </a:stretch>
        </p:blipFill>
        <p:spPr bwMode="auto">
          <a:xfrm>
            <a:off x="1000125" y="1857375"/>
            <a:ext cx="2714625" cy="429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cs-CZ" altLang="cs-CZ" smtClean="0"/>
              <a:t>Výzdobné techniky kovů</a:t>
            </a:r>
          </a:p>
        </p:txBody>
      </p:sp>
      <p:sp>
        <p:nvSpPr>
          <p:cNvPr id="71683" name="Rectangle 3"/>
          <p:cNvSpPr>
            <a:spLocks noGrp="1" noChangeArrowheads="1"/>
          </p:cNvSpPr>
          <p:nvPr>
            <p:ph type="body" idx="1"/>
          </p:nvPr>
        </p:nvSpPr>
        <p:spPr>
          <a:xfrm>
            <a:off x="685800" y="1828800"/>
            <a:ext cx="7772400" cy="4114800"/>
          </a:xfrm>
        </p:spPr>
        <p:txBody>
          <a:bodyPr/>
          <a:lstStyle/>
          <a:p>
            <a:endParaRPr lang="cs-CZ" altLang="cs-CZ" smtClean="0"/>
          </a:p>
          <a:p>
            <a:endParaRPr lang="cs-CZ" altLang="cs-CZ" smtClean="0"/>
          </a:p>
          <a:p>
            <a:endParaRPr lang="cs-CZ" altLang="cs-CZ" smtClean="0"/>
          </a:p>
        </p:txBody>
      </p:sp>
      <p:pic>
        <p:nvPicPr>
          <p:cNvPr id="71684" name="Obrázek 3" descr="emailove-desticky01.jpg"/>
          <p:cNvPicPr>
            <a:picLocks noChangeAspect="1"/>
          </p:cNvPicPr>
          <p:nvPr/>
        </p:nvPicPr>
        <p:blipFill>
          <a:blip r:embed="rId3"/>
          <a:srcRect/>
          <a:stretch>
            <a:fillRect/>
          </a:stretch>
        </p:blipFill>
        <p:spPr bwMode="auto">
          <a:xfrm>
            <a:off x="642938" y="1785938"/>
            <a:ext cx="4175125" cy="2762250"/>
          </a:xfrm>
          <a:prstGeom prst="rect">
            <a:avLst/>
          </a:prstGeom>
          <a:noFill/>
          <a:ln w="9525">
            <a:noFill/>
            <a:miter lim="800000"/>
            <a:headEnd/>
            <a:tailEnd/>
          </a:ln>
        </p:spPr>
      </p:pic>
      <p:pic>
        <p:nvPicPr>
          <p:cNvPr id="71685" name="Obrázek 4" descr="niello465x.jpg"/>
          <p:cNvPicPr>
            <a:picLocks noChangeAspect="1"/>
          </p:cNvPicPr>
          <p:nvPr/>
        </p:nvPicPr>
        <p:blipFill>
          <a:blip r:embed="rId4"/>
          <a:srcRect/>
          <a:stretch>
            <a:fillRect/>
          </a:stretch>
        </p:blipFill>
        <p:spPr bwMode="auto">
          <a:xfrm>
            <a:off x="5000625" y="3357563"/>
            <a:ext cx="3967163" cy="3000375"/>
          </a:xfrm>
          <a:prstGeom prst="rect">
            <a:avLst/>
          </a:prstGeom>
          <a:noFill/>
          <a:ln w="9525">
            <a:noFill/>
            <a:miter lim="800000"/>
            <a:headEnd/>
            <a:tailEnd/>
          </a:ln>
        </p:spPr>
      </p:pic>
      <p:sp>
        <p:nvSpPr>
          <p:cNvPr id="71686" name="TextovéPole 5"/>
          <p:cNvSpPr txBox="1">
            <a:spLocks noChangeArrowheads="1"/>
          </p:cNvSpPr>
          <p:nvPr/>
        </p:nvSpPr>
        <p:spPr bwMode="auto">
          <a:xfrm>
            <a:off x="4929188" y="1785938"/>
            <a:ext cx="2786062" cy="461962"/>
          </a:xfrm>
          <a:prstGeom prst="rect">
            <a:avLst/>
          </a:prstGeom>
          <a:noFill/>
          <a:ln w="9525">
            <a:noFill/>
            <a:miter lim="800000"/>
            <a:headEnd/>
            <a:tailEnd/>
          </a:ln>
        </p:spPr>
        <p:txBody>
          <a:bodyPr>
            <a:spAutoFit/>
          </a:bodyPr>
          <a:lstStyle/>
          <a:p>
            <a:r>
              <a:rPr lang="cs-CZ" altLang="cs-CZ"/>
              <a:t>Email – sv. Maur</a:t>
            </a:r>
          </a:p>
        </p:txBody>
      </p:sp>
      <p:sp>
        <p:nvSpPr>
          <p:cNvPr id="71687" name="TextovéPole 7"/>
          <p:cNvSpPr txBox="1">
            <a:spLocks noChangeArrowheads="1"/>
          </p:cNvSpPr>
          <p:nvPr/>
        </p:nvSpPr>
        <p:spPr bwMode="auto">
          <a:xfrm>
            <a:off x="1857375" y="5929313"/>
            <a:ext cx="3000375" cy="461962"/>
          </a:xfrm>
          <a:prstGeom prst="rect">
            <a:avLst/>
          </a:prstGeom>
          <a:noFill/>
          <a:ln w="9525">
            <a:noFill/>
            <a:miter lim="800000"/>
            <a:headEnd/>
            <a:tailEnd/>
          </a:ln>
        </p:spPr>
        <p:txBody>
          <a:bodyPr>
            <a:spAutoFit/>
          </a:bodyPr>
          <a:lstStyle/>
          <a:p>
            <a:r>
              <a:rPr lang="cs-CZ" altLang="cs-CZ"/>
              <a:t>niello – sv. Maur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cs-CZ" altLang="cs-CZ" smtClean="0"/>
              <a:t>Výzdobné techniky kovů</a:t>
            </a:r>
          </a:p>
        </p:txBody>
      </p:sp>
      <p:sp>
        <p:nvSpPr>
          <p:cNvPr id="72707" name="Rectangle 3"/>
          <p:cNvSpPr>
            <a:spLocks noGrp="1" noChangeArrowheads="1"/>
          </p:cNvSpPr>
          <p:nvPr>
            <p:ph type="body" idx="1"/>
          </p:nvPr>
        </p:nvSpPr>
        <p:spPr>
          <a:xfrm>
            <a:off x="685800" y="1828800"/>
            <a:ext cx="7772400" cy="4114800"/>
          </a:xfrm>
        </p:spPr>
        <p:txBody>
          <a:bodyPr/>
          <a:lstStyle/>
          <a:p>
            <a:endParaRPr lang="cs-CZ" altLang="cs-CZ" smtClean="0"/>
          </a:p>
          <a:p>
            <a:endParaRPr lang="cs-CZ" altLang="cs-CZ" smtClean="0"/>
          </a:p>
          <a:p>
            <a:endParaRPr lang="cs-CZ" altLang="cs-CZ" smtClean="0"/>
          </a:p>
        </p:txBody>
      </p:sp>
      <p:pic>
        <p:nvPicPr>
          <p:cNvPr id="72708" name="Obrázek 3" descr="razene-casti-z-medi2.jpg"/>
          <p:cNvPicPr>
            <a:picLocks noChangeAspect="1"/>
          </p:cNvPicPr>
          <p:nvPr/>
        </p:nvPicPr>
        <p:blipFill>
          <a:blip r:embed="rId3"/>
          <a:srcRect/>
          <a:stretch>
            <a:fillRect/>
          </a:stretch>
        </p:blipFill>
        <p:spPr bwMode="auto">
          <a:xfrm>
            <a:off x="785813" y="2000250"/>
            <a:ext cx="3857625" cy="2555875"/>
          </a:xfrm>
          <a:prstGeom prst="rect">
            <a:avLst/>
          </a:prstGeom>
          <a:noFill/>
          <a:ln w="9525">
            <a:noFill/>
            <a:miter lim="800000"/>
            <a:headEnd/>
            <a:tailEnd/>
          </a:ln>
        </p:spPr>
      </p:pic>
      <p:pic>
        <p:nvPicPr>
          <p:cNvPr id="72709" name="Obrázek 4" descr="emailove-cvikle164.jpg"/>
          <p:cNvPicPr>
            <a:picLocks noChangeAspect="1"/>
          </p:cNvPicPr>
          <p:nvPr/>
        </p:nvPicPr>
        <p:blipFill>
          <a:blip r:embed="rId4"/>
          <a:srcRect/>
          <a:stretch>
            <a:fillRect/>
          </a:stretch>
        </p:blipFill>
        <p:spPr bwMode="auto">
          <a:xfrm>
            <a:off x="5143500" y="2000250"/>
            <a:ext cx="3429000" cy="2722563"/>
          </a:xfrm>
          <a:prstGeom prst="rect">
            <a:avLst/>
          </a:prstGeom>
          <a:noFill/>
          <a:ln w="9525">
            <a:noFill/>
            <a:miter lim="800000"/>
            <a:headEnd/>
            <a:tailEnd/>
          </a:ln>
        </p:spPr>
      </p:pic>
      <p:sp>
        <p:nvSpPr>
          <p:cNvPr id="72710" name="TextovéPole 5"/>
          <p:cNvSpPr txBox="1">
            <a:spLocks noChangeArrowheads="1"/>
          </p:cNvSpPr>
          <p:nvPr/>
        </p:nvSpPr>
        <p:spPr bwMode="auto">
          <a:xfrm>
            <a:off x="500063" y="4786313"/>
            <a:ext cx="4429125" cy="830262"/>
          </a:xfrm>
          <a:prstGeom prst="rect">
            <a:avLst/>
          </a:prstGeom>
          <a:noFill/>
          <a:ln w="9525">
            <a:noFill/>
            <a:miter lim="800000"/>
            <a:headEnd/>
            <a:tailEnd/>
          </a:ln>
        </p:spPr>
        <p:txBody>
          <a:bodyPr>
            <a:spAutoFit/>
          </a:bodyPr>
          <a:lstStyle/>
          <a:p>
            <a:r>
              <a:rPr lang="cs-CZ" altLang="cs-CZ"/>
              <a:t>Relikviář sv. Maura – ražené měděné ozdoby </a:t>
            </a:r>
          </a:p>
        </p:txBody>
      </p:sp>
      <p:sp>
        <p:nvSpPr>
          <p:cNvPr id="72711" name="TextovéPole 6"/>
          <p:cNvSpPr txBox="1">
            <a:spLocks noChangeArrowheads="1"/>
          </p:cNvSpPr>
          <p:nvPr/>
        </p:nvSpPr>
        <p:spPr bwMode="auto">
          <a:xfrm>
            <a:off x="4857750" y="4857750"/>
            <a:ext cx="4286250" cy="830263"/>
          </a:xfrm>
          <a:prstGeom prst="rect">
            <a:avLst/>
          </a:prstGeom>
          <a:noFill/>
          <a:ln w="9525">
            <a:noFill/>
            <a:miter lim="800000"/>
            <a:headEnd/>
            <a:tailEnd/>
          </a:ln>
        </p:spPr>
        <p:txBody>
          <a:bodyPr>
            <a:spAutoFit/>
          </a:bodyPr>
          <a:lstStyle/>
          <a:p>
            <a:r>
              <a:rPr lang="cs-CZ" altLang="cs-CZ"/>
              <a:t>Relikviář sv. Maura – emailové ozdoby </a:t>
            </a:r>
          </a:p>
        </p:txBody>
      </p:sp>
      <p:sp>
        <p:nvSpPr>
          <p:cNvPr id="72712" name="TextovéPole 7"/>
          <p:cNvSpPr txBox="1">
            <a:spLocks noChangeArrowheads="1"/>
          </p:cNvSpPr>
          <p:nvPr/>
        </p:nvSpPr>
        <p:spPr bwMode="auto">
          <a:xfrm>
            <a:off x="2786063" y="6000750"/>
            <a:ext cx="2643187" cy="461963"/>
          </a:xfrm>
          <a:prstGeom prst="rect">
            <a:avLst/>
          </a:prstGeom>
          <a:noFill/>
          <a:ln w="9525">
            <a:noFill/>
            <a:miter lim="800000"/>
            <a:headEnd/>
            <a:tailEnd/>
          </a:ln>
        </p:spPr>
        <p:txBody>
          <a:bodyPr>
            <a:spAutoFit/>
          </a:bodyPr>
          <a:lstStyle/>
          <a:p>
            <a:r>
              <a:rPr lang="cs-CZ" altLang="cs-CZ">
                <a:hlinkClick r:id="rId5"/>
              </a:rPr>
              <a:t>www.svaty</a:t>
            </a:r>
            <a:r>
              <a:rPr lang="cs-CZ" altLang="cs-CZ"/>
              <a:t>maur.cz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p:txBody>
          <a:bodyPr/>
          <a:lstStyle/>
          <a:p>
            <a:r>
              <a:rPr lang="cs-CZ" altLang="cs-CZ" smtClean="0"/>
              <a:t>Pokovení - galvanické</a:t>
            </a:r>
          </a:p>
        </p:txBody>
      </p:sp>
      <p:pic>
        <p:nvPicPr>
          <p:cNvPr id="73731" name="Zástupný symbol pro obsah 5" descr="2-41.jpg"/>
          <p:cNvPicPr>
            <a:picLocks noGrp="1" noChangeAspect="1"/>
          </p:cNvPicPr>
          <p:nvPr>
            <p:ph idx="1"/>
          </p:nvPr>
        </p:nvPicPr>
        <p:blipFill>
          <a:blip r:embed="rId3"/>
          <a:srcRect/>
          <a:stretch>
            <a:fillRect/>
          </a:stretch>
        </p:blipFill>
        <p:spPr>
          <a:xfrm>
            <a:off x="2578100" y="2286000"/>
            <a:ext cx="3487738" cy="2928938"/>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p:cNvSpPr>
            <a:spLocks noGrp="1"/>
          </p:cNvSpPr>
          <p:nvPr>
            <p:ph type="title"/>
          </p:nvPr>
        </p:nvSpPr>
        <p:spPr/>
        <p:txBody>
          <a:bodyPr/>
          <a:lstStyle/>
          <a:p>
            <a:r>
              <a:rPr lang="cs-CZ" altLang="cs-CZ" smtClean="0"/>
              <a:t>Pokovení - galvanické</a:t>
            </a:r>
          </a:p>
        </p:txBody>
      </p:sp>
      <p:pic>
        <p:nvPicPr>
          <p:cNvPr id="74755" name="Zástupný symbol pro obsah 4" descr="01.JPG"/>
          <p:cNvPicPr>
            <a:picLocks noGrp="1" noChangeAspect="1"/>
          </p:cNvPicPr>
          <p:nvPr>
            <p:ph idx="1"/>
          </p:nvPr>
        </p:nvPicPr>
        <p:blipFill>
          <a:blip r:embed="rId3"/>
          <a:srcRect/>
          <a:stretch>
            <a:fillRect/>
          </a:stretch>
        </p:blipFill>
        <p:spPr>
          <a:xfrm>
            <a:off x="1000125" y="2000250"/>
            <a:ext cx="3062288" cy="2447925"/>
          </a:xfrm>
        </p:spPr>
      </p:pic>
      <p:pic>
        <p:nvPicPr>
          <p:cNvPr id="74756" name="Obrázek 5" descr="_DSC6085.JPG"/>
          <p:cNvPicPr>
            <a:picLocks noChangeAspect="1"/>
          </p:cNvPicPr>
          <p:nvPr/>
        </p:nvPicPr>
        <p:blipFill>
          <a:blip r:embed="rId4"/>
          <a:srcRect/>
          <a:stretch>
            <a:fillRect/>
          </a:stretch>
        </p:blipFill>
        <p:spPr bwMode="auto">
          <a:xfrm>
            <a:off x="5143500" y="1785938"/>
            <a:ext cx="3136900"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adpis 1"/>
          <p:cNvSpPr>
            <a:spLocks noGrp="1"/>
          </p:cNvSpPr>
          <p:nvPr>
            <p:ph type="title"/>
          </p:nvPr>
        </p:nvSpPr>
        <p:spPr/>
        <p:txBody>
          <a:bodyPr/>
          <a:lstStyle/>
          <a:p>
            <a:r>
              <a:rPr lang="cs-CZ" altLang="cs-CZ" smtClean="0"/>
              <a:t>Výzdobné techniky</a:t>
            </a:r>
          </a:p>
        </p:txBody>
      </p:sp>
      <p:pic>
        <p:nvPicPr>
          <p:cNvPr id="75779" name="Picture 5"/>
          <p:cNvPicPr>
            <a:picLocks noChangeAspect="1" noChangeArrowheads="1"/>
          </p:cNvPicPr>
          <p:nvPr/>
        </p:nvPicPr>
        <p:blipFill>
          <a:blip r:embed="rId3"/>
          <a:srcRect/>
          <a:stretch>
            <a:fillRect/>
          </a:stretch>
        </p:blipFill>
        <p:spPr bwMode="auto">
          <a:xfrm>
            <a:off x="1071563" y="1928813"/>
            <a:ext cx="4510087" cy="3000375"/>
          </a:xfrm>
          <a:prstGeom prst="rect">
            <a:avLst/>
          </a:prstGeom>
          <a:noFill/>
          <a:ln w="9525">
            <a:solidFill>
              <a:srgbClr val="000000"/>
            </a:solidFill>
            <a:miter lim="800000"/>
            <a:headEnd/>
            <a:tailEnd/>
          </a:ln>
        </p:spPr>
      </p:pic>
      <p:sp>
        <p:nvSpPr>
          <p:cNvPr id="75780" name="TextovéPole 5"/>
          <p:cNvSpPr txBox="1">
            <a:spLocks noChangeArrowheads="1"/>
          </p:cNvSpPr>
          <p:nvPr/>
        </p:nvSpPr>
        <p:spPr bwMode="auto">
          <a:xfrm>
            <a:off x="1143000" y="5000625"/>
            <a:ext cx="3786188" cy="400050"/>
          </a:xfrm>
          <a:prstGeom prst="rect">
            <a:avLst/>
          </a:prstGeom>
          <a:noFill/>
          <a:ln w="9525">
            <a:noFill/>
            <a:miter lim="800000"/>
            <a:headEnd/>
            <a:tailEnd/>
          </a:ln>
        </p:spPr>
        <p:txBody>
          <a:bodyPr>
            <a:spAutoFit/>
          </a:bodyPr>
          <a:lstStyle/>
          <a:p>
            <a:r>
              <a:rPr lang="cs-CZ" altLang="cs-CZ" sz="2000"/>
              <a:t>kovaný nůž s damascenskou čepelí</a:t>
            </a:r>
          </a:p>
        </p:txBody>
      </p:sp>
      <p:pic>
        <p:nvPicPr>
          <p:cNvPr id="75781" name="Obrázek 7" descr="7.3.7.jpg"/>
          <p:cNvPicPr>
            <a:picLocks noChangeAspect="1"/>
          </p:cNvPicPr>
          <p:nvPr/>
        </p:nvPicPr>
        <p:blipFill>
          <a:blip r:embed="rId4"/>
          <a:srcRect/>
          <a:stretch>
            <a:fillRect/>
          </a:stretch>
        </p:blipFill>
        <p:spPr bwMode="auto">
          <a:xfrm>
            <a:off x="5889625" y="3357563"/>
            <a:ext cx="3254375"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Nadpis 1"/>
          <p:cNvSpPr>
            <a:spLocks noGrp="1"/>
          </p:cNvSpPr>
          <p:nvPr>
            <p:ph type="title"/>
          </p:nvPr>
        </p:nvSpPr>
        <p:spPr/>
        <p:txBody>
          <a:bodyPr/>
          <a:lstStyle/>
          <a:p>
            <a:endParaRPr lang="cs-CZ" altLang="cs-CZ" smtClean="0"/>
          </a:p>
        </p:txBody>
      </p:sp>
      <p:pic>
        <p:nvPicPr>
          <p:cNvPr id="76803" name="Picture 2"/>
          <p:cNvPicPr>
            <a:picLocks noGrp="1" noChangeAspect="1" noChangeArrowheads="1"/>
          </p:cNvPicPr>
          <p:nvPr>
            <p:ph idx="1"/>
          </p:nvPr>
        </p:nvPicPr>
        <p:blipFill>
          <a:blip r:embed="rId3"/>
          <a:srcRect/>
          <a:stretch>
            <a:fillRect/>
          </a:stretch>
        </p:blipFill>
        <p:spPr>
          <a:xfrm>
            <a:off x="1500188" y="2143125"/>
            <a:ext cx="6011862" cy="4090988"/>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a:xfrm>
            <a:off x="714375" y="0"/>
            <a:ext cx="7772400" cy="1371600"/>
          </a:xfrm>
        </p:spPr>
        <p:txBody>
          <a:bodyPr>
            <a:normAutofit fontScale="90000"/>
          </a:bodyPr>
          <a:lstStyle/>
          <a:p>
            <a:r>
              <a:rPr lang="cs-CZ" altLang="cs-CZ" dirty="0" smtClean="0"/>
              <a:t/>
            </a:r>
            <a:br>
              <a:rPr lang="cs-CZ" altLang="cs-CZ" dirty="0" smtClean="0"/>
            </a:br>
            <a:r>
              <a:rPr lang="cs-CZ" altLang="cs-CZ" dirty="0" smtClean="0"/>
              <a:t>Identifikace kovů – normované materiály</a:t>
            </a:r>
          </a:p>
        </p:txBody>
      </p:sp>
      <p:sp>
        <p:nvSpPr>
          <p:cNvPr id="37891" name="Zástupný symbol pro obsah 2"/>
          <p:cNvSpPr>
            <a:spLocks noGrp="1"/>
          </p:cNvSpPr>
          <p:nvPr>
            <p:ph idx="1"/>
          </p:nvPr>
        </p:nvSpPr>
        <p:spPr>
          <a:xfrm>
            <a:off x="684213" y="1557338"/>
            <a:ext cx="7772400" cy="4114800"/>
          </a:xfrm>
        </p:spPr>
        <p:txBody>
          <a:bodyPr>
            <a:normAutofit/>
          </a:bodyPr>
          <a:lstStyle/>
          <a:p>
            <a:r>
              <a:rPr lang="cs-CZ" altLang="cs-CZ" sz="2400" dirty="0" smtClean="0"/>
              <a:t>Označování ocelí ČSN 42 0002:</a:t>
            </a:r>
          </a:p>
          <a:p>
            <a:pPr lvl="1"/>
            <a:r>
              <a:rPr lang="cs-CZ" altLang="cs-CZ" sz="2000" dirty="0" smtClean="0"/>
              <a:t> </a:t>
            </a:r>
            <a:r>
              <a:rPr lang="cs-CZ" altLang="cs-CZ" sz="2000" u="sng" dirty="0" smtClean="0"/>
              <a:t>1x</a:t>
            </a:r>
            <a:r>
              <a:rPr lang="cs-CZ" altLang="cs-CZ" sz="2000" dirty="0" smtClean="0"/>
              <a:t>xxx.xx (první dvojčíslí značí tř. oceli)</a:t>
            </a:r>
          </a:p>
          <a:p>
            <a:pPr lvl="1"/>
            <a:r>
              <a:rPr lang="cs-CZ" altLang="cs-CZ" sz="2000" dirty="0" smtClean="0"/>
              <a:t>42xxxx.xx (oceli na odlitky, litiny)</a:t>
            </a:r>
          </a:p>
          <a:p>
            <a:pPr lvl="1"/>
            <a:endParaRPr lang="cs-CZ" altLang="cs-CZ" sz="2000" dirty="0" smtClean="0"/>
          </a:p>
        </p:txBody>
      </p:sp>
      <p:pic>
        <p:nvPicPr>
          <p:cNvPr id="37892" name="Picture 7" descr="znač mat"/>
          <p:cNvPicPr>
            <a:picLocks noChangeAspect="1" noChangeArrowheads="1"/>
          </p:cNvPicPr>
          <p:nvPr/>
        </p:nvPicPr>
        <p:blipFill>
          <a:blip r:embed="rId3"/>
          <a:srcRect/>
          <a:stretch>
            <a:fillRect/>
          </a:stretch>
        </p:blipFill>
        <p:spPr bwMode="auto">
          <a:xfrm>
            <a:off x="179511" y="2708920"/>
            <a:ext cx="5685031" cy="3307808"/>
          </a:xfrm>
          <a:prstGeom prst="rect">
            <a:avLst/>
          </a:prstGeom>
          <a:noFill/>
          <a:ln w="9525">
            <a:noFill/>
            <a:miter lim="800000"/>
            <a:headEnd/>
            <a:tailEnd/>
          </a:ln>
        </p:spPr>
      </p:pic>
      <p:pic>
        <p:nvPicPr>
          <p:cNvPr id="1026" name="Picture 2" descr="sche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348880"/>
            <a:ext cx="3577664" cy="15841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r>
              <a:rPr lang="cs-CZ" altLang="cs-CZ" smtClean="0"/>
              <a:t>Tepelné zpracování</a:t>
            </a:r>
          </a:p>
        </p:txBody>
      </p:sp>
      <p:sp>
        <p:nvSpPr>
          <p:cNvPr id="38915" name="Zástupný symbol pro obsah 2"/>
          <p:cNvSpPr>
            <a:spLocks noGrp="1"/>
          </p:cNvSpPr>
          <p:nvPr>
            <p:ph idx="1"/>
          </p:nvPr>
        </p:nvSpPr>
        <p:spPr>
          <a:xfrm>
            <a:off x="755650" y="1628775"/>
            <a:ext cx="7772400" cy="4114800"/>
          </a:xfrm>
        </p:spPr>
        <p:txBody>
          <a:bodyPr>
            <a:normAutofit fontScale="85000" lnSpcReduction="20000"/>
          </a:bodyPr>
          <a:lstStyle/>
          <a:p>
            <a:r>
              <a:rPr lang="cs-CZ" altLang="cs-CZ" sz="2800" dirty="0" smtClean="0"/>
              <a:t>Ohřev na určitou teplotu a řízené ochlazovaní (</a:t>
            </a:r>
            <a:r>
              <a:rPr lang="cs-CZ" altLang="cs-CZ" dirty="0" smtClean="0"/>
              <a:t>na vzduchu, </a:t>
            </a:r>
            <a:r>
              <a:rPr lang="cs-CZ" altLang="cs-CZ" sz="2800" dirty="0" smtClean="0"/>
              <a:t>do vody, oleje popř. jiných médií) – změna mechanických vlastností</a:t>
            </a:r>
          </a:p>
          <a:p>
            <a:pPr lvl="1"/>
            <a:r>
              <a:rPr lang="cs-CZ" altLang="cs-CZ" dirty="0" smtClean="0"/>
              <a:t>Žíhání (slitiny </a:t>
            </a:r>
            <a:r>
              <a:rPr lang="cs-CZ" altLang="cs-CZ" dirty="0" err="1" smtClean="0"/>
              <a:t>Fe</a:t>
            </a:r>
            <a:r>
              <a:rPr lang="cs-CZ" altLang="cs-CZ" dirty="0" smtClean="0"/>
              <a:t>, </a:t>
            </a:r>
            <a:r>
              <a:rPr lang="cs-CZ" altLang="cs-CZ" dirty="0" err="1" smtClean="0"/>
              <a:t>Cu</a:t>
            </a:r>
            <a:r>
              <a:rPr lang="cs-CZ" altLang="cs-CZ" dirty="0" smtClean="0"/>
              <a:t>, Al, </a:t>
            </a:r>
            <a:r>
              <a:rPr lang="cs-CZ" altLang="cs-CZ" dirty="0" err="1" smtClean="0"/>
              <a:t>Ag</a:t>
            </a:r>
            <a:r>
              <a:rPr lang="cs-CZ" altLang="cs-CZ" dirty="0" smtClean="0"/>
              <a:t>, …)</a:t>
            </a:r>
          </a:p>
          <a:p>
            <a:pPr lvl="1"/>
            <a:r>
              <a:rPr lang="cs-CZ" altLang="cs-CZ" dirty="0" smtClean="0"/>
              <a:t>Kalení (slitiny </a:t>
            </a:r>
            <a:r>
              <a:rPr lang="cs-CZ" altLang="cs-CZ" dirty="0" err="1" smtClean="0"/>
              <a:t>Fe</a:t>
            </a:r>
            <a:r>
              <a:rPr lang="cs-CZ" altLang="cs-CZ" dirty="0" smtClean="0"/>
              <a:t>)</a:t>
            </a:r>
          </a:p>
          <a:p>
            <a:pPr lvl="1"/>
            <a:r>
              <a:rPr lang="cs-CZ" altLang="cs-CZ" dirty="0" smtClean="0"/>
              <a:t>Vytvrzování (Al, Ni, …</a:t>
            </a:r>
          </a:p>
          <a:p>
            <a:pPr lvl="1"/>
            <a:r>
              <a:rPr lang="cs-CZ" altLang="cs-CZ" dirty="0" smtClean="0"/>
              <a:t>Popouštění (slitiny </a:t>
            </a:r>
            <a:r>
              <a:rPr lang="cs-CZ" altLang="cs-CZ" dirty="0" err="1" smtClean="0"/>
              <a:t>Fe</a:t>
            </a:r>
            <a:r>
              <a:rPr lang="cs-CZ" altLang="cs-CZ" dirty="0" smtClean="0"/>
              <a:t>)</a:t>
            </a:r>
          </a:p>
          <a:p>
            <a:pPr lvl="1"/>
            <a:r>
              <a:rPr lang="cs-CZ" altLang="cs-CZ" dirty="0" smtClean="0"/>
              <a:t>zušlechťování (kalení + popouštění), slitiny </a:t>
            </a:r>
            <a:r>
              <a:rPr lang="cs-CZ" altLang="cs-CZ" dirty="0" err="1" smtClean="0"/>
              <a:t>Fe</a:t>
            </a:r>
            <a:endParaRPr lang="cs-CZ" altLang="cs-CZ" dirty="0" smtClean="0"/>
          </a:p>
          <a:p>
            <a:r>
              <a:rPr lang="cs-CZ" altLang="cs-CZ" dirty="0" smtClean="0"/>
              <a:t>Změna chemického složení:</a:t>
            </a:r>
          </a:p>
          <a:p>
            <a:pPr lvl="1"/>
            <a:r>
              <a:rPr lang="cs-CZ" altLang="cs-CZ" dirty="0" smtClean="0"/>
              <a:t>Cementování (slitiny </a:t>
            </a:r>
            <a:r>
              <a:rPr lang="cs-CZ" altLang="cs-CZ" dirty="0" err="1" smtClean="0"/>
              <a:t>Fe</a:t>
            </a:r>
            <a:r>
              <a:rPr lang="cs-CZ" altLang="cs-CZ" dirty="0" smtClean="0"/>
              <a:t>)</a:t>
            </a:r>
          </a:p>
          <a:p>
            <a:pPr lvl="1"/>
            <a:r>
              <a:rPr lang="cs-CZ" altLang="cs-CZ" dirty="0" smtClean="0"/>
              <a:t>Nitridování (slitiny </a:t>
            </a:r>
            <a:r>
              <a:rPr lang="cs-CZ" altLang="cs-CZ" dirty="0" err="1" smtClean="0"/>
              <a:t>Fe</a:t>
            </a:r>
            <a:r>
              <a:rPr lang="cs-CZ" altLang="cs-CZ" dirty="0" smtClean="0"/>
              <a:t>)</a:t>
            </a:r>
          </a:p>
          <a:p>
            <a:endParaRPr lang="cs-CZ" altLang="cs-CZ"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p:txBody>
          <a:bodyPr/>
          <a:lstStyle/>
          <a:p>
            <a:r>
              <a:rPr lang="cs-CZ" altLang="cs-CZ" smtClean="0"/>
              <a:t>Spojování kovů</a:t>
            </a:r>
          </a:p>
        </p:txBody>
      </p:sp>
      <p:sp>
        <p:nvSpPr>
          <p:cNvPr id="39939" name="Zástupný symbol pro obsah 2"/>
          <p:cNvSpPr>
            <a:spLocks noGrp="1"/>
          </p:cNvSpPr>
          <p:nvPr>
            <p:ph idx="1"/>
          </p:nvPr>
        </p:nvSpPr>
        <p:spPr>
          <a:xfrm>
            <a:off x="467544" y="1124744"/>
            <a:ext cx="8229600" cy="4525963"/>
          </a:xfrm>
        </p:spPr>
        <p:txBody>
          <a:bodyPr/>
          <a:lstStyle/>
          <a:p>
            <a:r>
              <a:rPr lang="cs-CZ" altLang="cs-CZ" dirty="0" smtClean="0"/>
              <a:t>Spojování:</a:t>
            </a:r>
          </a:p>
          <a:p>
            <a:pPr lvl="1"/>
            <a:r>
              <a:rPr lang="cs-CZ" altLang="cs-CZ" dirty="0" smtClean="0"/>
              <a:t>Rozebíratelné (spoje šroubové, kolíkové, čepové, klínové, …)</a:t>
            </a:r>
          </a:p>
          <a:p>
            <a:pPr lvl="1"/>
            <a:r>
              <a:rPr lang="cs-CZ" altLang="cs-CZ" dirty="0" smtClean="0"/>
              <a:t>Nerozebíratelné (nýtování, svařování, pájení, lepení,…)  </a:t>
            </a:r>
          </a:p>
        </p:txBody>
      </p:sp>
      <p:pic>
        <p:nvPicPr>
          <p:cNvPr id="2050" name="Picture 2" descr="http://zriceniny.cz/wp-content/uploads/P1010263-1024x7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212976"/>
            <a:ext cx="4414292" cy="3384290"/>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67544" y="5589240"/>
            <a:ext cx="3059832" cy="923330"/>
          </a:xfrm>
          <a:prstGeom prst="rect">
            <a:avLst/>
          </a:prstGeom>
        </p:spPr>
        <p:txBody>
          <a:bodyPr wrap="square">
            <a:spAutoFit/>
          </a:bodyPr>
          <a:lstStyle/>
          <a:p>
            <a:r>
              <a:rPr lang="cs-CZ" dirty="0"/>
              <a:t>http://zriceniny.cz/historie-starovekych-stredovekych-a-rane-novovekych-sroubu/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p:txBody>
          <a:bodyPr/>
          <a:lstStyle/>
          <a:p>
            <a:r>
              <a:rPr lang="cs-CZ" altLang="cs-CZ" smtClean="0"/>
              <a:t>Spojování kovů</a:t>
            </a:r>
          </a:p>
        </p:txBody>
      </p:sp>
      <p:sp>
        <p:nvSpPr>
          <p:cNvPr id="41987" name="Zástupný symbol pro obsah 2"/>
          <p:cNvSpPr>
            <a:spLocks noGrp="1"/>
          </p:cNvSpPr>
          <p:nvPr>
            <p:ph idx="1"/>
          </p:nvPr>
        </p:nvSpPr>
        <p:spPr>
          <a:xfrm>
            <a:off x="541338" y="1700213"/>
            <a:ext cx="6910387" cy="4114800"/>
          </a:xfrm>
        </p:spPr>
        <p:txBody>
          <a:bodyPr/>
          <a:lstStyle/>
          <a:p>
            <a:r>
              <a:rPr lang="cs-CZ" altLang="cs-CZ" sz="2400" smtClean="0"/>
              <a:t>Pájení:</a:t>
            </a:r>
          </a:p>
          <a:p>
            <a:pPr lvl="1"/>
            <a:r>
              <a:rPr lang="cs-CZ" altLang="cs-CZ" sz="2000" smtClean="0"/>
              <a:t>měkké – do 460°C (cínové pájky)</a:t>
            </a:r>
          </a:p>
          <a:p>
            <a:pPr lvl="1"/>
            <a:r>
              <a:rPr lang="cs-CZ" altLang="cs-CZ" sz="2000" smtClean="0"/>
              <a:t>tvrdé – nad 460°C (měděné, mosazné, stříbrné pájky)</a:t>
            </a:r>
          </a:p>
          <a:p>
            <a:pPr lvl="1"/>
            <a:endParaRPr lang="cs-CZ" altLang="cs-CZ" sz="2000" smtClean="0"/>
          </a:p>
          <a:p>
            <a:endParaRPr lang="cs-CZ" altLang="cs-CZ" smtClean="0"/>
          </a:p>
        </p:txBody>
      </p:sp>
      <p:pic>
        <p:nvPicPr>
          <p:cNvPr id="41988" name="Picture 5" descr="http://www.weldguru.com/images/301xNxearly-soldering.jpg.pagespeed.ic.-WPsN8XrGm.jpg"/>
          <p:cNvPicPr>
            <a:picLocks noChangeAspect="1" noChangeArrowheads="1"/>
          </p:cNvPicPr>
          <p:nvPr/>
        </p:nvPicPr>
        <p:blipFill>
          <a:blip r:embed="rId3"/>
          <a:srcRect/>
          <a:stretch>
            <a:fillRect/>
          </a:stretch>
        </p:blipFill>
        <p:spPr bwMode="auto">
          <a:xfrm>
            <a:off x="4643438" y="3616325"/>
            <a:ext cx="3821112" cy="2917825"/>
          </a:xfrm>
          <a:prstGeom prst="rect">
            <a:avLst/>
          </a:prstGeom>
          <a:noFill/>
          <a:ln w="9525">
            <a:noFill/>
            <a:miter lim="800000"/>
            <a:headEnd/>
            <a:tailEnd/>
          </a:ln>
        </p:spPr>
      </p:pic>
      <p:sp>
        <p:nvSpPr>
          <p:cNvPr id="41989" name="TextovéPole 1"/>
          <p:cNvSpPr txBox="1">
            <a:spLocks noChangeArrowheads="1"/>
          </p:cNvSpPr>
          <p:nvPr/>
        </p:nvSpPr>
        <p:spPr bwMode="auto">
          <a:xfrm>
            <a:off x="730251" y="5732463"/>
            <a:ext cx="3409702" cy="646331"/>
          </a:xfrm>
          <a:prstGeom prst="rect">
            <a:avLst/>
          </a:prstGeom>
          <a:noFill/>
          <a:ln w="9525">
            <a:noFill/>
            <a:miter lim="800000"/>
            <a:headEnd/>
            <a:tailEnd/>
          </a:ln>
        </p:spPr>
        <p:txBody>
          <a:bodyPr wrap="square">
            <a:spAutoFit/>
          </a:bodyPr>
          <a:lstStyle/>
          <a:p>
            <a:r>
              <a:rPr lang="cs-CZ" altLang="cs-CZ" dirty="0"/>
              <a:t>Pohřební zlatá maska, Egypt – pájeno, 1300 B. C.</a:t>
            </a:r>
          </a:p>
        </p:txBody>
      </p:sp>
      <p:pic>
        <p:nvPicPr>
          <p:cNvPr id="41990" name="Picture 2" descr="Výsledek obrázku pro soldering + restoration"/>
          <p:cNvPicPr>
            <a:picLocks noChangeAspect="1" noChangeArrowheads="1"/>
          </p:cNvPicPr>
          <p:nvPr/>
        </p:nvPicPr>
        <p:blipFill>
          <a:blip r:embed="rId4"/>
          <a:srcRect/>
          <a:stretch>
            <a:fillRect/>
          </a:stretch>
        </p:blipFill>
        <p:spPr bwMode="auto">
          <a:xfrm>
            <a:off x="730250" y="3119438"/>
            <a:ext cx="3008313" cy="2254250"/>
          </a:xfrm>
          <a:prstGeom prst="rect">
            <a:avLst/>
          </a:prstGeom>
          <a:noFill/>
          <a:ln w="9525">
            <a:noFill/>
            <a:miter lim="800000"/>
            <a:headEnd/>
            <a:tailEnd/>
          </a:ln>
        </p:spPr>
      </p:pic>
    </p:spTree>
    <p:extLst>
      <p:ext uri="{BB962C8B-B14F-4D97-AF65-F5344CB8AC3E}">
        <p14:creationId xmlns:p14="http://schemas.microsoft.com/office/powerpoint/2010/main" val="823209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r>
              <a:rPr lang="cs-CZ" altLang="cs-CZ" smtClean="0"/>
              <a:t>Spojování kovů</a:t>
            </a:r>
          </a:p>
        </p:txBody>
      </p:sp>
      <p:sp>
        <p:nvSpPr>
          <p:cNvPr id="40963" name="Zástupný symbol pro obsah 2"/>
          <p:cNvSpPr>
            <a:spLocks noGrp="1"/>
          </p:cNvSpPr>
          <p:nvPr>
            <p:ph idx="1"/>
          </p:nvPr>
        </p:nvSpPr>
        <p:spPr>
          <a:xfrm>
            <a:off x="541338" y="1700213"/>
            <a:ext cx="5759450" cy="4114800"/>
          </a:xfrm>
        </p:spPr>
        <p:txBody>
          <a:bodyPr>
            <a:normAutofit fontScale="92500" lnSpcReduction="20000"/>
          </a:bodyPr>
          <a:lstStyle/>
          <a:p>
            <a:r>
              <a:rPr lang="cs-CZ" altLang="cs-CZ" sz="2800" dirty="0" smtClean="0"/>
              <a:t>Svařování: </a:t>
            </a:r>
          </a:p>
          <a:p>
            <a:pPr marL="742950" lvl="2" indent="-342900"/>
            <a:r>
              <a:rPr lang="cs-CZ" altLang="cs-CZ" sz="2000" dirty="0" smtClean="0"/>
              <a:t>tlakové (kovářské, …) – starověk</a:t>
            </a:r>
          </a:p>
          <a:p>
            <a:pPr marL="742950" lvl="2" indent="-342900"/>
            <a:endParaRPr lang="cs-CZ" altLang="cs-CZ" sz="2000" dirty="0" smtClean="0"/>
          </a:p>
          <a:p>
            <a:pPr marL="742950" lvl="2" indent="-342900"/>
            <a:endParaRPr lang="cs-CZ" altLang="cs-CZ" sz="2000" dirty="0" smtClean="0"/>
          </a:p>
          <a:p>
            <a:pPr marL="742950" lvl="2" indent="-342900"/>
            <a:endParaRPr lang="cs-CZ" altLang="cs-CZ" sz="2000" dirty="0" smtClean="0"/>
          </a:p>
          <a:p>
            <a:pPr marL="742950" lvl="2" indent="-342900"/>
            <a:endParaRPr lang="cs-CZ" altLang="cs-CZ" sz="2000" dirty="0" smtClean="0"/>
          </a:p>
          <a:p>
            <a:pPr marL="742950" lvl="2" indent="-342900"/>
            <a:endParaRPr lang="cs-CZ" altLang="cs-CZ" sz="2000" dirty="0" smtClean="0"/>
          </a:p>
          <a:p>
            <a:pPr marL="742950" lvl="2" indent="-342900"/>
            <a:endParaRPr lang="cs-CZ" altLang="cs-CZ" sz="2000" dirty="0" smtClean="0"/>
          </a:p>
          <a:p>
            <a:pPr marL="742950" lvl="2" indent="-342900"/>
            <a:endParaRPr lang="cs-CZ" altLang="cs-CZ" sz="2000" dirty="0" smtClean="0"/>
          </a:p>
          <a:p>
            <a:pPr marL="742950" lvl="2" indent="-342900"/>
            <a:endParaRPr lang="cs-CZ" altLang="cs-CZ" sz="2000" dirty="0" smtClean="0"/>
          </a:p>
          <a:p>
            <a:pPr marL="742950" lvl="2" indent="-342900"/>
            <a:endParaRPr lang="cs-CZ" altLang="cs-CZ" sz="2000" dirty="0" smtClean="0"/>
          </a:p>
          <a:p>
            <a:pPr lvl="1"/>
            <a:r>
              <a:rPr lang="cs-CZ" altLang="cs-CZ" sz="2000" dirty="0" smtClean="0"/>
              <a:t>tavné - od </a:t>
            </a:r>
            <a:r>
              <a:rPr lang="cs-CZ" altLang="cs-CZ" sz="2000" dirty="0" err="1" smtClean="0"/>
              <a:t>poč</a:t>
            </a:r>
            <a:r>
              <a:rPr lang="cs-CZ" altLang="cs-CZ" sz="2000" dirty="0" smtClean="0"/>
              <a:t>. 19. stol. (plamenem – </a:t>
            </a:r>
            <a:r>
              <a:rPr lang="cs-CZ" altLang="cs-CZ" sz="2000" dirty="0" err="1" smtClean="0"/>
              <a:t>kyslíko</a:t>
            </a:r>
            <a:r>
              <a:rPr lang="cs-CZ" altLang="cs-CZ" sz="2000" dirty="0" smtClean="0"/>
              <a:t>-acetylen. obloukem T = asi 3 100°C, v inertním plynu, laserem, …)</a:t>
            </a:r>
          </a:p>
        </p:txBody>
      </p:sp>
      <p:pic>
        <p:nvPicPr>
          <p:cNvPr id="40964" name="Picture 7" descr="http://fet.uwe.ac.uk/conweb/iron/arc1.jpg"/>
          <p:cNvPicPr>
            <a:picLocks noChangeAspect="1" noChangeArrowheads="1"/>
          </p:cNvPicPr>
          <p:nvPr/>
        </p:nvPicPr>
        <p:blipFill>
          <a:blip r:embed="rId3"/>
          <a:srcRect/>
          <a:stretch>
            <a:fillRect/>
          </a:stretch>
        </p:blipFill>
        <p:spPr bwMode="auto">
          <a:xfrm>
            <a:off x="6156325" y="3859213"/>
            <a:ext cx="2481263" cy="2752725"/>
          </a:xfrm>
          <a:prstGeom prst="rect">
            <a:avLst/>
          </a:prstGeom>
          <a:noFill/>
          <a:ln w="9525">
            <a:noFill/>
            <a:miter lim="800000"/>
            <a:headEnd/>
            <a:tailEnd/>
          </a:ln>
        </p:spPr>
      </p:pic>
      <p:pic>
        <p:nvPicPr>
          <p:cNvPr id="40965" name="Picture 9" descr="Výsledek obrázku pro kovářské svařování"/>
          <p:cNvPicPr>
            <a:picLocks noChangeAspect="1" noChangeArrowheads="1"/>
          </p:cNvPicPr>
          <p:nvPr/>
        </p:nvPicPr>
        <p:blipFill>
          <a:blip r:embed="rId4"/>
          <a:srcRect/>
          <a:stretch>
            <a:fillRect/>
          </a:stretch>
        </p:blipFill>
        <p:spPr bwMode="auto">
          <a:xfrm>
            <a:off x="5399088" y="1628775"/>
            <a:ext cx="3060700" cy="1671638"/>
          </a:xfrm>
          <a:prstGeom prst="rect">
            <a:avLst/>
          </a:prstGeom>
          <a:noFill/>
          <a:ln w="9525">
            <a:noFill/>
            <a:miter lim="800000"/>
            <a:headEnd/>
            <a:tailEnd/>
          </a:ln>
        </p:spPr>
      </p:pic>
      <p:pic>
        <p:nvPicPr>
          <p:cNvPr id="40966" name="Picture 11" descr="http://www.dohnalknives.com/postup%2004.jpg">
            <a:hlinkClick r:id="rId5"/>
          </p:cNvPr>
          <p:cNvPicPr>
            <a:picLocks noChangeAspect="1" noChangeArrowheads="1"/>
          </p:cNvPicPr>
          <p:nvPr/>
        </p:nvPicPr>
        <p:blipFill>
          <a:blip r:embed="rId6"/>
          <a:srcRect/>
          <a:stretch>
            <a:fillRect/>
          </a:stretch>
        </p:blipFill>
        <p:spPr bwMode="auto">
          <a:xfrm>
            <a:off x="1214414" y="2357430"/>
            <a:ext cx="2684463" cy="2411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3324</Words>
  <Application>Microsoft Office PowerPoint</Application>
  <PresentationFormat>Předvádění na obrazovce (4:3)</PresentationFormat>
  <Paragraphs>332</Paragraphs>
  <Slides>46</Slides>
  <Notes>46</Notes>
  <HiddenSlides>0</HiddenSlides>
  <MMClips>0</MMClips>
  <ScaleCrop>false</ScaleCrop>
  <HeadingPairs>
    <vt:vector size="4" baseType="variant">
      <vt:variant>
        <vt:lpstr>Motiv</vt:lpstr>
      </vt:variant>
      <vt:variant>
        <vt:i4>1</vt:i4>
      </vt:variant>
      <vt:variant>
        <vt:lpstr>Nadpisy snímků</vt:lpstr>
      </vt:variant>
      <vt:variant>
        <vt:i4>46</vt:i4>
      </vt:variant>
    </vt:vector>
  </HeadingPairs>
  <TitlesOfParts>
    <vt:vector size="47" baseType="lpstr">
      <vt:lpstr>Motiv sady Office</vt:lpstr>
      <vt:lpstr>KOVY</vt:lpstr>
      <vt:lpstr>Technologie zpracování kovů</vt:lpstr>
      <vt:lpstr>Tváření kovů</vt:lpstr>
      <vt:lpstr>Odlévání kovů</vt:lpstr>
      <vt:lpstr> Identifikace kovů – normované materiály</vt:lpstr>
      <vt:lpstr>Tepelné zpracování</vt:lpstr>
      <vt:lpstr>Spojování kovů</vt:lpstr>
      <vt:lpstr>Spojování kovů</vt:lpstr>
      <vt:lpstr>Spojování kovů</vt:lpstr>
      <vt:lpstr>Lepení</vt:lpstr>
      <vt:lpstr>Povrchové úpravy</vt:lpstr>
      <vt:lpstr>Povrchové úpravy</vt:lpstr>
      <vt:lpstr>Povrchové úpravy</vt:lpstr>
      <vt:lpstr>Konzervační prostředky</vt:lpstr>
      <vt:lpstr>Anorganické nekovové a konverzní povlaky</vt:lpstr>
      <vt:lpstr>Výzdobné techniky kovů</vt:lpstr>
      <vt:lpstr>Rytí, cizelování</vt:lpstr>
      <vt:lpstr>Rytí, cizelování</vt:lpstr>
      <vt:lpstr>Cizelování, rytí</vt:lpstr>
      <vt:lpstr>Rytí, cizelování</vt:lpstr>
      <vt:lpstr>Inkrustace</vt:lpstr>
      <vt:lpstr>Inkrustace</vt:lpstr>
      <vt:lpstr>Niello</vt:lpstr>
      <vt:lpstr>Niello</vt:lpstr>
      <vt:lpstr>Lept</vt:lpstr>
      <vt:lpstr>Lept</vt:lpstr>
      <vt:lpstr>Filigrán</vt:lpstr>
      <vt:lpstr>Smalty/emaily</vt:lpstr>
      <vt:lpstr>Smalty/emaily</vt:lpstr>
      <vt:lpstr>Smalty/emaily</vt:lpstr>
      <vt:lpstr>Smalty/emaily</vt:lpstr>
      <vt:lpstr>Smalty</vt:lpstr>
      <vt:lpstr>Pokovení</vt:lpstr>
      <vt:lpstr>Zlacení - plátkové</vt:lpstr>
      <vt:lpstr>Zlacení - žárové</vt:lpstr>
      <vt:lpstr>Zlacení - žárové</vt:lpstr>
      <vt:lpstr>Výzdobné techniky</vt:lpstr>
      <vt:lpstr>Výzdobné techniky kovů</vt:lpstr>
      <vt:lpstr>Výzdobné techniky kovů</vt:lpstr>
      <vt:lpstr>Výzdobné techniky kovů</vt:lpstr>
      <vt:lpstr>Výzdobné techniky kovů</vt:lpstr>
      <vt:lpstr>Výzdobné techniky kovů</vt:lpstr>
      <vt:lpstr>Pokovení - galvanické</vt:lpstr>
      <vt:lpstr>Pokovení - galvanické</vt:lpstr>
      <vt:lpstr>Výzdobné techniky</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KOVY</dc:title>
  <dc:creator>Selucká</dc:creator>
  <cp:lastModifiedBy>Selucká</cp:lastModifiedBy>
  <cp:revision>34</cp:revision>
  <cp:lastPrinted>2019-03-11T16:08:42Z</cp:lastPrinted>
  <dcterms:created xsi:type="dcterms:W3CDTF">2016-04-01T13:51:49Z</dcterms:created>
  <dcterms:modified xsi:type="dcterms:W3CDTF">2021-03-30T13:05:44Z</dcterms:modified>
</cp:coreProperties>
</file>