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5" r:id="rId4"/>
    <p:sldId id="276" r:id="rId5"/>
    <p:sldId id="277" r:id="rId6"/>
    <p:sldId id="278" r:id="rId7"/>
    <p:sldId id="27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3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1518" autoAdjust="0"/>
  </p:normalViewPr>
  <p:slideViewPr>
    <p:cSldViewPr>
      <p:cViewPr varScale="1">
        <p:scale>
          <a:sx n="70" d="100"/>
          <a:sy n="70" d="100"/>
        </p:scale>
        <p:origin x="-182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4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37926-FFDD-4063-8FF9-5939E51CDDF0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4E108-C5F0-47BE-9460-522B2BB620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941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3C40B-5951-42DA-8D59-03E1D7BCC517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2E6C5-59D3-41F9-8870-BA75587EE3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17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Hmotnostn%C3%AD_spektrometri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s.wikipedia.org/wiki/Starov%C4%9Bk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2E6C5-59D3-41F9-8870-BA75587EE306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72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D5DFED-96E7-490D-BAF1-43FA77DF457E}" type="slidenum">
              <a:rPr lang="cs-CZ" altLang="cs-CZ" sz="1200" smtClean="0"/>
              <a:pPr/>
              <a:t>10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331B7C-1590-4B46-BF67-720D405D5655}" type="slidenum">
              <a:rPr lang="cs-CZ" altLang="cs-CZ" sz="1200" smtClean="0"/>
              <a:pPr/>
              <a:t>11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503E27-B0FA-4D77-ADFB-E2D36FA30D53}" type="slidenum">
              <a:rPr lang="cs-CZ" altLang="cs-CZ" sz="1200" smtClean="0"/>
              <a:pPr/>
              <a:t>12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53B727-88EB-43F1-8127-B73EDDAEBA06}" type="slidenum">
              <a:rPr lang="cs-CZ" altLang="cs-CZ" sz="1200" smtClean="0"/>
              <a:pPr/>
              <a:t>13</a:t>
            </a:fld>
            <a:endParaRPr lang="cs-CZ" altLang="cs-CZ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53B727-88EB-43F1-8127-B73EDDAEBA06}" type="slidenum">
              <a:rPr lang="cs-CZ" altLang="cs-CZ" sz="1200" smtClean="0"/>
              <a:pPr/>
              <a:t>14</a:t>
            </a:fld>
            <a:endParaRPr lang="cs-CZ" altLang="cs-CZ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2E6C5-59D3-41F9-8870-BA75587EE30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861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F06318-D1B3-4E5C-AB2E-13426BCE96E6}" type="slidenum">
              <a:rPr lang="cs-CZ" altLang="cs-CZ" sz="1200" smtClean="0"/>
              <a:pPr/>
              <a:t>16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6250B4-576C-4058-82A4-2A593D31F4AA}" type="slidenum">
              <a:rPr lang="cs-CZ" altLang="cs-CZ" sz="1200" smtClean="0"/>
              <a:pPr/>
              <a:t>17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/>
              <a:t>Proces začíná kondenzací kyseliny octové na povrchu zkorodovaného olova, přednostně  v místech trhlin a defektů, Následně dochází k rozpouštění uhličitanových korozních produktů , vzniká rozpustný octan olovnatý  (buď podle reakce vlivem H+ iontů nebo za působení kyslíku). Následně dochází ke korozi kovového základu a tvoří se nové uhličitanové sloučeniny. Precipitace nových korozních produktů vytlačuje starší </a:t>
            </a:r>
            <a:r>
              <a:rPr lang="cs-CZ" altLang="cs-CZ" dirty="0" err="1" smtClean="0"/>
              <a:t>vrtsvy</a:t>
            </a:r>
            <a:r>
              <a:rPr lang="cs-CZ" altLang="cs-CZ" dirty="0" smtClean="0"/>
              <a:t> a , které </a:t>
            </a:r>
            <a:r>
              <a:rPr lang="cs-CZ" altLang="cs-CZ" dirty="0" err="1" smtClean="0"/>
              <a:t>odpadívají</a:t>
            </a:r>
            <a:r>
              <a:rPr lang="cs-CZ" altLang="cs-CZ" dirty="0" smtClean="0"/>
              <a:t> od povrchu. Acetátové anionty zůstávají v korozních </a:t>
            </a:r>
            <a:r>
              <a:rPr lang="cs-CZ" altLang="cs-CZ" dirty="0" err="1" smtClean="0"/>
              <a:t>vrtsvách</a:t>
            </a:r>
            <a:r>
              <a:rPr lang="cs-CZ" altLang="cs-CZ" dirty="0" smtClean="0"/>
              <a:t>  a způsobují pokračování koroze. </a:t>
            </a:r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93AA55-E839-4E62-83B7-52C77E110F17}" type="slidenum">
              <a:rPr lang="cs-CZ" altLang="cs-CZ" sz="1200" smtClean="0"/>
              <a:pPr/>
              <a:t>18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dirty="0" smtClean="0"/>
              <a:t>Olovo, vyskytující se v přírodě, se skládá ze čtyř stabilních izotopů: Olovo vyskytující se v rudách vykazuje tedy odlišný vzájemný poměr jednotlivých izotopů v závislosti na svém původu. Této skutečnosti lze v jistých případech využít k vysledování původu olova (obvykle archeologické vzorky) metodou </a:t>
            </a:r>
            <a:r>
              <a:rPr lang="cs-CZ" dirty="0" smtClean="0">
                <a:hlinkClick r:id="rId3" tooltip="Hmotnostní spektrometrie"/>
              </a:rPr>
              <a:t>hmotnostní spektrometrie</a:t>
            </a:r>
            <a:r>
              <a:rPr lang="cs-CZ" dirty="0" smtClean="0"/>
              <a:t>. Uvedená technika určí velmi přesně vzájemné zastoupení jednotlivých izotopů olova a porovnáním s tabelovanými hodnotami pro známé </a:t>
            </a:r>
            <a:r>
              <a:rPr lang="cs-CZ" dirty="0" smtClean="0">
                <a:hlinkClick r:id="rId4" tooltip="Starověk"/>
              </a:rPr>
              <a:t>starověké</a:t>
            </a:r>
            <a:r>
              <a:rPr lang="cs-CZ" dirty="0" smtClean="0"/>
              <a:t> lokality těžby olověných rud lze s velkou mírou pravděpodobnosti určit původ vyšetřovaného olověného předmětu nebo i předmětu, kde byl použit olovnatý pigment. </a:t>
            </a:r>
            <a:endParaRPr lang="cs-CZ" altLang="cs-CZ" dirty="0" smtClean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3A8186-845F-40CF-AC47-F0CB25F8F773}" type="slidenum">
              <a:rPr lang="cs-CZ" altLang="cs-CZ" sz="1200" smtClean="0"/>
              <a:pPr/>
              <a:t>19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/>
              <a:t>Cín je znám již 3000 – 3500 př. n. l., dokladováno je jeho použití v době bronzové (výroba bronzu) i  v obě železné (cínování železa), nejstarší cínové doly se nacházely na území Turecka, Španělska, Francie, Německa a Anglie (u nás se těžil cín v oblasti Krušných hor – snad již v 2, tis. Př. n. l., od 12. stol. doklady o </a:t>
            </a:r>
            <a:r>
              <a:rPr lang="cs-CZ" altLang="cs-CZ" dirty="0" err="1" smtClean="0"/>
              <a:t>těřbě</a:t>
            </a:r>
            <a:r>
              <a:rPr lang="cs-CZ" altLang="cs-CZ" dirty="0" smtClean="0"/>
              <a:t> v lokalitě Krupka a Krásno, , posléze </a:t>
            </a:r>
            <a:r>
              <a:rPr lang="cs-CZ" altLang="cs-CZ" dirty="0" err="1" smtClean="0"/>
              <a:t>otrevření</a:t>
            </a:r>
            <a:r>
              <a:rPr lang="cs-CZ" altLang="cs-CZ" dirty="0" smtClean="0"/>
              <a:t> ložisek ve Slavkovském lese (u Chebu</a:t>
            </a:r>
            <a:r>
              <a:rPr lang="cs-CZ" altLang="cs-CZ" dirty="0" smtClean="0"/>
              <a:t>).</a:t>
            </a:r>
          </a:p>
          <a:p>
            <a:r>
              <a:rPr lang="cs-CZ" b="1" dirty="0" smtClean="0"/>
              <a:t>Římané si zjevně neuvědomovali, že olovo je vysoce toxické</a:t>
            </a:r>
            <a:r>
              <a:rPr lang="cs-CZ" dirty="0" smtClean="0"/>
              <a:t> a že se z nádob i z vodovodního potrubí dostává do pokrmů, nápojů a v neposlední řadě do pitné vody přiváděné olověným potrubím až do domů. Především lidé z vyšších vrstev tak konzumovali s vodou a pokrmy značné množství toxického kovu.</a:t>
            </a:r>
          </a:p>
          <a:p>
            <a:r>
              <a:rPr lang="cs-CZ" dirty="0" smtClean="0"/>
              <a:t>Samotné olovo se stalo kovem s velkým obchodním využitím v období starého Říma, kdy ho lidé používali na stavbu vodovodů, nádrží a střech. Moderní analýzy ukázaly, že voda distribuovaná olověným potrubím obsahovala stokrát více olova než pramenitá voda. Byť olovo nepůsobilo nějakou masívní </a:t>
            </a:r>
            <a:r>
              <a:rPr lang="cs-CZ" dirty="0" err="1" smtClean="0"/>
              <a:t>degenareci</a:t>
            </a:r>
            <a:r>
              <a:rPr lang="cs-CZ" dirty="0" smtClean="0"/>
              <a:t> Římanů, mnozí z nich byli jeho škodlivému působení vystaveni po celý život.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Dalším římským zvykem se stalo skladování vína </a:t>
            </a: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olověných nádobách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což nebyl právě vhodný způsob k uchování čerstvosti a kvality nápoje.</a:t>
            </a:r>
            <a:endParaRPr lang="cs-CZ" altLang="cs-CZ" dirty="0" smtClean="0"/>
          </a:p>
          <a:p>
            <a:r>
              <a:rPr lang="cs-CZ" dirty="0" smtClean="0"/>
              <a:t>Mozaikové zlato (angl. </a:t>
            </a:r>
            <a:r>
              <a:rPr lang="cs-CZ" i="1" dirty="0" err="1" smtClean="0"/>
              <a:t>Mosaic</a:t>
            </a:r>
            <a:r>
              <a:rPr lang="cs-CZ" i="1" dirty="0" smtClean="0"/>
              <a:t> </a:t>
            </a:r>
            <a:r>
              <a:rPr lang="cs-CZ" i="1" dirty="0" err="1" smtClean="0"/>
              <a:t>gold</a:t>
            </a:r>
            <a:r>
              <a:rPr lang="cs-CZ" i="1" dirty="0" smtClean="0"/>
              <a:t>, </a:t>
            </a:r>
            <a:r>
              <a:rPr lang="cs-CZ" i="1" dirty="0" err="1" smtClean="0"/>
              <a:t>Powder</a:t>
            </a:r>
            <a:r>
              <a:rPr lang="cs-CZ" i="1" dirty="0" smtClean="0"/>
              <a:t> Bronze</a:t>
            </a:r>
            <a:r>
              <a:rPr lang="cs-CZ" dirty="0" smtClean="0"/>
              <a:t>; lat. </a:t>
            </a:r>
            <a:r>
              <a:rPr lang="cs-CZ" i="1" dirty="0" err="1" smtClean="0"/>
              <a:t>Aurum</a:t>
            </a:r>
            <a:r>
              <a:rPr lang="cs-CZ" i="1" dirty="0" smtClean="0"/>
              <a:t> </a:t>
            </a:r>
            <a:r>
              <a:rPr lang="cs-CZ" i="1" dirty="0" err="1" smtClean="0"/>
              <a:t>Mosaicum</a:t>
            </a:r>
            <a:r>
              <a:rPr lang="cs-CZ" dirty="0" smtClean="0"/>
              <a:t>, </a:t>
            </a:r>
            <a:r>
              <a:rPr lang="cs-CZ" dirty="0" err="1" smtClean="0"/>
              <a:t>ital</a:t>
            </a:r>
            <a:r>
              <a:rPr lang="cs-CZ" dirty="0" smtClean="0"/>
              <a:t>. </a:t>
            </a:r>
            <a:r>
              <a:rPr lang="cs-CZ" dirty="0" err="1" smtClean="0"/>
              <a:t>Porporina</a:t>
            </a:r>
            <a:r>
              <a:rPr lang="cs-CZ" dirty="0" smtClean="0"/>
              <a:t>, </a:t>
            </a:r>
            <a:r>
              <a:rPr lang="cs-CZ" dirty="0" err="1" smtClean="0"/>
              <a:t>nem</a:t>
            </a:r>
            <a:r>
              <a:rPr lang="cs-CZ" dirty="0" smtClean="0"/>
              <a:t>. </a:t>
            </a:r>
            <a:r>
              <a:rPr lang="cs-CZ" i="1" dirty="0" err="1" smtClean="0"/>
              <a:t>Musivgold</a:t>
            </a:r>
            <a:r>
              <a:rPr lang="cs-CZ" dirty="0" smtClean="0"/>
              <a:t>, </a:t>
            </a:r>
            <a:r>
              <a:rPr lang="cs-CZ" i="1" dirty="0" err="1" smtClean="0"/>
              <a:t>Judengold</a:t>
            </a:r>
            <a:r>
              <a:rPr lang="cs-CZ" dirty="0" smtClean="0"/>
              <a:t>) je krystalická (strukturní typ CdI</a:t>
            </a:r>
            <a:r>
              <a:rPr lang="cs-CZ" baseline="-25000" dirty="0" smtClean="0"/>
              <a:t>2</a:t>
            </a:r>
            <a:r>
              <a:rPr lang="cs-CZ" dirty="0" smtClean="0"/>
              <a:t>) forma sulfidu cíničitého (SnS</a:t>
            </a:r>
            <a:r>
              <a:rPr lang="cs-CZ" baseline="-25000" dirty="0" smtClean="0"/>
              <a:t>2</a:t>
            </a:r>
            <a:r>
              <a:rPr lang="cs-CZ" dirty="0" smtClean="0"/>
              <a:t>). Tyto krystalky byly díky své zlatavé barvě používané s oblibou jako pigment. Používal se od raného středověku (cca. 9. století) a z 13. století známe nejstarší postup přípravy (v Neapolském kodexu – </a:t>
            </a:r>
            <a:r>
              <a:rPr lang="cs-CZ" i="1" dirty="0" smtClean="0"/>
              <a:t>De </a:t>
            </a:r>
            <a:r>
              <a:rPr lang="cs-CZ" i="1" dirty="0" err="1" smtClean="0"/>
              <a:t>Arte</a:t>
            </a:r>
            <a:r>
              <a:rPr lang="cs-CZ" i="1" dirty="0" smtClean="0"/>
              <a:t> </a:t>
            </a:r>
            <a:r>
              <a:rPr lang="cs-CZ" i="1" dirty="0" err="1" smtClean="0"/>
              <a:t>Illuminandi</a:t>
            </a:r>
            <a:r>
              <a:rPr lang="cs-CZ" dirty="0" smtClean="0"/>
              <a:t>). Vedle </a:t>
            </a:r>
            <a:r>
              <a:rPr lang="cs-CZ" dirty="0" err="1" smtClean="0"/>
              <a:t>mozaikářství</a:t>
            </a:r>
            <a:r>
              <a:rPr lang="cs-CZ" dirty="0" smtClean="0"/>
              <a:t> se také s oblibou používal pojen arabskou gumou k ilustraci knih. Jako jiné pojivo můžeme uvést například vaječný bílek.</a:t>
            </a:r>
            <a:endParaRPr lang="cs-CZ" altLang="cs-CZ" dirty="0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6A340A-5383-4794-A7B3-A37C22F700C6}" type="slidenum">
              <a:rPr lang="cs-CZ" altLang="cs-CZ" sz="1200" smtClean="0"/>
              <a:pPr/>
              <a:t>2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78BA2C-5B94-46DC-8611-22D4E7846FA6}" type="slidenum">
              <a:rPr lang="cs-CZ" altLang="cs-CZ" sz="1200" smtClean="0"/>
              <a:pPr/>
              <a:t>20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84DDDC-141F-4AE8-98F2-D7BFB4A5A9BF}" type="slidenum">
              <a:rPr lang="cs-CZ" altLang="cs-CZ" sz="1200" smtClean="0"/>
              <a:pPr/>
              <a:t>21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Sutton</a:t>
            </a:r>
            <a:r>
              <a:rPr lang="cs-CZ" dirty="0" smtClean="0"/>
              <a:t> </a:t>
            </a:r>
            <a:r>
              <a:rPr lang="cs-CZ" dirty="0" err="1" smtClean="0"/>
              <a:t>Hoo</a:t>
            </a:r>
            <a:r>
              <a:rPr lang="cs-CZ" dirty="0" smtClean="0"/>
              <a:t> – na území východní Anglie, pohřeb lodi z anglosaského období s mnoha cennými artefakty (obřadní helma).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2E6C5-59D3-41F9-8870-BA75587EE30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1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2E6C5-59D3-41F9-8870-BA75587EE30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71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Cínové výrobky byly označovány značkami určujícími místo zhotovení, výrobce a jakost materiálu. </a:t>
            </a:r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FF62CE8-3641-49AC-83E0-AA71E9FB0F32}" type="slidenum">
              <a:rPr lang="cs-CZ" altLang="cs-CZ" sz="1200" smtClean="0"/>
              <a:pPr/>
              <a:t>5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Pb</a:t>
            </a:r>
            <a:r>
              <a:rPr lang="cs-CZ" dirty="0" smtClean="0"/>
              <a:t>  </a:t>
            </a:r>
            <a:r>
              <a:rPr lang="cs-CZ" dirty="0" err="1" smtClean="0"/>
              <a:t>aSn</a:t>
            </a:r>
            <a:r>
              <a:rPr lang="cs-CZ" dirty="0" smtClean="0"/>
              <a:t> vytvářejí skupinu slitiny s nízkou teplotou tavení,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2E6C5-59D3-41F9-8870-BA75587EE30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41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6A340A-5383-4794-A7B3-A37C22F700C6}" type="slidenum">
              <a:rPr lang="cs-CZ" altLang="cs-CZ" sz="1200" smtClean="0"/>
              <a:pPr/>
              <a:t>7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F6C3AE-E624-4744-B0B7-B5102D13AD8C}" type="slidenum">
              <a:rPr lang="cs-CZ" altLang="cs-CZ" sz="1200" smtClean="0"/>
              <a:pPr/>
              <a:t>8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Beta </a:t>
            </a:r>
            <a:r>
              <a:rPr lang="cs-CZ" altLang="cs-CZ" dirty="0" err="1" smtClean="0"/>
              <a:t>Sn</a:t>
            </a:r>
            <a:r>
              <a:rPr lang="cs-CZ" altLang="cs-CZ" dirty="0" smtClean="0"/>
              <a:t> je bílý a má vyšší hustotu 7, 31 g/cm3 než šedý alfa </a:t>
            </a:r>
            <a:r>
              <a:rPr lang="cs-CZ" altLang="cs-CZ" dirty="0" err="1" smtClean="0"/>
              <a:t>Sn</a:t>
            </a:r>
            <a:r>
              <a:rPr lang="cs-CZ" altLang="cs-CZ" dirty="0" smtClean="0"/>
              <a:t> s 5,84 g/cm3 z toho důvodu dochází k porušení integrity a rozpadu cínu.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Alfa cín – mřížka kubická diamantového typu</a:t>
            </a:r>
          </a:p>
          <a:p>
            <a:r>
              <a:rPr lang="cs-CZ" altLang="cs-CZ" dirty="0" smtClean="0"/>
              <a:t>Beta cín – tetragonální plošně centrovaná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Historie: Cínový mor mohl být jednou z příčin zkázy polární expedice Roberta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Scotta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letech 1911–12.[zdroj?]Podle některých teorií měl cínový mor podíl i na zkáze Napoleonovy armády v Rusku, kde vojákům upadaly cínové knoflíky z uniforem. Ty pak v mrazu neměly jít zapnout. Kritici této teorie upozorňují, že knoflíky byly z cínových slitin, které mrazu odolávají lépe.</a:t>
            </a:r>
            <a:endParaRPr lang="cs-CZ" altLang="cs-CZ" dirty="0" smtClean="0"/>
          </a:p>
          <a:p>
            <a:r>
              <a:rPr lang="cs-CZ" altLang="cs-CZ" dirty="0" smtClean="0"/>
              <a:t> </a:t>
            </a:r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014BD0-A9A5-4917-952C-52E7B6C0D2AF}" type="slidenum">
              <a:rPr lang="cs-CZ" altLang="cs-CZ" sz="1200" smtClean="0"/>
              <a:pPr/>
              <a:t>9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C26-0FB6-440A-9FDA-34E5AC17F79D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321-C634-4BE0-8236-B4F894D1A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95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C26-0FB6-440A-9FDA-34E5AC17F79D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321-C634-4BE0-8236-B4F894D1A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34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C26-0FB6-440A-9FDA-34E5AC17F79D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321-C634-4BE0-8236-B4F894D1A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54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C26-0FB6-440A-9FDA-34E5AC17F79D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321-C634-4BE0-8236-B4F894D1A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92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C26-0FB6-440A-9FDA-34E5AC17F79D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321-C634-4BE0-8236-B4F894D1A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49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C26-0FB6-440A-9FDA-34E5AC17F79D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321-C634-4BE0-8236-B4F894D1A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73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C26-0FB6-440A-9FDA-34E5AC17F79D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321-C634-4BE0-8236-B4F894D1A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21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C26-0FB6-440A-9FDA-34E5AC17F79D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321-C634-4BE0-8236-B4F894D1A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1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C26-0FB6-440A-9FDA-34E5AC17F79D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321-C634-4BE0-8236-B4F894D1A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2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C26-0FB6-440A-9FDA-34E5AC17F79D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321-C634-4BE0-8236-B4F894D1A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98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C26-0FB6-440A-9FDA-34E5AC17F79D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B0321-C634-4BE0-8236-B4F894D1A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4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4C26-0FB6-440A-9FDA-34E5AC17F79D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0321-C634-4BE0-8236-B4F894D1A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6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Konzervace slitin cínu a olova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Alena Selucká</a:t>
            </a:r>
          </a:p>
          <a:p>
            <a:r>
              <a:rPr lang="cs-CZ" dirty="0" smtClean="0"/>
              <a:t>Technické muzeum v Brně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46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Konzervace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436319" y="1006475"/>
            <a:ext cx="8072437" cy="4929188"/>
          </a:xfrm>
        </p:spPr>
        <p:txBody>
          <a:bodyPr/>
          <a:lstStyle/>
          <a:p>
            <a:r>
              <a:rPr lang="cs-CZ" altLang="cs-CZ" sz="1800" dirty="0" smtClean="0"/>
              <a:t>Zachování stabilní patiny:</a:t>
            </a:r>
          </a:p>
          <a:p>
            <a:pPr lvl="1"/>
            <a:r>
              <a:rPr lang="cs-CZ" altLang="cs-CZ" sz="1800" dirty="0" smtClean="0"/>
              <a:t>oplach v </a:t>
            </a:r>
            <a:r>
              <a:rPr lang="cs-CZ" altLang="cs-CZ" sz="1800" dirty="0" err="1" smtClean="0"/>
              <a:t>dest</a:t>
            </a:r>
            <a:r>
              <a:rPr lang="cs-CZ" altLang="cs-CZ" sz="1800" dirty="0" smtClean="0"/>
              <a:t>. vodě s neionogenním tenzidem, vysušení</a:t>
            </a:r>
          </a:p>
          <a:p>
            <a:r>
              <a:rPr lang="cs-CZ" altLang="cs-CZ" sz="1800" dirty="0" smtClean="0"/>
              <a:t>Lokální koroze (vrstvy </a:t>
            </a:r>
            <a:r>
              <a:rPr lang="cs-CZ" altLang="cs-CZ" sz="1800" dirty="0" err="1" smtClean="0"/>
              <a:t>SnO</a:t>
            </a:r>
            <a:r>
              <a:rPr lang="cs-CZ" altLang="cs-CZ" sz="1800" dirty="0" smtClean="0"/>
              <a:t> + SnO2) – brusná pasta (cínový prach + mletá pemza + voda)</a:t>
            </a:r>
          </a:p>
          <a:p>
            <a:r>
              <a:rPr lang="cs-CZ" altLang="cs-CZ" sz="1800" dirty="0" smtClean="0"/>
              <a:t>Odstranění hrubých nečistot, korozních produktů</a:t>
            </a:r>
          </a:p>
          <a:p>
            <a:pPr lvl="1"/>
            <a:r>
              <a:rPr lang="cs-CZ" altLang="cs-CZ" sz="1600" dirty="0" smtClean="0"/>
              <a:t>3-5% </a:t>
            </a:r>
            <a:r>
              <a:rPr lang="cs-CZ" altLang="cs-CZ" sz="1600" dirty="0" err="1" smtClean="0"/>
              <a:t>Chelaton</a:t>
            </a:r>
            <a:r>
              <a:rPr lang="cs-CZ" altLang="cs-CZ" sz="1600" dirty="0" smtClean="0"/>
              <a:t> III</a:t>
            </a:r>
          </a:p>
          <a:p>
            <a:pPr lvl="1"/>
            <a:r>
              <a:rPr lang="cs-CZ" altLang="cs-CZ" sz="1600" dirty="0" smtClean="0"/>
              <a:t>Elektrolytická redukce v 5% </a:t>
            </a:r>
            <a:r>
              <a:rPr lang="cs-CZ" altLang="cs-CZ" sz="1600" dirty="0" err="1" smtClean="0"/>
              <a:t>NaOH</a:t>
            </a:r>
            <a:r>
              <a:rPr lang="cs-CZ" altLang="cs-CZ" sz="1600" dirty="0" smtClean="0"/>
              <a:t> , proudová hustota 100 mA/dm2</a:t>
            </a:r>
          </a:p>
          <a:p>
            <a:r>
              <a:rPr lang="cs-CZ" altLang="cs-CZ" sz="1800" dirty="0" smtClean="0"/>
              <a:t>Pocínované vrstvy na železe – stabilizace tanátem, fixace lakem</a:t>
            </a:r>
          </a:p>
          <a:p>
            <a:pPr lvl="1"/>
            <a:endParaRPr lang="cs-CZ" altLang="cs-CZ" sz="2400" dirty="0" smtClean="0"/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68427"/>
            <a:ext cx="2039268" cy="26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9846"/>
            <a:ext cx="2585626" cy="256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ovéPole 10"/>
          <p:cNvSpPr txBox="1">
            <a:spLocks noChangeArrowheads="1"/>
          </p:cNvSpPr>
          <p:nvPr/>
        </p:nvSpPr>
        <p:spPr bwMode="auto">
          <a:xfrm>
            <a:off x="0" y="4174753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dirty="0">
                <a:latin typeface="Times New Roman" pitchFamily="18" charset="0"/>
              </a:rPr>
              <a:t>Stabilní patina na cínové nádobě</a:t>
            </a:r>
          </a:p>
        </p:txBody>
      </p:sp>
      <p:sp>
        <p:nvSpPr>
          <p:cNvPr id="36871" name="TextovéPole 12"/>
          <p:cNvSpPr txBox="1">
            <a:spLocks noChangeArrowheads="1"/>
          </p:cNvSpPr>
          <p:nvPr/>
        </p:nvSpPr>
        <p:spPr bwMode="auto">
          <a:xfrm>
            <a:off x="4570046" y="6351674"/>
            <a:ext cx="3862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dirty="0">
                <a:latin typeface="Times New Roman" pitchFamily="18" charset="0"/>
              </a:rPr>
              <a:t>Koroze železa na cínované </a:t>
            </a:r>
            <a:r>
              <a:rPr kumimoji="0" lang="cs-CZ" altLang="cs-CZ" sz="1600" dirty="0" smtClean="0">
                <a:latin typeface="Times New Roman" pitchFamily="18" charset="0"/>
              </a:rPr>
              <a:t>nádobě a kování</a:t>
            </a:r>
            <a:endParaRPr kumimoji="0" lang="cs-CZ" altLang="cs-CZ" sz="1600" dirty="0">
              <a:latin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42" y="3614319"/>
            <a:ext cx="1920892" cy="25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Povrchová úprava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1071563" y="2071688"/>
            <a:ext cx="7772400" cy="4543425"/>
          </a:xfrm>
        </p:spPr>
        <p:txBody>
          <a:bodyPr/>
          <a:lstStyle/>
          <a:p>
            <a:r>
              <a:rPr lang="cs-CZ" altLang="cs-CZ" sz="2400" smtClean="0"/>
              <a:t>Patinování</a:t>
            </a:r>
          </a:p>
          <a:p>
            <a:r>
              <a:rPr lang="cs-CZ" altLang="cs-CZ" sz="2400" smtClean="0"/>
              <a:t>Pasivace (alkalický roztok chromanu draselného)</a:t>
            </a:r>
          </a:p>
          <a:p>
            <a:r>
              <a:rPr lang="cs-CZ" altLang="cs-CZ" sz="2400" smtClean="0"/>
              <a:t>Včelí vosk (nanášení na zahřáté předměty)</a:t>
            </a:r>
          </a:p>
        </p:txBody>
      </p:sp>
      <p:pic>
        <p:nvPicPr>
          <p:cNvPr id="37892" name="Obrázek 4" descr="Obr. 4b Mešní konvička z 1. pol. 18. stol. po restaur.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714750"/>
            <a:ext cx="2413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ovéPole 5"/>
          <p:cNvSpPr txBox="1">
            <a:spLocks noChangeArrowheads="1"/>
          </p:cNvSpPr>
          <p:nvPr/>
        </p:nvSpPr>
        <p:spPr bwMode="auto">
          <a:xfrm>
            <a:off x="3000375" y="5357813"/>
            <a:ext cx="2857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800" i="1">
                <a:latin typeface="Times New Roman" pitchFamily="18" charset="0"/>
              </a:rPr>
              <a:t>Mešní konvička z 1. pol. 18. stol, restaurátorská zpráva SUPŠ VOŠ Turnov </a:t>
            </a:r>
          </a:p>
        </p:txBody>
      </p:sp>
    </p:spTree>
    <p:extLst>
      <p:ext uri="{BB962C8B-B14F-4D97-AF65-F5344CB8AC3E}">
        <p14:creationId xmlns:p14="http://schemas.microsoft.com/office/powerpoint/2010/main" val="33094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Restaurování</a:t>
            </a:r>
          </a:p>
        </p:txBody>
      </p:sp>
      <p:sp>
        <p:nvSpPr>
          <p:cNvPr id="38915" name="TextovéPole 5"/>
          <p:cNvSpPr txBox="1">
            <a:spLocks noChangeArrowheads="1"/>
          </p:cNvSpPr>
          <p:nvPr/>
        </p:nvSpPr>
        <p:spPr bwMode="auto">
          <a:xfrm>
            <a:off x="1214438" y="4929188"/>
            <a:ext cx="2857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800" i="1">
                <a:latin typeface="Times New Roman" pitchFamily="18" charset="0"/>
              </a:rPr>
              <a:t>Cínová konvice – restaurátor V. Němec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57375"/>
            <a:ext cx="371475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71813"/>
            <a:ext cx="3786188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3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Olovo - </a:t>
            </a:r>
            <a:r>
              <a:rPr lang="cs-CZ" altLang="cs-CZ" dirty="0" err="1" smtClean="0"/>
              <a:t>plumbum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Pb</a:t>
            </a:r>
            <a:r>
              <a:rPr lang="cs-CZ" altLang="cs-CZ" dirty="0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4114800"/>
          </a:xfrm>
        </p:spPr>
        <p:txBody>
          <a:bodyPr/>
          <a:lstStyle/>
          <a:p>
            <a:r>
              <a:rPr lang="cs-CZ" altLang="cs-CZ" sz="2000" dirty="0" smtClean="0"/>
              <a:t>Bod tání 327 °C, měr. hmot. 11,34 g/cm</a:t>
            </a:r>
            <a:r>
              <a:rPr lang="cs-CZ" altLang="cs-CZ" sz="2000" baseline="30000" dirty="0" smtClean="0"/>
              <a:t>3</a:t>
            </a:r>
            <a:r>
              <a:rPr lang="cs-CZ" altLang="cs-CZ" sz="2000" dirty="0" smtClean="0"/>
              <a:t>, barva  modro-šedá</a:t>
            </a:r>
          </a:p>
          <a:p>
            <a:r>
              <a:rPr lang="cs-CZ" altLang="cs-CZ" sz="2000" dirty="0" smtClean="0"/>
              <a:t>Těžký, velice měkký kov, vysoká toxicita, pohlcuje RTG záření</a:t>
            </a:r>
          </a:p>
          <a:p>
            <a:r>
              <a:rPr lang="cs-CZ" altLang="cs-CZ" sz="2000" dirty="0" smtClean="0"/>
              <a:t>slitiny olova s cínem</a:t>
            </a:r>
          </a:p>
          <a:p>
            <a:pPr lvl="1"/>
            <a:r>
              <a:rPr lang="cs-CZ" altLang="cs-CZ" sz="1800" dirty="0" smtClean="0"/>
              <a:t>25 - 50 % </a:t>
            </a:r>
            <a:r>
              <a:rPr lang="cs-CZ" altLang="cs-CZ" sz="1800" dirty="0" err="1" smtClean="0"/>
              <a:t>Pb</a:t>
            </a:r>
            <a:r>
              <a:rPr lang="cs-CZ" altLang="cs-CZ" sz="1800" dirty="0" smtClean="0"/>
              <a:t> (antika)</a:t>
            </a:r>
          </a:p>
          <a:p>
            <a:pPr lvl="1"/>
            <a:r>
              <a:rPr lang="cs-CZ" altLang="cs-CZ" sz="1800" dirty="0" smtClean="0"/>
              <a:t>pod 25 % </a:t>
            </a:r>
            <a:r>
              <a:rPr lang="cs-CZ" altLang="cs-CZ" sz="1800" dirty="0" err="1" smtClean="0"/>
              <a:t>Pb</a:t>
            </a:r>
            <a:r>
              <a:rPr lang="cs-CZ" altLang="cs-CZ" sz="1800" dirty="0" smtClean="0"/>
              <a:t> (středověk)</a:t>
            </a:r>
          </a:p>
          <a:p>
            <a:pPr lvl="1"/>
            <a:r>
              <a:rPr lang="cs-CZ" altLang="cs-CZ" sz="1800" dirty="0" smtClean="0"/>
              <a:t>63 % </a:t>
            </a:r>
            <a:r>
              <a:rPr lang="cs-CZ" altLang="cs-CZ" sz="1800" dirty="0" err="1" smtClean="0"/>
              <a:t>Sn</a:t>
            </a:r>
            <a:r>
              <a:rPr lang="cs-CZ" altLang="cs-CZ" sz="1800" dirty="0" smtClean="0"/>
              <a:t> - </a:t>
            </a:r>
            <a:r>
              <a:rPr lang="cs-CZ" altLang="cs-CZ" sz="1800" b="1" dirty="0" smtClean="0"/>
              <a:t>měkké pájky</a:t>
            </a:r>
            <a:r>
              <a:rPr lang="cs-CZ" altLang="cs-CZ" sz="1800" dirty="0" smtClean="0"/>
              <a:t> (bod tání 183°C)</a:t>
            </a:r>
          </a:p>
          <a:p>
            <a:pPr lvl="1"/>
            <a:r>
              <a:rPr lang="cs-CZ" altLang="cs-CZ" sz="1800" dirty="0" err="1" smtClean="0"/>
              <a:t>Sn</a:t>
            </a:r>
            <a:r>
              <a:rPr lang="cs-CZ" altLang="cs-CZ" sz="1800" dirty="0" smtClean="0"/>
              <a:t> + </a:t>
            </a:r>
            <a:r>
              <a:rPr lang="cs-CZ" altLang="cs-CZ" sz="1800" dirty="0" err="1" smtClean="0"/>
              <a:t>Sb</a:t>
            </a:r>
            <a:r>
              <a:rPr lang="cs-CZ" altLang="cs-CZ" sz="1800" dirty="0" smtClean="0"/>
              <a:t> – liteřina (tiskařské litery)</a:t>
            </a:r>
          </a:p>
          <a:p>
            <a:pPr lvl="1"/>
            <a:r>
              <a:rPr lang="cs-CZ" altLang="cs-CZ" sz="1800" dirty="0" err="1" smtClean="0"/>
              <a:t>Sn</a:t>
            </a:r>
            <a:r>
              <a:rPr lang="cs-CZ" altLang="cs-CZ" sz="1800" dirty="0" smtClean="0"/>
              <a:t> + </a:t>
            </a:r>
            <a:r>
              <a:rPr lang="cs-CZ" altLang="cs-CZ" sz="1800" dirty="0" err="1" smtClean="0"/>
              <a:t>Cu</a:t>
            </a:r>
            <a:r>
              <a:rPr lang="cs-CZ" altLang="cs-CZ" sz="1800" dirty="0" smtClean="0"/>
              <a:t> + </a:t>
            </a:r>
            <a:r>
              <a:rPr lang="cs-CZ" altLang="cs-CZ" sz="1800" dirty="0" err="1" smtClean="0"/>
              <a:t>Sb</a:t>
            </a:r>
            <a:r>
              <a:rPr lang="cs-CZ" altLang="cs-CZ" sz="1800" dirty="0" smtClean="0"/>
              <a:t> (moderní slitiny cínu), výroba akumulátorů, plášťů kabelů, střeliva</a:t>
            </a:r>
          </a:p>
          <a:p>
            <a:pPr lvl="1"/>
            <a:r>
              <a:rPr lang="cs-CZ" altLang="cs-CZ" sz="1800" dirty="0" smtClean="0"/>
              <a:t>Ocelový plech potažený </a:t>
            </a:r>
            <a:r>
              <a:rPr lang="cs-CZ" altLang="cs-CZ" sz="1800" dirty="0" err="1" smtClean="0"/>
              <a:t>Pb-Sn</a:t>
            </a:r>
            <a:r>
              <a:rPr lang="cs-CZ" altLang="cs-CZ" sz="1800" dirty="0" smtClean="0"/>
              <a:t> – matový bílý plech, ternový kov (</a:t>
            </a:r>
            <a:r>
              <a:rPr lang="cs-CZ" altLang="cs-CZ" sz="1800" dirty="0" err="1" smtClean="0"/>
              <a:t>Terne</a:t>
            </a:r>
            <a:r>
              <a:rPr lang="cs-CZ" altLang="cs-CZ" sz="1800" dirty="0" smtClean="0"/>
              <a:t> Metal), výroba střešní krytiny  </a:t>
            </a:r>
            <a:endParaRPr lang="cs-CZ" altLang="cs-CZ" sz="1600" dirty="0" smtClean="0"/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pPr lvl="1"/>
            <a:endParaRPr lang="cs-CZ" altLang="cs-CZ" sz="1600" dirty="0" smtClean="0"/>
          </a:p>
          <a:p>
            <a:pPr>
              <a:buFont typeface="Monotype Sorts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956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Předměty ze slitiny olova </a:t>
            </a:r>
          </a:p>
        </p:txBody>
      </p:sp>
      <p:pic>
        <p:nvPicPr>
          <p:cNvPr id="5" name="Picture 8" descr="item image #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1" y="1329398"/>
            <a:ext cx="2232247" cy="28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5535" y="4183982"/>
            <a:ext cx="356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Olověný sarkofág, 2. – 3. st. AD, Metropolitan Museum</a:t>
            </a:r>
            <a:endParaRPr lang="cs-CZ" dirty="0"/>
          </a:p>
        </p:txBody>
      </p:sp>
      <p:pic>
        <p:nvPicPr>
          <p:cNvPr id="7" name="Picture 6" descr="AVERS A REVERS PEČETI (buly) Klimenta V.: Nápis s papežovým jménem a portréty apoštolů sv. Petra a Pavl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76114"/>
            <a:ext cx="1872208" cy="249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652120" y="1376114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Olověná bula, r. 1305, premonstrátský klášter </a:t>
            </a:r>
            <a:r>
              <a:rPr lang="cs-CZ" sz="1800" dirty="0"/>
              <a:t>Panny Marie v Litomyšli </a:t>
            </a:r>
            <a:r>
              <a:rPr lang="cs-CZ" sz="1800" dirty="0" smtClean="0"/>
              <a:t>http://www.soupispamatek.com/okres_litomysl/fotografie/litomysl/litomysl_premonstr_klaster.htm</a:t>
            </a:r>
            <a:endParaRPr lang="cs-CZ" sz="1800" dirty="0"/>
          </a:p>
        </p:txBody>
      </p:sp>
      <p:pic>
        <p:nvPicPr>
          <p:cNvPr id="9" name="Picture 4" descr="DSC_5795H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11" y="4058128"/>
            <a:ext cx="369411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77151" y="580408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Olověná socha, SZ Lednice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6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Předměty z olova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7"/>
            <a:ext cx="4032448" cy="2509556"/>
          </a:xfrm>
        </p:spPr>
      </p:pic>
      <p:sp>
        <p:nvSpPr>
          <p:cNvPr id="5" name="TextovéPole 4"/>
          <p:cNvSpPr txBox="1"/>
          <p:nvPr/>
        </p:nvSpPr>
        <p:spPr>
          <a:xfrm>
            <a:off x="395536" y="404193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Socha Neptuna, 17. stol., zlacené olovo, </a:t>
            </a:r>
            <a:r>
              <a:rPr lang="cs-CZ" dirty="0" err="1" smtClean="0"/>
              <a:t>Verslailles</a:t>
            </a:r>
            <a:endParaRPr lang="cs-CZ" dirty="0"/>
          </a:p>
        </p:txBody>
      </p:sp>
      <p:pic>
        <p:nvPicPr>
          <p:cNvPr id="1026" name="Picture 2" descr="Red l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92" y="4050531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84182" y="621166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Suřík-minium, oxid </a:t>
            </a:r>
            <a:r>
              <a:rPr lang="cs-CZ" dirty="0" err="1" smtClean="0"/>
              <a:t>olovnato-olovičitý</a:t>
            </a:r>
            <a:r>
              <a:rPr lang="cs-CZ" dirty="0" smtClean="0"/>
              <a:t>, pigment, antikorozní povrchová úprava (</a:t>
            </a:r>
            <a:r>
              <a:rPr lang="cs-CZ" dirty="0" err="1" smtClean="0"/>
              <a:t>wikipedia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8" name="Picture 4" descr="Výsledek obráz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03225"/>
            <a:ext cx="2304256" cy="30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300192" y="479715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Olověné spoje vitráží (</a:t>
            </a:r>
            <a:r>
              <a:rPr lang="cs-CZ" dirty="0" err="1" smtClean="0"/>
              <a:t>wikipedia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66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Koroze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sz="1800" b="1" dirty="0" smtClean="0"/>
              <a:t>                           </a:t>
            </a:r>
            <a:r>
              <a:rPr lang="cs-CZ" altLang="cs-CZ" sz="1800" b="1" dirty="0" err="1" smtClean="0"/>
              <a:t>Pb</a:t>
            </a:r>
            <a:r>
              <a:rPr lang="cs-CZ" altLang="cs-CZ" sz="1800" b="1" dirty="0" smtClean="0"/>
              <a:t>                    Pb</a:t>
            </a:r>
            <a:r>
              <a:rPr lang="cs-CZ" altLang="cs-CZ" sz="1800" b="1" baseline="30000" dirty="0" smtClean="0"/>
              <a:t>2+</a:t>
            </a:r>
            <a:r>
              <a:rPr lang="cs-CZ" altLang="cs-CZ" sz="1800" b="1" dirty="0" smtClean="0"/>
              <a:t> + 2e</a:t>
            </a:r>
            <a:r>
              <a:rPr lang="cs-CZ" altLang="cs-CZ" sz="1800" b="1" baseline="30000" dirty="0" smtClean="0"/>
              <a:t>-</a:t>
            </a:r>
            <a:endParaRPr lang="cs-CZ" altLang="cs-CZ" sz="1800" b="1" dirty="0" smtClean="0"/>
          </a:p>
          <a:p>
            <a:pPr>
              <a:buFont typeface="Monotype Sorts" pitchFamily="2" charset="2"/>
              <a:buNone/>
            </a:pPr>
            <a:r>
              <a:rPr lang="cs-CZ" altLang="cs-CZ" sz="1800" b="1" dirty="0" smtClean="0"/>
              <a:t>   1/2 O</a:t>
            </a:r>
            <a:r>
              <a:rPr lang="cs-CZ" altLang="cs-CZ" sz="1800" b="1" baseline="-25000" dirty="0" smtClean="0"/>
              <a:t>2</a:t>
            </a:r>
            <a:r>
              <a:rPr lang="cs-CZ" altLang="cs-CZ" sz="1800" b="1" dirty="0" smtClean="0"/>
              <a:t> + H</a:t>
            </a:r>
            <a:r>
              <a:rPr lang="cs-CZ" altLang="cs-CZ" sz="1800" b="1" baseline="-25000" dirty="0" smtClean="0"/>
              <a:t>2</a:t>
            </a:r>
            <a:r>
              <a:rPr lang="cs-CZ" altLang="cs-CZ" sz="1800" b="1" dirty="0" smtClean="0"/>
              <a:t>O + 2e</a:t>
            </a:r>
            <a:r>
              <a:rPr lang="cs-CZ" altLang="cs-CZ" sz="1800" b="1" baseline="30000" dirty="0" smtClean="0"/>
              <a:t>-                            </a:t>
            </a:r>
            <a:r>
              <a:rPr lang="cs-CZ" altLang="cs-CZ" sz="1800" b="1" dirty="0" smtClean="0"/>
              <a:t>2 OH</a:t>
            </a:r>
            <a:r>
              <a:rPr lang="cs-CZ" altLang="cs-CZ" sz="1800" b="1" baseline="30000" dirty="0" smtClean="0"/>
              <a:t>-</a:t>
            </a:r>
            <a:r>
              <a:rPr lang="cs-CZ" altLang="cs-CZ" sz="1800" b="1" dirty="0" smtClean="0"/>
              <a:t>                 </a:t>
            </a:r>
          </a:p>
          <a:p>
            <a:pPr>
              <a:buFont typeface="Monotype Sorts" pitchFamily="2" charset="2"/>
              <a:buNone/>
            </a:pPr>
            <a:r>
              <a:rPr lang="cs-CZ" altLang="cs-CZ" sz="1800" b="1" dirty="0" smtClean="0"/>
              <a:t> </a:t>
            </a:r>
          </a:p>
          <a:p>
            <a:pPr>
              <a:buFont typeface="Monotype Sorts" pitchFamily="2" charset="2"/>
              <a:buNone/>
            </a:pPr>
            <a:r>
              <a:rPr lang="cs-CZ" altLang="cs-CZ" sz="1800" b="1" dirty="0" err="1" smtClean="0"/>
              <a:t>Pb</a:t>
            </a:r>
            <a:r>
              <a:rPr lang="cs-CZ" altLang="cs-CZ" sz="1800" b="1" dirty="0" smtClean="0"/>
              <a:t> + 1/2 O</a:t>
            </a:r>
            <a:r>
              <a:rPr lang="cs-CZ" altLang="cs-CZ" sz="1800" b="1" baseline="-25000" dirty="0" smtClean="0"/>
              <a:t>2</a:t>
            </a:r>
            <a:r>
              <a:rPr lang="cs-CZ" altLang="cs-CZ" sz="1800" b="1" dirty="0" smtClean="0"/>
              <a:t> + H</a:t>
            </a:r>
            <a:r>
              <a:rPr lang="cs-CZ" altLang="cs-CZ" sz="1800" b="1" baseline="-25000" dirty="0" smtClean="0"/>
              <a:t>2</a:t>
            </a:r>
            <a:r>
              <a:rPr lang="cs-CZ" altLang="cs-CZ" sz="1800" b="1" dirty="0" smtClean="0"/>
              <a:t>O 	              Pb</a:t>
            </a:r>
            <a:r>
              <a:rPr lang="cs-CZ" altLang="cs-CZ" sz="1800" b="1" baseline="30000" dirty="0" smtClean="0"/>
              <a:t>2+ </a:t>
            </a:r>
            <a:r>
              <a:rPr lang="cs-CZ" altLang="cs-CZ" sz="1800" b="1" dirty="0" smtClean="0"/>
              <a:t>+ 2 OH</a:t>
            </a:r>
            <a:r>
              <a:rPr lang="cs-CZ" altLang="cs-CZ" sz="1800" b="1" baseline="30000" dirty="0" smtClean="0"/>
              <a:t>-</a:t>
            </a:r>
            <a:r>
              <a:rPr lang="cs-CZ" altLang="cs-CZ" sz="1800" b="1" dirty="0" smtClean="0"/>
              <a:t>	</a:t>
            </a:r>
          </a:p>
          <a:p>
            <a:endParaRPr lang="cs-CZ" altLang="cs-CZ" sz="2400" dirty="0" smtClean="0"/>
          </a:p>
          <a:p>
            <a:r>
              <a:rPr lang="cs-CZ" altLang="cs-CZ" sz="2000" dirty="0" smtClean="0"/>
              <a:t>Koroduje v měkké, destilované vodě (rozpuštěné plyny O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, CO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)</a:t>
            </a:r>
          </a:p>
          <a:p>
            <a:r>
              <a:rPr lang="cs-CZ" altLang="cs-CZ" sz="2000" dirty="0" smtClean="0"/>
              <a:t>vlivem organických kyselin (octová, mravenčí) – aktivní koroze</a:t>
            </a:r>
          </a:p>
          <a:p>
            <a:endParaRPr lang="cs-CZ" altLang="cs-CZ" dirty="0" smtClean="0"/>
          </a:p>
        </p:txBody>
      </p:sp>
      <p:pic>
        <p:nvPicPr>
          <p:cNvPr id="40964" name="Obrázek 3" descr="Obr. 2 Olověná kulka z období napoleonských válek ..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43438"/>
            <a:ext cx="2214563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ovéPole 4"/>
          <p:cNvSpPr txBox="1">
            <a:spLocks noChangeArrowheads="1"/>
          </p:cNvSpPr>
          <p:nvPr/>
        </p:nvSpPr>
        <p:spPr bwMode="auto">
          <a:xfrm>
            <a:off x="3714750" y="5500688"/>
            <a:ext cx="2500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800" i="1">
                <a:latin typeface="Times New Roman" pitchFamily="18" charset="0"/>
              </a:rPr>
              <a:t>Olověná kulka z období napoleonských válek</a:t>
            </a:r>
          </a:p>
        </p:txBody>
      </p:sp>
      <p:cxnSp>
        <p:nvCxnSpPr>
          <p:cNvPr id="40966" name="Přímá spojovací šipka 6"/>
          <p:cNvCxnSpPr>
            <a:cxnSpLocks noChangeShapeType="1"/>
          </p:cNvCxnSpPr>
          <p:nvPr/>
        </p:nvCxnSpPr>
        <p:spPr bwMode="auto">
          <a:xfrm>
            <a:off x="2339752" y="1772816"/>
            <a:ext cx="64293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7" name="Přímá spojovací šipka 7"/>
          <p:cNvCxnSpPr>
            <a:cxnSpLocks noChangeShapeType="1"/>
          </p:cNvCxnSpPr>
          <p:nvPr/>
        </p:nvCxnSpPr>
        <p:spPr bwMode="auto">
          <a:xfrm>
            <a:off x="2661221" y="2132856"/>
            <a:ext cx="64293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8" name="Přímá spojovací šipka 8"/>
          <p:cNvCxnSpPr>
            <a:cxnSpLocks noChangeShapeType="1"/>
          </p:cNvCxnSpPr>
          <p:nvPr/>
        </p:nvCxnSpPr>
        <p:spPr bwMode="auto">
          <a:xfrm>
            <a:off x="2339752" y="2780928"/>
            <a:ext cx="6429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263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Korozní produkty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smtClean="0"/>
              <a:t>Vybrané korozní produkty</a:t>
            </a:r>
          </a:p>
          <a:p>
            <a:pPr lvl="1"/>
            <a:r>
              <a:rPr lang="cs-CZ" altLang="cs-CZ" sz="1800" smtClean="0"/>
              <a:t>PbO – (lithargit) světlé hnědý</a:t>
            </a:r>
          </a:p>
          <a:p>
            <a:pPr lvl="1"/>
            <a:r>
              <a:rPr lang="cs-CZ" altLang="cs-CZ" sz="1800" smtClean="0"/>
              <a:t>Pb</a:t>
            </a:r>
            <a:r>
              <a:rPr lang="cs-CZ" altLang="cs-CZ" sz="1800" baseline="-25000" smtClean="0"/>
              <a:t>3</a:t>
            </a:r>
            <a:r>
              <a:rPr lang="cs-CZ" altLang="cs-CZ" sz="1800" smtClean="0"/>
              <a:t>O</a:t>
            </a:r>
            <a:r>
              <a:rPr lang="cs-CZ" altLang="cs-CZ" sz="1800" baseline="-25000" smtClean="0"/>
              <a:t>4 </a:t>
            </a:r>
            <a:r>
              <a:rPr lang="cs-CZ" altLang="cs-CZ" sz="1800" smtClean="0"/>
              <a:t>– minium, suřík – červený</a:t>
            </a:r>
          </a:p>
          <a:p>
            <a:pPr lvl="1"/>
            <a:r>
              <a:rPr lang="cs-CZ" altLang="cs-CZ" sz="1800" smtClean="0"/>
              <a:t>PbCO</a:t>
            </a:r>
            <a:r>
              <a:rPr lang="cs-CZ" altLang="cs-CZ" sz="1800" baseline="-25000" smtClean="0"/>
              <a:t>3.</a:t>
            </a:r>
            <a:r>
              <a:rPr lang="cs-CZ" altLang="cs-CZ" sz="1800" smtClean="0"/>
              <a:t>.PbCO</a:t>
            </a:r>
            <a:r>
              <a:rPr lang="cs-CZ" altLang="cs-CZ" sz="1800" baseline="-25000" smtClean="0"/>
              <a:t>3</a:t>
            </a:r>
            <a:r>
              <a:rPr lang="cs-CZ" altLang="cs-CZ" sz="1800" smtClean="0"/>
              <a:t>.Pb(OH)</a:t>
            </a:r>
            <a:r>
              <a:rPr lang="cs-CZ" altLang="cs-CZ" sz="1800" baseline="-25000" smtClean="0"/>
              <a:t>2</a:t>
            </a:r>
            <a:r>
              <a:rPr lang="cs-CZ" altLang="cs-CZ" sz="1800" smtClean="0"/>
              <a:t> – bílý, zásaditý uhličitan olovnatý (hydrocerusit, cerusa, olovnatá běloba) </a:t>
            </a:r>
          </a:p>
          <a:p>
            <a:pPr lvl="1"/>
            <a:r>
              <a:rPr lang="cs-CZ" altLang="cs-CZ" sz="1800" smtClean="0"/>
              <a:t>PbCl</a:t>
            </a:r>
            <a:r>
              <a:rPr lang="cs-CZ" altLang="cs-CZ" sz="1800" baseline="-25000" smtClean="0"/>
              <a:t>2 </a:t>
            </a:r>
            <a:r>
              <a:rPr lang="cs-CZ" altLang="cs-CZ" sz="1800" smtClean="0"/>
              <a:t>– cotunit, bílý</a:t>
            </a:r>
            <a:r>
              <a:rPr lang="cs-CZ" altLang="cs-CZ" sz="1800" baseline="-25000" smtClean="0"/>
              <a:t> </a:t>
            </a:r>
          </a:p>
          <a:p>
            <a:pPr lvl="1"/>
            <a:r>
              <a:rPr lang="cs-CZ" altLang="cs-CZ" sz="1800" smtClean="0"/>
              <a:t>PbS – galenit, černý, anaerobní koroze</a:t>
            </a:r>
            <a:endParaRPr lang="cs-CZ" altLang="cs-CZ" sz="3200" smtClean="0"/>
          </a:p>
        </p:txBody>
      </p:sp>
    </p:spTree>
    <p:extLst>
      <p:ext uri="{BB962C8B-B14F-4D97-AF65-F5344CB8AC3E}">
        <p14:creationId xmlns:p14="http://schemas.microsoft.com/office/powerpoint/2010/main" val="25981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smtClean="0"/>
              <a:t>Aktivní koroze olova vlivem organických kyselin</a:t>
            </a:r>
          </a:p>
        </p:txBody>
      </p:sp>
      <p:pic>
        <p:nvPicPr>
          <p:cNvPr id="43011" name="Zástupný symbol pro obsah 3" descr="Obr.3 Korozní proces olova působením kyseliny octové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1928813"/>
            <a:ext cx="3929062" cy="2711450"/>
          </a:xfrm>
        </p:spPr>
      </p:pic>
      <p:sp>
        <p:nvSpPr>
          <p:cNvPr id="43012" name="TextovéPole 4"/>
          <p:cNvSpPr txBox="1">
            <a:spLocks noChangeArrowheads="1"/>
          </p:cNvSpPr>
          <p:nvPr/>
        </p:nvSpPr>
        <p:spPr bwMode="auto">
          <a:xfrm>
            <a:off x="1143000" y="4643438"/>
            <a:ext cx="77152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800">
                <a:latin typeface="Times New Roman" pitchFamily="18" charset="0"/>
              </a:rPr>
              <a:t>Reakce 1a: Pb + 2CH</a:t>
            </a:r>
            <a:r>
              <a:rPr kumimoji="0" lang="cs-CZ" altLang="cs-CZ" sz="1800" baseline="-25000">
                <a:latin typeface="Times New Roman" pitchFamily="18" charset="0"/>
              </a:rPr>
              <a:t>3</a:t>
            </a:r>
            <a:r>
              <a:rPr kumimoji="0" lang="cs-CZ" altLang="cs-CZ" sz="1800">
                <a:latin typeface="Times New Roman" pitchFamily="18" charset="0"/>
              </a:rPr>
              <a:t>COOH                           Pb(CH</a:t>
            </a:r>
            <a:r>
              <a:rPr kumimoji="0" lang="cs-CZ" altLang="cs-CZ" sz="1800" baseline="-25000">
                <a:latin typeface="Times New Roman" pitchFamily="18" charset="0"/>
              </a:rPr>
              <a:t>3</a:t>
            </a:r>
            <a:r>
              <a:rPr kumimoji="0" lang="cs-CZ" altLang="cs-CZ" sz="1800">
                <a:latin typeface="Times New Roman" pitchFamily="18" charset="0"/>
              </a:rPr>
              <a:t>COO)</a:t>
            </a:r>
            <a:r>
              <a:rPr kumimoji="0" lang="cs-CZ" altLang="cs-CZ" sz="1800" baseline="-25000">
                <a:latin typeface="Times New Roman" pitchFamily="18" charset="0"/>
              </a:rPr>
              <a:t>2</a:t>
            </a:r>
            <a:r>
              <a:rPr kumimoji="0" lang="cs-CZ" altLang="cs-CZ" sz="1800">
                <a:latin typeface="Times New Roman" pitchFamily="18" charset="0"/>
              </a:rPr>
              <a:t> (aq.) + H</a:t>
            </a:r>
            <a:r>
              <a:rPr kumimoji="0" lang="cs-CZ" altLang="cs-CZ" sz="1800" baseline="-25000">
                <a:latin typeface="Times New Roman" pitchFamily="18" charset="0"/>
              </a:rPr>
              <a:t>2</a:t>
            </a:r>
            <a:endParaRPr kumimoji="0" lang="cs-CZ" altLang="cs-CZ" sz="18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800">
                <a:latin typeface="Times New Roman" pitchFamily="18" charset="0"/>
              </a:rPr>
              <a:t>Reakce 1b: Pb + 1/2O</a:t>
            </a:r>
            <a:r>
              <a:rPr kumimoji="0" lang="cs-CZ" altLang="cs-CZ" sz="1800" baseline="-25000">
                <a:latin typeface="Times New Roman" pitchFamily="18" charset="0"/>
              </a:rPr>
              <a:t>2</a:t>
            </a:r>
            <a:r>
              <a:rPr kumimoji="0" lang="cs-CZ" altLang="cs-CZ" sz="1800">
                <a:latin typeface="Times New Roman" pitchFamily="18" charset="0"/>
              </a:rPr>
              <a:t> + 2CH</a:t>
            </a:r>
            <a:r>
              <a:rPr kumimoji="0" lang="cs-CZ" altLang="cs-CZ" sz="1800" baseline="-25000">
                <a:latin typeface="Times New Roman" pitchFamily="18" charset="0"/>
              </a:rPr>
              <a:t>3</a:t>
            </a:r>
            <a:r>
              <a:rPr kumimoji="0" lang="cs-CZ" altLang="cs-CZ" sz="1800">
                <a:latin typeface="Times New Roman" pitchFamily="18" charset="0"/>
              </a:rPr>
              <a:t>COOH               Pb(CH</a:t>
            </a:r>
            <a:r>
              <a:rPr kumimoji="0" lang="cs-CZ" altLang="cs-CZ" sz="1800" baseline="-25000">
                <a:latin typeface="Times New Roman" pitchFamily="18" charset="0"/>
              </a:rPr>
              <a:t>3</a:t>
            </a:r>
            <a:r>
              <a:rPr kumimoji="0" lang="cs-CZ" altLang="cs-CZ" sz="1800">
                <a:latin typeface="Times New Roman" pitchFamily="18" charset="0"/>
              </a:rPr>
              <a:t>COO)</a:t>
            </a:r>
            <a:r>
              <a:rPr kumimoji="0" lang="cs-CZ" altLang="cs-CZ" sz="1800" baseline="-25000">
                <a:latin typeface="Times New Roman" pitchFamily="18" charset="0"/>
              </a:rPr>
              <a:t>2</a:t>
            </a:r>
            <a:r>
              <a:rPr kumimoji="0" lang="cs-CZ" altLang="cs-CZ" sz="1800">
                <a:latin typeface="Times New Roman" pitchFamily="18" charset="0"/>
              </a:rPr>
              <a:t> (aq.) + H</a:t>
            </a:r>
            <a:r>
              <a:rPr kumimoji="0" lang="cs-CZ" altLang="cs-CZ" sz="1800" baseline="-25000">
                <a:latin typeface="Times New Roman" pitchFamily="18" charset="0"/>
              </a:rPr>
              <a:t>2</a:t>
            </a:r>
            <a:r>
              <a:rPr kumimoji="0" lang="cs-CZ" altLang="cs-CZ" sz="1800">
                <a:latin typeface="Times New Roman" pitchFamily="18" charset="0"/>
              </a:rPr>
              <a:t>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800">
                <a:latin typeface="Times New Roman" pitchFamily="18" charset="0"/>
              </a:rPr>
              <a:t> </a:t>
            </a:r>
            <a:br>
              <a:rPr kumimoji="0" lang="cs-CZ" altLang="cs-CZ" sz="1800">
                <a:latin typeface="Times New Roman" pitchFamily="18" charset="0"/>
              </a:rPr>
            </a:br>
            <a:r>
              <a:rPr kumimoji="0" lang="cs-CZ" altLang="cs-CZ" sz="1800">
                <a:latin typeface="Times New Roman" pitchFamily="18" charset="0"/>
              </a:rPr>
              <a:t>Reakce 2: 3Pb(CH</a:t>
            </a:r>
            <a:r>
              <a:rPr kumimoji="0" lang="cs-CZ" altLang="cs-CZ" sz="1800" baseline="-25000">
                <a:latin typeface="Times New Roman" pitchFamily="18" charset="0"/>
              </a:rPr>
              <a:t>3</a:t>
            </a:r>
            <a:r>
              <a:rPr kumimoji="0" lang="cs-CZ" altLang="cs-CZ" sz="1800">
                <a:latin typeface="Times New Roman" pitchFamily="18" charset="0"/>
              </a:rPr>
              <a:t>COO)</a:t>
            </a:r>
            <a:r>
              <a:rPr kumimoji="0" lang="cs-CZ" altLang="cs-CZ" sz="1800" baseline="-25000">
                <a:latin typeface="Times New Roman" pitchFamily="18" charset="0"/>
              </a:rPr>
              <a:t>2</a:t>
            </a:r>
            <a:r>
              <a:rPr kumimoji="0" lang="cs-CZ" altLang="cs-CZ" sz="1800">
                <a:latin typeface="Times New Roman" pitchFamily="18" charset="0"/>
              </a:rPr>
              <a:t> (aq.) + 2OH</a:t>
            </a:r>
            <a:r>
              <a:rPr kumimoji="0" lang="cs-CZ" altLang="cs-CZ" sz="1800" baseline="30000">
                <a:latin typeface="Times New Roman" pitchFamily="18" charset="0"/>
              </a:rPr>
              <a:t>-</a:t>
            </a:r>
            <a:r>
              <a:rPr kumimoji="0" lang="cs-CZ" altLang="cs-CZ" sz="1800">
                <a:latin typeface="Times New Roman" pitchFamily="18" charset="0"/>
              </a:rPr>
              <a:t> + 2CO</a:t>
            </a:r>
            <a:r>
              <a:rPr kumimoji="0" lang="cs-CZ" altLang="cs-CZ" sz="1800" baseline="-25000">
                <a:latin typeface="Times New Roman" pitchFamily="18" charset="0"/>
              </a:rPr>
              <a:t>3</a:t>
            </a:r>
            <a:r>
              <a:rPr kumimoji="0" lang="cs-CZ" altLang="cs-CZ" sz="1800" baseline="30000">
                <a:latin typeface="Times New Roman" pitchFamily="18" charset="0"/>
              </a:rPr>
              <a:t>2-</a:t>
            </a:r>
            <a:r>
              <a:rPr kumimoji="0" lang="cs-CZ" altLang="cs-CZ" sz="1800" baseline="-25000">
                <a:latin typeface="Times New Roman" pitchFamily="18" charset="0"/>
              </a:rPr>
              <a:t>                   </a:t>
            </a:r>
            <a:r>
              <a:rPr kumimoji="0" lang="cs-CZ" altLang="cs-CZ" sz="1800">
                <a:latin typeface="Times New Roman" pitchFamily="18" charset="0"/>
              </a:rPr>
              <a:t>Pb</a:t>
            </a:r>
            <a:r>
              <a:rPr kumimoji="0" lang="cs-CZ" altLang="cs-CZ" sz="1800" baseline="-25000">
                <a:latin typeface="Times New Roman" pitchFamily="18" charset="0"/>
              </a:rPr>
              <a:t>3</a:t>
            </a:r>
            <a:r>
              <a:rPr kumimoji="0" lang="cs-CZ" altLang="cs-CZ" sz="1800">
                <a:latin typeface="Times New Roman" pitchFamily="18" charset="0"/>
              </a:rPr>
              <a:t>(CO</a:t>
            </a:r>
            <a:r>
              <a:rPr kumimoji="0" lang="cs-CZ" altLang="cs-CZ" sz="1800" baseline="-25000">
                <a:latin typeface="Times New Roman" pitchFamily="18" charset="0"/>
              </a:rPr>
              <a:t>3</a:t>
            </a:r>
            <a:r>
              <a:rPr kumimoji="0" lang="cs-CZ" altLang="cs-CZ" sz="1800">
                <a:latin typeface="Times New Roman" pitchFamily="18" charset="0"/>
              </a:rPr>
              <a:t>)</a:t>
            </a:r>
            <a:r>
              <a:rPr kumimoji="0" lang="cs-CZ" altLang="cs-CZ" sz="1800" baseline="-25000">
                <a:latin typeface="Times New Roman" pitchFamily="18" charset="0"/>
              </a:rPr>
              <a:t>2</a:t>
            </a:r>
            <a:r>
              <a:rPr kumimoji="0" lang="cs-CZ" altLang="cs-CZ" sz="1800">
                <a:latin typeface="Times New Roman" pitchFamily="18" charset="0"/>
              </a:rPr>
              <a:t>(OH)</a:t>
            </a:r>
            <a:r>
              <a:rPr kumimoji="0" lang="cs-CZ" altLang="cs-CZ" sz="1800" baseline="-25000">
                <a:latin typeface="Times New Roman" pitchFamily="18" charset="0"/>
              </a:rPr>
              <a:t>2</a:t>
            </a:r>
            <a:r>
              <a:rPr kumimoji="0" lang="cs-CZ" altLang="cs-CZ" sz="1800">
                <a:latin typeface="Times New Roman" pitchFamily="18" charset="0"/>
              </a:rPr>
              <a:t> + 								6CH</a:t>
            </a:r>
            <a:r>
              <a:rPr kumimoji="0" lang="cs-CZ" altLang="cs-CZ" sz="1800" baseline="-25000">
                <a:latin typeface="Times New Roman" pitchFamily="18" charset="0"/>
              </a:rPr>
              <a:t>3</a:t>
            </a:r>
            <a:r>
              <a:rPr kumimoji="0" lang="cs-CZ" altLang="cs-CZ" sz="1800">
                <a:latin typeface="Times New Roman" pitchFamily="18" charset="0"/>
              </a:rPr>
              <a:t>COO</a:t>
            </a:r>
            <a:r>
              <a:rPr kumimoji="0" lang="cs-CZ" altLang="cs-CZ" sz="1800" baseline="30000">
                <a:latin typeface="Times New Roman" pitchFamily="18" charset="0"/>
              </a:rPr>
              <a:t>-</a:t>
            </a:r>
            <a:endParaRPr kumimoji="0" lang="cs-CZ" altLang="cs-CZ" sz="18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cxnSp>
        <p:nvCxnSpPr>
          <p:cNvPr id="43013" name="Přímá spojovací šipka 6"/>
          <p:cNvCxnSpPr>
            <a:cxnSpLocks noChangeShapeType="1"/>
          </p:cNvCxnSpPr>
          <p:nvPr/>
        </p:nvCxnSpPr>
        <p:spPr bwMode="auto">
          <a:xfrm>
            <a:off x="4714875" y="4857750"/>
            <a:ext cx="5715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4" name="Přímá spojovací šipka 7"/>
          <p:cNvCxnSpPr>
            <a:cxnSpLocks noChangeShapeType="1"/>
          </p:cNvCxnSpPr>
          <p:nvPr/>
        </p:nvCxnSpPr>
        <p:spPr bwMode="auto">
          <a:xfrm>
            <a:off x="4857750" y="5143500"/>
            <a:ext cx="5715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5" name="Přímá spojovací šipka 8"/>
          <p:cNvCxnSpPr>
            <a:cxnSpLocks noChangeShapeType="1"/>
          </p:cNvCxnSpPr>
          <p:nvPr/>
        </p:nvCxnSpPr>
        <p:spPr bwMode="auto">
          <a:xfrm>
            <a:off x="5857875" y="5643563"/>
            <a:ext cx="35718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584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Konzervace olova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772400" cy="4114800"/>
          </a:xfrm>
        </p:spPr>
        <p:txBody>
          <a:bodyPr/>
          <a:lstStyle/>
          <a:p>
            <a:r>
              <a:rPr lang="cs-CZ" altLang="cs-CZ" sz="2000" b="1" dirty="0" smtClean="0"/>
              <a:t>Průzkum</a:t>
            </a:r>
          </a:p>
          <a:p>
            <a:pPr lvl="1"/>
            <a:r>
              <a:rPr lang="cs-CZ" altLang="cs-CZ" sz="1800" dirty="0" err="1" smtClean="0"/>
              <a:t>Neutronografie</a:t>
            </a:r>
            <a:r>
              <a:rPr lang="cs-CZ" altLang="cs-CZ" sz="1800" dirty="0" smtClean="0"/>
              <a:t> </a:t>
            </a:r>
          </a:p>
          <a:p>
            <a:pPr lvl="1"/>
            <a:r>
              <a:rPr lang="cs-CZ" altLang="cs-CZ" sz="1800" dirty="0" smtClean="0"/>
              <a:t>Hmotnostní spektrometrie (izotopy olova)</a:t>
            </a:r>
          </a:p>
          <a:p>
            <a:pPr lvl="1">
              <a:buFontTx/>
              <a:buNone/>
            </a:pPr>
            <a:endParaRPr lang="cs-CZ" altLang="cs-CZ" sz="1800" dirty="0" smtClean="0"/>
          </a:p>
          <a:p>
            <a:r>
              <a:rPr lang="cs-CZ" altLang="cs-CZ" sz="1800" b="1" dirty="0" smtClean="0"/>
              <a:t>Metody</a:t>
            </a:r>
            <a:r>
              <a:rPr lang="cs-CZ" altLang="cs-CZ" sz="2000" b="1" dirty="0" smtClean="0"/>
              <a:t> </a:t>
            </a:r>
            <a:r>
              <a:rPr lang="cs-CZ" altLang="cs-CZ" sz="1800" b="1" dirty="0" smtClean="0"/>
              <a:t>čištění</a:t>
            </a:r>
          </a:p>
          <a:p>
            <a:pPr lvl="1"/>
            <a:r>
              <a:rPr lang="cs-CZ" altLang="cs-CZ" sz="1400" dirty="0" err="1" smtClean="0"/>
              <a:t>Miktotryskání</a:t>
            </a:r>
            <a:endParaRPr lang="cs-CZ" altLang="cs-CZ" sz="1400" dirty="0" smtClean="0"/>
          </a:p>
          <a:p>
            <a:pPr lvl="1"/>
            <a:r>
              <a:rPr lang="cs-CZ" altLang="cs-CZ" sz="1400" dirty="0" smtClean="0"/>
              <a:t>Ultrazvuk</a:t>
            </a:r>
          </a:p>
          <a:p>
            <a:pPr lvl="1"/>
            <a:r>
              <a:rPr lang="cs-CZ" altLang="cs-CZ" sz="1400" dirty="0" smtClean="0"/>
              <a:t>5-10% </a:t>
            </a:r>
            <a:r>
              <a:rPr lang="cs-CZ" altLang="cs-CZ" sz="1400" dirty="0" err="1" smtClean="0"/>
              <a:t>Chelaton</a:t>
            </a:r>
            <a:r>
              <a:rPr lang="cs-CZ" altLang="cs-CZ" sz="1400" dirty="0" smtClean="0"/>
              <a:t> III</a:t>
            </a:r>
          </a:p>
          <a:p>
            <a:pPr lvl="1"/>
            <a:r>
              <a:rPr lang="cs-CZ" altLang="cs-CZ" sz="1400" dirty="0" err="1" smtClean="0"/>
              <a:t>HCl</a:t>
            </a:r>
            <a:r>
              <a:rPr lang="cs-CZ" altLang="cs-CZ" sz="1400" dirty="0" smtClean="0"/>
              <a:t> (1:10), 10% octan olovnatý při 60°C – diskutabilní, může naleptávat povrch kovu</a:t>
            </a:r>
          </a:p>
          <a:p>
            <a:pPr lvl="1"/>
            <a:r>
              <a:rPr lang="cs-CZ" altLang="cs-CZ" sz="1600" dirty="0" smtClean="0"/>
              <a:t>elektrolytická redukce</a:t>
            </a:r>
          </a:p>
          <a:p>
            <a:r>
              <a:rPr lang="cs-CZ" altLang="cs-CZ" sz="1800" b="1" dirty="0" smtClean="0"/>
              <a:t>Stabilizace</a:t>
            </a:r>
          </a:p>
          <a:p>
            <a:pPr lvl="1"/>
            <a:r>
              <a:rPr lang="cs-CZ" altLang="cs-CZ" sz="1600" dirty="0" smtClean="0"/>
              <a:t>nepřímá (kontrola RV, T, silikagel, odstranění organických látek)</a:t>
            </a:r>
          </a:p>
          <a:p>
            <a:pPr lvl="1"/>
            <a:r>
              <a:rPr lang="cs-CZ" altLang="cs-CZ" sz="1600" dirty="0" smtClean="0"/>
              <a:t>elektrolytická redukce</a:t>
            </a:r>
          </a:p>
          <a:p>
            <a:endParaRPr lang="cs-CZ" altLang="cs-CZ" sz="1800" b="1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253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772400" cy="1371600"/>
          </a:xfrm>
        </p:spPr>
        <p:txBody>
          <a:bodyPr/>
          <a:lstStyle/>
          <a:p>
            <a:r>
              <a:rPr lang="cs-CZ" altLang="cs-CZ" dirty="0" smtClean="0"/>
              <a:t>Cín – </a:t>
            </a:r>
            <a:r>
              <a:rPr lang="cs-CZ" altLang="cs-CZ" dirty="0" err="1" smtClean="0"/>
              <a:t>Stannum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Sn</a:t>
            </a:r>
            <a:endParaRPr lang="cs-CZ" altLang="cs-CZ" dirty="0" smtClean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179512" y="800224"/>
            <a:ext cx="7915275" cy="568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000" dirty="0" smtClean="0"/>
              <a:t>Měkký bílý kov, teplota tání 232 °C, vysoká teplota varu 2600 °C,  dobrá korozní odolnost, nízká toxicita, </a:t>
            </a:r>
            <a:r>
              <a:rPr lang="cs-CZ" altLang="cs-CZ" sz="2000" dirty="0"/>
              <a:t>tvárný kov; </a:t>
            </a:r>
            <a:r>
              <a:rPr lang="cs-CZ" altLang="cs-CZ" sz="2000" dirty="0" smtClean="0"/>
              <a:t>v </a:t>
            </a:r>
            <a:r>
              <a:rPr lang="cs-CZ" altLang="cs-CZ" sz="2000" dirty="0"/>
              <a:t>přírodě se vykytuje v rudách – cínovec, kasiterit </a:t>
            </a:r>
            <a:r>
              <a:rPr lang="cs-CZ" altLang="cs-CZ" sz="2000" dirty="0" smtClean="0"/>
              <a:t>SnO</a:t>
            </a:r>
            <a:r>
              <a:rPr lang="cs-CZ" altLang="cs-CZ" sz="2000" baseline="-25000" dirty="0" smtClean="0"/>
              <a:t>2</a:t>
            </a:r>
          </a:p>
          <a:p>
            <a:pPr>
              <a:defRPr/>
            </a:pPr>
            <a:r>
              <a:rPr lang="cs-CZ" altLang="cs-CZ" sz="2000" dirty="0" err="1" smtClean="0"/>
              <a:t>Sn</a:t>
            </a:r>
            <a:r>
              <a:rPr lang="cs-CZ" altLang="cs-CZ" sz="2000" dirty="0" smtClean="0"/>
              <a:t> patří k nejstarším známým kovům: výroba bronzu (doba bronzová), cínování železa (doba železná), ve středověku - nářadí, talíře, konve, církevní předměty</a:t>
            </a:r>
          </a:p>
          <a:p>
            <a:pPr>
              <a:defRPr/>
            </a:pPr>
            <a:r>
              <a:rPr lang="cs-CZ" altLang="cs-CZ" sz="2000" dirty="0" smtClean="0"/>
              <a:t>Slitiny </a:t>
            </a:r>
            <a:r>
              <a:rPr lang="cs-CZ" altLang="cs-CZ" sz="2000" dirty="0" err="1" smtClean="0"/>
              <a:t>Sn</a:t>
            </a:r>
            <a:r>
              <a:rPr lang="cs-CZ" altLang="cs-CZ" sz="2000" dirty="0" smtClean="0"/>
              <a:t> – </a:t>
            </a:r>
            <a:r>
              <a:rPr lang="cs-CZ" altLang="cs-CZ" sz="2000" dirty="0" err="1" smtClean="0"/>
              <a:t>Pb</a:t>
            </a:r>
            <a:r>
              <a:rPr lang="cs-CZ" altLang="cs-CZ" sz="2000" dirty="0" smtClean="0"/>
              <a:t>:</a:t>
            </a:r>
          </a:p>
          <a:p>
            <a:pPr marL="685800" lvl="2" indent="-285750">
              <a:defRPr/>
            </a:pPr>
            <a:r>
              <a:rPr lang="cs-CZ" altLang="cs-CZ" sz="1600" dirty="0"/>
              <a:t>25 - 50 % </a:t>
            </a:r>
            <a:r>
              <a:rPr lang="cs-CZ" altLang="cs-CZ" sz="1600" dirty="0" err="1"/>
              <a:t>Pb</a:t>
            </a:r>
            <a:r>
              <a:rPr lang="cs-CZ" altLang="cs-CZ" sz="1600" dirty="0"/>
              <a:t> (antika</a:t>
            </a:r>
            <a:r>
              <a:rPr lang="cs-CZ" altLang="cs-CZ" sz="1600" dirty="0" smtClean="0"/>
              <a:t>), </a:t>
            </a:r>
            <a:r>
              <a:rPr lang="cs-CZ" altLang="cs-CZ" sz="1600" dirty="0"/>
              <a:t>pod 25 % </a:t>
            </a:r>
            <a:r>
              <a:rPr lang="cs-CZ" altLang="cs-CZ" sz="1600" dirty="0" err="1"/>
              <a:t>Pb</a:t>
            </a:r>
            <a:r>
              <a:rPr lang="cs-CZ" altLang="cs-CZ" sz="1600" dirty="0"/>
              <a:t> (středověk)</a:t>
            </a:r>
          </a:p>
          <a:p>
            <a:pPr lvl="1">
              <a:defRPr/>
            </a:pPr>
            <a:r>
              <a:rPr lang="cs-CZ" altLang="cs-CZ" sz="1600" dirty="0" smtClean="0"/>
              <a:t>Tvrdé </a:t>
            </a:r>
            <a:r>
              <a:rPr lang="cs-CZ" altLang="cs-CZ" sz="1600" dirty="0" smtClean="0"/>
              <a:t>cíny („</a:t>
            </a:r>
            <a:r>
              <a:rPr lang="cs-CZ" altLang="cs-CZ" sz="1600" dirty="0" err="1" smtClean="0"/>
              <a:t>old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pewter</a:t>
            </a:r>
            <a:r>
              <a:rPr lang="cs-CZ" altLang="cs-CZ" sz="1600" dirty="0" smtClean="0"/>
              <a:t>“ starý cín:  </a:t>
            </a:r>
            <a:r>
              <a:rPr lang="cs-CZ" altLang="cs-CZ" sz="1600" dirty="0" smtClean="0"/>
              <a:t>80  % </a:t>
            </a:r>
            <a:r>
              <a:rPr lang="cs-CZ" altLang="cs-CZ" sz="1600" dirty="0" err="1" smtClean="0"/>
              <a:t>Sn</a:t>
            </a:r>
            <a:r>
              <a:rPr lang="cs-CZ" altLang="cs-CZ" sz="1600" dirty="0" smtClean="0"/>
              <a:t> +  10-20 % </a:t>
            </a:r>
            <a:r>
              <a:rPr lang="cs-CZ" altLang="cs-CZ" sz="1600" dirty="0" err="1" smtClean="0"/>
              <a:t>Pb</a:t>
            </a:r>
            <a:r>
              <a:rPr lang="cs-CZ" altLang="cs-CZ" sz="1600" dirty="0" smtClean="0"/>
              <a:t>) : výroba cínového nádobí - později ve středověku – předepsané poměry olova pro kuchyňské náčiní  1:10 (cínové výrobky byly označovány značkami)</a:t>
            </a:r>
          </a:p>
          <a:p>
            <a:pPr lvl="1">
              <a:defRPr/>
            </a:pPr>
            <a:r>
              <a:rPr lang="cs-CZ" altLang="cs-CZ" sz="1600" dirty="0" smtClean="0"/>
              <a:t>Výroba varhanních píšťal (80 % </a:t>
            </a:r>
            <a:r>
              <a:rPr lang="cs-CZ" altLang="cs-CZ" sz="1600" dirty="0" err="1" smtClean="0"/>
              <a:t>Sn</a:t>
            </a:r>
            <a:r>
              <a:rPr lang="cs-CZ" altLang="cs-CZ" sz="1600" dirty="0" smtClean="0"/>
              <a:t>)</a:t>
            </a:r>
          </a:p>
          <a:p>
            <a:pPr lvl="1">
              <a:defRPr/>
            </a:pPr>
            <a:r>
              <a:rPr lang="cs-CZ" altLang="cs-CZ" sz="1600" dirty="0" smtClean="0"/>
              <a:t>Liteřina </a:t>
            </a:r>
            <a:r>
              <a:rPr lang="cs-CZ" altLang="cs-CZ" sz="1600" dirty="0" err="1" smtClean="0"/>
              <a:t>Pb-Sn-Sb</a:t>
            </a:r>
            <a:r>
              <a:rPr lang="cs-CZ" altLang="cs-CZ" sz="1600" dirty="0" smtClean="0"/>
              <a:t> (odlévání  tiskařských liter)</a:t>
            </a:r>
          </a:p>
          <a:p>
            <a:pPr lvl="1">
              <a:defRPr/>
            </a:pPr>
            <a:r>
              <a:rPr lang="cs-CZ" altLang="cs-CZ" sz="1600" dirty="0" smtClean="0"/>
              <a:t>Moderní slitiny </a:t>
            </a:r>
            <a:r>
              <a:rPr lang="cs-CZ" altLang="cs-CZ" sz="1600" dirty="0" err="1" smtClean="0"/>
              <a:t>Sn-Sb</a:t>
            </a:r>
            <a:r>
              <a:rPr lang="cs-CZ" altLang="cs-CZ" sz="1600" dirty="0" smtClean="0"/>
              <a:t> (</a:t>
            </a:r>
            <a:r>
              <a:rPr lang="cs-CZ" altLang="cs-CZ" sz="1600" dirty="0" err="1" smtClean="0"/>
              <a:t>Sn-Cu-Bi</a:t>
            </a:r>
            <a:r>
              <a:rPr lang="cs-CZ" altLang="cs-CZ" sz="1600" dirty="0" smtClean="0"/>
              <a:t>); „</a:t>
            </a:r>
            <a:r>
              <a:rPr lang="cs-CZ" altLang="cs-CZ" sz="1600" dirty="0" err="1" smtClean="0"/>
              <a:t>modern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pewter</a:t>
            </a:r>
            <a:r>
              <a:rPr lang="cs-CZ" altLang="cs-CZ" sz="1600" dirty="0" smtClean="0"/>
              <a:t>“</a:t>
            </a:r>
          </a:p>
          <a:p>
            <a:pPr>
              <a:defRPr/>
            </a:pPr>
            <a:r>
              <a:rPr lang="cs-CZ" altLang="cs-CZ" sz="2200" dirty="0" smtClean="0"/>
              <a:t>Pigment, žlutý: mozaikové zlato SnS</a:t>
            </a:r>
            <a:r>
              <a:rPr lang="cs-CZ" altLang="cs-CZ" sz="2200" baseline="-25000" dirty="0" smtClean="0"/>
              <a:t>2</a:t>
            </a:r>
          </a:p>
          <a:p>
            <a:pPr marL="0" indent="0">
              <a:buNone/>
              <a:defRPr/>
            </a:pPr>
            <a:r>
              <a:rPr lang="cs-CZ" altLang="cs-CZ" sz="2200" baseline="-25000" dirty="0" smtClean="0"/>
              <a:t> </a:t>
            </a:r>
            <a:r>
              <a:rPr lang="cs-CZ" altLang="cs-CZ" sz="2200" dirty="0" smtClean="0"/>
              <a:t>(musivní zlato)</a:t>
            </a:r>
          </a:p>
          <a:p>
            <a:pPr marL="457200" lvl="1" indent="0">
              <a:buFontTx/>
              <a:buNone/>
              <a:defRPr/>
            </a:pPr>
            <a:endParaRPr lang="cs-CZ" altLang="cs-CZ" sz="1600" dirty="0" smtClean="0"/>
          </a:p>
          <a:p>
            <a:pPr>
              <a:defRPr/>
            </a:pPr>
            <a:endParaRPr lang="cs-CZ" altLang="cs-CZ" sz="2000" dirty="0" smtClean="0"/>
          </a:p>
        </p:txBody>
      </p:sp>
      <p:pic>
        <p:nvPicPr>
          <p:cNvPr id="1026" name="Picture 2" descr="Copper alloy tinned belt plat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62" y="3887040"/>
            <a:ext cx="3219170" cy="269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11760" y="581578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Cínovaná měděná spona opasku, doba železná, </a:t>
            </a:r>
            <a:br>
              <a:rPr lang="cs-CZ" dirty="0" smtClean="0"/>
            </a:br>
            <a:r>
              <a:rPr lang="cs-CZ" dirty="0" err="1" smtClean="0"/>
              <a:t>British</a:t>
            </a:r>
            <a:r>
              <a:rPr lang="cs-CZ" dirty="0" smtClean="0"/>
              <a:t> Museum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7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Konzervace olova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772400" cy="5029200"/>
          </a:xfrm>
        </p:spPr>
        <p:txBody>
          <a:bodyPr/>
          <a:lstStyle/>
          <a:p>
            <a:endParaRPr lang="cs-CZ" altLang="cs-CZ" sz="2000" dirty="0" smtClean="0"/>
          </a:p>
          <a:p>
            <a:r>
              <a:rPr lang="cs-CZ" altLang="cs-CZ" sz="2000" dirty="0" smtClean="0"/>
              <a:t>Elektrolytická redukce</a:t>
            </a:r>
          </a:p>
          <a:p>
            <a:pPr lvl="1"/>
            <a:r>
              <a:rPr lang="cs-CZ" altLang="cs-CZ" sz="2000" dirty="0" smtClean="0"/>
              <a:t>Pb</a:t>
            </a:r>
            <a:r>
              <a:rPr lang="cs-CZ" altLang="cs-CZ" sz="2000" baseline="30000" dirty="0" smtClean="0"/>
              <a:t>2+</a:t>
            </a:r>
            <a:r>
              <a:rPr lang="cs-CZ" altLang="cs-CZ" sz="2000" dirty="0" smtClean="0"/>
              <a:t> + 2e</a:t>
            </a:r>
            <a:r>
              <a:rPr lang="cs-CZ" altLang="cs-CZ" sz="2000" baseline="30000" dirty="0" smtClean="0"/>
              <a:t>-</a:t>
            </a:r>
            <a:r>
              <a:rPr lang="cs-CZ" altLang="cs-CZ" sz="2000" dirty="0" smtClean="0"/>
              <a:t>         </a:t>
            </a:r>
            <a:r>
              <a:rPr lang="cs-CZ" altLang="cs-CZ" sz="2000" dirty="0" err="1" smtClean="0"/>
              <a:t>Pb</a:t>
            </a:r>
            <a:endParaRPr lang="cs-CZ" altLang="cs-CZ" sz="2000" dirty="0" smtClean="0"/>
          </a:p>
          <a:p>
            <a:pPr lvl="1"/>
            <a:r>
              <a:rPr lang="cs-CZ" altLang="cs-CZ" sz="2000" dirty="0" smtClean="0"/>
              <a:t>elektrolyt 0,3 M Na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SO</a:t>
            </a:r>
            <a:r>
              <a:rPr lang="cs-CZ" altLang="cs-CZ" sz="2000" baseline="-25000" dirty="0" smtClean="0"/>
              <a:t>4</a:t>
            </a:r>
            <a:r>
              <a:rPr lang="cs-CZ" altLang="cs-CZ" sz="2000" dirty="0" smtClean="0"/>
              <a:t>; E</a:t>
            </a:r>
            <a:r>
              <a:rPr lang="cs-CZ" altLang="cs-CZ" sz="2000" baseline="-25000" dirty="0" smtClean="0"/>
              <a:t>K</a:t>
            </a:r>
            <a:r>
              <a:rPr lang="cs-CZ" altLang="cs-CZ" sz="2000" dirty="0" smtClean="0"/>
              <a:t> = -1,3 až -1,5 V (</a:t>
            </a:r>
            <a:r>
              <a:rPr lang="cs-CZ" altLang="cs-CZ" sz="1400" dirty="0" smtClean="0"/>
              <a:t>měřeno</a:t>
            </a:r>
            <a:r>
              <a:rPr lang="cs-CZ" altLang="cs-CZ" sz="2000" dirty="0" smtClean="0"/>
              <a:t> </a:t>
            </a:r>
            <a:r>
              <a:rPr lang="cs-CZ" altLang="cs-CZ" sz="1400" dirty="0" err="1" smtClean="0"/>
              <a:t>merkurosfáltovou</a:t>
            </a:r>
            <a:r>
              <a:rPr lang="cs-CZ" altLang="cs-CZ" sz="1400" dirty="0" smtClean="0"/>
              <a:t> elektrodou)</a:t>
            </a:r>
          </a:p>
        </p:txBody>
      </p:sp>
      <p:pic>
        <p:nvPicPr>
          <p:cNvPr id="45060" name="Picture 4" descr="E:\Sbírky - evidence\MCK\pro Alenu\Literky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25146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32004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1143000" y="5334000"/>
            <a:ext cx="3368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i="1">
                <a:latin typeface="Times New Roman" pitchFamily="18" charset="0"/>
              </a:rPr>
              <a:t>olověné literky Bible kralické před ošetřením</a:t>
            </a:r>
            <a:endParaRPr kumimoji="0" lang="cs-CZ" altLang="cs-CZ" sz="1600">
              <a:latin typeface="Times New Roman" pitchFamily="18" charset="0"/>
            </a:endParaRPr>
          </a:p>
        </p:txBody>
      </p:sp>
      <p:pic>
        <p:nvPicPr>
          <p:cNvPr id="45063" name="Picture 8" descr="E:\Sbírky - evidence\MCK\pro Alenu\Literky\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27432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5334000" y="5334000"/>
            <a:ext cx="23733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i="1">
                <a:latin typeface="Times New Roman" pitchFamily="18" charset="0"/>
              </a:rPr>
              <a:t>srovnání stavu literek: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cs-CZ" altLang="cs-CZ" sz="1600" i="1">
                <a:latin typeface="Times New Roman" pitchFamily="18" charset="0"/>
              </a:rPr>
              <a:t> po chemickém čištění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cs-CZ" altLang="cs-CZ" sz="1600" i="1">
                <a:latin typeface="Times New Roman" pitchFamily="18" charset="0"/>
              </a:rPr>
              <a:t>před čištěním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cs-CZ" altLang="cs-CZ" sz="1600" i="1">
                <a:latin typeface="Times New Roman" pitchFamily="18" charset="0"/>
              </a:rPr>
              <a:t>po elektrolytické redukci  </a:t>
            </a:r>
            <a:endParaRPr kumimoji="0" lang="cs-CZ" altLang="cs-CZ" sz="2400">
              <a:latin typeface="Times New Roman" pitchFamily="18" charset="0"/>
            </a:endParaRPr>
          </a:p>
        </p:txBody>
      </p:sp>
      <p:pic>
        <p:nvPicPr>
          <p:cNvPr id="45065" name="Picture 10" descr="E:\Sbírky - evidence\MCK\pro Alenu\Literky\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95494"/>
            <a:ext cx="21336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4905871" y="1607403"/>
            <a:ext cx="1650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i="1" dirty="0">
                <a:latin typeface="Times New Roman" pitchFamily="18" charset="0"/>
              </a:rPr>
              <a:t>mikrosnímek reliéfu písmena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i="1" dirty="0">
                <a:latin typeface="Times New Roman" pitchFamily="18" charset="0"/>
              </a:rPr>
              <a:t>na literce</a:t>
            </a:r>
            <a:endParaRPr kumimoji="0" lang="cs-CZ" altLang="cs-CZ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Povrchová úprava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b="1" smtClean="0"/>
              <a:t>Pasivace</a:t>
            </a:r>
          </a:p>
          <a:p>
            <a:pPr lvl="1"/>
            <a:r>
              <a:rPr lang="cs-CZ" altLang="cs-CZ" sz="1800" b="1" smtClean="0"/>
              <a:t>Kyselina sírová (pH 3 – 3,5)</a:t>
            </a:r>
          </a:p>
          <a:p>
            <a:pPr lvl="1"/>
            <a:r>
              <a:rPr lang="cs-CZ" altLang="cs-CZ" sz="1800" b="1" smtClean="0"/>
              <a:t>Dekanoát sodný (CH</a:t>
            </a:r>
            <a:r>
              <a:rPr lang="cs-CZ" altLang="cs-CZ" sz="1800" b="1" baseline="-25000" smtClean="0"/>
              <a:t>3</a:t>
            </a:r>
            <a:r>
              <a:rPr lang="cs-CZ" altLang="cs-CZ" sz="1800" b="1" smtClean="0"/>
              <a:t>(CH</a:t>
            </a:r>
            <a:r>
              <a:rPr lang="cs-CZ" altLang="cs-CZ" sz="1800" b="1" baseline="-25000" smtClean="0"/>
              <a:t>2</a:t>
            </a:r>
            <a:r>
              <a:rPr lang="cs-CZ" altLang="cs-CZ" sz="1800" b="1" smtClean="0"/>
              <a:t>)</a:t>
            </a:r>
            <a:r>
              <a:rPr lang="cs-CZ" altLang="cs-CZ" sz="1800" b="1" baseline="-25000" smtClean="0"/>
              <a:t>8</a:t>
            </a:r>
            <a:r>
              <a:rPr lang="cs-CZ" altLang="cs-CZ" sz="1800" b="1" smtClean="0"/>
              <a:t>COONa</a:t>
            </a:r>
          </a:p>
          <a:p>
            <a:endParaRPr lang="cs-CZ" altLang="cs-CZ" sz="2400" b="1" smtClean="0"/>
          </a:p>
          <a:p>
            <a:r>
              <a:rPr lang="cs-CZ" altLang="cs-CZ" sz="2400" b="1" smtClean="0"/>
              <a:t>Konzervace</a:t>
            </a:r>
          </a:p>
          <a:p>
            <a:pPr lvl="1"/>
            <a:r>
              <a:rPr lang="cs-CZ" altLang="cs-CZ" sz="2000" smtClean="0"/>
              <a:t>lakem (např. Paraloid B72)</a:t>
            </a:r>
          </a:p>
          <a:p>
            <a:pPr lvl="1"/>
            <a:r>
              <a:rPr lang="cs-CZ" altLang="cs-CZ" sz="2000" smtClean="0"/>
              <a:t>voskem (např. včelí vosk)</a:t>
            </a:r>
          </a:p>
          <a:p>
            <a:endParaRPr lang="cs-CZ" altLang="cs-CZ" sz="4000" smtClean="0"/>
          </a:p>
        </p:txBody>
      </p:sp>
    </p:spTree>
    <p:extLst>
      <p:ext uri="{BB962C8B-B14F-4D97-AF65-F5344CB8AC3E}">
        <p14:creationId xmlns:p14="http://schemas.microsoft.com/office/powerpoint/2010/main" val="153034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808" y="0"/>
            <a:ext cx="8229600" cy="1143000"/>
          </a:xfrm>
        </p:spPr>
        <p:txBody>
          <a:bodyPr/>
          <a:lstStyle/>
          <a:p>
            <a:r>
              <a:rPr lang="cs-CZ" dirty="0" smtClean="0"/>
              <a:t>Cín - historie</a:t>
            </a:r>
            <a:endParaRPr lang="cs-CZ" dirty="0"/>
          </a:p>
        </p:txBody>
      </p:sp>
      <p:pic>
        <p:nvPicPr>
          <p:cNvPr id="2050" name="Picture 2" descr="COMPASS Image Caption: Original helmet;The king's helmet from Sutton Hoo;Helmed y brenin o Sutton H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961666" cy="48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536" y="5661248"/>
            <a:ext cx="4426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Sutton</a:t>
            </a:r>
            <a:r>
              <a:rPr lang="cs-CZ" dirty="0" smtClean="0"/>
              <a:t> </a:t>
            </a:r>
            <a:r>
              <a:rPr lang="cs-CZ" dirty="0" err="1" smtClean="0"/>
              <a:t>Hoo</a:t>
            </a:r>
            <a:r>
              <a:rPr lang="cs-CZ" dirty="0" smtClean="0"/>
              <a:t> </a:t>
            </a:r>
            <a:r>
              <a:rPr lang="cs-CZ" dirty="0" err="1" smtClean="0"/>
              <a:t>Helmet</a:t>
            </a:r>
            <a:r>
              <a:rPr lang="cs-CZ" dirty="0" smtClean="0"/>
              <a:t>, železo, cínovaná měď, zdobená rytím, poč. 7. stol., </a:t>
            </a:r>
            <a:r>
              <a:rPr lang="cs-CZ" dirty="0" err="1" smtClean="0"/>
              <a:t>British</a:t>
            </a:r>
            <a:r>
              <a:rPr lang="cs-CZ" dirty="0" smtClean="0"/>
              <a:t> Museum </a:t>
            </a:r>
            <a:endParaRPr lang="cs-CZ" dirty="0"/>
          </a:p>
        </p:txBody>
      </p:sp>
      <p:pic>
        <p:nvPicPr>
          <p:cNvPr id="2052" name="Picture 4" descr="Iron sword and tinned and gilded bronze scabbard (sheath). This object illustrates the ceding of military victory to Augustus by Tiberius after a successful Alpine campaign. Augustus is shown semi-nude, and sits in the pose of Jupiter, flanked by Victory and Mars Ultor ('the Avenger'), while Tiberius, in military dress, presents Augustus with a statuette of Victory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98"/>
            <a:ext cx="292980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717242" y="5682400"/>
            <a:ext cx="442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Meč Tiberia, zlacená a cínovaná bronzová pochva meče, Římská doba, </a:t>
            </a:r>
            <a:r>
              <a:rPr lang="cs-CZ" dirty="0" err="1" smtClean="0"/>
              <a:t>British</a:t>
            </a:r>
            <a:r>
              <a:rPr lang="cs-CZ" dirty="0" smtClean="0"/>
              <a:t> Museum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57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005" y="217939"/>
            <a:ext cx="8229600" cy="1143000"/>
          </a:xfrm>
        </p:spPr>
        <p:txBody>
          <a:bodyPr/>
          <a:lstStyle/>
          <a:p>
            <a:r>
              <a:rPr lang="cs-CZ" dirty="0" smtClean="0"/>
              <a:t>Cín - historie</a:t>
            </a:r>
            <a:endParaRPr lang="cs-CZ" dirty="0"/>
          </a:p>
        </p:txBody>
      </p:sp>
      <p:sp>
        <p:nvSpPr>
          <p:cNvPr id="4" name="AutoShape 2" descr="Výsledek obrázku pro cínové nádobí + středově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cínové nádobí + středově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http://kvmuz.cz/public/data/museum/660-sm-obr-6-cinova-polevkova-terina-k-vary-kol-1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38480"/>
            <a:ext cx="41004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82684" y="4797152"/>
            <a:ext cx="523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Cínová polévková mísa, 1780, </a:t>
            </a:r>
            <a:r>
              <a:rPr lang="cs-CZ" dirty="0"/>
              <a:t>Muzeum Karlovy Vary, http://kvmuz.cz/typ/exponat-mesice/cinova-konvice</a:t>
            </a:r>
          </a:p>
        </p:txBody>
      </p:sp>
    </p:spTree>
    <p:extLst>
      <p:ext uri="{BB962C8B-B14F-4D97-AF65-F5344CB8AC3E}">
        <p14:creationId xmlns:p14="http://schemas.microsoft.com/office/powerpoint/2010/main" val="85379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Cín - značky</a:t>
            </a:r>
          </a:p>
        </p:txBody>
      </p:sp>
      <p:sp>
        <p:nvSpPr>
          <p:cNvPr id="33795" name="TextovéPole 5"/>
          <p:cNvSpPr txBox="1">
            <a:spLocks noChangeArrowheads="1"/>
          </p:cNvSpPr>
          <p:nvPr/>
        </p:nvSpPr>
        <p:spPr bwMode="auto">
          <a:xfrm>
            <a:off x="1428750" y="3429000"/>
            <a:ext cx="3071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000">
                <a:latin typeface="Times New Roman" pitchFamily="18" charset="0"/>
              </a:rPr>
              <a:t>Václav Timoteus Eisdorf, pražský cínař, pol. 18. stol.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39290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43375"/>
            <a:ext cx="35004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6114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ovéPole 11"/>
          <p:cNvSpPr txBox="1">
            <a:spLocks noChangeArrowheads="1"/>
          </p:cNvSpPr>
          <p:nvPr/>
        </p:nvSpPr>
        <p:spPr bwMode="auto">
          <a:xfrm>
            <a:off x="1071563" y="1571625"/>
            <a:ext cx="4357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Cínový talíř ze sbírky Muzea Komenského v Přerově</a:t>
            </a:r>
          </a:p>
        </p:txBody>
      </p:sp>
    </p:spTree>
    <p:extLst>
      <p:ext uri="{BB962C8B-B14F-4D97-AF65-F5344CB8AC3E}">
        <p14:creationId xmlns:p14="http://schemas.microsoft.com/office/powerpoint/2010/main" val="37922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Sn-Pb</a:t>
            </a:r>
            <a:r>
              <a:rPr lang="cs-CZ" dirty="0" smtClean="0"/>
              <a:t> pájky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54438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87624" y="56612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Měkké pájky : eutektická pájka 63 % </a:t>
            </a:r>
            <a:r>
              <a:rPr lang="cs-CZ" dirty="0" err="1" smtClean="0"/>
              <a:t>Sn</a:t>
            </a:r>
            <a:r>
              <a:rPr lang="cs-CZ" dirty="0" smtClean="0"/>
              <a:t> + 37 % </a:t>
            </a:r>
            <a:r>
              <a:rPr lang="cs-CZ" dirty="0" err="1" smtClean="0"/>
              <a:t>Pb</a:t>
            </a:r>
            <a:r>
              <a:rPr lang="cs-CZ" dirty="0" smtClean="0"/>
              <a:t>, T 183 °C – nízká teplota tavení, vhodná pro pájení elektronických součástek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26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1187450" y="12700"/>
            <a:ext cx="7772400" cy="1371600"/>
          </a:xfrm>
        </p:spPr>
        <p:txBody>
          <a:bodyPr/>
          <a:lstStyle/>
          <a:p>
            <a:r>
              <a:rPr lang="cs-CZ" altLang="cs-CZ" dirty="0" smtClean="0"/>
              <a:t>Cínování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7344816" cy="5617369"/>
          </a:xfrm>
        </p:spPr>
        <p:txBody>
          <a:bodyPr/>
          <a:lstStyle/>
          <a:p>
            <a:pPr>
              <a:defRPr/>
            </a:pPr>
            <a:r>
              <a:rPr lang="cs-CZ" altLang="cs-CZ" sz="1800" dirty="0" smtClean="0"/>
              <a:t>Amalgámy cínu – reflexní vrstvy na skle –zrcadla (od 16. stol. do poč. 20 stol., počátky již od r. 1300 - Benátčané)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endParaRPr lang="cs-CZ" altLang="cs-CZ" sz="1800" dirty="0" smtClean="0"/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endParaRPr lang="cs-CZ" altLang="cs-CZ" sz="1800" dirty="0" smtClean="0"/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endParaRPr lang="cs-CZ" altLang="cs-CZ" sz="1800" dirty="0" smtClean="0"/>
          </a:p>
          <a:p>
            <a:pPr>
              <a:defRPr/>
            </a:pPr>
            <a:endParaRPr lang="cs-CZ" altLang="cs-CZ" sz="1800" dirty="0" smtClean="0"/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dirty="0" smtClean="0"/>
              <a:t>Cínování na železo, měď, litinu (roztíráním zahřátého cínu </a:t>
            </a:r>
            <a:br>
              <a:rPr lang="cs-CZ" altLang="cs-CZ" sz="1800" dirty="0" smtClean="0"/>
            </a:br>
            <a:r>
              <a:rPr lang="cs-CZ" altLang="cs-CZ" sz="1800" dirty="0" smtClean="0"/>
              <a:t>na povrchu, ponorem v roztaveném cínu, amalgám cínu, elektrochemicky/elektrolyticky)</a:t>
            </a:r>
          </a:p>
          <a:p>
            <a:pPr lvl="1">
              <a:defRPr/>
            </a:pPr>
            <a:endParaRPr lang="cs-CZ" altLang="cs-CZ" sz="1600" dirty="0" smtClean="0"/>
          </a:p>
          <a:p>
            <a:pPr>
              <a:defRPr/>
            </a:pPr>
            <a:endParaRPr lang="cs-CZ" altLang="cs-CZ" sz="2000" dirty="0" smtClean="0"/>
          </a:p>
        </p:txBody>
      </p:sp>
      <p:pic>
        <p:nvPicPr>
          <p:cNvPr id="4" name="Obrázek 3" descr="C:\Users\nemec\Desktop\NAKI fota 2015\Lednice Čínský salon\P10203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47" y="1719461"/>
            <a:ext cx="403034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370635" y="2507983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Zrcadlo v Čínském salónu, SZ lednice, degradovaná vrstva cínového zrcadla s malbou</a:t>
            </a:r>
            <a:endParaRPr lang="cs-CZ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99" y="3284984"/>
            <a:ext cx="2548024" cy="339524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602883" y="6033895"/>
            <a:ext cx="391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Kování dveří, cínované železo, </a:t>
            </a:r>
            <a:r>
              <a:rPr lang="cs-CZ" i="1" dirty="0" err="1" smtClean="0"/>
              <a:t>Dietrichsteinská</a:t>
            </a:r>
            <a:r>
              <a:rPr lang="cs-CZ" i="1" dirty="0" smtClean="0"/>
              <a:t> hrobka, Mikulov, 2018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546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Koroze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sz="2000" dirty="0" smtClean="0"/>
              <a:t>                       </a:t>
            </a:r>
            <a:r>
              <a:rPr lang="cs-CZ" altLang="cs-CZ" sz="2000" dirty="0" err="1" smtClean="0"/>
              <a:t>Sn</a:t>
            </a:r>
            <a:r>
              <a:rPr lang="cs-CZ" altLang="cs-CZ" sz="2000" dirty="0" smtClean="0"/>
              <a:t>                Sn</a:t>
            </a:r>
            <a:r>
              <a:rPr lang="cs-CZ" altLang="cs-CZ" sz="2000" baseline="30000" dirty="0" smtClean="0"/>
              <a:t>2+</a:t>
            </a:r>
            <a:r>
              <a:rPr lang="cs-CZ" altLang="cs-CZ" sz="2000" dirty="0" smtClean="0"/>
              <a:t> + 2e</a:t>
            </a:r>
            <a:r>
              <a:rPr lang="cs-CZ" altLang="cs-CZ" sz="2000" baseline="30000" dirty="0" smtClean="0"/>
              <a:t>-</a:t>
            </a:r>
            <a:r>
              <a:rPr lang="cs-CZ" altLang="cs-CZ" sz="2000" dirty="0" smtClean="0"/>
              <a:t> </a:t>
            </a:r>
          </a:p>
          <a:p>
            <a:pPr>
              <a:buFont typeface="Monotype Sorts" pitchFamily="2" charset="2"/>
              <a:buNone/>
            </a:pPr>
            <a:r>
              <a:rPr lang="cs-CZ" altLang="cs-CZ" sz="2000" dirty="0" smtClean="0"/>
              <a:t> O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 + 2H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O + 4e</a:t>
            </a:r>
            <a:r>
              <a:rPr lang="cs-CZ" altLang="cs-CZ" sz="2000" baseline="30000" dirty="0" smtClean="0"/>
              <a:t>-</a:t>
            </a:r>
            <a:r>
              <a:rPr lang="cs-CZ" altLang="cs-CZ" sz="2000" dirty="0" smtClean="0"/>
              <a:t>                  4OH</a:t>
            </a:r>
            <a:r>
              <a:rPr lang="cs-CZ" altLang="cs-CZ" sz="2000" baseline="30000" dirty="0" smtClean="0"/>
              <a:t>-</a:t>
            </a:r>
            <a:endParaRPr lang="cs-CZ" altLang="cs-CZ" sz="2000" dirty="0" smtClean="0"/>
          </a:p>
          <a:p>
            <a:pPr>
              <a:buFont typeface="Monotype Sorts" pitchFamily="2" charset="2"/>
              <a:buNone/>
            </a:pPr>
            <a:r>
              <a:rPr lang="cs-CZ" altLang="cs-CZ" sz="2000" dirty="0" smtClean="0"/>
              <a:t> </a:t>
            </a:r>
          </a:p>
          <a:p>
            <a:pPr>
              <a:buFont typeface="Monotype Sorts" pitchFamily="2" charset="2"/>
              <a:buNone/>
            </a:pPr>
            <a:r>
              <a:rPr lang="cs-CZ" altLang="cs-CZ" sz="2000" dirty="0" smtClean="0"/>
              <a:t> 2Sn + O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 + 2H</a:t>
            </a:r>
            <a:r>
              <a:rPr lang="cs-CZ" altLang="cs-CZ" sz="2000" baseline="-25000" dirty="0" smtClean="0"/>
              <a:t>2</a:t>
            </a:r>
            <a:r>
              <a:rPr lang="cs-CZ" altLang="cs-CZ" sz="2000" dirty="0" smtClean="0"/>
              <a:t>O 	       2Sn</a:t>
            </a:r>
            <a:r>
              <a:rPr lang="cs-CZ" altLang="cs-CZ" sz="2000" baseline="30000" dirty="0" smtClean="0"/>
              <a:t>2+</a:t>
            </a:r>
            <a:r>
              <a:rPr lang="cs-CZ" altLang="cs-CZ" sz="2000" dirty="0" smtClean="0"/>
              <a:t> + 4OH</a:t>
            </a:r>
            <a:r>
              <a:rPr lang="cs-CZ" altLang="cs-CZ" sz="2000" baseline="30000" dirty="0" smtClean="0"/>
              <a:t>-</a:t>
            </a:r>
            <a:r>
              <a:rPr lang="cs-CZ" altLang="cs-CZ" sz="2000" dirty="0" smtClean="0"/>
              <a:t> </a:t>
            </a:r>
          </a:p>
          <a:p>
            <a:pPr>
              <a:buFont typeface="Monotype Sorts" pitchFamily="2" charset="2"/>
              <a:buNone/>
            </a:pPr>
            <a:endParaRPr lang="cs-CZ" altLang="cs-CZ" sz="2000" dirty="0" smtClean="0"/>
          </a:p>
          <a:p>
            <a:pPr>
              <a:buFont typeface="Monotype Sorts" pitchFamily="2" charset="2"/>
              <a:buNone/>
            </a:pPr>
            <a:r>
              <a:rPr lang="cs-CZ" altLang="cs-CZ" sz="2000" dirty="0" smtClean="0"/>
              <a:t>Vybrané sloučeniny:</a:t>
            </a:r>
          </a:p>
          <a:p>
            <a:r>
              <a:rPr lang="cs-CZ" altLang="cs-CZ" sz="2000" dirty="0" smtClean="0"/>
              <a:t>Oxid cínatý </a:t>
            </a:r>
            <a:r>
              <a:rPr lang="cs-CZ" altLang="cs-CZ" sz="2000" dirty="0" err="1" smtClean="0"/>
              <a:t>SnO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romarchit</a:t>
            </a:r>
            <a:r>
              <a:rPr lang="cs-CZ" altLang="cs-CZ" sz="2000" dirty="0" smtClean="0"/>
              <a:t>) – černý</a:t>
            </a:r>
          </a:p>
          <a:p>
            <a:r>
              <a:rPr lang="cs-CZ" altLang="cs-CZ" sz="2000" dirty="0" smtClean="0"/>
              <a:t>Oxid cíničitý SnO2 (</a:t>
            </a:r>
            <a:r>
              <a:rPr lang="cs-CZ" altLang="cs-CZ" sz="2000" dirty="0" err="1" smtClean="0"/>
              <a:t>kassiterit</a:t>
            </a:r>
            <a:r>
              <a:rPr lang="cs-CZ" altLang="cs-CZ" sz="2000" dirty="0" smtClean="0"/>
              <a:t>) – bílý</a:t>
            </a:r>
          </a:p>
          <a:p>
            <a:r>
              <a:rPr lang="cs-CZ" altLang="cs-CZ" sz="2000" dirty="0" smtClean="0"/>
              <a:t>Sulfid cínatý </a:t>
            </a:r>
            <a:r>
              <a:rPr lang="cs-CZ" altLang="cs-CZ" sz="2000" dirty="0" err="1" smtClean="0"/>
              <a:t>SnS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/>
              <a:t>herzenbergit</a:t>
            </a:r>
            <a:r>
              <a:rPr lang="cs-CZ" altLang="cs-CZ" sz="2000" dirty="0" smtClean="0"/>
              <a:t>) – černý</a:t>
            </a:r>
          </a:p>
          <a:p>
            <a:pPr>
              <a:buFont typeface="Monotype Sorts" pitchFamily="2" charset="2"/>
              <a:buNone/>
            </a:pPr>
            <a:r>
              <a:rPr lang="cs-CZ" altLang="cs-CZ" sz="2000" dirty="0" smtClean="0"/>
              <a:t> </a:t>
            </a:r>
          </a:p>
        </p:txBody>
      </p:sp>
      <p:cxnSp>
        <p:nvCxnSpPr>
          <p:cNvPr id="34820" name="Přímá spojovací šipka 4"/>
          <p:cNvCxnSpPr>
            <a:cxnSpLocks noChangeShapeType="1"/>
          </p:cNvCxnSpPr>
          <p:nvPr/>
        </p:nvCxnSpPr>
        <p:spPr bwMode="auto">
          <a:xfrm>
            <a:off x="2411760" y="1844824"/>
            <a:ext cx="6429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1" name="Přímá spojovací šipka 5"/>
          <p:cNvCxnSpPr>
            <a:cxnSpLocks noChangeShapeType="1"/>
          </p:cNvCxnSpPr>
          <p:nvPr/>
        </p:nvCxnSpPr>
        <p:spPr bwMode="auto">
          <a:xfrm>
            <a:off x="2328200" y="2204864"/>
            <a:ext cx="6429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2" name="Přímá spojovací šipka 6"/>
          <p:cNvCxnSpPr>
            <a:cxnSpLocks noChangeShapeType="1"/>
          </p:cNvCxnSpPr>
          <p:nvPr/>
        </p:nvCxnSpPr>
        <p:spPr bwMode="auto">
          <a:xfrm>
            <a:off x="2218903" y="3212976"/>
            <a:ext cx="6429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3" name="Přímá spojovací čára 10"/>
          <p:cNvCxnSpPr>
            <a:cxnSpLocks noChangeShapeType="1"/>
          </p:cNvCxnSpPr>
          <p:nvPr/>
        </p:nvCxnSpPr>
        <p:spPr bwMode="auto">
          <a:xfrm>
            <a:off x="611560" y="2564904"/>
            <a:ext cx="38576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22239"/>
            <a:ext cx="3329390" cy="248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48064" y="39330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Cínová konvice, rest. V. Němec</a:t>
            </a:r>
            <a:endParaRPr lang="cs-CZ" dirty="0"/>
          </a:p>
        </p:txBody>
      </p:sp>
      <p:pic>
        <p:nvPicPr>
          <p:cNvPr id="2050" name="Picture 2" descr="C:\Alena II\MCK výkazy práce\2018\Varhanní píštaly - Michek\8s Principal ds2 menší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2734504" cy="18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88541" y="586089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Detail poškození varhanních píšťal, rest. D. Michek,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6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Cínový mor/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251521" y="1305054"/>
            <a:ext cx="8712968" cy="4114800"/>
          </a:xfrm>
        </p:spPr>
        <p:txBody>
          <a:bodyPr>
            <a:normAutofit/>
          </a:bodyPr>
          <a:lstStyle/>
          <a:p>
            <a:r>
              <a:rPr lang="cs-CZ" altLang="cs-CZ" sz="2000" dirty="0" smtClean="0"/>
              <a:t>Fázová přeměna ß-</a:t>
            </a:r>
            <a:r>
              <a:rPr lang="cs-CZ" altLang="cs-CZ" sz="2000" dirty="0" err="1" smtClean="0"/>
              <a:t>Sn</a:t>
            </a:r>
            <a:r>
              <a:rPr lang="cs-CZ" altLang="cs-CZ" sz="2000" dirty="0" smtClean="0"/>
              <a:t>      </a:t>
            </a:r>
            <a:r>
              <a:rPr lang="el-GR" altLang="cs-CZ" sz="2000" dirty="0" smtClean="0"/>
              <a:t>α</a:t>
            </a:r>
            <a:r>
              <a:rPr lang="cs-CZ" altLang="cs-CZ" sz="2000" dirty="0" smtClean="0"/>
              <a:t>-</a:t>
            </a:r>
            <a:r>
              <a:rPr lang="cs-CZ" altLang="cs-CZ" sz="2000" dirty="0" err="1" smtClean="0"/>
              <a:t>Sn</a:t>
            </a:r>
            <a:r>
              <a:rPr lang="cs-CZ" altLang="cs-CZ" sz="2000" dirty="0" smtClean="0"/>
              <a:t> teoreticky při T = 13,2°C; prakticky je nutné dosáhnou T ˂ 0°C (pod -40°C) …. vředovité práškovité útvary  (nejedná se o korozi, ale polymorfní přeměnu)</a:t>
            </a:r>
          </a:p>
        </p:txBody>
      </p:sp>
      <p:cxnSp>
        <p:nvCxnSpPr>
          <p:cNvPr id="35844" name="Přímá spojovací šipka 4"/>
          <p:cNvCxnSpPr>
            <a:cxnSpLocks noChangeShapeType="1"/>
          </p:cNvCxnSpPr>
          <p:nvPr/>
        </p:nvCxnSpPr>
        <p:spPr bwMode="auto">
          <a:xfrm>
            <a:off x="2987824" y="1534166"/>
            <a:ext cx="178594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45" name="Obrázek 5" descr="Obr.2 Cínová křtitelnice poškozená cínovým mor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28612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ovéPole 6"/>
          <p:cNvSpPr txBox="1">
            <a:spLocks noChangeArrowheads="1"/>
          </p:cNvSpPr>
          <p:nvPr/>
        </p:nvSpPr>
        <p:spPr bwMode="auto">
          <a:xfrm>
            <a:off x="4927939" y="4301024"/>
            <a:ext cx="32403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000" i="1" dirty="0">
                <a:latin typeface="Times New Roman" pitchFamily="18" charset="0"/>
              </a:rPr>
              <a:t>Detail cínového </a:t>
            </a:r>
            <a:r>
              <a:rPr kumimoji="0" lang="cs-CZ" altLang="cs-CZ" sz="2000" i="1" dirty="0" smtClean="0">
                <a:latin typeface="Times New Roman" pitchFamily="18" charset="0"/>
              </a:rPr>
              <a:t>moru, křtitelnice</a:t>
            </a:r>
            <a:r>
              <a:rPr kumimoji="0" lang="cs-CZ" altLang="cs-CZ" sz="2000" i="1" dirty="0">
                <a:latin typeface="Times New Roman" pitchFamily="18" charset="0"/>
              </a:rPr>
              <a:t>, foto </a:t>
            </a:r>
            <a:r>
              <a:rPr kumimoji="0" lang="cs-CZ" altLang="cs-CZ" sz="2000" i="1" dirty="0" err="1">
                <a:latin typeface="Times New Roman" pitchFamily="18" charset="0"/>
              </a:rPr>
              <a:t>Eisler</a:t>
            </a:r>
            <a:endParaRPr kumimoji="0" lang="cs-CZ" altLang="cs-CZ" sz="2000" i="1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7" y="2708920"/>
            <a:ext cx="4074501" cy="335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3982" y="5957999"/>
            <a:ext cx="7892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Morfologické znaky degradace cínových varhanních píšťal – způsobené korozními ději (působení vlhkosti, kyselých složek ze dřeva), </a:t>
            </a:r>
            <a:r>
              <a:rPr lang="cs-CZ" dirty="0" err="1" smtClean="0"/>
              <a:t>Chiavari</a:t>
            </a:r>
            <a:r>
              <a:rPr lang="cs-CZ" dirty="0" smtClean="0"/>
              <a:t>: </a:t>
            </a:r>
            <a:r>
              <a:rPr lang="cs-CZ" dirty="0" err="1" smtClean="0"/>
              <a:t>Deterioration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tin</a:t>
            </a:r>
            <a:r>
              <a:rPr lang="cs-CZ" dirty="0" smtClean="0"/>
              <a:t> </a:t>
            </a:r>
            <a:r>
              <a:rPr lang="cs-CZ" dirty="0" err="1" smtClean="0"/>
              <a:t>rich</a:t>
            </a:r>
            <a:r>
              <a:rPr lang="cs-CZ" dirty="0" smtClean="0"/>
              <a:t> organ </a:t>
            </a:r>
            <a:r>
              <a:rPr lang="cs-CZ" dirty="0" err="1" smtClean="0"/>
              <a:t>pipes</a:t>
            </a:r>
            <a:r>
              <a:rPr lang="cs-CZ" dirty="0" smtClean="0"/>
              <a:t>, 2006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3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1579</Words>
  <Application>Microsoft Office PowerPoint</Application>
  <PresentationFormat>Předvádění na obrazovce (4:3)</PresentationFormat>
  <Paragraphs>183</Paragraphs>
  <Slides>21</Slides>
  <Notes>21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Konzervace slitin cínu a olova</vt:lpstr>
      <vt:lpstr>Cín – Stannum, Sn</vt:lpstr>
      <vt:lpstr>Cín - historie</vt:lpstr>
      <vt:lpstr>Cín - historie</vt:lpstr>
      <vt:lpstr>Cín - značky</vt:lpstr>
      <vt:lpstr>Sn-Pb pájky</vt:lpstr>
      <vt:lpstr>Cínování</vt:lpstr>
      <vt:lpstr>Koroze</vt:lpstr>
      <vt:lpstr>Cínový mor/</vt:lpstr>
      <vt:lpstr>Konzervace</vt:lpstr>
      <vt:lpstr>Povrchová úprava</vt:lpstr>
      <vt:lpstr>Restaurování</vt:lpstr>
      <vt:lpstr>Olovo - plumbum Pb </vt:lpstr>
      <vt:lpstr>Předměty ze slitiny olova </vt:lpstr>
      <vt:lpstr>Předměty z olova</vt:lpstr>
      <vt:lpstr>Koroze</vt:lpstr>
      <vt:lpstr>Korozní produkty</vt:lpstr>
      <vt:lpstr>Aktivní koroze olova vlivem organických kyselin</vt:lpstr>
      <vt:lpstr>Konzervace olova</vt:lpstr>
      <vt:lpstr>Konzervace olova</vt:lpstr>
      <vt:lpstr>Povrchová úprava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slitin cínu a olova</dc:title>
  <dc:creator>Selucká</dc:creator>
  <cp:lastModifiedBy>Alena Selucká</cp:lastModifiedBy>
  <cp:revision>37</cp:revision>
  <cp:lastPrinted>2022-05-25T10:30:27Z</cp:lastPrinted>
  <dcterms:created xsi:type="dcterms:W3CDTF">2018-05-14T11:45:09Z</dcterms:created>
  <dcterms:modified xsi:type="dcterms:W3CDTF">2023-05-10T05:24:38Z</dcterms:modified>
</cp:coreProperties>
</file>