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</p:sldMasterIdLst>
  <p:sldIdLst>
    <p:sldId id="256" r:id="rId2"/>
    <p:sldId id="290" r:id="rId3"/>
    <p:sldId id="257" r:id="rId4"/>
    <p:sldId id="291" r:id="rId5"/>
    <p:sldId id="262" r:id="rId6"/>
    <p:sldId id="377" r:id="rId7"/>
    <p:sldId id="379" r:id="rId8"/>
    <p:sldId id="378" r:id="rId9"/>
    <p:sldId id="299" r:id="rId10"/>
    <p:sldId id="366" r:id="rId11"/>
    <p:sldId id="380" r:id="rId12"/>
    <p:sldId id="301" r:id="rId13"/>
    <p:sldId id="397" r:id="rId14"/>
    <p:sldId id="381" r:id="rId15"/>
    <p:sldId id="382" r:id="rId16"/>
    <p:sldId id="398" r:id="rId17"/>
    <p:sldId id="390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9" r:id="rId26"/>
    <p:sldId id="282" r:id="rId27"/>
    <p:sldId id="284" r:id="rId28"/>
    <p:sldId id="374" r:id="rId29"/>
    <p:sldId id="373" r:id="rId30"/>
    <p:sldId id="375" r:id="rId31"/>
    <p:sldId id="285" r:id="rId32"/>
    <p:sldId id="376" r:id="rId33"/>
    <p:sldId id="286" r:id="rId34"/>
    <p:sldId id="287" r:id="rId35"/>
    <p:sldId id="395" r:id="rId36"/>
    <p:sldId id="391" r:id="rId37"/>
    <p:sldId id="392" r:id="rId38"/>
    <p:sldId id="393" r:id="rId39"/>
    <p:sldId id="394" r:id="rId40"/>
    <p:sldId id="400" r:id="rId41"/>
    <p:sldId id="260" r:id="rId42"/>
    <p:sldId id="396" r:id="rId43"/>
    <p:sldId id="288" r:id="rId44"/>
    <p:sldId id="289" r:id="rId45"/>
    <p:sldId id="258" r:id="rId46"/>
    <p:sldId id="369" r:id="rId47"/>
    <p:sldId id="292" r:id="rId48"/>
    <p:sldId id="370" r:id="rId49"/>
    <p:sldId id="261" r:id="rId50"/>
    <p:sldId id="293" r:id="rId51"/>
    <p:sldId id="294" r:id="rId52"/>
    <p:sldId id="371" r:id="rId53"/>
    <p:sldId id="401" r:id="rId54"/>
    <p:sldId id="308" r:id="rId55"/>
    <p:sldId id="402" r:id="rId56"/>
    <p:sldId id="309" r:id="rId57"/>
    <p:sldId id="317" r:id="rId58"/>
    <p:sldId id="319" r:id="rId59"/>
    <p:sldId id="403" r:id="rId60"/>
    <p:sldId id="263" r:id="rId61"/>
    <p:sldId id="372" r:id="rId62"/>
    <p:sldId id="318" r:id="rId63"/>
    <p:sldId id="310" r:id="rId64"/>
    <p:sldId id="264" r:id="rId65"/>
    <p:sldId id="265" r:id="rId66"/>
    <p:sldId id="313" r:id="rId67"/>
    <p:sldId id="312" r:id="rId68"/>
    <p:sldId id="314" r:id="rId69"/>
    <p:sldId id="311" r:id="rId70"/>
    <p:sldId id="404" r:id="rId71"/>
    <p:sldId id="406" r:id="rId72"/>
    <p:sldId id="315" r:id="rId73"/>
    <p:sldId id="321" r:id="rId74"/>
    <p:sldId id="320" r:id="rId75"/>
    <p:sldId id="316" r:id="rId76"/>
    <p:sldId id="407" r:id="rId77"/>
    <p:sldId id="322" r:id="rId78"/>
    <p:sldId id="323" r:id="rId79"/>
    <p:sldId id="266" r:id="rId80"/>
    <p:sldId id="324" r:id="rId81"/>
    <p:sldId id="325" r:id="rId82"/>
    <p:sldId id="267" r:id="rId83"/>
    <p:sldId id="268" r:id="rId84"/>
    <p:sldId id="326" r:id="rId85"/>
    <p:sldId id="337" r:id="rId86"/>
    <p:sldId id="269" r:id="rId87"/>
    <p:sldId id="328" r:id="rId88"/>
    <p:sldId id="327" r:id="rId89"/>
    <p:sldId id="405" r:id="rId90"/>
    <p:sldId id="329" r:id="rId91"/>
    <p:sldId id="270" r:id="rId92"/>
    <p:sldId id="331" r:id="rId93"/>
    <p:sldId id="332" r:id="rId94"/>
    <p:sldId id="334" r:id="rId95"/>
    <p:sldId id="335" r:id="rId96"/>
    <p:sldId id="336" r:id="rId97"/>
    <p:sldId id="333" r:id="rId98"/>
    <p:sldId id="330" r:id="rId99"/>
    <p:sldId id="338" r:id="rId100"/>
    <p:sldId id="340" r:id="rId101"/>
    <p:sldId id="341" r:id="rId102"/>
    <p:sldId id="342" r:id="rId103"/>
    <p:sldId id="343" r:id="rId104"/>
    <p:sldId id="345" r:id="rId105"/>
    <p:sldId id="344" r:id="rId106"/>
    <p:sldId id="346" r:id="rId107"/>
    <p:sldId id="347" r:id="rId108"/>
    <p:sldId id="348" r:id="rId109"/>
    <p:sldId id="349" r:id="rId110"/>
    <p:sldId id="350" r:id="rId111"/>
    <p:sldId id="351" r:id="rId112"/>
    <p:sldId id="353" r:id="rId113"/>
    <p:sldId id="352" r:id="rId114"/>
    <p:sldId id="271" r:id="rId115"/>
    <p:sldId id="339" r:id="rId116"/>
    <p:sldId id="354" r:id="rId117"/>
    <p:sldId id="359" r:id="rId118"/>
    <p:sldId id="408" r:id="rId119"/>
    <p:sldId id="355" r:id="rId120"/>
    <p:sldId id="273" r:id="rId121"/>
    <p:sldId id="356" r:id="rId122"/>
    <p:sldId id="357" r:id="rId123"/>
    <p:sldId id="358" r:id="rId124"/>
    <p:sldId id="361" r:id="rId125"/>
    <p:sldId id="272" r:id="rId126"/>
    <p:sldId id="362" r:id="rId127"/>
    <p:sldId id="278" r:id="rId128"/>
    <p:sldId id="363" r:id="rId129"/>
    <p:sldId id="365" r:id="rId130"/>
    <p:sldId id="364" r:id="rId1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>
      <p:cViewPr varScale="1">
        <p:scale>
          <a:sx n="91" d="100"/>
          <a:sy n="91" d="100"/>
        </p:scale>
        <p:origin x="765" y="6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26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97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46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14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40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36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52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16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56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26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263E-940B-4757-A329-092F34E558D3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39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ela.vyskocilova@mail.muni.cz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emf"/><Relationship Id="rId4" Type="http://schemas.openxmlformats.org/officeDocument/2006/relationships/image" Target="../media/image130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QZPh2JgW6u4&amp;ab_channel=NgocVu" TargetMode="External"/><Relationship Id="rId2" Type="http://schemas.openxmlformats.org/officeDocument/2006/relationships/hyperlink" Target="https://www.youtube.com/watch?v=9180lBugMJ8&amp;ab_channel=hclasia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sticsurgerykey.com/histology-of-the-skin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therworking.wonderhowto.com/how-to/apply-leather-dressing-dry-leather-bound-book-217783/" TargetMode="External"/><Relationship Id="rId2" Type="http://schemas.openxmlformats.org/officeDocument/2006/relationships/hyperlink" Target="https://www.youtube.com/watch?v=85SgJz9vf2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9I2a1zuJznU&amp;ab_channel=BBCStudios" TargetMode="External"/><Relationship Id="rId4" Type="http://schemas.openxmlformats.org/officeDocument/2006/relationships/hyperlink" Target="http://www.vam.ac.uk/content/journals/conservation-journal/autumn-2014-issue-62/all-that-glitters-conservation-of-a-gilt-leather-chasuble/" TargetMode="Externa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urskin.cz/about_cz.htm" TargetMode="External"/><Relationship Id="rId4" Type="http://schemas.openxmlformats.org/officeDocument/2006/relationships/hyperlink" Target="http://www.kozeluzstvi.cz/ruzne/rybi-kuze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zeluzstvi.cz/ruzne/rybi-kuze.html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ekolist.cz/cz/zpravodajstvi/zpravy/v-keni-se-z-rybi-kuze-vyrabeji-modni-predmety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.ca/en/conservation-institute/services/preventive-conservation/guidelines-collections/caring-leather-skin-fur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3oAFvYsuq8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3SZ6aMQwN4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6R8zDAl_vw&amp;ab_channel=ProfessorDaveExplains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www.youtube.com/watch?v=EweuU2fEgjw&amp;list=PLybg94GvOJ9Fazvaf8unWl9J2soXCAvy4&amp;index=4&amp;t=13s&amp;ab_channel=ProfessorDaveExplains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3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AWLWeX35YQ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7.w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hyperlink" Target="https://www.silvateam.com/en/" TargetMode="External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hyperlink" Target="https://www.tannins.org/tannin-in-nature/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wmf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72.png"/><Relationship Id="rId4" Type="http://schemas.openxmlformats.org/officeDocument/2006/relationships/image" Target="../media/image68.wmf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ers.cz/epidermis-of-the-skin-f17109463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_9VS6ld51g&amp;ab_channel=YeshivaUniversity" TargetMode="External"/><Relationship Id="rId2" Type="http://schemas.openxmlformats.org/officeDocument/2006/relationships/hyperlink" Target="https://www.youtube.com/watch?v=SLQB-Y97bxk&amp;ab_channel=PiledHigherandDeeper%28PHDComics%2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TmyEiVUTlg&amp;ab_channel=Serviceaudiovisueldel%27UNamur" TargetMode="External"/><Relationship Id="rId2" Type="http://schemas.openxmlformats.org/officeDocument/2006/relationships/hyperlink" Target="https://www.youtube.com/watch?v=2-SpLPFaRd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LZZk376voI&amp;ab_channel=Timeline-WorldHistoryDocumentaries" TargetMode="External"/><Relationship Id="rId3" Type="http://schemas.openxmlformats.org/officeDocument/2006/relationships/image" Target="../media/image81.jpg"/><Relationship Id="rId7" Type="http://schemas.openxmlformats.org/officeDocument/2006/relationships/hyperlink" Target="https://www.youtube.com/watch?v=O6wLW3DZsss&amp;ab_channel=TVCenter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YAz9i40pBA&amp;ab_channel=Timeline-WorldHistoryDocumentaries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Tt9biB4I3i8" TargetMode="External"/><Relationship Id="rId4" Type="http://schemas.openxmlformats.org/officeDocument/2006/relationships/hyperlink" Target="https://www.youtube.com/watch?v=1-c6B8XxoJc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873" y="1124744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 smtClean="0"/>
              <a:t>KŮŽE</a:t>
            </a:r>
            <a:br>
              <a:rPr lang="cs-CZ" sz="6000" b="1" dirty="0" smtClean="0"/>
            </a:br>
            <a:r>
              <a:rPr lang="cs-CZ" sz="6000" b="1" dirty="0" smtClean="0"/>
              <a:t>USEŇ </a:t>
            </a:r>
            <a:br>
              <a:rPr lang="cs-CZ" sz="6000" b="1" dirty="0" smtClean="0"/>
            </a:br>
            <a:r>
              <a:rPr lang="cs-CZ" sz="6000" b="1" dirty="0" smtClean="0"/>
              <a:t>PERGAMEN</a:t>
            </a:r>
            <a:endParaRPr lang="cs-CZ" sz="6000" b="1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B792A9-5A01-4881-8ED3-21316D044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73" y="4188122"/>
            <a:ext cx="7772400" cy="930027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C5984 Chemie a metodiky konzervování předmětů vyrobených z organických materiálů I 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F6E9BE-E68A-4DC4-95C6-42DFF0FE3C81}"/>
              </a:ext>
            </a:extLst>
          </p:cNvPr>
          <p:cNvSpPr txBox="1"/>
          <p:nvPr/>
        </p:nvSpPr>
        <p:spPr>
          <a:xfrm>
            <a:off x="5675550" y="5805264"/>
            <a:ext cx="3427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Mgr. Gabriela Vyskočilová, Ph.D.</a:t>
            </a:r>
          </a:p>
          <a:p>
            <a:r>
              <a:rPr lang="cs-CZ" dirty="0">
                <a:hlinkClick r:id="rId3"/>
              </a:rPr>
              <a:t>gabriela.vyskocilova@mail.muni.cz</a:t>
            </a:r>
            <a:endParaRPr lang="cs-CZ" dirty="0"/>
          </a:p>
          <a:p>
            <a:r>
              <a:rPr lang="cs-CZ" dirty="0"/>
              <a:t>Kancelář </a:t>
            </a:r>
            <a:r>
              <a:rPr lang="cs-CZ" dirty="0" smtClean="0"/>
              <a:t>C12/309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7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32656"/>
            <a:ext cx="806489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Rozhraní </a:t>
            </a:r>
            <a:r>
              <a:rPr lang="cs-CZ" altLang="cs-CZ" sz="1900" dirty="0" smtClean="0">
                <a:latin typeface="Calibri (Základní text)"/>
                <a:ea typeface="Times New Roman" panose="02020603050405020304" pitchFamily="18" charset="0"/>
              </a:rPr>
              <a:t>- myšlená </a:t>
            </a: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čára spojující cibulky jednotlivých vlasových kořínků a papily. Kolem nich jsou rozloženy buňky mazové, potní žlázy a krevní cévy</a:t>
            </a:r>
          </a:p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Vzájemný poměr tlouštěk papilární a retikulární vrstvy je </a:t>
            </a:r>
            <a:r>
              <a:rPr lang="cs-CZ" altLang="cs-CZ" sz="1900" dirty="0" smtClean="0">
                <a:latin typeface="Calibri (Základní text)"/>
                <a:ea typeface="Times New Roman" panose="02020603050405020304" pitchFamily="18" charset="0"/>
              </a:rPr>
              <a:t>různý, </a:t>
            </a: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např.:</a:t>
            </a:r>
          </a:p>
          <a:p>
            <a:pPr marL="7429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hověziny 1:4, </a:t>
            </a:r>
          </a:p>
          <a:p>
            <a:pPr marL="7429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teletiny v mezích od 1:1 do 1:2,</a:t>
            </a:r>
          </a:p>
          <a:p>
            <a:pPr marL="7429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koziny 1:1 </a:t>
            </a:r>
          </a:p>
        </p:txBody>
      </p:sp>
      <p:pic>
        <p:nvPicPr>
          <p:cNvPr id="3" name="Obrázek 5">
            <a:extLst>
              <a:ext uri="{FF2B5EF4-FFF2-40B4-BE49-F238E27FC236}">
                <a16:creationId xmlns:a16="http://schemas.microsoft.com/office/drawing/2014/main" id="{24E7A6D4-D664-4592-A37D-9BCFAD71F9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35" y="2703045"/>
            <a:ext cx="5050903" cy="41549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924" y="3408083"/>
            <a:ext cx="330196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Je-li vzájemný poměr příznivější pro vrstvu retikulární (hověziny), je kůže vhodnější pro výrobu pevné, houževnaté usně.</a:t>
            </a:r>
            <a:endParaRPr lang="cs-CZ" altLang="cs-CZ" sz="1900" dirty="0">
              <a:latin typeface="Calibri (Základní text)"/>
            </a:endParaRPr>
          </a:p>
        </p:txBody>
      </p:sp>
    </p:spTree>
    <p:extLst>
      <p:ext uri="{BB962C8B-B14F-4D97-AF65-F5344CB8AC3E}">
        <p14:creationId xmlns:p14="http://schemas.microsoft.com/office/powerpoint/2010/main" val="287470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Stanovení pH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003232" cy="5073427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Poskytuje informaci o přítomnosti volných H</a:t>
            </a:r>
            <a:r>
              <a:rPr lang="cs-CZ" altLang="cs-CZ" sz="20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+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iontů, vznikajících ve vodném roztoku disociací kyselin obsažených v usni nebo hydrolýzou některých solí.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Správně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vyrobená useň má hodnotu pH v rozmezí přibližně 4–5. </a:t>
            </a:r>
            <a:endParaRPr lang="cs-CZ" altLang="cs-CZ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Při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pH vyšším než 3,5 lze vyloučit přítomnost silných kyselin. </a:t>
            </a:r>
            <a:endParaRPr lang="cs-CZ" altLang="cs-CZ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Je-li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pH pod </a:t>
            </a: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3,0,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lze předpokládat poškození usně vlivem silných kyselin. </a:t>
            </a:r>
            <a:endParaRPr lang="cs-CZ" altLang="cs-CZ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To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se projevuje práškovatěním a změnou barvy do ruda (</a:t>
            </a:r>
            <a:r>
              <a:rPr lang="cs-CZ" altLang="cs-CZ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red rot)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cs-CZ" altLang="cs-CZ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K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 takto poškozenému materiálu je nezbytné přistupovat s obzvláštní opatrností, protože i relativně malé výkyvy (především vlhkosti) mohou způsobit nevratné poškození usně. 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Stanovení pH je tedy důležitou hodnotou poskytující informaci o přítomnosti volných kyselin v usni a také o stupni jejich </a:t>
            </a: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poškození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935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76328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Dle 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normovaného postupu se stanovuje pH </a:t>
            </a:r>
            <a:r>
              <a:rPr lang="cs-CZ" alt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vodného extraktu 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ponornou elektrodou. Výsledek tedy závisí na poměru koncentrace oxoniových iontů H</a:t>
            </a:r>
            <a:r>
              <a:rPr lang="cs-CZ" altLang="cs-CZ" baseline="-30000" dirty="0"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lang="cs-CZ" altLang="cs-CZ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+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a iontů OH</a:t>
            </a:r>
            <a:r>
              <a:rPr lang="cs-CZ" altLang="cs-CZ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−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v extraktu. </a:t>
            </a:r>
            <a:endParaRPr lang="cs-CZ" altLang="cs-CZ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Pro 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získání reprezentativních hodnot je nezbytné dodržet poměr množství vzorku a vody. Mezinárodně stanoveno 5 g ve 100 ml destilované vody za konstantního třepání po dobu 6–6,5 hodiny za laboratorní teploty a tlaku.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Lze i 0,25 g usně v 5 ml vody pomocí mikroelektrody.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Změní-li se poměr vzorku a vody na 1:50, dojde k odchylce výsledné hodnoty pH o 0,4.</a:t>
            </a:r>
            <a:endParaRPr lang="cs-CZ" altLang="cs-CZ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Měření pH dotykovou elektrodou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přímo na povrchu zkoumaného předmětu.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Povrch (lépe rub, pro případ vzniku skvrn) usně je smáčen kapkou destilované vody a v této kapce je měřeno pH.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Nevýhodou měření pH dotykovou elektrodou je získání informace pouze z povrchu. </a:t>
            </a:r>
          </a:p>
        </p:txBody>
      </p:sp>
    </p:spTree>
    <p:extLst>
      <p:ext uri="{BB962C8B-B14F-4D97-AF65-F5344CB8AC3E}">
        <p14:creationId xmlns:p14="http://schemas.microsoft.com/office/powerpoint/2010/main" val="34111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114"/>
          </a:xfrm>
        </p:spPr>
        <p:txBody>
          <a:bodyPr/>
          <a:lstStyle/>
          <a:p>
            <a:r>
              <a:rPr lang="cs-CZ" b="1" dirty="0"/>
              <a:t>S</a:t>
            </a:r>
            <a:r>
              <a:rPr lang="cs-CZ" b="1" dirty="0" smtClean="0"/>
              <a:t>oudržnosti vláken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624" y="922114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Posuzuje se soudržnost a práškovatění vláken uvolněných z </a:t>
            </a:r>
            <a:r>
              <a:rPr lang="cs-CZ" dirty="0" smtClean="0"/>
              <a:t>rubové </a:t>
            </a:r>
            <a:r>
              <a:rPr lang="cs-CZ" dirty="0"/>
              <a:t>strany pomocí tupé hrany skalpelu. </a:t>
            </a:r>
            <a:endParaRPr lang="cs-CZ" dirty="0" smtClean="0"/>
          </a:p>
          <a:p>
            <a:r>
              <a:rPr lang="cs-CZ" dirty="0" smtClean="0"/>
              <a:t>Hodnotí </a:t>
            </a:r>
            <a:r>
              <a:rPr lang="cs-CZ" dirty="0"/>
              <a:t>se podíl zastoupení vláken a prachových částic a jejich velikost. </a:t>
            </a:r>
            <a:endParaRPr lang="cs-CZ" dirty="0" smtClean="0"/>
          </a:p>
          <a:p>
            <a:r>
              <a:rPr lang="cs-CZ" dirty="0" smtClean="0"/>
              <a:t>Velmi </a:t>
            </a:r>
            <a:r>
              <a:rPr lang="cs-CZ" dirty="0"/>
              <a:t>poškozené usně jsou charakteristické vysokým podílem práškovitých částí a krátkými vlákny. </a:t>
            </a:r>
            <a:endParaRPr lang="cs-CZ" dirty="0" smtClean="0"/>
          </a:p>
          <a:p>
            <a:pPr lvl="1"/>
            <a:r>
              <a:rPr lang="cs-CZ" dirty="0" smtClean="0"/>
              <a:t>Useň </a:t>
            </a:r>
            <a:r>
              <a:rPr lang="cs-CZ" dirty="0"/>
              <a:t>v tomto stavu se snadno smrští při styku s vodou nebo dokonce pouze s vysokou vzdušnou vlhkostí, a proto u ní nelze použít konzervační zákrok založený na použití vody. </a:t>
            </a:r>
            <a:endParaRPr lang="cs-CZ" dirty="0" smtClean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omocí </a:t>
            </a:r>
            <a:r>
              <a:rPr lang="cs-CZ" dirty="0"/>
              <a:t>lupy, mikroskopu, případně i bez veškerých pomůcek pouhým okem. Podle výsledků této zkoušky lze testovaný materiál rozdělit do několika tříd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37412"/>
              </p:ext>
            </p:extLst>
          </p:nvPr>
        </p:nvGraphicFramePr>
        <p:xfrm>
          <a:off x="711023" y="4941168"/>
          <a:ext cx="7920881" cy="146304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764633">
                  <a:extLst>
                    <a:ext uri="{9D8B030D-6E8A-4147-A177-3AD203B41FA5}">
                      <a16:colId xmlns:a16="http://schemas.microsoft.com/office/drawing/2014/main" val="842585139"/>
                    </a:ext>
                  </a:extLst>
                </a:gridCol>
                <a:gridCol w="711915">
                  <a:extLst>
                    <a:ext uri="{9D8B030D-6E8A-4147-A177-3AD203B41FA5}">
                      <a16:colId xmlns:a16="http://schemas.microsoft.com/office/drawing/2014/main" val="1569023234"/>
                    </a:ext>
                  </a:extLst>
                </a:gridCol>
                <a:gridCol w="6444333">
                  <a:extLst>
                    <a:ext uri="{9D8B030D-6E8A-4147-A177-3AD203B41FA5}">
                      <a16:colId xmlns:a16="http://schemas.microsoft.com/office/drawing/2014/main" val="16172380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Kategorie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 </a:t>
                      </a:r>
                      <a:r>
                        <a:rPr lang="en-GB" sz="1200">
                          <a:effectLst/>
                        </a:rPr>
                        <a:t>[°C]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Soudržnost vláken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989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70–90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Vlákna velmi soudržná, dlouhá, celistvá; přítomnost prachových částic a fragmentů je způsobena odběrem vzorku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7879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60–70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soudržná, pouze lehce práškovatí; množství vláken je vyšší než množství práškovité části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401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50–60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částečně soudržná a částečně práškovitá; obsah vláken a práškovité části je srovnatelný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2941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40–50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pouze málo soudržná a práškovitá; množství soudržných vláken je nižší než množství práškovité části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840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&lt;40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Vlákna nesoudržná, práškovitá nebo malé jehličky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2440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7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1010005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5" y="260648"/>
            <a:ext cx="2160240" cy="2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10100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260649"/>
            <a:ext cx="2620248" cy="21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P101001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7290" y="260649"/>
            <a:ext cx="2619133" cy="2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G_57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08920"/>
            <a:ext cx="4536926" cy="405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32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8098"/>
          </a:xfrm>
        </p:spPr>
        <p:txBody>
          <a:bodyPr/>
          <a:lstStyle/>
          <a:p>
            <a:r>
              <a:rPr lang="cs-CZ" b="1" dirty="0" smtClean="0"/>
              <a:t>Teplota smrštění</a:t>
            </a:r>
            <a:endParaRPr lang="cs-CZ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815532"/>
            <a:ext cx="85252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Na </a:t>
            </a:r>
            <a:r>
              <a:rPr lang="cs-CZ" altLang="cs-CZ" dirty="0">
                <a:ea typeface="Times New Roman" panose="02020603050405020304" pitchFamily="18" charset="0"/>
              </a:rPr>
              <a:t>základě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je možné usně rozdělit do 5 skupin podle úrovně </a:t>
            </a:r>
            <a:r>
              <a:rPr lang="cs-CZ" altLang="cs-CZ" dirty="0" smtClean="0">
                <a:ea typeface="Times New Roman" panose="02020603050405020304" pitchFamily="18" charset="0"/>
              </a:rPr>
              <a:t>poškození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Vztahy </a:t>
            </a:r>
            <a:r>
              <a:rPr lang="cs-CZ" altLang="cs-CZ" dirty="0">
                <a:ea typeface="Times New Roman" panose="02020603050405020304" pitchFamily="18" charset="0"/>
              </a:rPr>
              <a:t>mezi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a soudržností vláken jsou vzájemně </a:t>
            </a:r>
            <a:r>
              <a:rPr lang="cs-CZ" altLang="cs-CZ" dirty="0" smtClean="0">
                <a:ea typeface="Times New Roman" panose="02020603050405020304" pitchFamily="18" charset="0"/>
              </a:rPr>
              <a:t>propojené (</a:t>
            </a:r>
            <a:r>
              <a:rPr lang="cs-CZ" altLang="cs-CZ" dirty="0">
                <a:ea typeface="Times New Roman" panose="02020603050405020304" pitchFamily="18" charset="0"/>
              </a:rPr>
              <a:t>viz tab Soudržnosti)</a:t>
            </a:r>
            <a:r>
              <a:rPr lang="cs-CZ" altLang="cs-CZ" dirty="0" smtClean="0">
                <a:ea typeface="Times New Roman" panose="02020603050405020304" pitchFamily="18" charset="0"/>
              </a:rPr>
              <a:t>.</a:t>
            </a:r>
            <a:endParaRPr lang="cs-CZ" altLang="cs-CZ" dirty="0"/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Vysoce organizované molekuly kolagenu</a:t>
            </a:r>
            <a:r>
              <a:rPr lang="cs-CZ" altLang="cs-CZ" dirty="0">
                <a:ea typeface="Times New Roman" panose="02020603050405020304" pitchFamily="18" charset="0"/>
              </a:rPr>
              <a:t> zahřátím </a:t>
            </a:r>
            <a:r>
              <a:rPr lang="cs-CZ" altLang="cs-CZ" dirty="0" smtClean="0">
                <a:ea typeface="Times New Roman" panose="02020603050405020304" pitchFamily="18" charset="0"/>
              </a:rPr>
              <a:t>ve </a:t>
            </a:r>
            <a:r>
              <a:rPr lang="cs-CZ" altLang="cs-CZ" dirty="0">
                <a:ea typeface="Times New Roman" panose="02020603050405020304" pitchFamily="18" charset="0"/>
              </a:rPr>
              <a:t>vodě na přibližně 60 °C tuto organizovanost </a:t>
            </a:r>
            <a:r>
              <a:rPr lang="cs-CZ" altLang="cs-CZ" dirty="0" smtClean="0">
                <a:ea typeface="Times New Roman" panose="02020603050405020304" pitchFamily="18" charset="0"/>
              </a:rPr>
              <a:t>ztrácejí, dochází </a:t>
            </a:r>
            <a:r>
              <a:rPr lang="cs-CZ" altLang="cs-CZ" dirty="0">
                <a:ea typeface="Times New Roman" panose="02020603050405020304" pitchFamily="18" charset="0"/>
              </a:rPr>
              <a:t>ke ztrátě vlákenné struktury a ke smrštění či želatinizaci. Při silném poškození může k želatinizaci, až úplnému rozpuštění, dojít při přímém kontaktu s vodou, a to již při pokojové teplotě. </a:t>
            </a:r>
            <a:endParaRPr lang="cs-CZ" altLang="cs-CZ" dirty="0"/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Stanovení </a:t>
            </a:r>
            <a:r>
              <a:rPr lang="cs-CZ" altLang="cs-CZ" dirty="0">
                <a:ea typeface="Times New Roman" panose="02020603050405020304" pitchFamily="18" charset="0"/>
              </a:rPr>
              <a:t>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lze využít </a:t>
            </a:r>
            <a:r>
              <a:rPr lang="cs-CZ" altLang="cs-CZ" dirty="0" smtClean="0">
                <a:ea typeface="Times New Roman" panose="02020603050405020304" pitchFamily="18" charset="0"/>
              </a:rPr>
              <a:t>ke </a:t>
            </a:r>
            <a:r>
              <a:rPr lang="cs-CZ" altLang="cs-CZ" dirty="0">
                <a:ea typeface="Times New Roman" panose="02020603050405020304" pitchFamily="18" charset="0"/>
              </a:rPr>
              <a:t>zhodnocení stupně poškození a kvality kolagenního substrátu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Znalost </a:t>
            </a:r>
            <a:r>
              <a:rPr lang="cs-CZ" altLang="cs-CZ" dirty="0">
                <a:ea typeface="Times New Roman" panose="02020603050405020304" pitchFamily="18" charset="0"/>
              </a:rPr>
              <a:t>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má významný vliv na určení trvanlivosti a rychlosti poškozování usní. Čím vyšší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tím vyšší fyzikální a chemická stabilita, a tím i vyšší odolnost vůči degradaci.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Pokud </a:t>
            </a:r>
            <a:r>
              <a:rPr lang="cs-CZ" dirty="0"/>
              <a:t>je T</a:t>
            </a:r>
            <a:r>
              <a:rPr lang="cs-CZ" baseline="-25000" dirty="0"/>
              <a:t>s</a:t>
            </a:r>
            <a:r>
              <a:rPr lang="cs-CZ" dirty="0"/>
              <a:t> </a:t>
            </a:r>
            <a:r>
              <a:rPr lang="cs-CZ" dirty="0">
                <a:cs typeface="Calibri"/>
              </a:rPr>
              <a:t>&lt; </a:t>
            </a:r>
            <a:r>
              <a:rPr lang="cs-CZ" dirty="0"/>
              <a:t>45 °C nesmí přijít useň do kontaktu s vodou a je potřeba dbát zvýšené opatrnosti na hodnoty </a:t>
            </a:r>
            <a:r>
              <a:rPr lang="cs-CZ" dirty="0" smtClean="0"/>
              <a:t>RV </a:t>
            </a:r>
            <a:r>
              <a:rPr lang="cs-CZ" dirty="0"/>
              <a:t>a </a:t>
            </a:r>
            <a:r>
              <a:rPr lang="cs-CZ" dirty="0" smtClean="0"/>
              <a:t>T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smtClean="0"/>
              <a:t>Možnosti stanovení teploty smrštění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/>
              <a:t>Standardizovaná metoda dle ISO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/>
              <a:t>Mikroskopické stanovení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/>
              <a:t>Termální metody (DSC, TGA,…)</a:t>
            </a:r>
            <a:endParaRPr lang="cs-CZ" altLang="cs-CZ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697598"/>
              </p:ext>
            </p:extLst>
          </p:nvPr>
        </p:nvGraphicFramePr>
        <p:xfrm>
          <a:off x="711023" y="5350336"/>
          <a:ext cx="7920881" cy="146304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764633">
                  <a:extLst>
                    <a:ext uri="{9D8B030D-6E8A-4147-A177-3AD203B41FA5}">
                      <a16:colId xmlns:a16="http://schemas.microsoft.com/office/drawing/2014/main" val="842585139"/>
                    </a:ext>
                  </a:extLst>
                </a:gridCol>
                <a:gridCol w="711915">
                  <a:extLst>
                    <a:ext uri="{9D8B030D-6E8A-4147-A177-3AD203B41FA5}">
                      <a16:colId xmlns:a16="http://schemas.microsoft.com/office/drawing/2014/main" val="1569023234"/>
                    </a:ext>
                  </a:extLst>
                </a:gridCol>
                <a:gridCol w="6444333">
                  <a:extLst>
                    <a:ext uri="{9D8B030D-6E8A-4147-A177-3AD203B41FA5}">
                      <a16:colId xmlns:a16="http://schemas.microsoft.com/office/drawing/2014/main" val="16172380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Kategorie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 </a:t>
                      </a:r>
                      <a:r>
                        <a:rPr lang="en-GB" sz="1200">
                          <a:effectLst/>
                        </a:rPr>
                        <a:t>[°C]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Soudržnost vláken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989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70–90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Vlákna velmi soudržná, dlouhá, celistvá; přítomnost prachových částic a fragmentů je způsobena odběrem vzorku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7879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60–70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soudržná, pouze lehce práškovatí; množství vláken je vyšší než množství práškovité části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401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50–60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částečně soudržná a částečně práškovitá; obsah vláken a práškovité části je srovnatelný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2941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40–50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pouze málo soudržná a práškovitá; množství soudržných vláken je nižší než množství práškovité části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840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&lt;40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Vlákna nesoudržná, práškovitá nebo malé jehličky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2440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33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692696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Standardizovaná metoda měření T</a:t>
            </a:r>
            <a:r>
              <a:rPr lang="cs-CZ" b="1" baseline="-25000" dirty="0" smtClean="0"/>
              <a:t>s</a:t>
            </a:r>
            <a:endParaRPr lang="cs-CZ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Počáteční </a:t>
            </a:r>
            <a:r>
              <a:rPr lang="cs-CZ" dirty="0"/>
              <a:t>teplota smrštění usní hraje významnou úlohu v určení trvanlivosti </a:t>
            </a:r>
            <a:br>
              <a:rPr lang="cs-CZ" dirty="0"/>
            </a:br>
            <a:r>
              <a:rPr lang="cs-CZ" dirty="0"/>
              <a:t>a rychlosti poškozování usní: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vyšší </a:t>
            </a:r>
            <a:r>
              <a:rPr lang="cs-CZ" dirty="0"/>
              <a:t>počáteční teplota smrštění znamená vyšší fyzikální </a:t>
            </a:r>
            <a:r>
              <a:rPr lang="cs-CZ" dirty="0" smtClean="0"/>
              <a:t>a </a:t>
            </a:r>
            <a:r>
              <a:rPr lang="cs-CZ" dirty="0"/>
              <a:t>chemickou stabilitu a tím i vyšší ochranu vůči poškození materiálu.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</a:t>
            </a:r>
            <a:r>
              <a:rPr lang="cs-CZ" dirty="0"/>
              <a:t> České republice se stanovuje podle normy ČSN EN ISO 3380 ve speciálním zkušebním přístroji. 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Nevýhodou </a:t>
            </a:r>
            <a:r>
              <a:rPr lang="cs-CZ" dirty="0"/>
              <a:t>této tradiční metody jsou rozměry zkušebního tělesa 50 x 3 mm.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Proto </a:t>
            </a:r>
            <a:r>
              <a:rPr lang="cs-CZ" dirty="0"/>
              <a:t>byla vypracována modifikace stanovení teploty smrštění mikroskopicky</a:t>
            </a:r>
            <a:endParaRPr lang="cs-CZ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836712"/>
            <a:ext cx="3779848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Mikroskopické stanovení T</a:t>
            </a:r>
            <a:r>
              <a:rPr lang="cs-CZ" b="1" baseline="-25000" dirty="0" smtClean="0"/>
              <a:t>s</a:t>
            </a:r>
            <a:r>
              <a:rPr lang="cs-CZ" b="1" dirty="0" smtClean="0"/>
              <a:t> (Micro Hot Table method MHT)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Nezbytný mikroskop s elektricky vyhřívaným stolkem s řízeným zahříváním (bodotávek)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Vlákna </a:t>
            </a:r>
            <a:r>
              <a:rPr lang="cs-CZ" dirty="0" smtClean="0"/>
              <a:t>usní, </a:t>
            </a:r>
            <a:r>
              <a:rPr lang="cs-CZ" dirty="0"/>
              <a:t>odebraná z </a:t>
            </a:r>
            <a:r>
              <a:rPr lang="cs-CZ" dirty="0" smtClean="0"/>
              <a:t>rubové strany, </a:t>
            </a:r>
            <a:r>
              <a:rPr lang="cs-CZ" dirty="0" smtClean="0"/>
              <a:t>se umístí </a:t>
            </a:r>
            <a:r>
              <a:rPr lang="cs-CZ" dirty="0"/>
              <a:t>na konkávní mikroskopické sklíčko a </a:t>
            </a:r>
            <a:r>
              <a:rPr lang="cs-CZ" dirty="0" smtClean="0"/>
              <a:t>zakápnou destilovanou </a:t>
            </a:r>
            <a:r>
              <a:rPr lang="cs-CZ" dirty="0"/>
              <a:t>vodou.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 </a:t>
            </a:r>
            <a:r>
              <a:rPr lang="cs-CZ" dirty="0"/>
              <a:t>kompletní hydrataci vláken (asi 10 min) a rozvláknění na menší fibrily </a:t>
            </a:r>
            <a:r>
              <a:rPr lang="cs-CZ" dirty="0" smtClean="0"/>
              <a:t>se </a:t>
            </a:r>
            <a:r>
              <a:rPr lang="cs-CZ" dirty="0"/>
              <a:t>preparát </a:t>
            </a:r>
            <a:r>
              <a:rPr lang="cs-CZ" dirty="0" smtClean="0"/>
              <a:t>umístí </a:t>
            </a:r>
            <a:r>
              <a:rPr lang="cs-CZ" dirty="0"/>
              <a:t>do vyhřívané cely nebo </a:t>
            </a:r>
            <a:r>
              <a:rPr lang="cs-CZ" dirty="0" smtClean="0"/>
              <a:t>položí </a:t>
            </a:r>
            <a:r>
              <a:rPr lang="cs-CZ" dirty="0"/>
              <a:t>na vyhřívaný stolek a </a:t>
            </a:r>
            <a:r>
              <a:rPr lang="cs-CZ" dirty="0" smtClean="0"/>
              <a:t>sleduje </a:t>
            </a:r>
            <a:r>
              <a:rPr lang="cs-CZ" dirty="0"/>
              <a:t>při 40–50násobném zvětšení a při konstantní rychlosti 2 °C ∙ min</a:t>
            </a:r>
            <a:r>
              <a:rPr lang="cs-CZ" baseline="30000" dirty="0"/>
              <a:t>−1</a:t>
            </a:r>
            <a:r>
              <a:rPr lang="cs-CZ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Každý </a:t>
            </a:r>
            <a:r>
              <a:rPr lang="cs-CZ" dirty="0"/>
              <a:t>vzorek </a:t>
            </a:r>
            <a:r>
              <a:rPr lang="cs-CZ" dirty="0" smtClean="0"/>
              <a:t>by měl být </a:t>
            </a:r>
            <a:r>
              <a:rPr lang="cs-CZ" dirty="0"/>
              <a:t>změřen minimálně 3</a:t>
            </a:r>
            <a:r>
              <a:rPr lang="cs-CZ" dirty="0" smtClean="0"/>
              <a:t>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Silně poškozený kolagen se nemusí </a:t>
            </a:r>
            <a:r>
              <a:rPr lang="cs-CZ" altLang="cs-CZ" dirty="0" smtClean="0">
                <a:ea typeface="Times New Roman" panose="02020603050405020304" pitchFamily="18" charset="0"/>
              </a:rPr>
              <a:t>projevovat </a:t>
            </a:r>
            <a:r>
              <a:rPr lang="cs-CZ" altLang="cs-CZ" dirty="0">
                <a:ea typeface="Times New Roman" panose="02020603050405020304" pitchFamily="18" charset="0"/>
              </a:rPr>
              <a:t>vizuálně (předželatinizace). To může vést k transformaci vláken na želatinu při kontaktu s vodou za mírně zvýšené </a:t>
            </a:r>
            <a:r>
              <a:rPr lang="cs-CZ" altLang="cs-CZ" dirty="0" smtClean="0">
                <a:ea typeface="Times New Roman" panose="02020603050405020304" pitchFamily="18" charset="0"/>
              </a:rPr>
              <a:t>či </a:t>
            </a:r>
            <a:r>
              <a:rPr lang="cs-CZ" altLang="cs-CZ" dirty="0">
                <a:ea typeface="Times New Roman" panose="02020603050405020304" pitchFamily="18" charset="0"/>
              </a:rPr>
              <a:t>pokojové teploty. Toto nevizuální poškození může být rizikem během konzervace, např. při lepení, kdy se useň rozpadne na zčernalou hmotu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Smrštění je popsáno několika intervaly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" y="4708081"/>
            <a:ext cx="2284582" cy="2149919"/>
          </a:xfrm>
          <a:prstGeom prst="rect">
            <a:avLst/>
          </a:prstGeom>
        </p:spPr>
      </p:pic>
      <p:pic>
        <p:nvPicPr>
          <p:cNvPr id="8" name="Obrázek 3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22" y="4708081"/>
            <a:ext cx="2284582" cy="2149919"/>
          </a:xfrm>
          <a:prstGeom prst="rect">
            <a:avLst/>
          </a:prstGeom>
        </p:spPr>
      </p:pic>
      <p:pic>
        <p:nvPicPr>
          <p:cNvPr id="9" name="Obrázek 3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02" y="4708081"/>
            <a:ext cx="2284582" cy="2149919"/>
          </a:xfrm>
          <a:prstGeom prst="rect">
            <a:avLst/>
          </a:prstGeom>
        </p:spPr>
      </p:pic>
      <p:pic>
        <p:nvPicPr>
          <p:cNvPr id="10" name="Obrázek 3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44" y="4708081"/>
            <a:ext cx="2284582" cy="21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48245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Vyhodnocení teplotních intervalů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V intervalech </a:t>
            </a:r>
            <a:r>
              <a:rPr lang="cs-CZ" altLang="cs-CZ" b="1" dirty="0">
                <a:ea typeface="Times New Roman" panose="02020603050405020304" pitchFamily="18" charset="0"/>
              </a:rPr>
              <a:t>A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1</a:t>
            </a:r>
            <a:r>
              <a:rPr lang="cs-CZ" altLang="cs-CZ" dirty="0">
                <a:ea typeface="Times New Roman" panose="02020603050405020304" pitchFamily="18" charset="0"/>
              </a:rPr>
              <a:t> i </a:t>
            </a:r>
            <a:r>
              <a:rPr lang="cs-CZ" altLang="cs-CZ" b="1" dirty="0">
                <a:ea typeface="Times New Roman" panose="02020603050405020304" pitchFamily="18" charset="0"/>
              </a:rPr>
              <a:t>A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2</a:t>
            </a:r>
            <a:r>
              <a:rPr lang="cs-CZ" altLang="cs-CZ" dirty="0">
                <a:ea typeface="Times New Roman" panose="02020603050405020304" pitchFamily="18" charset="0"/>
              </a:rPr>
              <a:t> je pozorováno pouze nahodilé smršťování individuálních vláken.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V</a:t>
            </a:r>
            <a:r>
              <a:rPr lang="cs-CZ" altLang="cs-CZ" dirty="0">
                <a:ea typeface="Times New Roman" panose="02020603050405020304" pitchFamily="18" charset="0"/>
              </a:rPr>
              <a:t> intervalech </a:t>
            </a:r>
            <a:r>
              <a:rPr lang="cs-CZ" altLang="cs-CZ" b="1" dirty="0">
                <a:ea typeface="Times New Roman" panose="02020603050405020304" pitchFamily="18" charset="0"/>
              </a:rPr>
              <a:t>B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1</a:t>
            </a:r>
            <a:r>
              <a:rPr lang="cs-CZ" altLang="cs-CZ" dirty="0">
                <a:ea typeface="Times New Roman" panose="02020603050405020304" pitchFamily="18" charset="0"/>
              </a:rPr>
              <a:t> a </a:t>
            </a:r>
            <a:r>
              <a:rPr lang="cs-CZ" altLang="cs-CZ" b="1" dirty="0">
                <a:ea typeface="Times New Roman" panose="02020603050405020304" pitchFamily="18" charset="0"/>
              </a:rPr>
              <a:t>B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2</a:t>
            </a:r>
            <a:r>
              <a:rPr lang="cs-CZ" altLang="cs-CZ" dirty="0">
                <a:ea typeface="Times New Roman" panose="02020603050405020304" pitchFamily="18" charset="0"/>
              </a:rPr>
              <a:t> smrštění jednoho vlákna je ihned následováno smrštěním dalšího vlákna.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V</a:t>
            </a:r>
            <a:r>
              <a:rPr lang="cs-CZ" altLang="cs-CZ" dirty="0">
                <a:ea typeface="Times New Roman" panose="02020603050405020304" pitchFamily="18" charset="0"/>
              </a:rPr>
              <a:t> hlavním intervalu </a:t>
            </a:r>
            <a:r>
              <a:rPr lang="cs-CZ" altLang="cs-CZ" b="1" dirty="0">
                <a:ea typeface="Times New Roman" panose="02020603050405020304" pitchFamily="18" charset="0"/>
              </a:rPr>
              <a:t>C</a:t>
            </a:r>
            <a:r>
              <a:rPr lang="cs-CZ" altLang="cs-CZ" dirty="0">
                <a:ea typeface="Times New Roman" panose="02020603050405020304" pitchFamily="18" charset="0"/>
              </a:rPr>
              <a:t> se smršťuje většina vláken najednou.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Počátek </a:t>
            </a:r>
            <a:r>
              <a:rPr lang="cs-CZ" altLang="cs-CZ" dirty="0">
                <a:ea typeface="Times New Roman" panose="02020603050405020304" pitchFamily="18" charset="0"/>
              </a:rPr>
              <a:t>intervalu C odpovídá </a:t>
            </a:r>
            <a:r>
              <a:rPr lang="cs-CZ" altLang="cs-CZ" b="1" dirty="0">
                <a:ea typeface="Times New Roman" panose="02020603050405020304" pitchFamily="18" charset="0"/>
              </a:rPr>
              <a:t>T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Některé </a:t>
            </a:r>
            <a:r>
              <a:rPr lang="cs-CZ" altLang="cs-CZ" dirty="0">
                <a:ea typeface="Times New Roman" panose="02020603050405020304" pitchFamily="18" charset="0"/>
              </a:rPr>
              <a:t>z intervalů A či B mohou v průběhu smršťování chybět. V extrémních případech může chybět i hlavní interval C, pak je za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označován počátek intervalu B</a:t>
            </a:r>
            <a:r>
              <a:rPr lang="cs-CZ" altLang="cs-CZ" baseline="-30000" dirty="0">
                <a:ea typeface="Times New Roman" panose="02020603050405020304" pitchFamily="18" charset="0"/>
              </a:rPr>
              <a:t>1</a:t>
            </a:r>
            <a:r>
              <a:rPr lang="cs-CZ" altLang="cs-CZ" dirty="0">
                <a:ea typeface="Times New Roman" panose="02020603050405020304" pitchFamily="18" charset="0"/>
              </a:rPr>
              <a:t>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Kromě </a:t>
            </a:r>
            <a:r>
              <a:rPr lang="cs-CZ" altLang="cs-CZ" dirty="0">
                <a:ea typeface="Times New Roman" panose="02020603050405020304" pitchFamily="18" charset="0"/>
              </a:rPr>
              <a:t>samotné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je potřeba brát v úvahu celý interval smrštění</a:t>
            </a:r>
            <a:r>
              <a:rPr lang="cs-CZ" altLang="cs-CZ" dirty="0" smtClean="0"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" name="Obrázek 3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t="10071" r="3097" b="24559"/>
          <a:stretch/>
        </p:blipFill>
        <p:spPr bwMode="auto">
          <a:xfrm>
            <a:off x="5364088" y="36123"/>
            <a:ext cx="3385820" cy="1817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3" r="5266"/>
          <a:stretch/>
        </p:blipFill>
        <p:spPr>
          <a:xfrm>
            <a:off x="5284119" y="1938772"/>
            <a:ext cx="3545755" cy="236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r="4742" b="10411"/>
          <a:stretch/>
        </p:blipFill>
        <p:spPr>
          <a:xfrm>
            <a:off x="5284119" y="4390272"/>
            <a:ext cx="3545755" cy="2448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788" y="4494267"/>
            <a:ext cx="2303388" cy="22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Stukturní změny a druh poškození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217443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 dirty="0" smtClean="0">
                <a:ea typeface="Times New Roman" panose="02020603050405020304" pitchFamily="18" charset="0"/>
              </a:rPr>
              <a:t>Skenovací </a:t>
            </a:r>
            <a:r>
              <a:rPr lang="cs-CZ" altLang="cs-CZ" sz="2000" b="1" dirty="0">
                <a:ea typeface="Times New Roman" panose="02020603050405020304" pitchFamily="18" charset="0"/>
              </a:rPr>
              <a:t>elektronová mikroskopie </a:t>
            </a:r>
            <a:r>
              <a:rPr lang="cs-CZ" altLang="cs-CZ" sz="2000" b="1" dirty="0" smtClean="0">
                <a:ea typeface="Times New Roman" panose="02020603050405020304" pitchFamily="18" charset="0"/>
              </a:rPr>
              <a:t>SEM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ea typeface="Times New Roman" panose="02020603050405020304" pitchFamily="18" charset="0"/>
              </a:rPr>
              <a:t>Umožňuje </a:t>
            </a:r>
            <a:r>
              <a:rPr lang="cs-CZ" altLang="cs-CZ" sz="2000" dirty="0">
                <a:ea typeface="Times New Roman" panose="02020603050405020304" pitchFamily="18" charset="0"/>
              </a:rPr>
              <a:t>odhalit slábnutí a rozklad struktury kolagenních vláken a monitorovat úroveň poškození, vliv prostředí a účinnost konzervace na strukturu kolagenního substrátu. </a:t>
            </a:r>
            <a:endParaRPr lang="cs-CZ" altLang="cs-CZ" sz="2000" dirty="0" smtClean="0"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ea typeface="Times New Roman" panose="02020603050405020304" pitchFamily="18" charset="0"/>
              </a:rPr>
              <a:t>Lze </a:t>
            </a:r>
            <a:r>
              <a:rPr lang="cs-CZ" altLang="cs-CZ" sz="2000" dirty="0">
                <a:ea typeface="Times New Roman" panose="02020603050405020304" pitchFamily="18" charset="0"/>
              </a:rPr>
              <a:t>sledovat, jak obecné rysy povrchové struktury </a:t>
            </a:r>
            <a:r>
              <a:rPr lang="cs-CZ" altLang="cs-CZ" sz="2000" dirty="0" smtClean="0">
                <a:ea typeface="Times New Roman" panose="02020603050405020304" pitchFamily="18" charset="0"/>
              </a:rPr>
              <a:t>rubové </a:t>
            </a:r>
            <a:r>
              <a:rPr lang="cs-CZ" altLang="cs-CZ" sz="2000" dirty="0">
                <a:ea typeface="Times New Roman" panose="02020603050405020304" pitchFamily="18" charset="0"/>
              </a:rPr>
              <a:t>i lícové strany, tak tvary snopců vláken přes jednotlivá vlákna až na úroveň fibril, kdy je při vysokém zvětšení viditelné i příčné pruhování </a:t>
            </a:r>
            <a:endParaRPr lang="cs-CZ" altLang="cs-CZ" sz="2000" dirty="0" smtClean="0"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ea typeface="Times New Roman" panose="02020603050405020304" pitchFamily="18" charset="0"/>
              </a:rPr>
              <a:t>Z</a:t>
            </a:r>
            <a:r>
              <a:rPr lang="cs-CZ" altLang="cs-CZ" sz="2000" dirty="0">
                <a:ea typeface="Times New Roman" panose="02020603050405020304" pitchFamily="18" charset="0"/>
              </a:rPr>
              <a:t> příčných řezů je u nových a málo poškozených usní možné odlišit papilární a retikulární vrstvu, sledovat uspořádání svazků a změny v mezivlákenné struktuře. </a:t>
            </a:r>
            <a:endParaRPr lang="cs-CZ" altLang="cs-CZ" sz="20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 smtClean="0"/>
              <a:t>Nepoškozená </a:t>
            </a:r>
            <a:r>
              <a:rPr lang="cs-CZ" sz="2000" dirty="0"/>
              <a:t>kolagenní vlákna by měla být celistvá s jasně danými konturami a ostře ohraničenými okraji. </a:t>
            </a:r>
            <a:endParaRPr lang="cs-CZ" sz="20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 smtClean="0"/>
              <a:t>Pergameny vykazují následující poškození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 smtClean="0"/>
              <a:t>zbotnalá </a:t>
            </a:r>
            <a:r>
              <a:rPr lang="cs-CZ" sz="1600" dirty="0"/>
              <a:t>(swelling), do sebe splývající či „roztátá“ (fusion) až po úplně „slitá“ (glossy surface) s lesklým povrchem (melt-like), tedy sklovitého či roztátého vzhledu s popraskaným povrchem.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 smtClean="0"/>
              <a:t>Různý stupeň </a:t>
            </a:r>
            <a:r>
              <a:rPr lang="cs-CZ" sz="1600" dirty="0"/>
              <a:t>fragmentace vláken až po velmi poškozený povrch s oddělenými vrstvami či se smrštěním vláken. </a:t>
            </a:r>
          </a:p>
        </p:txBody>
      </p:sp>
    </p:spTree>
    <p:extLst>
      <p:ext uri="{BB962C8B-B14F-4D97-AF65-F5344CB8AC3E}">
        <p14:creationId xmlns:p14="http://schemas.microsoft.com/office/powerpoint/2010/main" val="191341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116717"/>
              </p:ext>
            </p:extLst>
          </p:nvPr>
        </p:nvGraphicFramePr>
        <p:xfrm>
          <a:off x="467544" y="4149080"/>
          <a:ext cx="4104455" cy="202089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78906">
                  <a:extLst>
                    <a:ext uri="{9D8B030D-6E8A-4147-A177-3AD203B41FA5}">
                      <a16:colId xmlns:a16="http://schemas.microsoft.com/office/drawing/2014/main" val="3932526088"/>
                    </a:ext>
                  </a:extLst>
                </a:gridCol>
                <a:gridCol w="1732397">
                  <a:extLst>
                    <a:ext uri="{9D8B030D-6E8A-4147-A177-3AD203B41FA5}">
                      <a16:colId xmlns:a16="http://schemas.microsoft.com/office/drawing/2014/main" val="1300254447"/>
                    </a:ext>
                  </a:extLst>
                </a:gridCol>
                <a:gridCol w="1893152">
                  <a:extLst>
                    <a:ext uri="{9D8B030D-6E8A-4147-A177-3AD203B41FA5}">
                      <a16:colId xmlns:a16="http://schemas.microsoft.com/office/drawing/2014/main" val="30452574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Počet bodů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Stálost (persistence) vlákenné sítě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Sklovitý či zrnitý povrch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3126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Vlákna s dobře pozorovatelnými okraji a konturami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Počáteční sklovatění (melt-like)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388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Zbotnalá a zakulacená (oblá) vlákna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Výrazné sklovatění (glossy surface)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9560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Scvrklá/smrštěná vlákna s počátečním kulovitým vzhledem (globular aspect)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Zesklovatění povrchu s krakelami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4216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Fragmentovaná vlákna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Zesklovatění a oddělené vrstvy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269977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67544" y="548680"/>
            <a:ext cx="4464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a typeface="Times New Roman" panose="02020603050405020304" pitchFamily="18" charset="0"/>
              </a:rPr>
              <a:t>Druh poškození přímo ovlivňuje tvar a vzhled vláken. </a:t>
            </a:r>
            <a:endParaRPr lang="cs-CZ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ea typeface="Times New Roman" panose="02020603050405020304" pitchFamily="18" charset="0"/>
              </a:rPr>
              <a:t>Ze </a:t>
            </a:r>
            <a:r>
              <a:rPr lang="cs-CZ" dirty="0">
                <a:ea typeface="Times New Roman" panose="02020603050405020304" pitchFamily="18" charset="0"/>
              </a:rPr>
              <a:t>vzájemných vztahů mezi morfologií a druhem poškozením lze usuzovat, o jaké poškození se </a:t>
            </a:r>
            <a:r>
              <a:rPr lang="cs-CZ" dirty="0" smtClean="0">
                <a:ea typeface="Times New Roman" panose="02020603050405020304" pitchFamily="18" charset="0"/>
              </a:rPr>
              <a:t>jedná: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ea typeface="Times New Roman" panose="02020603050405020304" pitchFamily="18" charset="0"/>
              </a:rPr>
              <a:t>sklovatění</a:t>
            </a:r>
            <a:r>
              <a:rPr lang="cs-CZ" dirty="0" smtClean="0">
                <a:ea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</a:rPr>
              <a:t>je projevem želatinizace, </a:t>
            </a:r>
            <a:endParaRPr lang="cs-CZ" dirty="0" smtClean="0"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ea typeface="Times New Roman" panose="02020603050405020304" pitchFamily="18" charset="0"/>
              </a:rPr>
              <a:t>smršťování</a:t>
            </a:r>
            <a:r>
              <a:rPr lang="cs-CZ" dirty="0" smtClean="0">
                <a:ea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</a:rPr>
              <a:t>odpovídá silné dehydrataci, </a:t>
            </a:r>
            <a:endParaRPr lang="cs-CZ" dirty="0" smtClean="0"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ea typeface="Times New Roman" panose="02020603050405020304" pitchFamily="18" charset="0"/>
              </a:rPr>
              <a:t>fragmentace</a:t>
            </a:r>
            <a:r>
              <a:rPr lang="cs-CZ" dirty="0" smtClean="0">
                <a:ea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</a:rPr>
              <a:t>vláken je spojena s hydrolýzou a </a:t>
            </a:r>
            <a:endParaRPr lang="cs-CZ" dirty="0" smtClean="0"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ea typeface="Times New Roman" panose="02020603050405020304" pitchFamily="18" charset="0"/>
              </a:rPr>
              <a:t>zrnitý </a:t>
            </a:r>
            <a:r>
              <a:rPr lang="cs-CZ" b="1" dirty="0">
                <a:ea typeface="Times New Roman" panose="02020603050405020304" pitchFamily="18" charset="0"/>
              </a:rPr>
              <a:t>povrch</a:t>
            </a:r>
            <a:r>
              <a:rPr lang="cs-CZ" dirty="0">
                <a:ea typeface="Times New Roman" panose="02020603050405020304" pitchFamily="18" charset="0"/>
              </a:rPr>
              <a:t> vypovídá o ztrátě strukturního </a:t>
            </a:r>
            <a:r>
              <a:rPr lang="cs-CZ" dirty="0" smtClean="0">
                <a:ea typeface="Times New Roman" panose="02020603050405020304" pitchFamily="18" charset="0"/>
              </a:rPr>
              <a:t>řádu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550" y="106894"/>
            <a:ext cx="3783819" cy="1280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600" y="3039709"/>
            <a:ext cx="3781297" cy="1408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600" y="1751094"/>
            <a:ext cx="3781297" cy="1288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416" y="4447916"/>
            <a:ext cx="3781507" cy="25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4752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Lícová kresba</a:t>
            </a:r>
          </a:p>
          <a:p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Prohlubeniny a otvory po papilách a chlupech – zanechávají charakteristickou ícovou kresu pro každý druh zvířete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Čím méně chlupů a čím hlouběji zarostlé papily, tím výraznější kresba</a:t>
            </a:r>
            <a:endParaRPr lang="cs-CZ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38" y="4365104"/>
            <a:ext cx="3323861" cy="249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39" y="2343947"/>
            <a:ext cx="3323861" cy="249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39" y="1335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114309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Infračervená spektroskopie FTIR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Uspořádání vhodná v oblasti Conservation Science - ATR-FTIR,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cs-CZ" dirty="0" smtClean="0"/>
              <a:t>ATR-FTIR, DRIFT, infračervená mikroskopie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 smtClean="0"/>
              <a:t>Sledování změn </a:t>
            </a:r>
            <a:r>
              <a:rPr lang="cs-CZ" altLang="cs-CZ" dirty="0"/>
              <a:t>konformace sekundární struktury kolagenu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studiu reálných vzorků kolagenních materiálů hraje významnou roli i jejich </a:t>
            </a:r>
            <a:r>
              <a:rPr lang="cs-CZ" dirty="0" smtClean="0"/>
              <a:t>úprava</a:t>
            </a:r>
            <a:r>
              <a:rPr lang="cs-CZ" dirty="0"/>
              <a:t>, např. činění, kdy dochází k umělému zavádění příčných vazeb do kolagenní </a:t>
            </a:r>
            <a:r>
              <a:rPr lang="cs-CZ" dirty="0" smtClean="0"/>
              <a:t>struktury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744776"/>
              </p:ext>
            </p:extLst>
          </p:nvPr>
        </p:nvGraphicFramePr>
        <p:xfrm>
          <a:off x="523476" y="3573016"/>
          <a:ext cx="3672407" cy="317635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838267">
                  <a:extLst>
                    <a:ext uri="{9D8B030D-6E8A-4147-A177-3AD203B41FA5}">
                      <a16:colId xmlns:a16="http://schemas.microsoft.com/office/drawing/2014/main" val="3792752730"/>
                    </a:ext>
                  </a:extLst>
                </a:gridCol>
                <a:gridCol w="638679">
                  <a:extLst>
                    <a:ext uri="{9D8B030D-6E8A-4147-A177-3AD203B41FA5}">
                      <a16:colId xmlns:a16="http://schemas.microsoft.com/office/drawing/2014/main" val="4036890888"/>
                    </a:ext>
                  </a:extLst>
                </a:gridCol>
                <a:gridCol w="2195461">
                  <a:extLst>
                    <a:ext uri="{9D8B030D-6E8A-4147-A177-3AD203B41FA5}">
                      <a16:colId xmlns:a16="http://schemas.microsoft.com/office/drawing/2014/main" val="4165656260"/>
                    </a:ext>
                  </a:extLst>
                </a:gridCol>
              </a:tblGrid>
              <a:tr h="41145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Vlnočet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Interpretace pásu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54580661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3450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δ(OH)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026917841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3310–3280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ν(NH);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200920506"/>
                  </a:ext>
                </a:extLst>
              </a:tr>
              <a:tr h="21380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3100–3030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B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ν(NH) – Pro, Hyp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13461785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2960–2930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B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</a:t>
                      </a:r>
                      <a:r>
                        <a:rPr lang="cs-CZ" sz="1200" baseline="-25000" dirty="0">
                          <a:effectLst/>
                        </a:rPr>
                        <a:t>as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), ν</a:t>
                      </a:r>
                      <a:r>
                        <a:rPr lang="cs-CZ" sz="1200" baseline="-25000" dirty="0">
                          <a:effectLst/>
                        </a:rPr>
                        <a:t>as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3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298499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2880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strike="noStrike" dirty="0" smtClean="0">
                          <a:effectLst/>
                        </a:rPr>
                        <a:t>Amid</a:t>
                      </a:r>
                      <a:r>
                        <a:rPr lang="cs-CZ" sz="1200" strike="noStrike" baseline="0" dirty="0" smtClean="0">
                          <a:effectLst/>
                        </a:rPr>
                        <a:t> </a:t>
                      </a:r>
                      <a:r>
                        <a:rPr lang="cs-CZ" sz="1200" strike="noStrike" dirty="0" smtClean="0">
                          <a:effectLst/>
                        </a:rPr>
                        <a:t>B</a:t>
                      </a:r>
                      <a:endParaRPr lang="cs-CZ" sz="1200" strike="noStrik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</a:t>
                      </a:r>
                      <a:r>
                        <a:rPr lang="cs-CZ" sz="1200" baseline="-25000" dirty="0">
                          <a:effectLst/>
                        </a:rPr>
                        <a:t>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), ν</a:t>
                      </a:r>
                      <a:r>
                        <a:rPr lang="cs-CZ" sz="1200" baseline="-25000" dirty="0">
                          <a:effectLst/>
                        </a:rPr>
                        <a:t>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3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10685854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1650–1630*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</a:rPr>
                        <a:t>Amid 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ν(C=O)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312333404"/>
                  </a:ext>
                </a:extLst>
              </a:tr>
              <a:tr h="22632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1550–1530*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II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δ(NH); ν(CN)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309635319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1450*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δ(CH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), δ(CH</a:t>
                      </a:r>
                      <a:r>
                        <a:rPr lang="cs-CZ" sz="1200" baseline="-25000" dirty="0">
                          <a:effectLst/>
                        </a:rPr>
                        <a:t>3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85218795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1400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ν(C=O), δ(C–O–H), δ(NH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10998367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1350–1200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III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(CN)</a:t>
                      </a:r>
                      <a:r>
                        <a:rPr lang="cs-CZ" sz="1200" baseline="-25000" dirty="0">
                          <a:effectLst/>
                        </a:rPr>
                        <a:t>,</a:t>
                      </a:r>
                      <a:r>
                        <a:rPr lang="cs-CZ" sz="1200" dirty="0">
                          <a:effectLst/>
                        </a:rPr>
                        <a:t> δ(NH)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76421285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1080+1030*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(CO), </a:t>
                      </a: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(C–O–C)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81927672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890–870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ν(CC)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175991471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720–700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V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δ(NH)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394728211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09982" y="6103041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200" dirty="0">
                <a:ea typeface="Times New Roman" panose="02020603050405020304" pitchFamily="18" charset="0"/>
              </a:rPr>
              <a:t>ν: valenční vibrace; δ: deformační vibrace; s: symetrická; as: asymetrická; označení „*“ vyjadřuje vzájemný překryv pásů kolagenu a tříslovin</a:t>
            </a: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009" y="33265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Některé vazby se překrývají, jiné jsou charakteristické. Díky překryvům může docházet k posunům některých vibrací, např.: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  <a:r>
              <a:rPr lang="cs-CZ" baseline="-25000" dirty="0"/>
              <a:t>I</a:t>
            </a:r>
            <a:r>
              <a:rPr lang="cs-CZ" dirty="0"/>
              <a:t> (~1650 cm</a:t>
            </a:r>
            <a:r>
              <a:rPr lang="cs-CZ" baseline="30000" dirty="0"/>
              <a:t>−1</a:t>
            </a:r>
            <a:r>
              <a:rPr lang="cs-CZ" dirty="0"/>
              <a:t>) se vlivem navázaných tříslovin (~1605 cm</a:t>
            </a:r>
            <a:r>
              <a:rPr lang="cs-CZ" baseline="30000" dirty="0"/>
              <a:t>−1</a:t>
            </a:r>
            <a:r>
              <a:rPr lang="cs-CZ" dirty="0"/>
              <a:t>) posouvá k nižšímu vlnočtu. V případě usní je tedy výsledná poloha A</a:t>
            </a:r>
            <a:r>
              <a:rPr lang="cs-CZ" baseline="-25000" dirty="0"/>
              <a:t>I</a:t>
            </a:r>
            <a:r>
              <a:rPr lang="cs-CZ" dirty="0"/>
              <a:t> jejich kombinací a projevuje se maximem absorpčního pásu kolem ~1630 cm</a:t>
            </a:r>
            <a:r>
              <a:rPr lang="cs-CZ" baseline="30000" dirty="0"/>
              <a:t>−1</a:t>
            </a:r>
            <a:r>
              <a:rPr lang="cs-CZ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  <a:r>
              <a:rPr lang="cs-CZ" baseline="-25000" dirty="0"/>
              <a:t>II</a:t>
            </a:r>
            <a:r>
              <a:rPr lang="cs-CZ" dirty="0"/>
              <a:t> (~1550 cm</a:t>
            </a:r>
            <a:r>
              <a:rPr lang="cs-CZ" baseline="30000" dirty="0"/>
              <a:t>−1</a:t>
            </a:r>
            <a:r>
              <a:rPr lang="cs-CZ" dirty="0"/>
              <a:t>) vlivem činiva (~1515 cm</a:t>
            </a:r>
            <a:r>
              <a:rPr lang="cs-CZ" baseline="30000" dirty="0"/>
              <a:t>−1</a:t>
            </a:r>
            <a:r>
              <a:rPr lang="cs-CZ" dirty="0"/>
              <a:t>) dochází k posunu výsledného pásu (~1540 cm</a:t>
            </a:r>
            <a:r>
              <a:rPr lang="cs-CZ" baseline="30000" dirty="0"/>
              <a:t>−1</a:t>
            </a:r>
            <a:r>
              <a:rPr lang="cs-CZ" dirty="0"/>
              <a:t>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Vysoký obsah tříslovin tedy způsobuje posun k nižším vlnočtům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359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9512" y="188640"/>
                <a:ext cx="8352928" cy="4066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Kritéria vyhodnocení pergamenů</a:t>
                </a:r>
              </a:p>
              <a:p>
                <a:r>
                  <a:rPr lang="cs-CZ" dirty="0"/>
                  <a:t>Relativní pozice a intenzita A</a:t>
                </a:r>
                <a:r>
                  <a:rPr lang="cs-CZ" baseline="-25000" dirty="0"/>
                  <a:t>I</a:t>
                </a:r>
                <a:r>
                  <a:rPr lang="cs-CZ" dirty="0"/>
                  <a:t> a A</a:t>
                </a:r>
                <a:r>
                  <a:rPr lang="cs-CZ" baseline="-25000" dirty="0"/>
                  <a:t>II</a:t>
                </a:r>
                <a:r>
                  <a:rPr lang="cs-CZ" dirty="0"/>
                  <a:t> velmi dobře odráží změny ve struktuře, způsobené různými druhy poškození</a:t>
                </a:r>
                <a:r>
                  <a:rPr lang="cs-CZ" dirty="0" smtClean="0"/>
                  <a:t>.</a:t>
                </a:r>
                <a:endParaRPr lang="cs-CZ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cs-CZ" b="1"/>
                      <m:t>∆</m:t>
                    </m:r>
                    <m:acc>
                      <m:accPr>
                        <m:chr m:val="̃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cs-CZ" b="1" i="1"/>
                          <m:t>υ</m:t>
                        </m:r>
                      </m:e>
                    </m:acc>
                    <m:r>
                      <m:rPr>
                        <m:nor/>
                      </m:rPr>
                      <a:rPr lang="cs-CZ" b="1"/>
                      <m:t>=(</m:t>
                    </m:r>
                    <m:sSub>
                      <m:sSubPr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b="1"/>
                          <m:t>A</m:t>
                        </m:r>
                      </m:e>
                      <m:sub>
                        <m:r>
                          <m:rPr>
                            <m:nor/>
                          </m:rPr>
                          <a:rPr lang="cs-CZ" b="1"/>
                          <m:t>I</m:t>
                        </m:r>
                      </m:sub>
                    </m:sSub>
                    <m:r>
                      <m:rPr>
                        <m:nor/>
                      </m:rPr>
                      <a:rPr lang="cs-CZ" b="1"/>
                      <m:t> </m:t>
                    </m:r>
                    <m:r>
                      <m:rPr>
                        <m:nor/>
                      </m:rPr>
                      <a:rPr lang="cs-CZ" b="1" i="1"/>
                      <m:t>−</m:t>
                    </m:r>
                    <m:r>
                      <m:rPr>
                        <m:nor/>
                      </m:rPr>
                      <a:rPr lang="cs-CZ" b="1"/>
                      <m:t> </m:t>
                    </m:r>
                    <m:sSub>
                      <m:sSubPr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b="1"/>
                          <m:t>A</m:t>
                        </m:r>
                      </m:e>
                      <m:sub>
                        <m:r>
                          <m:rPr>
                            <m:nor/>
                          </m:rPr>
                          <a:rPr lang="cs-CZ" b="1"/>
                          <m:t>II</m:t>
                        </m:r>
                      </m:sub>
                    </m:sSub>
                    <m:r>
                      <m:rPr>
                        <m:nor/>
                      </m:rPr>
                      <a:rPr lang="cs-CZ" b="1"/>
                      <m:t>)</m:t>
                    </m:r>
                  </m:oMath>
                </a14:m>
                <a:r>
                  <a:rPr lang="cs-CZ" dirty="0"/>
                  <a:t> – změna vzdálenosti mezi absorpčními pásy A</a:t>
                </a:r>
                <a:r>
                  <a:rPr lang="cs-CZ" baseline="-25000" dirty="0"/>
                  <a:t>I</a:t>
                </a:r>
                <a:r>
                  <a:rPr lang="cs-CZ" dirty="0"/>
                  <a:t> a A</a:t>
                </a:r>
                <a:r>
                  <a:rPr lang="cs-CZ" baseline="-25000" dirty="0"/>
                  <a:t>II</a:t>
                </a:r>
                <a:r>
                  <a:rPr lang="cs-CZ" dirty="0"/>
                  <a:t> vypočítaná jako jejich rozdíl </a:t>
                </a:r>
                <a:r>
                  <a:rPr lang="cs-CZ" dirty="0" smtClean="0"/>
                  <a:t>je dána </a:t>
                </a:r>
                <a:r>
                  <a:rPr lang="cs-CZ" b="1" dirty="0" smtClean="0"/>
                  <a:t>denaturací </a:t>
                </a:r>
                <a:r>
                  <a:rPr lang="cs-CZ" b="1" dirty="0"/>
                  <a:t>a </a:t>
                </a:r>
                <a:r>
                  <a:rPr lang="cs-CZ" b="1" dirty="0" smtClean="0"/>
                  <a:t>želatinizací</a:t>
                </a:r>
                <a:r>
                  <a:rPr lang="cs-CZ" dirty="0" smtClean="0"/>
                  <a:t> </a:t>
                </a:r>
                <a:r>
                  <a:rPr lang="cs-CZ" dirty="0"/>
                  <a:t>kolagenu </a:t>
                </a:r>
                <a:r>
                  <a:rPr lang="cs-CZ" dirty="0" smtClean="0"/>
                  <a:t>pokud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∆</m:t>
                    </m:r>
                    <m:acc>
                      <m:accPr>
                        <m:chr m:val="̃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</m:acc>
                  </m:oMath>
                </a14:m>
                <a:r>
                  <a:rPr lang="cs-CZ" dirty="0"/>
                  <a:t> 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&gt;</a:t>
                </a:r>
                <a:r>
                  <a:rPr lang="cs-CZ" dirty="0" smtClean="0"/>
                  <a:t> </a:t>
                </a:r>
                <a:r>
                  <a:rPr lang="cs-CZ" dirty="0"/>
                  <a:t>95 cm</a:t>
                </a:r>
                <a:r>
                  <a:rPr lang="cs-CZ" baseline="30000" dirty="0"/>
                  <a:t>−</a:t>
                </a:r>
                <a:r>
                  <a:rPr lang="cs-CZ" baseline="30000" dirty="0" smtClean="0"/>
                  <a:t>1</a:t>
                </a:r>
                <a:r>
                  <a:rPr lang="cs-CZ" baseline="-25000" dirty="0"/>
                  <a:t> </a:t>
                </a:r>
                <a:r>
                  <a:rPr lang="cs-CZ" dirty="0"/>
                  <a:t>(</a:t>
                </a:r>
                <a:r>
                  <a:rPr lang="cs-CZ" dirty="0" smtClean="0"/>
                  <a:t>posun </a:t>
                </a:r>
                <a:r>
                  <a:rPr lang="cs-CZ" dirty="0"/>
                  <a:t>A</a:t>
                </a:r>
                <a:r>
                  <a:rPr lang="cs-CZ" baseline="-25000" dirty="0"/>
                  <a:t>II</a:t>
                </a:r>
                <a:r>
                  <a:rPr lang="cs-CZ" dirty="0"/>
                  <a:t> k nižším vlnočtům </a:t>
                </a:r>
                <a:r>
                  <a:rPr lang="cs-CZ" dirty="0" smtClean="0"/>
                  <a:t>1550 </a:t>
                </a:r>
                <a:r>
                  <a:rPr lang="cs-CZ" dirty="0">
                    <a:sym typeface="Symbol" panose="05050102010706020507" pitchFamily="18" charset="2"/>
                  </a:rPr>
                  <a:t></a:t>
                </a:r>
                <a:r>
                  <a:rPr lang="cs-CZ" dirty="0"/>
                  <a:t> 1530 cm</a:t>
                </a:r>
                <a:r>
                  <a:rPr lang="cs-CZ" baseline="30000" dirty="0"/>
                  <a:t>−</a:t>
                </a:r>
                <a:r>
                  <a:rPr lang="cs-CZ" baseline="30000" dirty="0" smtClean="0"/>
                  <a:t>1</a:t>
                </a:r>
                <a:r>
                  <a:rPr lang="cs-CZ" dirty="0" smtClean="0"/>
                  <a:t>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Změna </a:t>
                </a:r>
                <a:r>
                  <a:rPr lang="cs-CZ" dirty="0"/>
                  <a:t>intenzity amidických pásů A</a:t>
                </a:r>
                <a:r>
                  <a:rPr lang="cs-CZ" baseline="-25000" dirty="0"/>
                  <a:t>I</a:t>
                </a:r>
                <a:r>
                  <a:rPr lang="cs-CZ" dirty="0"/>
                  <a:t> a A</a:t>
                </a:r>
                <a:r>
                  <a:rPr lang="cs-CZ" baseline="-25000" dirty="0"/>
                  <a:t>II</a:t>
                </a:r>
                <a:r>
                  <a:rPr lang="cs-CZ" dirty="0"/>
                  <a:t> se projeví </a:t>
                </a:r>
                <a:r>
                  <a:rPr lang="cs-CZ" dirty="0" smtClean="0"/>
                  <a:t>v </a:t>
                </a:r>
                <a:r>
                  <a:rPr lang="cs-CZ" dirty="0"/>
                  <a:t>jejich poměru</a:t>
                </a:r>
                <a:r>
                  <a:rPr lang="cs-CZ" b="1" dirty="0"/>
                  <a:t> A</a:t>
                </a:r>
                <a:r>
                  <a:rPr lang="cs-CZ" b="1" baseline="-25000" dirty="0"/>
                  <a:t>I</a:t>
                </a:r>
                <a:r>
                  <a:rPr lang="cs-CZ" b="1" dirty="0"/>
                  <a:t>/A</a:t>
                </a:r>
                <a:r>
                  <a:rPr lang="cs-CZ" b="1" baseline="-25000" dirty="0"/>
                  <a:t>II</a:t>
                </a:r>
                <a:r>
                  <a:rPr lang="cs-CZ" dirty="0"/>
                  <a:t>. </a:t>
                </a:r>
                <a:r>
                  <a:rPr lang="cs-CZ" dirty="0" smtClean="0"/>
                  <a:t>Je-li </a:t>
                </a:r>
                <a:r>
                  <a:rPr lang="cs-CZ" dirty="0"/>
                  <a:t>vzájemný poměr intenzit amidických pásů A</a:t>
                </a:r>
                <a:r>
                  <a:rPr lang="cs-CZ" baseline="-25000" dirty="0"/>
                  <a:t>I</a:t>
                </a:r>
                <a:r>
                  <a:rPr lang="cs-CZ" dirty="0"/>
                  <a:t>/A</a:t>
                </a:r>
                <a:r>
                  <a:rPr lang="cs-CZ" baseline="-25000" dirty="0"/>
                  <a:t>II</a:t>
                </a:r>
                <a:r>
                  <a:rPr lang="cs-CZ" dirty="0"/>
                  <a:t> 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&gt; </a:t>
                </a:r>
                <a:r>
                  <a:rPr lang="cs-CZ" dirty="0" smtClean="0"/>
                  <a:t>1</a:t>
                </a:r>
                <a:r>
                  <a:rPr lang="cs-CZ" dirty="0"/>
                  <a:t>, jedná se o projev </a:t>
                </a:r>
                <a:r>
                  <a:rPr lang="cs-CZ" b="1" dirty="0"/>
                  <a:t>hydrolýzy </a:t>
                </a:r>
                <a:r>
                  <a:rPr lang="cs-CZ" dirty="0"/>
                  <a:t>peptidického </a:t>
                </a:r>
                <a:r>
                  <a:rPr lang="cs-CZ" dirty="0" smtClean="0"/>
                  <a:t>řetězce (nárůstem </a:t>
                </a:r>
                <a:r>
                  <a:rPr lang="cs-CZ" dirty="0"/>
                  <a:t>intenzity valenční nebo deformační vibrace skupiny (OH) (~3400 cm</a:t>
                </a:r>
                <a:r>
                  <a:rPr lang="cs-CZ" baseline="30000" dirty="0"/>
                  <a:t>−1</a:t>
                </a:r>
                <a:r>
                  <a:rPr lang="cs-CZ" dirty="0"/>
                  <a:t> a ~1650 cm</a:t>
                </a:r>
                <a:r>
                  <a:rPr lang="cs-CZ" baseline="30000" dirty="0"/>
                  <a:t>−</a:t>
                </a:r>
                <a:r>
                  <a:rPr lang="cs-CZ" baseline="30000" dirty="0" smtClean="0"/>
                  <a:t>1</a:t>
                </a:r>
                <a:r>
                  <a:rPr lang="cs-CZ" dirty="0" smtClean="0"/>
                  <a:t>) a nárůst </a:t>
                </a:r>
                <a:r>
                  <a:rPr lang="cs-CZ" dirty="0"/>
                  <a:t>intenzity pásu </a:t>
                </a:r>
                <a:r>
                  <a:rPr lang="cs-CZ" dirty="0" smtClean="0"/>
                  <a:t>A</a:t>
                </a:r>
                <a:r>
                  <a:rPr lang="cs-CZ" baseline="-25000" dirty="0" smtClean="0"/>
                  <a:t>I</a:t>
                </a:r>
                <a:r>
                  <a:rPr lang="cs-CZ" dirty="0" smtClean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altLang="cs-CZ" dirty="0" smtClean="0">
                    <a:ea typeface="Times New Roman" panose="02020603050405020304" pitchFamily="18" charset="0"/>
                  </a:rPr>
                  <a:t>Po</a:t>
                </a:r>
                <a:r>
                  <a:rPr lang="cs-CZ" altLang="cs-CZ" b="1" dirty="0" smtClean="0">
                    <a:ea typeface="Times New Roman" panose="02020603050405020304" pitchFamily="18" charset="0"/>
                  </a:rPr>
                  <a:t> </a:t>
                </a:r>
                <a:r>
                  <a:rPr lang="cs-CZ" altLang="cs-CZ" b="1" dirty="0">
                    <a:ea typeface="Times New Roman" panose="02020603050405020304" pitchFamily="18" charset="0"/>
                  </a:rPr>
                  <a:t>oxidaci</a:t>
                </a:r>
                <a:r>
                  <a:rPr lang="cs-CZ" altLang="cs-CZ" dirty="0">
                    <a:ea typeface="Times New Roman" panose="02020603050405020304" pitchFamily="18" charset="0"/>
                  </a:rPr>
                  <a:t> peptidického řetězce a tuků navázaných na kolagen se ve spektru objevují pásy odpovídající přítomnosti karbonylové skupiny, </a:t>
                </a:r>
                <a:r>
                  <a:rPr lang="cs-CZ" altLang="cs-CZ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</a:t>
                </a:r>
                <a:r>
                  <a:rPr lang="cs-CZ" altLang="cs-CZ" dirty="0">
                    <a:ea typeface="Times New Roman" panose="02020603050405020304" pitchFamily="18" charset="0"/>
                  </a:rPr>
                  <a:t>(C=O) v oblasti </a:t>
                </a:r>
                <a:r>
                  <a:rPr lang="cs-CZ" altLang="cs-CZ" b="1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1740–1720 </a:t>
                </a:r>
                <a:r>
                  <a:rPr lang="cs-CZ" altLang="cs-CZ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cm</a:t>
                </a:r>
                <a:r>
                  <a:rPr lang="cs-CZ" altLang="cs-CZ" baseline="300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−1</a:t>
                </a:r>
                <a:r>
                  <a:rPr lang="cs-CZ" altLang="cs-CZ" dirty="0" smtClean="0">
                    <a:ea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endParaRPr lang="cs-CZ" altLang="cs-CZ" baseline="30000" dirty="0">
                  <a:ea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cs-CZ" altLang="cs-CZ" baseline="30000" dirty="0" smtClean="0">
                  <a:ea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cs-CZ" altLang="cs-CZ" b="1" dirty="0" smtClean="0">
                    <a:ea typeface="Times New Roman" panose="02020603050405020304" pitchFamily="18" charset="0"/>
                    <a:sym typeface="Symbol" panose="05050102010706020507" pitchFamily="18" charset="2"/>
                  </a:rPr>
                  <a:t>Kritéria hodnocení třísločiněných usní</a:t>
                </a:r>
                <a:r>
                  <a:rPr lang="cs-CZ" altLang="cs-CZ" baseline="30000" dirty="0" smtClean="0">
                    <a:ea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88640"/>
                <a:ext cx="8352928" cy="4066562"/>
              </a:xfrm>
              <a:prstGeom prst="rect">
                <a:avLst/>
              </a:prstGeom>
              <a:blipFill>
                <a:blip r:embed="rId2"/>
                <a:stretch>
                  <a:fillRect l="-584" t="-900" r="-584" b="-149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" t="87799" r="43999" b="651"/>
          <a:stretch/>
        </p:blipFill>
        <p:spPr>
          <a:xfrm>
            <a:off x="827584" y="4220882"/>
            <a:ext cx="750847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0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343"/>
            <a:ext cx="4317475" cy="6237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52" y="548680"/>
            <a:ext cx="4766272" cy="2552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89040"/>
            <a:ext cx="4788024" cy="23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0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0" b="12751"/>
          <a:stretch/>
        </p:blipFill>
        <p:spPr>
          <a:xfrm>
            <a:off x="467544" y="0"/>
            <a:ext cx="8021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Stanovení obsahu vlhkosti</a:t>
            </a:r>
            <a:endParaRPr lang="cs-CZ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Obsah </a:t>
            </a:r>
            <a:r>
              <a:rPr lang="cs-CZ" dirty="0" smtClean="0"/>
              <a:t>vlhkosti by </a:t>
            </a:r>
            <a:r>
              <a:rPr lang="cs-CZ" dirty="0"/>
              <a:t>měl být v rozmezí 10–15 %, maximálně však 18 %. </a:t>
            </a:r>
            <a:endParaRPr lang="cs-CZ" dirty="0" smtClean="0"/>
          </a:p>
          <a:p>
            <a:r>
              <a:rPr lang="cs-CZ" dirty="0" smtClean="0"/>
              <a:t>Obsah </a:t>
            </a:r>
            <a:r>
              <a:rPr lang="cs-CZ" dirty="0"/>
              <a:t>vody v usni je kromě použitých výrobních postupů a materiálů závislý také na </a:t>
            </a:r>
            <a:r>
              <a:rPr lang="cs-CZ" i="1" dirty="0" smtClean="0"/>
              <a:t>RV</a:t>
            </a:r>
            <a:r>
              <a:rPr lang="cs-CZ" dirty="0" smtClean="0"/>
              <a:t> </a:t>
            </a:r>
            <a:r>
              <a:rPr lang="cs-CZ" dirty="0"/>
              <a:t>okolního prostředí. </a:t>
            </a:r>
            <a:endParaRPr lang="cs-CZ" dirty="0" smtClean="0"/>
          </a:p>
          <a:p>
            <a:r>
              <a:rPr lang="cs-CZ" dirty="0" smtClean="0"/>
              <a:t>Má-li </a:t>
            </a:r>
            <a:r>
              <a:rPr lang="cs-CZ" dirty="0"/>
              <a:t>useň méně než 10 % obsahu vody, stává se křehkou a lámavou a je </a:t>
            </a:r>
            <a:r>
              <a:rPr lang="cs-CZ" dirty="0" smtClean="0"/>
              <a:t>nezbytné tukování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Možnosti stanovení</a:t>
            </a:r>
          </a:p>
          <a:p>
            <a:r>
              <a:rPr lang="cs-CZ" dirty="0" smtClean="0"/>
              <a:t>Sušením do konstantní hmotnosti při 102 °C (ISO norma)</a:t>
            </a:r>
          </a:p>
          <a:p>
            <a:r>
              <a:rPr lang="cs-CZ" dirty="0" smtClean="0"/>
              <a:t>Dotykovými přístroji (vlhkoměry) s vhodnou sondou, např. Aquaboy</a:t>
            </a:r>
            <a:endParaRPr lang="cs-CZ" dirty="0"/>
          </a:p>
        </p:txBody>
      </p:sp>
      <p:sp>
        <p:nvSpPr>
          <p:cNvPr id="7" name="Rectangle 6"/>
          <p:cNvSpPr/>
          <p:nvPr/>
        </p:nvSpPr>
        <p:spPr>
          <a:xfrm>
            <a:off x="107504" y="6145555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www.youtube.com/watch?v=9180lBugMJ8&amp;ab_channel=hclasia</a:t>
            </a:r>
            <a:endParaRPr lang="cs-CZ" dirty="0" smtClean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www.youtube.com/watch?app=desktop&amp;v=QZPh2JgW6u4&amp;ab_channel=NgocVu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57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Další možnosti studia kolagenních materiálů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Určení fyzikálně-mechanických vlastnosti</a:t>
            </a:r>
          </a:p>
          <a:p>
            <a:pPr lvl="1"/>
            <a:r>
              <a:rPr lang="cs-CZ" sz="2000" dirty="0" smtClean="0"/>
              <a:t>Stanovení pevnosti v tahu a protažení aj.</a:t>
            </a:r>
          </a:p>
          <a:p>
            <a:pPr lvl="1"/>
            <a:r>
              <a:rPr lang="cs-CZ" sz="2000" dirty="0" smtClean="0"/>
              <a:t>Dle ISO norem</a:t>
            </a:r>
          </a:p>
          <a:p>
            <a:pPr lvl="1"/>
            <a:r>
              <a:rPr lang="cs-CZ" sz="2000" dirty="0" smtClean="0"/>
              <a:t>Závisí na místě odběru, vždy vzorky obou směrů (rovnoběžně a kolmo ke hřbetní čáře)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cs-CZ" sz="2000" dirty="0" smtClean="0"/>
              <a:t>Kolorimetrická měření – určení změny barevnosti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cs-CZ" sz="2000" dirty="0" smtClean="0"/>
              <a:t>Chemické analýzy</a:t>
            </a:r>
          </a:p>
          <a:p>
            <a:pPr marL="742950" lvl="2" indent="-342900">
              <a:buFontTx/>
              <a:buChar char="-"/>
            </a:pPr>
            <a:r>
              <a:rPr lang="cs-CZ" sz="2000" dirty="0" smtClean="0"/>
              <a:t>Vypovídají především o kvalitě</a:t>
            </a:r>
          </a:p>
          <a:p>
            <a:pPr marL="742950" lvl="2" indent="-342900">
              <a:buFontTx/>
              <a:buChar char="-"/>
            </a:pPr>
            <a:r>
              <a:rPr lang="cs-CZ" sz="2000" dirty="0" smtClean="0"/>
              <a:t>Dle ISO norem</a:t>
            </a:r>
          </a:p>
          <a:p>
            <a:pPr marL="742950" lvl="2" indent="-342900">
              <a:buFontTx/>
              <a:buChar char="-"/>
            </a:pPr>
            <a:r>
              <a:rPr lang="cs-CZ" sz="2000" dirty="0"/>
              <a:t>Stanovení obsahu síranů, tuků, vlhkosti, dusíku, taninů, AMK složení, …</a:t>
            </a:r>
          </a:p>
        </p:txBody>
      </p:sp>
    </p:spTree>
    <p:extLst>
      <p:ext uri="{BB962C8B-B14F-4D97-AF65-F5344CB8AC3E}">
        <p14:creationId xmlns:p14="http://schemas.microsoft.com/office/powerpoint/2010/main" val="5344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6904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/>
              <a:t>Chromatografické metody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u="sng" dirty="0"/>
              <a:t>Aminokyselinová analýza – HPLC – bazické a kyselé </a:t>
            </a:r>
            <a:r>
              <a:rPr lang="cs-CZ" altLang="cs-CZ" u="sng" dirty="0" smtClean="0"/>
              <a:t>aminokyseliny, </a:t>
            </a:r>
            <a:r>
              <a:rPr lang="cs-CZ" u="sng" dirty="0"/>
              <a:t>změny v primární struktuře kolagenu</a:t>
            </a:r>
            <a:endParaRPr lang="cs-CZ" altLang="cs-CZ" u="sng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Gelová permeační chromatografie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GC-MS – rozkladné produkty kolagenu</a:t>
            </a:r>
          </a:p>
          <a:p>
            <a:endParaRPr lang="cs-CZ" altLang="cs-CZ" b="1" dirty="0" smtClean="0"/>
          </a:p>
          <a:p>
            <a:r>
              <a:rPr lang="cs-CZ" altLang="cs-CZ" b="1" dirty="0" smtClean="0"/>
              <a:t>Elektromigrační </a:t>
            </a:r>
            <a:r>
              <a:rPr lang="cs-CZ" altLang="cs-CZ" b="1" dirty="0"/>
              <a:t>separační metody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2D elektroforéza – změny v izoelektrickém bodě a molekulové hmotnosti </a:t>
            </a:r>
            <a:r>
              <a:rPr lang="cs-CZ" altLang="cs-CZ" dirty="0" smtClean="0"/>
              <a:t>kolagenu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u="sng" dirty="0"/>
              <a:t>SDS-PAGE elektroforéza – změna polymeračního stupně </a:t>
            </a:r>
            <a:r>
              <a:rPr lang="cs-CZ" u="sng" dirty="0" smtClean="0"/>
              <a:t>kolagenu</a:t>
            </a:r>
            <a:endParaRPr lang="cs-CZ" altLang="cs-CZ" u="sng" dirty="0"/>
          </a:p>
          <a:p>
            <a:endParaRPr lang="cs-CZ" altLang="cs-CZ" b="1" dirty="0" smtClean="0"/>
          </a:p>
          <a:p>
            <a:r>
              <a:rPr lang="cs-CZ" altLang="cs-CZ" b="1" u="sng" dirty="0" smtClean="0"/>
              <a:t>Metody </a:t>
            </a:r>
            <a:r>
              <a:rPr lang="cs-CZ" altLang="cs-CZ" b="1" u="sng" dirty="0"/>
              <a:t>termické analýzy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Termická mikroskopie – teplota smrštění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DSC – teplo a denaturace a změna entalpie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Další – TA,DTA,DTMA </a:t>
            </a:r>
            <a:r>
              <a:rPr lang="cs-CZ" altLang="cs-CZ" dirty="0" smtClean="0"/>
              <a:t>(dynamická </a:t>
            </a:r>
            <a:r>
              <a:rPr lang="cs-CZ" altLang="cs-CZ" dirty="0"/>
              <a:t>termomechanická analýza)</a:t>
            </a:r>
          </a:p>
          <a:p>
            <a:endParaRPr lang="cs-CZ" altLang="cs-CZ" b="1" dirty="0" smtClean="0"/>
          </a:p>
          <a:p>
            <a:r>
              <a:rPr lang="cs-CZ" altLang="cs-CZ" b="1" dirty="0" smtClean="0"/>
              <a:t>Spektroskopické metody</a:t>
            </a:r>
            <a:endParaRPr lang="cs-CZ" altLang="cs-CZ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FT Ramanova spektroskopie – sekundární uspořádání kolagenového řetězce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Kolorimetrie – změna barevnosti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u="sng" dirty="0"/>
              <a:t>EPR spektroskopie </a:t>
            </a:r>
            <a:r>
              <a:rPr lang="cs-CZ" altLang="cs-CZ" dirty="0"/>
              <a:t>- spektroskopie elektronové paramagnetické rezonance – sledování vzniku, reakcí a rozpadu volných radikálů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NMR spektroskopie -  změny aminokyselin</a:t>
            </a:r>
          </a:p>
          <a:p>
            <a:pPr>
              <a:defRPr/>
            </a:pPr>
            <a:endParaRPr lang="cs-CZ" b="1" u="sng" dirty="0" smtClean="0"/>
          </a:p>
          <a:p>
            <a:pPr>
              <a:defRPr/>
            </a:pPr>
            <a:r>
              <a:rPr lang="cs-CZ" b="1" u="sng" dirty="0" smtClean="0"/>
              <a:t>Skenovací </a:t>
            </a:r>
            <a:r>
              <a:rPr lang="cs-CZ" b="1" u="sng" dirty="0"/>
              <a:t>elektronová mikroskopie s EDS analýzou – </a:t>
            </a:r>
            <a:r>
              <a:rPr lang="cs-CZ" u="sng" dirty="0"/>
              <a:t>morfologické změny </a:t>
            </a:r>
            <a:r>
              <a:rPr lang="cs-CZ" u="sng" dirty="0" smtClean="0"/>
              <a:t>struktury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29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Základní vyhodnocení stavu třísločiněných usní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Usně pouze s mírně degradovanou strukturou materiálu</a:t>
            </a:r>
          </a:p>
          <a:p>
            <a:pPr lvl="1"/>
            <a:r>
              <a:rPr lang="cs-CZ" altLang="cs-CZ" dirty="0"/>
              <a:t>pH 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altLang="cs-CZ" dirty="0" smtClean="0"/>
              <a:t> 4</a:t>
            </a:r>
            <a:endParaRPr lang="cs-CZ" altLang="cs-CZ" dirty="0"/>
          </a:p>
          <a:p>
            <a:pPr lvl="1"/>
            <a:r>
              <a:rPr lang="cs-CZ" altLang="cs-CZ" dirty="0"/>
              <a:t>soudružnost vláken ve třídě 1-2</a:t>
            </a:r>
          </a:p>
          <a:p>
            <a:pPr lvl="1"/>
            <a:r>
              <a:rPr lang="cs-CZ" altLang="cs-CZ" dirty="0" smtClean="0"/>
              <a:t>T</a:t>
            </a:r>
            <a:r>
              <a:rPr lang="cs-CZ" altLang="cs-CZ" baseline="-25000" dirty="0" smtClean="0"/>
              <a:t>s</a:t>
            </a:r>
            <a:r>
              <a:rPr lang="cs-CZ" altLang="cs-CZ" dirty="0" smtClean="0"/>
              <a:t> 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altLang="cs-CZ" dirty="0" smtClean="0"/>
              <a:t> </a:t>
            </a:r>
            <a:r>
              <a:rPr lang="cs-CZ" altLang="cs-CZ" dirty="0"/>
              <a:t>45 °C</a:t>
            </a:r>
          </a:p>
          <a:p>
            <a:pPr lvl="1"/>
            <a:endParaRPr lang="cs-CZ" dirty="0" smtClean="0"/>
          </a:p>
          <a:p>
            <a:r>
              <a:rPr lang="cs-CZ" dirty="0"/>
              <a:t>Usně </a:t>
            </a:r>
            <a:r>
              <a:rPr lang="cs-CZ" dirty="0" smtClean="0"/>
              <a:t>ve vyšším stupni degradace</a:t>
            </a:r>
            <a:endParaRPr lang="cs-CZ" dirty="0"/>
          </a:p>
          <a:p>
            <a:pPr lvl="1"/>
            <a:r>
              <a:rPr lang="cs-CZ" altLang="cs-CZ" dirty="0"/>
              <a:t>pH  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cs-CZ" altLang="cs-CZ" dirty="0" smtClean="0"/>
              <a:t>4</a:t>
            </a:r>
            <a:endParaRPr lang="cs-CZ" altLang="cs-CZ" dirty="0"/>
          </a:p>
          <a:p>
            <a:pPr lvl="1"/>
            <a:r>
              <a:rPr lang="cs-CZ" altLang="cs-CZ" dirty="0"/>
              <a:t>soudružnost vláken ve třídě 3</a:t>
            </a:r>
          </a:p>
          <a:p>
            <a:pPr lvl="1"/>
            <a:r>
              <a:rPr lang="cs-CZ" altLang="cs-CZ" dirty="0"/>
              <a:t>T</a:t>
            </a:r>
            <a:r>
              <a:rPr lang="cs-CZ" altLang="cs-CZ" baseline="-25000" dirty="0"/>
              <a:t>s</a:t>
            </a:r>
            <a:r>
              <a:rPr lang="cs-CZ" altLang="cs-CZ" dirty="0"/>
              <a:t> 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cs-CZ" altLang="cs-CZ" dirty="0" smtClean="0"/>
              <a:t>45 </a:t>
            </a:r>
            <a:r>
              <a:rPr lang="cs-CZ" altLang="cs-CZ" dirty="0"/>
              <a:t>°C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48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Shrnutí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R"/>
            </a:pPr>
            <a:r>
              <a:rPr lang="cs-CZ" dirty="0" smtClean="0"/>
              <a:t>Co zjistíte vizuálním hodnocením?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 budete měřit pH na sbírkovém předmětu a o čem získaná hodnota vypovídá?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Jakou hodnotu pH považujeme za mezní?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 připravíte vzorek pro určení soudržnosti vláken? Jak získanou informaci vyhodnotíte?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 lze měřit teplotu smrštění T</a:t>
            </a:r>
            <a:r>
              <a:rPr lang="cs-CZ" baseline="-25000" dirty="0" smtClean="0"/>
              <a:t>s</a:t>
            </a:r>
            <a:r>
              <a:rPr lang="cs-CZ" dirty="0" smtClean="0"/>
              <a:t>?</a:t>
            </a:r>
          </a:p>
          <a:p>
            <a:pPr marL="514350" indent="-514350">
              <a:buAutoNum type="arabicParenR"/>
            </a:pPr>
            <a:r>
              <a:rPr lang="cs-CZ" dirty="0" smtClean="0"/>
              <a:t>Kolik intervalů při měření T</a:t>
            </a:r>
            <a:r>
              <a:rPr lang="cs-CZ" baseline="-25000" dirty="0" smtClean="0"/>
              <a:t>s</a:t>
            </a:r>
            <a:r>
              <a:rPr lang="cs-CZ" dirty="0" smtClean="0"/>
              <a:t> zaznamenáváme?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Jakou hodnotu T</a:t>
            </a:r>
            <a:r>
              <a:rPr lang="cs-CZ" baseline="-25000" dirty="0" smtClean="0"/>
              <a:t>s</a:t>
            </a:r>
            <a:r>
              <a:rPr lang="cs-CZ" dirty="0" smtClean="0"/>
              <a:t> považujeme za mezní?</a:t>
            </a:r>
          </a:p>
          <a:p>
            <a:pPr marL="514350" indent="-514350">
              <a:buAutoNum type="arabicParenR"/>
            </a:pPr>
            <a:r>
              <a:rPr lang="cs-CZ" dirty="0" smtClean="0"/>
              <a:t>Kolik vody by mělo být obsaženo v kolagenních materiálech?</a:t>
            </a:r>
          </a:p>
          <a:p>
            <a:pPr marL="514350" indent="-514350">
              <a:buAutoNum type="arabicParenR"/>
            </a:pPr>
            <a:r>
              <a:rPr lang="cs-CZ" dirty="0" smtClean="0"/>
              <a:t>Co se stane když je obsah vody nižžší než 10 %? Co je potřeba dělat?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Jakými zkušebními metodami zjistím zda je useň v dobrém/degradované stavu?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Jaké jsou jednotlivé hodnoty?</a:t>
            </a:r>
          </a:p>
          <a:p>
            <a:pPr marL="514350" indent="-514350">
              <a:buAutoNum type="arabicParenR"/>
            </a:pPr>
            <a:endParaRPr lang="cs-CZ" dirty="0" smtClean="0"/>
          </a:p>
          <a:p>
            <a:pPr marL="514350" indent="-514350">
              <a:buAutoNum type="arabicParenR"/>
            </a:pPr>
            <a:endParaRPr lang="cs-CZ" dirty="0" smtClean="0"/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68252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5) Konzervování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Desinfekce</a:t>
            </a:r>
          </a:p>
          <a:p>
            <a:r>
              <a:rPr lang="cs-CZ" dirty="0" smtClean="0"/>
              <a:t>Fotodokumentace</a:t>
            </a:r>
          </a:p>
          <a:p>
            <a:r>
              <a:rPr lang="cs-CZ" dirty="0" smtClean="0"/>
              <a:t>Zhodnocení stavu materiálu</a:t>
            </a:r>
          </a:p>
          <a:p>
            <a:r>
              <a:rPr lang="cs-CZ" dirty="0" smtClean="0"/>
              <a:t>Čištění</a:t>
            </a:r>
          </a:p>
          <a:p>
            <a:r>
              <a:rPr lang="cs-CZ" dirty="0" smtClean="0"/>
              <a:t>Tukování</a:t>
            </a:r>
          </a:p>
          <a:p>
            <a:r>
              <a:rPr lang="cs-CZ" dirty="0" smtClean="0"/>
              <a:t>Lepení a další opravy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795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D95C4E2-3857-4940-92F6-2F7374C2F089}"/>
              </a:ext>
            </a:extLst>
          </p:cNvPr>
          <p:cNvSpPr/>
          <p:nvPr/>
        </p:nvSpPr>
        <p:spPr>
          <a:xfrm>
            <a:off x="899592" y="1285060"/>
            <a:ext cx="73448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dirty="0" smtClean="0">
                <a:ea typeface="Times New Roman" panose="02020603050405020304" pitchFamily="18" charset="0"/>
              </a:rPr>
              <a:t>Nejspodnější </a:t>
            </a:r>
            <a:r>
              <a:rPr lang="cs-CZ" sz="1900" dirty="0">
                <a:ea typeface="Times New Roman" panose="02020603050405020304" pitchFamily="18" charset="0"/>
              </a:rPr>
              <a:t>část kůže ve </a:t>
            </a:r>
            <a:r>
              <a:rPr lang="cs-CZ" sz="1900" dirty="0" smtClean="0">
                <a:ea typeface="Times New Roman" panose="02020603050405020304" pitchFamily="18" charset="0"/>
              </a:rPr>
              <a:t>které </a:t>
            </a:r>
            <a:r>
              <a:rPr lang="cs-CZ" sz="1900" dirty="0">
                <a:ea typeface="Times New Roman" panose="02020603050405020304" pitchFamily="18" charset="0"/>
              </a:rPr>
              <a:t>se ukládá </a:t>
            </a:r>
            <a:r>
              <a:rPr lang="cs-CZ" sz="1900" dirty="0" smtClean="0">
                <a:ea typeface="Times New Roman" panose="02020603050405020304" pitchFamily="18" charset="0"/>
              </a:rPr>
              <a:t>tuk </a:t>
            </a:r>
            <a:endParaRPr lang="cs-CZ" sz="1900" dirty="0"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ea typeface="Times New Roman" panose="02020603050405020304" pitchFamily="18" charset="0"/>
              </a:rPr>
              <a:t>Ten často tvoří souvislou vrstvu a je pružným spojením mezi kůží a tělem živočicha.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ea typeface="Times New Roman" panose="02020603050405020304" pitchFamily="18" charset="0"/>
              </a:rPr>
              <a:t>Při koželužském zpracování se podkožní vazivo odstraňuje tzv. mízdřením</a:t>
            </a:r>
          </a:p>
          <a:p>
            <a:pPr>
              <a:spcAft>
                <a:spcPts val="0"/>
              </a:spcAft>
            </a:pPr>
            <a:endParaRPr lang="cs-CZ" sz="1900" dirty="0">
              <a:ea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ea typeface="Times New Roman" panose="02020603050405020304" pitchFamily="18" charset="0"/>
              </a:rPr>
              <a:t>Podkožní vazivo – </a:t>
            </a:r>
            <a:r>
              <a:rPr lang="cs-CZ" b="1" dirty="0" smtClean="0">
                <a:ea typeface="Times New Roman" panose="02020603050405020304" pitchFamily="18" charset="0"/>
              </a:rPr>
              <a:t>Subcutis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780928"/>
            <a:ext cx="4713312" cy="35349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3768" y="6493491"/>
            <a:ext cx="5487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https://plasticsurgerykey.com/histology-of-the-skin/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17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764704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Parami </a:t>
            </a:r>
            <a:r>
              <a:rPr lang="cs-CZ" sz="2000" dirty="0"/>
              <a:t>– nejčastěji v parách 80-95% n-butylalkoholu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Roztoky biocidů – Ajatin, Septonex, </a:t>
            </a:r>
            <a:r>
              <a:rPr lang="cs-CZ" sz="2000" dirty="0" err="1"/>
              <a:t>Preventol</a:t>
            </a:r>
            <a:r>
              <a:rPr lang="cs-CZ" sz="2000" dirty="0"/>
              <a:t> O extra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Nepoužívat </a:t>
            </a:r>
            <a:r>
              <a:rPr lang="cs-CZ" sz="2000" dirty="0" err="1"/>
              <a:t>thymol</a:t>
            </a:r>
            <a:r>
              <a:rPr lang="cs-CZ" sz="2000" dirty="0"/>
              <a:t> – tmavnutí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Desinfekční přípravky mohou být součástí </a:t>
            </a:r>
            <a:r>
              <a:rPr lang="cs-CZ" sz="2000" dirty="0" err="1"/>
              <a:t>tukovacích</a:t>
            </a:r>
            <a:r>
              <a:rPr lang="cs-CZ" sz="2000" dirty="0"/>
              <a:t> směsí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Nepoužívat </a:t>
            </a:r>
            <a:r>
              <a:rPr lang="cs-CZ" sz="2000" dirty="0"/>
              <a:t>vymrazování!</a:t>
            </a:r>
          </a:p>
          <a:p>
            <a:endParaRPr lang="cs-CZ" sz="2000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467544" y="13933"/>
            <a:ext cx="82296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Desinfekce </a:t>
            </a:r>
            <a:endParaRPr lang="cs-CZ" b="1" dirty="0"/>
          </a:p>
        </p:txBody>
      </p:sp>
      <p:pic>
        <p:nvPicPr>
          <p:cNvPr id="4" name="Obrázek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94" y="3717032"/>
            <a:ext cx="2295450" cy="28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310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8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Fotodokumentace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cs-CZ" dirty="0" smtClean="0"/>
              <a:t>Vždy před zásahem – ve stavu v jakém se materiál dostane do dílny/laboratoře</a:t>
            </a:r>
          </a:p>
          <a:p>
            <a:r>
              <a:rPr lang="cs-CZ" dirty="0" smtClean="0"/>
              <a:t>V průběhu – především pokud jsou dělány nějaké větší zásahy, např. lepení apod.</a:t>
            </a:r>
          </a:p>
          <a:p>
            <a:r>
              <a:rPr lang="cs-CZ" dirty="0" smtClean="0"/>
              <a:t>Výstupní – dokumentace výsledného stavu a vzhledu jak předmět skutečně vypadá po zásahu</a:t>
            </a:r>
          </a:p>
          <a:p>
            <a:endParaRPr lang="cs-CZ" dirty="0"/>
          </a:p>
          <a:p>
            <a:r>
              <a:rPr lang="cs-CZ" dirty="0" smtClean="0"/>
              <a:t>Vždy s měřítkem a evidencí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54568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Zhodnocení stavu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Před jakýmkoli zásahem by nejprve měl být materiál otestován a zjištěn stupeň degradace</a:t>
            </a:r>
          </a:p>
          <a:p>
            <a:r>
              <a:rPr lang="cs-CZ" dirty="0" smtClean="0"/>
              <a:t>V závislosti na výsledcích konzervátor vyhodnotí úroveň degradace a vybere vhodný postup konzervace</a:t>
            </a:r>
          </a:p>
          <a:p>
            <a:r>
              <a:rPr lang="cs-CZ" dirty="0" smtClean="0"/>
              <a:t>Alespoň základní zkoušky</a:t>
            </a:r>
          </a:p>
          <a:p>
            <a:pPr lvl="1"/>
            <a:r>
              <a:rPr lang="cs-CZ" dirty="0" smtClean="0"/>
              <a:t>pH</a:t>
            </a:r>
          </a:p>
          <a:p>
            <a:pPr lvl="1"/>
            <a:r>
              <a:rPr lang="cs-CZ" dirty="0" smtClean="0"/>
              <a:t>Koherence</a:t>
            </a:r>
          </a:p>
          <a:p>
            <a:pPr lvl="1"/>
            <a:r>
              <a:rPr lang="cs-CZ" dirty="0" smtClean="0"/>
              <a:t>T</a:t>
            </a:r>
            <a:r>
              <a:rPr lang="cs-CZ" baseline="-25000" dirty="0" smtClean="0"/>
              <a:t>s</a:t>
            </a:r>
            <a:endParaRPr lang="cs-CZ" dirty="0" smtClean="0"/>
          </a:p>
          <a:p>
            <a:r>
              <a:rPr lang="cs-CZ" dirty="0" smtClean="0"/>
              <a:t>Ideálně určit i materiál (pro případ restaurování, důležité info pro kurátory)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89374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Čištění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4082"/>
            <a:ext cx="8229600" cy="5492081"/>
          </a:xfrm>
        </p:spPr>
        <p:txBody>
          <a:bodyPr>
            <a:normAutofit/>
          </a:bodyPr>
          <a:lstStyle/>
          <a:p>
            <a:pPr marL="265113" indent="-265113"/>
            <a:r>
              <a:rPr lang="cs-CZ" sz="2000" dirty="0" smtClean="0"/>
              <a:t>Výběr přípravků a postupu v závislosti na úrovni degradace</a:t>
            </a:r>
          </a:p>
          <a:p>
            <a:pPr marL="285750" indent="-285750"/>
            <a:r>
              <a:rPr lang="cs-CZ" sz="2000" dirty="0"/>
              <a:t>Useň by během čištění neměla být příliš promáčena vodou – může dojít ke ztvrdnutí, smrštění a popraskání</a:t>
            </a:r>
          </a:p>
          <a:p>
            <a:pPr marL="285750" indent="-285750"/>
            <a:r>
              <a:rPr lang="cs-CZ" sz="2000" dirty="0"/>
              <a:t>Rizikové je čištění jak silně degradovaných usní tak např. zámišových usní</a:t>
            </a:r>
          </a:p>
          <a:p>
            <a:pPr marL="285750" indent="-285750"/>
            <a:r>
              <a:rPr lang="cs-CZ" sz="2000" dirty="0"/>
              <a:t>Bělení – ne!</a:t>
            </a:r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sz="2000" b="1" dirty="0" smtClean="0"/>
              <a:t>Mechanicky </a:t>
            </a:r>
            <a:r>
              <a:rPr lang="cs-CZ" sz="2000" b="1" dirty="0"/>
              <a:t>(suché) </a:t>
            </a:r>
            <a:r>
              <a:rPr lang="cs-CZ" sz="2000" dirty="0"/>
              <a:t>– oprášení na sucho kartáčkem, vakuovým štětcem, </a:t>
            </a:r>
            <a:r>
              <a:rPr lang="cs-CZ" sz="2000" dirty="0" smtClean="0"/>
              <a:t>vysavačem,</a:t>
            </a: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b="1" dirty="0" smtClean="0"/>
              <a:t>Chemicky </a:t>
            </a:r>
            <a:r>
              <a:rPr lang="cs-CZ" sz="2000" b="1" dirty="0"/>
              <a:t>(mokré) </a:t>
            </a:r>
            <a:r>
              <a:rPr lang="cs-CZ" sz="2000" dirty="0"/>
              <a:t>– rozpustnost povrchové úpravy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Alvolová pěna – 1% napěněný roztok anionaktivního tenzidu – pouze usně s mírným stupněm degradace – používat pouze pěny, ne samotný roztok !!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Isopropylalkohol – 80-90% vodný roztok, silně degradované usně (pH </a:t>
            </a:r>
            <a:r>
              <a:rPr lang="cs-CZ" sz="2000" dirty="0">
                <a:cs typeface="Calibri"/>
              </a:rPr>
              <a:t>&lt;</a:t>
            </a:r>
            <a:r>
              <a:rPr lang="cs-CZ" sz="2000" dirty="0"/>
              <a:t> 3,5 a T</a:t>
            </a:r>
            <a:r>
              <a:rPr lang="cs-CZ" sz="2000" baseline="-25000" dirty="0"/>
              <a:t>s</a:t>
            </a:r>
            <a:r>
              <a:rPr lang="cs-CZ" sz="2000" dirty="0"/>
              <a:t> </a:t>
            </a:r>
            <a:r>
              <a:rPr lang="cs-CZ" sz="2000" dirty="0">
                <a:cs typeface="Calibri"/>
              </a:rPr>
              <a:t>&lt;  </a:t>
            </a:r>
            <a:r>
              <a:rPr lang="cs-CZ" sz="2000" dirty="0" smtClean="0">
                <a:cs typeface="Calibri"/>
              </a:rPr>
              <a:t>4</a:t>
            </a:r>
            <a:r>
              <a:rPr lang="cs-CZ" sz="2000" dirty="0" smtClean="0"/>
              <a:t>5 </a:t>
            </a:r>
            <a:r>
              <a:rPr lang="cs-CZ" sz="2000" dirty="0"/>
              <a:t>°C)</a:t>
            </a:r>
          </a:p>
          <a:p>
            <a:pPr marL="285750" indent="-285750"/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2191902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6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Tukování 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285750" indent="-285750"/>
            <a:r>
              <a:rPr lang="cs-CZ" sz="2000" dirty="0"/>
              <a:t>Následuje ihned po čištění kdy je useň ještě mírně zavlhlá</a:t>
            </a:r>
          </a:p>
          <a:p>
            <a:pPr marL="285750" indent="-285750"/>
            <a:r>
              <a:rPr lang="cs-CZ" sz="2000" dirty="0"/>
              <a:t>Tukovací směs se vybírá dle míry vysušení </a:t>
            </a:r>
            <a:r>
              <a:rPr lang="cs-CZ" sz="2000" dirty="0" smtClean="0"/>
              <a:t>předmětu a dle struktury lícové vrstvy </a:t>
            </a:r>
          </a:p>
          <a:p>
            <a:pPr marL="285750" indent="-285750"/>
            <a:r>
              <a:rPr lang="cs-CZ" sz="2000" dirty="0" smtClean="0"/>
              <a:t>Nejčastější přípravky: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VÚK – vhodná pro usně s uzavřenějším (celistvějším) lícem – lépe </a:t>
            </a:r>
            <a:r>
              <a:rPr lang="cs-CZ" sz="2000" dirty="0" smtClean="0"/>
              <a:t>penetruje, obsahuje kolem 10 % tukových složek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Britská tukovací směs – vhodná pro usně s narušenějším </a:t>
            </a:r>
            <a:r>
              <a:rPr lang="cs-CZ" sz="2000" dirty="0" smtClean="0"/>
              <a:t>povrchem, kolem 30 % tukových složek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Corex TU a Corex BT – viz BTS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Směs pro bílé vazební usně a pergameny – nezpůsobuje barevnou změnu (žloutnutí)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/>
              <a:t>Nanášení </a:t>
            </a:r>
            <a:r>
              <a:rPr lang="cs-CZ" sz="2000" dirty="0" smtClean="0"/>
              <a:t>štětcem, směs mírně nahřátá (cca 30 °C) – rozpuštění tuků</a:t>
            </a:r>
            <a:endParaRPr lang="cs-CZ" sz="2000" dirty="0"/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/>
              <a:t>Vhodné je nanášet směs v menším množství postupně ve více vrstvách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/>
              <a:t>Přebytek tukovací směsi se následně odstraní přeleštěním např. flanelovým  hadříkem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24451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Lepení, doplňování, opravy </a:t>
            </a:r>
            <a:endParaRPr lang="cs-CZ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75927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 smtClean="0"/>
              <a:t>Lepení</a:t>
            </a:r>
            <a:endParaRPr lang="cs-CZ" sz="1800" b="1" dirty="0"/>
          </a:p>
          <a:p>
            <a:pPr marL="285750" indent="-285750"/>
            <a:r>
              <a:rPr lang="cs-CZ" sz="1800" dirty="0"/>
              <a:t>Vyzina – rybí klih – velmi tvrdý spoj, komplikovanější rozpouštění i odstranění</a:t>
            </a:r>
          </a:p>
          <a:p>
            <a:pPr marL="285750" indent="-285750"/>
            <a:r>
              <a:rPr lang="cs-CZ" sz="1800" dirty="0"/>
              <a:t>Methylceluloza – 3% vodný roztok Tylose MH6000 – rozpustná ve vodě, reversibilní,  pružný spoj</a:t>
            </a:r>
          </a:p>
          <a:p>
            <a:pPr marL="0" indent="0">
              <a:buNone/>
            </a:pPr>
            <a:r>
              <a:rPr lang="cs-CZ" sz="1800" b="1" dirty="0" smtClean="0"/>
              <a:t>Konsolidace</a:t>
            </a:r>
          </a:p>
          <a:p>
            <a:r>
              <a:rPr lang="cs-CZ" sz="1800" dirty="0" smtClean="0"/>
              <a:t>Klucel G (1–2% roztok v EtOH nebo isopropylalkoholu), </a:t>
            </a:r>
          </a:p>
          <a:p>
            <a:r>
              <a:rPr lang="cs-CZ" sz="1800" dirty="0" smtClean="0"/>
              <a:t>SC6000 + Klucel G + 2% EtOH v poměru 1:1:1</a:t>
            </a:r>
          </a:p>
          <a:p>
            <a:pPr marL="0" indent="0">
              <a:buNone/>
            </a:pPr>
            <a:r>
              <a:rPr lang="cs-CZ" sz="1800" b="1" dirty="0" smtClean="0"/>
              <a:t>Opravy a doplňování</a:t>
            </a:r>
            <a:endParaRPr lang="cs-CZ" sz="1800" b="1" dirty="0"/>
          </a:p>
          <a:p>
            <a:pPr marL="285750" indent="-285750"/>
            <a:r>
              <a:rPr lang="cs-CZ" sz="1800" dirty="0"/>
              <a:t>Odstranění starých oprav</a:t>
            </a:r>
          </a:p>
          <a:p>
            <a:pPr marL="285750" indent="-285750"/>
            <a:r>
              <a:rPr lang="cs-CZ" sz="1800" dirty="0"/>
              <a:t>Zcelení trhlin, prasklin, prořezaných míst - podlepením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Ztenčenou (zbroušenou) usní nebo pergamenem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Japonským papírem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Pergamenové lepidlo – „dolévání“ pergamenu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/>
            <a:r>
              <a:rPr lang="cs-CZ" sz="1800" dirty="0"/>
              <a:t>Doplňování se obecně příliš neprovádí ani nedoporučuje – ačkoli je použit stejný materiál, může se tento chovat jinak než zbytek předmětu (hygroskopicita, pnutí,…)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6202301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48680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 smtClean="0"/>
              <a:t>Poznámky ke konzervování 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/>
              <a:t>Pracovat v rukavicích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/>
              <a:t>Konzervační činidlo nanášet v menším množství – raději opakovaně - více slabších vrstev než jeden silný nános činidla</a:t>
            </a:r>
          </a:p>
          <a:p>
            <a:pPr>
              <a:defRPr/>
            </a:pPr>
            <a:endParaRPr lang="cs-CZ" u="sng" dirty="0" smtClean="0">
              <a:hlinkClick r:id="rId2"/>
            </a:endParaRPr>
          </a:p>
          <a:p>
            <a:pPr>
              <a:defRPr/>
            </a:pPr>
            <a:r>
              <a:rPr lang="cs-CZ" b="1" dirty="0" smtClean="0"/>
              <a:t>Odkazy</a:t>
            </a:r>
            <a:endParaRPr lang="cs-CZ" b="1" dirty="0" smtClean="0">
              <a:hlinkClick r:id="rId2"/>
            </a:endParaRPr>
          </a:p>
          <a:p>
            <a:pPr>
              <a:defRPr/>
            </a:pPr>
            <a:r>
              <a:rPr lang="cs-CZ" u="sng" dirty="0" smtClean="0">
                <a:hlinkClick r:id="rId2"/>
              </a:rPr>
              <a:t>https</a:t>
            </a:r>
            <a:r>
              <a:rPr lang="cs-CZ" u="sng" dirty="0">
                <a:hlinkClick r:id="rId2"/>
              </a:rPr>
              <a:t>://www.youtube.com/watch?v=85SgJz9vf2E</a:t>
            </a:r>
            <a:endParaRPr lang="cs-CZ" u="sng" dirty="0"/>
          </a:p>
          <a:p>
            <a:pPr>
              <a:defRPr/>
            </a:pPr>
            <a:endParaRPr lang="cs-CZ" u="sng" dirty="0"/>
          </a:p>
          <a:p>
            <a:pPr>
              <a:defRPr/>
            </a:pPr>
            <a:r>
              <a:rPr lang="cs-CZ" u="sng" dirty="0">
                <a:hlinkClick r:id="rId3"/>
              </a:rPr>
              <a:t>https://leatherworking.wonderhowto.com/how-to/apply-leather-dressing-dry-leather-bound-book-217783</a:t>
            </a:r>
            <a:r>
              <a:rPr lang="cs-CZ" u="sng" dirty="0" smtClean="0">
                <a:hlinkClick r:id="rId3"/>
              </a:rPr>
              <a:t>/</a:t>
            </a:r>
            <a:endParaRPr lang="cs-CZ" u="sng" dirty="0" smtClean="0"/>
          </a:p>
          <a:p>
            <a:pPr>
              <a:defRPr/>
            </a:pPr>
            <a:endParaRPr lang="cs-CZ" u="sng" dirty="0"/>
          </a:p>
          <a:p>
            <a:pPr>
              <a:defRPr/>
            </a:pPr>
            <a:r>
              <a:rPr lang="cs-CZ" dirty="0">
                <a:hlinkClick r:id="rId4"/>
              </a:rPr>
              <a:t>http://www.vam.ac.uk/content/journals/conservation-journal/autumn-2014-issue-62/all-that-glitters-conservation-of-a-gilt-leather-chasuble/</a:t>
            </a:r>
            <a:endParaRPr lang="cs-CZ" dirty="0"/>
          </a:p>
          <a:p>
            <a:pPr>
              <a:defRPr/>
            </a:pPr>
            <a:endParaRPr lang="cs-CZ" u="sng" dirty="0" smtClean="0"/>
          </a:p>
          <a:p>
            <a:pPr>
              <a:defRPr/>
            </a:pPr>
            <a:r>
              <a:rPr lang="cs-CZ" u="sng" dirty="0" smtClean="0">
                <a:hlinkClick r:id="rId5"/>
              </a:rPr>
              <a:t>https://www.youtube.com/watch?v=9I2a1zuJznU&amp;ab_channel=BBCStudios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41615270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PREVENTIVNÍ KONZERVACE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/>
              <a:t>Relativní vlhkost prostředí</a:t>
            </a:r>
          </a:p>
          <a:p>
            <a:r>
              <a:rPr lang="cs-CZ" altLang="cs-CZ" sz="2000" dirty="0" smtClean="0"/>
              <a:t>Nízká </a:t>
            </a:r>
            <a:r>
              <a:rPr lang="cs-CZ" altLang="cs-CZ" sz="2000" dirty="0"/>
              <a:t>vlhkost </a:t>
            </a:r>
            <a:r>
              <a:rPr lang="cs-CZ" sz="2000" dirty="0">
                <a:cs typeface="Calibri"/>
              </a:rPr>
              <a:t>&lt; 40% </a:t>
            </a:r>
            <a:r>
              <a:rPr lang="cs-CZ" altLang="cs-CZ" sz="2000" dirty="0" smtClean="0"/>
              <a:t>– </a:t>
            </a:r>
            <a:r>
              <a:rPr lang="cs-CZ" sz="2000" dirty="0">
                <a:cs typeface="Calibri"/>
              </a:rPr>
              <a:t>přesušení, snížení mechanické odolnosti</a:t>
            </a:r>
            <a:r>
              <a:rPr lang="cs-CZ" sz="2000" dirty="0" smtClean="0">
                <a:cs typeface="Calibri"/>
              </a:rPr>
              <a:t>, </a:t>
            </a:r>
            <a:r>
              <a:rPr lang="cs-CZ" altLang="cs-CZ" sz="2000" dirty="0" smtClean="0"/>
              <a:t>křehnutí </a:t>
            </a:r>
            <a:r>
              <a:rPr lang="cs-CZ" altLang="cs-CZ" sz="2000" dirty="0"/>
              <a:t>a praskání</a:t>
            </a:r>
          </a:p>
          <a:p>
            <a:r>
              <a:rPr lang="cs-CZ" altLang="cs-CZ" sz="2000" dirty="0"/>
              <a:t>Vysoká vlhkost </a:t>
            </a:r>
            <a:r>
              <a:rPr lang="cs-CZ" sz="2000" dirty="0">
                <a:cs typeface="Calibri"/>
              </a:rPr>
              <a:t>&gt; 65 % </a:t>
            </a:r>
            <a:r>
              <a:rPr lang="cs-CZ" altLang="cs-CZ" sz="2000" dirty="0" smtClean="0"/>
              <a:t>– </a:t>
            </a:r>
            <a:r>
              <a:rPr lang="cs-CZ" altLang="cs-CZ" sz="2000" dirty="0"/>
              <a:t>biologická degradace (růst mikroorganismů)</a:t>
            </a:r>
          </a:p>
          <a:p>
            <a:r>
              <a:rPr lang="cs-CZ" altLang="cs-CZ" sz="2000" dirty="0"/>
              <a:t>Rychlé změny vlhkosti – mechanické poškození</a:t>
            </a:r>
          </a:p>
          <a:p>
            <a:pPr algn="ctr"/>
            <a:endParaRPr lang="cs-CZ" altLang="cs-CZ" sz="2000" dirty="0" smtClean="0"/>
          </a:p>
          <a:p>
            <a:pPr algn="ctr"/>
            <a:r>
              <a:rPr lang="cs-CZ" altLang="cs-CZ" sz="2000" dirty="0" smtClean="0"/>
              <a:t>40-60 </a:t>
            </a:r>
            <a:r>
              <a:rPr lang="cs-CZ" altLang="cs-CZ" sz="2000" dirty="0"/>
              <a:t>% RV, optimum 50-55%, </a:t>
            </a:r>
            <a:r>
              <a:rPr lang="cs-CZ" altLang="cs-CZ" sz="2000" b="1" dirty="0" smtClean="0"/>
              <a:t>konstantní</a:t>
            </a:r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smtClean="0"/>
              <a:t>Teplota</a:t>
            </a:r>
          </a:p>
          <a:p>
            <a:r>
              <a:rPr lang="cs-CZ" sz="2000" dirty="0"/>
              <a:t>T </a:t>
            </a:r>
            <a:r>
              <a:rPr lang="cs-CZ" sz="2000" dirty="0">
                <a:cs typeface="Calibri"/>
              </a:rPr>
              <a:t>&gt; 25 °C – urychlení chemické degradace (v kombinaci c vysokou RH i mikrobiální napadení)</a:t>
            </a:r>
            <a:endParaRPr lang="cs-CZ" sz="2000" dirty="0" smtClean="0">
              <a:cs typeface="Calibri"/>
            </a:endParaRPr>
          </a:p>
          <a:p>
            <a:r>
              <a:rPr lang="cs-CZ" altLang="cs-CZ" sz="2000" dirty="0" smtClean="0"/>
              <a:t>Vyvolává </a:t>
            </a:r>
            <a:r>
              <a:rPr lang="cs-CZ" altLang="cs-CZ" sz="2000" dirty="0"/>
              <a:t>oxidaci a urychluje hydrolýzu kolagenních materiálů.</a:t>
            </a:r>
          </a:p>
          <a:p>
            <a:r>
              <a:rPr lang="cs-CZ" sz="2000" dirty="0" smtClean="0">
                <a:cs typeface="Calibri"/>
              </a:rPr>
              <a:t>Mráz </a:t>
            </a:r>
            <a:r>
              <a:rPr lang="cs-CZ" sz="2000" dirty="0">
                <a:cs typeface="Calibri"/>
              </a:rPr>
              <a:t>– popraskání kolagenních vláken – zhoršení mechanické odolnosti</a:t>
            </a:r>
            <a:endParaRPr lang="cs-CZ" altLang="cs-CZ" sz="2000" dirty="0"/>
          </a:p>
          <a:p>
            <a:pPr algn="ctr"/>
            <a:endParaRPr lang="cs-CZ" altLang="cs-CZ" sz="2000" dirty="0" smtClean="0"/>
          </a:p>
          <a:p>
            <a:pPr algn="ctr"/>
            <a:r>
              <a:rPr lang="cs-CZ" altLang="cs-CZ" sz="2000" dirty="0" smtClean="0"/>
              <a:t>12-20 </a:t>
            </a:r>
            <a:r>
              <a:rPr lang="cs-CZ" altLang="cs-CZ" sz="2000" dirty="0"/>
              <a:t>°C, optimum 12-18 °</a:t>
            </a:r>
            <a:r>
              <a:rPr lang="cs-CZ" altLang="cs-CZ" sz="2000" dirty="0" smtClean="0"/>
              <a:t>C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4542033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cs-CZ" sz="2000" b="1" dirty="0" smtClean="0">
                <a:latin typeface="Calibri (Body)"/>
                <a:cs typeface="Calibri"/>
              </a:rPr>
              <a:t>Světlo 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Body)"/>
                <a:cs typeface="Calibri"/>
              </a:rPr>
              <a:t>Vyloučit UV-VIS – způsobuje degradaci, křehnutí, vyblednutí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Body)"/>
                <a:cs typeface="Calibri"/>
              </a:rPr>
              <a:t>Osvětlení </a:t>
            </a:r>
          </a:p>
          <a:p>
            <a:pPr marL="685800" lvl="2"/>
            <a:r>
              <a:rPr lang="cs-CZ" sz="2000" dirty="0" smtClean="0">
                <a:latin typeface="Calibri (Body)"/>
                <a:cs typeface="Calibri"/>
              </a:rPr>
              <a:t>barevné </a:t>
            </a:r>
            <a:r>
              <a:rPr lang="cs-CZ" sz="2000" dirty="0">
                <a:latin typeface="Calibri (Body)"/>
                <a:cs typeface="Calibri"/>
              </a:rPr>
              <a:t>do 50 lx</a:t>
            </a:r>
            <a:r>
              <a:rPr lang="cs-CZ" sz="2000" dirty="0" smtClean="0">
                <a:latin typeface="Calibri (Body)"/>
                <a:cs typeface="Calibri"/>
              </a:rPr>
              <a:t>,</a:t>
            </a:r>
          </a:p>
          <a:p>
            <a:pPr marL="685800" lvl="2"/>
            <a:r>
              <a:rPr lang="cs-CZ" sz="2000" dirty="0" smtClean="0">
                <a:latin typeface="Calibri (Body)"/>
                <a:cs typeface="Calibri"/>
              </a:rPr>
              <a:t>nebarevné </a:t>
            </a:r>
            <a:r>
              <a:rPr lang="cs-CZ" sz="2000" dirty="0">
                <a:latin typeface="Calibri (Body)"/>
                <a:cs typeface="Calibri"/>
              </a:rPr>
              <a:t>do 200 lx, </a:t>
            </a:r>
            <a:endParaRPr lang="cs-CZ" sz="2000" dirty="0" smtClean="0">
              <a:latin typeface="Calibri (Body)"/>
              <a:cs typeface="Calibri"/>
            </a:endParaRPr>
          </a:p>
          <a:p>
            <a:pPr marL="685800" lvl="2"/>
            <a:r>
              <a:rPr lang="cs-CZ" sz="2000" dirty="0" smtClean="0">
                <a:latin typeface="Calibri (Body)"/>
                <a:cs typeface="Calibri"/>
              </a:rPr>
              <a:t>deponované </a:t>
            </a:r>
            <a:r>
              <a:rPr lang="cs-CZ" sz="2000" dirty="0">
                <a:latin typeface="Calibri (Body)"/>
                <a:cs typeface="Calibri"/>
              </a:rPr>
              <a:t>bez </a:t>
            </a:r>
            <a:r>
              <a:rPr lang="cs-CZ" sz="2000" dirty="0" smtClean="0">
                <a:latin typeface="Calibri (Body)"/>
                <a:cs typeface="Calibri"/>
              </a:rPr>
              <a:t>osvětlení</a:t>
            </a:r>
          </a:p>
          <a:p>
            <a:pPr marL="0" lvl="2" indent="0">
              <a:buNone/>
            </a:pPr>
            <a:endParaRPr lang="cs-CZ" sz="2000" dirty="0" smtClean="0">
              <a:latin typeface="Calibri (Body)"/>
              <a:cs typeface="Calibri"/>
            </a:endParaRPr>
          </a:p>
          <a:p>
            <a:pPr marL="0" lvl="2" indent="0">
              <a:buNone/>
            </a:pPr>
            <a:r>
              <a:rPr lang="cs-CZ" sz="2000" b="1" dirty="0" smtClean="0">
                <a:latin typeface="Calibri (Body)"/>
                <a:cs typeface="Calibri"/>
              </a:rPr>
              <a:t>Prach</a:t>
            </a:r>
          </a:p>
          <a:p>
            <a:pPr>
              <a:defRPr/>
            </a:pPr>
            <a:r>
              <a:rPr lang="cs-CZ" sz="2000" dirty="0">
                <a:latin typeface="Calibri (Body)"/>
              </a:rPr>
              <a:t>Nebezpečí mikrobiálního a chemického poškození.</a:t>
            </a:r>
          </a:p>
          <a:p>
            <a:pPr>
              <a:defRPr/>
            </a:pPr>
            <a:r>
              <a:rPr lang="cs-CZ" sz="2000" dirty="0">
                <a:latin typeface="Calibri (Body)"/>
              </a:rPr>
              <a:t>Mechanické čištění kolagenních materiálů ve vyšším degradačním stupni je často poškozuje.</a:t>
            </a:r>
          </a:p>
          <a:p>
            <a:pPr>
              <a:defRPr/>
            </a:pPr>
            <a:r>
              <a:rPr lang="cs-CZ" sz="2000" dirty="0">
                <a:latin typeface="Calibri (Body)"/>
              </a:rPr>
              <a:t>Maximálně omezit vnikání prachu do depozitářů  - omezení vstupu, prachotěsnost, klimatizace s filtry</a:t>
            </a:r>
          </a:p>
          <a:p>
            <a:pPr marL="285750" lvl="2" indent="-285750"/>
            <a:endParaRPr lang="cs-CZ" sz="2000" dirty="0">
              <a:latin typeface="Calibri (Body)"/>
              <a:cs typeface="Calibri"/>
            </a:endParaRPr>
          </a:p>
          <a:p>
            <a:endParaRPr lang="cs-CZ" sz="20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42875903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04"/>
          <p:cNvGraphicFramePr>
            <a:graphicFrameLocks/>
          </p:cNvGraphicFramePr>
          <p:nvPr/>
        </p:nvGraphicFramePr>
        <p:xfrm>
          <a:off x="468313" y="1628775"/>
          <a:ext cx="8229600" cy="4605347"/>
        </p:xfrm>
        <a:graphic>
          <a:graphicData uri="http://schemas.openxmlformats.org/drawingml/2006/table">
            <a:tbl>
              <a:tblPr/>
              <a:tblGrid>
                <a:gridCol w="1090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3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Polutant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Navrhovaný limit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Srovnávací hodnoty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Doporučení WHO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μg.m</a:t>
                      </a:r>
                      <a:r>
                        <a:rPr kumimoji="0" lang="cs-CZ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³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μg.m</a:t>
                      </a:r>
                      <a:r>
                        <a:rPr kumimoji="0" lang="cs-CZ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³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μg.m</a:t>
                      </a:r>
                      <a:r>
                        <a:rPr kumimoji="0" lang="cs-CZ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³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Citlivé materiály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Ostatní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Přirozená hladina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 ovzduší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Město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NO2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0,1 – 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3,8 – 19,1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 – 9,3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19,1-90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 (1hod)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40,2 (celoročně)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SO2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0,11 – 1,1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 – 5,3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2,7 - 37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5,3 - 251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506 (10 min)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50,6(celoročně)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O3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0,1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1 - 10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2 - 200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130 - 290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(8 hod)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8637" y="116632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dirty="0"/>
              <a:t>Polutanty z vnějších zdrojů nacházející se uvnitř </a:t>
            </a:r>
            <a:r>
              <a:rPr lang="cs-CZ" altLang="cs-CZ" sz="3200" dirty="0" smtClean="0"/>
              <a:t>budovy</a:t>
            </a:r>
            <a:endParaRPr lang="cs-CZ" sz="1100" dirty="0"/>
          </a:p>
        </p:txBody>
      </p:sp>
      <p:sp>
        <p:nvSpPr>
          <p:cNvPr id="4" name="Rectangle 3"/>
          <p:cNvSpPr/>
          <p:nvPr/>
        </p:nvSpPr>
        <p:spPr>
          <a:xfrm>
            <a:off x="468313" y="5726290"/>
            <a:ext cx="8675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400" dirty="0" smtClean="0"/>
              <a:t>Zdroj</a:t>
            </a:r>
            <a:r>
              <a:rPr lang="cs-CZ" altLang="cs-CZ" sz="1400" dirty="0"/>
              <a:t>: Monitoring for Gaseous Pollutants in Museum Environments, C.M.Grzywacz, Getty Conservation Institut</a:t>
            </a:r>
            <a:r>
              <a:rPr lang="cs-CZ" altLang="cs-CZ" sz="6000" dirty="0"/>
              <a:t>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5373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Shrnutí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 smtClean="0"/>
              <a:t>Jakou funkci plní kůže za života zvířete?</a:t>
            </a:r>
          </a:p>
          <a:p>
            <a:pPr marL="514350" indent="-514350">
              <a:buAutoNum type="arabicParenR"/>
            </a:pPr>
            <a:r>
              <a:rPr lang="cs-CZ" dirty="0" smtClean="0"/>
              <a:t>Které vrsty tvoří kůži?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 se vyvíjí pokožka?</a:t>
            </a:r>
          </a:p>
          <a:p>
            <a:pPr marL="514350" indent="-514350">
              <a:buAutoNum type="arabicParenR"/>
            </a:pPr>
            <a:r>
              <a:rPr lang="cs-CZ" dirty="0" smtClean="0"/>
              <a:t>Co je myšleno pojmem „lícová kresba“</a:t>
            </a:r>
          </a:p>
          <a:p>
            <a:pPr marL="514350" indent="-514350">
              <a:buAutoNum type="arabicParenR"/>
            </a:pPr>
            <a:r>
              <a:rPr lang="cs-CZ" dirty="0" smtClean="0"/>
              <a:t>Čím se liší škára od pokožky</a:t>
            </a:r>
          </a:p>
          <a:p>
            <a:pPr marL="514350" indent="-514350">
              <a:buAutoNum type="arabicParenR"/>
            </a:pPr>
            <a:r>
              <a:rPr lang="cs-CZ" dirty="0" smtClean="0"/>
              <a:t>Které vrstvy tvoří škáru?</a:t>
            </a:r>
          </a:p>
          <a:p>
            <a:pPr marL="514350" indent="-514350">
              <a:buAutoNum type="arabicParenR"/>
            </a:pPr>
            <a:r>
              <a:rPr lang="cs-CZ" dirty="0" smtClean="0"/>
              <a:t>Co ovlivňuje poměr vrstev škáry?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35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Obecná pravidla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2" indent="-285750"/>
            <a:r>
              <a:rPr lang="cs-CZ" sz="1800" dirty="0">
                <a:cs typeface="Calibri"/>
              </a:rPr>
              <a:t>Zamezit prudkým výkyvům T a RH</a:t>
            </a:r>
          </a:p>
          <a:p>
            <a:pPr marL="285750" lvl="2" indent="-285750"/>
            <a:r>
              <a:rPr lang="cs-CZ" sz="1800" dirty="0"/>
              <a:t>Zamezit přístupu prachu – ulpívání na povrchu, urychlení chemické degradace, možný zdroj </a:t>
            </a:r>
            <a:r>
              <a:rPr lang="cs-CZ" sz="1800" dirty="0" smtClean="0"/>
              <a:t>mikroorganismů</a:t>
            </a:r>
          </a:p>
          <a:p>
            <a:pPr marL="285750" lvl="2" indent="-285750"/>
            <a:r>
              <a:rPr lang="cs-CZ" sz="1800" dirty="0" smtClean="0"/>
              <a:t>Omezit zbytečný osvit</a:t>
            </a:r>
          </a:p>
          <a:p>
            <a:pPr marL="285750" lvl="2" indent="-285750"/>
            <a:endParaRPr lang="cs-CZ" sz="1800" dirty="0"/>
          </a:p>
          <a:p>
            <a:pPr marL="285750" lvl="2" indent="-285750"/>
            <a:r>
              <a:rPr lang="cs-CZ" sz="1800" dirty="0"/>
              <a:t>Pracovat v rukavicích</a:t>
            </a:r>
          </a:p>
          <a:p>
            <a:pPr marL="285750" lvl="2" indent="-285750"/>
            <a:r>
              <a:rPr lang="cs-CZ" sz="1800" dirty="0"/>
              <a:t>Uložení pergamenů – v horizontální poloze</a:t>
            </a:r>
          </a:p>
          <a:p>
            <a:pPr marL="285750" lvl="2" indent="-285750"/>
            <a:r>
              <a:rPr lang="cs-CZ" sz="1800" dirty="0"/>
              <a:t>Pravidelná kontrola stavu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86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44010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Hustota vláknité sítě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Určuje pevnost a tažnost </a:t>
            </a:r>
            <a:r>
              <a:rPr lang="cs-CZ" sz="2000" dirty="0" smtClean="0"/>
              <a:t>usně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 smtClean="0"/>
              <a:t> </a:t>
            </a:r>
            <a:endParaRPr lang="cs-CZ" sz="2000" dirty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Rozdíly v hustotě – druh zvířete, stáři, pohlaví, způsob života, podnebí, ...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Rozdíly </a:t>
            </a:r>
            <a:r>
              <a:rPr lang="cs-CZ" sz="2000" dirty="0"/>
              <a:t>v hustotě i v rámci jedné kůže –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Nejhustší – hřbetní část (krupon), vykazuje největší pevnost a nejmenší tažnost;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Nejnižší – slabiny, boky</a:t>
            </a:r>
          </a:p>
          <a:p>
            <a:pPr marL="0" lvl="1" indent="26987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0" lvl="1" indent="26987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Na </a:t>
            </a:r>
            <a:r>
              <a:rPr lang="cs-CZ" sz="2000" dirty="0"/>
              <a:t>pevnost vláken hotové usně má vliv způsob činění při koželužském zpracování.</a:t>
            </a:r>
            <a:r>
              <a:rPr lang="cs-CZ" sz="2000" dirty="0"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5D29D2-E4AD-474C-82D3-907E84F8E6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4209845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b="1" smtClean="0"/>
              <a:t>TOPOGRAFIE A JAKOST KŮŽE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963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7" y="260648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Vlivy na přirozenou jakost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Druh zvířete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Stáří a pohlaví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Zvířata v útlém věku – nejjemnější a stejnoměrné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 věkem vlákna hrubnou, roste nestejnoměrnost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Kůže samců velmi nestejnoměrná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Výživa zdravotní stav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Mláďata živená mlékem – stejnoměrné propletení i tloušťka škáry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Překrmení – ndměrné množství tuku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Podvýživa – ztráta pružnosti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Nemoci – ztráta pružnosti, nadmíra tuků, vyrážky, jizvy, poškození cizopasníky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Způsob chovu a podnebí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Nejlepší volně žijící, v mírném pásmu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Nepříznivě působí nedostatek pohybu, vzducu, vody, vydatnou pící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900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Shrnutí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 smtClean="0"/>
              <a:t>Které jsou nejdůležitější topografické části kůže?</a:t>
            </a:r>
          </a:p>
          <a:p>
            <a:pPr marL="514350" indent="-514350">
              <a:buAutoNum type="arabicParenR"/>
            </a:pPr>
            <a:r>
              <a:rPr lang="cs-CZ" dirty="0" smtClean="0"/>
              <a:t>Proč je důležité znát topografii kůže?</a:t>
            </a:r>
          </a:p>
          <a:p>
            <a:pPr marL="514350" indent="-514350">
              <a:buAutoNum type="arabicParenR"/>
            </a:pPr>
            <a:r>
              <a:rPr lang="cs-CZ" dirty="0" smtClean="0"/>
              <a:t>Na čem závisí přirozená jakost kůže?</a:t>
            </a:r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33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DRUHY ZPRACOVÁVANÝCH KŮŽÍ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/>
              <a:t>Hověziny</a:t>
            </a:r>
          </a:p>
          <a:p>
            <a:pPr lvl="1"/>
            <a:r>
              <a:rPr lang="cs-CZ" dirty="0" smtClean="0"/>
              <a:t>Jalovice, volovice, kraviny, býčiny</a:t>
            </a:r>
          </a:p>
          <a:p>
            <a:r>
              <a:rPr lang="cs-CZ" b="1" dirty="0" smtClean="0"/>
              <a:t>Teletiny</a:t>
            </a:r>
          </a:p>
          <a:p>
            <a:pPr lvl="1"/>
            <a:r>
              <a:rPr lang="cs-CZ" dirty="0" smtClean="0"/>
              <a:t>Zmetek, pravá teletina, ostarčiny, odstávčata</a:t>
            </a:r>
          </a:p>
          <a:p>
            <a:r>
              <a:rPr lang="cs-CZ" b="1" dirty="0" smtClean="0"/>
              <a:t>Koziny</a:t>
            </a:r>
          </a:p>
          <a:p>
            <a:pPr lvl="1"/>
            <a:r>
              <a:rPr lang="cs-CZ" dirty="0" smtClean="0"/>
              <a:t>Kozlečiny, lehké ročky, ročky, koziny, kozlovice</a:t>
            </a:r>
          </a:p>
          <a:p>
            <a:r>
              <a:rPr lang="cs-CZ" b="1" dirty="0" smtClean="0"/>
              <a:t>Vepřovice</a:t>
            </a:r>
          </a:p>
          <a:p>
            <a:r>
              <a:rPr lang="cs-CZ" b="1" dirty="0" smtClean="0"/>
              <a:t>Skopovice – Ovčiny</a:t>
            </a:r>
          </a:p>
          <a:p>
            <a:pPr lvl="1"/>
            <a:r>
              <a:rPr lang="cs-CZ" dirty="0" smtClean="0"/>
              <a:t>Jehnětiny, ročky, skopovice</a:t>
            </a:r>
          </a:p>
          <a:p>
            <a:r>
              <a:rPr lang="cs-CZ" b="1" dirty="0" smtClean="0"/>
              <a:t>Koniny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6958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1D8A84-547F-49C7-8C6C-6955F44FE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404664"/>
            <a:ext cx="4762872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Hověziny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Tloušťka </a:t>
            </a:r>
            <a:r>
              <a:rPr lang="cs-CZ" altLang="cs-CZ" sz="2200" dirty="0" smtClean="0">
                <a:ea typeface="Times New Roman" panose="02020603050405020304" pitchFamily="18" charset="0"/>
              </a:rPr>
              <a:t>4 </a:t>
            </a:r>
            <a:r>
              <a:rPr lang="cs-CZ" altLang="cs-CZ" sz="2200" dirty="0">
                <a:ea typeface="Times New Roman" panose="02020603050405020304" pitchFamily="18" charset="0"/>
              </a:rPr>
              <a:t>a 6 mm,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ea typeface="Times New Roman" panose="02020603050405020304" pitchFamily="18" charset="0"/>
              </a:rPr>
              <a:t>Plocha </a:t>
            </a:r>
            <a:r>
              <a:rPr lang="cs-CZ" altLang="cs-CZ" sz="2200" dirty="0">
                <a:ea typeface="Times New Roman" panose="02020603050405020304" pitchFamily="18" charset="0"/>
              </a:rPr>
              <a:t>3,3 – 4,2 m</a:t>
            </a:r>
            <a:r>
              <a:rPr lang="cs-CZ" altLang="cs-CZ" sz="2200" baseline="30000" dirty="0">
                <a:ea typeface="Times New Roman" panose="02020603050405020304" pitchFamily="18" charset="0"/>
              </a:rPr>
              <a:t>2</a:t>
            </a:r>
            <a:r>
              <a:rPr lang="cs-CZ" altLang="cs-CZ" sz="2200" dirty="0">
                <a:ea typeface="Times New Roman" panose="02020603050405020304" pitchFamily="18" charset="0"/>
              </a:rPr>
              <a:t>/kus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Hmotnost 15 – 60 kg/kus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Papilární vrstva cca 20 </a:t>
            </a:r>
            <a:r>
              <a:rPr lang="cs-CZ" altLang="cs-CZ" sz="2200" dirty="0" smtClean="0">
                <a:ea typeface="Times New Roman" panose="02020603050405020304" pitchFamily="18" charset="0"/>
              </a:rPr>
              <a:t>%, </a:t>
            </a:r>
            <a:r>
              <a:rPr lang="cs-CZ" altLang="cs-CZ" sz="2200" dirty="0">
                <a:ea typeface="Times New Roman" panose="02020603050405020304" pitchFamily="18" charset="0"/>
              </a:rPr>
              <a:t>retikulární vrstva kolem 75 %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Chlupy rovné, relativně hrubé, vyplňují papilární vrstvu ve stejné </a:t>
            </a:r>
            <a:r>
              <a:rPr lang="cs-CZ" altLang="cs-CZ" sz="2200" dirty="0" smtClean="0">
                <a:ea typeface="Times New Roman" panose="02020603050405020304" pitchFamily="18" charset="0"/>
              </a:rPr>
              <a:t>vzdálenosti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 smtClean="0">
                <a:ea typeface="Times New Roman" panose="02020603050405020304" pitchFamily="18" charset="0"/>
              </a:rPr>
              <a:t>Hustá, pevná, rovnoměrně propletená kolagenní vlákna</a:t>
            </a:r>
            <a:endParaRPr lang="cs-CZ" altLang="cs-CZ" sz="2200" dirty="0">
              <a:ea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ea typeface="Times New Roman" panose="02020603050405020304" pitchFamily="18" charset="0"/>
              </a:rPr>
              <a:t>Folikuly v ploše rozmístěny v celé ploše bez </a:t>
            </a:r>
            <a:r>
              <a:rPr lang="cs-CZ" altLang="cs-CZ" sz="2200" dirty="0" smtClean="0">
                <a:ea typeface="Times New Roman" panose="02020603050405020304" pitchFamily="18" charset="0"/>
              </a:rPr>
              <a:t>uspořádání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200" dirty="0" smtClean="0"/>
              <a:t>Nevýrazná lícová kresba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200" dirty="0"/>
              <a:t>Využití: svrškové obuvnické, podešve, brašnářské, technické a řemenové, </a:t>
            </a:r>
            <a:r>
              <a:rPr lang="cs-CZ" sz="2200" dirty="0" smtClean="0"/>
              <a:t>čalounické</a:t>
            </a:r>
            <a:r>
              <a:rPr lang="cs-CZ" sz="2200" dirty="0"/>
              <a:t>, ochranné pracovní pomůcky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A10DE7-447E-4362-BF92-FFA5DB4810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6672"/>
            <a:ext cx="3466726" cy="26005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4E7A6D4-D664-4592-A37D-9BCFAD71F9E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3063363"/>
            <a:ext cx="3466726" cy="26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3E3E63A-50A0-4EF2-B1FB-3E287D60D71B}"/>
              </a:ext>
            </a:extLst>
          </p:cNvPr>
          <p:cNvSpPr txBox="1"/>
          <p:nvPr/>
        </p:nvSpPr>
        <p:spPr>
          <a:xfrm>
            <a:off x="179512" y="188640"/>
            <a:ext cx="489654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Teletiny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Papilární vrstva </a:t>
            </a:r>
            <a:r>
              <a:rPr lang="cs-CZ" sz="2000" dirty="0" smtClean="0"/>
              <a:t>ku </a:t>
            </a:r>
            <a:r>
              <a:rPr lang="cs-CZ" sz="2000" dirty="0"/>
              <a:t>retikulární </a:t>
            </a:r>
            <a:r>
              <a:rPr lang="cs-CZ" sz="2000" dirty="0" smtClean="0"/>
              <a:t>1:1 až 1:3 </a:t>
            </a:r>
            <a:endParaRPr lang="cs-CZ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Tloušťka kůže a velikost svazků vláken je závislá na stáří zvířete, oboje se zvyšuje s věkem.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Kůže telete starého jeden měsíc: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tloušťka 1 mm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plocha 0,5 – 0,7 m</a:t>
            </a:r>
            <a:r>
              <a:rPr lang="cs-CZ" sz="2000" baseline="30000" dirty="0"/>
              <a:t>2</a:t>
            </a:r>
            <a:r>
              <a:rPr lang="cs-CZ" sz="2000" dirty="0"/>
              <a:t>/kus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svazky vláken koria jsou jemné. </a:t>
            </a:r>
          </a:p>
          <a:p>
            <a:pPr marL="285750" lvl="2" indent="-285750" algn="just">
              <a:buFont typeface="Arial" panose="020B0604020202020204" pitchFamily="34" charset="0"/>
              <a:buChar char="•"/>
            </a:pPr>
            <a:r>
              <a:rPr lang="cs-CZ" sz="2000" dirty="0" smtClean="0"/>
              <a:t>Kůže </a:t>
            </a:r>
            <a:r>
              <a:rPr lang="cs-CZ" sz="2000" dirty="0"/>
              <a:t>telete starého 12 měsíců (plně vzrostlé tele): 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tloušťka kůže 3 mm 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plocha 2,7 m</a:t>
            </a:r>
            <a:r>
              <a:rPr lang="cs-CZ" sz="2000" baseline="30000" dirty="0"/>
              <a:t>2</a:t>
            </a:r>
            <a:r>
              <a:rPr lang="cs-CZ" sz="2000" dirty="0"/>
              <a:t>/kus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struktura vláken odpovídá dospělému zvířeti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Hmotnost od 3 do 8 kg/kus.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0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 smtClean="0"/>
              <a:t>Využití: </a:t>
            </a:r>
            <a:r>
              <a:rPr lang="cs-CZ" sz="2000" dirty="0" smtClean="0"/>
              <a:t>jemné svrškové obuvnické  a galanterní, rukavičkářské a oděvnické; pergameny na bubny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 smtClean="0"/>
              <a:t>Z nejdrašších usní</a:t>
            </a:r>
            <a:endParaRPr lang="en-GB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31CEEE2-43A8-48AE-BFDA-F6D20DA86B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08720"/>
            <a:ext cx="3239765" cy="268032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C785617-B507-4D98-8FBC-98F887AD95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57020"/>
            <a:ext cx="3239765" cy="26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1716D-93E3-4ED3-A205-61D297CD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přednášek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CE1C19-A8B9-4F4A-B3C4-63FB52562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Kůže – materiálové složení, vznik kůže</a:t>
            </a:r>
          </a:p>
          <a:p>
            <a:pPr marL="514350" indent="-514350">
              <a:buAutoNum type="arabicParenR"/>
            </a:pPr>
            <a:r>
              <a:rPr lang="cs-CZ" dirty="0"/>
              <a:t>Výroba usně a pergamenů</a:t>
            </a:r>
          </a:p>
          <a:p>
            <a:pPr marL="514350" indent="-514350">
              <a:buAutoNum type="arabicParenR"/>
            </a:pPr>
            <a:r>
              <a:rPr lang="cs-CZ" dirty="0"/>
              <a:t>Degradace kolagenních materiálů</a:t>
            </a:r>
          </a:p>
          <a:p>
            <a:pPr marL="514350" indent="-514350">
              <a:buAutoNum type="arabicParenR"/>
            </a:pPr>
            <a:r>
              <a:rPr lang="cs-CZ" dirty="0"/>
              <a:t>Testování kolagenních materiálů</a:t>
            </a:r>
          </a:p>
          <a:p>
            <a:pPr marL="514350" indent="-514350">
              <a:buAutoNum type="arabicParenR"/>
            </a:pPr>
            <a:r>
              <a:rPr lang="cs-CZ" dirty="0"/>
              <a:t>Konzervování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68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6E071-C5B9-489D-91D8-65C048730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96855"/>
            <a:ext cx="4898719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Koziny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 smtClean="0">
                <a:ea typeface="Times New Roman" panose="02020603050405020304" pitchFamily="18" charset="0"/>
              </a:rPr>
              <a:t>T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loušťka 1 – 3 mm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Plocha 0,5 – 0,7 m</a:t>
            </a:r>
            <a:r>
              <a:rPr kumimoji="0" lang="cs-CZ" altLang="cs-CZ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/kus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 smtClean="0">
                <a:ea typeface="Times New Roman" panose="02020603050405020304" pitchFamily="18" charset="0"/>
              </a:rPr>
              <a:t>P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apilární vrstva až polovinu tloušťky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Vrstva retikulární je řidší, ale pevná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 smtClean="0">
                <a:ea typeface="Times New Roman" panose="02020603050405020304" pitchFamily="18" charset="0"/>
              </a:rPr>
              <a:t>C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hlupy jsou jak hrubé, tak jemné, přímé, procházejí skrz papilární v.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 smtClean="0">
                <a:ea typeface="Times New Roman" panose="02020603050405020304" pitchFamily="18" charset="0"/>
              </a:rPr>
              <a:t>S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vazky vláken retikulární vrstvy jsou relativně jemné a proplétají se kompaktně ve středním úhlu. 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Lícová kresba výrazná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Folikuly uspořádány do skupinek po 3 větších jamkách, které jsou na jedné straně obklopeny několika jemnějšími jamkami.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cs-CZ" altLang="cs-CZ" sz="2000" dirty="0"/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b="1" dirty="0" smtClean="0"/>
              <a:t>Využití:</a:t>
            </a:r>
            <a:r>
              <a:rPr lang="cs-CZ" altLang="cs-CZ" sz="2000" dirty="0" smtClean="0"/>
              <a:t> rukavičkářské, oděvnické, ozdobné, knihařské, galanterní usně, kožešiny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8EF8C8-BF97-4638-80ED-6BE90306957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6712"/>
            <a:ext cx="3311773" cy="27363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0DD834-8569-4A29-88B9-0074DB2AF2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01008"/>
            <a:ext cx="3311773" cy="27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1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3AD70D-18AC-4CCD-8253-BEB8FE770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447056"/>
            <a:ext cx="432048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Skopovice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Přechod mezi papilární a retikulární vrstvou není příliš zřetelný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Přírodní tuk uložen ve vrstvě tukových buněk na přechodu mezi papilární a retikulární vrstvou.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Vlákna retikulární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jemná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 méně kompaktně propletená než u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kozin a teletin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– skopovice měkčí než kozina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 smtClean="0"/>
              <a:t>Malá pevnost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Existuje několik typů ovcí, každý má různou strukturu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kůže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Využití:</a:t>
            </a:r>
            <a:r>
              <a:rPr kumimoji="0" lang="cs-CZ" altLang="cs-CZ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kožešiny, v kožeužství málo – rukavičkářství, oděvnictví, podšívkové u.,štípenky na knižní vazby, potítka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9C2A86-AABA-451D-8CA6-E26231DC5A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58" y="620688"/>
            <a:ext cx="3564621" cy="2710604"/>
          </a:xfrm>
          <a:prstGeom prst="rect">
            <a:avLst/>
          </a:prstGeom>
        </p:spPr>
      </p:pic>
      <p:pic>
        <p:nvPicPr>
          <p:cNvPr id="5" name="Obrázek 4" descr="Obsah obrázku stojící, vpředu, velké, muž&#10;&#10;Popis byl vytvořen automaticky">
            <a:extLst>
              <a:ext uri="{FF2B5EF4-FFF2-40B4-BE49-F238E27FC236}">
                <a16:creationId xmlns:a16="http://schemas.microsoft.com/office/drawing/2014/main" id="{B524D4B2-AAC1-4D76-9974-9C539FFCE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58" y="3447751"/>
            <a:ext cx="3614140" cy="27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ED582-0727-4146-ABFD-0A582F1C55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7016" y="632590"/>
            <a:ext cx="4284984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Vepřovice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Významně se liší ve struktuře od výše popsaných kůží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 smtClean="0">
                <a:ea typeface="Times New Roman" panose="02020603050405020304" pitchFamily="18" charset="0"/>
              </a:rPr>
              <a:t>T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éměř celá tloušťka kůže je tvořena papilární vrstvou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Chlupy prostupují celou tloušťkou kůže – po odstranění štětin zůstávají v kůži otvory viditelné i na rubové straně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 smtClean="0">
                <a:ea typeface="Times New Roman" panose="02020603050405020304" pitchFamily="18" charset="0"/>
              </a:rPr>
              <a:t>J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amky jsou výrazně větší, s velkými rozestupy mezi sebou.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cs-CZ" altLang="cs-CZ" sz="2000" dirty="0"/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Využití: </a:t>
            </a:r>
            <a:r>
              <a:rPr kumimoji="0" lang="cs-CZ" altLang="cs-CZ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pergameny</a:t>
            </a:r>
            <a:r>
              <a:rPr kumimoji="0" lang="cs-CZ" altLang="cs-CZ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k vazbě knih; rukavičkářství, jezdecká sedla, galanterní (kufry, aktovky,…), obuvnické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E16D59-938E-4481-A8C3-2CEA5412FE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620688"/>
            <a:ext cx="3636913" cy="28495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51120E-A9AA-42AA-834E-F21980197E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87777"/>
            <a:ext cx="3636913" cy="2849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20" y="6381328"/>
            <a:ext cx="519206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4"/>
              </a:rPr>
              <a:t>https://shoemuseum.ch/dossiers/identification-de-lorigine-animale/</a:t>
            </a:r>
          </a:p>
          <a:p>
            <a:r>
              <a:rPr lang="cs-CZ" sz="1400" dirty="0" smtClean="0">
                <a:hlinkClick r:id="rId5"/>
              </a:rPr>
              <a:t>http</a:t>
            </a:r>
            <a:r>
              <a:rPr lang="cs-CZ" sz="1400" dirty="0">
                <a:hlinkClick r:id="rId5"/>
              </a:rPr>
              <a:t>://</a:t>
            </a:r>
            <a:r>
              <a:rPr lang="cs-CZ" sz="1400" dirty="0" smtClean="0">
                <a:hlinkClick r:id="rId5"/>
              </a:rPr>
              <a:t>www.furskin.cz/about_cz.htm</a:t>
            </a:r>
            <a:endParaRPr lang="cs-CZ" sz="1400" dirty="0" smtClean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275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B6C5DA1-262F-495A-A2E1-5663BC377010}"/>
              </a:ext>
            </a:extLst>
          </p:cNvPr>
          <p:cNvSpPr/>
          <p:nvPr/>
        </p:nvSpPr>
        <p:spPr>
          <a:xfrm>
            <a:off x="-28694" y="468051"/>
            <a:ext cx="40324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Další druhy kůží používaných v koželužství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 smtClean="0">
                <a:ea typeface="Times New Roman" panose="02020603050405020304" pitchFamily="18" charset="0"/>
              </a:rPr>
              <a:t>Koniny </a:t>
            </a:r>
            <a:r>
              <a:rPr lang="cs-CZ" sz="2000" dirty="0" smtClean="0">
                <a:ea typeface="Times New Roman" panose="02020603050405020304" pitchFamily="18" charset="0"/>
              </a:rPr>
              <a:t>– řidší škára (krom zrcadel), obuvnické u., míče</a:t>
            </a:r>
            <a:endParaRPr lang="cs-CZ" sz="2000" b="1" dirty="0" smtClean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 smtClean="0">
                <a:ea typeface="Times New Roman" panose="02020603050405020304" pitchFamily="18" charset="0"/>
              </a:rPr>
              <a:t>Kůže </a:t>
            </a:r>
            <a:r>
              <a:rPr lang="cs-CZ" sz="2000" b="1" dirty="0">
                <a:ea typeface="Times New Roman" panose="02020603050405020304" pitchFamily="18" charset="0"/>
              </a:rPr>
              <a:t>z </a:t>
            </a:r>
            <a:r>
              <a:rPr lang="cs-CZ" sz="2000" b="1" dirty="0" smtClean="0">
                <a:ea typeface="Times New Roman" panose="02020603050405020304" pitchFamily="18" charset="0"/>
              </a:rPr>
              <a:t>mul</a:t>
            </a:r>
            <a:r>
              <a:rPr lang="cs-CZ" sz="2000" b="1" dirty="0">
                <a:ea typeface="Times New Roman" panose="02020603050405020304" pitchFamily="18" charset="0"/>
              </a:rPr>
              <a:t>, oslů, mezků</a:t>
            </a:r>
            <a:r>
              <a:rPr lang="cs-CZ" sz="2000" dirty="0">
                <a:ea typeface="Times New Roman" panose="02020603050405020304" pitchFamily="18" charset="0"/>
              </a:rPr>
              <a:t> – tyto kůže jsou si velmi podobné a lze je jen těžko rozlišit. Škára je řidší než u hovězin.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Králičiny</a:t>
            </a:r>
            <a:r>
              <a:rPr lang="cs-CZ" sz="2000" dirty="0">
                <a:ea typeface="Times New Roman" panose="02020603050405020304" pitchFamily="18" charset="0"/>
              </a:rPr>
              <a:t> – koželužské, kožešnické, textilní, kloboučnické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Vysoká lovná zvěř</a:t>
            </a:r>
            <a:r>
              <a:rPr lang="cs-CZ" sz="2000" dirty="0">
                <a:ea typeface="Times New Roman" panose="02020603050405020304" pitchFamily="18" charset="0"/>
              </a:rPr>
              <a:t> – jelen, daněk, srnec, kamzík, muflon, ale i gazela, antilopa, sob aj.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Reptilie</a:t>
            </a:r>
            <a:r>
              <a:rPr lang="cs-CZ" sz="2000" dirty="0">
                <a:ea typeface="Times New Roman" panose="02020603050405020304" pitchFamily="18" charset="0"/>
              </a:rPr>
              <a:t> – kůže z ryb a obojživelníků, ještěrů, hadů, aligátorů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Ptačí kůže</a:t>
            </a:r>
            <a:r>
              <a:rPr lang="cs-CZ" sz="2000" dirty="0">
                <a:ea typeface="Times New Roman" panose="02020603050405020304" pitchFamily="18" charset="0"/>
              </a:rPr>
              <a:t> – labutěnky</a:t>
            </a: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316048-6444-4A3C-8954-21E9B43E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761" y="4411380"/>
            <a:ext cx="2452161" cy="196172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9BA9DF9-9C19-41A4-8350-976AF313915C}"/>
              </a:ext>
            </a:extLst>
          </p:cNvPr>
          <p:cNvSpPr/>
          <p:nvPr/>
        </p:nvSpPr>
        <p:spPr>
          <a:xfrm>
            <a:off x="-33222" y="6276412"/>
            <a:ext cx="6768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hlinkClick r:id="rId3"/>
              </a:rPr>
              <a:t>http</a:t>
            </a:r>
            <a:r>
              <a:rPr lang="en-GB" sz="1400" dirty="0">
                <a:hlinkClick r:id="rId3"/>
              </a:rPr>
              <a:t>://www.kozeluzstvi.cz/ruzne/rybi-kuze.html</a:t>
            </a:r>
            <a:endParaRPr lang="cs-CZ" sz="1400" dirty="0"/>
          </a:p>
          <a:p>
            <a:r>
              <a:rPr lang="en-GB" sz="1400" dirty="0">
                <a:hlinkClick r:id="rId4"/>
              </a:rPr>
              <a:t>https://ekolist.cz/cz/zpravodajstvi/zpravy/v-keni-se-z-rybi-kuze-vyrabeji-modni-predmety</a:t>
            </a:r>
            <a:endParaRPr lang="cs-CZ" sz="1400" dirty="0"/>
          </a:p>
          <a:p>
            <a:endParaRPr lang="cs-CZ" sz="1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50E4FCD-2E2E-4FD6-8E03-D2D4308AC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508" y="108039"/>
            <a:ext cx="2628900" cy="1743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DF1A036-47F4-468A-BB47-C78247839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327970" y="2372925"/>
            <a:ext cx="1933575" cy="23717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1A7D0B-07AD-4CB4-BFD6-479290FBC3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75" t="726" r="14629" b="25158"/>
          <a:stretch/>
        </p:blipFill>
        <p:spPr>
          <a:xfrm>
            <a:off x="6615559" y="1207419"/>
            <a:ext cx="2495688" cy="210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oželužna KUMO s.r.o. - výroba a zpracování kůž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5" y="332656"/>
            <a:ext cx="890772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212976"/>
            <a:ext cx="5601613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Shrnutí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 smtClean="0"/>
              <a:t>Které druhy jsou koželužsky nejčastěji zpracovávány?</a:t>
            </a:r>
          </a:p>
          <a:p>
            <a:pPr marL="514350" indent="-514350">
              <a:buAutoNum type="arabicParenR"/>
            </a:pPr>
            <a:r>
              <a:rPr lang="cs-CZ" dirty="0" smtClean="0"/>
              <a:t>Čím se kůže liší v rámci jednoho druhu?</a:t>
            </a:r>
          </a:p>
          <a:p>
            <a:pPr marL="514350" indent="-514350">
              <a:buAutoNum type="arabicParenR"/>
            </a:pPr>
            <a:r>
              <a:rPr lang="cs-CZ" dirty="0" smtClean="0"/>
              <a:t>Čím se kůže liší mezidruhově?</a:t>
            </a:r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34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b="1" dirty="0" smtClean="0"/>
              <a:t>SLOŽENÍ KŮŽE</a:t>
            </a:r>
            <a:endParaRPr lang="cs-CZ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095106"/>
              </p:ext>
            </p:extLst>
          </p:nvPr>
        </p:nvGraphicFramePr>
        <p:xfrm>
          <a:off x="0" y="1196752"/>
          <a:ext cx="9144000" cy="560352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71688">
                  <a:extLst>
                    <a:ext uri="{9D8B030D-6E8A-4147-A177-3AD203B41FA5}">
                      <a16:colId xmlns:a16="http://schemas.microsoft.com/office/drawing/2014/main" val="144448796"/>
                    </a:ext>
                  </a:extLst>
                </a:gridCol>
                <a:gridCol w="1920214">
                  <a:extLst>
                    <a:ext uri="{9D8B030D-6E8A-4147-A177-3AD203B41FA5}">
                      <a16:colId xmlns:a16="http://schemas.microsoft.com/office/drawing/2014/main" val="3082890093"/>
                    </a:ext>
                  </a:extLst>
                </a:gridCol>
                <a:gridCol w="5452098">
                  <a:extLst>
                    <a:ext uri="{9D8B030D-6E8A-4147-A177-3AD203B41FA5}">
                      <a16:colId xmlns:a16="http://schemas.microsoft.com/office/drawing/2014/main" val="2573422315"/>
                    </a:ext>
                  </a:extLst>
                </a:gridCol>
              </a:tblGrid>
              <a:tr h="3314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Složka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Zastoupení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Funkce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242177"/>
                  </a:ext>
                </a:extLst>
              </a:tr>
              <a:tr h="1497112">
                <a:tc>
                  <a:txBody>
                    <a:bodyPr/>
                    <a:lstStyle/>
                    <a:p>
                      <a:r>
                        <a:rPr lang="cs-CZ" sz="2400" b="1" dirty="0"/>
                        <a:t>Voda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50 -70</a:t>
                      </a:r>
                      <a:r>
                        <a:rPr lang="cs-CZ" sz="2400" baseline="0" dirty="0"/>
                        <a:t> %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Stabilizace konformace molekuly kolagenu</a:t>
                      </a:r>
                    </a:p>
                    <a:p>
                      <a:r>
                        <a:rPr lang="cs-CZ" dirty="0"/>
                        <a:t>Intramolekulární – triple-helix</a:t>
                      </a:r>
                    </a:p>
                    <a:p>
                      <a:r>
                        <a:rPr lang="cs-CZ" dirty="0"/>
                        <a:t>Intermolekulární – peptidické řetězce</a:t>
                      </a:r>
                    </a:p>
                    <a:p>
                      <a:r>
                        <a:rPr lang="cs-CZ" dirty="0"/>
                        <a:t>Mezi fibrilami</a:t>
                      </a:r>
                    </a:p>
                    <a:p>
                      <a:r>
                        <a:rPr lang="cs-CZ" dirty="0"/>
                        <a:t>Není vázána stejně pevně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814610"/>
                  </a:ext>
                </a:extLst>
              </a:tr>
              <a:tr h="1216404">
                <a:tc>
                  <a:txBody>
                    <a:bodyPr/>
                    <a:lstStyle/>
                    <a:p>
                      <a:r>
                        <a:rPr lang="cs-CZ" sz="2400" b="1" dirty="0"/>
                        <a:t>Bílkoviny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33 – 35 %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Kolagen</a:t>
                      </a:r>
                    </a:p>
                    <a:p>
                      <a:r>
                        <a:rPr lang="cs-CZ" dirty="0"/>
                        <a:t>Elastin</a:t>
                      </a:r>
                    </a:p>
                    <a:p>
                      <a:r>
                        <a:rPr lang="cs-CZ" dirty="0"/>
                        <a:t>Keratin</a:t>
                      </a:r>
                    </a:p>
                    <a:p>
                      <a:r>
                        <a:rPr lang="cs-CZ" dirty="0"/>
                        <a:t>Melanin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11629"/>
                  </a:ext>
                </a:extLst>
              </a:tr>
              <a:tr h="1216404">
                <a:tc>
                  <a:txBody>
                    <a:bodyPr/>
                    <a:lstStyle/>
                    <a:p>
                      <a:r>
                        <a:rPr lang="cs-CZ" sz="2400" b="1" dirty="0"/>
                        <a:t>Lipidy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0,5 – 30 %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Vliv na pevnost, plasticitu, měkkost, voděodolnost</a:t>
                      </a:r>
                    </a:p>
                    <a:p>
                      <a:r>
                        <a:rPr lang="cs-CZ" dirty="0"/>
                        <a:t>V tukových buňkách podkožního vaziva</a:t>
                      </a:r>
                    </a:p>
                    <a:p>
                      <a:r>
                        <a:rPr lang="cs-CZ" dirty="0"/>
                        <a:t>Přírodní tuky – triglyceridy mastných kyselin</a:t>
                      </a:r>
                    </a:p>
                    <a:p>
                      <a:r>
                        <a:rPr lang="cs-CZ" dirty="0"/>
                        <a:t>Vosky – estery vyšších alkoholů, VMK a sterolů; lanolin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16393"/>
                  </a:ext>
                </a:extLst>
              </a:tr>
              <a:tr h="1216404">
                <a:tc>
                  <a:txBody>
                    <a:bodyPr/>
                    <a:lstStyle/>
                    <a:p>
                      <a:r>
                        <a:rPr lang="cs-CZ" sz="2400" b="1" dirty="0"/>
                        <a:t>Anorganické</a:t>
                      </a:r>
                      <a:r>
                        <a:rPr lang="cs-CZ" sz="2400" b="1" baseline="0" dirty="0"/>
                        <a:t> složky</a:t>
                      </a:r>
                      <a:endParaRPr lang="cs-CZ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aseline="0" dirty="0"/>
                        <a:t>Cca 1 %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Ca, Mg, Al, Fe, Cu, Ni, Si, SO</a:t>
                      </a:r>
                      <a:r>
                        <a:rPr lang="cs-CZ" baseline="-25000" dirty="0"/>
                        <a:t>4</a:t>
                      </a:r>
                      <a:r>
                        <a:rPr lang="cs-CZ" baseline="30000" dirty="0"/>
                        <a:t>2−</a:t>
                      </a:r>
                      <a:r>
                        <a:rPr lang="cs-CZ" baseline="0" dirty="0"/>
                        <a:t>, PO</a:t>
                      </a:r>
                      <a:r>
                        <a:rPr lang="cs-CZ" baseline="-25000" dirty="0"/>
                        <a:t>4</a:t>
                      </a:r>
                      <a:r>
                        <a:rPr lang="cs-CZ" baseline="30000" dirty="0"/>
                        <a:t>3−</a:t>
                      </a:r>
                      <a:r>
                        <a:rPr lang="cs-CZ" baseline="0" dirty="0"/>
                        <a:t>, </a:t>
                      </a:r>
                    </a:p>
                    <a:p>
                      <a:r>
                        <a:rPr lang="cs-CZ" baseline="0" dirty="0"/>
                        <a:t>Stopové prvky, metabolických procesů, složky vitaminů/hormonů, podsíl na strukturní stabilitě kolagenu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042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51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969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Voda (50 – 70 %)</a:t>
            </a:r>
          </a:p>
          <a:p>
            <a:r>
              <a:rPr lang="cs-CZ" sz="2200" b="1" dirty="0"/>
              <a:t>Pevně </a:t>
            </a:r>
            <a:r>
              <a:rPr lang="cs-CZ" sz="2200" b="1" dirty="0" smtClean="0"/>
              <a:t>(chemicky) vázaná </a:t>
            </a:r>
            <a:r>
              <a:rPr lang="cs-CZ" sz="2200" b="1" dirty="0"/>
              <a:t>voda</a:t>
            </a:r>
            <a:r>
              <a:rPr lang="cs-CZ" sz="2200" dirty="0"/>
              <a:t> – stabilizace </a:t>
            </a:r>
            <a:r>
              <a:rPr lang="cs-CZ" sz="2200" dirty="0" smtClean="0"/>
              <a:t>uspořádání </a:t>
            </a:r>
            <a:r>
              <a:rPr lang="cs-CZ" sz="2200" dirty="0"/>
              <a:t>molekul kolagenu ve fibrilách, vláknech i </a:t>
            </a:r>
            <a:r>
              <a:rPr lang="cs-CZ" sz="2200" dirty="0" smtClean="0"/>
              <a:t>svazcích</a:t>
            </a:r>
          </a:p>
          <a:p>
            <a:endParaRPr lang="cs-CZ" sz="2200" dirty="0"/>
          </a:p>
          <a:p>
            <a:r>
              <a:rPr lang="cs-CZ" sz="2200" b="1" dirty="0" smtClean="0"/>
              <a:t>a) Intramolekulárně </a:t>
            </a:r>
            <a:r>
              <a:rPr lang="cs-CZ" sz="2200" b="1" dirty="0"/>
              <a:t>vázaná</a:t>
            </a:r>
            <a:r>
              <a:rPr lang="cs-CZ" sz="2200" dirty="0"/>
              <a:t> – uvnitř triple-helixu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Pevně spojena s molekulou bílkoviny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Odstraněním (např. vymrazováním) se mění vazby, dochází k nevratnému tuhnutí a zborcení prostorového uspořádání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" y="3221771"/>
            <a:ext cx="9144000" cy="30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62" y="0"/>
            <a:ext cx="429696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764704"/>
            <a:ext cx="37444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 smtClean="0"/>
              <a:t>b) Intermolekulárně </a:t>
            </a:r>
            <a:r>
              <a:rPr lang="cs-CZ" sz="2200" b="1" dirty="0"/>
              <a:t>vázaná </a:t>
            </a:r>
            <a:r>
              <a:rPr lang="cs-CZ" sz="2200" dirty="0"/>
              <a:t>– mezi peptidickými řetězci, má definovanou polohu a ovlivňuje stabilitu kolagenu</a:t>
            </a:r>
          </a:p>
        </p:txBody>
      </p:sp>
    </p:spTree>
    <p:extLst>
      <p:ext uri="{BB962C8B-B14F-4D97-AF65-F5344CB8AC3E}">
        <p14:creationId xmlns:p14="http://schemas.microsoft.com/office/powerpoint/2010/main" val="120335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51441"/>
            <a:ext cx="32403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/>
              <a:t>Volně vázaná voda </a:t>
            </a:r>
            <a:r>
              <a:rPr lang="cs-CZ" sz="2200" dirty="0"/>
              <a:t>– kapičky v meziprostoru kolagenní sítě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Změkčovadlo – ovlivňuje mechanické vlastnosti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Jako monovrstva i vícevrstevná v mezivlákenném prostoru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Odstraněním jsou vlákenné svazky kompaktnější a méně pohyblivé</a:t>
            </a:r>
          </a:p>
          <a:p>
            <a:endParaRPr lang="cs-CZ" sz="2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68" y="980728"/>
            <a:ext cx="5113616" cy="49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KŮŽE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cs-CZ" b="1" dirty="0"/>
              <a:t>Kůže</a:t>
            </a:r>
            <a:r>
              <a:rPr lang="cs-CZ" dirty="0"/>
              <a:t> je pokrývka těla obratlovců a výchozí surovina pro výrobu mnoha dalších materiálů. </a:t>
            </a:r>
          </a:p>
          <a:p>
            <a:r>
              <a:rPr lang="cs-CZ" dirty="0"/>
              <a:t>Čerstvě stažená kůže je velmi nestabilní surovina – odstranit snadno degradovatelné </a:t>
            </a:r>
          </a:p>
          <a:p>
            <a:r>
              <a:rPr lang="cs-CZ" dirty="0"/>
              <a:t>Přeměnou surové kůže na useň, pergamen či kožešinu je zvýšena hydrotermální stabilita a odolnost vůči mikrobiálnímu napadení. </a:t>
            </a:r>
          </a:p>
          <a:p>
            <a:r>
              <a:rPr lang="cs-CZ" dirty="0"/>
              <a:t>Konverze kůže na stabilnější materiál je komplexní proces a primárně je podmíněna reakcí bílkovin s činicími látkami, tzv. </a:t>
            </a:r>
            <a:r>
              <a:rPr lang="cs-CZ" b="1" dirty="0"/>
              <a:t>činění</a:t>
            </a:r>
            <a:r>
              <a:rPr lang="cs-CZ" dirty="0"/>
              <a:t>.  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7177" y="6552385"/>
            <a:ext cx="8950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2"/>
              </a:rPr>
              <a:t>https://www.canada.ca/en/conservation-institute/services/preventive-conservation/guidelines-collections/caring-leather-skin-fur.html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4794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7920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Při RV pod 25 % není v kolagenu dostatek vody ke stabilizaci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Obsah vody závisí na – struktuře, úpravě usně, teplotě, RV, poškození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Může katalyzovat hydrolýzu a oxidaci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Za běžných podmínek obsahuje useň +/- 14 %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Vysoký obsah vody zvyšuje pravděpodobnost mikrobiálního napadení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1" dirty="0"/>
              <a:t>Hygroskopicita – </a:t>
            </a:r>
            <a:r>
              <a:rPr lang="cs-CZ" sz="2200" dirty="0"/>
              <a:t>volná voda se pohybuje z/do fibrilární </a:t>
            </a:r>
            <a:r>
              <a:rPr lang="cs-CZ" sz="2200" dirty="0" smtClean="0"/>
              <a:t>struktury</a:t>
            </a:r>
          </a:p>
          <a:p>
            <a:r>
              <a:rPr lang="cs-CZ" sz="2200" dirty="0"/>
              <a:t>	</a:t>
            </a:r>
            <a:r>
              <a:rPr lang="cs-CZ" sz="2200" dirty="0" smtClean="0"/>
              <a:t>sesychání - botnání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16125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Lipidy (0,5 – 30 %)</a:t>
            </a:r>
          </a:p>
          <a:p>
            <a:endParaRPr lang="cs-CZ" dirty="0"/>
          </a:p>
          <a:p>
            <a:r>
              <a:rPr lang="cs-CZ" sz="2000" dirty="0"/>
              <a:t>Obsah lipidů ovlivňuje pevnost, plasticitu, měkkost, propustnost pro vodu, tepelně izolační vlastnosti</a:t>
            </a:r>
          </a:p>
          <a:p>
            <a:endParaRPr lang="cs-CZ" sz="2000" dirty="0"/>
          </a:p>
          <a:p>
            <a:r>
              <a:rPr lang="cs-CZ" sz="2000" b="1" dirty="0"/>
              <a:t>Přírodní tuky </a:t>
            </a:r>
            <a:r>
              <a:rPr lang="cs-CZ" sz="2000" dirty="0"/>
              <a:t>– především v tukových buňkách podkožního vaziva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Triglyceridy VMK</a:t>
            </a:r>
          </a:p>
          <a:p>
            <a:endParaRPr lang="cs-CZ" sz="2000" b="1" dirty="0"/>
          </a:p>
          <a:p>
            <a:r>
              <a:rPr lang="cs-CZ" sz="2000" b="1" dirty="0"/>
              <a:t>Vosky </a:t>
            </a:r>
            <a:r>
              <a:rPr lang="cs-CZ" sz="2000" dirty="0"/>
              <a:t>– především lanolin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Estery vyšších mastných alkoholů, kyselin a sterolů</a:t>
            </a:r>
          </a:p>
          <a:p>
            <a:endParaRPr lang="cs-CZ" sz="2000" b="1" dirty="0"/>
          </a:p>
          <a:p>
            <a:r>
              <a:rPr lang="cs-CZ" sz="2000" b="1" dirty="0"/>
              <a:t>Fosfolipidy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Sloučeniny glycerolu, mastných kyselin, H</a:t>
            </a:r>
            <a:r>
              <a:rPr lang="cs-CZ" sz="2000" baseline="-25000" dirty="0"/>
              <a:t>3</a:t>
            </a:r>
            <a:r>
              <a:rPr lang="cs-CZ" sz="2000" dirty="0"/>
              <a:t>PO</a:t>
            </a:r>
            <a:r>
              <a:rPr lang="cs-CZ" sz="2000" baseline="-25000" dirty="0"/>
              <a:t>4</a:t>
            </a:r>
            <a:r>
              <a:rPr lang="cs-CZ" sz="2000" dirty="0"/>
              <a:t>, organických zásad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3" name="Obrázek 59" descr="tl_files/Clanky/Images/CHJ_12_esterifikac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41039"/>
            <a:ext cx="7560840" cy="2185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4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476673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 podkožním vazivu – souvislá vrstva tuku (špek)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Z mazových žláz – l. podobné tukům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Odstraňují 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Obsah </a:t>
            </a:r>
            <a:r>
              <a:rPr lang="cs-CZ" sz="2000" dirty="0"/>
              <a:t>se liší v závislosti </a:t>
            </a:r>
            <a:r>
              <a:rPr lang="cs-CZ" sz="2000" dirty="0" smtClean="0"/>
              <a:t>např. na: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druhu zvířete</a:t>
            </a:r>
            <a:r>
              <a:rPr lang="cs-CZ" sz="2000" dirty="0"/>
              <a:t> </a:t>
            </a:r>
            <a:r>
              <a:rPr lang="cs-CZ" sz="2000" dirty="0" smtClean="0"/>
              <a:t>(hověziny 1 %, skopovice 30 %)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výrobě</a:t>
            </a:r>
            <a:r>
              <a:rPr lang="cs-CZ" sz="2000" dirty="0"/>
              <a:t>, </a:t>
            </a:r>
            <a:endParaRPr lang="cs-CZ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finálním </a:t>
            </a:r>
            <a:r>
              <a:rPr lang="cs-CZ" sz="2000" dirty="0"/>
              <a:t>použití usně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Stárnutím hydrolýza či oxidace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Vysoký obsah lipidů – usnadňuje mikrobiální napadení; přebytečný tuk může migrovat na povrch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Nízký obsah – vlákna kompaktnější, méně pohyblivá, useň tužší a křehčí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!sulfatované oleje! </a:t>
            </a:r>
            <a:r>
              <a:rPr lang="cs-CZ" sz="2000" dirty="0"/>
              <a:t>- esterová vazba mezi organickým zbytkem a skupinou –HSO</a:t>
            </a:r>
            <a:r>
              <a:rPr lang="cs-CZ" sz="2000" baseline="-25000" dirty="0"/>
              <a:t>3</a:t>
            </a:r>
            <a:r>
              <a:rPr lang="cs-CZ" sz="2000" dirty="0"/>
              <a:t> není stabilní a je snadno hydrolyzovatelná za současného uvolnění H</a:t>
            </a:r>
            <a:r>
              <a:rPr lang="cs-CZ" sz="2000" baseline="-25000" dirty="0"/>
              <a:t>2</a:t>
            </a:r>
            <a:r>
              <a:rPr lang="cs-CZ" sz="2000" dirty="0"/>
              <a:t>SO</a:t>
            </a:r>
            <a:r>
              <a:rPr lang="cs-CZ" sz="2000" baseline="-25000" dirty="0"/>
              <a:t>4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278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8640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Anorganické látky (kolem 1 %)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Především Ca, Mg, Al, Fe, Cu, Ni, Si, SO</a:t>
            </a:r>
            <a:r>
              <a:rPr lang="cs-CZ" sz="2200" baseline="-25000" dirty="0"/>
              <a:t>4</a:t>
            </a:r>
            <a:r>
              <a:rPr lang="cs-CZ" sz="2200" baseline="30000" dirty="0"/>
              <a:t>2−</a:t>
            </a:r>
            <a:r>
              <a:rPr lang="cs-CZ" sz="2200" dirty="0"/>
              <a:t>, PO</a:t>
            </a:r>
            <a:r>
              <a:rPr lang="cs-CZ" sz="2200" baseline="-25000" dirty="0"/>
              <a:t>4</a:t>
            </a:r>
            <a:r>
              <a:rPr lang="cs-CZ" sz="2200" baseline="30000" dirty="0"/>
              <a:t>3−</a:t>
            </a:r>
            <a:r>
              <a:rPr lang="cs-CZ" sz="2200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Stopové prvky, metabolických procesů, složky vitaminů/hormonů, </a:t>
            </a:r>
            <a:r>
              <a:rPr lang="cs-CZ" sz="2200" dirty="0" smtClean="0"/>
              <a:t>podíl </a:t>
            </a:r>
            <a:r>
              <a:rPr lang="cs-CZ" sz="2200" dirty="0"/>
              <a:t>na strukturní stabilitě kolagenu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Odstranění kovů v průběhu zpracování kůže mění fyzikální vlastnosti bílkovin kožního vaziva.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43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5058" y="764994"/>
            <a:ext cx="848139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Biopolymery – </a:t>
            </a:r>
            <a:r>
              <a:rPr lang="cs-CZ" sz="2000" dirty="0" smtClean="0"/>
              <a:t>složité přírodní dusíkaté makromolekulární </a:t>
            </a:r>
            <a:r>
              <a:rPr lang="cs-CZ" sz="2000" dirty="0"/>
              <a:t>látky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Vznikají kombinací 21 aminokyselin (AMK</a:t>
            </a:r>
            <a:r>
              <a:rPr lang="cs-CZ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Vybrané specifické vlastnosti bílkovin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Vysoká molekulová hmotnost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Některé ve vodě rozpustné, botnající či nerozpustné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Většinou koagulují vlivem tepla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Charakteristický zápach při spalování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Rozpustné v silných kyselinách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Rozkládají se působením vhodných enzymů</a:t>
            </a:r>
            <a:endParaRPr lang="cs-CZ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932105" y="89166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Bílkoviny 33 – 35 %</a:t>
            </a:r>
            <a:endParaRPr lang="cs-CZ" sz="28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614533"/>
              </p:ext>
            </p:extLst>
          </p:nvPr>
        </p:nvGraphicFramePr>
        <p:xfrm>
          <a:off x="1387757" y="1625488"/>
          <a:ext cx="60960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12450755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5189215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9374660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6564547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Společné prvky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Specifické prvky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100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50</a:t>
                      </a:r>
                      <a:r>
                        <a:rPr lang="cs-CZ" baseline="0" dirty="0" smtClean="0"/>
                        <a:t> – </a:t>
                      </a:r>
                      <a:r>
                        <a:rPr lang="cs-CZ" dirty="0" smtClean="0"/>
                        <a:t>55 %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2,5 %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4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7 %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22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19 – 24 %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Fe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70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 – 19 %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5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7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074500"/>
            <a:ext cx="6192688" cy="3770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637" y="840287"/>
            <a:ext cx="3990182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cs-CZ" sz="2000" b="1" dirty="0" smtClean="0"/>
              <a:t>Chemického </a:t>
            </a:r>
            <a:r>
              <a:rPr lang="cs-CZ" sz="2000" b="1" dirty="0"/>
              <a:t>složení </a:t>
            </a:r>
            <a:r>
              <a:rPr lang="cs-CZ" sz="2000" dirty="0"/>
              <a:t>– </a:t>
            </a:r>
            <a:r>
              <a:rPr lang="cs-CZ" sz="2000" dirty="0" smtClean="0"/>
              <a:t>tvořena </a:t>
            </a:r>
            <a:r>
              <a:rPr lang="cs-CZ" sz="2000" dirty="0"/>
              <a:t>jen sloučením monomerů nebo monomerů s nebílkovinnou </a:t>
            </a:r>
            <a:r>
              <a:rPr lang="cs-CZ" sz="2000" dirty="0" smtClean="0"/>
              <a:t>složkou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Jednoduché </a:t>
            </a:r>
            <a:r>
              <a:rPr lang="cs-CZ" sz="2000" dirty="0"/>
              <a:t>bílkoviny – </a:t>
            </a:r>
            <a:r>
              <a:rPr lang="cs-CZ" sz="2000" b="1" dirty="0"/>
              <a:t>proteiny</a:t>
            </a:r>
            <a:r>
              <a:rPr lang="cs-CZ" sz="2000" dirty="0"/>
              <a:t> – vznik kondenzací </a:t>
            </a:r>
            <a:r>
              <a:rPr lang="cs-CZ" sz="2000" dirty="0" smtClean="0"/>
              <a:t>AMK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Složené </a:t>
            </a:r>
            <a:r>
              <a:rPr lang="cs-CZ" sz="2000" dirty="0"/>
              <a:t>bílkoviny – </a:t>
            </a:r>
            <a:r>
              <a:rPr lang="cs-CZ" sz="2000" b="1" dirty="0"/>
              <a:t>proteidy </a:t>
            </a:r>
            <a:r>
              <a:rPr lang="cs-CZ" sz="2000" dirty="0"/>
              <a:t>– obsahují i nebílkovinou složku</a:t>
            </a:r>
          </a:p>
          <a:p>
            <a:pPr marL="285750" indent="-285750">
              <a:buFontTx/>
              <a:buChar char="-"/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4" name="Rectangle 3"/>
          <p:cNvSpPr/>
          <p:nvPr/>
        </p:nvSpPr>
        <p:spPr>
          <a:xfrm>
            <a:off x="4964619" y="840287"/>
            <a:ext cx="40324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Tvaru </a:t>
            </a:r>
            <a:r>
              <a:rPr lang="cs-CZ" sz="2000" b="1" dirty="0" smtClean="0"/>
              <a:t>molekul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Globulární </a:t>
            </a:r>
            <a:r>
              <a:rPr lang="cs-CZ" sz="2000" dirty="0"/>
              <a:t>– rozměry jsou ve 3 směrech stejné, např. jednoduché bílkoviny, vaječné, </a:t>
            </a:r>
            <a:r>
              <a:rPr lang="cs-CZ" sz="2000" dirty="0" smtClean="0"/>
              <a:t>mléčné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Vláknité </a:t>
            </a:r>
            <a:r>
              <a:rPr lang="cs-CZ" sz="2000" dirty="0"/>
              <a:t>(fibrilární) – vlákenná struktura, např. kolagen</a:t>
            </a:r>
            <a:r>
              <a:rPr lang="cs-CZ" sz="2000" dirty="0" smtClean="0"/>
              <a:t>, </a:t>
            </a:r>
            <a:r>
              <a:rPr lang="cs-CZ" sz="2000" dirty="0"/>
              <a:t>elastin,…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9792" y="100416"/>
            <a:ext cx="4037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Nejčastější dělení bílkovin dle</a:t>
            </a:r>
            <a:r>
              <a:rPr lang="cs-CZ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887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349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Bílkoviny v kůži</a:t>
            </a:r>
            <a:endParaRPr lang="cs-CZ" sz="32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C1C91D-BEAB-4166-B36D-CF01D4A55B9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520" y="1052736"/>
            <a:ext cx="5917654" cy="55449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>
                <a:latin typeface="Calibri (Základní text)"/>
              </a:rPr>
              <a:t>Kolagen</a:t>
            </a:r>
            <a:r>
              <a:rPr lang="cs-CZ" sz="2000" b="1" dirty="0">
                <a:latin typeface="Calibri (Základní text)"/>
              </a:rPr>
              <a:t> </a:t>
            </a:r>
          </a:p>
          <a:p>
            <a:r>
              <a:rPr lang="cs-CZ" sz="2000" dirty="0">
                <a:latin typeface="Calibri (Základní text)"/>
              </a:rPr>
              <a:t>Název pochází z řeckého </a:t>
            </a:r>
            <a:r>
              <a:rPr lang="cs-CZ" sz="2000" i="1" dirty="0">
                <a:latin typeface="Calibri (Základní text)"/>
              </a:rPr>
              <a:t>„</a:t>
            </a:r>
            <a:r>
              <a:rPr lang="cs-CZ" sz="2000" i="1" dirty="0" err="1">
                <a:latin typeface="Calibri (Základní text)"/>
              </a:rPr>
              <a:t>colagené</a:t>
            </a:r>
            <a:r>
              <a:rPr lang="cs-CZ" sz="2000" i="1" dirty="0">
                <a:latin typeface="Calibri (Základní text)"/>
              </a:rPr>
              <a:t>“</a:t>
            </a:r>
            <a:r>
              <a:rPr lang="cs-CZ" sz="2000" dirty="0">
                <a:latin typeface="Calibri (Základní text)"/>
              </a:rPr>
              <a:t> = klihotvorné - konverzí kolagenu vzniká želatina, respektive klíh.</a:t>
            </a:r>
          </a:p>
          <a:p>
            <a:r>
              <a:rPr lang="cs-CZ" sz="2000" dirty="0">
                <a:latin typeface="Calibri (Základní text)"/>
              </a:rPr>
              <a:t>Nejrozšířenější živočišná bílkovina </a:t>
            </a:r>
          </a:p>
          <a:p>
            <a:r>
              <a:rPr lang="cs-CZ" sz="2000" dirty="0">
                <a:latin typeface="Calibri (Základní text)"/>
              </a:rPr>
              <a:t>Hlavními AMK jsou glycin, prolin a hydroxyprolin. </a:t>
            </a:r>
          </a:p>
          <a:p>
            <a:r>
              <a:rPr lang="cs-CZ" sz="2000" dirty="0" smtClean="0">
                <a:latin typeface="Calibri (Základní text)"/>
              </a:rPr>
              <a:t>Charakteristickou </a:t>
            </a:r>
            <a:r>
              <a:rPr lang="cs-CZ" sz="2000" dirty="0">
                <a:latin typeface="Calibri (Základní text)"/>
              </a:rPr>
              <a:t>AMK kolagenu je </a:t>
            </a:r>
            <a:r>
              <a:rPr lang="cs-CZ" sz="2000" dirty="0" smtClean="0">
                <a:latin typeface="Calibri (Základní text)"/>
              </a:rPr>
              <a:t>hydroxyprolin</a:t>
            </a:r>
          </a:p>
          <a:p>
            <a:r>
              <a:rPr lang="cs-CZ" sz="2000" dirty="0">
                <a:latin typeface="Calibri (Základní text)"/>
              </a:rPr>
              <a:t>Existuje kolem 30 druhů kolagenů – nejvýznamnější je kolagen typu I</a:t>
            </a:r>
          </a:p>
          <a:p>
            <a:r>
              <a:rPr lang="cs-CZ" sz="2000" dirty="0" smtClean="0">
                <a:latin typeface="Calibri (Základní text)"/>
              </a:rPr>
              <a:t>AMK </a:t>
            </a:r>
            <a:r>
              <a:rPr lang="cs-CZ" sz="2000" dirty="0">
                <a:latin typeface="Calibri (Základní text)"/>
              </a:rPr>
              <a:t>složení kolagenu je pro jednotlivé živočišné druhy podstatně odlišné. </a:t>
            </a:r>
          </a:p>
          <a:p>
            <a:r>
              <a:rPr lang="cs-CZ" sz="2000" dirty="0">
                <a:latin typeface="Calibri (Základní text)"/>
              </a:rPr>
              <a:t>Tvoří bílé neprůhledné útvary obalené různým množstvím dalších bílkovin. </a:t>
            </a:r>
          </a:p>
          <a:p>
            <a:endParaRPr lang="cs-CZ" sz="2000" dirty="0">
              <a:latin typeface="Calibri (Základní text)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8"/>
          <a:stretch/>
        </p:blipFill>
        <p:spPr bwMode="auto">
          <a:xfrm>
            <a:off x="6169174" y="1196752"/>
            <a:ext cx="2974826" cy="268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3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Vlákna jsou dobře identifikovatelná </a:t>
            </a:r>
            <a:r>
              <a:rPr lang="cs-CZ" sz="2000" dirty="0" smtClean="0">
                <a:latin typeface="Calibri (Základní text)"/>
              </a:rPr>
              <a:t>podle: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příčného </a:t>
            </a:r>
            <a:r>
              <a:rPr lang="cs-CZ" sz="2000" dirty="0">
                <a:latin typeface="Calibri (Základní text)"/>
              </a:rPr>
              <a:t>pruhování, </a:t>
            </a:r>
            <a:endParaRPr lang="cs-CZ" sz="2000" dirty="0" smtClean="0">
              <a:latin typeface="Calibri (Základní text)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histologické </a:t>
            </a:r>
            <a:r>
              <a:rPr lang="cs-CZ" sz="2000" dirty="0">
                <a:latin typeface="Calibri (Základní text)"/>
              </a:rPr>
              <a:t>barvitelnosti, </a:t>
            </a:r>
            <a:endParaRPr lang="cs-CZ" sz="2000" dirty="0" smtClean="0">
              <a:latin typeface="Calibri (Základní text)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při 58 – 68 °C se vlákna smršťují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Působením vody nad 70 °C přechází v klihový roztok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ve </a:t>
            </a:r>
            <a:r>
              <a:rPr lang="cs-CZ" sz="2000" dirty="0">
                <a:latin typeface="Calibri (Základní text)"/>
              </a:rPr>
              <a:t>zředěných alkáliích a kyselinách botná, </a:t>
            </a:r>
            <a:endParaRPr lang="cs-CZ" sz="2000" dirty="0" smtClean="0">
              <a:latin typeface="Calibri (Základní text)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ve </a:t>
            </a:r>
            <a:r>
              <a:rPr lang="cs-CZ" sz="2000" dirty="0">
                <a:latin typeface="Calibri (Základní text)"/>
              </a:rPr>
              <a:t>vodě je nerozpustný.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latin typeface="Calibri (Základní text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Tvoří </a:t>
            </a:r>
            <a:r>
              <a:rPr lang="cs-CZ" sz="2000" dirty="0">
                <a:latin typeface="Calibri (Základní text)"/>
              </a:rPr>
              <a:t>až 90 % veškeré </a:t>
            </a:r>
            <a:r>
              <a:rPr lang="cs-CZ" sz="2000" dirty="0" smtClean="0">
                <a:latin typeface="Calibri (Základní text)"/>
              </a:rPr>
              <a:t>bílkoviny kůže</a:t>
            </a:r>
            <a:endParaRPr lang="cs-CZ" sz="2000" dirty="0">
              <a:latin typeface="Calibri (Základní text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Vyskytuje se v kostech, chrupavkách, šlachách, vazivu a kůži, je složkou cévních stěn, bazálních membrán, rohovek a některých orgánů těla.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Nejdůležitější mechanickou vlastností je pevnost v tahu, která při shodné hmotnosti je větší než pevnost ocele. </a:t>
            </a:r>
            <a:endParaRPr lang="cs-CZ" sz="2000" dirty="0"/>
          </a:p>
        </p:txBody>
      </p:sp>
      <p:sp>
        <p:nvSpPr>
          <p:cNvPr id="4" name="Rectangle 3"/>
          <p:cNvSpPr/>
          <p:nvPr/>
        </p:nvSpPr>
        <p:spPr>
          <a:xfrm>
            <a:off x="539552" y="616530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>
                <a:hlinkClick r:id="rId2"/>
              </a:rPr>
              <a:t>https://www.youtube.com/watch?v=H3oAFvYsuq8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524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B1899658-24FC-442E-BE3E-9389921E220D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57214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200" b="1" dirty="0"/>
              <a:t>Elastin</a:t>
            </a:r>
          </a:p>
          <a:p>
            <a:r>
              <a:rPr lang="cs-CZ" sz="2200" dirty="0"/>
              <a:t>Vyplňuje prostor mezi kolagenními vlákny, především v papilární vrstvě</a:t>
            </a:r>
          </a:p>
          <a:p>
            <a:r>
              <a:rPr lang="cs-CZ" sz="2200" dirty="0"/>
              <a:t>AMK složení je pro všechny druhy </a:t>
            </a:r>
            <a:r>
              <a:rPr lang="cs-CZ" sz="2200" dirty="0" smtClean="0"/>
              <a:t>podobné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Charakteristické AMK elastinu jsou desmosin a isodesmosin -  příčně síťující AMK</a:t>
            </a:r>
            <a:r>
              <a:rPr lang="cs-CZ" altLang="cs-CZ" sz="2200" dirty="0"/>
              <a:t> </a:t>
            </a:r>
          </a:p>
          <a:p>
            <a:r>
              <a:rPr lang="cs-CZ" altLang="cs-CZ" sz="2200" dirty="0" smtClean="0">
                <a:ea typeface="Times New Roman" panose="02020603050405020304" pitchFamily="18" charset="0"/>
              </a:rPr>
              <a:t>Elastin </a:t>
            </a:r>
            <a:r>
              <a:rPr lang="cs-CZ" altLang="cs-CZ" sz="2200" dirty="0">
                <a:ea typeface="Times New Roman" panose="02020603050405020304" pitchFamily="18" charset="0"/>
              </a:rPr>
              <a:t>se chová jako typický </a:t>
            </a:r>
            <a:r>
              <a:rPr lang="cs-CZ" altLang="cs-CZ" sz="2200" b="1" dirty="0">
                <a:ea typeface="Times New Roman" panose="02020603050405020304" pitchFamily="18" charset="0"/>
              </a:rPr>
              <a:t>elastomer</a:t>
            </a:r>
            <a:r>
              <a:rPr lang="cs-CZ" altLang="cs-CZ" sz="2200" dirty="0">
                <a:ea typeface="Times New Roman" panose="02020603050405020304" pitchFamily="18" charset="0"/>
              </a:rPr>
              <a:t> bez pozorovatelné krystalizace při protažení – vratné protažení až po 300 % původní hodnoty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Vyžaduje přítomnost vody. Dehydratací dochází ke ztrátě elastičnosti. Elastické vlastnosti jsou podmíněny AMK složením s charakteristickým obsahem glycinu a nepolárních AMK.</a:t>
            </a:r>
          </a:p>
          <a:p>
            <a:endParaRPr lang="cs-CZ" sz="2200" dirty="0"/>
          </a:p>
          <a:p>
            <a:endParaRPr lang="en-GB" sz="2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55D0A3-DC5E-419E-AB3B-74F11E6FA1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07536"/>
            <a:ext cx="2978150" cy="171894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BE87ADB-821C-42EB-B868-02D079536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3674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408" y="609530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>
                <a:hlinkClick r:id="rId3"/>
              </a:rPr>
              <a:t>https://www.youtube.com/watch?v=C3SZ6aMQwN4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07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386CCD59-6F6B-46B8-BDD2-252561886870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66247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200" b="1" dirty="0"/>
              <a:t>Keratin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Biologický útvar složený ze vzájemně se lišících bílkovin.</a:t>
            </a:r>
          </a:p>
          <a:p>
            <a:r>
              <a:rPr lang="cs-CZ" altLang="cs-CZ" sz="2200" dirty="0" smtClean="0">
                <a:ea typeface="Times New Roman" panose="02020603050405020304" pitchFamily="18" charset="0"/>
              </a:rPr>
              <a:t>Mladý </a:t>
            </a:r>
            <a:r>
              <a:rPr lang="cs-CZ" altLang="cs-CZ" sz="2200" dirty="0">
                <a:ea typeface="Times New Roman" panose="02020603050405020304" pitchFamily="18" charset="0"/>
              </a:rPr>
              <a:t>keratin podléhá působení enzymů a alkálií víc než keratin buněk starých zvířat. </a:t>
            </a:r>
          </a:p>
          <a:p>
            <a:r>
              <a:rPr lang="cs-CZ" sz="2200" dirty="0"/>
              <a:t>Značná část tvoří prostorovou α-šroubovici. </a:t>
            </a:r>
          </a:p>
          <a:p>
            <a:r>
              <a:rPr lang="cs-CZ" sz="2200" dirty="0"/>
              <a:t>Je obsažen </a:t>
            </a:r>
            <a:r>
              <a:rPr lang="cs-CZ" sz="2200" dirty="0" smtClean="0"/>
              <a:t>v pokožce</a:t>
            </a:r>
            <a:r>
              <a:rPr lang="cs-CZ" sz="2200" dirty="0"/>
              <a:t> chlupech, kopytech a rozích. </a:t>
            </a:r>
            <a:endParaRPr lang="cs-CZ" sz="2200" dirty="0" smtClean="0"/>
          </a:p>
          <a:p>
            <a:r>
              <a:rPr lang="cs-CZ" sz="2200" dirty="0" smtClean="0"/>
              <a:t>Obsahuje S</a:t>
            </a: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r>
              <a:rPr lang="cs-CZ" sz="2200" b="1" dirty="0"/>
              <a:t>Melanin</a:t>
            </a:r>
          </a:p>
          <a:p>
            <a:r>
              <a:rPr lang="cs-CZ" sz="2200" dirty="0"/>
              <a:t>Obsahuje síru a železo a je hlavní součástí kožního barviva – pigmentu. </a:t>
            </a:r>
          </a:p>
          <a:p>
            <a:r>
              <a:rPr lang="cs-CZ" sz="2200" dirty="0"/>
              <a:t>Odolný proti působení chemikálií, pouze silné alkálie a některé enzymy jej ztekucují – při výrobě se odstraňuje až po moření.</a:t>
            </a:r>
          </a:p>
          <a:p>
            <a:r>
              <a:rPr lang="cs-CZ" sz="2200" dirty="0"/>
              <a:t> Na kůžích ještěrek nebo hadů vytváří pestré obrazce, které nepodléhají účinkům enzymů v procesu moření.</a:t>
            </a:r>
          </a:p>
          <a:p>
            <a:pPr marL="0" indent="0"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7583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472B6-9843-4A3E-A652-EF4FF435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Kůže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A4177F-B2D9-40B5-AC85-5B06CB852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Histologie</a:t>
            </a:r>
          </a:p>
          <a:p>
            <a:r>
              <a:rPr lang="cs-CZ" dirty="0" smtClean="0"/>
              <a:t>Topografie </a:t>
            </a:r>
          </a:p>
          <a:p>
            <a:r>
              <a:rPr lang="cs-CZ" dirty="0" smtClean="0"/>
              <a:t>Nejčastější druhy kůží</a:t>
            </a:r>
            <a:endParaRPr lang="en-GB" dirty="0"/>
          </a:p>
          <a:p>
            <a:r>
              <a:rPr lang="cs-CZ" dirty="0" smtClean="0"/>
              <a:t>Složení </a:t>
            </a:r>
            <a:r>
              <a:rPr lang="cs-CZ" dirty="0"/>
              <a:t>kůže</a:t>
            </a:r>
          </a:p>
          <a:p>
            <a:r>
              <a:rPr lang="cs-CZ" dirty="0"/>
              <a:t>Bílkoviny</a:t>
            </a:r>
          </a:p>
          <a:p>
            <a:r>
              <a:rPr lang="cs-CZ" dirty="0"/>
              <a:t>Vznik </a:t>
            </a:r>
            <a:r>
              <a:rPr lang="cs-CZ" dirty="0" smtClean="0"/>
              <a:t>kolagenních vláken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0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Shrnutí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arenR"/>
            </a:pPr>
            <a:r>
              <a:rPr lang="cs-CZ" dirty="0" smtClean="0"/>
              <a:t>Které chemické látky tvoří kůži?</a:t>
            </a:r>
          </a:p>
          <a:p>
            <a:pPr marL="514350" indent="-514350">
              <a:buAutoNum type="arabicParenR"/>
            </a:pPr>
            <a:r>
              <a:rPr lang="cs-CZ" dirty="0" smtClean="0"/>
              <a:t>Kolik obsahuje kůže </a:t>
            </a:r>
          </a:p>
          <a:p>
            <a:pPr marL="914400" lvl="1" indent="-514350">
              <a:buAutoNum type="alphaLcParenR"/>
            </a:pPr>
            <a:r>
              <a:rPr lang="cs-CZ" dirty="0" smtClean="0"/>
              <a:t>vody; </a:t>
            </a:r>
          </a:p>
          <a:p>
            <a:pPr marL="914400" lvl="1" indent="-514350">
              <a:buAutoNum type="alphaLcParenR"/>
            </a:pPr>
            <a:r>
              <a:rPr lang="cs-CZ" dirty="0" smtClean="0"/>
              <a:t>b) bílkovin</a:t>
            </a:r>
          </a:p>
          <a:p>
            <a:pPr marL="514350" indent="-514350">
              <a:buAutoNum type="arabicParenR"/>
            </a:pPr>
            <a:r>
              <a:rPr lang="cs-CZ" dirty="0" smtClean="0"/>
              <a:t>Jak je voda v kůži uložena?</a:t>
            </a:r>
          </a:p>
          <a:p>
            <a:pPr marL="514350" indent="-514350">
              <a:buAutoNum type="arabicParenR"/>
            </a:pPr>
            <a:r>
              <a:rPr lang="cs-CZ" dirty="0" smtClean="0"/>
              <a:t>Co se stane při </a:t>
            </a:r>
          </a:p>
          <a:p>
            <a:pPr marL="914400" lvl="1" indent="-514350">
              <a:buAutoNum type="alphaLcParenR"/>
            </a:pPr>
            <a:r>
              <a:rPr lang="cs-CZ" dirty="0" smtClean="0"/>
              <a:t>nadměrném obsahu vody v kůži; </a:t>
            </a:r>
          </a:p>
          <a:p>
            <a:pPr marL="914400" lvl="1" indent="-514350">
              <a:buAutoNum type="alphaLcParenR"/>
            </a:pPr>
            <a:r>
              <a:rPr lang="cs-CZ" dirty="0" smtClean="0"/>
              <a:t>nedostatečném obsahu vody v kůži?</a:t>
            </a:r>
          </a:p>
          <a:p>
            <a:pPr marL="514350" indent="-514350">
              <a:buAutoNum type="arabicParenR"/>
            </a:pPr>
            <a:r>
              <a:rPr lang="cs-CZ" dirty="0" smtClean="0"/>
              <a:t>Proč se z kůže odstraňují tukové látky</a:t>
            </a:r>
          </a:p>
          <a:p>
            <a:pPr marL="514350" indent="-514350">
              <a:buAutoNum type="arabicParenR"/>
            </a:pPr>
            <a:r>
              <a:rPr lang="cs-CZ" dirty="0" smtClean="0"/>
              <a:t>Co jsou bílkoviny a jakými hlavními prvky jsou tvořeny?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Jaké znáte vlastnosti bílkovin?</a:t>
            </a:r>
          </a:p>
          <a:p>
            <a:pPr marL="514350" indent="-514350">
              <a:buAutoNum type="arabicParenR"/>
            </a:pPr>
            <a:r>
              <a:rPr lang="cs-CZ" dirty="0" smtClean="0"/>
              <a:t>Na jaké skupiny se dělí bílkoviny?</a:t>
            </a:r>
          </a:p>
          <a:p>
            <a:pPr marL="514350" indent="-514350">
              <a:buAutoNum type="arabicParenR"/>
            </a:pPr>
            <a:r>
              <a:rPr lang="cs-CZ" dirty="0" smtClean="0"/>
              <a:t>Vyjmenujte nejdůležitejší typy bílkovin kůže, kde je najdeme a čím jsou charakteristické?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33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VZNIK BÍLKOVIN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184" y="764704"/>
            <a:ext cx="8507288" cy="50405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b="1" dirty="0" smtClean="0"/>
              <a:t>Aminokyseliny (AMK)</a:t>
            </a:r>
          </a:p>
          <a:p>
            <a:r>
              <a:rPr lang="cs-CZ" sz="2200" dirty="0" smtClean="0"/>
              <a:t>Základní </a:t>
            </a:r>
            <a:r>
              <a:rPr lang="cs-CZ" sz="2200" dirty="0"/>
              <a:t>stavební jednotka bílkovin </a:t>
            </a:r>
          </a:p>
          <a:p>
            <a:r>
              <a:rPr lang="cs-CZ" sz="2200" dirty="0" smtClean="0"/>
              <a:t>Substituční </a:t>
            </a:r>
            <a:r>
              <a:rPr lang="cs-CZ" sz="2200" dirty="0"/>
              <a:t>deriváty karboxylových kyselin kdy je atom H nahrazen –NH</a:t>
            </a:r>
            <a:r>
              <a:rPr lang="cs-CZ" sz="2200" baseline="-25000" dirty="0"/>
              <a:t>2</a:t>
            </a:r>
          </a:p>
          <a:p>
            <a:r>
              <a:rPr lang="cs-CZ" sz="2200" dirty="0"/>
              <a:t>Např. z kyseliny octové CH</a:t>
            </a:r>
            <a:r>
              <a:rPr lang="cs-CZ" sz="2200" baseline="-25000" dirty="0"/>
              <a:t>3</a:t>
            </a:r>
            <a:r>
              <a:rPr lang="cs-CZ" sz="2200" dirty="0"/>
              <a:t>COOH lze odvodit kyselinu aminooctovou CH</a:t>
            </a:r>
            <a:r>
              <a:rPr lang="cs-CZ" sz="2200" baseline="-25000" dirty="0"/>
              <a:t>2</a:t>
            </a:r>
            <a:r>
              <a:rPr lang="cs-CZ" sz="2200" dirty="0"/>
              <a:t>NH</a:t>
            </a:r>
            <a:r>
              <a:rPr lang="cs-CZ" sz="2200" baseline="-25000" dirty="0"/>
              <a:t>2</a:t>
            </a:r>
            <a:r>
              <a:rPr lang="cs-CZ" sz="2200" dirty="0"/>
              <a:t>COOH = </a:t>
            </a:r>
            <a:r>
              <a:rPr lang="cs-CZ" sz="2200" dirty="0" smtClean="0"/>
              <a:t>glycin</a:t>
            </a:r>
          </a:p>
          <a:p>
            <a:endParaRPr lang="cs-CZ" sz="2200" dirty="0"/>
          </a:p>
          <a:p>
            <a:r>
              <a:rPr lang="cs-CZ" sz="2200" b="1" dirty="0"/>
              <a:t>Neesenciální</a:t>
            </a:r>
            <a:r>
              <a:rPr lang="cs-CZ" sz="2200" dirty="0"/>
              <a:t> (postradatelné) AMK – živočichové jsou schopni si je syntetizovat sami z jiných AMK</a:t>
            </a:r>
          </a:p>
          <a:p>
            <a:endParaRPr lang="cs-CZ" sz="2200" dirty="0"/>
          </a:p>
          <a:p>
            <a:r>
              <a:rPr lang="cs-CZ" sz="2200" b="1" dirty="0"/>
              <a:t>Esenciální</a:t>
            </a:r>
            <a:r>
              <a:rPr lang="cs-CZ" sz="2200" dirty="0"/>
              <a:t> (nepostradatelné) AMK – musí být dodány v potravě 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630288"/>
              </p:ext>
            </p:extLst>
          </p:nvPr>
        </p:nvGraphicFramePr>
        <p:xfrm>
          <a:off x="3137171" y="5229200"/>
          <a:ext cx="3457999" cy="174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ChemSketch" r:id="rId3" imgW="4059936" imgH="1965960" progId="ACD.ChemSketch.20">
                  <p:embed/>
                </p:oleObj>
              </mc:Choice>
              <mc:Fallback>
                <p:oleObj name="ChemSketch" r:id="rId3" imgW="4059936" imgH="1965960" progId="ACD.ChemSketch.20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7171" y="5229200"/>
                        <a:ext cx="3457999" cy="174901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594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7" y="548680"/>
            <a:ext cx="81870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2200" dirty="0" smtClean="0"/>
              <a:t>NH</a:t>
            </a:r>
            <a:r>
              <a:rPr lang="cs-CZ" sz="2200" baseline="-25000" dirty="0" smtClean="0"/>
              <a:t>2</a:t>
            </a:r>
            <a:r>
              <a:rPr lang="cs-CZ" sz="2200" dirty="0" smtClean="0"/>
              <a:t> skupina se nějčastěji váže na prvním C vedle skupiny –COOH, tzv. </a:t>
            </a:r>
            <a:r>
              <a:rPr lang="cs-CZ" sz="2200" dirty="0"/>
              <a:t>uhlík C</a:t>
            </a:r>
            <a:r>
              <a:rPr lang="el-GR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/>
              <a:t>Všechny </a:t>
            </a:r>
            <a:r>
              <a:rPr lang="cs-CZ" sz="2200" dirty="0"/>
              <a:t>AMK (vyjma glycinu) mají chirální uhlík C</a:t>
            </a:r>
            <a:r>
              <a:rPr lang="el-GR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na který jsou vázány 4 různé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substituenty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Může se ázat víc –COOH i –</a:t>
            </a:r>
            <a:r>
              <a:rPr lang="cs-CZ" sz="2200" dirty="0" smtClean="0"/>
              <a:t>NH</a:t>
            </a:r>
            <a:r>
              <a:rPr lang="cs-CZ" sz="2200" baseline="-25000" dirty="0" smtClean="0"/>
              <a:t>2</a:t>
            </a:r>
            <a:r>
              <a:rPr lang="cs-CZ" sz="2200" dirty="0" smtClean="0"/>
              <a:t> skupin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Nejjednodušší je glycin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49958"/>
            <a:ext cx="2714491" cy="2017390"/>
          </a:xfrm>
          <a:prstGeom prst="rect">
            <a:avLst/>
          </a:prstGeom>
        </p:spPr>
      </p:pic>
      <p:pic>
        <p:nvPicPr>
          <p:cNvPr id="7" name="Picture 32" descr="https://upload.wikimedia.org/wikipedia/commons/thumb/5/5d/Amminoacido_glicina_formula.svg/90px-Amminoacido_glicina_formul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" y="1532620"/>
            <a:ext cx="1569375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https://upload.wikimedia.org/wikipedia/commons/thumb/2/28/Amminoacido_alanina_formula.svg/90px-Amminoacido_alanina_formul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32620"/>
            <a:ext cx="1569375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600" y="1422984"/>
            <a:ext cx="1897496" cy="1335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215" y="1532620"/>
            <a:ext cx="1585898" cy="111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7" y="2820261"/>
            <a:ext cx="872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Glycin		Alanin		Leucin		     Lysin		      Cystein</a:t>
            </a:r>
            <a:endParaRPr lang="cs-CZ" dirty="0"/>
          </a:p>
        </p:txBody>
      </p:sp>
      <p:pic>
        <p:nvPicPr>
          <p:cNvPr id="19462" name="Picture 6" descr="strukturní vzor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917" y="1484784"/>
            <a:ext cx="1637395" cy="121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59901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8"/>
              </a:rPr>
              <a:t>https://www.youtube.com/watch?v=J6R8zDAl_vw&amp;ab_channel=ProfessorDaveExpla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640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6632"/>
            <a:ext cx="8301608" cy="5577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 smtClean="0"/>
              <a:t>Peptidická vazba</a:t>
            </a:r>
          </a:p>
          <a:p>
            <a:r>
              <a:rPr lang="cs-CZ" sz="2400" dirty="0" smtClean="0"/>
              <a:t>AMK </a:t>
            </a:r>
            <a:r>
              <a:rPr lang="cs-CZ" sz="2400" dirty="0"/>
              <a:t>se vážou do různě dlouhých řetězců – </a:t>
            </a:r>
            <a:r>
              <a:rPr lang="cs-CZ" sz="2400" b="1" dirty="0"/>
              <a:t>kondenzace</a:t>
            </a:r>
            <a:r>
              <a:rPr lang="cs-CZ" sz="2400" dirty="0"/>
              <a:t> za odštěpení H</a:t>
            </a:r>
            <a:r>
              <a:rPr lang="cs-CZ" sz="2400" baseline="-25000" dirty="0"/>
              <a:t>2</a:t>
            </a:r>
            <a:r>
              <a:rPr lang="cs-CZ" sz="2400" dirty="0"/>
              <a:t>O a </a:t>
            </a:r>
            <a:r>
              <a:rPr lang="cs-CZ" sz="2400" b="1" dirty="0"/>
              <a:t>vzniku peptidické vazby CONH 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Další typy vazeb bílkovin</a:t>
            </a:r>
          </a:p>
          <a:p>
            <a:pPr lvl="1"/>
            <a:r>
              <a:rPr lang="cs-CZ" sz="2000" dirty="0"/>
              <a:t>Vodíkové můstky</a:t>
            </a:r>
          </a:p>
          <a:p>
            <a:pPr lvl="1"/>
            <a:r>
              <a:rPr lang="cs-CZ" sz="2000" dirty="0"/>
              <a:t>Kovalentní vazby, např. cysteinová –S–S–</a:t>
            </a:r>
          </a:p>
          <a:p>
            <a:pPr marL="0" indent="0">
              <a:buNone/>
            </a:pPr>
            <a:endParaRPr lang="cs-CZ" sz="2400" b="1" dirty="0" smtClean="0"/>
          </a:p>
          <a:p>
            <a:r>
              <a:rPr lang="cs-CZ" sz="2400" dirty="0"/>
              <a:t>Dle počtu spojených AMK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Oligopeptidy (2 – 10 AMK)</a:t>
            </a:r>
          </a:p>
          <a:p>
            <a:pPr lvl="2"/>
            <a:r>
              <a:rPr lang="cs-CZ" dirty="0"/>
              <a:t>Di, tri, tetrapeptidy,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Polypeptidy (11 – 100 AMK, M</a:t>
            </a:r>
            <a:r>
              <a:rPr lang="cs-CZ" sz="2000" baseline="-25000" dirty="0"/>
              <a:t>w</a:t>
            </a:r>
            <a:r>
              <a:rPr lang="cs-CZ" sz="2000" dirty="0"/>
              <a:t> do 10 000)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Bílkoviny/Proteiny (100 a více, M</a:t>
            </a:r>
            <a:r>
              <a:rPr lang="cs-CZ" sz="2000" baseline="-25000" dirty="0"/>
              <a:t>w</a:t>
            </a:r>
            <a:r>
              <a:rPr lang="cs-CZ" sz="2000" dirty="0"/>
              <a:t> nad 10 000) </a:t>
            </a:r>
          </a:p>
          <a:p>
            <a:pPr marL="0" indent="0">
              <a:buNone/>
            </a:pPr>
            <a:endParaRPr lang="cs-CZ" sz="2400" b="1" dirty="0"/>
          </a:p>
        </p:txBody>
      </p:sp>
      <p:pic>
        <p:nvPicPr>
          <p:cNvPr id="4" name="Obrázek 4" descr="http://www.e-chembook.eu/images/kondenzace_aminokyseli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64"/>
          <a:stretch/>
        </p:blipFill>
        <p:spPr bwMode="auto">
          <a:xfrm>
            <a:off x="1907704" y="1453932"/>
            <a:ext cx="5325909" cy="936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344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260648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Font typeface="Arial" panose="020B0604020202020204" pitchFamily="34" charset="0"/>
              <a:buChar char="•"/>
            </a:pPr>
            <a:r>
              <a:rPr lang="cs-CZ" sz="2200" dirty="0" smtClean="0"/>
              <a:t>Složitější AMK se do polypeptidického řetězce zapojují tzv. hlavním a vedlejším řetězcem</a:t>
            </a:r>
          </a:p>
          <a:p>
            <a:pPr marL="817563" lvl="1" indent="-360363">
              <a:buFont typeface="Arial" panose="020B0604020202020204" pitchFamily="34" charset="0"/>
              <a:buChar char="•"/>
            </a:pPr>
            <a:r>
              <a:rPr lang="cs-CZ" sz="2200" dirty="0" smtClean="0"/>
              <a:t>Hlavní řetězec – tvoří primární strukturu</a:t>
            </a:r>
          </a:p>
          <a:p>
            <a:pPr marL="817563" lvl="1" indent="-360363">
              <a:buFont typeface="Arial" panose="020B0604020202020204" pitchFamily="34" charset="0"/>
              <a:buChar char="•"/>
            </a:pPr>
            <a:r>
              <a:rPr lang="cs-CZ" sz="2200" dirty="0" smtClean="0"/>
              <a:t>Vedlejší (postranní) řetězec – směřuje kolmo na hlavní</a:t>
            </a:r>
          </a:p>
          <a:p>
            <a:pPr marL="1274763" lvl="2" indent="-360363">
              <a:buFont typeface="Arial" panose="020B0604020202020204" pitchFamily="34" charset="0"/>
              <a:buChar char="•"/>
            </a:pPr>
            <a:r>
              <a:rPr lang="cs-CZ" sz="2200" dirty="0" smtClean="0"/>
              <a:t>Různé skupiny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–OH, –COOH, –S</a:t>
            </a:r>
          </a:p>
          <a:p>
            <a:pPr marL="1274763" lvl="2" indent="-360363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Uplatňuje se při spojování ve fibrilu – spojuje polypeptidy mezi sebou, zpevňuje je, tzv. příčné vazby</a:t>
            </a:r>
            <a:r>
              <a:rPr lang="cs-CZ" sz="2200" dirty="0" smtClean="0"/>
              <a:t> </a:t>
            </a:r>
          </a:p>
          <a:p>
            <a:pPr marL="1274763" lvl="2" indent="-360363">
              <a:buFont typeface="Arial" panose="020B0604020202020204" pitchFamily="34" charset="0"/>
              <a:buChar char="•"/>
            </a:pPr>
            <a:r>
              <a:rPr lang="cs-CZ" sz="2200" dirty="0" smtClean="0"/>
              <a:t>Učuje </a:t>
            </a:r>
            <a:r>
              <a:rPr lang="cs-CZ" sz="2200" dirty="0"/>
              <a:t>vlastnosti bílkovin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Řetězec lze také štěpit (kyseliny, zásady, enzymy) na kratší řetězce až jednotlivé AMK - </a:t>
            </a:r>
            <a:r>
              <a:rPr lang="cs-CZ" sz="2200" b="1" dirty="0"/>
              <a:t>hydrolýza</a:t>
            </a:r>
          </a:p>
          <a:p>
            <a:endParaRPr lang="cs-CZ" sz="2200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31840" y="37890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5" descr="http://www.e-chembook.eu/images/hydrolyza_dipeptidu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713183"/>
            <a:ext cx="5325909" cy="969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627" b="12152"/>
          <a:stretch/>
        </p:blipFill>
        <p:spPr>
          <a:xfrm>
            <a:off x="1731663" y="2996952"/>
            <a:ext cx="596265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 AMINOKYSELINY K VLÁKNU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4968552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PRIMÁRNÍ STRUKTURA</a:t>
            </a:r>
          </a:p>
          <a:p>
            <a:r>
              <a:rPr lang="cs-CZ" sz="2000" dirty="0"/>
              <a:t>pořadí AMK v řetězci -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sz="2000" dirty="0"/>
              <a:t> řetězec</a:t>
            </a:r>
          </a:p>
          <a:p>
            <a:r>
              <a:rPr lang="cs-CZ" sz="2000" dirty="0"/>
              <a:t>Obecné složení </a:t>
            </a:r>
            <a:r>
              <a:rPr lang="cs-CZ" sz="2000" dirty="0" err="1"/>
              <a:t>tripeptidu</a:t>
            </a:r>
            <a:r>
              <a:rPr lang="cs-CZ" sz="2000" dirty="0"/>
              <a:t> –Gly–X–Y–</a:t>
            </a:r>
          </a:p>
          <a:p>
            <a:pPr lvl="1"/>
            <a:r>
              <a:rPr lang="cs-CZ" sz="1600" dirty="0"/>
              <a:t>Gly – 30 %, </a:t>
            </a:r>
          </a:p>
          <a:p>
            <a:pPr lvl="1"/>
            <a:r>
              <a:rPr lang="cs-CZ" sz="1600" dirty="0"/>
              <a:t>X = Pro (cca 15 %), </a:t>
            </a:r>
          </a:p>
          <a:p>
            <a:pPr lvl="1"/>
            <a:r>
              <a:rPr lang="cs-CZ" sz="1600" dirty="0"/>
              <a:t>Y = Hyp (10 %) - </a:t>
            </a:r>
          </a:p>
          <a:p>
            <a:r>
              <a:rPr lang="cs-CZ" sz="2000" dirty="0"/>
              <a:t>Další nejčastější AMK kolagenu – Arg, </a:t>
            </a:r>
            <a:r>
              <a:rPr lang="cs-CZ" sz="2000" dirty="0" err="1"/>
              <a:t>Lys</a:t>
            </a:r>
            <a:r>
              <a:rPr lang="cs-CZ" sz="2000" dirty="0"/>
              <a:t>, </a:t>
            </a:r>
            <a:r>
              <a:rPr lang="cs-CZ" sz="2000" dirty="0" err="1"/>
              <a:t>Asp</a:t>
            </a:r>
            <a:r>
              <a:rPr lang="cs-CZ" sz="2000" dirty="0"/>
              <a:t>, </a:t>
            </a:r>
            <a:r>
              <a:rPr lang="cs-CZ" sz="2000" dirty="0" err="1"/>
              <a:t>Glu</a:t>
            </a:r>
            <a:r>
              <a:rPr lang="cs-CZ" sz="2000" dirty="0"/>
              <a:t>, </a:t>
            </a:r>
            <a:r>
              <a:rPr lang="cs-CZ" sz="2000" dirty="0" err="1"/>
              <a:t>Tyr</a:t>
            </a:r>
            <a:r>
              <a:rPr lang="cs-CZ" sz="2000" dirty="0"/>
              <a:t>, </a:t>
            </a:r>
            <a:r>
              <a:rPr lang="cs-CZ" sz="2000" dirty="0" err="1"/>
              <a:t>Hyl</a:t>
            </a:r>
            <a:r>
              <a:rPr lang="cs-CZ" sz="2000" dirty="0"/>
              <a:t>, Leu, </a:t>
            </a:r>
            <a:r>
              <a:rPr lang="cs-CZ" sz="2000" dirty="0" err="1"/>
              <a:t>Ile</a:t>
            </a:r>
            <a:r>
              <a:rPr lang="cs-CZ" sz="2000" dirty="0"/>
              <a:t>, </a:t>
            </a:r>
            <a:r>
              <a:rPr lang="cs-CZ" sz="2000" dirty="0" err="1"/>
              <a:t>Cys</a:t>
            </a:r>
            <a:endParaRPr lang="cs-CZ" sz="2000" dirty="0"/>
          </a:p>
          <a:p>
            <a:r>
              <a:rPr lang="cs-CZ" sz="2000" dirty="0"/>
              <a:t>Podmiňuje vznik levotočivé šroubovice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367788"/>
              </p:ext>
            </p:extLst>
          </p:nvPr>
        </p:nvGraphicFramePr>
        <p:xfrm>
          <a:off x="599113" y="4005064"/>
          <a:ext cx="4403339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ChemSketch" r:id="rId3" imgW="4059936" imgH="1965960" progId="ACD.ChemSketch.20">
                  <p:embed/>
                </p:oleObj>
              </mc:Choice>
              <mc:Fallback>
                <p:oleObj name="ChemSketch" r:id="rId3" imgW="4059936" imgH="1965960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113" y="4005064"/>
                        <a:ext cx="4403339" cy="22322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F5A82367-C9D1-4983-83A0-FDB82FFC6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556792"/>
            <a:ext cx="2607613" cy="36442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9532" y="6268995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6"/>
              </a:rPr>
              <a:t>https://www.youtube.com/watch?v=EweuU2fEgjw&amp;list=PLybg94GvOJ9Fazvaf8unWl9J2soXCAvy4&amp;index=4&amp;t=13s&amp;ab_channel=ProfessorDaveExplains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7344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!tom\deda\obrázky\5.JPG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543800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!tom\deda\obrázky\6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6934200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6B9C3CC-B5B3-4872-AEDB-0B7A26D0920C}"/>
              </a:ext>
            </a:extLst>
          </p:cNvPr>
          <p:cNvSpPr/>
          <p:nvPr/>
        </p:nvSpPr>
        <p:spPr>
          <a:xfrm>
            <a:off x="363061" y="548680"/>
            <a:ext cx="44249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SEKUNDÁRNÍ STRUKTURA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Prostorové uspořádání primárního řetězce přes H-můstky mezi skupinami –</a:t>
            </a:r>
            <a:r>
              <a:rPr lang="cs-CZ" sz="2000" dirty="0" err="1"/>
              <a:t>NH</a:t>
            </a:r>
            <a:r>
              <a:rPr lang="cs-CZ" sz="2000" dirty="0"/>
              <a:t> a C=O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</a:t>
            </a:r>
            <a:r>
              <a:rPr lang="cs-CZ" sz="2000" dirty="0"/>
              <a:t>-helix – levotočivá šroubovice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3,3 AMK na 1 závit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(</a:t>
            </a:r>
            <a:r>
              <a:rPr lang="el-GR" sz="2000" dirty="0"/>
              <a:t>β</a:t>
            </a:r>
            <a:r>
              <a:rPr lang="cs-CZ" sz="2000" dirty="0"/>
              <a:t> skládaný list)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615D97-F76F-49D0-A6DE-46C31A2F41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8"/>
          <a:stretch>
            <a:fillRect/>
          </a:stretch>
        </p:blipFill>
        <p:spPr>
          <a:xfrm>
            <a:off x="4644008" y="260648"/>
            <a:ext cx="4392487" cy="63678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BE10AA2-825A-4347-B928-DB5E33A71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83789"/>
            <a:ext cx="3426058" cy="192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0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!tom\deda\obrázky\8.JPG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20888"/>
            <a:ext cx="5181600" cy="25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C:\!tom\deda\obrázky\7.JPG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" y="764704"/>
            <a:ext cx="4176464" cy="53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26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3" y="188640"/>
            <a:ext cx="8729373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TERCIÁRNÍ STRUKTURA</a:t>
            </a:r>
          </a:p>
          <a:p>
            <a:r>
              <a:rPr lang="cs-CZ" sz="2000" dirty="0"/>
              <a:t>Ze 3 prostorově uspořádaných řetězců</a:t>
            </a:r>
            <a:r>
              <a:rPr lang="cs-CZ" sz="2000" dirty="0">
                <a:latin typeface="+mj-lt"/>
              </a:rPr>
              <a:t> (</a:t>
            </a:r>
            <a:r>
              <a:rPr lang="el-GR" sz="2000" dirty="0">
                <a:latin typeface="+mj-lt"/>
                <a:cs typeface="Times New Roman" panose="02020603050405020304" pitchFamily="18" charset="0"/>
              </a:rPr>
              <a:t>α</a:t>
            </a:r>
            <a:r>
              <a:rPr lang="cs-CZ" sz="2000" dirty="0">
                <a:latin typeface="+mj-lt"/>
                <a:cs typeface="Times New Roman" panose="02020603050405020304" pitchFamily="18" charset="0"/>
              </a:rPr>
              <a:t>-helixů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cs-CZ" sz="1800" dirty="0">
                <a:cs typeface="Times New Roman" panose="02020603050405020304" pitchFamily="18" charset="0"/>
              </a:rPr>
              <a:t>2 řetězce α1 a 1 řetězec </a:t>
            </a:r>
            <a:r>
              <a:rPr lang="el-GR" sz="1800" dirty="0">
                <a:cs typeface="Times New Roman" panose="02020603050405020304" pitchFamily="18" charset="0"/>
              </a:rPr>
              <a:t>α</a:t>
            </a:r>
            <a:r>
              <a:rPr lang="cs-CZ" sz="1800" dirty="0">
                <a:cs typeface="Times New Roman" panose="02020603050405020304" pitchFamily="18" charset="0"/>
              </a:rPr>
              <a:t>2</a:t>
            </a:r>
            <a:endParaRPr lang="cs-CZ" sz="1800" dirty="0"/>
          </a:p>
          <a:p>
            <a:endParaRPr lang="cs-CZ" sz="2000" dirty="0"/>
          </a:p>
          <a:p>
            <a:r>
              <a:rPr lang="cs-CZ" sz="2000" dirty="0"/>
              <a:t>Řetězce se stáčí kolem sebe a prostorově se stabilizují – vodíkové můstky, iontové vazby, disulfidické můstky, van der </a:t>
            </a:r>
            <a:r>
              <a:rPr lang="cs-CZ" sz="2000" dirty="0" err="1"/>
              <a:t>Waalsovy</a:t>
            </a:r>
            <a:r>
              <a:rPr lang="cs-CZ" sz="2000" dirty="0"/>
              <a:t> síly</a:t>
            </a:r>
          </a:p>
          <a:p>
            <a:r>
              <a:rPr lang="cs-CZ" sz="2000" dirty="0"/>
              <a:t>Vzniká pravotočivá </a:t>
            </a:r>
            <a:r>
              <a:rPr lang="cs-CZ" sz="2000" dirty="0" err="1"/>
              <a:t>trojšroubovice</a:t>
            </a:r>
            <a:r>
              <a:rPr lang="cs-CZ" sz="2000" dirty="0"/>
              <a:t> – </a:t>
            </a:r>
            <a:r>
              <a:rPr lang="cs-CZ" sz="2000" b="1" dirty="0"/>
              <a:t>triple-helix</a:t>
            </a:r>
          </a:p>
          <a:p>
            <a:pPr lvl="1"/>
            <a:r>
              <a:rPr lang="cs-CZ" sz="1600" dirty="0"/>
              <a:t>1 závit cca 30 AMK, délka cca 290 nm, průměr cca 1,4 nm</a:t>
            </a:r>
          </a:p>
          <a:p>
            <a:r>
              <a:rPr lang="cs-CZ" sz="2000" dirty="0"/>
              <a:t>U kolagenu jako tzv. </a:t>
            </a:r>
            <a:r>
              <a:rPr lang="cs-CZ" sz="2000" b="1" dirty="0"/>
              <a:t>tropokolagen</a:t>
            </a:r>
            <a:r>
              <a:rPr lang="cs-CZ" sz="2000" dirty="0"/>
              <a:t> – základní stavební jednotka schopná agregace na fibrily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0" y="4195108"/>
            <a:ext cx="2562250" cy="2448272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54" y="4209617"/>
            <a:ext cx="5010522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4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HISTOLOGIE</a:t>
            </a:r>
            <a:endParaRPr lang="cs-CZ" b="1" dirty="0"/>
          </a:p>
        </p:txBody>
      </p:sp>
      <p:pic>
        <p:nvPicPr>
          <p:cNvPr id="4" name="Obrázek 3" descr="rez kuzi-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7"/>
            <a:ext cx="4824536" cy="549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5148064" y="1397675"/>
            <a:ext cx="37444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 – Pokožka </a:t>
            </a:r>
            <a:r>
              <a:rPr lang="cs-CZ" dirty="0"/>
              <a:t>1 – 20 % ; odstraňuje se</a:t>
            </a:r>
          </a:p>
          <a:p>
            <a:pPr marL="342900" indent="-342900">
              <a:buAutoNum type="alphaLcParenR"/>
            </a:pPr>
            <a:r>
              <a:rPr lang="cs-CZ" dirty="0" smtClean="0"/>
              <a:t>Stratum corneum</a:t>
            </a:r>
            <a:r>
              <a:rPr lang="cs-CZ" dirty="0"/>
              <a:t>; </a:t>
            </a:r>
          </a:p>
          <a:p>
            <a:pPr marL="342900" indent="-342900">
              <a:buAutoNum type="alphaLcParenR"/>
            </a:pPr>
            <a:r>
              <a:rPr lang="cs-CZ" dirty="0" smtClean="0"/>
              <a:t>Stratum granulosum</a:t>
            </a:r>
            <a:r>
              <a:rPr lang="cs-CZ" dirty="0"/>
              <a:t>; </a:t>
            </a:r>
          </a:p>
          <a:p>
            <a:pPr marL="342900" indent="-342900">
              <a:buAutoNum type="alphaLcParenR"/>
            </a:pPr>
            <a:r>
              <a:rPr lang="cs-CZ" dirty="0" smtClean="0"/>
              <a:t>Stratum spinosum</a:t>
            </a:r>
            <a:r>
              <a:rPr lang="cs-CZ" dirty="0"/>
              <a:t>; </a:t>
            </a:r>
          </a:p>
          <a:p>
            <a:pPr marL="342900" indent="-342900">
              <a:buAutoNum type="alphaLcParenR"/>
            </a:pPr>
            <a:r>
              <a:rPr lang="cs-CZ" dirty="0" smtClean="0"/>
              <a:t>Stratum basale</a:t>
            </a:r>
            <a:r>
              <a:rPr lang="cs-CZ" dirty="0"/>
              <a:t>; </a:t>
            </a:r>
          </a:p>
          <a:p>
            <a:endParaRPr lang="cs-CZ" b="1" dirty="0"/>
          </a:p>
          <a:p>
            <a:r>
              <a:rPr lang="cs-CZ" b="1" dirty="0"/>
              <a:t>B – Papilární vrstva škáry; </a:t>
            </a:r>
          </a:p>
          <a:p>
            <a:r>
              <a:rPr lang="cs-CZ" b="1" dirty="0"/>
              <a:t>C – Retikulární vrstva škáry</a:t>
            </a:r>
            <a:r>
              <a:rPr lang="cs-CZ" dirty="0"/>
              <a:t>; </a:t>
            </a:r>
          </a:p>
          <a:p>
            <a:endParaRPr lang="cs-CZ" dirty="0"/>
          </a:p>
          <a:p>
            <a:r>
              <a:rPr lang="cs-CZ" b="1" dirty="0"/>
              <a:t>D – Vazivo podkožní</a:t>
            </a:r>
            <a:r>
              <a:rPr lang="cs-CZ" dirty="0"/>
              <a:t>; </a:t>
            </a:r>
          </a:p>
          <a:p>
            <a:r>
              <a:rPr lang="cs-CZ" dirty="0"/>
              <a:t>E – Žláza potní; </a:t>
            </a:r>
          </a:p>
          <a:p>
            <a:r>
              <a:rPr lang="cs-CZ" dirty="0"/>
              <a:t>F – Žláza mazová; </a:t>
            </a:r>
          </a:p>
          <a:p>
            <a:r>
              <a:rPr lang="cs-CZ" dirty="0"/>
              <a:t>G – Chlup; </a:t>
            </a:r>
          </a:p>
          <a:p>
            <a:r>
              <a:rPr lang="cs-CZ" dirty="0"/>
              <a:t>H – </a:t>
            </a:r>
            <a:r>
              <a:rPr lang="cs-CZ" dirty="0" err="1"/>
              <a:t>Erector</a:t>
            </a:r>
            <a:r>
              <a:rPr lang="cs-CZ" dirty="0"/>
              <a:t> pili (zvedač vlasový); </a:t>
            </a:r>
          </a:p>
          <a:p>
            <a:r>
              <a:rPr lang="cs-CZ" dirty="0"/>
              <a:t>I – Papila; </a:t>
            </a:r>
          </a:p>
          <a:p>
            <a:r>
              <a:rPr lang="cs-CZ" dirty="0"/>
              <a:t>J – Krevní céva; </a:t>
            </a:r>
          </a:p>
          <a:p>
            <a:r>
              <a:rPr lang="cs-CZ" dirty="0"/>
              <a:t>K – Tukové buňky</a:t>
            </a:r>
          </a:p>
        </p:txBody>
      </p:sp>
    </p:spTree>
    <p:extLst>
      <p:ext uri="{BB962C8B-B14F-4D97-AF65-F5344CB8AC3E}">
        <p14:creationId xmlns:p14="http://schemas.microsoft.com/office/powerpoint/2010/main" val="30983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1286C7-896B-4774-B31D-0846B2342E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63023"/>
            <a:ext cx="3240360" cy="28623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692E56-8B60-4DCE-9651-C311CEF90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94978"/>
            <a:ext cx="5184576" cy="35936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174586"/>
            <a:ext cx="7848872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/>
              <a:t>KVARTERNÍ STRUKTURA</a:t>
            </a: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cs typeface="Times New Roman" panose="02020603050405020304" pitchFamily="18" charset="0"/>
              </a:rPr>
              <a:t>Tvoří ji mikrofibrily z tropokolagenových molekul (5 triple-helixů)</a:t>
            </a:r>
            <a:endParaRPr lang="cs-CZ" altLang="cs-CZ" sz="2000" dirty="0" smtClean="0"/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cs typeface="Times New Roman" panose="02020603050405020304" pitchFamily="18" charset="0"/>
              </a:rPr>
              <a:t>Mikrofibrily </a:t>
            </a:r>
            <a:r>
              <a:rPr lang="cs-CZ" altLang="cs-CZ" sz="2000" dirty="0">
                <a:cs typeface="Times New Roman" panose="02020603050405020304" pitchFamily="18" charset="0"/>
              </a:rPr>
              <a:t>aglomerují do fibril a ty do větších vláknitých útvarů:</a:t>
            </a:r>
            <a:r>
              <a:rPr lang="cs-CZ" altLang="cs-CZ" sz="2000" dirty="0"/>
              <a:t>	  	- </a:t>
            </a:r>
            <a:endParaRPr lang="cs-CZ" altLang="cs-CZ" sz="2000" dirty="0" smtClean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cs typeface="Times New Roman" panose="02020603050405020304" pitchFamily="18" charset="0"/>
              </a:rPr>
              <a:t>fibrila </a:t>
            </a:r>
            <a:r>
              <a:rPr lang="cs-CZ" altLang="cs-CZ" sz="2000" dirty="0">
                <a:cs typeface="Times New Roman" panose="02020603050405020304" pitchFamily="18" charset="0"/>
              </a:rPr>
              <a:t>… 0,1</a:t>
            </a:r>
            <a:r>
              <a:rPr lang="cs-CZ" altLang="cs-CZ" sz="2000" dirty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000" dirty="0" smtClean="0">
                <a:cs typeface="Times New Roman" panose="02020603050405020304" pitchFamily="18" charset="0"/>
              </a:rPr>
              <a:t>m</a:t>
            </a:r>
            <a:endParaRPr lang="cs-CZ" altLang="cs-CZ" sz="2000" dirty="0" smtClean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e</a:t>
            </a:r>
            <a:r>
              <a:rPr lang="cs-CZ" altLang="cs-CZ" sz="2000" dirty="0" smtClean="0">
                <a:cs typeface="Times New Roman" panose="02020603050405020304" pitchFamily="18" charset="0"/>
              </a:rPr>
              <a:t>lementární </a:t>
            </a:r>
            <a:r>
              <a:rPr lang="cs-CZ" altLang="cs-CZ" sz="2000" dirty="0">
                <a:cs typeface="Times New Roman" panose="02020603050405020304" pitchFamily="18" charset="0"/>
              </a:rPr>
              <a:t>vlákno ze 200 – 2000 fibril … cca 5</a:t>
            </a:r>
            <a:r>
              <a:rPr lang="cs-CZ" altLang="cs-CZ" sz="2000" dirty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000" dirty="0" smtClean="0">
                <a:cs typeface="Times New Roman" panose="02020603050405020304" pitchFamily="18" charset="0"/>
              </a:rPr>
              <a:t>m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cs typeface="Times New Roman" panose="02020603050405020304" pitchFamily="18" charset="0"/>
              </a:rPr>
              <a:t>snopec </a:t>
            </a:r>
            <a:r>
              <a:rPr lang="cs-CZ" altLang="cs-CZ" sz="2000" dirty="0">
                <a:cs typeface="Times New Roman" panose="02020603050405020304" pitchFamily="18" charset="0"/>
              </a:rPr>
              <a:t>elementárních vláken … 300</a:t>
            </a:r>
            <a:r>
              <a:rPr lang="cs-CZ" altLang="cs-CZ" sz="2000" dirty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sz="2000" dirty="0">
                <a:cs typeface="Times New Roman" panose="02020603050405020304" pitchFamily="18" charset="0"/>
              </a:rPr>
              <a:t>m </a:t>
            </a:r>
            <a:endParaRPr lang="cs-CZ" altLang="cs-CZ" sz="2000" dirty="0" smtClean="0"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1936" y="2853301"/>
            <a:ext cx="2862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Příčné pruhování – posun o 67 </a:t>
            </a:r>
            <a:r>
              <a:rPr lang="cs-CZ" sz="2000" dirty="0" smtClean="0"/>
              <a:t>nm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192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9ADA090-0493-4A6C-B87D-4BC7B011435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/>
          <a:stretch/>
        </p:blipFill>
        <p:spPr bwMode="auto">
          <a:xfrm>
            <a:off x="326634" y="1965274"/>
            <a:ext cx="5688632" cy="2339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5B6430A-C5FE-49A1-BE65-978C840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66" y="4339162"/>
            <a:ext cx="4572000" cy="247173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B8F0FEB-27E0-4DAD-AA87-9356EF87DC1A}"/>
              </a:ext>
            </a:extLst>
          </p:cNvPr>
          <p:cNvSpPr/>
          <p:nvPr/>
        </p:nvSpPr>
        <p:spPr>
          <a:xfrm>
            <a:off x="326634" y="308716"/>
            <a:ext cx="85658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Fibrily se stáčí do spirály za vzniku elementárního vlákna (5 </a:t>
            </a:r>
            <a:r>
              <a:rPr lang="el-GR" sz="2000" dirty="0">
                <a:cs typeface="Calibri"/>
              </a:rPr>
              <a:t>μ</a:t>
            </a:r>
            <a:r>
              <a:rPr lang="cs-CZ" sz="2000" dirty="0">
                <a:cs typeface="Calibri"/>
              </a:rPr>
              <a:t>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 10-300 elementárních vláken vzniká svazek – </a:t>
            </a:r>
            <a:r>
              <a:rPr lang="cs-CZ" sz="2000" b="1" dirty="0"/>
              <a:t>kolagenní vlákno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Stárnutím kolagenu roste jeho nerozpustnost – vznik intra a intermolekulárních příčných vazeb</a:t>
            </a:r>
          </a:p>
        </p:txBody>
      </p:sp>
    </p:spTree>
    <p:extLst>
      <p:ext uri="{BB962C8B-B14F-4D97-AF65-F5344CB8AC3E}">
        <p14:creationId xmlns:p14="http://schemas.microsoft.com/office/powerpoint/2010/main" val="26790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!tom\deda\obrázky\10.JPG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23896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 smtClean="0"/>
              <a:t>Co je základní stavební kámen bílkovin?</a:t>
            </a:r>
          </a:p>
          <a:p>
            <a:pPr marL="514350" indent="-514350">
              <a:buAutoNum type="arabicParenR"/>
            </a:pPr>
            <a:r>
              <a:rPr lang="cs-CZ" dirty="0" smtClean="0"/>
              <a:t>Co je to aminokyselina?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 z AMK vzniká polypeptid?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Jaké jsou charakteristické AMK kolagenu?</a:t>
            </a:r>
          </a:p>
          <a:p>
            <a:pPr marL="514350" indent="-514350">
              <a:buAutoNum type="arabicParenR"/>
            </a:pPr>
            <a:r>
              <a:rPr lang="cs-CZ" dirty="0" smtClean="0"/>
              <a:t>Co si představujete pod pojmy hlavní a vedlejší řetězec polypeptidu?</a:t>
            </a:r>
          </a:p>
          <a:p>
            <a:pPr marL="514350" indent="-514350">
              <a:buAutoNum type="arabicParenR"/>
            </a:pPr>
            <a:r>
              <a:rPr lang="cs-CZ" dirty="0" smtClean="0"/>
              <a:t>Kde vznikají vodíkové můstky?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Jaké struktury bílkovin znáte?</a:t>
            </a:r>
          </a:p>
          <a:p>
            <a:pPr marL="514350" indent="-514350">
              <a:buAutoNum type="arabicParenR"/>
            </a:pPr>
            <a:r>
              <a:rPr lang="cs-CZ" dirty="0" smtClean="0"/>
              <a:t>Co je to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-helix,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-skládaný list, tiple-helix?</a:t>
            </a:r>
            <a:endParaRPr lang="cs-CZ" dirty="0" smtClean="0"/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30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D1C2F95-C67C-48D3-85DB-C882D815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Výroba usní a pergamenů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C755C8-9E4F-412B-AD27-39A83F0D2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Terminologie </a:t>
            </a:r>
          </a:p>
          <a:p>
            <a:r>
              <a:rPr lang="cs-CZ" dirty="0" smtClean="0"/>
              <a:t>Výroba </a:t>
            </a:r>
            <a:r>
              <a:rPr lang="cs-CZ" dirty="0"/>
              <a:t>usně</a:t>
            </a:r>
          </a:p>
          <a:p>
            <a:r>
              <a:rPr lang="cs-CZ" dirty="0"/>
              <a:t>Výroba </a:t>
            </a:r>
            <a:r>
              <a:rPr lang="cs-CZ" dirty="0" smtClean="0"/>
              <a:t>pergamenu</a:t>
            </a:r>
          </a:p>
          <a:p>
            <a:r>
              <a:rPr lang="cs-CZ" dirty="0"/>
              <a:t>Koželužské suroviny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1560" y="5956886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2"/>
              </a:rPr>
              <a:t>https://www.youtube.com/watch?v=0AWLWeX35YQ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267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Opakování 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4756"/>
            <a:ext cx="8229600" cy="593460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Které </a:t>
            </a:r>
            <a:r>
              <a:rPr lang="cs-CZ" dirty="0"/>
              <a:t>vrsty tvoří kůži</a:t>
            </a:r>
            <a:r>
              <a:rPr lang="cs-CZ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 je myšleno pojmem „lícová kresba</a:t>
            </a:r>
            <a:r>
              <a:rPr lang="cs-CZ" dirty="0" smtClean="0"/>
              <a:t>“?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 ovlivňuje poměr vrstev škáry</a:t>
            </a:r>
            <a:r>
              <a:rPr lang="cs-CZ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Proč je důležité znát topografii kůže</a:t>
            </a:r>
            <a:r>
              <a:rPr lang="cs-CZ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Čím se kůže liší v rámci jednoho druhu?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Čím se kůže liší mezidruhově</a:t>
            </a:r>
            <a:r>
              <a:rPr lang="cs-CZ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Které chemické látky tvoří kůži</a:t>
            </a:r>
            <a:r>
              <a:rPr lang="cs-CZ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 je základní stavební kámen bílkovin?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 je to aminokyselina?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Jak z AMK vzniká polypeptid?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Jaké jsou charakteristické AMK kolagenu?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Co si představujete pod pojmy hlavní a vedlejší řetězec polypeptidu?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Jaké </a:t>
            </a:r>
            <a:r>
              <a:rPr lang="cs-CZ" dirty="0"/>
              <a:t>struktury bílkovin znáte</a:t>
            </a:r>
            <a:r>
              <a:rPr lang="cs-CZ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Jaké jsou hlavní bílkoviny kůže?</a:t>
            </a:r>
            <a:endParaRPr lang="cs-CZ" dirty="0"/>
          </a:p>
          <a:p>
            <a:pPr marL="514350" indent="-514350">
              <a:buAutoNum type="arabicParenR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18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128FE-8A6E-41DB-89C0-419DF7D0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KŮŽE vs USEŇ vs PERGAMEN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0EC1A4-FC41-42AB-9F34-82CBBE8E9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146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Kůže</a:t>
            </a:r>
            <a:r>
              <a:rPr lang="cs-CZ" dirty="0"/>
              <a:t> je pokrývka těla obratlovců </a:t>
            </a:r>
          </a:p>
          <a:p>
            <a:r>
              <a:rPr lang="cs-CZ" dirty="0"/>
              <a:t>Čerstvě stažená kůže je velmi nestabilní surovina. </a:t>
            </a:r>
          </a:p>
          <a:p>
            <a:r>
              <a:rPr lang="cs-CZ" dirty="0"/>
              <a:t>Získání stability odstranění snadno degradovatelných částí. </a:t>
            </a:r>
          </a:p>
          <a:p>
            <a:r>
              <a:rPr lang="cs-CZ" dirty="0"/>
              <a:t>Procesem úpravy surové kůže je zvýšena hydrotermální stabilita a odolnost vůči mikrobiálnímu napadení. </a:t>
            </a:r>
          </a:p>
          <a:p>
            <a:r>
              <a:rPr lang="cs-CZ" dirty="0"/>
              <a:t>Ze surové kůže získáváme useň, pergamen nebo kožešinu.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Useň </a:t>
            </a:r>
            <a:r>
              <a:rPr lang="cs-CZ" dirty="0"/>
              <a:t>je vyčiněná kůže. </a:t>
            </a:r>
          </a:p>
          <a:p>
            <a:r>
              <a:rPr lang="cs-CZ" dirty="0"/>
              <a:t>Podle způsobu zpracování ji dělíme např. na bílé jirchy, třísločiněné, zámišové aj.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Pergamen </a:t>
            </a:r>
            <a:r>
              <a:rPr lang="cs-CZ" dirty="0"/>
              <a:t>se získává z nevyčiněné, pouze </a:t>
            </a:r>
            <a:r>
              <a:rPr lang="cs-CZ" dirty="0" err="1"/>
              <a:t>loužené</a:t>
            </a:r>
            <a:r>
              <a:rPr lang="cs-CZ" dirty="0"/>
              <a:t> a odchlupené kůže, a to většinou z ovcí, koz a telat. Po opracování se ještě vlhké napínají na rámy.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Kožešina </a:t>
            </a:r>
            <a:r>
              <a:rPr lang="cs-CZ" dirty="0"/>
              <a:t>je vyčiněná kůže se srstí na lícové straně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3507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Historie zpracování kůže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Z nejstarších člověkem zpracovávaných materiálů</a:t>
            </a:r>
          </a:p>
          <a:p>
            <a:r>
              <a:rPr lang="cs-CZ" dirty="0" smtClean="0"/>
              <a:t>Oděvy, přístřešky, vaky, řemeny, provázky</a:t>
            </a:r>
          </a:p>
          <a:p>
            <a:r>
              <a:rPr lang="cs-CZ" dirty="0" smtClean="0"/>
              <a:t>Nejstarší nepřímé důkazy ve formě nástěnných maleb, nástroje z kamene a kostí (jehly, šídla, nože):</a:t>
            </a:r>
          </a:p>
          <a:p>
            <a:pPr lvl="1"/>
            <a:r>
              <a:rPr lang="cs-CZ" dirty="0" smtClean="0"/>
              <a:t>35 000 př.n.l.</a:t>
            </a:r>
          </a:p>
          <a:p>
            <a:pPr lvl="1"/>
            <a:r>
              <a:rPr lang="cs-CZ" dirty="0" smtClean="0"/>
              <a:t>1 500 př.n.l. </a:t>
            </a:r>
          </a:p>
          <a:p>
            <a:pPr lvl="1"/>
            <a:r>
              <a:rPr lang="cs-CZ" dirty="0" smtClean="0"/>
              <a:t>vykopávky v Pompejích</a:t>
            </a:r>
            <a:endParaRPr lang="cs-CZ" dirty="0"/>
          </a:p>
          <a:p>
            <a:pPr lvl="2"/>
            <a:r>
              <a:rPr lang="cs-CZ" dirty="0" smtClean="0"/>
              <a:t>15 činicích jam o průměru 1,5 m a hloubce 1,2 m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77" y="1417638"/>
            <a:ext cx="2457666" cy="2818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677" y="4653136"/>
            <a:ext cx="2457907" cy="13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36724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Nejstarší písemná zmínka – Chammurapiho zákoník, cca 1800 př.n.l.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Nejstarší přímé důkazy zpracování kůží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4900 – 4500 př.n.l. – fragmenty usní, (Schnidejoch, Švýcarské Alpy, výzkum 2004 – 2009)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Nejznámnější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3300 př.n.l. – mumie Ötzi, oblečen v kožešinových kalhotách, kabátě, čepici, </a:t>
            </a:r>
            <a:r>
              <a:rPr lang="cs-CZ" sz="2000" dirty="0"/>
              <a:t>botách,… (Hauslabjoch, Tyrolské (Ötztal) </a:t>
            </a:r>
            <a:r>
              <a:rPr lang="cs-CZ" sz="2000" dirty="0" smtClean="0"/>
              <a:t>Alpy, nalezen 1991)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08" y="3731146"/>
            <a:ext cx="5452370" cy="291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692696"/>
            <a:ext cx="4184294" cy="22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 smtClean="0"/>
              <a:t>Jaký je rozdíl mezi kůží a usní?</a:t>
            </a:r>
          </a:p>
          <a:p>
            <a:pPr marL="514350" indent="-514350">
              <a:buAutoNum type="arabicParenR"/>
            </a:pPr>
            <a:r>
              <a:rPr lang="cs-CZ" dirty="0" smtClean="0"/>
              <a:t>Od kdy se kůže zpracovává?</a:t>
            </a:r>
          </a:p>
          <a:p>
            <a:pPr marL="514350" indent="-514350">
              <a:buAutoNum type="arabicParenR"/>
            </a:pPr>
            <a:r>
              <a:rPr lang="cs-CZ" dirty="0" smtClean="0"/>
              <a:t>Jaké jsou nejstarší doklady zpracování kůží?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35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413058"/>
            <a:ext cx="9144000" cy="44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 kůže k usni</a:t>
            </a: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2" y="980728"/>
            <a:ext cx="88569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!tom\deda\obrázky\24.JPG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6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08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7972316" cy="46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3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61DB3FD-50AD-4316-805B-864B88C30A68}"/>
              </a:ext>
            </a:extLst>
          </p:cNvPr>
          <p:cNvSpPr/>
          <p:nvPr/>
        </p:nvSpPr>
        <p:spPr>
          <a:xfrm>
            <a:off x="395536" y="998447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Námok</a:t>
            </a:r>
            <a:r>
              <a:rPr lang="cs-CZ" dirty="0">
                <a:ea typeface="Times New Roman" panose="02020603050405020304" pitchFamily="18" charset="0"/>
              </a:rPr>
              <a:t> – odstranění konzervovadel (např. NaCl) a povrchových nečistot.</a:t>
            </a:r>
          </a:p>
          <a:p>
            <a:pPr algn="just">
              <a:spcAft>
                <a:spcPts val="0"/>
              </a:spcAft>
            </a:pPr>
            <a:endParaRPr lang="cs-CZ" b="1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Loužení</a:t>
            </a:r>
            <a:r>
              <a:rPr lang="cs-CZ" dirty="0">
                <a:ea typeface="Times New Roman" panose="02020603050405020304" pitchFamily="18" charset="0"/>
              </a:rPr>
              <a:t> – narušuje spojení srsti a dalších keratinových bílkovin se škárou; štěpení disulfidických příčných vazeb keratinu; modifikuje se kolagen, který je pak volnější a prostupnější pro chemikálie; nedochází k odstranění elastinu. Výsledkem je tzv. </a:t>
            </a:r>
            <a:r>
              <a:rPr lang="cs-CZ" b="1" dirty="0">
                <a:ea typeface="Times New Roman" panose="02020603050405020304" pitchFamily="18" charset="0"/>
              </a:rPr>
              <a:t>holina.</a:t>
            </a: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Odvápňování – </a:t>
            </a:r>
            <a:r>
              <a:rPr lang="cs-CZ" dirty="0">
                <a:ea typeface="Times New Roman" panose="02020603050405020304" pitchFamily="18" charset="0"/>
              </a:rPr>
              <a:t>upravuje pH vyloužené alkalické kůže s cílem neutralizovat silné zásady; snižuje stupeň botnání. 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Moření </a:t>
            </a:r>
            <a:r>
              <a:rPr lang="cs-CZ" dirty="0">
                <a:ea typeface="Times New Roman" panose="02020603050405020304" pitchFamily="18" charset="0"/>
              </a:rPr>
              <a:t>– proteolytické enzymy rozpouštění degradovaných produktů bílkovin; rozpouští nebo rozrušuje elastinové vazivo.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Mízdření</a:t>
            </a:r>
            <a:r>
              <a:rPr lang="cs-CZ" dirty="0">
                <a:ea typeface="Times New Roman" panose="02020603050405020304" pitchFamily="18" charset="0"/>
              </a:rPr>
              <a:t> – odstranění podkožního vaziva.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Omykání</a:t>
            </a:r>
            <a:r>
              <a:rPr lang="cs-CZ" dirty="0">
                <a:ea typeface="Times New Roman" panose="02020603050405020304" pitchFamily="18" charset="0"/>
              </a:rPr>
              <a:t> – mechanické čištění líce od zbytků chlupových kořínků pokožky, pigmentů a jiných polorozpustných nečistot uvolněných loužením.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Štípání</a:t>
            </a:r>
            <a:r>
              <a:rPr lang="cs-CZ" dirty="0">
                <a:ea typeface="Times New Roman" panose="02020603050405020304" pitchFamily="18" charset="0"/>
              </a:rPr>
              <a:t> – u tlustších kůží za účelem snížit a vyrovnat tloušťku.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F532AC1-3246-4BD9-87C4-C2558BBD9831}"/>
              </a:ext>
            </a:extLst>
          </p:cNvPr>
          <p:cNvSpPr txBox="1"/>
          <p:nvPr/>
        </p:nvSpPr>
        <p:spPr>
          <a:xfrm>
            <a:off x="395536" y="476672"/>
            <a:ext cx="2244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+mj-lt"/>
              </a:rPr>
              <a:t>PŘEDÚPRAVA KŮŽE</a:t>
            </a:r>
            <a:endParaRPr lang="en-GB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62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0364" y="238643"/>
            <a:ext cx="8363272" cy="4176464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Calibri (Základní text)"/>
              </a:rPr>
              <a:t>ČINĚNÍ</a:t>
            </a:r>
          </a:p>
          <a:p>
            <a:r>
              <a:rPr lang="cs-CZ" sz="1800" dirty="0">
                <a:latin typeface="Calibri (Základní text)"/>
              </a:rPr>
              <a:t>Nejdůležitější proces konverze kůže (holiny) na useň</a:t>
            </a:r>
          </a:p>
          <a:p>
            <a:r>
              <a:rPr lang="cs-CZ" sz="1800" dirty="0">
                <a:latin typeface="Calibri (Základní text)"/>
              </a:rPr>
              <a:t>Na funkční skupiny kolagenu se vážou tzv. činiva, která způsobí zesíťování struktury kolagenu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</a:t>
            </a:r>
            <a:r>
              <a:rPr lang="cs-CZ" sz="1600" dirty="0" err="1">
                <a:latin typeface="Calibri (Základní text)"/>
              </a:rPr>
              <a:t>CONH</a:t>
            </a:r>
            <a:r>
              <a:rPr lang="cs-CZ" sz="1600" dirty="0">
                <a:latin typeface="Calibri (Základní text)"/>
              </a:rPr>
              <a:t>- 	peptidická vazba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</a:t>
            </a:r>
            <a:r>
              <a:rPr lang="cs-CZ" sz="1600" dirty="0" err="1">
                <a:latin typeface="Calibri (Základní text)"/>
              </a:rPr>
              <a:t>COOH</a:t>
            </a:r>
            <a:r>
              <a:rPr lang="cs-CZ" sz="1600" dirty="0">
                <a:latin typeface="Calibri (Základní text)"/>
              </a:rPr>
              <a:t> 	karboxylová skupina kyseliny </a:t>
            </a:r>
            <a:r>
              <a:rPr lang="cs-CZ" sz="1600" dirty="0" err="1">
                <a:latin typeface="Calibri (Základní text)"/>
              </a:rPr>
              <a:t>glutamové</a:t>
            </a:r>
            <a:r>
              <a:rPr lang="cs-CZ" sz="1600" dirty="0">
                <a:latin typeface="Calibri (Základní text)"/>
              </a:rPr>
              <a:t> a </a:t>
            </a:r>
            <a:r>
              <a:rPr lang="cs-CZ" sz="1600" dirty="0" err="1">
                <a:latin typeface="Calibri (Základní text)"/>
              </a:rPr>
              <a:t>asparagové</a:t>
            </a:r>
            <a:endParaRPr lang="cs-CZ" sz="1600" dirty="0">
              <a:latin typeface="Calibri (Základní text)"/>
            </a:endParaRP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-NH</a:t>
            </a:r>
            <a:r>
              <a:rPr lang="cs-CZ" sz="1600" baseline="-25000" dirty="0">
                <a:latin typeface="Calibri (Základní text)"/>
              </a:rPr>
              <a:t>2</a:t>
            </a:r>
            <a:r>
              <a:rPr lang="cs-CZ" sz="1600" dirty="0">
                <a:latin typeface="Calibri (Základní text)"/>
              </a:rPr>
              <a:t>	aminoskupina bazických AMK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-OH	hydroxylová skupina threoninu a serinu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-CONH</a:t>
            </a:r>
            <a:r>
              <a:rPr lang="cs-CZ" sz="1600" baseline="-25000" dirty="0">
                <a:latin typeface="Calibri (Základní text)"/>
              </a:rPr>
              <a:t>2</a:t>
            </a:r>
            <a:r>
              <a:rPr lang="cs-CZ" sz="1600" dirty="0">
                <a:latin typeface="Calibri (Základní text)"/>
              </a:rPr>
              <a:t>	</a:t>
            </a:r>
            <a:r>
              <a:rPr lang="cs-CZ" sz="1600" dirty="0" err="1">
                <a:latin typeface="Calibri (Základní text)"/>
              </a:rPr>
              <a:t>amidická</a:t>
            </a:r>
            <a:r>
              <a:rPr lang="cs-CZ" sz="1600" dirty="0">
                <a:latin typeface="Calibri (Základní text)"/>
              </a:rPr>
              <a:t> skupina asparaginu a glutaminu</a:t>
            </a:r>
          </a:p>
          <a:p>
            <a:pPr marL="0" indent="0" defTabSz="630238">
              <a:buNone/>
            </a:pPr>
            <a:endParaRPr lang="cs-CZ" sz="1600" dirty="0">
              <a:latin typeface="Calibri (Základní text)"/>
            </a:endParaRPr>
          </a:p>
          <a:p>
            <a:pPr marL="0" indent="0" defTabSz="630238">
              <a:buNone/>
            </a:pPr>
            <a:endParaRPr lang="cs-CZ" sz="1600" dirty="0">
              <a:latin typeface="Calibri (Základní text)"/>
            </a:endParaRPr>
          </a:p>
          <a:p>
            <a:r>
              <a:rPr lang="cs-CZ" sz="1800" dirty="0">
                <a:latin typeface="Calibri (Základní text)"/>
              </a:rPr>
              <a:t>Konverze způsobuje </a:t>
            </a:r>
          </a:p>
          <a:p>
            <a:pPr lvl="1"/>
            <a:r>
              <a:rPr lang="cs-CZ" sz="1600" dirty="0">
                <a:latin typeface="Calibri (Základní text)"/>
              </a:rPr>
              <a:t>zvýšení odolnosti vůči mikroorganismům, </a:t>
            </a:r>
          </a:p>
          <a:p>
            <a:pPr lvl="1"/>
            <a:r>
              <a:rPr lang="cs-CZ" sz="1600" dirty="0">
                <a:latin typeface="Calibri (Základní text)"/>
              </a:rPr>
              <a:t>zvýšení hydrotermální stálosti, </a:t>
            </a:r>
          </a:p>
          <a:p>
            <a:pPr lvl="1"/>
            <a:r>
              <a:rPr lang="cs-CZ" sz="1600" dirty="0">
                <a:latin typeface="Calibri (Základní text)"/>
              </a:rPr>
              <a:t>zvýšení chemické stability a </a:t>
            </a:r>
          </a:p>
          <a:p>
            <a:pPr lvl="1"/>
            <a:r>
              <a:rPr lang="cs-CZ" sz="1600" dirty="0">
                <a:latin typeface="Calibri (Základní text)"/>
              </a:rPr>
              <a:t>dosažení lepších mechanických vlastností po usušení (měkkost, ohebnost, pevnost). 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1800" dirty="0">
                <a:latin typeface="Calibri (Základní text)"/>
              </a:rPr>
              <a:t>Tyto vlastnosti jsou ovlivněny druhem činiva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1800" dirty="0">
                <a:latin typeface="Calibri (Základní text)"/>
              </a:rPr>
              <a:t>Kromě samotné schopnosti vazby činiva na kolagen je nezbytná také schopnost tvorby příčných vazeb stabilizujících uspořádanou strukturu. Vznik těchto vazeb se projeví nárůstem teploty smrštění T</a:t>
            </a:r>
            <a:r>
              <a:rPr lang="cs-CZ" sz="1800" baseline="-25000" dirty="0">
                <a:latin typeface="Calibri (Základní text)"/>
              </a:rPr>
              <a:t>s</a:t>
            </a:r>
            <a:r>
              <a:rPr lang="cs-CZ" sz="1800" dirty="0">
                <a:latin typeface="Calibri (Základní text)"/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9E9619-F5DF-4D6B-9BB9-AA6ECC1691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1" y="4406514"/>
            <a:ext cx="3883025" cy="236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6146" y="151179"/>
            <a:ext cx="86063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b="1" dirty="0"/>
              <a:t>Třísločinění</a:t>
            </a: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 nejstarších způsobů – již ve starém Egyptě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Třísliva získávaná z plodů, listů, kůry rostlin – kaštan, dub, smrk, mimosa, sumach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Třísloviny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nemají přesně definované chemické složení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mají </a:t>
            </a:r>
            <a:r>
              <a:rPr lang="cs-CZ" altLang="cs-CZ" sz="2000" dirty="0">
                <a:ea typeface="Times New Roman" panose="02020603050405020304" pitchFamily="18" charset="0"/>
              </a:rPr>
              <a:t>svíravou chuť, sráží bílkoviny a alkaloidy a vyčiňují kůži</a:t>
            </a:r>
            <a:endParaRPr lang="cs-CZ" sz="2000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baseline="-25000" dirty="0"/>
              <a:t>s</a:t>
            </a:r>
            <a:r>
              <a:rPr lang="cs-CZ" sz="2000" dirty="0"/>
              <a:t> – 70-90 °C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dirty="0"/>
              <a:t>Z chemického hlediska vícesytné fenoly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dirty="0"/>
              <a:t>Interakce kolagen-tříslivo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Prostřednictvím H-vazby mezi fenolovým OH a </a:t>
            </a:r>
            <a:r>
              <a:rPr lang="cs-CZ" sz="2000" dirty="0" err="1"/>
              <a:t>CONH</a:t>
            </a:r>
            <a:r>
              <a:rPr lang="cs-CZ" sz="2000" dirty="0"/>
              <a:t> 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447210"/>
              </p:ext>
            </p:extLst>
          </p:nvPr>
        </p:nvGraphicFramePr>
        <p:xfrm>
          <a:off x="2375756" y="4143424"/>
          <a:ext cx="4392488" cy="2563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ChemSketch" r:id="rId3" imgW="3965448" imgH="2307336" progId="ACD.ChemSketch.20">
                  <p:embed/>
                </p:oleObj>
              </mc:Choice>
              <mc:Fallback>
                <p:oleObj name="ChemSketch" r:id="rId3" imgW="3965448" imgH="2307336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5756" y="4143424"/>
                        <a:ext cx="4392488" cy="2563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12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CB1303F-1107-4EA4-A89F-265EB536F23B}"/>
              </a:ext>
            </a:extLst>
          </p:cNvPr>
          <p:cNvSpPr/>
          <p:nvPr/>
        </p:nvSpPr>
        <p:spPr>
          <a:xfrm>
            <a:off x="6160" y="264265"/>
            <a:ext cx="4211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dirty="0"/>
              <a:t>Třísloviny se dělí na: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b="1" dirty="0"/>
              <a:t>Hydrolyzovatelné</a:t>
            </a:r>
            <a:r>
              <a:rPr lang="cs-CZ" sz="2000" dirty="0"/>
              <a:t> (</a:t>
            </a:r>
            <a:r>
              <a:rPr lang="cs-CZ" sz="2000" dirty="0" err="1"/>
              <a:t>pyrogallové</a:t>
            </a:r>
            <a:r>
              <a:rPr lang="cs-CZ" sz="2000" dirty="0"/>
              <a:t>) 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Schopnost hydrolyzovat se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Sacharid + kyselina 3,4,5-trihydroxybenzoová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 err="1"/>
              <a:t>Gallotaniny</a:t>
            </a:r>
            <a:r>
              <a:rPr lang="cs-CZ" sz="2000" dirty="0"/>
              <a:t> (sumach, tara)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 err="1"/>
              <a:t>Ellagotaniny</a:t>
            </a:r>
            <a:r>
              <a:rPr lang="cs-CZ" sz="2000" dirty="0"/>
              <a:t> (kaštan, dub, duběnky)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b="1" dirty="0"/>
              <a:t>Kondenzované</a:t>
            </a:r>
            <a:r>
              <a:rPr lang="cs-CZ" sz="2000" dirty="0"/>
              <a:t> (</a:t>
            </a:r>
            <a:r>
              <a:rPr lang="cs-CZ" sz="2000" dirty="0" err="1"/>
              <a:t>katecholové</a:t>
            </a:r>
            <a:r>
              <a:rPr lang="cs-CZ" sz="2000" dirty="0"/>
              <a:t>)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 err="1"/>
              <a:t>Flavonoidy</a:t>
            </a:r>
            <a:r>
              <a:rPr lang="cs-CZ" sz="2000" dirty="0"/>
              <a:t> tvořící působením kyselin </a:t>
            </a:r>
            <a:r>
              <a:rPr lang="cs-CZ" sz="2000" dirty="0" err="1"/>
              <a:t>flobafeny</a:t>
            </a:r>
            <a:endParaRPr lang="cs-CZ" sz="2000" dirty="0"/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Mimosa, quebracho, smrková kůra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Méně stabilní než hydrolyzovatelné</a:t>
            </a:r>
          </a:p>
          <a:p>
            <a:pPr marL="3556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U většiny rostlinných třísliv oba druhy zároveň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1314842-4883-4287-B512-A6FF0A9BF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474074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C00B7E6C-D200-4E24-8BA7-D969296C9A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57360"/>
              </p:ext>
            </p:extLst>
          </p:nvPr>
        </p:nvGraphicFramePr>
        <p:xfrm>
          <a:off x="4487107" y="327715"/>
          <a:ext cx="1390650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9" name="ChemSketch" r:id="rId3" imgW="1100328" imgH="1066800" progId="ACD.ChemSketch.20">
                  <p:embed/>
                </p:oleObj>
              </mc:Choice>
              <mc:Fallback>
                <p:oleObj name="ChemSketch" r:id="rId3" imgW="1100328" imgH="1066800" progId="ACD.ChemSketch.2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107" y="327715"/>
                        <a:ext cx="1390650" cy="1352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>
            <a:extLst>
              <a:ext uri="{FF2B5EF4-FFF2-40B4-BE49-F238E27FC236}">
                <a16:creationId xmlns:a16="http://schemas.microsoft.com/office/drawing/2014/main" id="{128B8D54-48C9-46EB-8877-09DE37411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45947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5C84C95D-03AE-4D8F-9F42-44C842C1A0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287532"/>
              </p:ext>
            </p:extLst>
          </p:nvPr>
        </p:nvGraphicFramePr>
        <p:xfrm>
          <a:off x="4011184" y="2035647"/>
          <a:ext cx="1943100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0" name="ChemSketch" r:id="rId5" imgW="1932432" imgH="1362456" progId="ACD.ChemSketch.20">
                  <p:embed/>
                </p:oleObj>
              </mc:Choice>
              <mc:Fallback>
                <p:oleObj name="ChemSketch" r:id="rId5" imgW="1932432" imgH="1362456" progId="ACD.ChemSketch.2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184" y="2035647"/>
                        <a:ext cx="1943100" cy="1352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>
            <a:extLst>
              <a:ext uri="{FF2B5EF4-FFF2-40B4-BE49-F238E27FC236}">
                <a16:creationId xmlns:a16="http://schemas.microsoft.com/office/drawing/2014/main" id="{F1FF9337-044B-45A9-9EB6-1C227A001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372" y="474074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92AF4603-25F8-4584-9EDD-819C61E2EB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979133"/>
              </p:ext>
            </p:extLst>
          </p:nvPr>
        </p:nvGraphicFramePr>
        <p:xfrm>
          <a:off x="4287082" y="4368193"/>
          <a:ext cx="1943100" cy="146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1" name="ChemSketch" r:id="rId7" imgW="1725168" imgH="1222248" progId="ACD.ChemSketch.20">
                  <p:embed/>
                </p:oleObj>
              </mc:Choice>
              <mc:Fallback>
                <p:oleObj name="ChemSketch" r:id="rId7" imgW="1725168" imgH="1222248" progId="ACD.ChemSketch.2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082" y="4368193"/>
                        <a:ext cx="1943100" cy="14676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B7BF18B0-8B13-42CA-A387-2E369C0130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0899" y="25866"/>
            <a:ext cx="1943100" cy="128131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9380D16-78B5-473B-B579-F00D92AA51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8749" y="2864690"/>
            <a:ext cx="1476375" cy="30861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359FAB7-46BF-42A9-951B-0977D564FA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6605" y="1305612"/>
            <a:ext cx="1943100" cy="146007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75FEAAA-45F4-4DF2-B1A3-C188A1F233EE}"/>
              </a:ext>
            </a:extLst>
          </p:cNvPr>
          <p:cNvSpPr/>
          <p:nvPr/>
        </p:nvSpPr>
        <p:spPr>
          <a:xfrm>
            <a:off x="2067186" y="6376756"/>
            <a:ext cx="33335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12"/>
              </a:rPr>
              <a:t>https://www.tannins.org/tannin-in-nature/</a:t>
            </a:r>
            <a:endParaRPr lang="cs-CZ" sz="1400" dirty="0"/>
          </a:p>
          <a:p>
            <a:r>
              <a:rPr lang="en-GB" sz="1400" dirty="0">
                <a:hlinkClick r:id="rId13"/>
              </a:rPr>
              <a:t>https://www.silvateam.com/en/</a:t>
            </a:r>
            <a:endParaRPr lang="cs-CZ" sz="1400" dirty="0"/>
          </a:p>
          <a:p>
            <a:endParaRPr lang="en-GB" sz="14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7C4AE16-38BD-4C39-B892-7A70A206C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29875" y="5552388"/>
            <a:ext cx="2014125" cy="13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3B8350F-BA06-438A-964E-3C583B151871}"/>
              </a:ext>
            </a:extLst>
          </p:cNvPr>
          <p:cNvSpPr/>
          <p:nvPr/>
        </p:nvSpPr>
        <p:spPr>
          <a:xfrm>
            <a:off x="269776" y="404664"/>
            <a:ext cx="7974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b="1" dirty="0"/>
              <a:t>Chromočinění</a:t>
            </a:r>
            <a:r>
              <a:rPr lang="cs-CZ" sz="2000" dirty="0"/>
              <a:t>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cca od 70. let 19. stol., dnes přes 90 % celkové výroby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Pouze soli Cr</a:t>
            </a:r>
            <a:r>
              <a:rPr lang="cs-CZ" sz="2000" baseline="30000" dirty="0"/>
              <a:t>3+</a:t>
            </a:r>
            <a:r>
              <a:rPr lang="cs-CZ" sz="2000" dirty="0"/>
              <a:t> ve formě bazické soli, např. Cr</a:t>
            </a:r>
            <a:r>
              <a:rPr lang="cs-CZ" sz="2000" baseline="-25000" dirty="0"/>
              <a:t>2</a:t>
            </a:r>
            <a:r>
              <a:rPr lang="cs-CZ" sz="2000" dirty="0"/>
              <a:t>(OH)SO</a:t>
            </a:r>
            <a:r>
              <a:rPr lang="cs-CZ" sz="2000" baseline="-25000" dirty="0"/>
              <a:t>4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Takto činěná useň je velmi elastická a odolná vůči kyselému rozkladu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baseline="-25000" dirty="0"/>
              <a:t>s</a:t>
            </a:r>
            <a:r>
              <a:rPr lang="cs-CZ" sz="2000" dirty="0"/>
              <a:t> - </a:t>
            </a:r>
            <a:r>
              <a:rPr lang="cs-CZ" sz="2000" dirty="0">
                <a:ea typeface="Cambria Math"/>
              </a:rPr>
              <a:t>&gt; 95 °C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ea typeface="Cambria Math"/>
              </a:rPr>
              <a:t>Vazba na kolagen přes </a:t>
            </a:r>
            <a:r>
              <a:rPr lang="cs-CZ" sz="2000" dirty="0" err="1">
                <a:ea typeface="Cambria Math"/>
              </a:rPr>
              <a:t>COOH</a:t>
            </a:r>
            <a:r>
              <a:rPr lang="cs-CZ" sz="2000" dirty="0">
                <a:ea typeface="Cambria Math"/>
              </a:rPr>
              <a:t>, NH</a:t>
            </a:r>
            <a:r>
              <a:rPr lang="cs-CZ" sz="2000" baseline="-25000" dirty="0">
                <a:ea typeface="Cambria Math"/>
              </a:rPr>
              <a:t>2</a:t>
            </a:r>
            <a:r>
              <a:rPr lang="cs-CZ" sz="2000" dirty="0">
                <a:ea typeface="Cambria Math"/>
              </a:rPr>
              <a:t>,</a:t>
            </a:r>
          </a:p>
          <a:p>
            <a:pPr marL="0" lvl="1"/>
            <a:endParaRPr lang="cs-CZ" sz="2000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B285F95C-FE4C-4440-96B7-DA091075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3" y="2343516"/>
            <a:ext cx="7441045" cy="1684997"/>
          </a:xfrm>
          <a:prstGeom prst="rect">
            <a:avLst/>
          </a:prstGeom>
        </p:spPr>
      </p:pic>
      <p:pic>
        <p:nvPicPr>
          <p:cNvPr id="7" name="Obrázek 6" descr="Obsah obrázku interiér, baseballový míček, hráč, tráva&#10;&#10;Popis byl vytvořen automaticky">
            <a:extLst>
              <a:ext uri="{FF2B5EF4-FFF2-40B4-BE49-F238E27FC236}">
                <a16:creationId xmlns:a16="http://schemas.microsoft.com/office/drawing/2014/main" id="{1E1DBAAB-680A-428B-83AB-F8176CFB7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" y="4152876"/>
            <a:ext cx="4221894" cy="1868412"/>
          </a:xfrm>
          <a:prstGeom prst="rect">
            <a:avLst/>
          </a:prstGeom>
        </p:spPr>
      </p:pic>
      <p:pic>
        <p:nvPicPr>
          <p:cNvPr id="11" name="Obrázek 10" descr="Obsah obrázku baseballový míček, netopýr, hráč, míč&#10;&#10;Popis byl vytvořen automaticky">
            <a:extLst>
              <a:ext uri="{FF2B5EF4-FFF2-40B4-BE49-F238E27FC236}">
                <a16:creationId xmlns:a16="http://schemas.microsoft.com/office/drawing/2014/main" id="{29F5A426-38CE-4194-B1F3-460693CB3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37" y="5589147"/>
            <a:ext cx="5013253" cy="12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BA399-F3F0-4061-9DB8-C48B66CB22CC}"/>
              </a:ext>
            </a:extLst>
          </p:cNvPr>
          <p:cNvSpPr/>
          <p:nvPr/>
        </p:nvSpPr>
        <p:spPr>
          <a:xfrm>
            <a:off x="0" y="0"/>
            <a:ext cx="871296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b="1" dirty="0">
                <a:latin typeface="Calibri (Základní text)"/>
              </a:rPr>
              <a:t>Některé další způsoby činění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Činění hlinitými solemi</a:t>
            </a:r>
            <a:r>
              <a:rPr lang="cs-CZ" sz="2000" dirty="0">
                <a:latin typeface="Calibri (Základní text)"/>
              </a:rPr>
              <a:t>, např. KAl(SO</a:t>
            </a:r>
            <a:r>
              <a:rPr lang="cs-CZ" sz="2000" baseline="-25000" dirty="0">
                <a:latin typeface="Calibri (Základní text)"/>
              </a:rPr>
              <a:t>4</a:t>
            </a:r>
            <a:r>
              <a:rPr lang="cs-CZ" sz="2000" dirty="0">
                <a:latin typeface="Calibri (Základní text)"/>
              </a:rPr>
              <a:t>)</a:t>
            </a:r>
            <a:r>
              <a:rPr lang="cs-CZ" sz="2000" baseline="-25000" dirty="0">
                <a:latin typeface="Calibri (Základní text)"/>
              </a:rPr>
              <a:t>2</a:t>
            </a:r>
            <a:r>
              <a:rPr lang="cs-CZ" sz="2000" dirty="0">
                <a:latin typeface="Calibri (Základní text)"/>
              </a:rPr>
              <a:t>.12H</a:t>
            </a:r>
            <a:r>
              <a:rPr lang="cs-CZ" sz="2000" baseline="-25000" dirty="0">
                <a:latin typeface="Calibri (Základní text)"/>
              </a:rPr>
              <a:t>2</a:t>
            </a:r>
            <a:r>
              <a:rPr lang="cs-CZ" sz="2000" dirty="0">
                <a:latin typeface="Calibri (Základní text)"/>
              </a:rPr>
              <a:t>O s přídavkem NaCl – </a:t>
            </a:r>
            <a:r>
              <a:rPr lang="cs-CZ" sz="2000" b="1" dirty="0">
                <a:latin typeface="Calibri (Základní text)"/>
              </a:rPr>
              <a:t>jirchářství</a:t>
            </a:r>
            <a:r>
              <a:rPr lang="cs-CZ" sz="2000" dirty="0">
                <a:latin typeface="Calibri (Základní text)"/>
              </a:rPr>
              <a:t> – bílé usně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  <a:ea typeface="Cambria Math"/>
              </a:rPr>
              <a:t>Vazba na kolagen přes –COOH, –NH</a:t>
            </a:r>
            <a:r>
              <a:rPr lang="cs-CZ" sz="2000" baseline="-25000" dirty="0">
                <a:latin typeface="Calibri (Základní text)"/>
                <a:ea typeface="Cambria Math"/>
              </a:rPr>
              <a:t>2</a:t>
            </a:r>
            <a:r>
              <a:rPr lang="cs-CZ" sz="2000" dirty="0">
                <a:latin typeface="Calibri (Základní text)"/>
                <a:ea typeface="Cambria Math"/>
              </a:rPr>
              <a:t> ale nestálá – </a:t>
            </a:r>
            <a:r>
              <a:rPr lang="cs-CZ" sz="2000" dirty="0" smtClean="0">
                <a:latin typeface="Calibri (Základní text)"/>
                <a:ea typeface="Cambria Math"/>
              </a:rPr>
              <a:t>useň </a:t>
            </a:r>
            <a:r>
              <a:rPr lang="cs-CZ" sz="2000" dirty="0">
                <a:latin typeface="Calibri (Základní text)"/>
                <a:ea typeface="Cambria Math"/>
              </a:rPr>
              <a:t>není odolná vůči vodě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Nezvyšuje T</a:t>
            </a:r>
            <a:r>
              <a:rPr lang="cs-CZ" sz="2000" baseline="-25000" dirty="0">
                <a:latin typeface="Calibri (Základní text)"/>
              </a:rPr>
              <a:t>s</a:t>
            </a:r>
            <a:r>
              <a:rPr lang="cs-CZ" sz="2000" dirty="0">
                <a:latin typeface="Calibri (Základní text)"/>
              </a:rPr>
              <a:t> a po namočení do vody opět přecházejí v holinu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Usně </a:t>
            </a:r>
            <a:r>
              <a:rPr lang="cs-CZ" sz="2000" dirty="0" err="1">
                <a:latin typeface="Calibri (Základní text)"/>
              </a:rPr>
              <a:t>světlostálé</a:t>
            </a:r>
            <a:r>
              <a:rPr lang="cs-CZ" sz="2000" dirty="0">
                <a:latin typeface="Calibri (Základní text)"/>
              </a:rPr>
              <a:t>, s vysokou pevností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Aldehydické činění </a:t>
            </a:r>
            <a:r>
              <a:rPr lang="cs-CZ" sz="2000" dirty="0">
                <a:latin typeface="Calibri (Základní text)"/>
              </a:rPr>
              <a:t>– např. kouřem, formaldehydem – již od pravěku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reakci kolagenu (–NH</a:t>
            </a:r>
            <a:r>
              <a:rPr lang="cs-CZ" sz="2000" baseline="-25000" dirty="0">
                <a:latin typeface="Calibri (Základní text)"/>
              </a:rPr>
              <a:t>2</a:t>
            </a:r>
            <a:r>
              <a:rPr lang="cs-CZ" sz="2000" dirty="0">
                <a:latin typeface="Calibri (Základní text)"/>
              </a:rPr>
              <a:t>) s aldehydy, případně s fenolickými sloučeninami, vzniklými hořením.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činění probíhá v mírně alkalickém prostředí.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Calibri (Základní text)"/>
              </a:rPr>
              <a:t>Tukočinění</a:t>
            </a:r>
            <a:r>
              <a:rPr lang="cs-CZ" sz="2000" dirty="0">
                <a:latin typeface="Calibri (Základní text)"/>
              </a:rPr>
              <a:t> – z nejstarších způsobů, v nadbytku tuku – </a:t>
            </a:r>
            <a:r>
              <a:rPr lang="cs-CZ" sz="2000" b="1" dirty="0" err="1">
                <a:latin typeface="Calibri (Základní text)"/>
              </a:rPr>
              <a:t>zámiš</a:t>
            </a:r>
            <a:r>
              <a:rPr lang="cs-CZ" sz="2000" dirty="0">
                <a:latin typeface="Calibri (Základní text)"/>
              </a:rPr>
              <a:t> – již od pravěku</a:t>
            </a:r>
            <a:endParaRPr lang="cs-CZ" sz="2000" b="1" dirty="0">
              <a:latin typeface="Calibri (Základní text)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Tuky odstraňují vodu a zamezují zahnívání.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Tuky vhodné k činění obsahují nenasycené mastné kyseliny (např. rybí tuk, rostlinné oleje).</a:t>
            </a:r>
            <a:endParaRPr lang="cs-CZ" sz="2000" b="1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Pseudočinění</a:t>
            </a:r>
            <a:r>
              <a:rPr lang="cs-CZ" sz="2000" dirty="0">
                <a:latin typeface="Calibri (Základní text)"/>
              </a:rPr>
              <a:t> – dehydratace s vodou mísitelným rozpouštědlem (aceton); není stabilní, nezvyšuje T</a:t>
            </a:r>
            <a:r>
              <a:rPr lang="cs-CZ" sz="2000" baseline="-25000" dirty="0">
                <a:latin typeface="Calibri (Základní text)"/>
              </a:rPr>
              <a:t>s</a:t>
            </a:r>
            <a:r>
              <a:rPr lang="cs-CZ" sz="2000" dirty="0">
                <a:latin typeface="Calibri (Základní text)"/>
              </a:rPr>
              <a:t> a po námoku do vody opět konvertuje na holinu.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Kombinované činění</a:t>
            </a:r>
          </a:p>
        </p:txBody>
      </p:sp>
    </p:spTree>
    <p:extLst>
      <p:ext uri="{BB962C8B-B14F-4D97-AF65-F5344CB8AC3E}">
        <p14:creationId xmlns:p14="http://schemas.microsoft.com/office/powerpoint/2010/main" val="296584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694F69E-B3CC-4B58-9897-6D1949026B4E}"/>
              </a:ext>
            </a:extLst>
          </p:cNvPr>
          <p:cNvSpPr/>
          <p:nvPr/>
        </p:nvSpPr>
        <p:spPr>
          <a:xfrm>
            <a:off x="291618" y="476672"/>
            <a:ext cx="85607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PŘEDÚPRAVA USNÍ (mokrá úprava)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Ždímání –</a:t>
            </a:r>
            <a:r>
              <a:rPr lang="cs-CZ" sz="2000" dirty="0">
                <a:ea typeface="Times New Roman" panose="02020603050405020304" pitchFamily="18" charset="0"/>
              </a:rPr>
              <a:t> po činění a zaležení obsahuje useň asi 70 % vody, která se sníží asi na 35–45 % pro rovnoměrnější postruhování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Postruhování –</a:t>
            </a:r>
            <a:r>
              <a:rPr lang="cs-CZ" sz="2000" dirty="0">
                <a:ea typeface="Times New Roman" panose="02020603050405020304" pitchFamily="18" charset="0"/>
              </a:rPr>
              <a:t> na rubové straně, k dosažení stejnoměrné tloušťky usně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Neutralizace </a:t>
            </a:r>
            <a:r>
              <a:rPr lang="cs-CZ" sz="2000" dirty="0">
                <a:ea typeface="Times New Roman" panose="02020603050405020304" pitchFamily="18" charset="0"/>
              </a:rPr>
              <a:t>– neutralizace silných kyselin (především H</a:t>
            </a:r>
            <a:r>
              <a:rPr lang="cs-CZ" sz="2000" baseline="-25000" dirty="0">
                <a:ea typeface="Times New Roman" panose="02020603050405020304" pitchFamily="18" charset="0"/>
              </a:rPr>
              <a:t>2</a:t>
            </a:r>
            <a:r>
              <a:rPr lang="cs-CZ" sz="2000" dirty="0">
                <a:ea typeface="Times New Roman" panose="02020603050405020304" pitchFamily="18" charset="0"/>
              </a:rPr>
              <a:t>SO</a:t>
            </a:r>
            <a:r>
              <a:rPr lang="cs-CZ" sz="2000" baseline="-25000" dirty="0">
                <a:ea typeface="Times New Roman" panose="02020603050405020304" pitchFamily="18" charset="0"/>
              </a:rPr>
              <a:t>4  </a:t>
            </a:r>
            <a:r>
              <a:rPr lang="cs-CZ" sz="2000" dirty="0">
                <a:ea typeface="Times New Roman" panose="02020603050405020304" pitchFamily="18" charset="0"/>
              </a:rPr>
              <a:t>po činění)</a:t>
            </a:r>
            <a:r>
              <a:rPr lang="cs-CZ" sz="2000" b="1" dirty="0">
                <a:ea typeface="Times New Roman" panose="02020603050405020304" pitchFamily="18" charset="0"/>
              </a:rPr>
              <a:t>, </a:t>
            </a:r>
            <a:r>
              <a:rPr lang="cs-CZ" sz="2000" dirty="0">
                <a:ea typeface="Times New Roman" panose="02020603050405020304" pitchFamily="18" charset="0"/>
              </a:rPr>
              <a:t>praním se odstraní soli a část volných kyselých složek; pomocí zásaditých </a:t>
            </a:r>
            <a:r>
              <a:rPr lang="cs-CZ" sz="2000" dirty="0" smtClean="0">
                <a:ea typeface="Times New Roman" panose="02020603050405020304" pitchFamily="18" charset="0"/>
              </a:rPr>
              <a:t>prostředků, </a:t>
            </a:r>
            <a:r>
              <a:rPr lang="cs-CZ" sz="2000" dirty="0">
                <a:ea typeface="Times New Roman" panose="02020603050405020304" pitchFamily="18" charset="0"/>
              </a:rPr>
              <a:t>např. Na</a:t>
            </a:r>
            <a:r>
              <a:rPr lang="cs-CZ" sz="2000" baseline="-25000" dirty="0">
                <a:ea typeface="Times New Roman" panose="02020603050405020304" pitchFamily="18" charset="0"/>
              </a:rPr>
              <a:t>2</a:t>
            </a:r>
            <a:r>
              <a:rPr lang="cs-CZ" sz="2000" dirty="0">
                <a:ea typeface="Times New Roman" panose="02020603050405020304" pitchFamily="18" charset="0"/>
              </a:rPr>
              <a:t>CO</a:t>
            </a:r>
            <a:r>
              <a:rPr lang="cs-CZ" sz="2000" baseline="-25000" dirty="0">
                <a:ea typeface="Times New Roman" panose="02020603050405020304" pitchFamily="18" charset="0"/>
              </a:rPr>
              <a:t>3</a:t>
            </a:r>
            <a:r>
              <a:rPr lang="cs-CZ" sz="2000" dirty="0">
                <a:ea typeface="Times New Roman" panose="02020603050405020304" pitchFamily="18" charset="0"/>
              </a:rPr>
              <a:t>, NaHCO</a:t>
            </a:r>
            <a:r>
              <a:rPr lang="cs-CZ" sz="2000" baseline="-25000" dirty="0">
                <a:ea typeface="Times New Roman" panose="02020603050405020304" pitchFamily="18" charset="0"/>
              </a:rPr>
              <a:t>3</a:t>
            </a:r>
            <a:r>
              <a:rPr lang="cs-CZ" sz="2000" dirty="0">
                <a:ea typeface="Times New Roman" panose="02020603050405020304" pitchFamily="18" charset="0"/>
              </a:rPr>
              <a:t>, Ca(</a:t>
            </a:r>
            <a:r>
              <a:rPr lang="cs-CZ" sz="2000" dirty="0" err="1">
                <a:ea typeface="Times New Roman" panose="02020603050405020304" pitchFamily="18" charset="0"/>
              </a:rPr>
              <a:t>HCOO</a:t>
            </a:r>
            <a:r>
              <a:rPr lang="cs-CZ" sz="2000" dirty="0">
                <a:ea typeface="Times New Roman" panose="02020603050405020304" pitchFamily="18" charset="0"/>
              </a:rPr>
              <a:t>)</a:t>
            </a:r>
            <a:r>
              <a:rPr lang="cs-CZ" sz="2000" baseline="-25000" dirty="0">
                <a:ea typeface="Times New Roman" panose="02020603050405020304" pitchFamily="18" charset="0"/>
              </a:rPr>
              <a:t>2</a:t>
            </a:r>
            <a:r>
              <a:rPr lang="cs-CZ" sz="2000" dirty="0">
                <a:ea typeface="Times New Roman" panose="02020603050405020304" pitchFamily="18" charset="0"/>
              </a:rPr>
              <a:t> aj.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Mazání (tukování) –</a:t>
            </a:r>
            <a:r>
              <a:rPr lang="cs-CZ" sz="2000" dirty="0">
                <a:ea typeface="Times New Roman" panose="02020603050405020304" pitchFamily="18" charset="0"/>
              </a:rPr>
              <a:t> z nejdůležitějších operací – získat měkkost, zvýšit tažnost a zlepšit pevnost v ohybu; pomocí tukových (živočišné a rostlinné tuky, oleje vosky) aj. změkčujících látek a látkami snižujícími povrchové tření vláken ve struktuře; k zabránění slepování vláken při sušení a udržení měkkosti; zvyšuje voděodolnost a snižuje adsorpci vlhkosti a vzdušných polutantů; mazadla se vpravují natíráním nebo ponořením do roztavených tuků, tzv. </a:t>
            </a:r>
            <a:r>
              <a:rPr lang="cs-CZ" sz="2000" b="1" dirty="0" err="1">
                <a:ea typeface="Times New Roman" panose="02020603050405020304" pitchFamily="18" charset="0"/>
              </a:rPr>
              <a:t>likrování</a:t>
            </a:r>
            <a:r>
              <a:rPr lang="cs-CZ" sz="2000" dirty="0"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8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b="1" dirty="0" smtClean="0"/>
              <a:t>Pokožka - Epidermis</a:t>
            </a:r>
            <a:endParaRPr lang="cs-CZ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728" y="1600200"/>
            <a:ext cx="4714544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4728" y="6488668"/>
            <a:ext cx="6317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3"/>
              </a:rPr>
              <a:t>https://www.posters.cz/epidermis-of-the-skin-f171094636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6626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Shrnutí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 smtClean="0"/>
              <a:t>Co je to holina a jak vzniká?</a:t>
            </a:r>
          </a:p>
          <a:p>
            <a:pPr marL="514350" indent="-514350">
              <a:buAutoNum type="arabicParenR"/>
            </a:pPr>
            <a:r>
              <a:rPr lang="cs-CZ" dirty="0" smtClean="0"/>
              <a:t>Vysvětlete princip činění</a:t>
            </a:r>
          </a:p>
          <a:p>
            <a:pPr marL="514350" indent="-514350">
              <a:buAutoNum type="arabicParenR"/>
            </a:pPr>
            <a:r>
              <a:rPr lang="cs-CZ" dirty="0" smtClean="0"/>
              <a:t>Co činění způsobuje?</a:t>
            </a:r>
          </a:p>
          <a:p>
            <a:pPr marL="514350" indent="-514350">
              <a:buAutoNum type="arabicParenR"/>
            </a:pPr>
            <a:r>
              <a:rPr lang="cs-CZ" dirty="0" smtClean="0"/>
              <a:t>Čím lze kůži činit?</a:t>
            </a:r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888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Opakování 2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632" y="620688"/>
            <a:ext cx="8229600" cy="453650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200" dirty="0" smtClean="0"/>
              <a:t>Která z vrstev kůže je nejdůležitější pro koželužskou výrobu?</a:t>
            </a:r>
            <a:endParaRPr lang="cs-CZ" sz="2200" dirty="0"/>
          </a:p>
          <a:p>
            <a:pPr marL="514350" indent="-514350">
              <a:buFont typeface="+mj-lt"/>
              <a:buAutoNum type="arabicPeriod"/>
            </a:pPr>
            <a:r>
              <a:rPr lang="cs-CZ" sz="2200" dirty="0" smtClean="0"/>
              <a:t>Co </a:t>
            </a:r>
            <a:r>
              <a:rPr lang="cs-CZ" sz="2200" dirty="0"/>
              <a:t>je základní stavební kámen bílkovin?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 smtClean="0"/>
              <a:t>Jak </a:t>
            </a:r>
            <a:r>
              <a:rPr lang="cs-CZ" sz="2200" dirty="0"/>
              <a:t>z AMK vzniká polypeptid?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Jaké jsou charakteristické AMK kolagenu?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 smtClean="0"/>
              <a:t>Jaké </a:t>
            </a:r>
            <a:r>
              <a:rPr lang="cs-CZ" sz="2200" dirty="0"/>
              <a:t>jsou hlavní bílkoviny kůže</a:t>
            </a:r>
            <a:r>
              <a:rPr lang="cs-CZ" sz="22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Co je to holina a jak vzniká?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Vysvětlete princip činění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Co činění způsobuje?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Čím lze kůži činit</a:t>
            </a:r>
            <a:r>
              <a:rPr lang="cs-CZ" sz="22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/>
              <a:t>Jaké mohou být příčiny poškození </a:t>
            </a:r>
            <a:r>
              <a:rPr lang="cs-CZ" sz="2200" dirty="0" smtClean="0"/>
              <a:t>usní a k čemu při nich dochází?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200" dirty="0" smtClean="0"/>
              <a:t>Co je poškození „red rot“ a black rot“</a:t>
            </a:r>
            <a:endParaRPr lang="cs-CZ" sz="2200" dirty="0"/>
          </a:p>
          <a:p>
            <a:pPr marL="514350" indent="-514350">
              <a:buAutoNum type="arabicPeriod"/>
            </a:pPr>
            <a:r>
              <a:rPr lang="cs-CZ" sz="2200" dirty="0" smtClean="0"/>
              <a:t>Jak </a:t>
            </a:r>
            <a:r>
              <a:rPr lang="cs-CZ" sz="2200" dirty="0"/>
              <a:t>se jednotlivá poškození projevují – jak ovlivňují useň</a:t>
            </a:r>
            <a:r>
              <a:rPr lang="cs-CZ" sz="2200" dirty="0" smtClean="0"/>
              <a:t>?</a:t>
            </a:r>
          </a:p>
          <a:p>
            <a:pPr marL="514350" indent="-514350">
              <a:buAutoNum type="arabicPeriod"/>
            </a:pPr>
            <a:r>
              <a:rPr lang="cs-CZ" sz="2200" dirty="0" smtClean="0"/>
              <a:t>Jak poznáte z jakého zvířete byla useň vyrobena?</a:t>
            </a:r>
          </a:p>
          <a:p>
            <a:pPr marL="514350" indent="-514350">
              <a:buAutoNum type="arabicPeriod"/>
            </a:pPr>
            <a:r>
              <a:rPr lang="cs-CZ" sz="2200" dirty="0" smtClean="0"/>
              <a:t>Jak poznáte způsob činění?</a:t>
            </a:r>
            <a:endParaRPr lang="cs-CZ" sz="2200" dirty="0"/>
          </a:p>
          <a:p>
            <a:pPr marL="514350" indent="-514350">
              <a:buFont typeface="+mj-lt"/>
              <a:buAutoNum type="arabicPeriod"/>
            </a:pPr>
            <a:endParaRPr lang="cs-CZ" sz="2200" dirty="0" smtClean="0"/>
          </a:p>
          <a:p>
            <a:pPr marL="514350" indent="-514350">
              <a:buFont typeface="+mj-lt"/>
              <a:buAutoNum type="arabicPeriod"/>
            </a:pPr>
            <a:endParaRPr lang="cs-CZ" sz="22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4270282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D31DE2-B220-48D6-948B-997369EC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64130"/>
          </a:xfrm>
        </p:spPr>
        <p:txBody>
          <a:bodyPr/>
          <a:lstStyle/>
          <a:p>
            <a:r>
              <a:rPr lang="cs-CZ" b="1" dirty="0"/>
              <a:t>Od kůže k pergamenu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B4F09-76FF-46E2-8EB5-5CD574C85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5573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 smtClean="0"/>
              <a:t>Nejčastěji jako psací materiál</a:t>
            </a:r>
          </a:p>
          <a:p>
            <a:pPr marL="0" indent="0">
              <a:buNone/>
            </a:pPr>
            <a:r>
              <a:rPr lang="cs-CZ" sz="2000" dirty="0" smtClean="0"/>
              <a:t>Příležitostně již 2500 př.n.l.</a:t>
            </a:r>
          </a:p>
          <a:p>
            <a:pPr marL="0" indent="0">
              <a:buNone/>
            </a:pPr>
            <a:r>
              <a:rPr lang="cs-CZ" sz="2000" dirty="0" smtClean="0"/>
              <a:t>V Pergamonu </a:t>
            </a:r>
            <a:r>
              <a:rPr lang="cs-CZ" sz="2000" dirty="0"/>
              <a:t>inovován postup </a:t>
            </a:r>
            <a:r>
              <a:rPr lang="cs-CZ" sz="2000" dirty="0" smtClean="0"/>
              <a:t>(cca 250 </a:t>
            </a:r>
            <a:r>
              <a:rPr lang="cs-CZ" sz="2000" dirty="0" smtClean="0"/>
              <a:t>př.n.l</a:t>
            </a:r>
            <a:r>
              <a:rPr lang="cs-CZ" sz="2000" dirty="0" smtClean="0"/>
              <a:t>.)</a:t>
            </a:r>
          </a:p>
          <a:p>
            <a:pPr marL="0" indent="0">
              <a:buNone/>
            </a:pPr>
            <a:r>
              <a:rPr lang="cs-CZ" sz="2000" dirty="0" smtClean="0"/>
              <a:t>Nejstarší písemný materiál – svitky od </a:t>
            </a:r>
            <a:r>
              <a:rPr lang="cs-CZ" sz="2000" dirty="0" smtClean="0"/>
              <a:t>Mrtvého </a:t>
            </a:r>
            <a:r>
              <a:rPr lang="cs-CZ" sz="2000" dirty="0" smtClean="0"/>
              <a:t>moře (cca po 200 př.n.l</a:t>
            </a:r>
            <a:r>
              <a:rPr lang="cs-CZ" sz="2000" dirty="0" smtClean="0"/>
              <a:t>.)</a:t>
            </a:r>
          </a:p>
          <a:p>
            <a:pPr marL="0" indent="0">
              <a:buNone/>
            </a:pPr>
            <a:r>
              <a:rPr lang="cs-CZ" sz="2000" dirty="0" smtClean="0">
                <a:hlinkClick r:id="rId2"/>
              </a:rPr>
              <a:t>https://www.youtube.com/watch?v=SLQB-Y97bxk&amp;ab_channel=PiledHigherandDeeper%28PHDComics%29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>
                <a:hlinkClick r:id="rId3"/>
              </a:rPr>
              <a:t>https://www.youtube.com/watch?v=n_9VS6ld51g&amp;ab_channel=YeshivaUniversity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Nejstarší fragment pergamenu z oblasti Hebronu (cca 800 př.n.l.)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53" y="4005064"/>
            <a:ext cx="4584894" cy="275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3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332656"/>
            <a:ext cx="846043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Historická výroba pergamenu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Krátkodobá konzervace</a:t>
            </a:r>
            <a:r>
              <a:rPr lang="cs-CZ" sz="2000" dirty="0"/>
              <a:t> surových kůží před zpracováním – sušením nebo solením.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Namáčení </a:t>
            </a:r>
            <a:r>
              <a:rPr lang="cs-CZ" sz="2000" dirty="0"/>
              <a:t>– ponoření kůže studené vody na 48 hodin s občasným zamícháním -  odstranění krve, špíny, soli a rehydratace kůže.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Loužení </a:t>
            </a:r>
            <a:r>
              <a:rPr lang="cs-CZ" sz="2000" dirty="0"/>
              <a:t>– až asi do 8. stol. n. l. kvasné tekuté lázně z čerstvých zelených rostlinných látek. </a:t>
            </a:r>
            <a:endParaRPr lang="cs-CZ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Od </a:t>
            </a:r>
            <a:r>
              <a:rPr lang="cs-CZ" sz="2000" dirty="0"/>
              <a:t>8. stol. </a:t>
            </a:r>
            <a:r>
              <a:rPr lang="cs-CZ" sz="2000" b="1" dirty="0"/>
              <a:t>alkalické vápenné roztoky</a:t>
            </a:r>
            <a:r>
              <a:rPr lang="cs-CZ" sz="2000" dirty="0"/>
              <a:t>: vápenná voda či 5–30% disperze vápna ve vodě. </a:t>
            </a:r>
            <a:r>
              <a:rPr lang="cs-CZ" sz="2000" dirty="0" smtClean="0"/>
              <a:t>Alkalita </a:t>
            </a:r>
            <a:r>
              <a:rPr lang="cs-CZ" sz="2000" dirty="0"/>
              <a:t>vápna rozruší keratin chlupů a epidermis a chlupy mohou být seškrábány z kůže.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Odchlupení a mízdření </a:t>
            </a:r>
            <a:endParaRPr lang="cs-CZ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Sušení a škrábání</a:t>
            </a:r>
            <a:r>
              <a:rPr lang="cs-CZ" sz="2000" dirty="0" smtClean="0"/>
              <a:t>– kůže upevněna </a:t>
            </a:r>
            <a:r>
              <a:rPr lang="cs-CZ" sz="2000" dirty="0"/>
              <a:t>dřevěnými kolíky do pravoúhlého dřevěného rámu. </a:t>
            </a:r>
            <a:r>
              <a:rPr lang="cs-CZ" sz="2000" dirty="0" smtClean="0"/>
              <a:t>Plně </a:t>
            </a:r>
            <a:r>
              <a:rPr lang="cs-CZ" sz="2000" dirty="0"/>
              <a:t>napnutá kůže </a:t>
            </a:r>
            <a:r>
              <a:rPr lang="cs-CZ" sz="2000" dirty="0" smtClean="0"/>
              <a:t>sušena </a:t>
            </a:r>
            <a:r>
              <a:rPr lang="cs-CZ" sz="2000" dirty="0"/>
              <a:t>vzduchem. Rychlost sušení musela být kontrolovaná, vystavení přímému slunečnímu světlu nebo rychlý pohyb vzduchu mohly způsobit poškození pergamenu. 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Broušení a plnění </a:t>
            </a:r>
            <a:r>
              <a:rPr lang="cs-CZ" sz="2000" dirty="0" smtClean="0"/>
              <a:t>– pemzou, křídou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Mazání , </a:t>
            </a:r>
            <a:r>
              <a:rPr lang="cs-CZ" sz="2000" b="1" dirty="0" smtClean="0"/>
              <a:t>hlazení</a:t>
            </a:r>
          </a:p>
          <a:p>
            <a:endParaRPr lang="cs-CZ" sz="2000" b="1" dirty="0"/>
          </a:p>
          <a:p>
            <a:r>
              <a:rPr lang="cs-CZ" dirty="0" smtClean="0">
                <a:hlinkClick r:id="rId2"/>
              </a:rPr>
              <a:t>https://www.youtube.com/watch?v=2-SpLPFaRd0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https://www.youtube.com/watch?v=_TmyEiVUTlg&amp;ab_channel=Serviceaudiovisueldel%27UNamur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494116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548680"/>
            <a:ext cx="8280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 </a:t>
            </a:r>
          </a:p>
          <a:p>
            <a:r>
              <a:rPr lang="cs-CZ" sz="2000" b="1" dirty="0" smtClean="0"/>
              <a:t>Současná výroba pergamenu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Místo </a:t>
            </a:r>
            <a:r>
              <a:rPr lang="cs-CZ" sz="2000" dirty="0"/>
              <a:t>čistých vápenných roztoků </a:t>
            </a:r>
            <a:r>
              <a:rPr lang="cs-CZ" sz="2000" dirty="0" smtClean="0"/>
              <a:t>tzv</a:t>
            </a:r>
            <a:r>
              <a:rPr lang="cs-CZ" sz="2000" dirty="0"/>
              <a:t>. „přiostřené“ s přídavkem Na</a:t>
            </a:r>
            <a:r>
              <a:rPr lang="cs-CZ" sz="2000" baseline="-25000" dirty="0"/>
              <a:t>2</a:t>
            </a:r>
            <a:r>
              <a:rPr lang="cs-CZ" sz="2000" dirty="0"/>
              <a:t>S. Toto rychlé loužení však odebírá příliš mnoho mezivlákenné hmoty ze struktury kůže, působení roztoku může být nerovnoměrné, což může vést k perforaci kožní hmoty, vlákna jsou citlivá k narušení při mechanickém zpracování </a:t>
            </a:r>
            <a:br>
              <a:rPr lang="cs-CZ" sz="2000" dirty="0"/>
            </a:br>
            <a:r>
              <a:rPr lang="cs-CZ" sz="2000" dirty="0"/>
              <a:t>a k mikrobiálnímu napadení.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Za účelem získání homogenního pergamenu se přidává před napínáním formaldehyd. Získaný pergamen je bělejší, vrstvící efekt je méně výrazný, vláknitá struktura je </a:t>
            </a:r>
            <a:r>
              <a:rPr lang="cs-CZ" sz="2000" dirty="0" smtClean="0"/>
              <a:t>tužší.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Při </a:t>
            </a:r>
            <a:r>
              <a:rPr lang="cs-CZ" sz="2000" dirty="0"/>
              <a:t>napínání a sušení se určitý počet vláken trhá, a to umožňuje ostatním vláknům uspořádat se do vrstev rovnoběžných s povrchem. Mezivlákenná hmota je stlačena rovnoměrně kolem vláken a tak i uschne. Tím zpevňuje vrstvy napjatých vláken. Vznikne napjatý plošný materiál, hladký, relativně neelastický, světlý, většinou opakní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832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E38EC80-77A7-4D1B-8B80-7F6928CB2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184172"/>
              </p:ext>
            </p:extLst>
          </p:nvPr>
        </p:nvGraphicFramePr>
        <p:xfrm>
          <a:off x="457200" y="1182960"/>
          <a:ext cx="8291262" cy="548640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2763754">
                  <a:extLst>
                    <a:ext uri="{9D8B030D-6E8A-4147-A177-3AD203B41FA5}">
                      <a16:colId xmlns:a16="http://schemas.microsoft.com/office/drawing/2014/main" val="3241750266"/>
                    </a:ext>
                  </a:extLst>
                </a:gridCol>
                <a:gridCol w="2763754">
                  <a:extLst>
                    <a:ext uri="{9D8B030D-6E8A-4147-A177-3AD203B41FA5}">
                      <a16:colId xmlns:a16="http://schemas.microsoft.com/office/drawing/2014/main" val="163695845"/>
                    </a:ext>
                  </a:extLst>
                </a:gridCol>
                <a:gridCol w="2763754">
                  <a:extLst>
                    <a:ext uri="{9D8B030D-6E8A-4147-A177-3AD203B41FA5}">
                      <a16:colId xmlns:a16="http://schemas.microsoft.com/office/drawing/2014/main" val="1513091697"/>
                    </a:ext>
                  </a:extLst>
                </a:gridCol>
              </a:tblGrid>
              <a:tr h="34305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PERGAMEN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USEŇ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7524788"/>
                  </a:ext>
                </a:extLst>
              </a:tr>
              <a:tr h="359796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21815" algn="l"/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STRUKTURA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vrstevnatá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složitá, nepravidelně uspořádaná, vláknitá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427578"/>
                  </a:ext>
                </a:extLst>
              </a:tr>
              <a:tr h="343053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ŠTĚPENÍ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snadno – na oddělené tenké vrstvy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nesnadno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407627"/>
                  </a:ext>
                </a:extLst>
              </a:tr>
              <a:tr h="570652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527175" algn="l"/>
                          <a:tab pos="2049463" algn="l"/>
                        </a:tabLst>
                      </a:pPr>
                      <a:r>
                        <a:rPr lang="cs-CZ" sz="1600" dirty="0" smtClean="0">
                          <a:effectLst/>
                        </a:rPr>
                        <a:t>OBSAH</a:t>
                      </a:r>
                      <a:r>
                        <a:rPr lang="cs-CZ" sz="1600" baseline="0" dirty="0">
                          <a:effectLst/>
                        </a:rPr>
                        <a:t> </a:t>
                      </a:r>
                      <a:r>
                        <a:rPr lang="cs-CZ" sz="1600" dirty="0" smtClean="0">
                          <a:effectLst/>
                        </a:rPr>
                        <a:t>ČINÍCÍCH LÁTEK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nulový nebo velmi nízký, jsou umístěny na spodním a vrchním povrchu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velké množství činících látek rozdělených v celé vláknité struktuře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9372551"/>
                  </a:ext>
                </a:extLst>
              </a:tr>
              <a:tr h="343053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SMRŠTĚNÍ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smršťuje se za nižší teploty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smršťuje se za vyšší teploty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0222716"/>
                  </a:ext>
                </a:extLst>
              </a:tr>
              <a:tr h="570652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ABSORBCE VODY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absorbuje rychle a ve velkém rozsahu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může absorbovat rychle, ale ne v tak velkém rozsahu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6049363"/>
                  </a:ext>
                </a:extLst>
              </a:tr>
              <a:tr h="343053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PEVNOST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poměrně pevný, tuhý a méně ohebný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měkčí a ohebnější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398882"/>
                  </a:ext>
                </a:extLst>
              </a:tr>
              <a:tr h="727087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KONVERZE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lze převést činěním na useň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většina usní nemůže být převedena v pergamen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528809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0DA8AC5-5B2A-40A1-A527-7BA597406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11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b="1" dirty="0" smtClean="0"/>
              <a:t>PERGAMEN vs USEŇ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7764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Shrnutí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 smtClean="0"/>
              <a:t>Co je to holina a jak vzniká?</a:t>
            </a:r>
          </a:p>
          <a:p>
            <a:pPr marL="514350" indent="-514350">
              <a:buAutoNum type="arabicParenR"/>
            </a:pPr>
            <a:r>
              <a:rPr lang="cs-CZ" dirty="0" smtClean="0"/>
              <a:t>Vysvětlete princip činění</a:t>
            </a:r>
          </a:p>
          <a:p>
            <a:pPr marL="514350" indent="-514350">
              <a:buAutoNum type="arabicParenR"/>
            </a:pPr>
            <a:r>
              <a:rPr lang="cs-CZ" dirty="0" smtClean="0"/>
              <a:t>Co činění způsobuje?</a:t>
            </a:r>
          </a:p>
          <a:p>
            <a:pPr marL="514350" indent="-514350">
              <a:buAutoNum type="arabicParenR"/>
            </a:pPr>
            <a:r>
              <a:rPr lang="cs-CZ" dirty="0" smtClean="0"/>
              <a:t>Čím lze kůži činit</a:t>
            </a:r>
            <a:r>
              <a:rPr lang="cs-CZ" dirty="0" smtClean="0"/>
              <a:t>?</a:t>
            </a:r>
          </a:p>
          <a:p>
            <a:pPr marL="514350" indent="-514350">
              <a:buAutoNum type="arabicParenR"/>
            </a:pPr>
            <a:r>
              <a:rPr lang="cs-CZ" dirty="0" smtClean="0"/>
              <a:t>Čím se liší výroba usně a pergamenu?</a:t>
            </a:r>
          </a:p>
          <a:p>
            <a:pPr marL="514350" indent="-514350">
              <a:buAutoNum type="arabicParenR"/>
            </a:pPr>
            <a:r>
              <a:rPr lang="cs-CZ" dirty="0" smtClean="0"/>
              <a:t>V čem jsou rozdíly mezi pergamenem a usní?</a:t>
            </a:r>
            <a:endParaRPr lang="cs-CZ" dirty="0" smtClean="0"/>
          </a:p>
          <a:p>
            <a:pPr marL="514350" indent="-514350">
              <a:buAutoNum type="arabi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3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3) Degradace kolagenních materiálů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Hydrolýza</a:t>
            </a:r>
          </a:p>
          <a:p>
            <a:r>
              <a:rPr lang="cs-CZ" dirty="0" smtClean="0"/>
              <a:t>Oxidace</a:t>
            </a:r>
          </a:p>
          <a:p>
            <a:r>
              <a:rPr lang="cs-CZ" dirty="0" smtClean="0"/>
              <a:t>Denaturace</a:t>
            </a:r>
          </a:p>
          <a:p>
            <a:r>
              <a:rPr lang="cs-CZ" dirty="0" smtClean="0"/>
              <a:t>Biodegradace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2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9903"/>
            <a:ext cx="5122912" cy="5769377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Degradaci podléhá nejen </a:t>
            </a:r>
            <a:r>
              <a:rPr lang="cs-CZ" sz="2000" b="1" dirty="0"/>
              <a:t>bílkovinná</a:t>
            </a:r>
            <a:r>
              <a:rPr lang="cs-CZ" sz="2000" dirty="0"/>
              <a:t> část, </a:t>
            </a:r>
            <a:r>
              <a:rPr lang="cs-CZ" sz="2000" dirty="0" smtClean="0"/>
              <a:t>ale i </a:t>
            </a:r>
            <a:r>
              <a:rPr lang="cs-CZ" sz="2000" b="1" dirty="0"/>
              <a:t>doplňkové</a:t>
            </a:r>
            <a:r>
              <a:rPr lang="cs-CZ" sz="2000" dirty="0"/>
              <a:t> či přidané složky jako např. </a:t>
            </a:r>
            <a:r>
              <a:rPr lang="cs-CZ" sz="2000" dirty="0" smtClean="0"/>
              <a:t>činiva</a:t>
            </a:r>
          </a:p>
          <a:p>
            <a:r>
              <a:rPr lang="cs-CZ" sz="2000" dirty="0" smtClean="0"/>
              <a:t>Vlivy degradace</a:t>
            </a:r>
          </a:p>
          <a:p>
            <a:pPr lvl="1"/>
            <a:r>
              <a:rPr lang="cs-CZ" sz="1600" dirty="0" smtClean="0"/>
              <a:t>Fyzikálně chemické </a:t>
            </a:r>
          </a:p>
          <a:p>
            <a:pPr lvl="1"/>
            <a:r>
              <a:rPr lang="cs-CZ" sz="1600" dirty="0" smtClean="0"/>
              <a:t>Mechanické</a:t>
            </a:r>
          </a:p>
          <a:p>
            <a:pPr lvl="1"/>
            <a:r>
              <a:rPr lang="cs-CZ" sz="1600" dirty="0" smtClean="0"/>
              <a:t>Biologické </a:t>
            </a:r>
            <a:endParaRPr lang="cs-CZ" sz="1600" dirty="0"/>
          </a:p>
          <a:p>
            <a:endParaRPr lang="cs-CZ" sz="2000" dirty="0" smtClean="0"/>
          </a:p>
          <a:p>
            <a:r>
              <a:rPr lang="cs-CZ" sz="2000" dirty="0" smtClean="0"/>
              <a:t>Schopnost přežití v extrémních podmínkách</a:t>
            </a:r>
          </a:p>
          <a:p>
            <a:pPr lvl="1"/>
            <a:r>
              <a:rPr lang="cs-CZ" sz="1600" dirty="0" smtClean="0"/>
              <a:t>Rašeliniště – Tollundský muž, Dánsko, 400 př.n.l.</a:t>
            </a:r>
          </a:p>
          <a:p>
            <a:pPr lvl="1"/>
            <a:r>
              <a:rPr lang="cs-CZ" sz="1600" dirty="0" smtClean="0"/>
              <a:t>Permafrost – Skytská ledová princezna, Altai, 500 př.n.l.</a:t>
            </a:r>
          </a:p>
          <a:p>
            <a:pPr lvl="1"/>
            <a:r>
              <a:rPr lang="cs-CZ" sz="1600" dirty="0" smtClean="0"/>
              <a:t>Trvale aridní prostředí – egyptské mumie</a:t>
            </a:r>
          </a:p>
          <a:p>
            <a:pPr lvl="1"/>
            <a:endParaRPr lang="cs-CZ" sz="1600" dirty="0"/>
          </a:p>
          <a:p>
            <a:pPr lvl="1"/>
            <a:r>
              <a:rPr lang="cs-CZ" sz="1600" dirty="0" smtClean="0"/>
              <a:t>Mumifikace prouděním vzduchu – baron Trenck, Brno, Kapucínská krypta,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† </a:t>
            </a:r>
            <a:r>
              <a:rPr lang="cs-CZ" sz="1600" dirty="0" smtClean="0"/>
              <a:t>1749</a:t>
            </a:r>
          </a:p>
          <a:p>
            <a:pPr lvl="1"/>
            <a:endParaRPr lang="cs-CZ" sz="1600" dirty="0"/>
          </a:p>
          <a:p>
            <a:pPr lvl="1"/>
            <a:r>
              <a:rPr lang="cs-CZ" sz="1600" dirty="0" smtClean="0"/>
              <a:t>Běžné archeologické prostředí</a:t>
            </a:r>
          </a:p>
          <a:p>
            <a:endParaRPr lang="cs-CZ" sz="2000" dirty="0"/>
          </a:p>
          <a:p>
            <a:r>
              <a:rPr lang="cs-CZ" sz="2000" dirty="0" smtClean="0"/>
              <a:t>Degradace probíhá na všech úrovních makromolekuly a týká se všech složek, které jsou v materiálu obsaženy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20" y="1811252"/>
            <a:ext cx="2605941" cy="1567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98" y="3354332"/>
            <a:ext cx="2630064" cy="1756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88" y="5110431"/>
            <a:ext cx="2606085" cy="1735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340" y="44791"/>
            <a:ext cx="2612021" cy="17664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266030"/>
            <a:ext cx="9023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6"/>
              </a:rPr>
              <a:t>https://</a:t>
            </a:r>
            <a:r>
              <a:rPr lang="cs-CZ" sz="1200" dirty="0" smtClean="0">
                <a:hlinkClick r:id="rId6"/>
              </a:rPr>
              <a:t>www.youtube.com/watch?v=lYAz9i40pBA&amp;ab_channel=Timeline-WorldHistoryDocumentaries</a:t>
            </a:r>
            <a:endParaRPr lang="cs-CZ" sz="1200" dirty="0" smtClean="0"/>
          </a:p>
          <a:p>
            <a:r>
              <a:rPr lang="cs-CZ" sz="1200" dirty="0">
                <a:hlinkClick r:id="rId7"/>
              </a:rPr>
              <a:t>https://</a:t>
            </a:r>
            <a:r>
              <a:rPr lang="cs-CZ" sz="1200" dirty="0" smtClean="0">
                <a:hlinkClick r:id="rId7"/>
              </a:rPr>
              <a:t>www.youtube.com/watch?v=O6wLW3DZsss&amp;ab_channel=TVCenter</a:t>
            </a:r>
            <a:endParaRPr lang="cs-CZ" sz="1200" dirty="0" smtClean="0"/>
          </a:p>
          <a:p>
            <a:r>
              <a:rPr lang="cs-CZ" sz="1200" dirty="0">
                <a:hlinkClick r:id="rId8"/>
              </a:rPr>
              <a:t>https://</a:t>
            </a:r>
            <a:r>
              <a:rPr lang="cs-CZ" sz="1200" dirty="0" smtClean="0">
                <a:hlinkClick r:id="rId8"/>
              </a:rPr>
              <a:t>www.youtube.com/watch?v=9LZZk376voI&amp;ab_channel=Timeline-WorldHistoryDocumentaries</a:t>
            </a:r>
            <a:endParaRPr lang="cs-CZ" sz="1200" dirty="0" smtClean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133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886" y="15385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Hydrolýza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5976664"/>
          </a:xfrm>
        </p:spPr>
        <p:txBody>
          <a:bodyPr>
            <a:noAutofit/>
          </a:bodyPr>
          <a:lstStyle/>
          <a:p>
            <a:r>
              <a:rPr lang="cs-CZ" sz="2000" dirty="0"/>
              <a:t>Makromolekula kolagenu se štěpí působením vody na dvě </a:t>
            </a:r>
            <a:r>
              <a:rPr lang="cs-CZ" sz="2000" dirty="0" smtClean="0"/>
              <a:t>části. </a:t>
            </a:r>
            <a:r>
              <a:rPr lang="cs-CZ" sz="2000" dirty="0"/>
              <a:t>Na jednu část (karboxylový uhlík v peptidické vazbě) se nukleofilně váže částice OH</a:t>
            </a:r>
            <a:r>
              <a:rPr lang="cs-CZ" sz="2000" baseline="30000" dirty="0"/>
              <a:t>−</a:t>
            </a:r>
            <a:r>
              <a:rPr lang="cs-CZ" sz="2000" dirty="0"/>
              <a:t>, zatímco na atom dusíku peptidické vazby se elektrofilně váže ion H</a:t>
            </a:r>
            <a:r>
              <a:rPr lang="cs-CZ" sz="2000" baseline="30000" dirty="0"/>
              <a:t>+</a:t>
            </a:r>
            <a:r>
              <a:rPr lang="cs-CZ" sz="2000" dirty="0"/>
              <a:t>. </a:t>
            </a:r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Obě </a:t>
            </a:r>
            <a:r>
              <a:rPr lang="cs-CZ" sz="2000" dirty="0"/>
              <a:t>tyto částice se vždy ve vodném roztoku nacházejí v jistém poměru, který pak určuje pH okolního prostředí. 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Hydrolýza </a:t>
            </a:r>
            <a:r>
              <a:rPr lang="cs-CZ" sz="2000" dirty="0"/>
              <a:t>peptidického řetězce se projeví výrazným </a:t>
            </a:r>
            <a:r>
              <a:rPr lang="cs-CZ" sz="2000" b="1" dirty="0"/>
              <a:t>snížením M</a:t>
            </a:r>
            <a:r>
              <a:rPr lang="cs-CZ" sz="2000" b="1" baseline="-25000" dirty="0"/>
              <a:t>r</a:t>
            </a:r>
            <a:r>
              <a:rPr lang="cs-CZ" sz="2000" b="1" dirty="0"/>
              <a:t> kolagenu </a:t>
            </a:r>
            <a:r>
              <a:rPr lang="cs-CZ" sz="2000" dirty="0"/>
              <a:t>a následně </a:t>
            </a:r>
            <a:r>
              <a:rPr lang="cs-CZ" sz="2000" b="1" dirty="0"/>
              <a:t>poklesem pevnosti </a:t>
            </a:r>
            <a:r>
              <a:rPr lang="cs-CZ" sz="2000" dirty="0" smtClean="0"/>
              <a:t>polymeru, vede ke </a:t>
            </a:r>
            <a:r>
              <a:rPr lang="cs-CZ" sz="2000" b="1" dirty="0" smtClean="0"/>
              <a:t>ztrátě integrity </a:t>
            </a:r>
            <a:r>
              <a:rPr lang="cs-CZ" sz="2000" dirty="0" smtClean="0"/>
              <a:t>a </a:t>
            </a:r>
            <a:r>
              <a:rPr lang="cs-CZ" sz="2000" dirty="0"/>
              <a:t>rozrušení kolagenu až na </a:t>
            </a:r>
            <a:r>
              <a:rPr lang="cs-CZ" sz="2000" b="1" dirty="0"/>
              <a:t>želatinový koloidní roztok</a:t>
            </a:r>
            <a:r>
              <a:rPr lang="cs-CZ" sz="2000" dirty="0" smtClean="0"/>
              <a:t>. </a:t>
            </a:r>
          </a:p>
          <a:p>
            <a:r>
              <a:rPr lang="cs-CZ" sz="2000" dirty="0" smtClean="0"/>
              <a:t>Štěpení </a:t>
            </a:r>
            <a:r>
              <a:rPr lang="cs-CZ" sz="2000" dirty="0"/>
              <a:t>může probíhat až na úroveň jednotlivých AMK. 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/>
              <a:t>Hydrolýza je relativně pomalým procesem, ale urychluje ji zvýšená teplota a vlhkost, zásadité i kyselé prostředí</a:t>
            </a:r>
          </a:p>
          <a:p>
            <a:endParaRPr lang="cs-CZ" sz="2000" dirty="0" smtClean="0"/>
          </a:p>
          <a:p>
            <a:pPr lvl="1"/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58" y="1916832"/>
            <a:ext cx="632625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cs-CZ" b="1" dirty="0" smtClean="0"/>
              <a:t>Škára</a:t>
            </a:r>
            <a:endParaRPr lang="cs-CZ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1" y="1115616"/>
            <a:ext cx="8120306" cy="543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7544" y="188640"/>
                <a:ext cx="6336704" cy="6768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sz="2000" dirty="0" smtClean="0"/>
                  <a:t>Ovlivňuje </a:t>
                </a:r>
                <a:r>
                  <a:rPr lang="cs-CZ" sz="2000" dirty="0"/>
                  <a:t>mechanické vlastnosti, hodnotu pH a T</a:t>
                </a:r>
                <a:r>
                  <a:rPr lang="cs-CZ" sz="2000" baseline="-25000" dirty="0"/>
                  <a:t>s</a:t>
                </a:r>
                <a:endParaRPr lang="cs-CZ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sz="2000" dirty="0" smtClean="0"/>
                  <a:t>Kyseliny </a:t>
                </a:r>
                <a:r>
                  <a:rPr lang="cs-CZ" sz="2000" dirty="0"/>
                  <a:t>mohou být ve hmotě přítomny z výroby nebo mohou vznikat </a:t>
                </a:r>
                <a:r>
                  <a:rPr lang="cs-CZ" sz="2000" i="1" dirty="0"/>
                  <a:t>in situ.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cs-CZ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 sz="2000"/>
                            <m:t>SO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2000"/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cs-CZ" sz="2000"/>
                        <m:t> (</m:t>
                      </m:r>
                      <m:r>
                        <m:rPr>
                          <m:nor/>
                        </m:rPr>
                        <a:rPr lang="cs-CZ" sz="2000"/>
                        <m:t>g</m:t>
                      </m:r>
                      <m:r>
                        <m:rPr>
                          <m:nor/>
                        </m:rPr>
                        <a:rPr lang="cs-CZ" sz="2000"/>
                        <m:t>) + 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 sz="2000"/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2000"/>
                            <m:t>2 </m:t>
                          </m:r>
                        </m:sub>
                      </m:sSub>
                      <m:r>
                        <m:rPr>
                          <m:nor/>
                        </m:rPr>
                        <a:rPr lang="cs-CZ" sz="2000"/>
                        <m:t>(</m:t>
                      </m:r>
                      <m:r>
                        <m:rPr>
                          <m:nor/>
                        </m:rPr>
                        <a:rPr lang="cs-CZ" sz="2000"/>
                        <m:t>g</m:t>
                      </m:r>
                      <m:r>
                        <m:rPr>
                          <m:nor/>
                        </m:rPr>
                        <a:rPr lang="cs-CZ" sz="2000"/>
                        <m:t>) →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 sz="2000"/>
                            <m:t>SO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2000"/>
                            <m:t>3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cs-CZ" sz="2000"/>
                            <m:t>g</m:t>
                          </m:r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cs-CZ" sz="2000"/>
                                <m:t>H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cs-CZ" sz="2000"/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s-CZ" sz="2000"/>
                            <m:t>O</m:t>
                          </m:r>
                          <m:r>
                            <m:rPr>
                              <m:nor/>
                            </m:rPr>
                            <a:rPr lang="cs-CZ" sz="2000"/>
                            <m:t> </m:t>
                          </m:r>
                          <m:d>
                            <m:d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cs-CZ" sz="2000"/>
                                <m:t>l</m:t>
                              </m:r>
                            </m:e>
                          </m:d>
                        </m:e>
                      </m:groupChr>
                      <m:r>
                        <m:rPr>
                          <m:nor/>
                        </m:rPr>
                        <a:rPr lang="cs-CZ" sz="2000"/>
                        <m:t> 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 sz="2000"/>
                            <m:t>H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2000"/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 sz="2000"/>
                            <m:t>SO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2000"/>
                            <m:t>4 </m:t>
                          </m:r>
                        </m:sub>
                      </m:sSub>
                      <m:r>
                        <m:rPr>
                          <m:nor/>
                        </m:rPr>
                        <a:rPr lang="cs-CZ" sz="2000"/>
                        <m:t>(</m:t>
                      </m:r>
                      <m:r>
                        <m:rPr>
                          <m:nor/>
                        </m:rPr>
                        <a:rPr lang="cs-CZ" sz="2000"/>
                        <m:t>l</m:t>
                      </m:r>
                      <m:r>
                        <m:rPr>
                          <m:nor/>
                        </m:rPr>
                        <a:rPr lang="cs-CZ" sz="2000"/>
                        <m:t>)</m:t>
                      </m:r>
                    </m:oMath>
                  </m:oMathPara>
                </a14:m>
                <a:endParaRPr lang="cs-CZ" sz="2000" dirty="0">
                  <a:ea typeface="Cambria Math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cs-CZ" sz="2000" dirty="0" smtClean="0"/>
              </a:p>
              <a:p>
                <a:endParaRPr lang="cs-CZ" sz="20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sz="2000" b="1" dirty="0" smtClean="0"/>
                  <a:t>Kyselá </a:t>
                </a:r>
                <a:r>
                  <a:rPr lang="cs-CZ" sz="2000" b="1" dirty="0"/>
                  <a:t>hydrolýza </a:t>
                </a:r>
                <a:endParaRPr lang="cs-CZ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Nejčastější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Silné kyseliny způsobují tzv. „red rot“ poškození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Nízké pH 3,5 </a:t>
                </a:r>
                <a:r>
                  <a:rPr lang="cs-CZ" sz="2000" dirty="0" smtClean="0">
                    <a:ea typeface="Cambria Math"/>
                  </a:rPr>
                  <a:t>&gt;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 smtClean="0">
                    <a:ea typeface="Cambria Math"/>
                  </a:rPr>
                  <a:t>Charakteristický nakyslý zápach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endParaRPr lang="cs-CZ" sz="2000" dirty="0" smtClean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 smtClean="0"/>
                  <a:t>Kondenzované </a:t>
                </a:r>
                <a:r>
                  <a:rPr lang="cs-CZ" sz="2000" dirty="0"/>
                  <a:t>třísloviny vážou 2</a:t>
                </a:r>
                <a:r>
                  <a:rPr lang="cs-CZ" sz="2000" dirty="0">
                    <a:ea typeface="Cambria"/>
                  </a:rPr>
                  <a:t>⨯ více SO</a:t>
                </a:r>
                <a:r>
                  <a:rPr lang="cs-CZ" sz="2000" baseline="-25000" dirty="0">
                    <a:ea typeface="Cambria"/>
                  </a:rPr>
                  <a:t>2</a:t>
                </a:r>
                <a:r>
                  <a:rPr lang="cs-CZ" sz="2000" dirty="0">
                    <a:ea typeface="Cambria"/>
                  </a:rPr>
                  <a:t> než hydrolyzovatelné </a:t>
                </a:r>
                <a:r>
                  <a:rPr lang="cs-CZ" sz="2000" dirty="0" smtClean="0">
                    <a:ea typeface="Cambria"/>
                  </a:rPr>
                  <a:t>třísloviny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endParaRPr lang="cs-CZ" sz="2000" dirty="0">
                  <a:ea typeface="Cambria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/>
                  <a:t>Pergamen má významně vyšší odolnost k polutantům než </a:t>
                </a:r>
                <a:r>
                  <a:rPr lang="cs-CZ" sz="2000" dirty="0" smtClean="0"/>
                  <a:t>usně.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cs-CZ" sz="2000" dirty="0" smtClean="0"/>
                  <a:t>Absorbuje </a:t>
                </a:r>
                <a:r>
                  <a:rPr lang="cs-CZ" sz="2000" dirty="0"/>
                  <a:t>daleko méně SO</a:t>
                </a:r>
                <a:r>
                  <a:rPr lang="cs-CZ" sz="2000" baseline="-25000" dirty="0"/>
                  <a:t>2</a:t>
                </a:r>
                <a:r>
                  <a:rPr lang="cs-CZ" sz="2000" dirty="0"/>
                  <a:t> a změny pH pergamenu jsou významně pomalejší.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cs-CZ" sz="2000" dirty="0">
                  <a:ea typeface="Cambria Math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88640"/>
                <a:ext cx="6336704" cy="6768135"/>
              </a:xfrm>
              <a:prstGeom prst="rect">
                <a:avLst/>
              </a:prstGeom>
              <a:blipFill>
                <a:blip r:embed="rId2"/>
                <a:stretch>
                  <a:fillRect l="-866" t="-541" r="-163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60848"/>
            <a:ext cx="2124056" cy="28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876256" y="6040683"/>
            <a:ext cx="2299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4"/>
              </a:rPr>
              <a:t>https://www.youtube.com/watch?v=1-c6B8XxoJc</a:t>
            </a:r>
            <a:endParaRPr lang="cs-CZ" sz="1200" dirty="0"/>
          </a:p>
          <a:p>
            <a:r>
              <a:rPr lang="cs-CZ" sz="1200" dirty="0">
                <a:hlinkClick r:id="rId5"/>
              </a:rPr>
              <a:t>https://www.youtube.com/watch?v=Tt9biB4I3i8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11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35"/>
            <a:ext cx="8229600" cy="667061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Oxidace 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508" y="908720"/>
            <a:ext cx="8229600" cy="5256584"/>
          </a:xfrm>
        </p:spPr>
        <p:txBody>
          <a:bodyPr>
            <a:normAutofit/>
          </a:bodyPr>
          <a:lstStyle/>
          <a:p>
            <a:r>
              <a:rPr lang="cs-CZ" sz="2000" dirty="0"/>
              <a:t>Následkem účinku O</a:t>
            </a:r>
            <a:r>
              <a:rPr lang="cs-CZ" sz="2000" baseline="-25000" dirty="0"/>
              <a:t>2</a:t>
            </a:r>
            <a:r>
              <a:rPr lang="cs-CZ" sz="2000" dirty="0"/>
              <a:t>, světla, tepla, radikálů s vysokou volnou </a:t>
            </a:r>
            <a:r>
              <a:rPr lang="cs-CZ" sz="2000" dirty="0" smtClean="0"/>
              <a:t>energií, O</a:t>
            </a:r>
            <a:r>
              <a:rPr lang="cs-CZ" sz="2000" baseline="-25000" dirty="0" smtClean="0"/>
              <a:t>3</a:t>
            </a:r>
            <a:r>
              <a:rPr lang="cs-CZ" sz="2000" dirty="0" smtClean="0"/>
              <a:t>, NO</a:t>
            </a:r>
            <a:r>
              <a:rPr lang="cs-CZ" sz="2000" baseline="-25000" dirty="0" smtClean="0"/>
              <a:t>X</a:t>
            </a:r>
            <a:r>
              <a:rPr lang="cs-CZ" sz="2000" dirty="0" smtClean="0"/>
              <a:t>, SO</a:t>
            </a:r>
            <a:r>
              <a:rPr lang="cs-CZ" sz="2000" baseline="-25000" dirty="0" smtClean="0"/>
              <a:t>3</a:t>
            </a:r>
            <a:r>
              <a:rPr lang="cs-CZ" sz="2000" dirty="0" smtClean="0"/>
              <a:t>, H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O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, produkty autooxidace lipidů.</a:t>
            </a:r>
          </a:p>
          <a:p>
            <a:r>
              <a:rPr lang="cs-CZ" sz="2000" dirty="0" smtClean="0"/>
              <a:t>Oxidací peptidického řetězce vznikají amido- a keto- deriváty kyselin</a:t>
            </a:r>
            <a:endParaRPr lang="cs-CZ" sz="2000" dirty="0"/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Dochází </a:t>
            </a:r>
            <a:r>
              <a:rPr lang="cs-CZ" sz="2000" dirty="0"/>
              <a:t>ke zkracování řetězce a poklesu M</a:t>
            </a:r>
            <a:r>
              <a:rPr lang="cs-CZ" sz="2000" baseline="-25000" dirty="0"/>
              <a:t>r</a:t>
            </a:r>
            <a:endParaRPr lang="cs-CZ" sz="2000" dirty="0"/>
          </a:p>
          <a:p>
            <a:r>
              <a:rPr lang="cs-CZ" sz="2000" dirty="0"/>
              <a:t>Oxidací se mění prostorové uspořádání α-helixu – klesá krystalinita a makromolekula kolagenu je snáze chemicky napadnutelná</a:t>
            </a:r>
          </a:p>
          <a:p>
            <a:r>
              <a:rPr lang="cs-CZ" sz="2000" dirty="0"/>
              <a:t>Výsledkem je AMK s kyselým řetězcem posunujícím pI do kyselé oblasti</a:t>
            </a:r>
          </a:p>
          <a:p>
            <a:r>
              <a:rPr lang="cs-CZ" sz="2000" dirty="0"/>
              <a:t>Ztráta pružnosti, pevnosti, křehnutí, snižování pH, barevná změna, snížení T</a:t>
            </a:r>
            <a:r>
              <a:rPr lang="cs-CZ" sz="2000" baseline="-25000" dirty="0"/>
              <a:t>s</a:t>
            </a:r>
            <a:endParaRPr lang="cs-CZ" sz="2000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35" y="2060848"/>
            <a:ext cx="682914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21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76672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/>
              <a:t>Fotooxidace</a:t>
            </a:r>
            <a:endParaRPr lang="cs-CZ" sz="20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Dlouhodobé působení záření vede ke štěpení řetězec a snížení pevnosti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UV záření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Nejnebezpečnější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Dostatečná energie k rozrušení vazeb v kolagenu (300–500 kJ mol</a:t>
            </a:r>
            <a:r>
              <a:rPr lang="cs-CZ" sz="2000" baseline="30000" dirty="0" smtClean="0"/>
              <a:t>−1</a:t>
            </a:r>
            <a:r>
              <a:rPr lang="cs-CZ" sz="2000" dirty="0" smtClean="0"/>
              <a:t>)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F</a:t>
            </a:r>
            <a:r>
              <a:rPr lang="cs-CZ" sz="2000" dirty="0" smtClean="0"/>
              <a:t>oton </a:t>
            </a:r>
            <a:r>
              <a:rPr lang="cs-CZ" sz="2000" dirty="0"/>
              <a:t>reaguje s O</a:t>
            </a:r>
            <a:r>
              <a:rPr lang="cs-CZ" sz="2000" baseline="-25000" dirty="0"/>
              <a:t>2</a:t>
            </a:r>
            <a:r>
              <a:rPr lang="cs-CZ" sz="2000" dirty="0"/>
              <a:t> za vzniku aktivního volného radikálu kyslíku, který </a:t>
            </a:r>
            <a:r>
              <a:rPr lang="cs-CZ" sz="2000" dirty="0" smtClean="0"/>
              <a:t>postupně reaguje </a:t>
            </a:r>
            <a:r>
              <a:rPr lang="cs-CZ" sz="2000" dirty="0"/>
              <a:t>s vodou za vzniku H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  <a:r>
              <a:rPr lang="cs-CZ" sz="2000" baseline="-25000" dirty="0"/>
              <a:t>2</a:t>
            </a:r>
            <a:r>
              <a:rPr lang="cs-CZ" sz="2000" dirty="0"/>
              <a:t>. </a:t>
            </a:r>
            <a:endParaRPr lang="cs-CZ" sz="2000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Foton musí být absorbován (např</a:t>
            </a:r>
            <a:r>
              <a:rPr lang="cs-CZ" sz="2000" dirty="0"/>
              <a:t>. červené anthokyany kondenzovaných </a:t>
            </a:r>
            <a:r>
              <a:rPr lang="cs-CZ" sz="2000" dirty="0" smtClean="0"/>
              <a:t>tříslovin, </a:t>
            </a:r>
            <a:r>
              <a:rPr lang="cs-CZ" sz="2000" dirty="0"/>
              <a:t>v kolagenu obsažený Tyr a </a:t>
            </a:r>
            <a:r>
              <a:rPr lang="cs-CZ" sz="2000" dirty="0" smtClean="0"/>
              <a:t>Phe). Ty </a:t>
            </a:r>
            <a:r>
              <a:rPr lang="cs-CZ" sz="2000" dirty="0"/>
              <a:t>reagují fotoaktivně a tvoří v hlavním řetězci bílkovin volná radikálová místa, což vede k degradaci hlavního řetězce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VIS </a:t>
            </a:r>
            <a:r>
              <a:rPr lang="cs-CZ" sz="2000" dirty="0" smtClean="0"/>
              <a:t>– energie převedena </a:t>
            </a:r>
            <a:r>
              <a:rPr lang="cs-CZ" sz="2000" dirty="0"/>
              <a:t>na tepelnou energii, negativní vliv na barevnost než na samotný </a:t>
            </a:r>
            <a:r>
              <a:rPr lang="cs-CZ" sz="2000" dirty="0" smtClean="0"/>
              <a:t>řetězec</a:t>
            </a:r>
          </a:p>
          <a:p>
            <a:pPr marL="0" lvl="1"/>
            <a:endParaRPr lang="cs-CZ" sz="2000" dirty="0"/>
          </a:p>
          <a:p>
            <a:endParaRPr lang="cs-CZ" sz="2000" dirty="0" smtClean="0"/>
          </a:p>
          <a:p>
            <a:r>
              <a:rPr lang="cs-CZ" sz="2000" dirty="0" smtClean="0"/>
              <a:t>(Foto)Oxidaci podléhají snáze třísločiněné </a:t>
            </a:r>
            <a:r>
              <a:rPr lang="cs-CZ" sz="2000" dirty="0"/>
              <a:t>usně (obsahují chromofory)</a:t>
            </a:r>
          </a:p>
          <a:p>
            <a:r>
              <a:rPr lang="cs-CZ" sz="2000" dirty="0"/>
              <a:t>Kondenzované třísloviny ji </a:t>
            </a:r>
            <a:r>
              <a:rPr lang="cs-CZ" sz="2000" dirty="0" smtClean="0"/>
              <a:t>urychlují.</a:t>
            </a:r>
          </a:p>
          <a:p>
            <a:r>
              <a:rPr lang="cs-CZ" sz="2000" dirty="0" smtClean="0"/>
              <a:t>Chromočiněné a pergameny jsou odolnější</a:t>
            </a:r>
            <a:endParaRPr lang="cs-CZ" sz="2000" dirty="0"/>
          </a:p>
          <a:p>
            <a:pPr marL="0" lvl="1"/>
            <a:endParaRPr lang="cs-CZ" sz="2000" dirty="0" smtClean="0"/>
          </a:p>
          <a:p>
            <a:pPr marL="0"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390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4" y="4635717"/>
            <a:ext cx="3600400" cy="2216453"/>
          </a:xfrm>
          <a:prstGeom prst="rect">
            <a:avLst/>
          </a:prstGeom>
        </p:spPr>
      </p:pic>
      <p:pic>
        <p:nvPicPr>
          <p:cNvPr id="8194" name="obrázek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62" y="5103010"/>
            <a:ext cx="4181040" cy="128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604"/>
            <a:ext cx="8229600" cy="706090"/>
          </a:xfrm>
        </p:spPr>
        <p:txBody>
          <a:bodyPr>
            <a:noAutofit/>
          </a:bodyPr>
          <a:lstStyle/>
          <a:p>
            <a:r>
              <a:rPr lang="cs-CZ" b="1" dirty="0" smtClean="0"/>
              <a:t>Denaturace</a:t>
            </a:r>
            <a:endParaRPr lang="cs-CZ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6967" y="727694"/>
            <a:ext cx="8229600" cy="5217443"/>
          </a:xfrm>
        </p:spPr>
        <p:txBody>
          <a:bodyPr/>
          <a:lstStyle/>
          <a:p>
            <a:r>
              <a:rPr lang="cs-CZ" sz="2000" dirty="0" smtClean="0"/>
              <a:t>Ztráta </a:t>
            </a:r>
            <a:r>
              <a:rPr lang="cs-CZ" sz="2000" dirty="0"/>
              <a:t>provázanosti vlivem chemických i teplotních činitelů</a:t>
            </a:r>
          </a:p>
          <a:p>
            <a:r>
              <a:rPr lang="cs-CZ" sz="2000" dirty="0"/>
              <a:t>Dvoustupňový proces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Zborcení původní uspořádané struktury (triple-helix) do neuspořádaného stavu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Následný rozpad na kolagenové </a:t>
            </a:r>
            <a:r>
              <a:rPr lang="cs-CZ" sz="2000" dirty="0" smtClean="0"/>
              <a:t>štěpy lišící se M</a:t>
            </a:r>
            <a:r>
              <a:rPr lang="cs-CZ" sz="2000" baseline="-25000" dirty="0" smtClean="0"/>
              <a:t>r</a:t>
            </a: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Poslední </a:t>
            </a:r>
            <a:r>
              <a:rPr lang="cs-CZ" sz="2000" dirty="0"/>
              <a:t>fází </a:t>
            </a:r>
            <a:r>
              <a:rPr lang="cs-CZ" sz="2000" dirty="0" smtClean="0"/>
              <a:t>je </a:t>
            </a:r>
            <a:r>
              <a:rPr lang="cs-CZ" sz="2000" dirty="0"/>
              <a:t>vznik </a:t>
            </a:r>
            <a:r>
              <a:rPr lang="cs-CZ" sz="2000" dirty="0" smtClean="0"/>
              <a:t>želatiny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Nekovalentní vazby kolagenu se zahříváním štěpí, narůstá vnitřní energie a entropie systému a klesá pravidelnost uspořádání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Po překročení určité teploty dochází ke zborcení uspořádané strktury projevující se smrštěním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82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836712"/>
            <a:ext cx="756084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Makroskopicky se projeví zkrácením až na ¼ původní délky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Způsobuje ji zvýšená teplota a vlhkost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Síťováním struktury kolagenu (činění, stáří zvířete) narůstá stabilita a narůstá i T</a:t>
            </a:r>
            <a:r>
              <a:rPr lang="cs-CZ" sz="2000" baseline="-25000" dirty="0"/>
              <a:t>s</a:t>
            </a:r>
            <a:r>
              <a:rPr lang="cs-CZ" sz="2000" dirty="0"/>
              <a:t> respektive </a:t>
            </a:r>
            <a:r>
              <a:rPr lang="cs-CZ" sz="2000" dirty="0" smtClean="0"/>
              <a:t>T</a:t>
            </a:r>
            <a:r>
              <a:rPr lang="cs-CZ" sz="2000" baseline="-25000" dirty="0" smtClean="0"/>
              <a:t>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baseline="-25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T</a:t>
            </a:r>
            <a:r>
              <a:rPr lang="cs-CZ" sz="2000" baseline="-25000" dirty="0" smtClean="0"/>
              <a:t>s</a:t>
            </a:r>
            <a:r>
              <a:rPr lang="cs-CZ" sz="2000" dirty="0" smtClean="0"/>
              <a:t> = teplota smrštění – zkrácení, cca o 5–15 °C vyšší než T</a:t>
            </a:r>
            <a:r>
              <a:rPr lang="cs-CZ" sz="2000" baseline="-25000" dirty="0" smtClean="0"/>
              <a:t>d</a:t>
            </a:r>
            <a:endParaRPr lang="cs-CZ" sz="20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T</a:t>
            </a:r>
            <a:r>
              <a:rPr lang="cs-CZ" sz="2000" baseline="-25000" dirty="0" smtClean="0"/>
              <a:t>d</a:t>
            </a:r>
            <a:r>
              <a:rPr lang="cs-CZ" sz="2000" dirty="0" smtClean="0"/>
              <a:t> = teplota denaturace – fázová přeměna kolagen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želatina</a:t>
            </a:r>
            <a:endParaRPr lang="cs-CZ" sz="2000" dirty="0"/>
          </a:p>
        </p:txBody>
      </p:sp>
      <p:pic>
        <p:nvPicPr>
          <p:cNvPr id="4" name="M42 Spa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908" y="3149693"/>
            <a:ext cx="5351388" cy="3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0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Vliv kationtů kovů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Černý rozpad „black rot“ - katalytický vliv kovů na oxidaci organických materiálů </a:t>
            </a:r>
            <a:endParaRPr lang="cs-CZ" dirty="0" smtClean="0"/>
          </a:p>
          <a:p>
            <a:r>
              <a:rPr lang="cs-CZ" dirty="0" smtClean="0"/>
              <a:t>Oxidační </a:t>
            </a:r>
            <a:r>
              <a:rPr lang="cs-CZ" dirty="0"/>
              <a:t>reakce organické látky, která je katalyzována ionty přechodných kovů. </a:t>
            </a:r>
            <a:endParaRPr lang="cs-CZ" dirty="0" smtClean="0"/>
          </a:p>
          <a:p>
            <a:r>
              <a:rPr lang="cs-CZ" dirty="0" smtClean="0"/>
              <a:t>Ionty </a:t>
            </a:r>
            <a:r>
              <a:rPr lang="cs-CZ" dirty="0"/>
              <a:t>železa a mědi tak katalyzují oxidaci kolagenu</a:t>
            </a:r>
            <a:r>
              <a:rPr lang="cs-CZ" dirty="0" smtClean="0"/>
              <a:t>.</a:t>
            </a:r>
          </a:p>
          <a:p>
            <a:r>
              <a:rPr lang="cs-CZ" dirty="0" smtClean="0"/>
              <a:t>Jedno </a:t>
            </a:r>
            <a:r>
              <a:rPr lang="cs-CZ" dirty="0"/>
              <a:t>z nejzávažnějších poškození kolagenních </a:t>
            </a:r>
            <a:r>
              <a:rPr lang="cs-CZ" dirty="0" smtClean="0"/>
              <a:t>materiálů </a:t>
            </a:r>
          </a:p>
          <a:p>
            <a:r>
              <a:rPr lang="cs-CZ" dirty="0" smtClean="0"/>
              <a:t>Makroskopický </a:t>
            </a:r>
            <a:r>
              <a:rPr lang="cs-CZ" dirty="0"/>
              <a:t>projev - ztráta pevnosti, křehkost a práškovatění kolagenních </a:t>
            </a:r>
            <a:r>
              <a:rPr lang="cs-CZ" dirty="0" smtClean="0"/>
              <a:t>vláken</a:t>
            </a:r>
          </a:p>
          <a:p>
            <a:r>
              <a:rPr lang="cs-CZ" dirty="0" smtClean="0"/>
              <a:t>Nebyl </a:t>
            </a:r>
            <a:r>
              <a:rPr lang="cs-CZ" dirty="0"/>
              <a:t>zaznamenán pokles hodnoty pH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Příčina </a:t>
            </a:r>
            <a:r>
              <a:rPr lang="cs-CZ" dirty="0"/>
              <a:t>vzniku - přítomnost semichinonového radikálu, který vzniká z tříslovin během koželužského zpracování. Semichinonový radikál následně může snadno iniciovat oxidaci kolagenu katalyzovanou ionty přechodných kovů. </a:t>
            </a:r>
            <a:endParaRPr lang="cs-CZ" dirty="0" smtClean="0"/>
          </a:p>
          <a:p>
            <a:r>
              <a:rPr lang="cs-CZ" dirty="0" smtClean="0"/>
              <a:t>Mimoto</a:t>
            </a:r>
            <a:r>
              <a:rPr lang="cs-CZ" dirty="0"/>
              <a:t>, na vznik semichinonového radikálu má vliv typ třísloviny použité k činění usní. To je pravděpodobně příčinnou rozdílné citlivosti usní k oxidaci.</a:t>
            </a:r>
          </a:p>
        </p:txBody>
      </p:sp>
    </p:spTree>
    <p:extLst>
      <p:ext uri="{BB962C8B-B14F-4D97-AF65-F5344CB8AC3E}">
        <p14:creationId xmlns:p14="http://schemas.microsoft.com/office/powerpoint/2010/main" val="294751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911850"/>
            <a:ext cx="78488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Poškození </a:t>
            </a:r>
            <a:r>
              <a:rPr lang="cs-CZ" dirty="0"/>
              <a:t>mikroorganismy, hmyzem, hlodavci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Plísně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Aerobní, uvolňují CO</a:t>
            </a:r>
            <a:r>
              <a:rPr lang="cs-CZ" baseline="-25000" dirty="0" smtClean="0"/>
              <a:t>2</a:t>
            </a:r>
            <a:r>
              <a:rPr lang="cs-CZ" dirty="0" smtClean="0"/>
              <a:t>, zavislé na přítomnosti cukrů, tuků, bílkovin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Jak na povrchu tak uvnitř substrátu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Plísně nenapadají přímo kolagen, ale prvotně spotřebovávají </a:t>
            </a:r>
            <a:r>
              <a:rPr lang="cs-CZ" dirty="0" smtClean="0"/>
              <a:t>snáze dostupné tuky.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Bakterie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Ideální neutrální až slabě alkalické prostředí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Vznik </a:t>
            </a:r>
            <a:r>
              <a:rPr lang="cs-CZ" dirty="0"/>
              <a:t>nevzhledných skvrn, ztráta mechanických vlastností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Ovlivněno především vyšší RV, teplotou a přítomnosti O</a:t>
            </a:r>
            <a:r>
              <a:rPr lang="cs-CZ" baseline="-25000" dirty="0"/>
              <a:t>2</a:t>
            </a:r>
            <a:r>
              <a:rPr lang="cs-CZ" dirty="0"/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Chromočiněné usně jsou odolnější než třísločiněné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Pergameny snadno podléhají biodegradaci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Nezbytné odstranění – ochrana </a:t>
            </a:r>
            <a:r>
              <a:rPr lang="cs-CZ" dirty="0"/>
              <a:t>předmětů samotných i ochrany lidského zdraví. </a:t>
            </a:r>
            <a:endParaRPr lang="cs-CZ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Mikrobiální </a:t>
            </a:r>
            <a:r>
              <a:rPr lang="cs-CZ" dirty="0"/>
              <a:t>poškození může být také mylně považováno za minerální deposit</a:t>
            </a:r>
          </a:p>
          <a:p>
            <a:pPr marL="0" lvl="1"/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b="1" dirty="0" smtClean="0"/>
              <a:t>Biodegradace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240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7632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Princip mikrobiodegradace</a:t>
            </a:r>
            <a:r>
              <a:rPr lang="cs-CZ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chopnosti </a:t>
            </a:r>
            <a:r>
              <a:rPr lang="cs-CZ" dirty="0"/>
              <a:t>mikroorganismů využívat kolagenní substrát jako zdroj </a:t>
            </a:r>
            <a:r>
              <a:rPr lang="cs-CZ" dirty="0" smtClean="0"/>
              <a:t>potravy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Konkrétně </a:t>
            </a:r>
            <a:r>
              <a:rPr lang="cs-CZ" dirty="0"/>
              <a:t>spotřebovávají dusík obsažený v peptidickém řetězci.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Např. rod </a:t>
            </a:r>
            <a:r>
              <a:rPr lang="cs-CZ" i="1" dirty="0"/>
              <a:t>Penicillinum </a:t>
            </a:r>
            <a:r>
              <a:rPr lang="cs-CZ" dirty="0"/>
              <a:t>rozkládá vazby 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C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N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 a především </a:t>
            </a:r>
            <a:r>
              <a:rPr lang="cs-CZ" dirty="0" smtClean="0">
                <a:sym typeface="Symbol" panose="05050102010706020507" pitchFamily="18" charset="2"/>
              </a:rPr>
              <a:t></a:t>
            </a:r>
            <a:r>
              <a:rPr lang="cs-CZ" dirty="0"/>
              <a:t>N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 smtClean="0"/>
              <a:t>H čímž dochází </a:t>
            </a:r>
            <a:r>
              <a:rPr lang="cs-CZ" dirty="0"/>
              <a:t>ke zkracování řetězce kolagenu.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Produkce enzymů hydrolyzujících bílkovinnou část (proteázy, </a:t>
            </a:r>
            <a:r>
              <a:rPr lang="cs-CZ" i="1" dirty="0"/>
              <a:t>Clostridium, Bacillus, Pseudomonas, Aspergillus, Penicillium, Trichoderma, Verticillium</a:t>
            </a:r>
            <a:r>
              <a:rPr lang="cs-CZ" dirty="0"/>
              <a:t>), tukové složky (lipázy), třísloviny (tanázy)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Kromě </a:t>
            </a:r>
            <a:r>
              <a:rPr lang="cs-CZ" dirty="0"/>
              <a:t>dusíku také různé druhy tuků, které jsou snadným zdrojem potravy pro mikroorganismy.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941168"/>
            <a:ext cx="6192688" cy="17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700808"/>
            <a:ext cx="33123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b="1" dirty="0"/>
              <a:t>DEGRADACE V PŮDNÍM PROSTŘEDÍ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Vyplavování rozpustných složek (krátké řetězce proteinů, sacharidy, ve vodě rozpustná činiva, některé pigmenty)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Obohacení látkami z okolí (organické sloučenin z rostlin, anorganické složky okolní půdy (anorganické soli))</a:t>
            </a:r>
          </a:p>
        </p:txBody>
      </p:sp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20" y="295834"/>
            <a:ext cx="4248472" cy="57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Shrnutí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cs-CZ" dirty="0" smtClean="0"/>
              <a:t>Jaké mohou být příčiny poškození usní?</a:t>
            </a:r>
          </a:p>
          <a:p>
            <a:pPr marL="514350" indent="-514350">
              <a:buAutoNum type="arabicParenR"/>
            </a:pPr>
            <a:r>
              <a:rPr lang="cs-CZ" dirty="0" smtClean="0"/>
              <a:t>K čemu dochází při</a:t>
            </a:r>
          </a:p>
          <a:p>
            <a:pPr marL="914400" lvl="1" indent="-514350">
              <a:buAutoNum type="alphaLcParenR"/>
            </a:pPr>
            <a:r>
              <a:rPr lang="cs-CZ" dirty="0"/>
              <a:t>Hydrolýze</a:t>
            </a:r>
          </a:p>
          <a:p>
            <a:pPr marL="914400" lvl="1" indent="-514350">
              <a:buAutoNum type="alphaLcParenR"/>
            </a:pPr>
            <a:r>
              <a:rPr lang="cs-CZ" dirty="0"/>
              <a:t>Oxidaci</a:t>
            </a:r>
          </a:p>
          <a:p>
            <a:pPr marL="914400" lvl="1" indent="-514350">
              <a:buAutoNum type="alphaLcParenR"/>
            </a:pPr>
            <a:r>
              <a:rPr lang="cs-CZ" dirty="0" smtClean="0"/>
              <a:t>Denaturaci</a:t>
            </a:r>
          </a:p>
          <a:p>
            <a:pPr marL="514350" indent="-514350">
              <a:buAutoNum type="arabicParenR"/>
            </a:pPr>
            <a:r>
              <a:rPr lang="cs-CZ" dirty="0" smtClean="0"/>
              <a:t>Jak se jednotlivá poškození projevují – jak ovlivňují useň?</a:t>
            </a:r>
          </a:p>
          <a:p>
            <a:pPr marL="514350" indent="-514350">
              <a:buAutoNum type="arabicParenR"/>
            </a:pPr>
            <a:endParaRPr lang="cs-CZ" dirty="0" smtClean="0"/>
          </a:p>
          <a:p>
            <a:pPr marL="400050" lvl="1" indent="0">
              <a:buNone/>
            </a:pPr>
            <a:endParaRPr lang="cs-CZ" dirty="0"/>
          </a:p>
          <a:p>
            <a:pPr marL="0" lvl="1" indent="0">
              <a:buNone/>
            </a:pPr>
            <a:endParaRPr lang="cs-CZ" dirty="0" smtClean="0"/>
          </a:p>
          <a:p>
            <a:pPr marL="914400" lvl="1" indent="-514350">
              <a:buAutoNum type="alphaLcParenR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8DDD8B-24ED-408F-8032-59C7786BDD87}"/>
              </a:ext>
            </a:extLst>
          </p:cNvPr>
          <p:cNvSpPr txBox="1"/>
          <p:nvPr/>
        </p:nvSpPr>
        <p:spPr>
          <a:xfrm>
            <a:off x="251520" y="692696"/>
            <a:ext cx="8460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Calibri (Základní text)"/>
                <a:ea typeface="Times New Roman" panose="02020603050405020304" pitchFamily="18" charset="0"/>
              </a:rPr>
              <a:t>Vnitřní, </a:t>
            </a: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nejtlustší část kůže (70 – 95 % z celkové tloušťky)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Surovina k výrobě </a:t>
            </a:r>
            <a:r>
              <a:rPr lang="cs-CZ" altLang="cs-CZ" sz="2000" dirty="0" smtClean="0">
                <a:latin typeface="Calibri (Základní text)"/>
                <a:ea typeface="Times New Roman" panose="02020603050405020304" pitchFamily="18" charset="0"/>
              </a:rPr>
              <a:t>usně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Calibri (Základní text)"/>
                <a:ea typeface="Times New Roman" panose="02020603050405020304" pitchFamily="18" charset="0"/>
              </a:rPr>
              <a:t>Především koagen (až 90 %) a elastin</a:t>
            </a:r>
            <a:endParaRPr lang="cs-CZ" altLang="cs-CZ" sz="2000" dirty="0">
              <a:latin typeface="Calibri (Základní text)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sz="2000" dirty="0">
              <a:latin typeface="Calibri (Základní text)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Calibri (Základní text)"/>
                <a:ea typeface="Times New Roman" panose="02020603050405020304" pitchFamily="18" charset="0"/>
              </a:rPr>
              <a:t>Na </a:t>
            </a: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průřezu škárou dvě vrstvy: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Horní vrstva </a:t>
            </a:r>
            <a:r>
              <a:rPr lang="cs-CZ" altLang="cs-CZ" sz="2000" b="1" dirty="0">
                <a:latin typeface="Calibri (Základní text)"/>
                <a:ea typeface="Times New Roman" panose="02020603050405020304" pitchFamily="18" charset="0"/>
              </a:rPr>
              <a:t>papilární</a:t>
            </a: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 – pletivo nejjemnější, zejména směrem k líci kůže, kde vytváří téměř hladký povrch, mírně zvrásněný jemnými vlákénky, která líc proplétají a spolu s póry po chlupech vytvářejí lícovou kresbu charakteristickou pro druh usně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Dolní vrstva </a:t>
            </a:r>
            <a:r>
              <a:rPr lang="cs-CZ" altLang="cs-CZ" sz="2000" b="1" dirty="0">
                <a:latin typeface="Calibri (Základní text)"/>
                <a:ea typeface="Times New Roman" panose="02020603050405020304" pitchFamily="18" charset="0"/>
              </a:rPr>
              <a:t>retikulární</a:t>
            </a: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 – zaujímá větší část dermis, vlákna v této části jsou tlustší, u některých druhů kůží jsou prostoupena tukovými buňkami, tato vláknitá spleť je nejpevnější</a:t>
            </a:r>
            <a:r>
              <a:rPr lang="cs-CZ" altLang="cs-CZ" sz="2000" dirty="0" smtClean="0">
                <a:latin typeface="Calibri (Základní text)"/>
                <a:ea typeface="Times New Roman" panose="02020603050405020304" pitchFamily="18" charset="0"/>
              </a:rPr>
              <a:t>.</a:t>
            </a:r>
            <a:endParaRPr lang="cs-CZ" altLang="cs-CZ" sz="2000" dirty="0">
              <a:latin typeface="Calibri (Základní text)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6" b="20979"/>
          <a:stretch/>
        </p:blipFill>
        <p:spPr>
          <a:xfrm>
            <a:off x="1907704" y="4421341"/>
            <a:ext cx="5862042" cy="24319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Škára - Dermis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101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4) Zkoušení kolagenních materiálů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Materiálový průzkum</a:t>
            </a:r>
          </a:p>
          <a:p>
            <a:pPr lvl="1"/>
            <a:r>
              <a:rPr lang="cs-CZ" dirty="0" smtClean="0"/>
              <a:t>Určení druhu zvířete</a:t>
            </a:r>
          </a:p>
          <a:p>
            <a:pPr lvl="1"/>
            <a:r>
              <a:rPr lang="cs-CZ" dirty="0" smtClean="0"/>
              <a:t>Určení způsobu činění</a:t>
            </a:r>
          </a:p>
          <a:p>
            <a:r>
              <a:rPr lang="cs-CZ" dirty="0" smtClean="0"/>
              <a:t>Určení druhu a stupně degradace – nezbytné před </a:t>
            </a:r>
            <a:r>
              <a:rPr lang="cs-CZ" dirty="0"/>
              <a:t>čištěním, na základě stupně poškození jsou následně vybírány postupy a materiály</a:t>
            </a:r>
          </a:p>
          <a:p>
            <a:pPr lvl="1"/>
            <a:r>
              <a:rPr lang="cs-CZ" dirty="0" smtClean="0"/>
              <a:t>Smyslově</a:t>
            </a:r>
          </a:p>
          <a:p>
            <a:pPr lvl="1"/>
            <a:r>
              <a:rPr lang="cs-CZ" dirty="0" smtClean="0"/>
              <a:t>pH</a:t>
            </a:r>
          </a:p>
          <a:p>
            <a:pPr lvl="1"/>
            <a:r>
              <a:rPr lang="cs-CZ" dirty="0" smtClean="0"/>
              <a:t>Soudržnost vláken</a:t>
            </a:r>
          </a:p>
          <a:p>
            <a:pPr lvl="1"/>
            <a:r>
              <a:rPr lang="cs-CZ" dirty="0" smtClean="0"/>
              <a:t>Hydrotermální stabilita</a:t>
            </a:r>
          </a:p>
          <a:p>
            <a:pPr lvl="1"/>
            <a:r>
              <a:rPr lang="cs-CZ" dirty="0" smtClean="0"/>
              <a:t>Strukturní změny</a:t>
            </a:r>
          </a:p>
          <a:p>
            <a:pPr lvl="1"/>
            <a:r>
              <a:rPr lang="cs-CZ" dirty="0" smtClean="0"/>
              <a:t>Další možnosti</a:t>
            </a:r>
          </a:p>
          <a:p>
            <a:pPr marL="0" lvl="1" indent="0">
              <a:buNone/>
            </a:pPr>
            <a:endParaRPr lang="cs-CZ" dirty="0" smtClean="0"/>
          </a:p>
          <a:p>
            <a:pPr marL="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4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302" y="1055672"/>
            <a:ext cx="8321138" cy="1152128"/>
          </a:xfrm>
        </p:spPr>
        <p:txBody>
          <a:bodyPr>
            <a:normAutofit/>
          </a:bodyPr>
          <a:lstStyle/>
          <a:p>
            <a:pPr marL="228600" lvl="2"/>
            <a:r>
              <a:rPr lang="cs-CZ" sz="2000" dirty="0"/>
              <a:t>D</a:t>
            </a:r>
            <a:r>
              <a:rPr lang="cs-CZ" sz="2000" dirty="0" smtClean="0"/>
              <a:t>le </a:t>
            </a:r>
            <a:r>
              <a:rPr lang="cs-CZ" sz="2000" dirty="0"/>
              <a:t>charakteristické lícové struktury – binokulární lupa, </a:t>
            </a:r>
            <a:r>
              <a:rPr lang="cs-CZ" sz="2000" dirty="0" smtClean="0"/>
              <a:t>stereomikroskop</a:t>
            </a:r>
          </a:p>
          <a:p>
            <a:pPr marL="685800" lvl="3"/>
            <a:r>
              <a:rPr lang="cs-CZ" sz="1600" dirty="0" smtClean="0"/>
              <a:t>Závisí na zachování či poškozenosti lícové vrstvy</a:t>
            </a:r>
          </a:p>
          <a:p>
            <a:pPr marL="685800" lvl="3"/>
            <a:r>
              <a:rPr lang="cs-CZ" sz="1600" dirty="0" smtClean="0"/>
              <a:t>Ovlivněno povrchovou úpravou (lakování, nubuk,…)</a:t>
            </a:r>
          </a:p>
          <a:p>
            <a:pPr marL="685800" lvl="3"/>
            <a:endParaRPr lang="cs-CZ" sz="1600" dirty="0"/>
          </a:p>
          <a:p>
            <a:pPr marL="228600" lvl="2"/>
            <a:endParaRPr lang="cs-CZ" sz="2000" dirty="0" smtClean="0"/>
          </a:p>
          <a:p>
            <a:pPr marL="228600" lvl="2"/>
            <a:endParaRPr lang="cs-CZ" sz="2000" dirty="0" smtClean="0"/>
          </a:p>
          <a:p>
            <a:pPr marL="228600" lvl="2"/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2" y="2132856"/>
            <a:ext cx="2160000" cy="162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52856"/>
            <a:ext cx="2160000" cy="16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32856"/>
            <a:ext cx="2160000" cy="162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2" y="3752856"/>
            <a:ext cx="2160000" cy="162000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Určení druhu zvířete</a:t>
            </a:r>
            <a:endParaRPr lang="cs-CZ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1302" y="5661248"/>
            <a:ext cx="2595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DNA analýza, MALDI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0666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Určení způsobu činění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0715"/>
            <a:ext cx="8229600" cy="1310134"/>
          </a:xfrm>
        </p:spPr>
        <p:txBody>
          <a:bodyPr/>
          <a:lstStyle/>
          <a:p>
            <a:pPr marL="227013" lvl="2" indent="-227013"/>
            <a:r>
              <a:rPr lang="cs-CZ" sz="2000" b="1" dirty="0"/>
              <a:t>Spalovací zkoušky – </a:t>
            </a:r>
            <a:r>
              <a:rPr lang="cs-CZ" sz="2000" dirty="0"/>
              <a:t>barva </a:t>
            </a:r>
            <a:r>
              <a:rPr lang="cs-CZ" sz="2000" dirty="0" smtClean="0"/>
              <a:t>popela</a:t>
            </a:r>
          </a:p>
          <a:p>
            <a:pPr marL="684213" lvl="3" indent="-227013"/>
            <a:r>
              <a:rPr lang="cs-CZ" sz="1600" dirty="0" smtClean="0"/>
              <a:t>Třísločiněné, tukočiněné, pergamen – černý popel/škvarek, až úplné spálení</a:t>
            </a:r>
          </a:p>
          <a:p>
            <a:pPr marL="684213" lvl="3" indent="-227013"/>
            <a:r>
              <a:rPr lang="cs-CZ" sz="1600" dirty="0" smtClean="0"/>
              <a:t>Chromočiněné – zelený popel</a:t>
            </a:r>
          </a:p>
          <a:p>
            <a:pPr marL="684213" lvl="3" indent="-227013"/>
            <a:r>
              <a:rPr lang="cs-CZ" sz="1600" dirty="0" smtClean="0"/>
              <a:t>Hlinitočinění – bílý popel</a:t>
            </a:r>
            <a:endParaRPr lang="cs-CZ" sz="2000" dirty="0"/>
          </a:p>
          <a:p>
            <a:endParaRPr lang="cs-CZ" dirty="0"/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24" y="2061675"/>
            <a:ext cx="2250778" cy="1688083"/>
          </a:xfrm>
          <a:prstGeom prst="rect">
            <a:avLst/>
          </a:prstGeom>
        </p:spPr>
      </p:pic>
      <p:pic>
        <p:nvPicPr>
          <p:cNvPr id="5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80" y="2051948"/>
            <a:ext cx="2250777" cy="168808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857852"/>
              </p:ext>
            </p:extLst>
          </p:nvPr>
        </p:nvGraphicFramePr>
        <p:xfrm>
          <a:off x="2987824" y="4221088"/>
          <a:ext cx="4251474" cy="24760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{616DA210-FB5B-4158-B5E0-FEB733F419BA}</a:tableStyleId>
              </a:tblPr>
              <a:tblGrid>
                <a:gridCol w="3177880">
                  <a:extLst>
                    <a:ext uri="{9D8B030D-6E8A-4147-A177-3AD203B41FA5}">
                      <a16:colId xmlns:a16="http://schemas.microsoft.com/office/drawing/2014/main" val="1649221241"/>
                    </a:ext>
                  </a:extLst>
                </a:gridCol>
                <a:gridCol w="1073594">
                  <a:extLst>
                    <a:ext uri="{9D8B030D-6E8A-4147-A177-3AD203B41FA5}">
                      <a16:colId xmlns:a16="http://schemas.microsoft.com/office/drawing/2014/main" val="28029554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Druh 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</a:t>
                      </a:r>
                      <a:r>
                        <a:rPr lang="cs-CZ" sz="1600" baseline="-25000" dirty="0">
                          <a:effectLst/>
                        </a:rPr>
                        <a:t>s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[°C]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9872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Nečiněná kůže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58–65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6643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Vápnem loužený kolagen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50–60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7534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Pergamen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55–64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4607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Tukové 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50–63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0325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Formaldehydové 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63–73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4715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Třísločinění – hydrolyzovatelné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75–80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8392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Třísločinění – kondenzované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80–85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6856044"/>
                  </a:ext>
                </a:extLst>
              </a:tr>
              <a:tr h="281528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Bílé hlinitočiněné usně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49–63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364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Chromočinění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100–105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379068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4005064"/>
            <a:ext cx="24661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Teplota smrštění T</a:t>
            </a:r>
            <a:r>
              <a:rPr lang="cs-CZ" sz="2000" b="1" baseline="-25000" dirty="0"/>
              <a:t>s</a:t>
            </a:r>
            <a:endParaRPr lang="cs-CZ" sz="2000" b="1" dirty="0"/>
          </a:p>
          <a:p>
            <a:endParaRPr lang="cs-C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00" y="2051948"/>
            <a:ext cx="2263746" cy="16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046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Kapkovací </a:t>
            </a:r>
            <a:r>
              <a:rPr lang="cs-CZ" sz="2000" b="1" dirty="0" smtClean="0"/>
              <a:t>zkoušky</a:t>
            </a:r>
          </a:p>
          <a:p>
            <a:pPr marL="227013" lvl="2" indent="-227013"/>
            <a:endParaRPr lang="cs-CZ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484784"/>
            <a:ext cx="5959495" cy="44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37" y="1487835"/>
            <a:ext cx="2739353" cy="2054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3" y="4273950"/>
            <a:ext cx="2739353" cy="2054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52936"/>
            <a:ext cx="2886824" cy="2165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1388" r="30313"/>
          <a:stretch/>
        </p:blipFill>
        <p:spPr>
          <a:xfrm>
            <a:off x="347151" y="1484784"/>
            <a:ext cx="1583301" cy="2057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4778" r="8963"/>
          <a:stretch/>
        </p:blipFill>
        <p:spPr>
          <a:xfrm rot="5400000">
            <a:off x="49505" y="4515673"/>
            <a:ext cx="2160240" cy="1571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4090" y="332656"/>
            <a:ext cx="8332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sz="2000" b="1" dirty="0"/>
              <a:t>Důkaz rostlinných </a:t>
            </a:r>
            <a:r>
              <a:rPr lang="cs-CZ" sz="2000" b="1" dirty="0" smtClean="0"/>
              <a:t>třísliv</a:t>
            </a:r>
            <a:endParaRPr lang="cs-CZ" sz="2000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cs-CZ" dirty="0" smtClean="0"/>
              <a:t>Destilovanou </a:t>
            </a:r>
            <a:r>
              <a:rPr lang="cs-CZ" dirty="0"/>
              <a:t>vodou ovlhčená vlákna reagují  s kapkou 1–2% (w/v) vodného roztoku FeCl</a:t>
            </a:r>
            <a:r>
              <a:rPr lang="cs-CZ" baseline="-25000" dirty="0"/>
              <a:t>3</a:t>
            </a:r>
            <a:r>
              <a:rPr lang="cs-CZ" dirty="0"/>
              <a:t> za vývoje černého zbarvení.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688" y="3567516"/>
            <a:ext cx="180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Třísločiněná useň</a:t>
            </a:r>
            <a:endParaRPr lang="cs-CZ" dirty="0"/>
          </a:p>
        </p:txBody>
      </p:sp>
      <p:sp>
        <p:nvSpPr>
          <p:cNvPr id="9" name="TextBox 8"/>
          <p:cNvSpPr txBox="1"/>
          <p:nvPr/>
        </p:nvSpPr>
        <p:spPr>
          <a:xfrm>
            <a:off x="344089" y="6488668"/>
            <a:ext cx="205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Chromočiněná useň</a:t>
            </a:r>
            <a:endParaRPr lang="cs-CZ" dirty="0"/>
          </a:p>
        </p:txBody>
      </p:sp>
      <p:sp>
        <p:nvSpPr>
          <p:cNvPr id="10" name="TextBox 9"/>
          <p:cNvSpPr txBox="1"/>
          <p:nvPr/>
        </p:nvSpPr>
        <p:spPr>
          <a:xfrm>
            <a:off x="5560318" y="5018054"/>
            <a:ext cx="118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Pergamen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29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360998"/>
            <a:ext cx="82089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sz="2000" b="1" dirty="0"/>
              <a:t>Důkaz kondenzovaných třísliv</a:t>
            </a:r>
          </a:p>
          <a:p>
            <a:pPr marL="914400" lvl="3" indent="-457200">
              <a:buFontTx/>
              <a:buAutoNum type="arabicParenR"/>
            </a:pPr>
            <a:r>
              <a:rPr lang="cs-CZ" dirty="0"/>
              <a:t>Vlákna ovlhčená 2 kapkami 1% (w/v) vanilinu v ethanolu + 2 kapky konc. HCl za vývoje tmavočerveného zbarvení</a:t>
            </a:r>
            <a:r>
              <a:rPr lang="cs-CZ" dirty="0" smtClean="0"/>
              <a:t>.</a:t>
            </a:r>
          </a:p>
          <a:p>
            <a:pPr marL="914400" lvl="3" indent="-457200">
              <a:buFontTx/>
              <a:buAutoNum type="arabicParenR"/>
            </a:pPr>
            <a:r>
              <a:rPr lang="cs-CZ" dirty="0"/>
              <a:t>Vlákna ve zkumavce s 2,4 ml okyseleného n-butylalkoholu + 40 µl 2% (w/v) roztoku NH</a:t>
            </a:r>
            <a:r>
              <a:rPr lang="cs-CZ" baseline="-25000" dirty="0"/>
              <a:t>4</a:t>
            </a:r>
            <a:r>
              <a:rPr lang="cs-CZ" dirty="0"/>
              <a:t>Fe(SO</a:t>
            </a:r>
            <a:r>
              <a:rPr lang="cs-CZ" baseline="-25000" dirty="0"/>
              <a:t>4</a:t>
            </a:r>
            <a:r>
              <a:rPr lang="cs-CZ" dirty="0"/>
              <a:t>)</a:t>
            </a:r>
            <a:r>
              <a:rPr lang="cs-CZ" baseline="-25000" dirty="0"/>
              <a:t>2</a:t>
            </a:r>
            <a:r>
              <a:rPr lang="cs-CZ" dirty="0"/>
              <a:t>·12H</a:t>
            </a:r>
            <a:r>
              <a:rPr lang="cs-CZ" baseline="-25000" dirty="0"/>
              <a:t>2</a:t>
            </a:r>
            <a:r>
              <a:rPr lang="cs-CZ" dirty="0"/>
              <a:t>O ve 2 mol dm</a:t>
            </a:r>
            <a:r>
              <a:rPr lang="cs-CZ" baseline="30000" dirty="0"/>
              <a:t>−3</a:t>
            </a:r>
            <a:r>
              <a:rPr lang="cs-CZ" dirty="0"/>
              <a:t> HCl. Zkumavka se zahřívá na 100 °C po dobu 50 min za vývoje oranžového až karmínového zbarvení</a:t>
            </a:r>
            <a:r>
              <a:rPr lang="cs-CZ" dirty="0" smtClean="0"/>
              <a:t>.</a:t>
            </a:r>
            <a:endParaRPr lang="cs-CZ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11960" y="47971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30" name="Group 29"/>
          <p:cNvGrpSpPr/>
          <p:nvPr/>
        </p:nvGrpSpPr>
        <p:grpSpPr>
          <a:xfrm>
            <a:off x="505739" y="4670822"/>
            <a:ext cx="7946979" cy="2169079"/>
            <a:chOff x="439833" y="2156142"/>
            <a:chExt cx="7946979" cy="2169079"/>
          </a:xfrm>
        </p:grpSpPr>
        <p:grpSp>
          <p:nvGrpSpPr>
            <p:cNvPr id="16" name="Group 15"/>
            <p:cNvGrpSpPr/>
            <p:nvPr/>
          </p:nvGrpSpPr>
          <p:grpSpPr>
            <a:xfrm>
              <a:off x="439833" y="2156142"/>
              <a:ext cx="3164456" cy="2169079"/>
              <a:chOff x="439833" y="2156142"/>
              <a:chExt cx="3164456" cy="216907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7" t="1388" r="30313"/>
              <a:stretch/>
            </p:blipFill>
            <p:spPr>
              <a:xfrm>
                <a:off x="462419" y="2156142"/>
                <a:ext cx="1388574" cy="180451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39833" y="3955889"/>
                <a:ext cx="31644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Myrobalan (Terminalia chebula)</a:t>
                </a:r>
                <a:endParaRPr lang="cs-CZ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576857" y="2156142"/>
              <a:ext cx="3091200" cy="1926355"/>
              <a:chOff x="2576857" y="2156142"/>
              <a:chExt cx="3091200" cy="192635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576857" y="2156142"/>
                <a:ext cx="3091200" cy="1926355"/>
                <a:chOff x="2576857" y="2156142"/>
                <a:chExt cx="3091200" cy="1926355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2458" y="2923297"/>
                  <a:ext cx="1545599" cy="1159200"/>
                </a:xfrm>
                <a:prstGeom prst="rect">
                  <a:avLst/>
                </a:prstGeom>
              </p:spPr>
            </p:pic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6857" y="2156142"/>
                  <a:ext cx="1547664" cy="1160748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/>
              <p:cNvSpPr txBox="1"/>
              <p:nvPr/>
            </p:nvSpPr>
            <p:spPr>
              <a:xfrm>
                <a:off x="4486194" y="2210289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Vanilin</a:t>
                </a:r>
                <a:endParaRPr lang="cs-CZ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211822" y="2156142"/>
              <a:ext cx="2174990" cy="1924960"/>
              <a:chOff x="6211822" y="2156142"/>
              <a:chExt cx="2174990" cy="192496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211822" y="2156142"/>
                <a:ext cx="2174990" cy="1924960"/>
                <a:chOff x="6211822" y="2156142"/>
                <a:chExt cx="2174990" cy="192496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062" t="44014" r="54275" b="39387"/>
                <a:stretch/>
              </p:blipFill>
              <p:spPr>
                <a:xfrm>
                  <a:off x="6211822" y="2156142"/>
                  <a:ext cx="1016916" cy="1294257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775" t="41670" r="76489" b="40545"/>
                <a:stretch/>
              </p:blipFill>
              <p:spPr>
                <a:xfrm>
                  <a:off x="7230497" y="2678096"/>
                  <a:ext cx="1156315" cy="1403006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/>
              <p:cNvSpPr txBox="1"/>
              <p:nvPr/>
            </p:nvSpPr>
            <p:spPr>
              <a:xfrm>
                <a:off x="7281638" y="2165367"/>
                <a:ext cx="110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n-Butanol</a:t>
                </a:r>
                <a:endParaRPr lang="cs-CZ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07365" y="2208181"/>
            <a:ext cx="7924393" cy="2188690"/>
            <a:chOff x="462419" y="4673685"/>
            <a:chExt cx="7924393" cy="2188690"/>
          </a:xfrm>
        </p:grpSpPr>
        <p:grpSp>
          <p:nvGrpSpPr>
            <p:cNvPr id="15" name="Group 14"/>
            <p:cNvGrpSpPr/>
            <p:nvPr/>
          </p:nvGrpSpPr>
          <p:grpSpPr>
            <a:xfrm>
              <a:off x="462419" y="4673685"/>
              <a:ext cx="1405247" cy="2188690"/>
              <a:chOff x="462419" y="4673685"/>
              <a:chExt cx="1405247" cy="218869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8" t="4945" r="22437"/>
              <a:stretch/>
            </p:blipFill>
            <p:spPr>
              <a:xfrm>
                <a:off x="462419" y="4673685"/>
                <a:ext cx="1405247" cy="181597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62419" y="649304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Mimosa</a:t>
                </a:r>
                <a:endParaRPr lang="cs-CZ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211822" y="4673685"/>
              <a:ext cx="2174990" cy="2004024"/>
              <a:chOff x="6211822" y="4673685"/>
              <a:chExt cx="2174990" cy="200402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6211822" y="4673685"/>
                <a:ext cx="2174990" cy="2004024"/>
                <a:chOff x="6211822" y="4673685"/>
                <a:chExt cx="2174990" cy="2004024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098" t="41765" r="40241" b="40450"/>
                <a:stretch/>
              </p:blipFill>
              <p:spPr>
                <a:xfrm>
                  <a:off x="6211822" y="4673685"/>
                  <a:ext cx="1016916" cy="1386704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89" t="42733" r="38188" b="39482"/>
                <a:stretch/>
              </p:blipFill>
              <p:spPr>
                <a:xfrm>
                  <a:off x="7230406" y="5301174"/>
                  <a:ext cx="1156406" cy="1376535"/>
                </a:xfrm>
                <a:prstGeom prst="rect">
                  <a:avLst/>
                </a:prstGeom>
              </p:spPr>
            </p:pic>
          </p:grpSp>
          <p:sp>
            <p:nvSpPr>
              <p:cNvPr id="24" name="TextBox 23"/>
              <p:cNvSpPr txBox="1"/>
              <p:nvPr/>
            </p:nvSpPr>
            <p:spPr>
              <a:xfrm>
                <a:off x="7281638" y="4797152"/>
                <a:ext cx="110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n-Butanol</a:t>
                </a:r>
                <a:endParaRPr lang="cs-CZ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576857" y="4673685"/>
              <a:ext cx="3091200" cy="1995675"/>
              <a:chOff x="2576857" y="4673685"/>
              <a:chExt cx="3091200" cy="199567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576857" y="4673685"/>
                <a:ext cx="3091200" cy="1995675"/>
                <a:chOff x="2576857" y="4673685"/>
                <a:chExt cx="3091200" cy="1995675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6857" y="4673685"/>
                  <a:ext cx="1545600" cy="1159200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2457" y="5510160"/>
                  <a:ext cx="1545600" cy="115920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4486194" y="4797152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Vanilin</a:t>
                </a:r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58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7667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b="1" dirty="0"/>
              <a:t>Důkaz hydrolyzovatelných třísliv (ellagotaninů) </a:t>
            </a:r>
            <a:r>
              <a:rPr lang="cs-CZ" dirty="0"/>
              <a:t>– </a:t>
            </a:r>
            <a:endParaRPr lang="cs-CZ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cs-CZ" dirty="0" smtClean="0"/>
              <a:t>Vlákna </a:t>
            </a:r>
            <a:r>
              <a:rPr lang="cs-CZ" dirty="0"/>
              <a:t>ve zkumavce se 2 ml pyridinu + 150 µl 37% HCl + 150 µl 1% (w/v) NaNO</a:t>
            </a:r>
            <a:r>
              <a:rPr lang="cs-CZ" baseline="-25000" dirty="0"/>
              <a:t>2</a:t>
            </a:r>
            <a:r>
              <a:rPr lang="cs-CZ" dirty="0"/>
              <a:t> ve vodě za vývoje modrého zbarvení.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23915" r="26376" b="29844"/>
          <a:stretch/>
        </p:blipFill>
        <p:spPr>
          <a:xfrm rot="5400000">
            <a:off x="4390502" y="1893743"/>
            <a:ext cx="1944217" cy="1285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3" r="86224" b="35771"/>
          <a:stretch/>
        </p:blipFill>
        <p:spPr>
          <a:xfrm>
            <a:off x="2987824" y="1561935"/>
            <a:ext cx="1397091" cy="1916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2457" y="3551922"/>
            <a:ext cx="80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Kaštan</a:t>
            </a:r>
            <a:endParaRPr lang="cs-CZ" dirty="0"/>
          </a:p>
        </p:txBody>
      </p:sp>
      <p:sp>
        <p:nvSpPr>
          <p:cNvPr id="6" name="Rectangle 5"/>
          <p:cNvSpPr/>
          <p:nvPr/>
        </p:nvSpPr>
        <p:spPr>
          <a:xfrm>
            <a:off x="453831" y="4437112"/>
            <a:ext cx="8142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b="1" dirty="0" smtClean="0"/>
              <a:t>Další kapkovací reakce</a:t>
            </a:r>
          </a:p>
          <a:p>
            <a:pPr marL="457200" lvl="2" indent="-457200">
              <a:buAutoNum type="arabicParenR"/>
            </a:pPr>
            <a:r>
              <a:rPr lang="cs-CZ" b="1" dirty="0" smtClean="0"/>
              <a:t>Důkaz </a:t>
            </a:r>
            <a:r>
              <a:rPr lang="cs-CZ" b="1" dirty="0"/>
              <a:t>hlinitých sloučenin </a:t>
            </a:r>
            <a:r>
              <a:rPr lang="cs-CZ" dirty="0"/>
              <a:t>- vláken ovlhčená kapkou NH</a:t>
            </a:r>
            <a:r>
              <a:rPr lang="cs-CZ" baseline="-25000" dirty="0"/>
              <a:t>4</a:t>
            </a:r>
            <a:r>
              <a:rPr lang="cs-CZ" dirty="0"/>
              <a:t>OH (2 mol dm</a:t>
            </a:r>
            <a:r>
              <a:rPr lang="cs-CZ" baseline="30000" dirty="0"/>
              <a:t>−3</a:t>
            </a:r>
            <a:r>
              <a:rPr lang="cs-CZ" dirty="0"/>
              <a:t>) + 1 kapka 0,1% (w/v) alizarinové červeni S v ethanolu + několik kapek 2 mol dm</a:t>
            </a:r>
            <a:r>
              <a:rPr lang="cs-CZ" baseline="30000" dirty="0"/>
              <a:t>−3</a:t>
            </a:r>
            <a:r>
              <a:rPr lang="cs-CZ" dirty="0"/>
              <a:t> CH</a:t>
            </a:r>
            <a:r>
              <a:rPr lang="cs-CZ" baseline="-25000" dirty="0"/>
              <a:t>3</a:t>
            </a:r>
            <a:r>
              <a:rPr lang="cs-CZ" dirty="0"/>
              <a:t>COOH za vývoje červeného  zbarvení.</a:t>
            </a:r>
          </a:p>
          <a:p>
            <a:pPr marL="457200" lvl="2" indent="-457200">
              <a:buAutoNum type="arabicParenR"/>
            </a:pPr>
            <a:r>
              <a:rPr lang="cs-CZ" b="1" dirty="0"/>
              <a:t>Důkaz hydrolyzovatelných třísliv (gallotaninů) </a:t>
            </a:r>
            <a:r>
              <a:rPr lang="cs-CZ" dirty="0"/>
              <a:t>– vlákna ovlhčená kapkou 2 mol dm</a:t>
            </a:r>
            <a:r>
              <a:rPr lang="cs-CZ" baseline="30000" dirty="0"/>
              <a:t>−3</a:t>
            </a:r>
            <a:r>
              <a:rPr lang="cs-CZ" dirty="0"/>
              <a:t> H</a:t>
            </a:r>
            <a:r>
              <a:rPr lang="cs-CZ" baseline="-25000" dirty="0"/>
              <a:t>2</a:t>
            </a:r>
            <a:r>
              <a:rPr lang="cs-CZ" dirty="0"/>
              <a:t>SO</a:t>
            </a:r>
            <a:r>
              <a:rPr lang="cs-CZ" baseline="-25000" dirty="0"/>
              <a:t>4</a:t>
            </a:r>
            <a:r>
              <a:rPr lang="cs-CZ" dirty="0"/>
              <a:t> + 2 kapky 0,7% (w/v) roztoku rhodaninu v 99% (v/v) ethanolu (methanolu) + kapka 2 mol dm</a:t>
            </a:r>
            <a:r>
              <a:rPr lang="cs-CZ" baseline="30000" dirty="0"/>
              <a:t>−3</a:t>
            </a:r>
            <a:r>
              <a:rPr lang="cs-CZ" dirty="0"/>
              <a:t> KOH za vývoje růžového až červeného zbarvení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78173"/>
            <a:ext cx="3940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Infračervená spektroskopie FTIR</a:t>
            </a:r>
            <a:endParaRPr lang="cs-CZ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8228"/>
            <a:ext cx="3843943" cy="2343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852936"/>
            <a:ext cx="3843943" cy="270993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665833"/>
              </p:ext>
            </p:extLst>
          </p:nvPr>
        </p:nvGraphicFramePr>
        <p:xfrm>
          <a:off x="917508" y="643836"/>
          <a:ext cx="3219274" cy="50314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23379">
                  <a:extLst>
                    <a:ext uri="{9D8B030D-6E8A-4147-A177-3AD203B41FA5}">
                      <a16:colId xmlns:a16="http://schemas.microsoft.com/office/drawing/2014/main" val="662388961"/>
                    </a:ext>
                  </a:extLst>
                </a:gridCol>
                <a:gridCol w="2295895">
                  <a:extLst>
                    <a:ext uri="{9D8B030D-6E8A-4147-A177-3AD203B41FA5}">
                      <a16:colId xmlns:a16="http://schemas.microsoft.com/office/drawing/2014/main" val="2641525220"/>
                    </a:ext>
                  </a:extLst>
                </a:gridCol>
              </a:tblGrid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en-GB" sz="1200" dirty="0">
                          <a:effectLst/>
                        </a:rPr>
                        <a:t>[</a:t>
                      </a:r>
                      <a:r>
                        <a:rPr lang="cs-CZ" sz="1200" dirty="0">
                          <a:effectLst/>
                        </a:rPr>
                        <a:t>cm</a:t>
                      </a:r>
                      <a:r>
                        <a:rPr lang="cs-CZ" sz="1200" baseline="30000" dirty="0">
                          <a:effectLst/>
                        </a:rPr>
                        <a:t>-1</a:t>
                      </a:r>
                      <a:r>
                        <a:rPr lang="cs-CZ" sz="1200" dirty="0">
                          <a:effectLst/>
                        </a:rPr>
                        <a:t>]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Druh vibrace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81240"/>
                  </a:ext>
                </a:extLst>
              </a:tr>
              <a:tr h="2041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Společné vibrace tříslovin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358210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~1610*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(C=C)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609979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~1512*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(C=C)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4362138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~1450*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(C=C)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8106627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~1210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(C–O), δ(C–OH)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7059382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~1085*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(C–O–C)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453252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~1035*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δ(C–H), </a:t>
                      </a: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(C–O)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4637247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~843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δC–H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8750679"/>
                  </a:ext>
                </a:extLst>
              </a:tr>
              <a:tr h="2041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Hydrolyzovatelné třísloviny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579334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~1735–1705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(C=O)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8808951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~1320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(C–O); δ(O–H)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5640418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~1180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δ(C–O); δ(C–H)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6721512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~871*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cs-CZ" sz="1200">
                          <a:effectLst/>
                        </a:rPr>
                        <a:t>(OH), </a:t>
                      </a: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cs-CZ" sz="1200">
                          <a:effectLst/>
                        </a:rPr>
                        <a:t>(C–H)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596634"/>
                  </a:ext>
                </a:extLst>
              </a:tr>
              <a:tr h="306133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~770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cs-CZ" sz="1200">
                          <a:effectLst/>
                        </a:rPr>
                        <a:t> aromatického kruhu δ(C–H)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2603180"/>
                  </a:ext>
                </a:extLst>
              </a:tr>
              <a:tr h="2041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Kondenzované třísloviny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913669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~1370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δ(CH); δ(OH)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5820557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~1285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(CO) aromatický kruh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8898856"/>
                  </a:ext>
                </a:extLst>
              </a:tr>
              <a:tr h="306133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~1160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as</a:t>
                      </a:r>
                      <a:r>
                        <a:rPr lang="cs-CZ" sz="1200">
                          <a:effectLst/>
                        </a:rPr>
                        <a:t>(C–O)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4731048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~1113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as</a:t>
                      </a:r>
                      <a:r>
                        <a:rPr lang="cs-CZ" sz="1200">
                          <a:effectLst/>
                        </a:rPr>
                        <a:t>(C–O–C)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2189461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976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δ(C–H)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68053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5797" y="6093296"/>
            <a:ext cx="376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Další metody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EDX, XRF, UV-VIS, HPLC, TLC,…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857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Další možnosti materiálového průzkumu</a:t>
            </a:r>
            <a:endParaRPr lang="cs-CZ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/>
            <a:r>
              <a:rPr lang="cs-CZ" dirty="0"/>
              <a:t>Biologické napadení</a:t>
            </a:r>
          </a:p>
          <a:p>
            <a:pPr marL="536575" lvl="2">
              <a:tabLst>
                <a:tab pos="539750" algn="l"/>
              </a:tabLst>
            </a:pPr>
            <a:r>
              <a:rPr lang="cs-CZ" sz="1600" dirty="0"/>
              <a:t>Většinou není nezbytné určení konkrétních druhů, vyjma hrobové případně archeologické materiály</a:t>
            </a:r>
          </a:p>
          <a:p>
            <a:pPr marL="285750" lvl="1"/>
            <a:endParaRPr lang="cs-CZ" dirty="0" smtClean="0"/>
          </a:p>
          <a:p>
            <a:pPr marL="285750" lvl="1"/>
            <a:r>
              <a:rPr lang="cs-CZ" dirty="0" smtClean="0"/>
              <a:t>Analýza </a:t>
            </a:r>
            <a:r>
              <a:rPr lang="cs-CZ" dirty="0"/>
              <a:t>dekorativních úprav</a:t>
            </a:r>
          </a:p>
          <a:p>
            <a:pPr marL="536575" lvl="2"/>
            <a:r>
              <a:rPr lang="cs-CZ" sz="1600" dirty="0"/>
              <a:t>Zlacení,  pigmenty, pojiva – SEM/EDX, FTIR, XRF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2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Vizuální zhodnocení</a:t>
            </a:r>
            <a:endParaRPr lang="cs-CZ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6331" y="2060848"/>
            <a:ext cx="2712102" cy="40939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772816"/>
            <a:ext cx="4762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a typeface="Times New Roman" panose="02020603050405020304" pitchFamily="18" charset="0"/>
              </a:rPr>
              <a:t>Oranžovo-červené zbarvení třísločiněné usně indikuje tzv. red rot (kyselé poškození). Jemným třením povrchu usně se zjistí, zda uvolňuje práškovité částice nebo zda je tuhá. </a:t>
            </a:r>
            <a:endParaRPr lang="cs-CZ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ea typeface="Times New Roman" panose="02020603050405020304" pitchFamily="18" charset="0"/>
              </a:rPr>
              <a:t>Poškození </a:t>
            </a:r>
            <a:r>
              <a:rPr lang="cs-CZ" dirty="0">
                <a:ea typeface="Times New Roman" panose="02020603050405020304" pitchFamily="18" charset="0"/>
              </a:rPr>
              <a:t>red rot má i charakteristický kyselý </a:t>
            </a:r>
            <a:r>
              <a:rPr lang="cs-CZ" dirty="0" smtClean="0">
                <a:ea typeface="Times New Roman" panose="02020603050405020304" pitchFamily="18" charset="0"/>
              </a:rPr>
              <a:t>zápach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Pohmatem lze odhadnout vysušení usně potřebu dotukování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09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5180</TotalTime>
  <Words>9403</Words>
  <Application>Microsoft Office PowerPoint</Application>
  <PresentationFormat>On-screen Show (4:3)</PresentationFormat>
  <Paragraphs>1330</Paragraphs>
  <Slides>130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41" baseType="lpstr">
      <vt:lpstr>Arial</vt:lpstr>
      <vt:lpstr>Calibri</vt:lpstr>
      <vt:lpstr>Calibri (Body)</vt:lpstr>
      <vt:lpstr>Calibri (Základní text)</vt:lpstr>
      <vt:lpstr>Cambria</vt:lpstr>
      <vt:lpstr>Cambria Math</vt:lpstr>
      <vt:lpstr>Courier New</vt:lpstr>
      <vt:lpstr>Symbol</vt:lpstr>
      <vt:lpstr>Times New Roman</vt:lpstr>
      <vt:lpstr>Motiv systému Office</vt:lpstr>
      <vt:lpstr>ChemSketch</vt:lpstr>
      <vt:lpstr>KŮŽE USEŇ  PERGAMEN</vt:lpstr>
      <vt:lpstr>Obsah přednášek</vt:lpstr>
      <vt:lpstr>KŮŽE</vt:lpstr>
      <vt:lpstr>1) Kůže</vt:lpstr>
      <vt:lpstr>HISTOLOGIE</vt:lpstr>
      <vt:lpstr>PowerPoint Presentation</vt:lpstr>
      <vt:lpstr>Pokožka - Epidermis</vt:lpstr>
      <vt:lpstr>Škára</vt:lpstr>
      <vt:lpstr>Škára - Dermis</vt:lpstr>
      <vt:lpstr>PowerPoint Presentation</vt:lpstr>
      <vt:lpstr>PowerPoint Presentation</vt:lpstr>
      <vt:lpstr>Podkožní vazivo – Subcutis</vt:lpstr>
      <vt:lpstr>Shrnutí </vt:lpstr>
      <vt:lpstr>TOPOGRAFIE A JAKOST KŮŽE</vt:lpstr>
      <vt:lpstr>PowerPoint Presentation</vt:lpstr>
      <vt:lpstr>Shrnutí </vt:lpstr>
      <vt:lpstr>DRUHY ZPRACOVÁVANÝCH KŮŽÍ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Shrnutí </vt:lpstr>
      <vt:lpstr>SLOŽENÍ KŮŽE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Bílkoviny v kůži</vt:lpstr>
      <vt:lpstr>PowerPoint Presentation</vt:lpstr>
      <vt:lpstr>PowerPoint Presentation</vt:lpstr>
      <vt:lpstr>PowerPoint Presentation</vt:lpstr>
      <vt:lpstr>Shrnutí </vt:lpstr>
      <vt:lpstr>VZNIK BÍLKOVIN</vt:lpstr>
      <vt:lpstr>PowerPoint Presentation</vt:lpstr>
      <vt:lpstr>PowerPoint Presentation</vt:lpstr>
      <vt:lpstr>PowerPoint Presentation</vt:lpstr>
      <vt:lpstr>OD AMINOKYSELINY K VLÁKNU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Shrnutí</vt:lpstr>
      <vt:lpstr>2) Výroba usní a pergamenů</vt:lpstr>
      <vt:lpstr>Opakování </vt:lpstr>
      <vt:lpstr>KŮŽE vs USEŇ vs PERGAMEN</vt:lpstr>
      <vt:lpstr>Historie zpracování kůže</vt:lpstr>
      <vt:lpstr>PowerPoint Presentation</vt:lpstr>
      <vt:lpstr>Shrnutí</vt:lpstr>
      <vt:lpstr>Od kůže k usni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Shrnutí </vt:lpstr>
      <vt:lpstr>Opakování 2</vt:lpstr>
      <vt:lpstr>Od kůže k pergamenu</vt:lpstr>
      <vt:lpstr>PowerPoint Presentation</vt:lpstr>
      <vt:lpstr>PowerPoint Presentation</vt:lpstr>
      <vt:lpstr>PERGAMEN vs USEŇ</vt:lpstr>
      <vt:lpstr>Shrnutí </vt:lpstr>
      <vt:lpstr>3) Degradace kolagenních materiálů</vt:lpstr>
      <vt:lpstr>PowerPoint Presentation</vt:lpstr>
      <vt:lpstr>Hydrolýza </vt:lpstr>
      <vt:lpstr>PowerPoint Presentation</vt:lpstr>
      <vt:lpstr>Oxidace </vt:lpstr>
      <vt:lpstr>PowerPoint Presentation</vt:lpstr>
      <vt:lpstr>Denaturace</vt:lpstr>
      <vt:lpstr>PowerPoint Presentation</vt:lpstr>
      <vt:lpstr>Vliv kationtů kovů</vt:lpstr>
      <vt:lpstr>Biodegradace</vt:lpstr>
      <vt:lpstr>PowerPoint Presentation</vt:lpstr>
      <vt:lpstr>PowerPoint Presentation</vt:lpstr>
      <vt:lpstr>Shrnutí </vt:lpstr>
      <vt:lpstr>4) Zkoušení kolagenních materiálů</vt:lpstr>
      <vt:lpstr>Určení druhu zvířete</vt:lpstr>
      <vt:lpstr>Určení způsobu činění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Další možnosti materiálového průzkumu</vt:lpstr>
      <vt:lpstr>Vizuální zhodnocení</vt:lpstr>
      <vt:lpstr>Stanovení pH</vt:lpstr>
      <vt:lpstr>PowerPoint Presentation</vt:lpstr>
      <vt:lpstr>Soudržnosti vláken</vt:lpstr>
      <vt:lpstr>PowerPoint Presentation</vt:lpstr>
      <vt:lpstr>Teplota smrštění</vt:lpstr>
      <vt:lpstr>PowerPoint Presentation</vt:lpstr>
      <vt:lpstr>PowerPoint Presentation</vt:lpstr>
      <vt:lpstr>PowerPoint Presentation</vt:lpstr>
      <vt:lpstr>Stukturní změny a druh poškození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Stanovení obsahu vlhkosti</vt:lpstr>
      <vt:lpstr>Další možnosti studia kolagenních materiálů</vt:lpstr>
      <vt:lpstr>PowerPoint Presentation</vt:lpstr>
      <vt:lpstr>Základní vyhodnocení stavu třísločiněných usní</vt:lpstr>
      <vt:lpstr>Shrnutí </vt:lpstr>
      <vt:lpstr>5) Konzervování</vt:lpstr>
      <vt:lpstr>PowerPoint Presentation</vt:lpstr>
      <vt:lpstr>Fotodokumentace </vt:lpstr>
      <vt:lpstr>Zhodnocení stavu</vt:lpstr>
      <vt:lpstr>Čištění </vt:lpstr>
      <vt:lpstr>Tukování </vt:lpstr>
      <vt:lpstr>Lepení, doplňování, opravy </vt:lpstr>
      <vt:lpstr>PowerPoint Presentation</vt:lpstr>
      <vt:lpstr>PREVENTIVNÍ KONZERVACE</vt:lpstr>
      <vt:lpstr>PowerPoint Presentation</vt:lpstr>
      <vt:lpstr>PowerPoint Presentation</vt:lpstr>
      <vt:lpstr>Obecná pravidla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KŮŽE, USEŇ, PERGAMEN</dc:title>
  <dc:creator>KoRe</dc:creator>
  <cp:lastModifiedBy>Gabriela Vyskočilová</cp:lastModifiedBy>
  <cp:revision>224</cp:revision>
  <dcterms:created xsi:type="dcterms:W3CDTF">2019-12-02T08:21:31Z</dcterms:created>
  <dcterms:modified xsi:type="dcterms:W3CDTF">2022-03-07T09:19:45Z</dcterms:modified>
</cp:coreProperties>
</file>