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62" r:id="rId8"/>
    <p:sldId id="260" r:id="rId9"/>
    <p:sldId id="263" r:id="rId10"/>
    <p:sldId id="264" r:id="rId11"/>
    <p:sldId id="265" r:id="rId12"/>
    <p:sldId id="266" r:id="rId13"/>
    <p:sldId id="267" r:id="rId14"/>
    <p:sldId id="270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F1B93-AFDB-23C1-255F-C3111D922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B9A066-ABA9-0732-0398-CC7F2CCE4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B6A484-AC0A-C4FC-9BEC-D14F7562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DEFE22-A5AF-6A94-96D2-7528B977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2C6E0B-8AF6-F66C-FDB5-A69BD98C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35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02B3F-561B-0F00-4619-49E8085E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C034A1-5D2E-CC83-D6DE-F05735CBD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9E1409-FBDD-2466-B63E-15811A9D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330880-32E4-0DFB-B32D-27A868EA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4101C3-8AC3-C0C2-4408-E543A32E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52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B3BD49-6261-FBC3-ED4E-6D600A371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A4B0E1-7B81-D5E3-8BF8-89B6AF401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2E4D46-32E4-282F-4718-FC153580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3A21D6-D9DF-BA7E-6730-9016AD23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5EC5FB-B11F-0469-3CD8-F5A191A6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731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00172-51C8-EF0D-7FA8-F78BAD26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F02F49-2CF2-EAA0-4CBB-4B1EC435A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77105C-E5CC-7F3A-0249-D7EE0196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D9E72E-386A-1E11-DC06-EBB0D9E9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E6AFC0-2438-C822-56E0-BB9816FF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53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CA06E-FEB8-3C38-2D82-F9927A0A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733FC4-0741-2E15-D69B-3BAD0DE2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C2A768-9413-F92D-8E33-FD02016F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09B201-B853-54C9-75D4-900A4612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812B9-1450-657E-7C5A-9E1676D3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73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C3E94-D01D-D004-1C46-E768B4B8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3034B5-3677-F254-CDFE-7C06D312F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44DD63-E75D-B307-F534-C375EC69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9053DC-9E80-59EC-5E94-3D4C7463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457A40-4BC7-2AE0-411F-EB098391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F19767-F382-B444-4302-AD9E7783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76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76A1B-A0EE-E86D-7B98-99152240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F29270-2ED8-DAB1-E24C-7822731F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AE75E8-0540-A2F4-23C6-55521E256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898136-82AB-3C09-70C7-54B9026B0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272D331-549A-6215-6538-9D9B59627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48FE3F-8769-2B47-CD77-7B64116A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9BBFA1C-FDAE-7F45-8A8E-6FEC7C6F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BAB435-DB07-00D0-D725-1998482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72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1F175-2F76-A1C7-7F09-842209A9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812FC3-3245-257A-B895-E3C009DCC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0D1D96-229E-3CAC-3B8B-EDE42DBF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A53D7A-F08F-7326-5D0B-C9307496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117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B2BBB4-2972-3469-030F-9CC6919D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9CB8E70-696C-BC87-964D-BDB4BDAD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AF1781-4859-124C-3E70-54A6FB58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801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915DD-56FA-04EC-8BB4-4FE3BD65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2EA8D6-E9FF-E9DB-7707-01E4DC48C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49F38A-B6C2-521F-6C49-6F2AB2514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3A360C-AB6F-3D96-374C-00693DAB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F1D039-49F7-459E-1D8D-FF3580DB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F92B3B-0834-A73B-D022-22099401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61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7A933-F5E0-BED1-3694-DBEFBA38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7744D3-6941-853C-3A08-865A74FF3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6F4219-E8EC-699B-4CBD-BEB934566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7D066C-9EB8-A111-9ED4-692CEE21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A520DA-97F6-3553-8AEB-68C617FE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C451A8-9B9A-01CE-FF24-8512B208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00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1F8F8E9-79B0-4200-4E6D-D9A0F1A7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FA4B92-14FA-A2D5-E7E8-8DF3FDFB1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98B0D7-6D56-E98D-9B6A-4BC4D54E7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13A04-99D5-496E-B71A-8BFD94DA3253}" type="datetimeFigureOut">
              <a:rPr lang="en-AU" smtClean="0"/>
              <a:t>13/05/2024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6C392D-90BD-E2CA-B401-156BAC604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20A0E5-FEA9-1A54-AC46-4DB654F8C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BD598-4D57-4F87-87F6-75F5C2416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458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joc.0c02917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73/pnas.1918148117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27685459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21/acs.inorgchem.7b0323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26834-5820-431A-527C-070ED34C9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4462"/>
            <a:ext cx="9144000" cy="2387600"/>
          </a:xfrm>
        </p:spPr>
        <p:txBody>
          <a:bodyPr>
            <a:normAutofit/>
          </a:bodyPr>
          <a:lstStyle/>
          <a:p>
            <a:r>
              <a:rPr lang="en-BZ" sz="4000" dirty="0"/>
              <a:t>Applications of NMR spectroscopy </a:t>
            </a:r>
            <a:br>
              <a:rPr lang="en-BZ" sz="4000" dirty="0"/>
            </a:br>
            <a:r>
              <a:rPr lang="en-BZ" sz="4000" dirty="0"/>
              <a:t>in supramolecular chemistry</a:t>
            </a:r>
            <a:endParaRPr lang="en-AU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C2A72D-97FC-F3F0-7FF1-175BEB8BB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en-BZ" sz="2800" dirty="0"/>
              <a:t>FSC2SB-M3 2023</a:t>
            </a:r>
          </a:p>
          <a:p>
            <a:endParaRPr lang="en-BZ" dirty="0"/>
          </a:p>
          <a:p>
            <a:r>
              <a:rPr lang="en-BZ" b="1" dirty="0"/>
              <a:t>Jan Novotny</a:t>
            </a:r>
          </a:p>
          <a:p>
            <a:r>
              <a:rPr lang="en-BZ" dirty="0"/>
              <a:t>RG of Radek Marek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273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Multidimensional NMR methods - correlations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4" name="Obrázek 3" descr="Obsah obrázku snímek obrazovky, Grafika, grafický design, design&#10;&#10;Popis byl vytvořen automaticky">
            <a:extLst>
              <a:ext uri="{FF2B5EF4-FFF2-40B4-BE49-F238E27FC236}">
                <a16:creationId xmlns:a16="http://schemas.microsoft.com/office/drawing/2014/main" id="{62616EE2-FABD-FA4D-7831-8FBB8DB3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0" y="1690688"/>
            <a:ext cx="9571119" cy="44291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01F571E-1B5D-CEC8-F68E-10848AB7178D}"/>
              </a:ext>
            </a:extLst>
          </p:cNvPr>
          <p:cNvSpPr txBox="1"/>
          <p:nvPr/>
        </p:nvSpPr>
        <p:spPr>
          <a:xfrm>
            <a:off x="425824" y="6051177"/>
            <a:ext cx="350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dirty="0"/>
              <a:t>through bond within a spin system</a:t>
            </a:r>
            <a:endParaRPr lang="en-AU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8155731-CC23-DF25-D8C4-F4F55A8522CB}"/>
              </a:ext>
            </a:extLst>
          </p:cNvPr>
          <p:cNvSpPr txBox="1"/>
          <p:nvPr/>
        </p:nvSpPr>
        <p:spPr>
          <a:xfrm>
            <a:off x="7938248" y="5994290"/>
            <a:ext cx="350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dirty="0"/>
              <a:t>NOE: through space &lt; 5A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704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Through space correlation – determination of the mode of encapsulation into asymmetric host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7" name="Obrázek 6" descr="Obsah obrázku snímek obrazovky, Barevnost, kruh&#10;&#10;Popis byl vytvořen automaticky">
            <a:extLst>
              <a:ext uri="{FF2B5EF4-FFF2-40B4-BE49-F238E27FC236}">
                <a16:creationId xmlns:a16="http://schemas.microsoft.com/office/drawing/2014/main" id="{81E45AFE-5CA1-5751-C8B9-D0AF20030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90688"/>
            <a:ext cx="6514342" cy="3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Through space correlation – determination of the mode of encapsulation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9" name="Obrázek 8" descr="Obsah obrázku Grafika, snímek obrazovky, kreslené, umění&#10;&#10;Popis byl vytvořen automaticky">
            <a:extLst>
              <a:ext uri="{FF2B5EF4-FFF2-40B4-BE49-F238E27FC236}">
                <a16:creationId xmlns:a16="http://schemas.microsoft.com/office/drawing/2014/main" id="{97DB545D-8D02-D12E-BEDD-85B9D5425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5" y="1027906"/>
            <a:ext cx="10168149" cy="5833884"/>
          </a:xfrm>
          <a:prstGeom prst="rect">
            <a:avLst/>
          </a:prstGeom>
        </p:spPr>
      </p:pic>
      <p:pic>
        <p:nvPicPr>
          <p:cNvPr id="15" name="Obrázek 14" descr="Obsah obrázku snímek obrazovky, umění&#10;&#10;Popis byl vytvořen automaticky">
            <a:extLst>
              <a:ext uri="{FF2B5EF4-FFF2-40B4-BE49-F238E27FC236}">
                <a16:creationId xmlns:a16="http://schemas.microsoft.com/office/drawing/2014/main" id="{8C6D6354-1E5B-E1B5-ABD6-98A9E6110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4" y="1027906"/>
            <a:ext cx="10168149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Through space correlation – determination of the mode of encapsulation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4" name="Obrázek 3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id="{8E9B80A3-3850-C4A2-F3D9-01E2E9410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" y="1225478"/>
            <a:ext cx="7826188" cy="54700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C8D1DF-76B8-4DFF-0853-ECC9E521D536}"/>
              </a:ext>
            </a:extLst>
          </p:cNvPr>
          <p:cNvSpPr txBox="1"/>
          <p:nvPr/>
        </p:nvSpPr>
        <p:spPr>
          <a:xfrm>
            <a:off x="8738814" y="6308209"/>
            <a:ext cx="352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3" tooltip="DOI URL"/>
              </a:rPr>
              <a:t>doi.org/10.1021/acs.joc.0c02917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639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14850" cy="1325563"/>
          </a:xfrm>
        </p:spPr>
        <p:txBody>
          <a:bodyPr>
            <a:normAutofit/>
          </a:bodyPr>
          <a:lstStyle/>
          <a:p>
            <a:r>
              <a:rPr lang="en-BZ" sz="2800" b="1" dirty="0"/>
              <a:t>HG binding – </a:t>
            </a:r>
            <a:br>
              <a:rPr lang="en-BZ" sz="2800" b="1" dirty="0"/>
            </a:br>
            <a:r>
              <a:rPr lang="en-BZ" sz="2800" b="1" dirty="0"/>
              <a:t>regimes of chemical exchange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0FA23A1E-AB0A-D871-9CAE-D8DFD037C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03" y="365125"/>
            <a:ext cx="6577597" cy="62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4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18294" cy="1325563"/>
          </a:xfrm>
        </p:spPr>
        <p:txBody>
          <a:bodyPr>
            <a:normAutofit/>
          </a:bodyPr>
          <a:lstStyle/>
          <a:p>
            <a:r>
              <a:rPr lang="en-BZ" sz="2800" b="1" dirty="0"/>
              <a:t>NMR of inclusion complexes with open shell ligands</a:t>
            </a:r>
            <a:endParaRPr lang="en-AU" sz="2800" b="1" dirty="0"/>
          </a:p>
        </p:txBody>
      </p:sp>
      <p:pic>
        <p:nvPicPr>
          <p:cNvPr id="4" name="Obrázek 3" descr="Obsah obrázku diagram, text&#10;&#10;Popis byl vytvořen automaticky">
            <a:extLst>
              <a:ext uri="{FF2B5EF4-FFF2-40B4-BE49-F238E27FC236}">
                <a16:creationId xmlns:a16="http://schemas.microsoft.com/office/drawing/2014/main" id="{9A5ACBB8-6EE3-6F34-2209-005B88461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400905"/>
            <a:ext cx="7076548" cy="52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18294" cy="1325563"/>
          </a:xfrm>
        </p:spPr>
        <p:txBody>
          <a:bodyPr>
            <a:normAutofit/>
          </a:bodyPr>
          <a:lstStyle/>
          <a:p>
            <a:r>
              <a:rPr lang="en-BZ" sz="2800" b="1" dirty="0"/>
              <a:t>Hydrogen bonding characterized by </a:t>
            </a:r>
            <a:r>
              <a:rPr lang="en-BZ" sz="2800" b="1" dirty="0" err="1"/>
              <a:t>ssNMR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EA0E4931-F93D-9D30-54E0-39C8DB22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6" y="1241606"/>
            <a:ext cx="4815850" cy="5483363"/>
          </a:xfrm>
          <a:prstGeom prst="rect">
            <a:avLst/>
          </a:prstGeom>
        </p:spPr>
      </p:pic>
      <p:pic>
        <p:nvPicPr>
          <p:cNvPr id="10" name="Obrázek 9" descr="Obsah obrázku snímek obrazovky, Barevnost&#10;&#10;Popis byl vytvořen automaticky">
            <a:extLst>
              <a:ext uri="{FF2B5EF4-FFF2-40B4-BE49-F238E27FC236}">
                <a16:creationId xmlns:a16="http://schemas.microsoft.com/office/drawing/2014/main" id="{FFED4E9F-FB12-DF60-7DA9-92815326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91" y="3868093"/>
            <a:ext cx="5533077" cy="2624782"/>
          </a:xfrm>
          <a:prstGeom prst="rect">
            <a:avLst/>
          </a:prstGeom>
        </p:spPr>
      </p:pic>
      <p:pic>
        <p:nvPicPr>
          <p:cNvPr id="12" name="Obrázek 11" descr="Obsah obrázku mapa, diagram&#10;&#10;Popis byl vytvořen automaticky">
            <a:extLst>
              <a:ext uri="{FF2B5EF4-FFF2-40B4-BE49-F238E27FC236}">
                <a16:creationId xmlns:a16="http://schemas.microsoft.com/office/drawing/2014/main" id="{F3F3F2C4-B52A-57BE-2662-891C9166A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91" y="1454317"/>
            <a:ext cx="5393138" cy="1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3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B8358-D57D-6ED1-46AD-0869D311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Z" dirty="0"/>
              <a:t>Thanks for Your attention</a:t>
            </a:r>
            <a:endParaRPr lang="en-AU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9379E-8BF5-8B7E-2D5A-47FBE7A48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6775"/>
            <a:ext cx="10515600" cy="1040187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/>
              <a:t>https://www.ceitec.eu/structure-of-biosystems-and-molecular-materials/rg108/publication</a:t>
            </a:r>
          </a:p>
        </p:txBody>
      </p:sp>
    </p:spTree>
    <p:extLst>
      <p:ext uri="{BB962C8B-B14F-4D97-AF65-F5344CB8AC3E}">
        <p14:creationId xmlns:p14="http://schemas.microsoft.com/office/powerpoint/2010/main" val="72104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NMR spectroscopy</a:t>
            </a:r>
            <a:endParaRPr lang="en-AU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7E6834-72B1-504A-6D63-D8922D07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6540"/>
          </a:xfrm>
        </p:spPr>
        <p:txBody>
          <a:bodyPr>
            <a:normAutofit/>
          </a:bodyPr>
          <a:lstStyle/>
          <a:p>
            <a:r>
              <a:rPr lang="en-BZ" sz="2400" dirty="0"/>
              <a:t>Transitions of nuclear magnetic moment (</a:t>
            </a:r>
            <a:r>
              <a:rPr lang="el-GR" sz="2400" dirty="0"/>
              <a:t>α→β</a:t>
            </a:r>
            <a:r>
              <a:rPr lang="en-BZ" sz="2400" dirty="0"/>
              <a:t>) in external magnetic field (~10 T) trough RF irradiations (MHz)</a:t>
            </a:r>
          </a:p>
          <a:p>
            <a:pPr marL="0" indent="0">
              <a:buNone/>
            </a:pPr>
            <a:endParaRPr lang="en-BZ" sz="2400" dirty="0"/>
          </a:p>
          <a:p>
            <a:pPr marL="0" indent="0">
              <a:buNone/>
            </a:pPr>
            <a:endParaRPr lang="en-BZ" sz="2400" dirty="0"/>
          </a:p>
          <a:p>
            <a:pPr marL="0" indent="0">
              <a:buNone/>
            </a:pPr>
            <a:endParaRPr lang="en-BZ" sz="2400" dirty="0"/>
          </a:p>
          <a:p>
            <a:endParaRPr lang="en-BZ" sz="2400" dirty="0"/>
          </a:p>
          <a:p>
            <a:endParaRPr lang="en-BZ" sz="2400" dirty="0">
              <a:solidFill>
                <a:srgbClr val="FF0000"/>
              </a:solidFill>
            </a:endParaRPr>
          </a:p>
          <a:p>
            <a:r>
              <a:rPr lang="en-BZ" sz="2400" dirty="0">
                <a:solidFill>
                  <a:srgbClr val="FF0000"/>
                </a:solidFill>
              </a:rPr>
              <a:t>Atomistic resolution, non-invasive, solution environment, structure &amp; dynamics of molecules</a:t>
            </a:r>
          </a:p>
          <a:p>
            <a:r>
              <a:rPr lang="en-BZ" sz="2400" dirty="0">
                <a:solidFill>
                  <a:srgbClr val="0070C0"/>
                </a:solidFill>
              </a:rPr>
              <a:t>Low sensitivity, expensive equipment, spectra complicated by interatomic interactions and external inhomogeneities </a:t>
            </a:r>
            <a:r>
              <a:rPr lang="el-GR" sz="2400" dirty="0"/>
              <a:t>→</a:t>
            </a:r>
            <a:r>
              <a:rPr lang="en-BZ" sz="2400" dirty="0">
                <a:solidFill>
                  <a:srgbClr val="0070C0"/>
                </a:solidFill>
              </a:rPr>
              <a:t> relaxation of signal</a:t>
            </a:r>
          </a:p>
          <a:p>
            <a:endParaRPr lang="en-AU" dirty="0"/>
          </a:p>
        </p:txBody>
      </p:sp>
      <p:pic>
        <p:nvPicPr>
          <p:cNvPr id="5" name="Obrázek 4" descr="Obsah obrázku text, snímek obrazovky, Písmo, Grafika&#10;&#10;Popis byl vytvořen automaticky">
            <a:extLst>
              <a:ext uri="{FF2B5EF4-FFF2-40B4-BE49-F238E27FC236}">
                <a16:creationId xmlns:a16="http://schemas.microsoft.com/office/drawing/2014/main" id="{6B20D6C2-BD8B-6021-86B7-1D9E5AA03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15" y="2218752"/>
            <a:ext cx="305801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6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1D NMR spectrum – basic parameters</a:t>
            </a:r>
            <a:endParaRPr lang="en-AU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7E6834-72B1-504A-6D63-D8922D07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99" y="1810661"/>
            <a:ext cx="7160581" cy="2222592"/>
          </a:xfrm>
        </p:spPr>
        <p:txBody>
          <a:bodyPr>
            <a:normAutofit lnSpcReduction="10000"/>
          </a:bodyPr>
          <a:lstStyle/>
          <a:p>
            <a:r>
              <a:rPr lang="en-BZ" sz="2400" dirty="0"/>
              <a:t>Shielding by valence electrons – chemical shift (</a:t>
            </a:r>
            <a:r>
              <a:rPr lang="el-GR" sz="2400" i="1" dirty="0"/>
              <a:t>δ</a:t>
            </a:r>
            <a:r>
              <a:rPr lang="en-BZ" sz="2400" dirty="0"/>
              <a:t>)</a:t>
            </a:r>
          </a:p>
          <a:p>
            <a:r>
              <a:rPr lang="en-BZ" sz="2400" dirty="0"/>
              <a:t>Chemically non-equivalent atoms – number of signals</a:t>
            </a:r>
          </a:p>
          <a:p>
            <a:r>
              <a:rPr lang="en-BZ" sz="2400" dirty="0"/>
              <a:t>Quantity of species – signal integrals </a:t>
            </a:r>
          </a:p>
          <a:p>
            <a:r>
              <a:rPr lang="en-BZ" sz="2400" dirty="0"/>
              <a:t>Spin-spin interactions (</a:t>
            </a:r>
            <a:r>
              <a:rPr lang="en-BZ" sz="2400" i="1" dirty="0"/>
              <a:t>J</a:t>
            </a:r>
            <a:r>
              <a:rPr lang="en-BZ" sz="2400" dirty="0"/>
              <a:t>-coupling) – peak multiplicity</a:t>
            </a:r>
          </a:p>
          <a:p>
            <a:r>
              <a:rPr lang="en-BZ" sz="2400" dirty="0"/>
              <a:t>Relaxation of signal – peak linewidth</a:t>
            </a:r>
          </a:p>
          <a:p>
            <a:endParaRPr lang="en-AU" sz="2400" dirty="0"/>
          </a:p>
        </p:txBody>
      </p:sp>
      <p:pic>
        <p:nvPicPr>
          <p:cNvPr id="7" name="Obrázek 6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49945833-272A-CA9E-BB3B-7ECF6AEB1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36" y="569801"/>
            <a:ext cx="4464620" cy="6198505"/>
          </a:xfrm>
          <a:prstGeom prst="rect">
            <a:avLst/>
          </a:prstGeom>
        </p:spPr>
      </p:pic>
      <p:pic>
        <p:nvPicPr>
          <p:cNvPr id="17" name="Obrázek 16" descr="Obsah obrázku text, diagram, snímek obrazovky, Písmo&#10;&#10;Popis byl vytvořen automaticky">
            <a:extLst>
              <a:ext uri="{FF2B5EF4-FFF2-40B4-BE49-F238E27FC236}">
                <a16:creationId xmlns:a16="http://schemas.microsoft.com/office/drawing/2014/main" id="{6C0DF5E6-BA75-7A3C-B0FE-DBE886A60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36" y="569800"/>
            <a:ext cx="4464621" cy="6198506"/>
          </a:xfrm>
          <a:prstGeom prst="rect">
            <a:avLst/>
          </a:prstGeom>
        </p:spPr>
      </p:pic>
      <p:pic>
        <p:nvPicPr>
          <p:cNvPr id="11" name="Obrázek 10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84FD229D-3473-96B2-393D-72D1B4845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36" y="569800"/>
            <a:ext cx="4464621" cy="6198506"/>
          </a:xfrm>
          <a:prstGeom prst="rect">
            <a:avLst/>
          </a:prstGeom>
        </p:spPr>
      </p:pic>
      <p:pic>
        <p:nvPicPr>
          <p:cNvPr id="13" name="Obrázek 12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107B2B25-4D9A-33F3-B6F5-8ADF78311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36" y="569800"/>
            <a:ext cx="4464621" cy="6198506"/>
          </a:xfrm>
          <a:prstGeom prst="rect">
            <a:avLst/>
          </a:prstGeom>
        </p:spPr>
      </p:pic>
      <p:pic>
        <p:nvPicPr>
          <p:cNvPr id="15" name="Obrázek 14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41806E66-6F9D-6524-CA3C-2CBA9F372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36" y="569801"/>
            <a:ext cx="4464621" cy="61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vzor, snímek obrazovky, látka&#10;&#10;Popis byl vytvořen automaticky">
            <a:extLst>
              <a:ext uri="{FF2B5EF4-FFF2-40B4-BE49-F238E27FC236}">
                <a16:creationId xmlns:a16="http://schemas.microsoft.com/office/drawing/2014/main" id="{2ACEB839-A5CF-2AB7-D016-6301BDAF6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90" y="3235369"/>
            <a:ext cx="5750710" cy="37855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Chemical shift and CSA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4" name="Obrázek 3" descr="Obsah obrázku hodiny, snímek obrazovky&#10;&#10;Popis byl vytvořen automaticky">
            <a:extLst>
              <a:ext uri="{FF2B5EF4-FFF2-40B4-BE49-F238E27FC236}">
                <a16:creationId xmlns:a16="http://schemas.microsoft.com/office/drawing/2014/main" id="{5AC0E41F-A62D-AA30-FACE-B31352B16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6337"/>
            <a:ext cx="5944593" cy="3172446"/>
          </a:xfrm>
          <a:prstGeom prst="rect">
            <a:avLst/>
          </a:prstGeom>
        </p:spPr>
      </p:pic>
      <p:pic>
        <p:nvPicPr>
          <p:cNvPr id="6" name="Obrázek 5" descr="Obsah obrázku kreslené, Animace, snímek obrazovky, klipart&#10;&#10;Popis byl vytvořen automaticky">
            <a:extLst>
              <a:ext uri="{FF2B5EF4-FFF2-40B4-BE49-F238E27FC236}">
                <a16:creationId xmlns:a16="http://schemas.microsoft.com/office/drawing/2014/main" id="{9FF64692-334A-F861-D00C-BE62CF6A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14" y="4772815"/>
            <a:ext cx="3733628" cy="2007464"/>
          </a:xfrm>
          <a:prstGeom prst="rect">
            <a:avLst/>
          </a:prstGeom>
        </p:spPr>
      </p:pic>
      <p:pic>
        <p:nvPicPr>
          <p:cNvPr id="10" name="Obrázek 9" descr="Obsah obrázku text, diagram, kresba, skica&#10;&#10;Popis byl vytvořen automaticky">
            <a:extLst>
              <a:ext uri="{FF2B5EF4-FFF2-40B4-BE49-F238E27FC236}">
                <a16:creationId xmlns:a16="http://schemas.microsoft.com/office/drawing/2014/main" id="{D5158D67-5F97-4FDF-11BB-92C1EE3CF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5" y="359410"/>
            <a:ext cx="4527917" cy="306341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97EB257-59A2-41BE-D21B-64762DE3DFB5}"/>
              </a:ext>
            </a:extLst>
          </p:cNvPr>
          <p:cNvSpPr txBox="1"/>
          <p:nvPr/>
        </p:nvSpPr>
        <p:spPr>
          <a:xfrm>
            <a:off x="7171765" y="3435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hlinkClick r:id="rId6"/>
              </a:rPr>
              <a:t>https://doi.org/10.1073/pnas.1918148117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160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Indirect </a:t>
            </a:r>
            <a:r>
              <a:rPr lang="en-BZ" sz="2800" b="1" dirty="0" err="1"/>
              <a:t>dipol-dipol</a:t>
            </a:r>
            <a:r>
              <a:rPr lang="en-BZ" sz="2800" b="1" dirty="0"/>
              <a:t> interaction (</a:t>
            </a:r>
            <a:r>
              <a:rPr lang="en-BZ" sz="2800" b="1" i="1" dirty="0"/>
              <a:t>J</a:t>
            </a:r>
            <a:r>
              <a:rPr lang="en-BZ" sz="2800" b="1" dirty="0"/>
              <a:t>-coupling) - spin polarisation of valence e  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4" name="Obrázek 3" descr="Obsah obrázku mapa, kreslené, text, diagram&#10;&#10;Popis byl vytvořen automaticky">
            <a:extLst>
              <a:ext uri="{FF2B5EF4-FFF2-40B4-BE49-F238E27FC236}">
                <a16:creationId xmlns:a16="http://schemas.microsoft.com/office/drawing/2014/main" id="{573F255A-E19A-E48F-640F-05F2392C5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67" y="2064258"/>
            <a:ext cx="5639133" cy="28696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020DA6-00AF-7331-0218-BA8B4475E609}"/>
              </a:ext>
            </a:extLst>
          </p:cNvPr>
          <p:cNvSpPr txBox="1"/>
          <p:nvPr/>
        </p:nvSpPr>
        <p:spPr>
          <a:xfrm>
            <a:off x="6096000" y="5076825"/>
            <a:ext cx="552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3"/>
              </a:rPr>
              <a:t>J Phys Chem B. 2016 Oct 20; 120(41): 10679–10685.</a:t>
            </a:r>
            <a:endParaRPr lang="en-AU" dirty="0"/>
          </a:p>
        </p:txBody>
      </p:sp>
      <p:pic>
        <p:nvPicPr>
          <p:cNvPr id="7" name="Obrázek 6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EF4AF773-0380-7AE5-40BD-F217C3E0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1502429"/>
            <a:ext cx="4668027" cy="4658302"/>
          </a:xfrm>
          <a:prstGeom prst="rect">
            <a:avLst/>
          </a:prstGeom>
        </p:spPr>
      </p:pic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258F99D6-4BE3-0C31-8CCA-447784CF6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0" y="1502427"/>
            <a:ext cx="4668028" cy="46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Number of </a:t>
            </a:r>
            <a:r>
              <a:rPr lang="en-BZ" sz="2800" b="1" baseline="30000" dirty="0"/>
              <a:t>1</a:t>
            </a:r>
            <a:r>
              <a:rPr lang="en-BZ" sz="2800" b="1" dirty="0"/>
              <a:t>H NMR signals – symmetry of the host system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7" name="Obrázek 6" descr="Obsah obrázku design&#10;&#10;Popis byl vytvořen automaticky s nízkou mírou spolehlivosti">
            <a:extLst>
              <a:ext uri="{FF2B5EF4-FFF2-40B4-BE49-F238E27FC236}">
                <a16:creationId xmlns:a16="http://schemas.microsoft.com/office/drawing/2014/main" id="{7A25B331-772F-C6DE-EFF8-4703A5A7B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070847"/>
            <a:ext cx="4040095" cy="3030071"/>
          </a:xfrm>
          <a:prstGeom prst="rect">
            <a:avLst/>
          </a:prstGeom>
        </p:spPr>
      </p:pic>
      <p:pic>
        <p:nvPicPr>
          <p:cNvPr id="9" name="Obrázek 8" descr="Obsah obrázku snímek obrazovky, kruh, skica, diagram&#10;&#10;Popis byl vytvořen automaticky">
            <a:extLst>
              <a:ext uri="{FF2B5EF4-FFF2-40B4-BE49-F238E27FC236}">
                <a16:creationId xmlns:a16="http://schemas.microsoft.com/office/drawing/2014/main" id="{79AF0319-F223-9694-A615-41C5279DC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68" y="2245563"/>
            <a:ext cx="6992471" cy="26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Number of </a:t>
            </a:r>
            <a:r>
              <a:rPr lang="en-BZ" sz="2800" b="1" baseline="30000" dirty="0"/>
              <a:t>1</a:t>
            </a:r>
            <a:r>
              <a:rPr lang="en-BZ" sz="2800" b="1" dirty="0"/>
              <a:t>H NMR signals – symmetry of the HOST system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7" name="Obrázek 6" descr="Obsah obrázku design&#10;&#10;Popis byl vytvořen automaticky s nízkou mírou spolehlivosti">
            <a:extLst>
              <a:ext uri="{FF2B5EF4-FFF2-40B4-BE49-F238E27FC236}">
                <a16:creationId xmlns:a16="http://schemas.microsoft.com/office/drawing/2014/main" id="{7A25B331-772F-C6DE-EFF8-4703A5A7B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1" y="2315697"/>
            <a:ext cx="2968807" cy="2226605"/>
          </a:xfrm>
          <a:prstGeom prst="rect">
            <a:avLst/>
          </a:prstGeom>
        </p:spPr>
      </p:pic>
      <p:pic>
        <p:nvPicPr>
          <p:cNvPr id="4" name="Obrázek 3" descr="Obsah obrázku snímek obrazovky, kruh, Grafika, grafický design&#10;&#10;Popis byl vytvořen automaticky">
            <a:extLst>
              <a:ext uri="{FF2B5EF4-FFF2-40B4-BE49-F238E27FC236}">
                <a16:creationId xmlns:a16="http://schemas.microsoft.com/office/drawing/2014/main" id="{7EF4646D-B3B2-F89B-CB05-17C901E0D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5" y="785115"/>
            <a:ext cx="7871532" cy="1823613"/>
          </a:xfrm>
          <a:prstGeom prst="rect">
            <a:avLst/>
          </a:prstGeom>
        </p:spPr>
      </p:pic>
      <p:pic>
        <p:nvPicPr>
          <p:cNvPr id="6" name="Obrázek 5" descr="Obsah obrázku snímek obrazovky, diagram, Grafika, design&#10;&#10;Popis byl vytvořen automaticky">
            <a:extLst>
              <a:ext uri="{FF2B5EF4-FFF2-40B4-BE49-F238E27FC236}">
                <a16:creationId xmlns:a16="http://schemas.microsoft.com/office/drawing/2014/main" id="{BFC2B291-3589-02BA-2B01-496C17245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5" y="2839114"/>
            <a:ext cx="8316032" cy="1739523"/>
          </a:xfrm>
          <a:prstGeom prst="rect">
            <a:avLst/>
          </a:prstGeom>
        </p:spPr>
      </p:pic>
      <p:pic>
        <p:nvPicPr>
          <p:cNvPr id="11" name="Obrázek 10" descr="Obsah obrázku snímek obrazovky, Grafika, diagram, grafický design&#10;&#10;Popis byl vytvořen automaticky">
            <a:extLst>
              <a:ext uri="{FF2B5EF4-FFF2-40B4-BE49-F238E27FC236}">
                <a16:creationId xmlns:a16="http://schemas.microsoft.com/office/drawing/2014/main" id="{CC447C65-E2FC-CE4F-1991-3CAEDDF11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67" y="4721760"/>
            <a:ext cx="8316033" cy="200795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E4AA313-EF21-D526-7FBC-9235DB8366E3}"/>
              </a:ext>
            </a:extLst>
          </p:cNvPr>
          <p:cNvSpPr/>
          <p:nvPr/>
        </p:nvSpPr>
        <p:spPr>
          <a:xfrm>
            <a:off x="6678706" y="2743200"/>
            <a:ext cx="5602941" cy="39086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81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Chemical shift induced by HOST on GUEST atoms</a:t>
            </a:r>
            <a:br>
              <a:rPr lang="en-BZ" sz="2800" b="1" dirty="0"/>
            </a:br>
            <a:endParaRPr lang="en-AU" sz="2800" b="1" dirty="0"/>
          </a:p>
        </p:txBody>
      </p:sp>
      <p:pic>
        <p:nvPicPr>
          <p:cNvPr id="4" name="Obrázek 3" descr="Obsah obrázku snímek obrazovky, kruh, diagram, Grafika&#10;&#10;Popis byl vytvořen automaticky">
            <a:extLst>
              <a:ext uri="{FF2B5EF4-FFF2-40B4-BE49-F238E27FC236}">
                <a16:creationId xmlns:a16="http://schemas.microsoft.com/office/drawing/2014/main" id="{BF8665B0-B76A-F690-4E6B-42851452B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3" y="1504950"/>
            <a:ext cx="5190071" cy="4481839"/>
          </a:xfrm>
          <a:prstGeom prst="rect">
            <a:avLst/>
          </a:prstGeom>
        </p:spPr>
      </p:pic>
      <p:pic>
        <p:nvPicPr>
          <p:cNvPr id="6" name="Obrázek 5" descr="Obsah obrázku řada/pruh, umění&#10;&#10;Popis byl vytvořen automaticky">
            <a:extLst>
              <a:ext uri="{FF2B5EF4-FFF2-40B4-BE49-F238E27FC236}">
                <a16:creationId xmlns:a16="http://schemas.microsoft.com/office/drawing/2014/main" id="{756612C0-CB76-8464-5D2C-2D06F917E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48" y="1946352"/>
            <a:ext cx="6100746" cy="43274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C2F781-2746-70D9-4CAB-4B1B82B92BC4}"/>
              </a:ext>
            </a:extLst>
          </p:cNvPr>
          <p:cNvSpPr txBox="1"/>
          <p:nvPr/>
        </p:nvSpPr>
        <p:spPr>
          <a:xfrm>
            <a:off x="10416988" y="2268071"/>
            <a:ext cx="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800" dirty="0"/>
              <a:t>4</a:t>
            </a:r>
            <a:endParaRPr lang="en-AU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9CAB63-4ED3-44CC-10A3-719E9E213620}"/>
              </a:ext>
            </a:extLst>
          </p:cNvPr>
          <p:cNvSpPr txBox="1"/>
          <p:nvPr/>
        </p:nvSpPr>
        <p:spPr>
          <a:xfrm>
            <a:off x="8900623" y="2006461"/>
            <a:ext cx="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800" dirty="0"/>
              <a:t>3</a:t>
            </a:r>
            <a:endParaRPr lang="en-AU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9B676D-2C7C-DF27-5697-9FA846A445E3}"/>
              </a:ext>
            </a:extLst>
          </p:cNvPr>
          <p:cNvSpPr txBox="1"/>
          <p:nvPr/>
        </p:nvSpPr>
        <p:spPr>
          <a:xfrm>
            <a:off x="7550105" y="2529681"/>
            <a:ext cx="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800" dirty="0"/>
              <a:t>2</a:t>
            </a:r>
            <a:endParaRPr lang="en-AU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639C9C-0277-8297-E5FC-3B947237922D}"/>
              </a:ext>
            </a:extLst>
          </p:cNvPr>
          <p:cNvSpPr txBox="1"/>
          <p:nvPr/>
        </p:nvSpPr>
        <p:spPr>
          <a:xfrm>
            <a:off x="6746907" y="2905780"/>
            <a:ext cx="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800" dirty="0"/>
              <a:t>1</a:t>
            </a:r>
            <a:endParaRPr lang="en-AU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EA8201E-B1BB-CA77-5B94-FFEDAB4ED782}"/>
              </a:ext>
            </a:extLst>
          </p:cNvPr>
          <p:cNvSpPr txBox="1"/>
          <p:nvPr/>
        </p:nvSpPr>
        <p:spPr>
          <a:xfrm>
            <a:off x="10063848" y="4671827"/>
            <a:ext cx="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800" dirty="0"/>
              <a:t>5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365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14A1B-B07F-74E5-55D2-687A605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Z" sz="2800" b="1" dirty="0"/>
              <a:t>Paramagnetic shift of Ru-guest perturbs </a:t>
            </a:r>
            <a:r>
              <a:rPr lang="en-BZ" sz="2800" b="1" baseline="30000" dirty="0"/>
              <a:t>1</a:t>
            </a:r>
            <a:r>
              <a:rPr lang="en-BZ" sz="2800" b="1" dirty="0"/>
              <a:t>H signals of CB7 host</a:t>
            </a:r>
            <a:endParaRPr lang="en-AU" sz="2800" b="1" dirty="0"/>
          </a:p>
        </p:txBody>
      </p:sp>
      <p:pic>
        <p:nvPicPr>
          <p:cNvPr id="5" name="Obrázek 4" descr="Obsah obrázku diagram, řada/pruh, mapa&#10;&#10;Popis byl vytvořen automaticky">
            <a:extLst>
              <a:ext uri="{FF2B5EF4-FFF2-40B4-BE49-F238E27FC236}">
                <a16:creationId xmlns:a16="http://schemas.microsoft.com/office/drawing/2014/main" id="{6774EF03-50F0-01D9-A2DF-BCFC0AE2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92" y="1439676"/>
            <a:ext cx="4674108" cy="4805109"/>
          </a:xfrm>
          <a:prstGeom prst="rect">
            <a:avLst/>
          </a:prstGeom>
        </p:spPr>
      </p:pic>
      <p:pic>
        <p:nvPicPr>
          <p:cNvPr id="9" name="Obrázek 8" descr="Obsah obrázku ovoce&#10;&#10;Popis byl vytvořen automaticky">
            <a:extLst>
              <a:ext uri="{FF2B5EF4-FFF2-40B4-BE49-F238E27FC236}">
                <a16:creationId xmlns:a16="http://schemas.microsoft.com/office/drawing/2014/main" id="{57BEB63C-87C3-C67D-684A-A512AC6DD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1265916"/>
            <a:ext cx="4448175" cy="505486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F0AE4F5-CB70-2AD9-9C81-CA0369C7DDFF}"/>
              </a:ext>
            </a:extLst>
          </p:cNvPr>
          <p:cNvSpPr txBox="1"/>
          <p:nvPr/>
        </p:nvSpPr>
        <p:spPr>
          <a:xfrm>
            <a:off x="4607858" y="63999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hlinkClick r:id="rId4"/>
              </a:rPr>
              <a:t>10.1021/acs.inorgchem.7b03233</a:t>
            </a:r>
            <a:endParaRPr lang="en-AU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4859F3F-9BF9-36E6-65CD-1C71A6CA5399}"/>
              </a:ext>
            </a:extLst>
          </p:cNvPr>
          <p:cNvSpPr/>
          <p:nvPr/>
        </p:nvSpPr>
        <p:spPr>
          <a:xfrm>
            <a:off x="4500979" y="2636668"/>
            <a:ext cx="1595021" cy="3320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48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318</Words>
  <Application>Microsoft Office PowerPoint</Application>
  <PresentationFormat>Širokoúhlá obrazovka</PresentationFormat>
  <Paragraphs>46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Applications of NMR spectroscopy  in supramolecular chemistry</vt:lpstr>
      <vt:lpstr>NMR spectroscopy</vt:lpstr>
      <vt:lpstr>1D NMR spectrum – basic parameters</vt:lpstr>
      <vt:lpstr>Chemical shift and CSA </vt:lpstr>
      <vt:lpstr>Indirect dipol-dipol interaction (J-coupling) - spin polarisation of valence e   </vt:lpstr>
      <vt:lpstr>Number of 1H NMR signals – symmetry of the host system </vt:lpstr>
      <vt:lpstr>Number of 1H NMR signals – symmetry of the HOST system </vt:lpstr>
      <vt:lpstr>Chemical shift induced by HOST on GUEST atoms </vt:lpstr>
      <vt:lpstr>Paramagnetic shift of Ru-guest perturbs 1H signals of CB7 host</vt:lpstr>
      <vt:lpstr>Multidimensional NMR methods - correlations </vt:lpstr>
      <vt:lpstr>Through space correlation – determination of the mode of encapsulation into asymmetric host </vt:lpstr>
      <vt:lpstr>Through space correlation – determination of the mode of encapsulation </vt:lpstr>
      <vt:lpstr>Through space correlation – determination of the mode of encapsulation </vt:lpstr>
      <vt:lpstr>HG binding –  regimes of chemical exchange </vt:lpstr>
      <vt:lpstr>NMR of inclusion complexes with open shell ligands</vt:lpstr>
      <vt:lpstr>Hydrogen bonding characterized by ssNMR 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NMR spectroscopy  in supramolecular chemistry</dc:title>
  <dc:creator>Jan Novotny</dc:creator>
  <cp:lastModifiedBy>Jan Novotny</cp:lastModifiedBy>
  <cp:revision>7</cp:revision>
  <dcterms:created xsi:type="dcterms:W3CDTF">2023-07-10T15:04:50Z</dcterms:created>
  <dcterms:modified xsi:type="dcterms:W3CDTF">2024-05-13T08:56:49Z</dcterms:modified>
</cp:coreProperties>
</file>