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6" r:id="rId2"/>
    <p:sldId id="312" r:id="rId3"/>
    <p:sldId id="317" r:id="rId4"/>
    <p:sldId id="318" r:id="rId5"/>
    <p:sldId id="286" r:id="rId6"/>
    <p:sldId id="307" r:id="rId7"/>
    <p:sldId id="262" r:id="rId8"/>
    <p:sldId id="257" r:id="rId9"/>
    <p:sldId id="263" r:id="rId10"/>
    <p:sldId id="264" r:id="rId11"/>
    <p:sldId id="271" r:id="rId12"/>
    <p:sldId id="259" r:id="rId13"/>
    <p:sldId id="258" r:id="rId14"/>
    <p:sldId id="260" r:id="rId15"/>
    <p:sldId id="300" r:id="rId16"/>
    <p:sldId id="301" r:id="rId17"/>
    <p:sldId id="308" r:id="rId18"/>
    <p:sldId id="268" r:id="rId19"/>
    <p:sldId id="265" r:id="rId20"/>
    <p:sldId id="266" r:id="rId21"/>
    <p:sldId id="267" r:id="rId22"/>
    <p:sldId id="302" r:id="rId23"/>
    <p:sldId id="291" r:id="rId24"/>
    <p:sldId id="309" r:id="rId25"/>
    <p:sldId id="319" r:id="rId26"/>
    <p:sldId id="322" r:id="rId27"/>
    <p:sldId id="275" r:id="rId28"/>
    <p:sldId id="269" r:id="rId29"/>
    <p:sldId id="270" r:id="rId30"/>
    <p:sldId id="272" r:id="rId31"/>
    <p:sldId id="273" r:id="rId32"/>
    <p:sldId id="288" r:id="rId33"/>
    <p:sldId id="289" r:id="rId34"/>
    <p:sldId id="290" r:id="rId35"/>
    <p:sldId id="311" r:id="rId36"/>
    <p:sldId id="320" r:id="rId37"/>
    <p:sldId id="321" r:id="rId38"/>
    <p:sldId id="292" r:id="rId39"/>
    <p:sldId id="280" r:id="rId40"/>
    <p:sldId id="281" r:id="rId41"/>
    <p:sldId id="282" r:id="rId42"/>
    <p:sldId id="283" r:id="rId43"/>
    <p:sldId id="284" r:id="rId44"/>
    <p:sldId id="310" r:id="rId45"/>
    <p:sldId id="323" r:id="rId46"/>
    <p:sldId id="330" r:id="rId47"/>
    <p:sldId id="331" r:id="rId48"/>
    <p:sldId id="332" r:id="rId49"/>
    <p:sldId id="333" r:id="rId50"/>
    <p:sldId id="334" r:id="rId51"/>
    <p:sldId id="325" r:id="rId52"/>
    <p:sldId id="324" r:id="rId53"/>
    <p:sldId id="326" r:id="rId54"/>
    <p:sldId id="329" r:id="rId55"/>
    <p:sldId id="328" r:id="rId56"/>
    <p:sldId id="327" r:id="rId57"/>
    <p:sldId id="335" r:id="rId58"/>
    <p:sldId id="279" r:id="rId59"/>
    <p:sldId id="276" r:id="rId60"/>
    <p:sldId id="277" r:id="rId61"/>
    <p:sldId id="278" r:id="rId62"/>
    <p:sldId id="303" r:id="rId63"/>
    <p:sldId id="305" r:id="rId64"/>
    <p:sldId id="304" r:id="rId65"/>
    <p:sldId id="293" r:id="rId66"/>
    <p:sldId id="294" r:id="rId67"/>
    <p:sldId id="295" r:id="rId68"/>
    <p:sldId id="296" r:id="rId69"/>
    <p:sldId id="297" r:id="rId70"/>
    <p:sldId id="298" r:id="rId71"/>
    <p:sldId id="336" r:id="rId7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80E5A9-E921-91B9-721E-7F21598B48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65EA222-E2BE-C097-02A4-4EB1EA582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1BBECDF-38DC-6B3C-47B7-03AFF5F1C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D047-D177-4C00-AB63-B34095598284}" type="datetimeFigureOut">
              <a:rPr lang="cs-CZ" smtClean="0"/>
              <a:t>25.04.2023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17628C4-9789-4729-A398-0EC82E091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DA75629-02CB-71B4-40A4-1B07FA75D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4590A-EB22-4116-9B33-2519E4B259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8302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2C0DAF-24EB-8089-00B0-EC0C05377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43AB74E-3430-18AE-697B-D76725BAFC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5D4901C-8415-09E8-FD7C-779A3911D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D047-D177-4C00-AB63-B34095598284}" type="datetimeFigureOut">
              <a:rPr lang="cs-CZ" smtClean="0"/>
              <a:t>25.04.2023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D314D8A-6957-279B-3723-E8DB0BA7C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260A486-CB4A-B822-88F3-7102E420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4590A-EB22-4116-9B33-2519E4B259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1167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9ADEA78-671D-4212-39E4-47C42BED53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4B1A208-2171-EBCC-96B0-B7C3BAE585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60C702F-08A7-B2D8-150C-5D3CF91BD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D047-D177-4C00-AB63-B34095598284}" type="datetimeFigureOut">
              <a:rPr lang="cs-CZ" smtClean="0"/>
              <a:t>25.04.2023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F9B2CA9-FA30-11CE-D4FA-C65DDFCA1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C27DEB2-CB4E-F229-556D-D50F6FEA0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4590A-EB22-4116-9B33-2519E4B259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6314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E7C983-ADDB-B93D-E3B6-2A769CC11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4D5EAA-1E13-2979-83C1-07E45C6597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79BAC91-395C-D8FA-9733-73155732D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D047-D177-4C00-AB63-B34095598284}" type="datetimeFigureOut">
              <a:rPr lang="cs-CZ" smtClean="0"/>
              <a:t>25.04.2023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4C9863-5F82-457E-51FA-33262E1EC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74E3C0F-2A8E-0379-717A-AADED76F1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4590A-EB22-4116-9B33-2519E4B259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6978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1F96DA-9660-BA36-FBCF-5CF747EA6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0F3EFC6-1BC1-7BDC-6C8A-95B8AA770B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971D2FB-A1CB-2867-134C-816F066B5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D047-D177-4C00-AB63-B34095598284}" type="datetimeFigureOut">
              <a:rPr lang="cs-CZ" smtClean="0"/>
              <a:t>25.04.2023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26FF327-0496-24BD-51E5-80275BFC1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454AB4E-B1A7-06B6-AF72-1D360D2C0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4590A-EB22-4116-9B33-2519E4B259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9013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AAB4E0-1B3A-050F-575D-BC9838BF8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888523-86F4-0CE3-3AAF-39FC6ECCBB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0C634E8-EF1E-E578-25E8-70C5397CA8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06E78D3-29C9-1F4A-EEC4-7E928A483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D047-D177-4C00-AB63-B34095598284}" type="datetimeFigureOut">
              <a:rPr lang="cs-CZ" smtClean="0"/>
              <a:t>25.04.2023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08659A0-DD4F-18F3-7889-0F33E6B7D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9FDFAB0-F1A1-AA6B-6B78-116565C96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4590A-EB22-4116-9B33-2519E4B259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6838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06518D-FB34-2860-D0FC-57338EC80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CA1B492-396F-396A-DD71-C72316EDF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821BE4E-B9EC-3C22-D2B5-5EE56755B2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447E7B8-3D0C-D80C-4CC0-020DAF5179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719161B-9F77-25F8-2E0C-4D7966F860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D95F153-6CDC-20F7-8C3D-CA240972E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D047-D177-4C00-AB63-B34095598284}" type="datetimeFigureOut">
              <a:rPr lang="cs-CZ" smtClean="0"/>
              <a:t>25.04.2023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1C6DC77-552B-3173-E201-A2BB5CAE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B262D6D-EC89-2CC9-B327-529392EF2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4590A-EB22-4116-9B33-2519E4B259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5188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7A3A2E-CE6B-5BD4-E2C3-4123BF507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B5BC587-894D-D60B-BCBE-147634268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D047-D177-4C00-AB63-B34095598284}" type="datetimeFigureOut">
              <a:rPr lang="cs-CZ" smtClean="0"/>
              <a:t>25.04.2023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33B6E0C-027E-3CA3-540C-6C71BB2EF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0431629-605C-376C-D5F5-42900EB1E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4590A-EB22-4116-9B33-2519E4B259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0247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9C2B8A1-4E15-30C2-55D9-F1DDCDFA0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D047-D177-4C00-AB63-B34095598284}" type="datetimeFigureOut">
              <a:rPr lang="cs-CZ" smtClean="0"/>
              <a:t>25.04.2023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AA1D67A-4025-A2BA-59C3-695F0EEA7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CBA04C7-1F49-AC02-75B8-BAD27DFC2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4590A-EB22-4116-9B33-2519E4B259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640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3665BE-E16F-0E82-AB9A-8C6C08D52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5582AF-E966-ECAB-AE22-372C2C0E9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0C6E40D-69B2-3830-0624-53E7C11753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8D8CCB4-8EB6-3349-0CF7-095124B01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D047-D177-4C00-AB63-B34095598284}" type="datetimeFigureOut">
              <a:rPr lang="cs-CZ" smtClean="0"/>
              <a:t>25.04.2023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4C4B915-5F20-76D5-CCED-0BF2B3170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CDC21D6-2136-32A5-AF1A-BCF2D9821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4590A-EB22-4116-9B33-2519E4B259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8383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E78566-6AA0-F208-2FF4-EDA3248EB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D91EA57-D4D2-52D6-FA9D-F145A36124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4824067-7CAD-2FC1-06B0-71031DC9EC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B762BA4-219C-666E-685F-A6E24A49C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D047-D177-4C00-AB63-B34095598284}" type="datetimeFigureOut">
              <a:rPr lang="cs-CZ" smtClean="0"/>
              <a:t>25.04.2023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4783119-BED3-76A1-A46A-3A9CD5017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A271B38-449E-2F87-EC75-3BE7DBA29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4590A-EB22-4116-9B33-2519E4B259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1274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9E1E246-2B44-6C67-1BAF-9DF74AC73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1517503-89A4-3637-245E-AA5BD00381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156A799-93CF-7F4A-6DC4-A0D527640E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5D047-D177-4C00-AB63-B34095598284}" type="datetimeFigureOut">
              <a:rPr lang="cs-CZ" smtClean="0"/>
              <a:t>25.04.2023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C87810A-A3CF-A939-43E2-52E3C06DCB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1500F16-0BF9-13FC-DCD0-0EA4A99089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4590A-EB22-4116-9B33-2519E4B259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4135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CE79190-F86C-E402-08CC-F8DD99C4B006}"/>
              </a:ext>
            </a:extLst>
          </p:cNvPr>
          <p:cNvSpPr txBox="1"/>
          <p:nvPr/>
        </p:nvSpPr>
        <p:spPr>
          <a:xfrm>
            <a:off x="2743200" y="853440"/>
            <a:ext cx="7463582" cy="40010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/>
              <a:t>Energetické suroviny ve světě a ČR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sz="3200" dirty="0"/>
              <a:t>Černé uhlí</a:t>
            </a:r>
          </a:p>
          <a:p>
            <a:r>
              <a:rPr lang="cs-CZ" sz="3200" dirty="0"/>
              <a:t>Hnědé uhlí</a:t>
            </a:r>
          </a:p>
          <a:p>
            <a:r>
              <a:rPr lang="cs-CZ" sz="3200" dirty="0"/>
              <a:t>Ropa</a:t>
            </a:r>
          </a:p>
          <a:p>
            <a:r>
              <a:rPr lang="cs-CZ" sz="3200" dirty="0"/>
              <a:t>Zemní plyn</a:t>
            </a:r>
          </a:p>
          <a:p>
            <a:r>
              <a:rPr lang="cs-CZ" sz="3200" dirty="0"/>
              <a:t>Uran</a:t>
            </a:r>
          </a:p>
        </p:txBody>
      </p:sp>
    </p:spTree>
    <p:extLst>
      <p:ext uri="{BB962C8B-B14F-4D97-AF65-F5344CB8AC3E}">
        <p14:creationId xmlns:p14="http://schemas.microsoft.com/office/powerpoint/2010/main" val="3393343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F15901E-8696-0B59-A3C1-048EB4E835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33" t="25481" r="21833" b="9630"/>
          <a:stretch/>
        </p:blipFill>
        <p:spPr>
          <a:xfrm>
            <a:off x="1561067" y="487680"/>
            <a:ext cx="10103261" cy="596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39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DC9CC89-913F-D996-3B1C-AE76744298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67" t="19407" r="22417" b="24297"/>
          <a:stretch/>
        </p:blipFill>
        <p:spPr>
          <a:xfrm>
            <a:off x="269989" y="467360"/>
            <a:ext cx="10822993" cy="5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559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CB48287-F4A6-C26D-DC2E-DF953B84AA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17" t="18074" r="20166" b="28444"/>
          <a:stretch/>
        </p:blipFill>
        <p:spPr>
          <a:xfrm>
            <a:off x="730887" y="568960"/>
            <a:ext cx="11201414" cy="531368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3FF1F90-57DB-CBBD-7EB0-733BDF40515D}"/>
              </a:ext>
            </a:extLst>
          </p:cNvPr>
          <p:cNvSpPr txBox="1"/>
          <p:nvPr/>
        </p:nvSpPr>
        <p:spPr>
          <a:xfrm>
            <a:off x="1066800" y="6104374"/>
            <a:ext cx="675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Zásoby a těžba černého uhlí v ČR. Maximální těžba v minulosti 35 mil t</a:t>
            </a:r>
          </a:p>
        </p:txBody>
      </p:sp>
    </p:spTree>
    <p:extLst>
      <p:ext uri="{BB962C8B-B14F-4D97-AF65-F5344CB8AC3E}">
        <p14:creationId xmlns:p14="http://schemas.microsoft.com/office/powerpoint/2010/main" val="882680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695C7D9-6918-BC13-BC71-B84C952C65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17" t="22518" r="25917" b="11852"/>
          <a:stretch/>
        </p:blipFill>
        <p:spPr>
          <a:xfrm>
            <a:off x="2001520" y="160051"/>
            <a:ext cx="9011920" cy="6199193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C85EF88-6D38-7E7B-4899-A0C9375975C4}"/>
              </a:ext>
            </a:extLst>
          </p:cNvPr>
          <p:cNvSpPr txBox="1"/>
          <p:nvPr/>
        </p:nvSpPr>
        <p:spPr>
          <a:xfrm>
            <a:off x="2286000" y="6328617"/>
            <a:ext cx="1568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Černé uhlí - ČR</a:t>
            </a:r>
          </a:p>
        </p:txBody>
      </p:sp>
    </p:spTree>
    <p:extLst>
      <p:ext uri="{BB962C8B-B14F-4D97-AF65-F5344CB8AC3E}">
        <p14:creationId xmlns:p14="http://schemas.microsoft.com/office/powerpoint/2010/main" val="2871878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0105B8D-4E3C-715C-5787-22E6ACDF19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67" t="33630" r="22332" b="8592"/>
          <a:stretch/>
        </p:blipFill>
        <p:spPr>
          <a:xfrm>
            <a:off x="553329" y="467360"/>
            <a:ext cx="11067210" cy="580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683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ěžba uhlí - mwiki">
            <a:extLst>
              <a:ext uri="{FF2B5EF4-FFF2-40B4-BE49-F238E27FC236}">
                <a16:creationId xmlns:a16="http://schemas.microsoft.com/office/drawing/2014/main" id="{D69D50B2-890D-0AA5-2137-9E0156E8D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88" y="571500"/>
            <a:ext cx="37052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442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etody těžby uhlí">
            <a:extLst>
              <a:ext uri="{FF2B5EF4-FFF2-40B4-BE49-F238E27FC236}">
                <a16:creationId xmlns:a16="http://schemas.microsoft.com/office/drawing/2014/main" id="{7BE5E150-4DC1-562F-7FF7-4AACBC20D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80" y="618067"/>
            <a:ext cx="8605520" cy="573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5421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6504F84E-5915-EC40-BC5C-E6DF68D6CC0E}"/>
              </a:ext>
            </a:extLst>
          </p:cNvPr>
          <p:cNvSpPr txBox="1"/>
          <p:nvPr/>
        </p:nvSpPr>
        <p:spPr>
          <a:xfrm>
            <a:off x="4856886" y="447040"/>
            <a:ext cx="2214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Hnědé uhlí</a:t>
            </a:r>
          </a:p>
        </p:txBody>
      </p:sp>
      <p:pic>
        <p:nvPicPr>
          <p:cNvPr id="4098" name="Picture 2" descr="Bílinské hnědé uhlí - Kostka, Ořech I, Ořech II (volně ložené)">
            <a:extLst>
              <a:ext uri="{FF2B5EF4-FFF2-40B4-BE49-F238E27FC236}">
                <a16:creationId xmlns:a16="http://schemas.microsoft.com/office/drawing/2014/main" id="{9F4A5092-EAA0-B97C-1DDF-394DC854D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319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357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5E375C9-F522-D102-89DB-BB1824C29E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00" t="29630" r="22750" b="26222"/>
          <a:stretch/>
        </p:blipFill>
        <p:spPr>
          <a:xfrm>
            <a:off x="1160593" y="1158240"/>
            <a:ext cx="10377621" cy="427736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5135073-3AF5-17A3-463F-2EC9AEF2E302}"/>
              </a:ext>
            </a:extLst>
          </p:cNvPr>
          <p:cNvSpPr txBox="1"/>
          <p:nvPr/>
        </p:nvSpPr>
        <p:spPr>
          <a:xfrm>
            <a:off x="1554480" y="5781040"/>
            <a:ext cx="2700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Hnědé uhlí – světová těžba</a:t>
            </a:r>
          </a:p>
        </p:txBody>
      </p:sp>
    </p:spTree>
    <p:extLst>
      <p:ext uri="{BB962C8B-B14F-4D97-AF65-F5344CB8AC3E}">
        <p14:creationId xmlns:p14="http://schemas.microsoft.com/office/powerpoint/2010/main" val="2921689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D01908B-349C-8CC8-56C5-5798A24CA3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83" t="19851" r="23000" b="12148"/>
          <a:stretch/>
        </p:blipFill>
        <p:spPr>
          <a:xfrm>
            <a:off x="1700837" y="239361"/>
            <a:ext cx="9444683" cy="602935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D26E5BC-B53F-4185-91EA-9AD012FED889}"/>
              </a:ext>
            </a:extLst>
          </p:cNvPr>
          <p:cNvSpPr txBox="1"/>
          <p:nvPr/>
        </p:nvSpPr>
        <p:spPr>
          <a:xfrm>
            <a:off x="1991360" y="6323999"/>
            <a:ext cx="2899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Světové zásoby hnědého uhlí</a:t>
            </a:r>
          </a:p>
        </p:txBody>
      </p:sp>
    </p:spTree>
    <p:extLst>
      <p:ext uri="{BB962C8B-B14F-4D97-AF65-F5344CB8AC3E}">
        <p14:creationId xmlns:p14="http://schemas.microsoft.com/office/powerpoint/2010/main" val="232573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23448" y="80755"/>
            <a:ext cx="3558653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Historický vývoj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595" y="1303088"/>
            <a:ext cx="2939474" cy="556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897562" y="6399332"/>
            <a:ext cx="1429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/>
              <a:t>Thompson a </a:t>
            </a:r>
            <a:r>
              <a:rPr lang="cs-CZ" sz="1200" dirty="0" err="1"/>
              <a:t>Turk</a:t>
            </a:r>
            <a:r>
              <a:rPr lang="cs-CZ" sz="1200" dirty="0"/>
              <a:t> (2007)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0" y="12812"/>
            <a:ext cx="2700300" cy="685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47371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9ABE931-8F6B-75C2-5EAA-3C73D36DD7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33" t="20148" r="25917" b="9037"/>
          <a:stretch/>
        </p:blipFill>
        <p:spPr>
          <a:xfrm>
            <a:off x="1889760" y="293295"/>
            <a:ext cx="8696960" cy="632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856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28CFF9E-29CE-303B-DDF5-66993CCFB9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17" t="25038" r="22083" b="20296"/>
          <a:stretch/>
        </p:blipFill>
        <p:spPr>
          <a:xfrm>
            <a:off x="353039" y="375920"/>
            <a:ext cx="11307833" cy="560832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F8202C7-A55C-79C9-4CF7-37166B1C0E05}"/>
              </a:ext>
            </a:extLst>
          </p:cNvPr>
          <p:cNvSpPr txBox="1"/>
          <p:nvPr/>
        </p:nvSpPr>
        <p:spPr>
          <a:xfrm>
            <a:off x="1107440" y="6421120"/>
            <a:ext cx="5745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Hnědé uhlí, těžba v ČR. Historické maximum ca 90 mil t/rok</a:t>
            </a:r>
          </a:p>
        </p:txBody>
      </p:sp>
    </p:spTree>
    <p:extLst>
      <p:ext uri="{BB962C8B-B14F-4D97-AF65-F5344CB8AC3E}">
        <p14:creationId xmlns:p14="http://schemas.microsoft.com/office/powerpoint/2010/main" val="2647537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Uhlí: Most se bojí vylidnění, Litvínov rypadel">
            <a:extLst>
              <a:ext uri="{FF2B5EF4-FFF2-40B4-BE49-F238E27FC236}">
                <a16:creationId xmlns:a16="http://schemas.microsoft.com/office/drawing/2014/main" id="{0E83745F-DED2-4E06-C6AC-26305A3D8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1" y="505410"/>
            <a:ext cx="10464800" cy="588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7038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ěžba uhlí — Stock obrázek">
            <a:extLst>
              <a:ext uri="{FF2B5EF4-FFF2-40B4-BE49-F238E27FC236}">
                <a16:creationId xmlns:a16="http://schemas.microsoft.com/office/drawing/2014/main" id="{11329B87-6DB7-7EEC-A747-522B1F641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520" y="739987"/>
            <a:ext cx="8382000" cy="55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7793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alezený obrázek pro ropa">
            <a:extLst>
              <a:ext uri="{FF2B5EF4-FFF2-40B4-BE49-F238E27FC236}">
                <a16:creationId xmlns:a16="http://schemas.microsoft.com/office/drawing/2014/main" id="{E1743DC5-831C-BE74-673D-F806527CF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141" y="1574799"/>
            <a:ext cx="3700292" cy="516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opa">
            <a:extLst>
              <a:ext uri="{FF2B5EF4-FFF2-40B4-BE49-F238E27FC236}">
                <a16:creationId xmlns:a16="http://schemas.microsoft.com/office/drawing/2014/main" id="{63C71515-E4A5-0E49-5323-35313B57C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690" y="1574799"/>
            <a:ext cx="4060190" cy="541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1CE4707-F74C-E07D-DE76-D37DF81C9F28}"/>
              </a:ext>
            </a:extLst>
          </p:cNvPr>
          <p:cNvSpPr txBox="1"/>
          <p:nvPr/>
        </p:nvSpPr>
        <p:spPr>
          <a:xfrm>
            <a:off x="4912433" y="314960"/>
            <a:ext cx="1132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Ropa</a:t>
            </a:r>
          </a:p>
        </p:txBody>
      </p:sp>
    </p:spTree>
    <p:extLst>
      <p:ext uri="{BB962C8B-B14F-4D97-AF65-F5344CB8AC3E}">
        <p14:creationId xmlns:p14="http://schemas.microsoft.com/office/powerpoint/2010/main" val="39032275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6DF4213-DC2E-4128-69FC-79025B815C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29" t="20555" r="25858" b="52483"/>
          <a:stretch/>
        </p:blipFill>
        <p:spPr>
          <a:xfrm>
            <a:off x="657028" y="1566725"/>
            <a:ext cx="10685868" cy="306862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996528A-B4E1-FE29-78FA-65C9346B4AB6}"/>
              </a:ext>
            </a:extLst>
          </p:cNvPr>
          <p:cNvSpPr txBox="1"/>
          <p:nvPr/>
        </p:nvSpPr>
        <p:spPr>
          <a:xfrm>
            <a:off x="8391525" y="6038850"/>
            <a:ext cx="2808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USD/barel. 1 t = ca 7.5 barel</a:t>
            </a:r>
          </a:p>
        </p:txBody>
      </p:sp>
    </p:spTree>
    <p:extLst>
      <p:ext uri="{BB962C8B-B14F-4D97-AF65-F5344CB8AC3E}">
        <p14:creationId xmlns:p14="http://schemas.microsoft.com/office/powerpoint/2010/main" val="41966033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388E733-663E-EEF3-B831-7377037F62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35" t="34164" r="40569" b="20000"/>
          <a:stretch/>
        </p:blipFill>
        <p:spPr>
          <a:xfrm>
            <a:off x="1279106" y="452762"/>
            <a:ext cx="9815344" cy="572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049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C2A1234-523E-2C55-05F9-8F4C145F77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33" t="16592" r="50000" b="12445"/>
          <a:stretch/>
        </p:blipFill>
        <p:spPr>
          <a:xfrm>
            <a:off x="1894066" y="72276"/>
            <a:ext cx="6040894" cy="685684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E1AA0A1-C37C-941C-844B-6E5E99242800}"/>
              </a:ext>
            </a:extLst>
          </p:cNvPr>
          <p:cNvSpPr txBox="1"/>
          <p:nvPr/>
        </p:nvSpPr>
        <p:spPr>
          <a:xfrm>
            <a:off x="7934960" y="6126480"/>
            <a:ext cx="251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Ropa – světová produkce</a:t>
            </a:r>
          </a:p>
        </p:txBody>
      </p:sp>
    </p:spTree>
    <p:extLst>
      <p:ext uri="{BB962C8B-B14F-4D97-AF65-F5344CB8AC3E}">
        <p14:creationId xmlns:p14="http://schemas.microsoft.com/office/powerpoint/2010/main" val="20420701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025E96C-CAFA-D28D-BA88-44A32CE1FF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4" t="16148" r="22917" b="17333"/>
          <a:stretch/>
        </p:blipFill>
        <p:spPr>
          <a:xfrm>
            <a:off x="899239" y="182659"/>
            <a:ext cx="10012601" cy="611654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B2B47FF-712B-FEC6-9A10-BC4B718E1A81}"/>
              </a:ext>
            </a:extLst>
          </p:cNvPr>
          <p:cNvSpPr txBox="1"/>
          <p:nvPr/>
        </p:nvSpPr>
        <p:spPr>
          <a:xfrm>
            <a:off x="1463040" y="6306009"/>
            <a:ext cx="2283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Ropa – světové zásoby</a:t>
            </a:r>
          </a:p>
        </p:txBody>
      </p:sp>
    </p:spTree>
    <p:extLst>
      <p:ext uri="{BB962C8B-B14F-4D97-AF65-F5344CB8AC3E}">
        <p14:creationId xmlns:p14="http://schemas.microsoft.com/office/powerpoint/2010/main" val="38493633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5802941-8578-D7DC-857B-376AB17650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17" t="17481" r="25084" b="6919"/>
          <a:stretch/>
        </p:blipFill>
        <p:spPr>
          <a:xfrm>
            <a:off x="1940560" y="182464"/>
            <a:ext cx="8585200" cy="618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836" y="498764"/>
            <a:ext cx="6620259" cy="610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683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202219B-E5CB-2336-9C8F-C0A601D308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17" t="22074" r="22750" b="21926"/>
          <a:stretch/>
        </p:blipFill>
        <p:spPr>
          <a:xfrm>
            <a:off x="700287" y="386080"/>
            <a:ext cx="10878081" cy="567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470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4EFA2E0-F873-A099-DA25-76836217FF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33" t="17778" r="21667" b="28296"/>
          <a:stretch/>
        </p:blipFill>
        <p:spPr>
          <a:xfrm>
            <a:off x="605635" y="680720"/>
            <a:ext cx="10587949" cy="522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8581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ěžba ropy v zemích OPEC vystoupila na rekord. Na zmrazení produkce to nevypadá, obávají se analytici">
            <a:extLst>
              <a:ext uri="{FF2B5EF4-FFF2-40B4-BE49-F238E27FC236}">
                <a16:creationId xmlns:a16="http://schemas.microsoft.com/office/drawing/2014/main" id="{A861F704-31C1-07A4-CB85-388335EC2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" y="624187"/>
            <a:ext cx="10058399" cy="565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2997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ěžba ropy, Austrálie">
            <a:extLst>
              <a:ext uri="{FF2B5EF4-FFF2-40B4-BE49-F238E27FC236}">
                <a16:creationId xmlns:a16="http://schemas.microsoft.com/office/drawing/2014/main" id="{BA24DDF8-2084-6A40-51BA-36827674C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560" y="294382"/>
            <a:ext cx="8585200" cy="644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7486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o Norsko je válka na Ukrajině ekonomicky výhodná, říká bývalý šéf norské ropné společnosti Equinor">
            <a:extLst>
              <a:ext uri="{FF2B5EF4-FFF2-40B4-BE49-F238E27FC236}">
                <a16:creationId xmlns:a16="http://schemas.microsoft.com/office/drawing/2014/main" id="{92D965D2-3927-2E47-CBF5-B516C212F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" y="765670"/>
            <a:ext cx="10312400" cy="541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4279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alezený obrázek pro zemní plyn">
            <a:extLst>
              <a:ext uri="{FF2B5EF4-FFF2-40B4-BE49-F238E27FC236}">
                <a16:creationId xmlns:a16="http://schemas.microsoft.com/office/drawing/2014/main" id="{2A17E3FB-7FFD-83D7-3EEA-0CA569F02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1291452"/>
            <a:ext cx="7061200" cy="511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5690A62-FE2C-9ECD-F566-0DB67321CFB4}"/>
              </a:ext>
            </a:extLst>
          </p:cNvPr>
          <p:cNvSpPr txBox="1"/>
          <p:nvPr/>
        </p:nvSpPr>
        <p:spPr>
          <a:xfrm>
            <a:off x="4673600" y="455224"/>
            <a:ext cx="2242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Zemní plyn</a:t>
            </a:r>
          </a:p>
        </p:txBody>
      </p:sp>
    </p:spTree>
    <p:extLst>
      <p:ext uri="{BB962C8B-B14F-4D97-AF65-F5344CB8AC3E}">
        <p14:creationId xmlns:p14="http://schemas.microsoft.com/office/powerpoint/2010/main" val="30542429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319339B-3DDF-0135-0333-B398968574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09" t="29306" r="26641" b="34306"/>
          <a:stretch/>
        </p:blipFill>
        <p:spPr>
          <a:xfrm>
            <a:off x="954612" y="1314450"/>
            <a:ext cx="10350399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278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A8510ED-C0FB-5001-7B60-6A196B9687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56" t="20000" r="26953" b="16389"/>
          <a:stretch/>
        </p:blipFill>
        <p:spPr>
          <a:xfrm>
            <a:off x="1543050" y="542925"/>
            <a:ext cx="8529845" cy="605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601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308883B-D02B-D232-A6C3-201E6FC7FA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50" t="16593" r="48917" b="26963"/>
          <a:stretch/>
        </p:blipFill>
        <p:spPr>
          <a:xfrm>
            <a:off x="1107440" y="271681"/>
            <a:ext cx="6055360" cy="644439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C6970D6-9300-7D7E-00D6-E57D91CD393F}"/>
              </a:ext>
            </a:extLst>
          </p:cNvPr>
          <p:cNvSpPr txBox="1"/>
          <p:nvPr/>
        </p:nvSpPr>
        <p:spPr>
          <a:xfrm>
            <a:off x="7683051" y="5872480"/>
            <a:ext cx="340150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Zemní plyn, světová těžba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316104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59A3E1B-B1D0-69F4-AA90-A1E681ACAB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33" t="24444" r="28000" b="14814"/>
          <a:stretch/>
        </p:blipFill>
        <p:spPr>
          <a:xfrm>
            <a:off x="1053171" y="325120"/>
            <a:ext cx="8509124" cy="591312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CC2B357-BBE4-FF6E-68F3-E5C3FA289157}"/>
              </a:ext>
            </a:extLst>
          </p:cNvPr>
          <p:cNvSpPr txBox="1"/>
          <p:nvPr/>
        </p:nvSpPr>
        <p:spPr>
          <a:xfrm>
            <a:off x="1574800" y="6053574"/>
            <a:ext cx="2759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Zemní plyn – zásoby svět</a:t>
            </a:r>
          </a:p>
        </p:txBody>
      </p:sp>
    </p:spTree>
    <p:extLst>
      <p:ext uri="{BB962C8B-B14F-4D97-AF65-F5344CB8AC3E}">
        <p14:creationId xmlns:p14="http://schemas.microsoft.com/office/powerpoint/2010/main" val="724781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1317339-373E-4D0E-385C-DAE1DF17A7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20" t="51645" r="28763" b="4766"/>
          <a:stretch/>
        </p:blipFill>
        <p:spPr>
          <a:xfrm>
            <a:off x="506080" y="390617"/>
            <a:ext cx="12227472" cy="634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1242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FD0CFDF-0EAD-C541-2488-AE735F676B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50" t="20296" r="30167" b="11111"/>
          <a:stretch/>
        </p:blipFill>
        <p:spPr>
          <a:xfrm>
            <a:off x="1183015" y="213360"/>
            <a:ext cx="8011785" cy="642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2228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C88088A-31B0-464B-DF9A-613E53155F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34" t="25333" r="27333" b="27852"/>
          <a:stretch/>
        </p:blipFill>
        <p:spPr>
          <a:xfrm>
            <a:off x="761486" y="375920"/>
            <a:ext cx="10700280" cy="559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450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FFB5E62-63CF-9F9A-09D0-74A6BDF90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50" t="21333" r="27083" b="27555"/>
          <a:stretch/>
        </p:blipFill>
        <p:spPr>
          <a:xfrm>
            <a:off x="671531" y="508000"/>
            <a:ext cx="10402897" cy="590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195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0FA669F-9275-5B27-AD4D-9CA22C15FF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17" t="19556" r="25500" b="26074"/>
          <a:stretch/>
        </p:blipFill>
        <p:spPr>
          <a:xfrm>
            <a:off x="436881" y="416560"/>
            <a:ext cx="10266028" cy="585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164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alezený obrázek pro ropasmolinec">
            <a:extLst>
              <a:ext uri="{FF2B5EF4-FFF2-40B4-BE49-F238E27FC236}">
                <a16:creationId xmlns:a16="http://schemas.microsoft.com/office/drawing/2014/main" id="{720F9525-2FA7-D25A-8EA1-CE4E69162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548" y="1216314"/>
            <a:ext cx="6982903" cy="504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54B0176-2128-777D-2D68-18C4AE39788D}"/>
              </a:ext>
            </a:extLst>
          </p:cNvPr>
          <p:cNvSpPr txBox="1"/>
          <p:nvPr/>
        </p:nvSpPr>
        <p:spPr>
          <a:xfrm>
            <a:off x="2956560" y="528320"/>
            <a:ext cx="5134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Uran.  Fotografie – ruda uranu smolinec</a:t>
            </a:r>
          </a:p>
        </p:txBody>
      </p:sp>
    </p:spTree>
    <p:extLst>
      <p:ext uri="{BB962C8B-B14F-4D97-AF65-F5344CB8AC3E}">
        <p14:creationId xmlns:p14="http://schemas.microsoft.com/office/powerpoint/2010/main" val="14284977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EBF6409-94B4-8606-4183-0AD1511F88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25" t="32639" r="41484" b="10000"/>
          <a:stretch/>
        </p:blipFill>
        <p:spPr>
          <a:xfrm>
            <a:off x="1295399" y="247650"/>
            <a:ext cx="9811485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5192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73DB3B29-25B7-326B-162A-4AFE5EEC1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0"/>
            <a:ext cx="10291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1520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EC103937-1B93-02F3-19CE-9E6FFC85D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0"/>
            <a:ext cx="10352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1152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D9F988C5-51EA-7546-52BC-51E797ECB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220" y="0"/>
            <a:ext cx="101361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2485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undefined">
            <a:extLst>
              <a:ext uri="{FF2B5EF4-FFF2-40B4-BE49-F238E27FC236}">
                <a16:creationId xmlns:a16="http://schemas.microsoft.com/office/drawing/2014/main" id="{E68237B9-8A0A-49A2-C828-E21C84740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650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8CD57BE-D4AD-8515-8509-9E50F43838C6}"/>
              </a:ext>
            </a:extLst>
          </p:cNvPr>
          <p:cNvSpPr txBox="1"/>
          <p:nvPr/>
        </p:nvSpPr>
        <p:spPr>
          <a:xfrm>
            <a:off x="1107594" y="331434"/>
            <a:ext cx="9838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V Jáchymově bylo vytěženo 8000 t U.   Z toho lze vyrobit 1200 jaderných pum typu Hirošima</a:t>
            </a:r>
          </a:p>
          <a:p>
            <a:pPr algn="ctr"/>
            <a:r>
              <a:rPr lang="cs-CZ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cs-CZ" b="1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ekvivalent 120 mil t klasické trhaviny TNT</a:t>
            </a:r>
          </a:p>
        </p:txBody>
      </p:sp>
    </p:spTree>
    <p:extLst>
      <p:ext uri="{BB962C8B-B14F-4D97-AF65-F5344CB8AC3E}">
        <p14:creationId xmlns:p14="http://schemas.microsoft.com/office/powerpoint/2010/main" val="318078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C703213-8E3A-D834-6E2C-296388B891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00" t="25481" r="46000" b="9037"/>
          <a:stretch/>
        </p:blipFill>
        <p:spPr>
          <a:xfrm>
            <a:off x="548639" y="122091"/>
            <a:ext cx="8779251" cy="653270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F98F68E-5286-09FC-373F-F2795EBD8AD9}"/>
              </a:ext>
            </a:extLst>
          </p:cNvPr>
          <p:cNvSpPr txBox="1"/>
          <p:nvPr/>
        </p:nvSpPr>
        <p:spPr>
          <a:xfrm>
            <a:off x="5842000" y="6285468"/>
            <a:ext cx="3773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Jaderné palivo Temelín – 3.9 x 10</a:t>
            </a:r>
            <a:r>
              <a:rPr lang="cs-CZ" sz="2000" b="1" baseline="30000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8492254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EA5B3CDD-CF6D-4DAC-AC5B-560FD52F8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6" y="685800"/>
            <a:ext cx="11639548" cy="470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5B121E6-2C09-FB7C-44DF-2E04A120DD47}"/>
              </a:ext>
            </a:extLst>
          </p:cNvPr>
          <p:cNvSpPr txBox="1"/>
          <p:nvPr/>
        </p:nvSpPr>
        <p:spPr>
          <a:xfrm>
            <a:off x="2600324" y="5802868"/>
            <a:ext cx="7667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Castellar" panose="020A0402060406010301" pitchFamily="18" charset="0"/>
              </a:rPr>
              <a:t>Hotel Radium </a:t>
            </a:r>
            <a:r>
              <a:rPr lang="cs-CZ" dirty="0" err="1">
                <a:latin typeface="Castellar" panose="020A0402060406010301" pitchFamily="18" charset="0"/>
              </a:rPr>
              <a:t>Palace</a:t>
            </a:r>
            <a:r>
              <a:rPr lang="cs-CZ" dirty="0">
                <a:latin typeface="Castellar" panose="020A0402060406010301" pitchFamily="18" charset="0"/>
              </a:rPr>
              <a:t> – Radonové </a:t>
            </a:r>
            <a:r>
              <a:rPr lang="cs-CZ" dirty="0" err="1">
                <a:latin typeface="Castellar" panose="020A0402060406010301" pitchFamily="18" charset="0"/>
              </a:rPr>
              <a:t>láznE</a:t>
            </a:r>
            <a:r>
              <a:rPr lang="cs-CZ" dirty="0">
                <a:latin typeface="Castellar" panose="020A0402060406010301" pitchFamily="18" charset="0"/>
              </a:rPr>
              <a:t> Jáchymov</a:t>
            </a:r>
          </a:p>
        </p:txBody>
      </p:sp>
    </p:spTree>
    <p:extLst>
      <p:ext uri="{BB962C8B-B14F-4D97-AF65-F5344CB8AC3E}">
        <p14:creationId xmlns:p14="http://schemas.microsoft.com/office/powerpoint/2010/main" val="4074548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ABB7C60-93A4-6201-1D13-C0EF9D8F71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59" t="27223" r="41329" b="14721"/>
          <a:stretch/>
        </p:blipFill>
        <p:spPr>
          <a:xfrm>
            <a:off x="1323974" y="155917"/>
            <a:ext cx="9645270" cy="658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9515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1A15DAF-5FC6-3FE4-8911-06886F613C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82" t="24028" r="41562" b="18333"/>
          <a:stretch/>
        </p:blipFill>
        <p:spPr>
          <a:xfrm>
            <a:off x="1314450" y="183317"/>
            <a:ext cx="9348958" cy="636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230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A3921F3-D53F-24F7-5DF3-BF46C88F8B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68" t="24167" r="41485" b="17639"/>
          <a:stretch/>
        </p:blipFill>
        <p:spPr>
          <a:xfrm>
            <a:off x="1276350" y="85725"/>
            <a:ext cx="9786424" cy="666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295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92E2682-05DB-12E0-E17E-D042C9C940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35" t="23750" r="41562" b="18472"/>
          <a:stretch/>
        </p:blipFill>
        <p:spPr>
          <a:xfrm>
            <a:off x="1247774" y="200026"/>
            <a:ext cx="9874926" cy="665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365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A073C46-C7CD-E3E5-08B4-68FAAF8DD0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22" t="30694" r="41641" b="12361"/>
          <a:stretch/>
        </p:blipFill>
        <p:spPr>
          <a:xfrm>
            <a:off x="1209675" y="114300"/>
            <a:ext cx="9981732" cy="66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8207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8474316-69B3-DE53-4CA5-BF7461F55D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91" t="28055" r="41250" b="13472"/>
          <a:stretch/>
        </p:blipFill>
        <p:spPr>
          <a:xfrm>
            <a:off x="1266824" y="0"/>
            <a:ext cx="9929326" cy="675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089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oskytuje Business Website">
            <a:extLst>
              <a:ext uri="{FF2B5EF4-FFF2-40B4-BE49-F238E27FC236}">
                <a16:creationId xmlns:a16="http://schemas.microsoft.com/office/drawing/2014/main" id="{BC3144E6-3436-525B-37E6-248F3E3DF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0" y="238125"/>
            <a:ext cx="8547100" cy="641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0328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07C7E48-EB9A-915B-F3A0-C43078B556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00" t="19111" r="51250" b="21333"/>
          <a:stretch/>
        </p:blipFill>
        <p:spPr>
          <a:xfrm>
            <a:off x="1554480" y="181015"/>
            <a:ext cx="5303520" cy="6519923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C0DD851-C116-9C9D-5A52-BF3E2F248682}"/>
              </a:ext>
            </a:extLst>
          </p:cNvPr>
          <p:cNvSpPr txBox="1"/>
          <p:nvPr/>
        </p:nvSpPr>
        <p:spPr>
          <a:xfrm>
            <a:off x="7680960" y="5669280"/>
            <a:ext cx="2825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Uran – produkce svět</a:t>
            </a:r>
          </a:p>
        </p:txBody>
      </p:sp>
    </p:spTree>
    <p:extLst>
      <p:ext uri="{BB962C8B-B14F-4D97-AF65-F5344CB8AC3E}">
        <p14:creationId xmlns:p14="http://schemas.microsoft.com/office/powerpoint/2010/main" val="37141080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0DA587B-FE30-C706-29F4-FAB6E2C006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67" t="23259" r="23083" b="14667"/>
          <a:stretch/>
        </p:blipFill>
        <p:spPr>
          <a:xfrm>
            <a:off x="1503680" y="357981"/>
            <a:ext cx="9575594" cy="559577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2CED4AF-30B0-FDB7-B023-E90F8E682284}"/>
              </a:ext>
            </a:extLst>
          </p:cNvPr>
          <p:cNvSpPr txBox="1"/>
          <p:nvPr/>
        </p:nvSpPr>
        <p:spPr>
          <a:xfrm>
            <a:off x="1717040" y="6035040"/>
            <a:ext cx="2506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Uran – zásoby svět</a:t>
            </a:r>
          </a:p>
        </p:txBody>
      </p:sp>
    </p:spTree>
    <p:extLst>
      <p:ext uri="{BB962C8B-B14F-4D97-AF65-F5344CB8AC3E}">
        <p14:creationId xmlns:p14="http://schemas.microsoft.com/office/powerpoint/2010/main" val="1877654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644B72D9-F3AB-567E-41A7-314B0F3D2D71}"/>
              </a:ext>
            </a:extLst>
          </p:cNvPr>
          <p:cNvSpPr txBox="1"/>
          <p:nvPr/>
        </p:nvSpPr>
        <p:spPr>
          <a:xfrm>
            <a:off x="4348480" y="741680"/>
            <a:ext cx="23054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/>
              <a:t>Černé uhlí</a:t>
            </a:r>
          </a:p>
        </p:txBody>
      </p:sp>
      <p:pic>
        <p:nvPicPr>
          <p:cNvPr id="3074" name="Picture 2" descr="ORZECH - Transmar Chojnice">
            <a:extLst>
              <a:ext uri="{FF2B5EF4-FFF2-40B4-BE49-F238E27FC236}">
                <a16:creationId xmlns:a16="http://schemas.microsoft.com/office/drawing/2014/main" id="{2533CBB5-B30C-C25D-9C4E-9010D8AD4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560" y="2041840"/>
            <a:ext cx="7904480" cy="444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7693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FF76033-E76E-F0FE-1C5C-8FDE5F4610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17" t="18815" r="27250" b="8592"/>
          <a:stretch/>
        </p:blipFill>
        <p:spPr>
          <a:xfrm>
            <a:off x="904240" y="398318"/>
            <a:ext cx="7620000" cy="606136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4850330-2633-37B6-BC84-B0E597FAA9F2}"/>
              </a:ext>
            </a:extLst>
          </p:cNvPr>
          <p:cNvSpPr txBox="1"/>
          <p:nvPr/>
        </p:nvSpPr>
        <p:spPr>
          <a:xfrm>
            <a:off x="9265920" y="5547360"/>
            <a:ext cx="14272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Uran </a:t>
            </a:r>
          </a:p>
          <a:p>
            <a:r>
              <a:rPr lang="cs-CZ" sz="2000" dirty="0"/>
              <a:t>Ložiska v ČR</a:t>
            </a:r>
          </a:p>
        </p:txBody>
      </p:sp>
    </p:spTree>
    <p:extLst>
      <p:ext uri="{BB962C8B-B14F-4D97-AF65-F5344CB8AC3E}">
        <p14:creationId xmlns:p14="http://schemas.microsoft.com/office/powerpoint/2010/main" val="26961894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FC43FB8-17E3-9B12-8B61-0FB78198A0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34" t="18370" r="28416" b="32445"/>
          <a:stretch/>
        </p:blipFill>
        <p:spPr>
          <a:xfrm>
            <a:off x="989529" y="528320"/>
            <a:ext cx="9036585" cy="51816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548D776-3256-A4CF-2541-2175B95C6286}"/>
              </a:ext>
            </a:extLst>
          </p:cNvPr>
          <p:cNvSpPr txBox="1"/>
          <p:nvPr/>
        </p:nvSpPr>
        <p:spPr>
          <a:xfrm>
            <a:off x="1310640" y="5960348"/>
            <a:ext cx="496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Uran, těžba v ČR. Maximální historická těžba 3 tis t.</a:t>
            </a:r>
          </a:p>
        </p:txBody>
      </p:sp>
    </p:spTree>
    <p:extLst>
      <p:ext uri="{BB962C8B-B14F-4D97-AF65-F5344CB8AC3E}">
        <p14:creationId xmlns:p14="http://schemas.microsoft.com/office/powerpoint/2010/main" val="20917851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lán na těžbu uranu v Brzkově na Jihlavsku padá">
            <a:extLst>
              <a:ext uri="{FF2B5EF4-FFF2-40B4-BE49-F238E27FC236}">
                <a16:creationId xmlns:a16="http://schemas.microsoft.com/office/drawing/2014/main" id="{1A836813-6144-BF48-5A9F-59D309E65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79" y="319597"/>
            <a:ext cx="9053225" cy="603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5219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ěžba uranu v Namibii">
            <a:extLst>
              <a:ext uri="{FF2B5EF4-FFF2-40B4-BE49-F238E27FC236}">
                <a16:creationId xmlns:a16="http://schemas.microsoft.com/office/drawing/2014/main" id="{CFAC1631-6CB0-2B72-54C3-4D68DAE81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640" y="106680"/>
            <a:ext cx="4460240" cy="669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4393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ěžba uranu: největší ekologická zátěž v kraji">
            <a:extLst>
              <a:ext uri="{FF2B5EF4-FFF2-40B4-BE49-F238E27FC236}">
                <a16:creationId xmlns:a16="http://schemas.microsoft.com/office/drawing/2014/main" id="{63855E0C-FBB1-2096-FFC2-6C3FA5A10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92" y="642454"/>
            <a:ext cx="10155388" cy="570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1527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E5E5210-33C6-1E3E-D354-802BFEBE30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17" t="22832" r="33446" b="8643"/>
          <a:stretch/>
        </p:blipFill>
        <p:spPr>
          <a:xfrm>
            <a:off x="781235" y="15681"/>
            <a:ext cx="9570128" cy="637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303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EF758CF-E32B-9CBD-3725-5D619C773B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97" t="21874" r="33985" b="7705"/>
          <a:stretch/>
        </p:blipFill>
        <p:spPr>
          <a:xfrm>
            <a:off x="985421" y="-79910"/>
            <a:ext cx="9676660" cy="636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368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0FC9AD8-56D7-6EF4-5A49-CF21218225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03" t="20833" r="39141" b="16389"/>
          <a:stretch/>
        </p:blipFill>
        <p:spPr>
          <a:xfrm>
            <a:off x="1000124" y="327325"/>
            <a:ext cx="9553576" cy="640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587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0A86D42-380D-4755-0BCC-6BDF073B2C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43" t="22621" r="32136" b="7088"/>
          <a:stretch/>
        </p:blipFill>
        <p:spPr>
          <a:xfrm>
            <a:off x="896644" y="112539"/>
            <a:ext cx="9818703" cy="619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5747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B09477E-5E55-24B8-2640-E5BD4B1A9E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2" t="19677" r="33301" b="9643"/>
          <a:stretch/>
        </p:blipFill>
        <p:spPr>
          <a:xfrm>
            <a:off x="790112" y="52688"/>
            <a:ext cx="10068414" cy="662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333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D6F53DD-FF01-70DA-72E6-8D43F0355B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34" t="18222" r="20916" b="10963"/>
          <a:stretch/>
        </p:blipFill>
        <p:spPr>
          <a:xfrm>
            <a:off x="1417214" y="426720"/>
            <a:ext cx="9510716" cy="608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885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2295B0B-414A-CAD7-B0AE-779880923B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16" t="20841" r="33883" b="9385"/>
          <a:stretch/>
        </p:blipFill>
        <p:spPr>
          <a:xfrm>
            <a:off x="745724" y="18174"/>
            <a:ext cx="10056062" cy="657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3337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6A4295AA-E6C4-B0B7-6FB6-1C9D1E11EA29}"/>
              </a:ext>
            </a:extLst>
          </p:cNvPr>
          <p:cNvSpPr txBox="1"/>
          <p:nvPr/>
        </p:nvSpPr>
        <p:spPr>
          <a:xfrm>
            <a:off x="550416" y="1384917"/>
            <a:ext cx="1085739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dirty="0"/>
              <a:t>Rusko hrozí úplným koncem dohody o jaderných zbraních. Riziko konfrontace s USA prý roste</a:t>
            </a:r>
          </a:p>
          <a:p>
            <a:r>
              <a:rPr lang="cs-CZ" dirty="0"/>
              <a:t>Příspěvek od: Jan Hrabě • před 11 min</a:t>
            </a:r>
          </a:p>
          <a:p>
            <a:endParaRPr lang="cs-CZ" dirty="0"/>
          </a:p>
          <a:p>
            <a:r>
              <a:rPr lang="cs-CZ" sz="2400" dirty="0"/>
              <a:t>"Pokud budou Spojené státy pokračovat v současném kurzu konfrontace s Ruskem a eskalaci směrem k přímému vojenskému konfliktu, pak může být osud dohody Nový START zpečetěn," prohlásil </a:t>
            </a:r>
            <a:r>
              <a:rPr lang="cs-CZ" sz="2400" dirty="0" err="1"/>
              <a:t>Jermakov</a:t>
            </a:r>
            <a:r>
              <a:rPr lang="cs-CZ" sz="2400" dirty="0"/>
              <a:t>. </a:t>
            </a:r>
          </a:p>
          <a:p>
            <a:endParaRPr lang="cs-CZ" sz="2400" dirty="0"/>
          </a:p>
          <a:p>
            <a:r>
              <a:rPr lang="cs-CZ" sz="2400" dirty="0"/>
              <a:t>Rusko přerušilo účast na smlouvě Nový START, kterou v roce 2010 podepsali v Praze tehdejší prezidenti obou velmocí Barack Obama a </a:t>
            </a:r>
            <a:r>
              <a:rPr lang="cs-CZ" sz="2400"/>
              <a:t>Dmitrij Medveděv. </a:t>
            </a:r>
            <a:r>
              <a:rPr lang="cs-CZ" sz="2400" dirty="0"/>
              <a:t>Dohoda upravuje limity pro jaderné arzenály a má platit do roku 2026. </a:t>
            </a:r>
          </a:p>
        </p:txBody>
      </p:sp>
    </p:spTree>
    <p:extLst>
      <p:ext uri="{BB962C8B-B14F-4D97-AF65-F5344CB8AC3E}">
        <p14:creationId xmlns:p14="http://schemas.microsoft.com/office/powerpoint/2010/main" val="269037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5B022F1-817A-D1E8-235B-0534CF1953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25778" r="25750" b="12297"/>
          <a:stretch/>
        </p:blipFill>
        <p:spPr>
          <a:xfrm>
            <a:off x="1615440" y="173609"/>
            <a:ext cx="9550400" cy="613220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412D905-2968-5470-FAC2-118EE13855F5}"/>
              </a:ext>
            </a:extLst>
          </p:cNvPr>
          <p:cNvSpPr txBox="1"/>
          <p:nvPr/>
        </p:nvSpPr>
        <p:spPr>
          <a:xfrm>
            <a:off x="2062480" y="6305816"/>
            <a:ext cx="2767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Černé uhlí – světové zásoby</a:t>
            </a:r>
          </a:p>
        </p:txBody>
      </p:sp>
    </p:spTree>
    <p:extLst>
      <p:ext uri="{BB962C8B-B14F-4D97-AF65-F5344CB8AC3E}">
        <p14:creationId xmlns:p14="http://schemas.microsoft.com/office/powerpoint/2010/main" val="2731468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9B3F1F1-141A-6F85-CBFD-B510665DAC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00" t="18222" r="22167" b="10815"/>
          <a:stretch/>
        </p:blipFill>
        <p:spPr>
          <a:xfrm>
            <a:off x="1795753" y="243840"/>
            <a:ext cx="9213996" cy="6096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7C3CC8F-28AF-2107-F67A-6F9C6E87C395}"/>
              </a:ext>
            </a:extLst>
          </p:cNvPr>
          <p:cNvSpPr txBox="1"/>
          <p:nvPr/>
        </p:nvSpPr>
        <p:spPr>
          <a:xfrm>
            <a:off x="1971040" y="6400800"/>
            <a:ext cx="3879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Černé uhlí – největší světoví producenti</a:t>
            </a:r>
          </a:p>
        </p:txBody>
      </p:sp>
    </p:spTree>
    <p:extLst>
      <p:ext uri="{BB962C8B-B14F-4D97-AF65-F5344CB8AC3E}">
        <p14:creationId xmlns:p14="http://schemas.microsoft.com/office/powerpoint/2010/main" val="182699373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energie</Template>
  <TotalTime>483</TotalTime>
  <Words>276</Words>
  <Application>Microsoft Office PowerPoint</Application>
  <PresentationFormat>Širokoúhlá obrazovka</PresentationFormat>
  <Paragraphs>43</Paragraphs>
  <Slides>71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71</vt:i4>
      </vt:variant>
    </vt:vector>
  </HeadingPairs>
  <TitlesOfParts>
    <vt:vector size="76" baseType="lpstr">
      <vt:lpstr>Arial</vt:lpstr>
      <vt:lpstr>Calibri</vt:lpstr>
      <vt:lpstr>Calibri Light</vt:lpstr>
      <vt:lpstr>Castellar</vt:lpstr>
      <vt:lpstr>Motiv Office</vt:lpstr>
      <vt:lpstr>Prezentace aplikace PowerPoint</vt:lpstr>
      <vt:lpstr>Historický vývoj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Jaromír Leichmann</dc:creator>
  <cp:lastModifiedBy>Jaromír Leichmann</cp:lastModifiedBy>
  <cp:revision>22</cp:revision>
  <dcterms:created xsi:type="dcterms:W3CDTF">2023-04-07T09:07:13Z</dcterms:created>
  <dcterms:modified xsi:type="dcterms:W3CDTF">2023-04-25T07:41:46Z</dcterms:modified>
</cp:coreProperties>
</file>