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5"/>
  </p:notesMasterIdLst>
  <p:handoutMasterIdLst>
    <p:handoutMasterId r:id="rId6"/>
  </p:handoutMasterIdLst>
  <p:sldIdLst>
    <p:sldId id="257" r:id="rId2"/>
    <p:sldId id="259" r:id="rId3"/>
    <p:sldId id="258" r:id="rId4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7A126-4EA7-1CA2-0C08-CE138D3D4A3E}" v="16" dt="2024-02-22T12:04:37.219"/>
    <p1510:client id="{B461C826-628C-1F1C-6B5F-792A86FDF46F}" v="44" dt="2024-02-22T10:10:30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AACD7DD-B890-4B02-86D7-B10DA39560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7CE65A2-5227-47A4-B736-66CF212D40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9BCF6-2266-420F-9178-919111818CE1}" type="datetime1">
              <a:rPr lang="cs-CZ" smtClean="0"/>
              <a:t>22.02.2024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CF45C0A-0DF0-48D1-BF02-A88C6C79BC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3AE1B0-888F-4F0F-AFE6-19517E9201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574E0-00E7-4B02-BA62-38637328F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992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B644-BCE8-43BC-B757-EC4515FA52C8}" type="datetime1">
              <a:rPr lang="cs-CZ" smtClean="0"/>
              <a:pPr/>
              <a:t>22.02.2024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noProof="0" dirty="0"/>
              <a:t>Po kliknutí můžete upravovat styly textu v předloze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7504-F64E-458E-80BF-3ACBE50D926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6584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2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1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5882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854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225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930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45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7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2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9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3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4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5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4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7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74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va.budinska@recetox.m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72D30-C504-2C50-F420-BDDFDC82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12" y="560119"/>
            <a:ext cx="9960741" cy="13208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/>
                </a:solidFill>
                <a:ea typeface="+mj-lt"/>
                <a:cs typeface="+mj-lt"/>
              </a:rPr>
              <a:t>Složení </a:t>
            </a:r>
            <a:r>
              <a:rPr lang="cs-CZ" b="1" dirty="0" err="1">
                <a:solidFill>
                  <a:schemeClr val="accent2"/>
                </a:solidFill>
                <a:ea typeface="+mj-lt"/>
                <a:cs typeface="+mj-lt"/>
              </a:rPr>
              <a:t>mikrobiomu</a:t>
            </a:r>
            <a:r>
              <a:rPr lang="cs-CZ" b="1" dirty="0">
                <a:solidFill>
                  <a:schemeClr val="accent2"/>
                </a:solidFill>
                <a:ea typeface="+mj-lt"/>
                <a:cs typeface="+mj-lt"/>
              </a:rPr>
              <a:t> u BRAF pozitivních nádorů </a:t>
            </a:r>
            <a:r>
              <a:rPr lang="cs-CZ" b="1" dirty="0" err="1">
                <a:solidFill>
                  <a:schemeClr val="accent2"/>
                </a:solidFill>
                <a:ea typeface="+mj-lt"/>
                <a:cs typeface="+mj-lt"/>
              </a:rPr>
              <a:t>kolorekta</a:t>
            </a:r>
            <a:br>
              <a:rPr lang="cs-CZ" sz="2800" dirty="0"/>
            </a:br>
            <a:r>
              <a:rPr lang="cs-CZ" sz="2000" dirty="0">
                <a:solidFill>
                  <a:schemeClr val="accent2"/>
                </a:solidFill>
              </a:rPr>
              <a:t>Eva Budinská</a:t>
            </a:r>
            <a:br>
              <a:rPr lang="cs-CZ" sz="2000" dirty="0">
                <a:solidFill>
                  <a:schemeClr val="accent2"/>
                </a:solidFill>
              </a:rPr>
            </a:br>
            <a:r>
              <a:rPr lang="cs-CZ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eva.budinska@recetox.muni.cz</a:t>
            </a:r>
            <a:r>
              <a:rPr lang="cs-CZ" sz="2000" dirty="0">
                <a:solidFill>
                  <a:schemeClr val="accent2"/>
                </a:solidFill>
              </a:rPr>
              <a:t>, D29/113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A7765D-16B9-451F-9D42-BBBABECD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21" y="2497057"/>
            <a:ext cx="6942553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cs-CZ" dirty="0">
                <a:ea typeface="+mn-lt"/>
                <a:cs typeface="+mn-lt"/>
              </a:rPr>
              <a:t>Mutace </a:t>
            </a:r>
            <a:r>
              <a:rPr lang="cs-CZ" err="1">
                <a:ea typeface="+mn-lt"/>
                <a:cs typeface="+mn-lt"/>
              </a:rPr>
              <a:t>protoonkogenu</a:t>
            </a:r>
            <a:r>
              <a:rPr lang="cs-CZ" dirty="0">
                <a:ea typeface="+mn-lt"/>
                <a:cs typeface="+mn-lt"/>
              </a:rPr>
              <a:t> BRAF, důležitého člena MAPK/ERK signální dráhy regulující růst a proliferaci buněk, se objevuje u nemetastazujících nádorů (15% KRK)</a:t>
            </a:r>
            <a:endParaRPr lang="en-US"/>
          </a:p>
          <a:p>
            <a:pPr>
              <a:buFont typeface="Arial" charset="2"/>
              <a:buChar char="•"/>
            </a:pPr>
            <a:r>
              <a:rPr lang="cs-CZ" dirty="0">
                <a:ea typeface="+mn-lt"/>
                <a:cs typeface="+mn-lt"/>
              </a:rPr>
              <a:t>V600E, kdy je valin na pozici 600 aminokyseliny zaměněn za kyselinu </a:t>
            </a:r>
            <a:r>
              <a:rPr lang="cs-CZ" err="1">
                <a:ea typeface="+mn-lt"/>
                <a:cs typeface="+mn-lt"/>
              </a:rPr>
              <a:t>glutamovou</a:t>
            </a:r>
            <a:r>
              <a:rPr lang="cs-CZ" dirty="0">
                <a:ea typeface="+mn-lt"/>
                <a:cs typeface="+mn-lt"/>
              </a:rPr>
              <a:t>, vede ke stálé aktivaci BRAF proteinu a ten pak nereaguje na fyziologickou regulaci a ve většině případů ani na léčbu inhibitory EGFR</a:t>
            </a:r>
          </a:p>
          <a:p>
            <a:pPr>
              <a:buFont typeface="Arial" charset="2"/>
              <a:buChar char="•"/>
            </a:pPr>
            <a:r>
              <a:rPr lang="cs-CZ" dirty="0">
                <a:ea typeface="+mn-lt"/>
                <a:cs typeface="+mn-lt"/>
              </a:rPr>
              <a:t>Pacienti mají horší prognózu a včasné odhalení nádoru s touto </a:t>
            </a:r>
            <a:r>
              <a:rPr lang="cs-CZ">
                <a:ea typeface="+mn-lt"/>
                <a:cs typeface="+mn-lt"/>
              </a:rPr>
              <a:t>mutací může prodloužit dobu jejich přežití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3FD8953-AB4F-5DF7-F32F-8E1FF615A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7914" y="2064129"/>
            <a:ext cx="2743200" cy="354122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58EA54E-FDB6-4506-EA1A-5DCF2924F902}"/>
              </a:ext>
            </a:extLst>
          </p:cNvPr>
          <p:cNvSpPr txBox="1"/>
          <p:nvPr/>
        </p:nvSpPr>
        <p:spPr>
          <a:xfrm>
            <a:off x="-5938" y="3958"/>
            <a:ext cx="11431979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2E83C3"/>
                </a:solidFill>
              </a:rPr>
              <a:t>E4013 </a:t>
            </a:r>
            <a:r>
              <a:rPr lang="en-US" sz="1000" dirty="0" err="1">
                <a:solidFill>
                  <a:srgbClr val="2E83C3"/>
                </a:solidFill>
              </a:rPr>
              <a:t>Týmový</a:t>
            </a:r>
            <a:r>
              <a:rPr lang="en-US" sz="1000" dirty="0">
                <a:solidFill>
                  <a:srgbClr val="2E83C3"/>
                </a:solidFill>
              </a:rPr>
              <a:t> </a:t>
            </a:r>
            <a:r>
              <a:rPr lang="en-US" sz="1000" dirty="0" err="1">
                <a:solidFill>
                  <a:srgbClr val="2E83C3"/>
                </a:solidFill>
              </a:rPr>
              <a:t>projekt</a:t>
            </a:r>
            <a:r>
              <a:rPr lang="en-US" sz="1000" dirty="0">
                <a:solidFill>
                  <a:srgbClr val="2E83C3"/>
                </a:solidFill>
              </a:rPr>
              <a:t> z </a:t>
            </a:r>
            <a:r>
              <a:rPr lang="en-US" sz="1000" dirty="0" err="1">
                <a:solidFill>
                  <a:srgbClr val="2E83C3"/>
                </a:solidFill>
              </a:rPr>
              <a:t>Matematické</a:t>
            </a:r>
            <a:r>
              <a:rPr lang="en-US" sz="1000" dirty="0">
                <a:solidFill>
                  <a:srgbClr val="2E83C3"/>
                </a:solidFill>
              </a:rPr>
              <a:t> </a:t>
            </a:r>
            <a:r>
              <a:rPr lang="en-US" sz="1000" dirty="0" err="1">
                <a:solidFill>
                  <a:srgbClr val="2E83C3"/>
                </a:solidFill>
              </a:rPr>
              <a:t>biologie</a:t>
            </a:r>
            <a:r>
              <a:rPr lang="en-US" sz="1000" dirty="0">
                <a:solidFill>
                  <a:srgbClr val="2E83C3"/>
                </a:solidFill>
              </a:rPr>
              <a:t> a </a:t>
            </a:r>
            <a:r>
              <a:rPr lang="en-US" sz="1000" dirty="0" err="1">
                <a:solidFill>
                  <a:srgbClr val="2E83C3"/>
                </a:solidFill>
              </a:rPr>
              <a:t>biomedicíny</a:t>
            </a:r>
            <a:r>
              <a:rPr lang="en-US" sz="1000" dirty="0">
                <a:solidFill>
                  <a:srgbClr val="2E83C3"/>
                </a:solidFill>
              </a:rPr>
              <a:t> – </a:t>
            </a:r>
            <a:r>
              <a:rPr lang="en-US" sz="1000" dirty="0" err="1">
                <a:solidFill>
                  <a:srgbClr val="2E83C3"/>
                </a:solidFill>
              </a:rPr>
              <a:t>biomedicínská</a:t>
            </a:r>
            <a:r>
              <a:rPr lang="en-US" sz="1000" dirty="0">
                <a:solidFill>
                  <a:srgbClr val="2E83C3"/>
                </a:solidFill>
              </a:rPr>
              <a:t> </a:t>
            </a:r>
            <a:r>
              <a:rPr lang="en-US" sz="1000" dirty="0" err="1">
                <a:solidFill>
                  <a:srgbClr val="2E83C3"/>
                </a:solidFill>
              </a:rPr>
              <a:t>bioinformatika</a:t>
            </a:r>
            <a:r>
              <a:rPr lang="en-US" sz="1000" dirty="0">
                <a:solidFill>
                  <a:srgbClr val="2E83C3"/>
                </a:solidFill>
              </a:rPr>
              <a:t> (</a:t>
            </a:r>
            <a:r>
              <a:rPr lang="en-US" sz="1000" dirty="0" err="1">
                <a:solidFill>
                  <a:srgbClr val="2E83C3"/>
                </a:solidFill>
              </a:rPr>
              <a:t>jaro</a:t>
            </a:r>
            <a:r>
              <a:rPr lang="en-US" sz="1000" dirty="0">
                <a:solidFill>
                  <a:srgbClr val="2E83C3"/>
                </a:solidFill>
              </a:rPr>
              <a:t> 2024)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9A93C2C-DE8B-3B31-58C4-71E352EE1A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4842" y="6546514"/>
            <a:ext cx="2743200" cy="31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27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F1B7C-433A-70D9-DB16-798110395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BRAF positive 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621D4-E447-4A17-62EB-14F07752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59" y="1768492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cs-CZ" dirty="0" err="1">
                <a:ea typeface="+mn-lt"/>
                <a:cs typeface="+mn-lt"/>
              </a:rPr>
              <a:t>Popovici</a:t>
            </a:r>
            <a:r>
              <a:rPr lang="cs-CZ" dirty="0">
                <a:ea typeface="+mn-lt"/>
                <a:cs typeface="+mn-lt"/>
              </a:rPr>
              <a:t> et al. 2012 vytvořil klasifikátor založený na genové expresi</a:t>
            </a:r>
            <a:endParaRPr lang="en-US"/>
          </a:p>
          <a:p>
            <a:pPr>
              <a:buFont typeface="Arial"/>
              <a:buChar char="•"/>
            </a:pPr>
            <a:r>
              <a:rPr lang="cs-CZ" dirty="0">
                <a:ea typeface="+mn-lt"/>
                <a:cs typeface="+mn-lt"/>
              </a:rPr>
              <a:t>Pacienti, kteří nebyli </a:t>
            </a:r>
            <a:r>
              <a:rPr lang="cs-CZ" dirty="0" err="1">
                <a:ea typeface="+mn-lt"/>
                <a:cs typeface="+mn-lt"/>
              </a:rPr>
              <a:t>BRAFmut</a:t>
            </a:r>
            <a:r>
              <a:rPr lang="cs-CZ" dirty="0">
                <a:ea typeface="+mn-lt"/>
                <a:cs typeface="+mn-lt"/>
              </a:rPr>
              <a:t>, ale na základě klasifikátoru byli označování jako </a:t>
            </a:r>
            <a:r>
              <a:rPr lang="cs-CZ" dirty="0" err="1">
                <a:ea typeface="+mn-lt"/>
                <a:cs typeface="+mn-lt"/>
              </a:rPr>
              <a:t>BRAFmut</a:t>
            </a:r>
            <a:r>
              <a:rPr lang="cs-CZ" dirty="0">
                <a:ea typeface="+mn-lt"/>
                <a:cs typeface="+mn-lt"/>
              </a:rPr>
              <a:t> (</a:t>
            </a:r>
            <a:r>
              <a:rPr lang="cs-CZ" dirty="0" err="1">
                <a:ea typeface="+mn-lt"/>
                <a:cs typeface="+mn-lt"/>
              </a:rPr>
              <a:t>BRAFpos</a:t>
            </a:r>
            <a:r>
              <a:rPr lang="cs-CZ" dirty="0">
                <a:ea typeface="+mn-lt"/>
                <a:cs typeface="+mn-lt"/>
              </a:rPr>
              <a:t>) vykazovali podobné rysy jako </a:t>
            </a:r>
            <a:r>
              <a:rPr lang="cs-CZ" dirty="0" err="1">
                <a:ea typeface="+mn-lt"/>
                <a:cs typeface="+mn-lt"/>
              </a:rPr>
              <a:t>BRAFmut</a:t>
            </a:r>
            <a:endParaRPr lang="cs-CZ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58E53D00-F3E2-AE9B-621A-EC17C0896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218" y="3383464"/>
            <a:ext cx="4653148" cy="2367176"/>
          </a:xfrm>
          <a:prstGeom prst="rect">
            <a:avLst/>
          </a:prstGeom>
        </p:spPr>
      </p:pic>
      <p:pic>
        <p:nvPicPr>
          <p:cNvPr id="6" name="Obrázek 8">
            <a:extLst>
              <a:ext uri="{FF2B5EF4-FFF2-40B4-BE49-F238E27FC236}">
                <a16:creationId xmlns:a16="http://schemas.microsoft.com/office/drawing/2014/main" id="{9684B6F8-E378-C87F-8D3D-136DE05BC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4842" y="6546514"/>
            <a:ext cx="2743200" cy="31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82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D72D30-C504-2C50-F420-BDDFDC82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accent2"/>
                </a:solidFill>
              </a:rPr>
              <a:t>Hlavní kroky projektu: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A7765D-16B9-451F-9D42-BBBABECD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AutoNum type="arabicPeriod"/>
            </a:pPr>
            <a:r>
              <a:rPr lang="cs-CZ" dirty="0"/>
              <a:t>Nastudovat si </a:t>
            </a:r>
            <a:r>
              <a:rPr lang="cs-CZ" dirty="0" err="1"/>
              <a:t>mikrobiomová</a:t>
            </a:r>
            <a:r>
              <a:rPr lang="cs-CZ" dirty="0"/>
              <a:t> data z 16S </a:t>
            </a:r>
            <a:r>
              <a:rPr lang="cs-CZ" dirty="0" err="1"/>
              <a:t>rRNA</a:t>
            </a:r>
            <a:r>
              <a:rPr lang="cs-CZ" dirty="0"/>
              <a:t> </a:t>
            </a:r>
            <a:r>
              <a:rPr lang="cs-CZ" dirty="0" err="1"/>
              <a:t>sekvenování</a:t>
            </a:r>
            <a:r>
              <a:rPr lang="cs-CZ" dirty="0"/>
              <a:t> a WMGS</a:t>
            </a:r>
          </a:p>
          <a:p>
            <a:pPr>
              <a:buAutoNum type="arabicPeriod"/>
            </a:pPr>
            <a:r>
              <a:rPr lang="cs-CZ" dirty="0"/>
              <a:t>Nastudovat si regresní modely a vícerozměrné statistické metody a jejich aplikace v R</a:t>
            </a:r>
          </a:p>
          <a:p>
            <a:pPr>
              <a:buAutoNum type="arabicPeriod"/>
            </a:pPr>
            <a:r>
              <a:rPr lang="cs-CZ" dirty="0"/>
              <a:t>Popsat rozdíly v diverzitě a ve složení </a:t>
            </a:r>
            <a:r>
              <a:rPr lang="cs-CZ" dirty="0" err="1"/>
              <a:t>mikrobiomu</a:t>
            </a:r>
            <a:r>
              <a:rPr lang="cs-CZ" dirty="0"/>
              <a:t> z nádorových stěrů mezi </a:t>
            </a:r>
            <a:r>
              <a:rPr lang="cs-CZ" dirty="0" err="1"/>
              <a:t>BRAFmut</a:t>
            </a:r>
            <a:r>
              <a:rPr lang="cs-CZ" dirty="0"/>
              <a:t>/</a:t>
            </a:r>
            <a:r>
              <a:rPr lang="cs-CZ" dirty="0" err="1"/>
              <a:t>BRAFpos</a:t>
            </a:r>
            <a:r>
              <a:rPr lang="cs-CZ" dirty="0"/>
              <a:t>/</a:t>
            </a:r>
            <a:r>
              <a:rPr lang="cs-CZ" dirty="0" err="1"/>
              <a:t>BRAFwt</a:t>
            </a:r>
            <a:endParaRPr lang="cs-CZ" dirty="0"/>
          </a:p>
          <a:p>
            <a:pPr>
              <a:buAutoNum type="arabicPeriod"/>
            </a:pPr>
            <a:r>
              <a:rPr lang="cs-CZ" dirty="0"/>
              <a:t>Zjistit, zda se jednotlivé skupiny liší složení </a:t>
            </a:r>
            <a:r>
              <a:rPr lang="cs-CZ" dirty="0" err="1"/>
              <a:t>mikrobiomu</a:t>
            </a:r>
            <a:r>
              <a:rPr lang="cs-CZ" dirty="0"/>
              <a:t> ve stolici</a:t>
            </a:r>
          </a:p>
          <a:p>
            <a:pPr>
              <a:buAutoNum type="arabicPeriod"/>
            </a:pPr>
            <a:r>
              <a:rPr lang="cs-CZ" dirty="0"/>
              <a:t>Výsledky vizualizovat a interpretovat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9E2FB484-23B7-FA1A-09B9-61D7AB679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842" y="6546514"/>
            <a:ext cx="2743200" cy="316194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33B5E3A-0865-31A3-F19C-06611D3AD0B8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96B9E075-EAE2-BBFB-0FCF-3F06B4F545FE}"/>
              </a:ext>
            </a:extLst>
          </p:cNvPr>
          <p:cNvSpPr txBox="1">
            <a:spLocks/>
          </p:cNvSpPr>
          <p:nvPr/>
        </p:nvSpPr>
        <p:spPr>
          <a:xfrm>
            <a:off x="443786" y="425532"/>
            <a:ext cx="104769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800" dirty="0">
                <a:solidFill>
                  <a:schemeClr val="accent2"/>
                </a:solidFill>
              </a:rPr>
              <a:t>Je </a:t>
            </a:r>
            <a:r>
              <a:rPr lang="cs-CZ" sz="2800" dirty="0" err="1">
                <a:solidFill>
                  <a:schemeClr val="accent2"/>
                </a:solidFill>
              </a:rPr>
              <a:t>mikrobiom</a:t>
            </a:r>
            <a:r>
              <a:rPr lang="cs-CZ" sz="2800" dirty="0">
                <a:solidFill>
                  <a:schemeClr val="accent2"/>
                </a:solidFill>
              </a:rPr>
              <a:t> </a:t>
            </a:r>
            <a:r>
              <a:rPr lang="cs-CZ" sz="2800" dirty="0" err="1">
                <a:solidFill>
                  <a:schemeClr val="accent2"/>
                </a:solidFill>
              </a:rPr>
              <a:t>BRAFpos</a:t>
            </a:r>
            <a:r>
              <a:rPr lang="cs-CZ" sz="2800" dirty="0">
                <a:solidFill>
                  <a:schemeClr val="accent2"/>
                </a:solidFill>
              </a:rPr>
              <a:t> nádorů podobný </a:t>
            </a:r>
            <a:r>
              <a:rPr lang="cs-CZ" sz="2800" dirty="0" err="1">
                <a:solidFill>
                  <a:schemeClr val="accent2"/>
                </a:solidFill>
              </a:rPr>
              <a:t>mikrobiomu</a:t>
            </a:r>
            <a:r>
              <a:rPr lang="cs-CZ" sz="2800" dirty="0">
                <a:solidFill>
                  <a:schemeClr val="accent2"/>
                </a:solidFill>
              </a:rPr>
              <a:t> nádorů </a:t>
            </a:r>
            <a:r>
              <a:rPr lang="cs-CZ" sz="2800" dirty="0" err="1">
                <a:solidFill>
                  <a:schemeClr val="accent2"/>
                </a:solidFill>
              </a:rPr>
              <a:t>BRAFmut</a:t>
            </a:r>
            <a:r>
              <a:rPr lang="cs-CZ" sz="2800" dirty="0">
                <a:solidFill>
                  <a:schemeClr val="accent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244799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</vt:lpstr>
      <vt:lpstr>Složení mikrobiomu u BRAF pozitivních nádorů kolorekta Eva Budinská eva.budinska@recetox.muni.cz, D29/113</vt:lpstr>
      <vt:lpstr>BRAF positive populace</vt:lpstr>
      <vt:lpstr>Hlavní kroky projektu: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169</cp:revision>
  <dcterms:created xsi:type="dcterms:W3CDTF">2023-02-10T13:02:36Z</dcterms:created>
  <dcterms:modified xsi:type="dcterms:W3CDTF">2024-02-22T12:05:31Z</dcterms:modified>
</cp:coreProperties>
</file>