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54"/>
  </p:notesMasterIdLst>
  <p:handoutMasterIdLst>
    <p:handoutMasterId r:id="rId55"/>
  </p:handoutMasterIdLst>
  <p:sldIdLst>
    <p:sldId id="412" r:id="rId2"/>
    <p:sldId id="479" r:id="rId3"/>
    <p:sldId id="446" r:id="rId4"/>
    <p:sldId id="448" r:id="rId5"/>
    <p:sldId id="447" r:id="rId6"/>
    <p:sldId id="450" r:id="rId7"/>
    <p:sldId id="461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76" r:id="rId16"/>
    <p:sldId id="474" r:id="rId17"/>
    <p:sldId id="475" r:id="rId18"/>
    <p:sldId id="477" r:id="rId19"/>
    <p:sldId id="478" r:id="rId20"/>
    <p:sldId id="452" r:id="rId21"/>
    <p:sldId id="454" r:id="rId22"/>
    <p:sldId id="456" r:id="rId23"/>
    <p:sldId id="457" r:id="rId24"/>
    <p:sldId id="453" r:id="rId25"/>
    <p:sldId id="455" r:id="rId26"/>
    <p:sldId id="499" r:id="rId27"/>
    <p:sldId id="498" r:id="rId28"/>
    <p:sldId id="500" r:id="rId29"/>
    <p:sldId id="501" r:id="rId30"/>
    <p:sldId id="503" r:id="rId31"/>
    <p:sldId id="480" r:id="rId32"/>
    <p:sldId id="495" r:id="rId33"/>
    <p:sldId id="497" r:id="rId34"/>
    <p:sldId id="484" r:id="rId35"/>
    <p:sldId id="483" r:id="rId36"/>
    <p:sldId id="486" r:id="rId37"/>
    <p:sldId id="487" r:id="rId38"/>
    <p:sldId id="488" r:id="rId39"/>
    <p:sldId id="489" r:id="rId40"/>
    <p:sldId id="493" r:id="rId41"/>
    <p:sldId id="494" r:id="rId42"/>
    <p:sldId id="449" r:id="rId43"/>
    <p:sldId id="458" r:id="rId44"/>
    <p:sldId id="459" r:id="rId45"/>
    <p:sldId id="462" r:id="rId46"/>
    <p:sldId id="463" r:id="rId47"/>
    <p:sldId id="464" r:id="rId48"/>
    <p:sldId id="465" r:id="rId49"/>
    <p:sldId id="466" r:id="rId50"/>
    <p:sldId id="451" r:id="rId51"/>
    <p:sldId id="502" r:id="rId52"/>
    <p:sldId id="504" r:id="rId53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296EF9"/>
    <a:srgbClr val="000000"/>
    <a:srgbClr val="3F7DF9"/>
    <a:srgbClr val="E3DDD1"/>
    <a:srgbClr val="B39F81"/>
    <a:srgbClr val="BEAD94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84" autoAdjust="0"/>
  </p:normalViewPr>
  <p:slideViewPr>
    <p:cSldViewPr>
      <p:cViewPr varScale="1">
        <p:scale>
          <a:sx n="76" d="100"/>
          <a:sy n="76" d="100"/>
        </p:scale>
        <p:origin x="108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AS%202015_16\casova%20rada(Automaticky%20ulo&#382;eno)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A8-48A8-B7CA-884216AF5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475968"/>
        <c:axId val="413477504"/>
      </c:lineChart>
      <c:catAx>
        <c:axId val="413475968"/>
        <c:scaling>
          <c:orientation val="minMax"/>
        </c:scaling>
        <c:delete val="0"/>
        <c:axPos val="b"/>
        <c:majorTickMark val="out"/>
        <c:minorTickMark val="none"/>
        <c:tickLblPos val="nextTo"/>
        <c:crossAx val="413477504"/>
        <c:crosses val="autoZero"/>
        <c:auto val="1"/>
        <c:lblAlgn val="ctr"/>
        <c:lblOffset val="100"/>
        <c:noMultiLvlLbl val="0"/>
      </c:catAx>
      <c:valAx>
        <c:axId val="413477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34759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C7-467E-A5A5-C88E56AD2778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0.0</c:formatCode>
                <c:ptCount val="20"/>
                <c:pt idx="1">
                  <c:v>10</c:v>
                </c:pt>
                <c:pt idx="2">
                  <c:v>8.6666666666666767</c:v>
                </c:pt>
                <c:pt idx="3">
                  <c:v>6.3333333333333544</c:v>
                </c:pt>
                <c:pt idx="4">
                  <c:v>7.3333333333333544</c:v>
                </c:pt>
                <c:pt idx="5">
                  <c:v>10</c:v>
                </c:pt>
                <c:pt idx="6">
                  <c:v>11.333333333333334</c:v>
                </c:pt>
                <c:pt idx="7">
                  <c:v>11</c:v>
                </c:pt>
                <c:pt idx="8">
                  <c:v>10.666666666666709</c:v>
                </c:pt>
                <c:pt idx="9">
                  <c:v>10</c:v>
                </c:pt>
                <c:pt idx="10">
                  <c:v>8.6666666666666767</c:v>
                </c:pt>
                <c:pt idx="11">
                  <c:v>7.666666666666667</c:v>
                </c:pt>
                <c:pt idx="12">
                  <c:v>10</c:v>
                </c:pt>
                <c:pt idx="13">
                  <c:v>11</c:v>
                </c:pt>
                <c:pt idx="14">
                  <c:v>10.333333333333334</c:v>
                </c:pt>
                <c:pt idx="15">
                  <c:v>9.6666666666666767</c:v>
                </c:pt>
                <c:pt idx="16">
                  <c:v>9.6666666666666767</c:v>
                </c:pt>
                <c:pt idx="17">
                  <c:v>9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C7-467E-A5A5-C88E56AD2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065792"/>
        <c:axId val="414067328"/>
      </c:lineChart>
      <c:catAx>
        <c:axId val="414065792"/>
        <c:scaling>
          <c:orientation val="minMax"/>
        </c:scaling>
        <c:delete val="0"/>
        <c:axPos val="b"/>
        <c:majorTickMark val="out"/>
        <c:minorTickMark val="none"/>
        <c:tickLblPos val="nextTo"/>
        <c:crossAx val="414067328"/>
        <c:crosses val="autoZero"/>
        <c:auto val="1"/>
        <c:lblAlgn val="ctr"/>
        <c:lblOffset val="100"/>
        <c:noMultiLvlLbl val="0"/>
      </c:catAx>
      <c:valAx>
        <c:axId val="414067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40657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F6-4494-8281-ECEAA6F3A5E6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0.0</c:formatCode>
                <c:ptCount val="20"/>
                <c:pt idx="1">
                  <c:v>10</c:v>
                </c:pt>
                <c:pt idx="2">
                  <c:v>8.6666666666666767</c:v>
                </c:pt>
                <c:pt idx="3">
                  <c:v>6.3333333333333544</c:v>
                </c:pt>
                <c:pt idx="4">
                  <c:v>7.3333333333333544</c:v>
                </c:pt>
                <c:pt idx="5">
                  <c:v>10</c:v>
                </c:pt>
                <c:pt idx="6">
                  <c:v>11.333333333333334</c:v>
                </c:pt>
                <c:pt idx="7">
                  <c:v>11</c:v>
                </c:pt>
                <c:pt idx="8">
                  <c:v>10.666666666666709</c:v>
                </c:pt>
                <c:pt idx="9">
                  <c:v>10</c:v>
                </c:pt>
                <c:pt idx="10">
                  <c:v>8.6666666666666767</c:v>
                </c:pt>
                <c:pt idx="11">
                  <c:v>7.666666666666667</c:v>
                </c:pt>
                <c:pt idx="12">
                  <c:v>10</c:v>
                </c:pt>
                <c:pt idx="13">
                  <c:v>11</c:v>
                </c:pt>
                <c:pt idx="14">
                  <c:v>10.333333333333334</c:v>
                </c:pt>
                <c:pt idx="15">
                  <c:v>9.6666666666666767</c:v>
                </c:pt>
                <c:pt idx="16">
                  <c:v>9.6666666666666767</c:v>
                </c:pt>
                <c:pt idx="17">
                  <c:v>9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F6-4494-8281-ECEAA6F3A5E6}"/>
            </c:ext>
          </c:extLst>
        </c:ser>
        <c:ser>
          <c:idx val="3"/>
          <c:order val="2"/>
          <c:marker>
            <c:symbol val="none"/>
          </c:marker>
          <c:val>
            <c:numRef>
              <c:f>List1!$D$1:$D$20</c:f>
              <c:numCache>
                <c:formatCode>General</c:formatCode>
                <c:ptCount val="20"/>
                <c:pt idx="2" formatCode="0.0">
                  <c:v>8.2000000000000011</c:v>
                </c:pt>
                <c:pt idx="3" formatCode="0.0">
                  <c:v>8.4</c:v>
                </c:pt>
                <c:pt idx="4" formatCode="0.0">
                  <c:v>8.8000000000000007</c:v>
                </c:pt>
                <c:pt idx="5" formatCode="0.0">
                  <c:v>9</c:v>
                </c:pt>
                <c:pt idx="6" formatCode="0.0">
                  <c:v>9.8000000000000007</c:v>
                </c:pt>
                <c:pt idx="7" formatCode="0.0">
                  <c:v>11.4</c:v>
                </c:pt>
                <c:pt idx="8" formatCode="0.0">
                  <c:v>10.6</c:v>
                </c:pt>
                <c:pt idx="9" formatCode="0.0">
                  <c:v>9</c:v>
                </c:pt>
                <c:pt idx="10" formatCode="0.0">
                  <c:v>9.2000000000000011</c:v>
                </c:pt>
                <c:pt idx="11" formatCode="0.0">
                  <c:v>10</c:v>
                </c:pt>
                <c:pt idx="12" formatCode="0.0">
                  <c:v>9.2000000000000011</c:v>
                </c:pt>
                <c:pt idx="13" formatCode="0.0">
                  <c:v>9.4</c:v>
                </c:pt>
                <c:pt idx="14" formatCode="0.0">
                  <c:v>10.6</c:v>
                </c:pt>
                <c:pt idx="15" formatCode="0.0">
                  <c:v>10.4</c:v>
                </c:pt>
                <c:pt idx="16" formatCode="0.0">
                  <c:v>8.8000000000000007</c:v>
                </c:pt>
                <c:pt idx="17" formatCode="0.0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F6-4494-8281-ECEAA6F3A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279936"/>
        <c:axId val="414285824"/>
      </c:lineChart>
      <c:catAx>
        <c:axId val="414279936"/>
        <c:scaling>
          <c:orientation val="minMax"/>
        </c:scaling>
        <c:delete val="0"/>
        <c:axPos val="b"/>
        <c:majorTickMark val="out"/>
        <c:minorTickMark val="none"/>
        <c:tickLblPos val="nextTo"/>
        <c:crossAx val="414285824"/>
        <c:crosses val="autoZero"/>
        <c:auto val="1"/>
        <c:lblAlgn val="ctr"/>
        <c:lblOffset val="100"/>
        <c:noMultiLvlLbl val="0"/>
      </c:catAx>
      <c:valAx>
        <c:axId val="414285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42799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41-41A7-99BC-D655B8F85D0E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0.0</c:formatCode>
                <c:ptCount val="20"/>
                <c:pt idx="1">
                  <c:v>10</c:v>
                </c:pt>
                <c:pt idx="2">
                  <c:v>8.6666666666666767</c:v>
                </c:pt>
                <c:pt idx="3">
                  <c:v>6.3333333333333552</c:v>
                </c:pt>
                <c:pt idx="4">
                  <c:v>7.3333333333333552</c:v>
                </c:pt>
                <c:pt idx="5">
                  <c:v>10</c:v>
                </c:pt>
                <c:pt idx="6">
                  <c:v>11.333333333333334</c:v>
                </c:pt>
                <c:pt idx="7">
                  <c:v>11</c:v>
                </c:pt>
                <c:pt idx="8">
                  <c:v>10.66666666666671</c:v>
                </c:pt>
                <c:pt idx="9">
                  <c:v>10</c:v>
                </c:pt>
                <c:pt idx="10">
                  <c:v>8.6666666666666767</c:v>
                </c:pt>
                <c:pt idx="11">
                  <c:v>7.666666666666667</c:v>
                </c:pt>
                <c:pt idx="12">
                  <c:v>10</c:v>
                </c:pt>
                <c:pt idx="13">
                  <c:v>11</c:v>
                </c:pt>
                <c:pt idx="14">
                  <c:v>10.333333333333334</c:v>
                </c:pt>
                <c:pt idx="15">
                  <c:v>9.6666666666666767</c:v>
                </c:pt>
                <c:pt idx="16">
                  <c:v>9.6666666666666767</c:v>
                </c:pt>
                <c:pt idx="17">
                  <c:v>9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41-41A7-99BC-D655B8F85D0E}"/>
            </c:ext>
          </c:extLst>
        </c:ser>
        <c:ser>
          <c:idx val="3"/>
          <c:order val="2"/>
          <c:marker>
            <c:symbol val="none"/>
          </c:marker>
          <c:val>
            <c:numRef>
              <c:f>List1!$D$1:$D$20</c:f>
              <c:numCache>
                <c:formatCode>General</c:formatCode>
                <c:ptCount val="20"/>
                <c:pt idx="2" formatCode="0.0">
                  <c:v>8.2000000000000011</c:v>
                </c:pt>
                <c:pt idx="3" formatCode="0.0">
                  <c:v>8.4</c:v>
                </c:pt>
                <c:pt idx="4" formatCode="0.0">
                  <c:v>8.8000000000000007</c:v>
                </c:pt>
                <c:pt idx="5" formatCode="0.0">
                  <c:v>9</c:v>
                </c:pt>
                <c:pt idx="6" formatCode="0.0">
                  <c:v>9.8000000000000007</c:v>
                </c:pt>
                <c:pt idx="7" formatCode="0.0">
                  <c:v>11.4</c:v>
                </c:pt>
                <c:pt idx="8" formatCode="0.0">
                  <c:v>10.6</c:v>
                </c:pt>
                <c:pt idx="9" formatCode="0.0">
                  <c:v>9</c:v>
                </c:pt>
                <c:pt idx="10" formatCode="0.0">
                  <c:v>9.2000000000000011</c:v>
                </c:pt>
                <c:pt idx="11" formatCode="0.0">
                  <c:v>10</c:v>
                </c:pt>
                <c:pt idx="12" formatCode="0.0">
                  <c:v>9.2000000000000011</c:v>
                </c:pt>
                <c:pt idx="13" formatCode="0.0">
                  <c:v>9.4</c:v>
                </c:pt>
                <c:pt idx="14" formatCode="0.0">
                  <c:v>10.6</c:v>
                </c:pt>
                <c:pt idx="15" formatCode="0.0">
                  <c:v>10.4</c:v>
                </c:pt>
                <c:pt idx="16" formatCode="0.0">
                  <c:v>8.8000000000000007</c:v>
                </c:pt>
                <c:pt idx="17" formatCode="0.0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241-41A7-99BC-D655B8F85D0E}"/>
            </c:ext>
          </c:extLst>
        </c:ser>
        <c:ser>
          <c:idx val="4"/>
          <c:order val="3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List1!$E$1:$E$20</c:f>
              <c:numCache>
                <c:formatCode>General</c:formatCode>
                <c:ptCount val="20"/>
                <c:pt idx="3" formatCode="0.0">
                  <c:v>9.4285714285713631</c:v>
                </c:pt>
                <c:pt idx="4" formatCode="0.0">
                  <c:v>9.2857142857142865</c:v>
                </c:pt>
                <c:pt idx="5" formatCode="0.0">
                  <c:v>9</c:v>
                </c:pt>
                <c:pt idx="6" formatCode="0.0">
                  <c:v>9.7142857142857135</c:v>
                </c:pt>
                <c:pt idx="7" formatCode="0.0">
                  <c:v>9.8571428571429127</c:v>
                </c:pt>
                <c:pt idx="8" formatCode="0.0">
                  <c:v>10</c:v>
                </c:pt>
                <c:pt idx="9" formatCode="0.0">
                  <c:v>9.8571428571429127</c:v>
                </c:pt>
                <c:pt idx="10" formatCode="0.0">
                  <c:v>9.8571428571429127</c:v>
                </c:pt>
                <c:pt idx="11" formatCode="0.0">
                  <c:v>9.8571428571429127</c:v>
                </c:pt>
                <c:pt idx="12" formatCode="0.0">
                  <c:v>9.5714285714285712</c:v>
                </c:pt>
                <c:pt idx="13" formatCode="0.0">
                  <c:v>9.4285714285713631</c:v>
                </c:pt>
                <c:pt idx="14" formatCode="0.0">
                  <c:v>9.7142857142857135</c:v>
                </c:pt>
                <c:pt idx="15" formatCode="0.0">
                  <c:v>9.7142857142857135</c:v>
                </c:pt>
                <c:pt idx="16" formatCode="0.0">
                  <c:v>9.5714285714285712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41-41A7-99BC-D655B8F85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646272"/>
        <c:axId val="414647808"/>
      </c:lineChart>
      <c:catAx>
        <c:axId val="414646272"/>
        <c:scaling>
          <c:orientation val="minMax"/>
        </c:scaling>
        <c:delete val="0"/>
        <c:axPos val="b"/>
        <c:majorTickMark val="out"/>
        <c:minorTickMark val="none"/>
        <c:tickLblPos val="nextTo"/>
        <c:crossAx val="414647808"/>
        <c:crosses val="autoZero"/>
        <c:auto val="1"/>
        <c:lblAlgn val="ctr"/>
        <c:lblOffset val="100"/>
        <c:noMultiLvlLbl val="0"/>
      </c:catAx>
      <c:valAx>
        <c:axId val="414647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46462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1"/>
          <c:spPr>
            <a:ln>
              <a:solidFill>
                <a:srgbClr val="0070C0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F3-4554-9BA3-3739E51A81A8}"/>
            </c:ext>
          </c:extLst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List1!$E$1:$E$20</c:f>
              <c:numCache>
                <c:formatCode>General</c:formatCode>
                <c:ptCount val="20"/>
                <c:pt idx="3" formatCode="0.0">
                  <c:v>9.4285714285713791</c:v>
                </c:pt>
                <c:pt idx="4" formatCode="0.0">
                  <c:v>9.2857142857142865</c:v>
                </c:pt>
                <c:pt idx="5" formatCode="0.0">
                  <c:v>9</c:v>
                </c:pt>
                <c:pt idx="6" formatCode="0.0">
                  <c:v>9.7142857142857135</c:v>
                </c:pt>
                <c:pt idx="7" formatCode="0.0">
                  <c:v>9.857142857142895</c:v>
                </c:pt>
                <c:pt idx="8" formatCode="0.0">
                  <c:v>10</c:v>
                </c:pt>
                <c:pt idx="9" formatCode="0.0">
                  <c:v>9.857142857142895</c:v>
                </c:pt>
                <c:pt idx="10" formatCode="0.0">
                  <c:v>9.857142857142895</c:v>
                </c:pt>
                <c:pt idx="11" formatCode="0.0">
                  <c:v>9.857142857142895</c:v>
                </c:pt>
                <c:pt idx="12" formatCode="0.0">
                  <c:v>9.5714285714285712</c:v>
                </c:pt>
                <c:pt idx="13" formatCode="0.0">
                  <c:v>9.4285714285713791</c:v>
                </c:pt>
                <c:pt idx="14" formatCode="0.0">
                  <c:v>9.7142857142857135</c:v>
                </c:pt>
                <c:pt idx="15" formatCode="0.0">
                  <c:v>9.7142857142857135</c:v>
                </c:pt>
                <c:pt idx="16" formatCode="0.0">
                  <c:v>9.5714285714285712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F3-4554-9BA3-3739E51A81A8}"/>
            </c:ext>
          </c:extLst>
        </c:ser>
        <c:ser>
          <c:idx val="0"/>
          <c:order val="0"/>
          <c:spPr>
            <a:ln>
              <a:solidFill>
                <a:srgbClr val="F10FB0"/>
              </a:solidFill>
            </a:ln>
          </c:spPr>
          <c:marker>
            <c:symbol val="none"/>
          </c:marker>
          <c:val>
            <c:numRef>
              <c:f>List1!$F$1:$F$17</c:f>
              <c:numCache>
                <c:formatCode>General</c:formatCode>
                <c:ptCount val="17"/>
                <c:pt idx="3" formatCode="0.0">
                  <c:v>-0.85714285714285765</c:v>
                </c:pt>
                <c:pt idx="4" formatCode="0.0">
                  <c:v>-1.8571428571428572</c:v>
                </c:pt>
                <c:pt idx="5" formatCode="0.0">
                  <c:v>-0.71428571428571463</c:v>
                </c:pt>
                <c:pt idx="6" formatCode="0.0">
                  <c:v>-0.28571428571428703</c:v>
                </c:pt>
                <c:pt idx="7" formatCode="0.0">
                  <c:v>-3.8571428571428572</c:v>
                </c:pt>
                <c:pt idx="8" formatCode="0.0">
                  <c:v>-2.2857142857142856</c:v>
                </c:pt>
                <c:pt idx="9" formatCode="0.0">
                  <c:v>0.71428571428571463</c:v>
                </c:pt>
                <c:pt idx="10" formatCode="0.0">
                  <c:v>-1.2857142857142803</c:v>
                </c:pt>
                <c:pt idx="11" formatCode="0.0">
                  <c:v>-2.7142857142857144</c:v>
                </c:pt>
                <c:pt idx="12" formatCode="0.0">
                  <c:v>-0.71428571428571463</c:v>
                </c:pt>
                <c:pt idx="13" formatCode="0.0">
                  <c:v>0</c:v>
                </c:pt>
                <c:pt idx="14" formatCode="0.0">
                  <c:v>-2.8571428571428572</c:v>
                </c:pt>
                <c:pt idx="15" formatCode="0.0">
                  <c:v>-2.8571428571428572</c:v>
                </c:pt>
                <c:pt idx="16" formatCode="0.0">
                  <c:v>0.42857142857142855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F3-4554-9BA3-3739E51A8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6974720"/>
        <c:axId val="416976256"/>
      </c:lineChart>
      <c:catAx>
        <c:axId val="416974720"/>
        <c:scaling>
          <c:orientation val="minMax"/>
        </c:scaling>
        <c:delete val="0"/>
        <c:axPos val="b"/>
        <c:majorTickMark val="out"/>
        <c:minorTickMark val="none"/>
        <c:tickLblPos val="nextTo"/>
        <c:crossAx val="416976256"/>
        <c:crosses val="autoZero"/>
        <c:auto val="1"/>
        <c:lblAlgn val="ctr"/>
        <c:lblOffset val="100"/>
        <c:noMultiLvlLbl val="0"/>
      </c:catAx>
      <c:valAx>
        <c:axId val="41697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69747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6B2F56A-69F6-FE03-AD4F-980A1800E4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890E30B-C5E5-3AB0-6D65-C7825787E47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7F568A55-CDD5-8608-6CDB-0250080812F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57566222-941E-5E87-8BFA-DAAA119D3F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814D37-B83F-47E0-A01D-90C142CCF6D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83A4DAB-2CAC-0A82-C221-F309141784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A680BC1-5F73-13FD-305A-B6D006AB4D1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041225C-249B-AFF0-CFC0-C913DD8819F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FF226EEB-3687-C945-CF5B-12A918319EB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1"/>
              <a:t>Klepnutím lze upravit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F97A32F4-3927-2276-1F68-BB525AA76D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C104214D-62A8-8039-2B29-AFB5D54EB0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AF589C-AAD0-4E8A-A205-646419B91006}" type="slidenum">
              <a:rPr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8A84030-0571-8587-1EE4-C3326E122A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46D7C1-106D-4E82-AD49-8A0AE597C3A2}" type="slidenum">
              <a:rPr altLang="cs-CZ" smtClean="0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9315C53-6032-7032-8130-61CE78CC29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1A9C3F4-96B5-1DFA-420D-3D7BB3180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9">
            <a:extLst>
              <a:ext uri="{FF2B5EF4-FFF2-40B4-BE49-F238E27FC236}">
                <a16:creationId xmlns:a16="http://schemas.microsoft.com/office/drawing/2014/main" id="{EB3BF2C9-955B-47AB-27AC-9119472A5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2">
            <a:extLst>
              <a:ext uri="{FF2B5EF4-FFF2-40B4-BE49-F238E27FC236}">
                <a16:creationId xmlns:a16="http://schemas.microsoft.com/office/drawing/2014/main" id="{0140482B-B7CA-1483-D495-AF9E7FC2AF0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73 w 21600"/>
              <a:gd name="T13" fmla="*/ 3173 h 21600"/>
              <a:gd name="T14" fmla="*/ 18427 w 21600"/>
              <a:gd name="T15" fmla="*/ 184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51">
            <a:extLst>
              <a:ext uri="{FF2B5EF4-FFF2-40B4-BE49-F238E27FC236}">
                <a16:creationId xmlns:a16="http://schemas.microsoft.com/office/drawing/2014/main" id="{3C1097E7-5EF6-B48A-C1A1-9E88D697B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5" name="Picture 54" descr="logo-IBA">
            <a:extLst>
              <a:ext uri="{FF2B5EF4-FFF2-40B4-BE49-F238E27FC236}">
                <a16:creationId xmlns:a16="http://schemas.microsoft.com/office/drawing/2014/main" id="{17D8B6D6-637B-E3C1-DF4F-FED851C6D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6">
            <a:extLst>
              <a:ext uri="{FF2B5EF4-FFF2-40B4-BE49-F238E27FC236}">
                <a16:creationId xmlns:a16="http://schemas.microsoft.com/office/drawing/2014/main" id="{CF9885AC-6500-29F2-8D8C-6B7F7368CFF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31794" y="2659857"/>
            <a:ext cx="4429125" cy="3952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43 w 21600"/>
              <a:gd name="T13" fmla="*/ 4543 h 21600"/>
              <a:gd name="T14" fmla="*/ 17057 w 21600"/>
              <a:gd name="T15" fmla="*/ 170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9">
            <a:extLst>
              <a:ext uri="{FF2B5EF4-FFF2-40B4-BE49-F238E27FC236}">
                <a16:creationId xmlns:a16="http://schemas.microsoft.com/office/drawing/2014/main" id="{8A7FFBD4-6480-694E-38EA-D69AD9F86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8" name="Picture 67" descr="logo-MU">
            <a:extLst>
              <a:ext uri="{FF2B5EF4-FFF2-40B4-BE49-F238E27FC236}">
                <a16:creationId xmlns:a16="http://schemas.microsoft.com/office/drawing/2014/main" id="{89580433-2AD7-2621-EFA9-EB96C67BA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00063"/>
            <a:ext cx="8715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1">
            <a:extLst>
              <a:ext uri="{FF2B5EF4-FFF2-40B4-BE49-F238E27FC236}">
                <a16:creationId xmlns:a16="http://schemas.microsoft.com/office/drawing/2014/main" id="{3F3A7A9D-6FDF-1889-13DB-FC766CAA3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6286500"/>
            <a:ext cx="48577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</a:rPr>
              <a:t>© Institut biostatistiky a analýz</a:t>
            </a:r>
            <a:endParaRPr lang="en-US" altLang="cs-CZ">
              <a:solidFill>
                <a:schemeClr val="bg1"/>
              </a:solidFill>
            </a:endParaRPr>
          </a:p>
        </p:txBody>
      </p:sp>
      <p:sp>
        <p:nvSpPr>
          <p:cNvPr id="10" name="Line 75">
            <a:extLst>
              <a:ext uri="{FF2B5EF4-FFF2-40B4-BE49-F238E27FC236}">
                <a16:creationId xmlns:a16="http://schemas.microsoft.com/office/drawing/2014/main" id="{42B41256-F6F6-B2CD-04DE-D8E1DBC43A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76">
            <a:extLst>
              <a:ext uri="{FF2B5EF4-FFF2-40B4-BE49-F238E27FC236}">
                <a16:creationId xmlns:a16="http://schemas.microsoft.com/office/drawing/2014/main" id="{B8568673-5D72-9764-4260-E8A3F6B23C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77">
            <a:extLst>
              <a:ext uri="{FF2B5EF4-FFF2-40B4-BE49-F238E27FC236}">
                <a16:creationId xmlns:a16="http://schemas.microsoft.com/office/drawing/2014/main" id="{60227A07-13B2-0ABB-6F5C-B0ED1853F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4"/>
            <a:ext cx="7493000" cy="1973263"/>
          </a:xfrm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074865" y="4292602"/>
            <a:ext cx="4994275" cy="100806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3" name="Rectangle 44">
            <a:extLst>
              <a:ext uri="{FF2B5EF4-FFF2-40B4-BE49-F238E27FC236}">
                <a16:creationId xmlns:a16="http://schemas.microsoft.com/office/drawing/2014/main" id="{EEDBE686-BB3A-8E8C-178E-93D789D18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2875" y="6286500"/>
            <a:ext cx="1619250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46">
            <a:extLst>
              <a:ext uri="{FF2B5EF4-FFF2-40B4-BE49-F238E27FC236}">
                <a16:creationId xmlns:a16="http://schemas.microsoft.com/office/drawing/2014/main" id="{CB23E5B9-837A-7A76-255A-5A1B2861B3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72313" y="6286500"/>
            <a:ext cx="1919287" cy="428625"/>
          </a:xfrm>
        </p:spPr>
        <p:txBody>
          <a:bodyPr/>
          <a:lstStyle>
            <a:lvl1pPr>
              <a:defRPr sz="1400" b="0"/>
            </a:lvl1pPr>
          </a:lstStyle>
          <a:p>
            <a:pPr>
              <a:defRPr/>
            </a:pPr>
            <a:fld id="{664CAB77-742B-47A8-BF2B-E6D1CA9A399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2877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381000" y="381000"/>
            <a:ext cx="8382000" cy="56403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A6A5A1C-2EFE-933A-D5FB-E05F8CAF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288" y="6092825"/>
            <a:ext cx="1296987" cy="287338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1ABC17-4550-D197-B9D0-1D7E06F0E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96188" y="6092825"/>
            <a:ext cx="1166812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AA69A-1461-4751-B76F-231443C7FB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C1B785-95B1-1314-2996-E2922CE8EC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381750"/>
            <a:ext cx="9144000" cy="3238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cs-CZ"/>
              <a:t>ÚSTAV BIOMEDICÍNSKÉHO INŽENÝRSTVÍ </a:t>
            </a:r>
            <a:r>
              <a:rPr lang="cs-CZ">
                <a:cs typeface="Arial" pitchFamily="34" charset="0"/>
              </a:rPr>
              <a:t>• ČESKÉ VYSOKÉ UČENÍ TECHNICKÉ V PRAZE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79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normalizeH="0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14422"/>
            <a:ext cx="8536018" cy="5167329"/>
          </a:xfrm>
        </p:spPr>
        <p:txBody>
          <a:bodyPr/>
          <a:lstStyle>
            <a:lvl1pPr>
              <a:defRPr b="0" i="0" baseline="0"/>
            </a:lvl1pPr>
            <a:lvl2pPr>
              <a:defRPr b="0" i="0" baseline="0"/>
            </a:lvl2pPr>
            <a:lvl3pPr>
              <a:defRPr b="0" i="0" baseline="0"/>
            </a:lvl3pPr>
            <a:lvl4pPr>
              <a:defRPr b="0" i="0" baseline="0"/>
            </a:lvl4pPr>
            <a:lvl5pPr>
              <a:defRPr b="0" i="0" baseline="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88B42EEB-DC3C-7786-41C6-F98078E29D9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28014-8C5C-431E-9881-A05360316EA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1559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0033" y="1285860"/>
            <a:ext cx="4133879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5" y="1285860"/>
            <a:ext cx="4214841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BBD33B5B-D59A-094E-8FDB-5A00DAB99E6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24C6E-4EFF-4080-B71D-45463E99EEC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0304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B43DEBFF-996E-933F-9F26-2F0036FA47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0F21-9F8C-4E83-AA8F-FCDC784953A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0076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>
            <a:extLst>
              <a:ext uri="{FF2B5EF4-FFF2-40B4-BE49-F238E27FC236}">
                <a16:creationId xmlns:a16="http://schemas.microsoft.com/office/drawing/2014/main" id="{92BEA960-D480-AA8E-EAE0-60484661D7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FC47D-B08D-426E-ADE2-416BFAF0FAC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1590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"/>
            <a:ext cx="8572560" cy="6429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DFACD5D2-24AC-C629-8EF2-98078305D9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437B7-B61A-4DC9-86BE-1DC9BB41AA3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6459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9EDA4FBC-79CC-1B6F-0114-7E1B0833C5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A1C6F-5AA1-416B-8655-D09D093F8EA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8095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35CF2012-7A0F-BF7E-E000-36CC2FFBBAF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5A408-A5D9-4F10-A7E9-4550D42B7C4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6570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04038" y="61914"/>
            <a:ext cx="2171700" cy="63198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5" y="61914"/>
            <a:ext cx="6365875" cy="63198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5D5B551-55F4-574A-9793-5E4BA22DE91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B3A12-283E-410C-89CA-593CD1DA488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6676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8" descr="levy-panel-IBA-se-zavojem">
            <a:extLst>
              <a:ext uri="{FF2B5EF4-FFF2-40B4-BE49-F238E27FC236}">
                <a16:creationId xmlns:a16="http://schemas.microsoft.com/office/drawing/2014/main" id="{A66408FD-2633-88B0-D891-06AF0E75C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/>
          <a:stretch>
            <a:fillRect/>
          </a:stretch>
        </p:blipFill>
        <p:spPr bwMode="auto">
          <a:xfrm>
            <a:off x="0" y="0"/>
            <a:ext cx="169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63">
            <a:extLst>
              <a:ext uri="{FF2B5EF4-FFF2-40B4-BE49-F238E27FC236}">
                <a16:creationId xmlns:a16="http://schemas.microsoft.com/office/drawing/2014/main" id="{F9F5CAD2-C144-4C52-0016-AC7C7EA41723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6638925"/>
            <a:ext cx="7537450" cy="219075"/>
            <a:chOff x="1338" y="4156"/>
            <a:chExt cx="4067" cy="164"/>
          </a:xfrm>
        </p:grpSpPr>
        <p:sp>
          <p:nvSpPr>
            <p:cNvPr id="1039" name="Freeform 61">
              <a:extLst>
                <a:ext uri="{FF2B5EF4-FFF2-40B4-BE49-F238E27FC236}">
                  <a16:creationId xmlns:a16="http://schemas.microsoft.com/office/drawing/2014/main" id="{E6E356FE-F821-9F82-6DB0-2815F3C4EE3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338" y="4156"/>
              <a:ext cx="3175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Freeform 62">
              <a:extLst>
                <a:ext uri="{FF2B5EF4-FFF2-40B4-BE49-F238E27FC236}">
                  <a16:creationId xmlns:a16="http://schemas.microsoft.com/office/drawing/2014/main" id="{D6B7A32A-3B3B-79C6-259D-91C33C6641B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332" y="4156"/>
              <a:ext cx="1073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65" name="Rectangle 49">
            <a:extLst>
              <a:ext uri="{FF2B5EF4-FFF2-40B4-BE49-F238E27FC236}">
                <a16:creationId xmlns:a16="http://schemas.microsoft.com/office/drawing/2014/main" id="{688D9ECF-11D3-99A0-A991-90EAAD68C2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9238"/>
            <a:ext cx="501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>
              <a:defRPr/>
            </a:pPr>
            <a:fld id="{B2A64E29-7748-4C25-A610-6382F10D327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pic>
        <p:nvPicPr>
          <p:cNvPr id="1029" name="Picture 52" descr="logo-IBA-transparent">
            <a:extLst>
              <a:ext uri="{FF2B5EF4-FFF2-40B4-BE49-F238E27FC236}">
                <a16:creationId xmlns:a16="http://schemas.microsoft.com/office/drawing/2014/main" id="{B3A7B341-9757-3534-9233-0B2835C5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602413"/>
            <a:ext cx="2524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46">
            <a:extLst>
              <a:ext uri="{FF2B5EF4-FFF2-40B4-BE49-F238E27FC236}">
                <a16:creationId xmlns:a16="http://schemas.microsoft.com/office/drawing/2014/main" id="{7F253BB2-B6F9-46EE-E1CF-EDAAF5B9E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4438"/>
            <a:ext cx="8501062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4861" name="Rectangle 45">
            <a:extLst>
              <a:ext uri="{FF2B5EF4-FFF2-40B4-BE49-F238E27FC236}">
                <a16:creationId xmlns:a16="http://schemas.microsoft.com/office/drawing/2014/main" id="{00AA5BB4-6F3F-8732-70F1-3BD54A478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61913"/>
            <a:ext cx="84947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Klepnutím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upravit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 </a:t>
            </a:r>
            <a:r>
              <a:rPr lang="en-US" dirty="0" err="1"/>
              <a:t>předlohy</a:t>
            </a:r>
            <a:r>
              <a:rPr lang="en-US" dirty="0"/>
              <a:t> </a:t>
            </a:r>
            <a:r>
              <a:rPr lang="en-US" dirty="0" err="1"/>
              <a:t>nadpisů</a:t>
            </a:r>
            <a:endParaRPr lang="en-US" dirty="0"/>
          </a:p>
        </p:txBody>
      </p:sp>
      <p:sp>
        <p:nvSpPr>
          <p:cNvPr id="1032" name="Line 60">
            <a:extLst>
              <a:ext uri="{FF2B5EF4-FFF2-40B4-BE49-F238E27FC236}">
                <a16:creationId xmlns:a16="http://schemas.microsoft.com/office/drawing/2014/main" id="{03AFD645-9B86-CB65-12F7-6DE44D452C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625" y="357188"/>
            <a:ext cx="0" cy="69215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55">
            <a:extLst>
              <a:ext uri="{FF2B5EF4-FFF2-40B4-BE49-F238E27FC236}">
                <a16:creationId xmlns:a16="http://schemas.microsoft.com/office/drawing/2014/main" id="{52F8E428-474F-A823-9D9D-207D4D0EA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" y="1071563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" name="Group 69">
            <a:extLst>
              <a:ext uri="{FF2B5EF4-FFF2-40B4-BE49-F238E27FC236}">
                <a16:creationId xmlns:a16="http://schemas.microsoft.com/office/drawing/2014/main" id="{CECECB90-10F7-15C9-752F-6F21611B6E31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1071563"/>
            <a:ext cx="9020175" cy="206375"/>
            <a:chOff x="78" y="506"/>
            <a:chExt cx="5682" cy="130"/>
          </a:xfrm>
        </p:grpSpPr>
        <p:sp>
          <p:nvSpPr>
            <p:cNvPr id="1037" name="Line 65">
              <a:extLst>
                <a:ext uri="{FF2B5EF4-FFF2-40B4-BE49-F238E27FC236}">
                  <a16:creationId xmlns:a16="http://schemas.microsoft.com/office/drawing/2014/main" id="{01A4A1ED-929D-384C-EB02-8FB152E4A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" y="571"/>
              <a:ext cx="5631" cy="0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Oval 66">
              <a:extLst>
                <a:ext uri="{FF2B5EF4-FFF2-40B4-BE49-F238E27FC236}">
                  <a16:creationId xmlns:a16="http://schemas.microsoft.com/office/drawing/2014/main" id="{D0E105B9-85C1-B81E-5992-47F646FD4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" y="506"/>
              <a:ext cx="130" cy="13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EEA32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  <p:pic>
        <p:nvPicPr>
          <p:cNvPr id="1035" name="Picture 67" descr="logo-MU">
            <a:extLst>
              <a:ext uri="{FF2B5EF4-FFF2-40B4-BE49-F238E27FC236}">
                <a16:creationId xmlns:a16="http://schemas.microsoft.com/office/drawing/2014/main" id="{5691045D-AC83-D9E8-22D1-701806ACC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6588125"/>
            <a:ext cx="263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0">
            <a:extLst>
              <a:ext uri="{FF2B5EF4-FFF2-40B4-BE49-F238E27FC236}">
                <a16:creationId xmlns:a16="http://schemas.microsoft.com/office/drawing/2014/main" id="{05A7A1BC-D489-2125-E652-0C2CCB024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670675"/>
            <a:ext cx="2852738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000">
                <a:solidFill>
                  <a:schemeClr val="bg1"/>
                </a:solidFill>
              </a:rPr>
              <a:t>© Institut biostatistiky a analýz</a:t>
            </a:r>
            <a:endParaRPr lang="en-US" altLang="cs-CZ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41" r:id="rId2"/>
    <p:sldLayoutId id="2147484742" r:id="rId3"/>
    <p:sldLayoutId id="2147484743" r:id="rId4"/>
    <p:sldLayoutId id="2147484744" r:id="rId5"/>
    <p:sldLayoutId id="2147484745" r:id="rId6"/>
    <p:sldLayoutId id="2147484746" r:id="rId7"/>
    <p:sldLayoutId id="2147484747" r:id="rId8"/>
    <p:sldLayoutId id="2147484748" r:id="rId9"/>
    <p:sldLayoutId id="2147484750" r:id="rId10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þ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8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8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0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png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14491BF-1190-95C2-D98D-E5ED0773E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572125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EB20EB19-9417-B750-6138-455CA853D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572125"/>
            <a:ext cx="12858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B3756EE-67A2-5F69-F754-5FCFFE1C2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5500688"/>
            <a:ext cx="92868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ovéPole 8">
            <a:extLst>
              <a:ext uri="{FF2B5EF4-FFF2-40B4-BE49-F238E27FC236}">
                <a16:creationId xmlns:a16="http://schemas.microsoft.com/office/drawing/2014/main" id="{9F7F500C-68E1-4567-426E-42D4935A8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286500"/>
            <a:ext cx="4643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INVESTICE DO ROZVOJE VZDĚLÁVÁNÍ</a:t>
            </a:r>
          </a:p>
        </p:txBody>
      </p:sp>
      <p:pic>
        <p:nvPicPr>
          <p:cNvPr id="6150" name="Picture 67" descr="logo-MU">
            <a:extLst>
              <a:ext uri="{FF2B5EF4-FFF2-40B4-BE49-F238E27FC236}">
                <a16:creationId xmlns:a16="http://schemas.microsoft.com/office/drawing/2014/main" id="{B939776B-7124-949F-70B3-140FBF5BD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572125"/>
            <a:ext cx="6429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2">
            <a:extLst>
              <a:ext uri="{FF2B5EF4-FFF2-40B4-BE49-F238E27FC236}">
                <a16:creationId xmlns:a16="http://schemas.microsoft.com/office/drawing/2014/main" id="{BA0FD7E2-09A5-4D08-D3F4-3D8E572ED1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5750" y="1857375"/>
            <a:ext cx="8239125" cy="1930400"/>
          </a:xfrm>
        </p:spPr>
        <p:txBody>
          <a:bodyPr/>
          <a:lstStyle/>
          <a:p>
            <a:pPr eaLnBrk="1" hangingPunct="1"/>
            <a:r>
              <a:rPr lang="cs-CZ" altLang="cs-CZ" sz="4000"/>
              <a:t>ČASOVÉ ŘADY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EB2CD1F-CB65-02F4-0755-2A890C62C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4000500"/>
            <a:ext cx="6858000" cy="1157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 sz="2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cs-CZ" sz="2800" b="1" kern="0" dirty="0">
                <a:latin typeface="Arial" pitchFamily="34" charset="0"/>
              </a:rPr>
              <a:t>Mgr. et Mgr. Jiří Kalina, PhD.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1EE848-DAD3-631F-4CB3-5C86F5C25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vlastnosti </a:t>
            </a:r>
            <a:b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(KIO) systémů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C59935F5-A39C-B92F-7204-FB11656612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Je-li h(n) = </a:t>
            </a:r>
            <a:r>
              <a:rPr lang="en-US" altLang="cs-CZ" sz="2400"/>
              <a:t>{h(0), h(1), …, h(M-1)} </a:t>
            </a:r>
            <a:r>
              <a:rPr lang="cs-CZ" altLang="cs-CZ" sz="2400"/>
              <a:t>impulzní odezva lineárního systému, je jeho obrazová přenosová funkce daná její Z-transformací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Po substituci           , kde T</a:t>
            </a:r>
            <a:r>
              <a:rPr lang="cs-CZ" altLang="cs-CZ" sz="2400" baseline="-25000"/>
              <a:t>vz</a:t>
            </a:r>
            <a:r>
              <a:rPr lang="cs-CZ" altLang="cs-CZ" sz="2400"/>
              <a:t> je vzorkovací perioda, dostáváme frekvenční přenosovou funkci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800"/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cs-CZ" altLang="cs-CZ" sz="2400"/>
              <a:t>(</a:t>
            </a:r>
            <a:r>
              <a:rPr lang="cs-CZ" altLang="cs-CZ" sz="2400">
                <a:sym typeface="Wingdings" panose="05000000000000000000" pitchFamily="2" charset="2"/>
              </a:rPr>
              <a:t></a:t>
            </a:r>
            <a:r>
              <a:rPr lang="cs-CZ" altLang="cs-CZ" sz="2400"/>
              <a:t>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6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Vzhledem k periodicitě funkce s periodou rovnou úhlové vzorkovací frekvenci ω</a:t>
            </a:r>
            <a:r>
              <a:rPr lang="cs-CZ" altLang="cs-CZ" sz="2400" baseline="-25000"/>
              <a:t>vz</a:t>
            </a:r>
            <a:r>
              <a:rPr lang="cs-CZ" altLang="cs-CZ" sz="2400"/>
              <a:t>=2</a:t>
            </a:r>
            <a:r>
              <a:rPr lang="cs-CZ" altLang="cs-CZ" sz="2400">
                <a:sym typeface="Symbol" panose="05050102010706020507" pitchFamily="18" charset="2"/>
              </a:rPr>
              <a:t></a:t>
            </a:r>
            <a:r>
              <a:rPr lang="cs-CZ" altLang="cs-CZ" sz="2400"/>
              <a:t>/T</a:t>
            </a:r>
            <a:r>
              <a:rPr lang="cs-CZ" altLang="cs-CZ" sz="2400" baseline="-25000"/>
              <a:t>vz</a:t>
            </a:r>
            <a:r>
              <a:rPr lang="cs-CZ" altLang="cs-CZ" sz="2400"/>
              <a:t> je periodická s toutéž periodou i frekvenční přenosová funkce.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5BD2C230-262D-DB3D-6593-06BFD4598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16389" name="Objekt 4">
            <a:extLst>
              <a:ext uri="{FF2B5EF4-FFF2-40B4-BE49-F238E27FC236}">
                <a16:creationId xmlns:a16="http://schemas.microsoft.com/office/drawing/2014/main" id="{B8A3F354-25D3-B631-C7CE-7E245D2ED9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2276475"/>
          <a:ext cx="28575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02865" imgH="431613" progId="Equation.3">
                  <p:embed/>
                </p:oleObj>
              </mc:Choice>
              <mc:Fallback>
                <p:oleObj r:id="rId2" imgW="1002865" imgH="431613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276475"/>
                        <a:ext cx="2857500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4">
            <a:extLst>
              <a:ext uri="{FF2B5EF4-FFF2-40B4-BE49-F238E27FC236}">
                <a16:creationId xmlns:a16="http://schemas.microsoft.com/office/drawing/2014/main" id="{E7420783-4763-864A-3FD6-2184E911B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44F9550E-AAF2-3E4D-9B87-BD6C3499C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6392" name="Picture 11">
            <a:extLst>
              <a:ext uri="{FF2B5EF4-FFF2-40B4-BE49-F238E27FC236}">
                <a16:creationId xmlns:a16="http://schemas.microsoft.com/office/drawing/2014/main" id="{C56BBFA6-69A4-B0A5-B389-01C407D96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3279775"/>
            <a:ext cx="12954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3">
            <a:extLst>
              <a:ext uri="{FF2B5EF4-FFF2-40B4-BE49-F238E27FC236}">
                <a16:creationId xmlns:a16="http://schemas.microsoft.com/office/drawing/2014/main" id="{BED63C3B-42AB-A6EF-E92C-179E2BF26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4103688"/>
            <a:ext cx="64960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E3C897BE-2FCE-5754-B464-9DAFF90665D9}"/>
              </a:ext>
            </a:extLst>
          </p:cNvPr>
          <p:cNvCxnSpPr>
            <a:cxnSpLocks/>
          </p:cNvCxnSpPr>
          <p:nvPr/>
        </p:nvCxnSpPr>
        <p:spPr>
          <a:xfrm flipV="1">
            <a:off x="5148263" y="4868863"/>
            <a:ext cx="1511300" cy="390525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8659F-E5F0-41A0-6B71-8B165AEA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13" y="71438"/>
            <a:ext cx="8602662" cy="9382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Fázová frekvenční charakteristika </a:t>
            </a: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</a:t>
            </a:r>
            <a:r>
              <a:rPr lang="cs-CZ" sz="2800" dirty="0">
                <a:effectLst/>
              </a:rPr>
              <a:t>(Ω)</a:t>
            </a:r>
            <a:br>
              <a:rPr lang="cs-CZ" sz="2800" dirty="0"/>
            </a:br>
            <a:r>
              <a:rPr lang="cs-CZ" sz="2800" dirty="0"/>
              <a:t>MA (KIO) systémů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E8DC26BA-7006-AABC-4A28-EDB00D44A1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23963"/>
            <a:ext cx="8535987" cy="530066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Fázová charakteristika </a:t>
            </a:r>
            <a:r>
              <a:rPr lang="el-GR" altLang="cs-CZ"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400"/>
              <a:t>(Ω) je díky vlastnostem komplexní exponenciály funkce </a:t>
            </a:r>
            <a:r>
              <a:rPr lang="cs-CZ" altLang="cs-CZ" sz="2400" b="1">
                <a:solidFill>
                  <a:srgbClr val="0070C0"/>
                </a:solidFill>
              </a:rPr>
              <a:t>lichá</a:t>
            </a:r>
            <a:r>
              <a:rPr lang="cs-CZ" altLang="cs-CZ" sz="2400"/>
              <a:t>, tj. platí </a:t>
            </a:r>
          </a:p>
          <a:p>
            <a:pPr marL="0" indent="0"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cs-CZ"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400"/>
              <a:t>(-Ω) = -</a:t>
            </a:r>
            <a:r>
              <a:rPr lang="el-GR" altLang="cs-CZ" sz="240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l-GR" altLang="cs-CZ"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400"/>
              <a:t>(Ω).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Obecně je </a:t>
            </a:r>
            <a:r>
              <a:rPr lang="cs-CZ" altLang="cs-CZ" sz="2400" b="1">
                <a:solidFill>
                  <a:srgbClr val="0070C0"/>
                </a:solidFill>
              </a:rPr>
              <a:t>nelineární</a:t>
            </a:r>
            <a:r>
              <a:rPr lang="cs-CZ" altLang="cs-CZ" sz="2400"/>
              <a:t>, z pohledu kvality výstupní posloupnosti systému je však žádoucí, aby její průběh byl lineární, tj. aby platilo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000"/>
          </a:p>
          <a:p>
            <a:pPr marL="0" indent="0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cs-CZ" altLang="cs-CZ" sz="2400"/>
              <a:t>kde </a:t>
            </a:r>
            <a:r>
              <a:rPr lang="cs-CZ" altLang="cs-CZ">
                <a:sym typeface="Symbol" panose="05050102010706020507" pitchFamily="18" charset="2"/>
              </a:rPr>
              <a:t></a:t>
            </a:r>
            <a:r>
              <a:rPr lang="cs-CZ" altLang="cs-CZ" sz="2400"/>
              <a:t> je konstanta udávající o kolik vzorků je výstup systému zpožděn oproti vstupní posloupnosti. V tom případě systém nezavádí tzv. </a:t>
            </a:r>
            <a:r>
              <a:rPr lang="cs-CZ" altLang="cs-CZ" sz="2400" b="1">
                <a:solidFill>
                  <a:srgbClr val="0070C0"/>
                </a:solidFill>
              </a:rPr>
              <a:t>fázové zkreslení </a:t>
            </a:r>
            <a:r>
              <a:rPr lang="cs-CZ" altLang="cs-CZ" sz="2400"/>
              <a:t>– všechny harmonické složky jsou při zpracování systémem zpožděny přímo úměrně jejich frekvenci.</a:t>
            </a: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2CA0A761-B2EF-C56C-728A-48B960819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7413" name="Picture 7">
            <a:extLst>
              <a:ext uri="{FF2B5EF4-FFF2-40B4-BE49-F238E27FC236}">
                <a16:creationId xmlns:a16="http://schemas.microsoft.com/office/drawing/2014/main" id="{E8CC003E-C8FC-4869-D360-8A0B6D1A0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3700463"/>
            <a:ext cx="69913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95A97E-7F49-2EE0-7045-8926464D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Fázové hrátky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E0CCE51E-A8A9-4864-797F-01D8CA02B7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052513"/>
            <a:ext cx="4119562" cy="3024187"/>
          </a:xfrm>
          <a:noFill/>
        </p:spPr>
      </p:pic>
      <p:pic>
        <p:nvPicPr>
          <p:cNvPr id="18436" name="Picture 5">
            <a:extLst>
              <a:ext uri="{FF2B5EF4-FFF2-40B4-BE49-F238E27FC236}">
                <a16:creationId xmlns:a16="http://schemas.microsoft.com/office/drawing/2014/main" id="{E9D53AE5-2921-3633-B6A3-8B0C0EFF2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52513"/>
            <a:ext cx="411956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>
            <a:extLst>
              <a:ext uri="{FF2B5EF4-FFF2-40B4-BE49-F238E27FC236}">
                <a16:creationId xmlns:a16="http://schemas.microsoft.com/office/drawing/2014/main" id="{D871C31F-3CCC-5B00-769C-BACF65AED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3784600"/>
            <a:ext cx="4111625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ovéPole 7">
            <a:extLst>
              <a:ext uri="{FF2B5EF4-FFF2-40B4-BE49-F238E27FC236}">
                <a16:creationId xmlns:a16="http://schemas.microsoft.com/office/drawing/2014/main" id="{18BFA206-6E20-76A7-7BBD-0ABEAF651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412875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originál</a:t>
            </a:r>
          </a:p>
        </p:txBody>
      </p:sp>
      <p:sp>
        <p:nvSpPr>
          <p:cNvPr id="18439" name="TextovéPole 8">
            <a:extLst>
              <a:ext uri="{FF2B5EF4-FFF2-40B4-BE49-F238E27FC236}">
                <a16:creationId xmlns:a16="http://schemas.microsoft.com/office/drawing/2014/main" id="{847D2FE1-BC2A-C5A9-8B58-6506E9F9A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3357563"/>
            <a:ext cx="1584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cs-CZ" sz="1600"/>
              <a:t>φ</a:t>
            </a:r>
            <a:r>
              <a:rPr lang="cs-CZ" altLang="cs-CZ" sz="1600" baseline="-25000"/>
              <a:t>01</a:t>
            </a:r>
            <a:r>
              <a:rPr lang="cs-CZ" altLang="cs-CZ" sz="1600"/>
              <a:t>=</a:t>
            </a:r>
            <a:r>
              <a:rPr lang="el-GR" altLang="cs-CZ" sz="1600"/>
              <a:t>φ</a:t>
            </a:r>
            <a:r>
              <a:rPr lang="cs-CZ" altLang="cs-CZ" sz="1600" baseline="-25000"/>
              <a:t>02</a:t>
            </a:r>
            <a:r>
              <a:rPr lang="cs-CZ" altLang="cs-CZ" sz="1600"/>
              <a:t>=</a:t>
            </a:r>
            <a:r>
              <a:rPr lang="el-GR" altLang="cs-CZ" sz="1600"/>
              <a:t>π</a:t>
            </a:r>
            <a:r>
              <a:rPr lang="cs-CZ" altLang="cs-CZ" sz="1600"/>
              <a:t>/2</a:t>
            </a:r>
          </a:p>
        </p:txBody>
      </p:sp>
      <p:sp>
        <p:nvSpPr>
          <p:cNvPr id="18440" name="TextovéPole 10">
            <a:extLst>
              <a:ext uri="{FF2B5EF4-FFF2-40B4-BE49-F238E27FC236}">
                <a16:creationId xmlns:a16="http://schemas.microsoft.com/office/drawing/2014/main" id="{EB30BAB9-D05C-96D0-641B-0A67188EA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63" y="6021388"/>
            <a:ext cx="2160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cs-CZ" sz="1600"/>
              <a:t>φ</a:t>
            </a:r>
            <a:r>
              <a:rPr lang="cs-CZ" altLang="cs-CZ" sz="1600" baseline="-25000"/>
              <a:t>01</a:t>
            </a:r>
            <a:r>
              <a:rPr lang="cs-CZ" altLang="cs-CZ" sz="1600"/>
              <a:t>=</a:t>
            </a:r>
            <a:r>
              <a:rPr lang="el-GR" altLang="cs-CZ" sz="1600"/>
              <a:t> π</a:t>
            </a:r>
            <a:r>
              <a:rPr lang="cs-CZ" altLang="cs-CZ" sz="1600"/>
              <a:t>/4; </a:t>
            </a:r>
            <a:r>
              <a:rPr lang="el-GR" altLang="cs-CZ" sz="1600"/>
              <a:t>φ</a:t>
            </a:r>
            <a:r>
              <a:rPr lang="cs-CZ" altLang="cs-CZ" sz="1600" baseline="-25000"/>
              <a:t>02</a:t>
            </a:r>
            <a:r>
              <a:rPr lang="cs-CZ" altLang="cs-CZ" sz="1600"/>
              <a:t>=</a:t>
            </a:r>
            <a:r>
              <a:rPr lang="el-GR" altLang="cs-CZ" sz="1600"/>
              <a:t>π</a:t>
            </a:r>
            <a:r>
              <a:rPr lang="cs-CZ" altLang="cs-CZ" sz="1600"/>
              <a:t>/2</a:t>
            </a:r>
          </a:p>
        </p:txBody>
      </p:sp>
      <p:pic>
        <p:nvPicPr>
          <p:cNvPr id="18441" name="Picture 8">
            <a:extLst>
              <a:ext uri="{FF2B5EF4-FFF2-40B4-BE49-F238E27FC236}">
                <a16:creationId xmlns:a16="http://schemas.microsoft.com/office/drawing/2014/main" id="{1E2CB9C3-AD17-E5D5-080B-16055076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41100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ovéPole 12">
            <a:extLst>
              <a:ext uri="{FF2B5EF4-FFF2-40B4-BE49-F238E27FC236}">
                <a16:creationId xmlns:a16="http://schemas.microsoft.com/office/drawing/2014/main" id="{3E2F7A93-06B1-85AD-ECE3-246A1D76D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6021388"/>
            <a:ext cx="1584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cs-CZ" sz="1600"/>
              <a:t>φ</a:t>
            </a:r>
            <a:r>
              <a:rPr lang="cs-CZ" altLang="cs-CZ" sz="1600" baseline="-25000"/>
              <a:t>01</a:t>
            </a:r>
            <a:r>
              <a:rPr lang="cs-CZ" altLang="cs-CZ" sz="1600"/>
              <a:t>=</a:t>
            </a:r>
            <a:r>
              <a:rPr lang="el-GR" altLang="cs-CZ" sz="1600"/>
              <a:t>φ</a:t>
            </a:r>
            <a:r>
              <a:rPr lang="cs-CZ" altLang="cs-CZ" sz="1600" baseline="-25000"/>
              <a:t>02</a:t>
            </a:r>
            <a:r>
              <a:rPr lang="cs-CZ" altLang="cs-CZ" sz="1600"/>
              <a:t>=</a:t>
            </a:r>
            <a:r>
              <a:rPr lang="el-GR" altLang="cs-CZ" sz="1600"/>
              <a:t>π</a:t>
            </a:r>
            <a:endParaRPr lang="cs-CZ" altLang="cs-CZ"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767074-CB2C-C9ED-B04F-72038AE7D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Vliv impulzní odezvy na tvar </a:t>
            </a:r>
            <a:br>
              <a:rPr lang="cs-CZ" sz="2800" dirty="0"/>
            </a:br>
            <a:r>
              <a:rPr lang="cs-CZ" sz="2800" dirty="0"/>
              <a:t>fázové charakteristiky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63BA4ABB-53E8-C972-8190-FA2A388CF1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Je-li fázová charakteristika lineární, tj. </a:t>
            </a:r>
            <a:r>
              <a:rPr lang="el-GR" altLang="cs-CZ"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400"/>
              <a:t>(Ω) = -</a:t>
            </a:r>
            <a:r>
              <a:rPr lang="cs-CZ" altLang="cs-CZ">
                <a:sym typeface="Symbol" panose="05050102010706020507" pitchFamily="18" charset="2"/>
              </a:rPr>
              <a:t></a:t>
            </a:r>
            <a:r>
              <a:rPr lang="cs-CZ" altLang="cs-CZ" sz="2400"/>
              <a:t>ΩT</a:t>
            </a:r>
            <a:r>
              <a:rPr lang="cs-CZ" altLang="cs-CZ" sz="2400" baseline="-25000"/>
              <a:t>vz</a:t>
            </a:r>
            <a:r>
              <a:rPr lang="cs-CZ" altLang="cs-CZ" sz="2400"/>
              <a:t>, pak vztah (</a:t>
            </a:r>
            <a:r>
              <a:rPr lang="cs-CZ" altLang="cs-CZ" sz="2400">
                <a:sym typeface="Wingdings" panose="05000000000000000000" pitchFamily="2" charset="2"/>
              </a:rPr>
              <a:t></a:t>
            </a:r>
            <a:r>
              <a:rPr lang="cs-CZ" altLang="cs-CZ" sz="2400"/>
              <a:t>) lze psát ve tvaru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Protože e</a:t>
            </a:r>
            <a:r>
              <a:rPr lang="cs-CZ" altLang="cs-CZ" sz="2400" baseline="30000"/>
              <a:t>i</a:t>
            </a:r>
            <a:r>
              <a:rPr lang="cs-CZ" altLang="cs-CZ" sz="2400" baseline="30000">
                <a:sym typeface="Symbol" panose="05050102010706020507" pitchFamily="18" charset="2"/>
              </a:rPr>
              <a:t></a:t>
            </a:r>
            <a:r>
              <a:rPr lang="cs-CZ" altLang="cs-CZ" sz="2400"/>
              <a:t> = cos</a:t>
            </a:r>
            <a:r>
              <a:rPr lang="cs-CZ" altLang="cs-CZ">
                <a:sym typeface="Symbol" panose="05050102010706020507" pitchFamily="18" charset="2"/>
              </a:rPr>
              <a:t></a:t>
            </a:r>
            <a:r>
              <a:rPr lang="cs-CZ" altLang="cs-CZ" sz="2400" baseline="30000">
                <a:sym typeface="Symbol" panose="05050102010706020507" pitchFamily="18" charset="2"/>
              </a:rPr>
              <a:t> </a:t>
            </a:r>
            <a:r>
              <a:rPr lang="cs-CZ" altLang="cs-CZ" sz="2400"/>
              <a:t> + i.sin</a:t>
            </a:r>
            <a:r>
              <a:rPr lang="cs-CZ" altLang="cs-CZ">
                <a:sym typeface="Symbol" panose="05050102010706020507" pitchFamily="18" charset="2"/>
              </a:rPr>
              <a:t></a:t>
            </a:r>
            <a:r>
              <a:rPr lang="cs-CZ" altLang="cs-CZ" sz="2400"/>
              <a:t>, pak rovnost komplexních hodnot ve výše uvedeném vztahu můžeme vyjádřit rovností jejich reálných a imaginárních složek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D947F353-B4A0-0767-F3BF-283297889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9461" name="Rectangle 4">
            <a:extLst>
              <a:ext uri="{FF2B5EF4-FFF2-40B4-BE49-F238E27FC236}">
                <a16:creationId xmlns:a16="http://schemas.microsoft.com/office/drawing/2014/main" id="{31FA7826-2211-E71E-5D2A-981AE4D79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9462" name="Picture 9">
            <a:extLst>
              <a:ext uri="{FF2B5EF4-FFF2-40B4-BE49-F238E27FC236}">
                <a16:creationId xmlns:a16="http://schemas.microsoft.com/office/drawing/2014/main" id="{AA033E32-AB78-6623-1E48-CBD2CC01A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060575"/>
            <a:ext cx="66484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2">
            <a:extLst>
              <a:ext uri="{FF2B5EF4-FFF2-40B4-BE49-F238E27FC236}">
                <a16:creationId xmlns:a16="http://schemas.microsoft.com/office/drawing/2014/main" id="{A80B9ECD-8517-6D65-756E-5C1E9425F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411663"/>
            <a:ext cx="6053138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9">
            <a:extLst>
              <a:ext uri="{FF2B5EF4-FFF2-40B4-BE49-F238E27FC236}">
                <a16:creationId xmlns:a16="http://schemas.microsoft.com/office/drawing/2014/main" id="{2019D202-F364-1227-48A3-F7E2DDDBA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1484313"/>
            <a:ext cx="4191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DE4E6FC-A249-4133-CA2A-6267490D3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Vliv impulzní odezvy na tvar </a:t>
            </a:r>
            <a:br>
              <a:rPr lang="cs-CZ" sz="2800" dirty="0"/>
            </a:br>
            <a:r>
              <a:rPr lang="cs-CZ" sz="2800" dirty="0"/>
              <a:t>fázové charakteristiky</a:t>
            </a:r>
          </a:p>
        </p:txBody>
      </p:sp>
      <p:sp>
        <p:nvSpPr>
          <p:cNvPr id="20484" name="Zástupný symbol pro obsah 2">
            <a:extLst>
              <a:ext uri="{FF2B5EF4-FFF2-40B4-BE49-F238E27FC236}">
                <a16:creationId xmlns:a16="http://schemas.microsoft.com/office/drawing/2014/main" id="{65026AB6-D79B-B00C-954B-5A56EC92AC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Z podílu obou rovnic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32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po roznásobení dostaneme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a dále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E0E35E78-2817-2759-DF0A-5AC0BA517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6" name="Rectangle 4">
            <a:extLst>
              <a:ext uri="{FF2B5EF4-FFF2-40B4-BE49-F238E27FC236}">
                <a16:creationId xmlns:a16="http://schemas.microsoft.com/office/drawing/2014/main" id="{63CF88A3-67F0-6A6D-0FD6-8E146D815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7" name="Rectangle 2">
            <a:extLst>
              <a:ext uri="{FF2B5EF4-FFF2-40B4-BE49-F238E27FC236}">
                <a16:creationId xmlns:a16="http://schemas.microsoft.com/office/drawing/2014/main" id="{C69818F4-A488-4C64-1885-8C4EBC442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8" name="Rectangle 4">
            <a:extLst>
              <a:ext uri="{FF2B5EF4-FFF2-40B4-BE49-F238E27FC236}">
                <a16:creationId xmlns:a16="http://schemas.microsoft.com/office/drawing/2014/main" id="{7EC59AEE-499E-37B3-FF15-19FF79A71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9" name="Rectangle 6">
            <a:extLst>
              <a:ext uri="{FF2B5EF4-FFF2-40B4-BE49-F238E27FC236}">
                <a16:creationId xmlns:a16="http://schemas.microsoft.com/office/drawing/2014/main" id="{C737FDC0-FD01-C238-3474-9849F797A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0490" name="Picture 21">
            <a:extLst>
              <a:ext uri="{FF2B5EF4-FFF2-40B4-BE49-F238E27FC236}">
                <a16:creationId xmlns:a16="http://schemas.microsoft.com/office/drawing/2014/main" id="{BDE366B6-FCD4-B069-EE6A-A98AA6DFA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70325"/>
            <a:ext cx="799306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3">
            <a:extLst>
              <a:ext uri="{FF2B5EF4-FFF2-40B4-BE49-F238E27FC236}">
                <a16:creationId xmlns:a16="http://schemas.microsoft.com/office/drawing/2014/main" id="{BF58AC94-E84A-E1FD-0B5B-BA0C298AB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229225"/>
            <a:ext cx="79930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2">
            <a:extLst>
              <a:ext uri="{FF2B5EF4-FFF2-40B4-BE49-F238E27FC236}">
                <a16:creationId xmlns:a16="http://schemas.microsoft.com/office/drawing/2014/main" id="{9DA05571-F045-32C6-BE1A-89533A49B6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Protože sin(α-β) = sinα.cosβ – cosα.sinβ, lze rovnici přepsat do tvaru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která má řešení               pouze když h(n)=h(M-1-n),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tj. pokud je impulzní charakteristika symetrická. V tom případě můžeme vztah   rozepsat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</a:p>
        </p:txBody>
      </p:sp>
      <p:pic>
        <p:nvPicPr>
          <p:cNvPr id="21507" name="Picture 19">
            <a:extLst>
              <a:ext uri="{FF2B5EF4-FFF2-40B4-BE49-F238E27FC236}">
                <a16:creationId xmlns:a16="http://schemas.microsoft.com/office/drawing/2014/main" id="{B892D892-729F-46CA-758A-04AD58454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73238"/>
            <a:ext cx="44180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738BEB4-30DE-EA67-C45F-B377E360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Vliv impulzní odezvy na tvar </a:t>
            </a:r>
            <a:br>
              <a:rPr lang="cs-CZ" sz="2800" dirty="0"/>
            </a:br>
            <a:r>
              <a:rPr lang="cs-CZ" sz="2800" dirty="0"/>
              <a:t>fázové charakteristiky</a:t>
            </a:r>
          </a:p>
        </p:txBody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id="{D30B42C8-6F3F-2F57-F0BC-A4B5381CC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1510" name="Rectangle 4">
            <a:extLst>
              <a:ext uri="{FF2B5EF4-FFF2-40B4-BE49-F238E27FC236}">
                <a16:creationId xmlns:a16="http://schemas.microsoft.com/office/drawing/2014/main" id="{6068F067-6238-D9FF-E477-C51033929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1511" name="Rectangle 2">
            <a:extLst>
              <a:ext uri="{FF2B5EF4-FFF2-40B4-BE49-F238E27FC236}">
                <a16:creationId xmlns:a16="http://schemas.microsoft.com/office/drawing/2014/main" id="{54247180-8AA6-C979-EB1C-4A6E24B0D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1512" name="Rectangle 4">
            <a:extLst>
              <a:ext uri="{FF2B5EF4-FFF2-40B4-BE49-F238E27FC236}">
                <a16:creationId xmlns:a16="http://schemas.microsoft.com/office/drawing/2014/main" id="{0416BF1B-468F-C558-52A9-CA5CB2351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21513" name="Objekt 8">
            <a:extLst>
              <a:ext uri="{FF2B5EF4-FFF2-40B4-BE49-F238E27FC236}">
                <a16:creationId xmlns:a16="http://schemas.microsoft.com/office/drawing/2014/main" id="{67A8650F-BA32-517D-D902-B712B90D9A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2852738"/>
          <a:ext cx="14827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58558" imgH="355446" progId="Equation.3">
                  <p:embed/>
                </p:oleObj>
              </mc:Choice>
              <mc:Fallback>
                <p:oleObj r:id="rId3" imgW="558558" imgH="355446" progId="Equation.3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852738"/>
                        <a:ext cx="14827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Rectangle 6">
            <a:extLst>
              <a:ext uri="{FF2B5EF4-FFF2-40B4-BE49-F238E27FC236}">
                <a16:creationId xmlns:a16="http://schemas.microsoft.com/office/drawing/2014/main" id="{DEB89EED-ACF7-2F46-2364-AFDAFB72F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1515" name="Rectangle 11">
            <a:extLst>
              <a:ext uri="{FF2B5EF4-FFF2-40B4-BE49-F238E27FC236}">
                <a16:creationId xmlns:a16="http://schemas.microsoft.com/office/drawing/2014/main" id="{8F8767A6-F4DF-699C-ED0F-9BDC60656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1516" name="Picture 20">
            <a:extLst>
              <a:ext uri="{FF2B5EF4-FFF2-40B4-BE49-F238E27FC236}">
                <a16:creationId xmlns:a16="http://schemas.microsoft.com/office/drawing/2014/main" id="{D78BF613-1274-D6AF-F3BF-3B41CA417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868863"/>
            <a:ext cx="842486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5EFC96C5-EF9E-0240-86F4-6A2B86FB851E}"/>
              </a:ext>
            </a:extLst>
          </p:cNvPr>
          <p:cNvCxnSpPr/>
          <p:nvPr/>
        </p:nvCxnSpPr>
        <p:spPr>
          <a:xfrm flipH="1" flipV="1">
            <a:off x="5219700" y="2565400"/>
            <a:ext cx="73025" cy="2087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794AC-2EA8-E283-563C-BA58D644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Vliv impulzní odezvy na tvar </a:t>
            </a:r>
            <a:br>
              <a:rPr lang="cs-CZ" sz="2800" dirty="0"/>
            </a:br>
            <a:r>
              <a:rPr lang="cs-CZ" sz="2800" dirty="0"/>
              <a:t>fázové charakteristiky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E8DA3E78-0D25-182C-12AB-FECF75889C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a po dosazení za </a:t>
            </a:r>
            <a:r>
              <a:rPr lang="cs-CZ" altLang="cs-CZ" sz="2400">
                <a:sym typeface="Symbol" panose="05050102010706020507" pitchFamily="18" charset="2"/>
              </a:rPr>
              <a:t></a:t>
            </a:r>
            <a:r>
              <a:rPr lang="cs-CZ" altLang="cs-CZ" sz="200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4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100"/>
          </a:p>
          <a:p>
            <a:pPr marL="0" indent="0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cs-CZ" altLang="cs-CZ" sz="2000"/>
              <a:t>Protože sinus je lichá funkce, tj. sin(-α) = -sin(α), a je-li splněna podmínka symetrie impulzní odezvy, pak tato rovnice určitě platí.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D84CCD2A-746E-9CE7-95FA-15B6CF590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EDAB0F39-BCA3-7008-E7BF-767F0FBFC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407BE58E-59ED-60A3-8C22-9274AD2F0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2535" name="Picture 10">
            <a:extLst>
              <a:ext uri="{FF2B5EF4-FFF2-40B4-BE49-F238E27FC236}">
                <a16:creationId xmlns:a16="http://schemas.microsoft.com/office/drawing/2014/main" id="{021F5C78-76B1-D2B5-2EF7-628966C8B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52588"/>
            <a:ext cx="839311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36110-6316-64AA-4006-7836ADD51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Vliv impulzní odezvy na tvar </a:t>
            </a:r>
            <a:br>
              <a:rPr lang="cs-CZ" sz="2800" dirty="0"/>
            </a:br>
            <a:r>
              <a:rPr lang="cs-CZ" sz="2800" dirty="0"/>
              <a:t>fázové charakteristiky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3ED81E11-FA0C-149A-15A8-9E3EE83D7A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3933825"/>
            <a:ext cx="8535987" cy="24479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V případě konečné impulzní charakteristiky se sudým počtem vzorků není hodnota </a:t>
            </a:r>
            <a:r>
              <a:rPr lang="cs-CZ" altLang="cs-CZ">
                <a:sym typeface="Symbol" panose="05050102010706020507" pitchFamily="18" charset="2"/>
              </a:rPr>
              <a:t></a:t>
            </a:r>
            <a:r>
              <a:rPr lang="cs-CZ" altLang="cs-CZ" sz="2400"/>
              <a:t> celé číslo, osa symetrie prochází mezi (M/2-1)-ním a (M/2)-tým vzorkem. Je-li počet vzorků impulzní odezvy liché číslo, prochází osa symetrie právě </a:t>
            </a:r>
            <a:r>
              <a:rPr lang="en-US" altLang="cs-CZ" sz="2400"/>
              <a:t>[(M-1)/2]-</a:t>
            </a:r>
            <a:r>
              <a:rPr lang="cs-CZ" altLang="cs-CZ" sz="2400"/>
              <a:t>tým vzorkem a 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>
                <a:sym typeface="Symbol" panose="05050102010706020507" pitchFamily="18" charset="2"/>
              </a:rPr>
              <a:t></a:t>
            </a:r>
            <a:r>
              <a:rPr lang="cs-CZ" altLang="cs-CZ" sz="2400"/>
              <a:t> = (M-1)/2 je celé číslo. </a:t>
            </a:r>
            <a:endParaRPr lang="cs-CZ" altLang="cs-CZ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88E7B360-8936-D18E-3602-7D3CBE4E4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id="{B08483FD-565A-63F5-D77D-6990A5815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3558" name="Rectangle 2">
            <a:extLst>
              <a:ext uri="{FF2B5EF4-FFF2-40B4-BE49-F238E27FC236}">
                <a16:creationId xmlns:a16="http://schemas.microsoft.com/office/drawing/2014/main" id="{9AE05DF9-46F2-64EA-8101-AA049B10D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23559" name="Objekt 6">
            <a:extLst>
              <a:ext uri="{FF2B5EF4-FFF2-40B4-BE49-F238E27FC236}">
                <a16:creationId xmlns:a16="http://schemas.microsoft.com/office/drawing/2014/main" id="{9B599AE3-5C6F-AA80-7B0D-A27C0D5D89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1268413"/>
          <a:ext cx="6696075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4923810" imgH="1905266" progId="Paint.Picture">
                  <p:embed/>
                </p:oleObj>
              </mc:Choice>
              <mc:Fallback>
                <p:oleObj name="Rastrový obrázek" r:id="rId2" imgW="4923810" imgH="1905266" progId="Paint.Picture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268413"/>
                        <a:ext cx="6696075" cy="259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2">
            <a:extLst>
              <a:ext uri="{FF2B5EF4-FFF2-40B4-BE49-F238E27FC236}">
                <a16:creationId xmlns:a16="http://schemas.microsoft.com/office/drawing/2014/main" id="{7E91564C-997D-B6F9-4937-0C062A6B62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Posuneme-li počátek časové osy do osy symetrie systému s lichým počtem vzorků impulzní odezvy, pak </a:t>
            </a:r>
            <a:r>
              <a:rPr lang="cs-CZ" altLang="cs-CZ">
                <a:sym typeface="Symbol" panose="05050102010706020507" pitchFamily="18" charset="2"/>
              </a:rPr>
              <a:t></a:t>
            </a:r>
            <a:r>
              <a:rPr lang="cs-CZ" altLang="cs-CZ" sz="2400"/>
              <a:t>=0 – průchod systémem formálně nezavádí žádné zpoždění. Nenulové hodnoty impulzní odezvy jsou v tom případě h(n) = </a:t>
            </a:r>
            <a:r>
              <a:rPr lang="en-US" altLang="cs-CZ" sz="2400"/>
              <a:t>{h[-(M-1)/2]</a:t>
            </a:r>
            <a:r>
              <a:rPr lang="cs-CZ" altLang="cs-CZ" sz="2400"/>
              <a:t>, </a:t>
            </a:r>
            <a:r>
              <a:rPr lang="en-US" altLang="cs-CZ" sz="2400"/>
              <a:t>h[-(M-3)/2]</a:t>
            </a:r>
            <a:r>
              <a:rPr lang="cs-CZ" altLang="cs-CZ" sz="2400"/>
              <a:t>, …,h(-1), h(0), h(1), …, </a:t>
            </a:r>
            <a:r>
              <a:rPr lang="en-US" altLang="cs-CZ" sz="2400"/>
              <a:t>h[(M-3)/2]</a:t>
            </a:r>
            <a:r>
              <a:rPr lang="cs-CZ" altLang="cs-CZ" sz="2400"/>
              <a:t>, </a:t>
            </a:r>
            <a:r>
              <a:rPr lang="en-US" altLang="cs-CZ" sz="2400"/>
              <a:t>h[(M-1)/2]}. </a:t>
            </a:r>
            <a:endParaRPr lang="cs-CZ" altLang="cs-CZ" sz="24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To znamená, že systém není kauzální - pro konvoluční výpočet odezvy potřebuje znát i budoucí vzorky vstupní posloupnosti. Z-transformace (pro nekauzální systémy musí být oboustranná) impulzní odezvy, tj. obrazová přenosová funkce, je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D2502FC-50D3-0FE9-65DB-82C903875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Vliv impulzní odezvy na tvar </a:t>
            </a:r>
            <a:br>
              <a:rPr lang="cs-CZ" sz="2800" dirty="0"/>
            </a:br>
            <a:r>
              <a:rPr lang="cs-CZ" sz="2800" dirty="0"/>
              <a:t>fázové charakteristiky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sah 2">
            <a:extLst>
              <a:ext uri="{FF2B5EF4-FFF2-40B4-BE49-F238E27FC236}">
                <a16:creationId xmlns:a16="http://schemas.microsoft.com/office/drawing/2014/main" id="{279908DC-5F51-316E-9F0C-791E1F2622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Z-transformace (pro nekauzální systémy musí být oboustranná) impulzní odezvy, tj. obrazová přenosová funkce, je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58C37A4-DAB9-1C6F-DE02-A35AD046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Vliv impulzní odezvy na tvar </a:t>
            </a:r>
            <a:br>
              <a:rPr lang="cs-CZ" sz="2800" dirty="0"/>
            </a:br>
            <a:r>
              <a:rPr lang="cs-CZ" sz="2800" dirty="0"/>
              <a:t>fázové charakteristiky</a:t>
            </a: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AE141EB8-BC71-CFA7-AA4E-E7B1D2CAB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25605" name="Objekt 5">
            <a:extLst>
              <a:ext uri="{FF2B5EF4-FFF2-40B4-BE49-F238E27FC236}">
                <a16:creationId xmlns:a16="http://schemas.microsoft.com/office/drawing/2014/main" id="{15732524-98B3-4CF5-65CB-7A3E5C2ABF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2349500"/>
          <a:ext cx="8647112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419600" imgH="673100" progId="Equation.3">
                  <p:embed/>
                </p:oleObj>
              </mc:Choice>
              <mc:Fallback>
                <p:oleObj r:id="rId2" imgW="4419600" imgH="67310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349500"/>
                        <a:ext cx="8647112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5B2BA59-D4D8-07E5-1E36-DAFA5543E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913" y="1916113"/>
            <a:ext cx="7493000" cy="1973262"/>
          </a:xfrm>
        </p:spPr>
        <p:txBody>
          <a:bodyPr/>
          <a:lstStyle/>
          <a:p>
            <a:pPr>
              <a:defRPr/>
            </a:pPr>
            <a:r>
              <a:rPr lang="cs-CZ" dirty="0"/>
              <a:t>XIII. REALIZACE </a:t>
            </a:r>
            <a:r>
              <a:rPr lang="cs-CZ" cap="all" dirty="0"/>
              <a:t>diskrétních systémů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Zástupný symbol pro obsah 2">
            <a:extLst>
              <a:ext uri="{FF2B5EF4-FFF2-40B4-BE49-F238E27FC236}">
                <a16:creationId xmlns:a16="http://schemas.microsoft.com/office/drawing/2014/main" id="{71C81D9D-6C60-163F-7361-8D66FEB4D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altLang="cs-CZ" sz="2400" dirty="0">
                <a:cs typeface="Arial" charset="0"/>
              </a:rPr>
              <a:t>diferenční rovnice</a:t>
            </a:r>
          </a:p>
          <a:p>
            <a:pPr indent="-76200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y(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)=x(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)+x(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 err="1">
                <a:cs typeface="Arial" charset="0"/>
              </a:rPr>
              <a:t>-T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	</a:t>
            </a:r>
          </a:p>
          <a:p>
            <a:pPr>
              <a:defRPr/>
            </a:pPr>
            <a:r>
              <a:rPr lang="cs-CZ" altLang="cs-CZ" sz="2400" dirty="0">
                <a:cs typeface="Arial" charset="0"/>
              </a:rPr>
              <a:t>obrazová přenosová funkce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	Y(z) = X(z) + X(z).z</a:t>
            </a:r>
            <a:r>
              <a:rPr lang="cs-CZ" altLang="cs-CZ" sz="2400" baseline="30000" dirty="0">
                <a:cs typeface="Arial" charset="0"/>
              </a:rPr>
              <a:t>-1</a:t>
            </a:r>
            <a:r>
              <a:rPr lang="cs-CZ" altLang="cs-CZ" sz="2400" dirty="0">
                <a:cs typeface="Arial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	Y(z) = X(z)(1+z</a:t>
            </a:r>
            <a:r>
              <a:rPr lang="cs-CZ" altLang="cs-CZ" sz="2400" baseline="30000" dirty="0">
                <a:cs typeface="Arial" charset="0"/>
              </a:rPr>
              <a:t>-1</a:t>
            </a:r>
            <a:r>
              <a:rPr lang="cs-CZ" altLang="cs-CZ" sz="2400" dirty="0">
                <a:cs typeface="Arial" charset="0"/>
              </a:rPr>
              <a:t>) </a:t>
            </a:r>
          </a:p>
          <a:p>
            <a:pPr>
              <a:defRPr/>
            </a:pPr>
            <a:endParaRPr lang="cs-CZ" altLang="cs-CZ" dirty="0">
              <a:cs typeface="Arial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6876A0-FF29-915B-D641-FA0D90D98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sumační člen 1.řádu</a:t>
            </a:r>
            <a:br>
              <a:rPr lang="cs-CZ" sz="3200" dirty="0"/>
            </a:br>
            <a:r>
              <a:rPr lang="cs-CZ" sz="2000" dirty="0"/>
              <a:t>klouzavý průměr – </a:t>
            </a:r>
            <a:r>
              <a:rPr lang="cs-CZ" sz="2000" dirty="0" err="1"/>
              <a:t>moving</a:t>
            </a:r>
            <a:r>
              <a:rPr lang="cs-CZ" sz="2000" dirty="0"/>
              <a:t> </a:t>
            </a:r>
            <a:r>
              <a:rPr lang="cs-CZ" sz="2000" dirty="0" err="1"/>
              <a:t>average</a:t>
            </a:r>
            <a:r>
              <a:rPr lang="cs-CZ" sz="2000" dirty="0"/>
              <a:t> (MA)</a:t>
            </a:r>
            <a:endParaRPr lang="cs-CZ" sz="3200" dirty="0"/>
          </a:p>
        </p:txBody>
      </p:sp>
      <p:graphicFrame>
        <p:nvGraphicFramePr>
          <p:cNvPr id="27652" name="Object 2">
            <a:extLst>
              <a:ext uri="{FF2B5EF4-FFF2-40B4-BE49-F238E27FC236}">
                <a16:creationId xmlns:a16="http://schemas.microsoft.com/office/drawing/2014/main" id="{ED86B7C6-1C23-A644-1FC0-906C8C817C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4076700"/>
          <a:ext cx="42719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260600" imgH="419100" progId="Equation.3">
                  <p:embed/>
                </p:oleObj>
              </mc:Choice>
              <mc:Fallback>
                <p:oleObj name="Rovnice" r:id="rId2" imgW="22606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76700"/>
                        <a:ext cx="4271962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3" name="Picture 4">
            <a:extLst>
              <a:ext uri="{FF2B5EF4-FFF2-40B4-BE49-F238E27FC236}">
                <a16:creationId xmlns:a16="http://schemas.microsoft.com/office/drawing/2014/main" id="{DFBD2C6C-4B1E-EE92-0D3A-5E76273DB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41402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0">
            <a:extLst>
              <a:ext uri="{FF2B5EF4-FFF2-40B4-BE49-F238E27FC236}">
                <a16:creationId xmlns:a16="http://schemas.microsoft.com/office/drawing/2014/main" id="{2904BF51-91A5-B896-A7C8-892CEB4AD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1412875"/>
            <a:ext cx="37909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Obrázek 4">
            <a:extLst>
              <a:ext uri="{FF2B5EF4-FFF2-40B4-BE49-F238E27FC236}">
                <a16:creationId xmlns:a16="http://schemas.microsoft.com/office/drawing/2014/main" id="{63758235-428E-BBB9-A562-84F653B2DD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811713"/>
            <a:ext cx="2363787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Obrázek 3">
            <a:extLst>
              <a:ext uri="{FF2B5EF4-FFF2-40B4-BE49-F238E27FC236}">
                <a16:creationId xmlns:a16="http://schemas.microsoft.com/office/drawing/2014/main" id="{85276ED8-48D7-6F5C-8634-90972AED2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797425"/>
            <a:ext cx="16652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>
            <a:extLst>
              <a:ext uri="{FF2B5EF4-FFF2-40B4-BE49-F238E27FC236}">
                <a16:creationId xmlns:a16="http://schemas.microsoft.com/office/drawing/2014/main" id="{C1620B60-4A2F-AF6A-807A-9E7C44A80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1412875"/>
            <a:ext cx="37909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Zástupný symbol pro obsah 2">
            <a:extLst>
              <a:ext uri="{FF2B5EF4-FFF2-40B4-BE49-F238E27FC236}">
                <a16:creationId xmlns:a16="http://schemas.microsoft.com/office/drawing/2014/main" id="{A84DDAED-CC2A-2E8C-3CC8-B56C4D386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altLang="cs-CZ" sz="2400" dirty="0">
                <a:cs typeface="Arial" charset="0"/>
              </a:rPr>
              <a:t>diferenční rovnice</a:t>
            </a:r>
          </a:p>
          <a:p>
            <a:pPr indent="-76200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2y(nT</a:t>
            </a:r>
            <a:r>
              <a:rPr lang="cs-CZ" altLang="cs-CZ" sz="2400" baseline="-25000" dirty="0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)=x(nT</a:t>
            </a:r>
            <a:r>
              <a:rPr lang="cs-CZ" altLang="cs-CZ" sz="2400" baseline="-25000" dirty="0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)+x(nT</a:t>
            </a:r>
            <a:r>
              <a:rPr lang="cs-CZ" altLang="cs-CZ" sz="2400" baseline="-25000" dirty="0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-T</a:t>
            </a:r>
            <a:r>
              <a:rPr lang="cs-CZ" altLang="cs-CZ" sz="2400" baseline="-25000" dirty="0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	</a:t>
            </a:r>
          </a:p>
          <a:p>
            <a:pPr>
              <a:defRPr/>
            </a:pPr>
            <a:r>
              <a:rPr lang="cs-CZ" altLang="cs-CZ" sz="2400" dirty="0">
                <a:cs typeface="Arial" charset="0"/>
              </a:rPr>
              <a:t>obrazová přenosová funkce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	2Y(z) = X(z) + X(z).z</a:t>
            </a:r>
            <a:r>
              <a:rPr lang="cs-CZ" altLang="cs-CZ" sz="2400" baseline="30000" dirty="0">
                <a:cs typeface="Arial" charset="0"/>
              </a:rPr>
              <a:t>-1</a:t>
            </a:r>
            <a:r>
              <a:rPr lang="cs-CZ" altLang="cs-CZ" sz="2400" dirty="0">
                <a:cs typeface="Arial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	2Y(z) = X(z)(1+z</a:t>
            </a:r>
            <a:r>
              <a:rPr lang="cs-CZ" altLang="cs-CZ" sz="2400" baseline="30000" dirty="0">
                <a:cs typeface="Arial" charset="0"/>
              </a:rPr>
              <a:t>-1</a:t>
            </a:r>
            <a:r>
              <a:rPr lang="cs-CZ" altLang="cs-CZ" sz="2400" dirty="0">
                <a:cs typeface="Arial" charset="0"/>
              </a:rPr>
              <a:t>) </a:t>
            </a:r>
          </a:p>
          <a:p>
            <a:pPr>
              <a:defRPr/>
            </a:pPr>
            <a:endParaRPr lang="cs-CZ" altLang="cs-CZ" dirty="0">
              <a:cs typeface="Arial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624E19-3C9A-86E8-D239-4F9228D0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sumační člen 1.řádu</a:t>
            </a:r>
            <a:br>
              <a:rPr lang="cs-CZ" sz="3200" dirty="0"/>
            </a:br>
            <a:r>
              <a:rPr lang="cs-CZ" sz="2000" dirty="0"/>
              <a:t>klouzavý průměr – </a:t>
            </a:r>
            <a:r>
              <a:rPr lang="cs-CZ" sz="2000" dirty="0" err="1"/>
              <a:t>moving</a:t>
            </a:r>
            <a:r>
              <a:rPr lang="cs-CZ" sz="2000" dirty="0"/>
              <a:t> </a:t>
            </a:r>
            <a:r>
              <a:rPr lang="cs-CZ" sz="2000" dirty="0" err="1"/>
              <a:t>average</a:t>
            </a:r>
            <a:r>
              <a:rPr lang="cs-CZ" sz="2000" dirty="0"/>
              <a:t> (MA)</a:t>
            </a:r>
            <a:endParaRPr lang="cs-CZ" sz="3200" dirty="0"/>
          </a:p>
        </p:txBody>
      </p:sp>
      <p:graphicFrame>
        <p:nvGraphicFramePr>
          <p:cNvPr id="28677" name="Object 2">
            <a:extLst>
              <a:ext uri="{FF2B5EF4-FFF2-40B4-BE49-F238E27FC236}">
                <a16:creationId xmlns:a16="http://schemas.microsoft.com/office/drawing/2014/main" id="{1AA8920F-EB06-AE9D-AB69-16A2654019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4437063"/>
          <a:ext cx="3024188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600200" imgH="863600" progId="Equation.3">
                  <p:embed/>
                </p:oleObj>
              </mc:Choice>
              <mc:Fallback>
                <p:oleObj name="Rovnice" r:id="rId3" imgW="1600200" imgH="863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437063"/>
                        <a:ext cx="3024188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8" name="Picture 3">
            <a:extLst>
              <a:ext uri="{FF2B5EF4-FFF2-40B4-BE49-F238E27FC236}">
                <a16:creationId xmlns:a16="http://schemas.microsoft.com/office/drawing/2014/main" id="{B4FE9E7B-2CDA-154E-5459-9C93F87F8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41402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>
            <a:extLst>
              <a:ext uri="{FF2B5EF4-FFF2-40B4-BE49-F238E27FC236}">
                <a16:creationId xmlns:a16="http://schemas.microsoft.com/office/drawing/2014/main" id="{DD6153CF-1CDB-FDB1-A811-C7E441104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1277938"/>
            <a:ext cx="39909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Zástupný symbol pro obsah 2">
            <a:extLst>
              <a:ext uri="{FF2B5EF4-FFF2-40B4-BE49-F238E27FC236}">
                <a16:creationId xmlns:a16="http://schemas.microsoft.com/office/drawing/2014/main" id="{0966DFFB-531D-A2ED-DEB4-4DEC98FAC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altLang="cs-CZ" sz="2400" dirty="0">
                <a:cs typeface="Arial" charset="0"/>
              </a:rPr>
              <a:t>diferenční rovnice</a:t>
            </a:r>
          </a:p>
          <a:p>
            <a:pPr indent="-76200">
              <a:buFont typeface="Wingdings" panose="05000000000000000000" pitchFamily="2" charset="2"/>
              <a:buNone/>
              <a:defRPr/>
            </a:pPr>
            <a:r>
              <a:rPr lang="en-US" altLang="cs-CZ" sz="2400" dirty="0">
                <a:cs typeface="Arial" charset="0"/>
              </a:rPr>
              <a:t>2</a:t>
            </a:r>
            <a:r>
              <a:rPr lang="cs-CZ" altLang="cs-CZ" sz="2400" dirty="0">
                <a:cs typeface="Arial" charset="0"/>
              </a:rPr>
              <a:t>y(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)=x(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)-x(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 err="1">
                <a:cs typeface="Arial" charset="0"/>
              </a:rPr>
              <a:t>-T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	</a:t>
            </a:r>
          </a:p>
          <a:p>
            <a:pPr>
              <a:defRPr/>
            </a:pPr>
            <a:r>
              <a:rPr lang="cs-CZ" altLang="cs-CZ" sz="2400" dirty="0">
                <a:cs typeface="Arial" charset="0"/>
              </a:rPr>
              <a:t>obrazová přenosová funkce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	</a:t>
            </a:r>
            <a:r>
              <a:rPr lang="en-US" altLang="cs-CZ" sz="2400" dirty="0">
                <a:cs typeface="Arial" charset="0"/>
              </a:rPr>
              <a:t>2</a:t>
            </a:r>
            <a:r>
              <a:rPr lang="cs-CZ" altLang="cs-CZ" sz="2400" dirty="0">
                <a:cs typeface="Arial" charset="0"/>
              </a:rPr>
              <a:t>Y(z) = X(z) - X(z).z</a:t>
            </a:r>
            <a:r>
              <a:rPr lang="cs-CZ" altLang="cs-CZ" sz="2400" baseline="30000" dirty="0">
                <a:cs typeface="Arial" charset="0"/>
              </a:rPr>
              <a:t>-1</a:t>
            </a:r>
            <a:r>
              <a:rPr lang="cs-CZ" altLang="cs-CZ" sz="2400" dirty="0">
                <a:cs typeface="Arial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	</a:t>
            </a:r>
            <a:r>
              <a:rPr lang="en-US" altLang="cs-CZ" sz="2400" dirty="0">
                <a:cs typeface="Arial" charset="0"/>
              </a:rPr>
              <a:t>2</a:t>
            </a:r>
            <a:r>
              <a:rPr lang="cs-CZ" altLang="cs-CZ" sz="2400" dirty="0">
                <a:cs typeface="Arial" charset="0"/>
              </a:rPr>
              <a:t>Y(z) = X(z)(1-z</a:t>
            </a:r>
            <a:r>
              <a:rPr lang="cs-CZ" altLang="cs-CZ" sz="2400" baseline="30000" dirty="0">
                <a:cs typeface="Arial" charset="0"/>
              </a:rPr>
              <a:t>-1</a:t>
            </a:r>
            <a:r>
              <a:rPr lang="cs-CZ" altLang="cs-CZ" sz="2400" dirty="0">
                <a:cs typeface="Arial" charset="0"/>
              </a:rPr>
              <a:t>) </a:t>
            </a:r>
          </a:p>
          <a:p>
            <a:pPr>
              <a:defRPr/>
            </a:pPr>
            <a:endParaRPr lang="cs-CZ" altLang="cs-CZ" dirty="0">
              <a:cs typeface="Arial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36ECF6-3D93-E1B1-C5F3-498F0059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Diferenční člen 1.řádu</a:t>
            </a:r>
            <a:br>
              <a:rPr lang="cs-CZ" sz="3200" dirty="0"/>
            </a:br>
            <a:r>
              <a:rPr lang="cs-CZ" sz="2000" dirty="0"/>
              <a:t>klouzavý průměr – </a:t>
            </a:r>
            <a:r>
              <a:rPr lang="cs-CZ" sz="2000" dirty="0" err="1"/>
              <a:t>moving</a:t>
            </a:r>
            <a:r>
              <a:rPr lang="cs-CZ" sz="2000" dirty="0"/>
              <a:t> </a:t>
            </a:r>
            <a:r>
              <a:rPr lang="cs-CZ" sz="2000" dirty="0" err="1"/>
              <a:t>average</a:t>
            </a:r>
            <a:r>
              <a:rPr lang="cs-CZ" sz="2000" dirty="0"/>
              <a:t> (MA)</a:t>
            </a:r>
            <a:endParaRPr lang="cs-CZ" sz="3200" dirty="0"/>
          </a:p>
        </p:txBody>
      </p:sp>
      <p:pic>
        <p:nvPicPr>
          <p:cNvPr id="29701" name="Picture 3">
            <a:extLst>
              <a:ext uri="{FF2B5EF4-FFF2-40B4-BE49-F238E27FC236}">
                <a16:creationId xmlns:a16="http://schemas.microsoft.com/office/drawing/2014/main" id="{4C7ACE3D-F4E0-C22F-64E7-73AF253F7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41402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Obrázek 2">
            <a:extLst>
              <a:ext uri="{FF2B5EF4-FFF2-40B4-BE49-F238E27FC236}">
                <a16:creationId xmlns:a16="http://schemas.microsoft.com/office/drawing/2014/main" id="{8C9E00D2-9D7B-3EC2-E0B2-EBFC343F8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310063"/>
            <a:ext cx="29146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Obrázek 3">
            <a:extLst>
              <a:ext uri="{FF2B5EF4-FFF2-40B4-BE49-F238E27FC236}">
                <a16:creationId xmlns:a16="http://schemas.microsoft.com/office/drawing/2014/main" id="{37335A26-2E27-E181-EF04-667936460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4652963"/>
            <a:ext cx="153035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>
            <a:extLst>
              <a:ext uri="{FF2B5EF4-FFF2-40B4-BE49-F238E27FC236}">
                <a16:creationId xmlns:a16="http://schemas.microsoft.com/office/drawing/2014/main" id="{A9B79E48-C0EB-6745-3760-DC069BFBB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1277938"/>
            <a:ext cx="39909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Zástupný symbol pro obsah 2">
            <a:extLst>
              <a:ext uri="{FF2B5EF4-FFF2-40B4-BE49-F238E27FC236}">
                <a16:creationId xmlns:a16="http://schemas.microsoft.com/office/drawing/2014/main" id="{EF6CDBD8-C3CF-D756-3C03-A2C8C9D4F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altLang="cs-CZ" sz="2400" dirty="0">
                <a:cs typeface="Arial" charset="0"/>
              </a:rPr>
              <a:t>diferenční rovnice</a:t>
            </a:r>
          </a:p>
          <a:p>
            <a:pPr indent="-76200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y(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)=x(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)-x(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 err="1">
                <a:cs typeface="Arial" charset="0"/>
              </a:rPr>
              <a:t>-T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	</a:t>
            </a:r>
          </a:p>
          <a:p>
            <a:pPr>
              <a:defRPr/>
            </a:pPr>
            <a:r>
              <a:rPr lang="cs-CZ" altLang="cs-CZ" sz="2400" dirty="0">
                <a:cs typeface="Arial" charset="0"/>
              </a:rPr>
              <a:t>obrazová přenosová funkce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	Y(z) = X(z) - X(z).z</a:t>
            </a:r>
            <a:r>
              <a:rPr lang="cs-CZ" altLang="cs-CZ" sz="2400" baseline="30000" dirty="0">
                <a:cs typeface="Arial" charset="0"/>
              </a:rPr>
              <a:t>-1</a:t>
            </a:r>
            <a:r>
              <a:rPr lang="cs-CZ" altLang="cs-CZ" sz="2400" dirty="0">
                <a:cs typeface="Arial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	Y(z) = X(z)(1-z</a:t>
            </a:r>
            <a:r>
              <a:rPr lang="cs-CZ" altLang="cs-CZ" sz="2400" baseline="30000" dirty="0">
                <a:cs typeface="Arial" charset="0"/>
              </a:rPr>
              <a:t>-1</a:t>
            </a:r>
            <a:r>
              <a:rPr lang="cs-CZ" altLang="cs-CZ" sz="2400" dirty="0">
                <a:cs typeface="Arial" charset="0"/>
              </a:rPr>
              <a:t>) </a:t>
            </a:r>
          </a:p>
          <a:p>
            <a:pPr>
              <a:defRPr/>
            </a:pPr>
            <a:endParaRPr lang="cs-CZ" altLang="cs-CZ" dirty="0">
              <a:cs typeface="Arial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6061E4-1A86-7447-2496-83E129BCC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Diferenční člen 1.řádu</a:t>
            </a:r>
            <a:br>
              <a:rPr lang="cs-CZ" sz="3200" dirty="0"/>
            </a:br>
            <a:r>
              <a:rPr lang="cs-CZ" sz="2000" dirty="0"/>
              <a:t>klouzavý průměr – </a:t>
            </a:r>
            <a:r>
              <a:rPr lang="cs-CZ" sz="2000" dirty="0" err="1"/>
              <a:t>moving</a:t>
            </a:r>
            <a:r>
              <a:rPr lang="cs-CZ" sz="2000" dirty="0"/>
              <a:t> </a:t>
            </a:r>
            <a:r>
              <a:rPr lang="cs-CZ" sz="2000" dirty="0" err="1"/>
              <a:t>average</a:t>
            </a:r>
            <a:r>
              <a:rPr lang="cs-CZ" sz="2000" dirty="0"/>
              <a:t> (MA)</a:t>
            </a:r>
            <a:endParaRPr lang="cs-CZ" sz="3200" dirty="0"/>
          </a:p>
        </p:txBody>
      </p:sp>
      <p:pic>
        <p:nvPicPr>
          <p:cNvPr id="30725" name="Picture 8">
            <a:extLst>
              <a:ext uri="{FF2B5EF4-FFF2-40B4-BE49-F238E27FC236}">
                <a16:creationId xmlns:a16="http://schemas.microsoft.com/office/drawing/2014/main" id="{E4FF1F6C-4C98-B456-6D7B-E1A0BA744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83013"/>
            <a:ext cx="3717925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9">
            <a:extLst>
              <a:ext uri="{FF2B5EF4-FFF2-40B4-BE49-F238E27FC236}">
                <a16:creationId xmlns:a16="http://schemas.microsoft.com/office/drawing/2014/main" id="{532D8FA1-A1B9-2352-450D-22D85A99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292600"/>
            <a:ext cx="44719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sah 2">
            <a:extLst>
              <a:ext uri="{FF2B5EF4-FFF2-40B4-BE49-F238E27FC236}">
                <a16:creationId xmlns:a16="http://schemas.microsoft.com/office/drawing/2014/main" id="{21342AE4-675C-FD51-F607-0DBCA7AFAA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 sz="2400"/>
              <a:t>diferenční rovnice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	</a:t>
            </a:r>
          </a:p>
          <a:p>
            <a:r>
              <a:rPr lang="cs-CZ" altLang="cs-CZ" sz="2400"/>
              <a:t>obrazová přenosová funkce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	</a:t>
            </a:r>
            <a:r>
              <a:rPr lang="cs-CZ" altLang="cs-CZ" sz="2200"/>
              <a:t>Y(z) = b</a:t>
            </a:r>
            <a:r>
              <a:rPr lang="cs-CZ" altLang="cs-CZ" sz="2200" baseline="-25000"/>
              <a:t>0</a:t>
            </a:r>
            <a:r>
              <a:rPr lang="cs-CZ" altLang="cs-CZ" sz="2200"/>
              <a:t>X(z) + b</a:t>
            </a:r>
            <a:r>
              <a:rPr lang="cs-CZ" altLang="cs-CZ" sz="2200" baseline="-25000"/>
              <a:t>1</a:t>
            </a:r>
            <a:r>
              <a:rPr lang="cs-CZ" altLang="cs-CZ" sz="2200"/>
              <a:t>X(z).z</a:t>
            </a:r>
            <a:r>
              <a:rPr lang="cs-CZ" altLang="cs-CZ" sz="2200" baseline="30000"/>
              <a:t>-1</a:t>
            </a:r>
            <a:r>
              <a:rPr lang="cs-CZ" altLang="cs-CZ" sz="2200"/>
              <a:t> +…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200"/>
              <a:t>				…+ b</a:t>
            </a:r>
            <a:r>
              <a:rPr lang="cs-CZ" altLang="cs-CZ" sz="2200" baseline="-25000"/>
              <a:t>m</a:t>
            </a:r>
            <a:r>
              <a:rPr lang="cs-CZ" altLang="cs-CZ" sz="2200"/>
              <a:t>X(z).z</a:t>
            </a:r>
            <a:r>
              <a:rPr lang="cs-CZ" altLang="cs-CZ" sz="2200" baseline="30000"/>
              <a:t>-m</a:t>
            </a:r>
            <a:r>
              <a:rPr lang="cs-CZ" altLang="cs-CZ" sz="220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200"/>
              <a:t>	Y(z) = X(z)(b</a:t>
            </a:r>
            <a:r>
              <a:rPr lang="cs-CZ" altLang="cs-CZ" sz="2200" baseline="-25000"/>
              <a:t>0</a:t>
            </a:r>
            <a:r>
              <a:rPr lang="cs-CZ" altLang="cs-CZ" sz="2200"/>
              <a:t>+b</a:t>
            </a:r>
            <a:r>
              <a:rPr lang="cs-CZ" altLang="cs-CZ" sz="2200" baseline="-25000"/>
              <a:t>1</a:t>
            </a:r>
            <a:r>
              <a:rPr lang="cs-CZ" altLang="cs-CZ" sz="2200"/>
              <a:t>z</a:t>
            </a:r>
            <a:r>
              <a:rPr lang="cs-CZ" altLang="cs-CZ" sz="2200" baseline="30000"/>
              <a:t>-1</a:t>
            </a:r>
            <a:r>
              <a:rPr lang="cs-CZ" altLang="cs-CZ" sz="2200"/>
              <a:t>+…+b</a:t>
            </a:r>
            <a:r>
              <a:rPr lang="cs-CZ" altLang="cs-CZ" sz="2200" baseline="-25000"/>
              <a:t>m</a:t>
            </a:r>
            <a:r>
              <a:rPr lang="cs-CZ" altLang="cs-CZ" sz="2200"/>
              <a:t>z</a:t>
            </a:r>
            <a:r>
              <a:rPr lang="cs-CZ" altLang="cs-CZ" sz="2200" baseline="30000"/>
              <a:t>-m</a:t>
            </a:r>
            <a:r>
              <a:rPr lang="cs-CZ" altLang="cs-CZ" sz="2400"/>
              <a:t>) </a:t>
            </a:r>
          </a:p>
          <a:p>
            <a:endParaRPr lang="cs-CZ" alt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1B2761-7229-E395-C172-AFD1A84D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sumační člen</a:t>
            </a:r>
            <a:br>
              <a:rPr lang="cs-CZ" sz="3200" dirty="0"/>
            </a:br>
            <a:r>
              <a:rPr lang="cs-CZ" sz="2000" dirty="0"/>
              <a:t>klouzavý průměr – </a:t>
            </a:r>
            <a:r>
              <a:rPr lang="cs-CZ" sz="2000" dirty="0" err="1"/>
              <a:t>moving</a:t>
            </a:r>
            <a:r>
              <a:rPr lang="cs-CZ" sz="2000" dirty="0"/>
              <a:t> </a:t>
            </a:r>
            <a:r>
              <a:rPr lang="cs-CZ" sz="2000" dirty="0" err="1"/>
              <a:t>average</a:t>
            </a:r>
            <a:r>
              <a:rPr lang="cs-CZ" sz="2000" dirty="0"/>
              <a:t> (MA)</a:t>
            </a:r>
            <a:endParaRPr lang="cs-CZ" sz="3200" dirty="0"/>
          </a:p>
        </p:txBody>
      </p:sp>
      <p:graphicFrame>
        <p:nvGraphicFramePr>
          <p:cNvPr id="31748" name="Object 2">
            <a:extLst>
              <a:ext uri="{FF2B5EF4-FFF2-40B4-BE49-F238E27FC236}">
                <a16:creationId xmlns:a16="http://schemas.microsoft.com/office/drawing/2014/main" id="{09F9703C-B6F1-7289-5566-0FC7752757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4652963"/>
          <a:ext cx="6094412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3225800" imgH="889000" progId="Equation.3">
                  <p:embed/>
                </p:oleObj>
              </mc:Choice>
              <mc:Fallback>
                <p:oleObj name="Rovnice" r:id="rId2" imgW="3225800" imgH="889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652963"/>
                        <a:ext cx="6094412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9" name="Picture 12">
            <a:extLst>
              <a:ext uri="{FF2B5EF4-FFF2-40B4-BE49-F238E27FC236}">
                <a16:creationId xmlns:a16="http://schemas.microsoft.com/office/drawing/2014/main" id="{1FFFCD61-3E7C-705C-23C2-FD349C49F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628775"/>
            <a:ext cx="36385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5">
            <a:extLst>
              <a:ext uri="{FF2B5EF4-FFF2-40B4-BE49-F238E27FC236}">
                <a16:creationId xmlns:a16="http://schemas.microsoft.com/office/drawing/2014/main" id="{A23316DE-4806-D4EC-566C-D85737E9F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412875"/>
            <a:ext cx="36322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sah 2">
            <a:extLst>
              <a:ext uri="{FF2B5EF4-FFF2-40B4-BE49-F238E27FC236}">
                <a16:creationId xmlns:a16="http://schemas.microsoft.com/office/drawing/2014/main" id="{9AC24363-D957-BA6C-D943-6ACE1CBA2E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 sz="2400"/>
              <a:t>diferenční rovnice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	</a:t>
            </a:r>
          </a:p>
          <a:p>
            <a:r>
              <a:rPr lang="cs-CZ" altLang="cs-CZ" sz="2400"/>
              <a:t>obrazová přenosová funkce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	</a:t>
            </a:r>
            <a:r>
              <a:rPr lang="cs-CZ" altLang="cs-CZ" sz="2200"/>
              <a:t>Y(z) = b</a:t>
            </a:r>
            <a:r>
              <a:rPr lang="cs-CZ" altLang="cs-CZ" sz="2200" baseline="-25000"/>
              <a:t>0</a:t>
            </a:r>
            <a:r>
              <a:rPr lang="cs-CZ" altLang="cs-CZ" sz="2200"/>
              <a:t>X(z) + b</a:t>
            </a:r>
            <a:r>
              <a:rPr lang="cs-CZ" altLang="cs-CZ" sz="2200" baseline="-25000"/>
              <a:t>1</a:t>
            </a:r>
            <a:r>
              <a:rPr lang="cs-CZ" altLang="cs-CZ" sz="2200"/>
              <a:t>X(z).z</a:t>
            </a:r>
            <a:r>
              <a:rPr lang="cs-CZ" altLang="cs-CZ" sz="2200" baseline="30000"/>
              <a:t>-1</a:t>
            </a:r>
            <a:r>
              <a:rPr lang="cs-CZ" altLang="cs-CZ" sz="2200"/>
              <a:t> +…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200"/>
              <a:t>				…+ b</a:t>
            </a:r>
            <a:r>
              <a:rPr lang="cs-CZ" altLang="cs-CZ" sz="2200" baseline="-25000"/>
              <a:t>m</a:t>
            </a:r>
            <a:r>
              <a:rPr lang="cs-CZ" altLang="cs-CZ" sz="2200"/>
              <a:t>X(z).z</a:t>
            </a:r>
            <a:r>
              <a:rPr lang="cs-CZ" altLang="cs-CZ" sz="2200" baseline="30000"/>
              <a:t>-m</a:t>
            </a:r>
            <a:r>
              <a:rPr lang="cs-CZ" altLang="cs-CZ" sz="220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200"/>
              <a:t>	Y(z) = X(z)(b</a:t>
            </a:r>
            <a:r>
              <a:rPr lang="cs-CZ" altLang="cs-CZ" sz="2200" baseline="-25000"/>
              <a:t>0</a:t>
            </a:r>
            <a:r>
              <a:rPr lang="cs-CZ" altLang="cs-CZ" sz="2200"/>
              <a:t>+b</a:t>
            </a:r>
            <a:r>
              <a:rPr lang="cs-CZ" altLang="cs-CZ" sz="2200" baseline="-25000"/>
              <a:t>1</a:t>
            </a:r>
            <a:r>
              <a:rPr lang="cs-CZ" altLang="cs-CZ" sz="2200"/>
              <a:t>z</a:t>
            </a:r>
            <a:r>
              <a:rPr lang="cs-CZ" altLang="cs-CZ" sz="2200" baseline="30000"/>
              <a:t>-1</a:t>
            </a:r>
            <a:r>
              <a:rPr lang="cs-CZ" altLang="cs-CZ" sz="2200"/>
              <a:t>+…+b</a:t>
            </a:r>
            <a:r>
              <a:rPr lang="cs-CZ" altLang="cs-CZ" sz="2200" baseline="-25000"/>
              <a:t>m</a:t>
            </a:r>
            <a:r>
              <a:rPr lang="cs-CZ" altLang="cs-CZ" sz="2200"/>
              <a:t>z</a:t>
            </a:r>
            <a:r>
              <a:rPr lang="cs-CZ" altLang="cs-CZ" sz="2200" baseline="30000"/>
              <a:t>-m</a:t>
            </a:r>
            <a:r>
              <a:rPr lang="cs-CZ" altLang="cs-CZ" sz="2400"/>
              <a:t>) </a:t>
            </a:r>
          </a:p>
          <a:p>
            <a:endParaRPr lang="cs-CZ" alt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556DDB-CA95-B896-BDE0-FEB5957D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sumační člen</a:t>
            </a:r>
            <a:br>
              <a:rPr lang="cs-CZ" sz="3200" dirty="0"/>
            </a:br>
            <a:r>
              <a:rPr lang="cs-CZ" sz="2000" dirty="0"/>
              <a:t>klouzavý průměr – </a:t>
            </a:r>
            <a:r>
              <a:rPr lang="cs-CZ" sz="2000" dirty="0" err="1"/>
              <a:t>moving</a:t>
            </a:r>
            <a:r>
              <a:rPr lang="cs-CZ" sz="2000" dirty="0"/>
              <a:t> </a:t>
            </a:r>
            <a:r>
              <a:rPr lang="cs-CZ" sz="2000" dirty="0" err="1"/>
              <a:t>average</a:t>
            </a:r>
            <a:r>
              <a:rPr lang="cs-CZ" sz="2000" dirty="0"/>
              <a:t> (MA)</a:t>
            </a:r>
            <a:endParaRPr lang="cs-CZ" sz="3200" dirty="0"/>
          </a:p>
        </p:txBody>
      </p:sp>
      <p:graphicFrame>
        <p:nvGraphicFramePr>
          <p:cNvPr id="32772" name="Object 2">
            <a:extLst>
              <a:ext uri="{FF2B5EF4-FFF2-40B4-BE49-F238E27FC236}">
                <a16:creationId xmlns:a16="http://schemas.microsoft.com/office/drawing/2014/main" id="{6EF1D320-BC62-4F9C-81DF-9B1CE7779C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4652963"/>
          <a:ext cx="6094412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3225800" imgH="889000" progId="Equation.3">
                  <p:embed/>
                </p:oleObj>
              </mc:Choice>
              <mc:Fallback>
                <p:oleObj name="Rovnice" r:id="rId2" imgW="3225800" imgH="889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652963"/>
                        <a:ext cx="6094412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4">
            <a:extLst>
              <a:ext uri="{FF2B5EF4-FFF2-40B4-BE49-F238E27FC236}">
                <a16:creationId xmlns:a16="http://schemas.microsoft.com/office/drawing/2014/main" id="{3087252A-4E18-D6CA-4ADD-BD8F8C1ED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1341438"/>
            <a:ext cx="37385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ovéPole 7">
            <a:extLst>
              <a:ext uri="{FF2B5EF4-FFF2-40B4-BE49-F238E27FC236}">
                <a16:creationId xmlns:a16="http://schemas.microsoft.com/office/drawing/2014/main" id="{FDD6E3DE-0B05-B05A-D5B8-1BB836A9B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789363"/>
            <a:ext cx="2881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b</a:t>
            </a:r>
            <a:r>
              <a:rPr lang="cs-CZ" altLang="cs-CZ" sz="1800" baseline="-25000"/>
              <a:t>i </a:t>
            </a:r>
            <a:r>
              <a:rPr lang="cs-CZ" altLang="cs-CZ" sz="1800"/>
              <a:t>= 1, i=1,..,4; a</a:t>
            </a:r>
            <a:r>
              <a:rPr lang="cs-CZ" altLang="cs-CZ" sz="1800" baseline="-25000"/>
              <a:t>0 </a:t>
            </a:r>
            <a:r>
              <a:rPr lang="cs-CZ" altLang="cs-CZ" sz="1800"/>
              <a:t>= 4</a:t>
            </a:r>
          </a:p>
        </p:txBody>
      </p:sp>
      <p:pic>
        <p:nvPicPr>
          <p:cNvPr id="32775" name="Picture 12">
            <a:extLst>
              <a:ext uri="{FF2B5EF4-FFF2-40B4-BE49-F238E27FC236}">
                <a16:creationId xmlns:a16="http://schemas.microsoft.com/office/drawing/2014/main" id="{A1464C99-3C49-9609-BDDE-842EC9101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628775"/>
            <a:ext cx="36385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4B37A1-FE44-1914-83B0-9C29DBF31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sz="2400" dirty="0">
                <a:sym typeface="Symbol"/>
              </a:rPr>
              <a:t>diferenční rovnice</a:t>
            </a:r>
            <a:endParaRPr lang="cs-CZ" dirty="0">
              <a:sym typeface="Symbol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ym typeface="Symbol"/>
              </a:rPr>
              <a:t>	</a:t>
            </a:r>
            <a:r>
              <a:rPr lang="el-GR" sz="2400" dirty="0">
                <a:sym typeface="Symbol"/>
              </a:rPr>
              <a:t>Δ</a:t>
            </a:r>
            <a:r>
              <a:rPr lang="cs-CZ" sz="2400" dirty="0">
                <a:sym typeface="Symbol"/>
              </a:rPr>
              <a:t>x(n) = x(n) – x(n-1)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/>
              <a:t>	</a:t>
            </a:r>
            <a:r>
              <a:rPr lang="el-GR" sz="2400" dirty="0">
                <a:sym typeface="Symbol"/>
              </a:rPr>
              <a:t>Δ</a:t>
            </a:r>
            <a:r>
              <a:rPr lang="cs-CZ" sz="2400" dirty="0">
                <a:sym typeface="Symbol"/>
              </a:rPr>
              <a:t>x(n-1) = x(n-1) – x(n-2)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ym typeface="Symbol"/>
              </a:rPr>
              <a:t>	y(n) = </a:t>
            </a:r>
            <a:r>
              <a:rPr lang="el-GR" sz="2400" dirty="0">
                <a:sym typeface="Symbol"/>
              </a:rPr>
              <a:t>Δ</a:t>
            </a:r>
            <a:r>
              <a:rPr lang="cs-CZ" sz="2400" baseline="30000" dirty="0">
                <a:sym typeface="Symbol"/>
              </a:rPr>
              <a:t>2</a:t>
            </a:r>
            <a:r>
              <a:rPr lang="cs-CZ" sz="2400" dirty="0">
                <a:sym typeface="Symbol"/>
              </a:rPr>
              <a:t>x(n) = </a:t>
            </a:r>
            <a:r>
              <a:rPr lang="el-GR" sz="2400" dirty="0">
                <a:sym typeface="Symbol"/>
              </a:rPr>
              <a:t>Δ</a:t>
            </a:r>
            <a:r>
              <a:rPr lang="cs-CZ" sz="2400" dirty="0">
                <a:sym typeface="Symbol"/>
              </a:rPr>
              <a:t>x(n) - </a:t>
            </a:r>
            <a:r>
              <a:rPr lang="el-GR" sz="2400" dirty="0">
                <a:sym typeface="Symbol"/>
              </a:rPr>
              <a:t>Δ</a:t>
            </a:r>
            <a:r>
              <a:rPr lang="cs-CZ" sz="2400" dirty="0">
                <a:sym typeface="Symbol"/>
              </a:rPr>
              <a:t>x(n-1) =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ym typeface="Symbol"/>
              </a:rPr>
              <a:t>	       = x(n) – x(n-1) – </a:t>
            </a:r>
            <a:r>
              <a:rPr lang="en-US" sz="2400" dirty="0">
                <a:sym typeface="Symbol"/>
              </a:rPr>
              <a:t>[</a:t>
            </a:r>
            <a:r>
              <a:rPr lang="cs-CZ" sz="2400" dirty="0">
                <a:sym typeface="Symbol"/>
              </a:rPr>
              <a:t>x(n-1) – x(n-2)</a:t>
            </a:r>
            <a:r>
              <a:rPr lang="en-US" sz="2400" dirty="0">
                <a:sym typeface="Symbol"/>
              </a:rPr>
              <a:t>]</a:t>
            </a:r>
            <a:r>
              <a:rPr lang="cs-CZ" sz="2400" dirty="0">
                <a:sym typeface="Symbol"/>
              </a:rPr>
              <a:t> =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ym typeface="Symbol"/>
              </a:rPr>
              <a:t>	       = x(n) – 2x(n-1) + x(n-2)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cs typeface="Arial" charset="0"/>
              </a:rPr>
              <a:t>obrazová přenosová funkce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ym typeface="Symbol"/>
              </a:rPr>
              <a:t>	</a:t>
            </a:r>
            <a:r>
              <a:rPr lang="cs-CZ" altLang="cs-CZ" sz="2400" dirty="0">
                <a:cs typeface="Arial" charset="0"/>
              </a:rPr>
              <a:t>Y(z) = X(z) - 2X(z).z</a:t>
            </a:r>
            <a:r>
              <a:rPr lang="cs-CZ" altLang="cs-CZ" sz="2400" baseline="30000" dirty="0">
                <a:cs typeface="Arial" charset="0"/>
              </a:rPr>
              <a:t>-1</a:t>
            </a:r>
            <a:r>
              <a:rPr lang="cs-CZ" altLang="cs-CZ" sz="2400" dirty="0">
                <a:cs typeface="Arial" charset="0"/>
              </a:rPr>
              <a:t> +X(z).z</a:t>
            </a:r>
            <a:r>
              <a:rPr lang="cs-CZ" altLang="cs-CZ" sz="2400" baseline="30000" dirty="0">
                <a:cs typeface="Arial" charset="0"/>
              </a:rPr>
              <a:t>-2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baseline="30000" dirty="0">
                <a:cs typeface="Arial" charset="0"/>
                <a:sym typeface="Symbol"/>
              </a:rPr>
              <a:t>	</a:t>
            </a:r>
            <a:r>
              <a:rPr lang="cs-CZ" altLang="cs-CZ" sz="2400" dirty="0">
                <a:cs typeface="Arial" charset="0"/>
              </a:rPr>
              <a:t>Y(z) = X(z)(1 - 2z</a:t>
            </a:r>
            <a:r>
              <a:rPr lang="cs-CZ" altLang="cs-CZ" sz="2400" baseline="30000" dirty="0">
                <a:cs typeface="Arial" charset="0"/>
              </a:rPr>
              <a:t>-1</a:t>
            </a:r>
            <a:r>
              <a:rPr lang="cs-CZ" altLang="cs-CZ" sz="2400" dirty="0">
                <a:cs typeface="Arial" charset="0"/>
              </a:rPr>
              <a:t> + z</a:t>
            </a:r>
            <a:r>
              <a:rPr lang="cs-CZ" altLang="cs-CZ" sz="2400" baseline="30000" dirty="0">
                <a:cs typeface="Arial" charset="0"/>
              </a:rPr>
              <a:t>-2</a:t>
            </a:r>
            <a:r>
              <a:rPr lang="cs-CZ" altLang="cs-CZ" sz="2400" dirty="0">
                <a:cs typeface="Arial" charset="0"/>
              </a:rPr>
              <a:t>)</a:t>
            </a:r>
            <a:endParaRPr lang="cs-CZ" sz="2400" dirty="0">
              <a:sym typeface="Symbol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>
              <a:sym typeface="Symbol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>
              <a:sym typeface="Symbol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81A6813-EB6C-ED77-C5DE-734BA9CAF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Diferenční člen 2.řádu</a:t>
            </a:r>
            <a:br>
              <a:rPr lang="cs-CZ" sz="3200" dirty="0"/>
            </a:br>
            <a:r>
              <a:rPr lang="cs-CZ" sz="2000" dirty="0"/>
              <a:t>klouzavý průměr – </a:t>
            </a:r>
            <a:r>
              <a:rPr lang="cs-CZ" sz="2000" dirty="0" err="1"/>
              <a:t>moving</a:t>
            </a:r>
            <a:r>
              <a:rPr lang="cs-CZ" sz="2000" dirty="0"/>
              <a:t> </a:t>
            </a:r>
            <a:r>
              <a:rPr lang="cs-CZ" sz="2000" dirty="0" err="1"/>
              <a:t>average</a:t>
            </a:r>
            <a:r>
              <a:rPr lang="cs-CZ" sz="2000" dirty="0"/>
              <a:t> (MA)</a:t>
            </a:r>
            <a:endParaRPr lang="cs-CZ" sz="3200" dirty="0"/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DE8E830F-629C-187F-B456-C0E1FFA0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548313"/>
            <a:ext cx="829786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1FAFFB-0062-820A-34C4-F7F1A138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2327275"/>
          </a:xfrm>
        </p:spPr>
        <p:txBody>
          <a:bodyPr/>
          <a:lstStyle/>
          <a:p>
            <a:pPr>
              <a:defRPr/>
            </a:pPr>
            <a:r>
              <a:rPr lang="cs-CZ" sz="2400" dirty="0">
                <a:sym typeface="Symbol"/>
              </a:rPr>
              <a:t>diferenční rovnice</a:t>
            </a:r>
            <a:endParaRPr lang="cs-CZ" dirty="0">
              <a:sym typeface="Symbol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ym typeface="Symbol"/>
              </a:rPr>
              <a:t>	y(n) = x(n) – 2x(n-1) + x(n-2)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cs typeface="Arial" charset="0"/>
              </a:rPr>
              <a:t>obrazová přenosová funkce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ym typeface="Symbol"/>
              </a:rPr>
              <a:t>	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99A360D-F58D-0DDA-A42C-56F8792A5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Diferenční člen 2.řádu</a:t>
            </a:r>
            <a:br>
              <a:rPr lang="cs-CZ" sz="3200" dirty="0"/>
            </a:br>
            <a:r>
              <a:rPr lang="cs-CZ" sz="2000" dirty="0"/>
              <a:t>klouzavý průměr – </a:t>
            </a:r>
            <a:r>
              <a:rPr lang="cs-CZ" sz="2000" dirty="0" err="1"/>
              <a:t>moving</a:t>
            </a:r>
            <a:r>
              <a:rPr lang="cs-CZ" sz="2000" dirty="0"/>
              <a:t> </a:t>
            </a:r>
            <a:r>
              <a:rPr lang="cs-CZ" sz="2000" dirty="0" err="1"/>
              <a:t>average</a:t>
            </a:r>
            <a:r>
              <a:rPr lang="cs-CZ" sz="2000" dirty="0"/>
              <a:t> (MA)</a:t>
            </a:r>
            <a:endParaRPr lang="cs-CZ" sz="3200" dirty="0"/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8756042A-A8A0-577D-9A27-AAF2B399A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708275"/>
            <a:ext cx="829786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>
            <a:extLst>
              <a:ext uri="{FF2B5EF4-FFF2-40B4-BE49-F238E27FC236}">
                <a16:creationId xmlns:a16="http://schemas.microsoft.com/office/drawing/2014/main" id="{AF6DBF2A-6A13-C74E-6CF2-02AA8F99E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3429000"/>
            <a:ext cx="393858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8">
            <a:extLst>
              <a:ext uri="{FF2B5EF4-FFF2-40B4-BE49-F238E27FC236}">
                <a16:creationId xmlns:a16="http://schemas.microsoft.com/office/drawing/2014/main" id="{F5DA10F4-5006-181B-8D31-6F41A7345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429000"/>
            <a:ext cx="393858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TextovéPole 4">
            <a:extLst>
              <a:ext uri="{FF2B5EF4-FFF2-40B4-BE49-F238E27FC236}">
                <a16:creationId xmlns:a16="http://schemas.microsoft.com/office/drawing/2014/main" id="{918BB996-0C1C-1D3E-CF9F-B6D1FD746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73450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1. řád</a:t>
            </a:r>
          </a:p>
        </p:txBody>
      </p:sp>
      <p:sp>
        <p:nvSpPr>
          <p:cNvPr id="34824" name="TextovéPole 8">
            <a:extLst>
              <a:ext uri="{FF2B5EF4-FFF2-40B4-BE49-F238E27FC236}">
                <a16:creationId xmlns:a16="http://schemas.microsoft.com/office/drawing/2014/main" id="{D3F8CBB0-EFAC-BA37-2889-D4391E852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348297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2. řád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7C6472-A96D-7C7F-D0F4-329A61EA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2327275"/>
          </a:xfrm>
        </p:spPr>
        <p:txBody>
          <a:bodyPr/>
          <a:lstStyle/>
          <a:p>
            <a:pPr>
              <a:defRPr/>
            </a:pPr>
            <a:r>
              <a:rPr lang="cs-CZ" sz="2400" dirty="0">
                <a:sym typeface="Symbol"/>
              </a:rPr>
              <a:t>diferenční rovnice</a:t>
            </a:r>
            <a:endParaRPr lang="cs-CZ" dirty="0">
              <a:sym typeface="Symbol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ym typeface="Symbol"/>
              </a:rPr>
              <a:t>	y(n) = x(n) – 3x(n-1) + 3x(n-2) – x(n-1)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ym typeface="Symbol"/>
              </a:rPr>
              <a:t>	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D658044-13A1-D6EB-8C6B-95364230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Diferenční člen 3.řádu</a:t>
            </a:r>
            <a:br>
              <a:rPr lang="cs-CZ" sz="3200" dirty="0"/>
            </a:br>
            <a:r>
              <a:rPr lang="cs-CZ" sz="2000" dirty="0"/>
              <a:t>klouzavý průměr – </a:t>
            </a:r>
            <a:r>
              <a:rPr lang="cs-CZ" sz="2000" dirty="0" err="1"/>
              <a:t>moving</a:t>
            </a:r>
            <a:r>
              <a:rPr lang="cs-CZ" sz="2000" dirty="0"/>
              <a:t> </a:t>
            </a:r>
            <a:r>
              <a:rPr lang="cs-CZ" sz="2000" dirty="0" err="1"/>
              <a:t>average</a:t>
            </a:r>
            <a:r>
              <a:rPr lang="cs-CZ" sz="2000" dirty="0"/>
              <a:t> (MA)</a:t>
            </a:r>
            <a:endParaRPr lang="cs-CZ" sz="3200" dirty="0"/>
          </a:p>
        </p:txBody>
      </p:sp>
      <p:pic>
        <p:nvPicPr>
          <p:cNvPr id="35844" name="Picture 8">
            <a:extLst>
              <a:ext uri="{FF2B5EF4-FFF2-40B4-BE49-F238E27FC236}">
                <a16:creationId xmlns:a16="http://schemas.microsoft.com/office/drawing/2014/main" id="{A9695D83-855B-484C-C9C4-97F652075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429000"/>
            <a:ext cx="393858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ovéPole 4">
            <a:extLst>
              <a:ext uri="{FF2B5EF4-FFF2-40B4-BE49-F238E27FC236}">
                <a16:creationId xmlns:a16="http://schemas.microsoft.com/office/drawing/2014/main" id="{C80FAA9C-77CE-6B18-2DBE-E6EECC336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73450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1. řád</a:t>
            </a:r>
          </a:p>
        </p:txBody>
      </p:sp>
      <p:sp>
        <p:nvSpPr>
          <p:cNvPr id="35846" name="TextovéPole 8">
            <a:extLst>
              <a:ext uri="{FF2B5EF4-FFF2-40B4-BE49-F238E27FC236}">
                <a16:creationId xmlns:a16="http://schemas.microsoft.com/office/drawing/2014/main" id="{656D727B-DEA7-D1C1-E02A-582E1E78F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348297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3. řád</a:t>
            </a:r>
          </a:p>
        </p:txBody>
      </p:sp>
      <p:pic>
        <p:nvPicPr>
          <p:cNvPr id="35847" name="Picture 2">
            <a:extLst>
              <a:ext uri="{FF2B5EF4-FFF2-40B4-BE49-F238E27FC236}">
                <a16:creationId xmlns:a16="http://schemas.microsoft.com/office/drawing/2014/main" id="{65103F71-E867-52DE-76F1-0CBAB0178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3429000"/>
            <a:ext cx="39370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BBF673-E88D-A6AE-01EC-6CD86638F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4935537" cy="5167312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obrazová přenosová funkce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/>
              <a:t>     H(z) = (1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–</a:t>
            </a:r>
            <a:r>
              <a:rPr lang="cs-CZ" sz="2000" dirty="0"/>
              <a:t>z</a:t>
            </a:r>
            <a:r>
              <a:rPr lang="cs-CZ" sz="2000" baseline="30000" dirty="0"/>
              <a:t>-1</a:t>
            </a:r>
            <a:r>
              <a:rPr lang="cs-CZ" sz="2000" dirty="0"/>
              <a:t>)(1+z</a:t>
            </a:r>
            <a:r>
              <a:rPr lang="cs-CZ" sz="2000" baseline="30000" dirty="0"/>
              <a:t>-1</a:t>
            </a:r>
            <a:r>
              <a:rPr lang="cs-CZ" sz="2000" dirty="0"/>
              <a:t>) = 1-z</a:t>
            </a:r>
            <a:r>
              <a:rPr lang="cs-CZ" sz="2000" baseline="30000" dirty="0"/>
              <a:t>-2 </a:t>
            </a:r>
            <a:r>
              <a:rPr lang="cs-CZ" sz="2000" dirty="0"/>
              <a:t>=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Arial" charset="0"/>
                <a:sym typeface="Symbol" pitchFamily="18" charset="2"/>
              </a:rPr>
              <a:t>                = (z</a:t>
            </a:r>
            <a:r>
              <a:rPr lang="cs-CZ" altLang="cs-CZ" sz="2000" baseline="30000" dirty="0">
                <a:cs typeface="Arial" charset="0"/>
                <a:sym typeface="Symbol" pitchFamily="18" charset="2"/>
              </a:rPr>
              <a:t>2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–1)/z</a:t>
            </a:r>
            <a:r>
              <a:rPr lang="cs-CZ" altLang="cs-CZ" sz="2000" baseline="30000" dirty="0">
                <a:cs typeface="Arial" charset="0"/>
                <a:sym typeface="Symbol" pitchFamily="18" charset="2"/>
              </a:rPr>
              <a:t>2</a:t>
            </a:r>
            <a:endParaRPr lang="cs-CZ" altLang="cs-CZ" sz="2000" dirty="0">
              <a:cs typeface="Arial" charset="0"/>
              <a:sym typeface="Symbol" pitchFamily="18" charset="2"/>
            </a:endParaRP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endParaRPr lang="cs-CZ" altLang="cs-CZ" sz="1100" dirty="0">
              <a:cs typeface="Arial" charset="0"/>
              <a:sym typeface="Symbol" pitchFamily="18" charset="2"/>
            </a:endParaRP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Arial" charset="0"/>
                <a:sym typeface="Symbol" pitchFamily="18" charset="2"/>
              </a:rPr>
              <a:t>	z = </a:t>
            </a:r>
            <a:r>
              <a:rPr lang="cs-CZ" altLang="cs-CZ" sz="2000" dirty="0" err="1">
                <a:cs typeface="Arial" charset="0"/>
                <a:sym typeface="Symbol" pitchFamily="18" charset="2"/>
              </a:rPr>
              <a:t>e</a:t>
            </a:r>
            <a:r>
              <a:rPr lang="cs-CZ" altLang="cs-CZ" sz="2000" baseline="30000" dirty="0" err="1">
                <a:cs typeface="Arial" charset="0"/>
                <a:sym typeface="Symbol" pitchFamily="18" charset="2"/>
              </a:rPr>
              <a:t>i</a:t>
            </a:r>
            <a:r>
              <a:rPr lang="el-GR" altLang="cs-CZ" sz="2000" cap="all" baseline="30000" dirty="0">
                <a:cs typeface="Arial" charset="0"/>
                <a:sym typeface="Symbol" pitchFamily="18" charset="2"/>
              </a:rPr>
              <a:t>ω</a:t>
            </a:r>
            <a:r>
              <a:rPr lang="cs-CZ" altLang="cs-CZ" sz="2000" baseline="30000" dirty="0">
                <a:cs typeface="Arial" charset="0"/>
                <a:sym typeface="Symbol" pitchFamily="18" charset="2"/>
              </a:rPr>
              <a:t>T</a:t>
            </a:r>
            <a:r>
              <a:rPr lang="cs-CZ" altLang="cs-CZ" sz="1200" baseline="30000" dirty="0">
                <a:cs typeface="Arial" charset="0"/>
                <a:sym typeface="Symbol" pitchFamily="18" charset="2"/>
              </a:rPr>
              <a:t>vz</a:t>
            </a:r>
          </a:p>
          <a:p>
            <a:pPr marL="355600" indent="0"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Arial" charset="0"/>
                <a:sym typeface="Symbol" pitchFamily="18" charset="2"/>
              </a:rPr>
              <a:t>Jaká je velikost modulu </a:t>
            </a:r>
            <a:r>
              <a:rPr lang="cs-CZ" altLang="cs-CZ" sz="2000" dirty="0" err="1">
                <a:cs typeface="Arial" charset="0"/>
                <a:sym typeface="Symbol" pitchFamily="18" charset="2"/>
              </a:rPr>
              <a:t>přenoso-vé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 funkce ve čtvrtině vzorkovací frekvence, tj. pro </a:t>
            </a:r>
            <a:r>
              <a:rPr lang="el-GR" altLang="cs-CZ" sz="2000" cap="all" dirty="0">
                <a:cs typeface="Arial" charset="0"/>
                <a:sym typeface="Symbol" pitchFamily="18" charset="2"/>
              </a:rPr>
              <a:t>ω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T</a:t>
            </a:r>
            <a:r>
              <a:rPr lang="cs-CZ" altLang="cs-CZ" sz="1200" dirty="0">
                <a:cs typeface="Arial" charset="0"/>
                <a:sym typeface="Symbol" pitchFamily="18" charset="2"/>
              </a:rPr>
              <a:t>vz 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=</a:t>
            </a:r>
            <a:r>
              <a:rPr lang="el-GR" altLang="cs-CZ" sz="2000" dirty="0">
                <a:cs typeface="Arial" charset="0"/>
                <a:sym typeface="Symbol" pitchFamily="18" charset="2"/>
              </a:rPr>
              <a:t>ϖ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/2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r>
              <a:rPr lang="cs-CZ" sz="2000" dirty="0"/>
              <a:t>	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z = </a:t>
            </a:r>
            <a:r>
              <a:rPr lang="cs-CZ" altLang="cs-CZ" sz="2000" dirty="0" err="1">
                <a:cs typeface="Arial" charset="0"/>
                <a:sym typeface="Symbol" pitchFamily="18" charset="2"/>
              </a:rPr>
              <a:t>e</a:t>
            </a:r>
            <a:r>
              <a:rPr lang="cs-CZ" altLang="cs-CZ" sz="2000" baseline="30000" dirty="0" err="1">
                <a:cs typeface="Arial" charset="0"/>
                <a:sym typeface="Symbol" pitchFamily="18" charset="2"/>
              </a:rPr>
              <a:t>i</a:t>
            </a:r>
            <a:r>
              <a:rPr lang="el-GR" altLang="cs-CZ" sz="2000" baseline="30000" dirty="0">
                <a:cs typeface="Arial" charset="0"/>
                <a:sym typeface="Symbol" pitchFamily="18" charset="2"/>
              </a:rPr>
              <a:t>ϖ</a:t>
            </a:r>
            <a:r>
              <a:rPr lang="cs-CZ" altLang="cs-CZ" sz="2000" cap="all" baseline="30000" dirty="0">
                <a:cs typeface="Arial" charset="0"/>
                <a:sym typeface="Symbol" pitchFamily="18" charset="2"/>
              </a:rPr>
              <a:t>/2</a:t>
            </a:r>
            <a:r>
              <a:rPr lang="cs-CZ" altLang="cs-CZ" sz="2000" cap="all" dirty="0">
                <a:cs typeface="Arial" charset="0"/>
                <a:sym typeface="Symbol" pitchFamily="18" charset="2"/>
              </a:rPr>
              <a:t> = 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cos(</a:t>
            </a:r>
            <a:r>
              <a:rPr lang="el-GR" altLang="cs-CZ" sz="2000" dirty="0">
                <a:cs typeface="Arial" charset="0"/>
                <a:sym typeface="Symbol" pitchFamily="18" charset="2"/>
              </a:rPr>
              <a:t>ϖ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/2)</a:t>
            </a:r>
            <a:r>
              <a:rPr lang="cs-CZ" altLang="cs-CZ" sz="1600" cap="all" dirty="0">
                <a:cs typeface="Arial" charset="0"/>
                <a:sym typeface="Symbol" pitchFamily="18" charset="2"/>
              </a:rPr>
              <a:t>+ </a:t>
            </a:r>
            <a:r>
              <a:rPr lang="cs-CZ" altLang="cs-CZ" sz="2000" dirty="0" err="1">
                <a:cs typeface="Arial" charset="0"/>
                <a:sym typeface="Symbol" pitchFamily="18" charset="2"/>
              </a:rPr>
              <a:t>i.sin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(</a:t>
            </a:r>
            <a:r>
              <a:rPr lang="el-GR" altLang="cs-CZ" sz="2000" dirty="0">
                <a:cs typeface="Arial" charset="0"/>
                <a:sym typeface="Symbol" pitchFamily="18" charset="2"/>
              </a:rPr>
              <a:t>ϖ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/2)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Arial" charset="0"/>
                <a:sym typeface="Symbol" pitchFamily="18" charset="2"/>
              </a:rPr>
              <a:t>	</a:t>
            </a:r>
            <a:r>
              <a:rPr lang="cs-CZ" sz="2000" dirty="0"/>
              <a:t>z</a:t>
            </a:r>
            <a:r>
              <a:rPr lang="cs-CZ" sz="2000" baseline="30000" dirty="0"/>
              <a:t>2</a:t>
            </a:r>
            <a:r>
              <a:rPr lang="cs-CZ" sz="2000" dirty="0"/>
              <a:t>=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 </a:t>
            </a:r>
            <a:r>
              <a:rPr lang="cs-CZ" altLang="cs-CZ" sz="2000" dirty="0" err="1">
                <a:cs typeface="Arial" charset="0"/>
                <a:sym typeface="Symbol" pitchFamily="18" charset="2"/>
              </a:rPr>
              <a:t>e</a:t>
            </a:r>
            <a:r>
              <a:rPr lang="cs-CZ" altLang="cs-CZ" sz="2000" baseline="30000" dirty="0" err="1">
                <a:cs typeface="Arial" charset="0"/>
                <a:sym typeface="Symbol" pitchFamily="18" charset="2"/>
              </a:rPr>
              <a:t>i</a:t>
            </a:r>
            <a:r>
              <a:rPr lang="el-GR" altLang="cs-CZ" sz="2000" baseline="30000" dirty="0">
                <a:cs typeface="Arial" charset="0"/>
                <a:sym typeface="Symbol" pitchFamily="18" charset="2"/>
              </a:rPr>
              <a:t>ϖ</a:t>
            </a:r>
            <a:r>
              <a:rPr lang="cs-CZ" altLang="cs-CZ" sz="2000" cap="all" baseline="30000" dirty="0">
                <a:cs typeface="Arial" charset="0"/>
                <a:sym typeface="Symbol" pitchFamily="18" charset="2"/>
              </a:rPr>
              <a:t> </a:t>
            </a:r>
            <a:r>
              <a:rPr lang="cs-CZ" altLang="cs-CZ" sz="2000" cap="all" dirty="0">
                <a:cs typeface="Arial" charset="0"/>
                <a:sym typeface="Symbol" pitchFamily="18" charset="2"/>
              </a:rPr>
              <a:t>= 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cos(</a:t>
            </a:r>
            <a:r>
              <a:rPr lang="el-GR" altLang="cs-CZ" sz="2000" dirty="0">
                <a:cs typeface="Arial" charset="0"/>
                <a:sym typeface="Symbol" pitchFamily="18" charset="2"/>
              </a:rPr>
              <a:t>ϖ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)</a:t>
            </a:r>
            <a:r>
              <a:rPr lang="cs-CZ" altLang="cs-CZ" sz="2000" cap="all" dirty="0">
                <a:cs typeface="Arial" charset="0"/>
                <a:sym typeface="Symbol" pitchFamily="18" charset="2"/>
              </a:rPr>
              <a:t>+ </a:t>
            </a:r>
            <a:r>
              <a:rPr lang="cs-CZ" altLang="cs-CZ" sz="2000" dirty="0" err="1">
                <a:cs typeface="Arial" charset="0"/>
                <a:sym typeface="Symbol" pitchFamily="18" charset="2"/>
              </a:rPr>
              <a:t>i.sin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(</a:t>
            </a:r>
            <a:r>
              <a:rPr lang="el-GR" altLang="cs-CZ" sz="2000" dirty="0">
                <a:cs typeface="Arial" charset="0"/>
                <a:sym typeface="Symbol" pitchFamily="18" charset="2"/>
              </a:rPr>
              <a:t>ϖ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)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r>
              <a:rPr lang="cs-CZ" dirty="0"/>
              <a:t>	</a:t>
            </a:r>
            <a:r>
              <a:rPr lang="cs-CZ" sz="2000" dirty="0"/>
              <a:t>z</a:t>
            </a:r>
            <a:r>
              <a:rPr lang="cs-CZ" sz="2000" baseline="30000" dirty="0"/>
              <a:t>2</a:t>
            </a:r>
            <a:r>
              <a:rPr lang="cs-CZ" sz="2000" dirty="0"/>
              <a:t>-1 = -1 + i.0 -1 = -2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r>
              <a:rPr lang="cs-CZ" sz="2000" dirty="0"/>
              <a:t>	</a:t>
            </a:r>
            <a:r>
              <a:rPr lang="en-US" sz="2000" dirty="0"/>
              <a:t>|</a:t>
            </a:r>
            <a:r>
              <a:rPr lang="cs-CZ" sz="2000" dirty="0"/>
              <a:t>H(</a:t>
            </a:r>
            <a:r>
              <a:rPr lang="cs-CZ" altLang="cs-CZ" sz="2000" dirty="0" err="1">
                <a:cs typeface="Arial" charset="0"/>
                <a:sym typeface="Symbol" pitchFamily="18" charset="2"/>
              </a:rPr>
              <a:t>e</a:t>
            </a:r>
            <a:r>
              <a:rPr lang="cs-CZ" altLang="cs-CZ" sz="2000" baseline="30000" dirty="0" err="1">
                <a:cs typeface="Arial" charset="0"/>
                <a:sym typeface="Symbol" pitchFamily="18" charset="2"/>
              </a:rPr>
              <a:t>i</a:t>
            </a:r>
            <a:r>
              <a:rPr lang="el-GR" altLang="cs-CZ" sz="2000" baseline="30000" dirty="0">
                <a:cs typeface="Arial" charset="0"/>
                <a:sym typeface="Symbol" pitchFamily="18" charset="2"/>
              </a:rPr>
              <a:t>ϖ</a:t>
            </a:r>
            <a:r>
              <a:rPr lang="cs-CZ" altLang="cs-CZ" sz="2000" cap="all" baseline="30000" dirty="0">
                <a:cs typeface="Arial" charset="0"/>
                <a:sym typeface="Symbol" pitchFamily="18" charset="2"/>
              </a:rPr>
              <a:t>/2</a:t>
            </a:r>
            <a:r>
              <a:rPr lang="cs-CZ" sz="2000" dirty="0"/>
              <a:t>)</a:t>
            </a:r>
            <a:r>
              <a:rPr lang="en-US" sz="2000" dirty="0"/>
              <a:t>| </a:t>
            </a:r>
            <a:r>
              <a:rPr lang="cs-CZ" sz="2000" dirty="0"/>
              <a:t>= 2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endParaRPr lang="cs-CZ" sz="24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6DEFEC-F78D-0AC0-0A16-7650C672C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Diferenční člen 2.řádu</a:t>
            </a:r>
            <a:br>
              <a:rPr lang="cs-CZ" dirty="0"/>
            </a:br>
            <a:r>
              <a:rPr lang="cs-CZ" sz="2000" dirty="0"/>
              <a:t>pásmová propust</a:t>
            </a:r>
            <a:endParaRPr lang="cs-CZ" sz="1200" dirty="0"/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0CCA31AF-6F31-3B04-29DC-577FCFEF0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3573463"/>
            <a:ext cx="4010025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Obrázek 4">
            <a:extLst>
              <a:ext uri="{FF2B5EF4-FFF2-40B4-BE49-F238E27FC236}">
                <a16:creationId xmlns:a16="http://schemas.microsoft.com/office/drawing/2014/main" id="{944ACE6E-2EE7-FD37-42BB-F2054097C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70025"/>
            <a:ext cx="34718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D5142E-CC14-4CEC-F293-043BC637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REALIZACE diskrétních systémů</a:t>
            </a:r>
          </a:p>
        </p:txBody>
      </p:sp>
      <p:sp>
        <p:nvSpPr>
          <p:cNvPr id="9219" name="Zástupný symbol pro obsah 10">
            <a:extLst>
              <a:ext uri="{FF2B5EF4-FFF2-40B4-BE49-F238E27FC236}">
                <a16:creationId xmlns:a16="http://schemas.microsoft.com/office/drawing/2014/main" id="{EB84FC3B-0415-76B3-6AD2-967B0A1D87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cs-CZ" altLang="cs-CZ">
                <a:solidFill>
                  <a:srgbClr val="000066"/>
                </a:solidFill>
              </a:rPr>
              <a:t>a</a:t>
            </a:r>
            <a:r>
              <a:rPr lang="cs-CZ" altLang="cs-CZ" baseline="-25000">
                <a:solidFill>
                  <a:srgbClr val="000066"/>
                </a:solidFill>
              </a:rPr>
              <a:t>1</a:t>
            </a:r>
            <a:r>
              <a:rPr lang="cs-CZ" altLang="cs-CZ">
                <a:solidFill>
                  <a:srgbClr val="000066"/>
                </a:solidFill>
              </a:rPr>
              <a:t>y(nT</a:t>
            </a:r>
            <a:r>
              <a:rPr lang="cs-CZ" altLang="cs-CZ" baseline="-25000">
                <a:solidFill>
                  <a:srgbClr val="000066"/>
                </a:solidFill>
              </a:rPr>
              <a:t>vz</a:t>
            </a:r>
            <a:r>
              <a:rPr lang="cs-CZ" altLang="cs-CZ">
                <a:solidFill>
                  <a:srgbClr val="000066"/>
                </a:solidFill>
              </a:rPr>
              <a:t>)+a</a:t>
            </a:r>
            <a:r>
              <a:rPr lang="cs-CZ" altLang="cs-CZ" baseline="-25000">
                <a:solidFill>
                  <a:srgbClr val="000066"/>
                </a:solidFill>
              </a:rPr>
              <a:t>0</a:t>
            </a:r>
            <a:r>
              <a:rPr lang="cs-CZ" altLang="cs-CZ">
                <a:solidFill>
                  <a:srgbClr val="000066"/>
                </a:solidFill>
              </a:rPr>
              <a:t>y(nT</a:t>
            </a:r>
            <a:r>
              <a:rPr lang="cs-CZ" altLang="cs-CZ" baseline="-25000">
                <a:solidFill>
                  <a:srgbClr val="000066"/>
                </a:solidFill>
              </a:rPr>
              <a:t>vz</a:t>
            </a:r>
            <a:r>
              <a:rPr lang="cs-CZ" altLang="cs-CZ">
                <a:solidFill>
                  <a:srgbClr val="000066"/>
                </a:solidFill>
              </a:rPr>
              <a:t>-T</a:t>
            </a:r>
            <a:r>
              <a:rPr lang="cs-CZ" altLang="cs-CZ" baseline="-25000">
                <a:solidFill>
                  <a:srgbClr val="000066"/>
                </a:solidFill>
              </a:rPr>
              <a:t>vz</a:t>
            </a:r>
            <a:r>
              <a:rPr lang="cs-CZ" altLang="cs-CZ">
                <a:solidFill>
                  <a:srgbClr val="000066"/>
                </a:solidFill>
              </a:rPr>
              <a:t>)</a:t>
            </a:r>
            <a:r>
              <a:rPr lang="cs-CZ" altLang="cs-CZ" baseline="-25000">
                <a:solidFill>
                  <a:srgbClr val="000066"/>
                </a:solidFill>
              </a:rPr>
              <a:t> </a:t>
            </a:r>
            <a:r>
              <a:rPr lang="cs-CZ" altLang="cs-CZ">
                <a:solidFill>
                  <a:srgbClr val="000066"/>
                </a:solidFill>
              </a:rPr>
              <a:t>= b</a:t>
            </a:r>
            <a:r>
              <a:rPr lang="cs-CZ" altLang="cs-CZ" baseline="-25000">
                <a:solidFill>
                  <a:srgbClr val="000066"/>
                </a:solidFill>
              </a:rPr>
              <a:t>0</a:t>
            </a:r>
            <a:r>
              <a:rPr lang="cs-CZ" altLang="cs-CZ">
                <a:solidFill>
                  <a:srgbClr val="000066"/>
                </a:solidFill>
              </a:rPr>
              <a:t>x(nT</a:t>
            </a:r>
            <a:r>
              <a:rPr lang="cs-CZ" altLang="cs-CZ" baseline="-25000">
                <a:solidFill>
                  <a:srgbClr val="000066"/>
                </a:solidFill>
              </a:rPr>
              <a:t>vz</a:t>
            </a:r>
            <a:r>
              <a:rPr lang="cs-CZ" altLang="cs-CZ">
                <a:solidFill>
                  <a:srgbClr val="000066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pPr>
              <a:buFont typeface="Wingdings" panose="05000000000000000000" pitchFamily="2" charset="2"/>
              <a:buNone/>
            </a:pPr>
            <a:r>
              <a:rPr lang="cs-CZ" altLang="cs-CZ"/>
              <a:t>Lineární diskrétní modely reálných systémů lze realizovat pomocí tří základních členů:</a:t>
            </a:r>
          </a:p>
          <a:p>
            <a:r>
              <a:rPr lang="cs-CZ" altLang="cs-CZ">
                <a:solidFill>
                  <a:srgbClr val="002060"/>
                </a:solidFill>
              </a:rPr>
              <a:t>proporcionální člen </a:t>
            </a:r>
            <a:r>
              <a:rPr lang="cs-CZ" altLang="cs-CZ"/>
              <a:t>(násobení konstantou);</a:t>
            </a:r>
          </a:p>
          <a:p>
            <a:r>
              <a:rPr lang="cs-CZ" altLang="cs-CZ">
                <a:solidFill>
                  <a:srgbClr val="002060"/>
                </a:solidFill>
              </a:rPr>
              <a:t>zpožďovací člen</a:t>
            </a:r>
            <a:r>
              <a:rPr lang="cs-CZ" altLang="cs-CZ"/>
              <a:t>;</a:t>
            </a:r>
          </a:p>
          <a:p>
            <a:r>
              <a:rPr lang="cs-CZ" altLang="cs-CZ">
                <a:solidFill>
                  <a:srgbClr val="002060"/>
                </a:solidFill>
              </a:rPr>
              <a:t>sumační, resp. diferenční člen</a:t>
            </a:r>
            <a:r>
              <a:rPr lang="cs-CZ" altLang="cs-CZ"/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Obrázek 3">
            <a:extLst>
              <a:ext uri="{FF2B5EF4-FFF2-40B4-BE49-F238E27FC236}">
                <a16:creationId xmlns:a16="http://schemas.microsoft.com/office/drawing/2014/main" id="{B46D87E0-0F88-311B-AC20-BF732253B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70025"/>
            <a:ext cx="34718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209B21-3552-51AA-1B93-14FFCAE87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obrazová přenosová funkce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/>
              <a:t>     H(z) = (1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–</a:t>
            </a:r>
            <a:r>
              <a:rPr lang="cs-CZ" sz="2000" dirty="0"/>
              <a:t>z</a:t>
            </a:r>
            <a:r>
              <a:rPr lang="cs-CZ" sz="2000" baseline="30000" dirty="0"/>
              <a:t>-1</a:t>
            </a:r>
            <a:r>
              <a:rPr lang="cs-CZ" sz="2000" dirty="0"/>
              <a:t>)(1+z</a:t>
            </a:r>
            <a:r>
              <a:rPr lang="cs-CZ" sz="2000" baseline="30000" dirty="0"/>
              <a:t>-1</a:t>
            </a:r>
            <a:r>
              <a:rPr lang="cs-CZ" sz="2000" dirty="0"/>
              <a:t>)/2 = (1-z</a:t>
            </a:r>
            <a:r>
              <a:rPr lang="cs-CZ" sz="2000" baseline="30000" dirty="0"/>
              <a:t>-2</a:t>
            </a:r>
            <a:r>
              <a:rPr lang="cs-CZ" sz="2000" dirty="0"/>
              <a:t>)/2</a:t>
            </a:r>
            <a:r>
              <a:rPr lang="cs-CZ" sz="2000" baseline="30000" dirty="0"/>
              <a:t> </a:t>
            </a:r>
            <a:r>
              <a:rPr lang="cs-CZ" sz="2000" dirty="0"/>
              <a:t>=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Arial" charset="0"/>
                <a:sym typeface="Symbol" pitchFamily="18" charset="2"/>
              </a:rPr>
              <a:t>                = (z</a:t>
            </a:r>
            <a:r>
              <a:rPr lang="cs-CZ" altLang="cs-CZ" sz="2000" baseline="30000" dirty="0">
                <a:cs typeface="Arial" charset="0"/>
                <a:sym typeface="Symbol" pitchFamily="18" charset="2"/>
              </a:rPr>
              <a:t>2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–1)/2z</a:t>
            </a:r>
            <a:r>
              <a:rPr lang="cs-CZ" altLang="cs-CZ" sz="2000" baseline="30000" dirty="0">
                <a:cs typeface="Arial" charset="0"/>
                <a:sym typeface="Symbol" pitchFamily="18" charset="2"/>
              </a:rPr>
              <a:t>2</a:t>
            </a:r>
            <a:endParaRPr lang="cs-CZ" altLang="cs-CZ" sz="2000" dirty="0">
              <a:cs typeface="Arial" charset="0"/>
              <a:sym typeface="Symbol" pitchFamily="18" charset="2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Arial" charset="0"/>
                <a:sym typeface="Symbol" pitchFamily="18" charset="2"/>
              </a:rPr>
              <a:t>	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Arial" charset="0"/>
                <a:sym typeface="Symbol" pitchFamily="18" charset="2"/>
              </a:rPr>
              <a:t>	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r>
              <a:rPr lang="cs-CZ" sz="2000" dirty="0">
                <a:cs typeface="Arial" charset="0"/>
                <a:sym typeface="Symbol" pitchFamily="18" charset="2"/>
              </a:rPr>
              <a:t>	</a:t>
            </a:r>
            <a:r>
              <a:rPr lang="cs-CZ" sz="2000" dirty="0"/>
              <a:t>z</a:t>
            </a:r>
            <a:r>
              <a:rPr lang="cs-CZ" sz="2000" baseline="30000" dirty="0"/>
              <a:t>2</a:t>
            </a:r>
            <a:r>
              <a:rPr lang="cs-CZ" sz="2000" dirty="0"/>
              <a:t>=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 </a:t>
            </a:r>
            <a:r>
              <a:rPr lang="cs-CZ" altLang="cs-CZ" sz="2000" dirty="0" err="1">
                <a:cs typeface="Arial" charset="0"/>
                <a:sym typeface="Symbol" pitchFamily="18" charset="2"/>
              </a:rPr>
              <a:t>e</a:t>
            </a:r>
            <a:r>
              <a:rPr lang="cs-CZ" altLang="cs-CZ" sz="2000" baseline="30000" dirty="0" err="1">
                <a:cs typeface="Arial" charset="0"/>
                <a:sym typeface="Symbol" pitchFamily="18" charset="2"/>
              </a:rPr>
              <a:t>i</a:t>
            </a:r>
            <a:r>
              <a:rPr lang="el-GR" altLang="cs-CZ" sz="2000" baseline="30000" dirty="0">
                <a:cs typeface="Arial" charset="0"/>
                <a:sym typeface="Symbol" pitchFamily="18" charset="2"/>
              </a:rPr>
              <a:t>ϖ</a:t>
            </a:r>
            <a:r>
              <a:rPr lang="cs-CZ" altLang="cs-CZ" sz="2000" cap="all" baseline="30000" dirty="0">
                <a:cs typeface="Arial" charset="0"/>
                <a:sym typeface="Symbol" pitchFamily="18" charset="2"/>
              </a:rPr>
              <a:t> </a:t>
            </a:r>
            <a:r>
              <a:rPr lang="cs-CZ" altLang="cs-CZ" sz="2000" cap="all" dirty="0">
                <a:cs typeface="Arial" charset="0"/>
                <a:sym typeface="Symbol" pitchFamily="18" charset="2"/>
              </a:rPr>
              <a:t>= 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cos(</a:t>
            </a:r>
            <a:r>
              <a:rPr lang="el-GR" altLang="cs-CZ" sz="2000" dirty="0">
                <a:cs typeface="Arial" charset="0"/>
                <a:sym typeface="Symbol" pitchFamily="18" charset="2"/>
              </a:rPr>
              <a:t>ϖ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)</a:t>
            </a:r>
            <a:r>
              <a:rPr lang="cs-CZ" altLang="cs-CZ" sz="2000" cap="all" dirty="0">
                <a:cs typeface="Arial" charset="0"/>
                <a:sym typeface="Symbol" pitchFamily="18" charset="2"/>
              </a:rPr>
              <a:t>+ </a:t>
            </a:r>
            <a:r>
              <a:rPr lang="cs-CZ" altLang="cs-CZ" sz="2000" dirty="0" err="1">
                <a:cs typeface="Arial" charset="0"/>
                <a:sym typeface="Symbol" pitchFamily="18" charset="2"/>
              </a:rPr>
              <a:t>i.sin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(</a:t>
            </a:r>
            <a:r>
              <a:rPr lang="el-GR" altLang="cs-CZ" sz="2000" dirty="0">
                <a:cs typeface="Arial" charset="0"/>
                <a:sym typeface="Symbol" pitchFamily="18" charset="2"/>
              </a:rPr>
              <a:t>ϖ</a:t>
            </a:r>
            <a:r>
              <a:rPr lang="cs-CZ" altLang="cs-CZ" sz="2000" dirty="0">
                <a:cs typeface="Arial" charset="0"/>
                <a:sym typeface="Symbol" pitchFamily="18" charset="2"/>
              </a:rPr>
              <a:t>)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r>
              <a:rPr lang="cs-CZ" dirty="0"/>
              <a:t>	</a:t>
            </a:r>
            <a:r>
              <a:rPr lang="cs-CZ" sz="2000" dirty="0"/>
              <a:t>(z</a:t>
            </a:r>
            <a:r>
              <a:rPr lang="cs-CZ" sz="2000" baseline="30000" dirty="0"/>
              <a:t>2</a:t>
            </a:r>
            <a:r>
              <a:rPr lang="cs-CZ" sz="2000" dirty="0"/>
              <a:t>-1) = (-1 + i.0 -1)/2 = -1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r>
              <a:rPr lang="cs-CZ" sz="2000" dirty="0"/>
              <a:t>	</a:t>
            </a:r>
            <a:r>
              <a:rPr lang="en-US" sz="2000" dirty="0"/>
              <a:t>|</a:t>
            </a:r>
            <a:r>
              <a:rPr lang="cs-CZ" sz="2000" dirty="0"/>
              <a:t>H(</a:t>
            </a:r>
            <a:r>
              <a:rPr lang="cs-CZ" altLang="cs-CZ" sz="2000" dirty="0" err="1">
                <a:cs typeface="Arial" charset="0"/>
                <a:sym typeface="Symbol" pitchFamily="18" charset="2"/>
              </a:rPr>
              <a:t>e</a:t>
            </a:r>
            <a:r>
              <a:rPr lang="cs-CZ" altLang="cs-CZ" sz="2000" baseline="30000" dirty="0" err="1">
                <a:cs typeface="Arial" charset="0"/>
                <a:sym typeface="Symbol" pitchFamily="18" charset="2"/>
              </a:rPr>
              <a:t>i</a:t>
            </a:r>
            <a:r>
              <a:rPr lang="el-GR" altLang="cs-CZ" sz="2000" cap="all" baseline="30000" dirty="0">
                <a:cs typeface="Arial" charset="0"/>
                <a:sym typeface="Symbol" pitchFamily="18" charset="2"/>
              </a:rPr>
              <a:t>π</a:t>
            </a:r>
            <a:r>
              <a:rPr lang="cs-CZ" altLang="cs-CZ" sz="2000" cap="all" baseline="30000" dirty="0">
                <a:cs typeface="Arial" charset="0"/>
                <a:sym typeface="Symbol" pitchFamily="18" charset="2"/>
              </a:rPr>
              <a:t>/2</a:t>
            </a:r>
            <a:r>
              <a:rPr lang="cs-CZ" sz="2000" dirty="0"/>
              <a:t>)</a:t>
            </a:r>
            <a:r>
              <a:rPr lang="en-US" sz="2000" dirty="0"/>
              <a:t>| </a:t>
            </a:r>
            <a:r>
              <a:rPr lang="cs-CZ" sz="2000" dirty="0"/>
              <a:t>= 1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endParaRPr lang="cs-CZ" sz="24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75A80D-1D1B-EE3D-8E9A-25237B17D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Diferenční člen 2.řádu</a:t>
            </a:r>
            <a:br>
              <a:rPr lang="cs-CZ" dirty="0"/>
            </a:br>
            <a:r>
              <a:rPr lang="cs-CZ" sz="2000" dirty="0"/>
              <a:t>pásmová propust</a:t>
            </a:r>
            <a:endParaRPr lang="cs-CZ" sz="1200" dirty="0"/>
          </a:p>
        </p:txBody>
      </p:sp>
      <p:pic>
        <p:nvPicPr>
          <p:cNvPr id="37893" name="Obrázek 5">
            <a:extLst>
              <a:ext uri="{FF2B5EF4-FFF2-40B4-BE49-F238E27FC236}">
                <a16:creationId xmlns:a16="http://schemas.microsoft.com/office/drawing/2014/main" id="{73311960-8951-4FFC-35A8-CC5F03B1A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573463"/>
            <a:ext cx="4002088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sah 2">
            <a:extLst>
              <a:ext uri="{FF2B5EF4-FFF2-40B4-BE49-F238E27FC236}">
                <a16:creationId xmlns:a16="http://schemas.microsoft.com/office/drawing/2014/main" id="{94B43925-2EE7-AE0B-3499-D1B0368F53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535987" cy="5746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cs-CZ" sz="2400"/>
              <a:t>{</a:t>
            </a:r>
            <a:r>
              <a:rPr lang="cs-CZ" altLang="cs-CZ" sz="2400"/>
              <a:t>10 12 8 6 5 11 14 9 10 13 7 6 10 14 9 8 12 9 6 9</a:t>
            </a:r>
            <a:r>
              <a:rPr lang="en-US" altLang="cs-CZ" sz="2400"/>
              <a:t>}</a:t>
            </a:r>
            <a:r>
              <a:rPr lang="cs-CZ" altLang="cs-CZ" sz="2400"/>
              <a:t> 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A824113E-22E9-DF44-150B-5BB60C2497EC}"/>
              </a:ext>
            </a:extLst>
          </p:cNvPr>
          <p:cNvGraphicFramePr/>
          <p:nvPr/>
        </p:nvGraphicFramePr>
        <p:xfrm>
          <a:off x="2267744" y="29969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CB77FD6F-E07D-FD21-A316-36D5698E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MA </a:t>
            </a:r>
            <a:r>
              <a:rPr lang="en-GB" sz="2800" dirty="0" err="1"/>
              <a:t>filtr</a:t>
            </a:r>
            <a:r>
              <a:rPr lang="cs-CZ" sz="2800" dirty="0"/>
              <a:t> s rovnoměrnými vahami</a:t>
            </a:r>
            <a:br>
              <a:rPr lang="en-GB" sz="2800" dirty="0"/>
            </a:br>
            <a:r>
              <a:rPr lang="cs-CZ" sz="2000" dirty="0"/>
              <a:t>příklad</a:t>
            </a:r>
            <a:endParaRPr lang="en-GB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sah 6">
            <a:extLst>
              <a:ext uri="{FF2B5EF4-FFF2-40B4-BE49-F238E27FC236}">
                <a16:creationId xmlns:a16="http://schemas.microsoft.com/office/drawing/2014/main" id="{EE7A77AB-AD1C-E71F-730F-57883F6583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1709737"/>
          </a:xfrm>
        </p:spPr>
        <p:txBody>
          <a:bodyPr/>
          <a:lstStyle/>
          <a:p>
            <a:r>
              <a:rPr lang="cs-CZ" altLang="cs-CZ" dirty="0"/>
              <a:t>průměr:</a:t>
            </a:r>
          </a:p>
          <a:p>
            <a:endParaRPr lang="cs-CZ" altLang="cs-CZ" dirty="0"/>
          </a:p>
          <a:p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	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graphicFrame>
        <p:nvGraphicFramePr>
          <p:cNvPr id="39939" name="Object 2">
            <a:extLst>
              <a:ext uri="{FF2B5EF4-FFF2-40B4-BE49-F238E27FC236}">
                <a16:creationId xmlns:a16="http://schemas.microsoft.com/office/drawing/2014/main" id="{E96143AC-BB3A-747A-2BAB-01F51571F7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1844675"/>
          <a:ext cx="51435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540000" imgH="431800" progId="Equation.3">
                  <p:embed/>
                </p:oleObj>
              </mc:Choice>
              <mc:Fallback>
                <p:oleObj name="Rovnice" r:id="rId2" imgW="25400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844675"/>
                        <a:ext cx="51435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0" name="Picture 7">
            <a:extLst>
              <a:ext uri="{FF2B5EF4-FFF2-40B4-BE49-F238E27FC236}">
                <a16:creationId xmlns:a16="http://schemas.microsoft.com/office/drawing/2014/main" id="{29BBA81F-652B-DCE4-061E-4A7F0B5D9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2989263"/>
            <a:ext cx="45910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EB5C5213-7C08-BD82-45F6-6D944B13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MA </a:t>
            </a:r>
            <a:r>
              <a:rPr lang="en-GB" sz="2800" dirty="0" err="1"/>
              <a:t>filtr</a:t>
            </a:r>
            <a:r>
              <a:rPr lang="cs-CZ" sz="2800" dirty="0"/>
              <a:t> s rovnoměrnými vahami</a:t>
            </a:r>
            <a:br>
              <a:rPr lang="en-GB" sz="2800" dirty="0"/>
            </a:br>
            <a:r>
              <a:rPr lang="cs-CZ" sz="2000" dirty="0"/>
              <a:t>příklad</a:t>
            </a:r>
            <a:endParaRPr lang="en-GB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sah 2">
            <a:extLst>
              <a:ext uri="{FF2B5EF4-FFF2-40B4-BE49-F238E27FC236}">
                <a16:creationId xmlns:a16="http://schemas.microsoft.com/office/drawing/2014/main" id="{74CA2B13-7B9B-67BB-358C-B3028AABEB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12065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x&lt;-c(10,12,8,6,5,11,14,9,10,13,7,6,10,14,9,8,12,9,6,9)</a:t>
            </a:r>
            <a:endParaRPr lang="cs-CZ" altLang="cs-CZ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ft</a:t>
            </a:r>
            <a:r>
              <a:rPr lang="cs-CZ" alt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altLang="cs-CZ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en-US" alt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cs-CZ" altLang="cs-CZ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en-US" alt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cs-CZ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alt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(x)/length(x))</a:t>
            </a:r>
            <a:endParaRPr lang="cs-CZ" altLang="cs-CZ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cs-CZ" alt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ft</a:t>
            </a:r>
            <a:r>
              <a:rPr lang="cs-CZ" alt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altLang="cs-CZ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en-US" alt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,type="l",</a:t>
            </a:r>
            <a:r>
              <a:rPr lang="en-US" altLang="cs-CZ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en-US" alt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=3,col="red")</a:t>
            </a:r>
            <a:endParaRPr lang="cs-CZ" altLang="cs-CZ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A567DD0-4109-9592-4CC4-D97589BF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1913"/>
            <a:ext cx="7885509" cy="938212"/>
          </a:xfrm>
        </p:spPr>
        <p:txBody>
          <a:bodyPr/>
          <a:lstStyle/>
          <a:p>
            <a:pPr>
              <a:defRPr/>
            </a:pPr>
            <a:r>
              <a:rPr lang="en-GB" sz="2800" dirty="0"/>
              <a:t>MA </a:t>
            </a:r>
            <a:r>
              <a:rPr lang="en-GB" sz="2800" dirty="0" err="1"/>
              <a:t>filtr</a:t>
            </a:r>
            <a:r>
              <a:rPr lang="cs-CZ" sz="2800" dirty="0"/>
              <a:t> s rovnoměrnými vahami</a:t>
            </a:r>
            <a:br>
              <a:rPr lang="en-GB" sz="2800" dirty="0"/>
            </a:br>
            <a:r>
              <a:rPr lang="cs-CZ" sz="2000" dirty="0"/>
              <a:t>příklad</a:t>
            </a:r>
            <a:endParaRPr lang="en-GB" sz="2000" dirty="0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AE60DC68-69E2-DC10-E386-197D2879AC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72459"/>
              </p:ext>
            </p:extLst>
          </p:nvPr>
        </p:nvGraphicFramePr>
        <p:xfrm>
          <a:off x="1547813" y="2420938"/>
          <a:ext cx="6096000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1251373" imgH="7481406" progId="Photoshop.Image.12">
                  <p:embed/>
                </p:oleObj>
              </mc:Choice>
              <mc:Fallback>
                <p:oleObj name="Image" r:id="rId2" imgW="11251373" imgH="7481406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7813" y="2420938"/>
                        <a:ext cx="6096000" cy="405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A2DF402-958B-2698-2976-D68E7E9C1E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2692"/>
              </p:ext>
            </p:extLst>
          </p:nvPr>
        </p:nvGraphicFramePr>
        <p:xfrm>
          <a:off x="2843808" y="1227772"/>
          <a:ext cx="5202343" cy="2777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0163662" imgH="5424006" progId="Photoshop.Image.12">
                  <p:embed/>
                </p:oleObj>
              </mc:Choice>
              <mc:Fallback>
                <p:oleObj name="Image" r:id="rId2" imgW="10163662" imgH="5424006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43808" y="1227772"/>
                        <a:ext cx="5202343" cy="2777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0" name="Zástupný symbol pro obsah 2">
            <a:extLst>
              <a:ext uri="{FF2B5EF4-FFF2-40B4-BE49-F238E27FC236}">
                <a16:creationId xmlns:a16="http://schemas.microsoft.com/office/drawing/2014/main" id="{96562984-DAD9-C5C4-59E6-F944FCE6F1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1152525" cy="5762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43011" name="TextovéPole 6">
            <a:extLst>
              <a:ext uri="{FF2B5EF4-FFF2-40B4-BE49-F238E27FC236}">
                <a16:creationId xmlns:a16="http://schemas.microsoft.com/office/drawing/2014/main" id="{E6506177-8D1C-F2FF-CB5C-AB05DCA0E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43012" name="TextovéPole 7">
            <a:extLst>
              <a:ext uri="{FF2B5EF4-FFF2-40B4-BE49-F238E27FC236}">
                <a16:creationId xmlns:a16="http://schemas.microsoft.com/office/drawing/2014/main" id="{5AFD03AE-739D-441F-7190-452F03A4E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3" y="1744663"/>
            <a:ext cx="6508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</p:txBody>
      </p:sp>
      <p:sp>
        <p:nvSpPr>
          <p:cNvPr id="43013" name="TextovéPole 12">
            <a:extLst>
              <a:ext uri="{FF2B5EF4-FFF2-40B4-BE49-F238E27FC236}">
                <a16:creationId xmlns:a16="http://schemas.microsoft.com/office/drawing/2014/main" id="{5340F1B4-E7E4-C4BB-99DB-4404C656D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pic>
        <p:nvPicPr>
          <p:cNvPr id="43014" name="Picture 2">
            <a:extLst>
              <a:ext uri="{FF2B5EF4-FFF2-40B4-BE49-F238E27FC236}">
                <a16:creationId xmlns:a16="http://schemas.microsoft.com/office/drawing/2014/main" id="{380F9A02-1FB3-6A78-BAD5-E366E6C8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3844925"/>
            <a:ext cx="3024188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4445B81F-8592-4217-96DD-F1DA5734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MA </a:t>
            </a:r>
            <a:r>
              <a:rPr lang="en-GB" sz="2800" dirty="0" err="1"/>
              <a:t>filtr</a:t>
            </a:r>
            <a:r>
              <a:rPr lang="cs-CZ" sz="2800" dirty="0"/>
              <a:t> s rovnoměrnými vahami</a:t>
            </a:r>
            <a:br>
              <a:rPr lang="en-GB" sz="2800" dirty="0"/>
            </a:br>
            <a:r>
              <a:rPr lang="cs-CZ" sz="2000" dirty="0"/>
              <a:t>příklad</a:t>
            </a:r>
            <a:endParaRPr lang="en-GB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sah 2">
            <a:extLst>
              <a:ext uri="{FF2B5EF4-FFF2-40B4-BE49-F238E27FC236}">
                <a16:creationId xmlns:a16="http://schemas.microsoft.com/office/drawing/2014/main" id="{6004DACC-354B-FEFD-2083-F1DCD0DE59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1152525" cy="5762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44035" name="TextovéPole 6">
            <a:extLst>
              <a:ext uri="{FF2B5EF4-FFF2-40B4-BE49-F238E27FC236}">
                <a16:creationId xmlns:a16="http://schemas.microsoft.com/office/drawing/2014/main" id="{5B0B8642-6093-5833-46A0-89ABBF04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44036" name="TextovéPole 7">
            <a:extLst>
              <a:ext uri="{FF2B5EF4-FFF2-40B4-BE49-F238E27FC236}">
                <a16:creationId xmlns:a16="http://schemas.microsoft.com/office/drawing/2014/main" id="{3E1492AF-C48B-7A8D-ED91-958EF802C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3" y="1744663"/>
            <a:ext cx="6508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4A67F19A-A768-2D7E-F2AD-42A7AF6E59D4}"/>
              </a:ext>
            </a:extLst>
          </p:cNvPr>
          <p:cNvGraphicFramePr/>
          <p:nvPr/>
        </p:nvGraphicFramePr>
        <p:xfrm>
          <a:off x="356388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8" name="TextovéPole 12">
            <a:extLst>
              <a:ext uri="{FF2B5EF4-FFF2-40B4-BE49-F238E27FC236}">
                <a16:creationId xmlns:a16="http://schemas.microsoft.com/office/drawing/2014/main" id="{3AF8C219-C669-DCFA-0D02-451A9FEDC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CABB71AE-B706-3C6F-8033-FC20D36B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MA </a:t>
            </a:r>
            <a:r>
              <a:rPr lang="en-GB" sz="2800" dirty="0" err="1"/>
              <a:t>filtr</a:t>
            </a:r>
            <a:r>
              <a:rPr lang="cs-CZ" sz="2800" dirty="0"/>
              <a:t> s rovnoměrnými vahami</a:t>
            </a:r>
            <a:br>
              <a:rPr lang="en-GB" sz="2800" dirty="0"/>
            </a:br>
            <a:r>
              <a:rPr lang="cs-CZ" sz="2000" dirty="0"/>
              <a:t>příklad</a:t>
            </a:r>
            <a:endParaRPr lang="en-GB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730309DB-7D65-06C8-4D02-6FA5E717BC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868594"/>
              </p:ext>
            </p:extLst>
          </p:nvPr>
        </p:nvGraphicFramePr>
        <p:xfrm>
          <a:off x="2843808" y="1227772"/>
          <a:ext cx="5202343" cy="2777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0163662" imgH="5424006" progId="Photoshop.Image.12">
                  <p:embed/>
                </p:oleObj>
              </mc:Choice>
              <mc:Fallback>
                <p:oleObj name="Image" r:id="rId2" imgW="10163662" imgH="5424006" progId="Photoshop.Image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CA2DF402-958B-2698-2976-D68E7E9C1E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43808" y="1227772"/>
                        <a:ext cx="5202343" cy="2777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Zástupný symbol pro obsah 2">
            <a:extLst>
              <a:ext uri="{FF2B5EF4-FFF2-40B4-BE49-F238E27FC236}">
                <a16:creationId xmlns:a16="http://schemas.microsoft.com/office/drawing/2014/main" id="{3450A9A1-DFCF-975C-F31E-CE24E2D6E5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936625" cy="431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45060" name="TextovéPole 6">
            <a:extLst>
              <a:ext uri="{FF2B5EF4-FFF2-40B4-BE49-F238E27FC236}">
                <a16:creationId xmlns:a16="http://schemas.microsoft.com/office/drawing/2014/main" id="{71B74E03-EFA6-91C6-9946-29ED814BB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45061" name="TextovéPole 7">
            <a:extLst>
              <a:ext uri="{FF2B5EF4-FFF2-40B4-BE49-F238E27FC236}">
                <a16:creationId xmlns:a16="http://schemas.microsoft.com/office/drawing/2014/main" id="{71F198C1-3811-210B-6E60-62105DECE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3" y="1744663"/>
            <a:ext cx="650875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5062" name="TextovéPole 12">
            <a:extLst>
              <a:ext uri="{FF2B5EF4-FFF2-40B4-BE49-F238E27FC236}">
                <a16:creationId xmlns:a16="http://schemas.microsoft.com/office/drawing/2014/main" id="{5260527E-7BBD-F37B-2412-0FF325235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45063" name="TextovéPole 15">
            <a:extLst>
              <a:ext uri="{FF2B5EF4-FFF2-40B4-BE49-F238E27FC236}">
                <a16:creationId xmlns:a16="http://schemas.microsoft.com/office/drawing/2014/main" id="{E783BFDB-7A20-DF2B-B34B-4A0F50055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1993900"/>
            <a:ext cx="7207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8,2 8,4 8,8 9,0 9,8 11,4 10,6 9,0 9,2 10,0 9,2 9,4 10,6 10,4 8,8 8,8</a:t>
            </a:r>
          </a:p>
        </p:txBody>
      </p:sp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BADF1171-94ED-64CB-93A7-ABBA59F425A6}"/>
              </a:ext>
            </a:extLst>
          </p:cNvPr>
          <p:cNvSpPr txBox="1">
            <a:spLocks/>
          </p:cNvSpPr>
          <p:nvPr/>
        </p:nvSpPr>
        <p:spPr bwMode="auto">
          <a:xfrm>
            <a:off x="2200275" y="119697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kern="0" dirty="0">
                <a:latin typeface="+mn-lt"/>
              </a:rPr>
              <a:t>m = 5</a:t>
            </a:r>
          </a:p>
        </p:txBody>
      </p:sp>
      <p:sp>
        <p:nvSpPr>
          <p:cNvPr id="45065" name="TextovéPole 9">
            <a:extLst>
              <a:ext uri="{FF2B5EF4-FFF2-40B4-BE49-F238E27FC236}">
                <a16:creationId xmlns:a16="http://schemas.microsoft.com/office/drawing/2014/main" id="{21208AEE-5FB6-449E-1C9A-7D1AD3FB8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907" y="1808956"/>
            <a:ext cx="241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 Narrow" panose="020B0606020202030204" pitchFamily="34" charset="0"/>
              </a:rPr>
              <a:t>a</a:t>
            </a:r>
            <a:r>
              <a:rPr lang="cs-CZ" altLang="cs-CZ" sz="1800" dirty="0">
                <a:latin typeface="Arial Narrow" panose="020B0606020202030204" pitchFamily="34" charset="0"/>
              </a:rPr>
              <a:t> = (1/5, 1/5, 1/5, 1/5, 1/5)</a:t>
            </a:r>
            <a:endParaRPr lang="cs-CZ" altLang="cs-CZ" sz="1800" b="1" dirty="0">
              <a:latin typeface="Arial Narrow" panose="020B0606020202030204" pitchFamily="34" charset="0"/>
            </a:endParaRPr>
          </a:p>
        </p:txBody>
      </p:sp>
      <p:pic>
        <p:nvPicPr>
          <p:cNvPr id="45066" name="Picture 2">
            <a:extLst>
              <a:ext uri="{FF2B5EF4-FFF2-40B4-BE49-F238E27FC236}">
                <a16:creationId xmlns:a16="http://schemas.microsoft.com/office/drawing/2014/main" id="{BE38EB42-BB22-36EB-A577-2C683DFD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3844925"/>
            <a:ext cx="301942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E2625DC3-74B5-13C2-F9F5-D63D97216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MA </a:t>
            </a:r>
            <a:r>
              <a:rPr lang="en-GB" sz="2800" dirty="0" err="1"/>
              <a:t>filtr</a:t>
            </a:r>
            <a:r>
              <a:rPr lang="cs-CZ" sz="2800" dirty="0"/>
              <a:t> s rovnoměrnými vahami</a:t>
            </a:r>
            <a:br>
              <a:rPr lang="en-GB" sz="2800" dirty="0"/>
            </a:br>
            <a:r>
              <a:rPr lang="cs-CZ" sz="2000" dirty="0"/>
              <a:t>příklad</a:t>
            </a:r>
            <a:endParaRPr lang="en-GB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sah 2">
            <a:extLst>
              <a:ext uri="{FF2B5EF4-FFF2-40B4-BE49-F238E27FC236}">
                <a16:creationId xmlns:a16="http://schemas.microsoft.com/office/drawing/2014/main" id="{A446D25E-B47D-5B32-C4E2-F0FFA83B69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936625" cy="431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46083" name="TextovéPole 6">
            <a:extLst>
              <a:ext uri="{FF2B5EF4-FFF2-40B4-BE49-F238E27FC236}">
                <a16:creationId xmlns:a16="http://schemas.microsoft.com/office/drawing/2014/main" id="{7AEFADA3-9A93-B9FA-6DB9-91C189E1D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46084" name="TextovéPole 7">
            <a:extLst>
              <a:ext uri="{FF2B5EF4-FFF2-40B4-BE49-F238E27FC236}">
                <a16:creationId xmlns:a16="http://schemas.microsoft.com/office/drawing/2014/main" id="{9F441B79-D1FC-13FC-52B8-7C1A835E3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3" y="1744663"/>
            <a:ext cx="650875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6085" name="TextovéPole 12">
            <a:extLst>
              <a:ext uri="{FF2B5EF4-FFF2-40B4-BE49-F238E27FC236}">
                <a16:creationId xmlns:a16="http://schemas.microsoft.com/office/drawing/2014/main" id="{A07157AA-D00A-566E-F6F7-816C0DFC0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46086" name="TextovéPole 15">
            <a:extLst>
              <a:ext uri="{FF2B5EF4-FFF2-40B4-BE49-F238E27FC236}">
                <a16:creationId xmlns:a16="http://schemas.microsoft.com/office/drawing/2014/main" id="{B51D693A-B7BF-5E2F-C354-471084E81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1993900"/>
            <a:ext cx="7207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8,2 8,4 8,8 9,0 9,8 11,4 10,6 9,0 9,2 10,0 9,2 9,4 10,6 10,4 8,8 8,8</a:t>
            </a:r>
          </a:p>
        </p:txBody>
      </p:sp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EE905081-3113-A952-55B9-DF60DECC294D}"/>
              </a:ext>
            </a:extLst>
          </p:cNvPr>
          <p:cNvSpPr txBox="1">
            <a:spLocks/>
          </p:cNvSpPr>
          <p:nvPr/>
        </p:nvSpPr>
        <p:spPr bwMode="auto">
          <a:xfrm>
            <a:off x="2200275" y="119697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kern="0" dirty="0">
                <a:latin typeface="+mn-lt"/>
              </a:rPr>
              <a:t>m = 5</a:t>
            </a:r>
          </a:p>
        </p:txBody>
      </p:sp>
      <p:graphicFrame>
        <p:nvGraphicFramePr>
          <p:cNvPr id="21" name="Graf 20">
            <a:extLst>
              <a:ext uri="{FF2B5EF4-FFF2-40B4-BE49-F238E27FC236}">
                <a16:creationId xmlns:a16="http://schemas.microsoft.com/office/drawing/2014/main" id="{C8363BD3-546D-63E3-1EE9-4EAE9B1228DA}"/>
              </a:ext>
            </a:extLst>
          </p:cNvPr>
          <p:cNvGraphicFramePr/>
          <p:nvPr/>
        </p:nvGraphicFramePr>
        <p:xfrm>
          <a:off x="356388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Nadpis 1">
            <a:extLst>
              <a:ext uri="{FF2B5EF4-FFF2-40B4-BE49-F238E27FC236}">
                <a16:creationId xmlns:a16="http://schemas.microsoft.com/office/drawing/2014/main" id="{B6CA73EA-74D4-1302-FA62-A2FD3016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MA </a:t>
            </a:r>
            <a:r>
              <a:rPr lang="en-GB" sz="2800" dirty="0" err="1"/>
              <a:t>filtr</a:t>
            </a:r>
            <a:r>
              <a:rPr lang="cs-CZ" sz="2800" dirty="0"/>
              <a:t> s rovnoměrnými vahami</a:t>
            </a:r>
            <a:br>
              <a:rPr lang="en-GB" sz="2800" dirty="0"/>
            </a:br>
            <a:r>
              <a:rPr lang="cs-CZ" sz="2000" dirty="0"/>
              <a:t>příklad</a:t>
            </a:r>
            <a:endParaRPr lang="en-GB" sz="2000" dirty="0"/>
          </a:p>
        </p:txBody>
      </p:sp>
      <p:sp>
        <p:nvSpPr>
          <p:cNvPr id="46090" name="TextovéPole 9">
            <a:extLst>
              <a:ext uri="{FF2B5EF4-FFF2-40B4-BE49-F238E27FC236}">
                <a16:creationId xmlns:a16="http://schemas.microsoft.com/office/drawing/2014/main" id="{9881FE10-5C6E-21F3-924D-6241C513F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88" y="1743075"/>
            <a:ext cx="241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latin typeface="Arial Narrow" panose="020B0606020202030204" pitchFamily="34" charset="0"/>
              </a:rPr>
              <a:t>a</a:t>
            </a:r>
            <a:r>
              <a:rPr lang="cs-CZ" altLang="cs-CZ" sz="1800">
                <a:latin typeface="Arial Narrow" panose="020B0606020202030204" pitchFamily="34" charset="0"/>
              </a:rPr>
              <a:t> = (1/5, 1/5, 1/5, 1/5, 1/5)</a:t>
            </a:r>
            <a:endParaRPr lang="cs-CZ" altLang="cs-CZ" sz="1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177D410C-DC83-5D2A-9406-2929C4D160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26103"/>
              </p:ext>
            </p:extLst>
          </p:nvPr>
        </p:nvGraphicFramePr>
        <p:xfrm>
          <a:off x="3491880" y="1227772"/>
          <a:ext cx="5202343" cy="2777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0163662" imgH="5424006" progId="Photoshop.Image.12">
                  <p:embed/>
                </p:oleObj>
              </mc:Choice>
              <mc:Fallback>
                <p:oleObj name="Image" r:id="rId2" imgW="10163662" imgH="5424006" progId="Photoshop.Image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CA2DF402-958B-2698-2976-D68E7E9C1E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1880" y="1227772"/>
                        <a:ext cx="5202343" cy="2777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Zástupný symbol pro obsah 2">
            <a:extLst>
              <a:ext uri="{FF2B5EF4-FFF2-40B4-BE49-F238E27FC236}">
                <a16:creationId xmlns:a16="http://schemas.microsoft.com/office/drawing/2014/main" id="{C6139F94-640C-CDB3-2377-1489D39263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936625" cy="431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47108" name="TextovéPole 6">
            <a:extLst>
              <a:ext uri="{FF2B5EF4-FFF2-40B4-BE49-F238E27FC236}">
                <a16:creationId xmlns:a16="http://schemas.microsoft.com/office/drawing/2014/main" id="{6C9D90E9-6494-3221-5524-5247E84EE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47109" name="TextovéPole 7">
            <a:extLst>
              <a:ext uri="{FF2B5EF4-FFF2-40B4-BE49-F238E27FC236}">
                <a16:creationId xmlns:a16="http://schemas.microsoft.com/office/drawing/2014/main" id="{026C79E7-A133-640A-6B93-5B15497EA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744663"/>
            <a:ext cx="85248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7110" name="TextovéPole 12">
            <a:extLst>
              <a:ext uri="{FF2B5EF4-FFF2-40B4-BE49-F238E27FC236}">
                <a16:creationId xmlns:a16="http://schemas.microsoft.com/office/drawing/2014/main" id="{1938AEA2-BE51-663E-FAEA-FC41F34C3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47111" name="TextovéPole 15">
            <a:extLst>
              <a:ext uri="{FF2B5EF4-FFF2-40B4-BE49-F238E27FC236}">
                <a16:creationId xmlns:a16="http://schemas.microsoft.com/office/drawing/2014/main" id="{3706834E-0C24-8AFF-7586-BD8A4BFCB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1985963"/>
            <a:ext cx="7207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8,2 8,4 8,8 9,0 9,8 11,4 10,6 9,0 9,2 10,0 9,2 9,4 10,6 10,4 8,8 8,8</a:t>
            </a:r>
          </a:p>
        </p:txBody>
      </p:sp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F452CDCD-FF25-D3C1-0133-64F07C75231E}"/>
              </a:ext>
            </a:extLst>
          </p:cNvPr>
          <p:cNvSpPr txBox="1">
            <a:spLocks/>
          </p:cNvSpPr>
          <p:nvPr/>
        </p:nvSpPr>
        <p:spPr bwMode="auto">
          <a:xfrm>
            <a:off x="2200275" y="119697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kern="0" dirty="0">
                <a:latin typeface="+mn-lt"/>
              </a:rPr>
              <a:t>m = 5</a:t>
            </a:r>
          </a:p>
        </p:txBody>
      </p:sp>
      <p:sp>
        <p:nvSpPr>
          <p:cNvPr id="47113" name="TextovéPole 17">
            <a:extLst>
              <a:ext uri="{FF2B5EF4-FFF2-40B4-BE49-F238E27FC236}">
                <a16:creationId xmlns:a16="http://schemas.microsoft.com/office/drawing/2014/main" id="{C4AB4479-4E81-74EF-92B0-AB91106DD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2227263"/>
            <a:ext cx="6492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9,6</a:t>
            </a: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02D7214D-99C4-BDAC-3EC7-31ABC515F0EF}"/>
              </a:ext>
            </a:extLst>
          </p:cNvPr>
          <p:cNvSpPr txBox="1">
            <a:spLocks/>
          </p:cNvSpPr>
          <p:nvPr/>
        </p:nvSpPr>
        <p:spPr bwMode="auto">
          <a:xfrm>
            <a:off x="3059113" y="119697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kern="0" dirty="0">
                <a:latin typeface="+mn-lt"/>
              </a:rPr>
              <a:t>m = 7</a:t>
            </a:r>
          </a:p>
        </p:txBody>
      </p:sp>
      <p:sp>
        <p:nvSpPr>
          <p:cNvPr id="47115" name="TextovéPole 11">
            <a:extLst>
              <a:ext uri="{FF2B5EF4-FFF2-40B4-BE49-F238E27FC236}">
                <a16:creationId xmlns:a16="http://schemas.microsoft.com/office/drawing/2014/main" id="{6DBA43B7-637F-7F81-96EC-C4E883570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192" y="1858963"/>
            <a:ext cx="3306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 Narrow" panose="020B0606020202030204" pitchFamily="34" charset="0"/>
              </a:rPr>
              <a:t>a</a:t>
            </a:r>
            <a:r>
              <a:rPr lang="cs-CZ" altLang="cs-CZ" sz="1800" dirty="0">
                <a:latin typeface="Arial Narrow" panose="020B0606020202030204" pitchFamily="34" charset="0"/>
              </a:rPr>
              <a:t> = (1/7, 1/7, 1/7, 1/7, 1/7 , 1/7, 1/7)</a:t>
            </a:r>
            <a:endParaRPr lang="cs-CZ" altLang="cs-CZ" sz="1800" b="1" dirty="0">
              <a:latin typeface="Arial Narrow" panose="020B0606020202030204" pitchFamily="34" charset="0"/>
            </a:endParaRPr>
          </a:p>
        </p:txBody>
      </p:sp>
      <p:pic>
        <p:nvPicPr>
          <p:cNvPr id="47116" name="Picture 2">
            <a:extLst>
              <a:ext uri="{FF2B5EF4-FFF2-40B4-BE49-F238E27FC236}">
                <a16:creationId xmlns:a16="http://schemas.microsoft.com/office/drawing/2014/main" id="{53BDB7C1-7DFA-B4B9-5782-60DD5B1A9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3865563"/>
            <a:ext cx="3062288" cy="26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73F4EA0B-B475-ED33-9618-B9174CCD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MA </a:t>
            </a:r>
            <a:r>
              <a:rPr lang="en-GB" sz="2800" dirty="0" err="1"/>
              <a:t>filtr</a:t>
            </a:r>
            <a:r>
              <a:rPr lang="cs-CZ" sz="2800" dirty="0"/>
              <a:t> s rovnoměrnými vahami</a:t>
            </a:r>
            <a:br>
              <a:rPr lang="en-GB" sz="2800" dirty="0"/>
            </a:br>
            <a:r>
              <a:rPr lang="cs-CZ" sz="2000" dirty="0"/>
              <a:t>příklad</a:t>
            </a:r>
            <a:endParaRPr lang="en-GB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sah 2">
            <a:extLst>
              <a:ext uri="{FF2B5EF4-FFF2-40B4-BE49-F238E27FC236}">
                <a16:creationId xmlns:a16="http://schemas.microsoft.com/office/drawing/2014/main" id="{09A41672-6F54-9CFB-E807-BE0FCA0976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936625" cy="431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48131" name="TextovéPole 6">
            <a:extLst>
              <a:ext uri="{FF2B5EF4-FFF2-40B4-BE49-F238E27FC236}">
                <a16:creationId xmlns:a16="http://schemas.microsoft.com/office/drawing/2014/main" id="{8ADCE8FE-2825-3E8C-D1F4-905736184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48132" name="TextovéPole 7">
            <a:extLst>
              <a:ext uri="{FF2B5EF4-FFF2-40B4-BE49-F238E27FC236}">
                <a16:creationId xmlns:a16="http://schemas.microsoft.com/office/drawing/2014/main" id="{23D5342A-9D92-9D64-9FF8-714FBF962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744663"/>
            <a:ext cx="85248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8133" name="TextovéPole 12">
            <a:extLst>
              <a:ext uri="{FF2B5EF4-FFF2-40B4-BE49-F238E27FC236}">
                <a16:creationId xmlns:a16="http://schemas.microsoft.com/office/drawing/2014/main" id="{E7C7DEFF-1EFF-D114-32E3-946819C59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48134" name="TextovéPole 15">
            <a:extLst>
              <a:ext uri="{FF2B5EF4-FFF2-40B4-BE49-F238E27FC236}">
                <a16:creationId xmlns:a16="http://schemas.microsoft.com/office/drawing/2014/main" id="{BB4B95DD-2071-0254-DC92-7D9307615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1985963"/>
            <a:ext cx="7207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8,2 8,4 8,8 9,0 9,8 11,4 10,6 9,0 9,2 10,0 9,2 9,4 10,6 10,4 8,8 8,8</a:t>
            </a:r>
          </a:p>
        </p:txBody>
      </p:sp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12CA89C7-F281-D9DD-A364-DA2DF05015EC}"/>
              </a:ext>
            </a:extLst>
          </p:cNvPr>
          <p:cNvSpPr txBox="1">
            <a:spLocks/>
          </p:cNvSpPr>
          <p:nvPr/>
        </p:nvSpPr>
        <p:spPr bwMode="auto">
          <a:xfrm>
            <a:off x="2200275" y="119697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kern="0" dirty="0">
                <a:latin typeface="+mn-lt"/>
              </a:rPr>
              <a:t>m = 5</a:t>
            </a:r>
          </a:p>
        </p:txBody>
      </p:sp>
      <p:sp>
        <p:nvSpPr>
          <p:cNvPr id="48136" name="TextovéPole 17">
            <a:extLst>
              <a:ext uri="{FF2B5EF4-FFF2-40B4-BE49-F238E27FC236}">
                <a16:creationId xmlns:a16="http://schemas.microsoft.com/office/drawing/2014/main" id="{8EAAFE25-098D-6DF4-C90E-1C21D74AF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2227263"/>
            <a:ext cx="6492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9,6</a:t>
            </a: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1D1101A0-C417-E8CD-06CB-A44F6BCB20C5}"/>
              </a:ext>
            </a:extLst>
          </p:cNvPr>
          <p:cNvSpPr txBox="1">
            <a:spLocks/>
          </p:cNvSpPr>
          <p:nvPr/>
        </p:nvSpPr>
        <p:spPr bwMode="auto">
          <a:xfrm>
            <a:off x="3059113" y="119697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kern="0" dirty="0">
                <a:latin typeface="+mn-lt"/>
              </a:rPr>
              <a:t>m = 7</a:t>
            </a:r>
          </a:p>
        </p:txBody>
      </p:sp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B164CF2F-2F88-8C37-3B8D-7C9A88EBEA28}"/>
              </a:ext>
            </a:extLst>
          </p:cNvPr>
          <p:cNvGraphicFramePr/>
          <p:nvPr/>
        </p:nvGraphicFramePr>
        <p:xfrm>
          <a:off x="392392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Nadpis 1">
            <a:extLst>
              <a:ext uri="{FF2B5EF4-FFF2-40B4-BE49-F238E27FC236}">
                <a16:creationId xmlns:a16="http://schemas.microsoft.com/office/drawing/2014/main" id="{DEFB8A09-9B88-012A-D889-66D76FD9B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MA </a:t>
            </a:r>
            <a:r>
              <a:rPr lang="en-GB" sz="2800" dirty="0" err="1"/>
              <a:t>filtr</a:t>
            </a:r>
            <a:r>
              <a:rPr lang="cs-CZ" sz="2800" dirty="0"/>
              <a:t> s rovnoměrnými vahami</a:t>
            </a:r>
            <a:br>
              <a:rPr lang="en-GB" sz="2800" dirty="0"/>
            </a:br>
            <a:r>
              <a:rPr lang="cs-CZ" sz="2000" dirty="0"/>
              <a:t>příklad</a:t>
            </a:r>
            <a:endParaRPr lang="en-GB" sz="2000" dirty="0"/>
          </a:p>
        </p:txBody>
      </p:sp>
      <p:sp>
        <p:nvSpPr>
          <p:cNvPr id="48140" name="TextovéPole 11">
            <a:extLst>
              <a:ext uri="{FF2B5EF4-FFF2-40B4-BE49-F238E27FC236}">
                <a16:creationId xmlns:a16="http://schemas.microsoft.com/office/drawing/2014/main" id="{14CBD21B-B9B7-389A-1657-435EF09FB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1628775"/>
            <a:ext cx="3306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latin typeface="Arial Narrow" panose="020B0606020202030204" pitchFamily="34" charset="0"/>
              </a:rPr>
              <a:t>a</a:t>
            </a:r>
            <a:r>
              <a:rPr lang="cs-CZ" altLang="cs-CZ" sz="1800">
                <a:latin typeface="Arial Narrow" panose="020B0606020202030204" pitchFamily="34" charset="0"/>
              </a:rPr>
              <a:t> = (1/7, 1/7, 1/7, 1/7, 1/7 , 1/7, 1/7)</a:t>
            </a:r>
            <a:endParaRPr lang="cs-CZ" altLang="cs-CZ" sz="1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10">
            <a:extLst>
              <a:ext uri="{FF2B5EF4-FFF2-40B4-BE49-F238E27FC236}">
                <a16:creationId xmlns:a16="http://schemas.microsoft.com/office/drawing/2014/main" id="{95041497-A475-9BFC-07A2-B8E26C6ADF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>
                <a:solidFill>
                  <a:srgbClr val="000066"/>
                </a:solidFill>
              </a:rPr>
              <a:t>a</a:t>
            </a:r>
            <a:r>
              <a:rPr lang="cs-CZ" altLang="cs-CZ" baseline="-25000">
                <a:solidFill>
                  <a:srgbClr val="000066"/>
                </a:solidFill>
              </a:rPr>
              <a:t>1</a:t>
            </a:r>
            <a:r>
              <a:rPr lang="cs-CZ" altLang="cs-CZ">
                <a:solidFill>
                  <a:srgbClr val="000066"/>
                </a:solidFill>
              </a:rPr>
              <a:t>y(nT</a:t>
            </a:r>
            <a:r>
              <a:rPr lang="cs-CZ" altLang="cs-CZ" baseline="-25000">
                <a:solidFill>
                  <a:srgbClr val="000066"/>
                </a:solidFill>
              </a:rPr>
              <a:t>vz</a:t>
            </a:r>
            <a:r>
              <a:rPr lang="cs-CZ" altLang="cs-CZ">
                <a:solidFill>
                  <a:srgbClr val="000066"/>
                </a:solidFill>
              </a:rPr>
              <a:t>)+a</a:t>
            </a:r>
            <a:r>
              <a:rPr lang="cs-CZ" altLang="cs-CZ" baseline="-25000">
                <a:solidFill>
                  <a:srgbClr val="000066"/>
                </a:solidFill>
              </a:rPr>
              <a:t>0</a:t>
            </a:r>
            <a:r>
              <a:rPr lang="cs-CZ" altLang="cs-CZ">
                <a:solidFill>
                  <a:srgbClr val="000066"/>
                </a:solidFill>
              </a:rPr>
              <a:t>y(nT</a:t>
            </a:r>
            <a:r>
              <a:rPr lang="cs-CZ" altLang="cs-CZ" baseline="-25000">
                <a:solidFill>
                  <a:srgbClr val="000066"/>
                </a:solidFill>
              </a:rPr>
              <a:t>vz</a:t>
            </a:r>
            <a:r>
              <a:rPr lang="cs-CZ" altLang="cs-CZ">
                <a:solidFill>
                  <a:srgbClr val="000066"/>
                </a:solidFill>
              </a:rPr>
              <a:t>-T</a:t>
            </a:r>
            <a:r>
              <a:rPr lang="cs-CZ" altLang="cs-CZ" baseline="-25000">
                <a:solidFill>
                  <a:srgbClr val="000066"/>
                </a:solidFill>
              </a:rPr>
              <a:t>vz</a:t>
            </a:r>
            <a:r>
              <a:rPr lang="cs-CZ" altLang="cs-CZ">
                <a:solidFill>
                  <a:srgbClr val="000066"/>
                </a:solidFill>
              </a:rPr>
              <a:t>)</a:t>
            </a:r>
            <a:r>
              <a:rPr lang="cs-CZ" altLang="cs-CZ" baseline="-25000">
                <a:solidFill>
                  <a:srgbClr val="000066"/>
                </a:solidFill>
              </a:rPr>
              <a:t> </a:t>
            </a:r>
            <a:r>
              <a:rPr lang="cs-CZ" altLang="cs-CZ">
                <a:solidFill>
                  <a:srgbClr val="000066"/>
                </a:solidFill>
              </a:rPr>
              <a:t>= b</a:t>
            </a:r>
            <a:r>
              <a:rPr lang="cs-CZ" altLang="cs-CZ" baseline="-25000">
                <a:solidFill>
                  <a:srgbClr val="000066"/>
                </a:solidFill>
              </a:rPr>
              <a:t>0</a:t>
            </a:r>
            <a:r>
              <a:rPr lang="cs-CZ" altLang="cs-CZ">
                <a:solidFill>
                  <a:srgbClr val="000066"/>
                </a:solidFill>
              </a:rPr>
              <a:t>x(nT</a:t>
            </a:r>
            <a:r>
              <a:rPr lang="cs-CZ" altLang="cs-CZ" baseline="-25000">
                <a:solidFill>
                  <a:srgbClr val="000066"/>
                </a:solidFill>
              </a:rPr>
              <a:t>vz</a:t>
            </a:r>
            <a:r>
              <a:rPr lang="cs-CZ" altLang="cs-CZ">
                <a:solidFill>
                  <a:srgbClr val="000066"/>
                </a:solidFill>
              </a:rPr>
              <a:t>)</a:t>
            </a:r>
          </a:p>
          <a:p>
            <a:pPr algn="ctr">
              <a:buFontTx/>
              <a:buNone/>
            </a:pPr>
            <a:r>
              <a:rPr lang="cs-CZ" altLang="cs-CZ">
                <a:solidFill>
                  <a:srgbClr val="000066"/>
                </a:solidFill>
              </a:rPr>
              <a:t>y(nT</a:t>
            </a:r>
            <a:r>
              <a:rPr lang="cs-CZ" altLang="cs-CZ" baseline="-25000">
                <a:solidFill>
                  <a:srgbClr val="000066"/>
                </a:solidFill>
              </a:rPr>
              <a:t>vz</a:t>
            </a:r>
            <a:r>
              <a:rPr lang="cs-CZ" altLang="cs-CZ">
                <a:solidFill>
                  <a:srgbClr val="000066"/>
                </a:solidFill>
              </a:rPr>
              <a:t>) = b</a:t>
            </a:r>
            <a:r>
              <a:rPr lang="cs-CZ" altLang="cs-CZ" baseline="-25000">
                <a:solidFill>
                  <a:srgbClr val="000066"/>
                </a:solidFill>
              </a:rPr>
              <a:t>0</a:t>
            </a:r>
            <a:r>
              <a:rPr lang="cs-CZ" altLang="cs-CZ">
                <a:solidFill>
                  <a:srgbClr val="000066"/>
                </a:solidFill>
              </a:rPr>
              <a:t>x(nT</a:t>
            </a:r>
            <a:r>
              <a:rPr lang="cs-CZ" altLang="cs-CZ" baseline="-25000">
                <a:solidFill>
                  <a:srgbClr val="000066"/>
                </a:solidFill>
              </a:rPr>
              <a:t>vz</a:t>
            </a:r>
            <a:r>
              <a:rPr lang="cs-CZ" altLang="cs-CZ">
                <a:solidFill>
                  <a:srgbClr val="000066"/>
                </a:solidFill>
              </a:rPr>
              <a:t>)/a</a:t>
            </a:r>
            <a:r>
              <a:rPr lang="cs-CZ" altLang="cs-CZ" baseline="-25000">
                <a:solidFill>
                  <a:srgbClr val="000066"/>
                </a:solidFill>
              </a:rPr>
              <a:t>1</a:t>
            </a:r>
            <a:r>
              <a:rPr lang="cs-CZ" altLang="cs-CZ">
                <a:solidFill>
                  <a:srgbClr val="000066"/>
                </a:solidFill>
              </a:rPr>
              <a:t> - a</a:t>
            </a:r>
            <a:r>
              <a:rPr lang="cs-CZ" altLang="cs-CZ" baseline="-25000">
                <a:solidFill>
                  <a:srgbClr val="000066"/>
                </a:solidFill>
              </a:rPr>
              <a:t>0</a:t>
            </a:r>
            <a:r>
              <a:rPr lang="cs-CZ" altLang="cs-CZ">
                <a:solidFill>
                  <a:srgbClr val="000066"/>
                </a:solidFill>
              </a:rPr>
              <a:t>y(nT</a:t>
            </a:r>
            <a:r>
              <a:rPr lang="cs-CZ" altLang="cs-CZ" baseline="-25000">
                <a:solidFill>
                  <a:srgbClr val="000066"/>
                </a:solidFill>
              </a:rPr>
              <a:t>vz</a:t>
            </a:r>
            <a:r>
              <a:rPr lang="cs-CZ" altLang="cs-CZ">
                <a:solidFill>
                  <a:srgbClr val="000066"/>
                </a:solidFill>
              </a:rPr>
              <a:t>-T</a:t>
            </a:r>
            <a:r>
              <a:rPr lang="cs-CZ" altLang="cs-CZ" baseline="-25000">
                <a:solidFill>
                  <a:srgbClr val="000066"/>
                </a:solidFill>
              </a:rPr>
              <a:t>vz</a:t>
            </a:r>
            <a:r>
              <a:rPr lang="cs-CZ" altLang="cs-CZ">
                <a:solidFill>
                  <a:srgbClr val="000066"/>
                </a:solidFill>
              </a:rPr>
              <a:t>)/a</a:t>
            </a:r>
            <a:r>
              <a:rPr lang="cs-CZ" altLang="cs-CZ" baseline="-25000">
                <a:solidFill>
                  <a:srgbClr val="000066"/>
                </a:solidFill>
              </a:rPr>
              <a:t>1</a:t>
            </a:r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id="{BE8B41A3-3373-16D6-8B17-3BA9639C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582863"/>
            <a:ext cx="73723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9">
            <a:extLst>
              <a:ext uri="{FF2B5EF4-FFF2-40B4-BE49-F238E27FC236}">
                <a16:creationId xmlns:a16="http://schemas.microsoft.com/office/drawing/2014/main" id="{3CC87407-535F-87EF-E4FF-3EE2D27B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REALIZACE diskrétních systémů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F592B821-9069-95FE-8A72-A65E47B5E6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398958"/>
              </p:ext>
            </p:extLst>
          </p:nvPr>
        </p:nvGraphicFramePr>
        <p:xfrm>
          <a:off x="3546121" y="1227772"/>
          <a:ext cx="5202343" cy="2777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0163662" imgH="5424006" progId="Photoshop.Image.12">
                  <p:embed/>
                </p:oleObj>
              </mc:Choice>
              <mc:Fallback>
                <p:oleObj name="Image" r:id="rId2" imgW="10163662" imgH="5424006" progId="Photoshop.Image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CA2DF402-958B-2698-2976-D68E7E9C1E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46121" y="1227772"/>
                        <a:ext cx="5202343" cy="2777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5" name="Zástupný symbol pro obsah 2">
            <a:extLst>
              <a:ext uri="{FF2B5EF4-FFF2-40B4-BE49-F238E27FC236}">
                <a16:creationId xmlns:a16="http://schemas.microsoft.com/office/drawing/2014/main" id="{4227F61A-C0C3-5870-14DD-284F89049E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936625" cy="431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49156" name="TextovéPole 6">
            <a:extLst>
              <a:ext uri="{FF2B5EF4-FFF2-40B4-BE49-F238E27FC236}">
                <a16:creationId xmlns:a16="http://schemas.microsoft.com/office/drawing/2014/main" id="{A03484A8-D914-B1A6-E2A3-872224F9B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49157" name="TextovéPole 7">
            <a:extLst>
              <a:ext uri="{FF2B5EF4-FFF2-40B4-BE49-F238E27FC236}">
                <a16:creationId xmlns:a16="http://schemas.microsoft.com/office/drawing/2014/main" id="{1372BAA1-A69A-78A7-1A5E-ACC741E55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744663"/>
            <a:ext cx="85248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9158" name="TextovéPole 12">
            <a:extLst>
              <a:ext uri="{FF2B5EF4-FFF2-40B4-BE49-F238E27FC236}">
                <a16:creationId xmlns:a16="http://schemas.microsoft.com/office/drawing/2014/main" id="{1C922841-DF53-B099-53C0-34F1018B9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49159" name="TextovéPole 17">
            <a:extLst>
              <a:ext uri="{FF2B5EF4-FFF2-40B4-BE49-F238E27FC236}">
                <a16:creationId xmlns:a16="http://schemas.microsoft.com/office/drawing/2014/main" id="{16290BF2-0576-8BBC-DB5A-3F6F2F9C7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13" y="2227263"/>
            <a:ext cx="6492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9,6</a:t>
            </a: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C8C545E8-7A09-8224-FDF4-40785AC80C6A}"/>
              </a:ext>
            </a:extLst>
          </p:cNvPr>
          <p:cNvSpPr txBox="1">
            <a:spLocks/>
          </p:cNvSpPr>
          <p:nvPr/>
        </p:nvSpPr>
        <p:spPr bwMode="auto">
          <a:xfrm>
            <a:off x="2698750" y="119697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kern="0" dirty="0">
                <a:latin typeface="+mn-lt"/>
              </a:rPr>
              <a:t>m = 7</a:t>
            </a:r>
          </a:p>
        </p:txBody>
      </p:sp>
      <p:sp>
        <p:nvSpPr>
          <p:cNvPr id="49161" name="TextovéPole 11">
            <a:extLst>
              <a:ext uri="{FF2B5EF4-FFF2-40B4-BE49-F238E27FC236}">
                <a16:creationId xmlns:a16="http://schemas.microsoft.com/office/drawing/2014/main" id="{283E7C34-0C4E-80A2-3FCD-B2D5A44E5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701" y="1867087"/>
            <a:ext cx="366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 Narrow" panose="020B0606020202030204" pitchFamily="34" charset="0"/>
              </a:rPr>
              <a:t>a</a:t>
            </a:r>
            <a:r>
              <a:rPr lang="cs-CZ" altLang="cs-CZ" sz="1800" dirty="0">
                <a:latin typeface="Arial Narrow" panose="020B0606020202030204" pitchFamily="34" charset="0"/>
              </a:rPr>
              <a:t> = (1/7, -1/7, -1/7, 1/7, -1/7 , -1/7, 1/7)</a:t>
            </a:r>
            <a:endParaRPr lang="cs-CZ" altLang="cs-CZ" sz="1800" b="1" dirty="0">
              <a:latin typeface="Arial Narrow" panose="020B0606020202030204" pitchFamily="34" charset="0"/>
            </a:endParaRPr>
          </a:p>
        </p:txBody>
      </p:sp>
      <p:sp>
        <p:nvSpPr>
          <p:cNvPr id="49162" name="TextovéPole 17">
            <a:extLst>
              <a:ext uri="{FF2B5EF4-FFF2-40B4-BE49-F238E27FC236}">
                <a16:creationId xmlns:a16="http://schemas.microsoft.com/office/drawing/2014/main" id="{C9E2E88D-8750-949E-7948-BB6F77CAC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8" y="2222500"/>
            <a:ext cx="612775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-0,9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-1,9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-0,3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-3,9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-2,3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-1,3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-2,7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-2,9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-2,9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0,4</a:t>
            </a:r>
          </a:p>
        </p:txBody>
      </p:sp>
      <p:pic>
        <p:nvPicPr>
          <p:cNvPr id="49163" name="Picture 2">
            <a:extLst>
              <a:ext uri="{FF2B5EF4-FFF2-40B4-BE49-F238E27FC236}">
                <a16:creationId xmlns:a16="http://schemas.microsoft.com/office/drawing/2014/main" id="{04A8F90A-1BF1-987D-B769-FD275542B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3971925"/>
            <a:ext cx="3036888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C2B5E81-18B2-40BE-AE8C-FDA324E3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MA </a:t>
            </a:r>
            <a:r>
              <a:rPr lang="en-GB" sz="2800" dirty="0" err="1"/>
              <a:t>filtr</a:t>
            </a:r>
            <a:r>
              <a:rPr lang="cs-CZ" sz="2800" dirty="0"/>
              <a:t> s rovnoměrnými vahami</a:t>
            </a:r>
            <a:br>
              <a:rPr lang="en-GB" sz="2800" dirty="0"/>
            </a:br>
            <a:r>
              <a:rPr lang="cs-CZ" sz="2000" dirty="0"/>
              <a:t>příklad</a:t>
            </a:r>
            <a:endParaRPr lang="en-GB"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sah 2">
            <a:extLst>
              <a:ext uri="{FF2B5EF4-FFF2-40B4-BE49-F238E27FC236}">
                <a16:creationId xmlns:a16="http://schemas.microsoft.com/office/drawing/2014/main" id="{4FFF49CD-8BDB-37B6-3890-708BD7BF2F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936625" cy="431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50179" name="TextovéPole 6">
            <a:extLst>
              <a:ext uri="{FF2B5EF4-FFF2-40B4-BE49-F238E27FC236}">
                <a16:creationId xmlns:a16="http://schemas.microsoft.com/office/drawing/2014/main" id="{CCA79514-DF45-0D8B-EC6D-10911D215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50180" name="TextovéPole 7">
            <a:extLst>
              <a:ext uri="{FF2B5EF4-FFF2-40B4-BE49-F238E27FC236}">
                <a16:creationId xmlns:a16="http://schemas.microsoft.com/office/drawing/2014/main" id="{75BF45FA-18F1-7139-5CAB-6DAABCF8E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744663"/>
            <a:ext cx="85248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181" name="TextovéPole 12">
            <a:extLst>
              <a:ext uri="{FF2B5EF4-FFF2-40B4-BE49-F238E27FC236}">
                <a16:creationId xmlns:a16="http://schemas.microsoft.com/office/drawing/2014/main" id="{EC6E56B3-E63E-C01C-323A-5858D360F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50182" name="TextovéPole 17">
            <a:extLst>
              <a:ext uri="{FF2B5EF4-FFF2-40B4-BE49-F238E27FC236}">
                <a16:creationId xmlns:a16="http://schemas.microsoft.com/office/drawing/2014/main" id="{4CA76DDA-3B3C-55DF-F997-BAB854FF4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13" y="2227263"/>
            <a:ext cx="6492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9,6</a:t>
            </a: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A8518C5E-47D7-DB41-1CC0-C95BC3F71166}"/>
              </a:ext>
            </a:extLst>
          </p:cNvPr>
          <p:cNvSpPr txBox="1">
            <a:spLocks/>
          </p:cNvSpPr>
          <p:nvPr/>
        </p:nvSpPr>
        <p:spPr bwMode="auto">
          <a:xfrm>
            <a:off x="2698750" y="119697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kern="0" dirty="0">
                <a:latin typeface="+mn-lt"/>
              </a:rPr>
              <a:t>m = 7</a:t>
            </a:r>
          </a:p>
        </p:txBody>
      </p:sp>
      <p:sp>
        <p:nvSpPr>
          <p:cNvPr id="50184" name="TextovéPole 17">
            <a:extLst>
              <a:ext uri="{FF2B5EF4-FFF2-40B4-BE49-F238E27FC236}">
                <a16:creationId xmlns:a16="http://schemas.microsoft.com/office/drawing/2014/main" id="{64751ABB-DBCC-AAD8-E6E9-1D4700F18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8" y="2222500"/>
            <a:ext cx="612775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-0,9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-1,9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-0,3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-3,9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-2,3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-1,3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-2,7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-2,9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-2,9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0,4</a:t>
            </a:r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2AA59BE0-7A5C-A0B9-BB67-22588F9CB0AC}"/>
              </a:ext>
            </a:extLst>
          </p:cNvPr>
          <p:cNvGraphicFramePr/>
          <p:nvPr/>
        </p:nvGraphicFramePr>
        <p:xfrm>
          <a:off x="4283968" y="2060848"/>
          <a:ext cx="45720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Nadpis 1">
            <a:extLst>
              <a:ext uri="{FF2B5EF4-FFF2-40B4-BE49-F238E27FC236}">
                <a16:creationId xmlns:a16="http://schemas.microsoft.com/office/drawing/2014/main" id="{9CDA830A-030E-8C01-F5FE-28238B65A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MA </a:t>
            </a:r>
            <a:r>
              <a:rPr lang="en-GB" sz="2800" dirty="0" err="1"/>
              <a:t>filtr</a:t>
            </a:r>
            <a:r>
              <a:rPr lang="cs-CZ" sz="2800" dirty="0"/>
              <a:t> s rovnoměrnými vahami</a:t>
            </a:r>
            <a:br>
              <a:rPr lang="en-GB" sz="2800" dirty="0"/>
            </a:br>
            <a:r>
              <a:rPr lang="cs-CZ" sz="2000" dirty="0"/>
              <a:t>příklad</a:t>
            </a:r>
            <a:endParaRPr lang="en-GB" sz="2000" dirty="0"/>
          </a:p>
        </p:txBody>
      </p:sp>
      <p:sp>
        <p:nvSpPr>
          <p:cNvPr id="50187" name="TextovéPole 11">
            <a:extLst>
              <a:ext uri="{FF2B5EF4-FFF2-40B4-BE49-F238E27FC236}">
                <a16:creationId xmlns:a16="http://schemas.microsoft.com/office/drawing/2014/main" id="{9DD01C59-4FBB-CDC1-25E9-0C0F035CD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3" y="1720850"/>
            <a:ext cx="366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latin typeface="Arial Narrow" panose="020B0606020202030204" pitchFamily="34" charset="0"/>
              </a:rPr>
              <a:t>a</a:t>
            </a:r>
            <a:r>
              <a:rPr lang="cs-CZ" altLang="cs-CZ" sz="1800">
                <a:latin typeface="Arial Narrow" panose="020B0606020202030204" pitchFamily="34" charset="0"/>
              </a:rPr>
              <a:t> = (1/7, -1/7, -1/7, 1/7, -1/7 , -1/7, 1/7)</a:t>
            </a:r>
            <a:endParaRPr lang="cs-CZ" altLang="cs-CZ" sz="1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FFDF3-3B71-A6CD-C7CD-C8B70BA5D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err="1"/>
              <a:t>autoregresivní</a:t>
            </a:r>
            <a:r>
              <a:rPr lang="cs-CZ" sz="3200" dirty="0"/>
              <a:t> člen 1. řádu</a:t>
            </a:r>
          </a:p>
        </p:txBody>
      </p:sp>
      <p:sp>
        <p:nvSpPr>
          <p:cNvPr id="51203" name="Zástupný symbol pro obsah 2">
            <a:extLst>
              <a:ext uri="{FF2B5EF4-FFF2-40B4-BE49-F238E27FC236}">
                <a16:creationId xmlns:a16="http://schemas.microsoft.com/office/drawing/2014/main" id="{B0A4902B-96D5-00D2-B927-23E5FF3808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4792662" cy="3654425"/>
          </a:xfrm>
        </p:spPr>
        <p:txBody>
          <a:bodyPr/>
          <a:lstStyle/>
          <a:p>
            <a:r>
              <a:rPr lang="cs-CZ" altLang="cs-CZ" sz="2400"/>
              <a:t>diferenční rovnice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400"/>
              <a:t>	</a:t>
            </a:r>
            <a:r>
              <a:rPr lang="cs-CZ" altLang="cs-CZ" sz="2000"/>
              <a:t>y(nT</a:t>
            </a:r>
            <a:r>
              <a:rPr lang="cs-CZ" altLang="cs-CZ" sz="2000" baseline="-25000"/>
              <a:t>vz</a:t>
            </a:r>
            <a:r>
              <a:rPr lang="cs-CZ" altLang="cs-CZ" sz="2000"/>
              <a:t>) – y(nT</a:t>
            </a:r>
            <a:r>
              <a:rPr lang="cs-CZ" altLang="cs-CZ" sz="2000" baseline="-25000"/>
              <a:t>vz</a:t>
            </a:r>
            <a:r>
              <a:rPr lang="cs-CZ" altLang="cs-CZ" sz="2000"/>
              <a:t>-T</a:t>
            </a:r>
            <a:r>
              <a:rPr lang="cs-CZ" altLang="cs-CZ" sz="2000" baseline="-25000"/>
              <a:t>vz</a:t>
            </a:r>
            <a:r>
              <a:rPr lang="cs-CZ" altLang="cs-CZ" sz="2000"/>
              <a:t>) = x(nT</a:t>
            </a:r>
            <a:r>
              <a:rPr lang="cs-CZ" altLang="cs-CZ" sz="2000" baseline="-25000"/>
              <a:t>vz</a:t>
            </a:r>
            <a:r>
              <a:rPr lang="cs-CZ" altLang="cs-CZ" sz="200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y(nT</a:t>
            </a:r>
            <a:r>
              <a:rPr lang="cs-CZ" altLang="cs-CZ" sz="2000" baseline="-25000"/>
              <a:t>vz</a:t>
            </a:r>
            <a:r>
              <a:rPr lang="cs-CZ" altLang="cs-CZ" sz="2000"/>
              <a:t>) = x(nT</a:t>
            </a:r>
            <a:r>
              <a:rPr lang="cs-CZ" altLang="cs-CZ" sz="2000" baseline="-25000"/>
              <a:t>vz</a:t>
            </a:r>
            <a:r>
              <a:rPr lang="cs-CZ" altLang="cs-CZ" sz="2000"/>
              <a:t>) + y(nT</a:t>
            </a:r>
            <a:r>
              <a:rPr lang="cs-CZ" altLang="cs-CZ" sz="2000" baseline="-25000"/>
              <a:t>vz</a:t>
            </a:r>
            <a:r>
              <a:rPr lang="cs-CZ" altLang="cs-CZ" sz="2000"/>
              <a:t>-T</a:t>
            </a:r>
            <a:r>
              <a:rPr lang="cs-CZ" altLang="cs-CZ" sz="2000" baseline="-25000"/>
              <a:t>vz</a:t>
            </a:r>
            <a:r>
              <a:rPr lang="cs-CZ" altLang="cs-CZ" sz="2000"/>
              <a:t>)</a:t>
            </a:r>
          </a:p>
          <a:p>
            <a:endParaRPr lang="cs-CZ" altLang="cs-CZ" sz="2400"/>
          </a:p>
          <a:p>
            <a:r>
              <a:rPr lang="cs-CZ" altLang="cs-CZ" sz="2400"/>
              <a:t>obrazová přenosová funkce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	</a:t>
            </a:r>
            <a:r>
              <a:rPr lang="cs-CZ" altLang="cs-CZ" sz="2000"/>
              <a:t>Y(z) – Y(z).z</a:t>
            </a:r>
            <a:r>
              <a:rPr lang="cs-CZ" altLang="cs-CZ" sz="2000" baseline="30000"/>
              <a:t>-1</a:t>
            </a:r>
            <a:r>
              <a:rPr lang="cs-CZ" altLang="cs-CZ" sz="2000"/>
              <a:t> = X(z)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Y(z)(1–z</a:t>
            </a:r>
            <a:r>
              <a:rPr lang="cs-CZ" altLang="cs-CZ" sz="2000" baseline="30000"/>
              <a:t>-1</a:t>
            </a:r>
            <a:r>
              <a:rPr lang="cs-CZ" altLang="cs-CZ" sz="2000"/>
              <a:t>) = X(z)</a:t>
            </a:r>
          </a:p>
        </p:txBody>
      </p:sp>
      <p:graphicFrame>
        <p:nvGraphicFramePr>
          <p:cNvPr id="51204" name="Object 3">
            <a:extLst>
              <a:ext uri="{FF2B5EF4-FFF2-40B4-BE49-F238E27FC236}">
                <a16:creationId xmlns:a16="http://schemas.microsoft.com/office/drawing/2014/main" id="{9A57D71A-289C-D1D3-AC81-4D70D57060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4797425"/>
          <a:ext cx="34559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828800" imgH="419100" progId="Equation.3">
                  <p:embed/>
                </p:oleObj>
              </mc:Choice>
              <mc:Fallback>
                <p:oleObj name="Rovnice" r:id="rId2" imgW="18288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797425"/>
                        <a:ext cx="345598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5" name="Picture 4">
            <a:extLst>
              <a:ext uri="{FF2B5EF4-FFF2-40B4-BE49-F238E27FC236}">
                <a16:creationId xmlns:a16="http://schemas.microsoft.com/office/drawing/2014/main" id="{FC4E0991-9FCD-F6D0-885D-E06939A2D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573463"/>
            <a:ext cx="45847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2">
            <a:extLst>
              <a:ext uri="{FF2B5EF4-FFF2-40B4-BE49-F238E27FC236}">
                <a16:creationId xmlns:a16="http://schemas.microsoft.com/office/drawing/2014/main" id="{7E9C1510-67D7-6318-AF14-9269D26D3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1312863"/>
            <a:ext cx="3552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2192B1-87E3-6855-6482-D9FBC4199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err="1"/>
              <a:t>autoregresivní</a:t>
            </a:r>
            <a:r>
              <a:rPr lang="cs-CZ" sz="3200" dirty="0"/>
              <a:t> člen 1. řádu</a:t>
            </a:r>
          </a:p>
        </p:txBody>
      </p:sp>
      <p:sp>
        <p:nvSpPr>
          <p:cNvPr id="52227" name="Zástupný symbol pro obsah 2">
            <a:extLst>
              <a:ext uri="{FF2B5EF4-FFF2-40B4-BE49-F238E27FC236}">
                <a16:creationId xmlns:a16="http://schemas.microsoft.com/office/drawing/2014/main" id="{058B1AB1-9CB2-72B9-9056-DEC53C1028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4792662" cy="3654425"/>
          </a:xfrm>
        </p:spPr>
        <p:txBody>
          <a:bodyPr/>
          <a:lstStyle/>
          <a:p>
            <a:r>
              <a:rPr lang="cs-CZ" altLang="cs-CZ" sz="2400"/>
              <a:t>diferenční rovnice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400"/>
              <a:t>	</a:t>
            </a:r>
            <a:r>
              <a:rPr lang="cs-CZ" altLang="cs-CZ" sz="2000"/>
              <a:t>y(nT</a:t>
            </a:r>
            <a:r>
              <a:rPr lang="cs-CZ" altLang="cs-CZ" sz="2000" baseline="-25000"/>
              <a:t>vz</a:t>
            </a:r>
            <a:r>
              <a:rPr lang="cs-CZ" altLang="cs-CZ" sz="2000"/>
              <a:t>) </a:t>
            </a:r>
            <a:r>
              <a:rPr lang="cs-CZ" altLang="cs-CZ" sz="2000">
                <a:solidFill>
                  <a:srgbClr val="FF0000"/>
                </a:solidFill>
              </a:rPr>
              <a:t>+</a:t>
            </a:r>
            <a:r>
              <a:rPr lang="cs-CZ" altLang="cs-CZ" sz="2000"/>
              <a:t> y(nT</a:t>
            </a:r>
            <a:r>
              <a:rPr lang="cs-CZ" altLang="cs-CZ" sz="2000" baseline="-25000"/>
              <a:t>vz</a:t>
            </a:r>
            <a:r>
              <a:rPr lang="cs-CZ" altLang="cs-CZ" sz="2000"/>
              <a:t>-T</a:t>
            </a:r>
            <a:r>
              <a:rPr lang="cs-CZ" altLang="cs-CZ" sz="2000" baseline="-25000"/>
              <a:t>vz</a:t>
            </a:r>
            <a:r>
              <a:rPr lang="cs-CZ" altLang="cs-CZ" sz="2000"/>
              <a:t>) = x(nT</a:t>
            </a:r>
            <a:r>
              <a:rPr lang="cs-CZ" altLang="cs-CZ" sz="2000" baseline="-25000"/>
              <a:t>vz</a:t>
            </a:r>
            <a:r>
              <a:rPr lang="cs-CZ" altLang="cs-CZ" sz="200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y(nT</a:t>
            </a:r>
            <a:r>
              <a:rPr lang="cs-CZ" altLang="cs-CZ" sz="2000" baseline="-25000"/>
              <a:t>vz</a:t>
            </a:r>
            <a:r>
              <a:rPr lang="cs-CZ" altLang="cs-CZ" sz="2000"/>
              <a:t>) = x(nT</a:t>
            </a:r>
            <a:r>
              <a:rPr lang="cs-CZ" altLang="cs-CZ" sz="2000" baseline="-25000"/>
              <a:t>vz</a:t>
            </a:r>
            <a:r>
              <a:rPr lang="cs-CZ" altLang="cs-CZ" sz="2000"/>
              <a:t>) </a:t>
            </a:r>
            <a:r>
              <a:rPr lang="cs-CZ" altLang="cs-CZ" sz="2000">
                <a:solidFill>
                  <a:srgbClr val="FF0000"/>
                </a:solidFill>
              </a:rPr>
              <a:t>-</a:t>
            </a:r>
            <a:r>
              <a:rPr lang="cs-CZ" altLang="cs-CZ" sz="2000"/>
              <a:t> y(nT</a:t>
            </a:r>
            <a:r>
              <a:rPr lang="cs-CZ" altLang="cs-CZ" sz="2000" baseline="-25000"/>
              <a:t>vz</a:t>
            </a:r>
            <a:r>
              <a:rPr lang="cs-CZ" altLang="cs-CZ" sz="2000"/>
              <a:t>-T</a:t>
            </a:r>
            <a:r>
              <a:rPr lang="cs-CZ" altLang="cs-CZ" sz="2000" baseline="-25000"/>
              <a:t>vz</a:t>
            </a:r>
            <a:r>
              <a:rPr lang="cs-CZ" altLang="cs-CZ" sz="2000"/>
              <a:t>)</a:t>
            </a:r>
          </a:p>
          <a:p>
            <a:endParaRPr lang="cs-CZ" altLang="cs-CZ" sz="2400"/>
          </a:p>
          <a:p>
            <a:r>
              <a:rPr lang="cs-CZ" altLang="cs-CZ" sz="2400"/>
              <a:t>obrazová přenosová funkce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	</a:t>
            </a:r>
            <a:r>
              <a:rPr lang="cs-CZ" altLang="cs-CZ" sz="2000"/>
              <a:t>Y(z) </a:t>
            </a:r>
            <a:r>
              <a:rPr lang="cs-CZ" altLang="cs-CZ" sz="2000">
                <a:solidFill>
                  <a:srgbClr val="FF0000"/>
                </a:solidFill>
              </a:rPr>
              <a:t>+</a:t>
            </a:r>
            <a:r>
              <a:rPr lang="cs-CZ" altLang="cs-CZ" sz="2000"/>
              <a:t> Y(z).z</a:t>
            </a:r>
            <a:r>
              <a:rPr lang="cs-CZ" altLang="cs-CZ" sz="2000" baseline="30000"/>
              <a:t>-1</a:t>
            </a:r>
            <a:r>
              <a:rPr lang="cs-CZ" altLang="cs-CZ" sz="2000"/>
              <a:t> = X(z)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Y(z)(1</a:t>
            </a:r>
            <a:r>
              <a:rPr lang="cs-CZ" altLang="cs-CZ" sz="2000">
                <a:solidFill>
                  <a:srgbClr val="FF0000"/>
                </a:solidFill>
              </a:rPr>
              <a:t>+</a:t>
            </a:r>
            <a:r>
              <a:rPr lang="cs-CZ" altLang="cs-CZ" sz="2000"/>
              <a:t>z</a:t>
            </a:r>
            <a:r>
              <a:rPr lang="cs-CZ" altLang="cs-CZ" sz="2000" baseline="30000"/>
              <a:t>-1</a:t>
            </a:r>
            <a:r>
              <a:rPr lang="cs-CZ" altLang="cs-CZ" sz="2000"/>
              <a:t>) = X(z)</a:t>
            </a:r>
          </a:p>
        </p:txBody>
      </p:sp>
      <p:graphicFrame>
        <p:nvGraphicFramePr>
          <p:cNvPr id="52228" name="Object 3">
            <a:extLst>
              <a:ext uri="{FF2B5EF4-FFF2-40B4-BE49-F238E27FC236}">
                <a16:creationId xmlns:a16="http://schemas.microsoft.com/office/drawing/2014/main" id="{95363331-44D5-06A3-710E-3788B53D83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4797425"/>
          <a:ext cx="34559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828800" imgH="419100" progId="Equation.3">
                  <p:embed/>
                </p:oleObj>
              </mc:Choice>
              <mc:Fallback>
                <p:oleObj name="Rovnice" r:id="rId2" imgW="18288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797425"/>
                        <a:ext cx="345598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29" name="Picture 4">
            <a:extLst>
              <a:ext uri="{FF2B5EF4-FFF2-40B4-BE49-F238E27FC236}">
                <a16:creationId xmlns:a16="http://schemas.microsoft.com/office/drawing/2014/main" id="{797EF70A-C1F7-AC5F-CF0A-B844AFFB8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463"/>
            <a:ext cx="4572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0">
            <a:extLst>
              <a:ext uri="{FF2B5EF4-FFF2-40B4-BE49-F238E27FC236}">
                <a16:creationId xmlns:a16="http://schemas.microsoft.com/office/drawing/2014/main" id="{B008974D-C685-850B-1909-3CC948972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1314450"/>
            <a:ext cx="3552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69C43-9578-EC1B-D887-A309C0E5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err="1"/>
              <a:t>autoregresivní</a:t>
            </a:r>
            <a:r>
              <a:rPr lang="cs-CZ" sz="3200" dirty="0"/>
              <a:t> člen 1. řádu</a:t>
            </a:r>
          </a:p>
        </p:txBody>
      </p:sp>
      <p:sp>
        <p:nvSpPr>
          <p:cNvPr id="53251" name="Zástupný symbol pro obsah 2">
            <a:extLst>
              <a:ext uri="{FF2B5EF4-FFF2-40B4-BE49-F238E27FC236}">
                <a16:creationId xmlns:a16="http://schemas.microsoft.com/office/drawing/2014/main" id="{8887394F-4B16-1360-4131-E3207DEE67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4792662" cy="3654425"/>
          </a:xfrm>
        </p:spPr>
        <p:txBody>
          <a:bodyPr/>
          <a:lstStyle/>
          <a:p>
            <a:r>
              <a:rPr lang="cs-CZ" altLang="cs-CZ" sz="2400"/>
              <a:t>diferenční rovnice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400"/>
              <a:t>	</a:t>
            </a:r>
            <a:r>
              <a:rPr lang="cs-CZ" altLang="cs-CZ" sz="2000"/>
              <a:t>y(nT</a:t>
            </a:r>
            <a:r>
              <a:rPr lang="cs-CZ" altLang="cs-CZ" sz="2000" baseline="-25000"/>
              <a:t>vz</a:t>
            </a:r>
            <a:r>
              <a:rPr lang="cs-CZ" altLang="cs-CZ" sz="2000"/>
              <a:t>) </a:t>
            </a:r>
            <a:r>
              <a:rPr lang="cs-CZ" altLang="cs-CZ" sz="2000">
                <a:solidFill>
                  <a:srgbClr val="FF0000"/>
                </a:solidFill>
              </a:rPr>
              <a:t>+</a:t>
            </a:r>
            <a:r>
              <a:rPr lang="cs-CZ" altLang="cs-CZ" sz="2000"/>
              <a:t> y(nT</a:t>
            </a:r>
            <a:r>
              <a:rPr lang="cs-CZ" altLang="cs-CZ" sz="2000" baseline="-25000"/>
              <a:t>vz</a:t>
            </a:r>
            <a:r>
              <a:rPr lang="cs-CZ" altLang="cs-CZ" sz="2000"/>
              <a:t>-T</a:t>
            </a:r>
            <a:r>
              <a:rPr lang="cs-CZ" altLang="cs-CZ" sz="2000" baseline="-25000"/>
              <a:t>vz</a:t>
            </a:r>
            <a:r>
              <a:rPr lang="cs-CZ" altLang="cs-CZ" sz="2000"/>
              <a:t>) = x(nT</a:t>
            </a:r>
            <a:r>
              <a:rPr lang="cs-CZ" altLang="cs-CZ" sz="2000" baseline="-25000"/>
              <a:t>vz</a:t>
            </a:r>
            <a:r>
              <a:rPr lang="cs-CZ" altLang="cs-CZ" sz="200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y(nT</a:t>
            </a:r>
            <a:r>
              <a:rPr lang="cs-CZ" altLang="cs-CZ" sz="2000" baseline="-25000"/>
              <a:t>vz</a:t>
            </a:r>
            <a:r>
              <a:rPr lang="cs-CZ" altLang="cs-CZ" sz="2000"/>
              <a:t>) = x(nT</a:t>
            </a:r>
            <a:r>
              <a:rPr lang="cs-CZ" altLang="cs-CZ" sz="2000" baseline="-25000"/>
              <a:t>vz</a:t>
            </a:r>
            <a:r>
              <a:rPr lang="cs-CZ" altLang="cs-CZ" sz="2000"/>
              <a:t>) </a:t>
            </a:r>
            <a:r>
              <a:rPr lang="cs-CZ" altLang="cs-CZ" sz="2000">
                <a:solidFill>
                  <a:srgbClr val="FF0000"/>
                </a:solidFill>
              </a:rPr>
              <a:t>-</a:t>
            </a:r>
            <a:r>
              <a:rPr lang="cs-CZ" altLang="cs-CZ" sz="2000"/>
              <a:t> y(nT</a:t>
            </a:r>
            <a:r>
              <a:rPr lang="cs-CZ" altLang="cs-CZ" sz="2000" baseline="-25000"/>
              <a:t>vz</a:t>
            </a:r>
            <a:r>
              <a:rPr lang="cs-CZ" altLang="cs-CZ" sz="2000"/>
              <a:t>-T</a:t>
            </a:r>
            <a:r>
              <a:rPr lang="cs-CZ" altLang="cs-CZ" sz="2000" baseline="-25000"/>
              <a:t>vz</a:t>
            </a:r>
            <a:r>
              <a:rPr lang="cs-CZ" altLang="cs-CZ" sz="2000"/>
              <a:t>)</a:t>
            </a:r>
          </a:p>
          <a:p>
            <a:endParaRPr lang="cs-CZ" altLang="cs-CZ" sz="2400"/>
          </a:p>
          <a:p>
            <a:r>
              <a:rPr lang="cs-CZ" altLang="cs-CZ" sz="2400"/>
              <a:t>obrazová přenosová funkce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	</a:t>
            </a:r>
            <a:r>
              <a:rPr lang="cs-CZ" altLang="cs-CZ" sz="2000"/>
              <a:t>Y(z) </a:t>
            </a:r>
            <a:r>
              <a:rPr lang="cs-CZ" altLang="cs-CZ" sz="2000">
                <a:solidFill>
                  <a:srgbClr val="FF0000"/>
                </a:solidFill>
              </a:rPr>
              <a:t>+</a:t>
            </a:r>
            <a:r>
              <a:rPr lang="cs-CZ" altLang="cs-CZ" sz="2000"/>
              <a:t> Y(z).z</a:t>
            </a:r>
            <a:r>
              <a:rPr lang="cs-CZ" altLang="cs-CZ" sz="2000" baseline="30000"/>
              <a:t>-1</a:t>
            </a:r>
            <a:r>
              <a:rPr lang="cs-CZ" altLang="cs-CZ" sz="2000"/>
              <a:t> = X(z)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Y(z)(1</a:t>
            </a:r>
            <a:r>
              <a:rPr lang="cs-CZ" altLang="cs-CZ" sz="2000">
                <a:solidFill>
                  <a:srgbClr val="FF0000"/>
                </a:solidFill>
              </a:rPr>
              <a:t>+</a:t>
            </a:r>
            <a:r>
              <a:rPr lang="cs-CZ" altLang="cs-CZ" sz="2000"/>
              <a:t>z</a:t>
            </a:r>
            <a:r>
              <a:rPr lang="cs-CZ" altLang="cs-CZ" sz="2000" baseline="30000"/>
              <a:t>-1</a:t>
            </a:r>
            <a:r>
              <a:rPr lang="cs-CZ" altLang="cs-CZ" sz="2000"/>
              <a:t>) = X(z)</a:t>
            </a:r>
          </a:p>
        </p:txBody>
      </p:sp>
      <p:graphicFrame>
        <p:nvGraphicFramePr>
          <p:cNvPr id="53252" name="Object 3">
            <a:extLst>
              <a:ext uri="{FF2B5EF4-FFF2-40B4-BE49-F238E27FC236}">
                <a16:creationId xmlns:a16="http://schemas.microsoft.com/office/drawing/2014/main" id="{3533DB0D-5DAE-479B-20B2-AE3A7DD73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4437063"/>
          <a:ext cx="34559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828800" imgH="419100" progId="Equation.3">
                  <p:embed/>
                </p:oleObj>
              </mc:Choice>
              <mc:Fallback>
                <p:oleObj name="Rovnice" r:id="rId2" imgW="18288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437063"/>
                        <a:ext cx="345598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3" name="Picture 3">
            <a:extLst>
              <a:ext uri="{FF2B5EF4-FFF2-40B4-BE49-F238E27FC236}">
                <a16:creationId xmlns:a16="http://schemas.microsoft.com/office/drawing/2014/main" id="{84051BFD-5F25-FB15-442B-F87FF2111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29000"/>
            <a:ext cx="4068763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10">
            <a:extLst>
              <a:ext uri="{FF2B5EF4-FFF2-40B4-BE49-F238E27FC236}">
                <a16:creationId xmlns:a16="http://schemas.microsoft.com/office/drawing/2014/main" id="{E3BE5234-6E75-3586-8673-C42B2A5C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1314450"/>
            <a:ext cx="3552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2529D-BB0A-1A76-9A85-287E657BF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err="1"/>
              <a:t>autoregresivní</a:t>
            </a:r>
            <a:r>
              <a:rPr lang="cs-CZ" sz="3200" dirty="0"/>
              <a:t> člen 1. řádu</a:t>
            </a:r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C01B68EB-5113-0E5F-8330-DAF20E1BF5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4792662" cy="36544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altLang="cs-CZ" sz="2400"/>
              <a:t>diferenční rovnice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400"/>
              <a:t>	</a:t>
            </a:r>
            <a:r>
              <a:rPr lang="cs-CZ" altLang="cs-CZ" sz="2000"/>
              <a:t>y(nT</a:t>
            </a:r>
            <a:r>
              <a:rPr lang="cs-CZ" altLang="cs-CZ" sz="2000" baseline="-25000"/>
              <a:t>vz</a:t>
            </a:r>
            <a:r>
              <a:rPr lang="cs-CZ" altLang="cs-CZ" sz="2000"/>
              <a:t>) </a:t>
            </a:r>
            <a:r>
              <a:rPr lang="cs-CZ" altLang="cs-CZ" sz="2000">
                <a:solidFill>
                  <a:srgbClr val="FF0000"/>
                </a:solidFill>
              </a:rPr>
              <a:t>+</a:t>
            </a:r>
            <a:r>
              <a:rPr lang="cs-CZ" altLang="cs-CZ" sz="2000"/>
              <a:t> y(nT</a:t>
            </a:r>
            <a:r>
              <a:rPr lang="cs-CZ" altLang="cs-CZ" sz="2000" baseline="-25000"/>
              <a:t>vz</a:t>
            </a:r>
            <a:r>
              <a:rPr lang="cs-CZ" altLang="cs-CZ" sz="2000"/>
              <a:t>-T</a:t>
            </a:r>
            <a:r>
              <a:rPr lang="cs-CZ" altLang="cs-CZ" sz="2000" baseline="-25000"/>
              <a:t>vz</a:t>
            </a:r>
            <a:r>
              <a:rPr lang="cs-CZ" altLang="cs-CZ" sz="2000"/>
              <a:t>) = 2x(nT</a:t>
            </a:r>
            <a:r>
              <a:rPr lang="cs-CZ" altLang="cs-CZ" sz="2000" baseline="-25000"/>
              <a:t>vz</a:t>
            </a:r>
            <a:r>
              <a:rPr lang="cs-CZ" altLang="cs-CZ" sz="200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y(nT</a:t>
            </a:r>
            <a:r>
              <a:rPr lang="cs-CZ" altLang="cs-CZ" sz="2000" baseline="-25000"/>
              <a:t>vz</a:t>
            </a:r>
            <a:r>
              <a:rPr lang="cs-CZ" altLang="cs-CZ" sz="2000"/>
              <a:t>) = 2x(nT</a:t>
            </a:r>
            <a:r>
              <a:rPr lang="cs-CZ" altLang="cs-CZ" sz="2000" baseline="-25000"/>
              <a:t>vz</a:t>
            </a:r>
            <a:r>
              <a:rPr lang="cs-CZ" altLang="cs-CZ" sz="2000"/>
              <a:t>) </a:t>
            </a:r>
            <a:r>
              <a:rPr lang="cs-CZ" altLang="cs-CZ" sz="2000">
                <a:solidFill>
                  <a:srgbClr val="FF0000"/>
                </a:solidFill>
              </a:rPr>
              <a:t>-</a:t>
            </a:r>
            <a:r>
              <a:rPr lang="cs-CZ" altLang="cs-CZ" sz="2000"/>
              <a:t> y(nT</a:t>
            </a:r>
            <a:r>
              <a:rPr lang="cs-CZ" altLang="cs-CZ" sz="2000" baseline="-25000"/>
              <a:t>vz</a:t>
            </a:r>
            <a:r>
              <a:rPr lang="cs-CZ" altLang="cs-CZ" sz="2000"/>
              <a:t>-T</a:t>
            </a:r>
            <a:r>
              <a:rPr lang="cs-CZ" altLang="cs-CZ" sz="2000" baseline="-25000"/>
              <a:t>vz</a:t>
            </a:r>
            <a:r>
              <a:rPr lang="cs-CZ" altLang="cs-CZ" sz="2000"/>
              <a:t>)</a:t>
            </a:r>
          </a:p>
          <a:p>
            <a:endParaRPr lang="cs-CZ" altLang="cs-CZ" sz="2400"/>
          </a:p>
          <a:p>
            <a:r>
              <a:rPr lang="cs-CZ" altLang="cs-CZ" sz="2400"/>
              <a:t>obrazová přenosová funkce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	</a:t>
            </a:r>
            <a:r>
              <a:rPr lang="cs-CZ" altLang="cs-CZ" sz="2000"/>
              <a:t>Y(z) </a:t>
            </a:r>
            <a:r>
              <a:rPr lang="cs-CZ" altLang="cs-CZ" sz="2000">
                <a:solidFill>
                  <a:srgbClr val="FF0000"/>
                </a:solidFill>
              </a:rPr>
              <a:t>+</a:t>
            </a:r>
            <a:r>
              <a:rPr lang="cs-CZ" altLang="cs-CZ" sz="2000"/>
              <a:t> Y(z).z</a:t>
            </a:r>
            <a:r>
              <a:rPr lang="cs-CZ" altLang="cs-CZ" sz="2000" baseline="30000"/>
              <a:t>-1</a:t>
            </a:r>
            <a:r>
              <a:rPr lang="cs-CZ" altLang="cs-CZ" sz="2000"/>
              <a:t> = 2X(z)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Y(z)(1</a:t>
            </a:r>
            <a:r>
              <a:rPr lang="cs-CZ" altLang="cs-CZ" sz="2000">
                <a:solidFill>
                  <a:srgbClr val="FF0000"/>
                </a:solidFill>
              </a:rPr>
              <a:t>+</a:t>
            </a:r>
            <a:r>
              <a:rPr lang="cs-CZ" altLang="cs-CZ" sz="2000"/>
              <a:t>z</a:t>
            </a:r>
            <a:r>
              <a:rPr lang="cs-CZ" altLang="cs-CZ" sz="2000" baseline="30000"/>
              <a:t>-1</a:t>
            </a:r>
            <a:r>
              <a:rPr lang="cs-CZ" altLang="cs-CZ" sz="2000"/>
              <a:t>) = 2X(z)</a:t>
            </a:r>
          </a:p>
        </p:txBody>
      </p:sp>
      <p:graphicFrame>
        <p:nvGraphicFramePr>
          <p:cNvPr id="54276" name="Object 3">
            <a:extLst>
              <a:ext uri="{FF2B5EF4-FFF2-40B4-BE49-F238E27FC236}">
                <a16:creationId xmlns:a16="http://schemas.microsoft.com/office/drawing/2014/main" id="{3528EA9F-63E9-A7D0-982A-8778AA7C16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4437063"/>
          <a:ext cx="34559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828800" imgH="419100" progId="Equation.3">
                  <p:embed/>
                </p:oleObj>
              </mc:Choice>
              <mc:Fallback>
                <p:oleObj name="Rovnice" r:id="rId2" imgW="18288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437063"/>
                        <a:ext cx="345598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77" name="Picture 3">
            <a:extLst>
              <a:ext uri="{FF2B5EF4-FFF2-40B4-BE49-F238E27FC236}">
                <a16:creationId xmlns:a16="http://schemas.microsoft.com/office/drawing/2014/main" id="{51EAE214-CC4C-C83B-FC89-97AD279E2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36938"/>
            <a:ext cx="4068763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10">
            <a:extLst>
              <a:ext uri="{FF2B5EF4-FFF2-40B4-BE49-F238E27FC236}">
                <a16:creationId xmlns:a16="http://schemas.microsoft.com/office/drawing/2014/main" id="{FA05E913-7E39-F2AA-CB70-0BF425AC3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1314450"/>
            <a:ext cx="3552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625A4C-685E-7601-5E2B-275E09412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err="1"/>
              <a:t>autoregresivní</a:t>
            </a:r>
            <a:r>
              <a:rPr lang="cs-CZ" sz="3200" dirty="0"/>
              <a:t> člen 1. řádu</a:t>
            </a:r>
          </a:p>
        </p:txBody>
      </p:sp>
      <p:sp>
        <p:nvSpPr>
          <p:cNvPr id="55299" name="Zástupný symbol pro obsah 2">
            <a:extLst>
              <a:ext uri="{FF2B5EF4-FFF2-40B4-BE49-F238E27FC236}">
                <a16:creationId xmlns:a16="http://schemas.microsoft.com/office/drawing/2014/main" id="{840F8A9E-0241-16D6-AA37-B4DAFA9FC0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4792662" cy="36544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altLang="cs-CZ" sz="2400"/>
              <a:t>diferenční rovnice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000"/>
              <a:t>y(nT</a:t>
            </a:r>
            <a:r>
              <a:rPr lang="cs-CZ" altLang="cs-CZ" sz="2000" baseline="-25000"/>
              <a:t>vz</a:t>
            </a:r>
            <a:r>
              <a:rPr lang="cs-CZ" altLang="cs-CZ" sz="2000"/>
              <a:t>)</a:t>
            </a:r>
            <a:r>
              <a:rPr lang="cs-CZ" altLang="cs-CZ" sz="2000">
                <a:solidFill>
                  <a:srgbClr val="FF0000"/>
                </a:solidFill>
              </a:rPr>
              <a:t>+0,9</a:t>
            </a:r>
            <a:r>
              <a:rPr lang="cs-CZ" altLang="cs-CZ" sz="2000"/>
              <a:t>.y(nT</a:t>
            </a:r>
            <a:r>
              <a:rPr lang="cs-CZ" altLang="cs-CZ" sz="2000" baseline="-25000"/>
              <a:t>vz</a:t>
            </a:r>
            <a:r>
              <a:rPr lang="cs-CZ" altLang="cs-CZ" sz="2000"/>
              <a:t>-T</a:t>
            </a:r>
            <a:r>
              <a:rPr lang="cs-CZ" altLang="cs-CZ" sz="2000" baseline="-25000"/>
              <a:t>vz</a:t>
            </a:r>
            <a:r>
              <a:rPr lang="cs-CZ" altLang="cs-CZ" sz="2000"/>
              <a:t>)=1,9.x(nT</a:t>
            </a:r>
            <a:r>
              <a:rPr lang="cs-CZ" altLang="cs-CZ" sz="2000" baseline="-25000"/>
              <a:t>vz</a:t>
            </a:r>
            <a:r>
              <a:rPr lang="cs-CZ" altLang="cs-CZ" sz="200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y(nT</a:t>
            </a:r>
            <a:r>
              <a:rPr lang="cs-CZ" altLang="cs-CZ" sz="2000" baseline="-25000"/>
              <a:t>vz</a:t>
            </a:r>
            <a:r>
              <a:rPr lang="cs-CZ" altLang="cs-CZ" sz="2000"/>
              <a:t>)=1,9.x(nT</a:t>
            </a:r>
            <a:r>
              <a:rPr lang="cs-CZ" altLang="cs-CZ" sz="2000" baseline="-25000"/>
              <a:t>vz</a:t>
            </a:r>
            <a:r>
              <a:rPr lang="cs-CZ" altLang="cs-CZ" sz="2000"/>
              <a:t>)</a:t>
            </a:r>
            <a:r>
              <a:rPr lang="cs-CZ" altLang="cs-CZ" sz="2000">
                <a:solidFill>
                  <a:srgbClr val="FF0000"/>
                </a:solidFill>
              </a:rPr>
              <a:t>–0,9.</a:t>
            </a:r>
            <a:r>
              <a:rPr lang="cs-CZ" altLang="cs-CZ" sz="2000"/>
              <a:t>y(nT</a:t>
            </a:r>
            <a:r>
              <a:rPr lang="cs-CZ" altLang="cs-CZ" sz="2000" baseline="-25000"/>
              <a:t>vz</a:t>
            </a:r>
            <a:r>
              <a:rPr lang="cs-CZ" altLang="cs-CZ" sz="2000"/>
              <a:t>-T</a:t>
            </a:r>
            <a:r>
              <a:rPr lang="cs-CZ" altLang="cs-CZ" sz="2000" baseline="-25000"/>
              <a:t>vz</a:t>
            </a:r>
            <a:r>
              <a:rPr lang="cs-CZ" altLang="cs-CZ" sz="2000"/>
              <a:t>)</a:t>
            </a:r>
          </a:p>
          <a:p>
            <a:endParaRPr lang="cs-CZ" altLang="cs-CZ" sz="2400"/>
          </a:p>
          <a:p>
            <a:r>
              <a:rPr lang="cs-CZ" altLang="cs-CZ" sz="2400"/>
              <a:t>obrazová přenosová funkce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	</a:t>
            </a:r>
            <a:r>
              <a:rPr lang="cs-CZ" altLang="cs-CZ" sz="2000"/>
              <a:t>Y(z) </a:t>
            </a:r>
            <a:r>
              <a:rPr lang="cs-CZ" altLang="cs-CZ" sz="2000">
                <a:solidFill>
                  <a:srgbClr val="FF0000"/>
                </a:solidFill>
              </a:rPr>
              <a:t>+</a:t>
            </a:r>
            <a:r>
              <a:rPr lang="cs-CZ" altLang="cs-CZ" sz="2000"/>
              <a:t> </a:t>
            </a:r>
            <a:r>
              <a:rPr lang="cs-CZ" altLang="cs-CZ" sz="2000">
                <a:solidFill>
                  <a:srgbClr val="FF0000"/>
                </a:solidFill>
              </a:rPr>
              <a:t>0,9</a:t>
            </a:r>
            <a:r>
              <a:rPr lang="cs-CZ" altLang="cs-CZ" sz="2000"/>
              <a:t>.Y(z).z</a:t>
            </a:r>
            <a:r>
              <a:rPr lang="cs-CZ" altLang="cs-CZ" sz="2000" baseline="30000"/>
              <a:t>-1</a:t>
            </a:r>
            <a:r>
              <a:rPr lang="cs-CZ" altLang="cs-CZ" sz="2000"/>
              <a:t> = 1,9.X(z)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Y(z)(1</a:t>
            </a:r>
            <a:r>
              <a:rPr lang="cs-CZ" altLang="cs-CZ" sz="2000">
                <a:solidFill>
                  <a:srgbClr val="FF0000"/>
                </a:solidFill>
              </a:rPr>
              <a:t>+0,9.</a:t>
            </a:r>
            <a:r>
              <a:rPr lang="cs-CZ" altLang="cs-CZ" sz="2000"/>
              <a:t>z</a:t>
            </a:r>
            <a:r>
              <a:rPr lang="cs-CZ" altLang="cs-CZ" sz="2000" baseline="30000"/>
              <a:t>-1</a:t>
            </a:r>
            <a:r>
              <a:rPr lang="cs-CZ" altLang="cs-CZ" sz="2000"/>
              <a:t>) = 1,9.X(z)</a:t>
            </a:r>
          </a:p>
        </p:txBody>
      </p:sp>
      <p:graphicFrame>
        <p:nvGraphicFramePr>
          <p:cNvPr id="55300" name="Object 3">
            <a:extLst>
              <a:ext uri="{FF2B5EF4-FFF2-40B4-BE49-F238E27FC236}">
                <a16:creationId xmlns:a16="http://schemas.microsoft.com/office/drawing/2014/main" id="{DB3AA9CC-9271-3BBF-5B51-8CDD0539E3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4437063"/>
          <a:ext cx="41529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197100" imgH="419100" progId="Equation.3">
                  <p:embed/>
                </p:oleObj>
              </mc:Choice>
              <mc:Fallback>
                <p:oleObj name="Rovnice" r:id="rId2" imgW="21971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437063"/>
                        <a:ext cx="415290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1" name="Picture 3">
            <a:extLst>
              <a:ext uri="{FF2B5EF4-FFF2-40B4-BE49-F238E27FC236}">
                <a16:creationId xmlns:a16="http://schemas.microsoft.com/office/drawing/2014/main" id="{FDC83B36-A842-28F8-979C-87927EDE6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3429000"/>
            <a:ext cx="40513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10">
            <a:extLst>
              <a:ext uri="{FF2B5EF4-FFF2-40B4-BE49-F238E27FC236}">
                <a16:creationId xmlns:a16="http://schemas.microsoft.com/office/drawing/2014/main" id="{D7C843D1-17AD-96FD-ED5C-2D8C36B13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1314450"/>
            <a:ext cx="3552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69885-2D63-4570-1BC8-52736B68F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err="1"/>
              <a:t>autoregresivní</a:t>
            </a:r>
            <a:r>
              <a:rPr lang="cs-CZ" sz="3200" dirty="0"/>
              <a:t> člen 2. řádu</a:t>
            </a:r>
          </a:p>
        </p:txBody>
      </p:sp>
      <p:sp>
        <p:nvSpPr>
          <p:cNvPr id="32772" name="Zástupný symbol pro obsah 2">
            <a:extLst>
              <a:ext uri="{FF2B5EF4-FFF2-40B4-BE49-F238E27FC236}">
                <a16:creationId xmlns:a16="http://schemas.microsoft.com/office/drawing/2014/main" id="{E34DECD9-43C3-E882-29D4-25CEBCF40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4792662" cy="36544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2400" dirty="0">
                <a:cs typeface="Arial" charset="0"/>
              </a:rPr>
              <a:t>diferenční rovnice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cs-CZ" sz="2400" dirty="0">
                <a:cs typeface="Arial" charset="0"/>
              </a:rPr>
              <a:t>	</a:t>
            </a:r>
            <a:r>
              <a:rPr lang="cs-CZ" sz="2000" dirty="0">
                <a:cs typeface="Arial" charset="0"/>
              </a:rPr>
              <a:t>y(</a:t>
            </a:r>
            <a:r>
              <a:rPr 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sz="2000" dirty="0">
                <a:cs typeface="Arial" charset="0"/>
              </a:rPr>
              <a:t>)</a:t>
            </a:r>
            <a:r>
              <a:rPr lang="cs-CZ" sz="2000" dirty="0">
                <a:solidFill>
                  <a:schemeClr val="accent4"/>
                </a:solidFill>
                <a:cs typeface="Arial" charset="0"/>
              </a:rPr>
              <a:t>+</a:t>
            </a:r>
            <a:r>
              <a:rPr lang="cs-CZ" sz="2000" dirty="0">
                <a:cs typeface="Arial" charset="0"/>
              </a:rPr>
              <a:t>y(nT</a:t>
            </a:r>
            <a:r>
              <a:rPr lang="cs-CZ" altLang="cs-CZ" sz="2000" baseline="-25000" dirty="0">
                <a:cs typeface="Arial" charset="0"/>
              </a:rPr>
              <a:t>vz</a:t>
            </a:r>
            <a:r>
              <a:rPr lang="cs-CZ" sz="2000" dirty="0">
                <a:cs typeface="Arial" charset="0"/>
              </a:rPr>
              <a:t>-</a:t>
            </a:r>
            <a:r>
              <a:rPr lang="cs-CZ" sz="2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sz="2000" dirty="0">
                <a:cs typeface="Arial" charset="0"/>
              </a:rPr>
              <a:t>T</a:t>
            </a:r>
            <a:r>
              <a:rPr lang="cs-CZ" altLang="cs-CZ" sz="2000" baseline="-25000" dirty="0">
                <a:cs typeface="Arial" charset="0"/>
              </a:rPr>
              <a:t>vz</a:t>
            </a:r>
            <a:r>
              <a:rPr lang="cs-CZ" sz="2000" dirty="0">
                <a:cs typeface="Arial" charset="0"/>
              </a:rPr>
              <a:t>)=2.x(</a:t>
            </a:r>
            <a:r>
              <a:rPr 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sz="2000" dirty="0">
                <a:cs typeface="Arial" charset="0"/>
              </a:rPr>
              <a:t>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000" dirty="0">
                <a:cs typeface="Arial" charset="0"/>
              </a:rPr>
              <a:t>	y(</a:t>
            </a:r>
            <a:r>
              <a:rPr 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sz="2000" dirty="0">
                <a:cs typeface="Arial" charset="0"/>
              </a:rPr>
              <a:t>)=2.x(</a:t>
            </a:r>
            <a:r>
              <a:rPr 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sz="2000" dirty="0">
                <a:solidFill>
                  <a:schemeClr val="accent4"/>
                </a:solidFill>
                <a:cs typeface="Arial" charset="0"/>
              </a:rPr>
              <a:t>)–</a:t>
            </a:r>
            <a:r>
              <a:rPr lang="cs-CZ" sz="2000" dirty="0">
                <a:cs typeface="Arial" charset="0"/>
              </a:rPr>
              <a:t>y(nT</a:t>
            </a:r>
            <a:r>
              <a:rPr lang="cs-CZ" altLang="cs-CZ" sz="2000" baseline="-25000" dirty="0">
                <a:cs typeface="Arial" charset="0"/>
              </a:rPr>
              <a:t>vz</a:t>
            </a:r>
            <a:r>
              <a:rPr lang="cs-CZ" sz="2000" dirty="0">
                <a:cs typeface="Arial" charset="0"/>
              </a:rPr>
              <a:t>-</a:t>
            </a:r>
            <a:r>
              <a:rPr lang="cs-CZ" sz="2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sz="2000" dirty="0">
                <a:cs typeface="Arial" charset="0"/>
              </a:rPr>
              <a:t>T</a:t>
            </a:r>
            <a:r>
              <a:rPr lang="cs-CZ" altLang="cs-CZ" sz="2000" baseline="-25000" dirty="0">
                <a:cs typeface="Arial" charset="0"/>
              </a:rPr>
              <a:t>vz</a:t>
            </a:r>
            <a:r>
              <a:rPr lang="cs-CZ" sz="2000" dirty="0">
                <a:cs typeface="Arial" charset="0"/>
              </a:rPr>
              <a:t>)</a:t>
            </a:r>
          </a:p>
          <a:p>
            <a:pPr>
              <a:defRPr/>
            </a:pPr>
            <a:endParaRPr lang="cs-CZ" sz="2400" dirty="0">
              <a:cs typeface="Arial" charset="0"/>
            </a:endParaRPr>
          </a:p>
          <a:p>
            <a:pPr>
              <a:defRPr/>
            </a:pPr>
            <a:r>
              <a:rPr lang="cs-CZ" sz="2400" dirty="0">
                <a:cs typeface="Arial" charset="0"/>
              </a:rPr>
              <a:t>obrazová přenosová funkce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>
                <a:cs typeface="Arial" charset="0"/>
              </a:rPr>
              <a:t>	</a:t>
            </a:r>
            <a:r>
              <a:rPr lang="cs-CZ" sz="2000" dirty="0">
                <a:cs typeface="Arial" charset="0"/>
              </a:rPr>
              <a:t>Y(z) </a:t>
            </a:r>
            <a:r>
              <a:rPr lang="cs-CZ" sz="2000" dirty="0">
                <a:solidFill>
                  <a:schemeClr val="accent4"/>
                </a:solidFill>
                <a:cs typeface="Arial" charset="0"/>
              </a:rPr>
              <a:t>+ Y</a:t>
            </a:r>
            <a:r>
              <a:rPr lang="cs-CZ" sz="2000" dirty="0">
                <a:cs typeface="Arial" charset="0"/>
              </a:rPr>
              <a:t>(z).z</a:t>
            </a:r>
            <a:r>
              <a:rPr lang="cs-CZ" sz="2000" baseline="30000" dirty="0">
                <a:cs typeface="Arial" charset="0"/>
              </a:rPr>
              <a:t>-</a:t>
            </a:r>
            <a:r>
              <a:rPr lang="cs-CZ" sz="2000" baseline="30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sz="2000" dirty="0">
                <a:cs typeface="Arial" charset="0"/>
              </a:rPr>
              <a:t> = 2.X(z)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000" dirty="0">
                <a:cs typeface="Arial" charset="0"/>
              </a:rPr>
              <a:t>	Y(z)(1</a:t>
            </a:r>
            <a:r>
              <a:rPr lang="cs-CZ" sz="2000" dirty="0">
                <a:solidFill>
                  <a:schemeClr val="accent4"/>
                </a:solidFill>
                <a:cs typeface="Arial" charset="0"/>
              </a:rPr>
              <a:t>+ </a:t>
            </a:r>
            <a:r>
              <a:rPr lang="cs-CZ" sz="2000" dirty="0">
                <a:cs typeface="Arial" charset="0"/>
              </a:rPr>
              <a:t>z</a:t>
            </a:r>
            <a:r>
              <a:rPr lang="cs-CZ" sz="2000" baseline="30000" dirty="0">
                <a:cs typeface="Arial" charset="0"/>
              </a:rPr>
              <a:t>-</a:t>
            </a:r>
            <a:r>
              <a:rPr lang="cs-CZ" sz="2000" baseline="30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sz="2000" dirty="0">
                <a:cs typeface="Arial" charset="0"/>
              </a:rPr>
              <a:t>) = 2.X(z)</a:t>
            </a:r>
          </a:p>
        </p:txBody>
      </p:sp>
      <p:pic>
        <p:nvPicPr>
          <p:cNvPr id="56324" name="Picture 3">
            <a:extLst>
              <a:ext uri="{FF2B5EF4-FFF2-40B4-BE49-F238E27FC236}">
                <a16:creationId xmlns:a16="http://schemas.microsoft.com/office/drawing/2014/main" id="{1F8736F0-62D2-07F5-1174-BEAAAE99F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29000"/>
            <a:ext cx="40386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10">
            <a:extLst>
              <a:ext uri="{FF2B5EF4-FFF2-40B4-BE49-F238E27FC236}">
                <a16:creationId xmlns:a16="http://schemas.microsoft.com/office/drawing/2014/main" id="{A5747A52-283C-4A64-5B11-3A9EADCA5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1314450"/>
            <a:ext cx="3552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1">
            <a:extLst>
              <a:ext uri="{FF2B5EF4-FFF2-40B4-BE49-F238E27FC236}">
                <a16:creationId xmlns:a16="http://schemas.microsoft.com/office/drawing/2014/main" id="{2351FB14-CB98-B4D0-C7DA-A9D18B547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24400"/>
            <a:ext cx="373062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0">
            <a:extLst>
              <a:ext uri="{FF2B5EF4-FFF2-40B4-BE49-F238E27FC236}">
                <a16:creationId xmlns:a16="http://schemas.microsoft.com/office/drawing/2014/main" id="{5EF5FFCE-36EE-E91C-CC00-3A095A0E4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1314450"/>
            <a:ext cx="3552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53324C-BDB8-A4DB-A817-FFB59176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err="1"/>
              <a:t>autoregresivní</a:t>
            </a:r>
            <a:r>
              <a:rPr lang="cs-CZ" sz="3200" dirty="0"/>
              <a:t> člen 2. řádu</a:t>
            </a:r>
          </a:p>
        </p:txBody>
      </p:sp>
      <p:sp>
        <p:nvSpPr>
          <p:cNvPr id="32772" name="Zástupný symbol pro obsah 2">
            <a:extLst>
              <a:ext uri="{FF2B5EF4-FFF2-40B4-BE49-F238E27FC236}">
                <a16:creationId xmlns:a16="http://schemas.microsoft.com/office/drawing/2014/main" id="{10D955FE-BB5E-04A9-896A-B6A65D005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1214438"/>
            <a:ext cx="5078413" cy="3149600"/>
          </a:xfrm>
        </p:spPr>
        <p:txBody>
          <a:bodyPr/>
          <a:lstStyle/>
          <a:p>
            <a:pPr>
              <a:defRPr/>
            </a:pPr>
            <a:r>
              <a:rPr lang="cs-CZ" sz="2400" dirty="0">
                <a:cs typeface="Arial" charset="0"/>
              </a:rPr>
              <a:t>diferenční rovnice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000" dirty="0">
                <a:cs typeface="Arial" charset="0"/>
              </a:rPr>
              <a:t>y(</a:t>
            </a:r>
            <a:r>
              <a:rPr 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sz="2000" dirty="0">
                <a:cs typeface="Arial" charset="0"/>
              </a:rPr>
              <a:t>)</a:t>
            </a:r>
            <a:r>
              <a:rPr lang="cs-CZ" sz="2000" dirty="0">
                <a:solidFill>
                  <a:schemeClr val="accent4"/>
                </a:solidFill>
                <a:cs typeface="Arial" charset="0"/>
              </a:rPr>
              <a:t>+0,81</a:t>
            </a:r>
            <a:r>
              <a:rPr lang="cs-CZ" sz="2000" dirty="0">
                <a:cs typeface="Arial" charset="0"/>
              </a:rPr>
              <a:t>y(nT</a:t>
            </a:r>
            <a:r>
              <a:rPr lang="cs-CZ" altLang="cs-CZ" sz="2000" baseline="-25000" dirty="0">
                <a:cs typeface="Arial" charset="0"/>
              </a:rPr>
              <a:t>vz</a:t>
            </a:r>
            <a:r>
              <a:rPr lang="cs-CZ" sz="2000" dirty="0">
                <a:cs typeface="Arial" charset="0"/>
              </a:rPr>
              <a:t>-</a:t>
            </a:r>
            <a:r>
              <a:rPr lang="cs-CZ" sz="2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sz="2000" dirty="0">
                <a:cs typeface="Arial" charset="0"/>
              </a:rPr>
              <a:t>T</a:t>
            </a:r>
            <a:r>
              <a:rPr lang="cs-CZ" altLang="cs-CZ" sz="2000" baseline="-25000" dirty="0">
                <a:cs typeface="Arial" charset="0"/>
              </a:rPr>
              <a:t>vz</a:t>
            </a:r>
            <a:r>
              <a:rPr lang="cs-CZ" sz="2000" dirty="0">
                <a:cs typeface="Arial" charset="0"/>
              </a:rPr>
              <a:t>)=1,81x(</a:t>
            </a:r>
            <a:r>
              <a:rPr 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sz="2000" dirty="0">
                <a:cs typeface="Arial" charset="0"/>
              </a:rPr>
              <a:t>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000" dirty="0">
                <a:cs typeface="Arial" charset="0"/>
              </a:rPr>
              <a:t>y(</a:t>
            </a:r>
            <a:r>
              <a:rPr 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sz="2000" dirty="0">
                <a:cs typeface="Arial" charset="0"/>
              </a:rPr>
              <a:t>)=1,81x(</a:t>
            </a:r>
            <a:r>
              <a:rPr 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sz="2000" dirty="0">
                <a:solidFill>
                  <a:schemeClr val="accent4"/>
                </a:solidFill>
                <a:cs typeface="Arial" charset="0"/>
              </a:rPr>
              <a:t>)–0,81</a:t>
            </a:r>
            <a:r>
              <a:rPr lang="cs-CZ" sz="2000" dirty="0">
                <a:cs typeface="Arial" charset="0"/>
              </a:rPr>
              <a:t>y(nT</a:t>
            </a:r>
            <a:r>
              <a:rPr lang="cs-CZ" altLang="cs-CZ" sz="2000" baseline="-25000" dirty="0">
                <a:cs typeface="Arial" charset="0"/>
              </a:rPr>
              <a:t>vz</a:t>
            </a:r>
            <a:r>
              <a:rPr lang="cs-CZ" sz="2000" dirty="0">
                <a:cs typeface="Arial" charset="0"/>
              </a:rPr>
              <a:t>-</a:t>
            </a:r>
            <a:r>
              <a:rPr lang="cs-CZ" sz="2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sz="2000" dirty="0">
                <a:cs typeface="Arial" charset="0"/>
              </a:rPr>
              <a:t>T</a:t>
            </a:r>
            <a:r>
              <a:rPr lang="cs-CZ" altLang="cs-CZ" sz="2000" baseline="-25000" dirty="0">
                <a:cs typeface="Arial" charset="0"/>
              </a:rPr>
              <a:t>vz</a:t>
            </a:r>
            <a:r>
              <a:rPr lang="cs-CZ" sz="2000" dirty="0">
                <a:cs typeface="Arial" charset="0"/>
              </a:rPr>
              <a:t>)</a:t>
            </a:r>
          </a:p>
          <a:p>
            <a:pPr>
              <a:defRPr/>
            </a:pPr>
            <a:endParaRPr lang="cs-CZ" sz="2400" dirty="0">
              <a:cs typeface="Arial" charset="0"/>
            </a:endParaRPr>
          </a:p>
          <a:p>
            <a:pPr>
              <a:defRPr/>
            </a:pPr>
            <a:r>
              <a:rPr lang="cs-CZ" sz="2400" dirty="0">
                <a:cs typeface="Arial" charset="0"/>
              </a:rPr>
              <a:t>obrazová přenosová funkce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>
                <a:cs typeface="Arial" charset="0"/>
              </a:rPr>
              <a:t>	</a:t>
            </a:r>
            <a:r>
              <a:rPr lang="cs-CZ" sz="2000" dirty="0">
                <a:cs typeface="Arial" charset="0"/>
              </a:rPr>
              <a:t>Y(z) </a:t>
            </a:r>
            <a:r>
              <a:rPr lang="cs-CZ" sz="2000" dirty="0">
                <a:solidFill>
                  <a:schemeClr val="accent4"/>
                </a:solidFill>
                <a:cs typeface="Arial" charset="0"/>
              </a:rPr>
              <a:t>+ 0,81.Y</a:t>
            </a:r>
            <a:r>
              <a:rPr lang="cs-CZ" sz="2000" dirty="0">
                <a:cs typeface="Arial" charset="0"/>
              </a:rPr>
              <a:t>(z).z</a:t>
            </a:r>
            <a:r>
              <a:rPr lang="cs-CZ" sz="2000" baseline="30000" dirty="0">
                <a:cs typeface="Arial" charset="0"/>
              </a:rPr>
              <a:t>-</a:t>
            </a:r>
            <a:r>
              <a:rPr lang="cs-CZ" sz="2000" baseline="30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sz="2000" dirty="0">
                <a:cs typeface="Arial" charset="0"/>
              </a:rPr>
              <a:t> = 1,81.X(z)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000" dirty="0">
                <a:cs typeface="Arial" charset="0"/>
              </a:rPr>
              <a:t>	Y(z)(1</a:t>
            </a:r>
            <a:r>
              <a:rPr lang="cs-CZ" sz="2000" dirty="0">
                <a:solidFill>
                  <a:schemeClr val="accent4"/>
                </a:solidFill>
                <a:cs typeface="Arial" charset="0"/>
              </a:rPr>
              <a:t>+ 0,81.</a:t>
            </a:r>
            <a:r>
              <a:rPr lang="cs-CZ" sz="2000" dirty="0">
                <a:cs typeface="Arial" charset="0"/>
              </a:rPr>
              <a:t>z</a:t>
            </a:r>
            <a:r>
              <a:rPr lang="cs-CZ" sz="2000" baseline="30000" dirty="0">
                <a:cs typeface="Arial" charset="0"/>
              </a:rPr>
              <a:t>-</a:t>
            </a:r>
            <a:r>
              <a:rPr lang="cs-CZ" sz="2000" baseline="30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sz="2000" dirty="0">
                <a:cs typeface="Arial" charset="0"/>
              </a:rPr>
              <a:t>) = 1,81.X(z)</a:t>
            </a:r>
          </a:p>
        </p:txBody>
      </p:sp>
      <p:pic>
        <p:nvPicPr>
          <p:cNvPr id="57349" name="Picture 3">
            <a:extLst>
              <a:ext uri="{FF2B5EF4-FFF2-40B4-BE49-F238E27FC236}">
                <a16:creationId xmlns:a16="http://schemas.microsoft.com/office/drawing/2014/main" id="{7BEFD5BD-068C-45A5-F982-70E48170C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29000"/>
            <a:ext cx="403225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9">
            <a:extLst>
              <a:ext uri="{FF2B5EF4-FFF2-40B4-BE49-F238E27FC236}">
                <a16:creationId xmlns:a16="http://schemas.microsoft.com/office/drawing/2014/main" id="{6063EF8A-7731-B0C7-3EDF-09A2BEDA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581525"/>
            <a:ext cx="36766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0">
            <a:extLst>
              <a:ext uri="{FF2B5EF4-FFF2-40B4-BE49-F238E27FC236}">
                <a16:creationId xmlns:a16="http://schemas.microsoft.com/office/drawing/2014/main" id="{F6A6CE23-6DA3-DE5B-AB4E-43C70E3BA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1314450"/>
            <a:ext cx="3552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9550B1E-8E97-73FE-3A7A-D349A094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err="1"/>
              <a:t>autoregresivní</a:t>
            </a:r>
            <a:r>
              <a:rPr lang="cs-CZ" sz="3200" dirty="0"/>
              <a:t> člen </a:t>
            </a:r>
            <a:r>
              <a:rPr lang="en-US" sz="3200" dirty="0"/>
              <a:t>2</a:t>
            </a:r>
            <a:r>
              <a:rPr lang="cs-CZ" sz="3200" dirty="0"/>
              <a:t>. řádu</a:t>
            </a:r>
          </a:p>
        </p:txBody>
      </p:sp>
      <p:sp>
        <p:nvSpPr>
          <p:cNvPr id="32772" name="Zástupný symbol pro obsah 2">
            <a:extLst>
              <a:ext uri="{FF2B5EF4-FFF2-40B4-BE49-F238E27FC236}">
                <a16:creationId xmlns:a16="http://schemas.microsoft.com/office/drawing/2014/main" id="{F17212D7-DC69-9AB5-3240-C9F0C1AA9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1214438"/>
            <a:ext cx="5078413" cy="3149600"/>
          </a:xfrm>
        </p:spPr>
        <p:txBody>
          <a:bodyPr/>
          <a:lstStyle/>
          <a:p>
            <a:pPr>
              <a:defRPr/>
            </a:pPr>
            <a:r>
              <a:rPr lang="cs-CZ" sz="2400" dirty="0">
                <a:cs typeface="Arial" charset="0"/>
              </a:rPr>
              <a:t>diferenční rovnice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000" dirty="0">
                <a:cs typeface="Arial" charset="0"/>
              </a:rPr>
              <a:t>y(</a:t>
            </a:r>
            <a:r>
              <a:rPr 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sz="2000" dirty="0">
                <a:cs typeface="Arial" charset="0"/>
              </a:rPr>
              <a:t>)</a:t>
            </a:r>
            <a:r>
              <a:rPr lang="cs-CZ" sz="2000" dirty="0">
                <a:solidFill>
                  <a:schemeClr val="accent4"/>
                </a:solidFill>
                <a:cs typeface="Arial" charset="0"/>
              </a:rPr>
              <a:t>+1,23</a:t>
            </a:r>
            <a:r>
              <a:rPr lang="cs-CZ" sz="2000" dirty="0">
                <a:cs typeface="Arial" charset="0"/>
              </a:rPr>
              <a:t>y(nT</a:t>
            </a:r>
            <a:r>
              <a:rPr lang="cs-CZ" altLang="cs-CZ" sz="2000" baseline="-25000" dirty="0">
                <a:cs typeface="Arial" charset="0"/>
              </a:rPr>
              <a:t>vz</a:t>
            </a:r>
            <a:r>
              <a:rPr lang="cs-CZ" sz="2000" dirty="0">
                <a:cs typeface="Arial" charset="0"/>
              </a:rPr>
              <a:t>-</a:t>
            </a:r>
            <a:r>
              <a:rPr lang="cs-CZ" sz="2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sz="2000" dirty="0">
                <a:cs typeface="Arial" charset="0"/>
              </a:rPr>
              <a:t>T</a:t>
            </a:r>
            <a:r>
              <a:rPr lang="cs-CZ" altLang="cs-CZ" sz="2000" baseline="-25000" dirty="0">
                <a:cs typeface="Arial" charset="0"/>
              </a:rPr>
              <a:t>vz</a:t>
            </a:r>
            <a:r>
              <a:rPr lang="cs-CZ" sz="2000" dirty="0">
                <a:cs typeface="Arial" charset="0"/>
              </a:rPr>
              <a:t>)=2,23x(</a:t>
            </a:r>
            <a:r>
              <a:rPr 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sz="2000" dirty="0">
                <a:cs typeface="Arial" charset="0"/>
              </a:rPr>
              <a:t>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000" dirty="0">
                <a:cs typeface="Arial" charset="0"/>
              </a:rPr>
              <a:t>y(</a:t>
            </a:r>
            <a:r>
              <a:rPr 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sz="2000" dirty="0">
                <a:cs typeface="Arial" charset="0"/>
              </a:rPr>
              <a:t>)=2,23x(</a:t>
            </a:r>
            <a:r>
              <a:rPr 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sz="2000" dirty="0">
                <a:solidFill>
                  <a:schemeClr val="accent4"/>
                </a:solidFill>
                <a:cs typeface="Arial" charset="0"/>
              </a:rPr>
              <a:t>)–1,23</a:t>
            </a:r>
            <a:r>
              <a:rPr lang="cs-CZ" sz="2000" dirty="0">
                <a:cs typeface="Arial" charset="0"/>
              </a:rPr>
              <a:t>y(nT</a:t>
            </a:r>
            <a:r>
              <a:rPr lang="cs-CZ" altLang="cs-CZ" sz="2000" baseline="-25000" dirty="0">
                <a:cs typeface="Arial" charset="0"/>
              </a:rPr>
              <a:t>vz</a:t>
            </a:r>
            <a:r>
              <a:rPr lang="cs-CZ" sz="2000" dirty="0">
                <a:cs typeface="Arial" charset="0"/>
              </a:rPr>
              <a:t>-</a:t>
            </a:r>
            <a:r>
              <a:rPr lang="cs-CZ" sz="2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sz="2000" dirty="0">
                <a:cs typeface="Arial" charset="0"/>
              </a:rPr>
              <a:t>T</a:t>
            </a:r>
            <a:r>
              <a:rPr lang="cs-CZ" altLang="cs-CZ" sz="2000" baseline="-25000" dirty="0">
                <a:cs typeface="Arial" charset="0"/>
              </a:rPr>
              <a:t>vz</a:t>
            </a:r>
            <a:r>
              <a:rPr lang="cs-CZ" sz="2000" dirty="0">
                <a:cs typeface="Arial" charset="0"/>
              </a:rPr>
              <a:t>)</a:t>
            </a:r>
          </a:p>
          <a:p>
            <a:pPr>
              <a:defRPr/>
            </a:pPr>
            <a:r>
              <a:rPr lang="cs-CZ" sz="2400" dirty="0">
                <a:cs typeface="Arial" charset="0"/>
              </a:rPr>
              <a:t>obrazová přenosová funkce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>
                <a:cs typeface="Arial" charset="0"/>
              </a:rPr>
              <a:t>	</a:t>
            </a:r>
            <a:r>
              <a:rPr lang="cs-CZ" sz="2000" dirty="0">
                <a:cs typeface="Arial" charset="0"/>
              </a:rPr>
              <a:t>Y(z) </a:t>
            </a:r>
            <a:r>
              <a:rPr lang="cs-CZ" sz="2000" dirty="0">
                <a:solidFill>
                  <a:schemeClr val="accent4"/>
                </a:solidFill>
                <a:cs typeface="Arial" charset="0"/>
              </a:rPr>
              <a:t>+ 1,23.Y</a:t>
            </a:r>
            <a:r>
              <a:rPr lang="cs-CZ" sz="2000" dirty="0">
                <a:cs typeface="Arial" charset="0"/>
              </a:rPr>
              <a:t>(z).z</a:t>
            </a:r>
            <a:r>
              <a:rPr lang="cs-CZ" sz="2000" baseline="30000" dirty="0">
                <a:cs typeface="Arial" charset="0"/>
              </a:rPr>
              <a:t>-</a:t>
            </a:r>
            <a:r>
              <a:rPr lang="cs-CZ" sz="2000" baseline="30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sz="2000" dirty="0">
                <a:cs typeface="Arial" charset="0"/>
              </a:rPr>
              <a:t> = </a:t>
            </a:r>
            <a:r>
              <a:rPr lang="cs-CZ" sz="2000" dirty="0" err="1">
                <a:cs typeface="Arial" charset="0"/>
              </a:rPr>
              <a:t>2</a:t>
            </a:r>
            <a:r>
              <a:rPr lang="cs-CZ" sz="2000" dirty="0">
                <a:cs typeface="Arial" charset="0"/>
              </a:rPr>
              <a:t>,23.X(z)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000" dirty="0">
                <a:cs typeface="Arial" charset="0"/>
              </a:rPr>
              <a:t>	Y(z)(1</a:t>
            </a:r>
            <a:r>
              <a:rPr lang="cs-CZ" sz="2000" dirty="0">
                <a:solidFill>
                  <a:schemeClr val="accent4"/>
                </a:solidFill>
                <a:cs typeface="Arial" charset="0"/>
              </a:rPr>
              <a:t>+ </a:t>
            </a:r>
            <a:r>
              <a:rPr lang="cs-CZ" sz="2000" dirty="0" err="1">
                <a:solidFill>
                  <a:schemeClr val="accent4"/>
                </a:solidFill>
                <a:cs typeface="Arial" charset="0"/>
              </a:rPr>
              <a:t>1</a:t>
            </a:r>
            <a:r>
              <a:rPr lang="cs-CZ" sz="2000" dirty="0">
                <a:solidFill>
                  <a:schemeClr val="accent4"/>
                </a:solidFill>
                <a:cs typeface="Arial" charset="0"/>
              </a:rPr>
              <a:t>,23.</a:t>
            </a:r>
            <a:r>
              <a:rPr lang="cs-CZ" sz="2000" dirty="0">
                <a:cs typeface="Arial" charset="0"/>
              </a:rPr>
              <a:t>z</a:t>
            </a:r>
            <a:r>
              <a:rPr lang="cs-CZ" sz="2000" baseline="30000" dirty="0">
                <a:cs typeface="Arial" charset="0"/>
              </a:rPr>
              <a:t>-</a:t>
            </a:r>
            <a:r>
              <a:rPr lang="cs-CZ" sz="2000" baseline="30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sz="2000" dirty="0">
                <a:cs typeface="Arial" charset="0"/>
              </a:rPr>
              <a:t>) = </a:t>
            </a:r>
            <a:r>
              <a:rPr lang="cs-CZ" sz="2000" dirty="0" err="1">
                <a:cs typeface="Arial" charset="0"/>
              </a:rPr>
              <a:t>2</a:t>
            </a:r>
            <a:r>
              <a:rPr lang="cs-CZ" sz="2000" dirty="0">
                <a:cs typeface="Arial" charset="0"/>
              </a:rPr>
              <a:t>,23.X(z)</a:t>
            </a:r>
          </a:p>
        </p:txBody>
      </p:sp>
      <p:pic>
        <p:nvPicPr>
          <p:cNvPr id="58373" name="Picture 4">
            <a:extLst>
              <a:ext uri="{FF2B5EF4-FFF2-40B4-BE49-F238E27FC236}">
                <a16:creationId xmlns:a16="http://schemas.microsoft.com/office/drawing/2014/main" id="{CC2E7CAC-5063-B005-32A1-3B39B9FCD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290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9">
            <a:extLst>
              <a:ext uri="{FF2B5EF4-FFF2-40B4-BE49-F238E27FC236}">
                <a16:creationId xmlns:a16="http://schemas.microsoft.com/office/drawing/2014/main" id="{E7BB0DF4-3936-EE48-FB1F-B05E03626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305300"/>
            <a:ext cx="39243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45EB8-D933-3296-C034-90568223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proporcionální člen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4C27D99F-B211-3A0A-87D1-FB30EFB9EF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/>
              <a:t>výstupní průběh je tvarově shodný se vstupem;</a:t>
            </a:r>
          </a:p>
          <a:p>
            <a:r>
              <a:rPr lang="cs-CZ" altLang="cs-CZ"/>
              <a:t>poměr hodnot výstupní a vstupní hodnoty je roven „zesílení“ k;</a:t>
            </a:r>
          </a:p>
          <a:p>
            <a:r>
              <a:rPr lang="cs-CZ" altLang="cs-CZ"/>
              <a:t>přenosová funkce je určena vztahem</a:t>
            </a:r>
          </a:p>
        </p:txBody>
      </p:sp>
      <p:graphicFrame>
        <p:nvGraphicFramePr>
          <p:cNvPr id="11268" name="Object 2">
            <a:extLst>
              <a:ext uri="{FF2B5EF4-FFF2-40B4-BE49-F238E27FC236}">
                <a16:creationId xmlns:a16="http://schemas.microsoft.com/office/drawing/2014/main" id="{0A46DCDD-3969-45F9-91E6-AC09203CD8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9475" y="3860800"/>
          <a:ext cx="23256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040948" imgH="418918" progId="Equation.3">
                  <p:embed/>
                </p:oleObj>
              </mc:Choice>
              <mc:Fallback>
                <p:oleObj name="Rovnice" r:id="rId2" imgW="1040948" imgH="418918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860800"/>
                        <a:ext cx="23256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DBE5F-10AF-FD02-A3DC-A74DE66B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err="1"/>
              <a:t>autoregresivní</a:t>
            </a:r>
            <a:r>
              <a:rPr lang="cs-CZ" sz="3200" dirty="0"/>
              <a:t> člen</a:t>
            </a:r>
          </a:p>
        </p:txBody>
      </p:sp>
      <p:sp>
        <p:nvSpPr>
          <p:cNvPr id="59395" name="Zástupný symbol pro obsah 2">
            <a:extLst>
              <a:ext uri="{FF2B5EF4-FFF2-40B4-BE49-F238E27FC236}">
                <a16:creationId xmlns:a16="http://schemas.microsoft.com/office/drawing/2014/main" id="{78A6F1C8-6DF8-8FD4-48E2-A197DE69E3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 sz="2400"/>
              <a:t>diferenční rovnice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y(nT</a:t>
            </a:r>
            <a:r>
              <a:rPr lang="cs-CZ" altLang="cs-CZ" sz="2000" baseline="-25000"/>
              <a:t>vz</a:t>
            </a:r>
            <a:r>
              <a:rPr lang="cs-CZ" altLang="cs-CZ" sz="2000"/>
              <a:t>) – a</a:t>
            </a:r>
            <a:r>
              <a:rPr lang="cs-CZ" altLang="cs-CZ" sz="2000" baseline="-25000"/>
              <a:t>1</a:t>
            </a:r>
            <a:r>
              <a:rPr lang="cs-CZ" altLang="cs-CZ" sz="2000"/>
              <a:t>y(nT</a:t>
            </a:r>
            <a:r>
              <a:rPr lang="cs-CZ" altLang="cs-CZ" sz="2000" baseline="-25000"/>
              <a:t>vz</a:t>
            </a:r>
            <a:r>
              <a:rPr lang="cs-CZ" altLang="cs-CZ" sz="2000"/>
              <a:t>-T</a:t>
            </a:r>
            <a:r>
              <a:rPr lang="cs-CZ" altLang="cs-CZ" sz="2000" baseline="-25000"/>
              <a:t>vz</a:t>
            </a:r>
            <a:r>
              <a:rPr lang="cs-CZ" altLang="cs-CZ" sz="2000"/>
              <a:t>) - … - a</a:t>
            </a:r>
            <a:r>
              <a:rPr lang="cs-CZ" altLang="cs-CZ" sz="2000" baseline="-25000"/>
              <a:t>m</a:t>
            </a:r>
            <a:r>
              <a:rPr lang="cs-CZ" altLang="cs-CZ" sz="2000"/>
              <a:t>y(nT</a:t>
            </a:r>
            <a:r>
              <a:rPr lang="cs-CZ" altLang="cs-CZ" sz="2000" baseline="-25000"/>
              <a:t>vz</a:t>
            </a:r>
            <a:r>
              <a:rPr lang="cs-CZ" altLang="cs-CZ" sz="2000"/>
              <a:t>-mT</a:t>
            </a:r>
            <a:r>
              <a:rPr lang="cs-CZ" altLang="cs-CZ" sz="2000" baseline="-25000"/>
              <a:t>vz</a:t>
            </a:r>
            <a:r>
              <a:rPr lang="cs-CZ" altLang="cs-CZ" sz="2000"/>
              <a:t>) = b</a:t>
            </a:r>
            <a:r>
              <a:rPr lang="cs-CZ" altLang="cs-CZ" sz="2000" baseline="-25000"/>
              <a:t>0</a:t>
            </a:r>
            <a:r>
              <a:rPr lang="cs-CZ" altLang="cs-CZ" sz="2000"/>
              <a:t>x(nT</a:t>
            </a:r>
            <a:r>
              <a:rPr lang="cs-CZ" altLang="cs-CZ" sz="2000" baseline="-25000"/>
              <a:t>vz</a:t>
            </a:r>
            <a:r>
              <a:rPr lang="cs-CZ" altLang="cs-CZ" sz="200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y(nT</a:t>
            </a:r>
            <a:r>
              <a:rPr lang="cs-CZ" altLang="cs-CZ" sz="2000" baseline="-25000"/>
              <a:t>vz</a:t>
            </a:r>
            <a:r>
              <a:rPr lang="cs-CZ" altLang="cs-CZ" sz="2000"/>
              <a:t>) = b</a:t>
            </a:r>
            <a:r>
              <a:rPr lang="cs-CZ" altLang="cs-CZ" sz="2000" baseline="-25000"/>
              <a:t>0</a:t>
            </a:r>
            <a:r>
              <a:rPr lang="cs-CZ" altLang="cs-CZ" sz="2000"/>
              <a:t>x(nT</a:t>
            </a:r>
            <a:r>
              <a:rPr lang="cs-CZ" altLang="cs-CZ" sz="2000" baseline="-25000"/>
              <a:t>vz</a:t>
            </a:r>
            <a:r>
              <a:rPr lang="cs-CZ" altLang="cs-CZ" sz="2000"/>
              <a:t>) + a</a:t>
            </a:r>
            <a:r>
              <a:rPr lang="cs-CZ" altLang="cs-CZ" sz="2000" baseline="-25000"/>
              <a:t>1</a:t>
            </a:r>
            <a:r>
              <a:rPr lang="cs-CZ" altLang="cs-CZ" sz="2000"/>
              <a:t>y(nT</a:t>
            </a:r>
            <a:r>
              <a:rPr lang="cs-CZ" altLang="cs-CZ" sz="2000" baseline="-25000"/>
              <a:t>vz</a:t>
            </a:r>
            <a:r>
              <a:rPr lang="cs-CZ" altLang="cs-CZ" sz="2000"/>
              <a:t>-T</a:t>
            </a:r>
            <a:r>
              <a:rPr lang="cs-CZ" altLang="cs-CZ" sz="2000" baseline="-25000"/>
              <a:t>vz</a:t>
            </a:r>
            <a:r>
              <a:rPr lang="cs-CZ" altLang="cs-CZ" sz="2000"/>
              <a:t>) + … + a</a:t>
            </a:r>
            <a:r>
              <a:rPr lang="cs-CZ" altLang="cs-CZ" sz="2000" baseline="-25000"/>
              <a:t>m</a:t>
            </a:r>
            <a:r>
              <a:rPr lang="cs-CZ" altLang="cs-CZ" sz="2000"/>
              <a:t>y(nT</a:t>
            </a:r>
            <a:r>
              <a:rPr lang="cs-CZ" altLang="cs-CZ" sz="2000" baseline="-25000"/>
              <a:t>vz</a:t>
            </a:r>
            <a:r>
              <a:rPr lang="cs-CZ" altLang="cs-CZ" sz="2000"/>
              <a:t>-mT</a:t>
            </a:r>
            <a:r>
              <a:rPr lang="cs-CZ" altLang="cs-CZ" sz="2000" baseline="-25000"/>
              <a:t>vz</a:t>
            </a:r>
            <a:r>
              <a:rPr lang="cs-CZ" altLang="cs-CZ" sz="2000"/>
              <a:t>) </a:t>
            </a:r>
          </a:p>
          <a:p>
            <a:r>
              <a:rPr lang="cs-CZ" altLang="cs-CZ" sz="2400"/>
              <a:t>obrazová přenosová funkce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	</a:t>
            </a:r>
            <a:r>
              <a:rPr lang="cs-CZ" altLang="cs-CZ" sz="2000"/>
              <a:t>Y(z) – a</a:t>
            </a:r>
            <a:r>
              <a:rPr lang="cs-CZ" altLang="cs-CZ" sz="2000" baseline="-25000"/>
              <a:t>1</a:t>
            </a:r>
            <a:r>
              <a:rPr lang="cs-CZ" altLang="cs-CZ" sz="2000"/>
              <a:t>Y(z).z</a:t>
            </a:r>
            <a:r>
              <a:rPr lang="cs-CZ" altLang="cs-CZ" sz="2000" baseline="30000"/>
              <a:t>-1</a:t>
            </a:r>
            <a:r>
              <a:rPr lang="cs-CZ" altLang="cs-CZ" sz="2000"/>
              <a:t> -…- a</a:t>
            </a:r>
            <a:r>
              <a:rPr lang="cs-CZ" altLang="cs-CZ" sz="2000" baseline="-25000"/>
              <a:t>m</a:t>
            </a:r>
            <a:r>
              <a:rPr lang="cs-CZ" altLang="cs-CZ" sz="2000"/>
              <a:t>Y(z).z</a:t>
            </a:r>
            <a:r>
              <a:rPr lang="cs-CZ" altLang="cs-CZ" sz="2000" baseline="30000"/>
              <a:t>-m</a:t>
            </a:r>
            <a:r>
              <a:rPr lang="cs-CZ" altLang="cs-CZ" sz="2000"/>
              <a:t> = b</a:t>
            </a:r>
            <a:r>
              <a:rPr lang="cs-CZ" altLang="cs-CZ" sz="2000" baseline="-25000"/>
              <a:t>0</a:t>
            </a:r>
            <a:r>
              <a:rPr lang="cs-CZ" altLang="cs-CZ" sz="2000"/>
              <a:t>X(z)</a:t>
            </a:r>
            <a:endParaRPr lang="cs-CZ" altLang="cs-CZ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	</a:t>
            </a:r>
          </a:p>
          <a:p>
            <a:endParaRPr lang="cs-CZ" altLang="cs-CZ"/>
          </a:p>
        </p:txBody>
      </p:sp>
      <p:graphicFrame>
        <p:nvGraphicFramePr>
          <p:cNvPr id="59396" name="Object 3">
            <a:extLst>
              <a:ext uri="{FF2B5EF4-FFF2-40B4-BE49-F238E27FC236}">
                <a16:creationId xmlns:a16="http://schemas.microsoft.com/office/drawing/2014/main" id="{BD8BC243-B6C4-AFEC-0F72-2CF244A0F1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3500438"/>
          <a:ext cx="4967287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895600" imgH="1587500" progId="Equation.3">
                  <p:embed/>
                </p:oleObj>
              </mc:Choice>
              <mc:Fallback>
                <p:oleObj name="Rovnice" r:id="rId2" imgW="2895600" imgH="1587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00438"/>
                        <a:ext cx="4967287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F2374-525F-31DF-EF98-0F0C2657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souhrn</a:t>
            </a:r>
            <a:endParaRPr lang="en-GB" dirty="0"/>
          </a:p>
        </p:txBody>
      </p:sp>
      <p:sp>
        <p:nvSpPr>
          <p:cNvPr id="60419" name="Zástupný symbol pro obsah 2">
            <a:extLst>
              <a:ext uri="{FF2B5EF4-FFF2-40B4-BE49-F238E27FC236}">
                <a16:creationId xmlns:a16="http://schemas.microsoft.com/office/drawing/2014/main" id="{48FCF135-D25C-32F2-8870-8E892E0261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en-GB" altLang="en-US"/>
              <a:t>MA stru</a:t>
            </a:r>
            <a:r>
              <a:rPr lang="cs-CZ" altLang="en-US"/>
              <a:t>k</a:t>
            </a:r>
            <a:r>
              <a:rPr lang="en-GB" altLang="en-US"/>
              <a:t>tur</a:t>
            </a:r>
            <a:r>
              <a:rPr lang="cs-CZ" altLang="en-US"/>
              <a:t>y jsou vhodnější v případech, kdy je třeba filtrovat/modelovat data s relativně širším propustným pásmem</a:t>
            </a:r>
            <a:r>
              <a:rPr lang="en-GB" altLang="en-US"/>
              <a:t>;</a:t>
            </a:r>
          </a:p>
          <a:p>
            <a:r>
              <a:rPr lang="en-GB" altLang="en-US"/>
              <a:t>AR stru</a:t>
            </a:r>
            <a:r>
              <a:rPr lang="cs-CZ" altLang="en-US"/>
              <a:t>k</a:t>
            </a:r>
            <a:r>
              <a:rPr lang="en-GB" altLang="en-US"/>
              <a:t>tur</a:t>
            </a:r>
            <a:r>
              <a:rPr lang="cs-CZ" altLang="en-US"/>
              <a:t>y jsou vhodnější v případech, kdy je třeba filtrovat/modelovat data s relativně užším propustným pásmem</a:t>
            </a:r>
            <a:r>
              <a:rPr lang="en-GB" altLang="en-US"/>
              <a:t>;</a:t>
            </a:r>
          </a:p>
          <a:p>
            <a:r>
              <a:rPr lang="cs-CZ" altLang="en-US"/>
              <a:t>základní formy popisu lineárních systémů (frekvenční charakteristiky, rozložení nulových bodů a pólů, impulzní charakteristika, ….) jsou vhodné pro získání základní představy o jejich frekvenčních vlastnostech</a:t>
            </a:r>
            <a:r>
              <a:rPr lang="en-GB" altLang="en-US"/>
              <a:t>;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35FD3-E648-64AA-A0E8-0DBC39D82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souhrn</a:t>
            </a:r>
            <a:endParaRPr lang="en-GB" dirty="0"/>
          </a:p>
        </p:txBody>
      </p:sp>
      <p:sp>
        <p:nvSpPr>
          <p:cNvPr id="61443" name="Zástupný symbol pro obsah 2">
            <a:extLst>
              <a:ext uri="{FF2B5EF4-FFF2-40B4-BE49-F238E27FC236}">
                <a16:creationId xmlns:a16="http://schemas.microsoft.com/office/drawing/2014/main" id="{71A49286-C45F-5CD2-D337-680D30A52F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en-US"/>
              <a:t>mají-li lineární filtry symetrickou/ /antisymetrickou impulzní charakteristiku, mají lineární fázovou charakteristiku, tj. nezavádějí fázové zkreslení;</a:t>
            </a:r>
          </a:p>
          <a:p>
            <a:r>
              <a:rPr lang="cs-CZ" altLang="en-US"/>
              <a:t>(anti)symetrická impulzní charakteristika lze lépe zajistit pro MA systémy, proto jsou tyto systémy pro filtraci (odstranění nežádoucích složek) časové řady preferovanější;</a:t>
            </a:r>
            <a:endParaRPr lang="en-GB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4958C-BCCF-41F6-CFBC-AA6D52E44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en-US" sz="3200" cap="none">
                <a:solidFill>
                  <a:srgbClr val="534633"/>
                </a:solidFill>
              </a:rPr>
              <a:t>ZPOŽĎOVACÍ ČLEN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FD52DA38-0AFC-B8D4-B418-F82913A5D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altLang="cs-CZ" sz="2400" dirty="0">
                <a:cs typeface="Arial" charset="0"/>
              </a:rPr>
              <a:t>diferenční rovnice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	y(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 = x(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 err="1">
                <a:cs typeface="Arial" charset="0"/>
              </a:rPr>
              <a:t>-T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</a:t>
            </a:r>
          </a:p>
          <a:p>
            <a:pPr>
              <a:defRPr/>
            </a:pPr>
            <a:endParaRPr lang="cs-CZ" altLang="cs-CZ" sz="2400" dirty="0">
              <a:cs typeface="Arial" charset="0"/>
            </a:endParaRPr>
          </a:p>
          <a:p>
            <a:pPr>
              <a:defRPr/>
            </a:pPr>
            <a:r>
              <a:rPr lang="cs-CZ" altLang="cs-CZ" sz="2400" dirty="0">
                <a:cs typeface="Arial" charset="0"/>
              </a:rPr>
              <a:t>obrazová přenosová funkce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	Y(z) = X(z).z</a:t>
            </a:r>
            <a:r>
              <a:rPr lang="cs-CZ" altLang="cs-CZ" sz="2400" baseline="30000" dirty="0">
                <a:cs typeface="Arial" charset="0"/>
              </a:rPr>
              <a:t>-1</a:t>
            </a:r>
            <a:r>
              <a:rPr lang="cs-CZ" altLang="cs-CZ" sz="2400" dirty="0">
                <a:cs typeface="Arial" charset="0"/>
              </a:rPr>
              <a:t> </a:t>
            </a:r>
            <a:r>
              <a:rPr lang="cs-CZ" altLang="cs-CZ" sz="2400" dirty="0">
                <a:cs typeface="Arial" charset="0"/>
                <a:sym typeface="Symbol" pitchFamily="18" charset="2"/>
              </a:rPr>
              <a:t>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400" dirty="0">
              <a:cs typeface="Arial" charset="0"/>
              <a:sym typeface="Symbol" pitchFamily="18" charset="2"/>
            </a:endParaRPr>
          </a:p>
          <a:p>
            <a:pPr>
              <a:defRPr/>
            </a:pPr>
            <a:r>
              <a:rPr lang="cs-CZ" altLang="cs-CZ" sz="2400" dirty="0">
                <a:cs typeface="Arial" charset="0"/>
                <a:sym typeface="Symbol" pitchFamily="18" charset="2"/>
              </a:rPr>
              <a:t>frekvenční přenosová funkce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  <a:sym typeface="Symbol" pitchFamily="18" charset="2"/>
              </a:rPr>
              <a:t>		     z = </a:t>
            </a:r>
            <a:r>
              <a:rPr lang="cs-CZ" altLang="cs-CZ" sz="2400" dirty="0" err="1">
                <a:cs typeface="Arial" charset="0"/>
                <a:sym typeface="Symbol" pitchFamily="18" charset="2"/>
              </a:rPr>
              <a:t>e</a:t>
            </a:r>
            <a:r>
              <a:rPr lang="cs-CZ" altLang="cs-CZ" sz="2400" baseline="30000" dirty="0" err="1">
                <a:cs typeface="Arial" charset="0"/>
                <a:sym typeface="Symbol" pitchFamily="18" charset="2"/>
              </a:rPr>
              <a:t>i</a:t>
            </a:r>
            <a:r>
              <a:rPr lang="el-GR" altLang="cs-CZ" sz="2400" cap="all" baseline="30000" dirty="0">
                <a:cs typeface="Arial" charset="0"/>
                <a:sym typeface="Symbol" pitchFamily="18" charset="2"/>
              </a:rPr>
              <a:t>ω</a:t>
            </a:r>
            <a:r>
              <a:rPr lang="cs-CZ" altLang="cs-CZ" sz="2400" baseline="30000" dirty="0" err="1">
                <a:cs typeface="Arial" charset="0"/>
                <a:sym typeface="Symbol" pitchFamily="18" charset="2"/>
              </a:rPr>
              <a:t>T</a:t>
            </a:r>
            <a:r>
              <a:rPr lang="cs-CZ" altLang="cs-CZ" sz="1400" baseline="30000" dirty="0" err="1">
                <a:cs typeface="Arial" charset="0"/>
                <a:sym typeface="Symbol" pitchFamily="18" charset="2"/>
              </a:rPr>
              <a:t>vz</a:t>
            </a:r>
            <a:r>
              <a:rPr lang="cs-CZ" altLang="cs-CZ" sz="2400" baseline="30000" dirty="0">
                <a:cs typeface="Arial" charset="0"/>
                <a:sym typeface="Symbol" pitchFamily="18" charset="2"/>
              </a:rPr>
              <a:t>    </a:t>
            </a:r>
            <a:r>
              <a:rPr lang="cs-CZ" altLang="cs-CZ" sz="2400" dirty="0">
                <a:cs typeface="Arial" charset="0"/>
                <a:sym typeface="Symbol" pitchFamily="18" charset="2"/>
              </a:rPr>
              <a:t>z</a:t>
            </a:r>
            <a:r>
              <a:rPr lang="cs-CZ" altLang="cs-CZ" sz="2400" baseline="30000" dirty="0">
                <a:cs typeface="Arial" charset="0"/>
                <a:sym typeface="Symbol" pitchFamily="18" charset="2"/>
              </a:rPr>
              <a:t>-1 </a:t>
            </a:r>
            <a:r>
              <a:rPr lang="cs-CZ" altLang="cs-CZ" sz="2400" dirty="0">
                <a:cs typeface="Arial" charset="0"/>
                <a:sym typeface="Symbol" pitchFamily="18" charset="2"/>
              </a:rPr>
              <a:t>= e</a:t>
            </a:r>
            <a:r>
              <a:rPr lang="cs-CZ" altLang="cs-CZ" sz="2400" baseline="30000" dirty="0">
                <a:cs typeface="Arial" charset="0"/>
                <a:sym typeface="Symbol" pitchFamily="18" charset="2"/>
              </a:rPr>
              <a:t>-i</a:t>
            </a:r>
            <a:r>
              <a:rPr lang="el-GR" altLang="cs-CZ" sz="2400" cap="all" baseline="30000" dirty="0">
                <a:cs typeface="Arial" charset="0"/>
                <a:sym typeface="Symbol" pitchFamily="18" charset="2"/>
              </a:rPr>
              <a:t>ω</a:t>
            </a:r>
            <a:r>
              <a:rPr lang="cs-CZ" altLang="cs-CZ" sz="2400" baseline="30000" dirty="0" err="1">
                <a:cs typeface="Arial" charset="0"/>
                <a:sym typeface="Symbol" pitchFamily="18" charset="2"/>
              </a:rPr>
              <a:t>T</a:t>
            </a:r>
            <a:r>
              <a:rPr lang="cs-CZ" altLang="cs-CZ" sz="1400" baseline="30000" dirty="0" err="1">
                <a:cs typeface="Arial" charset="0"/>
                <a:sym typeface="Symbol" pitchFamily="18" charset="2"/>
              </a:rPr>
              <a:t>vz</a:t>
            </a:r>
            <a:r>
              <a:rPr lang="cs-CZ" altLang="cs-CZ" sz="2400" baseline="30000" dirty="0">
                <a:cs typeface="Arial" charset="0"/>
                <a:sym typeface="Symbol" pitchFamily="18" charset="2"/>
              </a:rPr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  <a:sym typeface="Symbol" pitchFamily="18" charset="2"/>
              </a:rPr>
              <a:t>			H(</a:t>
            </a:r>
            <a:r>
              <a:rPr lang="cs-CZ" altLang="cs-CZ" sz="2400" dirty="0" err="1">
                <a:cs typeface="Arial" charset="0"/>
                <a:sym typeface="Symbol" pitchFamily="18" charset="2"/>
              </a:rPr>
              <a:t>e</a:t>
            </a:r>
            <a:r>
              <a:rPr lang="cs-CZ" altLang="cs-CZ" sz="2400" baseline="30000" dirty="0" err="1">
                <a:cs typeface="Arial" charset="0"/>
                <a:sym typeface="Symbol" pitchFamily="18" charset="2"/>
              </a:rPr>
              <a:t>i</a:t>
            </a:r>
            <a:r>
              <a:rPr lang="el-GR" altLang="cs-CZ" sz="2400" cap="all" baseline="30000" dirty="0">
                <a:cs typeface="Arial" charset="0"/>
                <a:sym typeface="Symbol" pitchFamily="18" charset="2"/>
              </a:rPr>
              <a:t>ω</a:t>
            </a:r>
            <a:r>
              <a:rPr lang="cs-CZ" altLang="cs-CZ" sz="2400" baseline="30000" dirty="0" err="1">
                <a:cs typeface="Arial" charset="0"/>
                <a:sym typeface="Symbol" pitchFamily="18" charset="2"/>
              </a:rPr>
              <a:t>T</a:t>
            </a:r>
            <a:r>
              <a:rPr lang="cs-CZ" altLang="cs-CZ" sz="1400" baseline="30000" dirty="0" err="1">
                <a:cs typeface="Arial" charset="0"/>
                <a:sym typeface="Symbol" pitchFamily="18" charset="2"/>
              </a:rPr>
              <a:t>vz</a:t>
            </a:r>
            <a:r>
              <a:rPr lang="cs-CZ" altLang="cs-CZ" sz="2400" dirty="0">
                <a:cs typeface="Arial" charset="0"/>
                <a:sym typeface="Symbol" pitchFamily="18" charset="2"/>
              </a:rPr>
              <a:t>) = e</a:t>
            </a:r>
            <a:r>
              <a:rPr lang="cs-CZ" altLang="cs-CZ" sz="2400" baseline="30000" dirty="0">
                <a:cs typeface="Arial" charset="0"/>
                <a:sym typeface="Symbol" pitchFamily="18" charset="2"/>
              </a:rPr>
              <a:t>-i</a:t>
            </a:r>
            <a:r>
              <a:rPr lang="el-GR" altLang="cs-CZ" sz="2400" cap="all" baseline="30000" dirty="0">
                <a:cs typeface="Arial" charset="0"/>
                <a:sym typeface="Symbol" pitchFamily="18" charset="2"/>
              </a:rPr>
              <a:t>ω</a:t>
            </a:r>
            <a:r>
              <a:rPr lang="cs-CZ" altLang="cs-CZ" sz="2400" baseline="30000" dirty="0" err="1">
                <a:cs typeface="Arial" charset="0"/>
                <a:sym typeface="Symbol" pitchFamily="18" charset="2"/>
              </a:rPr>
              <a:t>T</a:t>
            </a:r>
            <a:r>
              <a:rPr lang="cs-CZ" altLang="cs-CZ" sz="1400" baseline="30000" dirty="0" err="1">
                <a:cs typeface="Arial" charset="0"/>
                <a:sym typeface="Symbol" pitchFamily="18" charset="2"/>
              </a:rPr>
              <a:t>vz</a:t>
            </a:r>
            <a:endParaRPr lang="cs-CZ" altLang="cs-CZ" sz="2400" dirty="0">
              <a:cs typeface="Arial" charset="0"/>
            </a:endParaRPr>
          </a:p>
        </p:txBody>
      </p:sp>
      <p:graphicFrame>
        <p:nvGraphicFramePr>
          <p:cNvPr id="12292" name="Object 3">
            <a:extLst>
              <a:ext uri="{FF2B5EF4-FFF2-40B4-BE49-F238E27FC236}">
                <a16:creationId xmlns:a16="http://schemas.microsoft.com/office/drawing/2014/main" id="{4246332F-FDAA-D418-78B8-5868BC2F58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3027363"/>
          <a:ext cx="280828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409700" imgH="419100" progId="Equation.3">
                  <p:embed/>
                </p:oleObj>
              </mc:Choice>
              <mc:Fallback>
                <p:oleObj name="Rovnice" r:id="rId2" imgW="14097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027363"/>
                        <a:ext cx="2808287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7">
            <a:extLst>
              <a:ext uri="{FF2B5EF4-FFF2-40B4-BE49-F238E27FC236}">
                <a16:creationId xmlns:a16="http://schemas.microsoft.com/office/drawing/2014/main" id="{3D41ADFF-6440-1FD3-7C27-F9D2A6CB9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341438"/>
            <a:ext cx="45434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FAA3A-A123-E5F2-3FB1-0C6D6B91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typy diskrétních systémů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AECFF1EC-C0B4-3644-82C6-70E194DDE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altLang="cs-CZ" sz="2400" b="1" dirty="0">
                <a:solidFill>
                  <a:srgbClr val="0070C0"/>
                </a:solidFill>
                <a:cs typeface="Arial" charset="0"/>
              </a:rPr>
              <a:t>systémy s klouzavým průměrem </a:t>
            </a:r>
            <a:r>
              <a:rPr lang="cs-CZ" altLang="cs-CZ" sz="2400" dirty="0">
                <a:cs typeface="Arial" charset="0"/>
              </a:rPr>
              <a:t>(</a:t>
            </a:r>
            <a:r>
              <a:rPr lang="cs-CZ" altLang="cs-CZ" sz="2400" dirty="0" err="1">
                <a:cs typeface="Arial" charset="0"/>
              </a:rPr>
              <a:t>moving</a:t>
            </a:r>
            <a:r>
              <a:rPr lang="cs-CZ" altLang="cs-CZ" sz="2400" dirty="0">
                <a:cs typeface="Arial" charset="0"/>
              </a:rPr>
              <a:t> </a:t>
            </a:r>
            <a:r>
              <a:rPr lang="cs-CZ" altLang="cs-CZ" sz="2400" dirty="0" err="1">
                <a:cs typeface="Arial" charset="0"/>
              </a:rPr>
              <a:t>average</a:t>
            </a:r>
            <a:r>
              <a:rPr lang="cs-CZ" altLang="cs-CZ" sz="2400" dirty="0">
                <a:cs typeface="Arial" charset="0"/>
              </a:rPr>
              <a:t> – MA)</a:t>
            </a:r>
          </a:p>
          <a:p>
            <a:pPr>
              <a:defRPr/>
            </a:pPr>
            <a:endParaRPr lang="cs-CZ" altLang="cs-CZ" sz="2400" dirty="0">
              <a:cs typeface="Arial" charset="0"/>
            </a:endParaRPr>
          </a:p>
          <a:p>
            <a:pPr>
              <a:defRPr/>
            </a:pPr>
            <a:endParaRPr lang="cs-CZ" altLang="cs-CZ" sz="2400" dirty="0"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tabLst>
                <a:tab pos="355600" algn="l"/>
              </a:tabLst>
              <a:defRPr/>
            </a:pPr>
            <a:r>
              <a:rPr lang="cs-CZ" altLang="cs-CZ" sz="2400" dirty="0">
                <a:cs typeface="Arial" charset="0"/>
              </a:rPr>
              <a:t>	diferenční rovnice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400" dirty="0"/>
              <a:t>y(k)</a:t>
            </a:r>
            <a:r>
              <a:rPr lang="cs-CZ" sz="2400" baseline="-25000" dirty="0"/>
              <a:t> </a:t>
            </a:r>
            <a:r>
              <a:rPr lang="cs-CZ" sz="2400" dirty="0"/>
              <a:t>= b</a:t>
            </a:r>
            <a:r>
              <a:rPr lang="cs-CZ" sz="2400" baseline="-25000" dirty="0"/>
              <a:t>0</a:t>
            </a:r>
            <a:r>
              <a:rPr lang="cs-CZ" sz="2400" dirty="0"/>
              <a:t>x(k) + b</a:t>
            </a:r>
            <a:r>
              <a:rPr lang="cs-CZ" sz="2400" baseline="-25000" dirty="0"/>
              <a:t>1</a:t>
            </a:r>
            <a:r>
              <a:rPr lang="cs-CZ" sz="2400" dirty="0"/>
              <a:t>x(k – 1) + …+ </a:t>
            </a:r>
            <a:r>
              <a:rPr lang="cs-CZ" sz="2400" dirty="0" err="1"/>
              <a:t>b</a:t>
            </a:r>
            <a:r>
              <a:rPr lang="cs-CZ" sz="2400" baseline="-25000" dirty="0" err="1"/>
              <a:t>m</a:t>
            </a:r>
            <a:r>
              <a:rPr lang="cs-CZ" sz="2400" dirty="0" err="1"/>
              <a:t>x</a:t>
            </a:r>
            <a:r>
              <a:rPr lang="cs-CZ" sz="2400" dirty="0"/>
              <a:t>(k – m), </a:t>
            </a:r>
            <a:endParaRPr lang="cs-CZ" altLang="cs-CZ" sz="2400" dirty="0">
              <a:cs typeface="Arial" charset="0"/>
            </a:endParaRPr>
          </a:p>
          <a:p>
            <a:pPr>
              <a:defRPr/>
            </a:pPr>
            <a:r>
              <a:rPr lang="cs-CZ" altLang="cs-CZ" sz="2400" b="1" dirty="0">
                <a:solidFill>
                  <a:srgbClr val="0070C0"/>
                </a:solidFill>
                <a:cs typeface="Arial" charset="0"/>
              </a:rPr>
              <a:t>systémy </a:t>
            </a:r>
            <a:r>
              <a:rPr lang="cs-CZ" altLang="cs-CZ" sz="2400" b="1" dirty="0" err="1">
                <a:solidFill>
                  <a:srgbClr val="0070C0"/>
                </a:solidFill>
                <a:cs typeface="Arial" charset="0"/>
              </a:rPr>
              <a:t>autoregresivní</a:t>
            </a:r>
            <a:r>
              <a:rPr lang="cs-CZ" altLang="cs-CZ" sz="2400" b="1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cs-CZ" altLang="cs-CZ" sz="2400" dirty="0">
                <a:cs typeface="Arial" charset="0"/>
              </a:rPr>
              <a:t>(AR)</a:t>
            </a:r>
          </a:p>
          <a:p>
            <a:pPr>
              <a:defRPr/>
            </a:pPr>
            <a:endParaRPr lang="cs-CZ" altLang="cs-CZ" sz="2400" dirty="0">
              <a:cs typeface="Arial" charset="0"/>
            </a:endParaRPr>
          </a:p>
          <a:p>
            <a:pPr>
              <a:defRPr/>
            </a:pPr>
            <a:endParaRPr lang="cs-CZ" altLang="cs-CZ" sz="2400" dirty="0">
              <a:cs typeface="Arial" charset="0"/>
            </a:endParaRPr>
          </a:p>
          <a:p>
            <a:pPr>
              <a:defRPr/>
            </a:pPr>
            <a:r>
              <a:rPr lang="cs-CZ" altLang="cs-CZ" sz="2400" b="1" dirty="0">
                <a:solidFill>
                  <a:srgbClr val="0070C0"/>
                </a:solidFill>
                <a:cs typeface="Arial" charset="0"/>
              </a:rPr>
              <a:t>systémy ARMA</a:t>
            </a:r>
            <a:endParaRPr lang="cs-CZ" altLang="cs-CZ" b="1" dirty="0">
              <a:solidFill>
                <a:srgbClr val="0070C0"/>
              </a:solidFill>
              <a:cs typeface="Arial" charset="0"/>
            </a:endParaRPr>
          </a:p>
        </p:txBody>
      </p:sp>
      <p:graphicFrame>
        <p:nvGraphicFramePr>
          <p:cNvPr id="13316" name="Object 2">
            <a:extLst>
              <a:ext uri="{FF2B5EF4-FFF2-40B4-BE49-F238E27FC236}">
                <a16:creationId xmlns:a16="http://schemas.microsoft.com/office/drawing/2014/main" id="{BDBB6805-8E9D-E739-613D-EDAF17E421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4916488"/>
          <a:ext cx="1871662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965200" imgH="838200" progId="Equation.3">
                  <p:embed/>
                </p:oleObj>
              </mc:Choice>
              <mc:Fallback>
                <p:oleObj name="Rovnice" r:id="rId2" imgW="965200" imgH="838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916488"/>
                        <a:ext cx="1871662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2">
            <a:extLst>
              <a:ext uri="{FF2B5EF4-FFF2-40B4-BE49-F238E27FC236}">
                <a16:creationId xmlns:a16="http://schemas.microsoft.com/office/drawing/2014/main" id="{10C64B6D-9EF1-A0FD-F839-2887FEA126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4888" y="4076700"/>
          <a:ext cx="1871662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965200" imgH="622300" progId="Equation.3">
                  <p:embed/>
                </p:oleObj>
              </mc:Choice>
              <mc:Fallback>
                <p:oleObj name="Rovnice" r:id="rId4" imgW="965200" imgH="622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076700"/>
                        <a:ext cx="1871662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2">
            <a:extLst>
              <a:ext uri="{FF2B5EF4-FFF2-40B4-BE49-F238E27FC236}">
                <a16:creationId xmlns:a16="http://schemas.microsoft.com/office/drawing/2014/main" id="{070481F1-B620-1F18-AB24-700F155F26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38" y="1700213"/>
          <a:ext cx="3079750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586811" imgH="634725" progId="Equation.3">
                  <p:embed/>
                </p:oleObj>
              </mc:Choice>
              <mc:Fallback>
                <p:oleObj name="Rovnice" r:id="rId6" imgW="1586811" imgH="63472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700213"/>
                        <a:ext cx="3079750" cy="123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>
            <a:extLst>
              <a:ext uri="{FF2B5EF4-FFF2-40B4-BE49-F238E27FC236}">
                <a16:creationId xmlns:a16="http://schemas.microsoft.com/office/drawing/2014/main" id="{F7B637A4-2EB1-2EDF-0A36-5E2465B2D0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sz="2400" dirty="0"/>
              <a:t>Teoreticky lze systémy splňující zadané požadavky realizovat podle tzv. </a:t>
            </a:r>
            <a:r>
              <a:rPr lang="cs-CZ" altLang="en-US" sz="2400" b="1" dirty="0" err="1">
                <a:solidFill>
                  <a:srgbClr val="0070C0"/>
                </a:solidFill>
              </a:rPr>
              <a:t>Woldova</a:t>
            </a:r>
            <a:r>
              <a:rPr lang="cs-CZ" altLang="en-US" sz="2400" b="1" dirty="0">
                <a:solidFill>
                  <a:srgbClr val="0070C0"/>
                </a:solidFill>
              </a:rPr>
              <a:t> dekompozičního teorému</a:t>
            </a:r>
            <a:r>
              <a:rPr lang="cs-CZ" altLang="en-US" sz="2400" dirty="0"/>
              <a:t> kterýmkoliv z uvedených typů systémových struktur. Je to jen otázka složitosti, resp. řádu systému.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sz="2400" dirty="0"/>
              <a:t>Podle </a:t>
            </a:r>
            <a:r>
              <a:rPr lang="cs-CZ" altLang="en-US" sz="2400" dirty="0" err="1"/>
              <a:t>Woldova</a:t>
            </a:r>
            <a:r>
              <a:rPr lang="cs-CZ" altLang="en-US" sz="2400" dirty="0"/>
              <a:t> teorému platí, že: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en-US" sz="2400" dirty="0"/>
              <a:t>jakýkoliv ARMA nebo MA proces může být jednoznačně reprezentován AR systémem (modelem), maximálně </a:t>
            </a:r>
            <a:r>
              <a:rPr lang="cs-CZ" altLang="en-US" sz="2400" dirty="0">
                <a:sym typeface="Symbol" panose="05050102010706020507" pitchFamily="18" charset="2"/>
              </a:rPr>
              <a:t>.</a:t>
            </a:r>
            <a:r>
              <a:rPr lang="cs-CZ" altLang="en-US" sz="2400" dirty="0"/>
              <a:t> řádu;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en-US" sz="2400" dirty="0"/>
              <a:t>jakýkoliv ARMA nebo AR proces může být reprezentován MA systémem (modelem) maximálně </a:t>
            </a:r>
            <a:r>
              <a:rPr lang="cs-CZ" altLang="en-US" sz="2400" dirty="0">
                <a:sym typeface="Symbol" panose="05050102010706020507" pitchFamily="18" charset="2"/>
              </a:rPr>
              <a:t>.</a:t>
            </a:r>
            <a:r>
              <a:rPr lang="cs-CZ" altLang="en-US" sz="2400" dirty="0"/>
              <a:t> řádu.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3F66FF8-B2E8-C276-A9E5-59904AC3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typy diskrétních systémů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E13BCA-337C-272E-8479-AD0E9712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Systémy s klouzavým průměrem (MA) / </a:t>
            </a:r>
            <a:br>
              <a:rPr lang="cs-CZ" sz="2400" dirty="0"/>
            </a:br>
            <a:r>
              <a:rPr lang="cs-CZ" sz="2400" dirty="0"/>
              <a:t>/ systémy S konečnou impulzní odezvou (KIO)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84BAF1-A113-99DD-8A8C-06A956F96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22860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obecný vztah: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endParaRPr lang="cs-CZ" sz="2400" dirty="0"/>
          </a:p>
          <a:p>
            <a:pPr marL="355600" indent="0">
              <a:buFont typeface="Wingdings" panose="05000000000000000000" pitchFamily="2" charset="2"/>
              <a:buNone/>
              <a:defRPr/>
            </a:pPr>
            <a:r>
              <a:rPr lang="cs-CZ" sz="2400" dirty="0"/>
              <a:t>kde w(m), m = 0, 1, 2, …, M-1 je váhová posloupnost a x(•) je vstupní posloupnost systému.</a:t>
            </a: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80DF9897-EEDF-873E-4007-69E81760E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15365" name="Objekt 4">
            <a:extLst>
              <a:ext uri="{FF2B5EF4-FFF2-40B4-BE49-F238E27FC236}">
                <a16:creationId xmlns:a16="http://schemas.microsoft.com/office/drawing/2014/main" id="{2DAD0A86-E304-465B-1DD5-4E0CC7CCFF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1628775"/>
          <a:ext cx="445293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52600" imgH="431800" progId="Equation.3">
                  <p:embed/>
                </p:oleObj>
              </mc:Choice>
              <mc:Fallback>
                <p:oleObj r:id="rId2" imgW="1752600" imgH="431800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628775"/>
                        <a:ext cx="4452937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Rectangle 4">
            <a:extLst>
              <a:ext uri="{FF2B5EF4-FFF2-40B4-BE49-F238E27FC236}">
                <a16:creationId xmlns:a16="http://schemas.microsoft.com/office/drawing/2014/main" id="{C483BA4D-C490-1817-4546-4477C88A8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15367" name="Objekt 6">
            <a:extLst>
              <a:ext uri="{FF2B5EF4-FFF2-40B4-BE49-F238E27FC236}">
                <a16:creationId xmlns:a16="http://schemas.microsoft.com/office/drawing/2014/main" id="{D14484B3-6EE1-4C31-984D-357556E823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3644900"/>
          <a:ext cx="3384550" cy="268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5342857" imgH="4238095" progId="Paint.Picture">
                  <p:embed/>
                </p:oleObj>
              </mc:Choice>
              <mc:Fallback>
                <p:oleObj name="Rastrový obrázek" r:id="rId4" imgW="5342857" imgH="4238095" progId="Paint.Picture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644900"/>
                        <a:ext cx="3384550" cy="268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6">
            <a:extLst>
              <a:ext uri="{FF2B5EF4-FFF2-40B4-BE49-F238E27FC236}">
                <a16:creationId xmlns:a16="http://schemas.microsoft.com/office/drawing/2014/main" id="{37253956-D041-8491-73F7-84A2F5520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15369" name="Objekt 8">
            <a:extLst>
              <a:ext uri="{FF2B5EF4-FFF2-40B4-BE49-F238E27FC236}">
                <a16:creationId xmlns:a16="http://schemas.microsoft.com/office/drawing/2014/main" id="{BEEE71AD-B78C-7B0E-C0B6-176D6A2E48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3644900"/>
          <a:ext cx="3478213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6" imgW="5219048" imgH="3990476" progId="Paint.Picture">
                  <p:embed/>
                </p:oleObj>
              </mc:Choice>
              <mc:Fallback>
                <p:oleObj name="Rastrový obrázek" r:id="rId6" imgW="5219048" imgH="3990476" progId="Paint.Picture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644900"/>
                        <a:ext cx="3478213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TextovéPole 9">
            <a:extLst>
              <a:ext uri="{FF2B5EF4-FFF2-40B4-BE49-F238E27FC236}">
                <a16:creationId xmlns:a16="http://schemas.microsoft.com/office/drawing/2014/main" id="{0D804419-45C2-C059-A763-208AE121F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237288"/>
            <a:ext cx="3744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výpočetní schéma MA systému</a:t>
            </a:r>
          </a:p>
        </p:txBody>
      </p:sp>
      <p:sp>
        <p:nvSpPr>
          <p:cNvPr id="15371" name="TextovéPole 10">
            <a:extLst>
              <a:ext uri="{FF2B5EF4-FFF2-40B4-BE49-F238E27FC236}">
                <a16:creationId xmlns:a16="http://schemas.microsoft.com/office/drawing/2014/main" id="{B324B050-58BF-E7E8-8842-9ADB1C3E8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6237288"/>
            <a:ext cx="3744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konvoluční výpočetní schéma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S IBA predn1">
  <a:themeElements>
    <a:clrScheme name="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Balónky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BS IBA predn1</Template>
  <TotalTime>2440</TotalTime>
  <Words>3534</Words>
  <Application>Microsoft Office PowerPoint</Application>
  <PresentationFormat>Předvádění na obrazovce (4:3)</PresentationFormat>
  <Paragraphs>872</Paragraphs>
  <Slides>52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52</vt:i4>
      </vt:variant>
    </vt:vector>
  </HeadingPairs>
  <TitlesOfParts>
    <vt:vector size="65" baseType="lpstr">
      <vt:lpstr>Arial</vt:lpstr>
      <vt:lpstr>Arial Narrow</vt:lpstr>
      <vt:lpstr>Arial Rounded MT Bold</vt:lpstr>
      <vt:lpstr>Courier New</vt:lpstr>
      <vt:lpstr>Georgia</vt:lpstr>
      <vt:lpstr>Symbol</vt:lpstr>
      <vt:lpstr>Verdana</vt:lpstr>
      <vt:lpstr>Wingdings</vt:lpstr>
      <vt:lpstr>BS IBA predn1</vt:lpstr>
      <vt:lpstr>Rovnice</vt:lpstr>
      <vt:lpstr>Equation.3</vt:lpstr>
      <vt:lpstr>Rastrový obrázek</vt:lpstr>
      <vt:lpstr>Image</vt:lpstr>
      <vt:lpstr>ČASOVÉ ŘADY</vt:lpstr>
      <vt:lpstr>XIII. REALIZACE diskrétních systémů</vt:lpstr>
      <vt:lpstr>REALIZACE diskrétních systémů</vt:lpstr>
      <vt:lpstr>REALIZACE diskrétních systémů</vt:lpstr>
      <vt:lpstr>proporcionální člen</vt:lpstr>
      <vt:lpstr>ZPOŽĎOVACÍ ČLEN</vt:lpstr>
      <vt:lpstr>typy diskrétních systémů</vt:lpstr>
      <vt:lpstr>typy diskrétních systémů</vt:lpstr>
      <vt:lpstr>Systémy s klouzavým průměrem (MA) /  / systémy S konečnou impulzní odezvou (KIO)</vt:lpstr>
      <vt:lpstr>Základní vlastnosti  MA (KIO) systémů</vt:lpstr>
      <vt:lpstr>Fázová frekvenční charakteristika (Ω) MA (KIO) systémů</vt:lpstr>
      <vt:lpstr>Fázové hrátky</vt:lpstr>
      <vt:lpstr>Vliv impulzní odezvy na tvar  fázové charakteristiky</vt:lpstr>
      <vt:lpstr>Vliv impulzní odezvy na tvar  fázové charakteristiky</vt:lpstr>
      <vt:lpstr>Vliv impulzní odezvy na tvar  fázové charakteristiky</vt:lpstr>
      <vt:lpstr>Vliv impulzní odezvy na tvar  fázové charakteristiky</vt:lpstr>
      <vt:lpstr>Vliv impulzní odezvy na tvar  fázové charakteristiky</vt:lpstr>
      <vt:lpstr>Vliv impulzní odezvy na tvar  fázové charakteristiky</vt:lpstr>
      <vt:lpstr>Vliv impulzní odezvy na tvar  fázové charakteristiky</vt:lpstr>
      <vt:lpstr>sumační člen 1.řádu klouzavý průměr – moving average (MA)</vt:lpstr>
      <vt:lpstr>sumační člen 1.řádu klouzavý průměr – moving average (MA)</vt:lpstr>
      <vt:lpstr>Diferenční člen 1.řádu klouzavý průměr – moving average (MA)</vt:lpstr>
      <vt:lpstr>Diferenční člen 1.řádu klouzavý průměr – moving average (MA)</vt:lpstr>
      <vt:lpstr>sumační člen klouzavý průměr – moving average (MA)</vt:lpstr>
      <vt:lpstr>sumační člen klouzavý průměr – moving average (MA)</vt:lpstr>
      <vt:lpstr>Diferenční člen 2.řádu klouzavý průměr – moving average (MA)</vt:lpstr>
      <vt:lpstr>Diferenční člen 2.řádu klouzavý průměr – moving average (MA)</vt:lpstr>
      <vt:lpstr>Diferenční člen 3.řádu klouzavý průměr – moving average (MA)</vt:lpstr>
      <vt:lpstr>Diferenční člen 2.řádu pásmová propust</vt:lpstr>
      <vt:lpstr>Diferenční člen 2.řádu pásmová propust</vt:lpstr>
      <vt:lpstr>MA filtr s rovnoměrnými vahami příklad</vt:lpstr>
      <vt:lpstr>MA filtr s rovnoměrnými vahami příklad</vt:lpstr>
      <vt:lpstr>MA filtr s rovnoměrnými vahami příklad</vt:lpstr>
      <vt:lpstr>MA filtr s rovnoměrnými vahami příklad</vt:lpstr>
      <vt:lpstr>MA filtr s rovnoměrnými vahami příklad</vt:lpstr>
      <vt:lpstr>MA filtr s rovnoměrnými vahami příklad</vt:lpstr>
      <vt:lpstr>MA filtr s rovnoměrnými vahami příklad</vt:lpstr>
      <vt:lpstr>MA filtr s rovnoměrnými vahami příklad</vt:lpstr>
      <vt:lpstr>MA filtr s rovnoměrnými vahami příklad</vt:lpstr>
      <vt:lpstr>MA filtr s rovnoměrnými vahami příklad</vt:lpstr>
      <vt:lpstr>MA filtr s rovnoměrnými vahami příklad</vt:lpstr>
      <vt:lpstr>autoregresivní člen 1. řádu</vt:lpstr>
      <vt:lpstr>autoregresivní člen 1. řádu</vt:lpstr>
      <vt:lpstr>autoregresivní člen 1. řádu</vt:lpstr>
      <vt:lpstr>autoregresivní člen 1. řádu</vt:lpstr>
      <vt:lpstr>autoregresivní člen 1. řádu</vt:lpstr>
      <vt:lpstr>autoregresivní člen 2. řádu</vt:lpstr>
      <vt:lpstr>autoregresivní člen 2. řádu</vt:lpstr>
      <vt:lpstr>autoregresivní člen 2. řádu</vt:lpstr>
      <vt:lpstr>autoregresivní člen</vt:lpstr>
      <vt:lpstr>souhrn</vt:lpstr>
      <vt:lpstr>souhrn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A ANALÝZA BIOSIGNÁLŮ  I.</dc:title>
  <dc:creator>admin</dc:creator>
  <cp:lastModifiedBy>Jiří Kalina</cp:lastModifiedBy>
  <cp:revision>203</cp:revision>
  <cp:lastPrinted>2021-01-04T10:28:15Z</cp:lastPrinted>
  <dcterms:created xsi:type="dcterms:W3CDTF">2008-01-29T10:34:59Z</dcterms:created>
  <dcterms:modified xsi:type="dcterms:W3CDTF">2024-05-06T07:29:06Z</dcterms:modified>
</cp:coreProperties>
</file>