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4226" r:id="rId2"/>
  </p:sldMasterIdLst>
  <p:notesMasterIdLst>
    <p:notesMasterId r:id="rId56"/>
  </p:notesMasterIdLst>
  <p:handoutMasterIdLst>
    <p:handoutMasterId r:id="rId57"/>
  </p:handoutMasterIdLst>
  <p:sldIdLst>
    <p:sldId id="618" r:id="rId3"/>
    <p:sldId id="545" r:id="rId4"/>
    <p:sldId id="569" r:id="rId5"/>
    <p:sldId id="639" r:id="rId6"/>
    <p:sldId id="583" r:id="rId7"/>
    <p:sldId id="508" r:id="rId8"/>
    <p:sldId id="578" r:id="rId9"/>
    <p:sldId id="577" r:id="rId10"/>
    <p:sldId id="617" r:id="rId11"/>
    <p:sldId id="616" r:id="rId12"/>
    <p:sldId id="582" r:id="rId13"/>
    <p:sldId id="509" r:id="rId14"/>
    <p:sldId id="580" r:id="rId15"/>
    <p:sldId id="640" r:id="rId16"/>
    <p:sldId id="581" r:id="rId17"/>
    <p:sldId id="623" r:id="rId18"/>
    <p:sldId id="624" r:id="rId19"/>
    <p:sldId id="625" r:id="rId20"/>
    <p:sldId id="626" r:id="rId21"/>
    <p:sldId id="627" r:id="rId22"/>
    <p:sldId id="628" r:id="rId23"/>
    <p:sldId id="629" r:id="rId24"/>
    <p:sldId id="630" r:id="rId25"/>
    <p:sldId id="631" r:id="rId26"/>
    <p:sldId id="632" r:id="rId27"/>
    <p:sldId id="633" r:id="rId28"/>
    <p:sldId id="634" r:id="rId29"/>
    <p:sldId id="635" r:id="rId30"/>
    <p:sldId id="636" r:id="rId31"/>
    <p:sldId id="637" r:id="rId32"/>
    <p:sldId id="638" r:id="rId33"/>
    <p:sldId id="518" r:id="rId34"/>
    <p:sldId id="519" r:id="rId35"/>
    <p:sldId id="589" r:id="rId36"/>
    <p:sldId id="520" r:id="rId37"/>
    <p:sldId id="522" r:id="rId38"/>
    <p:sldId id="521" r:id="rId39"/>
    <p:sldId id="590" r:id="rId40"/>
    <p:sldId id="523" r:id="rId41"/>
    <p:sldId id="591" r:id="rId42"/>
    <p:sldId id="524" r:id="rId43"/>
    <p:sldId id="593" r:id="rId44"/>
    <p:sldId id="571" r:id="rId45"/>
    <p:sldId id="595" r:id="rId46"/>
    <p:sldId id="528" r:id="rId47"/>
    <p:sldId id="529" r:id="rId48"/>
    <p:sldId id="594" r:id="rId49"/>
    <p:sldId id="531" r:id="rId50"/>
    <p:sldId id="532" r:id="rId51"/>
    <p:sldId id="533" r:id="rId52"/>
    <p:sldId id="534" r:id="rId53"/>
    <p:sldId id="574" r:id="rId54"/>
    <p:sldId id="433" r:id="rId55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F7DF9"/>
    <a:srgbClr val="F10FB0"/>
    <a:srgbClr val="296EF9"/>
    <a:srgbClr val="000000"/>
    <a:srgbClr val="E3DDD1"/>
    <a:srgbClr val="B39F81"/>
    <a:srgbClr val="BEAD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1" autoAdjust="0"/>
    <p:restoredTop sz="82392" autoAdjust="0"/>
  </p:normalViewPr>
  <p:slideViewPr>
    <p:cSldViewPr>
      <p:cViewPr varScale="1">
        <p:scale>
          <a:sx n="107" d="100"/>
          <a:sy n="107" d="100"/>
        </p:scale>
        <p:origin x="175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7D87974-4DAF-496D-8250-CA898380B1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F3BE0B2-B9FE-4067-866B-7FABDB405C7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245557B9-7992-4DE0-8E67-F6499739A16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44FC865C-B4E0-4B76-8D29-BA73CA6B337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391ECF-A4D5-46D6-B859-8CD5B668F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D2BAC0AE-A872-457C-8D48-FC812AE96C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E442295-6D9E-4879-87D0-4053E9523A9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44C64B14-0963-4A0A-9AD1-1CF879F1D83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B403964B-24BE-4A56-B4C4-86FFFBE4560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1"/>
              <a:t>Klepnutím lze upravit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4C29A264-305F-49F1-89C8-C194AD9365E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78335B18-31ED-42DE-B873-32142C6360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2CC245-02EC-4E1A-861B-E7817C1E00AA}" type="slidenum">
              <a:rPr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2472C8F-7FE5-4B72-A182-66F6A6ED8C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35545D-471D-4481-B8A8-E71817A19754}" type="slidenum">
              <a:rPr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56DBECF-F3E4-441A-AD1A-DE4D2D564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0EEB5D9-A6CB-46AF-8DE4-7AD2215D6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>
            <a:extLst>
              <a:ext uri="{FF2B5EF4-FFF2-40B4-BE49-F238E27FC236}">
                <a16:creationId xmlns:a16="http://schemas.microsoft.com/office/drawing/2014/main" id="{0F4D2291-C0CE-4317-8B5F-3D2E84F7F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2">
            <a:extLst>
              <a:ext uri="{FF2B5EF4-FFF2-40B4-BE49-F238E27FC236}">
                <a16:creationId xmlns:a16="http://schemas.microsoft.com/office/drawing/2014/main" id="{C31AF8CB-2212-48FE-BFF2-7FE0D35725A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73 w 21600"/>
              <a:gd name="T13" fmla="*/ 3173 h 21600"/>
              <a:gd name="T14" fmla="*/ 18427 w 21600"/>
              <a:gd name="T15" fmla="*/ 1842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Rectangle 51">
            <a:extLst>
              <a:ext uri="{FF2B5EF4-FFF2-40B4-BE49-F238E27FC236}">
                <a16:creationId xmlns:a16="http://schemas.microsoft.com/office/drawing/2014/main" id="{CE48A4CF-A395-4288-BCDB-D31F1582F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3713"/>
            <a:ext cx="9144000" cy="2232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pic>
        <p:nvPicPr>
          <p:cNvPr id="7" name="Picture 54" descr="logo-IBA">
            <a:extLst>
              <a:ext uri="{FF2B5EF4-FFF2-40B4-BE49-F238E27FC236}">
                <a16:creationId xmlns:a16="http://schemas.microsoft.com/office/drawing/2014/main" id="{78EB0DCE-4842-4D75-9F43-AA0CC3690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56">
            <a:extLst>
              <a:ext uri="{FF2B5EF4-FFF2-40B4-BE49-F238E27FC236}">
                <a16:creationId xmlns:a16="http://schemas.microsoft.com/office/drawing/2014/main" id="{F0AF5A7D-BE50-46F7-A086-B1B7DA16055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31794" y="2659857"/>
            <a:ext cx="4429125" cy="3952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43 w 21600"/>
              <a:gd name="T13" fmla="*/ 4543 h 21600"/>
              <a:gd name="T14" fmla="*/ 17057 w 21600"/>
              <a:gd name="T15" fmla="*/ 170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86" y="21600"/>
                </a:lnTo>
                <a:lnTo>
                  <a:pt x="1611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DDD4C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AutoShape 59">
            <a:extLst>
              <a:ext uri="{FF2B5EF4-FFF2-40B4-BE49-F238E27FC236}">
                <a16:creationId xmlns:a16="http://schemas.microsoft.com/office/drawing/2014/main" id="{35CC6E7B-7094-4174-9767-10F71854C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cs typeface="+mn-cs"/>
            </a:endParaRPr>
          </a:p>
        </p:txBody>
      </p:sp>
      <p:pic>
        <p:nvPicPr>
          <p:cNvPr id="10" name="Picture 67" descr="logo-MU">
            <a:extLst>
              <a:ext uri="{FF2B5EF4-FFF2-40B4-BE49-F238E27FC236}">
                <a16:creationId xmlns:a16="http://schemas.microsoft.com/office/drawing/2014/main" id="{3196978F-D388-4652-BC95-F4A343F40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500063"/>
            <a:ext cx="8715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1">
            <a:extLst>
              <a:ext uri="{FF2B5EF4-FFF2-40B4-BE49-F238E27FC236}">
                <a16:creationId xmlns:a16="http://schemas.microsoft.com/office/drawing/2014/main" id="{E756F067-E44D-44E7-8C57-E94CEBF56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6286500"/>
            <a:ext cx="485775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>
                <a:solidFill>
                  <a:schemeClr val="bg1"/>
                </a:solidFill>
              </a:rPr>
              <a:t>© Institut biostatistiky a analýz</a:t>
            </a:r>
            <a:endParaRPr lang="en-US" altLang="cs-CZ">
              <a:solidFill>
                <a:schemeClr val="bg1"/>
              </a:solidFill>
            </a:endParaRPr>
          </a:p>
        </p:txBody>
      </p:sp>
      <p:sp>
        <p:nvSpPr>
          <p:cNvPr id="12" name="Line 75">
            <a:extLst>
              <a:ext uri="{FF2B5EF4-FFF2-40B4-BE49-F238E27FC236}">
                <a16:creationId xmlns:a16="http://schemas.microsoft.com/office/drawing/2014/main" id="{EB9625F1-F0CA-4AAE-87BC-7685622599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250" y="5334000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Line 76">
            <a:extLst>
              <a:ext uri="{FF2B5EF4-FFF2-40B4-BE49-F238E27FC236}">
                <a16:creationId xmlns:a16="http://schemas.microsoft.com/office/drawing/2014/main" id="{5E8BBC24-D3C2-43C2-B35B-ECF333FBD2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4188" y="5403850"/>
            <a:ext cx="89392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Oval 77">
            <a:extLst>
              <a:ext uri="{FF2B5EF4-FFF2-40B4-BE49-F238E27FC236}">
                <a16:creationId xmlns:a16="http://schemas.microsoft.com/office/drawing/2014/main" id="{745D8AD5-5E45-4A12-84DA-1C930543B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chemeClr val="tx2"/>
          </a:solidFill>
          <a:ln w="28575">
            <a:solidFill>
              <a:srgbClr val="EEA32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823913" y="1916114"/>
            <a:ext cx="7493000" cy="1973263"/>
          </a:xfrm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5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074865" y="4292602"/>
            <a:ext cx="4994275" cy="100806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2996289C-9B12-44D9-A644-BF14DD32C2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2875" y="6286500"/>
            <a:ext cx="1619250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46">
            <a:extLst>
              <a:ext uri="{FF2B5EF4-FFF2-40B4-BE49-F238E27FC236}">
                <a16:creationId xmlns:a16="http://schemas.microsoft.com/office/drawing/2014/main" id="{5266B1A6-161C-4655-9C89-626428AF192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72313" y="6286500"/>
            <a:ext cx="1919287" cy="428625"/>
          </a:xfrm>
        </p:spPr>
        <p:txBody>
          <a:bodyPr/>
          <a:lstStyle>
            <a:lvl1pPr>
              <a:defRPr sz="1400" b="0" smtClean="0"/>
            </a:lvl1pPr>
          </a:lstStyle>
          <a:p>
            <a:pPr>
              <a:defRPr/>
            </a:pPr>
            <a:fld id="{5D2E982B-7711-4A56-B119-54B929E04B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72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9342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4114800" cy="41798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14800" cy="41798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1359FD7-1460-482F-B75A-3B4D888E42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08725"/>
            <a:ext cx="877888" cy="3968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27515E-3222-41D9-96EB-8E0ED2AAD5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27988" y="6308725"/>
            <a:ext cx="735012" cy="3968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5143CB-60FF-459E-81FE-581B27A27FD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7B83FAB-3237-42D1-A817-54E9ED814E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03350" y="6308725"/>
            <a:ext cx="6481763" cy="3968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cs-CZ"/>
              <a:t>ÚSTAV BIOMEDICÍNSKÉHO INŽENÝRSTVÍ ČVUT V PRAZE</a:t>
            </a:r>
          </a:p>
        </p:txBody>
      </p:sp>
    </p:spTree>
    <p:extLst>
      <p:ext uri="{BB962C8B-B14F-4D97-AF65-F5344CB8AC3E}">
        <p14:creationId xmlns:p14="http://schemas.microsoft.com/office/powerpoint/2010/main" val="218614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9342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4114800" cy="41798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4114800" cy="20129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222750"/>
            <a:ext cx="4114800" cy="201453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8C7C28B4-C887-4268-BF5A-F7D045A2D7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08725"/>
            <a:ext cx="877888" cy="3968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F66189-39D6-4CD0-84F4-5EFB3BA9B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27988" y="6308725"/>
            <a:ext cx="735012" cy="396875"/>
          </a:xfrm>
        </p:spPr>
        <p:txBody>
          <a:bodyPr/>
          <a:lstStyle>
            <a:lvl1pPr>
              <a:defRPr/>
            </a:lvl1pPr>
          </a:lstStyle>
          <a:p>
            <a:fld id="{BB9DB90D-D57C-4732-A48E-E4F00E0E87D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C7569C2-A831-4B9C-8BE7-CE0225C6B9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03350" y="6308725"/>
            <a:ext cx="6481763" cy="3968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cs-CZ"/>
              <a:t>ÚSTAV BIOMEDICÍNSKÉHO INŽENÝRSTVÍ ČVUT V PRAZE</a:t>
            </a:r>
          </a:p>
        </p:txBody>
      </p:sp>
    </p:spTree>
    <p:extLst>
      <p:ext uri="{BB962C8B-B14F-4D97-AF65-F5344CB8AC3E}">
        <p14:creationId xmlns:p14="http://schemas.microsoft.com/office/powerpoint/2010/main" val="1651091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>
            <a:extLst>
              <a:ext uri="{FF2B5EF4-FFF2-40B4-BE49-F238E27FC236}">
                <a16:creationId xmlns:a16="http://schemas.microsoft.com/office/drawing/2014/main" id="{2B8CCB5D-2091-4B04-9221-011C56875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2">
            <a:extLst>
              <a:ext uri="{FF2B5EF4-FFF2-40B4-BE49-F238E27FC236}">
                <a16:creationId xmlns:a16="http://schemas.microsoft.com/office/drawing/2014/main" id="{78C9B49C-161C-4B36-AE53-0CD904763E2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73 w 21600"/>
              <a:gd name="T13" fmla="*/ 3173 h 21600"/>
              <a:gd name="T14" fmla="*/ 18427 w 21600"/>
              <a:gd name="T15" fmla="*/ 1842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Rectangle 51">
            <a:extLst>
              <a:ext uri="{FF2B5EF4-FFF2-40B4-BE49-F238E27FC236}">
                <a16:creationId xmlns:a16="http://schemas.microsoft.com/office/drawing/2014/main" id="{1B5D0637-1E6C-4E31-B752-589227E02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3713"/>
            <a:ext cx="9144000" cy="2232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pic>
        <p:nvPicPr>
          <p:cNvPr id="7" name="Picture 54" descr="logo-IBA">
            <a:extLst>
              <a:ext uri="{FF2B5EF4-FFF2-40B4-BE49-F238E27FC236}">
                <a16:creationId xmlns:a16="http://schemas.microsoft.com/office/drawing/2014/main" id="{A2772F90-3F67-4D83-8EEA-BF6FEF4CF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56">
            <a:extLst>
              <a:ext uri="{FF2B5EF4-FFF2-40B4-BE49-F238E27FC236}">
                <a16:creationId xmlns:a16="http://schemas.microsoft.com/office/drawing/2014/main" id="{5B924A51-D379-4E59-844C-5F36EF331E6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31794" y="2659857"/>
            <a:ext cx="4429125" cy="3952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43 w 21600"/>
              <a:gd name="T13" fmla="*/ 4543 h 21600"/>
              <a:gd name="T14" fmla="*/ 17057 w 21600"/>
              <a:gd name="T15" fmla="*/ 170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86" y="21600"/>
                </a:lnTo>
                <a:lnTo>
                  <a:pt x="1611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DDD4C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AutoShape 59">
            <a:extLst>
              <a:ext uri="{FF2B5EF4-FFF2-40B4-BE49-F238E27FC236}">
                <a16:creationId xmlns:a16="http://schemas.microsoft.com/office/drawing/2014/main" id="{31A63260-2C31-4A56-BDC1-65AFD9E47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cs typeface="+mn-cs"/>
            </a:endParaRPr>
          </a:p>
        </p:txBody>
      </p:sp>
      <p:pic>
        <p:nvPicPr>
          <p:cNvPr id="10" name="Picture 67" descr="logo-MU">
            <a:extLst>
              <a:ext uri="{FF2B5EF4-FFF2-40B4-BE49-F238E27FC236}">
                <a16:creationId xmlns:a16="http://schemas.microsoft.com/office/drawing/2014/main" id="{C579FE7A-177A-4AA4-8788-2D3976594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500063"/>
            <a:ext cx="8715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1">
            <a:extLst>
              <a:ext uri="{FF2B5EF4-FFF2-40B4-BE49-F238E27FC236}">
                <a16:creationId xmlns:a16="http://schemas.microsoft.com/office/drawing/2014/main" id="{816938C7-69AC-4CB8-B03F-AF3885F02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6286500"/>
            <a:ext cx="485775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>
                <a:solidFill>
                  <a:schemeClr val="bg1"/>
                </a:solidFill>
              </a:rPr>
              <a:t>© Institut biostatistiky a analýz</a:t>
            </a:r>
            <a:endParaRPr lang="en-US" altLang="cs-CZ">
              <a:solidFill>
                <a:schemeClr val="bg1"/>
              </a:solidFill>
            </a:endParaRPr>
          </a:p>
        </p:txBody>
      </p:sp>
      <p:sp>
        <p:nvSpPr>
          <p:cNvPr id="12" name="Line 75">
            <a:extLst>
              <a:ext uri="{FF2B5EF4-FFF2-40B4-BE49-F238E27FC236}">
                <a16:creationId xmlns:a16="http://schemas.microsoft.com/office/drawing/2014/main" id="{447F109B-47B7-44CB-AAD7-67D4140E0D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250" y="5334000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Line 76">
            <a:extLst>
              <a:ext uri="{FF2B5EF4-FFF2-40B4-BE49-F238E27FC236}">
                <a16:creationId xmlns:a16="http://schemas.microsoft.com/office/drawing/2014/main" id="{D4ABBC39-8CA0-4332-ACD6-447DD5CB08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4188" y="5403850"/>
            <a:ext cx="89392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Oval 77">
            <a:extLst>
              <a:ext uri="{FF2B5EF4-FFF2-40B4-BE49-F238E27FC236}">
                <a16:creationId xmlns:a16="http://schemas.microsoft.com/office/drawing/2014/main" id="{32F18B57-BEC6-40B5-BEA9-BE4B0D191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chemeClr val="tx2"/>
          </a:solidFill>
          <a:ln w="28575">
            <a:solidFill>
              <a:srgbClr val="EEA32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823913" y="1916114"/>
            <a:ext cx="7493000" cy="1973263"/>
          </a:xfrm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5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074865" y="4292602"/>
            <a:ext cx="4994275" cy="100806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E54BE977-4710-4102-9E80-2437A8CD96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2875" y="6286500"/>
            <a:ext cx="1619250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46">
            <a:extLst>
              <a:ext uri="{FF2B5EF4-FFF2-40B4-BE49-F238E27FC236}">
                <a16:creationId xmlns:a16="http://schemas.microsoft.com/office/drawing/2014/main" id="{E991AE42-2FAA-4B85-AF8B-E9859DD081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72313" y="6286500"/>
            <a:ext cx="1919287" cy="428625"/>
          </a:xfrm>
        </p:spPr>
        <p:txBody>
          <a:bodyPr/>
          <a:lstStyle>
            <a:lvl1pPr>
              <a:defRPr sz="1400" b="0"/>
            </a:lvl1pPr>
          </a:lstStyle>
          <a:p>
            <a:pPr>
              <a:defRPr/>
            </a:pPr>
            <a:fld id="{664DDE61-5AF8-4F7B-A8D1-00BD5812DA4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18730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normalizeH="0" baseline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214422"/>
            <a:ext cx="8536018" cy="5167329"/>
          </a:xfrm>
        </p:spPr>
        <p:txBody>
          <a:bodyPr/>
          <a:lstStyle>
            <a:lvl1pPr>
              <a:defRPr b="0" i="0" baseline="0"/>
            </a:lvl1pPr>
            <a:lvl2pPr>
              <a:defRPr b="0" i="0" baseline="0"/>
            </a:lvl2pPr>
            <a:lvl3pPr>
              <a:defRPr b="0" i="0" baseline="0"/>
            </a:lvl3pPr>
            <a:lvl4pPr>
              <a:defRPr b="0" i="0" baseline="0"/>
            </a:lvl4pPr>
            <a:lvl5pPr>
              <a:defRPr b="0" i="0" baseline="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1E3E7033-A9CC-49ED-9954-EB79AF0F845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18FF9-CD77-4988-BDC6-3D1727BCEE3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83854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0033" y="1285860"/>
            <a:ext cx="4133879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5" y="1285860"/>
            <a:ext cx="4214841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91766C02-FB40-4585-A626-8315CD571A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967C1-71F7-47AA-9883-0A4959B83F7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38476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B22785BE-49A4-4FCA-A320-087FBFB9702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D2638-AA15-4640-B9F0-B5D71370143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88009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">
            <a:extLst>
              <a:ext uri="{FF2B5EF4-FFF2-40B4-BE49-F238E27FC236}">
                <a16:creationId xmlns:a16="http://schemas.microsoft.com/office/drawing/2014/main" id="{5010F177-5FA3-4C23-93F9-F765BA3AB80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B9D3F-AD63-4688-B1D2-7A6C243E2E5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92698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"/>
            <a:ext cx="8572560" cy="6429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1260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AE20AB33-B655-47B3-8253-DB4E86255AC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C5A3A-AADF-4D1F-B9F2-08D4C1AE7CF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37638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0392CED6-BA74-4826-9678-3CB9F335EB6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95009-7E78-40C2-86F8-D6C62A6FCF7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16353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38B0C12C-1107-42EF-B73E-9A9729BF031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BBCD-45A1-4DB7-9EE5-080FC1D3333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2529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normalizeH="0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214422"/>
            <a:ext cx="8536018" cy="5167329"/>
          </a:xfrm>
        </p:spPr>
        <p:txBody>
          <a:bodyPr/>
          <a:lstStyle>
            <a:lvl1pPr>
              <a:defRPr b="0" i="0" baseline="0"/>
            </a:lvl1pPr>
            <a:lvl2pPr>
              <a:defRPr b="0" i="0" baseline="0"/>
            </a:lvl2pPr>
            <a:lvl3pPr>
              <a:defRPr b="0" i="0" baseline="0"/>
            </a:lvl3pPr>
            <a:lvl4pPr>
              <a:defRPr b="0" i="0" baseline="0"/>
            </a:lvl4pPr>
            <a:lvl5pPr>
              <a:defRPr b="0" i="0" baseline="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9A7BCD3B-3534-42DD-9C99-659226BE44C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985CA-8F33-42D9-8395-4AB51212DD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674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04038" y="61914"/>
            <a:ext cx="2171700" cy="631983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5765" y="61914"/>
            <a:ext cx="6365875" cy="631983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7CC68AB9-2523-491A-974F-B69943D21E3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C6E19-DEAC-415E-B87F-6AC9E6A31B3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6631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0033" y="1285860"/>
            <a:ext cx="4133879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5" y="1285860"/>
            <a:ext cx="4214841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0620A98A-2ED9-485D-AE9D-F2E8068670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6748B-E562-4469-B052-205AE8B94C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32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F6F90326-EBB4-4B17-AB40-CCBBEC21379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08831-BBF7-40B5-8805-066A9DF383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2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">
            <a:extLst>
              <a:ext uri="{FF2B5EF4-FFF2-40B4-BE49-F238E27FC236}">
                <a16:creationId xmlns:a16="http://schemas.microsoft.com/office/drawing/2014/main" id="{1948398B-66B2-431A-BAD0-A23D304F34F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C67F5-08D8-45BE-A692-BA1E7653B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90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"/>
            <a:ext cx="8572560" cy="64291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1260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AD631093-FF4E-43F6-8CEF-65768FA0DEF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63D89-EF05-49CE-ACFF-25B9F3DB96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04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149CB575-7F9C-402E-B918-8C864360995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32CE6-5003-4062-BCBC-20A3B58B86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10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5AA6D6F9-15D2-4399-ACED-57E7C17296B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C046D-6C5D-40B5-AFEA-71B31270F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39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04038" y="61914"/>
            <a:ext cx="2171700" cy="631983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5765" y="61914"/>
            <a:ext cx="6365875" cy="631983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AB3E9416-24A1-4A59-B3A9-614B02C09AB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C4C65-7E82-463C-98D2-67FC03994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9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8" descr="levy-panel-IBA-se-zavojem">
            <a:extLst>
              <a:ext uri="{FF2B5EF4-FFF2-40B4-BE49-F238E27FC236}">
                <a16:creationId xmlns:a16="http://schemas.microsoft.com/office/drawing/2014/main" id="{F8AE4E88-F8CD-4151-AB57-7C3CA2B7B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2"/>
          <a:stretch>
            <a:fillRect/>
          </a:stretch>
        </p:blipFill>
        <p:spPr bwMode="auto">
          <a:xfrm>
            <a:off x="0" y="0"/>
            <a:ext cx="1692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63">
            <a:extLst>
              <a:ext uri="{FF2B5EF4-FFF2-40B4-BE49-F238E27FC236}">
                <a16:creationId xmlns:a16="http://schemas.microsoft.com/office/drawing/2014/main" id="{8BDB824A-04CA-42C2-BC2F-EC6DC6B2C643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6638925"/>
            <a:ext cx="7537450" cy="219075"/>
            <a:chOff x="1338" y="4156"/>
            <a:chExt cx="4067" cy="164"/>
          </a:xfrm>
        </p:grpSpPr>
        <p:sp>
          <p:nvSpPr>
            <p:cNvPr id="1039" name="Freeform 61">
              <a:extLst>
                <a:ext uri="{FF2B5EF4-FFF2-40B4-BE49-F238E27FC236}">
                  <a16:creationId xmlns:a16="http://schemas.microsoft.com/office/drawing/2014/main" id="{4FB53E7A-D692-4CD1-9EF8-63CCF62A01E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338" y="4156"/>
              <a:ext cx="3175" cy="164"/>
            </a:xfrm>
            <a:custGeom>
              <a:avLst/>
              <a:gdLst>
                <a:gd name="T0" fmla="*/ 3 w 7562"/>
                <a:gd name="T1" fmla="*/ 0 h 1440"/>
                <a:gd name="T2" fmla="*/ 3 w 7562"/>
                <a:gd name="T3" fmla="*/ 0 h 1440"/>
                <a:gd name="T4" fmla="*/ 0 w 7562"/>
                <a:gd name="T5" fmla="*/ 0 h 1440"/>
                <a:gd name="T6" fmla="*/ 0 w 7562"/>
                <a:gd name="T7" fmla="*/ 0 h 1440"/>
                <a:gd name="T8" fmla="*/ 0 w 7562"/>
                <a:gd name="T9" fmla="*/ 0 h 1440"/>
                <a:gd name="T10" fmla="*/ 0 w 7562"/>
                <a:gd name="T11" fmla="*/ 0 h 1440"/>
                <a:gd name="T12" fmla="*/ 0 w 7562"/>
                <a:gd name="T13" fmla="*/ 0 h 1440"/>
                <a:gd name="T14" fmla="*/ 0 w 7562"/>
                <a:gd name="T15" fmla="*/ 0 h 1440"/>
                <a:gd name="T16" fmla="*/ 0 w 7562"/>
                <a:gd name="T17" fmla="*/ 0 h 1440"/>
                <a:gd name="T18" fmla="*/ 0 w 7562"/>
                <a:gd name="T19" fmla="*/ 0 h 1440"/>
                <a:gd name="T20" fmla="*/ 0 w 7562"/>
                <a:gd name="T21" fmla="*/ 0 h 1440"/>
                <a:gd name="T22" fmla="*/ 0 w 7562"/>
                <a:gd name="T23" fmla="*/ 0 h 1440"/>
                <a:gd name="T24" fmla="*/ 0 w 7562"/>
                <a:gd name="T25" fmla="*/ 0 h 1440"/>
                <a:gd name="T26" fmla="*/ 0 w 7562"/>
                <a:gd name="T27" fmla="*/ 0 h 1440"/>
                <a:gd name="T28" fmla="*/ 0 w 7562"/>
                <a:gd name="T29" fmla="*/ 0 h 1440"/>
                <a:gd name="T30" fmla="*/ 0 w 7562"/>
                <a:gd name="T31" fmla="*/ 0 h 1440"/>
                <a:gd name="T32" fmla="*/ 0 w 7562"/>
                <a:gd name="T33" fmla="*/ 0 h 1440"/>
                <a:gd name="T34" fmla="*/ 0 w 7562"/>
                <a:gd name="T35" fmla="*/ 0 h 1440"/>
                <a:gd name="T36" fmla="*/ 0 w 7562"/>
                <a:gd name="T37" fmla="*/ 0 h 1440"/>
                <a:gd name="T38" fmla="*/ 0 w 7562"/>
                <a:gd name="T39" fmla="*/ 0 h 1440"/>
                <a:gd name="T40" fmla="*/ 3 w 7562"/>
                <a:gd name="T41" fmla="*/ 0 h 1440"/>
                <a:gd name="T42" fmla="*/ 3 w 7562"/>
                <a:gd name="T43" fmla="*/ 0 h 1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0" name="Freeform 62">
              <a:extLst>
                <a:ext uri="{FF2B5EF4-FFF2-40B4-BE49-F238E27FC236}">
                  <a16:creationId xmlns:a16="http://schemas.microsoft.com/office/drawing/2014/main" id="{3433E66E-E5AE-475C-947C-DCD0934F95DA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332" y="4156"/>
              <a:ext cx="1073" cy="164"/>
            </a:xfrm>
            <a:custGeom>
              <a:avLst/>
              <a:gdLst>
                <a:gd name="T0" fmla="*/ 0 w 7562"/>
                <a:gd name="T1" fmla="*/ 0 h 1440"/>
                <a:gd name="T2" fmla="*/ 0 w 7562"/>
                <a:gd name="T3" fmla="*/ 0 h 1440"/>
                <a:gd name="T4" fmla="*/ 0 w 7562"/>
                <a:gd name="T5" fmla="*/ 0 h 1440"/>
                <a:gd name="T6" fmla="*/ 0 w 7562"/>
                <a:gd name="T7" fmla="*/ 0 h 1440"/>
                <a:gd name="T8" fmla="*/ 0 w 7562"/>
                <a:gd name="T9" fmla="*/ 0 h 1440"/>
                <a:gd name="T10" fmla="*/ 0 w 7562"/>
                <a:gd name="T11" fmla="*/ 0 h 1440"/>
                <a:gd name="T12" fmla="*/ 0 w 7562"/>
                <a:gd name="T13" fmla="*/ 0 h 1440"/>
                <a:gd name="T14" fmla="*/ 0 w 7562"/>
                <a:gd name="T15" fmla="*/ 0 h 1440"/>
                <a:gd name="T16" fmla="*/ 0 w 7562"/>
                <a:gd name="T17" fmla="*/ 0 h 1440"/>
                <a:gd name="T18" fmla="*/ 0 w 7562"/>
                <a:gd name="T19" fmla="*/ 0 h 1440"/>
                <a:gd name="T20" fmla="*/ 0 w 7562"/>
                <a:gd name="T21" fmla="*/ 0 h 1440"/>
                <a:gd name="T22" fmla="*/ 0 w 7562"/>
                <a:gd name="T23" fmla="*/ 0 h 1440"/>
                <a:gd name="T24" fmla="*/ 0 w 7562"/>
                <a:gd name="T25" fmla="*/ 0 h 1440"/>
                <a:gd name="T26" fmla="*/ 0 w 7562"/>
                <a:gd name="T27" fmla="*/ 0 h 1440"/>
                <a:gd name="T28" fmla="*/ 0 w 7562"/>
                <a:gd name="T29" fmla="*/ 0 h 1440"/>
                <a:gd name="T30" fmla="*/ 0 w 7562"/>
                <a:gd name="T31" fmla="*/ 0 h 1440"/>
                <a:gd name="T32" fmla="*/ 0 w 7562"/>
                <a:gd name="T33" fmla="*/ 0 h 1440"/>
                <a:gd name="T34" fmla="*/ 0 w 7562"/>
                <a:gd name="T35" fmla="*/ 0 h 1440"/>
                <a:gd name="T36" fmla="*/ 0 w 7562"/>
                <a:gd name="T37" fmla="*/ 0 h 1440"/>
                <a:gd name="T38" fmla="*/ 0 w 7562"/>
                <a:gd name="T39" fmla="*/ 0 h 1440"/>
                <a:gd name="T40" fmla="*/ 0 w 7562"/>
                <a:gd name="T41" fmla="*/ 0 h 1440"/>
                <a:gd name="T42" fmla="*/ 0 w 7562"/>
                <a:gd name="T43" fmla="*/ 0 h 1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4865" name="Rectangle 49">
            <a:extLst>
              <a:ext uri="{FF2B5EF4-FFF2-40B4-BE49-F238E27FC236}">
                <a16:creationId xmlns:a16="http://schemas.microsoft.com/office/drawing/2014/main" id="{B4778A35-C7C6-4016-95EF-AD00510EC7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99238"/>
            <a:ext cx="501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/>
            </a:lvl1pPr>
          </a:lstStyle>
          <a:p>
            <a:pPr>
              <a:defRPr/>
            </a:pPr>
            <a:fld id="{E9AA9EED-DD15-4AAF-8DC8-E4A923F5F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52" descr="logo-IBA-transparent">
            <a:extLst>
              <a:ext uri="{FF2B5EF4-FFF2-40B4-BE49-F238E27FC236}">
                <a16:creationId xmlns:a16="http://schemas.microsoft.com/office/drawing/2014/main" id="{DDC4ECB8-D418-49F3-BB40-7926831BB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6602413"/>
            <a:ext cx="2524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46">
            <a:extLst>
              <a:ext uri="{FF2B5EF4-FFF2-40B4-BE49-F238E27FC236}">
                <a16:creationId xmlns:a16="http://schemas.microsoft.com/office/drawing/2014/main" id="{4A05F1F3-EAE0-40E0-871C-125ADC8845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4438"/>
            <a:ext cx="8501062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34861" name="Rectangle 45">
            <a:extLst>
              <a:ext uri="{FF2B5EF4-FFF2-40B4-BE49-F238E27FC236}">
                <a16:creationId xmlns:a16="http://schemas.microsoft.com/office/drawing/2014/main" id="{42C7627A-5743-4B7B-80D5-2BFB4BF7C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6413" y="61913"/>
            <a:ext cx="849471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Klepnutím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upravit</a:t>
            </a:r>
            <a:r>
              <a:rPr lang="en-US" dirty="0"/>
              <a:t> </a:t>
            </a:r>
            <a:r>
              <a:rPr lang="en-US" dirty="0" err="1"/>
              <a:t>styl</a:t>
            </a:r>
            <a:r>
              <a:rPr lang="en-US" dirty="0"/>
              <a:t> </a:t>
            </a:r>
            <a:r>
              <a:rPr lang="en-US" dirty="0" err="1"/>
              <a:t>předlohy</a:t>
            </a:r>
            <a:r>
              <a:rPr lang="en-US" dirty="0"/>
              <a:t> </a:t>
            </a:r>
            <a:r>
              <a:rPr lang="en-US" dirty="0" err="1"/>
              <a:t>nadpisů</a:t>
            </a:r>
            <a:endParaRPr lang="en-US" dirty="0"/>
          </a:p>
        </p:txBody>
      </p:sp>
      <p:sp>
        <p:nvSpPr>
          <p:cNvPr id="1032" name="Line 60">
            <a:extLst>
              <a:ext uri="{FF2B5EF4-FFF2-40B4-BE49-F238E27FC236}">
                <a16:creationId xmlns:a16="http://schemas.microsoft.com/office/drawing/2014/main" id="{E986DF0C-FC7C-4C5F-A79D-EBFE7710A9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625" y="357188"/>
            <a:ext cx="0" cy="69215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3" name="Line 55">
            <a:extLst>
              <a:ext uri="{FF2B5EF4-FFF2-40B4-BE49-F238E27FC236}">
                <a16:creationId xmlns:a16="http://schemas.microsoft.com/office/drawing/2014/main" id="{C9C6CE05-1502-4649-B0DD-FECBFAEB28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625" y="1071563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034" name="Group 69">
            <a:extLst>
              <a:ext uri="{FF2B5EF4-FFF2-40B4-BE49-F238E27FC236}">
                <a16:creationId xmlns:a16="http://schemas.microsoft.com/office/drawing/2014/main" id="{F2FCDE66-1091-41B1-A349-4A38FFD98052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1071563"/>
            <a:ext cx="9020175" cy="206375"/>
            <a:chOff x="78" y="506"/>
            <a:chExt cx="5682" cy="130"/>
          </a:xfrm>
        </p:grpSpPr>
        <p:sp>
          <p:nvSpPr>
            <p:cNvPr id="1037" name="Line 65">
              <a:extLst>
                <a:ext uri="{FF2B5EF4-FFF2-40B4-BE49-F238E27FC236}">
                  <a16:creationId xmlns:a16="http://schemas.microsoft.com/office/drawing/2014/main" id="{D7BB341F-BE24-4BDB-9E1A-44F0B1DE4E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" y="571"/>
              <a:ext cx="5631" cy="0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Oval 66">
              <a:extLst>
                <a:ext uri="{FF2B5EF4-FFF2-40B4-BE49-F238E27FC236}">
                  <a16:creationId xmlns:a16="http://schemas.microsoft.com/office/drawing/2014/main" id="{912659B6-96C2-4FAE-9E56-A8847893C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" y="506"/>
              <a:ext cx="130" cy="130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EEA32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</p:grpSp>
      <p:pic>
        <p:nvPicPr>
          <p:cNvPr id="1035" name="Picture 67" descr="logo-MU">
            <a:extLst>
              <a:ext uri="{FF2B5EF4-FFF2-40B4-BE49-F238E27FC236}">
                <a16:creationId xmlns:a16="http://schemas.microsoft.com/office/drawing/2014/main" id="{65B5BBB6-6369-47EF-9253-7275F8621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6588125"/>
            <a:ext cx="263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70">
            <a:extLst>
              <a:ext uri="{FF2B5EF4-FFF2-40B4-BE49-F238E27FC236}">
                <a16:creationId xmlns:a16="http://schemas.microsoft.com/office/drawing/2014/main" id="{A459DF6E-F121-4CBB-AB28-D97D09306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670675"/>
            <a:ext cx="2852738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1000">
                <a:solidFill>
                  <a:schemeClr val="bg1"/>
                </a:solidFill>
              </a:rPr>
              <a:t>© Institut biostatistiky a analýz</a:t>
            </a:r>
            <a:endParaRPr lang="en-US" altLang="cs-CZ" sz="1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56" r:id="rId10"/>
    <p:sldLayoutId id="2147484258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þ"/>
        <a:defRPr sz="28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80000"/>
        <a:buFont typeface="Wingdings" panose="05000000000000000000" pitchFamily="2" charset="2"/>
        <a:buChar char="è"/>
        <a:defRPr sz="2400">
          <a:solidFill>
            <a:schemeClr val="tx1"/>
          </a:solidFill>
          <a:latin typeface="+mn-lt"/>
          <a:cs typeface="Arial" charset="0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Arial" charset="0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cs typeface="Arial" charset="0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rgbClr val="DDD4C6"/>
        </a:buClr>
        <a:buChar char="•"/>
        <a:defRPr sz="2000">
          <a:solidFill>
            <a:schemeClr val="tx1"/>
          </a:solidFill>
          <a:latin typeface="+mn-lt"/>
          <a:cs typeface="Arial" charset="0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8" descr="levy-panel-IBA-se-zavojem">
            <a:extLst>
              <a:ext uri="{FF2B5EF4-FFF2-40B4-BE49-F238E27FC236}">
                <a16:creationId xmlns:a16="http://schemas.microsoft.com/office/drawing/2014/main" id="{E608EBAD-535A-4469-877E-592A276AB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2"/>
          <a:stretch>
            <a:fillRect/>
          </a:stretch>
        </p:blipFill>
        <p:spPr bwMode="auto">
          <a:xfrm>
            <a:off x="0" y="0"/>
            <a:ext cx="1692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63">
            <a:extLst>
              <a:ext uri="{FF2B5EF4-FFF2-40B4-BE49-F238E27FC236}">
                <a16:creationId xmlns:a16="http://schemas.microsoft.com/office/drawing/2014/main" id="{22521D58-3662-4C07-A589-0CA56625A8AD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6638925"/>
            <a:ext cx="7537450" cy="219075"/>
            <a:chOff x="1338" y="4156"/>
            <a:chExt cx="4067" cy="164"/>
          </a:xfrm>
        </p:grpSpPr>
        <p:sp>
          <p:nvSpPr>
            <p:cNvPr id="2063" name="Freeform 61">
              <a:extLst>
                <a:ext uri="{FF2B5EF4-FFF2-40B4-BE49-F238E27FC236}">
                  <a16:creationId xmlns:a16="http://schemas.microsoft.com/office/drawing/2014/main" id="{E549F546-AC63-4A01-8C2E-69668943F71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338" y="4156"/>
              <a:ext cx="3175" cy="164"/>
            </a:xfrm>
            <a:custGeom>
              <a:avLst/>
              <a:gdLst>
                <a:gd name="T0" fmla="*/ 0 w 7562"/>
                <a:gd name="T1" fmla="*/ 0 h 1440"/>
                <a:gd name="T2" fmla="*/ 0 w 7562"/>
                <a:gd name="T3" fmla="*/ 0 h 1440"/>
                <a:gd name="T4" fmla="*/ 0 w 7562"/>
                <a:gd name="T5" fmla="*/ 0 h 1440"/>
                <a:gd name="T6" fmla="*/ 0 w 7562"/>
                <a:gd name="T7" fmla="*/ 0 h 1440"/>
                <a:gd name="T8" fmla="*/ 0 w 7562"/>
                <a:gd name="T9" fmla="*/ 0 h 1440"/>
                <a:gd name="T10" fmla="*/ 0 w 7562"/>
                <a:gd name="T11" fmla="*/ 0 h 1440"/>
                <a:gd name="T12" fmla="*/ 0 w 7562"/>
                <a:gd name="T13" fmla="*/ 0 h 1440"/>
                <a:gd name="T14" fmla="*/ 0 w 7562"/>
                <a:gd name="T15" fmla="*/ 0 h 1440"/>
                <a:gd name="T16" fmla="*/ 0 w 7562"/>
                <a:gd name="T17" fmla="*/ 0 h 1440"/>
                <a:gd name="T18" fmla="*/ 0 w 7562"/>
                <a:gd name="T19" fmla="*/ 0 h 1440"/>
                <a:gd name="T20" fmla="*/ 0 w 7562"/>
                <a:gd name="T21" fmla="*/ 0 h 1440"/>
                <a:gd name="T22" fmla="*/ 0 w 7562"/>
                <a:gd name="T23" fmla="*/ 0 h 1440"/>
                <a:gd name="T24" fmla="*/ 0 w 7562"/>
                <a:gd name="T25" fmla="*/ 0 h 1440"/>
                <a:gd name="T26" fmla="*/ 0 w 7562"/>
                <a:gd name="T27" fmla="*/ 0 h 1440"/>
                <a:gd name="T28" fmla="*/ 0 w 7562"/>
                <a:gd name="T29" fmla="*/ 0 h 1440"/>
                <a:gd name="T30" fmla="*/ 0 w 7562"/>
                <a:gd name="T31" fmla="*/ 0 h 1440"/>
                <a:gd name="T32" fmla="*/ 0 w 7562"/>
                <a:gd name="T33" fmla="*/ 0 h 1440"/>
                <a:gd name="T34" fmla="*/ 0 w 7562"/>
                <a:gd name="T35" fmla="*/ 0 h 1440"/>
                <a:gd name="T36" fmla="*/ 0 w 7562"/>
                <a:gd name="T37" fmla="*/ 0 h 1440"/>
                <a:gd name="T38" fmla="*/ 0 w 7562"/>
                <a:gd name="T39" fmla="*/ 0 h 1440"/>
                <a:gd name="T40" fmla="*/ 0 w 7562"/>
                <a:gd name="T41" fmla="*/ 0 h 1440"/>
                <a:gd name="T42" fmla="*/ 0 w 7562"/>
                <a:gd name="T43" fmla="*/ 0 h 1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4" name="Freeform 62">
              <a:extLst>
                <a:ext uri="{FF2B5EF4-FFF2-40B4-BE49-F238E27FC236}">
                  <a16:creationId xmlns:a16="http://schemas.microsoft.com/office/drawing/2014/main" id="{AB8255AD-4405-4456-9A25-55CB60D20428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332" y="4156"/>
              <a:ext cx="1073" cy="164"/>
            </a:xfrm>
            <a:custGeom>
              <a:avLst/>
              <a:gdLst>
                <a:gd name="T0" fmla="*/ 0 w 7562"/>
                <a:gd name="T1" fmla="*/ 0 h 1440"/>
                <a:gd name="T2" fmla="*/ 0 w 7562"/>
                <a:gd name="T3" fmla="*/ 0 h 1440"/>
                <a:gd name="T4" fmla="*/ 0 w 7562"/>
                <a:gd name="T5" fmla="*/ 0 h 1440"/>
                <a:gd name="T6" fmla="*/ 0 w 7562"/>
                <a:gd name="T7" fmla="*/ 0 h 1440"/>
                <a:gd name="T8" fmla="*/ 0 w 7562"/>
                <a:gd name="T9" fmla="*/ 0 h 1440"/>
                <a:gd name="T10" fmla="*/ 0 w 7562"/>
                <a:gd name="T11" fmla="*/ 0 h 1440"/>
                <a:gd name="T12" fmla="*/ 0 w 7562"/>
                <a:gd name="T13" fmla="*/ 0 h 1440"/>
                <a:gd name="T14" fmla="*/ 0 w 7562"/>
                <a:gd name="T15" fmla="*/ 0 h 1440"/>
                <a:gd name="T16" fmla="*/ 0 w 7562"/>
                <a:gd name="T17" fmla="*/ 0 h 1440"/>
                <a:gd name="T18" fmla="*/ 0 w 7562"/>
                <a:gd name="T19" fmla="*/ 0 h 1440"/>
                <a:gd name="T20" fmla="*/ 0 w 7562"/>
                <a:gd name="T21" fmla="*/ 0 h 1440"/>
                <a:gd name="T22" fmla="*/ 0 w 7562"/>
                <a:gd name="T23" fmla="*/ 0 h 1440"/>
                <a:gd name="T24" fmla="*/ 0 w 7562"/>
                <a:gd name="T25" fmla="*/ 0 h 1440"/>
                <a:gd name="T26" fmla="*/ 0 w 7562"/>
                <a:gd name="T27" fmla="*/ 0 h 1440"/>
                <a:gd name="T28" fmla="*/ 0 w 7562"/>
                <a:gd name="T29" fmla="*/ 0 h 1440"/>
                <a:gd name="T30" fmla="*/ 0 w 7562"/>
                <a:gd name="T31" fmla="*/ 0 h 1440"/>
                <a:gd name="T32" fmla="*/ 0 w 7562"/>
                <a:gd name="T33" fmla="*/ 0 h 1440"/>
                <a:gd name="T34" fmla="*/ 0 w 7562"/>
                <a:gd name="T35" fmla="*/ 0 h 1440"/>
                <a:gd name="T36" fmla="*/ 0 w 7562"/>
                <a:gd name="T37" fmla="*/ 0 h 1440"/>
                <a:gd name="T38" fmla="*/ 0 w 7562"/>
                <a:gd name="T39" fmla="*/ 0 h 1440"/>
                <a:gd name="T40" fmla="*/ 0 w 7562"/>
                <a:gd name="T41" fmla="*/ 0 h 1440"/>
                <a:gd name="T42" fmla="*/ 0 w 7562"/>
                <a:gd name="T43" fmla="*/ 0 h 1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4865" name="Rectangle 49">
            <a:extLst>
              <a:ext uri="{FF2B5EF4-FFF2-40B4-BE49-F238E27FC236}">
                <a16:creationId xmlns:a16="http://schemas.microsoft.com/office/drawing/2014/main" id="{9AAA7D41-BD11-4029-B707-9915BC3514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99238"/>
            <a:ext cx="501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>
              <a:defRPr/>
            </a:pPr>
            <a:fld id="{6CD7B2F3-7FF6-47C7-837B-F762FF4D26A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pic>
        <p:nvPicPr>
          <p:cNvPr id="2053" name="Picture 52" descr="logo-IBA-transparent">
            <a:extLst>
              <a:ext uri="{FF2B5EF4-FFF2-40B4-BE49-F238E27FC236}">
                <a16:creationId xmlns:a16="http://schemas.microsoft.com/office/drawing/2014/main" id="{38403D54-0778-41DD-B561-0F61E9D44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6602413"/>
            <a:ext cx="2524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46">
            <a:extLst>
              <a:ext uri="{FF2B5EF4-FFF2-40B4-BE49-F238E27FC236}">
                <a16:creationId xmlns:a16="http://schemas.microsoft.com/office/drawing/2014/main" id="{86367968-C9A0-4EAD-93CF-6C512BFB6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4438"/>
            <a:ext cx="8501062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34861" name="Rectangle 45">
            <a:extLst>
              <a:ext uri="{FF2B5EF4-FFF2-40B4-BE49-F238E27FC236}">
                <a16:creationId xmlns:a16="http://schemas.microsoft.com/office/drawing/2014/main" id="{A3BF9ECE-E5A6-48C5-8AE0-B6D1F5A1DC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6413" y="61913"/>
            <a:ext cx="849471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Klepnutím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upravit</a:t>
            </a:r>
            <a:r>
              <a:rPr lang="en-US" dirty="0"/>
              <a:t> </a:t>
            </a:r>
            <a:r>
              <a:rPr lang="en-US" dirty="0" err="1"/>
              <a:t>styl</a:t>
            </a:r>
            <a:r>
              <a:rPr lang="en-US" dirty="0"/>
              <a:t> </a:t>
            </a:r>
            <a:r>
              <a:rPr lang="en-US" dirty="0" err="1"/>
              <a:t>předlohy</a:t>
            </a:r>
            <a:r>
              <a:rPr lang="en-US" dirty="0"/>
              <a:t> </a:t>
            </a:r>
            <a:r>
              <a:rPr lang="en-US" dirty="0" err="1"/>
              <a:t>nadpisů</a:t>
            </a:r>
            <a:endParaRPr lang="en-US" dirty="0"/>
          </a:p>
        </p:txBody>
      </p:sp>
      <p:sp>
        <p:nvSpPr>
          <p:cNvPr id="2056" name="Line 60">
            <a:extLst>
              <a:ext uri="{FF2B5EF4-FFF2-40B4-BE49-F238E27FC236}">
                <a16:creationId xmlns:a16="http://schemas.microsoft.com/office/drawing/2014/main" id="{EC528549-74D2-473C-AAE6-DCE067D75A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625" y="357188"/>
            <a:ext cx="0" cy="69215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7" name="Line 55">
            <a:extLst>
              <a:ext uri="{FF2B5EF4-FFF2-40B4-BE49-F238E27FC236}">
                <a16:creationId xmlns:a16="http://schemas.microsoft.com/office/drawing/2014/main" id="{6FC84ABB-A1D8-4BA4-9EB7-391A66A70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625" y="1071563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058" name="Group 69">
            <a:extLst>
              <a:ext uri="{FF2B5EF4-FFF2-40B4-BE49-F238E27FC236}">
                <a16:creationId xmlns:a16="http://schemas.microsoft.com/office/drawing/2014/main" id="{E57D70B0-8D1D-4663-BF6A-7439E6EDAD05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1071563"/>
            <a:ext cx="9020175" cy="206375"/>
            <a:chOff x="78" y="506"/>
            <a:chExt cx="5682" cy="130"/>
          </a:xfrm>
        </p:grpSpPr>
        <p:sp>
          <p:nvSpPr>
            <p:cNvPr id="2061" name="Line 65">
              <a:extLst>
                <a:ext uri="{FF2B5EF4-FFF2-40B4-BE49-F238E27FC236}">
                  <a16:creationId xmlns:a16="http://schemas.microsoft.com/office/drawing/2014/main" id="{CC91BD86-ADAF-40EA-B0E9-CE1D9285AD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" y="571"/>
              <a:ext cx="5631" cy="0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Oval 66">
              <a:extLst>
                <a:ext uri="{FF2B5EF4-FFF2-40B4-BE49-F238E27FC236}">
                  <a16:creationId xmlns:a16="http://schemas.microsoft.com/office/drawing/2014/main" id="{CF1EA0FE-A69A-4F8C-ACA9-06BEA0A8D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" y="506"/>
              <a:ext cx="130" cy="130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EEA32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</p:grpSp>
      <p:pic>
        <p:nvPicPr>
          <p:cNvPr id="2059" name="Picture 67" descr="logo-MU">
            <a:extLst>
              <a:ext uri="{FF2B5EF4-FFF2-40B4-BE49-F238E27FC236}">
                <a16:creationId xmlns:a16="http://schemas.microsoft.com/office/drawing/2014/main" id="{63D44881-08BF-4217-8163-043E021F5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6588125"/>
            <a:ext cx="263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70">
            <a:extLst>
              <a:ext uri="{FF2B5EF4-FFF2-40B4-BE49-F238E27FC236}">
                <a16:creationId xmlns:a16="http://schemas.microsoft.com/office/drawing/2014/main" id="{15FE581C-EFED-4484-9B15-DC02866D5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670675"/>
            <a:ext cx="2852738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1000">
                <a:solidFill>
                  <a:schemeClr val="bg1"/>
                </a:solidFill>
              </a:rPr>
              <a:t>© Institut biostatistiky a analýz</a:t>
            </a:r>
            <a:endParaRPr lang="en-US" altLang="cs-CZ" sz="1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þ"/>
        <a:defRPr sz="28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80000"/>
        <a:buFont typeface="Wingdings" panose="05000000000000000000" pitchFamily="2" charset="2"/>
        <a:buChar char="è"/>
        <a:defRPr sz="2400">
          <a:solidFill>
            <a:schemeClr val="tx1"/>
          </a:solidFill>
          <a:latin typeface="+mn-lt"/>
          <a:cs typeface="Arial" charset="0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Arial" charset="0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cs typeface="Arial" charset="0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rgbClr val="DDD4C6"/>
        </a:buClr>
        <a:buChar char="•"/>
        <a:defRPr sz="2000">
          <a:solidFill>
            <a:schemeClr val="tx1"/>
          </a:solidFill>
          <a:latin typeface="+mn-lt"/>
          <a:cs typeface="Arial" charset="0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s.psu.edu/drussell/Demos/complex/complex.html" TargetMode="External"/><Relationship Id="rId2" Type="http://schemas.openxmlformats.org/officeDocument/2006/relationships/hyperlink" Target="http://www.mysearch.org.uk/website1/html/222.Functi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eeYRkW8V7Vg" TargetMode="External"/><Relationship Id="rId5" Type="http://schemas.openxmlformats.org/officeDocument/2006/relationships/hyperlink" Target="http://www.khanacademy.org/science/physics/oscillatory-motion/harmonic-motion/v/introduction-to-harmonic-motion" TargetMode="External"/><Relationship Id="rId4" Type="http://schemas.openxmlformats.org/officeDocument/2006/relationships/hyperlink" Target="http://en.wikipedia.org/wiki/Harmonic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oleObject" Target="../embeddings/oleObject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oleObject" Target="../embeddings/oleObject1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4.png"/><Relationship Id="rId4" Type="http://schemas.openxmlformats.org/officeDocument/2006/relationships/oleObject" Target="../embeddings/oleObject1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1.png"/><Relationship Id="rId4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Circle_cos_sin.gif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E0BED45-AB6C-42EA-B212-F5FD808992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5750" y="1857375"/>
            <a:ext cx="8239125" cy="1930400"/>
          </a:xfrm>
        </p:spPr>
        <p:txBody>
          <a:bodyPr/>
          <a:lstStyle/>
          <a:p>
            <a:pPr eaLnBrk="1" hangingPunct="1"/>
            <a:r>
              <a:rPr lang="cs-CZ" altLang="cs-CZ" sz="4800"/>
              <a:t>ČASOVÉ ŘADY </a:t>
            </a:r>
            <a:endParaRPr lang="cs-CZ" altLang="cs-CZ" sz="40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8257D0E-8489-4CDB-91BE-BBA7E0A113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28813" y="4076700"/>
            <a:ext cx="6858000" cy="2357438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>
                <a:latin typeface="Arial" pitchFamily="34" charset="0"/>
              </a:rPr>
              <a:t>Mgr. et Mgr. Jiří Kalina, PhD.</a:t>
            </a:r>
          </a:p>
          <a:p>
            <a:pPr eaLnBrk="1" hangingPunct="1">
              <a:defRPr/>
            </a:pPr>
            <a:r>
              <a:rPr lang="cs-CZ" sz="2400" b="1" dirty="0">
                <a:latin typeface="Arial" pitchFamily="34" charset="0"/>
              </a:rPr>
              <a:t>prof. Ing. Jiří Holčík, CSc.</a:t>
            </a:r>
          </a:p>
          <a:p>
            <a:pPr eaLnBrk="1" hangingPunct="1">
              <a:defRPr/>
            </a:pPr>
            <a:endParaRPr lang="en-US" b="1" dirty="0">
              <a:latin typeface="Arial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b="1" dirty="0">
                <a:latin typeface="Arial" pitchFamily="34" charset="0"/>
              </a:rPr>
              <a:t>UKB, </a:t>
            </a:r>
            <a:r>
              <a:rPr lang="cs-CZ" b="1" dirty="0">
                <a:latin typeface="Arial" pitchFamily="34" charset="0"/>
              </a:rPr>
              <a:t>pavilon D29 (</a:t>
            </a:r>
            <a:r>
              <a:rPr lang="cs-CZ" b="1" dirty="0" err="1">
                <a:latin typeface="Arial" pitchFamily="34" charset="0"/>
              </a:rPr>
              <a:t>Recetox</a:t>
            </a:r>
            <a:r>
              <a:rPr lang="cs-CZ" b="1" dirty="0">
                <a:latin typeface="Arial" pitchFamily="34" charset="0"/>
              </a:rPr>
              <a:t>)</a:t>
            </a:r>
            <a:r>
              <a:rPr lang="en-US" b="1" dirty="0">
                <a:latin typeface="Arial" pitchFamily="34" charset="0"/>
              </a:rPr>
              <a:t>, </a:t>
            </a:r>
            <a:r>
              <a:rPr lang="cs-CZ" b="1" dirty="0">
                <a:latin typeface="Arial" pitchFamily="34" charset="0"/>
              </a:rPr>
              <a:t>kancelář 123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b="1" dirty="0">
                <a:latin typeface="Arial" pitchFamily="34" charset="0"/>
              </a:rPr>
              <a:t>kalina</a:t>
            </a:r>
            <a:r>
              <a:rPr lang="en-US" b="1" dirty="0">
                <a:latin typeface="Arial" pitchFamily="34" charset="0"/>
              </a:rPr>
              <a:t>@</a:t>
            </a:r>
            <a:r>
              <a:rPr lang="cs-CZ" b="1" dirty="0">
                <a:latin typeface="Arial" pitchFamily="34" charset="0"/>
              </a:rPr>
              <a:t>mail</a:t>
            </a:r>
            <a:r>
              <a:rPr lang="en-US" b="1" dirty="0">
                <a:latin typeface="Arial" pitchFamily="34" charset="0"/>
              </a:rPr>
              <a:t>.muni.cz</a:t>
            </a:r>
            <a:endParaRPr lang="cs-CZ" sz="1200" b="1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>
            <a:extLst>
              <a:ext uri="{FF2B5EF4-FFF2-40B4-BE49-F238E27FC236}">
                <a16:creationId xmlns:a16="http://schemas.microsoft.com/office/drawing/2014/main" id="{25C24443-84EB-4F8F-8920-37461C6850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294687" cy="5024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rgbClr val="002060"/>
                </a:solidFill>
              </a:rPr>
              <a:t>harmonická posloupnost </a:t>
            </a:r>
            <a:r>
              <a:rPr lang="cs-CZ" altLang="cs-CZ" dirty="0"/>
              <a:t>je dána vztahem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dirty="0"/>
              <a:t>x(</a:t>
            </a:r>
            <a:r>
              <a:rPr lang="cs-CZ" altLang="cs-CZ" dirty="0" err="1"/>
              <a:t>nT</a:t>
            </a:r>
            <a:r>
              <a:rPr lang="cs-CZ" altLang="cs-CZ" baseline="-25000" dirty="0" err="1"/>
              <a:t>vz</a:t>
            </a:r>
            <a:r>
              <a:rPr lang="cs-CZ" altLang="cs-CZ" dirty="0"/>
              <a:t>) = A ∙ cos(</a:t>
            </a:r>
            <a:r>
              <a:rPr lang="el-GR" altLang="cs-CZ" dirty="0"/>
              <a:t>Ω</a:t>
            </a:r>
            <a:r>
              <a:rPr lang="cs-CZ" altLang="cs-CZ" dirty="0" err="1"/>
              <a:t>nT</a:t>
            </a:r>
            <a:r>
              <a:rPr lang="cs-CZ" altLang="cs-CZ" baseline="-25000" dirty="0" err="1"/>
              <a:t>vz</a:t>
            </a:r>
            <a:r>
              <a:rPr lang="cs-CZ" altLang="cs-CZ" dirty="0"/>
              <a:t> + </a:t>
            </a:r>
            <a:r>
              <a:rPr lang="el-GR" altLang="cs-CZ" dirty="0"/>
              <a:t>φ</a:t>
            </a:r>
            <a:r>
              <a:rPr lang="cs-CZ" altLang="cs-CZ" baseline="-25000" dirty="0"/>
              <a:t>0</a:t>
            </a:r>
            <a:r>
              <a:rPr lang="cs-CZ" altLang="cs-CZ" dirty="0"/>
              <a:t>),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dirty="0"/>
              <a:t>kde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	</a:t>
            </a:r>
            <a:r>
              <a:rPr lang="cs-CZ" altLang="cs-CZ" sz="2000" dirty="0"/>
              <a:t>A </a:t>
            </a:r>
            <a:r>
              <a:rPr lang="en-US" altLang="cs-CZ" sz="2000" dirty="0"/>
              <a:t>&gt;</a:t>
            </a:r>
            <a:r>
              <a:rPr lang="cs-CZ" altLang="cs-CZ" sz="2000" dirty="0"/>
              <a:t> 0 je </a:t>
            </a:r>
            <a:r>
              <a:rPr lang="cs-CZ" altLang="cs-CZ" sz="2000" dirty="0">
                <a:solidFill>
                  <a:srgbClr val="0070C0"/>
                </a:solidFill>
              </a:rPr>
              <a:t>amplituda</a:t>
            </a:r>
            <a:r>
              <a:rPr lang="cs-CZ" altLang="cs-CZ" sz="2000" dirty="0"/>
              <a:t> harmonické posloupnosti;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dirty="0"/>
              <a:t>	</a:t>
            </a:r>
            <a:r>
              <a:rPr lang="el-GR" altLang="cs-CZ" sz="2000" dirty="0"/>
              <a:t>Ω</a:t>
            </a:r>
            <a:r>
              <a:rPr lang="cs-CZ" altLang="cs-CZ" sz="2000" baseline="-25000" dirty="0"/>
              <a:t> </a:t>
            </a:r>
            <a:r>
              <a:rPr lang="en-US" altLang="cs-CZ" sz="2000" dirty="0"/>
              <a:t>&gt;</a:t>
            </a:r>
            <a:r>
              <a:rPr lang="cs-CZ" altLang="cs-CZ" sz="2000" dirty="0"/>
              <a:t> 0</a:t>
            </a:r>
            <a:r>
              <a:rPr lang="cs-CZ" altLang="cs-CZ" sz="2000" baseline="-25000" dirty="0"/>
              <a:t> </a:t>
            </a:r>
            <a:r>
              <a:rPr lang="cs-CZ" altLang="cs-CZ" sz="2000" dirty="0"/>
              <a:t>je </a:t>
            </a:r>
            <a:r>
              <a:rPr lang="cs-CZ" altLang="cs-CZ" sz="2000" dirty="0">
                <a:solidFill>
                  <a:srgbClr val="0070C0"/>
                </a:solidFill>
              </a:rPr>
              <a:t>úhlový kmitočet </a:t>
            </a:r>
            <a:r>
              <a:rPr lang="cs-CZ" altLang="cs-CZ" sz="2000" dirty="0" err="1"/>
              <a:t>h.p</a:t>
            </a:r>
            <a:r>
              <a:rPr lang="cs-CZ" altLang="cs-CZ" sz="2000" dirty="0"/>
              <a:t>., </a:t>
            </a:r>
            <a:r>
              <a:rPr lang="cs-CZ" altLang="cs-CZ" sz="2000" dirty="0">
                <a:solidFill>
                  <a:srgbClr val="0070C0"/>
                </a:solidFill>
              </a:rPr>
              <a:t>úhlová rychlost;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dirty="0"/>
              <a:t>	</a:t>
            </a:r>
            <a:r>
              <a:rPr lang="el-GR" altLang="cs-CZ" sz="2000" dirty="0"/>
              <a:t>φ</a:t>
            </a:r>
            <a:r>
              <a:rPr lang="cs-CZ" altLang="cs-CZ" sz="2000" baseline="-25000" dirty="0"/>
              <a:t>0 </a:t>
            </a:r>
            <a:r>
              <a:rPr lang="cs-CZ" altLang="cs-CZ" sz="2000" dirty="0"/>
              <a:t>je </a:t>
            </a:r>
            <a:r>
              <a:rPr lang="cs-CZ" altLang="cs-CZ" sz="2000" dirty="0">
                <a:solidFill>
                  <a:srgbClr val="0070C0"/>
                </a:solidFill>
              </a:rPr>
              <a:t>počáteční fáze</a:t>
            </a:r>
            <a:r>
              <a:rPr lang="cs-CZ" altLang="cs-CZ" sz="2000" dirty="0"/>
              <a:t>, tj. fáze (počáteční úhel, posun) v čase 	</a:t>
            </a:r>
            <a:r>
              <a:rPr lang="cs-CZ" altLang="cs-CZ" sz="2000" dirty="0" err="1"/>
              <a:t>nT</a:t>
            </a:r>
            <a:r>
              <a:rPr lang="cs-CZ" altLang="cs-CZ" sz="2000" baseline="-25000" dirty="0" err="1"/>
              <a:t>vz</a:t>
            </a:r>
            <a:r>
              <a:rPr lang="cs-CZ" altLang="cs-CZ" sz="2000" baseline="-25000" dirty="0"/>
              <a:t> </a:t>
            </a:r>
            <a:r>
              <a:rPr lang="cs-CZ" altLang="cs-CZ" sz="2000" dirty="0"/>
              <a:t>= 0;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dirty="0"/>
              <a:t>	(</a:t>
            </a:r>
            <a:r>
              <a:rPr lang="el-GR" altLang="cs-CZ" sz="2000" dirty="0"/>
              <a:t>Ω</a:t>
            </a:r>
            <a:r>
              <a:rPr lang="cs-CZ" altLang="cs-CZ" sz="2000" dirty="0" err="1"/>
              <a:t>nT</a:t>
            </a:r>
            <a:r>
              <a:rPr lang="cs-CZ" altLang="cs-CZ" sz="2000" baseline="-25000" dirty="0" err="1"/>
              <a:t>vz</a:t>
            </a:r>
            <a:r>
              <a:rPr lang="cs-CZ" altLang="cs-CZ" sz="2000" baseline="-25000" dirty="0"/>
              <a:t> </a:t>
            </a:r>
            <a:r>
              <a:rPr lang="cs-CZ" altLang="cs-CZ" sz="2000" dirty="0"/>
              <a:t>+ </a:t>
            </a:r>
            <a:r>
              <a:rPr lang="el-GR" altLang="cs-CZ" sz="2000" dirty="0"/>
              <a:t>φ</a:t>
            </a:r>
            <a:r>
              <a:rPr lang="cs-CZ" altLang="cs-CZ" sz="2000" baseline="-25000" dirty="0"/>
              <a:t>0</a:t>
            </a:r>
            <a:r>
              <a:rPr lang="cs-CZ" altLang="cs-CZ" sz="2000" dirty="0"/>
              <a:t>) je </a:t>
            </a:r>
            <a:r>
              <a:rPr lang="cs-CZ" altLang="cs-CZ" sz="2000" dirty="0">
                <a:solidFill>
                  <a:srgbClr val="0070C0"/>
                </a:solidFill>
              </a:rPr>
              <a:t>fáze</a:t>
            </a:r>
            <a:r>
              <a:rPr lang="cs-CZ" altLang="cs-CZ" sz="2000" dirty="0"/>
              <a:t> harmonické posloupnosti;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dirty="0">
                <a:solidFill>
                  <a:srgbClr val="0070C0"/>
                </a:solidFill>
              </a:rPr>
              <a:t>perioda</a:t>
            </a:r>
            <a:r>
              <a:rPr lang="cs-CZ" altLang="cs-CZ" sz="2000" dirty="0"/>
              <a:t> harmonické posloupnosti je dána vztahem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 dirty="0"/>
              <a:t>T = 2</a:t>
            </a:r>
            <a:r>
              <a:rPr lang="cs-CZ" altLang="cs-CZ" sz="2400" dirty="0">
                <a:sym typeface="Symbol" panose="05050102010706020507" pitchFamily="18" charset="2"/>
              </a:rPr>
              <a:t></a:t>
            </a:r>
            <a:r>
              <a:rPr lang="cs-CZ" altLang="cs-CZ" sz="2000" dirty="0">
                <a:sym typeface="Symbol" panose="05050102010706020507" pitchFamily="18" charset="2"/>
              </a:rPr>
              <a:t>/</a:t>
            </a:r>
            <a:r>
              <a:rPr lang="el-GR" altLang="cs-CZ" sz="2000" dirty="0"/>
              <a:t>Ω</a:t>
            </a:r>
            <a:endParaRPr lang="cs-CZ" altLang="cs-CZ" sz="2000" dirty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cs-CZ" altLang="cs-CZ" sz="2000" dirty="0">
                <a:solidFill>
                  <a:srgbClr val="0070C0"/>
                </a:solidFill>
              </a:rPr>
              <a:t>kmitočet</a:t>
            </a:r>
            <a:r>
              <a:rPr lang="cs-CZ" altLang="cs-CZ" sz="2000" dirty="0"/>
              <a:t> harmonické posloupnosti je definován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cs-CZ" altLang="cs-CZ" sz="2000" dirty="0"/>
              <a:t>		f = 1/T = </a:t>
            </a:r>
            <a:r>
              <a:rPr lang="el-GR" altLang="cs-CZ" sz="2000" dirty="0"/>
              <a:t>Ω</a:t>
            </a:r>
            <a:r>
              <a:rPr lang="cs-CZ" altLang="cs-CZ" sz="2000" dirty="0">
                <a:sym typeface="Symbol" panose="05050102010706020507" pitchFamily="18" charset="2"/>
              </a:rPr>
              <a:t>/</a:t>
            </a:r>
            <a:r>
              <a:rPr lang="cs-CZ" altLang="cs-CZ" sz="2000" dirty="0"/>
              <a:t>2</a:t>
            </a:r>
            <a:r>
              <a:rPr lang="cs-CZ" altLang="cs-CZ" sz="2000" dirty="0">
                <a:sym typeface="Symbol" panose="05050102010706020507" pitchFamily="18" charset="2"/>
              </a:rPr>
              <a:t></a:t>
            </a:r>
            <a:endParaRPr lang="cs-CZ" altLang="cs-CZ" sz="2000" dirty="0"/>
          </a:p>
        </p:txBody>
      </p:sp>
      <p:graphicFrame>
        <p:nvGraphicFramePr>
          <p:cNvPr id="63491" name="Object 2">
            <a:extLst>
              <a:ext uri="{FF2B5EF4-FFF2-40B4-BE49-F238E27FC236}">
                <a16:creationId xmlns:a16="http://schemas.microsoft.com/office/drawing/2014/main" id="{DE5BF723-0C3E-46F8-AEC6-D4CC447BE6E5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588125" y="5143500"/>
          <a:ext cx="2555875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9593014" imgH="3839111" progId="PBrush">
                  <p:embed/>
                </p:oleObj>
              </mc:Choice>
              <mc:Fallback>
                <p:oleObj name="Rastrový obrázek" r:id="rId2" imgW="9593014" imgH="3839111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5143500"/>
                        <a:ext cx="2555875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6" name="Rectangle 2">
            <a:extLst>
              <a:ext uri="{FF2B5EF4-FFF2-40B4-BE49-F238E27FC236}">
                <a16:creationId xmlns:a16="http://schemas.microsoft.com/office/drawing/2014/main" id="{0E2473E8-ABBE-44F9-8936-55FA03988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675687" cy="928687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>
            <a:extLst>
              <a:ext uri="{FF2B5EF4-FFF2-40B4-BE49-F238E27FC236}">
                <a16:creationId xmlns:a16="http://schemas.microsoft.com/office/drawing/2014/main" id="{24EAD607-89BF-4010-83E2-AE4FB62CA06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294687" cy="5024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rgbClr val="002060"/>
                </a:solidFill>
              </a:rPr>
              <a:t>harmonická posloupnost </a:t>
            </a:r>
            <a:r>
              <a:rPr lang="cs-CZ" altLang="cs-CZ" dirty="0"/>
              <a:t>je dána vztahem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dirty="0"/>
              <a:t>x(</a:t>
            </a:r>
            <a:r>
              <a:rPr lang="cs-CZ" altLang="cs-CZ" dirty="0" err="1"/>
              <a:t>nT</a:t>
            </a:r>
            <a:r>
              <a:rPr lang="cs-CZ" altLang="cs-CZ" baseline="-25000" dirty="0" err="1"/>
              <a:t>vz</a:t>
            </a:r>
            <a:r>
              <a:rPr lang="cs-CZ" altLang="cs-CZ" dirty="0"/>
              <a:t>) = A ∙ cos(</a:t>
            </a:r>
            <a:r>
              <a:rPr lang="el-GR" altLang="cs-CZ" dirty="0"/>
              <a:t>Ω</a:t>
            </a:r>
            <a:r>
              <a:rPr lang="cs-CZ" altLang="cs-CZ" dirty="0" err="1"/>
              <a:t>nT</a:t>
            </a:r>
            <a:r>
              <a:rPr lang="cs-CZ" altLang="cs-CZ" baseline="-25000" dirty="0" err="1"/>
              <a:t>vz</a:t>
            </a:r>
            <a:r>
              <a:rPr lang="cs-CZ" altLang="cs-CZ" dirty="0"/>
              <a:t> + </a:t>
            </a:r>
            <a:r>
              <a:rPr lang="el-GR" altLang="cs-CZ" dirty="0"/>
              <a:t>φ</a:t>
            </a:r>
            <a:r>
              <a:rPr lang="cs-CZ" altLang="cs-CZ" baseline="-25000" dirty="0"/>
              <a:t>0</a:t>
            </a:r>
            <a:r>
              <a:rPr lang="cs-CZ" altLang="cs-CZ" dirty="0"/>
              <a:t>),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dirty="0"/>
              <a:t>kde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	</a:t>
            </a:r>
            <a:r>
              <a:rPr lang="cs-CZ" altLang="cs-CZ" sz="2000" dirty="0"/>
              <a:t>A </a:t>
            </a:r>
            <a:r>
              <a:rPr lang="en-US" altLang="cs-CZ" sz="2000" dirty="0"/>
              <a:t>&gt;</a:t>
            </a:r>
            <a:r>
              <a:rPr lang="cs-CZ" altLang="cs-CZ" sz="2000" dirty="0"/>
              <a:t> 0 je </a:t>
            </a:r>
            <a:r>
              <a:rPr lang="cs-CZ" altLang="cs-CZ" sz="2000" dirty="0">
                <a:solidFill>
                  <a:srgbClr val="0070C0"/>
                </a:solidFill>
              </a:rPr>
              <a:t>amplituda</a:t>
            </a:r>
            <a:r>
              <a:rPr lang="cs-CZ" altLang="cs-CZ" sz="2000" dirty="0"/>
              <a:t> harmonické posloupnosti;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dirty="0"/>
              <a:t>	</a:t>
            </a:r>
            <a:r>
              <a:rPr lang="el-GR" altLang="cs-CZ" sz="2000" dirty="0"/>
              <a:t>Ω</a:t>
            </a:r>
            <a:r>
              <a:rPr lang="cs-CZ" altLang="cs-CZ" sz="2000" baseline="-25000" dirty="0"/>
              <a:t> </a:t>
            </a:r>
            <a:r>
              <a:rPr lang="en-US" altLang="cs-CZ" sz="2000" dirty="0"/>
              <a:t>&gt;</a:t>
            </a:r>
            <a:r>
              <a:rPr lang="cs-CZ" altLang="cs-CZ" sz="2000" dirty="0"/>
              <a:t> 0</a:t>
            </a:r>
            <a:r>
              <a:rPr lang="cs-CZ" altLang="cs-CZ" sz="2000" baseline="-25000" dirty="0"/>
              <a:t> </a:t>
            </a:r>
            <a:r>
              <a:rPr lang="cs-CZ" altLang="cs-CZ" sz="2000" dirty="0"/>
              <a:t>je </a:t>
            </a:r>
            <a:r>
              <a:rPr lang="cs-CZ" altLang="cs-CZ" sz="2000" dirty="0">
                <a:solidFill>
                  <a:srgbClr val="0070C0"/>
                </a:solidFill>
              </a:rPr>
              <a:t>úhlový kmitočet </a:t>
            </a:r>
            <a:r>
              <a:rPr lang="cs-CZ" altLang="cs-CZ" sz="2000" dirty="0" err="1"/>
              <a:t>h.p</a:t>
            </a:r>
            <a:r>
              <a:rPr lang="cs-CZ" altLang="cs-CZ" sz="2000" dirty="0"/>
              <a:t>., </a:t>
            </a:r>
            <a:r>
              <a:rPr lang="cs-CZ" altLang="cs-CZ" sz="2000" dirty="0">
                <a:solidFill>
                  <a:srgbClr val="0070C0"/>
                </a:solidFill>
              </a:rPr>
              <a:t>úhlová rychlost;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dirty="0"/>
              <a:t>	</a:t>
            </a:r>
            <a:r>
              <a:rPr lang="el-GR" altLang="cs-CZ" sz="2000" dirty="0"/>
              <a:t>φ</a:t>
            </a:r>
            <a:r>
              <a:rPr lang="cs-CZ" altLang="cs-CZ" sz="2000" baseline="-25000" dirty="0"/>
              <a:t>0 </a:t>
            </a:r>
            <a:r>
              <a:rPr lang="cs-CZ" altLang="cs-CZ" sz="2000" dirty="0"/>
              <a:t>je </a:t>
            </a:r>
            <a:r>
              <a:rPr lang="cs-CZ" altLang="cs-CZ" sz="2000" dirty="0">
                <a:solidFill>
                  <a:srgbClr val="0070C0"/>
                </a:solidFill>
              </a:rPr>
              <a:t>počáteční fáze</a:t>
            </a:r>
            <a:r>
              <a:rPr lang="cs-CZ" altLang="cs-CZ" sz="2000" dirty="0"/>
              <a:t>, tj. fáze (počáteční úhel, posun) v čase 	</a:t>
            </a:r>
            <a:r>
              <a:rPr lang="cs-CZ" altLang="cs-CZ" sz="2000" dirty="0" err="1"/>
              <a:t>nT</a:t>
            </a:r>
            <a:r>
              <a:rPr lang="cs-CZ" altLang="cs-CZ" sz="2000" baseline="-25000" dirty="0" err="1"/>
              <a:t>vz</a:t>
            </a:r>
            <a:r>
              <a:rPr lang="cs-CZ" altLang="cs-CZ" sz="2000" baseline="-25000" dirty="0"/>
              <a:t> </a:t>
            </a:r>
            <a:r>
              <a:rPr lang="cs-CZ" altLang="cs-CZ" sz="2000" dirty="0"/>
              <a:t>= 0;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dirty="0"/>
              <a:t>	(</a:t>
            </a:r>
            <a:r>
              <a:rPr lang="el-GR" altLang="cs-CZ" sz="2000" dirty="0"/>
              <a:t>Ω</a:t>
            </a:r>
            <a:r>
              <a:rPr lang="cs-CZ" altLang="cs-CZ" sz="2000" dirty="0" err="1"/>
              <a:t>nT</a:t>
            </a:r>
            <a:r>
              <a:rPr lang="cs-CZ" altLang="cs-CZ" sz="2000" baseline="-25000" dirty="0" err="1"/>
              <a:t>vz</a:t>
            </a:r>
            <a:r>
              <a:rPr lang="cs-CZ" altLang="cs-CZ" sz="2000" baseline="-25000" dirty="0"/>
              <a:t> </a:t>
            </a:r>
            <a:r>
              <a:rPr lang="cs-CZ" altLang="cs-CZ" sz="2000" dirty="0"/>
              <a:t>+ </a:t>
            </a:r>
            <a:r>
              <a:rPr lang="el-GR" altLang="cs-CZ" sz="2000" dirty="0"/>
              <a:t>φ</a:t>
            </a:r>
            <a:r>
              <a:rPr lang="cs-CZ" altLang="cs-CZ" sz="2000" baseline="-25000" dirty="0"/>
              <a:t>0</a:t>
            </a:r>
            <a:r>
              <a:rPr lang="cs-CZ" altLang="cs-CZ" sz="2000" dirty="0"/>
              <a:t>) je </a:t>
            </a:r>
            <a:r>
              <a:rPr lang="cs-CZ" altLang="cs-CZ" sz="2000" dirty="0">
                <a:solidFill>
                  <a:srgbClr val="0070C0"/>
                </a:solidFill>
              </a:rPr>
              <a:t>fáze</a:t>
            </a:r>
            <a:r>
              <a:rPr lang="cs-CZ" altLang="cs-CZ" sz="2000" dirty="0"/>
              <a:t> harmonické posloupnosti;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dirty="0">
                <a:solidFill>
                  <a:srgbClr val="0070C0"/>
                </a:solidFill>
              </a:rPr>
              <a:t>perioda</a:t>
            </a:r>
            <a:r>
              <a:rPr lang="cs-CZ" altLang="cs-CZ" sz="2000" dirty="0"/>
              <a:t> harmonické posloupnosti je dána vztahem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T = 2</a:t>
            </a:r>
            <a:r>
              <a:rPr lang="cs-CZ" altLang="cs-CZ" sz="2400" dirty="0">
                <a:sym typeface="Symbol" panose="05050102010706020507" pitchFamily="18" charset="2"/>
              </a:rPr>
              <a:t></a:t>
            </a:r>
            <a:r>
              <a:rPr lang="cs-CZ" altLang="cs-CZ" sz="2000" dirty="0">
                <a:sym typeface="Symbol" panose="05050102010706020507" pitchFamily="18" charset="2"/>
              </a:rPr>
              <a:t>/</a:t>
            </a:r>
            <a:r>
              <a:rPr lang="el-GR" altLang="cs-CZ" sz="2000" dirty="0"/>
              <a:t>Ω</a:t>
            </a:r>
            <a:r>
              <a:rPr lang="cs-CZ" altLang="cs-CZ" sz="2000" dirty="0"/>
              <a:t> </a:t>
            </a:r>
            <a:r>
              <a:rPr lang="el-GR" altLang="cs-CZ" sz="2000" b="1" dirty="0">
                <a:sym typeface="Symbol" panose="05050102010706020507" pitchFamily="18" charset="2"/>
              </a:rPr>
              <a:t></a:t>
            </a:r>
            <a:r>
              <a:rPr lang="cs-CZ" altLang="cs-CZ" sz="2000" dirty="0">
                <a:sym typeface="Symbol" panose="05050102010706020507" pitchFamily="18" charset="2"/>
              </a:rPr>
              <a:t> </a:t>
            </a:r>
            <a:r>
              <a:rPr lang="el-GR" altLang="cs-CZ" sz="2000" dirty="0"/>
              <a:t>Ω</a:t>
            </a:r>
            <a:r>
              <a:rPr lang="cs-CZ" altLang="cs-CZ" sz="2000" dirty="0"/>
              <a:t> = 2</a:t>
            </a:r>
            <a:r>
              <a:rPr lang="cs-CZ" altLang="cs-CZ" sz="2400" dirty="0">
                <a:sym typeface="Symbol" panose="05050102010706020507" pitchFamily="18" charset="2"/>
              </a:rPr>
              <a:t></a:t>
            </a:r>
            <a:r>
              <a:rPr lang="cs-CZ" altLang="cs-CZ" sz="2000" dirty="0">
                <a:sym typeface="Symbol" panose="05050102010706020507" pitchFamily="18" charset="2"/>
              </a:rPr>
              <a:t>/T </a:t>
            </a:r>
            <a:r>
              <a:rPr lang="el-GR" altLang="cs-CZ" sz="2000" b="1" dirty="0">
                <a:sym typeface="Symbol" panose="05050102010706020507" pitchFamily="18" charset="2"/>
              </a:rPr>
              <a:t></a:t>
            </a:r>
            <a:r>
              <a:rPr lang="cs-CZ" altLang="cs-CZ" sz="2000" dirty="0">
                <a:sym typeface="Symbol" panose="05050102010706020507" pitchFamily="18" charset="2"/>
              </a:rPr>
              <a:t> </a:t>
            </a:r>
            <a:r>
              <a:rPr lang="el-GR" altLang="cs-CZ" sz="2000" dirty="0"/>
              <a:t>Ω</a:t>
            </a:r>
            <a:r>
              <a:rPr lang="cs-CZ" altLang="cs-CZ" sz="2000" dirty="0"/>
              <a:t>∙</a:t>
            </a:r>
            <a:r>
              <a:rPr lang="cs-CZ" altLang="cs-CZ" sz="2000" dirty="0" err="1"/>
              <a:t>T</a:t>
            </a:r>
            <a:r>
              <a:rPr lang="cs-CZ" altLang="cs-CZ" sz="2000" baseline="-25000" dirty="0" err="1"/>
              <a:t>vz</a:t>
            </a:r>
            <a:r>
              <a:rPr lang="cs-CZ" altLang="cs-CZ" sz="2000" dirty="0"/>
              <a:t> = </a:t>
            </a:r>
            <a:r>
              <a:rPr lang="el-GR" altLang="cs-CZ" sz="2000" dirty="0"/>
              <a:t>Ω</a:t>
            </a:r>
            <a:r>
              <a:rPr lang="cs-CZ" altLang="cs-CZ" sz="2000" baseline="-25000" dirty="0"/>
              <a:t>N</a:t>
            </a:r>
            <a:r>
              <a:rPr lang="cs-CZ" altLang="cs-CZ" sz="2000" dirty="0"/>
              <a:t> = 2</a:t>
            </a:r>
            <a:r>
              <a:rPr lang="cs-CZ" altLang="cs-CZ" sz="2400" dirty="0">
                <a:sym typeface="Symbol" panose="05050102010706020507" pitchFamily="18" charset="2"/>
              </a:rPr>
              <a:t></a:t>
            </a:r>
            <a:r>
              <a:rPr lang="cs-CZ" altLang="cs-CZ" sz="2000" dirty="0"/>
              <a:t>∙</a:t>
            </a:r>
            <a:r>
              <a:rPr lang="cs-CZ" altLang="cs-CZ" sz="2000" dirty="0" err="1"/>
              <a:t>T</a:t>
            </a:r>
            <a:r>
              <a:rPr lang="cs-CZ" altLang="cs-CZ" sz="2000" baseline="-25000" dirty="0" err="1"/>
              <a:t>vz</a:t>
            </a:r>
            <a:r>
              <a:rPr lang="cs-CZ" altLang="cs-CZ" sz="2000" dirty="0">
                <a:sym typeface="Symbol" panose="05050102010706020507" pitchFamily="18" charset="2"/>
              </a:rPr>
              <a:t>/T</a:t>
            </a:r>
            <a:endParaRPr lang="cs-CZ" altLang="cs-CZ" sz="2000" dirty="0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dirty="0">
                <a:solidFill>
                  <a:srgbClr val="0070C0"/>
                </a:solidFill>
              </a:rPr>
              <a:t>kmitočet</a:t>
            </a:r>
            <a:r>
              <a:rPr lang="cs-CZ" altLang="cs-CZ" sz="2000" dirty="0"/>
              <a:t> harmonické posloupnosti je definován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f = 1/T = </a:t>
            </a:r>
            <a:r>
              <a:rPr lang="el-GR" altLang="cs-CZ" sz="2000" dirty="0"/>
              <a:t>Ω</a:t>
            </a:r>
            <a:r>
              <a:rPr lang="cs-CZ" altLang="cs-CZ" sz="2000" dirty="0">
                <a:sym typeface="Symbol" panose="05050102010706020507" pitchFamily="18" charset="2"/>
              </a:rPr>
              <a:t>/</a:t>
            </a:r>
            <a:r>
              <a:rPr lang="cs-CZ" altLang="cs-CZ" sz="2000" dirty="0"/>
              <a:t>2</a:t>
            </a:r>
            <a:r>
              <a:rPr lang="cs-CZ" altLang="cs-CZ" sz="2000" dirty="0">
                <a:sym typeface="Symbol" panose="05050102010706020507" pitchFamily="18" charset="2"/>
              </a:rPr>
              <a:t> </a:t>
            </a:r>
            <a:r>
              <a:rPr lang="el-GR" altLang="cs-CZ" sz="2000" b="1" dirty="0">
                <a:sym typeface="Symbol" panose="05050102010706020507" pitchFamily="18" charset="2"/>
              </a:rPr>
              <a:t>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dirty="0" err="1">
                <a:sym typeface="Symbol" panose="05050102010706020507" pitchFamily="18" charset="2"/>
              </a:rPr>
              <a:t>f</a:t>
            </a:r>
            <a:r>
              <a:rPr lang="cs-CZ" altLang="cs-CZ" sz="2000" baseline="-25000" dirty="0" err="1"/>
              <a:t>N</a:t>
            </a:r>
            <a:r>
              <a:rPr lang="cs-CZ" altLang="cs-CZ" sz="2000" dirty="0">
                <a:sym typeface="Symbol" panose="05050102010706020507" pitchFamily="18" charset="2"/>
              </a:rPr>
              <a:t> = </a:t>
            </a:r>
            <a:r>
              <a:rPr lang="cs-CZ" altLang="cs-CZ" sz="2000" dirty="0" err="1"/>
              <a:t>T</a:t>
            </a:r>
            <a:r>
              <a:rPr lang="cs-CZ" altLang="cs-CZ" sz="2000" baseline="-25000" dirty="0" err="1"/>
              <a:t>vz</a:t>
            </a:r>
            <a:r>
              <a:rPr lang="cs-CZ" altLang="cs-CZ" sz="2000" dirty="0">
                <a:sym typeface="Symbol" panose="05050102010706020507" pitchFamily="18" charset="2"/>
              </a:rPr>
              <a:t>/T = </a:t>
            </a:r>
            <a:r>
              <a:rPr lang="el-GR" altLang="cs-CZ" sz="2000" dirty="0"/>
              <a:t>Ω</a:t>
            </a:r>
            <a:r>
              <a:rPr lang="cs-CZ" altLang="cs-CZ" sz="2000" baseline="-25000" dirty="0"/>
              <a:t>N</a:t>
            </a:r>
            <a:r>
              <a:rPr lang="cs-CZ" altLang="cs-CZ" sz="2000" dirty="0">
                <a:sym typeface="Symbol" panose="05050102010706020507" pitchFamily="18" charset="2"/>
              </a:rPr>
              <a:t>/</a:t>
            </a:r>
            <a:r>
              <a:rPr lang="cs-CZ" altLang="cs-CZ" sz="2000" dirty="0"/>
              <a:t>2</a:t>
            </a:r>
            <a:r>
              <a:rPr lang="cs-CZ" altLang="cs-CZ" sz="2000" dirty="0">
                <a:sym typeface="Symbol" panose="05050102010706020507" pitchFamily="18" charset="2"/>
              </a:rPr>
              <a:t> = f/</a:t>
            </a:r>
            <a:r>
              <a:rPr lang="cs-CZ" altLang="cs-CZ" sz="2000" dirty="0" err="1">
                <a:sym typeface="Symbol" panose="05050102010706020507" pitchFamily="18" charset="2"/>
              </a:rPr>
              <a:t>f</a:t>
            </a:r>
            <a:r>
              <a:rPr lang="cs-CZ" altLang="cs-CZ" sz="2000" baseline="-25000" dirty="0" err="1"/>
              <a:t>vz</a:t>
            </a:r>
            <a:endParaRPr lang="cs-CZ" altLang="cs-CZ" sz="2000" dirty="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0C7E241B-06DD-4E0A-9E97-68932D0EC2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675687" cy="928687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>
            <a:extLst>
              <a:ext uri="{FF2B5EF4-FFF2-40B4-BE49-F238E27FC236}">
                <a16:creationId xmlns:a16="http://schemas.microsoft.com/office/drawing/2014/main" id="{3046780C-3086-4194-B92D-94B5425BF9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294687" cy="9366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x(nT</a:t>
            </a:r>
            <a:r>
              <a:rPr lang="cs-CZ" altLang="cs-CZ" sz="2400" baseline="-25000"/>
              <a:t>vz</a:t>
            </a:r>
            <a:r>
              <a:rPr lang="cs-CZ" altLang="cs-CZ" sz="2400"/>
              <a:t>) = A.cos(</a:t>
            </a:r>
            <a:r>
              <a:rPr lang="el-GR" altLang="cs-CZ" sz="2400"/>
              <a:t>Ω</a:t>
            </a:r>
            <a:r>
              <a:rPr lang="cs-CZ" altLang="cs-CZ" sz="2400"/>
              <a:t>nT</a:t>
            </a:r>
            <a:r>
              <a:rPr lang="cs-CZ" altLang="cs-CZ" sz="2400" baseline="-25000"/>
              <a:t>vz</a:t>
            </a:r>
            <a:r>
              <a:rPr lang="cs-CZ" altLang="cs-CZ" sz="2400"/>
              <a:t> + </a:t>
            </a:r>
            <a:r>
              <a:rPr lang="el-GR" altLang="cs-CZ" sz="2400"/>
              <a:t>φ</a:t>
            </a:r>
            <a:r>
              <a:rPr lang="cs-CZ" altLang="cs-CZ" sz="2400" baseline="-25000"/>
              <a:t>0</a:t>
            </a:r>
            <a:r>
              <a:rPr lang="cs-CZ" altLang="cs-CZ" sz="2400"/>
              <a:t>)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pro A=1, </a:t>
            </a:r>
            <a:r>
              <a:rPr lang="el-GR" altLang="cs-CZ" sz="2400"/>
              <a:t>φ</a:t>
            </a:r>
            <a:r>
              <a:rPr lang="cs-CZ" altLang="cs-CZ" sz="2400" baseline="-25000"/>
              <a:t>0</a:t>
            </a:r>
            <a:r>
              <a:rPr lang="cs-CZ" altLang="cs-CZ" sz="2400"/>
              <a:t>=0 a </a:t>
            </a:r>
            <a:r>
              <a:rPr lang="el-GR" altLang="cs-CZ" sz="2400"/>
              <a:t>Ω</a:t>
            </a:r>
            <a:r>
              <a:rPr lang="cs-CZ" altLang="cs-CZ" sz="2400"/>
              <a:t> pro T=8T</a:t>
            </a:r>
            <a:r>
              <a:rPr lang="cs-CZ" altLang="cs-CZ" sz="2400" baseline="-25000"/>
              <a:t>vz</a:t>
            </a:r>
            <a:endParaRPr lang="cs-CZ" altLang="cs-CZ" sz="24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F42E7AC6-C943-4B96-9128-C2B3336B9D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85B46186-6194-444B-B0BE-C236D9EBE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5541" name="Rectangle 8">
            <a:extLst>
              <a:ext uri="{FF2B5EF4-FFF2-40B4-BE49-F238E27FC236}">
                <a16:creationId xmlns:a16="http://schemas.microsoft.com/office/drawing/2014/main" id="{ED88DFD5-382E-4E1B-B9EC-8AC52EEE4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65542" name="Objekt 2">
            <a:extLst>
              <a:ext uri="{FF2B5EF4-FFF2-40B4-BE49-F238E27FC236}">
                <a16:creationId xmlns:a16="http://schemas.microsoft.com/office/drawing/2014/main" id="{84071445-6A45-4E08-BA24-F46FF05661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3825" y="2374900"/>
          <a:ext cx="3708400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4296375" imgH="3010320" progId="Paint.Picture">
                  <p:embed/>
                </p:oleObj>
              </mc:Choice>
              <mc:Fallback>
                <p:oleObj name="Rastrový obrázek" r:id="rId2" imgW="4296375" imgH="3010320" progId="Paint.Picture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2374900"/>
                        <a:ext cx="3708400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3" name="Rectangle 10">
            <a:extLst>
              <a:ext uri="{FF2B5EF4-FFF2-40B4-BE49-F238E27FC236}">
                <a16:creationId xmlns:a16="http://schemas.microsoft.com/office/drawing/2014/main" id="{D37A6328-6DF0-404B-94B6-21D5D0A7D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5544" name="TextovéPole 6">
            <a:extLst>
              <a:ext uri="{FF2B5EF4-FFF2-40B4-BE49-F238E27FC236}">
                <a16:creationId xmlns:a16="http://schemas.microsoft.com/office/drawing/2014/main" id="{9E7B2FE3-D19E-4BB2-85EE-65E7D968B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708275"/>
            <a:ext cx="194468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</a:rPr>
              <a:t>T</a:t>
            </a:r>
            <a:r>
              <a:rPr lang="cs-CZ" altLang="cs-CZ" sz="1800" b="1" baseline="-25000">
                <a:solidFill>
                  <a:srgbClr val="FF0000"/>
                </a:solidFill>
              </a:rPr>
              <a:t>s</a:t>
            </a:r>
            <a:r>
              <a:rPr lang="cs-CZ" altLang="cs-CZ" sz="1800" b="1">
                <a:solidFill>
                  <a:srgbClr val="FF0000"/>
                </a:solidFill>
              </a:rPr>
              <a:t> </a:t>
            </a:r>
            <a:r>
              <a:rPr lang="el-GR" altLang="cs-CZ" sz="1800" b="1">
                <a:solidFill>
                  <a:srgbClr val="FF0000"/>
                </a:solidFill>
              </a:rPr>
              <a:t>≡</a:t>
            </a:r>
            <a:r>
              <a:rPr lang="cs-CZ" altLang="cs-CZ" sz="1800" b="1">
                <a:solidFill>
                  <a:srgbClr val="FF0000"/>
                </a:solidFill>
              </a:rPr>
              <a:t> T</a:t>
            </a:r>
            <a:r>
              <a:rPr lang="cs-CZ" altLang="cs-CZ" sz="1800" b="1" baseline="-25000">
                <a:solidFill>
                  <a:srgbClr val="FF0000"/>
                </a:solidFill>
              </a:rPr>
              <a:t>vz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aseline="-25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aseline="-25000"/>
              <a:t>vz </a:t>
            </a:r>
            <a:r>
              <a:rPr lang="cs-CZ" altLang="cs-CZ" sz="1800"/>
              <a:t>… vzorkování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aseline="-25000"/>
              <a:t>s   </a:t>
            </a:r>
            <a:r>
              <a:rPr lang="cs-CZ" altLang="cs-CZ" sz="1800"/>
              <a:t>… sampling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B20961-E740-416C-9A86-3280E7BFD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157788"/>
            <a:ext cx="8294687" cy="9366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kern="0" dirty="0">
                <a:cs typeface="Arial" charset="0"/>
              </a:rPr>
              <a:t>x(</a:t>
            </a:r>
            <a:r>
              <a:rPr lang="cs-CZ" altLang="cs-CZ" sz="2400" kern="0" dirty="0" err="1">
                <a:cs typeface="Arial" charset="0"/>
              </a:rPr>
              <a:t>nT</a:t>
            </a:r>
            <a:r>
              <a:rPr lang="cs-CZ" altLang="cs-CZ" sz="2400" kern="0" baseline="-25000" dirty="0" err="1">
                <a:cs typeface="Arial" charset="0"/>
              </a:rPr>
              <a:t>vz</a:t>
            </a:r>
            <a:r>
              <a:rPr lang="cs-CZ" altLang="cs-CZ" sz="2400" kern="0" dirty="0">
                <a:cs typeface="Arial" charset="0"/>
              </a:rPr>
              <a:t>) = </a:t>
            </a:r>
            <a:r>
              <a:rPr lang="cs-CZ" altLang="cs-CZ" sz="2400" kern="0" dirty="0" err="1">
                <a:cs typeface="Arial" charset="0"/>
              </a:rPr>
              <a:t>A.cos</a:t>
            </a:r>
            <a:r>
              <a:rPr lang="cs-CZ" altLang="cs-CZ" sz="2400" kern="0" dirty="0">
                <a:cs typeface="Arial" charset="0"/>
              </a:rPr>
              <a:t>(</a:t>
            </a:r>
            <a:r>
              <a:rPr lang="el-GR" altLang="cs-CZ" sz="2400" kern="0" dirty="0">
                <a:cs typeface="Arial" charset="0"/>
              </a:rPr>
              <a:t>Ω</a:t>
            </a:r>
            <a:r>
              <a:rPr lang="cs-CZ" altLang="cs-CZ" sz="2400" kern="0" dirty="0" err="1">
                <a:cs typeface="Arial" charset="0"/>
              </a:rPr>
              <a:t>nT</a:t>
            </a:r>
            <a:r>
              <a:rPr lang="cs-CZ" altLang="cs-CZ" sz="2400" kern="0" baseline="-25000" dirty="0" err="1">
                <a:cs typeface="Arial" charset="0"/>
              </a:rPr>
              <a:t>vz</a:t>
            </a:r>
            <a:r>
              <a:rPr lang="cs-CZ" altLang="cs-CZ" sz="2400" kern="0" dirty="0">
                <a:cs typeface="Arial" charset="0"/>
              </a:rPr>
              <a:t> + </a:t>
            </a:r>
            <a:r>
              <a:rPr lang="el-GR" altLang="cs-CZ" sz="2400" kern="0" dirty="0">
                <a:cs typeface="Arial" charset="0"/>
              </a:rPr>
              <a:t>φ</a:t>
            </a:r>
            <a:r>
              <a:rPr lang="cs-CZ" altLang="cs-CZ" sz="2400" kern="0" baseline="-25000" dirty="0">
                <a:cs typeface="Arial" charset="0"/>
              </a:rPr>
              <a:t>0</a:t>
            </a:r>
            <a:r>
              <a:rPr lang="cs-CZ" altLang="cs-CZ" sz="2400" kern="0" dirty="0">
                <a:cs typeface="Arial" charset="0"/>
              </a:rPr>
              <a:t>)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kern="0" dirty="0">
                <a:cs typeface="Arial" charset="0"/>
              </a:rPr>
              <a:t>pro A=1, </a:t>
            </a:r>
            <a:r>
              <a:rPr lang="el-GR" altLang="cs-CZ" sz="2400" kern="0" dirty="0">
                <a:cs typeface="Arial" charset="0"/>
              </a:rPr>
              <a:t>φ</a:t>
            </a:r>
            <a:r>
              <a:rPr lang="cs-CZ" altLang="cs-CZ" sz="2400" kern="0" baseline="-25000" dirty="0">
                <a:cs typeface="Arial" charset="0"/>
              </a:rPr>
              <a:t>0</a:t>
            </a:r>
            <a:r>
              <a:rPr lang="cs-CZ" altLang="cs-CZ" sz="2400" kern="0" dirty="0">
                <a:cs typeface="Arial" charset="0"/>
              </a:rPr>
              <a:t>=0 a </a:t>
            </a:r>
            <a:r>
              <a:rPr lang="el-GR" altLang="cs-CZ" sz="2400" dirty="0">
                <a:cs typeface="Arial" charset="0"/>
              </a:rPr>
              <a:t>Ω</a:t>
            </a:r>
            <a:r>
              <a:rPr lang="cs-CZ" altLang="cs-CZ" sz="2400" baseline="-25000" dirty="0">
                <a:cs typeface="Arial" charset="0"/>
              </a:rPr>
              <a:t>N</a:t>
            </a:r>
            <a:r>
              <a:rPr lang="cs-CZ" altLang="cs-CZ" sz="2400" dirty="0">
                <a:cs typeface="Arial" charset="0"/>
              </a:rPr>
              <a:t> = 2</a:t>
            </a:r>
            <a:r>
              <a:rPr lang="cs-CZ" altLang="cs-CZ" sz="2400" dirty="0">
                <a:cs typeface="Arial" charset="0"/>
                <a:sym typeface="Symbol" pitchFamily="18" charset="2"/>
              </a:rPr>
              <a:t></a:t>
            </a:r>
            <a:r>
              <a:rPr lang="cs-CZ" altLang="cs-CZ" sz="2400" dirty="0">
                <a:cs typeface="Arial" charset="0"/>
              </a:rPr>
              <a:t>.T</a:t>
            </a:r>
            <a:r>
              <a:rPr lang="cs-CZ" altLang="cs-CZ" sz="2400" baseline="-25000" dirty="0">
                <a:cs typeface="Arial" charset="0"/>
              </a:rPr>
              <a:t>vz</a:t>
            </a:r>
            <a:r>
              <a:rPr lang="cs-CZ" altLang="cs-CZ" sz="2400" dirty="0">
                <a:cs typeface="Arial" charset="0"/>
                <a:sym typeface="Symbol" pitchFamily="18" charset="2"/>
              </a:rPr>
              <a:t>/T = /4</a:t>
            </a:r>
            <a:endParaRPr lang="cs-CZ" altLang="cs-CZ" sz="2400" kern="0" dirty="0"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>
            <a:extLst>
              <a:ext uri="{FF2B5EF4-FFF2-40B4-BE49-F238E27FC236}">
                <a16:creationId xmlns:a16="http://schemas.microsoft.com/office/drawing/2014/main" id="{D3BBFE98-C74A-4DAF-8569-013120914F1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294687" cy="9366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x(nT</a:t>
            </a:r>
            <a:r>
              <a:rPr lang="cs-CZ" altLang="cs-CZ" sz="2400" baseline="-25000"/>
              <a:t>vz</a:t>
            </a:r>
            <a:r>
              <a:rPr lang="cs-CZ" altLang="cs-CZ" sz="2400"/>
              <a:t>) = A.cos(</a:t>
            </a:r>
            <a:r>
              <a:rPr lang="el-GR" altLang="cs-CZ" sz="2400"/>
              <a:t>Ω</a:t>
            </a:r>
            <a:r>
              <a:rPr lang="cs-CZ" altLang="cs-CZ" sz="2400"/>
              <a:t>nT</a:t>
            </a:r>
            <a:r>
              <a:rPr lang="cs-CZ" altLang="cs-CZ" sz="2400" baseline="-25000"/>
              <a:t>vz</a:t>
            </a:r>
            <a:r>
              <a:rPr lang="cs-CZ" altLang="cs-CZ" sz="2400"/>
              <a:t> + </a:t>
            </a:r>
            <a:r>
              <a:rPr lang="el-GR" altLang="cs-CZ" sz="2400"/>
              <a:t>φ</a:t>
            </a:r>
            <a:r>
              <a:rPr lang="cs-CZ" altLang="cs-CZ" sz="2400" baseline="-25000"/>
              <a:t>0</a:t>
            </a:r>
            <a:r>
              <a:rPr lang="cs-CZ" altLang="cs-CZ" sz="2400"/>
              <a:t>)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pro A=1, </a:t>
            </a:r>
            <a:r>
              <a:rPr lang="el-GR" altLang="cs-CZ" sz="2400"/>
              <a:t>φ</a:t>
            </a:r>
            <a:r>
              <a:rPr lang="cs-CZ" altLang="cs-CZ" sz="2400" baseline="-25000"/>
              <a:t>0</a:t>
            </a:r>
            <a:r>
              <a:rPr lang="cs-CZ" altLang="cs-CZ" sz="2400"/>
              <a:t>=0 a </a:t>
            </a:r>
            <a:r>
              <a:rPr lang="el-GR" altLang="cs-CZ" sz="2400"/>
              <a:t>Ω</a:t>
            </a:r>
            <a:r>
              <a:rPr lang="cs-CZ" altLang="cs-CZ" sz="2400"/>
              <a:t> pro T=4T</a:t>
            </a:r>
            <a:r>
              <a:rPr lang="en-US" altLang="cs-CZ" sz="2400"/>
              <a:t>’</a:t>
            </a:r>
            <a:r>
              <a:rPr lang="cs-CZ" altLang="cs-CZ" sz="2400" baseline="-25000"/>
              <a:t>vz</a:t>
            </a:r>
            <a:endParaRPr lang="cs-CZ" altLang="cs-CZ" sz="24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338215B-7B0E-41D2-AE37-4A23D9417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679273EF-39F8-4227-B375-3EB6C8B18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6565" name="Rectangle 8">
            <a:extLst>
              <a:ext uri="{FF2B5EF4-FFF2-40B4-BE49-F238E27FC236}">
                <a16:creationId xmlns:a16="http://schemas.microsoft.com/office/drawing/2014/main" id="{976FAC91-9EA8-4DF5-99CC-8F45737CE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6566" name="Rectangle 10">
            <a:extLst>
              <a:ext uri="{FF2B5EF4-FFF2-40B4-BE49-F238E27FC236}">
                <a16:creationId xmlns:a16="http://schemas.microsoft.com/office/drawing/2014/main" id="{BC9FF16C-E338-4BD3-94CF-15B0F40C3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66567" name="Objekt 4">
            <a:extLst>
              <a:ext uri="{FF2B5EF4-FFF2-40B4-BE49-F238E27FC236}">
                <a16:creationId xmlns:a16="http://schemas.microsoft.com/office/drawing/2014/main" id="{64045A44-9469-4132-BE9B-AB44F4223C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2238" y="2386013"/>
          <a:ext cx="3709987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4296375" imgH="2952381" progId="Paint.Picture">
                  <p:embed/>
                </p:oleObj>
              </mc:Choice>
              <mc:Fallback>
                <p:oleObj name="Rastrový obrázek" r:id="rId2" imgW="4296375" imgH="2952381" progId="Paint.Picture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238" y="2386013"/>
                        <a:ext cx="3709987" cy="255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>
            <a:extLst>
              <a:ext uri="{FF2B5EF4-FFF2-40B4-BE49-F238E27FC236}">
                <a16:creationId xmlns:a16="http://schemas.microsoft.com/office/drawing/2014/main" id="{D3BBFE98-C74A-4DAF-8569-013120914F1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294687" cy="9366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x(nT</a:t>
            </a:r>
            <a:r>
              <a:rPr lang="cs-CZ" altLang="cs-CZ" sz="2400" baseline="-25000"/>
              <a:t>vz</a:t>
            </a:r>
            <a:r>
              <a:rPr lang="cs-CZ" altLang="cs-CZ" sz="2400"/>
              <a:t>) = A.cos(</a:t>
            </a:r>
            <a:r>
              <a:rPr lang="el-GR" altLang="cs-CZ" sz="2400"/>
              <a:t>Ω</a:t>
            </a:r>
            <a:r>
              <a:rPr lang="cs-CZ" altLang="cs-CZ" sz="2400"/>
              <a:t>nT</a:t>
            </a:r>
            <a:r>
              <a:rPr lang="cs-CZ" altLang="cs-CZ" sz="2400" baseline="-25000"/>
              <a:t>vz</a:t>
            </a:r>
            <a:r>
              <a:rPr lang="cs-CZ" altLang="cs-CZ" sz="2400"/>
              <a:t> + </a:t>
            </a:r>
            <a:r>
              <a:rPr lang="el-GR" altLang="cs-CZ" sz="2400"/>
              <a:t>φ</a:t>
            </a:r>
            <a:r>
              <a:rPr lang="cs-CZ" altLang="cs-CZ" sz="2400" baseline="-25000"/>
              <a:t>0</a:t>
            </a:r>
            <a:r>
              <a:rPr lang="cs-CZ" altLang="cs-CZ" sz="2400"/>
              <a:t>)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pro A=1, </a:t>
            </a:r>
            <a:r>
              <a:rPr lang="el-GR" altLang="cs-CZ" sz="2400"/>
              <a:t>φ</a:t>
            </a:r>
            <a:r>
              <a:rPr lang="cs-CZ" altLang="cs-CZ" sz="2400" baseline="-25000"/>
              <a:t>0</a:t>
            </a:r>
            <a:r>
              <a:rPr lang="cs-CZ" altLang="cs-CZ" sz="2400"/>
              <a:t>=0 a </a:t>
            </a:r>
            <a:r>
              <a:rPr lang="el-GR" altLang="cs-CZ" sz="2400"/>
              <a:t>Ω</a:t>
            </a:r>
            <a:r>
              <a:rPr lang="cs-CZ" altLang="cs-CZ" sz="2400"/>
              <a:t> pro T=4T</a:t>
            </a:r>
            <a:r>
              <a:rPr lang="en-US" altLang="cs-CZ" sz="2400"/>
              <a:t>’</a:t>
            </a:r>
            <a:r>
              <a:rPr lang="cs-CZ" altLang="cs-CZ" sz="2400" baseline="-25000"/>
              <a:t>vz</a:t>
            </a:r>
            <a:endParaRPr lang="cs-CZ" altLang="cs-CZ" sz="24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338215B-7B0E-41D2-AE37-4A23D9417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679273EF-39F8-4227-B375-3EB6C8B18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6565" name="Rectangle 8">
            <a:extLst>
              <a:ext uri="{FF2B5EF4-FFF2-40B4-BE49-F238E27FC236}">
                <a16:creationId xmlns:a16="http://schemas.microsoft.com/office/drawing/2014/main" id="{976FAC91-9EA8-4DF5-99CC-8F45737CE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6566" name="Rectangle 10">
            <a:extLst>
              <a:ext uri="{FF2B5EF4-FFF2-40B4-BE49-F238E27FC236}">
                <a16:creationId xmlns:a16="http://schemas.microsoft.com/office/drawing/2014/main" id="{BC9FF16C-E338-4BD3-94CF-15B0F40C3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66567" name="Objekt 4">
            <a:extLst>
              <a:ext uri="{FF2B5EF4-FFF2-40B4-BE49-F238E27FC236}">
                <a16:creationId xmlns:a16="http://schemas.microsoft.com/office/drawing/2014/main" id="{64045A44-9469-4132-BE9B-AB44F4223C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2238" y="2386013"/>
          <a:ext cx="3709987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4296375" imgH="2952381" progId="Paint.Picture">
                  <p:embed/>
                </p:oleObj>
              </mc:Choice>
              <mc:Fallback>
                <p:oleObj name="Rastrový obrázek" r:id="rId2" imgW="4296375" imgH="2952381" progId="Paint.Picture">
                  <p:embed/>
                  <p:pic>
                    <p:nvPicPr>
                      <p:cNvPr id="66567" name="Objekt 4">
                        <a:extLst>
                          <a:ext uri="{FF2B5EF4-FFF2-40B4-BE49-F238E27FC236}">
                            <a16:creationId xmlns:a16="http://schemas.microsoft.com/office/drawing/2014/main" id="{64045A44-9469-4132-BE9B-AB44F4223C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238" y="2386013"/>
                        <a:ext cx="3709987" cy="255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>
            <a:extLst>
              <a:ext uri="{FF2B5EF4-FFF2-40B4-BE49-F238E27FC236}">
                <a16:creationId xmlns:a16="http://schemas.microsoft.com/office/drawing/2014/main" id="{209321D5-5D9E-7A0A-CF9B-6F48C84D8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157788"/>
            <a:ext cx="8294687" cy="9366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kern="0" dirty="0">
                <a:cs typeface="Arial" charset="0"/>
              </a:rPr>
              <a:t>x(</a:t>
            </a:r>
            <a:r>
              <a:rPr lang="cs-CZ" altLang="cs-CZ" sz="2400" kern="0" dirty="0" err="1">
                <a:cs typeface="Arial" charset="0"/>
              </a:rPr>
              <a:t>nT</a:t>
            </a:r>
            <a:r>
              <a:rPr lang="cs-CZ" altLang="cs-CZ" sz="2400" kern="0" baseline="-25000" dirty="0" err="1">
                <a:cs typeface="Arial" charset="0"/>
              </a:rPr>
              <a:t>vz</a:t>
            </a:r>
            <a:r>
              <a:rPr lang="cs-CZ" altLang="cs-CZ" sz="2400" kern="0" dirty="0">
                <a:cs typeface="Arial" charset="0"/>
              </a:rPr>
              <a:t>) = </a:t>
            </a:r>
            <a:r>
              <a:rPr lang="cs-CZ" altLang="cs-CZ" sz="2400" kern="0" dirty="0" err="1">
                <a:cs typeface="Arial" charset="0"/>
              </a:rPr>
              <a:t>A.cos</a:t>
            </a:r>
            <a:r>
              <a:rPr lang="cs-CZ" altLang="cs-CZ" sz="2400" kern="0" dirty="0">
                <a:cs typeface="Arial" charset="0"/>
              </a:rPr>
              <a:t>(</a:t>
            </a:r>
            <a:r>
              <a:rPr lang="el-GR" altLang="cs-CZ" sz="2400" kern="0" dirty="0">
                <a:cs typeface="Arial" charset="0"/>
              </a:rPr>
              <a:t>Ω</a:t>
            </a:r>
            <a:r>
              <a:rPr lang="cs-CZ" altLang="cs-CZ" sz="2400" kern="0" dirty="0" err="1">
                <a:cs typeface="Arial" charset="0"/>
              </a:rPr>
              <a:t>nT</a:t>
            </a:r>
            <a:r>
              <a:rPr lang="cs-CZ" altLang="cs-CZ" sz="2400" kern="0" baseline="-25000" dirty="0" err="1">
                <a:cs typeface="Arial" charset="0"/>
              </a:rPr>
              <a:t>vz</a:t>
            </a:r>
            <a:r>
              <a:rPr lang="cs-CZ" altLang="cs-CZ" sz="2400" kern="0" dirty="0">
                <a:cs typeface="Arial" charset="0"/>
              </a:rPr>
              <a:t> + </a:t>
            </a:r>
            <a:r>
              <a:rPr lang="el-GR" altLang="cs-CZ" sz="2400" kern="0" dirty="0">
                <a:cs typeface="Arial" charset="0"/>
              </a:rPr>
              <a:t>φ</a:t>
            </a:r>
            <a:r>
              <a:rPr lang="cs-CZ" altLang="cs-CZ" sz="2400" kern="0" baseline="-25000" dirty="0">
                <a:cs typeface="Arial" charset="0"/>
              </a:rPr>
              <a:t>0</a:t>
            </a:r>
            <a:r>
              <a:rPr lang="cs-CZ" altLang="cs-CZ" sz="2400" kern="0" dirty="0">
                <a:cs typeface="Arial" charset="0"/>
              </a:rPr>
              <a:t>)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kern="0" dirty="0">
                <a:cs typeface="Arial" charset="0"/>
              </a:rPr>
              <a:t>pro A=1, </a:t>
            </a:r>
            <a:r>
              <a:rPr lang="el-GR" altLang="cs-CZ" sz="2400" kern="0" dirty="0">
                <a:cs typeface="Arial" charset="0"/>
              </a:rPr>
              <a:t>φ</a:t>
            </a:r>
            <a:r>
              <a:rPr lang="cs-CZ" altLang="cs-CZ" sz="2400" kern="0" baseline="-25000" dirty="0">
                <a:cs typeface="Arial" charset="0"/>
              </a:rPr>
              <a:t>0</a:t>
            </a:r>
            <a:r>
              <a:rPr lang="cs-CZ" altLang="cs-CZ" sz="2400" kern="0" dirty="0">
                <a:cs typeface="Arial" charset="0"/>
              </a:rPr>
              <a:t>=0 a </a:t>
            </a:r>
            <a:r>
              <a:rPr lang="el-GR" altLang="cs-CZ" sz="2400" dirty="0">
                <a:cs typeface="Arial" charset="0"/>
              </a:rPr>
              <a:t>Ω</a:t>
            </a:r>
            <a:r>
              <a:rPr lang="cs-CZ" altLang="cs-CZ" sz="2400" baseline="-25000" dirty="0">
                <a:cs typeface="Arial" charset="0"/>
              </a:rPr>
              <a:t>N</a:t>
            </a:r>
            <a:r>
              <a:rPr lang="cs-CZ" altLang="cs-CZ" sz="2400" dirty="0">
                <a:cs typeface="Arial" charset="0"/>
              </a:rPr>
              <a:t> = 2</a:t>
            </a:r>
            <a:r>
              <a:rPr lang="cs-CZ" altLang="cs-CZ" sz="2400" dirty="0">
                <a:cs typeface="Arial" charset="0"/>
                <a:sym typeface="Symbol" pitchFamily="18" charset="2"/>
              </a:rPr>
              <a:t></a:t>
            </a:r>
            <a:r>
              <a:rPr lang="cs-CZ" altLang="cs-CZ" sz="2400" dirty="0">
                <a:cs typeface="Arial" charset="0"/>
              </a:rPr>
              <a:t>.T</a:t>
            </a:r>
            <a:r>
              <a:rPr lang="cs-CZ" altLang="cs-CZ" sz="2400" baseline="-25000" dirty="0">
                <a:cs typeface="Arial" charset="0"/>
              </a:rPr>
              <a:t>vz</a:t>
            </a:r>
            <a:r>
              <a:rPr lang="cs-CZ" altLang="cs-CZ" sz="2400" dirty="0">
                <a:cs typeface="Arial" charset="0"/>
                <a:sym typeface="Symbol" pitchFamily="18" charset="2"/>
              </a:rPr>
              <a:t>/T = /2</a:t>
            </a:r>
            <a:endParaRPr lang="cs-CZ" altLang="cs-CZ" sz="2400" kern="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693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>
            <a:extLst>
              <a:ext uri="{FF2B5EF4-FFF2-40B4-BE49-F238E27FC236}">
                <a16:creationId xmlns:a16="http://schemas.microsoft.com/office/drawing/2014/main" id="{701DD014-EEB1-44AA-AE9D-46930A47F6C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3863" y="4292600"/>
            <a:ext cx="8469312" cy="9366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600" i="1"/>
              <a:t>Změna periodicity veličiny po vzorkování se vzorkovací periodou, která neodpovídá bezezbytkovému celočíselnému podílu </a:t>
            </a:r>
            <a:r>
              <a:rPr lang="cs-CZ" altLang="cs-CZ" sz="1600"/>
              <a:t>T/T</a:t>
            </a:r>
            <a:r>
              <a:rPr lang="en-GB" altLang="cs-CZ" sz="1600" baseline="-25000"/>
              <a:t>v</a:t>
            </a:r>
            <a:r>
              <a:rPr lang="cs-CZ" altLang="cs-CZ" sz="1600" baseline="-25000"/>
              <a:t>z</a:t>
            </a:r>
            <a:r>
              <a:rPr lang="cs-CZ" altLang="cs-CZ" sz="1600" i="1"/>
              <a:t> </a:t>
            </a:r>
            <a:r>
              <a:rPr lang="cs-CZ" altLang="cs-CZ" sz="1600"/>
              <a:t>(desetinná část podílu je rovna 0,5)</a:t>
            </a:r>
            <a:r>
              <a:rPr lang="cs-CZ" altLang="cs-CZ" sz="1600" i="1"/>
              <a:t>.</a:t>
            </a:r>
            <a:endParaRPr lang="cs-CZ" altLang="cs-CZ" sz="16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CCE743C5-3200-4947-87D4-5374A639F9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A4313FB4-63FC-41F7-96B0-ED306CF2C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7589" name="Rectangle 8">
            <a:extLst>
              <a:ext uri="{FF2B5EF4-FFF2-40B4-BE49-F238E27FC236}">
                <a16:creationId xmlns:a16="http://schemas.microsoft.com/office/drawing/2014/main" id="{08E5A8F4-391E-46E4-A9DA-B61702E42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7590" name="Rectangle 10">
            <a:extLst>
              <a:ext uri="{FF2B5EF4-FFF2-40B4-BE49-F238E27FC236}">
                <a16:creationId xmlns:a16="http://schemas.microsoft.com/office/drawing/2014/main" id="{40EB98A1-9D49-41AA-828E-25CB09AB1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7591" name="Rectangle 2">
            <a:extLst>
              <a:ext uri="{FF2B5EF4-FFF2-40B4-BE49-F238E27FC236}">
                <a16:creationId xmlns:a16="http://schemas.microsoft.com/office/drawing/2014/main" id="{40DC7EE9-8F1E-42BB-90B2-47F54CFFE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7592" name="Obrázek 1">
            <a:extLst>
              <a:ext uri="{FF2B5EF4-FFF2-40B4-BE49-F238E27FC236}">
                <a16:creationId xmlns:a16="http://schemas.microsoft.com/office/drawing/2014/main" id="{13114D3F-4368-4F12-911F-C20C2A5EE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9248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EE28EA8A-22BA-45B5-A316-93DB34A4A32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3863" y="4292600"/>
            <a:ext cx="8469312" cy="9366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600" dirty="0"/>
              <a:t>V případě, kdy podíl vzorkovací periody a celkové periody T/T</a:t>
            </a:r>
            <a:r>
              <a:rPr lang="en-GB" altLang="cs-CZ" sz="1600" baseline="-25000" dirty="0"/>
              <a:t>v</a:t>
            </a:r>
            <a:r>
              <a:rPr lang="cs-CZ" altLang="cs-CZ" sz="1600" baseline="-25000" dirty="0"/>
              <a:t>z</a:t>
            </a:r>
            <a:r>
              <a:rPr lang="cs-CZ" altLang="cs-CZ" sz="1600" i="1" dirty="0"/>
              <a:t> </a:t>
            </a:r>
            <a:r>
              <a:rPr lang="cs-CZ" altLang="cs-CZ" sz="1600" dirty="0"/>
              <a:t>nelze vyjádřit jako poměr dvou přirozených čísel (tedy racionální číslo), není </a:t>
            </a:r>
            <a:r>
              <a:rPr lang="cs-CZ" altLang="cs-CZ" sz="1600" dirty="0" err="1"/>
              <a:t>navzorkovaná</a:t>
            </a:r>
            <a:r>
              <a:rPr lang="cs-CZ" altLang="cs-CZ" sz="1600" dirty="0"/>
              <a:t> posloupnost periodická (přestože původní funkce periodická byla). </a:t>
            </a: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967C0467-A2B4-4EEA-A1E3-B1F52C0CF7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8EB8E26D-C9C3-4980-AD41-518BD6F3E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1509" name="Rectangle 8">
            <a:extLst>
              <a:ext uri="{FF2B5EF4-FFF2-40B4-BE49-F238E27FC236}">
                <a16:creationId xmlns:a16="http://schemas.microsoft.com/office/drawing/2014/main" id="{CD9CC8E8-3AB2-4219-8997-4F6718088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1510" name="Rectangle 10">
            <a:extLst>
              <a:ext uri="{FF2B5EF4-FFF2-40B4-BE49-F238E27FC236}">
                <a16:creationId xmlns:a16="http://schemas.microsoft.com/office/drawing/2014/main" id="{7D06ABF2-382B-44FF-8419-9564DA771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1511" name="Rectangle 2">
            <a:extLst>
              <a:ext uri="{FF2B5EF4-FFF2-40B4-BE49-F238E27FC236}">
                <a16:creationId xmlns:a16="http://schemas.microsoft.com/office/drawing/2014/main" id="{9C2486AE-D58E-4534-A173-75ACE0AAF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0BD0F1CC-8B88-4A99-A85D-2C224E2BA4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8997" y="1185726"/>
          <a:ext cx="7991475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0564920" imgH="4075920" progId="Photoshop.Image.12">
                  <p:embed/>
                </p:oleObj>
              </mc:Choice>
              <mc:Fallback>
                <p:oleObj name="Image" r:id="rId2" imgW="10564920" imgH="4075920" progId="Photoshop.Image.12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0BD0F1CC-8B88-4A99-A85D-2C224E2BA4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8997" y="1185726"/>
                        <a:ext cx="7991475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395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58B24AA2-22BD-4348-A24B-7FC27C6396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294687" cy="1008062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x(nT</a:t>
            </a:r>
            <a:r>
              <a:rPr lang="cs-CZ" altLang="cs-CZ" sz="2000" baseline="-25000"/>
              <a:t>vz</a:t>
            </a:r>
            <a:r>
              <a:rPr lang="cs-CZ" altLang="cs-CZ" sz="2000"/>
              <a:t>) = cos(</a:t>
            </a:r>
            <a:r>
              <a:rPr lang="el-GR" altLang="cs-CZ" sz="2000"/>
              <a:t>Ω</a:t>
            </a:r>
            <a:r>
              <a:rPr lang="cs-CZ" altLang="cs-CZ" sz="2000"/>
              <a:t>nT</a:t>
            </a:r>
            <a:r>
              <a:rPr lang="cs-CZ" altLang="cs-CZ" sz="2000" baseline="-25000"/>
              <a:t>vz</a:t>
            </a:r>
            <a:r>
              <a:rPr lang="cs-CZ" altLang="cs-CZ" sz="2000"/>
              <a:t>+</a:t>
            </a:r>
            <a:r>
              <a:rPr lang="cs-CZ" altLang="cs-CZ" sz="2000">
                <a:sym typeface="Symbol" panose="05050102010706020507" pitchFamily="18" charset="2"/>
              </a:rPr>
              <a:t>/4</a:t>
            </a:r>
            <a:r>
              <a:rPr lang="cs-CZ" altLang="cs-CZ" sz="2000"/>
              <a:t>)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pro A=1, </a:t>
            </a:r>
            <a:r>
              <a:rPr lang="el-GR" altLang="cs-CZ" sz="2000"/>
              <a:t>φ</a:t>
            </a:r>
            <a:r>
              <a:rPr lang="cs-CZ" altLang="cs-CZ" sz="2000" baseline="-25000"/>
              <a:t>0</a:t>
            </a:r>
            <a:r>
              <a:rPr lang="cs-CZ" altLang="cs-CZ" sz="2000"/>
              <a:t>=</a:t>
            </a:r>
            <a:r>
              <a:rPr lang="cs-CZ" altLang="cs-CZ" sz="2000">
                <a:sym typeface="Symbol" panose="05050102010706020507" pitchFamily="18" charset="2"/>
              </a:rPr>
              <a:t> /4</a:t>
            </a:r>
            <a:r>
              <a:rPr lang="cs-CZ" altLang="cs-CZ" sz="2000"/>
              <a:t> a </a:t>
            </a:r>
            <a:r>
              <a:rPr lang="el-GR" altLang="cs-CZ" sz="2000"/>
              <a:t>Ω</a:t>
            </a:r>
            <a:r>
              <a:rPr lang="cs-CZ" altLang="cs-CZ" sz="2000"/>
              <a:t> pro T=8T</a:t>
            </a:r>
            <a:r>
              <a:rPr lang="cs-CZ" altLang="cs-CZ" sz="2000" baseline="-25000"/>
              <a:t>vz</a:t>
            </a:r>
            <a:r>
              <a:rPr lang="cs-CZ" altLang="cs-CZ" sz="2000"/>
              <a:t>, tj. pro </a:t>
            </a:r>
            <a:r>
              <a:rPr lang="el-GR" altLang="cs-CZ" sz="2000"/>
              <a:t>Ω</a:t>
            </a:r>
            <a:r>
              <a:rPr lang="cs-CZ" altLang="cs-CZ" sz="2000" baseline="-25000"/>
              <a:t>N</a:t>
            </a:r>
            <a:r>
              <a:rPr lang="cs-CZ" altLang="cs-CZ" sz="2000"/>
              <a:t>= </a:t>
            </a:r>
            <a:r>
              <a:rPr lang="cs-CZ" altLang="cs-CZ" sz="2000">
                <a:sym typeface="Symbol" panose="05050102010706020507" pitchFamily="18" charset="2"/>
              </a:rPr>
              <a:t>/4</a:t>
            </a:r>
            <a:endParaRPr lang="cs-CZ" altLang="cs-CZ" sz="200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D9060FA0-1C0D-435F-AED4-E47F1108E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HARMONICKÁ POSLOUPNOST 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2E2EAAE1-2A15-4293-9EAA-C50B6ED1D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2533" name="Rectangle 4">
            <a:extLst>
              <a:ext uri="{FF2B5EF4-FFF2-40B4-BE49-F238E27FC236}">
                <a16:creationId xmlns:a16="http://schemas.microsoft.com/office/drawing/2014/main" id="{DB523B47-6F8F-420F-A426-C66703655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22534" name="Picture 7">
            <a:extLst>
              <a:ext uri="{FF2B5EF4-FFF2-40B4-BE49-F238E27FC236}">
                <a16:creationId xmlns:a16="http://schemas.microsoft.com/office/drawing/2014/main" id="{B4A1BAD8-2E9F-4C25-AC60-EC5C0253D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2114550"/>
            <a:ext cx="52482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85EC5083-C3DA-4104-81F9-D944C687CDE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294687" cy="288131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cs-CZ" altLang="cs-CZ" sz="2000" dirty="0">
              <a:cs typeface="Arial" charset="0"/>
            </a:endParaRP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cs-CZ" sz="2000" dirty="0" err="1">
                <a:cs typeface="Arial" charset="0"/>
              </a:rPr>
              <a:t>tříparametrick</a:t>
            </a:r>
            <a:r>
              <a:rPr lang="en-US" altLang="cs-CZ" sz="2000" dirty="0" err="1">
                <a:cs typeface="Arial" charset="0"/>
              </a:rPr>
              <a:t>ou</a:t>
            </a:r>
            <a:r>
              <a:rPr lang="cs-CZ" altLang="cs-CZ" sz="2000" dirty="0">
                <a:cs typeface="Arial" charset="0"/>
              </a:rPr>
              <a:t> </a:t>
            </a:r>
            <a:r>
              <a:rPr lang="cs-CZ" altLang="cs-CZ" sz="2000" dirty="0" err="1">
                <a:cs typeface="Arial" charset="0"/>
              </a:rPr>
              <a:t>harmonick</a:t>
            </a:r>
            <a:r>
              <a:rPr lang="en-US" altLang="cs-CZ" sz="2000" dirty="0" err="1">
                <a:cs typeface="Arial" charset="0"/>
              </a:rPr>
              <a:t>ou</a:t>
            </a:r>
            <a:r>
              <a:rPr lang="cs-CZ" altLang="cs-CZ" sz="2000" dirty="0">
                <a:cs typeface="Arial" charset="0"/>
              </a:rPr>
              <a:t> posloupnost lze graficky vyjádřit pomocí dvou bodů v rovinách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altLang="cs-CZ" sz="2000" dirty="0">
                <a:cs typeface="Arial" charset="0"/>
              </a:rPr>
              <a:t>	amplituda x (úhlový) kmitočet      a </a:t>
            </a:r>
          </a:p>
          <a:p>
            <a:pPr algn="r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>
                <a:cs typeface="Arial" charset="0"/>
              </a:rPr>
              <a:t>	počáteční fáze x (úhlový) kmitočet: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>
                <a:cs typeface="Arial" charset="0"/>
              </a:rPr>
              <a:t>A = A(</a:t>
            </a:r>
            <a:r>
              <a:rPr lang="el-GR" altLang="cs-CZ" sz="2000" kern="0" dirty="0">
                <a:cs typeface="Arial" charset="0"/>
              </a:rPr>
              <a:t>Ω</a:t>
            </a:r>
            <a:r>
              <a:rPr lang="cs-CZ" altLang="cs-CZ" sz="2000" dirty="0">
                <a:cs typeface="Arial" charset="0"/>
              </a:rPr>
              <a:t>)    a    </a:t>
            </a:r>
            <a:r>
              <a:rPr lang="el-GR" altLang="cs-CZ" sz="2000" dirty="0">
                <a:cs typeface="Arial" charset="0"/>
              </a:rPr>
              <a:t>φ</a:t>
            </a:r>
            <a:r>
              <a:rPr lang="cs-CZ" altLang="cs-CZ" sz="2000" baseline="-25000" dirty="0">
                <a:cs typeface="Arial" charset="0"/>
              </a:rPr>
              <a:t>0</a:t>
            </a:r>
            <a:r>
              <a:rPr lang="cs-CZ" altLang="cs-CZ" sz="2000" dirty="0">
                <a:cs typeface="Arial" charset="0"/>
              </a:rPr>
              <a:t> = </a:t>
            </a:r>
            <a:r>
              <a:rPr lang="el-GR" altLang="cs-CZ" sz="2000" dirty="0">
                <a:cs typeface="Arial" charset="0"/>
              </a:rPr>
              <a:t>φ</a:t>
            </a:r>
            <a:r>
              <a:rPr lang="cs-CZ" altLang="cs-CZ" sz="2000" baseline="-25000" dirty="0">
                <a:cs typeface="Arial" charset="0"/>
              </a:rPr>
              <a:t>0</a:t>
            </a:r>
            <a:r>
              <a:rPr lang="cs-CZ" altLang="cs-CZ" sz="2000" dirty="0">
                <a:cs typeface="Arial" charset="0"/>
              </a:rPr>
              <a:t>(</a:t>
            </a:r>
            <a:r>
              <a:rPr lang="el-GR" altLang="cs-CZ" sz="2000" kern="0" dirty="0">
                <a:cs typeface="Arial" charset="0"/>
              </a:rPr>
              <a:t>Ω</a:t>
            </a:r>
            <a:r>
              <a:rPr lang="cs-CZ" altLang="cs-CZ" sz="2000" dirty="0">
                <a:cs typeface="Arial" charset="0"/>
              </a:rPr>
              <a:t>);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cs typeface="Arial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D0338B39-4AA4-4B43-8BDA-4E8C4C134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268413"/>
            <a:ext cx="82946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000" dirty="0">
                <a:cs typeface="Arial" charset="0"/>
              </a:rPr>
              <a:t>x(</a:t>
            </a:r>
            <a:r>
              <a:rPr lang="cs-CZ" altLang="cs-CZ" sz="2000" dirty="0" err="1">
                <a:cs typeface="Arial" charset="0"/>
              </a:rPr>
              <a:t>nT</a:t>
            </a:r>
            <a:r>
              <a:rPr lang="cs-CZ" altLang="cs-CZ" sz="2000" baseline="-25000" dirty="0" err="1">
                <a:cs typeface="Arial" charset="0"/>
              </a:rPr>
              <a:t>vz</a:t>
            </a:r>
            <a:r>
              <a:rPr lang="cs-CZ" altLang="cs-CZ" sz="2000" dirty="0">
                <a:cs typeface="Arial" charset="0"/>
              </a:rPr>
              <a:t>) = cos(</a:t>
            </a:r>
            <a:r>
              <a:rPr lang="el-GR" altLang="cs-CZ" sz="2000" dirty="0">
                <a:cs typeface="Arial" charset="0"/>
              </a:rPr>
              <a:t>Ω</a:t>
            </a:r>
            <a:r>
              <a:rPr lang="cs-CZ" altLang="cs-CZ" sz="2000" dirty="0" err="1">
                <a:cs typeface="Arial" charset="0"/>
              </a:rPr>
              <a:t>nT</a:t>
            </a:r>
            <a:r>
              <a:rPr lang="cs-CZ" altLang="cs-CZ" sz="2000" baseline="-25000" dirty="0" err="1">
                <a:cs typeface="Arial" charset="0"/>
              </a:rPr>
              <a:t>vz</a:t>
            </a:r>
            <a:r>
              <a:rPr lang="cs-CZ" altLang="cs-CZ" sz="2000" dirty="0">
                <a:cs typeface="Arial" charset="0"/>
              </a:rPr>
              <a:t>+</a:t>
            </a:r>
            <a:r>
              <a:rPr lang="cs-CZ" altLang="cs-CZ" sz="2000" dirty="0">
                <a:cs typeface="Arial" charset="0"/>
                <a:sym typeface="Symbol"/>
              </a:rPr>
              <a:t>/4</a:t>
            </a:r>
            <a:r>
              <a:rPr lang="cs-CZ" altLang="cs-CZ" sz="2000" dirty="0"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000" kern="0" dirty="0">
                <a:cs typeface="Arial" charset="0"/>
              </a:rPr>
              <a:t>pro A=1, </a:t>
            </a:r>
            <a:r>
              <a:rPr lang="el-GR" altLang="cs-CZ" sz="2000" kern="0" dirty="0">
                <a:cs typeface="Arial" charset="0"/>
              </a:rPr>
              <a:t>φ</a:t>
            </a:r>
            <a:r>
              <a:rPr lang="cs-CZ" altLang="cs-CZ" sz="2000" kern="0" baseline="-25000" dirty="0">
                <a:cs typeface="Arial" charset="0"/>
              </a:rPr>
              <a:t>0</a:t>
            </a:r>
            <a:r>
              <a:rPr lang="cs-CZ" altLang="cs-CZ" sz="2000" kern="0" dirty="0">
                <a:cs typeface="Arial" charset="0"/>
              </a:rPr>
              <a:t>=</a:t>
            </a:r>
            <a:r>
              <a:rPr lang="cs-CZ" altLang="cs-CZ" sz="2000" dirty="0">
                <a:cs typeface="Arial" charset="0"/>
                <a:sym typeface="Symbol"/>
              </a:rPr>
              <a:t> /4</a:t>
            </a:r>
            <a:r>
              <a:rPr lang="cs-CZ" altLang="cs-CZ" sz="2000" kern="0" dirty="0">
                <a:cs typeface="Arial" charset="0"/>
              </a:rPr>
              <a:t> a </a:t>
            </a:r>
            <a:r>
              <a:rPr lang="el-GR" altLang="cs-CZ" sz="2000" kern="0" dirty="0">
                <a:cs typeface="Arial" charset="0"/>
              </a:rPr>
              <a:t>Ω</a:t>
            </a:r>
            <a:r>
              <a:rPr lang="cs-CZ" altLang="cs-CZ" sz="2000" kern="0" dirty="0">
                <a:cs typeface="Arial" charset="0"/>
              </a:rPr>
              <a:t> pro T=8T</a:t>
            </a:r>
            <a:r>
              <a:rPr lang="cs-CZ" altLang="cs-CZ" sz="2000" kern="0" baseline="-25000" dirty="0">
                <a:cs typeface="Arial" charset="0"/>
              </a:rPr>
              <a:t>vz</a:t>
            </a:r>
            <a:r>
              <a:rPr lang="cs-CZ" altLang="cs-CZ" sz="2000" kern="0" dirty="0">
                <a:cs typeface="Arial" charset="0"/>
              </a:rPr>
              <a:t>, tj. pro </a:t>
            </a:r>
            <a:r>
              <a:rPr lang="el-GR" altLang="cs-CZ" sz="2000" kern="0" dirty="0">
                <a:cs typeface="Arial" charset="0"/>
              </a:rPr>
              <a:t>Ω</a:t>
            </a:r>
            <a:r>
              <a:rPr lang="cs-CZ" altLang="cs-CZ" sz="2000" kern="0" baseline="-25000" dirty="0">
                <a:cs typeface="Arial" charset="0"/>
              </a:rPr>
              <a:t>N</a:t>
            </a:r>
            <a:r>
              <a:rPr lang="cs-CZ" altLang="cs-CZ" sz="2000" kern="0" dirty="0">
                <a:cs typeface="Arial" charset="0"/>
              </a:rPr>
              <a:t>= </a:t>
            </a:r>
            <a:r>
              <a:rPr lang="cs-CZ" altLang="cs-CZ" sz="2000" kern="0" dirty="0">
                <a:cs typeface="Arial" charset="0"/>
                <a:sym typeface="Symbol" pitchFamily="18" charset="2"/>
              </a:rPr>
              <a:t>/4</a:t>
            </a:r>
            <a:endParaRPr lang="cs-CZ" altLang="cs-CZ" sz="2400" kern="0" dirty="0">
              <a:cs typeface="Arial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2400" kern="0" dirty="0">
              <a:cs typeface="Arial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kern="0" dirty="0">
                <a:cs typeface="Arial" charset="0"/>
              </a:rPr>
              <a:t> </a:t>
            </a: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9D953FE0-2471-4EBB-972F-36E59F2C22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  <p:sp>
        <p:nvSpPr>
          <p:cNvPr id="23557" name="Rectangle 4">
            <a:extLst>
              <a:ext uri="{FF2B5EF4-FFF2-40B4-BE49-F238E27FC236}">
                <a16:creationId xmlns:a16="http://schemas.microsoft.com/office/drawing/2014/main" id="{EE6BC70F-0831-4A9E-B590-EE4815B78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3558" name="Rectangle 4">
            <a:extLst>
              <a:ext uri="{FF2B5EF4-FFF2-40B4-BE49-F238E27FC236}">
                <a16:creationId xmlns:a16="http://schemas.microsoft.com/office/drawing/2014/main" id="{D6952FA2-FD3B-4BC1-9CE7-A8BF2ACA5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3559" name="Obdélník 8">
            <a:extLst>
              <a:ext uri="{FF2B5EF4-FFF2-40B4-BE49-F238E27FC236}">
                <a16:creationId xmlns:a16="http://schemas.microsoft.com/office/drawing/2014/main" id="{BF99E937-72DD-449D-992A-355863940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6234113"/>
            <a:ext cx="2517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>
                <a:solidFill>
                  <a:srgbClr val="C00000"/>
                </a:solidFill>
              </a:rPr>
              <a:t>s</a:t>
            </a:r>
            <a:r>
              <a:rPr lang="cs-CZ" altLang="cs-CZ" sz="1800" b="1">
                <a:solidFill>
                  <a:srgbClr val="C00000"/>
                </a:solidFill>
              </a:rPr>
              <a:t>pektrum </a:t>
            </a:r>
            <a:r>
              <a:rPr lang="cs-CZ" altLang="cs-CZ" sz="1800"/>
              <a:t>amplitud</a:t>
            </a:r>
          </a:p>
        </p:txBody>
      </p:sp>
      <p:sp>
        <p:nvSpPr>
          <p:cNvPr id="23560" name="Obdélník 9">
            <a:extLst>
              <a:ext uri="{FF2B5EF4-FFF2-40B4-BE49-F238E27FC236}">
                <a16:creationId xmlns:a16="http://schemas.microsoft.com/office/drawing/2014/main" id="{D15E9944-1CE2-4783-9FCD-15354BE1B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6237288"/>
            <a:ext cx="3355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C00000"/>
                </a:solidFill>
              </a:rPr>
              <a:t>spektrum </a:t>
            </a:r>
            <a:r>
              <a:rPr lang="cs-CZ" altLang="cs-CZ" sz="1800"/>
              <a:t>počátečních fází</a:t>
            </a:r>
          </a:p>
        </p:txBody>
      </p:sp>
      <p:pic>
        <p:nvPicPr>
          <p:cNvPr id="23561" name="Picture 10">
            <a:extLst>
              <a:ext uri="{FF2B5EF4-FFF2-40B4-BE49-F238E27FC236}">
                <a16:creationId xmlns:a16="http://schemas.microsoft.com/office/drawing/2014/main" id="{EE7FA4CA-B1D8-4103-94AD-A0A2C8EC5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3686175"/>
            <a:ext cx="52482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7CEAD9-A6CA-4C79-B1D9-1CB53ABF6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>
                <a:solidFill>
                  <a:srgbClr val="C00000"/>
                </a:solidFill>
              </a:rPr>
              <a:t>!!! Frekvenční spektrum !!!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9D711461-E426-4FF2-81E9-63D0DB2AEC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2405063"/>
            <a:ext cx="8143875" cy="4452937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dirty="0">
                <a:solidFill>
                  <a:srgbClr val="3F7DF9"/>
                </a:solidFill>
              </a:rPr>
              <a:t>	</a:t>
            </a:r>
            <a:r>
              <a:rPr lang="cs-CZ" altLang="cs-CZ" b="1" dirty="0">
                <a:solidFill>
                  <a:srgbClr val="C00000"/>
                </a:solidFill>
              </a:rPr>
              <a:t>Frekvenční spektrum </a:t>
            </a:r>
            <a:r>
              <a:rPr lang="cs-CZ" altLang="cs-CZ" dirty="0">
                <a:solidFill>
                  <a:schemeClr val="bg2"/>
                </a:solidFill>
              </a:rPr>
              <a:t>časové řady je vyjádření rozložení amplitud a počátečních fází jednotlivých harmonických složek,</a:t>
            </a:r>
            <a:br>
              <a:rPr lang="cs-CZ" altLang="cs-CZ" dirty="0">
                <a:solidFill>
                  <a:schemeClr val="bg2"/>
                </a:solidFill>
              </a:rPr>
            </a:br>
            <a:r>
              <a:rPr lang="cs-CZ" altLang="cs-CZ" dirty="0">
                <a:solidFill>
                  <a:schemeClr val="bg2"/>
                </a:solidFill>
              </a:rPr>
              <a:t>ze kterých se časová řada skládá,</a:t>
            </a:r>
            <a:br>
              <a:rPr lang="cs-CZ" altLang="cs-CZ" dirty="0">
                <a:solidFill>
                  <a:schemeClr val="bg2"/>
                </a:solidFill>
              </a:rPr>
            </a:br>
            <a:r>
              <a:rPr lang="cs-CZ" altLang="cs-CZ" dirty="0">
                <a:solidFill>
                  <a:schemeClr val="bg2"/>
                </a:solidFill>
              </a:rPr>
              <a:t>v závislosti na frekvenci. </a:t>
            </a:r>
          </a:p>
          <a:p>
            <a:pPr algn="ctr">
              <a:buFontTx/>
              <a:buNone/>
            </a:pPr>
            <a:r>
              <a:rPr lang="cs-CZ" altLang="cs-CZ" sz="2000" dirty="0">
                <a:solidFill>
                  <a:srgbClr val="C00000"/>
                </a:solidFill>
              </a:rPr>
              <a:t>(Tj. skládá se z amplitudového a fázového spektra).</a:t>
            </a:r>
          </a:p>
          <a:p>
            <a:pPr algn="ctr">
              <a:buFontTx/>
              <a:buNone/>
            </a:pPr>
            <a:endParaRPr lang="cs-CZ" altLang="cs-CZ" dirty="0">
              <a:solidFill>
                <a:schemeClr val="bg2"/>
              </a:solidFill>
            </a:endParaRPr>
          </a:p>
          <a:p>
            <a:pPr algn="ctr">
              <a:buFontTx/>
              <a:buNone/>
            </a:pPr>
            <a:r>
              <a:rPr lang="cs-CZ" altLang="cs-CZ" b="1" dirty="0">
                <a:solidFill>
                  <a:schemeClr val="bg2"/>
                </a:solidFill>
              </a:rPr>
              <a:t>!ZAPAMATOVAT NA VĚKY!</a:t>
            </a:r>
          </a:p>
        </p:txBody>
      </p:sp>
      <p:pic>
        <p:nvPicPr>
          <p:cNvPr id="24580" name="Picture 4" descr="C:\Program Files\Microsoft Office\MEDIA\CAGCAT10\j0299125.wmf">
            <a:extLst>
              <a:ext uri="{FF2B5EF4-FFF2-40B4-BE49-F238E27FC236}">
                <a16:creationId xmlns:a16="http://schemas.microsoft.com/office/drawing/2014/main" id="{B1B584E3-E7EB-4FFD-A89C-4FB94CCF8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110013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E6AF469D-8B34-4C87-A76F-9070CB448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0" y="1916113"/>
            <a:ext cx="8496300" cy="1973262"/>
          </a:xfrm>
        </p:spPr>
        <p:txBody>
          <a:bodyPr/>
          <a:lstStyle/>
          <a:p>
            <a:pPr>
              <a:defRPr/>
            </a:pPr>
            <a:r>
              <a:rPr lang="cs-CZ" sz="4000" dirty="0"/>
              <a:t>V. </a:t>
            </a:r>
            <a:r>
              <a:rPr lang="cs-CZ" sz="4000" cap="all" dirty="0"/>
              <a:t>matematické modely ČASOVÝCH ŘAD</a:t>
            </a:r>
            <a:endParaRPr lang="cs-CZ" sz="4000" b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FDFD5AA1-0DA2-41F8-8B2A-49A6809BE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b="1" cap="all" dirty="0">
                <a:cs typeface="Arial" charset="0"/>
              </a:rPr>
              <a:t>další definice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trigonometrický tvar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cs typeface="Arial" charset="0"/>
              </a:rPr>
              <a:t>x(</a:t>
            </a:r>
            <a:r>
              <a:rPr lang="cs-CZ" altLang="cs-CZ" sz="2400" dirty="0" err="1">
                <a:cs typeface="Arial" charset="0"/>
              </a:rPr>
              <a:t>nT</a:t>
            </a:r>
            <a:r>
              <a:rPr lang="cs-CZ" altLang="cs-CZ" sz="2400" baseline="-25000" dirty="0" err="1">
                <a:cs typeface="Arial" charset="0"/>
              </a:rPr>
              <a:t>vz</a:t>
            </a:r>
            <a:r>
              <a:rPr lang="cs-CZ" altLang="cs-CZ" sz="2400" dirty="0">
                <a:cs typeface="Arial" charset="0"/>
              </a:rPr>
              <a:t>) = </a:t>
            </a:r>
            <a:r>
              <a:rPr lang="cs-CZ" altLang="cs-CZ" sz="2400" dirty="0" err="1">
                <a:cs typeface="Arial" charset="0"/>
              </a:rPr>
              <a:t>A·cos</a:t>
            </a:r>
            <a:r>
              <a:rPr lang="cs-CZ" altLang="cs-CZ" sz="2400" dirty="0">
                <a:cs typeface="Arial" charset="0"/>
              </a:rPr>
              <a:t>(</a:t>
            </a:r>
            <a:r>
              <a:rPr lang="el-GR" altLang="cs-CZ" sz="2400" dirty="0">
                <a:cs typeface="Arial" charset="0"/>
              </a:rPr>
              <a:t>Ω</a:t>
            </a:r>
            <a:r>
              <a:rPr lang="cs-CZ" altLang="cs-CZ" sz="2400" dirty="0" err="1">
                <a:cs typeface="Arial" charset="0"/>
              </a:rPr>
              <a:t>nT</a:t>
            </a:r>
            <a:r>
              <a:rPr lang="cs-CZ" altLang="cs-CZ" sz="2400" baseline="-25000" dirty="0" err="1">
                <a:cs typeface="Arial" charset="0"/>
              </a:rPr>
              <a:t>vz</a:t>
            </a:r>
            <a:r>
              <a:rPr lang="cs-CZ" altLang="cs-CZ" sz="2400" dirty="0">
                <a:cs typeface="Arial" charset="0"/>
              </a:rPr>
              <a:t>+</a:t>
            </a:r>
            <a:r>
              <a:rPr lang="el-GR" altLang="cs-CZ" sz="2400" dirty="0">
                <a:cs typeface="Arial" charset="0"/>
              </a:rPr>
              <a:t>φ</a:t>
            </a:r>
            <a:r>
              <a:rPr lang="cs-CZ" altLang="cs-CZ" sz="2400" baseline="-25000" dirty="0">
                <a:cs typeface="Arial" charset="0"/>
              </a:rPr>
              <a:t>0</a:t>
            </a:r>
            <a:r>
              <a:rPr lang="cs-CZ" altLang="cs-CZ" sz="2400" dirty="0">
                <a:cs typeface="Arial" charset="0"/>
              </a:rPr>
              <a:t>) =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cs typeface="Arial" charset="0"/>
              </a:rPr>
              <a:t>= A</a:t>
            </a:r>
            <a:r>
              <a:rPr lang="cs-CZ" altLang="cs-CZ" sz="2400" baseline="-25000" dirty="0">
                <a:cs typeface="Arial" charset="0"/>
              </a:rPr>
              <a:t>1</a:t>
            </a:r>
            <a:r>
              <a:rPr lang="cs-CZ" altLang="cs-CZ" sz="2400" dirty="0">
                <a:cs typeface="Arial" charset="0"/>
              </a:rPr>
              <a:t>·cos(</a:t>
            </a:r>
            <a:r>
              <a:rPr lang="el-GR" altLang="cs-CZ" sz="2400" dirty="0">
                <a:cs typeface="Arial" charset="0"/>
              </a:rPr>
              <a:t>Ω</a:t>
            </a:r>
            <a:r>
              <a:rPr lang="cs-CZ" altLang="cs-CZ" sz="2400" dirty="0" err="1">
                <a:cs typeface="Arial" charset="0"/>
              </a:rPr>
              <a:t>nT</a:t>
            </a:r>
            <a:r>
              <a:rPr lang="cs-CZ" altLang="cs-CZ" sz="2400" baseline="-25000" dirty="0" err="1">
                <a:cs typeface="Arial" charset="0"/>
              </a:rPr>
              <a:t>vz</a:t>
            </a:r>
            <a:r>
              <a:rPr lang="cs-CZ" altLang="cs-CZ" sz="2400" dirty="0">
                <a:cs typeface="Arial" charset="0"/>
              </a:rPr>
              <a:t>) + A</a:t>
            </a:r>
            <a:r>
              <a:rPr lang="cs-CZ" altLang="cs-CZ" sz="2400" baseline="-25000" dirty="0">
                <a:cs typeface="Arial" charset="0"/>
              </a:rPr>
              <a:t>2</a:t>
            </a:r>
            <a:r>
              <a:rPr lang="cs-CZ" altLang="cs-CZ" sz="2400" dirty="0">
                <a:cs typeface="Arial" charset="0"/>
              </a:rPr>
              <a:t>·sin(</a:t>
            </a:r>
            <a:r>
              <a:rPr lang="el-GR" altLang="cs-CZ" sz="2400" dirty="0">
                <a:cs typeface="Arial" charset="0"/>
              </a:rPr>
              <a:t>Ω</a:t>
            </a:r>
            <a:r>
              <a:rPr lang="cs-CZ" altLang="cs-CZ" sz="2400" dirty="0" err="1">
                <a:cs typeface="Arial" charset="0"/>
              </a:rPr>
              <a:t>nT</a:t>
            </a:r>
            <a:r>
              <a:rPr lang="cs-CZ" altLang="cs-CZ" sz="2400" baseline="-25000" dirty="0" err="1">
                <a:cs typeface="Arial" charset="0"/>
              </a:rPr>
              <a:t>vz</a:t>
            </a:r>
            <a:r>
              <a:rPr lang="cs-CZ" altLang="cs-CZ" sz="2400" dirty="0">
                <a:cs typeface="Arial" charset="0"/>
              </a:rPr>
              <a:t>) 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cs typeface="Arial" charset="0"/>
              </a:rPr>
              <a:t>Jak to tak?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cs-CZ" sz="2000" dirty="0"/>
              <a:t>cos(α + β) = cosα·cosβ – sinα·sinβ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2000" dirty="0" err="1"/>
              <a:t>A·cos</a:t>
            </a:r>
            <a:r>
              <a:rPr lang="cs-CZ" sz="2000" dirty="0"/>
              <a:t>(</a:t>
            </a:r>
            <a:r>
              <a:rPr lang="cs-CZ" sz="2000" dirty="0" err="1"/>
              <a:t>ΩnT</a:t>
            </a:r>
            <a:r>
              <a:rPr lang="cs-CZ" sz="2000" baseline="-25000" dirty="0" err="1"/>
              <a:t>VZ</a:t>
            </a:r>
            <a:r>
              <a:rPr lang="cs-CZ" sz="2000" dirty="0"/>
              <a:t> + </a:t>
            </a:r>
            <a:r>
              <a:rPr lang="el-GR" altLang="cs-CZ" sz="2000" dirty="0">
                <a:cs typeface="Arial" charset="0"/>
              </a:rPr>
              <a:t>φ</a:t>
            </a:r>
            <a:r>
              <a:rPr lang="cs-CZ" sz="2000" baseline="-25000" dirty="0"/>
              <a:t>0</a:t>
            </a:r>
            <a:r>
              <a:rPr lang="cs-CZ" sz="2000" dirty="0"/>
              <a:t>) = </a:t>
            </a:r>
            <a:r>
              <a:rPr lang="cs-CZ" sz="2000" dirty="0" err="1"/>
              <a:t>A·cos</a:t>
            </a:r>
            <a:r>
              <a:rPr lang="cs-CZ" sz="2000" dirty="0"/>
              <a:t>(</a:t>
            </a:r>
            <a:r>
              <a:rPr lang="cs-CZ" sz="2000" dirty="0" err="1"/>
              <a:t>ΩnT</a:t>
            </a:r>
            <a:r>
              <a:rPr lang="cs-CZ" sz="2000" baseline="-25000" dirty="0" err="1"/>
              <a:t>VZ</a:t>
            </a:r>
            <a:r>
              <a:rPr lang="cs-CZ" sz="2000" dirty="0"/>
              <a:t>)·cos</a:t>
            </a:r>
            <a:r>
              <a:rPr lang="el-GR" altLang="cs-CZ" sz="2000" dirty="0">
                <a:cs typeface="Arial" charset="0"/>
              </a:rPr>
              <a:t>φ</a:t>
            </a:r>
            <a:r>
              <a:rPr lang="cs-CZ" sz="2000" baseline="-25000" dirty="0"/>
              <a:t>0</a:t>
            </a:r>
            <a:r>
              <a:rPr lang="cs-CZ" sz="2000" dirty="0"/>
              <a:t> – </a:t>
            </a:r>
            <a:r>
              <a:rPr lang="cs-CZ" sz="2000" dirty="0" err="1"/>
              <a:t>A·sin</a:t>
            </a:r>
            <a:r>
              <a:rPr lang="cs-CZ" sz="2000" dirty="0"/>
              <a:t>(</a:t>
            </a:r>
            <a:r>
              <a:rPr lang="cs-CZ" sz="2000" dirty="0" err="1"/>
              <a:t>ΩnT</a:t>
            </a:r>
            <a:r>
              <a:rPr lang="cs-CZ" sz="2000" baseline="-25000" dirty="0" err="1"/>
              <a:t>VZ</a:t>
            </a:r>
            <a:r>
              <a:rPr lang="cs-CZ" sz="2000" dirty="0"/>
              <a:t>)·sin</a:t>
            </a:r>
            <a:r>
              <a:rPr lang="el-GR" altLang="cs-CZ" sz="2000" dirty="0">
                <a:cs typeface="Arial" charset="0"/>
              </a:rPr>
              <a:t>φ</a:t>
            </a:r>
            <a:r>
              <a:rPr lang="cs-CZ" sz="2000" baseline="-25000" dirty="0"/>
              <a:t>0</a:t>
            </a:r>
            <a:r>
              <a:rPr lang="cs-CZ" sz="2000" dirty="0"/>
              <a:t> =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2000" dirty="0"/>
              <a:t> = </a:t>
            </a:r>
            <a:r>
              <a:rPr lang="cs-CZ" sz="2000" dirty="0" err="1"/>
              <a:t>A·cos</a:t>
            </a:r>
            <a:r>
              <a:rPr lang="el-GR" altLang="cs-CZ" sz="2000" dirty="0">
                <a:cs typeface="Arial" charset="0"/>
              </a:rPr>
              <a:t>φ</a:t>
            </a:r>
            <a:r>
              <a:rPr lang="cs-CZ" sz="2000" baseline="-25000" dirty="0"/>
              <a:t>0</a:t>
            </a:r>
            <a:r>
              <a:rPr lang="cs-CZ" sz="2000" dirty="0"/>
              <a:t>·cos(</a:t>
            </a:r>
            <a:r>
              <a:rPr lang="cs-CZ" sz="2000" dirty="0" err="1"/>
              <a:t>ΩnT</a:t>
            </a:r>
            <a:r>
              <a:rPr lang="cs-CZ" sz="2000" baseline="-25000" dirty="0" err="1"/>
              <a:t>VZ</a:t>
            </a:r>
            <a:r>
              <a:rPr lang="cs-CZ" sz="2000" dirty="0"/>
              <a:t>) – </a:t>
            </a:r>
            <a:r>
              <a:rPr lang="cs-CZ" sz="2000" dirty="0" err="1"/>
              <a:t>A·sin</a:t>
            </a:r>
            <a:r>
              <a:rPr lang="el-GR" altLang="cs-CZ" sz="2000" dirty="0">
                <a:cs typeface="Arial" charset="0"/>
              </a:rPr>
              <a:t>φ</a:t>
            </a:r>
            <a:r>
              <a:rPr lang="cs-CZ" sz="2000" baseline="-25000" dirty="0"/>
              <a:t>0</a:t>
            </a:r>
            <a:r>
              <a:rPr lang="cs-CZ" sz="2000" dirty="0"/>
              <a:t>·sin(</a:t>
            </a:r>
            <a:r>
              <a:rPr lang="cs-CZ" sz="2000" dirty="0" err="1"/>
              <a:t>ΩnT</a:t>
            </a:r>
            <a:r>
              <a:rPr lang="cs-CZ" sz="2000" baseline="-25000" dirty="0" err="1"/>
              <a:t>VZ</a:t>
            </a:r>
            <a:r>
              <a:rPr lang="cs-CZ" sz="2000" dirty="0"/>
              <a:t>)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2335213" algn="ctr"/>
                <a:tab pos="5024438" algn="ctr"/>
              </a:tabLst>
              <a:defRPr/>
            </a:pPr>
            <a:r>
              <a:rPr lang="cs-CZ" altLang="cs-CZ" sz="1100" dirty="0">
                <a:cs typeface="Arial" charset="0"/>
              </a:rPr>
              <a:t>	</a:t>
            </a:r>
            <a:r>
              <a:rPr lang="cs-CZ" sz="1100" dirty="0">
                <a:sym typeface="Symbol"/>
              </a:rPr>
              <a:t>	</a:t>
            </a:r>
            <a:endParaRPr lang="cs-CZ" sz="1100" dirty="0"/>
          </a:p>
          <a:p>
            <a:pPr marL="0" indent="0">
              <a:buFontTx/>
              <a:buNone/>
              <a:tabLst>
                <a:tab pos="2424113" algn="ctr"/>
                <a:tab pos="5113338" algn="ctr"/>
              </a:tabLst>
              <a:defRPr/>
            </a:pPr>
            <a:r>
              <a:rPr lang="cs-CZ" altLang="cs-CZ" sz="2400" dirty="0">
                <a:cs typeface="Arial" charset="0"/>
              </a:rPr>
              <a:t>	A</a:t>
            </a:r>
            <a:r>
              <a:rPr lang="cs-CZ" altLang="cs-CZ" sz="2400" baseline="-25000" dirty="0">
                <a:cs typeface="Arial" charset="0"/>
              </a:rPr>
              <a:t>1	</a:t>
            </a:r>
            <a:r>
              <a:rPr lang="cs-CZ" altLang="cs-CZ" sz="2400" dirty="0">
                <a:cs typeface="Arial" charset="0"/>
              </a:rPr>
              <a:t>A</a:t>
            </a:r>
            <a:r>
              <a:rPr lang="cs-CZ" altLang="cs-CZ" sz="2400" baseline="-25000" dirty="0">
                <a:cs typeface="Arial" charset="0"/>
              </a:rPr>
              <a:t>2</a:t>
            </a:r>
            <a:endParaRPr lang="cs-CZ" altLang="cs-CZ" sz="2400" dirty="0">
              <a:cs typeface="Arial" charset="0"/>
            </a:endParaRPr>
          </a:p>
        </p:txBody>
      </p:sp>
      <p:pic>
        <p:nvPicPr>
          <p:cNvPr id="25603" name="Picture 7">
            <a:extLst>
              <a:ext uri="{FF2B5EF4-FFF2-40B4-BE49-F238E27FC236}">
                <a16:creationId xmlns:a16="http://schemas.microsoft.com/office/drawing/2014/main" id="{B8BA1622-9CD4-4DA0-B5EC-9F948572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300663"/>
            <a:ext cx="10572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>
            <a:extLst>
              <a:ext uri="{FF2B5EF4-FFF2-40B4-BE49-F238E27FC236}">
                <a16:creationId xmlns:a16="http://schemas.microsoft.com/office/drawing/2014/main" id="{E997CC75-1FE9-42CA-BA20-9AA1DA0F6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300663"/>
            <a:ext cx="10572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B3C2F64F-B845-4D19-BAD5-500EBF90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3917857D-670A-446B-AB51-F409FFAE7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b="1" cap="all" dirty="0">
                <a:cs typeface="Arial" charset="0"/>
              </a:rPr>
              <a:t>další definice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trigonometrický tvar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cs-CZ" sz="2400" dirty="0"/>
              <a:t>A</a:t>
            </a:r>
            <a:r>
              <a:rPr lang="cs-CZ" sz="2400" baseline="-25000" dirty="0"/>
              <a:t>1</a:t>
            </a:r>
            <a:r>
              <a:rPr lang="cs-CZ" sz="2400" dirty="0"/>
              <a:t> = </a:t>
            </a:r>
            <a:r>
              <a:rPr lang="cs-CZ" sz="2400" dirty="0" err="1"/>
              <a:t>A·cos</a:t>
            </a:r>
            <a:r>
              <a:rPr lang="el-GR" altLang="cs-CZ" sz="2400" dirty="0">
                <a:cs typeface="Arial" charset="0"/>
              </a:rPr>
              <a:t>φ</a:t>
            </a:r>
            <a:r>
              <a:rPr lang="cs-CZ" sz="2400" baseline="-25000" dirty="0"/>
              <a:t>0</a:t>
            </a:r>
            <a:r>
              <a:rPr lang="cs-CZ" sz="2400" dirty="0"/>
              <a:t>   a   A</a:t>
            </a:r>
            <a:r>
              <a:rPr lang="cs-CZ" sz="2400" baseline="-25000" dirty="0"/>
              <a:t>2</a:t>
            </a:r>
            <a:r>
              <a:rPr lang="cs-CZ" sz="2400" dirty="0"/>
              <a:t> = -</a:t>
            </a:r>
            <a:r>
              <a:rPr lang="cs-CZ" sz="2400" dirty="0" err="1"/>
              <a:t>A·sin</a:t>
            </a:r>
            <a:r>
              <a:rPr lang="el-GR" altLang="cs-CZ" sz="2400" dirty="0">
                <a:cs typeface="Arial" charset="0"/>
              </a:rPr>
              <a:t>φ</a:t>
            </a:r>
            <a:r>
              <a:rPr lang="cs-CZ" sz="2400" baseline="-25000" dirty="0"/>
              <a:t>0</a:t>
            </a:r>
            <a:endParaRPr lang="cs-CZ" altLang="cs-CZ" sz="2400" dirty="0">
              <a:cs typeface="Arial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D72DBDA-1649-404E-974D-A5EAB078D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8" name="Objekt 2">
                <a:extLst>
                  <a:ext uri="{FF2B5EF4-FFF2-40B4-BE49-F238E27FC236}">
                    <a16:creationId xmlns:a16="http://schemas.microsoft.com/office/drawing/2014/main" id="{33B83419-52ED-4422-8477-353286F4FB83}"/>
                  </a:ext>
                </a:extLst>
              </p:cNvPr>
              <p:cNvSpPr txBox="1"/>
              <p:nvPr/>
            </p:nvSpPr>
            <p:spPr bwMode="auto">
              <a:xfrm>
                <a:off x="2339975" y="2978150"/>
                <a:ext cx="4616450" cy="5953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6628" name="Objekt 2">
                <a:extLst>
                  <a:ext uri="{FF2B5EF4-FFF2-40B4-BE49-F238E27FC236}">
                    <a16:creationId xmlns:a16="http://schemas.microsoft.com/office/drawing/2014/main" id="{33B83419-52ED-4422-8477-353286F4F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9975" y="2978150"/>
                <a:ext cx="4616450" cy="5953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9" name="Rectangle 4">
            <a:extLst>
              <a:ext uri="{FF2B5EF4-FFF2-40B4-BE49-F238E27FC236}">
                <a16:creationId xmlns:a16="http://schemas.microsoft.com/office/drawing/2014/main" id="{11C2D18A-A316-48CA-B7B3-3051BF752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0" name="Objekt 4">
                <a:extLst>
                  <a:ext uri="{FF2B5EF4-FFF2-40B4-BE49-F238E27FC236}">
                    <a16:creationId xmlns:a16="http://schemas.microsoft.com/office/drawing/2014/main" id="{ABFD6B04-9135-426E-A10C-CC5D6A4212AA}"/>
                  </a:ext>
                </a:extLst>
              </p:cNvPr>
              <p:cNvSpPr txBox="1"/>
              <p:nvPr/>
            </p:nvSpPr>
            <p:spPr bwMode="auto">
              <a:xfrm>
                <a:off x="3276600" y="3716338"/>
                <a:ext cx="2017713" cy="720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26630" name="Objekt 4">
                <a:extLst>
                  <a:ext uri="{FF2B5EF4-FFF2-40B4-BE49-F238E27FC236}">
                    <a16:creationId xmlns:a16="http://schemas.microsoft.com/office/drawing/2014/main" id="{ABFD6B04-9135-426E-A10C-CC5D6A421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3716338"/>
                <a:ext cx="2017713" cy="7207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1" name="Rectangle 6">
            <a:extLst>
              <a:ext uri="{FF2B5EF4-FFF2-40B4-BE49-F238E27FC236}">
                <a16:creationId xmlns:a16="http://schemas.microsoft.com/office/drawing/2014/main" id="{A077D66C-8EA5-4D0E-AF1F-149AF73D0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2" name="Objekt 8">
                <a:extLst>
                  <a:ext uri="{FF2B5EF4-FFF2-40B4-BE49-F238E27FC236}">
                    <a16:creationId xmlns:a16="http://schemas.microsoft.com/office/drawing/2014/main" id="{CAE4D92A-058C-4399-BA3D-50341FCBD6FE}"/>
                  </a:ext>
                </a:extLst>
              </p:cNvPr>
              <p:cNvSpPr txBox="1"/>
              <p:nvPr/>
            </p:nvSpPr>
            <p:spPr bwMode="auto">
              <a:xfrm>
                <a:off x="2771775" y="4508500"/>
                <a:ext cx="3251200" cy="936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𝑡𝑔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26632" name="Objekt 8">
                <a:extLst>
                  <a:ext uri="{FF2B5EF4-FFF2-40B4-BE49-F238E27FC236}">
                    <a16:creationId xmlns:a16="http://schemas.microsoft.com/office/drawing/2014/main" id="{CAE4D92A-058C-4399-BA3D-50341FCBD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1775" y="4508500"/>
                <a:ext cx="3251200" cy="9366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3" name="Rectangle 8">
            <a:extLst>
              <a:ext uri="{FF2B5EF4-FFF2-40B4-BE49-F238E27FC236}">
                <a16:creationId xmlns:a16="http://schemas.microsoft.com/office/drawing/2014/main" id="{E20618DC-63B9-4BD1-BE05-0CE8AC8FA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4" name="Objekt 10">
                <a:extLst>
                  <a:ext uri="{FF2B5EF4-FFF2-40B4-BE49-F238E27FC236}">
                    <a16:creationId xmlns:a16="http://schemas.microsoft.com/office/drawing/2014/main" id="{0FC07883-09B3-4125-B023-4D67C40B2009}"/>
                  </a:ext>
                </a:extLst>
              </p:cNvPr>
              <p:cNvSpPr txBox="1"/>
              <p:nvPr/>
            </p:nvSpPr>
            <p:spPr bwMode="auto">
              <a:xfrm>
                <a:off x="3419475" y="5516563"/>
                <a:ext cx="1901825" cy="865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𝑎𝑟𝑐𝑡𝑔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26634" name="Objekt 10">
                <a:extLst>
                  <a:ext uri="{FF2B5EF4-FFF2-40B4-BE49-F238E27FC236}">
                    <a16:creationId xmlns:a16="http://schemas.microsoft.com/office/drawing/2014/main" id="{0FC07883-09B3-4125-B023-4D67C40B2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9475" y="5516563"/>
                <a:ext cx="1901825" cy="8651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Nadpis 1">
            <a:extLst>
              <a:ext uri="{FF2B5EF4-FFF2-40B4-BE49-F238E27FC236}">
                <a16:creationId xmlns:a16="http://schemas.microsoft.com/office/drawing/2014/main" id="{B3C2F64F-B845-4D19-BAD5-500EBF90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631CB58C-0746-4D30-B25D-0DFCCFDB3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b="1" cap="all" dirty="0">
                <a:cs typeface="Arial" charset="0"/>
              </a:rPr>
              <a:t>další definice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Exponenciální (komplexní) tvar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0" indent="0" algn="ctr">
              <a:buFont typeface="Wingdings" panose="05000000000000000000" pitchFamily="2" charset="2"/>
              <a:buNone/>
              <a:tabLst>
                <a:tab pos="2513013" algn="l"/>
              </a:tabLst>
              <a:defRPr/>
            </a:pPr>
            <a:endParaRPr lang="cs-CZ" altLang="cs-CZ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0" indent="0" algn="ctr">
              <a:buFont typeface="Wingdings" panose="05000000000000000000" pitchFamily="2" charset="2"/>
              <a:buNone/>
              <a:tabLst>
                <a:tab pos="2513013" algn="l"/>
              </a:tabLst>
              <a:defRPr/>
            </a:pPr>
            <a:r>
              <a:rPr lang="cs-CZ" altLang="cs-CZ" dirty="0">
                <a:solidFill>
                  <a:schemeClr val="bg2"/>
                </a:solidFill>
                <a:cs typeface="Arial" charset="0"/>
              </a:rPr>
              <a:t>cos</a:t>
            </a:r>
            <a:r>
              <a:rPr lang="cs-CZ" altLang="cs-CZ" dirty="0">
                <a:solidFill>
                  <a:schemeClr val="bg2"/>
                </a:solidFill>
                <a:cs typeface="Arial" charset="0"/>
                <a:sym typeface="Symbol"/>
              </a:rPr>
              <a:t>(n) + </a:t>
            </a:r>
            <a:r>
              <a:rPr lang="cs-CZ" altLang="cs-CZ" dirty="0" err="1">
                <a:solidFill>
                  <a:schemeClr val="bg2"/>
                </a:solidFill>
                <a:cs typeface="Arial" charset="0"/>
                <a:sym typeface="Symbol"/>
              </a:rPr>
              <a:t>i·sin</a:t>
            </a:r>
            <a:r>
              <a:rPr lang="cs-CZ" altLang="cs-CZ" dirty="0">
                <a:solidFill>
                  <a:schemeClr val="bg2"/>
                </a:solidFill>
                <a:cs typeface="Arial" charset="0"/>
                <a:sym typeface="Symbol"/>
              </a:rPr>
              <a:t>(n) = </a:t>
            </a:r>
            <a:r>
              <a:rPr lang="cs-CZ" altLang="cs-CZ" dirty="0" err="1">
                <a:solidFill>
                  <a:schemeClr val="bg2"/>
                </a:solidFill>
                <a:cs typeface="Arial" charset="0"/>
                <a:sym typeface="Symbol"/>
              </a:rPr>
              <a:t>e</a:t>
            </a:r>
            <a:r>
              <a:rPr lang="cs-CZ" altLang="cs-CZ" baseline="30000" dirty="0" err="1">
                <a:solidFill>
                  <a:schemeClr val="bg2"/>
                </a:solidFill>
                <a:cs typeface="Arial" charset="0"/>
                <a:sym typeface="Symbol"/>
              </a:rPr>
              <a:t>i</a:t>
            </a:r>
            <a:r>
              <a:rPr lang="cs-CZ" altLang="cs-CZ" baseline="30000" dirty="0">
                <a:solidFill>
                  <a:schemeClr val="bg2"/>
                </a:solidFill>
                <a:cs typeface="Arial" charset="0"/>
                <a:sym typeface="Symbol"/>
              </a:rPr>
              <a:t>(n)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bg2"/>
                </a:solidFill>
                <a:cs typeface="Arial" charset="0"/>
              </a:rPr>
              <a:t> cos</a:t>
            </a:r>
            <a:r>
              <a:rPr lang="cs-CZ" altLang="cs-CZ" dirty="0">
                <a:solidFill>
                  <a:schemeClr val="bg2"/>
                </a:solidFill>
                <a:cs typeface="Arial" charset="0"/>
                <a:sym typeface="Symbol"/>
              </a:rPr>
              <a:t>(n) -  </a:t>
            </a:r>
            <a:r>
              <a:rPr lang="cs-CZ" altLang="cs-CZ" dirty="0" err="1">
                <a:solidFill>
                  <a:schemeClr val="bg2"/>
                </a:solidFill>
                <a:cs typeface="Arial" charset="0"/>
                <a:sym typeface="Symbol"/>
              </a:rPr>
              <a:t>i·sin</a:t>
            </a:r>
            <a:r>
              <a:rPr lang="cs-CZ" altLang="cs-CZ" dirty="0">
                <a:solidFill>
                  <a:schemeClr val="bg2"/>
                </a:solidFill>
                <a:cs typeface="Arial" charset="0"/>
                <a:sym typeface="Symbol"/>
              </a:rPr>
              <a:t>(n) = e</a:t>
            </a:r>
            <a:r>
              <a:rPr lang="cs-CZ" altLang="cs-CZ" baseline="30000" dirty="0">
                <a:solidFill>
                  <a:schemeClr val="bg2"/>
                </a:solidFill>
                <a:cs typeface="Arial" charset="0"/>
                <a:sym typeface="Symbol"/>
              </a:rPr>
              <a:t>-i(n)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04D18E1-4FDF-4F76-A9DB-D0763B008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D664038C-6191-4C99-8241-CAD90FFE7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7653" name="Rectangle 6">
            <a:extLst>
              <a:ext uri="{FF2B5EF4-FFF2-40B4-BE49-F238E27FC236}">
                <a16:creationId xmlns:a16="http://schemas.microsoft.com/office/drawing/2014/main" id="{9987AD26-E511-428E-997A-C7896BBF0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7654" name="Rectangle 8">
            <a:extLst>
              <a:ext uri="{FF2B5EF4-FFF2-40B4-BE49-F238E27FC236}">
                <a16:creationId xmlns:a16="http://schemas.microsoft.com/office/drawing/2014/main" id="{2871A91F-137A-4172-AB83-58ECC2AAE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27655" name="Picture 2">
            <a:extLst>
              <a:ext uri="{FF2B5EF4-FFF2-40B4-BE49-F238E27FC236}">
                <a16:creationId xmlns:a16="http://schemas.microsoft.com/office/drawing/2014/main" id="{165C9D42-8FF3-44E9-B07B-03567BB52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349500"/>
            <a:ext cx="4681538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B3C2F64F-B845-4D19-BAD5-500EBF90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C2F64F-B845-4D19-BAD5-500EBF90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004560E7-93B2-483A-A1B0-B60DC7292D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2924944"/>
            <a:ext cx="8535987" cy="345680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když T = </a:t>
            </a:r>
            <a:r>
              <a:rPr lang="cs-CZ" altLang="cs-CZ" sz="2000" dirty="0" err="1"/>
              <a:t>NT</a:t>
            </a:r>
            <a:r>
              <a:rPr lang="cs-CZ" altLang="cs-CZ" sz="2000" baseline="-25000" dirty="0" err="1"/>
              <a:t>vz</a:t>
            </a:r>
            <a:r>
              <a:rPr lang="cs-CZ" altLang="cs-CZ" sz="2000" dirty="0"/>
              <a:t> a tedy f = 1/</a:t>
            </a:r>
            <a:r>
              <a:rPr lang="cs-CZ" altLang="cs-CZ" sz="2000" dirty="0" err="1"/>
              <a:t>NT</a:t>
            </a:r>
            <a:r>
              <a:rPr lang="cs-CZ" altLang="cs-CZ" sz="2000" baseline="-25000" dirty="0" err="1"/>
              <a:t>vz</a:t>
            </a:r>
            <a:r>
              <a:rPr lang="cs-CZ" altLang="cs-CZ" sz="2000" baseline="-25000" dirty="0"/>
              <a:t> </a:t>
            </a:r>
            <a:r>
              <a:rPr lang="cs-CZ" altLang="cs-CZ" sz="2000" dirty="0"/>
              <a:t>nebo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buFont typeface="Wingdings" panose="05000000000000000000" pitchFamily="2" charset="2"/>
              <a:buNone/>
            </a:pPr>
            <a:endParaRPr lang="cs-CZ" altLang="cs-CZ" sz="1000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Komplexní exponenciála samozřejmě rovněž reprezentuje periodickou veličinu, protože platí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když </a:t>
            </a:r>
            <a:r>
              <a:rPr lang="cs-CZ" altLang="cs-CZ" sz="2000" dirty="0" err="1"/>
              <a:t>exp</a:t>
            </a:r>
            <a:r>
              <a:rPr lang="cs-CZ" altLang="cs-CZ" sz="2000" dirty="0"/>
              <a:t>(i2</a:t>
            </a:r>
            <a:r>
              <a:rPr lang="cs-CZ" altLang="cs-CZ" sz="2000" dirty="0">
                <a:sym typeface="Symbol" panose="05050102010706020507" pitchFamily="18" charset="2"/>
              </a:rPr>
              <a:t></a:t>
            </a:r>
            <a:r>
              <a:rPr lang="cs-CZ" altLang="cs-CZ" sz="2000" dirty="0"/>
              <a:t>) = cos(2</a:t>
            </a:r>
            <a:r>
              <a:rPr lang="cs-CZ" altLang="cs-CZ" sz="2000" dirty="0">
                <a:sym typeface="Symbol" panose="05050102010706020507" pitchFamily="18" charset="2"/>
              </a:rPr>
              <a:t></a:t>
            </a:r>
            <a:r>
              <a:rPr lang="cs-CZ" altLang="cs-CZ" sz="2000" dirty="0"/>
              <a:t>) + </a:t>
            </a:r>
            <a:r>
              <a:rPr lang="cs-CZ" altLang="cs-CZ" sz="2000" dirty="0" err="1"/>
              <a:t>i.sin</a:t>
            </a:r>
            <a:r>
              <a:rPr lang="cs-CZ" altLang="cs-CZ" sz="2000" dirty="0"/>
              <a:t>(2</a:t>
            </a:r>
            <a:r>
              <a:rPr lang="cs-CZ" altLang="cs-CZ" sz="2000" dirty="0">
                <a:sym typeface="Symbol" panose="05050102010706020507" pitchFamily="18" charset="2"/>
              </a:rPr>
              <a:t></a:t>
            </a:r>
            <a:r>
              <a:rPr lang="cs-CZ" altLang="cs-CZ" sz="2000" dirty="0"/>
              <a:t>) = 1 + i0 = 1</a:t>
            </a: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FBC94FC0-9D00-4043-807E-4A6CD2A2A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Object 1">
                <a:extLst>
                  <a:ext uri="{FF2B5EF4-FFF2-40B4-BE49-F238E27FC236}">
                    <a16:creationId xmlns:a16="http://schemas.microsoft.com/office/drawing/2014/main" id="{733F2506-BE36-4003-888B-F5EE836A50CB}"/>
                  </a:ext>
                </a:extLst>
              </p:cNvPr>
              <p:cNvSpPr txBox="1"/>
              <p:nvPr/>
            </p:nvSpPr>
            <p:spPr bwMode="auto">
              <a:xfrm>
                <a:off x="755650" y="1484313"/>
                <a:ext cx="7994650" cy="714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d>
                        <m:dPr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cs-CZ" sz="2000" i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Cambria" panose="02040503050406030204" pitchFamily="18" charset="0"/>
                            </a:rPr>
                            <m:t>n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cs-CZ" sz="2000" i="0">
                                  <a:solidFill>
                                    <a:srgbClr val="000000"/>
                                  </a:solidFill>
                                  <a:latin typeface="Arial" panose="020B0604020202020204" pitchFamily="34" charset="0"/>
                                  <a:ea typeface="Cambria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cs-CZ" sz="2000" i="0">
                                  <a:solidFill>
                                    <a:srgbClr val="000000"/>
                                  </a:solidFill>
                                  <a:latin typeface="Arial" panose="020B0604020202020204" pitchFamily="34" charset="0"/>
                                  <a:ea typeface="Cambria" panose="02040503050406030204" pitchFamily="18" charset="0"/>
                                </a:rPr>
                                <m:t>vz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cs-CZ" sz="2000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m:t> =</m:t>
                      </m:r>
                      <m:r>
                        <m:rPr>
                          <m:nor/>
                        </m:rPr>
                        <a:rPr lang="cs-CZ" sz="2000" b="0" i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cs-CZ" altLang="cs-CZ" sz="200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cs-CZ" altLang="cs-CZ" sz="200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m:t>·</m:t>
                      </m:r>
                      <m:r>
                        <m:rPr>
                          <m:nor/>
                        </m:rPr>
                        <a:rPr lang="cs-CZ" altLang="cs-CZ" sz="200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cs-CZ" altLang="cs-CZ" sz="200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l-GR" altLang="cs-CZ" sz="200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m:t>Ω</m:t>
                      </m:r>
                      <m:r>
                        <m:rPr>
                          <m:nor/>
                        </m:rPr>
                        <a:rPr lang="cs-CZ" altLang="cs-CZ" sz="200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m:t>nT</m:t>
                      </m:r>
                      <m:r>
                        <m:rPr>
                          <m:nor/>
                        </m:rPr>
                        <a:rPr lang="cs-CZ" altLang="cs-CZ" sz="2000" baseline="-2500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m:t>vz</m:t>
                      </m:r>
                      <m:r>
                        <m:rPr>
                          <m:nor/>
                        </m:rPr>
                        <a:rPr lang="cs-CZ" altLang="cs-CZ" sz="200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l-GR" altLang="cs-CZ" sz="200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m:t>φ</m:t>
                      </m:r>
                      <m:r>
                        <m:rPr>
                          <m:nor/>
                        </m:rPr>
                        <a:rPr lang="cs-CZ" altLang="cs-CZ" sz="2000" baseline="-2500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cs-CZ" altLang="cs-CZ" sz="200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cs-CZ" altLang="cs-CZ" sz="2000" b="0" i="0" dirty="0" smtClean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cs-CZ" sz="2000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cs-CZ" sz="2000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cs-CZ" sz="2000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m:rPr>
                              <m:nor/>
                            </m:rPr>
                            <a:rPr lang="cs-CZ" sz="2000" i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cs-CZ" sz="2000" i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Cambria" panose="02040503050406030204" pitchFamily="18" charset="0"/>
                            </a:rPr>
                            <m:t>n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cs-CZ" sz="2000" i="0">
                                  <a:solidFill>
                                    <a:srgbClr val="000000"/>
                                  </a:solidFill>
                                  <a:latin typeface="Arial" panose="020B0604020202020204" pitchFamily="34" charset="0"/>
                                  <a:ea typeface="Cambria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cs-CZ" sz="2000" i="0">
                                  <a:solidFill>
                                    <a:srgbClr val="000000"/>
                                  </a:solidFill>
                                  <a:latin typeface="Arial" panose="020B0604020202020204" pitchFamily="34" charset="0"/>
                                  <a:ea typeface="Cambria" panose="02040503050406030204" pitchFamily="18" charset="0"/>
                                </a:rPr>
                                <m:t>vz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cs-CZ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cs-CZ" sz="2000" i="1" dirty="0">
                    <a:solidFill>
                      <a:srgbClr val="000000"/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</a:br>
                <a:br>
                  <a:rPr lang="cs-CZ" sz="2000" i="1" dirty="0">
                    <a:solidFill>
                      <a:srgbClr val="000000"/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</a:br>
                <a:r>
                  <a:rPr lang="cs-CZ" sz="2000" i="1" dirty="0">
                    <a:solidFill>
                      <a:srgbClr val="000000"/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cs-CZ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cs-CZ" sz="2000" i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cs-CZ" sz="2000" i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cs-CZ" sz="2000" i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</a:rPr>
                      <m:t>cos</m:t>
                    </m:r>
                    <m:r>
                      <a:rPr lang="cs-CZ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2000" b="0" i="0" smtClea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mbria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sz="2000" b="0" i="0" smtClea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mbria" panose="020405030504060302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cs-CZ" sz="2000" i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cs-CZ" sz="2000" i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mbria" panose="02040503050406030204" pitchFamily="18" charset="0"/>
                          </a:rPr>
                          <m:t>n</m:t>
                        </m:r>
                        <m:sSub>
                          <m:sSubPr>
                            <m:ctrlPr>
                              <a:rPr lang="cs-CZ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sz="2000" i="0">
                                <a:solidFill>
                                  <a:srgbClr val="000000"/>
                                </a:solidFill>
                                <a:latin typeface="Arial" panose="020B0604020202020204" pitchFamily="34" charset="0"/>
                                <a:ea typeface="Cambria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cs-CZ" sz="2000" i="0">
                                <a:solidFill>
                                  <a:srgbClr val="000000"/>
                                </a:solidFill>
                                <a:latin typeface="Arial" panose="020B0604020202020204" pitchFamily="34" charset="0"/>
                                <a:ea typeface="Cambria" panose="02040503050406030204" pitchFamily="18" charset="0"/>
                              </a:rPr>
                              <m:t>vz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cs-CZ" sz="2000" i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mbria" panose="02040503050406030204" pitchFamily="18" charset="0"/>
                          </a:rPr>
                          <m:t>N</m:t>
                        </m:r>
                        <m:sSub>
                          <m:sSubPr>
                            <m:ctrlPr>
                              <a:rPr lang="cs-CZ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sz="2000" i="0">
                                <a:solidFill>
                                  <a:srgbClr val="000000"/>
                                </a:solidFill>
                                <a:latin typeface="Arial" panose="020B0604020202020204" pitchFamily="34" charset="0"/>
                                <a:ea typeface="Cambria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cs-CZ" sz="2000" i="0">
                                <a:solidFill>
                                  <a:srgbClr val="000000"/>
                                </a:solidFill>
                                <a:latin typeface="Arial" panose="020B0604020202020204" pitchFamily="34" charset="0"/>
                                <a:ea typeface="Cambria" panose="02040503050406030204" pitchFamily="18" charset="0"/>
                              </a:rPr>
                              <m:t>vz</m:t>
                            </m:r>
                          </m:sub>
                        </m:sSub>
                      </m:den>
                    </m:f>
                    <m:r>
                      <a:rPr lang="cs-CZ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cs-CZ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nor/>
                      </m:rPr>
                      <a:rPr lang="cs-CZ" sz="2000" i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cs-CZ" sz="2000" i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cs-CZ" sz="2000" i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cs-CZ" sz="2000" i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</a:rPr>
                      <m:t>cos</m:t>
                    </m:r>
                    <m:r>
                      <a:rPr lang="cs-CZ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mbria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mbria" panose="020405030504060302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cs-CZ" sz="2000" i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mbria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r>
                      <a:rPr lang="cs-CZ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cs-CZ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cs-CZ" sz="2000" i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</a:rPr>
                      <m:t>, </m:t>
                    </m:r>
                  </m:oMath>
                </a14:m>
                <a:endParaRPr lang="cs-CZ" sz="2000" dirty="0">
                  <a:latin typeface="Arial" panose="020B0604020202020204" pitchFamily="34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677" name="Object 1">
                <a:extLst>
                  <a:ext uri="{FF2B5EF4-FFF2-40B4-BE49-F238E27FC236}">
                    <a16:creationId xmlns:a16="http://schemas.microsoft.com/office/drawing/2014/main" id="{733F2506-BE36-4003-888B-F5EE836A5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650" y="1484313"/>
                <a:ext cx="7994650" cy="714375"/>
              </a:xfrm>
              <a:prstGeom prst="rect">
                <a:avLst/>
              </a:prstGeom>
              <a:blipFill>
                <a:blip r:embed="rId2"/>
                <a:stretch>
                  <a:fillRect b="-720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8" name="Rectangle 4">
            <a:extLst>
              <a:ext uri="{FF2B5EF4-FFF2-40B4-BE49-F238E27FC236}">
                <a16:creationId xmlns:a16="http://schemas.microsoft.com/office/drawing/2014/main" id="{B61FD1C7-7D25-4F77-B886-820F2E3D2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8679" name="Rectangle 6">
            <a:extLst>
              <a:ext uri="{FF2B5EF4-FFF2-40B4-BE49-F238E27FC236}">
                <a16:creationId xmlns:a16="http://schemas.microsoft.com/office/drawing/2014/main" id="{4CD91BDF-7450-451D-B2E0-9526CFC35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28680" name="Picture 14">
            <a:extLst>
              <a:ext uri="{FF2B5EF4-FFF2-40B4-BE49-F238E27FC236}">
                <a16:creationId xmlns:a16="http://schemas.microsoft.com/office/drawing/2014/main" id="{303BE29B-5FC2-4A28-93E8-4E9EB86E9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084763"/>
            <a:ext cx="61341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0">
            <a:extLst>
              <a:ext uri="{FF2B5EF4-FFF2-40B4-BE49-F238E27FC236}">
                <a16:creationId xmlns:a16="http://schemas.microsoft.com/office/drawing/2014/main" id="{199553AD-2DEE-48D3-A5AD-A0E05497F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3508013"/>
            <a:ext cx="382905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DA39A20-1E08-B3A5-6006-DB1969C2BDF9}"/>
              </a:ext>
            </a:extLst>
          </p:cNvPr>
          <p:cNvSpPr txBox="1"/>
          <p:nvPr/>
        </p:nvSpPr>
        <p:spPr>
          <a:xfrm>
            <a:off x="7020272" y="3476022"/>
            <a:ext cx="173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Zde se zabýváme pouze reálnou částí pravé strany…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F7D79818-AA26-426D-AB5E-6EFDBD91C3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b="1" cap="all" dirty="0">
                <a:cs typeface="Arial" charset="0"/>
              </a:rPr>
              <a:t>další definice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Exponenciální (komplexní) tvar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0" indent="0" algn="r"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chemeClr val="bg2"/>
              </a:solidFill>
              <a:cs typeface="Arial" charset="0"/>
            </a:endParaRPr>
          </a:p>
          <a:p>
            <a:pPr marL="0" indent="0" algn="r"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chemeClr val="bg2"/>
              </a:solidFill>
              <a:cs typeface="Arial" charset="0"/>
            </a:endParaRP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bg2"/>
                </a:solidFill>
                <a:cs typeface="Arial" charset="0"/>
              </a:rPr>
              <a:t>Eulerovy vztahy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cs-CZ" sz="1400" dirty="0">
              <a:solidFill>
                <a:schemeClr val="bg2"/>
              </a:solidFill>
              <a:cs typeface="Arial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sz="2200" dirty="0">
                <a:solidFill>
                  <a:schemeClr val="bg2"/>
                </a:solidFill>
                <a:cs typeface="Arial" charset="0"/>
              </a:rPr>
              <a:t>x(n) = </a:t>
            </a:r>
            <a:r>
              <a:rPr lang="cs-CZ" altLang="cs-CZ" sz="2200" dirty="0" err="1">
                <a:solidFill>
                  <a:schemeClr val="bg2"/>
                </a:solidFill>
                <a:cs typeface="Arial" charset="0"/>
              </a:rPr>
              <a:t>A.cos</a:t>
            </a:r>
            <a:r>
              <a:rPr lang="cs-CZ" altLang="cs-CZ" sz="2200" dirty="0">
                <a:solidFill>
                  <a:schemeClr val="bg2"/>
                </a:solidFill>
                <a:cs typeface="Arial" charset="0"/>
              </a:rPr>
              <a:t>(</a:t>
            </a:r>
            <a:r>
              <a:rPr lang="cs-CZ" altLang="cs-CZ" sz="2200" dirty="0">
                <a:solidFill>
                  <a:schemeClr val="bg2"/>
                </a:solidFill>
                <a:cs typeface="Arial" charset="0"/>
                <a:sym typeface="Symbol"/>
              </a:rPr>
              <a:t>(n)) = Re</a:t>
            </a:r>
            <a:r>
              <a:rPr lang="en-US" altLang="cs-CZ" sz="2200" dirty="0">
                <a:solidFill>
                  <a:schemeClr val="bg2"/>
                </a:solidFill>
                <a:cs typeface="Arial" charset="0"/>
                <a:sym typeface="Symbol"/>
              </a:rPr>
              <a:t>{</a:t>
            </a:r>
            <a:r>
              <a:rPr lang="en-US" altLang="cs-CZ" sz="2200" dirty="0" err="1">
                <a:solidFill>
                  <a:schemeClr val="bg2"/>
                </a:solidFill>
                <a:cs typeface="Arial" charset="0"/>
                <a:sym typeface="Symbol"/>
              </a:rPr>
              <a:t>A.e</a:t>
            </a:r>
            <a:r>
              <a:rPr lang="en-US" altLang="cs-CZ" sz="2200" baseline="30000" dirty="0" err="1">
                <a:solidFill>
                  <a:schemeClr val="bg2"/>
                </a:solidFill>
                <a:cs typeface="Arial" charset="0"/>
                <a:sym typeface="Symbol"/>
              </a:rPr>
              <a:t>i</a:t>
            </a:r>
            <a:r>
              <a:rPr lang="cs-CZ" altLang="cs-CZ" sz="2200" baseline="30000" dirty="0">
                <a:solidFill>
                  <a:schemeClr val="bg2"/>
                </a:solidFill>
                <a:cs typeface="Arial" charset="0"/>
                <a:sym typeface="Symbol"/>
              </a:rPr>
              <a:t>(n)</a:t>
            </a:r>
            <a:r>
              <a:rPr lang="en-US" altLang="cs-CZ" sz="2200" dirty="0">
                <a:solidFill>
                  <a:schemeClr val="bg2"/>
                </a:solidFill>
                <a:cs typeface="Arial" charset="0"/>
                <a:sym typeface="Symbol"/>
              </a:rPr>
              <a:t>}</a:t>
            </a:r>
            <a:endParaRPr lang="cs-CZ" altLang="cs-CZ" sz="2200" dirty="0">
              <a:solidFill>
                <a:schemeClr val="bg2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rgbClr val="002060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rgbClr val="002060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A8D0D63E-D54B-4ABA-8DB5-41ED45B5C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E178524C-2D2B-4C65-A3D4-105611C0E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9701" name="Rectangle 6">
            <a:extLst>
              <a:ext uri="{FF2B5EF4-FFF2-40B4-BE49-F238E27FC236}">
                <a16:creationId xmlns:a16="http://schemas.microsoft.com/office/drawing/2014/main" id="{96EBBF99-B6DF-49BA-8C4B-6A2B76BA9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9702" name="Rectangle 8">
            <a:extLst>
              <a:ext uri="{FF2B5EF4-FFF2-40B4-BE49-F238E27FC236}">
                <a16:creationId xmlns:a16="http://schemas.microsoft.com/office/drawing/2014/main" id="{D5DD59E2-451D-4D0D-9E2F-93BE61C41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9703" name="Rectangle 2">
            <a:extLst>
              <a:ext uri="{FF2B5EF4-FFF2-40B4-BE49-F238E27FC236}">
                <a16:creationId xmlns:a16="http://schemas.microsoft.com/office/drawing/2014/main" id="{D4A1F574-9BE5-46CD-A997-D899DA976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4" name="Objekt 4">
                <a:extLst>
                  <a:ext uri="{FF2B5EF4-FFF2-40B4-BE49-F238E27FC236}">
                    <a16:creationId xmlns:a16="http://schemas.microsoft.com/office/drawing/2014/main" id="{D9479B66-9AEE-407A-B681-6E45B20AB2F5}"/>
                  </a:ext>
                </a:extLst>
              </p:cNvPr>
              <p:cNvSpPr txBox="1"/>
              <p:nvPr/>
            </p:nvSpPr>
            <p:spPr bwMode="auto">
              <a:xfrm>
                <a:off x="1870075" y="3644900"/>
                <a:ext cx="2351088" cy="936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num>
                        <m:den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29704" name="Objekt 4">
                <a:extLst>
                  <a:ext uri="{FF2B5EF4-FFF2-40B4-BE49-F238E27FC236}">
                    <a16:creationId xmlns:a16="http://schemas.microsoft.com/office/drawing/2014/main" id="{D9479B66-9AEE-407A-B681-6E45B20AB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0075" y="3644900"/>
                <a:ext cx="2351088" cy="9366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5" name="Rectangle 4">
            <a:extLst>
              <a:ext uri="{FF2B5EF4-FFF2-40B4-BE49-F238E27FC236}">
                <a16:creationId xmlns:a16="http://schemas.microsoft.com/office/drawing/2014/main" id="{55BB7465-DB0C-4BA2-8A9B-60ED0C7D1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6" name="Objekt 8">
                <a:extLst>
                  <a:ext uri="{FF2B5EF4-FFF2-40B4-BE49-F238E27FC236}">
                    <a16:creationId xmlns:a16="http://schemas.microsoft.com/office/drawing/2014/main" id="{388FC2A0-6803-4186-A249-BB2E15D7F074}"/>
                  </a:ext>
                </a:extLst>
              </p:cNvPr>
              <p:cNvSpPr txBox="1"/>
              <p:nvPr/>
            </p:nvSpPr>
            <p:spPr bwMode="auto">
              <a:xfrm>
                <a:off x="4932363" y="3644900"/>
                <a:ext cx="2387600" cy="936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num>
                        <m:den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29706" name="Objekt 8">
                <a:extLst>
                  <a:ext uri="{FF2B5EF4-FFF2-40B4-BE49-F238E27FC236}">
                    <a16:creationId xmlns:a16="http://schemas.microsoft.com/office/drawing/2014/main" id="{388FC2A0-6803-4186-A249-BB2E15D7F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2363" y="3644900"/>
                <a:ext cx="2387600" cy="9366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7" name="Obdélník 1">
            <a:extLst>
              <a:ext uri="{FF2B5EF4-FFF2-40B4-BE49-F238E27FC236}">
                <a16:creationId xmlns:a16="http://schemas.microsoft.com/office/drawing/2014/main" id="{B5DF7B26-8C7A-4FF0-98F8-1894F214B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676525"/>
            <a:ext cx="4572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tabLst>
                <a:tab pos="251301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tabLst>
                <a:tab pos="25130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tabLst>
                <a:tab pos="251301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tabLst>
                <a:tab pos="251301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tabLst>
                <a:tab pos="251301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tabLst>
                <a:tab pos="251301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tabLst>
                <a:tab pos="251301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tabLst>
                <a:tab pos="251301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tabLst>
                <a:tab pos="251301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2200">
                <a:solidFill>
                  <a:schemeClr val="bg2"/>
                </a:solidFill>
              </a:rPr>
              <a:t>cos</a:t>
            </a:r>
            <a:r>
              <a:rPr lang="cs-CZ" altLang="cs-CZ" sz="2200">
                <a:solidFill>
                  <a:schemeClr val="bg2"/>
                </a:solidFill>
                <a:sym typeface="Symbol" panose="05050102010706020507" pitchFamily="18" charset="2"/>
              </a:rPr>
              <a:t>(n) + i.sin(n) = e</a:t>
            </a:r>
            <a:r>
              <a:rPr lang="cs-CZ" altLang="cs-CZ" sz="2200" baseline="30000">
                <a:solidFill>
                  <a:schemeClr val="bg2"/>
                </a:solidFill>
                <a:sym typeface="Symbol" panose="05050102010706020507" pitchFamily="18" charset="2"/>
              </a:rPr>
              <a:t>i(n)</a:t>
            </a:r>
          </a:p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2200">
                <a:solidFill>
                  <a:schemeClr val="bg2"/>
                </a:solidFill>
              </a:rPr>
              <a:t> cos</a:t>
            </a:r>
            <a:r>
              <a:rPr lang="cs-CZ" altLang="cs-CZ" sz="2200">
                <a:solidFill>
                  <a:schemeClr val="bg2"/>
                </a:solidFill>
                <a:sym typeface="Symbol" panose="05050102010706020507" pitchFamily="18" charset="2"/>
              </a:rPr>
              <a:t>(n) -  i.sin(n) = e</a:t>
            </a:r>
            <a:r>
              <a:rPr lang="cs-CZ" altLang="cs-CZ" sz="2200" baseline="30000">
                <a:solidFill>
                  <a:schemeClr val="bg2"/>
                </a:solidFill>
                <a:sym typeface="Symbol" panose="05050102010706020507" pitchFamily="18" charset="2"/>
              </a:rPr>
              <a:t>-i(n)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B3C2F64F-B845-4D19-BAD5-500EBF90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FE813821-82E6-4FF6-937B-AC62A1DE6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b="1" cap="all" dirty="0">
                <a:cs typeface="Arial" charset="0"/>
              </a:rPr>
              <a:t>další definice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Exponenciální (komplexní) tvar</a:t>
            </a:r>
          </a:p>
          <a:p>
            <a:pPr algn="ctr">
              <a:buFontTx/>
              <a:buNone/>
              <a:defRPr/>
            </a:pPr>
            <a:endParaRPr lang="cs-CZ" altLang="cs-CZ" dirty="0"/>
          </a:p>
          <a:p>
            <a:pPr algn="ctr">
              <a:buFontTx/>
              <a:buNone/>
              <a:defRPr/>
            </a:pPr>
            <a:r>
              <a:rPr lang="cs-CZ" altLang="cs-CZ" dirty="0"/>
              <a:t>x(</a:t>
            </a:r>
            <a:r>
              <a:rPr lang="en-US" altLang="cs-CZ" dirty="0"/>
              <a:t>n</a:t>
            </a:r>
            <a:r>
              <a:rPr lang="cs-CZ" altLang="cs-CZ" dirty="0"/>
              <a:t>) = </a:t>
            </a:r>
            <a:r>
              <a:rPr lang="cs-CZ" altLang="cs-CZ" sz="3200" i="1" dirty="0">
                <a:latin typeface="Times New Roman" pitchFamily="18" charset="0"/>
              </a:rPr>
              <a:t>Re</a:t>
            </a:r>
            <a:r>
              <a:rPr lang="en-US" altLang="cs-CZ" dirty="0"/>
              <a:t>{</a:t>
            </a:r>
            <a:r>
              <a:rPr lang="cs-CZ" altLang="cs-CZ" dirty="0"/>
              <a:t>  (</a:t>
            </a:r>
            <a:r>
              <a:rPr lang="en-US" altLang="cs-CZ" dirty="0"/>
              <a:t>n</a:t>
            </a:r>
            <a:r>
              <a:rPr lang="cs-CZ" altLang="cs-CZ" dirty="0"/>
              <a:t>)</a:t>
            </a:r>
            <a:r>
              <a:rPr lang="en-US" altLang="cs-CZ" dirty="0"/>
              <a:t>}</a:t>
            </a:r>
            <a:r>
              <a:rPr lang="cs-CZ" altLang="cs-CZ" dirty="0"/>
              <a:t> = </a:t>
            </a:r>
            <a:r>
              <a:rPr lang="cs-CZ" altLang="cs-CZ" sz="3200" i="1" dirty="0">
                <a:latin typeface="Times New Roman" pitchFamily="18" charset="0"/>
              </a:rPr>
              <a:t>Re</a:t>
            </a:r>
            <a:r>
              <a:rPr lang="en-US" altLang="cs-CZ" dirty="0"/>
              <a:t>{</a:t>
            </a:r>
            <a:r>
              <a:rPr lang="cs-CZ" altLang="cs-CZ" dirty="0"/>
              <a:t>A.</a:t>
            </a:r>
            <a:r>
              <a:rPr lang="en-US" altLang="cs-CZ" dirty="0" err="1"/>
              <a:t>exp</a:t>
            </a:r>
            <a:r>
              <a:rPr lang="en-US" altLang="cs-CZ" dirty="0"/>
              <a:t>[</a:t>
            </a:r>
            <a:r>
              <a:rPr lang="cs-CZ" altLang="cs-CZ" dirty="0"/>
              <a:t>i(</a:t>
            </a:r>
            <a:r>
              <a:rPr lang="el-GR" altLang="cs-CZ" dirty="0"/>
              <a:t>Ω</a:t>
            </a:r>
            <a:r>
              <a:rPr lang="en-US" altLang="cs-CZ" dirty="0" err="1"/>
              <a:t>nT</a:t>
            </a:r>
            <a:r>
              <a:rPr lang="en-US" altLang="cs-CZ" baseline="-25000" dirty="0" err="1"/>
              <a:t>v</a:t>
            </a:r>
            <a:r>
              <a:rPr lang="cs-CZ" altLang="cs-CZ" baseline="-25000" dirty="0"/>
              <a:t>z</a:t>
            </a:r>
            <a:r>
              <a:rPr lang="cs-CZ" altLang="cs-CZ" dirty="0"/>
              <a:t>+</a:t>
            </a:r>
            <a:r>
              <a:rPr lang="el-GR" altLang="cs-CZ" dirty="0"/>
              <a:t>φ</a:t>
            </a:r>
            <a:r>
              <a:rPr lang="cs-CZ" altLang="cs-CZ" baseline="-25000" dirty="0"/>
              <a:t>0</a:t>
            </a:r>
            <a:r>
              <a:rPr lang="cs-CZ" altLang="cs-CZ" dirty="0"/>
              <a:t>)</a:t>
            </a:r>
            <a:r>
              <a:rPr lang="en-US" altLang="cs-CZ" dirty="0"/>
              <a:t>]}</a:t>
            </a:r>
            <a:endParaRPr lang="cs-CZ" altLang="cs-CZ" dirty="0"/>
          </a:p>
          <a:p>
            <a:pPr algn="ctr">
              <a:buFontTx/>
              <a:buNone/>
              <a:defRPr/>
            </a:pPr>
            <a:endParaRPr lang="cs-CZ" altLang="cs-CZ" dirty="0"/>
          </a:p>
          <a:p>
            <a:pPr algn="ctr">
              <a:buFontTx/>
              <a:buNone/>
              <a:defRPr/>
            </a:pPr>
            <a:r>
              <a:rPr lang="cs-CZ" altLang="cs-CZ" dirty="0"/>
              <a:t>(vyplývá z Eulerových vztahů)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Object 2">
                <a:extLst>
                  <a:ext uri="{FF2B5EF4-FFF2-40B4-BE49-F238E27FC236}">
                    <a16:creationId xmlns:a16="http://schemas.microsoft.com/office/drawing/2014/main" id="{6B18B371-CCC7-4499-855F-118E624DD0F6}"/>
                  </a:ext>
                </a:extLst>
              </p:cNvPr>
              <p:cNvSpPr txBox="1"/>
              <p:nvPr/>
            </p:nvSpPr>
            <p:spPr bwMode="auto">
              <a:xfrm>
                <a:off x="2699792" y="2928134"/>
                <a:ext cx="432048" cy="5149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cs-CZ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0723" name="Object 2">
                <a:extLst>
                  <a:ext uri="{FF2B5EF4-FFF2-40B4-BE49-F238E27FC236}">
                    <a16:creationId xmlns:a16="http://schemas.microsoft.com/office/drawing/2014/main" id="{6B18B371-CCC7-4499-855F-118E624DD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9792" y="2928134"/>
                <a:ext cx="432048" cy="5149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1">
            <a:extLst>
              <a:ext uri="{FF2B5EF4-FFF2-40B4-BE49-F238E27FC236}">
                <a16:creationId xmlns:a16="http://schemas.microsoft.com/office/drawing/2014/main" id="{B3C2F64F-B845-4D19-BAD5-500EBF90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A36E86F-D574-4494-9864-C7568AFD2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/>
              <a:t>kupodivu lze použít i vztah</a:t>
            </a:r>
          </a:p>
          <a:p>
            <a:pPr algn="ctr">
              <a:buFontTx/>
              <a:buNone/>
            </a:pPr>
            <a:endParaRPr lang="cs-CZ" altLang="cs-CZ"/>
          </a:p>
          <a:p>
            <a:pPr algn="ctr">
              <a:buFontTx/>
              <a:buNone/>
            </a:pPr>
            <a:r>
              <a:rPr lang="cs-CZ" altLang="cs-CZ"/>
              <a:t>x(n) = </a:t>
            </a:r>
            <a:r>
              <a:rPr lang="cs-CZ" altLang="cs-CZ" i="1">
                <a:latin typeface="Times New Roman" panose="02020603050405020304" pitchFamily="18" charset="0"/>
              </a:rPr>
              <a:t>Re</a:t>
            </a:r>
            <a:r>
              <a:rPr lang="en-US" altLang="cs-CZ"/>
              <a:t>{</a:t>
            </a:r>
            <a:r>
              <a:rPr lang="cs-CZ" altLang="cs-CZ"/>
              <a:t>A.</a:t>
            </a:r>
            <a:r>
              <a:rPr lang="en-US" altLang="cs-CZ"/>
              <a:t>exp[</a:t>
            </a:r>
            <a:r>
              <a:rPr lang="cs-CZ" altLang="cs-CZ"/>
              <a:t>i(-</a:t>
            </a:r>
            <a:r>
              <a:rPr lang="el-GR" altLang="cs-CZ"/>
              <a:t>Ω</a:t>
            </a:r>
            <a:r>
              <a:rPr lang="en-US" altLang="cs-CZ"/>
              <a:t>nT</a:t>
            </a:r>
            <a:r>
              <a:rPr lang="en-US" altLang="cs-CZ" baseline="-25000"/>
              <a:t>v</a:t>
            </a:r>
            <a:r>
              <a:rPr lang="cs-CZ" altLang="cs-CZ" baseline="-25000"/>
              <a:t>z</a:t>
            </a:r>
            <a:r>
              <a:rPr lang="cs-CZ" altLang="cs-CZ"/>
              <a:t>-</a:t>
            </a:r>
            <a:r>
              <a:rPr lang="el-GR" altLang="cs-CZ"/>
              <a:t>φ</a:t>
            </a:r>
            <a:r>
              <a:rPr lang="cs-CZ" altLang="cs-CZ" baseline="-25000"/>
              <a:t>0</a:t>
            </a:r>
            <a:r>
              <a:rPr lang="cs-CZ" altLang="cs-CZ"/>
              <a:t>)</a:t>
            </a:r>
            <a:r>
              <a:rPr lang="en-US" altLang="cs-CZ"/>
              <a:t>]}</a:t>
            </a:r>
            <a:r>
              <a:rPr lang="cs-CZ" altLang="cs-CZ"/>
              <a:t> = </a:t>
            </a:r>
            <a:r>
              <a:rPr lang="cs-CZ" altLang="cs-CZ" i="1">
                <a:latin typeface="Times New Roman" panose="02020603050405020304" pitchFamily="18" charset="0"/>
              </a:rPr>
              <a:t>Re</a:t>
            </a:r>
            <a:r>
              <a:rPr lang="en-US" altLang="cs-CZ"/>
              <a:t>{</a:t>
            </a:r>
            <a:r>
              <a:rPr lang="cs-CZ" altLang="cs-CZ"/>
              <a:t>  </a:t>
            </a:r>
            <a:r>
              <a:rPr lang="en-US" altLang="cs-CZ"/>
              <a:t>*</a:t>
            </a:r>
            <a:r>
              <a:rPr lang="cs-CZ" altLang="cs-CZ"/>
              <a:t>(n)</a:t>
            </a:r>
            <a:r>
              <a:rPr lang="en-US" altLang="cs-CZ"/>
              <a:t>}</a:t>
            </a:r>
            <a:endParaRPr lang="cs-CZ" altLang="cs-CZ"/>
          </a:p>
          <a:p>
            <a:pPr>
              <a:buFontTx/>
              <a:buNone/>
            </a:pPr>
            <a:endParaRPr lang="cs-CZ" altLang="cs-CZ" b="1">
              <a:solidFill>
                <a:schemeClr val="bg2"/>
              </a:solidFill>
            </a:endParaRPr>
          </a:p>
          <a:p>
            <a:pPr algn="ctr">
              <a:buFontTx/>
              <a:buNone/>
            </a:pPr>
            <a:r>
              <a:rPr lang="cs-CZ" altLang="cs-CZ" b="1">
                <a:solidFill>
                  <a:srgbClr val="FF0000"/>
                </a:solidFill>
              </a:rPr>
              <a:t>pozor !!! pozor</a:t>
            </a:r>
          </a:p>
          <a:p>
            <a:pPr algn="ctr">
              <a:buFontTx/>
              <a:buNone/>
            </a:pPr>
            <a:r>
              <a:rPr lang="cs-CZ" altLang="cs-CZ"/>
              <a:t>- záporný kmitočet - ale </a:t>
            </a:r>
            <a:r>
              <a:rPr lang="cs-CZ" altLang="cs-CZ">
                <a:solidFill>
                  <a:schemeClr val="bg2"/>
                </a:solidFill>
              </a:rPr>
              <a:t>funguje to</a:t>
            </a:r>
            <a:endParaRPr lang="en-US" altLang="cs-CZ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Object 2">
                <a:extLst>
                  <a:ext uri="{FF2B5EF4-FFF2-40B4-BE49-F238E27FC236}">
                    <a16:creationId xmlns:a16="http://schemas.microsoft.com/office/drawing/2014/main" id="{29E83C58-65B6-4149-BEA7-1890CEF8300F}"/>
                  </a:ext>
                </a:extLst>
              </p:cNvPr>
              <p:cNvSpPr txBox="1"/>
              <p:nvPr/>
            </p:nvSpPr>
            <p:spPr bwMode="auto">
              <a:xfrm>
                <a:off x="7524750" y="2382838"/>
                <a:ext cx="287338" cy="3730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31747" name="Object 2">
                <a:extLst>
                  <a:ext uri="{FF2B5EF4-FFF2-40B4-BE49-F238E27FC236}">
                    <a16:creationId xmlns:a16="http://schemas.microsoft.com/office/drawing/2014/main" id="{29E83C58-65B6-4149-BEA7-1890CEF83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4750" y="2382838"/>
                <a:ext cx="287338" cy="373062"/>
              </a:xfrm>
              <a:prstGeom prst="rect">
                <a:avLst/>
              </a:prstGeom>
              <a:blipFill>
                <a:blip r:embed="rId2"/>
                <a:stretch>
                  <a:fillRect r="-187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1">
            <a:extLst>
              <a:ext uri="{FF2B5EF4-FFF2-40B4-BE49-F238E27FC236}">
                <a16:creationId xmlns:a16="http://schemas.microsoft.com/office/drawing/2014/main" id="{B3C2F64F-B845-4D19-BAD5-500EBF90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  <p:pic>
        <p:nvPicPr>
          <p:cNvPr id="31749" name="Obrázek 2">
            <a:extLst>
              <a:ext uri="{FF2B5EF4-FFF2-40B4-BE49-F238E27FC236}">
                <a16:creationId xmlns:a16="http://schemas.microsoft.com/office/drawing/2014/main" id="{7DF24033-B2E1-4DD1-9518-937F8DF34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4489450"/>
            <a:ext cx="41227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AD95763-4B72-4710-BF44-004210B807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400"/>
              <a:t>Protože platí</a:t>
            </a:r>
            <a:endParaRPr lang="en-US" altLang="cs-CZ" sz="2400"/>
          </a:p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200"/>
              <a:t>x(n) =</a:t>
            </a:r>
            <a:r>
              <a:rPr lang="cs-CZ" altLang="cs-CZ" sz="2400"/>
              <a:t> </a:t>
            </a:r>
            <a:r>
              <a:rPr lang="cs-CZ" altLang="cs-CZ" sz="2400" i="1">
                <a:latin typeface="Times New Roman" panose="02020603050405020304" pitchFamily="18" charset="0"/>
              </a:rPr>
              <a:t>Re</a:t>
            </a:r>
            <a:r>
              <a:rPr lang="en-US" altLang="cs-CZ" sz="2200"/>
              <a:t>{</a:t>
            </a:r>
            <a:r>
              <a:rPr lang="cs-CZ" altLang="cs-CZ" sz="2200"/>
              <a:t>  (n)</a:t>
            </a:r>
            <a:r>
              <a:rPr lang="en-US" altLang="cs-CZ" sz="2200"/>
              <a:t>}</a:t>
            </a:r>
            <a:r>
              <a:rPr lang="cs-CZ" altLang="cs-CZ" sz="2200"/>
              <a:t> = </a:t>
            </a:r>
            <a:r>
              <a:rPr lang="cs-CZ" altLang="cs-CZ" sz="2400" i="1">
                <a:latin typeface="Times New Roman" panose="02020603050405020304" pitchFamily="18" charset="0"/>
              </a:rPr>
              <a:t>Re</a:t>
            </a:r>
            <a:r>
              <a:rPr lang="en-US" altLang="cs-CZ" sz="2200"/>
              <a:t>{</a:t>
            </a:r>
            <a:r>
              <a:rPr lang="cs-CZ" altLang="cs-CZ" sz="2200"/>
              <a:t>  </a:t>
            </a:r>
            <a:r>
              <a:rPr lang="en-US" altLang="cs-CZ" sz="2200"/>
              <a:t>*</a:t>
            </a:r>
            <a:r>
              <a:rPr lang="cs-CZ" altLang="cs-CZ" sz="2200"/>
              <a:t>(n)</a:t>
            </a:r>
            <a:r>
              <a:rPr lang="en-US" altLang="cs-CZ" sz="2200"/>
              <a:t>} </a:t>
            </a:r>
            <a:r>
              <a:rPr lang="cs-CZ" altLang="cs-CZ" sz="2200"/>
              <a:t>a </a:t>
            </a:r>
            <a:r>
              <a:rPr lang="cs-CZ" altLang="cs-CZ" sz="2400" i="1">
                <a:latin typeface="Times New Roman" panose="02020603050405020304" pitchFamily="18" charset="0"/>
              </a:rPr>
              <a:t>Im</a:t>
            </a:r>
            <a:r>
              <a:rPr lang="en-US" altLang="cs-CZ" sz="2200"/>
              <a:t>{</a:t>
            </a:r>
            <a:r>
              <a:rPr lang="cs-CZ" altLang="cs-CZ" sz="2200"/>
              <a:t>  (n)</a:t>
            </a:r>
            <a:r>
              <a:rPr lang="en-US" altLang="cs-CZ" sz="2200"/>
              <a:t>}</a:t>
            </a:r>
            <a:r>
              <a:rPr lang="cs-CZ" altLang="cs-CZ" sz="2200"/>
              <a:t> = -</a:t>
            </a:r>
            <a:r>
              <a:rPr lang="cs-CZ" altLang="cs-CZ" sz="2400" i="1">
                <a:latin typeface="Times New Roman" panose="02020603050405020304" pitchFamily="18" charset="0"/>
              </a:rPr>
              <a:t>Im</a:t>
            </a:r>
            <a:r>
              <a:rPr lang="en-US" altLang="cs-CZ" sz="2200"/>
              <a:t>{</a:t>
            </a:r>
            <a:r>
              <a:rPr lang="cs-CZ" altLang="cs-CZ" sz="2200"/>
              <a:t>  </a:t>
            </a:r>
            <a:r>
              <a:rPr lang="en-US" altLang="cs-CZ" sz="2200"/>
              <a:t>*</a:t>
            </a:r>
            <a:r>
              <a:rPr lang="cs-CZ" altLang="cs-CZ" sz="2200"/>
              <a:t>(n)</a:t>
            </a:r>
            <a:r>
              <a:rPr lang="en-US" altLang="cs-CZ" sz="2200"/>
              <a:t>}</a:t>
            </a:r>
            <a:endParaRPr lang="cs-CZ" altLang="cs-CZ" sz="2200"/>
          </a:p>
          <a:p>
            <a:pPr>
              <a:buFontTx/>
              <a:buNone/>
            </a:pPr>
            <a:r>
              <a:rPr lang="cs-CZ" altLang="cs-CZ" sz="2400"/>
              <a:t>je i </a:t>
            </a:r>
          </a:p>
          <a:p>
            <a:pPr algn="ctr">
              <a:buFontTx/>
              <a:buNone/>
            </a:pPr>
            <a:r>
              <a:rPr lang="cs-CZ" altLang="cs-CZ" sz="2200"/>
              <a:t>x(n) = </a:t>
            </a:r>
            <a:r>
              <a:rPr lang="en-US" altLang="cs-CZ" sz="2200"/>
              <a:t>½</a:t>
            </a:r>
            <a:r>
              <a:rPr lang="cs-CZ" altLang="cs-CZ" sz="2200"/>
              <a:t>.</a:t>
            </a:r>
            <a:r>
              <a:rPr lang="en-US" altLang="cs-CZ" sz="2200"/>
              <a:t>{</a:t>
            </a:r>
            <a:r>
              <a:rPr lang="cs-CZ" altLang="cs-CZ" sz="2200"/>
              <a:t>  (n) +   </a:t>
            </a:r>
            <a:r>
              <a:rPr lang="en-US" altLang="cs-CZ" sz="2200"/>
              <a:t>*</a:t>
            </a:r>
            <a:r>
              <a:rPr lang="cs-CZ" altLang="cs-CZ" sz="2200"/>
              <a:t>(n)</a:t>
            </a:r>
            <a:r>
              <a:rPr lang="en-US" altLang="cs-CZ" sz="2200"/>
              <a:t>}</a:t>
            </a:r>
            <a:endParaRPr lang="cs-CZ" altLang="cs-CZ" sz="2200"/>
          </a:p>
          <a:p>
            <a:pPr>
              <a:buFontTx/>
              <a:buNone/>
            </a:pPr>
            <a:r>
              <a:rPr lang="cs-CZ" altLang="cs-CZ" sz="2200"/>
              <a:t>x(t) = </a:t>
            </a:r>
            <a:r>
              <a:rPr lang="en-US" altLang="cs-CZ" sz="2200"/>
              <a:t>½</a:t>
            </a:r>
            <a:r>
              <a:rPr lang="cs-CZ" altLang="cs-CZ" sz="2200"/>
              <a:t>.</a:t>
            </a:r>
            <a:r>
              <a:rPr lang="en-US" altLang="cs-CZ" sz="2200"/>
              <a:t>{</a:t>
            </a:r>
            <a:r>
              <a:rPr lang="cs-CZ" altLang="cs-CZ" sz="2200"/>
              <a:t>A.</a:t>
            </a:r>
            <a:r>
              <a:rPr lang="en-US" altLang="cs-CZ" sz="2200"/>
              <a:t>exp</a:t>
            </a:r>
            <a:r>
              <a:rPr lang="cs-CZ" altLang="cs-CZ" sz="2200"/>
              <a:t>(i</a:t>
            </a:r>
            <a:r>
              <a:rPr lang="el-GR" altLang="cs-CZ" sz="2200"/>
              <a:t>φ</a:t>
            </a:r>
            <a:r>
              <a:rPr lang="cs-CZ" altLang="cs-CZ" sz="2200" baseline="-25000"/>
              <a:t>0</a:t>
            </a:r>
            <a:r>
              <a:rPr lang="cs-CZ" altLang="cs-CZ" sz="2200"/>
              <a:t>).exp(i</a:t>
            </a:r>
            <a:r>
              <a:rPr lang="el-GR" altLang="cs-CZ" sz="2400"/>
              <a:t>Ω</a:t>
            </a:r>
            <a:r>
              <a:rPr lang="en-US" altLang="cs-CZ" sz="2400"/>
              <a:t>nT</a:t>
            </a:r>
            <a:r>
              <a:rPr lang="en-US" altLang="cs-CZ" sz="2400" baseline="-25000"/>
              <a:t>v</a:t>
            </a:r>
            <a:r>
              <a:rPr lang="cs-CZ" altLang="cs-CZ" sz="2400" baseline="-25000"/>
              <a:t>z</a:t>
            </a:r>
            <a:r>
              <a:rPr lang="cs-CZ" altLang="cs-CZ" sz="2200"/>
              <a:t>)</a:t>
            </a:r>
            <a:r>
              <a:rPr lang="en-US" altLang="cs-CZ" sz="2200"/>
              <a:t>}</a:t>
            </a:r>
            <a:r>
              <a:rPr lang="cs-CZ" altLang="cs-CZ" sz="2200"/>
              <a:t> + </a:t>
            </a:r>
          </a:p>
          <a:p>
            <a:pPr algn="r">
              <a:buFontTx/>
              <a:buNone/>
            </a:pPr>
            <a:r>
              <a:rPr lang="cs-CZ" altLang="cs-CZ" sz="2200"/>
              <a:t>+ </a:t>
            </a:r>
            <a:r>
              <a:rPr lang="en-US" altLang="cs-CZ" sz="2200"/>
              <a:t>½</a:t>
            </a:r>
            <a:r>
              <a:rPr lang="cs-CZ" altLang="cs-CZ" sz="2200"/>
              <a:t>.</a:t>
            </a:r>
            <a:r>
              <a:rPr lang="en-US" altLang="cs-CZ" sz="2200"/>
              <a:t>{</a:t>
            </a:r>
            <a:r>
              <a:rPr lang="cs-CZ" altLang="cs-CZ" sz="2200"/>
              <a:t>A</a:t>
            </a:r>
            <a:r>
              <a:rPr lang="en-US" altLang="cs-CZ" sz="2200"/>
              <a:t>exp</a:t>
            </a:r>
            <a:r>
              <a:rPr lang="cs-CZ" altLang="cs-CZ" sz="2200"/>
              <a:t>(-i</a:t>
            </a:r>
            <a:r>
              <a:rPr lang="el-GR" altLang="cs-CZ" sz="2200"/>
              <a:t>φ</a:t>
            </a:r>
            <a:r>
              <a:rPr lang="cs-CZ" altLang="cs-CZ" sz="2200" baseline="-25000"/>
              <a:t>0</a:t>
            </a:r>
            <a:r>
              <a:rPr lang="cs-CZ" altLang="cs-CZ" sz="2200"/>
              <a:t>).exp(-i</a:t>
            </a:r>
            <a:r>
              <a:rPr lang="el-GR" altLang="cs-CZ" sz="2400"/>
              <a:t>Ω</a:t>
            </a:r>
            <a:r>
              <a:rPr lang="en-US" altLang="cs-CZ" sz="2400"/>
              <a:t>nT</a:t>
            </a:r>
            <a:r>
              <a:rPr lang="en-US" altLang="cs-CZ" sz="2400" baseline="-25000"/>
              <a:t>v</a:t>
            </a:r>
            <a:r>
              <a:rPr lang="cs-CZ" altLang="cs-CZ" sz="2400" baseline="-25000"/>
              <a:t>z</a:t>
            </a:r>
            <a:r>
              <a:rPr lang="cs-CZ" altLang="cs-CZ" sz="2200"/>
              <a:t>)</a:t>
            </a:r>
            <a:r>
              <a:rPr lang="en-US" altLang="cs-CZ" sz="2200"/>
              <a:t>}</a:t>
            </a:r>
            <a:endParaRPr lang="cs-CZ" altLang="cs-CZ" sz="2200"/>
          </a:p>
          <a:p>
            <a:pPr>
              <a:buFontTx/>
              <a:buNone/>
            </a:pPr>
            <a:endParaRPr lang="cs-CZ" altLang="cs-CZ" sz="2400"/>
          </a:p>
          <a:p>
            <a:pPr>
              <a:buFontTx/>
              <a:buNone/>
            </a:pPr>
            <a:r>
              <a:rPr lang="cs-CZ" altLang="cs-CZ" sz="2400"/>
              <a:t>Označíme-li</a:t>
            </a:r>
          </a:p>
          <a:p>
            <a:pPr algn="ctr">
              <a:buFontTx/>
              <a:buNone/>
            </a:pPr>
            <a:r>
              <a:rPr lang="cs-CZ" altLang="cs-CZ" sz="2400"/>
              <a:t>Ċ</a:t>
            </a:r>
            <a:r>
              <a:rPr lang="cs-CZ" altLang="cs-CZ" sz="2400" baseline="-25000"/>
              <a:t>0</a:t>
            </a:r>
            <a:r>
              <a:rPr lang="cs-CZ" altLang="cs-CZ" sz="2400"/>
              <a:t> = </a:t>
            </a:r>
            <a:r>
              <a:rPr lang="en-US" altLang="cs-CZ" sz="2400"/>
              <a:t>½</a:t>
            </a:r>
            <a:r>
              <a:rPr lang="cs-CZ" altLang="cs-CZ" sz="2400"/>
              <a:t>.A.</a:t>
            </a:r>
            <a:r>
              <a:rPr lang="en-US" altLang="cs-CZ" sz="2400"/>
              <a:t>exp</a:t>
            </a:r>
            <a:r>
              <a:rPr lang="cs-CZ" altLang="cs-CZ" sz="2400"/>
              <a:t>(i</a:t>
            </a:r>
            <a:r>
              <a:rPr lang="el-GR" altLang="cs-CZ" sz="2400"/>
              <a:t>φ</a:t>
            </a:r>
            <a:r>
              <a:rPr lang="cs-CZ" altLang="cs-CZ" sz="2400" baseline="-25000"/>
              <a:t>0</a:t>
            </a:r>
            <a:r>
              <a:rPr lang="cs-CZ" altLang="cs-CZ" sz="2400"/>
              <a:t>)   a   Ċ</a:t>
            </a:r>
            <a:r>
              <a:rPr lang="cs-CZ" altLang="cs-CZ" sz="2400" baseline="-25000"/>
              <a:t>-0</a:t>
            </a:r>
            <a:r>
              <a:rPr lang="cs-CZ" altLang="cs-CZ" sz="2400"/>
              <a:t> = </a:t>
            </a:r>
            <a:r>
              <a:rPr lang="en-US" altLang="cs-CZ" sz="2400"/>
              <a:t>½</a:t>
            </a:r>
            <a:r>
              <a:rPr lang="cs-CZ" altLang="cs-CZ" sz="2400"/>
              <a:t>.A</a:t>
            </a:r>
            <a:r>
              <a:rPr lang="en-US" altLang="cs-CZ" sz="2400"/>
              <a:t>exp</a:t>
            </a:r>
            <a:r>
              <a:rPr lang="cs-CZ" altLang="cs-CZ" sz="2400"/>
              <a:t>(-i</a:t>
            </a:r>
            <a:r>
              <a:rPr lang="el-GR" altLang="cs-CZ" sz="2400"/>
              <a:t>φ</a:t>
            </a:r>
            <a:r>
              <a:rPr lang="cs-CZ" altLang="cs-CZ" sz="2400" baseline="-25000"/>
              <a:t>0</a:t>
            </a:r>
            <a:r>
              <a:rPr lang="cs-CZ" altLang="cs-CZ" sz="2400"/>
              <a:t>)</a:t>
            </a:r>
          </a:p>
          <a:p>
            <a:pPr>
              <a:buFontTx/>
              <a:buNone/>
            </a:pPr>
            <a:r>
              <a:rPr lang="cs-CZ" altLang="cs-CZ" sz="2400"/>
              <a:t>je		 </a:t>
            </a:r>
          </a:p>
          <a:p>
            <a:pPr algn="ctr">
              <a:buFontTx/>
              <a:buNone/>
            </a:pPr>
            <a:r>
              <a:rPr lang="cs-CZ" altLang="cs-CZ" sz="2400"/>
              <a:t>x(n) = Ċ</a:t>
            </a:r>
            <a:r>
              <a:rPr lang="cs-CZ" altLang="cs-CZ" sz="2400" baseline="-25000"/>
              <a:t>0</a:t>
            </a:r>
            <a:r>
              <a:rPr lang="cs-CZ" altLang="cs-CZ" sz="2400"/>
              <a:t>.exp(i</a:t>
            </a:r>
            <a:r>
              <a:rPr lang="el-GR" altLang="cs-CZ" sz="2400"/>
              <a:t>Ω</a:t>
            </a:r>
            <a:r>
              <a:rPr lang="en-US" altLang="cs-CZ" sz="2400"/>
              <a:t>nT</a:t>
            </a:r>
            <a:r>
              <a:rPr lang="en-US" altLang="cs-CZ" sz="2400" baseline="-25000"/>
              <a:t>v</a:t>
            </a:r>
            <a:r>
              <a:rPr lang="cs-CZ" altLang="cs-CZ" sz="2400" baseline="-25000"/>
              <a:t>z</a:t>
            </a:r>
            <a:r>
              <a:rPr lang="cs-CZ" altLang="cs-CZ" sz="2400"/>
              <a:t>) + Ċ</a:t>
            </a:r>
            <a:r>
              <a:rPr lang="cs-CZ" altLang="cs-CZ" sz="2400" baseline="-25000"/>
              <a:t>-0</a:t>
            </a:r>
            <a:r>
              <a:rPr lang="cs-CZ" altLang="cs-CZ" sz="2400"/>
              <a:t>.exp</a:t>
            </a:r>
            <a:r>
              <a:rPr lang="en-US" altLang="cs-CZ" sz="2400"/>
              <a:t>[</a:t>
            </a:r>
            <a:r>
              <a:rPr lang="cs-CZ" altLang="cs-CZ" sz="2400"/>
              <a:t>i(-</a:t>
            </a:r>
            <a:r>
              <a:rPr lang="el-GR" altLang="cs-CZ" sz="2400"/>
              <a:t>Ω</a:t>
            </a:r>
            <a:r>
              <a:rPr lang="cs-CZ" altLang="cs-CZ" sz="2400"/>
              <a:t>)</a:t>
            </a:r>
            <a:r>
              <a:rPr lang="en-US" altLang="cs-CZ" sz="2400"/>
              <a:t>nT</a:t>
            </a:r>
            <a:r>
              <a:rPr lang="en-US" altLang="cs-CZ" sz="2400" baseline="-25000"/>
              <a:t>v</a:t>
            </a:r>
            <a:r>
              <a:rPr lang="cs-CZ" altLang="cs-CZ" sz="2400" baseline="-25000"/>
              <a:t>z</a:t>
            </a:r>
            <a:r>
              <a:rPr lang="en-US" altLang="cs-CZ" sz="2400"/>
              <a:t>]</a:t>
            </a:r>
            <a:r>
              <a:rPr lang="cs-CZ" altLang="cs-CZ" sz="240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Object 2">
                <a:extLst>
                  <a:ext uri="{FF2B5EF4-FFF2-40B4-BE49-F238E27FC236}">
                    <a16:creationId xmlns:a16="http://schemas.microsoft.com/office/drawing/2014/main" id="{6ADC3688-F87E-4484-986C-518D25EEF8F6}"/>
                  </a:ext>
                </a:extLst>
              </p:cNvPr>
              <p:cNvSpPr txBox="1"/>
              <p:nvPr/>
            </p:nvSpPr>
            <p:spPr bwMode="auto">
              <a:xfrm>
                <a:off x="2339975" y="1844675"/>
                <a:ext cx="230188" cy="298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32771" name="Object 2">
                <a:extLst>
                  <a:ext uri="{FF2B5EF4-FFF2-40B4-BE49-F238E27FC236}">
                    <a16:creationId xmlns:a16="http://schemas.microsoft.com/office/drawing/2014/main" id="{6ADC3688-F87E-4484-986C-518D25EEF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9975" y="1844675"/>
                <a:ext cx="230188" cy="298450"/>
              </a:xfrm>
              <a:prstGeom prst="rect">
                <a:avLst/>
              </a:prstGeom>
              <a:blipFill>
                <a:blip r:embed="rId2"/>
                <a:stretch>
                  <a:fillRect r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772" name="Object 3">
                <a:extLst>
                  <a:ext uri="{FF2B5EF4-FFF2-40B4-BE49-F238E27FC236}">
                    <a16:creationId xmlns:a16="http://schemas.microsoft.com/office/drawing/2014/main" id="{47D4860C-6A6C-42D9-BDA0-70EC5B587C0F}"/>
                  </a:ext>
                </a:extLst>
              </p:cNvPr>
              <p:cNvSpPr txBox="1"/>
              <p:nvPr/>
            </p:nvSpPr>
            <p:spPr bwMode="auto">
              <a:xfrm>
                <a:off x="4067175" y="1844675"/>
                <a:ext cx="230188" cy="298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32772" name="Object 3">
                <a:extLst>
                  <a:ext uri="{FF2B5EF4-FFF2-40B4-BE49-F238E27FC236}">
                    <a16:creationId xmlns:a16="http://schemas.microsoft.com/office/drawing/2014/main" id="{47D4860C-6A6C-42D9-BDA0-70EC5B587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7175" y="1844675"/>
                <a:ext cx="230188" cy="298450"/>
              </a:xfrm>
              <a:prstGeom prst="rect">
                <a:avLst/>
              </a:prstGeom>
              <a:blipFill>
                <a:blip r:embed="rId3"/>
                <a:stretch>
                  <a:fillRect r="-13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773" name="Object 4">
                <a:extLst>
                  <a:ext uri="{FF2B5EF4-FFF2-40B4-BE49-F238E27FC236}">
                    <a16:creationId xmlns:a16="http://schemas.microsoft.com/office/drawing/2014/main" id="{2C9D2F9D-9180-4995-861D-9B13ED082C02}"/>
                  </a:ext>
                </a:extLst>
              </p:cNvPr>
              <p:cNvSpPr txBox="1"/>
              <p:nvPr/>
            </p:nvSpPr>
            <p:spPr bwMode="auto">
              <a:xfrm>
                <a:off x="5940425" y="1844675"/>
                <a:ext cx="230188" cy="298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32773" name="Object 4">
                <a:extLst>
                  <a:ext uri="{FF2B5EF4-FFF2-40B4-BE49-F238E27FC236}">
                    <a16:creationId xmlns:a16="http://schemas.microsoft.com/office/drawing/2014/main" id="{2C9D2F9D-9180-4995-861D-9B13ED082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425" y="1844675"/>
                <a:ext cx="230188" cy="298450"/>
              </a:xfrm>
              <a:prstGeom prst="rect">
                <a:avLst/>
              </a:prstGeom>
              <a:blipFill>
                <a:blip r:embed="rId4"/>
                <a:stretch>
                  <a:fillRect r="-13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774" name="Object 5">
                <a:extLst>
                  <a:ext uri="{FF2B5EF4-FFF2-40B4-BE49-F238E27FC236}">
                    <a16:creationId xmlns:a16="http://schemas.microsoft.com/office/drawing/2014/main" id="{1717DCB0-CF7F-4AC1-AA8B-10C63BE1D7E2}"/>
                  </a:ext>
                </a:extLst>
              </p:cNvPr>
              <p:cNvSpPr txBox="1"/>
              <p:nvPr/>
            </p:nvSpPr>
            <p:spPr bwMode="auto">
              <a:xfrm>
                <a:off x="7797800" y="1844675"/>
                <a:ext cx="230188" cy="298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32774" name="Object 5">
                <a:extLst>
                  <a:ext uri="{FF2B5EF4-FFF2-40B4-BE49-F238E27FC236}">
                    <a16:creationId xmlns:a16="http://schemas.microsoft.com/office/drawing/2014/main" id="{1717DCB0-CF7F-4AC1-AA8B-10C63BE1D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97800" y="1844675"/>
                <a:ext cx="230188" cy="298450"/>
              </a:xfrm>
              <a:prstGeom prst="rect">
                <a:avLst/>
              </a:prstGeom>
              <a:blipFill>
                <a:blip r:embed="rId3"/>
                <a:stretch>
                  <a:fillRect r="-13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775" name="Object 6">
                <a:extLst>
                  <a:ext uri="{FF2B5EF4-FFF2-40B4-BE49-F238E27FC236}">
                    <a16:creationId xmlns:a16="http://schemas.microsoft.com/office/drawing/2014/main" id="{72B98D50-FA90-47A4-B1C5-D2EF18B636B5}"/>
                  </a:ext>
                </a:extLst>
              </p:cNvPr>
              <p:cNvSpPr txBox="1"/>
              <p:nvPr/>
            </p:nvSpPr>
            <p:spPr bwMode="auto">
              <a:xfrm>
                <a:off x="4537075" y="2781300"/>
                <a:ext cx="230188" cy="298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32775" name="Object 6">
                <a:extLst>
                  <a:ext uri="{FF2B5EF4-FFF2-40B4-BE49-F238E27FC236}">
                    <a16:creationId xmlns:a16="http://schemas.microsoft.com/office/drawing/2014/main" id="{72B98D50-FA90-47A4-B1C5-D2EF18B63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7075" y="2781300"/>
                <a:ext cx="230188" cy="298450"/>
              </a:xfrm>
              <a:prstGeom prst="rect">
                <a:avLst/>
              </a:prstGeom>
              <a:blipFill>
                <a:blip r:embed="rId5"/>
                <a:stretch>
                  <a:fillRect r="-13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776" name="Object 7">
                <a:extLst>
                  <a:ext uri="{FF2B5EF4-FFF2-40B4-BE49-F238E27FC236}">
                    <a16:creationId xmlns:a16="http://schemas.microsoft.com/office/drawing/2014/main" id="{5403DB3A-32EC-474F-A92C-649E25E8F69A}"/>
                  </a:ext>
                </a:extLst>
              </p:cNvPr>
              <p:cNvSpPr txBox="1"/>
              <p:nvPr/>
            </p:nvSpPr>
            <p:spPr bwMode="auto">
              <a:xfrm>
                <a:off x="5637213" y="2781300"/>
                <a:ext cx="230187" cy="298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32776" name="Object 7">
                <a:extLst>
                  <a:ext uri="{FF2B5EF4-FFF2-40B4-BE49-F238E27FC236}">
                    <a16:creationId xmlns:a16="http://schemas.microsoft.com/office/drawing/2014/main" id="{5403DB3A-32EC-474F-A92C-649E25E8F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7213" y="2781300"/>
                <a:ext cx="230187" cy="298450"/>
              </a:xfrm>
              <a:prstGeom prst="rect">
                <a:avLst/>
              </a:prstGeom>
              <a:blipFill>
                <a:blip r:embed="rId6"/>
                <a:stretch>
                  <a:fillRect r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Nadpis 1">
            <a:extLst>
              <a:ext uri="{FF2B5EF4-FFF2-40B4-BE49-F238E27FC236}">
                <a16:creationId xmlns:a16="http://schemas.microsoft.com/office/drawing/2014/main" id="{B3C2F64F-B845-4D19-BAD5-500EBF90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C9C6F2C-ABCF-4B2B-AC52-394329A08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33795" name="Picture 7">
            <a:extLst>
              <a:ext uri="{FF2B5EF4-FFF2-40B4-BE49-F238E27FC236}">
                <a16:creationId xmlns:a16="http://schemas.microsoft.com/office/drawing/2014/main" id="{F4DAE64E-426E-43DB-9534-1A2B64E8A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412875"/>
            <a:ext cx="76676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B3C2F64F-B845-4D19-BAD5-500EBF90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5CFCC490-9CBA-4209-A1C0-EEB26F507C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294687" cy="288131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cs-CZ" altLang="cs-CZ" sz="2000" dirty="0">
              <a:cs typeface="Arial" charset="0"/>
            </a:endParaRP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cs-CZ" sz="2000" dirty="0" err="1">
                <a:cs typeface="Arial" charset="0"/>
              </a:rPr>
              <a:t>tříparametrick</a:t>
            </a:r>
            <a:r>
              <a:rPr lang="en-US" altLang="cs-CZ" sz="2000" dirty="0" err="1">
                <a:cs typeface="Arial" charset="0"/>
              </a:rPr>
              <a:t>ou</a:t>
            </a:r>
            <a:r>
              <a:rPr lang="cs-CZ" altLang="cs-CZ" sz="2000" dirty="0">
                <a:cs typeface="Arial" charset="0"/>
              </a:rPr>
              <a:t> </a:t>
            </a:r>
            <a:r>
              <a:rPr lang="cs-CZ" altLang="cs-CZ" sz="2000" dirty="0" err="1">
                <a:cs typeface="Arial" charset="0"/>
              </a:rPr>
              <a:t>harmonick</a:t>
            </a:r>
            <a:r>
              <a:rPr lang="en-US" altLang="cs-CZ" sz="2000" dirty="0" err="1">
                <a:cs typeface="Arial" charset="0"/>
              </a:rPr>
              <a:t>ou</a:t>
            </a:r>
            <a:r>
              <a:rPr lang="cs-CZ" altLang="cs-CZ" sz="2000" dirty="0">
                <a:cs typeface="Arial" charset="0"/>
              </a:rPr>
              <a:t> posloupnost lze graficky vyjádřit pomocí dvou bodů v rovinách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altLang="cs-CZ" sz="2000" dirty="0">
                <a:cs typeface="Arial" charset="0"/>
              </a:rPr>
              <a:t>	amplituda x (úhlový) kmitočet      a </a:t>
            </a:r>
          </a:p>
          <a:p>
            <a:pPr algn="r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>
                <a:cs typeface="Arial" charset="0"/>
              </a:rPr>
              <a:t>	počáteční fáze x (úhlový) kmitočet: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>
                <a:cs typeface="Arial" charset="0"/>
              </a:rPr>
              <a:t>A = A(</a:t>
            </a:r>
            <a:r>
              <a:rPr lang="el-GR" altLang="cs-CZ" sz="2000" dirty="0">
                <a:cs typeface="Arial" charset="0"/>
              </a:rPr>
              <a:t>ω</a:t>
            </a:r>
            <a:r>
              <a:rPr lang="cs-CZ" altLang="cs-CZ" sz="2000" dirty="0">
                <a:cs typeface="Arial" charset="0"/>
              </a:rPr>
              <a:t>)    a    </a:t>
            </a:r>
            <a:r>
              <a:rPr lang="el-GR" altLang="cs-CZ" sz="2000" dirty="0">
                <a:cs typeface="Arial" charset="0"/>
              </a:rPr>
              <a:t>φ</a:t>
            </a:r>
            <a:r>
              <a:rPr lang="cs-CZ" altLang="cs-CZ" sz="2000" baseline="-25000" dirty="0">
                <a:cs typeface="Arial" charset="0"/>
              </a:rPr>
              <a:t>0</a:t>
            </a:r>
            <a:r>
              <a:rPr lang="cs-CZ" altLang="cs-CZ" sz="2000" dirty="0">
                <a:cs typeface="Arial" charset="0"/>
              </a:rPr>
              <a:t> = </a:t>
            </a:r>
            <a:r>
              <a:rPr lang="el-GR" altLang="cs-CZ" sz="2000" dirty="0">
                <a:cs typeface="Arial" charset="0"/>
              </a:rPr>
              <a:t>φ</a:t>
            </a:r>
            <a:r>
              <a:rPr lang="cs-CZ" altLang="cs-CZ" sz="2000" baseline="-25000" dirty="0">
                <a:cs typeface="Arial" charset="0"/>
              </a:rPr>
              <a:t>0</a:t>
            </a:r>
            <a:r>
              <a:rPr lang="cs-CZ" altLang="cs-CZ" sz="2000" dirty="0">
                <a:cs typeface="Arial" charset="0"/>
              </a:rPr>
              <a:t>(</a:t>
            </a:r>
            <a:r>
              <a:rPr lang="el-GR" altLang="cs-CZ" sz="2000" dirty="0">
                <a:cs typeface="Arial" charset="0"/>
              </a:rPr>
              <a:t>ω</a:t>
            </a:r>
            <a:r>
              <a:rPr lang="cs-CZ" altLang="cs-CZ" sz="2000" dirty="0">
                <a:cs typeface="Arial" charset="0"/>
              </a:rPr>
              <a:t>);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cs typeface="Arial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16C8B26-B6C1-4D03-BE35-DD0D99D53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268413"/>
            <a:ext cx="82946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000" dirty="0">
                <a:cs typeface="Arial" charset="0"/>
              </a:rPr>
              <a:t>x(</a:t>
            </a:r>
            <a:r>
              <a:rPr lang="cs-CZ" altLang="cs-CZ" sz="2000" dirty="0" err="1">
                <a:cs typeface="Arial" charset="0"/>
              </a:rPr>
              <a:t>nT</a:t>
            </a:r>
            <a:r>
              <a:rPr lang="cs-CZ" altLang="cs-CZ" sz="2000" baseline="-25000" dirty="0" err="1">
                <a:cs typeface="Arial" charset="0"/>
              </a:rPr>
              <a:t>vz</a:t>
            </a:r>
            <a:r>
              <a:rPr lang="cs-CZ" altLang="cs-CZ" sz="2000" dirty="0">
                <a:cs typeface="Arial" charset="0"/>
              </a:rPr>
              <a:t>) = cos(</a:t>
            </a:r>
            <a:r>
              <a:rPr lang="el-GR" altLang="cs-CZ" sz="2000" dirty="0">
                <a:cs typeface="Arial" charset="0"/>
              </a:rPr>
              <a:t>Ω</a:t>
            </a:r>
            <a:r>
              <a:rPr lang="cs-CZ" altLang="cs-CZ" sz="2000" dirty="0" err="1">
                <a:cs typeface="Arial" charset="0"/>
              </a:rPr>
              <a:t>nT</a:t>
            </a:r>
            <a:r>
              <a:rPr lang="cs-CZ" altLang="cs-CZ" sz="2000" baseline="-25000" dirty="0" err="1">
                <a:cs typeface="Arial" charset="0"/>
              </a:rPr>
              <a:t>vz</a:t>
            </a:r>
            <a:r>
              <a:rPr lang="cs-CZ" altLang="cs-CZ" sz="2000" dirty="0">
                <a:cs typeface="Arial" charset="0"/>
              </a:rPr>
              <a:t>+</a:t>
            </a:r>
            <a:r>
              <a:rPr lang="cs-CZ" altLang="cs-CZ" sz="2000" dirty="0">
                <a:cs typeface="Arial" charset="0"/>
                <a:sym typeface="Symbol"/>
              </a:rPr>
              <a:t>/4</a:t>
            </a:r>
            <a:r>
              <a:rPr lang="cs-CZ" altLang="cs-CZ" sz="2000" dirty="0"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000" kern="0" dirty="0">
                <a:cs typeface="Arial" charset="0"/>
              </a:rPr>
              <a:t>pro A=1, </a:t>
            </a:r>
            <a:r>
              <a:rPr lang="el-GR" altLang="cs-CZ" sz="2000" kern="0" dirty="0">
                <a:cs typeface="Arial" charset="0"/>
              </a:rPr>
              <a:t>φ</a:t>
            </a:r>
            <a:r>
              <a:rPr lang="cs-CZ" altLang="cs-CZ" sz="2000" kern="0" baseline="-25000" dirty="0">
                <a:cs typeface="Arial" charset="0"/>
              </a:rPr>
              <a:t>0</a:t>
            </a:r>
            <a:r>
              <a:rPr lang="cs-CZ" altLang="cs-CZ" sz="2000" kern="0" dirty="0">
                <a:cs typeface="Arial" charset="0"/>
              </a:rPr>
              <a:t>=</a:t>
            </a:r>
            <a:r>
              <a:rPr lang="cs-CZ" altLang="cs-CZ" sz="2000" dirty="0">
                <a:cs typeface="Arial" charset="0"/>
                <a:sym typeface="Symbol"/>
              </a:rPr>
              <a:t> /4</a:t>
            </a:r>
            <a:r>
              <a:rPr lang="cs-CZ" altLang="cs-CZ" sz="2000" kern="0" dirty="0">
                <a:cs typeface="Arial" charset="0"/>
              </a:rPr>
              <a:t> a </a:t>
            </a:r>
            <a:r>
              <a:rPr lang="el-GR" altLang="cs-CZ" sz="2000" kern="0" dirty="0">
                <a:cs typeface="Arial" charset="0"/>
              </a:rPr>
              <a:t>Ω</a:t>
            </a:r>
            <a:r>
              <a:rPr lang="cs-CZ" altLang="cs-CZ" sz="2000" kern="0" dirty="0">
                <a:cs typeface="Arial" charset="0"/>
              </a:rPr>
              <a:t> pro T=8T</a:t>
            </a:r>
            <a:r>
              <a:rPr lang="cs-CZ" altLang="cs-CZ" sz="2000" kern="0" baseline="-25000" dirty="0">
                <a:cs typeface="Arial" charset="0"/>
              </a:rPr>
              <a:t>vz</a:t>
            </a:r>
            <a:r>
              <a:rPr lang="cs-CZ" altLang="cs-CZ" sz="2000" kern="0" dirty="0">
                <a:cs typeface="Arial" charset="0"/>
              </a:rPr>
              <a:t>, tj. pro </a:t>
            </a:r>
            <a:r>
              <a:rPr lang="el-GR" altLang="cs-CZ" sz="2000" kern="0" dirty="0">
                <a:cs typeface="Arial" charset="0"/>
              </a:rPr>
              <a:t>Ω</a:t>
            </a:r>
            <a:r>
              <a:rPr lang="cs-CZ" altLang="cs-CZ" sz="2000" kern="0" baseline="-25000" dirty="0">
                <a:cs typeface="Arial" charset="0"/>
              </a:rPr>
              <a:t>N</a:t>
            </a:r>
            <a:r>
              <a:rPr lang="cs-CZ" altLang="cs-CZ" sz="2000" kern="0" dirty="0">
                <a:cs typeface="Arial" charset="0"/>
              </a:rPr>
              <a:t>= </a:t>
            </a:r>
            <a:r>
              <a:rPr lang="cs-CZ" altLang="cs-CZ" sz="2000" kern="0" dirty="0">
                <a:cs typeface="Arial" charset="0"/>
                <a:sym typeface="Symbol" pitchFamily="18" charset="2"/>
              </a:rPr>
              <a:t>/4</a:t>
            </a:r>
            <a:endParaRPr lang="cs-CZ" altLang="cs-CZ" sz="2400" kern="0" dirty="0">
              <a:cs typeface="Arial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2400" kern="0" dirty="0">
              <a:cs typeface="Arial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kern="0" dirty="0">
                <a:cs typeface="Arial" charset="0"/>
              </a:rPr>
              <a:t> 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0795C8C8-866D-4239-89C7-64211D66B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4821" name="Rectangle 4">
            <a:extLst>
              <a:ext uri="{FF2B5EF4-FFF2-40B4-BE49-F238E27FC236}">
                <a16:creationId xmlns:a16="http://schemas.microsoft.com/office/drawing/2014/main" id="{74C2A443-0AC4-4748-BBDB-5C8E26ADF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4822" name="Obdélník 8">
            <a:extLst>
              <a:ext uri="{FF2B5EF4-FFF2-40B4-BE49-F238E27FC236}">
                <a16:creationId xmlns:a16="http://schemas.microsoft.com/office/drawing/2014/main" id="{19C6AAD3-EC16-44A3-974F-8D1C95406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6234113"/>
            <a:ext cx="2517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>
                <a:solidFill>
                  <a:srgbClr val="C00000"/>
                </a:solidFill>
              </a:rPr>
              <a:t>s</a:t>
            </a:r>
            <a:r>
              <a:rPr lang="cs-CZ" altLang="cs-CZ" sz="1800" b="1">
                <a:solidFill>
                  <a:srgbClr val="C00000"/>
                </a:solidFill>
              </a:rPr>
              <a:t>pektrum </a:t>
            </a:r>
            <a:r>
              <a:rPr lang="cs-CZ" altLang="cs-CZ" sz="1800"/>
              <a:t>amplitud</a:t>
            </a:r>
          </a:p>
        </p:txBody>
      </p:sp>
      <p:sp>
        <p:nvSpPr>
          <p:cNvPr id="34823" name="Obdélník 9">
            <a:extLst>
              <a:ext uri="{FF2B5EF4-FFF2-40B4-BE49-F238E27FC236}">
                <a16:creationId xmlns:a16="http://schemas.microsoft.com/office/drawing/2014/main" id="{2F1BE06B-BFC5-47A3-B860-94531E37A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6237288"/>
            <a:ext cx="3355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C00000"/>
                </a:solidFill>
              </a:rPr>
              <a:t>spektrum </a:t>
            </a:r>
            <a:r>
              <a:rPr lang="cs-CZ" altLang="cs-CZ" sz="1800"/>
              <a:t>počátečních fází</a:t>
            </a:r>
          </a:p>
        </p:txBody>
      </p:sp>
      <p:pic>
        <p:nvPicPr>
          <p:cNvPr id="34824" name="Picture 10">
            <a:extLst>
              <a:ext uri="{FF2B5EF4-FFF2-40B4-BE49-F238E27FC236}">
                <a16:creationId xmlns:a16="http://schemas.microsoft.com/office/drawing/2014/main" id="{97512B3E-68F5-4C44-B52F-0EB991633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3716338"/>
            <a:ext cx="52482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B3C2F64F-B845-4D19-BAD5-500EBF902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13" y="61913"/>
            <a:ext cx="8494712" cy="938212"/>
          </a:xfrm>
        </p:spPr>
        <p:txBody>
          <a:bodyPr/>
          <a:lstStyle/>
          <a:p>
            <a:pPr>
              <a:defRPr/>
            </a:pPr>
            <a:r>
              <a:rPr lang="cs-CZ" sz="3200" cap="all" dirty="0"/>
              <a:t>harmonická posloupnost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6D842E-48EB-4EFD-ACBD-45AABDCE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PERIODICKÉ POSLOUPNOSTI</a:t>
            </a:r>
            <a:endParaRPr lang="cs-CZ" dirty="0"/>
          </a:p>
        </p:txBody>
      </p:sp>
      <p:pic>
        <p:nvPicPr>
          <p:cNvPr id="57347" name="Obrázek 4">
            <a:extLst>
              <a:ext uri="{FF2B5EF4-FFF2-40B4-BE49-F238E27FC236}">
                <a16:creationId xmlns:a16="http://schemas.microsoft.com/office/drawing/2014/main" id="{263DF71A-51F9-4FC1-9674-8FEFC7333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403475"/>
            <a:ext cx="4214813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8C453FEE-719D-41FF-A376-DB5BA453802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8367713" cy="344011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altLang="cs-CZ" sz="2400"/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cs-CZ" sz="2400"/>
          </a:p>
          <a:p>
            <a:pPr>
              <a:lnSpc>
                <a:spcPct val="90000"/>
              </a:lnSpc>
              <a:buFontTx/>
              <a:buNone/>
            </a:pPr>
            <a:endParaRPr lang="en-US" altLang="cs-CZ" sz="240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b="1">
                <a:solidFill>
                  <a:srgbClr val="C00000"/>
                </a:solidFill>
              </a:rPr>
              <a:t>     </a:t>
            </a:r>
            <a:r>
              <a:rPr lang="en-US" altLang="cs-CZ" sz="2400" b="1">
                <a:solidFill>
                  <a:srgbClr val="C00000"/>
                </a:solidFill>
              </a:rPr>
              <a:t>s</a:t>
            </a:r>
            <a:r>
              <a:rPr lang="cs-CZ" altLang="cs-CZ" sz="2400" b="1">
                <a:solidFill>
                  <a:srgbClr val="C00000"/>
                </a:solidFill>
              </a:rPr>
              <a:t>pektrum </a:t>
            </a:r>
            <a:r>
              <a:rPr lang="cs-CZ" altLang="cs-CZ" sz="2400"/>
              <a:t>amplitud	  </a:t>
            </a:r>
            <a:r>
              <a:rPr lang="cs-CZ" altLang="cs-CZ" sz="2400" b="1">
                <a:solidFill>
                  <a:srgbClr val="C00000"/>
                </a:solidFill>
              </a:rPr>
              <a:t> spektrum </a:t>
            </a:r>
            <a:r>
              <a:rPr lang="cs-CZ" altLang="cs-CZ" sz="2400"/>
              <a:t>počátečních fází</a:t>
            </a:r>
            <a:endParaRPr lang="el-GR" altLang="cs-CZ" sz="2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16E43DC-DF65-4B89-8010-2AF1CE604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849A72B-F9E9-400D-A4A5-80A14E3B1DBF}"/>
              </a:ext>
            </a:extLst>
          </p:cNvPr>
          <p:cNvSpPr/>
          <p:nvPr/>
        </p:nvSpPr>
        <p:spPr>
          <a:xfrm>
            <a:off x="1258888" y="1268413"/>
            <a:ext cx="6381750" cy="619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dirty="0">
                <a:cs typeface="Arial" charset="0"/>
              </a:rPr>
              <a:t>x(</a:t>
            </a:r>
            <a:r>
              <a:rPr lang="cs-CZ" altLang="cs-CZ" dirty="0" err="1">
                <a:cs typeface="Arial" charset="0"/>
              </a:rPr>
              <a:t>nT</a:t>
            </a:r>
            <a:r>
              <a:rPr lang="cs-CZ" altLang="cs-CZ" baseline="-25000" dirty="0" err="1">
                <a:cs typeface="Arial" charset="0"/>
              </a:rPr>
              <a:t>vz</a:t>
            </a:r>
            <a:r>
              <a:rPr lang="cs-CZ" altLang="cs-CZ" dirty="0">
                <a:cs typeface="Arial" charset="0"/>
              </a:rPr>
              <a:t>) = cos(</a:t>
            </a:r>
            <a:r>
              <a:rPr lang="el-GR" altLang="cs-CZ" dirty="0">
                <a:cs typeface="Arial" charset="0"/>
              </a:rPr>
              <a:t>Ω</a:t>
            </a:r>
            <a:r>
              <a:rPr lang="cs-CZ" altLang="cs-CZ" dirty="0" err="1">
                <a:cs typeface="Arial" charset="0"/>
              </a:rPr>
              <a:t>nT</a:t>
            </a:r>
            <a:r>
              <a:rPr lang="cs-CZ" altLang="cs-CZ" baseline="-25000" dirty="0" err="1">
                <a:cs typeface="Arial" charset="0"/>
              </a:rPr>
              <a:t>vz</a:t>
            </a:r>
            <a:r>
              <a:rPr lang="cs-CZ" altLang="cs-CZ" dirty="0">
                <a:cs typeface="Arial" charset="0"/>
              </a:rPr>
              <a:t>+</a:t>
            </a:r>
            <a:r>
              <a:rPr lang="cs-CZ" altLang="cs-CZ" dirty="0">
                <a:cs typeface="Arial" charset="0"/>
                <a:sym typeface="Symbol"/>
              </a:rPr>
              <a:t>/4</a:t>
            </a:r>
            <a:r>
              <a:rPr lang="cs-CZ" altLang="cs-CZ" dirty="0"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kern="0" dirty="0">
                <a:cs typeface="Arial" charset="0"/>
              </a:rPr>
              <a:t>pro A=1, </a:t>
            </a:r>
            <a:r>
              <a:rPr lang="el-GR" altLang="cs-CZ" kern="0" dirty="0">
                <a:cs typeface="Arial" charset="0"/>
              </a:rPr>
              <a:t>φ</a:t>
            </a:r>
            <a:r>
              <a:rPr lang="cs-CZ" altLang="cs-CZ" kern="0" baseline="-25000" dirty="0">
                <a:cs typeface="Arial" charset="0"/>
              </a:rPr>
              <a:t>0</a:t>
            </a:r>
            <a:r>
              <a:rPr lang="cs-CZ" altLang="cs-CZ" kern="0" dirty="0">
                <a:cs typeface="Arial" charset="0"/>
              </a:rPr>
              <a:t>=</a:t>
            </a:r>
            <a:r>
              <a:rPr lang="cs-CZ" altLang="cs-CZ" dirty="0">
                <a:cs typeface="Arial" charset="0"/>
                <a:sym typeface="Symbol"/>
              </a:rPr>
              <a:t> /4</a:t>
            </a:r>
            <a:r>
              <a:rPr lang="cs-CZ" altLang="cs-CZ" kern="0" dirty="0">
                <a:cs typeface="Arial" charset="0"/>
              </a:rPr>
              <a:t> a </a:t>
            </a:r>
            <a:r>
              <a:rPr lang="el-GR" altLang="cs-CZ" kern="0" dirty="0">
                <a:cs typeface="Arial" charset="0"/>
              </a:rPr>
              <a:t>Ω</a:t>
            </a:r>
            <a:r>
              <a:rPr lang="cs-CZ" altLang="cs-CZ" kern="0" dirty="0">
                <a:cs typeface="Arial" charset="0"/>
              </a:rPr>
              <a:t> pro T=8T</a:t>
            </a:r>
            <a:r>
              <a:rPr lang="cs-CZ" altLang="cs-CZ" kern="0" baseline="-25000" dirty="0">
                <a:cs typeface="Arial" charset="0"/>
              </a:rPr>
              <a:t>vz</a:t>
            </a:r>
            <a:r>
              <a:rPr lang="cs-CZ" altLang="cs-CZ" kern="0" dirty="0">
                <a:cs typeface="Arial" charset="0"/>
              </a:rPr>
              <a:t>, tj. pro </a:t>
            </a:r>
            <a:r>
              <a:rPr lang="el-GR" altLang="cs-CZ" kern="0" dirty="0">
                <a:cs typeface="Arial" charset="0"/>
              </a:rPr>
              <a:t>Ω</a:t>
            </a:r>
            <a:r>
              <a:rPr lang="cs-CZ" altLang="cs-CZ" kern="0" baseline="-25000" dirty="0">
                <a:cs typeface="Arial" charset="0"/>
              </a:rPr>
              <a:t>N</a:t>
            </a:r>
            <a:r>
              <a:rPr lang="cs-CZ" altLang="cs-CZ" kern="0" dirty="0">
                <a:cs typeface="Arial" charset="0"/>
              </a:rPr>
              <a:t>= </a:t>
            </a:r>
            <a:r>
              <a:rPr lang="cs-CZ" altLang="cs-CZ" kern="0" dirty="0">
                <a:cs typeface="Arial" charset="0"/>
                <a:sym typeface="Symbol" pitchFamily="18" charset="2"/>
              </a:rPr>
              <a:t>/4</a:t>
            </a:r>
            <a:endParaRPr lang="cs-CZ" altLang="cs-CZ" sz="2000" kern="0" dirty="0">
              <a:cs typeface="Arial" charset="0"/>
            </a:endParaRPr>
          </a:p>
        </p:txBody>
      </p:sp>
      <p:pic>
        <p:nvPicPr>
          <p:cNvPr id="35845" name="Picture 6">
            <a:extLst>
              <a:ext uri="{FF2B5EF4-FFF2-40B4-BE49-F238E27FC236}">
                <a16:creationId xmlns:a16="http://schemas.microsoft.com/office/drawing/2014/main" id="{246CCB31-8C00-4359-AC25-14777708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58975"/>
            <a:ext cx="6103938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B3C2F64F-B845-4D19-BAD5-500EBF902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13" y="61913"/>
            <a:ext cx="8494712" cy="938212"/>
          </a:xfrm>
        </p:spPr>
        <p:txBody>
          <a:bodyPr/>
          <a:lstStyle/>
          <a:p>
            <a:pPr>
              <a:defRPr/>
            </a:pPr>
            <a:r>
              <a:rPr lang="cs-CZ" sz="3200" cap="all" dirty="0"/>
              <a:t>harmonická posloupnost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FA9741AE-D5B7-4EAB-B479-19D43FFD81A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8367713" cy="344011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altLang="cs-CZ" sz="2400"/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cs-CZ" sz="2400"/>
          </a:p>
          <a:p>
            <a:pPr>
              <a:lnSpc>
                <a:spcPct val="90000"/>
              </a:lnSpc>
              <a:buFontTx/>
              <a:buNone/>
            </a:pPr>
            <a:endParaRPr lang="en-US" altLang="cs-CZ" sz="240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b="1">
                <a:solidFill>
                  <a:srgbClr val="C00000"/>
                </a:solidFill>
              </a:rPr>
              <a:t>     </a:t>
            </a:r>
            <a:r>
              <a:rPr lang="en-US" altLang="cs-CZ" sz="2400" b="1">
                <a:solidFill>
                  <a:srgbClr val="C00000"/>
                </a:solidFill>
              </a:rPr>
              <a:t>s</a:t>
            </a:r>
            <a:r>
              <a:rPr lang="cs-CZ" altLang="cs-CZ" sz="2400" b="1">
                <a:solidFill>
                  <a:srgbClr val="C00000"/>
                </a:solidFill>
              </a:rPr>
              <a:t>pektrum </a:t>
            </a:r>
            <a:r>
              <a:rPr lang="cs-CZ" altLang="cs-CZ" sz="2400"/>
              <a:t>amplitud	  </a:t>
            </a:r>
            <a:r>
              <a:rPr lang="cs-CZ" altLang="cs-CZ" sz="2400" b="1">
                <a:solidFill>
                  <a:srgbClr val="C00000"/>
                </a:solidFill>
              </a:rPr>
              <a:t> spektrum </a:t>
            </a:r>
            <a:r>
              <a:rPr lang="cs-CZ" altLang="cs-CZ" sz="2400"/>
              <a:t>počátečních fází</a:t>
            </a:r>
            <a:endParaRPr lang="el-GR" altLang="cs-CZ" sz="240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585E449-13F3-4FC2-BA41-55152DCA40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225" y="69850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cap="all" dirty="0" err="1"/>
              <a:t>HARMONICKá</a:t>
            </a:r>
            <a:r>
              <a:rPr lang="cs-CZ" sz="3200" cap="all" dirty="0"/>
              <a:t> posloupnost</a:t>
            </a: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C1C73C08-A0F3-47F7-B8CA-D5BD208F6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7F6EBDE-C6B0-4650-9A82-64994CCB0179}"/>
              </a:ext>
            </a:extLst>
          </p:cNvPr>
          <p:cNvSpPr/>
          <p:nvPr/>
        </p:nvSpPr>
        <p:spPr>
          <a:xfrm>
            <a:off x="1258888" y="1268413"/>
            <a:ext cx="6381750" cy="619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dirty="0">
                <a:cs typeface="Arial" charset="0"/>
              </a:rPr>
              <a:t>x(</a:t>
            </a:r>
            <a:r>
              <a:rPr lang="cs-CZ" altLang="cs-CZ" dirty="0" err="1">
                <a:cs typeface="Arial" charset="0"/>
              </a:rPr>
              <a:t>nT</a:t>
            </a:r>
            <a:r>
              <a:rPr lang="cs-CZ" altLang="cs-CZ" baseline="-25000" dirty="0" err="1">
                <a:cs typeface="Arial" charset="0"/>
              </a:rPr>
              <a:t>vz</a:t>
            </a:r>
            <a:r>
              <a:rPr lang="cs-CZ" altLang="cs-CZ" dirty="0">
                <a:cs typeface="Arial" charset="0"/>
              </a:rPr>
              <a:t>) = 1 + cos(</a:t>
            </a:r>
            <a:r>
              <a:rPr lang="el-GR" altLang="cs-CZ" dirty="0">
                <a:cs typeface="Arial" charset="0"/>
              </a:rPr>
              <a:t>Ω</a:t>
            </a:r>
            <a:r>
              <a:rPr lang="cs-CZ" altLang="cs-CZ" dirty="0" err="1">
                <a:cs typeface="Arial" charset="0"/>
              </a:rPr>
              <a:t>nT</a:t>
            </a:r>
            <a:r>
              <a:rPr lang="cs-CZ" altLang="cs-CZ" baseline="-25000" dirty="0" err="1">
                <a:cs typeface="Arial" charset="0"/>
              </a:rPr>
              <a:t>vz</a:t>
            </a:r>
            <a:r>
              <a:rPr lang="cs-CZ" altLang="cs-CZ" dirty="0">
                <a:cs typeface="Arial" charset="0"/>
              </a:rPr>
              <a:t>+</a:t>
            </a:r>
            <a:r>
              <a:rPr lang="cs-CZ" altLang="cs-CZ" dirty="0">
                <a:cs typeface="Arial" charset="0"/>
                <a:sym typeface="Symbol"/>
              </a:rPr>
              <a:t>/4</a:t>
            </a:r>
            <a:r>
              <a:rPr lang="cs-CZ" altLang="cs-CZ" dirty="0"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kern="0" dirty="0">
                <a:cs typeface="Arial" charset="0"/>
              </a:rPr>
              <a:t>pro A=1, </a:t>
            </a:r>
            <a:r>
              <a:rPr lang="el-GR" altLang="cs-CZ" kern="0" dirty="0">
                <a:cs typeface="Arial" charset="0"/>
              </a:rPr>
              <a:t>φ</a:t>
            </a:r>
            <a:r>
              <a:rPr lang="cs-CZ" altLang="cs-CZ" kern="0" baseline="-25000" dirty="0">
                <a:cs typeface="Arial" charset="0"/>
              </a:rPr>
              <a:t>0</a:t>
            </a:r>
            <a:r>
              <a:rPr lang="cs-CZ" altLang="cs-CZ" kern="0" dirty="0">
                <a:cs typeface="Arial" charset="0"/>
              </a:rPr>
              <a:t>=</a:t>
            </a:r>
            <a:r>
              <a:rPr lang="cs-CZ" altLang="cs-CZ" dirty="0">
                <a:cs typeface="Arial" charset="0"/>
                <a:sym typeface="Symbol"/>
              </a:rPr>
              <a:t> /4</a:t>
            </a:r>
            <a:r>
              <a:rPr lang="cs-CZ" altLang="cs-CZ" kern="0" dirty="0">
                <a:cs typeface="Arial" charset="0"/>
              </a:rPr>
              <a:t> a </a:t>
            </a:r>
            <a:r>
              <a:rPr lang="el-GR" altLang="cs-CZ" kern="0" dirty="0">
                <a:cs typeface="Arial" charset="0"/>
              </a:rPr>
              <a:t>Ω</a:t>
            </a:r>
            <a:r>
              <a:rPr lang="cs-CZ" altLang="cs-CZ" kern="0" dirty="0">
                <a:cs typeface="Arial" charset="0"/>
              </a:rPr>
              <a:t> pro T=8T</a:t>
            </a:r>
            <a:r>
              <a:rPr lang="cs-CZ" altLang="cs-CZ" kern="0" baseline="-25000" dirty="0">
                <a:cs typeface="Arial" charset="0"/>
              </a:rPr>
              <a:t>vz</a:t>
            </a:r>
            <a:r>
              <a:rPr lang="cs-CZ" altLang="cs-CZ" kern="0" dirty="0">
                <a:cs typeface="Arial" charset="0"/>
              </a:rPr>
              <a:t>, tj. pro </a:t>
            </a:r>
            <a:r>
              <a:rPr lang="el-GR" altLang="cs-CZ" kern="0" dirty="0">
                <a:cs typeface="Arial" charset="0"/>
              </a:rPr>
              <a:t>Ω</a:t>
            </a:r>
            <a:r>
              <a:rPr lang="cs-CZ" altLang="cs-CZ" kern="0" baseline="-25000" dirty="0">
                <a:cs typeface="Arial" charset="0"/>
              </a:rPr>
              <a:t>N</a:t>
            </a:r>
            <a:r>
              <a:rPr lang="cs-CZ" altLang="cs-CZ" kern="0" dirty="0">
                <a:cs typeface="Arial" charset="0"/>
              </a:rPr>
              <a:t>= </a:t>
            </a:r>
            <a:r>
              <a:rPr lang="cs-CZ" altLang="cs-CZ" kern="0" dirty="0">
                <a:cs typeface="Arial" charset="0"/>
                <a:sym typeface="Symbol" pitchFamily="18" charset="2"/>
              </a:rPr>
              <a:t>/4</a:t>
            </a:r>
            <a:endParaRPr lang="cs-CZ" altLang="cs-CZ" sz="2000" kern="0" dirty="0">
              <a:cs typeface="Arial" charset="0"/>
            </a:endParaRPr>
          </a:p>
        </p:txBody>
      </p:sp>
      <p:pic>
        <p:nvPicPr>
          <p:cNvPr id="36870" name="Picture 2">
            <a:extLst>
              <a:ext uri="{FF2B5EF4-FFF2-40B4-BE49-F238E27FC236}">
                <a16:creationId xmlns:a16="http://schemas.microsoft.com/office/drawing/2014/main" id="{307FDC27-0A46-4E97-A7FD-67687B34D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60563"/>
            <a:ext cx="62007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7BF7C21-3FC0-47E8-9CB9-3067CFB36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cap="all" dirty="0" err="1"/>
              <a:t>HARMONICKá</a:t>
            </a:r>
            <a:r>
              <a:rPr lang="cs-CZ" sz="3600" cap="all" dirty="0"/>
              <a:t> posloupnost</a:t>
            </a:r>
            <a:endParaRPr lang="cs-CZ" dirty="0"/>
          </a:p>
        </p:txBody>
      </p:sp>
      <p:sp>
        <p:nvSpPr>
          <p:cNvPr id="37891" name="Zástupný symbol pro obsah 5">
            <a:extLst>
              <a:ext uri="{FF2B5EF4-FFF2-40B4-BE49-F238E27FC236}">
                <a16:creationId xmlns:a16="http://schemas.microsoft.com/office/drawing/2014/main" id="{CCE110A6-56B0-418A-86AD-552F5C38D6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 sz="2400">
                <a:hlinkClick r:id="rId2"/>
              </a:rPr>
              <a:t>http://www.mysearch.org.uk/website1/html/222.Function.html</a:t>
            </a:r>
            <a:endParaRPr lang="cs-CZ" altLang="cs-CZ" sz="2400"/>
          </a:p>
          <a:p>
            <a:r>
              <a:rPr lang="cs-CZ" altLang="cs-CZ" sz="2400">
                <a:hlinkClick r:id="rId3"/>
              </a:rPr>
              <a:t>http://www.acs.psu.edu/drussell/Demos/complex/complex.html</a:t>
            </a:r>
            <a:endParaRPr lang="cs-CZ" altLang="cs-CZ" sz="2400"/>
          </a:p>
          <a:p>
            <a:r>
              <a:rPr lang="cs-CZ" altLang="cs-CZ" sz="2400">
                <a:hlinkClick r:id="rId4"/>
              </a:rPr>
              <a:t>http://en.wikipedia.org/wiki/Harmonic</a:t>
            </a:r>
            <a:endParaRPr lang="cs-CZ" altLang="cs-CZ" sz="2400"/>
          </a:p>
          <a:p>
            <a:r>
              <a:rPr lang="cs-CZ" altLang="cs-CZ" sz="2400">
                <a:hlinkClick r:id="rId5"/>
              </a:rPr>
              <a:t>http://www.khanacademy.org/science/physics/oscillatory-motion/harmonic-motion/v/introduction-to-harmonic-motion</a:t>
            </a:r>
            <a:endParaRPr lang="cs-CZ" altLang="cs-CZ" sz="2400"/>
          </a:p>
          <a:p>
            <a:r>
              <a:rPr lang="cs-CZ" altLang="cs-CZ" sz="2400">
                <a:hlinkClick r:id="rId6"/>
              </a:rPr>
              <a:t>http://www.youtube.com/watch?v=eeYRkW8V7Vg</a:t>
            </a:r>
            <a:endParaRPr lang="cs-CZ" altLang="cs-CZ"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983F5E95-E04B-4EA2-99E9-971DF9680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62937" cy="1143000"/>
          </a:xfrm>
        </p:spPr>
        <p:txBody>
          <a:bodyPr/>
          <a:lstStyle/>
          <a:p>
            <a:pPr>
              <a:defRPr/>
            </a:pPr>
            <a:r>
              <a:rPr lang="cs-CZ" sz="3200" dirty="0">
                <a:latin typeface="+mn-lt"/>
              </a:rPr>
              <a:t>NEPERIODICKÉ </a:t>
            </a:r>
            <a:r>
              <a:rPr lang="cs-CZ" sz="3200" cap="all" dirty="0">
                <a:latin typeface="+mn-lt"/>
              </a:rPr>
              <a:t>posloupnosti</a:t>
            </a:r>
            <a:endParaRPr lang="cs-CZ" sz="2800" cap="all" dirty="0">
              <a:latin typeface="+mn-lt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F433071C-8E7C-4888-8125-8A638F866D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8439150" cy="4179888"/>
          </a:xfrm>
        </p:spPr>
        <p:txBody>
          <a:bodyPr/>
          <a:lstStyle/>
          <a:p>
            <a:r>
              <a:rPr lang="cs-CZ" altLang="cs-CZ" b="1">
                <a:solidFill>
                  <a:srgbClr val="002060"/>
                </a:solidFill>
              </a:rPr>
              <a:t>jednorázov</a:t>
            </a:r>
            <a:r>
              <a:rPr lang="en-US" altLang="cs-CZ" b="1">
                <a:solidFill>
                  <a:srgbClr val="002060"/>
                </a:solidFill>
              </a:rPr>
              <a:t>á</a:t>
            </a:r>
            <a:r>
              <a:rPr lang="cs-CZ" altLang="cs-CZ" b="1">
                <a:solidFill>
                  <a:srgbClr val="002060"/>
                </a:solidFill>
              </a:rPr>
              <a:t> deterministick</a:t>
            </a:r>
            <a:r>
              <a:rPr lang="en-US" altLang="cs-CZ" b="1">
                <a:solidFill>
                  <a:srgbClr val="002060"/>
                </a:solidFill>
              </a:rPr>
              <a:t>á</a:t>
            </a:r>
            <a:r>
              <a:rPr lang="cs-CZ" altLang="cs-CZ" b="1">
                <a:solidFill>
                  <a:srgbClr val="002060"/>
                </a:solidFill>
              </a:rPr>
              <a:t> </a:t>
            </a:r>
            <a:r>
              <a:rPr lang="en-US" altLang="cs-CZ" b="1">
                <a:solidFill>
                  <a:srgbClr val="002060"/>
                </a:solidFill>
              </a:rPr>
              <a:t>veličina</a:t>
            </a:r>
            <a:endParaRPr lang="cs-CZ" altLang="cs-CZ"/>
          </a:p>
          <a:p>
            <a:pPr>
              <a:buFontTx/>
              <a:buNone/>
            </a:pPr>
            <a:endParaRPr lang="cs-CZ" altLang="cs-CZ" b="1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cs-CZ" altLang="cs-CZ" b="1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cs-CZ" altLang="cs-CZ" b="1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cs-CZ" altLang="cs-CZ" b="1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cs-CZ" altLang="cs-CZ" b="1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cs-CZ" altLang="cs-CZ" b="1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cs-CZ" altLang="cs-CZ">
                <a:solidFill>
                  <a:schemeClr val="bg2"/>
                </a:solidFill>
              </a:rPr>
              <a:t>- „začíná a končí“</a:t>
            </a:r>
          </a:p>
        </p:txBody>
      </p:sp>
      <p:graphicFrame>
        <p:nvGraphicFramePr>
          <p:cNvPr id="38916" name="Object 2">
            <a:extLst>
              <a:ext uri="{FF2B5EF4-FFF2-40B4-BE49-F238E27FC236}">
                <a16:creationId xmlns:a16="http://schemas.microsoft.com/office/drawing/2014/main" id="{7FB17C7E-F058-4BDF-8D9E-789227B133A8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28625" y="2571750"/>
          <a:ext cx="3452813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4839375" imgH="3495238" progId="PBrush">
                  <p:embed/>
                </p:oleObj>
              </mc:Choice>
              <mc:Fallback>
                <p:oleObj name="Rastrový obrázek" r:id="rId2" imgW="4839375" imgH="3495238" progId="PBrush">
                  <p:embed/>
                  <p:pic>
                    <p:nvPicPr>
                      <p:cNvPr id="38916" name="Object 2">
                        <a:extLst>
                          <a:ext uri="{FF2B5EF4-FFF2-40B4-BE49-F238E27FC236}">
                            <a16:creationId xmlns:a16="http://schemas.microsoft.com/office/drawing/2014/main" id="{7FB17C7E-F058-4BDF-8D9E-789227B133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2571750"/>
                        <a:ext cx="3452813" cy="249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9" name="Text Box 9">
            <a:extLst>
              <a:ext uri="{FF2B5EF4-FFF2-40B4-BE49-F238E27FC236}">
                <a16:creationId xmlns:a16="http://schemas.microsoft.com/office/drawing/2014/main" id="{46F91248-4B2E-45AB-B972-DCE46C41D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3357563"/>
            <a:ext cx="4329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dirty="0">
                <a:latin typeface="Arial" charset="0"/>
                <a:cs typeface="Arial" charset="0"/>
              </a:rPr>
              <a:t>s(t) = 10.10</a:t>
            </a:r>
            <a:r>
              <a:rPr lang="cs-CZ" baseline="30000" dirty="0">
                <a:latin typeface="Arial" charset="0"/>
                <a:cs typeface="Arial" charset="0"/>
              </a:rPr>
              <a:t>-6</a:t>
            </a:r>
            <a:r>
              <a:rPr lang="cs-CZ" dirty="0">
                <a:latin typeface="Arial" charset="0"/>
                <a:cs typeface="Arial" charset="0"/>
              </a:rPr>
              <a:t> V pro t</a:t>
            </a:r>
            <a:r>
              <a:rPr lang="cs-CZ" dirty="0">
                <a:latin typeface="Arial" charset="0"/>
                <a:cs typeface="Arial" charset="0"/>
                <a:sym typeface="Symbol" pitchFamily="18" charset="2"/>
              </a:rPr>
              <a:t>-0,5 s; 0,5 </a:t>
            </a:r>
            <a:r>
              <a:rPr lang="cs-CZ" dirty="0">
                <a:cs typeface="Arial" charset="0"/>
                <a:sym typeface="Symbol" pitchFamily="18" charset="2"/>
              </a:rPr>
              <a:t></a:t>
            </a:r>
            <a:r>
              <a:rPr lang="cs-CZ" dirty="0">
                <a:latin typeface="Arial" charset="0"/>
                <a:cs typeface="Arial" charset="0"/>
                <a:sym typeface="Symbol" pitchFamily="18" charset="2"/>
              </a:rPr>
              <a:t>s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dirty="0">
                <a:latin typeface="Arial" charset="0"/>
                <a:cs typeface="Arial" charset="0"/>
                <a:sym typeface="Symbol" pitchFamily="18" charset="2"/>
              </a:rPr>
              <a:t>s(t) = 0 V          pro </a:t>
            </a:r>
            <a:r>
              <a:rPr lang="cs-CZ" dirty="0">
                <a:latin typeface="Arial" charset="0"/>
                <a:cs typeface="Arial" charset="0"/>
              </a:rPr>
              <a:t>t</a:t>
            </a:r>
            <a:r>
              <a:rPr lang="cs-CZ" dirty="0">
                <a:latin typeface="Arial" charset="0"/>
                <a:cs typeface="Arial" charset="0"/>
                <a:sym typeface="Symbol" pitchFamily="18" charset="2"/>
              </a:rPr>
              <a:t>(0,5 s; 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cs-CZ" dirty="0">
                <a:latin typeface="Arial" charset="0"/>
                <a:cs typeface="Arial" charset="0"/>
                <a:sym typeface="Symbol" pitchFamily="18" charset="2"/>
              </a:rPr>
              <a:t>s(t) = 0 V          pro </a:t>
            </a:r>
            <a:r>
              <a:rPr lang="cs-CZ" dirty="0">
                <a:latin typeface="Arial" charset="0"/>
                <a:cs typeface="Arial" charset="0"/>
              </a:rPr>
              <a:t>t</a:t>
            </a:r>
            <a:r>
              <a:rPr lang="cs-CZ" dirty="0">
                <a:latin typeface="Arial" charset="0"/>
                <a:cs typeface="Arial" charset="0"/>
                <a:sym typeface="Symbol" pitchFamily="18" charset="2"/>
              </a:rPr>
              <a:t>-; -0,5 s</a:t>
            </a:r>
            <a:r>
              <a:rPr lang="cs-CZ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cs-CZ" dirty="0">
                <a:latin typeface="Arial" charset="0"/>
                <a:cs typeface="Arial" charset="0"/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E63BCD2-5EB2-455B-856D-9F761A68C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Jednorázové posloupnosti</a:t>
            </a:r>
          </a:p>
        </p:txBody>
      </p:sp>
      <p:sp>
        <p:nvSpPr>
          <p:cNvPr id="39939" name="Zástupný symbol pro obsah 5">
            <a:extLst>
              <a:ext uri="{FF2B5EF4-FFF2-40B4-BE49-F238E27FC236}">
                <a16:creationId xmlns:a16="http://schemas.microsoft.com/office/drawing/2014/main" id="{4837F506-F9FB-4628-9B0F-1D9EF389F1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/>
              <a:t>diskrétní jednotkový impulz;</a:t>
            </a:r>
          </a:p>
          <a:p>
            <a:r>
              <a:rPr lang="cs-CZ" altLang="cs-CZ"/>
              <a:t>diskrétní jednotkový skok;</a:t>
            </a:r>
          </a:p>
          <a:p>
            <a:r>
              <a:rPr lang="cs-CZ" altLang="cs-CZ"/>
              <a:t>diskrétní jednotkový obdélníkový impulz;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99DA90CC-BE59-4668-A62D-BBBA04E59B5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8367713" cy="1084262"/>
          </a:xfrm>
        </p:spPr>
        <p:txBody>
          <a:bodyPr/>
          <a:lstStyle/>
          <a:p>
            <a:r>
              <a:rPr lang="cs-CZ" altLang="cs-CZ"/>
              <a:t>jednotkový impuls (Diracův impuls) - </a:t>
            </a:r>
            <a:r>
              <a:rPr lang="el-GR" altLang="cs-CZ"/>
              <a:t>δ</a:t>
            </a:r>
            <a:r>
              <a:rPr lang="cs-CZ" altLang="cs-CZ"/>
              <a:t>(t)</a:t>
            </a:r>
            <a:endParaRPr lang="el-GR" altLang="cs-CZ"/>
          </a:p>
          <a:p>
            <a:pPr>
              <a:buFontTx/>
              <a:buNone/>
            </a:pPr>
            <a:r>
              <a:rPr lang="cs-CZ" altLang="cs-CZ"/>
              <a:t>	</a:t>
            </a:r>
            <a:r>
              <a:rPr lang="cs-CZ" altLang="cs-CZ" sz="2000"/>
              <a:t>splňuje vztah</a:t>
            </a:r>
            <a:endParaRPr lang="cs-CZ" alt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Object 3">
                <a:extLst>
                  <a:ext uri="{FF2B5EF4-FFF2-40B4-BE49-F238E27FC236}">
                    <a16:creationId xmlns:a16="http://schemas.microsoft.com/office/drawing/2014/main" id="{4AA44CB3-C67A-488D-BC9C-0F3A75AFDBD5}"/>
                  </a:ext>
                </a:extLst>
              </p:cNvPr>
              <p:cNvSpPr txBox="1">
                <a:spLocks noGrp="1"/>
              </p:cNvSpPr>
              <p:nvPr>
                <p:ph sz="quarter" idx="3"/>
              </p:nvPr>
            </p:nvSpPr>
            <p:spPr bwMode="auto">
              <a:xfrm>
                <a:off x="3151188" y="2363788"/>
                <a:ext cx="2622550" cy="8366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550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).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40963" name="Object 3">
                <a:extLst>
                  <a:ext uri="{FF2B5EF4-FFF2-40B4-BE49-F238E27FC236}">
                    <a16:creationId xmlns:a16="http://schemas.microsoft.com/office/drawing/2014/main" id="{4AA44CB3-C67A-488D-BC9C-0F3A75AFD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3"/>
              </p:nvPr>
            </p:nvSpPr>
            <p:spPr bwMode="auto">
              <a:xfrm>
                <a:off x="3151188" y="2363788"/>
                <a:ext cx="2622550" cy="8366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4" name="Rectangle 9">
            <a:extLst>
              <a:ext uri="{FF2B5EF4-FFF2-40B4-BE49-F238E27FC236}">
                <a16:creationId xmlns:a16="http://schemas.microsoft.com/office/drawing/2014/main" id="{C9F3900E-B5C2-420F-A125-0CC00C371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3933825"/>
            <a:ext cx="534352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Pct val="75000"/>
              <a:buFontTx/>
              <a:buNone/>
            </a:pP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0965" name="Rectangle 10">
            <a:extLst>
              <a:ext uri="{FF2B5EF4-FFF2-40B4-BE49-F238E27FC236}">
                <a16:creationId xmlns:a16="http://schemas.microsoft.com/office/drawing/2014/main" id="{F323D2B2-F45C-4CC8-AAE5-98F136A56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3284538"/>
            <a:ext cx="541496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Pct val="75000"/>
              <a:buFontTx/>
              <a:buNone/>
            </a:pPr>
            <a:r>
              <a:rPr lang="cs-CZ" altLang="cs-CZ">
                <a:solidFill>
                  <a:srgbClr val="0070C0"/>
                </a:solidFill>
                <a:latin typeface="Arial" panose="020B0604020202020204" pitchFamily="34" charset="0"/>
              </a:rPr>
              <a:t>zjednodušeně:</a:t>
            </a:r>
          </a:p>
          <a:p>
            <a:pPr eaLnBrk="1" hangingPunct="1">
              <a:spcBef>
                <a:spcPct val="20000"/>
              </a:spcBef>
              <a:buClrTx/>
              <a:buSzPct val="75000"/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	</a:t>
            </a:r>
            <a:r>
              <a:rPr lang="cs-CZ" altLang="cs-CZ" sz="2000">
                <a:latin typeface="Arial" panose="020B0604020202020204" pitchFamily="34" charset="0"/>
              </a:rPr>
              <a:t>jednotkový impuls </a:t>
            </a:r>
            <a:r>
              <a:rPr lang="el-GR" altLang="cs-CZ" sz="2000">
                <a:latin typeface="Arial" panose="020B0604020202020204" pitchFamily="34" charset="0"/>
              </a:rPr>
              <a:t>δ</a:t>
            </a:r>
            <a:r>
              <a:rPr lang="cs-CZ" altLang="cs-CZ" sz="2000">
                <a:latin typeface="Arial" panose="020B0604020202020204" pitchFamily="34" charset="0"/>
              </a:rPr>
              <a:t>(t) je velice úzký (limitně s nulovou šířkou) a velice vysoký (limitně nekonečně) obdélníkový impulz, jehož výška je rovna převrácené hodnotě šířky </a:t>
            </a:r>
            <a:r>
              <a:rPr lang="cs-CZ" altLang="cs-CZ" sz="2000">
                <a:latin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cs-CZ" altLang="cs-CZ" sz="2000">
                <a:solidFill>
                  <a:srgbClr val="0070C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mohutnost</a:t>
            </a:r>
            <a:r>
              <a:rPr lang="cs-CZ" altLang="cs-CZ" sz="2000">
                <a:latin typeface="Arial" panose="020B0604020202020204" pitchFamily="34" charset="0"/>
                <a:sym typeface="Symbol" panose="05050102010706020507" pitchFamily="18" charset="2"/>
              </a:rPr>
              <a:t> je jednotková</a:t>
            </a:r>
            <a:endParaRPr lang="cs-CZ" altLang="cs-CZ" sz="180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0966" name="Object 4">
            <a:extLst>
              <a:ext uri="{FF2B5EF4-FFF2-40B4-BE49-F238E27FC236}">
                <a16:creationId xmlns:a16="http://schemas.microsoft.com/office/drawing/2014/main" id="{BF731BFC-51FB-4A68-91DB-EFE86A42D1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3357563"/>
          <a:ext cx="296227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4" imgW="2962689" imgH="2486372" progId="PBrush">
                  <p:embed/>
                </p:oleObj>
              </mc:Choice>
              <mc:Fallback>
                <p:oleObj name="Rastrový obrázek" r:id="rId4" imgW="2962689" imgH="2486372" progId="PBrush">
                  <p:embed/>
                  <p:pic>
                    <p:nvPicPr>
                      <p:cNvPr id="40966" name="Object 4">
                        <a:extLst>
                          <a:ext uri="{FF2B5EF4-FFF2-40B4-BE49-F238E27FC236}">
                            <a16:creationId xmlns:a16="http://schemas.microsoft.com/office/drawing/2014/main" id="{BF731BFC-51FB-4A68-91DB-EFE86A42D1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357563"/>
                        <a:ext cx="2962275" cy="248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58770B56-971A-4987-B42B-911588A1E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+mn-lt"/>
              </a:rPr>
              <a:t>JEDNO</a:t>
            </a:r>
            <a:r>
              <a:rPr lang="cs-CZ" sz="3200" dirty="0">
                <a:latin typeface="+mn-lt"/>
              </a:rPr>
              <a:t>TKOVÝ IMPULZ</a:t>
            </a:r>
            <a:endParaRPr lang="cs-CZ" sz="3200" cap="all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8" name="Object 2">
                <a:extLst>
                  <a:ext uri="{FF2B5EF4-FFF2-40B4-BE49-F238E27FC236}">
                    <a16:creationId xmlns:a16="http://schemas.microsoft.com/office/drawing/2014/main" id="{340551E8-1EDC-4B0F-B588-857C9ECBDFB5}"/>
                  </a:ext>
                </a:extLst>
              </p:cNvPr>
              <p:cNvSpPr txBox="1"/>
              <p:nvPr/>
            </p:nvSpPr>
            <p:spPr bwMode="auto">
              <a:xfrm>
                <a:off x="3924300" y="5516563"/>
                <a:ext cx="2401888" cy="793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0, </m:t>
                                </m:r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𝑝𝑟𝑜</m:t>
                                </m:r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≠0;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∞, </m:t>
                                </m:r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𝑝𝑟𝑜</m:t>
                                </m:r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=0.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40968" name="Object 2">
                <a:extLst>
                  <a:ext uri="{FF2B5EF4-FFF2-40B4-BE49-F238E27FC236}">
                    <a16:creationId xmlns:a16="http://schemas.microsoft.com/office/drawing/2014/main" id="{340551E8-1EDC-4B0F-B588-857C9ECBD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4300" y="5516563"/>
                <a:ext cx="2401888" cy="7937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9" name="Rectangle 7">
            <a:extLst>
              <a:ext uri="{FF2B5EF4-FFF2-40B4-BE49-F238E27FC236}">
                <a16:creationId xmlns:a16="http://schemas.microsoft.com/office/drawing/2014/main" id="{BB67FCA5-CC1D-4B68-9639-0FB098DA2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70" name="Object 6">
                <a:extLst>
                  <a:ext uri="{FF2B5EF4-FFF2-40B4-BE49-F238E27FC236}">
                    <a16:creationId xmlns:a16="http://schemas.microsoft.com/office/drawing/2014/main" id="{31D50366-FBA6-4662-B13F-5E2F3FEBA978}"/>
                  </a:ext>
                </a:extLst>
              </p:cNvPr>
              <p:cNvSpPr txBox="1"/>
              <p:nvPr/>
            </p:nvSpPr>
            <p:spPr bwMode="auto">
              <a:xfrm>
                <a:off x="6875463" y="5445125"/>
                <a:ext cx="1512887" cy="903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 .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40970" name="Object 6">
                <a:extLst>
                  <a:ext uri="{FF2B5EF4-FFF2-40B4-BE49-F238E27FC236}">
                    <a16:creationId xmlns:a16="http://schemas.microsoft.com/office/drawing/2014/main" id="{31D50366-FBA6-4662-B13F-5E2F3FEBA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5463" y="5445125"/>
                <a:ext cx="1512887" cy="9032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5A5BB5CA-78BD-4738-BC95-99E06C11297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8367713" cy="1084262"/>
          </a:xfrm>
        </p:spPr>
        <p:txBody>
          <a:bodyPr/>
          <a:lstStyle/>
          <a:p>
            <a:r>
              <a:rPr lang="cs-CZ" altLang="cs-CZ"/>
              <a:t>jednotkový impuls (Diracův impuls) - </a:t>
            </a:r>
            <a:r>
              <a:rPr lang="el-GR" altLang="cs-CZ"/>
              <a:t>δ</a:t>
            </a:r>
            <a:r>
              <a:rPr lang="cs-CZ" altLang="cs-CZ"/>
              <a:t>(t)</a:t>
            </a:r>
            <a:endParaRPr lang="el-GR" altLang="cs-CZ"/>
          </a:p>
          <a:p>
            <a:pPr>
              <a:buFontTx/>
              <a:buNone/>
            </a:pPr>
            <a:r>
              <a:rPr lang="cs-CZ" altLang="cs-CZ"/>
              <a:t>	</a:t>
            </a:r>
            <a:r>
              <a:rPr lang="cs-CZ" altLang="cs-CZ" sz="2000"/>
              <a:t>splňuje vztah</a:t>
            </a:r>
            <a:endParaRPr lang="cs-CZ" alt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Object 3">
                <a:extLst>
                  <a:ext uri="{FF2B5EF4-FFF2-40B4-BE49-F238E27FC236}">
                    <a16:creationId xmlns:a16="http://schemas.microsoft.com/office/drawing/2014/main" id="{146DFD11-1FAF-4D77-8D55-6FDA7613B58D}"/>
                  </a:ext>
                </a:extLst>
              </p:cNvPr>
              <p:cNvSpPr txBox="1">
                <a:spLocks noGrp="1"/>
              </p:cNvSpPr>
              <p:nvPr>
                <p:ph sz="quarter" idx="3"/>
              </p:nvPr>
            </p:nvSpPr>
            <p:spPr bwMode="auto">
              <a:xfrm>
                <a:off x="3151188" y="2363788"/>
                <a:ext cx="2622550" cy="8366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550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).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41987" name="Object 3">
                <a:extLst>
                  <a:ext uri="{FF2B5EF4-FFF2-40B4-BE49-F238E27FC236}">
                    <a16:creationId xmlns:a16="http://schemas.microsoft.com/office/drawing/2014/main" id="{146DFD11-1FAF-4D77-8D55-6FDA7613B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3"/>
              </p:nvPr>
            </p:nvSpPr>
            <p:spPr bwMode="auto">
              <a:xfrm>
                <a:off x="3151188" y="2363788"/>
                <a:ext cx="2622550" cy="8366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9">
            <a:extLst>
              <a:ext uri="{FF2B5EF4-FFF2-40B4-BE49-F238E27FC236}">
                <a16:creationId xmlns:a16="http://schemas.microsoft.com/office/drawing/2014/main" id="{70BB43D7-E7B7-4806-BEC7-A57E5F6FC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3933825"/>
            <a:ext cx="534352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Pct val="75000"/>
              <a:buFontTx/>
              <a:buNone/>
            </a:pP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1989" name="Rectangle 10">
            <a:extLst>
              <a:ext uri="{FF2B5EF4-FFF2-40B4-BE49-F238E27FC236}">
                <a16:creationId xmlns:a16="http://schemas.microsoft.com/office/drawing/2014/main" id="{6AA1BADE-5E41-4DD9-9C38-40A7B2197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3284538"/>
            <a:ext cx="541496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Pct val="75000"/>
              <a:buFontTx/>
              <a:buNone/>
            </a:pPr>
            <a:r>
              <a:rPr lang="cs-CZ" altLang="cs-CZ">
                <a:solidFill>
                  <a:srgbClr val="0070C0"/>
                </a:solidFill>
                <a:latin typeface="Arial" panose="020B0604020202020204" pitchFamily="34" charset="0"/>
              </a:rPr>
              <a:t>zjednodušeně:</a:t>
            </a:r>
          </a:p>
          <a:p>
            <a:pPr eaLnBrk="1" hangingPunct="1">
              <a:spcBef>
                <a:spcPct val="20000"/>
              </a:spcBef>
              <a:buClrTx/>
              <a:buSzPct val="75000"/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	</a:t>
            </a:r>
            <a:r>
              <a:rPr lang="cs-CZ" altLang="cs-CZ" sz="2000">
                <a:latin typeface="Arial" panose="020B0604020202020204" pitchFamily="34" charset="0"/>
              </a:rPr>
              <a:t>jednotkový impuls </a:t>
            </a:r>
            <a:r>
              <a:rPr lang="el-GR" altLang="cs-CZ" sz="2000">
                <a:latin typeface="Arial" panose="020B0604020202020204" pitchFamily="34" charset="0"/>
              </a:rPr>
              <a:t>δ</a:t>
            </a:r>
            <a:r>
              <a:rPr lang="cs-CZ" altLang="cs-CZ" sz="2000">
                <a:latin typeface="Arial" panose="020B0604020202020204" pitchFamily="34" charset="0"/>
              </a:rPr>
              <a:t>(t) je velice úzký (limitně s nulovou šířkou) a velice (limitně nekonečně) vysoký obdélníkový impulz, jehož výška je rovna převrácené hodnotě šířky </a:t>
            </a:r>
            <a:r>
              <a:rPr lang="cs-CZ" altLang="cs-CZ" sz="2000">
                <a:latin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cs-CZ" altLang="cs-CZ" sz="2000">
                <a:solidFill>
                  <a:srgbClr val="0070C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mohutnost</a:t>
            </a:r>
            <a:r>
              <a:rPr lang="cs-CZ" altLang="cs-CZ" sz="2000">
                <a:latin typeface="Arial" panose="020B0604020202020204" pitchFamily="34" charset="0"/>
                <a:sym typeface="Symbol" panose="05050102010706020507" pitchFamily="18" charset="2"/>
              </a:rPr>
              <a:t> je jednotková</a:t>
            </a:r>
            <a:endParaRPr lang="cs-CZ" altLang="cs-CZ" sz="180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A4120F7E-4A03-401A-847B-1561E21D7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JEDNO</a:t>
            </a:r>
            <a:r>
              <a:rPr lang="cs-CZ" sz="3200" dirty="0"/>
              <a:t>TKOVÝ IMPULZ</a:t>
            </a:r>
            <a:endParaRPr lang="cs-CZ" sz="3200" cap="all" dirty="0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EA4EF2E9-FFA5-4BA6-AC96-671F42E3F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1992" name="Rectangle 8">
            <a:extLst>
              <a:ext uri="{FF2B5EF4-FFF2-40B4-BE49-F238E27FC236}">
                <a16:creationId xmlns:a16="http://schemas.microsoft.com/office/drawing/2014/main" id="{0D39BF07-8C6C-4A9E-8CE9-7EB421C58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41993" name="Object 4">
            <a:extLst>
              <a:ext uri="{FF2B5EF4-FFF2-40B4-BE49-F238E27FC236}">
                <a16:creationId xmlns:a16="http://schemas.microsoft.com/office/drawing/2014/main" id="{CAC431BE-6D5A-4EB4-B1A4-4CD7E52D74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3789363"/>
          <a:ext cx="3311525" cy="221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4" imgW="7152381" imgH="4401164" progId="PBrush">
                  <p:embed/>
                </p:oleObj>
              </mc:Choice>
              <mc:Fallback>
                <p:oleObj name="Rastrový obrázek" r:id="rId4" imgW="7152381" imgH="4401164" progId="PBrush">
                  <p:embed/>
                  <p:pic>
                    <p:nvPicPr>
                      <p:cNvPr id="41993" name="Object 4">
                        <a:extLst>
                          <a:ext uri="{FF2B5EF4-FFF2-40B4-BE49-F238E27FC236}">
                            <a16:creationId xmlns:a16="http://schemas.microsoft.com/office/drawing/2014/main" id="{CAC431BE-6D5A-4EB4-B1A4-4CD7E52D74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789363"/>
                        <a:ext cx="3311525" cy="221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4" name="Rectangle 10">
            <a:extLst>
              <a:ext uri="{FF2B5EF4-FFF2-40B4-BE49-F238E27FC236}">
                <a16:creationId xmlns:a16="http://schemas.microsoft.com/office/drawing/2014/main" id="{6F79234E-58B8-40F2-9F17-F5F5A21DC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95" name="Object 5">
                <a:extLst>
                  <a:ext uri="{FF2B5EF4-FFF2-40B4-BE49-F238E27FC236}">
                    <a16:creationId xmlns:a16="http://schemas.microsoft.com/office/drawing/2014/main" id="{E330D258-90DF-489D-98A5-29FAE66DB042}"/>
                  </a:ext>
                </a:extLst>
              </p:cNvPr>
              <p:cNvSpPr txBox="1"/>
              <p:nvPr/>
            </p:nvSpPr>
            <p:spPr bwMode="auto">
              <a:xfrm>
                <a:off x="4787900" y="5516563"/>
                <a:ext cx="2420938" cy="7540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ad>
                                <m:radPr>
                                  <m:degHide m:val="on"/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</m:e>
                      </m:func>
                      <m:sSup>
                        <m:sSup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41995" name="Object 5">
                <a:extLst>
                  <a:ext uri="{FF2B5EF4-FFF2-40B4-BE49-F238E27FC236}">
                    <a16:creationId xmlns:a16="http://schemas.microsoft.com/office/drawing/2014/main" id="{E330D258-90DF-489D-98A5-29FAE66DB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7900" y="5516563"/>
                <a:ext cx="2420938" cy="7540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7C2D9565-41C8-4332-B25B-ABD2DA48EC9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8367713" cy="1084262"/>
          </a:xfrm>
        </p:spPr>
        <p:txBody>
          <a:bodyPr/>
          <a:lstStyle/>
          <a:p>
            <a:r>
              <a:rPr lang="cs-CZ" altLang="cs-CZ"/>
              <a:t>jednotkový impuls (Diracův impuls) - </a:t>
            </a:r>
            <a:r>
              <a:rPr lang="el-GR" altLang="cs-CZ"/>
              <a:t>δ</a:t>
            </a:r>
            <a:r>
              <a:rPr lang="cs-CZ" altLang="cs-CZ"/>
              <a:t>(t)</a:t>
            </a:r>
            <a:endParaRPr lang="el-GR" altLang="cs-CZ"/>
          </a:p>
          <a:p>
            <a:pPr>
              <a:buFontTx/>
              <a:buNone/>
            </a:pPr>
            <a:r>
              <a:rPr lang="cs-CZ" altLang="cs-CZ"/>
              <a:t>	</a:t>
            </a:r>
            <a:r>
              <a:rPr lang="cs-CZ" altLang="cs-CZ" sz="2000"/>
              <a:t>splňuje vztah</a:t>
            </a:r>
            <a:endParaRPr lang="cs-CZ" alt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1" name="Object 3">
                <a:extLst>
                  <a:ext uri="{FF2B5EF4-FFF2-40B4-BE49-F238E27FC236}">
                    <a16:creationId xmlns:a16="http://schemas.microsoft.com/office/drawing/2014/main" id="{D34265DB-F74D-41DF-8CAA-527382241139}"/>
                  </a:ext>
                </a:extLst>
              </p:cNvPr>
              <p:cNvSpPr txBox="1">
                <a:spLocks noGrp="1"/>
              </p:cNvSpPr>
              <p:nvPr>
                <p:ph sz="quarter" idx="3"/>
              </p:nvPr>
            </p:nvSpPr>
            <p:spPr bwMode="auto">
              <a:xfrm>
                <a:off x="3151188" y="2363788"/>
                <a:ext cx="2622550" cy="8366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).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43011" name="Object 3">
                <a:extLst>
                  <a:ext uri="{FF2B5EF4-FFF2-40B4-BE49-F238E27FC236}">
                    <a16:creationId xmlns:a16="http://schemas.microsoft.com/office/drawing/2014/main" id="{D34265DB-F74D-41DF-8CAA-527382241139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3"/>
              </p:nvPr>
            </p:nvSpPr>
            <p:spPr bwMode="auto">
              <a:xfrm>
                <a:off x="3151188" y="2363788"/>
                <a:ext cx="2622550" cy="836612"/>
              </a:xfrm>
              <a:prstGeom prst="rect">
                <a:avLst/>
              </a:prstGeom>
              <a:blipFill>
                <a:blip r:embed="rId2"/>
                <a:stretch>
                  <a:fillRect r="-20000" b="-94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12" name="Rectangle 9">
            <a:extLst>
              <a:ext uri="{FF2B5EF4-FFF2-40B4-BE49-F238E27FC236}">
                <a16:creationId xmlns:a16="http://schemas.microsoft.com/office/drawing/2014/main" id="{EB907DAB-C40C-4B13-B460-D8574ED01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3357563"/>
            <a:ext cx="534352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Pct val="75000"/>
              <a:buFontTx/>
              <a:buNone/>
            </a:pP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447BBA3-C056-474F-9A7F-600B77549F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JEDNO</a:t>
            </a:r>
            <a:r>
              <a:rPr lang="cs-CZ" sz="3200" dirty="0"/>
              <a:t>TKOVÝ IMPULZ</a:t>
            </a:r>
            <a:endParaRPr lang="cs-CZ" sz="3200" cap="all" dirty="0"/>
          </a:p>
        </p:txBody>
      </p:sp>
      <p:sp>
        <p:nvSpPr>
          <p:cNvPr id="43014" name="Rectangle 7">
            <a:extLst>
              <a:ext uri="{FF2B5EF4-FFF2-40B4-BE49-F238E27FC236}">
                <a16:creationId xmlns:a16="http://schemas.microsoft.com/office/drawing/2014/main" id="{1FF54A71-DD04-41C0-8D49-2FC19AE62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3015" name="Rectangle 8">
            <a:extLst>
              <a:ext uri="{FF2B5EF4-FFF2-40B4-BE49-F238E27FC236}">
                <a16:creationId xmlns:a16="http://schemas.microsoft.com/office/drawing/2014/main" id="{0EB674B7-79A6-4615-A033-51B6B3206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6" name="Object 4">
                <a:extLst>
                  <a:ext uri="{FF2B5EF4-FFF2-40B4-BE49-F238E27FC236}">
                    <a16:creationId xmlns:a16="http://schemas.microsoft.com/office/drawing/2014/main" id="{54D2E500-0668-40F2-B3CE-4D63A96D55BA}"/>
                  </a:ext>
                </a:extLst>
              </p:cNvPr>
              <p:cNvSpPr txBox="1"/>
              <p:nvPr/>
            </p:nvSpPr>
            <p:spPr bwMode="auto">
              <a:xfrm>
                <a:off x="1116013" y="3860800"/>
                <a:ext cx="4186237" cy="1758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  <m:nary>
                        <m:naryPr>
                          <m:limLoc m:val="undOvr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43016" name="Object 4">
                <a:extLst>
                  <a:ext uri="{FF2B5EF4-FFF2-40B4-BE49-F238E27FC236}">
                    <a16:creationId xmlns:a16="http://schemas.microsoft.com/office/drawing/2014/main" id="{54D2E500-0668-40F2-B3CE-4D63A96D5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6013" y="3860800"/>
                <a:ext cx="4186237" cy="1758950"/>
              </a:xfrm>
              <a:prstGeom prst="rect">
                <a:avLst/>
              </a:prstGeom>
              <a:blipFill>
                <a:blip r:embed="rId3"/>
                <a:stretch>
                  <a:fillRect b="-532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17" name="Rectangle 10">
            <a:extLst>
              <a:ext uri="{FF2B5EF4-FFF2-40B4-BE49-F238E27FC236}">
                <a16:creationId xmlns:a16="http://schemas.microsoft.com/office/drawing/2014/main" id="{EE57CB83-498C-41AB-B553-8F43ECCB8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43018" name="Object 5">
            <a:extLst>
              <a:ext uri="{FF2B5EF4-FFF2-40B4-BE49-F238E27FC236}">
                <a16:creationId xmlns:a16="http://schemas.microsoft.com/office/drawing/2014/main" id="{B7632677-12D8-4729-A136-17BFEDB9A4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70550" y="3213100"/>
          <a:ext cx="2862263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4" imgW="4123810" imgH="4238095" progId="PBrush">
                  <p:embed/>
                </p:oleObj>
              </mc:Choice>
              <mc:Fallback>
                <p:oleObj name="Rastrový obrázek" r:id="rId4" imgW="4123810" imgH="4238095" progId="PBrush">
                  <p:embed/>
                  <p:pic>
                    <p:nvPicPr>
                      <p:cNvPr id="43018" name="Object 5">
                        <a:extLst>
                          <a:ext uri="{FF2B5EF4-FFF2-40B4-BE49-F238E27FC236}">
                            <a16:creationId xmlns:a16="http://schemas.microsoft.com/office/drawing/2014/main" id="{B7632677-12D8-4729-A136-17BFEDB9A4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550" y="3213100"/>
                        <a:ext cx="2862263" cy="295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14AE5D9D-E434-4057-9CD9-57AEAE741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DISKRÉTNÍ JEDNOTKOVÝ IMPULZ</a:t>
            </a:r>
          </a:p>
        </p:txBody>
      </p:sp>
      <p:sp>
        <p:nvSpPr>
          <p:cNvPr id="44035" name="Zástupný symbol pro obsah 6">
            <a:extLst>
              <a:ext uri="{FF2B5EF4-FFF2-40B4-BE49-F238E27FC236}">
                <a16:creationId xmlns:a16="http://schemas.microsoft.com/office/drawing/2014/main" id="{D2F31D6C-F1AD-4EA4-B6BE-F197C5F3C8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/>
              <a:t>definice: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/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6A1B38D8-2E48-471D-A15A-2EE50789B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44037" name="Picture 3">
            <a:extLst>
              <a:ext uri="{FF2B5EF4-FFF2-40B4-BE49-F238E27FC236}">
                <a16:creationId xmlns:a16="http://schemas.microsoft.com/office/drawing/2014/main" id="{5CC9A034-FAC7-454F-AD30-C978FCA49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4056063"/>
            <a:ext cx="4462462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>
            <a:extLst>
              <a:ext uri="{FF2B5EF4-FFF2-40B4-BE49-F238E27FC236}">
                <a16:creationId xmlns:a16="http://schemas.microsoft.com/office/drawing/2014/main" id="{D7B43504-BBF3-4EA2-8DCA-B2C7E8334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44675"/>
            <a:ext cx="411162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>
            <a:extLst>
              <a:ext uri="{FF2B5EF4-FFF2-40B4-BE49-F238E27FC236}">
                <a16:creationId xmlns:a16="http://schemas.microsoft.com/office/drawing/2014/main" id="{5E6859F7-A9CD-4FA0-B745-EBCC1A76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1700213"/>
            <a:ext cx="2592388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7">
            <a:extLst>
              <a:ext uri="{FF2B5EF4-FFF2-40B4-BE49-F238E27FC236}">
                <a16:creationId xmlns:a16="http://schemas.microsoft.com/office/drawing/2014/main" id="{7CDF7BF9-B0DA-49AE-9CA1-667B9AB83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852738"/>
            <a:ext cx="4116387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8">
            <a:extLst>
              <a:ext uri="{FF2B5EF4-FFF2-40B4-BE49-F238E27FC236}">
                <a16:creationId xmlns:a16="http://schemas.microsoft.com/office/drawing/2014/main" id="{F321275C-CC75-4736-AE13-ED12B03C5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4108450"/>
            <a:ext cx="5373688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469EB2CC-27BF-4967-B4D2-760DD45F25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JEDNOTKOVÝ SKOK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8C6497D0-5932-4080-BAFB-B645966DCC5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8367713" cy="579438"/>
          </a:xfrm>
        </p:spPr>
        <p:txBody>
          <a:bodyPr/>
          <a:lstStyle/>
          <a:p>
            <a:r>
              <a:rPr lang="cs-CZ" altLang="cs-CZ"/>
              <a:t>jednotkový skok (Heavisidova funkce)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60" name="Object 2">
                <a:extLst>
                  <a:ext uri="{FF2B5EF4-FFF2-40B4-BE49-F238E27FC236}">
                    <a16:creationId xmlns:a16="http://schemas.microsoft.com/office/drawing/2014/main" id="{30EA1BC7-F8BE-4A01-B562-4FD00979FFEB}"/>
                  </a:ext>
                </a:extLst>
              </p:cNvPr>
              <p:cNvSpPr txBox="1">
                <a:spLocks noGrp="1"/>
              </p:cNvSpPr>
              <p:nvPr>
                <p:ph sz="quarter" idx="3"/>
              </p:nvPr>
            </p:nvSpPr>
            <p:spPr bwMode="auto">
              <a:xfrm>
                <a:off x="2357438" y="2214563"/>
                <a:ext cx="3527425" cy="1187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0, </m:t>
                                </m:r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𝑝𝑟𝑜</m:t>
                                </m:r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&lt;0;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1, </m:t>
                                </m:r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𝑝𝑟𝑜</m:t>
                                </m:r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≥0.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45060" name="Object 2">
                <a:extLst>
                  <a:ext uri="{FF2B5EF4-FFF2-40B4-BE49-F238E27FC236}">
                    <a16:creationId xmlns:a16="http://schemas.microsoft.com/office/drawing/2014/main" id="{30EA1BC7-F8BE-4A01-B562-4FD00979F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3"/>
              </p:nvPr>
            </p:nvSpPr>
            <p:spPr bwMode="auto">
              <a:xfrm>
                <a:off x="2357438" y="2214563"/>
                <a:ext cx="3527425" cy="11874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5061" name="Object 3">
            <a:extLst>
              <a:ext uri="{FF2B5EF4-FFF2-40B4-BE49-F238E27FC236}">
                <a16:creationId xmlns:a16="http://schemas.microsoft.com/office/drawing/2014/main" id="{FB10D234-5BCA-499F-A33B-ACA598441B5F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2000250" y="3714750"/>
          <a:ext cx="4392613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4" imgW="4095238" imgH="2048161" progId="PBrush">
                  <p:embed/>
                </p:oleObj>
              </mc:Choice>
              <mc:Fallback>
                <p:oleObj name="Rastrový obrázek" r:id="rId4" imgW="4095238" imgH="2048161" progId="PBrush">
                  <p:embed/>
                  <p:pic>
                    <p:nvPicPr>
                      <p:cNvPr id="45061" name="Object 3">
                        <a:extLst>
                          <a:ext uri="{FF2B5EF4-FFF2-40B4-BE49-F238E27FC236}">
                            <a16:creationId xmlns:a16="http://schemas.microsoft.com/office/drawing/2014/main" id="{FB10D234-5BCA-499F-A33B-ACA598441B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3714750"/>
                        <a:ext cx="4392613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6D842E-48EB-4EFD-ACBD-45AABDCE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PERIODICKÉ POSLOUPNOSTI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F714E1-D6B5-4AEC-99E8-7DA0F51E3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6"/>
            <a:ext cx="729081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242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1B09658E-4FCE-4641-9092-B6F943CD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Diskrétní JEDNOTKOVÝ SKOK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EC9E10C9-4918-4573-94B0-E7CA5A983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defRPr/>
            </a:pPr>
            <a:r>
              <a:rPr lang="cs-CZ" dirty="0"/>
              <a:t>definice: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pic>
        <p:nvPicPr>
          <p:cNvPr id="46084" name="Picture 2">
            <a:extLst>
              <a:ext uri="{FF2B5EF4-FFF2-40B4-BE49-F238E27FC236}">
                <a16:creationId xmlns:a16="http://schemas.microsoft.com/office/drawing/2014/main" id="{99586DFD-1175-41FC-B8BE-CCCAB456C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844675"/>
            <a:ext cx="4095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3">
            <a:extLst>
              <a:ext uri="{FF2B5EF4-FFF2-40B4-BE49-F238E27FC236}">
                <a16:creationId xmlns:a16="http://schemas.microsoft.com/office/drawing/2014/main" id="{117DF9E9-DDF3-4686-96A7-9BD835DA2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3573463"/>
            <a:ext cx="42576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3F7D133-4C61-4986-AACD-CAEFEABC1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VZÁJEMNÉ VZTAHY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996B55C-8A81-4EAC-9BD5-5E479431170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8367713" cy="4521200"/>
          </a:xfrm>
        </p:spPr>
        <p:txBody>
          <a:bodyPr/>
          <a:lstStyle/>
          <a:p>
            <a:r>
              <a:rPr lang="cs-CZ" altLang="cs-CZ"/>
              <a:t>pro obě uvedené jednorázové „funkce“ platí:</a:t>
            </a:r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r>
              <a:rPr lang="cs-CZ" altLang="cs-CZ"/>
              <a:t>pro obě uvedené jednorázové posloupnosti platí:</a:t>
            </a:r>
          </a:p>
          <a:p>
            <a:endParaRPr lang="cs-CZ" altLang="cs-CZ"/>
          </a:p>
        </p:txBody>
      </p:sp>
      <p:sp>
        <p:nvSpPr>
          <p:cNvPr id="47108" name="Rectangle 5">
            <a:extLst>
              <a:ext uri="{FF2B5EF4-FFF2-40B4-BE49-F238E27FC236}">
                <a16:creationId xmlns:a16="http://schemas.microsoft.com/office/drawing/2014/main" id="{B730B68A-6437-4356-8154-B677F65E3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9" name="Object 2">
                <a:extLst>
                  <a:ext uri="{FF2B5EF4-FFF2-40B4-BE49-F238E27FC236}">
                    <a16:creationId xmlns:a16="http://schemas.microsoft.com/office/drawing/2014/main" id="{985E38C4-34A3-4791-A310-C3D7468E0CFE}"/>
                  </a:ext>
                </a:extLst>
              </p:cNvPr>
              <p:cNvSpPr txBox="1"/>
              <p:nvPr/>
            </p:nvSpPr>
            <p:spPr bwMode="auto">
              <a:xfrm>
                <a:off x="1692275" y="2476500"/>
                <a:ext cx="2087563" cy="1023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47109" name="Object 2">
                <a:extLst>
                  <a:ext uri="{FF2B5EF4-FFF2-40B4-BE49-F238E27FC236}">
                    <a16:creationId xmlns:a16="http://schemas.microsoft.com/office/drawing/2014/main" id="{985E38C4-34A3-4791-A310-C3D7468E0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2275" y="2476500"/>
                <a:ext cx="2087563" cy="10239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110" name="Rectangle 7">
            <a:extLst>
              <a:ext uri="{FF2B5EF4-FFF2-40B4-BE49-F238E27FC236}">
                <a16:creationId xmlns:a16="http://schemas.microsoft.com/office/drawing/2014/main" id="{8946127F-B90B-4920-BF02-6B012746E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11" name="Object 3">
                <a:extLst>
                  <a:ext uri="{FF2B5EF4-FFF2-40B4-BE49-F238E27FC236}">
                    <a16:creationId xmlns:a16="http://schemas.microsoft.com/office/drawing/2014/main" id="{BA20FD2B-A5B1-412E-8C2B-B960626FB9DF}"/>
                  </a:ext>
                </a:extLst>
              </p:cNvPr>
              <p:cNvSpPr txBox="1"/>
              <p:nvPr/>
            </p:nvSpPr>
            <p:spPr bwMode="auto">
              <a:xfrm>
                <a:off x="4759325" y="2563813"/>
                <a:ext cx="18161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47111" name="Object 3">
                <a:extLst>
                  <a:ext uri="{FF2B5EF4-FFF2-40B4-BE49-F238E27FC236}">
                    <a16:creationId xmlns:a16="http://schemas.microsoft.com/office/drawing/2014/main" id="{BA20FD2B-A5B1-412E-8C2B-B960626FB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9325" y="2563813"/>
                <a:ext cx="1816100" cy="8318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112" name="Picture 12">
            <a:extLst>
              <a:ext uri="{FF2B5EF4-FFF2-40B4-BE49-F238E27FC236}">
                <a16:creationId xmlns:a16="http://schemas.microsoft.com/office/drawing/2014/main" id="{4B0788B0-C4D1-4A27-A39E-BA7C3BB73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013325"/>
            <a:ext cx="28098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13">
            <a:extLst>
              <a:ext uri="{FF2B5EF4-FFF2-40B4-BE49-F238E27FC236}">
                <a16:creationId xmlns:a16="http://schemas.microsoft.com/office/drawing/2014/main" id="{8E5B5097-1A2E-4C7E-81D9-05ADDF9F4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5229225"/>
            <a:ext cx="45386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FA8C194D-5375-4DF8-A7F7-5D50335B9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Diskrétní jednotkový obdélníkový impulz</a:t>
            </a:r>
          </a:p>
        </p:txBody>
      </p:sp>
      <p:sp>
        <p:nvSpPr>
          <p:cNvPr id="48131" name="Zástupný symbol pro obsah 6">
            <a:extLst>
              <a:ext uri="{FF2B5EF4-FFF2-40B4-BE49-F238E27FC236}">
                <a16:creationId xmlns:a16="http://schemas.microsoft.com/office/drawing/2014/main" id="{530EFEC7-170D-4458-A96D-B34E5CA162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/>
              <a:t>definice:</a:t>
            </a:r>
          </a:p>
        </p:txBody>
      </p:sp>
      <p:pic>
        <p:nvPicPr>
          <p:cNvPr id="48132" name="Picture 3">
            <a:extLst>
              <a:ext uri="{FF2B5EF4-FFF2-40B4-BE49-F238E27FC236}">
                <a16:creationId xmlns:a16="http://schemas.microsoft.com/office/drawing/2014/main" id="{33DA9DF7-CE20-4835-AE59-DE61BF8D5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2924175"/>
            <a:ext cx="35321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Obrázek 1">
            <a:extLst>
              <a:ext uri="{FF2B5EF4-FFF2-40B4-BE49-F238E27FC236}">
                <a16:creationId xmlns:a16="http://schemas.microsoft.com/office/drawing/2014/main" id="{F2DA4344-4664-4B64-A0DD-AA0B8BB2C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682750"/>
            <a:ext cx="626903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Obrázek 2">
            <a:extLst>
              <a:ext uri="{FF2B5EF4-FFF2-40B4-BE49-F238E27FC236}">
                <a16:creationId xmlns:a16="http://schemas.microsoft.com/office/drawing/2014/main" id="{5D80FAAA-4E68-4826-9F7E-A92344CEF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157788"/>
            <a:ext cx="66738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C2F0FBE-3FF4-4298-A2E3-8E756893B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913" y="1916113"/>
            <a:ext cx="7493000" cy="1973262"/>
          </a:xfrm>
        </p:spPr>
        <p:txBody>
          <a:bodyPr/>
          <a:lstStyle/>
          <a:p>
            <a:pPr>
              <a:defRPr/>
            </a:pPr>
            <a:r>
              <a:rPr lang="cs-CZ" dirty="0"/>
              <a:t>VI. ZÁKLADNÍ OPERACE </a:t>
            </a:r>
            <a:br>
              <a:rPr lang="cs-CZ" dirty="0"/>
            </a:br>
            <a:r>
              <a:rPr lang="cs-CZ" dirty="0"/>
              <a:t>S </a:t>
            </a:r>
            <a:r>
              <a:rPr lang="cs-CZ" cap="all" dirty="0"/>
              <a:t>matematickými  modely časových řad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E5713220-1D49-45B3-A918-071AA2F16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4863" y="4292600"/>
            <a:ext cx="4994275" cy="1008063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AB5915-BC7A-4D03-8EF4-658AAFCBA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2276475"/>
            <a:ext cx="8535987" cy="4105275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OPERACE S JEDNOU </a:t>
            </a:r>
            <a:r>
              <a:rPr lang="cs-CZ" sz="3200" b="1" cap="all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posloupností</a:t>
            </a:r>
            <a:br>
              <a:rPr lang="cs-CZ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000" b="1" cap="all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Unární operace</a:t>
            </a: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73BAC1AA-C3D6-45E9-8224-A598320775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5414963" cy="4179887"/>
          </a:xfrm>
        </p:spPr>
        <p:txBody>
          <a:bodyPr/>
          <a:lstStyle/>
          <a:p>
            <a:r>
              <a:rPr lang="cs-CZ" altLang="cs-CZ" b="1" dirty="0">
                <a:solidFill>
                  <a:srgbClr val="002060"/>
                </a:solidFill>
              </a:rPr>
              <a:t>násobení konstantou</a:t>
            </a:r>
          </a:p>
          <a:p>
            <a:pPr algn="ctr">
              <a:buFontTx/>
              <a:buNone/>
            </a:pPr>
            <a:r>
              <a:rPr lang="cs-CZ" altLang="cs-CZ" dirty="0"/>
              <a:t>	x(n) </a:t>
            </a:r>
            <a:r>
              <a:rPr lang="en-US" altLang="cs-CZ" dirty="0"/>
              <a:t>~</a:t>
            </a:r>
            <a:r>
              <a:rPr lang="cs-CZ" altLang="cs-CZ" dirty="0"/>
              <a:t> </a:t>
            </a:r>
            <a:r>
              <a:rPr lang="cs-CZ" altLang="cs-CZ" dirty="0" err="1"/>
              <a:t>A·x</a:t>
            </a:r>
            <a:r>
              <a:rPr lang="cs-CZ" altLang="cs-CZ" dirty="0"/>
              <a:t>(n),</a:t>
            </a:r>
          </a:p>
          <a:p>
            <a:pPr>
              <a:buFontTx/>
              <a:buNone/>
            </a:pPr>
            <a:r>
              <a:rPr lang="cs-CZ" altLang="cs-CZ" dirty="0"/>
              <a:t>	</a:t>
            </a:r>
            <a:endParaRPr lang="en-US" altLang="cs-CZ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F7F281B-3EFD-4089-993A-5D8BF9E2E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42875"/>
            <a:ext cx="8496300" cy="762000"/>
          </a:xfrm>
        </p:spPr>
        <p:txBody>
          <a:bodyPr/>
          <a:lstStyle/>
          <a:p>
            <a:pPr>
              <a:defRPr/>
            </a:pPr>
            <a:r>
              <a:rPr lang="cs-CZ" sz="3100" dirty="0">
                <a:latin typeface="+mn-lt"/>
              </a:rPr>
              <a:t>OPERACE S JEDNOU </a:t>
            </a:r>
            <a:r>
              <a:rPr lang="cs-CZ" sz="3100" cap="all" dirty="0">
                <a:latin typeface="+mn-lt"/>
              </a:rPr>
              <a:t>posloupností</a:t>
            </a:r>
            <a:br>
              <a:rPr lang="cs-CZ" sz="3200" dirty="0">
                <a:latin typeface="+mn-lt"/>
              </a:rPr>
            </a:br>
            <a:r>
              <a:rPr lang="cs-CZ" sz="2000" dirty="0">
                <a:latin typeface="+mn-lt"/>
              </a:rPr>
              <a:t> (</a:t>
            </a:r>
            <a:r>
              <a:rPr lang="cs-CZ" sz="2000" cap="all" dirty="0">
                <a:latin typeface="+mn-lt"/>
              </a:rPr>
              <a:t>Unární operace</a:t>
            </a:r>
            <a:r>
              <a:rPr lang="cs-CZ" sz="2000" dirty="0">
                <a:latin typeface="+mn-lt"/>
              </a:rPr>
              <a:t>)</a:t>
            </a:r>
            <a:endParaRPr lang="cs-CZ" sz="4000" dirty="0">
              <a:latin typeface="+mn-lt"/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18D0AE0B-2F13-4622-8413-4AD1A1206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1205" name="TextovéPole 7">
            <a:extLst>
              <a:ext uri="{FF2B5EF4-FFF2-40B4-BE49-F238E27FC236}">
                <a16:creationId xmlns:a16="http://schemas.microsoft.com/office/drawing/2014/main" id="{6FAF0047-B296-42CE-A969-8E67BD671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5621338"/>
            <a:ext cx="194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A=2</a:t>
            </a:r>
          </a:p>
        </p:txBody>
      </p:sp>
      <p:sp>
        <p:nvSpPr>
          <p:cNvPr id="51206" name="Rectangle 10">
            <a:extLst>
              <a:ext uri="{FF2B5EF4-FFF2-40B4-BE49-F238E27FC236}">
                <a16:creationId xmlns:a16="http://schemas.microsoft.com/office/drawing/2014/main" id="{695BD186-3056-4D0C-9248-0AD0873E7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1207" name="Objekt 2">
            <a:extLst>
              <a:ext uri="{FF2B5EF4-FFF2-40B4-BE49-F238E27FC236}">
                <a16:creationId xmlns:a16="http://schemas.microsoft.com/office/drawing/2014/main" id="{C0978FDF-5DD7-476C-8E99-EEF66C8316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725" y="1628775"/>
          <a:ext cx="3549650" cy="396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4885714" imgH="5477640" progId="Paint.Picture">
                  <p:embed/>
                </p:oleObj>
              </mc:Choice>
              <mc:Fallback>
                <p:oleObj name="Rastrový obrázek" r:id="rId2" imgW="4885714" imgH="5477640" progId="Paint.Picture">
                  <p:embed/>
                  <p:pic>
                    <p:nvPicPr>
                      <p:cNvPr id="51207" name="Objekt 2">
                        <a:extLst>
                          <a:ext uri="{FF2B5EF4-FFF2-40B4-BE49-F238E27FC236}">
                            <a16:creationId xmlns:a16="http://schemas.microsoft.com/office/drawing/2014/main" id="{C0978FDF-5DD7-476C-8E99-EEF66C8316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628775"/>
                        <a:ext cx="3549650" cy="396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extLst>
              <a:ext uri="{FF2B5EF4-FFF2-40B4-BE49-F238E27FC236}">
                <a16:creationId xmlns:a16="http://schemas.microsoft.com/office/drawing/2014/main" id="{37175037-594D-49B4-B3D8-A78B46E6CD6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5656263" cy="4179887"/>
          </a:xfrm>
        </p:spPr>
        <p:txBody>
          <a:bodyPr/>
          <a:lstStyle/>
          <a:p>
            <a:r>
              <a:rPr lang="cs-CZ" altLang="cs-CZ" b="1" dirty="0">
                <a:solidFill>
                  <a:srgbClr val="002060"/>
                </a:solidFill>
              </a:rPr>
              <a:t>změna časového měřítka</a:t>
            </a:r>
          </a:p>
          <a:p>
            <a:pPr algn="ctr">
              <a:buFontTx/>
              <a:buNone/>
            </a:pPr>
            <a:r>
              <a:rPr lang="cs-CZ" altLang="cs-CZ" dirty="0"/>
              <a:t>x(n) </a:t>
            </a:r>
            <a:r>
              <a:rPr lang="en-US" altLang="cs-CZ" dirty="0"/>
              <a:t>~</a:t>
            </a:r>
            <a:r>
              <a:rPr lang="cs-CZ" altLang="cs-CZ" dirty="0"/>
              <a:t> x(</a:t>
            </a:r>
            <a:r>
              <a:rPr lang="cs-CZ" altLang="cs-CZ" dirty="0" err="1"/>
              <a:t>m·n</a:t>
            </a:r>
            <a:r>
              <a:rPr lang="cs-CZ" altLang="cs-CZ" dirty="0"/>
              <a:t>),</a:t>
            </a:r>
          </a:p>
          <a:p>
            <a:pPr>
              <a:buFontTx/>
              <a:buNone/>
            </a:pPr>
            <a:r>
              <a:rPr lang="cs-CZ" altLang="cs-CZ" dirty="0"/>
              <a:t>	kde m je kladné reálné číslo</a:t>
            </a:r>
          </a:p>
          <a:p>
            <a:pPr>
              <a:buFontTx/>
              <a:buNone/>
            </a:pPr>
            <a:r>
              <a:rPr lang="cs-CZ" altLang="cs-CZ" dirty="0"/>
              <a:t>	m </a:t>
            </a:r>
            <a:r>
              <a:rPr lang="en-US" altLang="cs-CZ" dirty="0"/>
              <a:t>&gt;</a:t>
            </a:r>
            <a:r>
              <a:rPr lang="cs-CZ" altLang="cs-CZ" dirty="0"/>
              <a:t> 1 – časová komprese;</a:t>
            </a:r>
          </a:p>
          <a:p>
            <a:pPr>
              <a:buFontTx/>
              <a:buNone/>
            </a:pPr>
            <a:r>
              <a:rPr lang="cs-CZ" altLang="cs-CZ" dirty="0"/>
              <a:t>	m </a:t>
            </a:r>
            <a:r>
              <a:rPr lang="en-US" altLang="cs-CZ" dirty="0"/>
              <a:t>&lt; </a:t>
            </a:r>
            <a:r>
              <a:rPr lang="cs-CZ" altLang="cs-CZ" dirty="0"/>
              <a:t>1 – časová expanze</a:t>
            </a:r>
          </a:p>
          <a:p>
            <a:pPr>
              <a:buFontTx/>
              <a:buNone/>
            </a:pPr>
            <a:r>
              <a:rPr lang="cs-CZ" altLang="cs-CZ" dirty="0"/>
              <a:t>	m = 1 – nic se neděje</a:t>
            </a:r>
            <a:endParaRPr lang="en-US" altLang="cs-CZ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558C147-07B2-4244-8B35-AC92866F0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42875"/>
            <a:ext cx="8496300" cy="762000"/>
          </a:xfrm>
        </p:spPr>
        <p:txBody>
          <a:bodyPr/>
          <a:lstStyle/>
          <a:p>
            <a:pPr>
              <a:defRPr/>
            </a:pPr>
            <a:r>
              <a:rPr lang="cs-CZ" sz="3100" dirty="0">
                <a:latin typeface="+mn-lt"/>
              </a:rPr>
              <a:t>OPERACE S JEDNOU </a:t>
            </a:r>
            <a:r>
              <a:rPr lang="cs-CZ" sz="3100" cap="all" dirty="0">
                <a:latin typeface="+mn-lt"/>
              </a:rPr>
              <a:t>posloupností</a:t>
            </a:r>
            <a:br>
              <a:rPr lang="cs-CZ" sz="3600" dirty="0">
                <a:latin typeface="+mn-lt"/>
              </a:rPr>
            </a:br>
            <a:r>
              <a:rPr lang="cs-CZ" sz="2000" dirty="0">
                <a:latin typeface="+mn-lt"/>
              </a:rPr>
              <a:t> (</a:t>
            </a:r>
            <a:r>
              <a:rPr lang="cs-CZ" sz="2000" cap="all" dirty="0">
                <a:latin typeface="+mn-lt"/>
              </a:rPr>
              <a:t>Unární operace</a:t>
            </a:r>
            <a:r>
              <a:rPr lang="cs-CZ" sz="2000" dirty="0">
                <a:latin typeface="+mn-lt"/>
              </a:rPr>
              <a:t>)</a:t>
            </a:r>
            <a:endParaRPr lang="cs-CZ" sz="2000" dirty="0"/>
          </a:p>
        </p:txBody>
      </p:sp>
      <p:sp>
        <p:nvSpPr>
          <p:cNvPr id="52228" name="Rectangle 5">
            <a:extLst>
              <a:ext uri="{FF2B5EF4-FFF2-40B4-BE49-F238E27FC236}">
                <a16:creationId xmlns:a16="http://schemas.microsoft.com/office/drawing/2014/main" id="{DBA4EBC6-486A-49D3-950D-5D34A79F1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>
            <a:extLst>
              <a:ext uri="{FF2B5EF4-FFF2-40B4-BE49-F238E27FC236}">
                <a16:creationId xmlns:a16="http://schemas.microsoft.com/office/drawing/2014/main" id="{28578E32-C638-41D0-8589-474E2267000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5656263" cy="4179887"/>
          </a:xfrm>
        </p:spPr>
        <p:txBody>
          <a:bodyPr/>
          <a:lstStyle/>
          <a:p>
            <a:r>
              <a:rPr lang="cs-CZ" altLang="cs-CZ" b="1" dirty="0">
                <a:solidFill>
                  <a:srgbClr val="002060"/>
                </a:solidFill>
              </a:rPr>
              <a:t>změna časového měřítka</a:t>
            </a:r>
          </a:p>
          <a:p>
            <a:pPr algn="ctr">
              <a:buFontTx/>
              <a:buNone/>
            </a:pPr>
            <a:r>
              <a:rPr lang="cs-CZ" altLang="cs-CZ" dirty="0"/>
              <a:t>x(n) </a:t>
            </a:r>
            <a:r>
              <a:rPr lang="en-US" altLang="cs-CZ" dirty="0"/>
              <a:t>~</a:t>
            </a:r>
            <a:r>
              <a:rPr lang="cs-CZ" altLang="cs-CZ" dirty="0"/>
              <a:t> x(</a:t>
            </a:r>
            <a:r>
              <a:rPr lang="cs-CZ" altLang="cs-CZ" dirty="0" err="1"/>
              <a:t>m·n</a:t>
            </a:r>
            <a:r>
              <a:rPr lang="cs-CZ" altLang="cs-CZ" dirty="0"/>
              <a:t>),</a:t>
            </a:r>
          </a:p>
          <a:p>
            <a:pPr>
              <a:buFontTx/>
              <a:buNone/>
            </a:pPr>
            <a:r>
              <a:rPr lang="cs-CZ" altLang="cs-CZ" dirty="0"/>
              <a:t>	kde m je kladné reálné číslo</a:t>
            </a:r>
          </a:p>
          <a:p>
            <a:pPr>
              <a:buFontTx/>
              <a:buNone/>
            </a:pPr>
            <a:r>
              <a:rPr lang="cs-CZ" altLang="cs-CZ" dirty="0"/>
              <a:t>	m = 1 – nic se neděje </a:t>
            </a:r>
          </a:p>
          <a:p>
            <a:pPr>
              <a:buFontTx/>
              <a:buNone/>
            </a:pPr>
            <a:r>
              <a:rPr lang="cs-CZ" altLang="cs-CZ" dirty="0"/>
              <a:t>	m </a:t>
            </a:r>
            <a:r>
              <a:rPr lang="en-US" altLang="cs-CZ" dirty="0"/>
              <a:t>&gt;</a:t>
            </a:r>
            <a:r>
              <a:rPr lang="cs-CZ" altLang="cs-CZ" dirty="0"/>
              <a:t> 1 – časová komprese;</a:t>
            </a:r>
          </a:p>
          <a:p>
            <a:pPr>
              <a:buFontTx/>
              <a:buNone/>
            </a:pPr>
            <a:r>
              <a:rPr lang="cs-CZ" altLang="cs-CZ" dirty="0"/>
              <a:t>	m </a:t>
            </a:r>
            <a:r>
              <a:rPr lang="en-US" altLang="cs-CZ" dirty="0"/>
              <a:t>&lt; </a:t>
            </a:r>
            <a:r>
              <a:rPr lang="cs-CZ" altLang="cs-CZ" dirty="0"/>
              <a:t>1 – časová expanze</a:t>
            </a:r>
          </a:p>
          <a:p>
            <a:pPr>
              <a:buFontTx/>
              <a:buNone/>
            </a:pPr>
            <a:r>
              <a:rPr lang="cs-CZ" altLang="cs-CZ" dirty="0"/>
              <a:t>	</a:t>
            </a:r>
            <a:endParaRPr lang="en-US" altLang="cs-CZ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9AEFC40-A11B-4ED8-ABE8-C9A184F6AE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42875"/>
            <a:ext cx="8496300" cy="762000"/>
          </a:xfrm>
        </p:spPr>
        <p:txBody>
          <a:bodyPr/>
          <a:lstStyle/>
          <a:p>
            <a:pPr>
              <a:defRPr/>
            </a:pPr>
            <a:r>
              <a:rPr lang="cs-CZ" sz="3100" dirty="0">
                <a:latin typeface="+mn-lt"/>
              </a:rPr>
              <a:t>OPERACE S JEDNOU </a:t>
            </a:r>
            <a:r>
              <a:rPr lang="cs-CZ" sz="3100" cap="all" dirty="0">
                <a:latin typeface="+mn-lt"/>
              </a:rPr>
              <a:t>posloupností</a:t>
            </a:r>
            <a:br>
              <a:rPr lang="cs-CZ" sz="4000" dirty="0">
                <a:latin typeface="+mn-lt"/>
              </a:rPr>
            </a:br>
            <a:r>
              <a:rPr lang="cs-CZ" sz="2000" dirty="0">
                <a:latin typeface="+mn-lt"/>
              </a:rPr>
              <a:t> (</a:t>
            </a:r>
            <a:r>
              <a:rPr lang="cs-CZ" sz="2000" cap="all" dirty="0">
                <a:latin typeface="+mn-lt"/>
              </a:rPr>
              <a:t>Unární operace</a:t>
            </a:r>
            <a:r>
              <a:rPr lang="cs-CZ" sz="2000" dirty="0">
                <a:latin typeface="+mn-lt"/>
              </a:rPr>
              <a:t>)</a:t>
            </a:r>
            <a:endParaRPr lang="cs-CZ" sz="2000" dirty="0"/>
          </a:p>
        </p:txBody>
      </p:sp>
      <p:sp>
        <p:nvSpPr>
          <p:cNvPr id="53252" name="Rectangle 5">
            <a:extLst>
              <a:ext uri="{FF2B5EF4-FFF2-40B4-BE49-F238E27FC236}">
                <a16:creationId xmlns:a16="http://schemas.microsoft.com/office/drawing/2014/main" id="{AFC1007D-B352-4F16-9963-90074401F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3253" name="Objekt 2">
            <a:extLst>
              <a:ext uri="{FF2B5EF4-FFF2-40B4-BE49-F238E27FC236}">
                <a16:creationId xmlns:a16="http://schemas.microsoft.com/office/drawing/2014/main" id="{ED2585D4-A18D-4540-9EA9-0859605957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3925" y="1557338"/>
          <a:ext cx="3032125" cy="456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5001323" imgH="7571429" progId="Paint.Picture">
                  <p:embed/>
                </p:oleObj>
              </mc:Choice>
              <mc:Fallback>
                <p:oleObj name="Rastrový obrázek" r:id="rId2" imgW="5001323" imgH="7571429" progId="Paint.Picture">
                  <p:embed/>
                  <p:pic>
                    <p:nvPicPr>
                      <p:cNvPr id="53253" name="Objekt 2">
                        <a:extLst>
                          <a:ext uri="{FF2B5EF4-FFF2-40B4-BE49-F238E27FC236}">
                            <a16:creationId xmlns:a16="http://schemas.microsoft.com/office/drawing/2014/main" id="{ED2585D4-A18D-4540-9EA9-0859605957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925" y="1557338"/>
                        <a:ext cx="3032125" cy="456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9DFF6A45-4940-4939-A85D-2957360CBC2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643063"/>
            <a:ext cx="5151438" cy="4179887"/>
          </a:xfrm>
        </p:spPr>
        <p:txBody>
          <a:bodyPr/>
          <a:lstStyle/>
          <a:p>
            <a:r>
              <a:rPr lang="cs-CZ" altLang="cs-CZ" b="1">
                <a:solidFill>
                  <a:srgbClr val="002060"/>
                </a:solidFill>
              </a:rPr>
              <a:t>posunutí v čase</a:t>
            </a:r>
          </a:p>
          <a:p>
            <a:pPr algn="ctr">
              <a:buFontTx/>
              <a:buNone/>
            </a:pPr>
            <a:r>
              <a:rPr lang="cs-CZ" altLang="cs-CZ"/>
              <a:t>	</a:t>
            </a:r>
          </a:p>
          <a:p>
            <a:pPr algn="ctr">
              <a:buFontTx/>
              <a:buNone/>
            </a:pPr>
            <a:r>
              <a:rPr lang="cs-CZ" altLang="cs-CZ"/>
              <a:t>x(t) </a:t>
            </a:r>
            <a:r>
              <a:rPr lang="en-US" altLang="cs-CZ"/>
              <a:t>~ </a:t>
            </a:r>
            <a:r>
              <a:rPr lang="cs-CZ" altLang="cs-CZ"/>
              <a:t>x(t+</a:t>
            </a:r>
            <a:r>
              <a:rPr lang="el-GR" altLang="cs-CZ">
                <a:sym typeface="Symbol" panose="05050102010706020507" pitchFamily="18" charset="2"/>
              </a:rPr>
              <a:t></a:t>
            </a:r>
            <a:r>
              <a:rPr lang="cs-CZ" altLang="cs-CZ"/>
              <a:t>),</a:t>
            </a:r>
          </a:p>
          <a:p>
            <a:pPr>
              <a:buFontTx/>
              <a:buNone/>
            </a:pPr>
            <a:r>
              <a:rPr lang="cs-CZ" altLang="cs-CZ">
                <a:sym typeface="Symbol" panose="05050102010706020507" pitchFamily="18" charset="2"/>
              </a:rPr>
              <a:t>	</a:t>
            </a:r>
            <a:r>
              <a:rPr lang="el-GR" altLang="cs-CZ">
                <a:sym typeface="Symbol" panose="05050102010706020507" pitchFamily="18" charset="2"/>
              </a:rPr>
              <a:t></a:t>
            </a:r>
            <a:r>
              <a:rPr lang="cs-CZ" altLang="cs-CZ">
                <a:sym typeface="Symbol" panose="05050102010706020507" pitchFamily="18" charset="2"/>
              </a:rPr>
              <a:t> je reálné, od nuly různé číslo;</a:t>
            </a:r>
          </a:p>
          <a:p>
            <a:pPr>
              <a:buFontTx/>
              <a:buNone/>
            </a:pPr>
            <a:r>
              <a:rPr lang="cs-CZ" altLang="cs-CZ">
                <a:sym typeface="Symbol" panose="05050102010706020507" pitchFamily="18" charset="2"/>
              </a:rPr>
              <a:t>	 </a:t>
            </a:r>
            <a:r>
              <a:rPr lang="el-GR" altLang="cs-CZ">
                <a:sym typeface="Symbol" panose="05050102010706020507" pitchFamily="18" charset="2"/>
              </a:rPr>
              <a:t></a:t>
            </a:r>
            <a:r>
              <a:rPr lang="cs-CZ" altLang="cs-CZ">
                <a:sym typeface="Symbol" panose="05050102010706020507" pitchFamily="18" charset="2"/>
              </a:rPr>
              <a:t> </a:t>
            </a:r>
            <a:r>
              <a:rPr lang="en-US" altLang="cs-CZ">
                <a:sym typeface="Symbol" panose="05050102010706020507" pitchFamily="18" charset="2"/>
              </a:rPr>
              <a:t>&gt;</a:t>
            </a:r>
            <a:r>
              <a:rPr lang="cs-CZ" altLang="cs-CZ">
                <a:sym typeface="Symbol" panose="05050102010706020507" pitchFamily="18" charset="2"/>
              </a:rPr>
              <a:t> 0 – ?</a:t>
            </a:r>
            <a:endParaRPr lang="en-US" altLang="cs-CZ">
              <a:solidFill>
                <a:srgbClr val="C00000"/>
              </a:solidFill>
              <a:sym typeface="Symbol" panose="05050102010706020507" pitchFamily="18" charset="2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E84EC4E-2087-4432-BB14-58C852EFB7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42875"/>
            <a:ext cx="8496300" cy="762000"/>
          </a:xfrm>
        </p:spPr>
        <p:txBody>
          <a:bodyPr/>
          <a:lstStyle/>
          <a:p>
            <a:pPr>
              <a:defRPr/>
            </a:pPr>
            <a:r>
              <a:rPr lang="cs-CZ" sz="3200" dirty="0">
                <a:latin typeface="+mn-lt"/>
              </a:rPr>
              <a:t>OPERACE S JEDNOU FUNKCÍ</a:t>
            </a:r>
            <a:br>
              <a:rPr lang="cs-CZ" sz="3200" dirty="0">
                <a:latin typeface="+mn-lt"/>
              </a:rPr>
            </a:br>
            <a:r>
              <a:rPr lang="cs-CZ" sz="2000" dirty="0">
                <a:latin typeface="+mn-lt"/>
              </a:rPr>
              <a:t> (</a:t>
            </a:r>
            <a:r>
              <a:rPr lang="cs-CZ" sz="2000" cap="all" dirty="0">
                <a:latin typeface="+mn-lt"/>
              </a:rPr>
              <a:t>Unární operace</a:t>
            </a:r>
            <a:r>
              <a:rPr lang="cs-CZ" sz="2000" dirty="0">
                <a:latin typeface="+mn-lt"/>
              </a:rPr>
              <a:t>)</a:t>
            </a:r>
            <a:endParaRPr lang="cs-CZ" sz="4000" dirty="0"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>
            <a:extLst>
              <a:ext uri="{FF2B5EF4-FFF2-40B4-BE49-F238E27FC236}">
                <a16:creationId xmlns:a16="http://schemas.microsoft.com/office/drawing/2014/main" id="{84D40553-0B68-4DD3-B336-AE8B53B9DA3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643063"/>
            <a:ext cx="5270500" cy="4179887"/>
          </a:xfrm>
        </p:spPr>
        <p:txBody>
          <a:bodyPr/>
          <a:lstStyle/>
          <a:p>
            <a:r>
              <a:rPr lang="cs-CZ" altLang="cs-CZ" b="1">
                <a:solidFill>
                  <a:srgbClr val="002060"/>
                </a:solidFill>
              </a:rPr>
              <a:t>posunutí v čase</a:t>
            </a:r>
          </a:p>
          <a:p>
            <a:pPr algn="ctr">
              <a:buFontTx/>
              <a:buNone/>
            </a:pPr>
            <a:r>
              <a:rPr lang="cs-CZ" altLang="cs-CZ"/>
              <a:t>	</a:t>
            </a:r>
          </a:p>
          <a:p>
            <a:pPr algn="ctr">
              <a:buFontTx/>
              <a:buNone/>
            </a:pPr>
            <a:r>
              <a:rPr lang="cs-CZ" altLang="cs-CZ"/>
              <a:t>x(t) </a:t>
            </a:r>
            <a:r>
              <a:rPr lang="en-US" altLang="cs-CZ"/>
              <a:t>~ </a:t>
            </a:r>
            <a:r>
              <a:rPr lang="cs-CZ" altLang="cs-CZ"/>
              <a:t>x(t+</a:t>
            </a:r>
            <a:r>
              <a:rPr lang="el-GR" altLang="cs-CZ">
                <a:sym typeface="Symbol" panose="05050102010706020507" pitchFamily="18" charset="2"/>
              </a:rPr>
              <a:t></a:t>
            </a:r>
            <a:r>
              <a:rPr lang="cs-CZ" altLang="cs-CZ"/>
              <a:t>),</a:t>
            </a:r>
          </a:p>
          <a:p>
            <a:pPr>
              <a:buFontTx/>
              <a:buNone/>
            </a:pPr>
            <a:r>
              <a:rPr lang="cs-CZ" altLang="cs-CZ">
                <a:sym typeface="Symbol" panose="05050102010706020507" pitchFamily="18" charset="2"/>
              </a:rPr>
              <a:t>	</a:t>
            </a:r>
            <a:r>
              <a:rPr lang="el-GR" altLang="cs-CZ">
                <a:sym typeface="Symbol" panose="05050102010706020507" pitchFamily="18" charset="2"/>
              </a:rPr>
              <a:t></a:t>
            </a:r>
            <a:r>
              <a:rPr lang="cs-CZ" altLang="cs-CZ">
                <a:sym typeface="Symbol" panose="05050102010706020507" pitchFamily="18" charset="2"/>
              </a:rPr>
              <a:t> je reálné, od nuly různé číslo;</a:t>
            </a:r>
          </a:p>
          <a:p>
            <a:pPr>
              <a:buFontTx/>
              <a:buNone/>
            </a:pPr>
            <a:r>
              <a:rPr lang="cs-CZ" altLang="cs-CZ">
                <a:sym typeface="Symbol" panose="05050102010706020507" pitchFamily="18" charset="2"/>
              </a:rPr>
              <a:t>	 </a:t>
            </a:r>
            <a:r>
              <a:rPr lang="el-GR" altLang="cs-CZ">
                <a:sym typeface="Symbol" panose="05050102010706020507" pitchFamily="18" charset="2"/>
              </a:rPr>
              <a:t></a:t>
            </a:r>
            <a:r>
              <a:rPr lang="cs-CZ" altLang="cs-CZ">
                <a:sym typeface="Symbol" panose="05050102010706020507" pitchFamily="18" charset="2"/>
              </a:rPr>
              <a:t> </a:t>
            </a:r>
            <a:r>
              <a:rPr lang="en-US" altLang="cs-CZ">
                <a:sym typeface="Symbol" panose="05050102010706020507" pitchFamily="18" charset="2"/>
              </a:rPr>
              <a:t>&gt;</a:t>
            </a:r>
            <a:r>
              <a:rPr lang="cs-CZ" altLang="cs-CZ">
                <a:sym typeface="Symbol" panose="05050102010706020507" pitchFamily="18" charset="2"/>
              </a:rPr>
              <a:t> 0 – </a:t>
            </a:r>
            <a:r>
              <a:rPr lang="cs-CZ" altLang="cs-CZ">
                <a:solidFill>
                  <a:srgbClr val="C00000"/>
                </a:solidFill>
                <a:sym typeface="Symbol" panose="05050102010706020507" pitchFamily="18" charset="2"/>
              </a:rPr>
              <a:t>zpoždění</a:t>
            </a:r>
            <a:endParaRPr lang="en-US" altLang="cs-CZ">
              <a:solidFill>
                <a:srgbClr val="C00000"/>
              </a:solidFill>
              <a:sym typeface="Symbol" panose="05050102010706020507" pitchFamily="18" charset="2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9CDC0DE9-9D32-4AEE-BFBC-F885DF067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5300" name="Obdélník 9">
            <a:extLst>
              <a:ext uri="{FF2B5EF4-FFF2-40B4-BE49-F238E27FC236}">
                <a16:creationId xmlns:a16="http://schemas.microsoft.com/office/drawing/2014/main" id="{2E7A87D3-B04B-43AF-AA3F-A6FF7E34B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061075"/>
            <a:ext cx="665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i="1"/>
              <a:t>a) originál x(n); b) funkce x(n-1); c) funkce x(n+1);</a:t>
            </a:r>
            <a:endParaRPr lang="cs-CZ" altLang="cs-CZ" sz="180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32871A9-4A8B-44A2-B383-6FB21DB967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42875"/>
            <a:ext cx="8496300" cy="762000"/>
          </a:xfrm>
        </p:spPr>
        <p:txBody>
          <a:bodyPr/>
          <a:lstStyle/>
          <a:p>
            <a:pPr>
              <a:defRPr/>
            </a:pPr>
            <a:r>
              <a:rPr lang="cs-CZ" sz="3100" dirty="0">
                <a:latin typeface="+mn-lt"/>
              </a:rPr>
              <a:t>OPERACE S JEDNOU FUNKCÍ</a:t>
            </a:r>
            <a:br>
              <a:rPr lang="cs-CZ" sz="3200" dirty="0">
                <a:latin typeface="+mn-lt"/>
              </a:rPr>
            </a:br>
            <a:r>
              <a:rPr lang="cs-CZ" sz="2000" dirty="0">
                <a:latin typeface="+mn-lt"/>
              </a:rPr>
              <a:t> (</a:t>
            </a:r>
            <a:r>
              <a:rPr lang="cs-CZ" sz="2000" cap="all" dirty="0">
                <a:latin typeface="+mn-lt"/>
              </a:rPr>
              <a:t>Unární operace</a:t>
            </a:r>
            <a:r>
              <a:rPr lang="cs-CZ" sz="2000" dirty="0">
                <a:latin typeface="+mn-lt"/>
              </a:rPr>
              <a:t>)</a:t>
            </a:r>
            <a:endParaRPr lang="cs-CZ" sz="4000" dirty="0">
              <a:latin typeface="+mn-lt"/>
            </a:endParaRPr>
          </a:p>
        </p:txBody>
      </p:sp>
      <p:sp>
        <p:nvSpPr>
          <p:cNvPr id="55302" name="Rectangle 9">
            <a:extLst>
              <a:ext uri="{FF2B5EF4-FFF2-40B4-BE49-F238E27FC236}">
                <a16:creationId xmlns:a16="http://schemas.microsoft.com/office/drawing/2014/main" id="{591B20EC-C441-41EE-B721-71B4372CA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5303" name="Objekt 2">
            <a:extLst>
              <a:ext uri="{FF2B5EF4-FFF2-40B4-BE49-F238E27FC236}">
                <a16:creationId xmlns:a16="http://schemas.microsoft.com/office/drawing/2014/main" id="{43BAB1B6-CBF5-4332-A54C-0EE0BA9866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1863" y="1573213"/>
          <a:ext cx="3060700" cy="448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5133333" imgH="7571429" progId="Paint.Picture">
                  <p:embed/>
                </p:oleObj>
              </mc:Choice>
              <mc:Fallback>
                <p:oleObj name="Rastrový obrázek" r:id="rId2" imgW="5133333" imgH="7571429" progId="Paint.Picture">
                  <p:embed/>
                  <p:pic>
                    <p:nvPicPr>
                      <p:cNvPr id="55303" name="Objekt 2">
                        <a:extLst>
                          <a:ext uri="{FF2B5EF4-FFF2-40B4-BE49-F238E27FC236}">
                            <a16:creationId xmlns:a16="http://schemas.microsoft.com/office/drawing/2014/main" id="{43BAB1B6-CBF5-4332-A54C-0EE0BA9866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1573213"/>
                        <a:ext cx="3060700" cy="448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F5133AEC-F18B-45BE-87A7-7F61CB199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8371" name="Rectangle 4">
            <a:extLst>
              <a:ext uri="{FF2B5EF4-FFF2-40B4-BE49-F238E27FC236}">
                <a16:creationId xmlns:a16="http://schemas.microsoft.com/office/drawing/2014/main" id="{6CCECC8D-7B0A-445F-9293-D017B5239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8372" name="Objekt 5">
            <a:extLst>
              <a:ext uri="{FF2B5EF4-FFF2-40B4-BE49-F238E27FC236}">
                <a16:creationId xmlns:a16="http://schemas.microsoft.com/office/drawing/2014/main" id="{792109D8-D72B-4959-A8EF-BD3DAD500C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350" y="2924175"/>
          <a:ext cx="66675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3505504" imgH="1112381" progId="Paint.Picture">
                  <p:embed/>
                </p:oleObj>
              </mc:Choice>
              <mc:Fallback>
                <p:oleObj name="Rastrový obrázek" r:id="rId2" imgW="3505504" imgH="1112381" progId="Paint.Picture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924175"/>
                        <a:ext cx="666750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Nadpis 1">
            <a:extLst>
              <a:ext uri="{FF2B5EF4-FFF2-40B4-BE49-F238E27FC236}">
                <a16:creationId xmlns:a16="http://schemas.microsoft.com/office/drawing/2014/main" id="{D81DB674-84DA-4775-8889-67F5404A7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PERIODICKÉ POSLOUPNOSTI</a:t>
            </a:r>
            <a:endParaRPr lang="cs-CZ" dirty="0"/>
          </a:p>
        </p:txBody>
      </p:sp>
      <p:pic>
        <p:nvPicPr>
          <p:cNvPr id="58374" name="Picture 10">
            <a:extLst>
              <a:ext uri="{FF2B5EF4-FFF2-40B4-BE49-F238E27FC236}">
                <a16:creationId xmlns:a16="http://schemas.microsoft.com/office/drawing/2014/main" id="{13412DE0-F654-488A-8FD4-26E4FDFD1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433513"/>
            <a:ext cx="72453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ovéPole 1">
            <a:extLst>
              <a:ext uri="{FF2B5EF4-FFF2-40B4-BE49-F238E27FC236}">
                <a16:creationId xmlns:a16="http://schemas.microsoft.com/office/drawing/2014/main" id="{10047CB0-E8EC-41C1-8656-0BCB1E8EF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386388"/>
            <a:ext cx="590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/>
              <a:t>x(nT</a:t>
            </a:r>
            <a:r>
              <a:rPr lang="cs-CZ" altLang="cs-CZ" sz="2000" baseline="-25000"/>
              <a:t>vz</a:t>
            </a:r>
            <a:r>
              <a:rPr lang="cs-CZ" altLang="cs-CZ" sz="2000"/>
              <a:t>) = </a:t>
            </a:r>
            <a:r>
              <a:rPr lang="en-US" altLang="cs-CZ" sz="2000"/>
              <a:t>{…,</a:t>
            </a:r>
            <a:r>
              <a:rPr lang="cs-CZ" altLang="cs-CZ" sz="2000"/>
              <a:t>0,0,1,1,1,0,0,1,1,1,0,0,1,1,…</a:t>
            </a:r>
            <a:r>
              <a:rPr lang="en-US" altLang="cs-CZ" sz="2000"/>
              <a:t>}</a:t>
            </a:r>
            <a:endParaRPr lang="cs-CZ" altLang="cs-CZ" sz="20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>
            <a:extLst>
              <a:ext uri="{FF2B5EF4-FFF2-40B4-BE49-F238E27FC236}">
                <a16:creationId xmlns:a16="http://schemas.microsoft.com/office/drawing/2014/main" id="{0BF66178-681A-4BA1-9F0B-A28FE40EFA4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785938"/>
            <a:ext cx="4619625" cy="4179887"/>
          </a:xfrm>
        </p:spPr>
        <p:txBody>
          <a:bodyPr/>
          <a:lstStyle/>
          <a:p>
            <a:r>
              <a:rPr lang="cs-CZ" altLang="cs-CZ" b="1">
                <a:solidFill>
                  <a:srgbClr val="002060"/>
                </a:solidFill>
              </a:rPr>
              <a:t>obrácení (inverze) časové osy</a:t>
            </a:r>
          </a:p>
          <a:p>
            <a:pPr algn="ctr">
              <a:buFontTx/>
              <a:buNone/>
            </a:pPr>
            <a:r>
              <a:rPr lang="cs-CZ" altLang="cs-CZ"/>
              <a:t>	</a:t>
            </a:r>
          </a:p>
          <a:p>
            <a:pPr algn="ctr">
              <a:buFontTx/>
              <a:buNone/>
            </a:pPr>
            <a:r>
              <a:rPr lang="cs-CZ" altLang="cs-CZ"/>
              <a:t>x(n) </a:t>
            </a:r>
            <a:r>
              <a:rPr lang="en-US" altLang="cs-CZ"/>
              <a:t>~</a:t>
            </a:r>
            <a:r>
              <a:rPr lang="cs-CZ" altLang="cs-CZ"/>
              <a:t> x(-n) ,</a:t>
            </a:r>
            <a:endParaRPr lang="en-US" altLang="cs-CZ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B71E3799-45A1-4729-B96D-10F9F1543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6324" name="Obdélník 9">
            <a:extLst>
              <a:ext uri="{FF2B5EF4-FFF2-40B4-BE49-F238E27FC236}">
                <a16:creationId xmlns:a16="http://schemas.microsoft.com/office/drawing/2014/main" id="{EED53AE7-5D01-401E-A5CA-082FCC678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6021388"/>
            <a:ext cx="6318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i="1"/>
              <a:t>a) originál x(n); b) funkce x(-n); c) funkce x(-n+1)</a:t>
            </a:r>
            <a:endParaRPr lang="cs-CZ" altLang="cs-CZ" sz="1800"/>
          </a:p>
        </p:txBody>
      </p:sp>
      <p:sp>
        <p:nvSpPr>
          <p:cNvPr id="56326" name="Rectangle 9">
            <a:extLst>
              <a:ext uri="{FF2B5EF4-FFF2-40B4-BE49-F238E27FC236}">
                <a16:creationId xmlns:a16="http://schemas.microsoft.com/office/drawing/2014/main" id="{5854D0B3-272D-4D4A-9978-E86BBE217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6327" name="Objekt 2">
            <a:extLst>
              <a:ext uri="{FF2B5EF4-FFF2-40B4-BE49-F238E27FC236}">
                <a16:creationId xmlns:a16="http://schemas.microsoft.com/office/drawing/2014/main" id="{1DFCD57E-EE4A-4DF9-AA5F-09CEE72062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1863" y="1604963"/>
          <a:ext cx="2954337" cy="445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4963218" imgH="7590476" progId="Paint.Picture">
                  <p:embed/>
                </p:oleObj>
              </mc:Choice>
              <mc:Fallback>
                <p:oleObj name="Rastrový obrázek" r:id="rId2" imgW="4963218" imgH="7590476" progId="Paint.Picture">
                  <p:embed/>
                  <p:pic>
                    <p:nvPicPr>
                      <p:cNvPr id="56327" name="Objekt 2">
                        <a:extLst>
                          <a:ext uri="{FF2B5EF4-FFF2-40B4-BE49-F238E27FC236}">
                            <a16:creationId xmlns:a16="http://schemas.microsoft.com/office/drawing/2014/main" id="{1DFCD57E-EE4A-4DF9-AA5F-09CEE72062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1604963"/>
                        <a:ext cx="2954337" cy="445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9A5FB29F-92BA-502F-8370-5073BCD79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2875"/>
            <a:ext cx="8496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34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34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34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34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34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defRPr>
            </a:lvl9pPr>
          </a:lstStyle>
          <a:p>
            <a:pPr>
              <a:defRPr/>
            </a:pPr>
            <a:r>
              <a:rPr lang="cs-CZ" sz="3100" kern="0">
                <a:latin typeface="+mn-lt"/>
              </a:rPr>
              <a:t>OPERACE S JEDNOU FUNKCÍ</a:t>
            </a:r>
            <a:br>
              <a:rPr lang="cs-CZ" sz="3200" kern="0">
                <a:latin typeface="+mn-lt"/>
              </a:rPr>
            </a:br>
            <a:r>
              <a:rPr lang="cs-CZ" sz="2000" kern="0">
                <a:latin typeface="+mn-lt"/>
              </a:rPr>
              <a:t> (</a:t>
            </a:r>
            <a:r>
              <a:rPr lang="cs-CZ" sz="2000" kern="0" cap="all">
                <a:latin typeface="+mn-lt"/>
              </a:rPr>
              <a:t>Unární operace</a:t>
            </a:r>
            <a:r>
              <a:rPr lang="cs-CZ" sz="2000" kern="0">
                <a:latin typeface="+mn-lt"/>
              </a:rPr>
              <a:t>)</a:t>
            </a:r>
            <a:endParaRPr lang="cs-CZ" sz="4000" kern="0" dirty="0"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EB2E6-1DCF-4EC2-ACBC-6DD0BD11A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shrnutí</a:t>
            </a:r>
            <a:endParaRPr lang="cs-CZ" dirty="0"/>
          </a:p>
        </p:txBody>
      </p:sp>
      <p:sp>
        <p:nvSpPr>
          <p:cNvPr id="57347" name="Zástupný symbol pro obsah 2">
            <a:extLst>
              <a:ext uri="{FF2B5EF4-FFF2-40B4-BE49-F238E27FC236}">
                <a16:creationId xmlns:a16="http://schemas.microsoft.com/office/drawing/2014/main" id="{FFC19E6E-1B1C-4E9B-B44B-BD0911A369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/>
              <a:t>definice základních modelů veličin (jednotkový skok, impulz, periodická posloupnost);</a:t>
            </a:r>
          </a:p>
          <a:p>
            <a:r>
              <a:rPr lang="cs-CZ" altLang="cs-CZ"/>
              <a:t>různé formy vyjádření harmonické posloupnosti;</a:t>
            </a:r>
          </a:p>
          <a:p>
            <a:r>
              <a:rPr lang="cs-CZ" altLang="cs-CZ"/>
              <a:t>co je frekvenční spektrum? </a:t>
            </a:r>
          </a:p>
          <a:p>
            <a:r>
              <a:rPr lang="cs-CZ" altLang="cs-CZ"/>
              <a:t>základní unární operace s posloupnostmi.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5F5B0E-F055-4110-A0F3-1EF767B22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Testík</a:t>
            </a:r>
            <a:endParaRPr lang="cs-CZ" dirty="0"/>
          </a:p>
        </p:txBody>
      </p:sp>
      <p:sp>
        <p:nvSpPr>
          <p:cNvPr id="54275" name="Zástupný symbol pro obsah 2">
            <a:extLst>
              <a:ext uri="{FF2B5EF4-FFF2-40B4-BE49-F238E27FC236}">
                <a16:creationId xmlns:a16="http://schemas.microsoft.com/office/drawing/2014/main" id="{443F34CC-F5FC-414F-9051-AF64778329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412776"/>
            <a:ext cx="8535987" cy="4464496"/>
          </a:xfrm>
        </p:spPr>
        <p:txBody>
          <a:bodyPr numCol="2"/>
          <a:lstStyle/>
          <a:p>
            <a:pPr marL="514350" indent="-514350">
              <a:buFont typeface="+mj-lt"/>
              <a:buAutoNum type="arabicPeriod"/>
            </a:pPr>
            <a:r>
              <a:rPr lang="cs-CZ" altLang="cs-CZ" sz="2000" dirty="0"/>
              <a:t>Harmonickou posloupnost definují tři parametry: 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amplituda, </a:t>
            </a:r>
            <a:r>
              <a:rPr lang="cs-CZ" altLang="cs-CZ" sz="1800" dirty="0" err="1"/>
              <a:t>frekv</a:t>
            </a:r>
            <a:r>
              <a:rPr lang="cs-CZ" altLang="cs-CZ" sz="1800" dirty="0"/>
              <a:t>., poč. fáze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 err="1"/>
              <a:t>úhl</a:t>
            </a:r>
            <a:r>
              <a:rPr lang="cs-CZ" altLang="cs-CZ" sz="1800" dirty="0"/>
              <a:t>. </a:t>
            </a:r>
            <a:r>
              <a:rPr lang="cs-CZ" altLang="cs-CZ" sz="1800" dirty="0" err="1"/>
              <a:t>rych</a:t>
            </a:r>
            <a:r>
              <a:rPr lang="cs-CZ" altLang="cs-CZ" sz="1800" dirty="0"/>
              <a:t>., </a:t>
            </a:r>
            <a:r>
              <a:rPr lang="cs-CZ" altLang="cs-CZ" sz="1800" dirty="0" err="1"/>
              <a:t>frekv</a:t>
            </a:r>
            <a:r>
              <a:rPr lang="cs-CZ" altLang="cs-CZ" sz="1800" dirty="0"/>
              <a:t>., poč. fáze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amplituda, </a:t>
            </a:r>
            <a:r>
              <a:rPr lang="cs-CZ" altLang="cs-CZ" sz="1800" dirty="0" err="1"/>
              <a:t>frekv</a:t>
            </a:r>
            <a:r>
              <a:rPr lang="cs-CZ" altLang="cs-CZ" sz="1800" dirty="0"/>
              <a:t>., perioda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amplituda, per., </a:t>
            </a:r>
            <a:r>
              <a:rPr lang="cs-CZ" altLang="cs-CZ" sz="1800" dirty="0" err="1"/>
              <a:t>úhl</a:t>
            </a:r>
            <a:r>
              <a:rPr lang="cs-CZ" altLang="cs-CZ" sz="1800" dirty="0"/>
              <a:t>. </a:t>
            </a:r>
            <a:r>
              <a:rPr lang="cs-CZ" altLang="cs-CZ" sz="1800" dirty="0" err="1"/>
              <a:t>rych</a:t>
            </a:r>
            <a:r>
              <a:rPr lang="cs-CZ" altLang="cs-CZ" sz="1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cs-CZ" sz="2000" dirty="0"/>
              <a:t>Frekvenční spektrum časové řady se skládá ze spekter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fázového a imaginárního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reálného a imaginárního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reálného a amplitudového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amplitudového a fázového</a:t>
            </a:r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514350" indent="-514350">
              <a:buFont typeface="+mj-lt"/>
              <a:buAutoNum type="arabicPeriod"/>
            </a:pPr>
            <a:r>
              <a:rPr lang="cs-CZ" altLang="cs-CZ" sz="2000" dirty="0"/>
              <a:t>Jednotkový (diskrétní) Jednotkový (diskrétní) impulz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má nekonečnou výšku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má nekonečnou šířku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má jednotkovou výšku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má jednotkovou šířku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cs-CZ" sz="2000" dirty="0"/>
              <a:t>Komplexně sdružená čísla mají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opačnou imaginární složku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stejnou imaginární složku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opačnou reálnou složku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obě složky opačné</a:t>
            </a:r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514350" indent="-514350">
              <a:buFont typeface="+mj-lt"/>
              <a:buAutoNum type="arabicPeriod"/>
            </a:pPr>
            <a:endParaRPr lang="cs-CZ" altLang="cs-CZ" sz="2400" dirty="0"/>
          </a:p>
          <a:p>
            <a:pPr marL="914400" lvl="1" indent="-514350">
              <a:buFont typeface="+mj-lt"/>
              <a:buAutoNum type="arabicPeriod"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6016276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B6C854-9A24-4D92-9CC3-02968FB3D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 </a:t>
            </a:r>
          </a:p>
        </p:txBody>
      </p:sp>
      <p:sp>
        <p:nvSpPr>
          <p:cNvPr id="76803" name="Zástupný symbol pro obsah 2">
            <a:extLst>
              <a:ext uri="{FF2B5EF4-FFF2-40B4-BE49-F238E27FC236}">
                <a16:creationId xmlns:a16="http://schemas.microsoft.com/office/drawing/2014/main" id="{CD7B7E87-5650-42D1-8E1F-A5B508A087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5084763"/>
            <a:ext cx="8535987" cy="1296987"/>
          </a:xfrm>
        </p:spPr>
        <p:txBody>
          <a:bodyPr/>
          <a:lstStyle/>
          <a:p>
            <a:pPr algn="r">
              <a:buFont typeface="Wingdings" panose="05000000000000000000" pitchFamily="2" charset="2"/>
              <a:buNone/>
            </a:pPr>
            <a:r>
              <a:rPr lang="cs-CZ" altLang="en-US" b="1">
                <a:solidFill>
                  <a:srgbClr val="002060"/>
                </a:solidFill>
              </a:rPr>
              <a:t>ZA TÝDEN NASHLEDANOU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FDB2CBC-4100-418F-A42C-B99307167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01600"/>
            <a:ext cx="8677275" cy="938213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6F47FC7C-B5E9-4CB4-B93B-9ABE805E0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115888"/>
            <a:ext cx="8680450" cy="928687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  <p:pic>
        <p:nvPicPr>
          <p:cNvPr id="60419" name="Picture 2" descr="File:Circle cos sin.gif">
            <a:extLst>
              <a:ext uri="{FF2B5EF4-FFF2-40B4-BE49-F238E27FC236}">
                <a16:creationId xmlns:a16="http://schemas.microsoft.com/office/drawing/2014/main" id="{43DFB521-42D9-472E-967F-F058E89D21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00213"/>
            <a:ext cx="61912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Obdélník 1">
            <a:extLst>
              <a:ext uri="{FF2B5EF4-FFF2-40B4-BE49-F238E27FC236}">
                <a16:creationId xmlns:a16="http://schemas.microsoft.com/office/drawing/2014/main" id="{14283953-5227-4E13-8ECA-1F1B3429B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570538"/>
            <a:ext cx="7921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>
                <a:hlinkClick r:id="rId3"/>
              </a:rPr>
              <a:t>https://en.wikipedia.org/wiki/File:Circle_cos_sin.gif</a:t>
            </a:r>
            <a:r>
              <a:rPr lang="cs-CZ" altLang="cs-CZ" sz="1200"/>
              <a:t> </a:t>
            </a:r>
          </a:p>
        </p:txBody>
      </p:sp>
      <p:sp>
        <p:nvSpPr>
          <p:cNvPr id="60421" name="TextovéPole 2">
            <a:extLst>
              <a:ext uri="{FF2B5EF4-FFF2-40B4-BE49-F238E27FC236}">
                <a16:creationId xmlns:a16="http://schemas.microsoft.com/office/drawing/2014/main" id="{4E9BA554-AFD8-424C-B8DF-33E46F3AE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949950"/>
            <a:ext cx="698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cs-CZ" sz="1800"/>
              <a:t>Θ</a:t>
            </a:r>
            <a:r>
              <a:rPr lang="cs-CZ" altLang="cs-CZ" sz="1800"/>
              <a:t> = f(t)  </a:t>
            </a:r>
            <a:r>
              <a:rPr lang="cs-CZ" altLang="cs-CZ" sz="1800">
                <a:sym typeface="Symbol" panose="05050102010706020507" pitchFamily="18" charset="2"/>
              </a:rPr>
              <a:t> cos(t), sin(t)  cos(nT</a:t>
            </a:r>
            <a:r>
              <a:rPr lang="cs-CZ" altLang="cs-CZ" sz="1800" baseline="-25000">
                <a:sym typeface="Symbol" panose="05050102010706020507" pitchFamily="18" charset="2"/>
              </a:rPr>
              <a:t>vz</a:t>
            </a:r>
            <a:r>
              <a:rPr lang="cs-CZ" altLang="cs-CZ" sz="1800">
                <a:sym typeface="Symbol" panose="05050102010706020507" pitchFamily="18" charset="2"/>
              </a:rPr>
              <a:t>), sin(nT</a:t>
            </a:r>
            <a:r>
              <a:rPr lang="cs-CZ" altLang="cs-CZ" sz="1800" baseline="-25000">
                <a:sym typeface="Symbol" panose="05050102010706020507" pitchFamily="18" charset="2"/>
              </a:rPr>
              <a:t>vz</a:t>
            </a:r>
            <a:r>
              <a:rPr lang="cs-CZ" altLang="cs-CZ" sz="1800">
                <a:sym typeface="Symbol" panose="05050102010706020507" pitchFamily="18" charset="2"/>
              </a:rPr>
              <a:t>) </a:t>
            </a:r>
            <a:endParaRPr lang="cs-CZ" altLang="cs-CZ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id="{830CB3D7-6B1B-4306-9DC5-DE7FD03AF5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294687" cy="5024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rgbClr val="002060"/>
                </a:solidFill>
              </a:rPr>
              <a:t>harmonická posloupnost </a:t>
            </a:r>
            <a:r>
              <a:rPr lang="cs-CZ" altLang="cs-CZ" dirty="0"/>
              <a:t>je dána vztahem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dirty="0"/>
              <a:t>x(</a:t>
            </a:r>
            <a:r>
              <a:rPr lang="cs-CZ" altLang="cs-CZ" dirty="0" err="1"/>
              <a:t>nT</a:t>
            </a:r>
            <a:r>
              <a:rPr lang="cs-CZ" altLang="cs-CZ" baseline="-25000" dirty="0" err="1"/>
              <a:t>vz</a:t>
            </a:r>
            <a:r>
              <a:rPr lang="cs-CZ" altLang="cs-CZ" dirty="0"/>
              <a:t>) = </a:t>
            </a:r>
            <a:r>
              <a:rPr lang="cs-CZ" altLang="cs-CZ" dirty="0" err="1"/>
              <a:t>A.cos</a:t>
            </a:r>
            <a:r>
              <a:rPr lang="cs-CZ" altLang="cs-CZ" dirty="0"/>
              <a:t>(</a:t>
            </a:r>
            <a:r>
              <a:rPr lang="el-GR" altLang="cs-CZ" dirty="0"/>
              <a:t>Ω</a:t>
            </a:r>
            <a:r>
              <a:rPr lang="cs-CZ" altLang="cs-CZ" dirty="0" err="1"/>
              <a:t>nT</a:t>
            </a:r>
            <a:r>
              <a:rPr lang="cs-CZ" altLang="cs-CZ" baseline="-25000" dirty="0" err="1"/>
              <a:t>vz</a:t>
            </a:r>
            <a:r>
              <a:rPr lang="cs-CZ" altLang="cs-CZ" dirty="0"/>
              <a:t> + </a:t>
            </a:r>
            <a:r>
              <a:rPr lang="el-GR" altLang="cs-CZ" dirty="0"/>
              <a:t>φ</a:t>
            </a:r>
            <a:r>
              <a:rPr lang="cs-CZ" altLang="cs-CZ" baseline="-25000" dirty="0"/>
              <a:t>0</a:t>
            </a:r>
            <a:r>
              <a:rPr lang="cs-CZ" altLang="cs-CZ" dirty="0"/>
              <a:t>),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dirty="0"/>
              <a:t>kde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	</a:t>
            </a:r>
            <a:r>
              <a:rPr lang="cs-CZ" altLang="cs-CZ" sz="2000" dirty="0"/>
              <a:t>A</a:t>
            </a:r>
            <a:r>
              <a:rPr lang="en-US" altLang="cs-CZ" sz="2000" dirty="0"/>
              <a:t>&gt;</a:t>
            </a:r>
            <a:r>
              <a:rPr lang="cs-CZ" altLang="cs-CZ" sz="2000" dirty="0"/>
              <a:t>0 je </a:t>
            </a:r>
            <a:r>
              <a:rPr lang="cs-CZ" altLang="cs-CZ" sz="2000" dirty="0">
                <a:solidFill>
                  <a:srgbClr val="0070C0"/>
                </a:solidFill>
              </a:rPr>
              <a:t>amplituda</a:t>
            </a:r>
            <a:r>
              <a:rPr lang="cs-CZ" altLang="cs-CZ" sz="2000" dirty="0"/>
              <a:t> harmonické posloupnosti;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dirty="0"/>
              <a:t>	</a:t>
            </a:r>
            <a:r>
              <a:rPr lang="el-GR" altLang="cs-CZ" sz="2000" dirty="0"/>
              <a:t>Ω</a:t>
            </a:r>
            <a:r>
              <a:rPr lang="cs-CZ" altLang="cs-CZ" sz="2000" baseline="-25000" dirty="0"/>
              <a:t> </a:t>
            </a:r>
            <a:r>
              <a:rPr lang="en-US" altLang="cs-CZ" sz="2000" dirty="0"/>
              <a:t>&gt;</a:t>
            </a:r>
            <a:r>
              <a:rPr lang="cs-CZ" altLang="cs-CZ" sz="2000" dirty="0"/>
              <a:t>0</a:t>
            </a:r>
            <a:r>
              <a:rPr lang="cs-CZ" altLang="cs-CZ" sz="2000" baseline="-25000" dirty="0"/>
              <a:t> </a:t>
            </a:r>
            <a:r>
              <a:rPr lang="cs-CZ" altLang="cs-CZ" sz="2000" dirty="0"/>
              <a:t>je </a:t>
            </a:r>
            <a:r>
              <a:rPr lang="cs-CZ" altLang="cs-CZ" sz="2000" dirty="0">
                <a:solidFill>
                  <a:srgbClr val="0070C0"/>
                </a:solidFill>
              </a:rPr>
              <a:t>úhlová rychlost</a:t>
            </a:r>
            <a:r>
              <a:rPr lang="cs-CZ" altLang="cs-CZ" sz="2000" dirty="0"/>
              <a:t>, tj. velikost úhlu (posunu) za čas;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dirty="0"/>
              <a:t>	</a:t>
            </a:r>
            <a:r>
              <a:rPr lang="el-GR" altLang="cs-CZ" sz="2000" dirty="0"/>
              <a:t>φ</a:t>
            </a:r>
            <a:r>
              <a:rPr lang="cs-CZ" altLang="cs-CZ" sz="2000" baseline="-25000" dirty="0"/>
              <a:t>0 </a:t>
            </a:r>
            <a:r>
              <a:rPr lang="cs-CZ" altLang="cs-CZ" sz="2000" dirty="0"/>
              <a:t>je </a:t>
            </a:r>
            <a:r>
              <a:rPr lang="cs-CZ" altLang="cs-CZ" sz="2000" dirty="0">
                <a:solidFill>
                  <a:srgbClr val="0070C0"/>
                </a:solidFill>
              </a:rPr>
              <a:t>počáteční fáze</a:t>
            </a:r>
            <a:r>
              <a:rPr lang="cs-CZ" altLang="cs-CZ" sz="2000" dirty="0"/>
              <a:t>, tj. fáze (počáteční úhel, posun) v čase 	</a:t>
            </a:r>
            <a:r>
              <a:rPr lang="cs-CZ" altLang="cs-CZ" sz="2000" dirty="0" err="1"/>
              <a:t>nT</a:t>
            </a:r>
            <a:r>
              <a:rPr lang="cs-CZ" altLang="cs-CZ" sz="2000" baseline="-25000" dirty="0" err="1"/>
              <a:t>vz</a:t>
            </a:r>
            <a:r>
              <a:rPr lang="cs-CZ" altLang="cs-CZ" sz="2000" baseline="-25000" dirty="0"/>
              <a:t> </a:t>
            </a:r>
            <a:r>
              <a:rPr lang="cs-CZ" altLang="cs-CZ" sz="2000" dirty="0"/>
              <a:t>=0 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dirty="0"/>
              <a:t>	(</a:t>
            </a:r>
            <a:r>
              <a:rPr lang="el-GR" altLang="cs-CZ" sz="2000" dirty="0"/>
              <a:t>Ω</a:t>
            </a:r>
            <a:r>
              <a:rPr lang="cs-CZ" altLang="cs-CZ" sz="2000" dirty="0" err="1"/>
              <a:t>nT</a:t>
            </a:r>
            <a:r>
              <a:rPr lang="cs-CZ" altLang="cs-CZ" sz="2000" baseline="-25000" dirty="0" err="1"/>
              <a:t>vz</a:t>
            </a:r>
            <a:r>
              <a:rPr lang="cs-CZ" altLang="cs-CZ" sz="2000" baseline="-25000" dirty="0"/>
              <a:t> </a:t>
            </a:r>
            <a:r>
              <a:rPr lang="cs-CZ" altLang="cs-CZ" sz="2000" dirty="0"/>
              <a:t>+ </a:t>
            </a:r>
            <a:r>
              <a:rPr lang="el-GR" altLang="cs-CZ" sz="2000" dirty="0"/>
              <a:t>φ</a:t>
            </a:r>
            <a:r>
              <a:rPr lang="cs-CZ" altLang="cs-CZ" sz="2000" baseline="-25000" dirty="0"/>
              <a:t>0</a:t>
            </a:r>
            <a:r>
              <a:rPr lang="cs-CZ" altLang="cs-CZ" sz="2000" dirty="0"/>
              <a:t>) je </a:t>
            </a:r>
            <a:r>
              <a:rPr lang="cs-CZ" altLang="cs-CZ" sz="2000" dirty="0">
                <a:solidFill>
                  <a:srgbClr val="0070C0"/>
                </a:solidFill>
              </a:rPr>
              <a:t>fáze</a:t>
            </a:r>
            <a:r>
              <a:rPr lang="cs-CZ" altLang="cs-CZ" sz="2000" dirty="0"/>
              <a:t> harmonické posloupnosti;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dirty="0">
                <a:solidFill>
                  <a:srgbClr val="0070C0"/>
                </a:solidFill>
              </a:rPr>
              <a:t>perioda</a:t>
            </a:r>
            <a:r>
              <a:rPr lang="cs-CZ" altLang="cs-CZ" sz="2000" dirty="0"/>
              <a:t> harmonické posloupnosti je dána vztahem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 dirty="0"/>
              <a:t>T = 2</a:t>
            </a:r>
            <a:r>
              <a:rPr lang="cs-CZ" altLang="cs-CZ" sz="2400" dirty="0">
                <a:sym typeface="Symbol" panose="05050102010706020507" pitchFamily="18" charset="2"/>
              </a:rPr>
              <a:t></a:t>
            </a:r>
            <a:r>
              <a:rPr lang="cs-CZ" altLang="cs-CZ" sz="2000" dirty="0">
                <a:sym typeface="Symbol" panose="05050102010706020507" pitchFamily="18" charset="2"/>
              </a:rPr>
              <a:t>/</a:t>
            </a:r>
            <a:r>
              <a:rPr lang="el-GR" altLang="cs-CZ" sz="2000" dirty="0"/>
              <a:t>Ω</a:t>
            </a:r>
            <a:endParaRPr lang="cs-CZ" altLang="cs-CZ" sz="2000" dirty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cs-CZ" altLang="cs-CZ" sz="2000" dirty="0">
                <a:solidFill>
                  <a:srgbClr val="0070C0"/>
                </a:solidFill>
              </a:rPr>
              <a:t>kmitočet</a:t>
            </a:r>
            <a:r>
              <a:rPr lang="cs-CZ" altLang="cs-CZ" sz="2000" dirty="0"/>
              <a:t> harmonické posloupnosti je definován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cs-CZ" altLang="cs-CZ" sz="2000" dirty="0"/>
              <a:t>		f = 1/T = </a:t>
            </a:r>
            <a:r>
              <a:rPr lang="el-GR" altLang="cs-CZ" sz="2000" dirty="0"/>
              <a:t>Ω</a:t>
            </a:r>
            <a:r>
              <a:rPr lang="cs-CZ" altLang="cs-CZ" sz="2000" dirty="0">
                <a:sym typeface="Symbol" panose="05050102010706020507" pitchFamily="18" charset="2"/>
              </a:rPr>
              <a:t>/</a:t>
            </a:r>
            <a:r>
              <a:rPr lang="cs-CZ" altLang="cs-CZ" sz="2000" dirty="0"/>
              <a:t>2</a:t>
            </a:r>
            <a:r>
              <a:rPr lang="cs-CZ" altLang="cs-CZ" sz="2000" dirty="0">
                <a:sym typeface="Symbol" panose="05050102010706020507" pitchFamily="18" charset="2"/>
              </a:rPr>
              <a:t></a:t>
            </a:r>
            <a:endParaRPr lang="cs-CZ" altLang="cs-CZ" sz="2000" dirty="0"/>
          </a:p>
        </p:txBody>
      </p:sp>
      <p:graphicFrame>
        <p:nvGraphicFramePr>
          <p:cNvPr id="61443" name="Object 2">
            <a:extLst>
              <a:ext uri="{FF2B5EF4-FFF2-40B4-BE49-F238E27FC236}">
                <a16:creationId xmlns:a16="http://schemas.microsoft.com/office/drawing/2014/main" id="{1A887F6E-3BE4-43B7-8991-D990905F5463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588125" y="5143500"/>
          <a:ext cx="2555875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9593014" imgH="3839111" progId="PBrush">
                  <p:embed/>
                </p:oleObj>
              </mc:Choice>
              <mc:Fallback>
                <p:oleObj name="Rastrový obrázek" r:id="rId2" imgW="9593014" imgH="3839111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5143500"/>
                        <a:ext cx="2555875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6" name="Rectangle 2">
            <a:extLst>
              <a:ext uri="{FF2B5EF4-FFF2-40B4-BE49-F238E27FC236}">
                <a16:creationId xmlns:a16="http://schemas.microsoft.com/office/drawing/2014/main" id="{9054D188-8A8A-4ACC-8390-5839A6E25B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675687" cy="928687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F1960662-A371-4235-8294-7B98FCAB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amplituda</a:t>
            </a:r>
            <a:endParaRPr lang="en-GB" sz="3200" dirty="0"/>
          </a:p>
        </p:txBody>
      </p:sp>
      <p:sp>
        <p:nvSpPr>
          <p:cNvPr id="62467" name="Zástupný symbol pro obsah 5">
            <a:extLst>
              <a:ext uri="{FF2B5EF4-FFF2-40B4-BE49-F238E27FC236}">
                <a16:creationId xmlns:a16="http://schemas.microsoft.com/office/drawing/2014/main" id="{69B530EF-C3E3-4A88-BEE6-C93394291C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2492375"/>
            <a:ext cx="8535987" cy="388937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 b="1"/>
              <a:t>Amplituda</a:t>
            </a:r>
            <a:r>
              <a:rPr lang="cs-CZ" altLang="en-US" sz="2000"/>
              <a:t> (též </a:t>
            </a:r>
            <a:r>
              <a:rPr lang="cs-CZ" altLang="en-US" sz="2000" b="1"/>
              <a:t>výkmit</a:t>
            </a:r>
            <a:r>
              <a:rPr lang="cs-CZ" altLang="en-US" sz="2000"/>
              <a:t> či </a:t>
            </a:r>
            <a:r>
              <a:rPr lang="cs-CZ" altLang="en-US" sz="2000" b="1"/>
              <a:t>rozkmit</a:t>
            </a:r>
            <a:r>
              <a:rPr lang="cs-CZ" altLang="en-US" sz="2000"/>
              <a:t>) je </a:t>
            </a:r>
            <a:r>
              <a:rPr lang="cs-CZ" altLang="en-US" sz="2000" i="1"/>
              <a:t>maximální hodnota</a:t>
            </a:r>
            <a:r>
              <a:rPr lang="cs-CZ" altLang="en-US" sz="2000"/>
              <a:t> periodicky měnící se veličiny. Spolu s frekvencí/úhlovou frekvencí, počáteční fází a u vln též vlnovou délkou/vlnovým vektorem je amplituda jedním ze základních parametrů periodických dějů.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en-US" sz="2000" b="1">
              <a:solidFill>
                <a:srgbClr val="0070C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en-US" sz="2000" b="1">
              <a:solidFill>
                <a:srgbClr val="0070C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 b="1">
                <a:solidFill>
                  <a:srgbClr val="0070C0"/>
                </a:solidFill>
              </a:rPr>
              <a:t>Etymologie: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/>
              <a:t>z latiny „amplitudo“ – rozsáhlost, rozpětí, velikost; znamenitost; důstojnost</a:t>
            </a:r>
          </a:p>
        </p:txBody>
      </p:sp>
      <p:pic>
        <p:nvPicPr>
          <p:cNvPr id="62468" name="Picture 18" descr="http://danq.nantoka.info/zangletritecky/uploads/pl-wikipedie640.png">
            <a:extLst>
              <a:ext uri="{FF2B5EF4-FFF2-40B4-BE49-F238E27FC236}">
                <a16:creationId xmlns:a16="http://schemas.microsoft.com/office/drawing/2014/main" id="{B1F3D55B-E5FC-47D5-B65D-B9C438C9A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S IBA predn1">
  <a:themeElements>
    <a:clrScheme name="Balónky 11">
      <a:dk1>
        <a:srgbClr val="292929"/>
      </a:dk1>
      <a:lt1>
        <a:srgbClr val="FFFFFF"/>
      </a:lt1>
      <a:dk2>
        <a:srgbClr val="C49654"/>
      </a:dk2>
      <a:lt2>
        <a:srgbClr val="000000"/>
      </a:lt2>
      <a:accent1>
        <a:srgbClr val="A38B69"/>
      </a:accent1>
      <a:accent2>
        <a:srgbClr val="EBF7FF"/>
      </a:accent2>
      <a:accent3>
        <a:srgbClr val="FFFFFF"/>
      </a:accent3>
      <a:accent4>
        <a:srgbClr val="212121"/>
      </a:accent4>
      <a:accent5>
        <a:srgbClr val="CEC4B9"/>
      </a:accent5>
      <a:accent6>
        <a:srgbClr val="D5E0E7"/>
      </a:accent6>
      <a:hlink>
        <a:srgbClr val="0C419A"/>
      </a:hlink>
      <a:folHlink>
        <a:srgbClr val="7DA7FB"/>
      </a:folHlink>
    </a:clrScheme>
    <a:fontScheme name="Balónky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ónky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0">
        <a:dk1>
          <a:srgbClr val="292929"/>
        </a:dk1>
        <a:lt1>
          <a:srgbClr val="FFFFFF"/>
        </a:lt1>
        <a:dk2>
          <a:srgbClr val="C49654"/>
        </a:dk2>
        <a:lt2>
          <a:srgbClr val="B2B2B2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1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S IBA predn1">
  <a:themeElements>
    <a:clrScheme name="Balónky 11">
      <a:dk1>
        <a:srgbClr val="292929"/>
      </a:dk1>
      <a:lt1>
        <a:srgbClr val="FFFFFF"/>
      </a:lt1>
      <a:dk2>
        <a:srgbClr val="C49654"/>
      </a:dk2>
      <a:lt2>
        <a:srgbClr val="000000"/>
      </a:lt2>
      <a:accent1>
        <a:srgbClr val="A38B69"/>
      </a:accent1>
      <a:accent2>
        <a:srgbClr val="EBF7FF"/>
      </a:accent2>
      <a:accent3>
        <a:srgbClr val="FFFFFF"/>
      </a:accent3>
      <a:accent4>
        <a:srgbClr val="212121"/>
      </a:accent4>
      <a:accent5>
        <a:srgbClr val="CEC4B9"/>
      </a:accent5>
      <a:accent6>
        <a:srgbClr val="D5E0E7"/>
      </a:accent6>
      <a:hlink>
        <a:srgbClr val="0C419A"/>
      </a:hlink>
      <a:folHlink>
        <a:srgbClr val="7DA7FB"/>
      </a:folHlink>
    </a:clrScheme>
    <a:fontScheme name="Balónky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ónky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0">
        <a:dk1>
          <a:srgbClr val="292929"/>
        </a:dk1>
        <a:lt1>
          <a:srgbClr val="FFFFFF"/>
        </a:lt1>
        <a:dk2>
          <a:srgbClr val="C49654"/>
        </a:dk2>
        <a:lt2>
          <a:srgbClr val="B2B2B2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1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 IBA predn1</Template>
  <TotalTime>7005</TotalTime>
  <Words>2638</Words>
  <Application>Microsoft Office PowerPoint</Application>
  <PresentationFormat>Předvádění na obrazovce (4:3)</PresentationFormat>
  <Paragraphs>367</Paragraphs>
  <Slides>53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53</vt:i4>
      </vt:variant>
    </vt:vector>
  </HeadingPairs>
  <TitlesOfParts>
    <vt:vector size="65" baseType="lpstr">
      <vt:lpstr>Arial</vt:lpstr>
      <vt:lpstr>Arial Rounded MT Bold</vt:lpstr>
      <vt:lpstr>Cambria Math</vt:lpstr>
      <vt:lpstr>Georgia</vt:lpstr>
      <vt:lpstr>Symbol</vt:lpstr>
      <vt:lpstr>Times New Roman</vt:lpstr>
      <vt:lpstr>Verdana</vt:lpstr>
      <vt:lpstr>Wingdings</vt:lpstr>
      <vt:lpstr>BS IBA predn1</vt:lpstr>
      <vt:lpstr>1_BS IBA predn1</vt:lpstr>
      <vt:lpstr>Rastrový obrázek</vt:lpstr>
      <vt:lpstr>Image</vt:lpstr>
      <vt:lpstr>ČASOVÉ ŘADY </vt:lpstr>
      <vt:lpstr>V. matematické modely ČASOVÝCH ŘAD</vt:lpstr>
      <vt:lpstr>PERIODICKÉ POSLOUPNOSTI</vt:lpstr>
      <vt:lpstr>PERIODICKÉ POSLOUPNOSTI</vt:lpstr>
      <vt:lpstr>PERIODICKÉ POSLOUPNOSTI</vt:lpstr>
      <vt:lpstr>HARMONICKÁ POSLOUPNOST</vt:lpstr>
      <vt:lpstr>HARMONICKÁ POSLOUPNOST</vt:lpstr>
      <vt:lpstr>HARMONICKÁ POSLOUPNOST</vt:lpstr>
      <vt:lpstr>amplituda</vt:lpstr>
      <vt:lpstr>HARMONICKÁ POSLOUPNOST</vt:lpstr>
      <vt:lpstr>HARMONICKÁ POSLOUPNOST</vt:lpstr>
      <vt:lpstr>HARMONICKÁ POSLOUPNOST</vt:lpstr>
      <vt:lpstr>HARMONICKÁ POSLOUPNOST</vt:lpstr>
      <vt:lpstr>HARMONICKÁ POSLOUPNOST</vt:lpstr>
      <vt:lpstr>HARMONICKÁ POSLOUPNOST</vt:lpstr>
      <vt:lpstr>HARMONICKÁ POSLOUPNOST</vt:lpstr>
      <vt:lpstr>HARMONICKÁ POSLOUPNOST </vt:lpstr>
      <vt:lpstr>HARMONICKÁ POSLOUPNOST</vt:lpstr>
      <vt:lpstr>!!! Frekvenční spektrum !!!</vt:lpstr>
      <vt:lpstr>harmonická posloupnost</vt:lpstr>
      <vt:lpstr>harmonická posloupnost</vt:lpstr>
      <vt:lpstr>harmonická posloupnost</vt:lpstr>
      <vt:lpstr>harmonická posloupnost</vt:lpstr>
      <vt:lpstr>harmonická posloupnost</vt:lpstr>
      <vt:lpstr>harmonická posloupnost</vt:lpstr>
      <vt:lpstr>harmonická posloupnost</vt:lpstr>
      <vt:lpstr>harmonická posloupnost</vt:lpstr>
      <vt:lpstr>harmonická posloupnost</vt:lpstr>
      <vt:lpstr>harmonická posloupnost</vt:lpstr>
      <vt:lpstr>harmonická posloupnost</vt:lpstr>
      <vt:lpstr>HARMONICKá posloupnost</vt:lpstr>
      <vt:lpstr>HARMONICKá posloupnost</vt:lpstr>
      <vt:lpstr>NEPERIODICKÉ posloupnosti</vt:lpstr>
      <vt:lpstr>Jednorázové posloupnosti</vt:lpstr>
      <vt:lpstr>JEDNOTKOVÝ IMPULZ</vt:lpstr>
      <vt:lpstr>JEDNOTKOVÝ IMPULZ</vt:lpstr>
      <vt:lpstr>JEDNOTKOVÝ IMPULZ</vt:lpstr>
      <vt:lpstr>DISKRÉTNÍ JEDNOTKOVÝ IMPULZ</vt:lpstr>
      <vt:lpstr>JEDNOTKOVÝ SKOK</vt:lpstr>
      <vt:lpstr>Diskrétní JEDNOTKOVÝ SKOK</vt:lpstr>
      <vt:lpstr>VZÁJEMNÉ VZTAHY</vt:lpstr>
      <vt:lpstr>Diskrétní jednotkový obdélníkový impulz</vt:lpstr>
      <vt:lpstr>VI. ZÁKLADNÍ OPERACE  S matematickými  modely časových řad</vt:lpstr>
      <vt:lpstr>Prezentace aplikace PowerPoint</vt:lpstr>
      <vt:lpstr>OPERACE S JEDNOU posloupností  (Unární operace)</vt:lpstr>
      <vt:lpstr>OPERACE S JEDNOU posloupností  (Unární operace)</vt:lpstr>
      <vt:lpstr>OPERACE S JEDNOU posloupností  (Unární operace)</vt:lpstr>
      <vt:lpstr>OPERACE S JEDNOU FUNKCÍ  (Unární operace)</vt:lpstr>
      <vt:lpstr>OPERACE S JEDNOU FUNKCÍ  (Unární operace)</vt:lpstr>
      <vt:lpstr>Prezentace aplikace PowerPoint</vt:lpstr>
      <vt:lpstr>shrnutí</vt:lpstr>
      <vt:lpstr>Testík</vt:lpstr>
      <vt:lpstr>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ZPRACOVÁNÍ A ANALÝZA BIOSIGNÁLŮ  I.</dc:title>
  <dc:creator>admin</dc:creator>
  <cp:lastModifiedBy>Jiří Kalina</cp:lastModifiedBy>
  <cp:revision>151</cp:revision>
  <cp:lastPrinted>2019-09-23T16:25:09Z</cp:lastPrinted>
  <dcterms:created xsi:type="dcterms:W3CDTF">2008-01-29T10:34:59Z</dcterms:created>
  <dcterms:modified xsi:type="dcterms:W3CDTF">2024-02-26T06:58:09Z</dcterms:modified>
</cp:coreProperties>
</file>