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4226" r:id="rId2"/>
  </p:sldMasterIdLst>
  <p:notesMasterIdLst>
    <p:notesMasterId r:id="rId63"/>
  </p:notesMasterIdLst>
  <p:handoutMasterIdLst>
    <p:handoutMasterId r:id="rId64"/>
  </p:handoutMasterIdLst>
  <p:sldIdLst>
    <p:sldId id="618" r:id="rId3"/>
    <p:sldId id="596" r:id="rId4"/>
    <p:sldId id="597" r:id="rId5"/>
    <p:sldId id="598" r:id="rId6"/>
    <p:sldId id="600" r:id="rId7"/>
    <p:sldId id="599" r:id="rId8"/>
    <p:sldId id="601" r:id="rId9"/>
    <p:sldId id="609" r:id="rId10"/>
    <p:sldId id="610" r:id="rId11"/>
    <p:sldId id="607" r:id="rId12"/>
    <p:sldId id="602" r:id="rId13"/>
    <p:sldId id="608" r:id="rId14"/>
    <p:sldId id="603" r:id="rId15"/>
    <p:sldId id="604" r:id="rId16"/>
    <p:sldId id="613" r:id="rId17"/>
    <p:sldId id="605" r:id="rId18"/>
    <p:sldId id="606" r:id="rId19"/>
    <p:sldId id="611" r:id="rId20"/>
    <p:sldId id="612" r:id="rId21"/>
    <p:sldId id="590" r:id="rId22"/>
    <p:sldId id="591" r:id="rId23"/>
    <p:sldId id="592" r:id="rId24"/>
    <p:sldId id="593" r:id="rId25"/>
    <p:sldId id="594" r:id="rId26"/>
    <p:sldId id="595" r:id="rId27"/>
    <p:sldId id="623" r:id="rId28"/>
    <p:sldId id="553" r:id="rId29"/>
    <p:sldId id="554" r:id="rId30"/>
    <p:sldId id="555" r:id="rId31"/>
    <p:sldId id="556" r:id="rId32"/>
    <p:sldId id="557" r:id="rId33"/>
    <p:sldId id="558" r:id="rId34"/>
    <p:sldId id="559" r:id="rId35"/>
    <p:sldId id="560" r:id="rId36"/>
    <p:sldId id="624" r:id="rId37"/>
    <p:sldId id="561" r:id="rId38"/>
    <p:sldId id="562" r:id="rId39"/>
    <p:sldId id="563" r:id="rId40"/>
    <p:sldId id="564" r:id="rId41"/>
    <p:sldId id="565" r:id="rId42"/>
    <p:sldId id="566" r:id="rId43"/>
    <p:sldId id="628" r:id="rId44"/>
    <p:sldId id="625" r:id="rId45"/>
    <p:sldId id="620" r:id="rId46"/>
    <p:sldId id="621" r:id="rId47"/>
    <p:sldId id="626" r:id="rId48"/>
    <p:sldId id="569" r:id="rId49"/>
    <p:sldId id="570" r:id="rId50"/>
    <p:sldId id="571" r:id="rId51"/>
    <p:sldId id="574" r:id="rId52"/>
    <p:sldId id="575" r:id="rId53"/>
    <p:sldId id="576" r:id="rId54"/>
    <p:sldId id="581" r:id="rId55"/>
    <p:sldId id="582" r:id="rId56"/>
    <p:sldId id="585" r:id="rId57"/>
    <p:sldId id="586" r:id="rId58"/>
    <p:sldId id="587" r:id="rId59"/>
    <p:sldId id="588" r:id="rId60"/>
    <p:sldId id="627" r:id="rId61"/>
    <p:sldId id="433" r:id="rId62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F7DF9"/>
    <a:srgbClr val="F10FB0"/>
    <a:srgbClr val="296EF9"/>
    <a:srgbClr val="000000"/>
    <a:srgbClr val="E3DDD1"/>
    <a:srgbClr val="B39F81"/>
    <a:srgbClr val="BEAD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21" autoAdjust="0"/>
    <p:restoredTop sz="82392" autoAdjust="0"/>
  </p:normalViewPr>
  <p:slideViewPr>
    <p:cSldViewPr>
      <p:cViewPr varScale="1">
        <p:scale>
          <a:sx n="107" d="100"/>
          <a:sy n="107" d="100"/>
        </p:scale>
        <p:origin x="175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7D87974-4DAF-496D-8250-CA898380B12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4F3BE0B2-B9FE-4067-866B-7FABDB405C7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245557B9-7992-4DE0-8E67-F6499739A16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44FC865C-B4E0-4B76-8D29-BA73CA6B337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391ECF-A4D5-46D6-B859-8CD5B668F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D2BAC0AE-A872-457C-8D48-FC812AE96CB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3E442295-6D9E-4879-87D0-4053E9523A9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44C64B14-0963-4A0A-9AD1-1CF879F1D83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B403964B-24BE-4A56-B4C4-86FFFBE4560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1"/>
              <a:t>Klepnutím lze upravit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4C29A264-305F-49F1-89C8-C194AD9365E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78335B18-31ED-42DE-B873-32142C6360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2CC245-02EC-4E1A-861B-E7817C1E00AA}" type="slidenum">
              <a:rPr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2472C8F-7FE5-4B72-A182-66F6A6ED8C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35545D-471D-4481-B8A8-E71817A19754}" type="slidenum">
              <a:rPr altLang="cs-CZ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356DBECF-F3E4-441A-AD1A-DE4D2D5644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60EEB5D9-A6CB-46AF-8DE4-7AD2215D6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>
            <a:extLst>
              <a:ext uri="{FF2B5EF4-FFF2-40B4-BE49-F238E27FC236}">
                <a16:creationId xmlns:a16="http://schemas.microsoft.com/office/drawing/2014/main" id="{0F4D2291-C0CE-4317-8B5F-3D2E84F7F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2">
            <a:extLst>
              <a:ext uri="{FF2B5EF4-FFF2-40B4-BE49-F238E27FC236}">
                <a16:creationId xmlns:a16="http://schemas.microsoft.com/office/drawing/2014/main" id="{C31AF8CB-2212-48FE-BFF2-7FE0D35725A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73 w 21600"/>
              <a:gd name="T13" fmla="*/ 3173 h 21600"/>
              <a:gd name="T14" fmla="*/ 18427 w 21600"/>
              <a:gd name="T15" fmla="*/ 1842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EEA32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Rectangle 51">
            <a:extLst>
              <a:ext uri="{FF2B5EF4-FFF2-40B4-BE49-F238E27FC236}">
                <a16:creationId xmlns:a16="http://schemas.microsoft.com/office/drawing/2014/main" id="{CE48A4CF-A395-4288-BCDB-D31F1582F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3713"/>
            <a:ext cx="9144000" cy="2232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pic>
        <p:nvPicPr>
          <p:cNvPr id="7" name="Picture 54" descr="logo-IBA">
            <a:extLst>
              <a:ext uri="{FF2B5EF4-FFF2-40B4-BE49-F238E27FC236}">
                <a16:creationId xmlns:a16="http://schemas.microsoft.com/office/drawing/2014/main" id="{78EB0DCE-4842-4D75-9F43-AA0CC3690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1219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56">
            <a:extLst>
              <a:ext uri="{FF2B5EF4-FFF2-40B4-BE49-F238E27FC236}">
                <a16:creationId xmlns:a16="http://schemas.microsoft.com/office/drawing/2014/main" id="{F0AF5A7D-BE50-46F7-A086-B1B7DA16055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31794" y="2659857"/>
            <a:ext cx="4429125" cy="3952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43 w 21600"/>
              <a:gd name="T13" fmla="*/ 4543 h 21600"/>
              <a:gd name="T14" fmla="*/ 17057 w 21600"/>
              <a:gd name="T15" fmla="*/ 1705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86" y="21600"/>
                </a:lnTo>
                <a:lnTo>
                  <a:pt x="16114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DDD4C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AutoShape 59">
            <a:extLst>
              <a:ext uri="{FF2B5EF4-FFF2-40B4-BE49-F238E27FC236}">
                <a16:creationId xmlns:a16="http://schemas.microsoft.com/office/drawing/2014/main" id="{35CC6E7B-7094-4174-9767-10F71854C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cs typeface="+mn-cs"/>
            </a:endParaRPr>
          </a:p>
        </p:txBody>
      </p:sp>
      <p:pic>
        <p:nvPicPr>
          <p:cNvPr id="10" name="Picture 67" descr="logo-MU">
            <a:extLst>
              <a:ext uri="{FF2B5EF4-FFF2-40B4-BE49-F238E27FC236}">
                <a16:creationId xmlns:a16="http://schemas.microsoft.com/office/drawing/2014/main" id="{3196978F-D388-4652-BC95-F4A343F40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500063"/>
            <a:ext cx="8715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1">
            <a:extLst>
              <a:ext uri="{FF2B5EF4-FFF2-40B4-BE49-F238E27FC236}">
                <a16:creationId xmlns:a16="http://schemas.microsoft.com/office/drawing/2014/main" id="{E756F067-E44D-44E7-8C57-E94CEBF56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6286500"/>
            <a:ext cx="485775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>
                <a:solidFill>
                  <a:schemeClr val="bg1"/>
                </a:solidFill>
              </a:rPr>
              <a:t>© Institut biostatistiky a analýz</a:t>
            </a:r>
            <a:endParaRPr lang="en-US" altLang="cs-CZ">
              <a:solidFill>
                <a:schemeClr val="bg1"/>
              </a:solidFill>
            </a:endParaRPr>
          </a:p>
        </p:txBody>
      </p:sp>
      <p:sp>
        <p:nvSpPr>
          <p:cNvPr id="12" name="Line 75">
            <a:extLst>
              <a:ext uri="{FF2B5EF4-FFF2-40B4-BE49-F238E27FC236}">
                <a16:creationId xmlns:a16="http://schemas.microsoft.com/office/drawing/2014/main" id="{EB9625F1-F0CA-4AAE-87BC-7685622599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0250" y="5334000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" name="Line 76">
            <a:extLst>
              <a:ext uri="{FF2B5EF4-FFF2-40B4-BE49-F238E27FC236}">
                <a16:creationId xmlns:a16="http://schemas.microsoft.com/office/drawing/2014/main" id="{5E8BBC24-D3C2-43C2-B35B-ECF333FBD2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4188" y="5403850"/>
            <a:ext cx="89392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Oval 77">
            <a:extLst>
              <a:ext uri="{FF2B5EF4-FFF2-40B4-BE49-F238E27FC236}">
                <a16:creationId xmlns:a16="http://schemas.microsoft.com/office/drawing/2014/main" id="{745D8AD5-5E45-4A12-84DA-1C930543B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chemeClr val="tx2"/>
          </a:solidFill>
          <a:ln w="28575">
            <a:solidFill>
              <a:srgbClr val="EEA32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358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823913" y="1916114"/>
            <a:ext cx="7493000" cy="1973263"/>
          </a:xfrm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588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074865" y="4292602"/>
            <a:ext cx="4994275" cy="1008063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0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15" name="Rectangle 44">
            <a:extLst>
              <a:ext uri="{FF2B5EF4-FFF2-40B4-BE49-F238E27FC236}">
                <a16:creationId xmlns:a16="http://schemas.microsoft.com/office/drawing/2014/main" id="{2996289C-9B12-44D9-A644-BF14DD32C2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2875" y="6286500"/>
            <a:ext cx="1619250" cy="4556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46">
            <a:extLst>
              <a:ext uri="{FF2B5EF4-FFF2-40B4-BE49-F238E27FC236}">
                <a16:creationId xmlns:a16="http://schemas.microsoft.com/office/drawing/2014/main" id="{5266B1A6-161C-4655-9C89-626428AF192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72313" y="6286500"/>
            <a:ext cx="1919287" cy="428625"/>
          </a:xfrm>
        </p:spPr>
        <p:txBody>
          <a:bodyPr/>
          <a:lstStyle>
            <a:lvl1pPr>
              <a:defRPr sz="1400" b="0" smtClean="0"/>
            </a:lvl1pPr>
          </a:lstStyle>
          <a:p>
            <a:pPr>
              <a:defRPr/>
            </a:pPr>
            <a:fld id="{5D2E982B-7711-4A56-B119-54B929E04B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72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9342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1000" y="2057400"/>
            <a:ext cx="4114800" cy="41798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2057400"/>
            <a:ext cx="4114800" cy="20129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222750"/>
            <a:ext cx="4114800" cy="201453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7D326BD9-0318-4E44-9BB3-6CE3C8F820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08725"/>
            <a:ext cx="877888" cy="39687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397EBA6-C8F4-410B-BDC8-B7ED420CE5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27988" y="6308725"/>
            <a:ext cx="735012" cy="396875"/>
          </a:xfrm>
        </p:spPr>
        <p:txBody>
          <a:bodyPr/>
          <a:lstStyle>
            <a:lvl1pPr>
              <a:defRPr/>
            </a:lvl1pPr>
          </a:lstStyle>
          <a:p>
            <a:fld id="{11069DE4-89F7-402F-9A14-7BA448BF9B9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2A6F639-44B5-48CE-91C0-2A7E445E286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03350" y="6308725"/>
            <a:ext cx="6481763" cy="39687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cs-CZ"/>
              <a:t>ÚSTAV BIOMEDICÍNSKÉHO INŽENÝRSTVÍ ČVUT V PRAZE</a:t>
            </a:r>
          </a:p>
        </p:txBody>
      </p:sp>
    </p:spTree>
    <p:extLst>
      <p:ext uri="{BB962C8B-B14F-4D97-AF65-F5344CB8AC3E}">
        <p14:creationId xmlns:p14="http://schemas.microsoft.com/office/powerpoint/2010/main" val="119872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>
            <a:extLst>
              <a:ext uri="{FF2B5EF4-FFF2-40B4-BE49-F238E27FC236}">
                <a16:creationId xmlns:a16="http://schemas.microsoft.com/office/drawing/2014/main" id="{2B8CCB5D-2091-4B04-9221-011C56875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2">
            <a:extLst>
              <a:ext uri="{FF2B5EF4-FFF2-40B4-BE49-F238E27FC236}">
                <a16:creationId xmlns:a16="http://schemas.microsoft.com/office/drawing/2014/main" id="{78C9B49C-161C-4B36-AE53-0CD904763E2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73 w 21600"/>
              <a:gd name="T13" fmla="*/ 3173 h 21600"/>
              <a:gd name="T14" fmla="*/ 18427 w 21600"/>
              <a:gd name="T15" fmla="*/ 1842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EEA32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Rectangle 51">
            <a:extLst>
              <a:ext uri="{FF2B5EF4-FFF2-40B4-BE49-F238E27FC236}">
                <a16:creationId xmlns:a16="http://schemas.microsoft.com/office/drawing/2014/main" id="{1B5D0637-1E6C-4E31-B752-589227E02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3713"/>
            <a:ext cx="9144000" cy="2232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pic>
        <p:nvPicPr>
          <p:cNvPr id="7" name="Picture 54" descr="logo-IBA">
            <a:extLst>
              <a:ext uri="{FF2B5EF4-FFF2-40B4-BE49-F238E27FC236}">
                <a16:creationId xmlns:a16="http://schemas.microsoft.com/office/drawing/2014/main" id="{A2772F90-3F67-4D83-8EEA-BF6FEF4CF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1219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56">
            <a:extLst>
              <a:ext uri="{FF2B5EF4-FFF2-40B4-BE49-F238E27FC236}">
                <a16:creationId xmlns:a16="http://schemas.microsoft.com/office/drawing/2014/main" id="{5B924A51-D379-4E59-844C-5F36EF331E6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31794" y="2659857"/>
            <a:ext cx="4429125" cy="3952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43 w 21600"/>
              <a:gd name="T13" fmla="*/ 4543 h 21600"/>
              <a:gd name="T14" fmla="*/ 17057 w 21600"/>
              <a:gd name="T15" fmla="*/ 1705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86" y="21600"/>
                </a:lnTo>
                <a:lnTo>
                  <a:pt x="16114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DDD4C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AutoShape 59">
            <a:extLst>
              <a:ext uri="{FF2B5EF4-FFF2-40B4-BE49-F238E27FC236}">
                <a16:creationId xmlns:a16="http://schemas.microsoft.com/office/drawing/2014/main" id="{31A63260-2C31-4A56-BDC1-65AFD9E47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cs typeface="+mn-cs"/>
            </a:endParaRPr>
          </a:p>
        </p:txBody>
      </p:sp>
      <p:pic>
        <p:nvPicPr>
          <p:cNvPr id="10" name="Picture 67" descr="logo-MU">
            <a:extLst>
              <a:ext uri="{FF2B5EF4-FFF2-40B4-BE49-F238E27FC236}">
                <a16:creationId xmlns:a16="http://schemas.microsoft.com/office/drawing/2014/main" id="{C579FE7A-177A-4AA4-8788-2D3976594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500063"/>
            <a:ext cx="8715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1">
            <a:extLst>
              <a:ext uri="{FF2B5EF4-FFF2-40B4-BE49-F238E27FC236}">
                <a16:creationId xmlns:a16="http://schemas.microsoft.com/office/drawing/2014/main" id="{816938C7-69AC-4CB8-B03F-AF3885F02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6286500"/>
            <a:ext cx="485775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>
                <a:solidFill>
                  <a:schemeClr val="bg1"/>
                </a:solidFill>
              </a:rPr>
              <a:t>© Institut biostatistiky a analýz</a:t>
            </a:r>
            <a:endParaRPr lang="en-US" altLang="cs-CZ">
              <a:solidFill>
                <a:schemeClr val="bg1"/>
              </a:solidFill>
            </a:endParaRPr>
          </a:p>
        </p:txBody>
      </p:sp>
      <p:sp>
        <p:nvSpPr>
          <p:cNvPr id="12" name="Line 75">
            <a:extLst>
              <a:ext uri="{FF2B5EF4-FFF2-40B4-BE49-F238E27FC236}">
                <a16:creationId xmlns:a16="http://schemas.microsoft.com/office/drawing/2014/main" id="{447F109B-47B7-44CB-AAD7-67D4140E0D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0250" y="5334000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" name="Line 76">
            <a:extLst>
              <a:ext uri="{FF2B5EF4-FFF2-40B4-BE49-F238E27FC236}">
                <a16:creationId xmlns:a16="http://schemas.microsoft.com/office/drawing/2014/main" id="{D4ABBC39-8CA0-4332-ACD6-447DD5CB08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4188" y="5403850"/>
            <a:ext cx="89392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Oval 77">
            <a:extLst>
              <a:ext uri="{FF2B5EF4-FFF2-40B4-BE49-F238E27FC236}">
                <a16:creationId xmlns:a16="http://schemas.microsoft.com/office/drawing/2014/main" id="{32F18B57-BEC6-40B5-BEA9-BE4B0D191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chemeClr val="tx2"/>
          </a:solidFill>
          <a:ln w="28575">
            <a:solidFill>
              <a:srgbClr val="EEA32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358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823913" y="1916114"/>
            <a:ext cx="7493000" cy="1973263"/>
          </a:xfrm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  <a:endParaRPr lang="en-US" dirty="0"/>
          </a:p>
        </p:txBody>
      </p:sp>
      <p:sp>
        <p:nvSpPr>
          <p:cNvPr id="3588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074865" y="4292602"/>
            <a:ext cx="4994275" cy="1008063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0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cs-CZ" dirty="0"/>
              <a:t>Klepnutím lze upravit styl předlohy podnadpisů.</a:t>
            </a:r>
            <a:endParaRPr lang="en-US" dirty="0"/>
          </a:p>
        </p:txBody>
      </p:sp>
      <p:sp>
        <p:nvSpPr>
          <p:cNvPr id="15" name="Rectangle 44">
            <a:extLst>
              <a:ext uri="{FF2B5EF4-FFF2-40B4-BE49-F238E27FC236}">
                <a16:creationId xmlns:a16="http://schemas.microsoft.com/office/drawing/2014/main" id="{E54BE977-4710-4102-9E80-2437A8CD96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2875" y="6286500"/>
            <a:ext cx="1619250" cy="4556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46">
            <a:extLst>
              <a:ext uri="{FF2B5EF4-FFF2-40B4-BE49-F238E27FC236}">
                <a16:creationId xmlns:a16="http://schemas.microsoft.com/office/drawing/2014/main" id="{E991AE42-2FAA-4B85-AF8B-E9859DD081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72313" y="6286500"/>
            <a:ext cx="1919287" cy="428625"/>
          </a:xfrm>
        </p:spPr>
        <p:txBody>
          <a:bodyPr/>
          <a:lstStyle>
            <a:lvl1pPr>
              <a:defRPr sz="1400" b="0"/>
            </a:lvl1pPr>
          </a:lstStyle>
          <a:p>
            <a:pPr>
              <a:defRPr/>
            </a:pPr>
            <a:fld id="{664DDE61-5AF8-4F7B-A8D1-00BD5812DA4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618730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cap="all" normalizeH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214422"/>
            <a:ext cx="8536018" cy="5167329"/>
          </a:xfrm>
        </p:spPr>
        <p:txBody>
          <a:bodyPr/>
          <a:lstStyle>
            <a:lvl1pPr>
              <a:defRPr b="0" i="0" baseline="0"/>
            </a:lvl1pPr>
            <a:lvl2pPr>
              <a:defRPr b="0" i="0" baseline="0"/>
            </a:lvl2pPr>
            <a:lvl3pPr>
              <a:defRPr b="0" i="0" baseline="0"/>
            </a:lvl3pPr>
            <a:lvl4pPr>
              <a:defRPr b="0" i="0" baseline="0"/>
            </a:lvl4pPr>
            <a:lvl5pPr>
              <a:defRPr b="0" i="0" baseline="0"/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1E3E7033-A9CC-49ED-9954-EB79AF0F845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18FF9-CD77-4988-BDC6-3D1727BCEE3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83854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0033" y="1285860"/>
            <a:ext cx="4133879" cy="5095891"/>
          </a:xfrm>
        </p:spPr>
        <p:txBody>
          <a:bodyPr/>
          <a:lstStyle>
            <a:lvl1pPr>
              <a:defRPr sz="2800" b="0" i="0" baseline="0"/>
            </a:lvl1pPr>
            <a:lvl2pPr>
              <a:defRPr sz="2400" b="0" i="0" baseline="0"/>
            </a:lvl2pPr>
            <a:lvl3pPr>
              <a:defRPr sz="2000" b="0" i="0" baseline="0"/>
            </a:lvl3pPr>
            <a:lvl4pPr>
              <a:defRPr sz="1800" b="0" i="0" baseline="0"/>
            </a:lvl4pPr>
            <a:lvl5pPr>
              <a:defRPr sz="1800" b="0" i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5" y="1285860"/>
            <a:ext cx="4214841" cy="5095891"/>
          </a:xfrm>
        </p:spPr>
        <p:txBody>
          <a:bodyPr/>
          <a:lstStyle>
            <a:lvl1pPr>
              <a:defRPr sz="2800" b="0" i="0" baseline="0"/>
            </a:lvl1pPr>
            <a:lvl2pPr>
              <a:defRPr sz="2400" b="0" i="0" baseline="0"/>
            </a:lvl2pPr>
            <a:lvl3pPr>
              <a:defRPr sz="2000" b="0" i="0" baseline="0"/>
            </a:lvl3pPr>
            <a:lvl4pPr>
              <a:defRPr sz="1800" b="0" i="0" baseline="0"/>
            </a:lvl4pPr>
            <a:lvl5pPr>
              <a:defRPr sz="1800" b="0" i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91766C02-FB40-4585-A626-8315CD571A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967C1-71F7-47AA-9883-0A4959B83F7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38476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B22785BE-49A4-4FCA-A320-087FBFB9702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D2638-AA15-4640-B9F0-B5D71370143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88009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9">
            <a:extLst>
              <a:ext uri="{FF2B5EF4-FFF2-40B4-BE49-F238E27FC236}">
                <a16:creationId xmlns:a16="http://schemas.microsoft.com/office/drawing/2014/main" id="{5010F177-5FA3-4C23-93F9-F765BA3AB80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B9D3F-AD63-4688-B1D2-7A6C243E2E5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92698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"/>
            <a:ext cx="8572560" cy="642918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1260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AE20AB33-B655-47B3-8253-DB4E86255AC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C5A3A-AADF-4D1F-B9F2-08D4C1AE7CF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237638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0392CED6-BA74-4826-9678-3CB9F335EB6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95009-7E78-40C2-86F8-D6C62A6FCF7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163536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38B0C12C-1107-42EF-B73E-9A9729BF031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BBCD-45A1-4DB7-9EE5-080FC1D3333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25296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04038" y="61914"/>
            <a:ext cx="2171700" cy="6319837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5765" y="61914"/>
            <a:ext cx="6365875" cy="631983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7CC68AB9-2523-491A-974F-B69943D21E3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C6E19-DEAC-415E-B87F-6AC9E6A31B3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6631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cap="all" normalizeH="0" baseline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214422"/>
            <a:ext cx="8536018" cy="5167329"/>
          </a:xfrm>
        </p:spPr>
        <p:txBody>
          <a:bodyPr/>
          <a:lstStyle>
            <a:lvl1pPr>
              <a:defRPr b="0" i="0" baseline="0"/>
            </a:lvl1pPr>
            <a:lvl2pPr>
              <a:defRPr b="0" i="0" baseline="0"/>
            </a:lvl2pPr>
            <a:lvl3pPr>
              <a:defRPr b="0" i="0" baseline="0"/>
            </a:lvl3pPr>
            <a:lvl4pPr>
              <a:defRPr b="0" i="0" baseline="0"/>
            </a:lvl4pPr>
            <a:lvl5pPr>
              <a:defRPr b="0" i="0" baseline="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9A7BCD3B-3534-42DD-9C99-659226BE44C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985CA-8F33-42D9-8395-4AB51212DD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67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0033" y="1285860"/>
            <a:ext cx="4133879" cy="5095891"/>
          </a:xfrm>
        </p:spPr>
        <p:txBody>
          <a:bodyPr/>
          <a:lstStyle>
            <a:lvl1pPr>
              <a:defRPr sz="2800" b="0" i="0" baseline="0"/>
            </a:lvl1pPr>
            <a:lvl2pPr>
              <a:defRPr sz="2400" b="0" i="0" baseline="0"/>
            </a:lvl2pPr>
            <a:lvl3pPr>
              <a:defRPr sz="2000" b="0" i="0" baseline="0"/>
            </a:lvl3pPr>
            <a:lvl4pPr>
              <a:defRPr sz="1800" b="0" i="0" baseline="0"/>
            </a:lvl4pPr>
            <a:lvl5pPr>
              <a:defRPr sz="1800" b="0" i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5" y="1285860"/>
            <a:ext cx="4214841" cy="5095891"/>
          </a:xfrm>
        </p:spPr>
        <p:txBody>
          <a:bodyPr/>
          <a:lstStyle>
            <a:lvl1pPr>
              <a:defRPr sz="2800" b="0" i="0" baseline="0"/>
            </a:lvl1pPr>
            <a:lvl2pPr>
              <a:defRPr sz="2400" b="0" i="0" baseline="0"/>
            </a:lvl2pPr>
            <a:lvl3pPr>
              <a:defRPr sz="2000" b="0" i="0" baseline="0"/>
            </a:lvl3pPr>
            <a:lvl4pPr>
              <a:defRPr sz="1800" b="0" i="0" baseline="0"/>
            </a:lvl4pPr>
            <a:lvl5pPr>
              <a:defRPr sz="1800" b="0" i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0620A98A-2ED9-485D-AE9D-F2E80686702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6748B-E562-4469-B052-205AE8B94C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323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F6F90326-EBB4-4B17-AB40-CCBBEC21379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08831-BBF7-40B5-8805-066A9DF383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2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9">
            <a:extLst>
              <a:ext uri="{FF2B5EF4-FFF2-40B4-BE49-F238E27FC236}">
                <a16:creationId xmlns:a16="http://schemas.microsoft.com/office/drawing/2014/main" id="{1948398B-66B2-431A-BAD0-A23D304F34F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C67F5-08D8-45BE-A692-BA1E7653B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90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"/>
            <a:ext cx="8572560" cy="6429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1260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AD631093-FF4E-43F6-8CEF-65768FA0DEF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63D89-EF05-49CE-ACFF-25B9F3DB96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04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149CB575-7F9C-402E-B918-8C864360995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32CE6-5003-4062-BCBC-20A3B58B86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10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5AA6D6F9-15D2-4399-ACED-57E7C17296B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C046D-6C5D-40B5-AFEA-71B31270F3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39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04038" y="61914"/>
            <a:ext cx="2171700" cy="6319837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5765" y="61914"/>
            <a:ext cx="6365875" cy="631983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AB3E9416-24A1-4A59-B3A9-614B02C09AB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C4C65-7E82-463C-98D2-67FC039940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9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8" descr="levy-panel-IBA-se-zavojem">
            <a:extLst>
              <a:ext uri="{FF2B5EF4-FFF2-40B4-BE49-F238E27FC236}">
                <a16:creationId xmlns:a16="http://schemas.microsoft.com/office/drawing/2014/main" id="{F8AE4E88-F8CD-4151-AB57-7C3CA2B7B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2"/>
          <a:stretch>
            <a:fillRect/>
          </a:stretch>
        </p:blipFill>
        <p:spPr bwMode="auto">
          <a:xfrm>
            <a:off x="0" y="0"/>
            <a:ext cx="1692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63">
            <a:extLst>
              <a:ext uri="{FF2B5EF4-FFF2-40B4-BE49-F238E27FC236}">
                <a16:creationId xmlns:a16="http://schemas.microsoft.com/office/drawing/2014/main" id="{8BDB824A-04CA-42C2-BC2F-EC6DC6B2C643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6638925"/>
            <a:ext cx="7537450" cy="219075"/>
            <a:chOff x="1338" y="4156"/>
            <a:chExt cx="4067" cy="164"/>
          </a:xfrm>
        </p:grpSpPr>
        <p:sp>
          <p:nvSpPr>
            <p:cNvPr id="1039" name="Freeform 61">
              <a:extLst>
                <a:ext uri="{FF2B5EF4-FFF2-40B4-BE49-F238E27FC236}">
                  <a16:creationId xmlns:a16="http://schemas.microsoft.com/office/drawing/2014/main" id="{4FB53E7A-D692-4CD1-9EF8-63CCF62A01E5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338" y="4156"/>
              <a:ext cx="3175" cy="164"/>
            </a:xfrm>
            <a:custGeom>
              <a:avLst/>
              <a:gdLst>
                <a:gd name="T0" fmla="*/ 3 w 7562"/>
                <a:gd name="T1" fmla="*/ 0 h 1440"/>
                <a:gd name="T2" fmla="*/ 3 w 7562"/>
                <a:gd name="T3" fmla="*/ 0 h 1440"/>
                <a:gd name="T4" fmla="*/ 0 w 7562"/>
                <a:gd name="T5" fmla="*/ 0 h 1440"/>
                <a:gd name="T6" fmla="*/ 0 w 7562"/>
                <a:gd name="T7" fmla="*/ 0 h 1440"/>
                <a:gd name="T8" fmla="*/ 0 w 7562"/>
                <a:gd name="T9" fmla="*/ 0 h 1440"/>
                <a:gd name="T10" fmla="*/ 0 w 7562"/>
                <a:gd name="T11" fmla="*/ 0 h 1440"/>
                <a:gd name="T12" fmla="*/ 0 w 7562"/>
                <a:gd name="T13" fmla="*/ 0 h 1440"/>
                <a:gd name="T14" fmla="*/ 0 w 7562"/>
                <a:gd name="T15" fmla="*/ 0 h 1440"/>
                <a:gd name="T16" fmla="*/ 0 w 7562"/>
                <a:gd name="T17" fmla="*/ 0 h 1440"/>
                <a:gd name="T18" fmla="*/ 0 w 7562"/>
                <a:gd name="T19" fmla="*/ 0 h 1440"/>
                <a:gd name="T20" fmla="*/ 0 w 7562"/>
                <a:gd name="T21" fmla="*/ 0 h 1440"/>
                <a:gd name="T22" fmla="*/ 0 w 7562"/>
                <a:gd name="T23" fmla="*/ 0 h 1440"/>
                <a:gd name="T24" fmla="*/ 0 w 7562"/>
                <a:gd name="T25" fmla="*/ 0 h 1440"/>
                <a:gd name="T26" fmla="*/ 0 w 7562"/>
                <a:gd name="T27" fmla="*/ 0 h 1440"/>
                <a:gd name="T28" fmla="*/ 0 w 7562"/>
                <a:gd name="T29" fmla="*/ 0 h 1440"/>
                <a:gd name="T30" fmla="*/ 0 w 7562"/>
                <a:gd name="T31" fmla="*/ 0 h 1440"/>
                <a:gd name="T32" fmla="*/ 0 w 7562"/>
                <a:gd name="T33" fmla="*/ 0 h 1440"/>
                <a:gd name="T34" fmla="*/ 0 w 7562"/>
                <a:gd name="T35" fmla="*/ 0 h 1440"/>
                <a:gd name="T36" fmla="*/ 0 w 7562"/>
                <a:gd name="T37" fmla="*/ 0 h 1440"/>
                <a:gd name="T38" fmla="*/ 0 w 7562"/>
                <a:gd name="T39" fmla="*/ 0 h 1440"/>
                <a:gd name="T40" fmla="*/ 3 w 7562"/>
                <a:gd name="T41" fmla="*/ 0 h 1440"/>
                <a:gd name="T42" fmla="*/ 3 w 7562"/>
                <a:gd name="T43" fmla="*/ 0 h 1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562" h="1440">
                  <a:moveTo>
                    <a:pt x="7562" y="1440"/>
                  </a:moveTo>
                  <a:lnTo>
                    <a:pt x="7562" y="1440"/>
                  </a:lnTo>
                  <a:lnTo>
                    <a:pt x="562" y="1440"/>
                  </a:lnTo>
                  <a:lnTo>
                    <a:pt x="411" y="1432"/>
                  </a:lnTo>
                  <a:lnTo>
                    <a:pt x="348" y="1423"/>
                  </a:lnTo>
                  <a:lnTo>
                    <a:pt x="295" y="1407"/>
                  </a:lnTo>
                  <a:lnTo>
                    <a:pt x="241" y="1390"/>
                  </a:lnTo>
                  <a:lnTo>
                    <a:pt x="196" y="1365"/>
                  </a:lnTo>
                  <a:lnTo>
                    <a:pt x="152" y="1332"/>
                  </a:lnTo>
                  <a:lnTo>
                    <a:pt x="116" y="1298"/>
                  </a:lnTo>
                  <a:lnTo>
                    <a:pt x="79" y="1253"/>
                  </a:lnTo>
                  <a:lnTo>
                    <a:pt x="52" y="1205"/>
                  </a:lnTo>
                  <a:lnTo>
                    <a:pt x="25" y="1151"/>
                  </a:lnTo>
                  <a:lnTo>
                    <a:pt x="7" y="1055"/>
                  </a:lnTo>
                  <a:lnTo>
                    <a:pt x="0" y="966"/>
                  </a:lnTo>
                  <a:lnTo>
                    <a:pt x="0" y="807"/>
                  </a:lnTo>
                  <a:lnTo>
                    <a:pt x="0" y="0"/>
                  </a:lnTo>
                  <a:lnTo>
                    <a:pt x="7553" y="0"/>
                  </a:lnTo>
                  <a:lnTo>
                    <a:pt x="7562" y="1440"/>
                  </a:lnTo>
                  <a:close/>
                </a:path>
              </a:pathLst>
            </a:custGeom>
            <a:solidFill>
              <a:srgbClr val="EEA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0" name="Freeform 62">
              <a:extLst>
                <a:ext uri="{FF2B5EF4-FFF2-40B4-BE49-F238E27FC236}">
                  <a16:creationId xmlns:a16="http://schemas.microsoft.com/office/drawing/2014/main" id="{3433E66E-E5AE-475C-947C-DCD0934F95DA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332" y="4156"/>
              <a:ext cx="1073" cy="164"/>
            </a:xfrm>
            <a:custGeom>
              <a:avLst/>
              <a:gdLst>
                <a:gd name="T0" fmla="*/ 0 w 7562"/>
                <a:gd name="T1" fmla="*/ 0 h 1440"/>
                <a:gd name="T2" fmla="*/ 0 w 7562"/>
                <a:gd name="T3" fmla="*/ 0 h 1440"/>
                <a:gd name="T4" fmla="*/ 0 w 7562"/>
                <a:gd name="T5" fmla="*/ 0 h 1440"/>
                <a:gd name="T6" fmla="*/ 0 w 7562"/>
                <a:gd name="T7" fmla="*/ 0 h 1440"/>
                <a:gd name="T8" fmla="*/ 0 w 7562"/>
                <a:gd name="T9" fmla="*/ 0 h 1440"/>
                <a:gd name="T10" fmla="*/ 0 w 7562"/>
                <a:gd name="T11" fmla="*/ 0 h 1440"/>
                <a:gd name="T12" fmla="*/ 0 w 7562"/>
                <a:gd name="T13" fmla="*/ 0 h 1440"/>
                <a:gd name="T14" fmla="*/ 0 w 7562"/>
                <a:gd name="T15" fmla="*/ 0 h 1440"/>
                <a:gd name="T16" fmla="*/ 0 w 7562"/>
                <a:gd name="T17" fmla="*/ 0 h 1440"/>
                <a:gd name="T18" fmla="*/ 0 w 7562"/>
                <a:gd name="T19" fmla="*/ 0 h 1440"/>
                <a:gd name="T20" fmla="*/ 0 w 7562"/>
                <a:gd name="T21" fmla="*/ 0 h 1440"/>
                <a:gd name="T22" fmla="*/ 0 w 7562"/>
                <a:gd name="T23" fmla="*/ 0 h 1440"/>
                <a:gd name="T24" fmla="*/ 0 w 7562"/>
                <a:gd name="T25" fmla="*/ 0 h 1440"/>
                <a:gd name="T26" fmla="*/ 0 w 7562"/>
                <a:gd name="T27" fmla="*/ 0 h 1440"/>
                <a:gd name="T28" fmla="*/ 0 w 7562"/>
                <a:gd name="T29" fmla="*/ 0 h 1440"/>
                <a:gd name="T30" fmla="*/ 0 w 7562"/>
                <a:gd name="T31" fmla="*/ 0 h 1440"/>
                <a:gd name="T32" fmla="*/ 0 w 7562"/>
                <a:gd name="T33" fmla="*/ 0 h 1440"/>
                <a:gd name="T34" fmla="*/ 0 w 7562"/>
                <a:gd name="T35" fmla="*/ 0 h 1440"/>
                <a:gd name="T36" fmla="*/ 0 w 7562"/>
                <a:gd name="T37" fmla="*/ 0 h 1440"/>
                <a:gd name="T38" fmla="*/ 0 w 7562"/>
                <a:gd name="T39" fmla="*/ 0 h 1440"/>
                <a:gd name="T40" fmla="*/ 0 w 7562"/>
                <a:gd name="T41" fmla="*/ 0 h 1440"/>
                <a:gd name="T42" fmla="*/ 0 w 7562"/>
                <a:gd name="T43" fmla="*/ 0 h 1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562" h="1440">
                  <a:moveTo>
                    <a:pt x="7562" y="1440"/>
                  </a:moveTo>
                  <a:lnTo>
                    <a:pt x="7562" y="1440"/>
                  </a:lnTo>
                  <a:lnTo>
                    <a:pt x="562" y="1440"/>
                  </a:lnTo>
                  <a:lnTo>
                    <a:pt x="411" y="1432"/>
                  </a:lnTo>
                  <a:lnTo>
                    <a:pt x="348" y="1423"/>
                  </a:lnTo>
                  <a:lnTo>
                    <a:pt x="295" y="1407"/>
                  </a:lnTo>
                  <a:lnTo>
                    <a:pt x="241" y="1390"/>
                  </a:lnTo>
                  <a:lnTo>
                    <a:pt x="196" y="1365"/>
                  </a:lnTo>
                  <a:lnTo>
                    <a:pt x="152" y="1332"/>
                  </a:lnTo>
                  <a:lnTo>
                    <a:pt x="116" y="1298"/>
                  </a:lnTo>
                  <a:lnTo>
                    <a:pt x="79" y="1253"/>
                  </a:lnTo>
                  <a:lnTo>
                    <a:pt x="52" y="1205"/>
                  </a:lnTo>
                  <a:lnTo>
                    <a:pt x="25" y="1151"/>
                  </a:lnTo>
                  <a:lnTo>
                    <a:pt x="7" y="1055"/>
                  </a:lnTo>
                  <a:lnTo>
                    <a:pt x="0" y="966"/>
                  </a:lnTo>
                  <a:lnTo>
                    <a:pt x="0" y="807"/>
                  </a:lnTo>
                  <a:lnTo>
                    <a:pt x="0" y="0"/>
                  </a:lnTo>
                  <a:lnTo>
                    <a:pt x="7553" y="0"/>
                  </a:lnTo>
                  <a:lnTo>
                    <a:pt x="7562" y="1440"/>
                  </a:lnTo>
                  <a:close/>
                </a:path>
              </a:pathLst>
            </a:custGeom>
            <a:solidFill>
              <a:srgbClr val="EEA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4865" name="Rectangle 49">
            <a:extLst>
              <a:ext uri="{FF2B5EF4-FFF2-40B4-BE49-F238E27FC236}">
                <a16:creationId xmlns:a16="http://schemas.microsoft.com/office/drawing/2014/main" id="{B4778A35-C7C6-4016-95EF-AD00510EC73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99238"/>
            <a:ext cx="501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/>
            </a:lvl1pPr>
          </a:lstStyle>
          <a:p>
            <a:pPr>
              <a:defRPr/>
            </a:pPr>
            <a:fld id="{E9AA9EED-DD15-4AAF-8DC8-E4A923F5FF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52" descr="logo-IBA-transparent">
            <a:extLst>
              <a:ext uri="{FF2B5EF4-FFF2-40B4-BE49-F238E27FC236}">
                <a16:creationId xmlns:a16="http://schemas.microsoft.com/office/drawing/2014/main" id="{DDC4ECB8-D418-49F3-BB40-7926831BB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6602413"/>
            <a:ext cx="25241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46">
            <a:extLst>
              <a:ext uri="{FF2B5EF4-FFF2-40B4-BE49-F238E27FC236}">
                <a16:creationId xmlns:a16="http://schemas.microsoft.com/office/drawing/2014/main" id="{4A05F1F3-EAE0-40E0-871C-125ADC8845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4438"/>
            <a:ext cx="8501062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34861" name="Rectangle 45">
            <a:extLst>
              <a:ext uri="{FF2B5EF4-FFF2-40B4-BE49-F238E27FC236}">
                <a16:creationId xmlns:a16="http://schemas.microsoft.com/office/drawing/2014/main" id="{42C7627A-5743-4B7B-80D5-2BFB4BF7C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6413" y="61913"/>
            <a:ext cx="8494712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Klepnutím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upravit</a:t>
            </a:r>
            <a:r>
              <a:rPr lang="en-US" dirty="0"/>
              <a:t> </a:t>
            </a:r>
            <a:r>
              <a:rPr lang="en-US" dirty="0" err="1"/>
              <a:t>styl</a:t>
            </a:r>
            <a:r>
              <a:rPr lang="en-US" dirty="0"/>
              <a:t> </a:t>
            </a:r>
            <a:r>
              <a:rPr lang="en-US" dirty="0" err="1"/>
              <a:t>předlohy</a:t>
            </a:r>
            <a:r>
              <a:rPr lang="en-US" dirty="0"/>
              <a:t> </a:t>
            </a:r>
            <a:r>
              <a:rPr lang="en-US" dirty="0" err="1"/>
              <a:t>nadpisů</a:t>
            </a:r>
            <a:endParaRPr lang="en-US" dirty="0"/>
          </a:p>
        </p:txBody>
      </p:sp>
      <p:sp>
        <p:nvSpPr>
          <p:cNvPr id="1032" name="Line 60">
            <a:extLst>
              <a:ext uri="{FF2B5EF4-FFF2-40B4-BE49-F238E27FC236}">
                <a16:creationId xmlns:a16="http://schemas.microsoft.com/office/drawing/2014/main" id="{E986DF0C-FC7C-4C5F-A79D-EBFE7710A9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8625" y="357188"/>
            <a:ext cx="0" cy="69215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3" name="Line 55">
            <a:extLst>
              <a:ext uri="{FF2B5EF4-FFF2-40B4-BE49-F238E27FC236}">
                <a16:creationId xmlns:a16="http://schemas.microsoft.com/office/drawing/2014/main" id="{C9C6CE05-1502-4649-B0DD-FECBFAEB28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625" y="1071563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034" name="Group 69">
            <a:extLst>
              <a:ext uri="{FF2B5EF4-FFF2-40B4-BE49-F238E27FC236}">
                <a16:creationId xmlns:a16="http://schemas.microsoft.com/office/drawing/2014/main" id="{F2FCDE66-1091-41B1-A349-4A38FFD98052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1071563"/>
            <a:ext cx="9020175" cy="206375"/>
            <a:chOff x="78" y="506"/>
            <a:chExt cx="5682" cy="130"/>
          </a:xfrm>
        </p:grpSpPr>
        <p:sp>
          <p:nvSpPr>
            <p:cNvPr id="1037" name="Line 65">
              <a:extLst>
                <a:ext uri="{FF2B5EF4-FFF2-40B4-BE49-F238E27FC236}">
                  <a16:creationId xmlns:a16="http://schemas.microsoft.com/office/drawing/2014/main" id="{D7BB341F-BE24-4BDB-9E1A-44F0B1DE4E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" y="571"/>
              <a:ext cx="5631" cy="0"/>
            </a:xfrm>
            <a:prstGeom prst="line">
              <a:avLst/>
            </a:prstGeom>
            <a:noFill/>
            <a:ln w="19050">
              <a:solidFill>
                <a:srgbClr val="EEA3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Oval 66">
              <a:extLst>
                <a:ext uri="{FF2B5EF4-FFF2-40B4-BE49-F238E27FC236}">
                  <a16:creationId xmlns:a16="http://schemas.microsoft.com/office/drawing/2014/main" id="{912659B6-96C2-4FAE-9E56-A8847893C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" y="506"/>
              <a:ext cx="130" cy="130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rgbClr val="EEA32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</p:grpSp>
      <p:pic>
        <p:nvPicPr>
          <p:cNvPr id="1035" name="Picture 67" descr="logo-MU">
            <a:extLst>
              <a:ext uri="{FF2B5EF4-FFF2-40B4-BE49-F238E27FC236}">
                <a16:creationId xmlns:a16="http://schemas.microsoft.com/office/drawing/2014/main" id="{65B5BBB6-6369-47EF-9253-7275F8621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00" y="6588125"/>
            <a:ext cx="2635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70">
            <a:extLst>
              <a:ext uri="{FF2B5EF4-FFF2-40B4-BE49-F238E27FC236}">
                <a16:creationId xmlns:a16="http://schemas.microsoft.com/office/drawing/2014/main" id="{A459DF6E-F121-4CBB-AB28-D97D09306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6670675"/>
            <a:ext cx="2852738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cs-CZ" altLang="cs-CZ" sz="1000">
                <a:solidFill>
                  <a:schemeClr val="bg1"/>
                </a:solidFill>
              </a:rPr>
              <a:t>© Institut biostatistiky a analýz</a:t>
            </a:r>
            <a:endParaRPr lang="en-US" altLang="cs-CZ" sz="10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59" r:id="rId10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þ"/>
        <a:defRPr sz="28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80000"/>
        <a:buFont typeface="Wingdings" panose="05000000000000000000" pitchFamily="2" charset="2"/>
        <a:buChar char="è"/>
        <a:defRPr sz="2400">
          <a:solidFill>
            <a:schemeClr val="tx1"/>
          </a:solidFill>
          <a:latin typeface="+mn-lt"/>
          <a:cs typeface="Arial" charset="0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Arial" charset="0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cs typeface="Arial" charset="0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rgbClr val="DDD4C6"/>
        </a:buClr>
        <a:buChar char="•"/>
        <a:defRPr sz="2000">
          <a:solidFill>
            <a:schemeClr val="tx1"/>
          </a:solidFill>
          <a:latin typeface="+mn-lt"/>
          <a:cs typeface="Arial" charset="0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8" descr="levy-panel-IBA-se-zavojem">
            <a:extLst>
              <a:ext uri="{FF2B5EF4-FFF2-40B4-BE49-F238E27FC236}">
                <a16:creationId xmlns:a16="http://schemas.microsoft.com/office/drawing/2014/main" id="{E608EBAD-535A-4469-877E-592A276AB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2"/>
          <a:stretch>
            <a:fillRect/>
          </a:stretch>
        </p:blipFill>
        <p:spPr bwMode="auto">
          <a:xfrm>
            <a:off x="0" y="0"/>
            <a:ext cx="1692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63">
            <a:extLst>
              <a:ext uri="{FF2B5EF4-FFF2-40B4-BE49-F238E27FC236}">
                <a16:creationId xmlns:a16="http://schemas.microsoft.com/office/drawing/2014/main" id="{22521D58-3662-4C07-A589-0CA56625A8AD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6638925"/>
            <a:ext cx="7537450" cy="219075"/>
            <a:chOff x="1338" y="4156"/>
            <a:chExt cx="4067" cy="164"/>
          </a:xfrm>
        </p:grpSpPr>
        <p:sp>
          <p:nvSpPr>
            <p:cNvPr id="2063" name="Freeform 61">
              <a:extLst>
                <a:ext uri="{FF2B5EF4-FFF2-40B4-BE49-F238E27FC236}">
                  <a16:creationId xmlns:a16="http://schemas.microsoft.com/office/drawing/2014/main" id="{E549F546-AC63-4A01-8C2E-69668943F715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338" y="4156"/>
              <a:ext cx="3175" cy="164"/>
            </a:xfrm>
            <a:custGeom>
              <a:avLst/>
              <a:gdLst>
                <a:gd name="T0" fmla="*/ 0 w 7562"/>
                <a:gd name="T1" fmla="*/ 0 h 1440"/>
                <a:gd name="T2" fmla="*/ 0 w 7562"/>
                <a:gd name="T3" fmla="*/ 0 h 1440"/>
                <a:gd name="T4" fmla="*/ 0 w 7562"/>
                <a:gd name="T5" fmla="*/ 0 h 1440"/>
                <a:gd name="T6" fmla="*/ 0 w 7562"/>
                <a:gd name="T7" fmla="*/ 0 h 1440"/>
                <a:gd name="T8" fmla="*/ 0 w 7562"/>
                <a:gd name="T9" fmla="*/ 0 h 1440"/>
                <a:gd name="T10" fmla="*/ 0 w 7562"/>
                <a:gd name="T11" fmla="*/ 0 h 1440"/>
                <a:gd name="T12" fmla="*/ 0 w 7562"/>
                <a:gd name="T13" fmla="*/ 0 h 1440"/>
                <a:gd name="T14" fmla="*/ 0 w 7562"/>
                <a:gd name="T15" fmla="*/ 0 h 1440"/>
                <a:gd name="T16" fmla="*/ 0 w 7562"/>
                <a:gd name="T17" fmla="*/ 0 h 1440"/>
                <a:gd name="T18" fmla="*/ 0 w 7562"/>
                <a:gd name="T19" fmla="*/ 0 h 1440"/>
                <a:gd name="T20" fmla="*/ 0 w 7562"/>
                <a:gd name="T21" fmla="*/ 0 h 1440"/>
                <a:gd name="T22" fmla="*/ 0 w 7562"/>
                <a:gd name="T23" fmla="*/ 0 h 1440"/>
                <a:gd name="T24" fmla="*/ 0 w 7562"/>
                <a:gd name="T25" fmla="*/ 0 h 1440"/>
                <a:gd name="T26" fmla="*/ 0 w 7562"/>
                <a:gd name="T27" fmla="*/ 0 h 1440"/>
                <a:gd name="T28" fmla="*/ 0 w 7562"/>
                <a:gd name="T29" fmla="*/ 0 h 1440"/>
                <a:gd name="T30" fmla="*/ 0 w 7562"/>
                <a:gd name="T31" fmla="*/ 0 h 1440"/>
                <a:gd name="T32" fmla="*/ 0 w 7562"/>
                <a:gd name="T33" fmla="*/ 0 h 1440"/>
                <a:gd name="T34" fmla="*/ 0 w 7562"/>
                <a:gd name="T35" fmla="*/ 0 h 1440"/>
                <a:gd name="T36" fmla="*/ 0 w 7562"/>
                <a:gd name="T37" fmla="*/ 0 h 1440"/>
                <a:gd name="T38" fmla="*/ 0 w 7562"/>
                <a:gd name="T39" fmla="*/ 0 h 1440"/>
                <a:gd name="T40" fmla="*/ 0 w 7562"/>
                <a:gd name="T41" fmla="*/ 0 h 1440"/>
                <a:gd name="T42" fmla="*/ 0 w 7562"/>
                <a:gd name="T43" fmla="*/ 0 h 1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562" h="1440">
                  <a:moveTo>
                    <a:pt x="7562" y="1440"/>
                  </a:moveTo>
                  <a:lnTo>
                    <a:pt x="7562" y="1440"/>
                  </a:lnTo>
                  <a:lnTo>
                    <a:pt x="562" y="1440"/>
                  </a:lnTo>
                  <a:lnTo>
                    <a:pt x="411" y="1432"/>
                  </a:lnTo>
                  <a:lnTo>
                    <a:pt x="348" y="1423"/>
                  </a:lnTo>
                  <a:lnTo>
                    <a:pt x="295" y="1407"/>
                  </a:lnTo>
                  <a:lnTo>
                    <a:pt x="241" y="1390"/>
                  </a:lnTo>
                  <a:lnTo>
                    <a:pt x="196" y="1365"/>
                  </a:lnTo>
                  <a:lnTo>
                    <a:pt x="152" y="1332"/>
                  </a:lnTo>
                  <a:lnTo>
                    <a:pt x="116" y="1298"/>
                  </a:lnTo>
                  <a:lnTo>
                    <a:pt x="79" y="1253"/>
                  </a:lnTo>
                  <a:lnTo>
                    <a:pt x="52" y="1205"/>
                  </a:lnTo>
                  <a:lnTo>
                    <a:pt x="25" y="1151"/>
                  </a:lnTo>
                  <a:lnTo>
                    <a:pt x="7" y="1055"/>
                  </a:lnTo>
                  <a:lnTo>
                    <a:pt x="0" y="966"/>
                  </a:lnTo>
                  <a:lnTo>
                    <a:pt x="0" y="807"/>
                  </a:lnTo>
                  <a:lnTo>
                    <a:pt x="0" y="0"/>
                  </a:lnTo>
                  <a:lnTo>
                    <a:pt x="7553" y="0"/>
                  </a:lnTo>
                  <a:lnTo>
                    <a:pt x="7562" y="1440"/>
                  </a:lnTo>
                  <a:close/>
                </a:path>
              </a:pathLst>
            </a:custGeom>
            <a:solidFill>
              <a:srgbClr val="EEA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4" name="Freeform 62">
              <a:extLst>
                <a:ext uri="{FF2B5EF4-FFF2-40B4-BE49-F238E27FC236}">
                  <a16:creationId xmlns:a16="http://schemas.microsoft.com/office/drawing/2014/main" id="{AB8255AD-4405-4456-9A25-55CB60D20428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332" y="4156"/>
              <a:ext cx="1073" cy="164"/>
            </a:xfrm>
            <a:custGeom>
              <a:avLst/>
              <a:gdLst>
                <a:gd name="T0" fmla="*/ 0 w 7562"/>
                <a:gd name="T1" fmla="*/ 0 h 1440"/>
                <a:gd name="T2" fmla="*/ 0 w 7562"/>
                <a:gd name="T3" fmla="*/ 0 h 1440"/>
                <a:gd name="T4" fmla="*/ 0 w 7562"/>
                <a:gd name="T5" fmla="*/ 0 h 1440"/>
                <a:gd name="T6" fmla="*/ 0 w 7562"/>
                <a:gd name="T7" fmla="*/ 0 h 1440"/>
                <a:gd name="T8" fmla="*/ 0 w 7562"/>
                <a:gd name="T9" fmla="*/ 0 h 1440"/>
                <a:gd name="T10" fmla="*/ 0 w 7562"/>
                <a:gd name="T11" fmla="*/ 0 h 1440"/>
                <a:gd name="T12" fmla="*/ 0 w 7562"/>
                <a:gd name="T13" fmla="*/ 0 h 1440"/>
                <a:gd name="T14" fmla="*/ 0 w 7562"/>
                <a:gd name="T15" fmla="*/ 0 h 1440"/>
                <a:gd name="T16" fmla="*/ 0 w 7562"/>
                <a:gd name="T17" fmla="*/ 0 h 1440"/>
                <a:gd name="T18" fmla="*/ 0 w 7562"/>
                <a:gd name="T19" fmla="*/ 0 h 1440"/>
                <a:gd name="T20" fmla="*/ 0 w 7562"/>
                <a:gd name="T21" fmla="*/ 0 h 1440"/>
                <a:gd name="T22" fmla="*/ 0 w 7562"/>
                <a:gd name="T23" fmla="*/ 0 h 1440"/>
                <a:gd name="T24" fmla="*/ 0 w 7562"/>
                <a:gd name="T25" fmla="*/ 0 h 1440"/>
                <a:gd name="T26" fmla="*/ 0 w 7562"/>
                <a:gd name="T27" fmla="*/ 0 h 1440"/>
                <a:gd name="T28" fmla="*/ 0 w 7562"/>
                <a:gd name="T29" fmla="*/ 0 h 1440"/>
                <a:gd name="T30" fmla="*/ 0 w 7562"/>
                <a:gd name="T31" fmla="*/ 0 h 1440"/>
                <a:gd name="T32" fmla="*/ 0 w 7562"/>
                <a:gd name="T33" fmla="*/ 0 h 1440"/>
                <a:gd name="T34" fmla="*/ 0 w 7562"/>
                <a:gd name="T35" fmla="*/ 0 h 1440"/>
                <a:gd name="T36" fmla="*/ 0 w 7562"/>
                <a:gd name="T37" fmla="*/ 0 h 1440"/>
                <a:gd name="T38" fmla="*/ 0 w 7562"/>
                <a:gd name="T39" fmla="*/ 0 h 1440"/>
                <a:gd name="T40" fmla="*/ 0 w 7562"/>
                <a:gd name="T41" fmla="*/ 0 h 1440"/>
                <a:gd name="T42" fmla="*/ 0 w 7562"/>
                <a:gd name="T43" fmla="*/ 0 h 1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562" h="1440">
                  <a:moveTo>
                    <a:pt x="7562" y="1440"/>
                  </a:moveTo>
                  <a:lnTo>
                    <a:pt x="7562" y="1440"/>
                  </a:lnTo>
                  <a:lnTo>
                    <a:pt x="562" y="1440"/>
                  </a:lnTo>
                  <a:lnTo>
                    <a:pt x="411" y="1432"/>
                  </a:lnTo>
                  <a:lnTo>
                    <a:pt x="348" y="1423"/>
                  </a:lnTo>
                  <a:lnTo>
                    <a:pt x="295" y="1407"/>
                  </a:lnTo>
                  <a:lnTo>
                    <a:pt x="241" y="1390"/>
                  </a:lnTo>
                  <a:lnTo>
                    <a:pt x="196" y="1365"/>
                  </a:lnTo>
                  <a:lnTo>
                    <a:pt x="152" y="1332"/>
                  </a:lnTo>
                  <a:lnTo>
                    <a:pt x="116" y="1298"/>
                  </a:lnTo>
                  <a:lnTo>
                    <a:pt x="79" y="1253"/>
                  </a:lnTo>
                  <a:lnTo>
                    <a:pt x="52" y="1205"/>
                  </a:lnTo>
                  <a:lnTo>
                    <a:pt x="25" y="1151"/>
                  </a:lnTo>
                  <a:lnTo>
                    <a:pt x="7" y="1055"/>
                  </a:lnTo>
                  <a:lnTo>
                    <a:pt x="0" y="966"/>
                  </a:lnTo>
                  <a:lnTo>
                    <a:pt x="0" y="807"/>
                  </a:lnTo>
                  <a:lnTo>
                    <a:pt x="0" y="0"/>
                  </a:lnTo>
                  <a:lnTo>
                    <a:pt x="7553" y="0"/>
                  </a:lnTo>
                  <a:lnTo>
                    <a:pt x="7562" y="1440"/>
                  </a:lnTo>
                  <a:close/>
                </a:path>
              </a:pathLst>
            </a:custGeom>
            <a:solidFill>
              <a:srgbClr val="EEA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4865" name="Rectangle 49">
            <a:extLst>
              <a:ext uri="{FF2B5EF4-FFF2-40B4-BE49-F238E27FC236}">
                <a16:creationId xmlns:a16="http://schemas.microsoft.com/office/drawing/2014/main" id="{9AAA7D41-BD11-4029-B707-9915BC35142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99238"/>
            <a:ext cx="501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>
              <a:defRPr/>
            </a:pPr>
            <a:fld id="{6CD7B2F3-7FF6-47C7-837B-F762FF4D26A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pic>
        <p:nvPicPr>
          <p:cNvPr id="2053" name="Picture 52" descr="logo-IBA-transparent">
            <a:extLst>
              <a:ext uri="{FF2B5EF4-FFF2-40B4-BE49-F238E27FC236}">
                <a16:creationId xmlns:a16="http://schemas.microsoft.com/office/drawing/2014/main" id="{38403D54-0778-41DD-B561-0F61E9D44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6602413"/>
            <a:ext cx="25241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46">
            <a:extLst>
              <a:ext uri="{FF2B5EF4-FFF2-40B4-BE49-F238E27FC236}">
                <a16:creationId xmlns:a16="http://schemas.microsoft.com/office/drawing/2014/main" id="{86367968-C9A0-4EAD-93CF-6C512BFB6F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4438"/>
            <a:ext cx="8501062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34861" name="Rectangle 45">
            <a:extLst>
              <a:ext uri="{FF2B5EF4-FFF2-40B4-BE49-F238E27FC236}">
                <a16:creationId xmlns:a16="http://schemas.microsoft.com/office/drawing/2014/main" id="{A3BF9ECE-E5A6-48C5-8AE0-B6D1F5A1DC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6413" y="61913"/>
            <a:ext cx="8494712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Klepnutím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upravit</a:t>
            </a:r>
            <a:r>
              <a:rPr lang="en-US" dirty="0"/>
              <a:t> </a:t>
            </a:r>
            <a:r>
              <a:rPr lang="en-US" dirty="0" err="1"/>
              <a:t>styl</a:t>
            </a:r>
            <a:r>
              <a:rPr lang="en-US" dirty="0"/>
              <a:t> </a:t>
            </a:r>
            <a:r>
              <a:rPr lang="en-US" dirty="0" err="1"/>
              <a:t>předlohy</a:t>
            </a:r>
            <a:r>
              <a:rPr lang="en-US" dirty="0"/>
              <a:t> </a:t>
            </a:r>
            <a:r>
              <a:rPr lang="en-US" dirty="0" err="1"/>
              <a:t>nadpisů</a:t>
            </a:r>
            <a:endParaRPr lang="en-US" dirty="0"/>
          </a:p>
        </p:txBody>
      </p:sp>
      <p:sp>
        <p:nvSpPr>
          <p:cNvPr id="2056" name="Line 60">
            <a:extLst>
              <a:ext uri="{FF2B5EF4-FFF2-40B4-BE49-F238E27FC236}">
                <a16:creationId xmlns:a16="http://schemas.microsoft.com/office/drawing/2014/main" id="{EC528549-74D2-473C-AAE6-DCE067D75A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8625" y="357188"/>
            <a:ext cx="0" cy="69215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7" name="Line 55">
            <a:extLst>
              <a:ext uri="{FF2B5EF4-FFF2-40B4-BE49-F238E27FC236}">
                <a16:creationId xmlns:a16="http://schemas.microsoft.com/office/drawing/2014/main" id="{6FC84ABB-A1D8-4BA4-9EB7-391A66A70F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625" y="1071563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058" name="Group 69">
            <a:extLst>
              <a:ext uri="{FF2B5EF4-FFF2-40B4-BE49-F238E27FC236}">
                <a16:creationId xmlns:a16="http://schemas.microsoft.com/office/drawing/2014/main" id="{E57D70B0-8D1D-4663-BF6A-7439E6EDAD05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1071563"/>
            <a:ext cx="9020175" cy="206375"/>
            <a:chOff x="78" y="506"/>
            <a:chExt cx="5682" cy="130"/>
          </a:xfrm>
        </p:grpSpPr>
        <p:sp>
          <p:nvSpPr>
            <p:cNvPr id="2061" name="Line 65">
              <a:extLst>
                <a:ext uri="{FF2B5EF4-FFF2-40B4-BE49-F238E27FC236}">
                  <a16:creationId xmlns:a16="http://schemas.microsoft.com/office/drawing/2014/main" id="{CC91BD86-ADAF-40EA-B0E9-CE1D9285AD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" y="571"/>
              <a:ext cx="5631" cy="0"/>
            </a:xfrm>
            <a:prstGeom prst="line">
              <a:avLst/>
            </a:prstGeom>
            <a:noFill/>
            <a:ln w="19050">
              <a:solidFill>
                <a:srgbClr val="EEA3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Oval 66">
              <a:extLst>
                <a:ext uri="{FF2B5EF4-FFF2-40B4-BE49-F238E27FC236}">
                  <a16:creationId xmlns:a16="http://schemas.microsoft.com/office/drawing/2014/main" id="{CF1EA0FE-A69A-4F8C-ACA9-06BEA0A8D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" y="506"/>
              <a:ext cx="130" cy="130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rgbClr val="EEA32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</p:grpSp>
      <p:pic>
        <p:nvPicPr>
          <p:cNvPr id="2059" name="Picture 67" descr="logo-MU">
            <a:extLst>
              <a:ext uri="{FF2B5EF4-FFF2-40B4-BE49-F238E27FC236}">
                <a16:creationId xmlns:a16="http://schemas.microsoft.com/office/drawing/2014/main" id="{63D44881-08BF-4217-8163-043E021F5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00" y="6588125"/>
            <a:ext cx="2635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70">
            <a:extLst>
              <a:ext uri="{FF2B5EF4-FFF2-40B4-BE49-F238E27FC236}">
                <a16:creationId xmlns:a16="http://schemas.microsoft.com/office/drawing/2014/main" id="{15FE581C-EFED-4484-9B15-DC02866D5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6670675"/>
            <a:ext cx="2852738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cs-CZ" altLang="cs-CZ" sz="1000">
                <a:solidFill>
                  <a:schemeClr val="bg1"/>
                </a:solidFill>
              </a:rPr>
              <a:t>© Institut biostatistiky a analýz</a:t>
            </a:r>
            <a:endParaRPr lang="en-US" altLang="cs-CZ" sz="10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þ"/>
        <a:defRPr sz="28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80000"/>
        <a:buFont typeface="Wingdings" panose="05000000000000000000" pitchFamily="2" charset="2"/>
        <a:buChar char="è"/>
        <a:defRPr sz="2400">
          <a:solidFill>
            <a:schemeClr val="tx1"/>
          </a:solidFill>
          <a:latin typeface="+mn-lt"/>
          <a:cs typeface="Arial" charset="0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Arial" charset="0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cs typeface="Arial" charset="0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rgbClr val="DDD4C6"/>
        </a:buClr>
        <a:buChar char="•"/>
        <a:defRPr sz="2000">
          <a:solidFill>
            <a:schemeClr val="tx1"/>
          </a:solidFill>
          <a:latin typeface="+mn-lt"/>
          <a:cs typeface="Arial" charset="0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slovnik-cizich-slov.abz.cz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cs.wikipedia.org/wiki/Latina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cs.wikipedia.org/wiki/Latina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P%C5%99%C3%AD%C4%8Dina" TargetMode="External"/><Relationship Id="rId2" Type="http://schemas.openxmlformats.org/officeDocument/2006/relationships/hyperlink" Target="http://cs.wikipedia.org/wiki/Latin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://cs.wikipedia.org/wiki/N%C3%A1sledek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cs.wikipedia.org/wiki/Latina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en.wikipedia.org/wiki/File:Correlation_examples2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en.wikipedia.org/wiki/File:Spearman_fig3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hyperlink" Target="https://en.wikipedia.org/wiki/File:Spearman_fig2.sv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32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32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45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6.wmf"/><Relationship Id="rId12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51.png"/><Relationship Id="rId5" Type="http://schemas.openxmlformats.org/officeDocument/2006/relationships/image" Target="../media/image45.wmf"/><Relationship Id="rId10" Type="http://schemas.openxmlformats.org/officeDocument/2006/relationships/image" Target="../media/image50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4.png"/><Relationship Id="rId7" Type="http://schemas.openxmlformats.org/officeDocument/2006/relationships/image" Target="../media/image46.wmf"/><Relationship Id="rId12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51.png"/><Relationship Id="rId5" Type="http://schemas.openxmlformats.org/officeDocument/2006/relationships/image" Target="../media/image45.wmf"/><Relationship Id="rId10" Type="http://schemas.openxmlformats.org/officeDocument/2006/relationships/image" Target="../media/image50.png"/><Relationship Id="rId4" Type="http://schemas.openxmlformats.org/officeDocument/2006/relationships/oleObject" Target="../embeddings/oleObject13.bin"/><Relationship Id="rId9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45.wmf"/><Relationship Id="rId7" Type="http://schemas.openxmlformats.org/officeDocument/2006/relationships/image" Target="../media/image55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56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62.gi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E0BED45-AB6C-42EA-B212-F5FD8089927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5750" y="1857375"/>
            <a:ext cx="8239125" cy="1930400"/>
          </a:xfrm>
        </p:spPr>
        <p:txBody>
          <a:bodyPr/>
          <a:lstStyle/>
          <a:p>
            <a:pPr eaLnBrk="1" hangingPunct="1"/>
            <a:r>
              <a:rPr lang="cs-CZ" altLang="cs-CZ" sz="4800" dirty="0"/>
              <a:t>ČASOVÉ ŘADY </a:t>
            </a:r>
            <a:endParaRPr lang="cs-CZ" altLang="cs-CZ" sz="4000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8257D0E-8489-4CDB-91BE-BBA7E0A1136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79712" y="4293096"/>
            <a:ext cx="6858000" cy="2357438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>
                <a:latin typeface="Arial" pitchFamily="34" charset="0"/>
              </a:rPr>
              <a:t>Mgr. et Mgr. Jiří Kalina, PhD.</a:t>
            </a:r>
          </a:p>
          <a:p>
            <a:pPr eaLnBrk="1" hangingPunct="1">
              <a:defRPr/>
            </a:pPr>
            <a:endParaRPr lang="en-US" b="1" dirty="0">
              <a:latin typeface="Arial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b="1" dirty="0">
                <a:latin typeface="Arial" pitchFamily="34" charset="0"/>
              </a:rPr>
              <a:t>UKB, </a:t>
            </a:r>
            <a:r>
              <a:rPr lang="cs-CZ" b="1" dirty="0">
                <a:latin typeface="Arial" pitchFamily="34" charset="0"/>
              </a:rPr>
              <a:t>pavilon D29 (</a:t>
            </a:r>
            <a:r>
              <a:rPr lang="cs-CZ" b="1" dirty="0" err="1">
                <a:latin typeface="Arial" pitchFamily="34" charset="0"/>
              </a:rPr>
              <a:t>Recetox</a:t>
            </a:r>
            <a:r>
              <a:rPr lang="cs-CZ" b="1" dirty="0">
                <a:latin typeface="Arial" pitchFamily="34" charset="0"/>
              </a:rPr>
              <a:t>)</a:t>
            </a:r>
            <a:r>
              <a:rPr lang="en-US" b="1" dirty="0">
                <a:latin typeface="Arial" pitchFamily="34" charset="0"/>
              </a:rPr>
              <a:t>, </a:t>
            </a:r>
            <a:r>
              <a:rPr lang="cs-CZ" b="1" dirty="0">
                <a:latin typeface="Arial" pitchFamily="34" charset="0"/>
              </a:rPr>
              <a:t>kancelář 123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b="1" dirty="0">
                <a:latin typeface="Arial" pitchFamily="34" charset="0"/>
              </a:rPr>
              <a:t>kalina</a:t>
            </a:r>
            <a:r>
              <a:rPr lang="en-US" b="1" dirty="0">
                <a:latin typeface="Arial" pitchFamily="34" charset="0"/>
              </a:rPr>
              <a:t>@</a:t>
            </a:r>
            <a:r>
              <a:rPr lang="cs-CZ" b="1" dirty="0">
                <a:latin typeface="Arial" pitchFamily="34" charset="0"/>
              </a:rPr>
              <a:t>mail</a:t>
            </a:r>
            <a:r>
              <a:rPr lang="en-US" b="1" dirty="0">
                <a:latin typeface="Arial" pitchFamily="34" charset="0"/>
              </a:rPr>
              <a:t>.muni.cz</a:t>
            </a:r>
            <a:endParaRPr lang="cs-CZ" sz="1200" b="1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BE58EE-79E8-43FE-ADB0-35359D70F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Konvoluční zákonitosti</a:t>
            </a:r>
          </a:p>
        </p:txBody>
      </p:sp>
      <p:sp>
        <p:nvSpPr>
          <p:cNvPr id="66563" name="Zástupný symbol pro obsah 2">
            <a:extLst>
              <a:ext uri="{FF2B5EF4-FFF2-40B4-BE49-F238E27FC236}">
                <a16:creationId xmlns:a16="http://schemas.microsoft.com/office/drawing/2014/main" id="{D38E15B7-3EE6-46FD-AFFB-831976DC3C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altLang="cs-CZ" sz="2000" dirty="0"/>
              <a:t>pro kauzální posloupnosti, tj. takové pro které platí x(n) = 0 pro n </a:t>
            </a:r>
            <a:r>
              <a:rPr lang="en-US" altLang="cs-CZ" sz="2000" dirty="0"/>
              <a:t>&lt;</a:t>
            </a:r>
            <a:r>
              <a:rPr lang="cs-CZ" altLang="cs-CZ" sz="2000" dirty="0"/>
              <a:t> 0 se konvoluční vztah mění na</a:t>
            </a:r>
          </a:p>
          <a:p>
            <a:endParaRPr lang="cs-CZ" altLang="cs-CZ" sz="2000" dirty="0"/>
          </a:p>
          <a:p>
            <a:endParaRPr lang="cs-CZ" altLang="cs-CZ" sz="2000" dirty="0"/>
          </a:p>
          <a:p>
            <a:endParaRPr lang="cs-CZ" altLang="cs-CZ" sz="2000" dirty="0"/>
          </a:p>
          <a:p>
            <a:r>
              <a:rPr lang="cs-CZ" altLang="cs-CZ" sz="2000" dirty="0"/>
              <a:t>V reálných podmínkách při zpracování reálných dat samozřejmě nejsou posloupnosti x</a:t>
            </a:r>
            <a:r>
              <a:rPr lang="cs-CZ" altLang="cs-CZ" sz="2000" baseline="-25000" dirty="0"/>
              <a:t>1</a:t>
            </a:r>
            <a:r>
              <a:rPr lang="cs-CZ" altLang="cs-CZ" sz="2000" dirty="0"/>
              <a:t>(n) a x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(n) nekonečné, nýbrž mají konečnou délku. Předpokládejme obecně N</a:t>
            </a:r>
            <a:r>
              <a:rPr lang="cs-CZ" altLang="cs-CZ" sz="2000" baseline="-25000" dirty="0"/>
              <a:t>1</a:t>
            </a:r>
            <a:r>
              <a:rPr lang="cs-CZ" altLang="cs-CZ" sz="2000" dirty="0"/>
              <a:t> vzorků v případě posloupnosti x</a:t>
            </a:r>
            <a:r>
              <a:rPr lang="cs-CZ" altLang="cs-CZ" sz="2000" baseline="-25000" dirty="0"/>
              <a:t>1</a:t>
            </a:r>
            <a:r>
              <a:rPr lang="cs-CZ" altLang="cs-CZ" sz="2000" dirty="0"/>
              <a:t>(n) a N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 vzorků v případě posloupnosti x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(n). Dále položme x</a:t>
            </a:r>
            <a:r>
              <a:rPr lang="cs-CZ" altLang="cs-CZ" sz="2000" baseline="-25000" dirty="0"/>
              <a:t>1</a:t>
            </a:r>
            <a:r>
              <a:rPr lang="cs-CZ" altLang="cs-CZ" sz="2000" dirty="0"/>
              <a:t>(n) = 0 pro n </a:t>
            </a:r>
            <a:r>
              <a:rPr lang="cs-CZ" altLang="cs-CZ" sz="2000" dirty="0">
                <a:sym typeface="Symbol" panose="05050102010706020507" pitchFamily="18" charset="2"/>
              </a:rPr>
              <a:t></a:t>
            </a:r>
            <a:r>
              <a:rPr lang="cs-CZ" altLang="cs-CZ" sz="2000" dirty="0"/>
              <a:t> </a:t>
            </a:r>
            <a:r>
              <a:rPr lang="en-US" altLang="cs-CZ" sz="2000" dirty="0">
                <a:sym typeface="Symbol" panose="05050102010706020507" pitchFamily="18" charset="2"/>
              </a:rPr>
              <a:t></a:t>
            </a:r>
            <a:r>
              <a:rPr lang="cs-CZ" altLang="cs-CZ" sz="2000" dirty="0"/>
              <a:t>0, N</a:t>
            </a:r>
            <a:r>
              <a:rPr lang="cs-CZ" altLang="cs-CZ" sz="2000" baseline="-25000" dirty="0"/>
              <a:t>1</a:t>
            </a:r>
            <a:r>
              <a:rPr lang="cs-CZ" altLang="cs-CZ" sz="2000" dirty="0"/>
              <a:t>-1</a:t>
            </a:r>
            <a:r>
              <a:rPr lang="en-US" altLang="cs-CZ" sz="2000" dirty="0">
                <a:sym typeface="Symbol" panose="05050102010706020507" pitchFamily="18" charset="2"/>
              </a:rPr>
              <a:t></a:t>
            </a:r>
            <a:r>
              <a:rPr lang="en-US" altLang="cs-CZ" sz="2000" dirty="0"/>
              <a:t> </a:t>
            </a:r>
            <a:r>
              <a:rPr lang="cs-CZ" altLang="cs-CZ" sz="2000" dirty="0"/>
              <a:t>a analogicky x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(n) = 0 pro n </a:t>
            </a:r>
            <a:r>
              <a:rPr lang="cs-CZ" altLang="cs-CZ" sz="2000" dirty="0">
                <a:sym typeface="Symbol" panose="05050102010706020507" pitchFamily="18" charset="2"/>
              </a:rPr>
              <a:t></a:t>
            </a:r>
            <a:r>
              <a:rPr lang="cs-CZ" altLang="cs-CZ" sz="2000" dirty="0"/>
              <a:t> </a:t>
            </a:r>
            <a:r>
              <a:rPr lang="en-US" altLang="cs-CZ" sz="2000" dirty="0">
                <a:sym typeface="Symbol" panose="05050102010706020507" pitchFamily="18" charset="2"/>
              </a:rPr>
              <a:t></a:t>
            </a:r>
            <a:r>
              <a:rPr lang="cs-CZ" altLang="cs-CZ" sz="2000" dirty="0"/>
              <a:t>0, N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-1</a:t>
            </a:r>
            <a:r>
              <a:rPr lang="en-US" altLang="cs-CZ" sz="2000" dirty="0">
                <a:sym typeface="Symbol" panose="05050102010706020507" pitchFamily="18" charset="2"/>
              </a:rPr>
              <a:t></a:t>
            </a:r>
            <a:r>
              <a:rPr lang="en-US" altLang="cs-CZ" sz="2000" dirty="0"/>
              <a:t>.</a:t>
            </a:r>
            <a:endParaRPr lang="cs-CZ" altLang="cs-CZ" sz="2000" dirty="0"/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30E0B83E-3DF5-43AC-8034-51C4E397B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5" name="Object 1">
                <a:extLst>
                  <a:ext uri="{FF2B5EF4-FFF2-40B4-BE49-F238E27FC236}">
                    <a16:creationId xmlns:a16="http://schemas.microsoft.com/office/drawing/2014/main" id="{AF654EAA-7522-497B-833C-7B43D232240A}"/>
                  </a:ext>
                </a:extLst>
              </p:cNvPr>
              <p:cNvSpPr txBox="1"/>
              <p:nvPr/>
            </p:nvSpPr>
            <p:spPr bwMode="auto">
              <a:xfrm>
                <a:off x="1203660" y="1916832"/>
                <a:ext cx="7128791" cy="792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)·</m:t>
                          </m:r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6565" name="Object 1">
                <a:extLst>
                  <a:ext uri="{FF2B5EF4-FFF2-40B4-BE49-F238E27FC236}">
                    <a16:creationId xmlns:a16="http://schemas.microsoft.com/office/drawing/2014/main" id="{AF654EAA-7522-497B-833C-7B43D2322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3660" y="1916832"/>
                <a:ext cx="7128791" cy="792163"/>
              </a:xfrm>
              <a:prstGeom prst="rect">
                <a:avLst/>
              </a:prstGeom>
              <a:blipFill>
                <a:blip r:embed="rId2"/>
                <a:stretch>
                  <a:fillRect b="-32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566" name="Rectangle 4">
            <a:extLst>
              <a:ext uri="{FF2B5EF4-FFF2-40B4-BE49-F238E27FC236}">
                <a16:creationId xmlns:a16="http://schemas.microsoft.com/office/drawing/2014/main" id="{B28E9ED4-9E72-4594-9E7E-3057D3156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7" name="Object 3">
                <a:extLst>
                  <a:ext uri="{FF2B5EF4-FFF2-40B4-BE49-F238E27FC236}">
                    <a16:creationId xmlns:a16="http://schemas.microsoft.com/office/drawing/2014/main" id="{CC75EDEB-8B2C-4AAE-8AA8-FA6D885955B8}"/>
                  </a:ext>
                </a:extLst>
              </p:cNvPr>
              <p:cNvSpPr txBox="1"/>
              <p:nvPr/>
            </p:nvSpPr>
            <p:spPr bwMode="auto">
              <a:xfrm>
                <a:off x="506413" y="5229225"/>
                <a:ext cx="8494711" cy="11509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cs-CZ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cs-CZ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cs-CZ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)∗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⁡(0,</m:t>
                          </m:r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+1)</m:t>
                          </m:r>
                        </m:sub>
                        <m:sup>
                          <m:func>
                            <m:func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  <m:e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)·</m:t>
                          </m:r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br>
                  <a:rPr lang="cs-CZ" sz="24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cs-CZ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567" name="Object 3">
                <a:extLst>
                  <a:ext uri="{FF2B5EF4-FFF2-40B4-BE49-F238E27FC236}">
                    <a16:creationId xmlns:a16="http://schemas.microsoft.com/office/drawing/2014/main" id="{CC75EDEB-8B2C-4AAE-8AA8-FA6D88595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413" y="5229225"/>
                <a:ext cx="8494711" cy="11509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EA6BDD-281A-4F9D-93D2-EAE8C2BD1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Konvoluční zákonitosti</a:t>
            </a:r>
          </a:p>
        </p:txBody>
      </p:sp>
      <p:sp>
        <p:nvSpPr>
          <p:cNvPr id="67587" name="Zástupný symbol pro obsah 2">
            <a:extLst>
              <a:ext uri="{FF2B5EF4-FFF2-40B4-BE49-F238E27FC236}">
                <a16:creationId xmlns:a16="http://schemas.microsoft.com/office/drawing/2014/main" id="{DB7DA74D-30F8-4198-94B7-971EBD4506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58800"/>
          </a:xfrm>
        </p:spPr>
        <p:txBody>
          <a:bodyPr/>
          <a:lstStyle/>
          <a:p>
            <a:r>
              <a:rPr lang="cs-CZ" altLang="cs-CZ" b="1">
                <a:solidFill>
                  <a:srgbClr val="0070C0"/>
                </a:solidFill>
              </a:rPr>
              <a:t>šířková vlastnost konvoluce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E4F8B501-B768-454E-B29C-93D60F80735F}"/>
              </a:ext>
            </a:extLst>
          </p:cNvPr>
          <p:cNvSpPr txBox="1">
            <a:spLocks/>
          </p:cNvSpPr>
          <p:nvPr/>
        </p:nvSpPr>
        <p:spPr bwMode="auto">
          <a:xfrm>
            <a:off x="971550" y="1989138"/>
            <a:ext cx="504031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defRPr sz="2800" b="0" i="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80000"/>
              <a:buFont typeface="Wingdings" pitchFamily="2" charset="2"/>
              <a:buChar char="è"/>
              <a:defRPr sz="2400" b="0" i="0" baseline="0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50000"/>
              <a:buFont typeface="Wingdings" pitchFamily="2" charset="2"/>
              <a:buChar char="l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cs-CZ" sz="2400" dirty="0"/>
              <a:t>Pokud jsou doby trvání (šířky, tj. počty vzorků posloupností, jejichž hodnoty jsou různé od nuly) posloupností x</a:t>
            </a:r>
            <a:r>
              <a:rPr lang="cs-CZ" sz="2400" baseline="-25000" dirty="0"/>
              <a:t>1</a:t>
            </a:r>
            <a:r>
              <a:rPr lang="cs-CZ" sz="2400" dirty="0"/>
              <a:t>(n) a x</a:t>
            </a:r>
            <a:r>
              <a:rPr lang="cs-CZ" sz="2400" baseline="-25000" dirty="0"/>
              <a:t>2</a:t>
            </a:r>
            <a:r>
              <a:rPr lang="cs-CZ" sz="2400" dirty="0"/>
              <a:t>(n) konečné, např. N</a:t>
            </a:r>
            <a:r>
              <a:rPr lang="cs-CZ" sz="2400" baseline="-25000" dirty="0"/>
              <a:t>1</a:t>
            </a:r>
            <a:r>
              <a:rPr lang="cs-CZ" sz="2400" dirty="0"/>
              <a:t> v případě posloupnosti x</a:t>
            </a:r>
            <a:r>
              <a:rPr lang="cs-CZ" sz="2400" baseline="-25000" dirty="0"/>
              <a:t>1</a:t>
            </a:r>
            <a:r>
              <a:rPr lang="cs-CZ" sz="2400" dirty="0"/>
              <a:t>(n) a N</a:t>
            </a:r>
            <a:r>
              <a:rPr lang="cs-CZ" sz="2400" baseline="-25000" dirty="0"/>
              <a:t>2</a:t>
            </a:r>
            <a:r>
              <a:rPr lang="cs-CZ" sz="2400" dirty="0"/>
              <a:t> pro x</a:t>
            </a:r>
            <a:r>
              <a:rPr lang="cs-CZ" sz="2400" baseline="-25000" dirty="0"/>
              <a:t>2</a:t>
            </a:r>
            <a:r>
              <a:rPr lang="cs-CZ" sz="2400" dirty="0"/>
              <a:t>(n) je počet vzorků výsledné konvoluční posloupnosti obou funkcí rovna N</a:t>
            </a:r>
            <a:r>
              <a:rPr lang="cs-CZ" sz="2400" baseline="-25000" dirty="0"/>
              <a:t>1</a:t>
            </a:r>
            <a:r>
              <a:rPr lang="cs-CZ" sz="2400" dirty="0"/>
              <a:t>+N</a:t>
            </a:r>
            <a:r>
              <a:rPr lang="cs-CZ" sz="2400" baseline="-25000" dirty="0"/>
              <a:t>2</a:t>
            </a:r>
            <a:r>
              <a:rPr lang="cs-CZ" sz="2400" dirty="0"/>
              <a:t>-1.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b="1" kern="0" dirty="0">
              <a:solidFill>
                <a:srgbClr val="0070C0"/>
              </a:solidFill>
            </a:endParaRPr>
          </a:p>
        </p:txBody>
      </p:sp>
      <p:graphicFrame>
        <p:nvGraphicFramePr>
          <p:cNvPr id="67589" name="Objekt 4">
            <a:extLst>
              <a:ext uri="{FF2B5EF4-FFF2-40B4-BE49-F238E27FC236}">
                <a16:creationId xmlns:a16="http://schemas.microsoft.com/office/drawing/2014/main" id="{728355E9-419D-4E6A-BBDD-E3ED2C4828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0788" y="1844675"/>
          <a:ext cx="2384425" cy="440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2505425" imgH="4648849" progId="PBrush">
                  <p:embed/>
                </p:oleObj>
              </mc:Choice>
              <mc:Fallback>
                <p:oleObj name="Rastrový obrázek" r:id="rId2" imgW="2505425" imgH="4648849" progId="PBrush">
                  <p:embed/>
                  <p:pic>
                    <p:nvPicPr>
                      <p:cNvPr id="67589" name="Objekt 4">
                        <a:extLst>
                          <a:ext uri="{FF2B5EF4-FFF2-40B4-BE49-F238E27FC236}">
                            <a16:creationId xmlns:a16="http://schemas.microsoft.com/office/drawing/2014/main" id="{728355E9-419D-4E6A-BBDD-E3ED2C4828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1844675"/>
                        <a:ext cx="2384425" cy="440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92D97D-F326-44ED-BDD7-EA9F4A4AC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Konvoluční zákonitosti</a:t>
            </a:r>
          </a:p>
        </p:txBody>
      </p:sp>
      <p:sp>
        <p:nvSpPr>
          <p:cNvPr id="68611" name="Zástupný symbol pro obsah 2">
            <a:extLst>
              <a:ext uri="{FF2B5EF4-FFF2-40B4-BE49-F238E27FC236}">
                <a16:creationId xmlns:a16="http://schemas.microsoft.com/office/drawing/2014/main" id="{BD16CA71-E9FC-4B5A-AB51-453EA15D3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96975"/>
            <a:ext cx="8535987" cy="4752975"/>
          </a:xfrm>
        </p:spPr>
        <p:txBody>
          <a:bodyPr/>
          <a:lstStyle/>
          <a:p>
            <a:r>
              <a:rPr lang="cs-CZ" altLang="en-US" b="1">
                <a:solidFill>
                  <a:srgbClr val="0070C0"/>
                </a:solidFill>
              </a:rPr>
              <a:t>konvoluce posloupnosti s jednotkovým impulzem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2400"/>
              <a:t>Výsledkem konvoluce posloupnosti x(n) s jednotkovým impulzem je posloupnost x(n).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2400"/>
              <a:t>Z definice konvoluce vyplývá, že</a:t>
            </a:r>
          </a:p>
          <a:p>
            <a:pPr>
              <a:buFont typeface="Wingdings" panose="05000000000000000000" pitchFamily="2" charset="2"/>
              <a:buNone/>
            </a:pPr>
            <a:endParaRPr lang="cs-CZ" altLang="en-US" sz="2400"/>
          </a:p>
          <a:p>
            <a:pPr>
              <a:buFont typeface="Wingdings" panose="05000000000000000000" pitchFamily="2" charset="2"/>
              <a:buNone/>
            </a:pPr>
            <a:endParaRPr lang="cs-CZ" altLang="en-US" sz="2400"/>
          </a:p>
          <a:p>
            <a:pPr>
              <a:buFont typeface="Wingdings" panose="05000000000000000000" pitchFamily="2" charset="2"/>
              <a:buNone/>
            </a:pPr>
            <a:r>
              <a:rPr lang="cs-CZ" altLang="en-US" sz="2400"/>
              <a:t>Protože δ(n-m) reprezentuje jednotkový impulz posunutý oproti počátku o n vzorků, je suma ve výše uvedeném vztahu průběžně rovna hodnotě x(n). Proto</a:t>
            </a:r>
          </a:p>
          <a:p>
            <a:pPr>
              <a:buFont typeface="Wingdings" panose="05000000000000000000" pitchFamily="2" charset="2"/>
              <a:buNone/>
            </a:pPr>
            <a:endParaRPr lang="cs-CZ" altLang="en-US" sz="2400"/>
          </a:p>
          <a:p>
            <a:endParaRPr lang="cs-CZ" altLang="en-US"/>
          </a:p>
        </p:txBody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C8293B7C-BEE3-4E14-B927-0733215A2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13" name="Objekt 4">
                <a:extLst>
                  <a:ext uri="{FF2B5EF4-FFF2-40B4-BE49-F238E27FC236}">
                    <a16:creationId xmlns:a16="http://schemas.microsoft.com/office/drawing/2014/main" id="{DC7AA9B4-AE7D-4CBE-815A-909B2E5F7449}"/>
                  </a:ext>
                </a:extLst>
              </p:cNvPr>
              <p:cNvSpPr txBox="1"/>
              <p:nvPr/>
            </p:nvSpPr>
            <p:spPr bwMode="auto">
              <a:xfrm>
                <a:off x="2700338" y="3357563"/>
                <a:ext cx="3979862" cy="10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).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68613" name="Objekt 4">
                <a:extLst>
                  <a:ext uri="{FF2B5EF4-FFF2-40B4-BE49-F238E27FC236}">
                    <a16:creationId xmlns:a16="http://schemas.microsoft.com/office/drawing/2014/main" id="{DC7AA9B4-AE7D-4CBE-815A-909B2E5F7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0338" y="3357563"/>
                <a:ext cx="3979862" cy="10795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614" name="Rectangle 5">
            <a:extLst>
              <a:ext uri="{FF2B5EF4-FFF2-40B4-BE49-F238E27FC236}">
                <a16:creationId xmlns:a16="http://schemas.microsoft.com/office/drawing/2014/main" id="{8E30099F-7897-488B-91C0-3AFEAED2A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15" name="Objekt 6">
                <a:extLst>
                  <a:ext uri="{FF2B5EF4-FFF2-40B4-BE49-F238E27FC236}">
                    <a16:creationId xmlns:a16="http://schemas.microsoft.com/office/drawing/2014/main" id="{5B28DE83-1A02-498E-B514-A0A36D1CB617}"/>
                  </a:ext>
                </a:extLst>
              </p:cNvPr>
              <p:cNvSpPr txBox="1"/>
              <p:nvPr/>
            </p:nvSpPr>
            <p:spPr bwMode="auto">
              <a:xfrm>
                <a:off x="3276600" y="6021388"/>
                <a:ext cx="2698750" cy="5286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68615" name="Objekt 6">
                <a:extLst>
                  <a:ext uri="{FF2B5EF4-FFF2-40B4-BE49-F238E27FC236}">
                    <a16:creationId xmlns:a16="http://schemas.microsoft.com/office/drawing/2014/main" id="{5B28DE83-1A02-498E-B514-A0A36D1CB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6021388"/>
                <a:ext cx="2698750" cy="5286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9AB926-8F8B-4ABB-B185-47BB6096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diskrétní konvoluce </a:t>
            </a:r>
            <a:br>
              <a:rPr lang="cs-CZ" sz="2800" dirty="0"/>
            </a:br>
            <a:r>
              <a:rPr lang="cs-CZ" sz="2400" dirty="0"/>
              <a:t>schéma výpočetního algoritmu</a:t>
            </a:r>
            <a:endParaRPr lang="cs-CZ" sz="2800" dirty="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A2DD18A2-8B18-4173-9720-130FC771C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69636" name="Object 2">
            <a:extLst>
              <a:ext uri="{FF2B5EF4-FFF2-40B4-BE49-F238E27FC236}">
                <a16:creationId xmlns:a16="http://schemas.microsoft.com/office/drawing/2014/main" id="{7251CE4E-1687-4D8B-8040-97AC75B7C9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8175" y="1412875"/>
          <a:ext cx="5832475" cy="483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3219899" imgH="2762636" progId="PBrush">
                  <p:embed/>
                </p:oleObj>
              </mc:Choice>
              <mc:Fallback>
                <p:oleObj name="Rastrový obrázek" r:id="rId2" imgW="3219899" imgH="2762636" progId="PBrush">
                  <p:embed/>
                  <p:pic>
                    <p:nvPicPr>
                      <p:cNvPr id="69636" name="Object 2">
                        <a:extLst>
                          <a:ext uri="{FF2B5EF4-FFF2-40B4-BE49-F238E27FC236}">
                            <a16:creationId xmlns:a16="http://schemas.microsoft.com/office/drawing/2014/main" id="{7251CE4E-1687-4D8B-8040-97AC75B7C9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412875"/>
                        <a:ext cx="5832475" cy="483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3BFAE-14BD-4D96-8867-A414A2A88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diskrétní kruhová konvoluce </a:t>
            </a:r>
            <a:br>
              <a:rPr lang="cs-CZ" sz="2800" dirty="0"/>
            </a:br>
            <a:r>
              <a:rPr lang="cs-CZ" sz="2400" dirty="0"/>
              <a:t>schéma výpočetního algoritmu</a:t>
            </a:r>
            <a:endParaRPr lang="cs-CZ" sz="2800" dirty="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0CB0057A-D1F6-414D-B634-384E767DA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02FC97E0-08B7-4D55-B15B-7361A043C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70661" name="Object 3">
            <a:extLst>
              <a:ext uri="{FF2B5EF4-FFF2-40B4-BE49-F238E27FC236}">
                <a16:creationId xmlns:a16="http://schemas.microsoft.com/office/drawing/2014/main" id="{86AE4D99-54B7-4594-B7BA-7EA3DE7D8F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1484313"/>
          <a:ext cx="5472112" cy="484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3019048" imgH="2715004" progId="PBrush">
                  <p:embed/>
                </p:oleObj>
              </mc:Choice>
              <mc:Fallback>
                <p:oleObj name="Rastrový obrázek" r:id="rId2" imgW="3019048" imgH="2715004" progId="PBrush">
                  <p:embed/>
                  <p:pic>
                    <p:nvPicPr>
                      <p:cNvPr id="70661" name="Object 3">
                        <a:extLst>
                          <a:ext uri="{FF2B5EF4-FFF2-40B4-BE49-F238E27FC236}">
                            <a16:creationId xmlns:a16="http://schemas.microsoft.com/office/drawing/2014/main" id="{86AE4D99-54B7-4594-B7BA-7EA3DE7D8F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484313"/>
                        <a:ext cx="5472112" cy="484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475C17-40E5-44F0-A28F-2996F307A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diskrétní konvoluce </a:t>
            </a:r>
            <a:br>
              <a:rPr lang="cs-CZ" sz="2800" dirty="0"/>
            </a:br>
            <a:r>
              <a:rPr lang="cs-CZ" sz="2400" dirty="0"/>
              <a:t>příklad 1</a:t>
            </a:r>
            <a:endParaRPr lang="cs-CZ" sz="2800" dirty="0"/>
          </a:p>
        </p:txBody>
      </p:sp>
      <p:sp>
        <p:nvSpPr>
          <p:cNvPr id="59395" name="Zástupný symbol pro obsah 4">
            <a:extLst>
              <a:ext uri="{FF2B5EF4-FFF2-40B4-BE49-F238E27FC236}">
                <a16:creationId xmlns:a16="http://schemas.microsoft.com/office/drawing/2014/main" id="{C60CD1E4-2F20-4AB7-9461-E296EAEF9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838" y="1206500"/>
            <a:ext cx="8535987" cy="516731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cs typeface="Arial" charset="0"/>
              </a:rPr>
              <a:t>Vypočtěte konvoluci posloupností x</a:t>
            </a:r>
            <a:r>
              <a:rPr lang="cs-CZ" altLang="cs-CZ" sz="2000" baseline="-25000" dirty="0">
                <a:cs typeface="Arial" charset="0"/>
              </a:rPr>
              <a:t>1</a:t>
            </a:r>
            <a:r>
              <a:rPr lang="cs-CZ" altLang="cs-CZ" sz="2000" dirty="0">
                <a:cs typeface="Arial" charset="0"/>
              </a:rPr>
              <a:t>(n) = {1, 2, -2, -1} a x</a:t>
            </a:r>
            <a:r>
              <a:rPr lang="cs-CZ" altLang="cs-CZ" sz="2000" baseline="-25000" dirty="0">
                <a:cs typeface="Arial" charset="0"/>
              </a:rPr>
              <a:t>2</a:t>
            </a:r>
            <a:r>
              <a:rPr lang="cs-CZ" altLang="cs-CZ" sz="2000" dirty="0">
                <a:cs typeface="Arial" charset="0"/>
              </a:rPr>
              <a:t>(n) = {1, -1, 1} ..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2000" dirty="0">
              <a:cs typeface="Arial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cs typeface="Arial" charset="0"/>
              </a:rPr>
              <a:t>Řešení: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dirty="0">
              <a:cs typeface="Arial" charset="0"/>
            </a:endParaRPr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831A43E2-7996-4E91-9503-B5BE19445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71685" name="Picture 3">
            <a:extLst>
              <a:ext uri="{FF2B5EF4-FFF2-40B4-BE49-F238E27FC236}">
                <a16:creationId xmlns:a16="http://schemas.microsoft.com/office/drawing/2014/main" id="{BB3CA1D8-454A-4B9B-8336-1C48FA510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36838"/>
            <a:ext cx="25146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TextovéPole 3">
            <a:extLst>
              <a:ext uri="{FF2B5EF4-FFF2-40B4-BE49-F238E27FC236}">
                <a16:creationId xmlns:a16="http://schemas.microsoft.com/office/drawing/2014/main" id="{DB70FE0D-351F-48AC-B02C-2BCB821CB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349500"/>
            <a:ext cx="432117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         1  2  -2  -1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         1 -1   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         1  2  -2  -1                 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 1 -1  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         1  2  -2  -1                 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     1 -1  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         1  2  -2  -1                 -3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         1 -1  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         1  2  -2  -1                 3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             1  -1   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         1  2  -2  -1                 -1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                  1  -1  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         1  2  -2  -1                 -1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                       1 -1  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EC67B9CF-2CC5-48F4-9C5F-73F83C09E815}"/>
              </a:ext>
            </a:extLst>
          </p:cNvPr>
          <p:cNvCxnSpPr/>
          <p:nvPr/>
        </p:nvCxnSpPr>
        <p:spPr>
          <a:xfrm>
            <a:off x="3851275" y="2935288"/>
            <a:ext cx="4321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45C1EE5-AEB5-4CD8-8E24-ACD8BF32AF15}"/>
              </a:ext>
            </a:extLst>
          </p:cNvPr>
          <p:cNvCxnSpPr/>
          <p:nvPr/>
        </p:nvCxnSpPr>
        <p:spPr>
          <a:xfrm>
            <a:off x="3851275" y="3490913"/>
            <a:ext cx="4321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DDF12525-1D9E-4A0A-BFF3-C383DE0C5684}"/>
              </a:ext>
            </a:extLst>
          </p:cNvPr>
          <p:cNvCxnSpPr/>
          <p:nvPr/>
        </p:nvCxnSpPr>
        <p:spPr>
          <a:xfrm>
            <a:off x="3851275" y="4046538"/>
            <a:ext cx="4321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B8C85D15-11B3-4C39-8691-D560DEFC9C16}"/>
              </a:ext>
            </a:extLst>
          </p:cNvPr>
          <p:cNvCxnSpPr/>
          <p:nvPr/>
        </p:nvCxnSpPr>
        <p:spPr>
          <a:xfrm>
            <a:off x="3851275" y="4581525"/>
            <a:ext cx="4321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6D30B4C5-F1F4-4EA0-B1DB-FE3E769A504C}"/>
              </a:ext>
            </a:extLst>
          </p:cNvPr>
          <p:cNvCxnSpPr/>
          <p:nvPr/>
        </p:nvCxnSpPr>
        <p:spPr>
          <a:xfrm>
            <a:off x="3851275" y="5137150"/>
            <a:ext cx="4321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9AC29CC3-08B5-4C81-8659-CB3B14CEE154}"/>
              </a:ext>
            </a:extLst>
          </p:cNvPr>
          <p:cNvCxnSpPr/>
          <p:nvPr/>
        </p:nvCxnSpPr>
        <p:spPr>
          <a:xfrm>
            <a:off x="3851275" y="5691188"/>
            <a:ext cx="4321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>
            <a:extLst>
              <a:ext uri="{FF2B5EF4-FFF2-40B4-BE49-F238E27FC236}">
                <a16:creationId xmlns:a16="http://schemas.microsoft.com/office/drawing/2014/main" id="{A1CB6BE0-9F98-404B-BD3E-94C86B414F64}"/>
              </a:ext>
            </a:extLst>
          </p:cNvPr>
          <p:cNvSpPr/>
          <p:nvPr/>
        </p:nvSpPr>
        <p:spPr>
          <a:xfrm>
            <a:off x="7235825" y="2935288"/>
            <a:ext cx="504825" cy="3086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5CE049-C1AB-4D24-A0C0-4D37EB032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diskrétní konvoluce </a:t>
            </a:r>
            <a:br>
              <a:rPr lang="cs-CZ" sz="2800" dirty="0"/>
            </a:br>
            <a:r>
              <a:rPr lang="cs-CZ" sz="2400" dirty="0"/>
              <a:t>příklad 2</a:t>
            </a:r>
            <a:endParaRPr lang="cs-CZ" sz="2800" dirty="0"/>
          </a:p>
        </p:txBody>
      </p:sp>
      <p:sp>
        <p:nvSpPr>
          <p:cNvPr id="72707" name="Zástupný symbol pro obsah 4">
            <a:extLst>
              <a:ext uri="{FF2B5EF4-FFF2-40B4-BE49-F238E27FC236}">
                <a16:creationId xmlns:a16="http://schemas.microsoft.com/office/drawing/2014/main" id="{5A66A28C-46AB-44F6-93D2-554DAF7811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425" y="1204913"/>
            <a:ext cx="8535988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Vypočtěte konvoluci posloupností x</a:t>
            </a:r>
            <a:r>
              <a:rPr lang="cs-CZ" altLang="cs-CZ" sz="2000" baseline="-25000" dirty="0"/>
              <a:t>1</a:t>
            </a:r>
            <a:r>
              <a:rPr lang="cs-CZ" altLang="cs-CZ" sz="2000" dirty="0"/>
              <a:t>(n) = {1, 2, -2, -1} a x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(n) = {1, -1, 1} ..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Řešení: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Pro výpočet se také občas uvádí následující výpočetní schéma: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{x</a:t>
            </a:r>
            <a:r>
              <a:rPr lang="cs-CZ" altLang="cs-CZ" sz="2000" baseline="-25000" dirty="0"/>
              <a:t>10</a:t>
            </a:r>
            <a:r>
              <a:rPr lang="cs-CZ" altLang="cs-CZ" sz="2000" dirty="0"/>
              <a:t>, x</a:t>
            </a:r>
            <a:r>
              <a:rPr lang="cs-CZ" altLang="cs-CZ" sz="2000" baseline="-25000" dirty="0"/>
              <a:t>11</a:t>
            </a:r>
            <a:r>
              <a:rPr lang="cs-CZ" altLang="cs-CZ" sz="2000" dirty="0"/>
              <a:t>, … x</a:t>
            </a:r>
            <a:r>
              <a:rPr lang="cs-CZ" altLang="cs-CZ" sz="2000" baseline="-25000" dirty="0"/>
              <a:t>13</a:t>
            </a:r>
            <a:r>
              <a:rPr lang="cs-CZ" altLang="cs-CZ" sz="2000" dirty="0"/>
              <a:t>} * {x</a:t>
            </a:r>
            <a:r>
              <a:rPr lang="cs-CZ" altLang="cs-CZ" sz="2000" baseline="-25000" dirty="0"/>
              <a:t>20</a:t>
            </a:r>
            <a:r>
              <a:rPr lang="cs-CZ" altLang="cs-CZ" sz="2000" dirty="0"/>
              <a:t>, x</a:t>
            </a:r>
            <a:r>
              <a:rPr lang="cs-CZ" altLang="cs-CZ" sz="2000" baseline="-25000" dirty="0"/>
              <a:t>21</a:t>
            </a:r>
            <a:r>
              <a:rPr lang="cs-CZ" altLang="cs-CZ" sz="2000" dirty="0"/>
              <a:t>, x</a:t>
            </a:r>
            <a:r>
              <a:rPr lang="cs-CZ" altLang="cs-CZ" sz="2000" baseline="-25000" dirty="0"/>
              <a:t>22</a:t>
            </a:r>
            <a:r>
              <a:rPr lang="cs-CZ" altLang="cs-CZ" sz="2000" dirty="0"/>
              <a:t>} =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=	(x</a:t>
            </a:r>
            <a:r>
              <a:rPr lang="cs-CZ" altLang="cs-CZ" sz="2000" baseline="-25000" dirty="0"/>
              <a:t>10</a:t>
            </a:r>
            <a:r>
              <a:rPr lang="cs-CZ" altLang="cs-CZ" sz="2000" dirty="0"/>
              <a:t>. x</a:t>
            </a:r>
            <a:r>
              <a:rPr lang="cs-CZ" altLang="cs-CZ" sz="2000" baseline="-25000" dirty="0"/>
              <a:t>20</a:t>
            </a:r>
            <a:r>
              <a:rPr lang="cs-CZ" altLang="cs-CZ" sz="2000" dirty="0"/>
              <a:t>)(x</a:t>
            </a:r>
            <a:r>
              <a:rPr lang="cs-CZ" altLang="cs-CZ" sz="2000" baseline="-25000" dirty="0"/>
              <a:t>10</a:t>
            </a:r>
            <a:r>
              <a:rPr lang="cs-CZ" altLang="cs-CZ" sz="2000" dirty="0"/>
              <a:t>. x</a:t>
            </a:r>
            <a:r>
              <a:rPr lang="cs-CZ" altLang="cs-CZ" sz="2000" baseline="-25000" dirty="0"/>
              <a:t>21</a:t>
            </a:r>
            <a:r>
              <a:rPr lang="cs-CZ" altLang="cs-CZ" sz="2000" dirty="0"/>
              <a:t>)(x</a:t>
            </a:r>
            <a:r>
              <a:rPr lang="cs-CZ" altLang="cs-CZ" sz="2000" baseline="-25000" dirty="0"/>
              <a:t>10</a:t>
            </a:r>
            <a:r>
              <a:rPr lang="cs-CZ" altLang="cs-CZ" sz="2000" dirty="0"/>
              <a:t>. x</a:t>
            </a:r>
            <a:r>
              <a:rPr lang="cs-CZ" altLang="cs-CZ" sz="2000" baseline="-25000" dirty="0"/>
              <a:t>22</a:t>
            </a:r>
            <a:r>
              <a:rPr lang="cs-CZ" altLang="cs-CZ" sz="2000" dirty="0"/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		       (x</a:t>
            </a:r>
            <a:r>
              <a:rPr lang="cs-CZ" altLang="cs-CZ" sz="2000" baseline="-25000" dirty="0"/>
              <a:t>11</a:t>
            </a:r>
            <a:r>
              <a:rPr lang="cs-CZ" altLang="cs-CZ" sz="2000" dirty="0"/>
              <a:t>. x</a:t>
            </a:r>
            <a:r>
              <a:rPr lang="cs-CZ" altLang="cs-CZ" sz="2000" baseline="-25000" dirty="0"/>
              <a:t>20</a:t>
            </a:r>
            <a:r>
              <a:rPr lang="cs-CZ" altLang="cs-CZ" sz="2000" dirty="0"/>
              <a:t>)(x</a:t>
            </a:r>
            <a:r>
              <a:rPr lang="cs-CZ" altLang="cs-CZ" sz="2000" baseline="-25000" dirty="0"/>
              <a:t>11</a:t>
            </a:r>
            <a:r>
              <a:rPr lang="cs-CZ" altLang="cs-CZ" sz="2000" dirty="0"/>
              <a:t>. x</a:t>
            </a:r>
            <a:r>
              <a:rPr lang="cs-CZ" altLang="cs-CZ" sz="2000" baseline="-25000" dirty="0"/>
              <a:t>21</a:t>
            </a:r>
            <a:r>
              <a:rPr lang="cs-CZ" altLang="cs-CZ" sz="2000" dirty="0"/>
              <a:t>)(x</a:t>
            </a:r>
            <a:r>
              <a:rPr lang="cs-CZ" altLang="cs-CZ" sz="2000" baseline="-25000" dirty="0"/>
              <a:t>11</a:t>
            </a:r>
            <a:r>
              <a:rPr lang="cs-CZ" altLang="cs-CZ" sz="2000" dirty="0"/>
              <a:t>. x</a:t>
            </a:r>
            <a:r>
              <a:rPr lang="cs-CZ" altLang="cs-CZ" sz="2000" baseline="-25000" dirty="0"/>
              <a:t>22</a:t>
            </a:r>
            <a:r>
              <a:rPr lang="cs-CZ" altLang="cs-CZ" sz="2000" dirty="0"/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			          (x</a:t>
            </a:r>
            <a:r>
              <a:rPr lang="cs-CZ" altLang="cs-CZ" sz="2000" baseline="-25000" dirty="0"/>
              <a:t>12</a:t>
            </a:r>
            <a:r>
              <a:rPr lang="cs-CZ" altLang="cs-CZ" sz="2000" dirty="0"/>
              <a:t>. x</a:t>
            </a:r>
            <a:r>
              <a:rPr lang="cs-CZ" altLang="cs-CZ" sz="2000" baseline="-25000" dirty="0"/>
              <a:t>20</a:t>
            </a:r>
            <a:r>
              <a:rPr lang="cs-CZ" altLang="cs-CZ" sz="2000" dirty="0"/>
              <a:t>)(x</a:t>
            </a:r>
            <a:r>
              <a:rPr lang="cs-CZ" altLang="cs-CZ" sz="2000" baseline="-25000" dirty="0"/>
              <a:t>12</a:t>
            </a:r>
            <a:r>
              <a:rPr lang="cs-CZ" altLang="cs-CZ" sz="2000" dirty="0"/>
              <a:t>. x</a:t>
            </a:r>
            <a:r>
              <a:rPr lang="cs-CZ" altLang="cs-CZ" sz="2000" baseline="-25000" dirty="0"/>
              <a:t>21</a:t>
            </a:r>
            <a:r>
              <a:rPr lang="cs-CZ" altLang="cs-CZ" sz="2000" dirty="0"/>
              <a:t>)(x</a:t>
            </a:r>
            <a:r>
              <a:rPr lang="cs-CZ" altLang="cs-CZ" sz="2000" baseline="-25000" dirty="0"/>
              <a:t>12</a:t>
            </a:r>
            <a:r>
              <a:rPr lang="cs-CZ" altLang="cs-CZ" sz="2000" dirty="0"/>
              <a:t>. x</a:t>
            </a:r>
            <a:r>
              <a:rPr lang="cs-CZ" altLang="cs-CZ" sz="2000" baseline="-25000" dirty="0"/>
              <a:t>22</a:t>
            </a:r>
            <a:r>
              <a:rPr lang="cs-CZ" altLang="cs-CZ" sz="2000" dirty="0"/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					   (x</a:t>
            </a:r>
            <a:r>
              <a:rPr lang="cs-CZ" altLang="cs-CZ" sz="2000" baseline="-25000" dirty="0"/>
              <a:t>13</a:t>
            </a:r>
            <a:r>
              <a:rPr lang="cs-CZ" altLang="cs-CZ" sz="2000" dirty="0"/>
              <a:t>. x</a:t>
            </a:r>
            <a:r>
              <a:rPr lang="cs-CZ" altLang="cs-CZ" sz="2000" baseline="-25000" dirty="0"/>
              <a:t>20</a:t>
            </a:r>
            <a:r>
              <a:rPr lang="cs-CZ" altLang="cs-CZ" sz="2000" dirty="0"/>
              <a:t>)(x</a:t>
            </a:r>
            <a:r>
              <a:rPr lang="cs-CZ" altLang="cs-CZ" sz="2000" baseline="-25000" dirty="0"/>
              <a:t>13</a:t>
            </a:r>
            <a:r>
              <a:rPr lang="cs-CZ" altLang="cs-CZ" sz="2000" dirty="0"/>
              <a:t>. x</a:t>
            </a:r>
            <a:r>
              <a:rPr lang="cs-CZ" altLang="cs-CZ" sz="2000" baseline="-25000" dirty="0"/>
              <a:t>21</a:t>
            </a:r>
            <a:r>
              <a:rPr lang="cs-CZ" altLang="cs-CZ" sz="2000" dirty="0"/>
              <a:t>)(x</a:t>
            </a:r>
            <a:r>
              <a:rPr lang="cs-CZ" altLang="cs-CZ" sz="2000" baseline="-25000" dirty="0"/>
              <a:t>13</a:t>
            </a:r>
            <a:r>
              <a:rPr lang="cs-CZ" altLang="cs-CZ" sz="2000" dirty="0"/>
              <a:t>. x</a:t>
            </a:r>
            <a:r>
              <a:rPr lang="cs-CZ" altLang="cs-CZ" sz="2000" baseline="-25000" dirty="0"/>
              <a:t>22</a:t>
            </a:r>
            <a:r>
              <a:rPr lang="cs-CZ" altLang="cs-CZ" sz="2000" dirty="0"/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u="sng" dirty="0"/>
              <a:t>                                                                                 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	součet dílčích součinů v jednotlivých sloupcích</a:t>
            </a:r>
          </a:p>
          <a:p>
            <a:endParaRPr lang="cs-CZ" altLang="cs-CZ" dirty="0"/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460811D3-72C7-4FF1-840C-969878E0E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cxnSp>
        <p:nvCxnSpPr>
          <p:cNvPr id="7" name="Přímá spojovací čára 6">
            <a:extLst>
              <a:ext uri="{FF2B5EF4-FFF2-40B4-BE49-F238E27FC236}">
                <a16:creationId xmlns:a16="http://schemas.microsoft.com/office/drawing/2014/main" id="{A7A3B94B-33EC-4879-A28A-D72328B061A4}"/>
              </a:ext>
            </a:extLst>
          </p:cNvPr>
          <p:cNvCxnSpPr/>
          <p:nvPr/>
        </p:nvCxnSpPr>
        <p:spPr>
          <a:xfrm>
            <a:off x="539750" y="5300663"/>
            <a:ext cx="799306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A6FBC5-48F3-44A6-A603-BC974F05A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diskrétní konvoluce </a:t>
            </a:r>
            <a:br>
              <a:rPr lang="cs-CZ" sz="2800" dirty="0"/>
            </a:br>
            <a:r>
              <a:rPr lang="cs-CZ" sz="2400" dirty="0"/>
              <a:t>příklad 2</a:t>
            </a:r>
            <a:endParaRPr lang="cs-CZ" sz="2800" dirty="0"/>
          </a:p>
        </p:txBody>
      </p:sp>
      <p:sp>
        <p:nvSpPr>
          <p:cNvPr id="73731" name="Zástupný symbol pro obsah 4">
            <a:extLst>
              <a:ext uri="{FF2B5EF4-FFF2-40B4-BE49-F238E27FC236}">
                <a16:creationId xmlns:a16="http://schemas.microsoft.com/office/drawing/2014/main" id="{D2FB75EF-636D-480D-804B-17822D67BD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Vypočtěte konvoluci posloupností x</a:t>
            </a:r>
            <a:r>
              <a:rPr lang="cs-CZ" altLang="cs-CZ" sz="2000" baseline="-25000"/>
              <a:t>1</a:t>
            </a:r>
            <a:r>
              <a:rPr lang="cs-CZ" altLang="cs-CZ" sz="2000"/>
              <a:t>(n) = {1, 2, -2, -1} a x</a:t>
            </a:r>
            <a:r>
              <a:rPr lang="cs-CZ" altLang="cs-CZ" sz="2000" baseline="-25000"/>
              <a:t>2</a:t>
            </a:r>
            <a:r>
              <a:rPr lang="cs-CZ" altLang="cs-CZ" sz="2000"/>
              <a:t>(n) = {1, -1, 1} 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Řešení: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Pro výpočet se také občas uvádí následující výpočetní schéma: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{1, 2, -2, -1} * {1, -1, 1} =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=	1	-1	1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		 2	-2	2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			-2	2	-2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u="sng"/>
              <a:t>				-1	 1	-1</a:t>
            </a: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	1	1	-3	3	-1	-1</a:t>
            </a:r>
            <a:endParaRPr lang="cs-CZ" altLang="cs-CZ" sz="2000" u="sng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u="sng"/>
              <a:t>                                                                                       </a:t>
            </a:r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CDF49040-6BA2-4A79-B488-BDFFB28CB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73733" name="Rectangle 2">
            <a:extLst>
              <a:ext uri="{FF2B5EF4-FFF2-40B4-BE49-F238E27FC236}">
                <a16:creationId xmlns:a16="http://schemas.microsoft.com/office/drawing/2014/main" id="{890E4851-7F36-4CC9-AB8C-BF16B0B5D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73734" name="Object 1">
            <a:extLst>
              <a:ext uri="{FF2B5EF4-FFF2-40B4-BE49-F238E27FC236}">
                <a16:creationId xmlns:a16="http://schemas.microsoft.com/office/drawing/2014/main" id="{DD4D3A4D-AC63-4328-A7EE-042D11AC5A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72225" y="3141663"/>
          <a:ext cx="1809750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2505425" imgH="4648849" progId="PBrush">
                  <p:embed/>
                </p:oleObj>
              </mc:Choice>
              <mc:Fallback>
                <p:oleObj name="Rastrový obrázek" r:id="rId2" imgW="2505425" imgH="4648849" progId="PBrush">
                  <p:embed/>
                  <p:pic>
                    <p:nvPicPr>
                      <p:cNvPr id="73734" name="Object 1">
                        <a:extLst>
                          <a:ext uri="{FF2B5EF4-FFF2-40B4-BE49-F238E27FC236}">
                            <a16:creationId xmlns:a16="http://schemas.microsoft.com/office/drawing/2014/main" id="{DD4D3A4D-AC63-4328-A7EE-042D11AC5A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3141663"/>
                        <a:ext cx="1809750" cy="334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B56503-554A-4D1E-AF30-1A5B46112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diskrétní konvoluce </a:t>
            </a:r>
            <a:br>
              <a:rPr lang="cs-CZ" sz="2800" dirty="0"/>
            </a:br>
            <a:r>
              <a:rPr lang="cs-CZ" sz="2400" dirty="0"/>
              <a:t>příklad 3</a:t>
            </a:r>
            <a:endParaRPr lang="cs-CZ" sz="2800" dirty="0"/>
          </a:p>
        </p:txBody>
      </p:sp>
      <p:sp>
        <p:nvSpPr>
          <p:cNvPr id="74755" name="Zástupný symbol pro obsah 4">
            <a:extLst>
              <a:ext uri="{FF2B5EF4-FFF2-40B4-BE49-F238E27FC236}">
                <a16:creationId xmlns:a16="http://schemas.microsoft.com/office/drawing/2014/main" id="{807F5553-4B95-48C7-8D1B-85509737A0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Vypočtěte konvoluci posloupností x</a:t>
            </a:r>
            <a:r>
              <a:rPr lang="cs-CZ" altLang="cs-CZ" sz="2000" baseline="-25000"/>
              <a:t>1</a:t>
            </a:r>
            <a:r>
              <a:rPr lang="cs-CZ" altLang="cs-CZ" sz="2000"/>
              <a:t> =  {1, 2, -2, -1} a x</a:t>
            </a:r>
            <a:r>
              <a:rPr lang="cs-CZ" altLang="cs-CZ" sz="2000" baseline="-25000"/>
              <a:t>2</a:t>
            </a:r>
            <a:r>
              <a:rPr lang="cs-CZ" altLang="cs-CZ" sz="2000"/>
              <a:t>(n) = {1, -1, 1}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Řešení: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Pro výpočet se také občas uvádí i následující maticové schéma:</a:t>
            </a:r>
          </a:p>
        </p:txBody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03F2964E-3E80-4599-9D28-E0071AD10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74757" name="Picture 2">
            <a:extLst>
              <a:ext uri="{FF2B5EF4-FFF2-40B4-BE49-F238E27FC236}">
                <a16:creationId xmlns:a16="http://schemas.microsoft.com/office/drawing/2014/main" id="{326C66C8-CB54-41FE-938D-12B566759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81375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8AD3B5-7369-433E-BF10-10FF06ECA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diskrétní konvoluce </a:t>
            </a:r>
            <a:br>
              <a:rPr lang="cs-CZ" sz="2800" dirty="0"/>
            </a:br>
            <a:r>
              <a:rPr lang="cs-CZ" sz="2400" dirty="0"/>
              <a:t>příklad 3</a:t>
            </a:r>
            <a:endParaRPr lang="cs-CZ" sz="2800" dirty="0"/>
          </a:p>
        </p:txBody>
      </p:sp>
      <p:sp>
        <p:nvSpPr>
          <p:cNvPr id="59395" name="Zástupný symbol pro obsah 4">
            <a:extLst>
              <a:ext uri="{FF2B5EF4-FFF2-40B4-BE49-F238E27FC236}">
                <a16:creationId xmlns:a16="http://schemas.microsoft.com/office/drawing/2014/main" id="{077C8265-50CC-4B9E-9B7D-3F3EB6955EC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500063" y="1214438"/>
            <a:ext cx="8535987" cy="5167312"/>
          </a:xfrm>
          <a:blipFill rotWithShape="1">
            <a:blip r:embed="rId2"/>
            <a:stretch>
              <a:fillRect l="-714" t="-590"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p:sp>
        <p:nvSpPr>
          <p:cNvPr id="75780" name="Rectangle 2">
            <a:extLst>
              <a:ext uri="{FF2B5EF4-FFF2-40B4-BE49-F238E27FC236}">
                <a16:creationId xmlns:a16="http://schemas.microsoft.com/office/drawing/2014/main" id="{7B155019-6417-4DF6-B4FD-C42754CFA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45C891-22A6-43F1-AFF0-E902ABC21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2276475"/>
            <a:ext cx="8535987" cy="4105275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OPERACE SE DVĚMA </a:t>
            </a:r>
            <a:r>
              <a:rPr lang="cs-CZ" sz="3200" b="1" cap="all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posloupnostMI</a:t>
            </a:r>
            <a:br>
              <a:rPr lang="cs-CZ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2000" b="1" cap="all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BINÁRNÍ operace</a:t>
            </a: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35A24D-4DCD-4FAE-8664-40398F348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definice</a:t>
            </a:r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A5AF3919-A3A9-4C7F-BECE-4676D09A42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2214563"/>
            <a:ext cx="8535988" cy="42386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600" b="1"/>
              <a:t>Korelace = </a:t>
            </a:r>
            <a:r>
              <a:rPr lang="cs-CZ" altLang="cs-CZ" sz="2600"/>
              <a:t>vzájemný vztah, souvztažnost mezi znaky, veličinami, ději </a:t>
            </a:r>
          </a:p>
          <a:p>
            <a:endParaRPr lang="cs-CZ" altLang="cs-CZ"/>
          </a:p>
        </p:txBody>
      </p:sp>
      <p:pic>
        <p:nvPicPr>
          <p:cNvPr id="9220" name="Picture 2" descr="ABZ.cz: slovník cizích slov">
            <a:hlinkClick r:id="rId2" tooltip="ABZ.cz: slovník cizích slov"/>
            <a:extLst>
              <a:ext uri="{FF2B5EF4-FFF2-40B4-BE49-F238E27FC236}">
                <a16:creationId xmlns:a16="http://schemas.microsoft.com/office/drawing/2014/main" id="{84F0E179-AC84-43DE-9205-817B2A76E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357313"/>
            <a:ext cx="20272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AAC3CD-923C-4AB6-AFD0-94AB3E271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definice</a:t>
            </a: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539AD40E-09B7-4371-99B8-088AED4CA2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2214563"/>
            <a:ext cx="8535988" cy="35956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600" b="1"/>
              <a:t>Korelace</a:t>
            </a:r>
            <a:r>
              <a:rPr lang="cs-CZ" altLang="cs-CZ" sz="2600"/>
              <a:t> (z </a:t>
            </a:r>
            <a:r>
              <a:rPr lang="cs-CZ" altLang="cs-CZ" sz="2600">
                <a:hlinkClick r:id="rId2" action="ppaction://hlinkfile" tooltip="Latina"/>
              </a:rPr>
              <a:t>lat</a:t>
            </a:r>
            <a:r>
              <a:rPr lang="cs-CZ" altLang="cs-CZ" sz="2600"/>
              <a:t>.) znamená vzájemný vztah mezi dvěma procesy nebo veličinami. </a:t>
            </a:r>
          </a:p>
        </p:txBody>
      </p:sp>
      <p:pic>
        <p:nvPicPr>
          <p:cNvPr id="10244" name="Picture 8">
            <a:extLst>
              <a:ext uri="{FF2B5EF4-FFF2-40B4-BE49-F238E27FC236}">
                <a16:creationId xmlns:a16="http://schemas.microsoft.com/office/drawing/2014/main" id="{02F75C5C-3665-408A-BA25-C55CDF414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14375"/>
            <a:ext cx="1165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00366A-00A3-41CC-8FCC-4102D5F75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definice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0D2F75-80B5-4524-BE17-E61637796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2214563"/>
            <a:ext cx="8535988" cy="35956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cs-CZ" sz="2600" b="1" dirty="0"/>
              <a:t>Korelace</a:t>
            </a:r>
            <a:r>
              <a:rPr lang="cs-CZ" sz="2600" dirty="0"/>
              <a:t> (z </a:t>
            </a:r>
            <a:r>
              <a:rPr lang="cs-CZ" sz="2600" dirty="0">
                <a:hlinkClick r:id="rId2" action="ppaction://hlinkfile" tooltip="Latina"/>
              </a:rPr>
              <a:t>lat</a:t>
            </a:r>
            <a:r>
              <a:rPr lang="cs-CZ" sz="2600" dirty="0"/>
              <a:t>.) znamená vzájemný vztah mezi dvěma procesy nebo veličinami.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600" dirty="0"/>
              <a:t>	</a:t>
            </a:r>
          </a:p>
          <a:p>
            <a:pPr indent="12700">
              <a:buFont typeface="Wingdings" panose="05000000000000000000" pitchFamily="2" charset="2"/>
              <a:buNone/>
              <a:defRPr/>
            </a:pPr>
            <a:r>
              <a:rPr lang="cs-CZ" sz="2600" dirty="0" err="1"/>
              <a:t>lātiō</a:t>
            </a:r>
            <a:r>
              <a:rPr lang="cs-CZ" sz="2600" dirty="0"/>
              <a:t> - nesení, poskytování</a:t>
            </a:r>
          </a:p>
          <a:p>
            <a:pPr marL="1879600" indent="-1524000">
              <a:buFont typeface="Wingdings" panose="05000000000000000000" pitchFamily="2" charset="2"/>
              <a:buNone/>
              <a:defRPr/>
            </a:pPr>
            <a:r>
              <a:rPr lang="cs-CZ" sz="2600" dirty="0" err="1"/>
              <a:t>relātiō</a:t>
            </a:r>
            <a:r>
              <a:rPr lang="cs-CZ" sz="2600" dirty="0"/>
              <a:t> – nesení zpět, odnášení, opakování; zpráva; vztah, poměr</a:t>
            </a:r>
          </a:p>
          <a:p>
            <a:pPr marL="1879600" indent="-1524000">
              <a:buFont typeface="Wingdings" panose="05000000000000000000" pitchFamily="2" charset="2"/>
              <a:buNone/>
              <a:defRPr/>
            </a:pPr>
            <a:r>
              <a:rPr lang="cs-CZ" sz="2600" dirty="0" err="1"/>
              <a:t>correlātiō</a:t>
            </a:r>
            <a:r>
              <a:rPr lang="cs-CZ" sz="2600" dirty="0"/>
              <a:t> – vzájemný vztah, souvislost</a:t>
            </a:r>
          </a:p>
        </p:txBody>
      </p:sp>
      <p:pic>
        <p:nvPicPr>
          <p:cNvPr id="11268" name="Picture 8">
            <a:extLst>
              <a:ext uri="{FF2B5EF4-FFF2-40B4-BE49-F238E27FC236}">
                <a16:creationId xmlns:a16="http://schemas.microsoft.com/office/drawing/2014/main" id="{AF8987E0-CBE5-49C3-A6F7-C8801CADD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14375"/>
            <a:ext cx="1165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623BC5-AE5B-4ACE-85A3-BEE2110E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definice</a:t>
            </a:r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CB9F42C3-8682-4E50-AA68-A7F45F65EC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2214563"/>
            <a:ext cx="8535988" cy="40719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600" b="1"/>
              <a:t>Korelace</a:t>
            </a:r>
            <a:r>
              <a:rPr lang="cs-CZ" altLang="cs-CZ" sz="2600"/>
              <a:t> (z </a:t>
            </a:r>
            <a:r>
              <a:rPr lang="cs-CZ" altLang="cs-CZ" sz="2600">
                <a:hlinkClick r:id="rId2" action="ppaction://hlinkfile" tooltip="Latina"/>
              </a:rPr>
              <a:t>lat</a:t>
            </a:r>
            <a:r>
              <a:rPr lang="cs-CZ" altLang="cs-CZ" sz="2600"/>
              <a:t>.) znamená vzájemný vztah mezi dvěma procesy nebo veličinami.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600"/>
              <a:t>	Pokud se jedna z nich mění, mění se </a:t>
            </a:r>
            <a:r>
              <a:rPr lang="cs-CZ" altLang="cs-CZ" sz="2600" b="1"/>
              <a:t>korelativně</a:t>
            </a:r>
            <a:r>
              <a:rPr lang="cs-CZ" altLang="cs-CZ" sz="2600"/>
              <a:t> i druhá a naopak.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600"/>
              <a:t>	Pokud se mezi dvěma procesy ukáže korelace, je možné, že na sobě závisejí, nelze z toho však ještě usoudit, že by jeden z nich musel být </a:t>
            </a:r>
            <a:r>
              <a:rPr lang="cs-CZ" altLang="cs-CZ" sz="2600">
                <a:hlinkClick r:id="rId3" action="ppaction://hlinkfile" tooltip="Příčina"/>
              </a:rPr>
              <a:t>příčinou</a:t>
            </a:r>
            <a:r>
              <a:rPr lang="cs-CZ" altLang="cs-CZ" sz="2600"/>
              <a:t> a druhý </a:t>
            </a:r>
            <a:r>
              <a:rPr lang="cs-CZ" altLang="cs-CZ" sz="2600">
                <a:hlinkClick r:id="rId4" action="ppaction://hlinkfile" tooltip="Následek"/>
              </a:rPr>
              <a:t>následkem</a:t>
            </a:r>
            <a:r>
              <a:rPr lang="cs-CZ" altLang="cs-CZ" sz="2600"/>
              <a:t>. To samotná korelace nedovoluje rozhodnout.</a:t>
            </a:r>
          </a:p>
        </p:txBody>
      </p:sp>
      <p:pic>
        <p:nvPicPr>
          <p:cNvPr id="12292" name="Picture 8">
            <a:extLst>
              <a:ext uri="{FF2B5EF4-FFF2-40B4-BE49-F238E27FC236}">
                <a16:creationId xmlns:a16="http://schemas.microsoft.com/office/drawing/2014/main" id="{90016B29-B840-4E72-8D3E-A89B0D973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14375"/>
            <a:ext cx="1165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2DDB81-2BA0-4E9A-9CC8-685237022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definice</a:t>
            </a: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B4E6AC0B-6C8A-45CA-BDA7-F2102E626C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2214563"/>
            <a:ext cx="8535988" cy="40719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600" b="1"/>
              <a:t>Korelace</a:t>
            </a:r>
            <a:r>
              <a:rPr lang="cs-CZ" altLang="cs-CZ" sz="2600"/>
              <a:t> (z </a:t>
            </a:r>
            <a:r>
              <a:rPr lang="cs-CZ" altLang="cs-CZ" sz="2600">
                <a:hlinkClick r:id="rId2" action="ppaction://hlinkfile" tooltip="Latina"/>
              </a:rPr>
              <a:t>lat</a:t>
            </a:r>
            <a:r>
              <a:rPr lang="cs-CZ" altLang="cs-CZ" sz="2600"/>
              <a:t>.) znamená vzájemný vztah mezi dvěma procesy nebo veličinami.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600"/>
              <a:t>	Pokud se jedna z nich mění, mění se </a:t>
            </a:r>
            <a:r>
              <a:rPr lang="cs-CZ" altLang="cs-CZ" sz="2600" b="1"/>
              <a:t>korelativně</a:t>
            </a:r>
            <a:r>
              <a:rPr lang="cs-CZ" altLang="cs-CZ" sz="2600"/>
              <a:t> i druhá a naopak.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600" b="1"/>
              <a:t>Kauzalita</a:t>
            </a:r>
            <a:r>
              <a:rPr lang="cs-CZ" altLang="cs-CZ" sz="2600"/>
              <a:t>  - příčinná souvislost či závislost. Jeden jev vyvolává druhý, popřípadě se oba vzájemně podporují (synergie)</a:t>
            </a:r>
          </a:p>
        </p:txBody>
      </p:sp>
      <p:pic>
        <p:nvPicPr>
          <p:cNvPr id="13316" name="Picture 8">
            <a:extLst>
              <a:ext uri="{FF2B5EF4-FFF2-40B4-BE49-F238E27FC236}">
                <a16:creationId xmlns:a16="http://schemas.microsoft.com/office/drawing/2014/main" id="{3FD02F1B-1F8B-4AD6-BFD9-2C54F5D32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14375"/>
            <a:ext cx="1165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B0AD2D-B1C1-439B-AD0C-7B4E3ACBF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definice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913713-8969-4602-8E6B-3A5DD6D16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2214554"/>
            <a:ext cx="8536018" cy="359569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cs-CZ" sz="2600" dirty="0"/>
              <a:t>Ve specifičtějším slova smyslu se pojem korelace užívá ve </a:t>
            </a:r>
            <a:r>
              <a:rPr lang="cs-CZ" sz="2600" b="1" dirty="0">
                <a:ln>
                  <a:gradFill>
                    <a:gsLst>
                      <a:gs pos="0">
                        <a:schemeClr val="bg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70C0"/>
                </a:solidFill>
              </a:rPr>
              <a:t>statistice</a:t>
            </a:r>
            <a:r>
              <a:rPr lang="cs-CZ" sz="2600" dirty="0"/>
              <a:t>, kde znamená vzájemný (nejčastěji</a:t>
            </a:r>
            <a:r>
              <a:rPr lang="cs-CZ" sz="2600" b="1" dirty="0">
                <a:ln>
                  <a:gradFill>
                    <a:gsLst>
                      <a:gs pos="0">
                        <a:schemeClr val="bg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4"/>
                </a:solidFill>
              </a:rPr>
              <a:t> </a:t>
            </a:r>
            <a:r>
              <a:rPr lang="cs-CZ" sz="2600" b="1" dirty="0">
                <a:ln>
                  <a:gradFill>
                    <a:gsLst>
                      <a:gs pos="0">
                        <a:schemeClr val="bg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70C0"/>
                </a:solidFill>
              </a:rPr>
              <a:t>lineární</a:t>
            </a:r>
            <a:r>
              <a:rPr lang="cs-CZ" sz="2600" dirty="0"/>
              <a:t>) vztah mezi znaky či veličinami </a:t>
            </a:r>
            <a:r>
              <a:rPr lang="cs-CZ" sz="2600" b="1" i="1" dirty="0"/>
              <a:t>x</a:t>
            </a:r>
            <a:r>
              <a:rPr lang="cs-CZ" sz="2600" dirty="0"/>
              <a:t> a </a:t>
            </a:r>
            <a:r>
              <a:rPr lang="cs-CZ" sz="2600" b="1" i="1" dirty="0"/>
              <a:t>y</a:t>
            </a:r>
            <a:r>
              <a:rPr lang="cs-CZ" sz="2600" dirty="0"/>
              <a:t>.</a:t>
            </a:r>
          </a:p>
          <a:p>
            <a:pPr>
              <a:defRPr/>
            </a:pPr>
            <a:endParaRPr lang="cs-CZ" sz="2400" dirty="0"/>
          </a:p>
        </p:txBody>
      </p:sp>
      <p:pic>
        <p:nvPicPr>
          <p:cNvPr id="14340" name="Picture 8">
            <a:extLst>
              <a:ext uri="{FF2B5EF4-FFF2-40B4-BE49-F238E27FC236}">
                <a16:creationId xmlns:a16="http://schemas.microsoft.com/office/drawing/2014/main" id="{3C052708-C86F-4EC5-91A4-4381509E1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14375"/>
            <a:ext cx="1165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FADA33-1B4A-48DE-A707-8775B64C5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definice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F6DB7B-3015-471E-84E6-8FE6E252A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2214554"/>
            <a:ext cx="8536018" cy="359569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cs-CZ" sz="2600" dirty="0"/>
              <a:t>Ve specifičtějším slova smyslu se pojem korelace užívá ve </a:t>
            </a:r>
            <a:r>
              <a:rPr lang="cs-CZ" sz="2600" b="1" dirty="0">
                <a:ln>
                  <a:gradFill>
                    <a:gsLst>
                      <a:gs pos="0">
                        <a:schemeClr val="bg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70C0"/>
                </a:solidFill>
              </a:rPr>
              <a:t>statistice</a:t>
            </a:r>
            <a:r>
              <a:rPr lang="cs-CZ" sz="2600" dirty="0"/>
              <a:t>, kde znamená vzájemný (nejčastěji</a:t>
            </a:r>
            <a:r>
              <a:rPr lang="cs-CZ" sz="2600" b="1" dirty="0">
                <a:ln>
                  <a:gradFill>
                    <a:gsLst>
                      <a:gs pos="0">
                        <a:schemeClr val="bg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4"/>
                </a:solidFill>
              </a:rPr>
              <a:t> </a:t>
            </a:r>
            <a:r>
              <a:rPr lang="cs-CZ" sz="2600" b="1" dirty="0">
                <a:ln>
                  <a:gradFill>
                    <a:gsLst>
                      <a:gs pos="0">
                        <a:schemeClr val="bg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70C0"/>
                </a:solidFill>
              </a:rPr>
              <a:t>lineární</a:t>
            </a:r>
            <a:r>
              <a:rPr lang="cs-CZ" sz="2600" dirty="0"/>
              <a:t>) vztah mezi znaky či veličinami </a:t>
            </a:r>
            <a:r>
              <a:rPr lang="cs-CZ" sz="2600" b="1" i="1" dirty="0"/>
              <a:t>x</a:t>
            </a:r>
            <a:r>
              <a:rPr lang="cs-CZ" sz="2600" dirty="0"/>
              <a:t> a </a:t>
            </a:r>
            <a:r>
              <a:rPr lang="cs-CZ" sz="2600" b="1" i="1" dirty="0"/>
              <a:t>y</a:t>
            </a:r>
            <a:r>
              <a:rPr lang="cs-CZ" sz="2600" dirty="0"/>
              <a:t>.</a:t>
            </a:r>
          </a:p>
          <a:p>
            <a:pPr>
              <a:defRPr/>
            </a:pPr>
            <a:endParaRPr lang="cs-CZ" sz="2400" dirty="0"/>
          </a:p>
        </p:txBody>
      </p:sp>
      <p:pic>
        <p:nvPicPr>
          <p:cNvPr id="15364" name="Picture 8">
            <a:extLst>
              <a:ext uri="{FF2B5EF4-FFF2-40B4-BE49-F238E27FC236}">
                <a16:creationId xmlns:a16="http://schemas.microsoft.com/office/drawing/2014/main" id="{4F8D7BB3-3AC6-46C2-8D78-FC80C8418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14375"/>
            <a:ext cx="1165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ovéPole 3">
            <a:extLst>
              <a:ext uri="{FF2B5EF4-FFF2-40B4-BE49-F238E27FC236}">
                <a16:creationId xmlns:a16="http://schemas.microsoft.com/office/drawing/2014/main" id="{50542268-E0B9-451B-AEA9-3A5B86473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4221163"/>
            <a:ext cx="3384550" cy="8921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600"/>
              <a:t>funkční závislost a míru této závislosti</a:t>
            </a:r>
          </a:p>
        </p:txBody>
      </p:sp>
      <p:sp>
        <p:nvSpPr>
          <p:cNvPr id="5" name="Šipka doprava 4">
            <a:extLst>
              <a:ext uri="{FF2B5EF4-FFF2-40B4-BE49-F238E27FC236}">
                <a16:creationId xmlns:a16="http://schemas.microsoft.com/office/drawing/2014/main" id="{152BECF4-41CB-47D9-92AE-714ECF46C8CD}"/>
              </a:ext>
            </a:extLst>
          </p:cNvPr>
          <p:cNvSpPr/>
          <p:nvPr/>
        </p:nvSpPr>
        <p:spPr>
          <a:xfrm rot="4956998">
            <a:off x="4663281" y="3501232"/>
            <a:ext cx="612775" cy="576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454EF0-5DF1-4DCE-8D44-09DDA9B3A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Časově nezávislá data</a:t>
            </a:r>
            <a:endParaRPr lang="en-GB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7EC7D-3616-42B6-8D6D-82346B519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341438"/>
            <a:ext cx="8535987" cy="50403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b="1" cap="all" dirty="0">
                <a:solidFill>
                  <a:srgbClr val="002060"/>
                </a:solidFill>
              </a:rPr>
              <a:t>Korelační koeficient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dirty="0"/>
              <a:t>numerická míra </a:t>
            </a:r>
            <a:r>
              <a:rPr lang="cs-CZ" dirty="0">
                <a:solidFill>
                  <a:srgbClr val="FF0000"/>
                </a:solidFill>
              </a:rPr>
              <a:t>určitého typu </a:t>
            </a:r>
            <a:r>
              <a:rPr lang="cs-CZ" dirty="0"/>
              <a:t>korelace, tj. statistického vztahu mezi dvěma proměnnými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D29151-218D-4B25-ACF5-49A151141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341438"/>
            <a:ext cx="8535987" cy="50403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b="1" cap="all" dirty="0">
                <a:solidFill>
                  <a:srgbClr val="002060"/>
                </a:solidFill>
              </a:rPr>
              <a:t>Korelační koeficient</a:t>
            </a:r>
          </a:p>
          <a:p>
            <a:pPr marL="0" indent="0">
              <a:spcBef>
                <a:spcPts val="3900"/>
              </a:spcBef>
              <a:buFont typeface="Wingdings" panose="05000000000000000000" pitchFamily="2" charset="2"/>
              <a:buNone/>
              <a:defRPr/>
            </a:pPr>
            <a:r>
              <a:rPr lang="cs-CZ" sz="2000" b="1" cap="all" dirty="0">
                <a:solidFill>
                  <a:srgbClr val="002060"/>
                </a:solidFill>
              </a:rPr>
              <a:t>		1.</a:t>
            </a:r>
          </a:p>
          <a:p>
            <a:pPr marL="0" indent="0">
              <a:spcBef>
                <a:spcPts val="4500"/>
              </a:spcBef>
              <a:buFont typeface="Wingdings" panose="05000000000000000000" pitchFamily="2" charset="2"/>
              <a:buNone/>
              <a:defRPr/>
            </a:pPr>
            <a:r>
              <a:rPr lang="cs-CZ" sz="2000" b="1" cap="all" dirty="0">
                <a:solidFill>
                  <a:srgbClr val="002060"/>
                </a:solidFill>
              </a:rPr>
              <a:t>		2.</a:t>
            </a:r>
          </a:p>
          <a:p>
            <a:pPr marL="0" indent="0">
              <a:spcBef>
                <a:spcPts val="6600"/>
              </a:spcBef>
              <a:buFont typeface="Wingdings" panose="05000000000000000000" pitchFamily="2" charset="2"/>
              <a:buNone/>
              <a:defRPr/>
            </a:pPr>
            <a:r>
              <a:rPr lang="cs-CZ" sz="2000" b="1" cap="all" dirty="0">
                <a:solidFill>
                  <a:srgbClr val="002060"/>
                </a:solidFill>
              </a:rPr>
              <a:t>	    3.</a:t>
            </a:r>
          </a:p>
          <a:p>
            <a:pPr marL="0" indent="0">
              <a:spcBef>
                <a:spcPts val="4800"/>
              </a:spcBef>
              <a:buFont typeface="Wingdings" panose="05000000000000000000" pitchFamily="2" charset="2"/>
              <a:buNone/>
              <a:defRPr/>
            </a:pPr>
            <a:r>
              <a:rPr lang="cs-CZ" sz="2000" b="1" cap="all" dirty="0">
                <a:solidFill>
                  <a:srgbClr val="002060"/>
                </a:solidFill>
              </a:rPr>
              <a:t>4.	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EFEE1330-B0B2-403D-A0FF-BCE383F95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2060575"/>
            <a:ext cx="36512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BAA9EE59-F283-4C16-A167-2F2651802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4076700"/>
            <a:ext cx="4826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>
            <a:extLst>
              <a:ext uri="{FF2B5EF4-FFF2-40B4-BE49-F238E27FC236}">
                <a16:creationId xmlns:a16="http://schemas.microsoft.com/office/drawing/2014/main" id="{DAB2B08F-D26B-456D-8451-4EEBB1CED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2951163"/>
            <a:ext cx="374015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8E6265B2-899D-4596-B3FB-3A15B5087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Časově nezávislá data</a:t>
            </a:r>
            <a:endParaRPr lang="en-GB" sz="3200" dirty="0"/>
          </a:p>
        </p:txBody>
      </p:sp>
      <p:pic>
        <p:nvPicPr>
          <p:cNvPr id="17415" name="Picture 2">
            <a:extLst>
              <a:ext uri="{FF2B5EF4-FFF2-40B4-BE49-F238E27FC236}">
                <a16:creationId xmlns:a16="http://schemas.microsoft.com/office/drawing/2014/main" id="{F254AA1D-BC9D-478E-AB5D-A9E1BBB18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5445125"/>
            <a:ext cx="735965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7E826E-01C5-4CEE-80FC-A1A89A1F5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341438"/>
            <a:ext cx="8535987" cy="50403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b="1" cap="all" dirty="0">
                <a:solidFill>
                  <a:srgbClr val="002060"/>
                </a:solidFill>
              </a:rPr>
              <a:t>Korelační koeficient</a:t>
            </a:r>
          </a:p>
          <a:p>
            <a:pPr marL="0" indent="0">
              <a:spcBef>
                <a:spcPts val="3900"/>
              </a:spcBef>
              <a:buFont typeface="Wingdings" panose="05000000000000000000" pitchFamily="2" charset="2"/>
              <a:buNone/>
              <a:defRPr/>
            </a:pPr>
            <a:r>
              <a:rPr lang="cs-CZ" sz="2000" b="1" cap="all" dirty="0">
                <a:solidFill>
                  <a:srgbClr val="002060"/>
                </a:solidFill>
              </a:rPr>
              <a:t>		1.</a:t>
            </a:r>
          </a:p>
          <a:p>
            <a:pPr marL="0" indent="0">
              <a:spcBef>
                <a:spcPts val="4500"/>
              </a:spcBef>
              <a:buFont typeface="Wingdings" panose="05000000000000000000" pitchFamily="2" charset="2"/>
              <a:buNone/>
              <a:defRPr/>
            </a:pPr>
            <a:r>
              <a:rPr lang="cs-CZ" sz="2000" b="1" cap="all" dirty="0">
                <a:solidFill>
                  <a:srgbClr val="002060"/>
                </a:solidFill>
              </a:rPr>
              <a:t>		</a:t>
            </a:r>
          </a:p>
          <a:p>
            <a:pPr marL="0" indent="0">
              <a:spcBef>
                <a:spcPts val="4500"/>
              </a:spcBef>
              <a:buFont typeface="Wingdings" panose="05000000000000000000" pitchFamily="2" charset="2"/>
              <a:buNone/>
              <a:defRPr/>
            </a:pPr>
            <a:r>
              <a:rPr lang="cs-CZ" sz="2000" b="1" cap="all" dirty="0">
                <a:solidFill>
                  <a:srgbClr val="002060"/>
                </a:solidFill>
              </a:rPr>
              <a:t>	    3.</a:t>
            </a:r>
          </a:p>
          <a:p>
            <a:pPr marL="0" indent="0">
              <a:spcBef>
                <a:spcPts val="4800"/>
              </a:spcBef>
              <a:buFont typeface="Wingdings" panose="05000000000000000000" pitchFamily="2" charset="2"/>
              <a:buNone/>
              <a:defRPr/>
            </a:pPr>
            <a:r>
              <a:rPr lang="cs-CZ" sz="2000" b="1" cap="all" dirty="0">
                <a:solidFill>
                  <a:srgbClr val="002060"/>
                </a:solidFill>
              </a:rPr>
              <a:t>	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7863D8D2-D99D-45C6-9936-148BE5A45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2060575"/>
            <a:ext cx="36512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A0EFAAA0-7A21-446B-B72A-9DEDDC93F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4076700"/>
            <a:ext cx="4826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CF66BF9-5981-4C71-91D8-CEA28D3C5303}"/>
              </a:ext>
            </a:extLst>
          </p:cNvPr>
          <p:cNvSpPr txBox="1"/>
          <p:nvPr/>
        </p:nvSpPr>
        <p:spPr>
          <a:xfrm>
            <a:off x="2066925" y="3171825"/>
            <a:ext cx="53244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b="1" cap="all" dirty="0" err="1">
                <a:solidFill>
                  <a:srgbClr val="0070C0"/>
                </a:solidFill>
                <a:cs typeface="Arial" charset="0"/>
              </a:rPr>
              <a:t>Pearsonův</a:t>
            </a:r>
            <a:r>
              <a:rPr lang="cs-CZ" b="1" cap="all" dirty="0">
                <a:solidFill>
                  <a:srgbClr val="0070C0"/>
                </a:solidFill>
                <a:cs typeface="Arial" charset="0"/>
              </a:rPr>
              <a:t> korelační koeficient</a:t>
            </a:r>
            <a:endParaRPr lang="en-GB" b="1" cap="all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18438" name="Obdélník 4">
            <a:extLst>
              <a:ext uri="{FF2B5EF4-FFF2-40B4-BE49-F238E27FC236}">
                <a16:creationId xmlns:a16="http://schemas.microsoft.com/office/drawing/2014/main" id="{498E606D-BE14-4202-A71E-EA91A2D07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975" y="4105275"/>
            <a:ext cx="18367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400" b="1"/>
              <a:t>výběrový </a:t>
            </a:r>
            <a:r>
              <a:rPr lang="en-GB" altLang="en-US" sz="1400" b="1"/>
              <a:t>Pearson</a:t>
            </a:r>
            <a:r>
              <a:rPr lang="cs-CZ" altLang="en-US" sz="1400" b="1"/>
              <a:t>ův</a:t>
            </a:r>
            <a:r>
              <a:rPr lang="en-GB" altLang="en-US" sz="1400" b="1"/>
              <a:t> </a:t>
            </a:r>
            <a:r>
              <a:rPr lang="cs-CZ" altLang="en-US" sz="1400" b="1"/>
              <a:t>korelační koeficient</a:t>
            </a:r>
            <a:endParaRPr lang="en-GB" altLang="en-US" sz="1400" b="1"/>
          </a:p>
        </p:txBody>
      </p:sp>
      <p:sp>
        <p:nvSpPr>
          <p:cNvPr id="18439" name="Obdélník 9">
            <a:extLst>
              <a:ext uri="{FF2B5EF4-FFF2-40B4-BE49-F238E27FC236}">
                <a16:creationId xmlns:a16="http://schemas.microsoft.com/office/drawing/2014/main" id="{8D6EECDB-C031-4A35-BAEE-0C4F45A39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2079625"/>
            <a:ext cx="1152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400" b="1"/>
              <a:t>obecný vztah</a:t>
            </a:r>
            <a:endParaRPr lang="en-GB" altLang="en-US" sz="1400" b="1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9E6323C7-0D33-4D8F-9B74-AFBD536BA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Časově nezávislá data</a:t>
            </a:r>
            <a:endParaRPr lang="en-GB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4E8EE93-495E-44B8-AD7E-A6B9A462F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KONVOLUCE</a:t>
            </a:r>
          </a:p>
        </p:txBody>
      </p:sp>
      <p:sp>
        <p:nvSpPr>
          <p:cNvPr id="59395" name="Zástupný symbol pro obsah 4">
            <a:extLst>
              <a:ext uri="{FF2B5EF4-FFF2-40B4-BE49-F238E27FC236}">
                <a16:creationId xmlns:a16="http://schemas.microsoft.com/office/drawing/2014/main" id="{8DCA289F-BEB5-4192-B03F-630335839E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364E53-61C4-42B7-9A19-816CDE25A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341438"/>
            <a:ext cx="8535987" cy="50403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b="1" cap="all" dirty="0">
                <a:solidFill>
                  <a:srgbClr val="002060"/>
                </a:solidFill>
              </a:rPr>
              <a:t>Korelační koeficient</a:t>
            </a:r>
          </a:p>
          <a:p>
            <a:pPr marL="0" indent="0">
              <a:spcBef>
                <a:spcPts val="3900"/>
              </a:spcBef>
              <a:buFont typeface="Wingdings" panose="05000000000000000000" pitchFamily="2" charset="2"/>
              <a:buNone/>
              <a:defRPr/>
            </a:pPr>
            <a:r>
              <a:rPr lang="cs-CZ" sz="2000" b="1" cap="all" dirty="0">
                <a:solidFill>
                  <a:srgbClr val="002060"/>
                </a:solidFill>
              </a:rPr>
              <a:t>		</a:t>
            </a:r>
          </a:p>
          <a:p>
            <a:pPr marL="0" indent="0">
              <a:spcBef>
                <a:spcPts val="4500"/>
              </a:spcBef>
              <a:buFont typeface="Wingdings" panose="05000000000000000000" pitchFamily="2" charset="2"/>
              <a:buNone/>
              <a:defRPr/>
            </a:pPr>
            <a:r>
              <a:rPr lang="cs-CZ" sz="2000" b="1" cap="all" dirty="0">
                <a:solidFill>
                  <a:srgbClr val="002060"/>
                </a:solidFill>
              </a:rPr>
              <a:t>		2.</a:t>
            </a:r>
          </a:p>
          <a:p>
            <a:pPr marL="0" indent="0">
              <a:spcBef>
                <a:spcPts val="6600"/>
              </a:spcBef>
              <a:buFont typeface="Wingdings" panose="05000000000000000000" pitchFamily="2" charset="2"/>
              <a:buNone/>
              <a:defRPr/>
            </a:pPr>
            <a:r>
              <a:rPr lang="cs-CZ" sz="2000" b="1" cap="all" dirty="0">
                <a:solidFill>
                  <a:srgbClr val="002060"/>
                </a:solidFill>
              </a:rPr>
              <a:t>	    </a:t>
            </a:r>
          </a:p>
          <a:p>
            <a:pPr marL="0" indent="0">
              <a:spcBef>
                <a:spcPts val="4800"/>
              </a:spcBef>
              <a:buFont typeface="Wingdings" panose="05000000000000000000" pitchFamily="2" charset="2"/>
              <a:buNone/>
              <a:defRPr/>
            </a:pPr>
            <a:r>
              <a:rPr lang="cs-CZ" sz="2000" b="1" cap="all" dirty="0">
                <a:solidFill>
                  <a:srgbClr val="002060"/>
                </a:solidFill>
              </a:rPr>
              <a:t>4.	</a:t>
            </a:r>
          </a:p>
        </p:txBody>
      </p:sp>
      <p:pic>
        <p:nvPicPr>
          <p:cNvPr id="19459" name="Picture 5">
            <a:extLst>
              <a:ext uri="{FF2B5EF4-FFF2-40B4-BE49-F238E27FC236}">
                <a16:creationId xmlns:a16="http://schemas.microsoft.com/office/drawing/2014/main" id="{A8CC1933-53F5-4AF0-881E-92E132A1C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2951163"/>
            <a:ext cx="374015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Obdélník 3">
            <a:extLst>
              <a:ext uri="{FF2B5EF4-FFF2-40B4-BE49-F238E27FC236}">
                <a16:creationId xmlns:a16="http://schemas.microsoft.com/office/drawing/2014/main" id="{5AF38B34-FEF7-4A1F-82EA-2EE200E67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1989138"/>
            <a:ext cx="82661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000" b="1">
                <a:solidFill>
                  <a:srgbClr val="002060"/>
                </a:solidFill>
              </a:rPr>
              <a:t>pořadová korelace </a:t>
            </a:r>
            <a:r>
              <a:rPr lang="cs-CZ" altLang="en-US" sz="2000"/>
              <a:t>–</a:t>
            </a:r>
            <a:r>
              <a:rPr lang="en-GB" altLang="en-US" sz="2000"/>
              <a:t> </a:t>
            </a:r>
            <a:r>
              <a:rPr lang="cs-CZ" altLang="en-US" sz="2000"/>
              <a:t>míra vztahu mezi pořadím hodnot dvou proměnných</a:t>
            </a:r>
            <a:endParaRPr lang="en-GB" altLang="en-US" sz="200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08E0D81-782E-4864-A321-B548968121FD}"/>
              </a:ext>
            </a:extLst>
          </p:cNvPr>
          <p:cNvSpPr txBox="1"/>
          <p:nvPr/>
        </p:nvSpPr>
        <p:spPr>
          <a:xfrm>
            <a:off x="1403648" y="3786188"/>
            <a:ext cx="7495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cap="all" dirty="0">
                <a:solidFill>
                  <a:srgbClr val="0070C0"/>
                </a:solidFill>
                <a:cs typeface="Arial" charset="0"/>
              </a:rPr>
              <a:t>Spearman</a:t>
            </a:r>
            <a:r>
              <a:rPr lang="cs-CZ" b="1" cap="all" dirty="0" err="1">
                <a:solidFill>
                  <a:srgbClr val="0070C0"/>
                </a:solidFill>
                <a:cs typeface="Arial" charset="0"/>
              </a:rPr>
              <a:t>ův</a:t>
            </a:r>
            <a:r>
              <a:rPr lang="cs-CZ" b="1" cap="all" dirty="0">
                <a:solidFill>
                  <a:srgbClr val="0070C0"/>
                </a:solidFill>
                <a:cs typeface="Arial" charset="0"/>
              </a:rPr>
              <a:t> pořadový korelační koeficient</a:t>
            </a:r>
            <a:endParaRPr lang="en-GB" b="1" cap="all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EE5406D-05B8-4492-B349-60AE9C4E7BF7}"/>
              </a:ext>
            </a:extLst>
          </p:cNvPr>
          <p:cNvSpPr txBox="1"/>
          <p:nvPr/>
        </p:nvSpPr>
        <p:spPr>
          <a:xfrm>
            <a:off x="1509713" y="4959350"/>
            <a:ext cx="658018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cap="all" dirty="0" err="1">
                <a:solidFill>
                  <a:srgbClr val="0070C0"/>
                </a:solidFill>
                <a:cs typeface="Arial" charset="0"/>
              </a:rPr>
              <a:t>Kendal</a:t>
            </a:r>
            <a:r>
              <a:rPr lang="en-GB" b="1" cap="all" dirty="0">
                <a:solidFill>
                  <a:srgbClr val="0070C0"/>
                </a:solidFill>
                <a:cs typeface="Arial" charset="0"/>
              </a:rPr>
              <a:t>l</a:t>
            </a:r>
            <a:r>
              <a:rPr lang="cs-CZ" b="1" cap="all" dirty="0" err="1">
                <a:solidFill>
                  <a:srgbClr val="0070C0"/>
                </a:solidFill>
                <a:cs typeface="Arial" charset="0"/>
              </a:rPr>
              <a:t>ův</a:t>
            </a:r>
            <a:r>
              <a:rPr lang="cs-CZ" b="1" cap="all" dirty="0">
                <a:solidFill>
                  <a:srgbClr val="0070C0"/>
                </a:solidFill>
                <a:cs typeface="Arial" charset="0"/>
              </a:rPr>
              <a:t> pořadový korelační koeficient</a:t>
            </a:r>
            <a:endParaRPr lang="en-GB" b="1" cap="all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7D703107-AB67-402B-AFD4-DDEAC2258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Časově nezávislá data</a:t>
            </a:r>
            <a:endParaRPr lang="en-GB" sz="3200" dirty="0"/>
          </a:p>
        </p:txBody>
      </p:sp>
      <p:pic>
        <p:nvPicPr>
          <p:cNvPr id="19464" name="Picture 2">
            <a:extLst>
              <a:ext uri="{FF2B5EF4-FFF2-40B4-BE49-F238E27FC236}">
                <a16:creationId xmlns:a16="http://schemas.microsoft.com/office/drawing/2014/main" id="{4B09A655-C42F-4C91-AAC9-60A9274A4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5445125"/>
            <a:ext cx="735965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174BAE-DB05-42F6-8341-16035A269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/>
              <a:t>PEARSON</a:t>
            </a:r>
            <a:r>
              <a:rPr lang="cs-CZ" sz="2800" dirty="0" err="1"/>
              <a:t>ův</a:t>
            </a:r>
            <a:r>
              <a:rPr lang="cs-CZ" sz="2800" dirty="0"/>
              <a:t> korelační koeficient</a:t>
            </a:r>
            <a:endParaRPr lang="en-GB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D041A10-BDD8-4265-82CA-125B57BB1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3789363"/>
            <a:ext cx="4238625" cy="26654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800" dirty="0"/>
              <a:t>nabývá hodnoty v intervalu </a:t>
            </a:r>
            <a:r>
              <a:rPr lang="cs-CZ" sz="1800" dirty="0">
                <a:sym typeface="Symbol"/>
              </a:rPr>
              <a:t>-1, 1.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800" dirty="0">
                <a:sym typeface="Symbol"/>
              </a:rPr>
              <a:t>Když je roven +1, znamená to zcela pozitivní (přímou) </a:t>
            </a:r>
            <a:r>
              <a:rPr lang="cs-CZ" sz="1800" b="1" dirty="0">
                <a:sym typeface="Symbol"/>
              </a:rPr>
              <a:t>lineární</a:t>
            </a:r>
            <a:r>
              <a:rPr lang="cs-CZ" sz="1800" dirty="0">
                <a:sym typeface="Symbol"/>
              </a:rPr>
              <a:t> korelaci (y=</a:t>
            </a:r>
            <a:r>
              <a:rPr lang="cs-CZ" sz="1800" dirty="0" err="1">
                <a:sym typeface="Symbol"/>
              </a:rPr>
              <a:t>kx</a:t>
            </a:r>
            <a:r>
              <a:rPr lang="cs-CZ" sz="1800" dirty="0">
                <a:sym typeface="Symbol"/>
              </a:rPr>
              <a:t>, tj. funkční závis-</a:t>
            </a:r>
            <a:r>
              <a:rPr lang="cs-CZ" sz="1800" dirty="0" err="1">
                <a:sym typeface="Symbol"/>
              </a:rPr>
              <a:t>lost</a:t>
            </a:r>
            <a:r>
              <a:rPr lang="cs-CZ" sz="1800" dirty="0">
                <a:sym typeface="Symbol"/>
              </a:rPr>
              <a:t>), při nulové hodnotě není mezi proměnnými </a:t>
            </a:r>
            <a:r>
              <a:rPr lang="cs-CZ" sz="1800" b="1" dirty="0">
                <a:sym typeface="Symbol"/>
              </a:rPr>
              <a:t>lineární</a:t>
            </a:r>
            <a:r>
              <a:rPr lang="cs-CZ" sz="1800" dirty="0">
                <a:sym typeface="Symbol"/>
              </a:rPr>
              <a:t> vztah a hodnota -1 </a:t>
            </a:r>
            <a:r>
              <a:rPr lang="cs-CZ" sz="1800" dirty="0"/>
              <a:t>znamená zcela </a:t>
            </a:r>
            <a:r>
              <a:rPr lang="cs-CZ" sz="1800" dirty="0" err="1"/>
              <a:t>nega-tivní</a:t>
            </a:r>
            <a:r>
              <a:rPr lang="cs-CZ" sz="1800" dirty="0"/>
              <a:t> </a:t>
            </a:r>
            <a:r>
              <a:rPr lang="cs-CZ" sz="1800" b="1" dirty="0"/>
              <a:t>lineární</a:t>
            </a:r>
            <a:r>
              <a:rPr lang="cs-CZ" sz="1800" dirty="0"/>
              <a:t> korelaci mezi oběma proměnnými </a:t>
            </a:r>
            <a:r>
              <a:rPr lang="cs-CZ" sz="1800" dirty="0">
                <a:sym typeface="Symbol"/>
              </a:rPr>
              <a:t>(y=-</a:t>
            </a:r>
            <a:r>
              <a:rPr lang="cs-CZ" sz="1800" dirty="0" err="1">
                <a:sym typeface="Symbol"/>
              </a:rPr>
              <a:t>kx</a:t>
            </a:r>
            <a:r>
              <a:rPr lang="cs-CZ" sz="1800" dirty="0">
                <a:sym typeface="Symbol"/>
              </a:rPr>
              <a:t>) </a:t>
            </a:r>
            <a:r>
              <a:rPr lang="cs-CZ" sz="1800" dirty="0"/>
              <a:t>.</a:t>
            </a:r>
            <a:endParaRPr lang="cs-CZ" sz="1800" b="1" cap="all" dirty="0">
              <a:solidFill>
                <a:srgbClr val="002060"/>
              </a:solidFill>
            </a:endParaRP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C846B556-2928-4E05-9267-98F20CBEC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1341438"/>
            <a:ext cx="4826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BC9D547E-764E-4F81-8266-F0E22D66319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87624" y="2646034"/>
            <a:ext cx="6552728" cy="95109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cs typeface="Arial" charset="0"/>
              </a:rPr>
              <a:t> 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6146E196-F45F-7F3B-1457-8EA49145A2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434764"/>
              </p:ext>
            </p:extLst>
          </p:nvPr>
        </p:nvGraphicFramePr>
        <p:xfrm>
          <a:off x="4630494" y="3989558"/>
          <a:ext cx="4370631" cy="24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13320360" imgH="7339680" progId="Photoshop.Image.12">
                  <p:embed/>
                </p:oleObj>
              </mc:Choice>
              <mc:Fallback>
                <p:oleObj name="Image" r:id="rId4" imgW="13320360" imgH="733968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0494" y="3989558"/>
                        <a:ext cx="4370631" cy="240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upload.wikimedia.org/wikipedia/commons/thumb/d/d4/Correlation_examples2.svg/400px-Correlation_examples2.svg.png">
            <a:hlinkClick r:id="rId2"/>
            <a:extLst>
              <a:ext uri="{FF2B5EF4-FFF2-40B4-BE49-F238E27FC236}">
                <a16:creationId xmlns:a16="http://schemas.microsoft.com/office/drawing/2014/main" id="{E6090679-2585-4C10-B9A5-12C5C6A0ED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488" y="2565400"/>
            <a:ext cx="8026400" cy="3671888"/>
          </a:xfr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19E20B06-A4E2-4BFC-987A-1FE95FA78DB3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31640" y="1268760"/>
            <a:ext cx="6552728" cy="951094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cs typeface="Arial" charset="0"/>
              </a:rPr>
              <a:t> 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7A024A41-A1FC-46BB-9180-0F559F2AE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/>
              <a:t>PEARSON</a:t>
            </a:r>
            <a:r>
              <a:rPr lang="cs-CZ" sz="2800" dirty="0" err="1"/>
              <a:t>ův</a:t>
            </a:r>
            <a:r>
              <a:rPr lang="cs-CZ" sz="2800" dirty="0"/>
              <a:t> korelační koeficient</a:t>
            </a:r>
            <a:endParaRPr lang="en-GB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6DFE2D2A-6F88-4713-8DA8-172ED481E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/>
              <a:t>PEARSON</a:t>
            </a:r>
            <a:r>
              <a:rPr lang="cs-CZ" sz="2800" dirty="0" err="1"/>
              <a:t>ův</a:t>
            </a:r>
            <a:r>
              <a:rPr lang="cs-CZ" sz="2800" dirty="0"/>
              <a:t> korelační koeficient</a:t>
            </a:r>
            <a:endParaRPr lang="en-GB" sz="2800" dirty="0"/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083A3B34-D9C8-48AE-B81F-280657A56D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altLang="cs-CZ" sz="1800"/>
              <a:t>nabývá hodnot od –1 do +1, které značí perfektní lineární vztah (záporný nebo kladný)</a:t>
            </a:r>
          </a:p>
          <a:p>
            <a:pPr lvl="1"/>
            <a:r>
              <a:rPr lang="cs-CZ" altLang="cs-CZ" sz="1600">
                <a:cs typeface="Arial" panose="020B0604020202020204" pitchFamily="34" charset="0"/>
              </a:rPr>
              <a:t>v případě kladné korelace hodnoty obou proměnných zároveň stoupají;</a:t>
            </a:r>
          </a:p>
          <a:p>
            <a:pPr lvl="1"/>
            <a:r>
              <a:rPr lang="cs-CZ" altLang="cs-CZ" sz="1600">
                <a:cs typeface="Arial" panose="020B0604020202020204" pitchFamily="34" charset="0"/>
              </a:rPr>
              <a:t>v případě záporné korelace hodnota jedné proměnné stoupá a druhé klesá;</a:t>
            </a:r>
          </a:p>
          <a:p>
            <a:pPr lvl="1"/>
            <a:r>
              <a:rPr lang="cs-CZ" altLang="cs-CZ" sz="1600">
                <a:cs typeface="Arial" panose="020B0604020202020204" pitchFamily="34" charset="0"/>
              </a:rPr>
              <a:t>v případě neexistence lineárního vztahu r = 0;</a:t>
            </a:r>
          </a:p>
          <a:p>
            <a:r>
              <a:rPr lang="cs-CZ" altLang="cs-CZ" sz="1800"/>
              <a:t>je nezávislý na jednotkách původních proměnných, je bezrozměrný;</a:t>
            </a:r>
          </a:p>
          <a:p>
            <a:r>
              <a:rPr lang="cs-CZ" altLang="cs-CZ" sz="1800"/>
              <a:t>při změně pořadí proměnných se výše korelačního koeficientu nemění;</a:t>
            </a:r>
          </a:p>
          <a:p>
            <a:r>
              <a:rPr lang="cs-CZ" altLang="cs-CZ" sz="1800"/>
              <a:t>korelační koeficient je platný pouze v rozmezí daném použitými daty;</a:t>
            </a:r>
          </a:p>
          <a:p>
            <a:r>
              <a:rPr lang="cs-CZ" altLang="cs-CZ" sz="1800"/>
              <a:t>korelační koeficient výrazně odlišný od nuly není důkazem funkčního vztahu proměnných, jiného než lineárního;</a:t>
            </a:r>
          </a:p>
          <a:p>
            <a:r>
              <a:rPr lang="cs-CZ" altLang="cs-CZ" sz="1800"/>
              <a:t>malá hodnota korelačního koeficientu není známkou nefunkčního vztahu proměnných.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sah 2">
            <a:extLst>
              <a:ext uri="{FF2B5EF4-FFF2-40B4-BE49-F238E27FC236}">
                <a16:creationId xmlns:a16="http://schemas.microsoft.com/office/drawing/2014/main" id="{7CAEF6C8-9EC2-4569-BEF2-D36356FE8C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243046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/>
              <a:t>Správná interpretace Pearsonova korelačního koeficientu předpokládá, že obě proměnné jsou náhodné veličiny a mají </a:t>
            </a:r>
            <a:r>
              <a:rPr lang="cs-CZ" altLang="cs-CZ" sz="2000">
                <a:solidFill>
                  <a:srgbClr val="002060"/>
                </a:solidFill>
              </a:rPr>
              <a:t>společné dvourozměrné normální rozdělení</a:t>
            </a:r>
            <a:r>
              <a:rPr lang="cs-CZ" altLang="cs-CZ" sz="2000"/>
              <a:t>. Potom nulový korelační koeficient znamená, že veličiny jsou i statisticky </a:t>
            </a:r>
            <a:r>
              <a:rPr lang="cs-CZ" altLang="cs-CZ" sz="2000" b="1">
                <a:solidFill>
                  <a:srgbClr val="0070C0"/>
                </a:solidFill>
              </a:rPr>
              <a:t>nezávislé</a:t>
            </a:r>
            <a:r>
              <a:rPr lang="cs-CZ" altLang="cs-CZ" sz="2000"/>
              <a:t>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/>
              <a:t>Pokud není splněn předpoklad dvourozměrné normality, z nulové hodnoty korelačního koeficientu nelze usuzovat na nic víc, než že veličiny jsou nekorelované.</a:t>
            </a:r>
            <a:r>
              <a:rPr lang="cs-CZ" altLang="cs-CZ" sz="2000" b="1"/>
              <a:t> </a:t>
            </a:r>
            <a:endParaRPr lang="cs-CZ" altLang="cs-CZ" sz="200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/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FA7450F0-91F8-4C02-A432-CE62CC3CE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786188"/>
            <a:ext cx="3497262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>
            <a:extLst>
              <a:ext uri="{FF2B5EF4-FFF2-40B4-BE49-F238E27FC236}">
                <a16:creationId xmlns:a16="http://schemas.microsoft.com/office/drawing/2014/main" id="{6818FE9C-09C7-43E8-82E3-DA51ED27C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86188"/>
            <a:ext cx="382111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ovéPole 2">
            <a:extLst>
              <a:ext uri="{FF2B5EF4-FFF2-40B4-BE49-F238E27FC236}">
                <a16:creationId xmlns:a16="http://schemas.microsoft.com/office/drawing/2014/main" id="{9A987F90-5130-4B42-91C2-F4372C7AE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700" y="6161088"/>
            <a:ext cx="2881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/>
              <a:t>bimodální rozložení</a:t>
            </a:r>
            <a:endParaRPr lang="en-GB" altLang="en-US" sz="1800"/>
          </a:p>
        </p:txBody>
      </p:sp>
      <p:sp>
        <p:nvSpPr>
          <p:cNvPr id="23558" name="TextovéPole 6">
            <a:extLst>
              <a:ext uri="{FF2B5EF4-FFF2-40B4-BE49-F238E27FC236}">
                <a16:creationId xmlns:a16="http://schemas.microsoft.com/office/drawing/2014/main" id="{D7504384-997C-4A19-B528-89E2A3149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6161088"/>
            <a:ext cx="2881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/>
              <a:t>odlehlé hodnoty</a:t>
            </a:r>
            <a:endParaRPr lang="en-GB" altLang="en-US" sz="180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81FE4363-D4BA-49BC-893A-EAD8D8D92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/>
              <a:t>PEARSON</a:t>
            </a:r>
            <a:r>
              <a:rPr lang="cs-CZ" sz="2800" dirty="0" err="1"/>
              <a:t>ův</a:t>
            </a:r>
            <a:r>
              <a:rPr lang="cs-CZ" sz="2800" dirty="0"/>
              <a:t> korelační koeficient</a:t>
            </a:r>
            <a:endParaRPr lang="en-GB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sah 2">
            <a:extLst>
              <a:ext uri="{FF2B5EF4-FFF2-40B4-BE49-F238E27FC236}">
                <a16:creationId xmlns:a16="http://schemas.microsoft.com/office/drawing/2014/main" id="{1665C8F5-13F2-4945-853A-794D152D3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243046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cs-CZ" altLang="en-US" sz="2000"/>
          </a:p>
          <a:p>
            <a:pPr>
              <a:buFont typeface="Wingdings" panose="05000000000000000000" pitchFamily="2" charset="2"/>
              <a:buNone/>
            </a:pPr>
            <a:r>
              <a:rPr lang="cs-CZ" altLang="en-US" sz="2000"/>
              <a:t>může být nadhodnocen:</a:t>
            </a:r>
          </a:p>
          <a:p>
            <a:r>
              <a:rPr lang="cs-CZ" altLang="en-US" sz="2000"/>
              <a:t>vlivem třetí skryté proměnné</a:t>
            </a:r>
          </a:p>
          <a:p>
            <a:r>
              <a:rPr lang="cs-CZ" altLang="en-US" sz="2000"/>
              <a:t>přítomností odlehlých hodnot</a:t>
            </a:r>
          </a:p>
          <a:p>
            <a:r>
              <a:rPr lang="cs-CZ" altLang="en-US" sz="2000"/>
              <a:t>data jsou složena z různých podskupin (tříd)</a:t>
            </a:r>
          </a:p>
          <a:p>
            <a:pPr>
              <a:buFont typeface="Wingdings" panose="05000000000000000000" pitchFamily="2" charset="2"/>
              <a:buNone/>
            </a:pPr>
            <a:endParaRPr lang="cs-CZ" altLang="en-US" sz="2000"/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5FDF63BF-FE49-4735-8896-B6380773C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786188"/>
            <a:ext cx="3497262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>
            <a:extLst>
              <a:ext uri="{FF2B5EF4-FFF2-40B4-BE49-F238E27FC236}">
                <a16:creationId xmlns:a16="http://schemas.microsoft.com/office/drawing/2014/main" id="{23C23F25-A7E1-4257-BE6B-63E73A6F5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86188"/>
            <a:ext cx="382111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ovéPole 2">
            <a:extLst>
              <a:ext uri="{FF2B5EF4-FFF2-40B4-BE49-F238E27FC236}">
                <a16:creationId xmlns:a16="http://schemas.microsoft.com/office/drawing/2014/main" id="{02E3A62E-BCEF-43EA-B671-D436FFF09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700" y="6161088"/>
            <a:ext cx="2881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/>
              <a:t>bimodální rozložení</a:t>
            </a:r>
            <a:endParaRPr lang="en-GB" altLang="en-US" sz="1800"/>
          </a:p>
        </p:txBody>
      </p:sp>
      <p:sp>
        <p:nvSpPr>
          <p:cNvPr id="24582" name="TextovéPole 6">
            <a:extLst>
              <a:ext uri="{FF2B5EF4-FFF2-40B4-BE49-F238E27FC236}">
                <a16:creationId xmlns:a16="http://schemas.microsoft.com/office/drawing/2014/main" id="{35A866C6-946B-48B2-BF9D-6C531B51F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6161088"/>
            <a:ext cx="2881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/>
              <a:t>odlehlé hodnoty</a:t>
            </a:r>
            <a:endParaRPr lang="en-GB" altLang="en-US" sz="180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D5B8C74B-214F-409F-BA84-35989FD32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/>
              <a:t>PEARSON</a:t>
            </a:r>
            <a:r>
              <a:rPr lang="cs-CZ" sz="2800" dirty="0" err="1"/>
              <a:t>ův</a:t>
            </a:r>
            <a:r>
              <a:rPr lang="cs-CZ" sz="2800" dirty="0"/>
              <a:t> korelační koeficient</a:t>
            </a:r>
            <a:endParaRPr lang="en-GB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F9E3F8-280F-4321-B828-4C8C4A00E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 err="1"/>
              <a:t>Spearmanův</a:t>
            </a:r>
            <a:r>
              <a:rPr lang="en-GB" sz="2800" dirty="0"/>
              <a:t> </a:t>
            </a:r>
            <a:r>
              <a:rPr lang="cs-CZ" sz="2800" dirty="0"/>
              <a:t>korelační koeficient</a:t>
            </a:r>
            <a:endParaRPr lang="en-GB" sz="2800" dirty="0"/>
          </a:p>
        </p:txBody>
      </p:sp>
      <p:sp>
        <p:nvSpPr>
          <p:cNvPr id="25603" name="Zástupný symbol pro obsah 4">
            <a:extLst>
              <a:ext uri="{FF2B5EF4-FFF2-40B4-BE49-F238E27FC236}">
                <a16:creationId xmlns:a16="http://schemas.microsoft.com/office/drawing/2014/main" id="{177A7105-50EE-4A6D-A61A-7B60FB4079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2205038"/>
            <a:ext cx="8535987" cy="302418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000" dirty="0"/>
              <a:t>Hodnotí, jak dobře lze vztah mezi dvěma proměnnými popsat pomocí </a:t>
            </a:r>
            <a:r>
              <a:rPr lang="cs-CZ" altLang="en-US" sz="2000" b="1" dirty="0">
                <a:solidFill>
                  <a:srgbClr val="0070C0"/>
                </a:solidFill>
              </a:rPr>
              <a:t>monotónní</a:t>
            </a:r>
            <a:r>
              <a:rPr lang="cs-CZ" altLang="en-US" sz="2000" dirty="0">
                <a:solidFill>
                  <a:srgbClr val="0070C0"/>
                </a:solidFill>
              </a:rPr>
              <a:t> </a:t>
            </a:r>
            <a:r>
              <a:rPr lang="cs-CZ" altLang="en-US" sz="2000" dirty="0"/>
              <a:t>funkce.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000" dirty="0"/>
              <a:t>Pokud jsou všechna pořadí určena </a:t>
            </a:r>
            <a:r>
              <a:rPr lang="cs-CZ" altLang="en-US" sz="2000" b="1" i="1" dirty="0">
                <a:solidFill>
                  <a:srgbClr val="0070C0"/>
                </a:solidFill>
              </a:rPr>
              <a:t>různými celými čísly od 1 do n</a:t>
            </a:r>
            <a:r>
              <a:rPr lang="cs-CZ" altLang="en-US" sz="2000" dirty="0"/>
              <a:t>, pak jeho hodnotu lze určit pomocí vztahu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en-US" sz="2000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en-US" sz="2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000" dirty="0"/>
              <a:t>kde d</a:t>
            </a:r>
            <a:r>
              <a:rPr lang="cs-CZ" altLang="en-US" sz="2000" baseline="-25000" dirty="0"/>
              <a:t>i</a:t>
            </a:r>
            <a:r>
              <a:rPr lang="cs-CZ" altLang="en-US" sz="2000" dirty="0"/>
              <a:t> = </a:t>
            </a:r>
            <a:r>
              <a:rPr lang="cs-CZ" altLang="en-US" sz="2000" dirty="0" err="1"/>
              <a:t>rg</a:t>
            </a:r>
            <a:r>
              <a:rPr lang="cs-CZ" altLang="en-US" sz="2000" dirty="0"/>
              <a:t>(</a:t>
            </a:r>
            <a:r>
              <a:rPr lang="cs-CZ" altLang="en-US" sz="2000" dirty="0" err="1"/>
              <a:t>X</a:t>
            </a:r>
            <a:r>
              <a:rPr lang="cs-CZ" altLang="en-US" sz="2000" baseline="-25000" dirty="0" err="1"/>
              <a:t>i</a:t>
            </a:r>
            <a:r>
              <a:rPr lang="cs-CZ" altLang="en-US" sz="2000" dirty="0"/>
              <a:t>) – </a:t>
            </a:r>
            <a:r>
              <a:rPr lang="cs-CZ" altLang="en-US" sz="2000" dirty="0" err="1"/>
              <a:t>rg</a:t>
            </a:r>
            <a:r>
              <a:rPr lang="cs-CZ" altLang="en-US" sz="2000" dirty="0"/>
              <a:t>(</a:t>
            </a:r>
            <a:r>
              <a:rPr lang="cs-CZ" altLang="en-US" sz="2000" dirty="0" err="1"/>
              <a:t>Y</a:t>
            </a:r>
            <a:r>
              <a:rPr lang="cs-CZ" altLang="en-US" sz="2000" baseline="-25000" dirty="0" err="1"/>
              <a:t>i</a:t>
            </a:r>
            <a:r>
              <a:rPr lang="cs-CZ" altLang="en-US" sz="2000" dirty="0"/>
              <a:t>) je rozdíl mezi pořadími každého pozorování</a:t>
            </a:r>
          </a:p>
        </p:txBody>
      </p:sp>
      <p:pic>
        <p:nvPicPr>
          <p:cNvPr id="25604" name="Picture 5">
            <a:extLst>
              <a:ext uri="{FF2B5EF4-FFF2-40B4-BE49-F238E27FC236}">
                <a16:creationId xmlns:a16="http://schemas.microsoft.com/office/drawing/2014/main" id="{88717366-7FA3-4BA0-B973-995FCC43D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1268413"/>
            <a:ext cx="374015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>
            <a:extLst>
              <a:ext uri="{FF2B5EF4-FFF2-40B4-BE49-F238E27FC236}">
                <a16:creationId xmlns:a16="http://schemas.microsoft.com/office/drawing/2014/main" id="{63F2004E-04F8-4044-9B90-97B5DDD55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3573463"/>
            <a:ext cx="2486025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sah 4">
            <a:extLst>
              <a:ext uri="{FF2B5EF4-FFF2-40B4-BE49-F238E27FC236}">
                <a16:creationId xmlns:a16="http://schemas.microsoft.com/office/drawing/2014/main" id="{C7B8FABA-3EFA-4207-AB59-38C7E30CE3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9906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000"/>
              <a:t>Určeme korelaci mezi IQ sledovaných osob a počtem hodin, které stráví za týden sledováním televize.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cs-CZ" altLang="en-US" sz="1400"/>
              <a:t>(</a:t>
            </a:r>
            <a:r>
              <a:rPr lang="en-GB" altLang="en-US" sz="1400"/>
              <a:t>https://en.wikipedia.org/wiki/Spearman%27s_rank_correlation_coefficient</a:t>
            </a:r>
            <a:r>
              <a:rPr lang="cs-CZ" altLang="en-US" sz="1400"/>
              <a:t>)</a:t>
            </a:r>
            <a:endParaRPr lang="en-GB" altLang="en-US" sz="140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2C9ECA30-BB6E-4D59-9F15-B5504DE3663B}"/>
              </a:ext>
            </a:extLst>
          </p:cNvPr>
          <p:cNvGraphicFramePr>
            <a:graphicFrameLocks noGrp="1"/>
          </p:cNvGraphicFramePr>
          <p:nvPr/>
        </p:nvGraphicFramePr>
        <p:xfrm>
          <a:off x="725488" y="2381250"/>
          <a:ext cx="1873250" cy="3352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51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84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</a:rPr>
                        <a:t>X</a:t>
                      </a:r>
                      <a:r>
                        <a:rPr lang="en-GB" sz="1400" b="1" baseline="-25000" dirty="0">
                          <a:effectLst/>
                        </a:rPr>
                        <a:t>i</a:t>
                      </a:r>
                      <a:r>
                        <a:rPr lang="cs-CZ" sz="1400" b="1" baseline="-25000" dirty="0">
                          <a:effectLst/>
                        </a:rPr>
                        <a:t>   </a:t>
                      </a:r>
                      <a:r>
                        <a:rPr lang="en-GB" sz="1400" b="1" dirty="0"/>
                        <a:t>IQ</a:t>
                      </a:r>
                      <a:endParaRPr lang="en-GB" sz="1400" b="1" baseline="-25000" dirty="0"/>
                    </a:p>
                  </a:txBody>
                  <a:tcPr marL="91491" marR="9149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effectLst/>
                        </a:rPr>
                        <a:t>Y</a:t>
                      </a:r>
                      <a:r>
                        <a:rPr lang="en-GB" sz="1400" b="1" baseline="-25000" dirty="0" err="1">
                          <a:effectLst/>
                        </a:rPr>
                        <a:t>i</a:t>
                      </a:r>
                      <a:r>
                        <a:rPr lang="cs-CZ" sz="1400" b="1" baseline="-25000" dirty="0">
                          <a:effectLst/>
                        </a:rPr>
                        <a:t>   </a:t>
                      </a:r>
                      <a:r>
                        <a:rPr lang="cs-CZ" sz="1400" b="1" dirty="0"/>
                        <a:t>h</a:t>
                      </a:r>
                      <a:r>
                        <a:rPr lang="en-GB" sz="1400" b="1" dirty="0"/>
                        <a:t>ours</a:t>
                      </a:r>
                    </a:p>
                  </a:txBody>
                  <a:tcPr marL="91491" marR="9149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86</a:t>
                      </a:r>
                    </a:p>
                  </a:txBody>
                  <a:tcPr marL="91491" marR="914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</a:p>
                  </a:txBody>
                  <a:tcPr marL="91491" marR="9149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112</a:t>
                      </a:r>
                    </a:p>
                  </a:txBody>
                  <a:tcPr marL="91491" marR="914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</a:t>
                      </a:r>
                    </a:p>
                  </a:txBody>
                  <a:tcPr marL="91491" marR="9149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106</a:t>
                      </a:r>
                    </a:p>
                  </a:txBody>
                  <a:tcPr marL="91491" marR="914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</a:t>
                      </a:r>
                    </a:p>
                  </a:txBody>
                  <a:tcPr marL="91491" marR="9149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113</a:t>
                      </a:r>
                    </a:p>
                  </a:txBody>
                  <a:tcPr marL="91491" marR="914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12</a:t>
                      </a:r>
                    </a:p>
                  </a:txBody>
                  <a:tcPr marL="91491" marR="9149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110</a:t>
                      </a:r>
                    </a:p>
                  </a:txBody>
                  <a:tcPr marL="91491" marR="914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17</a:t>
                      </a:r>
                    </a:p>
                  </a:txBody>
                  <a:tcPr marL="91491" marR="9149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97</a:t>
                      </a:r>
                    </a:p>
                  </a:txBody>
                  <a:tcPr marL="91491" marR="914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</a:t>
                      </a:r>
                    </a:p>
                  </a:txBody>
                  <a:tcPr marL="91491" marR="9149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100</a:t>
                      </a:r>
                    </a:p>
                  </a:txBody>
                  <a:tcPr marL="91491" marR="914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27</a:t>
                      </a:r>
                    </a:p>
                  </a:txBody>
                  <a:tcPr marL="91491" marR="91491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99</a:t>
                      </a:r>
                    </a:p>
                  </a:txBody>
                  <a:tcPr marL="91491" marR="914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28</a:t>
                      </a:r>
                    </a:p>
                  </a:txBody>
                  <a:tcPr marL="91491" marR="91491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103</a:t>
                      </a:r>
                    </a:p>
                  </a:txBody>
                  <a:tcPr marL="91491" marR="914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29</a:t>
                      </a:r>
                    </a:p>
                  </a:txBody>
                  <a:tcPr marL="91491" marR="91491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36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101</a:t>
                      </a:r>
                    </a:p>
                  </a:txBody>
                  <a:tcPr marL="91491" marR="914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50</a:t>
                      </a:r>
                    </a:p>
                  </a:txBody>
                  <a:tcPr marL="91491" marR="91491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6665" name="AutoShape 1" descr="X_{i}">
            <a:extLst>
              <a:ext uri="{FF2B5EF4-FFF2-40B4-BE49-F238E27FC236}">
                <a16:creationId xmlns:a16="http://schemas.microsoft.com/office/drawing/2014/main" id="{EEF146C3-E016-4C7A-BB8F-7926F27601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0063" y="16494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6666" name="AutoShape 2" descr="Y_{i}">
            <a:extLst>
              <a:ext uri="{FF2B5EF4-FFF2-40B4-BE49-F238E27FC236}">
                <a16:creationId xmlns:a16="http://schemas.microsoft.com/office/drawing/2014/main" id="{A6E10FBB-3CD8-4818-8EE8-73F47E658B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0063" y="16494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7E3EAA37-9FDB-41F1-AC0D-D8CE5E074E70}"/>
              </a:ext>
            </a:extLst>
          </p:cNvPr>
          <p:cNvGraphicFramePr>
            <a:graphicFrameLocks noGrp="1"/>
          </p:cNvGraphicFramePr>
          <p:nvPr/>
        </p:nvGraphicFramePr>
        <p:xfrm>
          <a:off x="2916238" y="2214563"/>
          <a:ext cx="4535486" cy="352424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791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3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9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4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effectLst/>
                        </a:rPr>
                        <a:t>X</a:t>
                      </a:r>
                      <a:r>
                        <a:rPr lang="en-GB" sz="1400" b="1" baseline="-25000" dirty="0">
                          <a:effectLst/>
                        </a:rPr>
                        <a:t>i</a:t>
                      </a:r>
                      <a:r>
                        <a:rPr lang="cs-CZ" sz="1400" b="1" baseline="-25000" dirty="0">
                          <a:effectLst/>
                        </a:rPr>
                        <a:t>   </a:t>
                      </a:r>
                      <a:r>
                        <a:rPr lang="en-GB" sz="1400" b="1" dirty="0"/>
                        <a:t>IQ</a:t>
                      </a:r>
                      <a:endParaRPr lang="en-GB" sz="1400" b="1" baseline="-25000" dirty="0"/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effectLst/>
                        </a:rPr>
                        <a:t>Y</a:t>
                      </a:r>
                      <a:r>
                        <a:rPr lang="en-GB" sz="1400" b="1" baseline="-25000" dirty="0" err="1">
                          <a:effectLst/>
                        </a:rPr>
                        <a:t>i</a:t>
                      </a:r>
                      <a:r>
                        <a:rPr lang="cs-CZ" sz="1400" b="1" baseline="-25000" dirty="0">
                          <a:effectLst/>
                        </a:rPr>
                        <a:t>   </a:t>
                      </a:r>
                      <a:r>
                        <a:rPr lang="cs-CZ" sz="1400" b="1" dirty="0"/>
                        <a:t>h</a:t>
                      </a:r>
                      <a:r>
                        <a:rPr lang="en-GB" sz="1400" b="1" dirty="0"/>
                        <a:t>ours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rank </a:t>
                      </a:r>
                      <a:r>
                        <a:rPr lang="en-GB" sz="1400" b="1" dirty="0">
                          <a:effectLst/>
                        </a:rPr>
                        <a:t>x</a:t>
                      </a:r>
                      <a:r>
                        <a:rPr lang="en-GB" sz="1400" b="1" baseline="-25000" dirty="0">
                          <a:effectLst/>
                        </a:rPr>
                        <a:t>i</a:t>
                      </a:r>
                      <a:endParaRPr lang="en-GB" sz="1400" b="1" baseline="-25000" dirty="0"/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rank </a:t>
                      </a:r>
                      <a:r>
                        <a:rPr lang="cs-CZ" sz="1400" b="1" dirty="0"/>
                        <a:t>y</a:t>
                      </a:r>
                      <a:r>
                        <a:rPr lang="en-GB" sz="1400" b="1" baseline="-25000" dirty="0" err="1">
                          <a:effectLst/>
                        </a:rPr>
                        <a:t>i</a:t>
                      </a:r>
                      <a:endParaRPr lang="en-GB" sz="1400" b="1" baseline="-25000" dirty="0"/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effectLst/>
                        </a:rPr>
                        <a:t>d</a:t>
                      </a:r>
                      <a:r>
                        <a:rPr lang="en-GB" sz="1400" b="1" baseline="-25000" dirty="0">
                          <a:effectLst/>
                        </a:rPr>
                        <a:t>i</a:t>
                      </a:r>
                      <a:endParaRPr lang="en-GB" sz="1400" b="1" baseline="-25000" dirty="0"/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effectLst/>
                        </a:rPr>
                        <a:t>d</a:t>
                      </a:r>
                      <a:r>
                        <a:rPr lang="en-GB" sz="1400" b="1" baseline="-25000" dirty="0">
                          <a:effectLst/>
                        </a:rPr>
                        <a:t>i</a:t>
                      </a:r>
                      <a:r>
                        <a:rPr lang="cs-CZ" sz="1400" b="1" baseline="30000" dirty="0">
                          <a:effectLst/>
                        </a:rPr>
                        <a:t>2</a:t>
                      </a:r>
                      <a:endParaRPr lang="en-GB" sz="1400" b="1" baseline="30000" dirty="0"/>
                    </a:p>
                  </a:txBody>
                  <a:tcPr marL="87562" marR="87562" marT="43798" marB="4379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987">
                <a:tc>
                  <a:txBody>
                    <a:bodyPr/>
                    <a:lstStyle/>
                    <a:p>
                      <a:r>
                        <a:rPr lang="en-GB" sz="1400"/>
                        <a:t>86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0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0</a:t>
                      </a:r>
                    </a:p>
                  </a:txBody>
                  <a:tcPr marL="87562" marR="87562" marT="43798" marB="4379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987">
                <a:tc>
                  <a:txBody>
                    <a:bodyPr/>
                    <a:lstStyle/>
                    <a:p>
                      <a:r>
                        <a:rPr lang="en-GB" sz="1400"/>
                        <a:t>97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20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2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6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−4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16</a:t>
                      </a:r>
                    </a:p>
                  </a:txBody>
                  <a:tcPr marL="87562" marR="87562" marT="43798" marB="4379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987">
                <a:tc>
                  <a:txBody>
                    <a:bodyPr/>
                    <a:lstStyle/>
                    <a:p>
                      <a:r>
                        <a:rPr lang="en-GB" sz="1400"/>
                        <a:t>99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28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3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8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−5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25</a:t>
                      </a:r>
                    </a:p>
                  </a:txBody>
                  <a:tcPr marL="87562" marR="87562" marT="43798" marB="4379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987">
                <a:tc>
                  <a:txBody>
                    <a:bodyPr/>
                    <a:lstStyle/>
                    <a:p>
                      <a:r>
                        <a:rPr lang="en-GB" sz="1400"/>
                        <a:t>100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27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4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7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−3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9</a:t>
                      </a:r>
                    </a:p>
                  </a:txBody>
                  <a:tcPr marL="87562" marR="87562" marT="43798" marB="4379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987">
                <a:tc>
                  <a:txBody>
                    <a:bodyPr/>
                    <a:lstStyle/>
                    <a:p>
                      <a:r>
                        <a:rPr lang="en-GB" sz="1400"/>
                        <a:t>101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50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5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10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−5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25</a:t>
                      </a:r>
                    </a:p>
                  </a:txBody>
                  <a:tcPr marL="87562" marR="87562" marT="43798" marB="4379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987">
                <a:tc>
                  <a:txBody>
                    <a:bodyPr/>
                    <a:lstStyle/>
                    <a:p>
                      <a:r>
                        <a:rPr lang="en-GB" sz="1400"/>
                        <a:t>103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29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6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9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−3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9</a:t>
                      </a:r>
                    </a:p>
                  </a:txBody>
                  <a:tcPr marL="87562" marR="87562" marT="43798" marB="43798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987">
                <a:tc>
                  <a:txBody>
                    <a:bodyPr/>
                    <a:lstStyle/>
                    <a:p>
                      <a:r>
                        <a:rPr lang="en-GB" sz="1400"/>
                        <a:t>106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7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7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3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16</a:t>
                      </a:r>
                    </a:p>
                  </a:txBody>
                  <a:tcPr marL="87562" marR="87562" marT="43798" marB="43798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987">
                <a:tc>
                  <a:txBody>
                    <a:bodyPr/>
                    <a:lstStyle/>
                    <a:p>
                      <a:r>
                        <a:rPr lang="en-GB" sz="1400"/>
                        <a:t>110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17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8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5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9</a:t>
                      </a:r>
                    </a:p>
                  </a:txBody>
                  <a:tcPr marL="87562" marR="87562" marT="43798" marB="43798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987">
                <a:tc>
                  <a:txBody>
                    <a:bodyPr/>
                    <a:lstStyle/>
                    <a:p>
                      <a:r>
                        <a:rPr lang="en-GB" sz="1400"/>
                        <a:t>112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6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9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2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7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49</a:t>
                      </a:r>
                    </a:p>
                  </a:txBody>
                  <a:tcPr marL="87562" marR="87562" marT="43798" marB="43798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987">
                <a:tc>
                  <a:txBody>
                    <a:bodyPr/>
                    <a:lstStyle/>
                    <a:p>
                      <a:r>
                        <a:rPr lang="en-GB" sz="1400"/>
                        <a:t>113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12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10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4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36</a:t>
                      </a:r>
                    </a:p>
                  </a:txBody>
                  <a:tcPr marL="87562" marR="87562" marT="43798" marB="43798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6753" name="AutoShape 3" descr="X_{i}">
            <a:extLst>
              <a:ext uri="{FF2B5EF4-FFF2-40B4-BE49-F238E27FC236}">
                <a16:creationId xmlns:a16="http://schemas.microsoft.com/office/drawing/2014/main" id="{E327BD8B-9D59-4DF6-9A5C-A804582F9B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6754" name="AutoShape 4" descr="Y_{i}">
            <a:extLst>
              <a:ext uri="{FF2B5EF4-FFF2-40B4-BE49-F238E27FC236}">
                <a16:creationId xmlns:a16="http://schemas.microsoft.com/office/drawing/2014/main" id="{0942C783-E016-4925-8B4B-5B3030DA8B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6755" name="AutoShape 5" descr="x_{i}">
            <a:extLst>
              <a:ext uri="{FF2B5EF4-FFF2-40B4-BE49-F238E27FC236}">
                <a16:creationId xmlns:a16="http://schemas.microsoft.com/office/drawing/2014/main" id="{8CEDAE6C-DE9B-4C6C-B266-495026765E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6756" name="AutoShape 6" descr="y_{i}">
            <a:extLst>
              <a:ext uri="{FF2B5EF4-FFF2-40B4-BE49-F238E27FC236}">
                <a16:creationId xmlns:a16="http://schemas.microsoft.com/office/drawing/2014/main" id="{B13747A0-75EE-41F1-BF9E-14F0DACC85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6757" name="AutoShape 7" descr="d_{i}">
            <a:extLst>
              <a:ext uri="{FF2B5EF4-FFF2-40B4-BE49-F238E27FC236}">
                <a16:creationId xmlns:a16="http://schemas.microsoft.com/office/drawing/2014/main" id="{F0F15537-75C4-4E37-8409-BD7FC61894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6758" name="AutoShape 8" descr="d_{i}^{2}">
            <a:extLst>
              <a:ext uri="{FF2B5EF4-FFF2-40B4-BE49-F238E27FC236}">
                <a16:creationId xmlns:a16="http://schemas.microsoft.com/office/drawing/2014/main" id="{DA497D49-B3A0-46C9-AADB-D44955AE1B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pic>
        <p:nvPicPr>
          <p:cNvPr id="26759" name="Picture 2">
            <a:extLst>
              <a:ext uri="{FF2B5EF4-FFF2-40B4-BE49-F238E27FC236}">
                <a16:creationId xmlns:a16="http://schemas.microsoft.com/office/drawing/2014/main" id="{5CEC670B-F766-4A69-AA2E-D1F1992F1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5876925"/>
            <a:ext cx="1830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bdélník 17">
            <a:extLst>
              <a:ext uri="{FF2B5EF4-FFF2-40B4-BE49-F238E27FC236}">
                <a16:creationId xmlns:a16="http://schemas.microsoft.com/office/drawing/2014/main" id="{04CDF679-6ACF-4760-99E3-78945286E3C9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15816" y="5830182"/>
            <a:ext cx="4440510" cy="69583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cs typeface="Arial" charset="0"/>
              </a:rPr>
              <a:t> 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C25C7672-4566-4FD0-92E1-2083F3E4F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 err="1"/>
              <a:t>Spearmanův</a:t>
            </a:r>
            <a:r>
              <a:rPr lang="en-GB" sz="2800" dirty="0"/>
              <a:t> </a:t>
            </a:r>
            <a:r>
              <a:rPr lang="cs-CZ" sz="2800" dirty="0"/>
              <a:t>korelační koeficient</a:t>
            </a:r>
            <a:endParaRPr lang="en-GB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8695B07-EE59-4156-9226-337826DCA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31018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2000" b="1" cap="all" dirty="0"/>
              <a:t>závěr</a:t>
            </a:r>
            <a:endParaRPr lang="en-GB" sz="2000" b="1" cap="all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GB" sz="20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/>
              <a:t>Nízká hodnota korelačního koeficientu ukazuje, že korelace mezi IQ a hodinami sledování TV je malá a jeho záporná hodnota indikuje, že delší čas před TV je vázán na menší hodnotu IQ.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/>
              <a:t>Nehodnotíme zde ovšem statistickou signifikanci neboli riziko falešně pozitivního výsledku korelačního testu…</a:t>
            </a:r>
          </a:p>
        </p:txBody>
      </p:sp>
      <p:sp>
        <p:nvSpPr>
          <p:cNvPr id="27651" name="AutoShape 1" descr="X_{i}">
            <a:extLst>
              <a:ext uri="{FF2B5EF4-FFF2-40B4-BE49-F238E27FC236}">
                <a16:creationId xmlns:a16="http://schemas.microsoft.com/office/drawing/2014/main" id="{871B44B4-357C-41F3-806A-D41BC82536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0063" y="16494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7652" name="AutoShape 2" descr="Y_{i}">
            <a:extLst>
              <a:ext uri="{FF2B5EF4-FFF2-40B4-BE49-F238E27FC236}">
                <a16:creationId xmlns:a16="http://schemas.microsoft.com/office/drawing/2014/main" id="{A323F78B-A62B-4DBD-BFA5-63616B549F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0063" y="16494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7653" name="AutoShape 3" descr="X_{i}">
            <a:extLst>
              <a:ext uri="{FF2B5EF4-FFF2-40B4-BE49-F238E27FC236}">
                <a16:creationId xmlns:a16="http://schemas.microsoft.com/office/drawing/2014/main" id="{EBDE0DE5-D75D-49B2-8B7A-D941E46C07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7654" name="AutoShape 4" descr="Y_{i}">
            <a:extLst>
              <a:ext uri="{FF2B5EF4-FFF2-40B4-BE49-F238E27FC236}">
                <a16:creationId xmlns:a16="http://schemas.microsoft.com/office/drawing/2014/main" id="{67288DA5-4961-426C-875C-D65FE0A7FA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7655" name="AutoShape 5" descr="x_{i}">
            <a:extLst>
              <a:ext uri="{FF2B5EF4-FFF2-40B4-BE49-F238E27FC236}">
                <a16:creationId xmlns:a16="http://schemas.microsoft.com/office/drawing/2014/main" id="{66D6108F-6533-462B-89EC-7D0099F896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7656" name="AutoShape 6" descr="y_{i}">
            <a:extLst>
              <a:ext uri="{FF2B5EF4-FFF2-40B4-BE49-F238E27FC236}">
                <a16:creationId xmlns:a16="http://schemas.microsoft.com/office/drawing/2014/main" id="{111020F1-C86C-44E7-8471-645C650BF3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7657" name="AutoShape 7" descr="d_{i}">
            <a:extLst>
              <a:ext uri="{FF2B5EF4-FFF2-40B4-BE49-F238E27FC236}">
                <a16:creationId xmlns:a16="http://schemas.microsoft.com/office/drawing/2014/main" id="{D4DB4AA0-BD22-4BFE-A5A7-6BA567E4C9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7658" name="AutoShape 8" descr="d_{i}^{2}">
            <a:extLst>
              <a:ext uri="{FF2B5EF4-FFF2-40B4-BE49-F238E27FC236}">
                <a16:creationId xmlns:a16="http://schemas.microsoft.com/office/drawing/2014/main" id="{C3E9993A-3114-41E7-BF1A-6FF903174B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DB2E8826-55E3-4C83-B104-8BADD91FA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 err="1"/>
              <a:t>Spearmanův</a:t>
            </a:r>
            <a:r>
              <a:rPr lang="en-GB" sz="2800" dirty="0"/>
              <a:t> </a:t>
            </a:r>
            <a:r>
              <a:rPr lang="cs-CZ" sz="2800" dirty="0"/>
              <a:t>korelační koeficient</a:t>
            </a:r>
            <a:endParaRPr lang="en-GB" sz="2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>
            <a:extLst>
              <a:ext uri="{FF2B5EF4-FFF2-40B4-BE49-F238E27FC236}">
                <a16:creationId xmlns:a16="http://schemas.microsoft.com/office/drawing/2014/main" id="{D5BD8905-341C-4671-9DD6-F9A1EA58DF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08013" y="1340768"/>
            <a:ext cx="8535987" cy="5113337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F06B8A82-CE24-4BC9-B97A-A1B738401D4D}"/>
              </a:ext>
            </a:extLst>
          </p:cNvPr>
          <p:cNvGraphicFramePr>
            <a:graphicFrameLocks noGrp="1"/>
          </p:cNvGraphicFramePr>
          <p:nvPr/>
        </p:nvGraphicFramePr>
        <p:xfrm>
          <a:off x="684213" y="2133600"/>
          <a:ext cx="4535486" cy="1717677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791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3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9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40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effectLst/>
                        </a:rPr>
                        <a:t>X</a:t>
                      </a:r>
                      <a:r>
                        <a:rPr lang="en-GB" sz="1400" b="1" baseline="-25000" dirty="0">
                          <a:effectLst/>
                        </a:rPr>
                        <a:t>i</a:t>
                      </a:r>
                      <a:endParaRPr lang="en-GB" sz="1400" b="1" baseline="-250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effectLst/>
                        </a:rPr>
                        <a:t>Y</a:t>
                      </a:r>
                      <a:r>
                        <a:rPr lang="en-GB" sz="1400" b="1" baseline="-25000" dirty="0" err="1">
                          <a:effectLst/>
                        </a:rPr>
                        <a:t>i</a:t>
                      </a:r>
                      <a:endParaRPr lang="en-GB" sz="1400" b="1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rank </a:t>
                      </a:r>
                      <a:r>
                        <a:rPr lang="en-GB" sz="1400" b="1" dirty="0">
                          <a:effectLst/>
                        </a:rPr>
                        <a:t>x</a:t>
                      </a:r>
                      <a:r>
                        <a:rPr lang="en-GB" sz="1400" b="1" baseline="-25000" dirty="0">
                          <a:effectLst/>
                        </a:rPr>
                        <a:t>i</a:t>
                      </a:r>
                      <a:endParaRPr lang="en-GB" sz="1400" b="1" baseline="-250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rank </a:t>
                      </a:r>
                      <a:r>
                        <a:rPr lang="cs-CZ" sz="1400" b="1" dirty="0"/>
                        <a:t>y</a:t>
                      </a:r>
                      <a:r>
                        <a:rPr lang="en-GB" sz="1400" b="1" baseline="-25000" dirty="0" err="1">
                          <a:effectLst/>
                        </a:rPr>
                        <a:t>i</a:t>
                      </a:r>
                      <a:endParaRPr lang="en-GB" sz="1400" b="1" baseline="-250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effectLst/>
                        </a:rPr>
                        <a:t>d</a:t>
                      </a:r>
                      <a:r>
                        <a:rPr lang="en-GB" sz="1400" b="1" baseline="-25000" dirty="0">
                          <a:effectLst/>
                        </a:rPr>
                        <a:t>i</a:t>
                      </a:r>
                      <a:endParaRPr lang="en-GB" sz="1400" b="1" baseline="-250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effectLst/>
                        </a:rPr>
                        <a:t>d</a:t>
                      </a:r>
                      <a:r>
                        <a:rPr lang="en-GB" sz="1400" b="1" baseline="-25000" dirty="0">
                          <a:effectLst/>
                        </a:rPr>
                        <a:t>i</a:t>
                      </a:r>
                      <a:r>
                        <a:rPr lang="cs-CZ" sz="1400" b="1" baseline="30000" dirty="0">
                          <a:effectLst/>
                        </a:rPr>
                        <a:t>2</a:t>
                      </a:r>
                      <a:endParaRPr lang="en-GB" sz="1400" b="1" baseline="30000" dirty="0"/>
                    </a:p>
                  </a:txBody>
                  <a:tcPr marL="87562" marR="87562" marT="43772" marB="4377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903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</a:t>
                      </a:r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0</a:t>
                      </a:r>
                    </a:p>
                  </a:txBody>
                  <a:tcPr marL="87562" marR="87562" marT="43772" marB="4377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903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</a:t>
                      </a:r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903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</a:t>
                      </a:r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903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4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4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</a:t>
                      </a:r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4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8719" name="Picture 2">
            <a:extLst>
              <a:ext uri="{FF2B5EF4-FFF2-40B4-BE49-F238E27FC236}">
                <a16:creationId xmlns:a16="http://schemas.microsoft.com/office/drawing/2014/main" id="{B60D7395-7A95-4101-AA59-C6DC739BD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341438"/>
            <a:ext cx="1830388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CDC48F09-61BD-43E7-B669-86846976D4A6}"/>
              </a:ext>
            </a:extLst>
          </p:cNvPr>
          <p:cNvGraphicFramePr>
            <a:graphicFrameLocks noGrp="1"/>
          </p:cNvGraphicFramePr>
          <p:nvPr/>
        </p:nvGraphicFramePr>
        <p:xfrm>
          <a:off x="709613" y="4292600"/>
          <a:ext cx="4535486" cy="171926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791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3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9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46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effectLst/>
                        </a:rPr>
                        <a:t>X</a:t>
                      </a:r>
                      <a:r>
                        <a:rPr lang="en-GB" sz="1400" b="1" baseline="-25000" dirty="0">
                          <a:effectLst/>
                        </a:rPr>
                        <a:t>i</a:t>
                      </a:r>
                      <a:endParaRPr lang="en-GB" sz="1400" b="1" baseline="-250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effectLst/>
                        </a:rPr>
                        <a:t>Y</a:t>
                      </a:r>
                      <a:r>
                        <a:rPr lang="en-GB" sz="1400" b="1" baseline="-25000" dirty="0" err="1">
                          <a:effectLst/>
                        </a:rPr>
                        <a:t>i</a:t>
                      </a:r>
                      <a:endParaRPr lang="en-GB" sz="1400" b="1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rank </a:t>
                      </a:r>
                      <a:r>
                        <a:rPr lang="en-GB" sz="1400" b="1" dirty="0">
                          <a:effectLst/>
                        </a:rPr>
                        <a:t>x</a:t>
                      </a:r>
                      <a:r>
                        <a:rPr lang="en-GB" sz="1400" b="1" baseline="-25000" dirty="0">
                          <a:effectLst/>
                        </a:rPr>
                        <a:t>i</a:t>
                      </a:r>
                      <a:endParaRPr lang="en-GB" sz="1400" b="1" baseline="-250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rank </a:t>
                      </a:r>
                      <a:r>
                        <a:rPr lang="cs-CZ" sz="1400" b="1" dirty="0"/>
                        <a:t>y</a:t>
                      </a:r>
                      <a:r>
                        <a:rPr lang="en-GB" sz="1400" b="1" baseline="-25000" dirty="0" err="1">
                          <a:effectLst/>
                        </a:rPr>
                        <a:t>i</a:t>
                      </a:r>
                      <a:endParaRPr lang="en-GB" sz="1400" b="1" baseline="-250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effectLst/>
                        </a:rPr>
                        <a:t>d</a:t>
                      </a:r>
                      <a:r>
                        <a:rPr lang="en-GB" sz="1400" b="1" baseline="-25000" dirty="0">
                          <a:effectLst/>
                        </a:rPr>
                        <a:t>i</a:t>
                      </a:r>
                      <a:endParaRPr lang="en-GB" sz="1400" b="1" baseline="-250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effectLst/>
                        </a:rPr>
                        <a:t>d</a:t>
                      </a:r>
                      <a:r>
                        <a:rPr lang="en-GB" sz="1400" b="1" baseline="-25000" dirty="0">
                          <a:effectLst/>
                        </a:rPr>
                        <a:t>i</a:t>
                      </a:r>
                      <a:r>
                        <a:rPr lang="cs-CZ" sz="1400" b="1" baseline="30000" dirty="0">
                          <a:effectLst/>
                        </a:rPr>
                        <a:t>2</a:t>
                      </a:r>
                      <a:endParaRPr lang="en-GB" sz="1400" b="1" baseline="30000" dirty="0"/>
                    </a:p>
                  </a:txBody>
                  <a:tcPr marL="87562" marR="87562" marT="43822" marB="4382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151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</a:t>
                      </a:r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-1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4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-3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151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-2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</a:t>
                      </a:r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-1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151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-3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</a:t>
                      </a:r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151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4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-4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</a:t>
                      </a:r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Nadpis 1">
            <a:extLst>
              <a:ext uri="{FF2B5EF4-FFF2-40B4-BE49-F238E27FC236}">
                <a16:creationId xmlns:a16="http://schemas.microsoft.com/office/drawing/2014/main" id="{C8416780-C8EB-4E5B-AC5A-5DFBBF27D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 err="1"/>
              <a:t>Spearmanův</a:t>
            </a:r>
            <a:r>
              <a:rPr lang="en-GB" sz="2800" dirty="0"/>
              <a:t> </a:t>
            </a:r>
            <a:r>
              <a:rPr lang="cs-CZ" sz="2800" dirty="0"/>
              <a:t>korelační koeficient</a:t>
            </a:r>
            <a:br>
              <a:rPr lang="cs-CZ" sz="2800" dirty="0"/>
            </a:br>
            <a:r>
              <a:rPr lang="cs-CZ" sz="2000" dirty="0"/>
              <a:t>příklady</a:t>
            </a:r>
            <a:endParaRPr lang="en-GB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662438-0535-4FFB-AD6D-37514AF5F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definice</a:t>
            </a:r>
          </a:p>
        </p:txBody>
      </p:sp>
      <p:sp>
        <p:nvSpPr>
          <p:cNvPr id="60419" name="Zástupný symbol pro obsah 2">
            <a:extLst>
              <a:ext uri="{FF2B5EF4-FFF2-40B4-BE49-F238E27FC236}">
                <a16:creationId xmlns:a16="http://schemas.microsoft.com/office/drawing/2014/main" id="{8BA8BE87-F74D-4C2B-BDFA-C014A27B42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dirty="0"/>
              <a:t>Konvoluce je matematická operace mezi dvěma funkcemi x</a:t>
            </a:r>
            <a:r>
              <a:rPr lang="cs-CZ" altLang="cs-CZ" baseline="-25000" dirty="0"/>
              <a:t>1</a:t>
            </a:r>
            <a:r>
              <a:rPr lang="cs-CZ" altLang="cs-CZ" dirty="0"/>
              <a:t>(t) a x</a:t>
            </a:r>
            <a:r>
              <a:rPr lang="cs-CZ" altLang="cs-CZ" baseline="-25000" dirty="0"/>
              <a:t>2</a:t>
            </a:r>
            <a:r>
              <a:rPr lang="cs-CZ" altLang="cs-CZ" dirty="0"/>
              <a:t>(t) téhož argumentu definovaná (v případě spojitých funkcí) integrálem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dirty="0"/>
              <a:t>kde funkce x</a:t>
            </a:r>
            <a:r>
              <a:rPr lang="cs-CZ" altLang="cs-CZ" baseline="-25000" dirty="0"/>
              <a:t>2</a:t>
            </a:r>
            <a:r>
              <a:rPr lang="cs-CZ" altLang="cs-CZ" dirty="0"/>
              <a:t>(t) se často nazývá </a:t>
            </a:r>
            <a:r>
              <a:rPr lang="cs-CZ" altLang="cs-CZ" b="1" i="1" dirty="0"/>
              <a:t>konvoluční jádro</a:t>
            </a:r>
            <a:r>
              <a:rPr lang="cs-CZ" altLang="cs-CZ" dirty="0"/>
              <a:t>. </a:t>
            </a:r>
          </a:p>
          <a:p>
            <a:endParaRPr lang="cs-CZ" altLang="cs-CZ" dirty="0"/>
          </a:p>
        </p:txBody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36E4855E-F69A-40CA-8D5C-A6533B2CC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421" name="Object 1">
                <a:extLst>
                  <a:ext uri="{FF2B5EF4-FFF2-40B4-BE49-F238E27FC236}">
                    <a16:creationId xmlns:a16="http://schemas.microsoft.com/office/drawing/2014/main" id="{A1CBEC77-F0D7-4C08-BDB2-5EBFDCF60989}"/>
                  </a:ext>
                </a:extLst>
              </p:cNvPr>
              <p:cNvSpPr txBox="1"/>
              <p:nvPr/>
            </p:nvSpPr>
            <p:spPr bwMode="auto">
              <a:xfrm>
                <a:off x="611559" y="3213100"/>
                <a:ext cx="8136905" cy="12239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cs-CZ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undOvr"/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m:rPr>
                          <m:nor/>
                        </m:rPr>
                        <a:rPr lang="cs-CZ" altLang="cs-CZ" sz="2400" dirty="0" smtClean="0"/>
                        <m:t>·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cs-CZ" altLang="cs-CZ" sz="2400" dirty="0" smtClean="0"/>
                        <m:t>·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0421" name="Object 1">
                <a:extLst>
                  <a:ext uri="{FF2B5EF4-FFF2-40B4-BE49-F238E27FC236}">
                    <a16:creationId xmlns:a16="http://schemas.microsoft.com/office/drawing/2014/main" id="{A1CBEC77-F0D7-4C08-BDB2-5EBFDCF60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59" y="3213100"/>
                <a:ext cx="8136905" cy="12239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https://upload.wikimedia.org/wikipedia/commons/thumb/6/67/Spearman_fig3.svg/300px-Spearman_fig3.svg.png">
            <a:hlinkClick r:id="rId2"/>
            <a:extLst>
              <a:ext uri="{FF2B5EF4-FFF2-40B4-BE49-F238E27FC236}">
                <a16:creationId xmlns:a16="http://schemas.microsoft.com/office/drawing/2014/main" id="{55FA5CA5-1A0E-4450-BC3A-99C5077EE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1731963"/>
            <a:ext cx="28575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 descr="https://upload.wikimedia.org/wikipedia/commons/thumb/8/80/Spearman_fig2.svg/300px-Spearman_fig2.svg.png">
            <a:hlinkClick r:id="rId4"/>
            <a:extLst>
              <a:ext uri="{FF2B5EF4-FFF2-40B4-BE49-F238E27FC236}">
                <a16:creationId xmlns:a16="http://schemas.microsoft.com/office/drawing/2014/main" id="{DD56D7BB-6936-41D9-9E51-D59ED4618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1739900"/>
            <a:ext cx="2849563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2" descr="https://upload.wikimedia.org/wikipedia/commons/thumb/4/4e/Spearman_fig1.svg/360px-Spearman_fig1.svg.png">
            <a:extLst>
              <a:ext uri="{FF2B5EF4-FFF2-40B4-BE49-F238E27FC236}">
                <a16:creationId xmlns:a16="http://schemas.microsoft.com/office/drawing/2014/main" id="{60A31FEA-16E1-454C-BBEC-23EC4AAF4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739900"/>
            <a:ext cx="284797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AutoShape 1" descr="X_{i}">
            <a:extLst>
              <a:ext uri="{FF2B5EF4-FFF2-40B4-BE49-F238E27FC236}">
                <a16:creationId xmlns:a16="http://schemas.microsoft.com/office/drawing/2014/main" id="{2A90AC4E-9D0C-4B20-8E02-B2FF630C70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0063" y="16494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9702" name="AutoShape 2" descr="Y_{i}">
            <a:extLst>
              <a:ext uri="{FF2B5EF4-FFF2-40B4-BE49-F238E27FC236}">
                <a16:creationId xmlns:a16="http://schemas.microsoft.com/office/drawing/2014/main" id="{D7F4865D-15E8-4192-8E6E-08DB89E991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0063" y="16494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9703" name="AutoShape 3" descr="X_{i}">
            <a:extLst>
              <a:ext uri="{FF2B5EF4-FFF2-40B4-BE49-F238E27FC236}">
                <a16:creationId xmlns:a16="http://schemas.microsoft.com/office/drawing/2014/main" id="{DAED0877-F6A8-41DA-954F-5C07FCEFEA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9704" name="AutoShape 4" descr="Y_{i}">
            <a:extLst>
              <a:ext uri="{FF2B5EF4-FFF2-40B4-BE49-F238E27FC236}">
                <a16:creationId xmlns:a16="http://schemas.microsoft.com/office/drawing/2014/main" id="{4770DA22-DEF8-4FAA-9811-8537DAAE76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9705" name="AutoShape 5" descr="x_{i}">
            <a:extLst>
              <a:ext uri="{FF2B5EF4-FFF2-40B4-BE49-F238E27FC236}">
                <a16:creationId xmlns:a16="http://schemas.microsoft.com/office/drawing/2014/main" id="{9F967614-D181-4401-9792-1ADD0FBECC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9706" name="AutoShape 6" descr="y_{i}">
            <a:extLst>
              <a:ext uri="{FF2B5EF4-FFF2-40B4-BE49-F238E27FC236}">
                <a16:creationId xmlns:a16="http://schemas.microsoft.com/office/drawing/2014/main" id="{4CA5C5A3-C54D-49F0-9D6E-8B458D6786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9707" name="AutoShape 7" descr="d_{i}">
            <a:extLst>
              <a:ext uri="{FF2B5EF4-FFF2-40B4-BE49-F238E27FC236}">
                <a16:creationId xmlns:a16="http://schemas.microsoft.com/office/drawing/2014/main" id="{416AD742-CFE2-4251-B1F8-7E9AAD5CD3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9708" name="AutoShape 8" descr="d_{i}^{2}">
            <a:extLst>
              <a:ext uri="{FF2B5EF4-FFF2-40B4-BE49-F238E27FC236}">
                <a16:creationId xmlns:a16="http://schemas.microsoft.com/office/drawing/2014/main" id="{A2DB243E-E681-4E07-B1BB-E8482AF4C3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9709" name="Obdélník 3">
            <a:extLst>
              <a:ext uri="{FF2B5EF4-FFF2-40B4-BE49-F238E27FC236}">
                <a16:creationId xmlns:a16="http://schemas.microsoft.com/office/drawing/2014/main" id="{5D560B7E-9CF3-4739-BBC6-4575205C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4830763"/>
            <a:ext cx="299243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200"/>
              <a:t>Hodnota </a:t>
            </a:r>
            <a:r>
              <a:rPr lang="en-GB" altLang="en-US" sz="1200"/>
              <a:t>Spearman</a:t>
            </a:r>
            <a:r>
              <a:rPr lang="cs-CZ" altLang="en-US" sz="1200"/>
              <a:t>ova korelačního koeficientu je rovna 1 pokud jsou srovnávané veličiny monotónně závislé, i pokud je jejich vzájemný vztah nelineární</a:t>
            </a:r>
            <a:r>
              <a:rPr lang="en-GB" altLang="en-US" sz="1200"/>
              <a:t>. </a:t>
            </a:r>
          </a:p>
        </p:txBody>
      </p:sp>
      <p:sp>
        <p:nvSpPr>
          <p:cNvPr id="29710" name="Obdélník 6">
            <a:extLst>
              <a:ext uri="{FF2B5EF4-FFF2-40B4-BE49-F238E27FC236}">
                <a16:creationId xmlns:a16="http://schemas.microsoft.com/office/drawing/2014/main" id="{54854281-AB89-4120-8F16-8CFABB47B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0" y="4335463"/>
            <a:ext cx="2776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800"/>
              <a:t>By Skbkekas - Own work, CC BY-SA 3.0, https://commons.wikimedia.org/w/index.php?curid=8778562</a:t>
            </a:r>
          </a:p>
        </p:txBody>
      </p:sp>
      <p:sp>
        <p:nvSpPr>
          <p:cNvPr id="29711" name="Obdélník 10">
            <a:extLst>
              <a:ext uri="{FF2B5EF4-FFF2-40B4-BE49-F238E27FC236}">
                <a16:creationId xmlns:a16="http://schemas.microsoft.com/office/drawing/2014/main" id="{2C4F80AB-41A6-46FD-AC13-2DA1B8A94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335463"/>
            <a:ext cx="2809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800" dirty="0"/>
              <a:t>By </a:t>
            </a:r>
            <a:r>
              <a:rPr lang="en-GB" altLang="en-US" sz="800" dirty="0" err="1"/>
              <a:t>Skbkekas</a:t>
            </a:r>
            <a:r>
              <a:rPr lang="en-GB" altLang="en-US" sz="800" dirty="0"/>
              <a:t> - Own work, CC BY-SA 3.0, https://commons.wikimedia.org/w/index.php?curid=8778554</a:t>
            </a:r>
          </a:p>
        </p:txBody>
      </p:sp>
      <p:sp>
        <p:nvSpPr>
          <p:cNvPr id="29712" name="Obdélník 17">
            <a:extLst>
              <a:ext uri="{FF2B5EF4-FFF2-40B4-BE49-F238E27FC236}">
                <a16:creationId xmlns:a16="http://schemas.microsoft.com/office/drawing/2014/main" id="{8BA8CF92-3D7A-40C5-8CCC-80E16A831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4100" y="4821238"/>
            <a:ext cx="2706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200"/>
              <a:t>Pokud jsou data rozložena přibližně elipticky a nevyskytují se žádné významné odlehlé hodnoty, pak Pearsonův a Spearmanův korelační koeficient nabývají přibližně týchž hodnot.</a:t>
            </a:r>
            <a:endParaRPr lang="en-GB" altLang="en-US" sz="1200"/>
          </a:p>
        </p:txBody>
      </p:sp>
      <p:sp>
        <p:nvSpPr>
          <p:cNvPr id="29713" name="Obdélník 19">
            <a:extLst>
              <a:ext uri="{FF2B5EF4-FFF2-40B4-BE49-F238E27FC236}">
                <a16:creationId xmlns:a16="http://schemas.microsoft.com/office/drawing/2014/main" id="{20FC3122-8CFB-4A74-A689-84D95DD36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8563" y="4335463"/>
            <a:ext cx="2865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800"/>
              <a:t>By Skbkekas - Own work, CC BY-SA 3.0, https://commons.wikimedia.org/w/index.php?curid=8778570</a:t>
            </a:r>
          </a:p>
        </p:txBody>
      </p:sp>
      <p:sp>
        <p:nvSpPr>
          <p:cNvPr id="29714" name="Obdélník 20">
            <a:extLst>
              <a:ext uri="{FF2B5EF4-FFF2-40B4-BE49-F238E27FC236}">
                <a16:creationId xmlns:a16="http://schemas.microsoft.com/office/drawing/2014/main" id="{E927EDBD-0D88-46DC-B301-6FC3D0077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2538" y="4811713"/>
            <a:ext cx="25955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/>
              <a:t>Spearman</a:t>
            </a:r>
            <a:r>
              <a:rPr lang="cs-CZ" altLang="en-US" sz="1200"/>
              <a:t>ův korelační koeficient je méně citlivý vůči významným odlehlým hodnotám. To je způsobeno skutečností, že Spearmanův koeficient redukuje hodnoty odlehlých hodnot na jejich pořadí v posloupnosti.</a:t>
            </a:r>
            <a:endParaRPr lang="en-GB" altLang="en-US" sz="1200"/>
          </a:p>
        </p:txBody>
      </p:sp>
      <p:sp>
        <p:nvSpPr>
          <p:cNvPr id="21" name="Nadpis 1">
            <a:extLst>
              <a:ext uri="{FF2B5EF4-FFF2-40B4-BE49-F238E27FC236}">
                <a16:creationId xmlns:a16="http://schemas.microsoft.com/office/drawing/2014/main" id="{4463398B-3029-435E-80A5-9DE4183B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 err="1"/>
              <a:t>Spearmanův</a:t>
            </a:r>
            <a:r>
              <a:rPr lang="en-GB" sz="2800" dirty="0"/>
              <a:t> </a:t>
            </a:r>
            <a:r>
              <a:rPr lang="cs-CZ" sz="2800" dirty="0"/>
              <a:t>korelační koeficient</a:t>
            </a:r>
            <a:endParaRPr lang="en-GB" sz="2800" dirty="0"/>
          </a:p>
        </p:txBody>
      </p:sp>
      <p:sp>
        <p:nvSpPr>
          <p:cNvPr id="29716" name="TextovéPole 3">
            <a:extLst>
              <a:ext uri="{FF2B5EF4-FFF2-40B4-BE49-F238E27FC236}">
                <a16:creationId xmlns:a16="http://schemas.microsoft.com/office/drawing/2014/main" id="{35AE4A08-EADE-4EDE-8060-7934B4325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1268413"/>
            <a:ext cx="2297112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/>
              <a:t>Spearmanův koeficient=1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/>
              <a:t>Pearsonův koeficient=0,88</a:t>
            </a:r>
          </a:p>
        </p:txBody>
      </p:sp>
      <p:sp>
        <p:nvSpPr>
          <p:cNvPr id="29717" name="TextovéPole 22">
            <a:extLst>
              <a:ext uri="{FF2B5EF4-FFF2-40B4-BE49-F238E27FC236}">
                <a16:creationId xmlns:a16="http://schemas.microsoft.com/office/drawing/2014/main" id="{61DCC9DE-46AA-417F-8516-6ACF3F0A7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3" y="1268413"/>
            <a:ext cx="2449512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/>
              <a:t>Spearmanův koeficient=0,35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/>
              <a:t>Pearsonův koeficient=0,37</a:t>
            </a:r>
          </a:p>
        </p:txBody>
      </p:sp>
      <p:sp>
        <p:nvSpPr>
          <p:cNvPr id="29718" name="TextovéPole 23">
            <a:extLst>
              <a:ext uri="{FF2B5EF4-FFF2-40B4-BE49-F238E27FC236}">
                <a16:creationId xmlns:a16="http://schemas.microsoft.com/office/drawing/2014/main" id="{92248906-3E71-48BE-9679-EF5543BA8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563" y="1258888"/>
            <a:ext cx="2449512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/>
              <a:t>Spearmanův koeficient=0,84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/>
              <a:t>Pearsonův koeficient=0,67</a:t>
            </a:r>
          </a:p>
        </p:txBody>
      </p:sp>
      <p:sp>
        <p:nvSpPr>
          <p:cNvPr id="29719" name="TextovéPole 4">
            <a:extLst>
              <a:ext uri="{FF2B5EF4-FFF2-40B4-BE49-F238E27FC236}">
                <a16:creationId xmlns:a16="http://schemas.microsoft.com/office/drawing/2014/main" id="{BFB960BD-F8E2-4CAC-BA66-3FF253042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689100"/>
            <a:ext cx="20161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9720" name="TextovéPole 25">
            <a:extLst>
              <a:ext uri="{FF2B5EF4-FFF2-40B4-BE49-F238E27FC236}">
                <a16:creationId xmlns:a16="http://schemas.microsoft.com/office/drawing/2014/main" id="{E96B40FE-111E-4805-9D45-8D18C4B2E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588" y="1670050"/>
            <a:ext cx="2017712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9721" name="TextovéPole 26">
            <a:extLst>
              <a:ext uri="{FF2B5EF4-FFF2-40B4-BE49-F238E27FC236}">
                <a16:creationId xmlns:a16="http://schemas.microsoft.com/office/drawing/2014/main" id="{D650E081-B77D-42E9-B3DC-B0863DF56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425" y="1670050"/>
            <a:ext cx="20177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3" descr="X_{i}">
            <a:extLst>
              <a:ext uri="{FF2B5EF4-FFF2-40B4-BE49-F238E27FC236}">
                <a16:creationId xmlns:a16="http://schemas.microsoft.com/office/drawing/2014/main" id="{C787EA63-F84A-4E25-AA42-F74DE11AA4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30723" name="AutoShape 4" descr="Y_{i}">
            <a:extLst>
              <a:ext uri="{FF2B5EF4-FFF2-40B4-BE49-F238E27FC236}">
                <a16:creationId xmlns:a16="http://schemas.microsoft.com/office/drawing/2014/main" id="{7DF62C77-DC3F-4FC5-B38C-AA421E2632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30724" name="AutoShape 5" descr="x_{i}">
            <a:extLst>
              <a:ext uri="{FF2B5EF4-FFF2-40B4-BE49-F238E27FC236}">
                <a16:creationId xmlns:a16="http://schemas.microsoft.com/office/drawing/2014/main" id="{A3462F3C-58E1-4274-9302-AD001D346B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30725" name="AutoShape 6" descr="y_{i}">
            <a:extLst>
              <a:ext uri="{FF2B5EF4-FFF2-40B4-BE49-F238E27FC236}">
                <a16:creationId xmlns:a16="http://schemas.microsoft.com/office/drawing/2014/main" id="{0CE468B6-8EA7-48BE-9ED1-8595184D8C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30726" name="AutoShape 7" descr="d_{i}">
            <a:extLst>
              <a:ext uri="{FF2B5EF4-FFF2-40B4-BE49-F238E27FC236}">
                <a16:creationId xmlns:a16="http://schemas.microsoft.com/office/drawing/2014/main" id="{F29EDA81-F00A-4768-934E-1C05A40AFF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30727" name="AutoShape 8" descr="d_{i}^{2}">
            <a:extLst>
              <a:ext uri="{FF2B5EF4-FFF2-40B4-BE49-F238E27FC236}">
                <a16:creationId xmlns:a16="http://schemas.microsoft.com/office/drawing/2014/main" id="{CF156E4B-C88F-464C-9C8D-A754E10C69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pic>
        <p:nvPicPr>
          <p:cNvPr id="30728" name="Picture 2" descr="https://upload.wikimedia.org/wikipedia/commons/thumb/7/71/Spearman_fig5.svg/360px-Spearman_fig5.svg.png">
            <a:extLst>
              <a:ext uri="{FF2B5EF4-FFF2-40B4-BE49-F238E27FC236}">
                <a16:creationId xmlns:a16="http://schemas.microsoft.com/office/drawing/2014/main" id="{67422520-2DBB-4B4A-BB39-09D276D53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336675"/>
            <a:ext cx="34290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3">
            <a:extLst>
              <a:ext uri="{FF2B5EF4-FFF2-40B4-BE49-F238E27FC236}">
                <a16:creationId xmlns:a16="http://schemas.microsoft.com/office/drawing/2014/main" id="{145BDA3A-40C9-44B1-92A3-2E86A0D41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336675"/>
            <a:ext cx="34163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Obdélník 2">
            <a:extLst>
              <a:ext uri="{FF2B5EF4-FFF2-40B4-BE49-F238E27FC236}">
                <a16:creationId xmlns:a16="http://schemas.microsoft.com/office/drawing/2014/main" id="{C06F4331-783D-472D-AA41-7A3E4B2F8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0" y="5040313"/>
            <a:ext cx="35512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400"/>
              <a:t>Kladná hodnota Spearmanova korelačního koeficientu odpovídá monotónně rostoucí závislosti mezi náhodnými veličinami X a Y.</a:t>
            </a:r>
            <a:endParaRPr lang="en-GB" altLang="en-US" sz="1400"/>
          </a:p>
        </p:txBody>
      </p:sp>
      <p:sp>
        <p:nvSpPr>
          <p:cNvPr id="30731" name="Obdélník 3">
            <a:extLst>
              <a:ext uri="{FF2B5EF4-FFF2-40B4-BE49-F238E27FC236}">
                <a16:creationId xmlns:a16="http://schemas.microsoft.com/office/drawing/2014/main" id="{58C42C19-8508-44AD-9CE3-3AC69D70E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040313"/>
            <a:ext cx="34163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400"/>
              <a:t>Záporná hodnota Spearmanova koeficientu odpovídá monotónně klesající závislosti mezi X a Y.</a:t>
            </a:r>
            <a:endParaRPr lang="en-GB" altLang="en-US" sz="1400"/>
          </a:p>
        </p:txBody>
      </p:sp>
      <p:sp>
        <p:nvSpPr>
          <p:cNvPr id="30732" name="Obdélník 5">
            <a:extLst>
              <a:ext uri="{FF2B5EF4-FFF2-40B4-BE49-F238E27FC236}">
                <a16:creationId xmlns:a16="http://schemas.microsoft.com/office/drawing/2014/main" id="{FC56DDAF-B25A-4872-9799-4D4B1A2BF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3" y="4575175"/>
            <a:ext cx="3429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800"/>
              <a:t>By Skbkekas - Own work, CC BY-SA 3.0, https://commons.wikimedia.org/w/index.php?curid=8779966</a:t>
            </a:r>
          </a:p>
        </p:txBody>
      </p:sp>
      <p:sp>
        <p:nvSpPr>
          <p:cNvPr id="30733" name="Obdélník 6">
            <a:extLst>
              <a:ext uri="{FF2B5EF4-FFF2-40B4-BE49-F238E27FC236}">
                <a16:creationId xmlns:a16="http://schemas.microsoft.com/office/drawing/2014/main" id="{235A9F05-07D9-444F-BCEE-BBB75C56A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0" y="4575175"/>
            <a:ext cx="3386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800"/>
              <a:t>By Skbkekas - Own work, CC BY-SA 3.0, https://commons.wikimedia.org/w/index.php?curid=8779958</a:t>
            </a: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173CD9A1-C780-4DDC-B3A7-7FD062447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 err="1"/>
              <a:t>Spearmanův</a:t>
            </a:r>
            <a:r>
              <a:rPr lang="en-GB" sz="2800" dirty="0"/>
              <a:t> </a:t>
            </a:r>
            <a:r>
              <a:rPr lang="cs-CZ" sz="2800" dirty="0"/>
              <a:t>korelační koeficient</a:t>
            </a:r>
            <a:endParaRPr lang="en-GB" sz="2800" dirty="0"/>
          </a:p>
        </p:txBody>
      </p:sp>
      <p:sp>
        <p:nvSpPr>
          <p:cNvPr id="30735" name="TextovéPole 3">
            <a:extLst>
              <a:ext uri="{FF2B5EF4-FFF2-40B4-BE49-F238E27FC236}">
                <a16:creationId xmlns:a16="http://schemas.microsoft.com/office/drawing/2014/main" id="{1C2F575D-B6E3-4412-A5E2-E4A47757F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863" y="1239838"/>
            <a:ext cx="2954337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/>
              <a:t>Spearmanova korelace = 0,92</a:t>
            </a:r>
          </a:p>
        </p:txBody>
      </p:sp>
      <p:sp>
        <p:nvSpPr>
          <p:cNvPr id="30736" name="TextovéPole 17">
            <a:extLst>
              <a:ext uri="{FF2B5EF4-FFF2-40B4-BE49-F238E27FC236}">
                <a16:creationId xmlns:a16="http://schemas.microsoft.com/office/drawing/2014/main" id="{D99102F1-B572-4326-A00D-16BAC6A5B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650" y="1235075"/>
            <a:ext cx="3027363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/>
              <a:t>Spearmanova korelace = -0,91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3" descr="X_{i}">
            <a:extLst>
              <a:ext uri="{FF2B5EF4-FFF2-40B4-BE49-F238E27FC236}">
                <a16:creationId xmlns:a16="http://schemas.microsoft.com/office/drawing/2014/main" id="{C787EA63-F84A-4E25-AA42-F74DE11AA4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30723" name="AutoShape 4" descr="Y_{i}">
            <a:extLst>
              <a:ext uri="{FF2B5EF4-FFF2-40B4-BE49-F238E27FC236}">
                <a16:creationId xmlns:a16="http://schemas.microsoft.com/office/drawing/2014/main" id="{7DF62C77-DC3F-4FC5-B38C-AA421E2632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30724" name="AutoShape 5" descr="x_{i}">
            <a:extLst>
              <a:ext uri="{FF2B5EF4-FFF2-40B4-BE49-F238E27FC236}">
                <a16:creationId xmlns:a16="http://schemas.microsoft.com/office/drawing/2014/main" id="{A3462F3C-58E1-4274-9302-AD001D346B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30725" name="AutoShape 6" descr="y_{i}">
            <a:extLst>
              <a:ext uri="{FF2B5EF4-FFF2-40B4-BE49-F238E27FC236}">
                <a16:creationId xmlns:a16="http://schemas.microsoft.com/office/drawing/2014/main" id="{0CE468B6-8EA7-48BE-9ED1-8595184D8C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30726" name="AutoShape 7" descr="d_{i}">
            <a:extLst>
              <a:ext uri="{FF2B5EF4-FFF2-40B4-BE49-F238E27FC236}">
                <a16:creationId xmlns:a16="http://schemas.microsoft.com/office/drawing/2014/main" id="{F29EDA81-F00A-4768-934E-1C05A40AFF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30727" name="AutoShape 8" descr="d_{i}^{2}">
            <a:extLst>
              <a:ext uri="{FF2B5EF4-FFF2-40B4-BE49-F238E27FC236}">
                <a16:creationId xmlns:a16="http://schemas.microsoft.com/office/drawing/2014/main" id="{CF156E4B-C88F-464C-9C8D-A754E10C69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30730" name="Obdélník 2">
            <a:extLst>
              <a:ext uri="{FF2B5EF4-FFF2-40B4-BE49-F238E27FC236}">
                <a16:creationId xmlns:a16="http://schemas.microsoft.com/office/drawing/2014/main" id="{C06F4331-783D-472D-AA41-7A3E4B2F8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0" y="5040313"/>
            <a:ext cx="35512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400" dirty="0" err="1"/>
              <a:t>Spearmanův</a:t>
            </a:r>
            <a:r>
              <a:rPr lang="cs-CZ" altLang="en-US" sz="1400" dirty="0"/>
              <a:t> (</a:t>
            </a:r>
            <a:r>
              <a:rPr lang="el-GR" altLang="en-US" sz="1400" dirty="0"/>
              <a:t>ρ</a:t>
            </a:r>
            <a:r>
              <a:rPr lang="cs-CZ" altLang="en-US" sz="1400" dirty="0"/>
              <a:t>) a </a:t>
            </a:r>
            <a:r>
              <a:rPr lang="cs-CZ" altLang="en-US" sz="1400" dirty="0" err="1"/>
              <a:t>Kendallův</a:t>
            </a:r>
            <a:r>
              <a:rPr lang="cs-CZ" altLang="en-US" sz="1400" dirty="0"/>
              <a:t> (</a:t>
            </a:r>
            <a:r>
              <a:rPr lang="el-GR" altLang="en-US" sz="1400" dirty="0"/>
              <a:t>τ</a:t>
            </a:r>
            <a:r>
              <a:rPr lang="cs-CZ" altLang="en-US" sz="1400" dirty="0"/>
              <a:t>) koeficient pracují s monotónností (ranky) namísto linearity.</a:t>
            </a:r>
            <a:endParaRPr lang="en-GB" altLang="en-US" sz="1400" dirty="0"/>
          </a:p>
        </p:txBody>
      </p:sp>
      <p:sp>
        <p:nvSpPr>
          <p:cNvPr id="30731" name="Obdélník 3">
            <a:extLst>
              <a:ext uri="{FF2B5EF4-FFF2-40B4-BE49-F238E27FC236}">
                <a16:creationId xmlns:a16="http://schemas.microsoft.com/office/drawing/2014/main" id="{58C42C19-8508-44AD-9CE3-3AC69D70E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040313"/>
            <a:ext cx="34163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400" dirty="0"/>
              <a:t>Nejsou proto ani příliš citlivé na malé počty odlehlých hodnot (tj. nemají požadavek na 2D normalitu dat).</a:t>
            </a:r>
            <a:endParaRPr lang="en-GB" altLang="en-US" sz="1400" dirty="0"/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173CD9A1-C780-4DDC-B3A7-7FD062447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 err="1"/>
              <a:t>Spearmanův</a:t>
            </a:r>
            <a:r>
              <a:rPr lang="en-GB" sz="2800" dirty="0"/>
              <a:t> </a:t>
            </a:r>
            <a:r>
              <a:rPr lang="cs-CZ" sz="2800" dirty="0"/>
              <a:t>korelační koeficient</a:t>
            </a:r>
            <a:endParaRPr lang="en-GB" sz="2800" dirty="0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72866C2A-2512-A5FC-C370-BFFCC2A4F7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626923"/>
              </p:ext>
            </p:extLst>
          </p:nvPr>
        </p:nvGraphicFramePr>
        <p:xfrm>
          <a:off x="1524000" y="1519238"/>
          <a:ext cx="6096000" cy="334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3193640" imgH="7237800" progId="Photoshop.Image.12">
                  <p:embed/>
                </p:oleObj>
              </mc:Choice>
              <mc:Fallback>
                <p:oleObj name="Image" r:id="rId2" imgW="13193640" imgH="723780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0" y="1519238"/>
                        <a:ext cx="6096000" cy="334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1993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746" name="Object 2">
                <a:extLst>
                  <a:ext uri="{FF2B5EF4-FFF2-40B4-BE49-F238E27FC236}">
                    <a16:creationId xmlns:a16="http://schemas.microsoft.com/office/drawing/2014/main" id="{99C4935D-6276-4B29-A75C-5885C844C2CA}"/>
                  </a:ext>
                </a:extLst>
              </p:cNvPr>
              <p:cNvSpPr txBox="1"/>
              <p:nvPr/>
            </p:nvSpPr>
            <p:spPr bwMode="auto">
              <a:xfrm>
                <a:off x="1042989" y="4154503"/>
                <a:ext cx="4318001" cy="1007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31746" name="Object 2">
                <a:extLst>
                  <a:ext uri="{FF2B5EF4-FFF2-40B4-BE49-F238E27FC236}">
                    <a16:creationId xmlns:a16="http://schemas.microsoft.com/office/drawing/2014/main" id="{99C4935D-6276-4B29-A75C-5885C844C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9" y="4154503"/>
                <a:ext cx="4318001" cy="10075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Object 2">
                <a:extLst>
                  <a:ext uri="{FF2B5EF4-FFF2-40B4-BE49-F238E27FC236}">
                    <a16:creationId xmlns:a16="http://schemas.microsoft.com/office/drawing/2014/main" id="{3B53E0AA-68DD-45C5-9707-FC8BB17C7346}"/>
                  </a:ext>
                </a:extLst>
              </p:cNvPr>
              <p:cNvSpPr txBox="1"/>
              <p:nvPr/>
            </p:nvSpPr>
            <p:spPr bwMode="auto">
              <a:xfrm>
                <a:off x="5159282" y="4162864"/>
                <a:ext cx="4056186" cy="714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31747" name="Object 2">
                <a:extLst>
                  <a:ext uri="{FF2B5EF4-FFF2-40B4-BE49-F238E27FC236}">
                    <a16:creationId xmlns:a16="http://schemas.microsoft.com/office/drawing/2014/main" id="{3B53E0AA-68DD-45C5-9707-FC8BB17C7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59282" y="4162864"/>
                <a:ext cx="4056186" cy="714375"/>
              </a:xfrm>
              <a:prstGeom prst="rect">
                <a:avLst/>
              </a:prstGeom>
              <a:blipFill>
                <a:blip r:embed="rId3"/>
                <a:stretch>
                  <a:fillRect b="-256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48" name="Object 2">
                <a:extLst>
                  <a:ext uri="{FF2B5EF4-FFF2-40B4-BE49-F238E27FC236}">
                    <a16:creationId xmlns:a16="http://schemas.microsoft.com/office/drawing/2014/main" id="{385DEE16-7E9B-4456-B369-3B80C5DB5AA5}"/>
                  </a:ext>
                </a:extLst>
              </p:cNvPr>
              <p:cNvSpPr txBox="1"/>
              <p:nvPr/>
            </p:nvSpPr>
            <p:spPr bwMode="auto">
              <a:xfrm>
                <a:off x="5192826" y="5159374"/>
                <a:ext cx="4318001" cy="714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31748" name="Object 2">
                <a:extLst>
                  <a:ext uri="{FF2B5EF4-FFF2-40B4-BE49-F238E27FC236}">
                    <a16:creationId xmlns:a16="http://schemas.microsoft.com/office/drawing/2014/main" id="{385DEE16-7E9B-4456-B369-3B80C5DB5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2826" y="5159374"/>
                <a:ext cx="4318001" cy="714375"/>
              </a:xfrm>
              <a:prstGeom prst="rect">
                <a:avLst/>
              </a:prstGeom>
              <a:blipFill>
                <a:blip r:embed="rId4"/>
                <a:stretch>
                  <a:fillRect b="-254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49" name="Object 2">
                <a:extLst>
                  <a:ext uri="{FF2B5EF4-FFF2-40B4-BE49-F238E27FC236}">
                    <a16:creationId xmlns:a16="http://schemas.microsoft.com/office/drawing/2014/main" id="{60662C0C-7F43-4C31-A713-6041F517F816}"/>
                  </a:ext>
                </a:extLst>
              </p:cNvPr>
              <p:cNvSpPr txBox="1"/>
              <p:nvPr/>
            </p:nvSpPr>
            <p:spPr bwMode="auto">
              <a:xfrm>
                <a:off x="1042480" y="5168753"/>
                <a:ext cx="4318001" cy="714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31749" name="Object 2">
                <a:extLst>
                  <a:ext uri="{FF2B5EF4-FFF2-40B4-BE49-F238E27FC236}">
                    <a16:creationId xmlns:a16="http://schemas.microsoft.com/office/drawing/2014/main" id="{60662C0C-7F43-4C31-A713-6041F517F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480" y="5168753"/>
                <a:ext cx="4318001" cy="714375"/>
              </a:xfrm>
              <a:prstGeom prst="rect">
                <a:avLst/>
              </a:prstGeom>
              <a:blipFill>
                <a:blip r:embed="rId5"/>
                <a:stretch>
                  <a:fillRect b="-256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0" name="TextovéPole 4">
            <a:extLst>
              <a:ext uri="{FF2B5EF4-FFF2-40B4-BE49-F238E27FC236}">
                <a16:creationId xmlns:a16="http://schemas.microsoft.com/office/drawing/2014/main" id="{3170D089-0373-4A91-B33B-68F3DA2F3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449513"/>
            <a:ext cx="431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r>
              <a:rPr lang="cs-CZ" altLang="en-US" sz="1800" b="1" dirty="0"/>
              <a:t>1.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endParaRPr lang="cs-CZ" altLang="en-US" sz="1800" b="1" dirty="0"/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endParaRPr lang="cs-CZ" altLang="en-US" sz="2200" b="1" dirty="0"/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r>
              <a:rPr lang="cs-CZ" altLang="en-US" sz="1800" b="1" dirty="0"/>
              <a:t>2.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endParaRPr lang="cs-CZ" altLang="en-US" sz="2000" b="1" dirty="0"/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endParaRPr lang="cs-CZ" altLang="en-US" sz="1800" b="1" dirty="0"/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r>
              <a:rPr lang="cs-CZ" altLang="en-US" sz="1800" b="1" dirty="0"/>
              <a:t>3.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endParaRPr lang="cs-CZ" altLang="en-US" sz="1800" b="1" dirty="0"/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endParaRPr lang="cs-CZ" altLang="en-US" sz="1800" b="1" dirty="0"/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r>
              <a:rPr lang="cs-CZ" altLang="en-US" sz="1800" b="1" dirty="0"/>
              <a:t>4.</a:t>
            </a:r>
            <a:endParaRPr lang="en-GB" altLang="en-US" sz="1800" b="1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2A255D4A-2656-44DE-852E-AFB46B06A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Časově závislá data</a:t>
            </a:r>
            <a:endParaRPr lang="en-GB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F5A1B7C-14FF-4337-9279-ADA9FD258B70}"/>
              </a:ext>
            </a:extLst>
          </p:cNvPr>
          <p:cNvSpPr txBox="1"/>
          <p:nvPr/>
        </p:nvSpPr>
        <p:spPr>
          <a:xfrm>
            <a:off x="611188" y="1341438"/>
            <a:ext cx="82819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cap="all" dirty="0">
                <a:solidFill>
                  <a:srgbClr val="002060"/>
                </a:solidFill>
                <a:cs typeface="Arial" charset="0"/>
              </a:rPr>
              <a:t>Křížová (Vzájemná) Korelační posloupnost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2">
                <a:extLst>
                  <a:ext uri="{FF2B5EF4-FFF2-40B4-BE49-F238E27FC236}">
                    <a16:creationId xmlns:a16="http://schemas.microsoft.com/office/drawing/2014/main" id="{5990F827-FDF4-4EB5-B5B8-D9DC1F0E04B5}"/>
                  </a:ext>
                </a:extLst>
              </p:cNvPr>
              <p:cNvSpPr txBox="1"/>
              <p:nvPr/>
            </p:nvSpPr>
            <p:spPr bwMode="auto">
              <a:xfrm>
                <a:off x="1042989" y="2126003"/>
                <a:ext cx="8232586" cy="1007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𝑣𝑧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cs-CZ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𝑣𝑧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cs-CZ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𝑣𝑧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cs-CZ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𝑣𝑧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9" name="Object 2">
                <a:extLst>
                  <a:ext uri="{FF2B5EF4-FFF2-40B4-BE49-F238E27FC236}">
                    <a16:creationId xmlns:a16="http://schemas.microsoft.com/office/drawing/2014/main" id="{5990F827-FDF4-4EB5-B5B8-D9DC1F0E0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9" y="2126003"/>
                <a:ext cx="8232586" cy="1007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2">
                <a:extLst>
                  <a:ext uri="{FF2B5EF4-FFF2-40B4-BE49-F238E27FC236}">
                    <a16:creationId xmlns:a16="http://schemas.microsoft.com/office/drawing/2014/main" id="{D9243128-6753-4AF3-9CD7-E2CBEEC53BC7}"/>
                  </a:ext>
                </a:extLst>
              </p:cNvPr>
              <p:cNvSpPr txBox="1"/>
              <p:nvPr/>
            </p:nvSpPr>
            <p:spPr bwMode="auto">
              <a:xfrm>
                <a:off x="1042989" y="3140253"/>
                <a:ext cx="8232586" cy="1007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𝑣𝑧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cs-CZ" sz="20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𝑣𝑧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cs-CZ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𝑣𝑧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cs-CZ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𝑣𝑧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20" name="Object 2">
                <a:extLst>
                  <a:ext uri="{FF2B5EF4-FFF2-40B4-BE49-F238E27FC236}">
                    <a16:creationId xmlns:a16="http://schemas.microsoft.com/office/drawing/2014/main" id="{D9243128-6753-4AF3-9CD7-E2CBEEC53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9" y="3140253"/>
                <a:ext cx="8232586" cy="1007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>
            <a:extLst>
              <a:ext uri="{FF2B5EF4-FFF2-40B4-BE49-F238E27FC236}">
                <a16:creationId xmlns:a16="http://schemas.microsoft.com/office/drawing/2014/main" id="{F18EABFF-8CFE-4280-9901-B52BA7939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76700"/>
            <a:ext cx="38576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4">
            <a:extLst>
              <a:ext uri="{FF2B5EF4-FFF2-40B4-BE49-F238E27FC236}">
                <a16:creationId xmlns:a16="http://schemas.microsoft.com/office/drawing/2014/main" id="{2524EC78-C0AA-4785-8451-2385ADDBE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341438"/>
            <a:ext cx="38576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>
            <a:extLst>
              <a:ext uri="{FF2B5EF4-FFF2-40B4-BE49-F238E27FC236}">
                <a16:creationId xmlns:a16="http://schemas.microsoft.com/office/drawing/2014/main" id="{B290042C-10A0-4BD4-959D-753BEE955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4076700"/>
            <a:ext cx="38576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ovéPole 5">
            <a:extLst>
              <a:ext uri="{FF2B5EF4-FFF2-40B4-BE49-F238E27FC236}">
                <a16:creationId xmlns:a16="http://schemas.microsoft.com/office/drawing/2014/main" id="{F3E78612-2A59-4187-8879-5275ACFA3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284538"/>
            <a:ext cx="3600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400" b="1">
                <a:solidFill>
                  <a:srgbClr val="FF0000"/>
                </a:solidFill>
              </a:rPr>
              <a:t>?</a:t>
            </a:r>
            <a:r>
              <a:rPr lang="cs-CZ" altLang="en-US" sz="2400" b="1"/>
              <a:t> x(n+2) </a:t>
            </a:r>
            <a:r>
              <a:rPr lang="cs-CZ" altLang="en-US" sz="2400" b="1">
                <a:solidFill>
                  <a:srgbClr val="FF0000"/>
                </a:solidFill>
              </a:rPr>
              <a:t>?</a:t>
            </a:r>
            <a:endParaRPr lang="en-GB" altLang="en-US" sz="2400" b="1">
              <a:solidFill>
                <a:srgbClr val="FF0000"/>
              </a:solidFill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66F724D9-DB5B-48E5-8CAE-BDC8D939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Křížová korelační posloupnost</a:t>
            </a:r>
            <a:endParaRPr lang="en-GB" sz="2800" dirty="0"/>
          </a:p>
        </p:txBody>
      </p:sp>
    </p:spTree>
  </p:cSld>
  <p:clrMapOvr>
    <a:masterClrMapping/>
  </p:clrMapOvr>
  <p:transition spd="slow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>
            <a:extLst>
              <a:ext uri="{FF2B5EF4-FFF2-40B4-BE49-F238E27FC236}">
                <a16:creationId xmlns:a16="http://schemas.microsoft.com/office/drawing/2014/main" id="{C35B2479-AF80-4439-BA4A-610984921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76700"/>
            <a:ext cx="38576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4">
            <a:extLst>
              <a:ext uri="{FF2B5EF4-FFF2-40B4-BE49-F238E27FC236}">
                <a16:creationId xmlns:a16="http://schemas.microsoft.com/office/drawing/2014/main" id="{7C46B23F-909C-4B69-93A2-D65D2DEC1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341438"/>
            <a:ext cx="38576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5">
            <a:extLst>
              <a:ext uri="{FF2B5EF4-FFF2-40B4-BE49-F238E27FC236}">
                <a16:creationId xmlns:a16="http://schemas.microsoft.com/office/drawing/2014/main" id="{E02356C2-02C4-45D9-9C62-2F90B2B49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4076700"/>
            <a:ext cx="38576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ovéPole 5">
            <a:extLst>
              <a:ext uri="{FF2B5EF4-FFF2-40B4-BE49-F238E27FC236}">
                <a16:creationId xmlns:a16="http://schemas.microsoft.com/office/drawing/2014/main" id="{068064DE-F3BC-4B79-8A95-68746F8CA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5589588"/>
            <a:ext cx="3600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400">
                <a:solidFill>
                  <a:srgbClr val="FF0000"/>
                </a:solidFill>
              </a:rPr>
              <a:t>x(n+2)</a:t>
            </a:r>
            <a:endParaRPr lang="en-GB" altLang="en-US" sz="2400">
              <a:solidFill>
                <a:srgbClr val="FF0000"/>
              </a:solidFill>
            </a:endParaRPr>
          </a:p>
        </p:txBody>
      </p:sp>
      <p:sp>
        <p:nvSpPr>
          <p:cNvPr id="33798" name="TextovéPole 6">
            <a:extLst>
              <a:ext uri="{FF2B5EF4-FFF2-40B4-BE49-F238E27FC236}">
                <a16:creationId xmlns:a16="http://schemas.microsoft.com/office/drawing/2014/main" id="{71857C33-C78C-44E9-95C1-3288A1614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5584825"/>
            <a:ext cx="3600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400">
                <a:solidFill>
                  <a:srgbClr val="002060"/>
                </a:solidFill>
              </a:rPr>
              <a:t>x(n-2)</a:t>
            </a:r>
            <a:endParaRPr lang="en-GB" altLang="en-US" sz="2400">
              <a:solidFill>
                <a:srgbClr val="002060"/>
              </a:solidFill>
            </a:endParaRPr>
          </a:p>
        </p:txBody>
      </p:sp>
      <p:sp>
        <p:nvSpPr>
          <p:cNvPr id="33799" name="TextovéPole 7">
            <a:extLst>
              <a:ext uri="{FF2B5EF4-FFF2-40B4-BE49-F238E27FC236}">
                <a16:creationId xmlns:a16="http://schemas.microsoft.com/office/drawing/2014/main" id="{675E1111-471E-4E61-A3DE-E11071181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284538"/>
            <a:ext cx="3600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400" b="1">
                <a:solidFill>
                  <a:srgbClr val="FF0000"/>
                </a:solidFill>
              </a:rPr>
              <a:t>?</a:t>
            </a:r>
            <a:r>
              <a:rPr lang="cs-CZ" altLang="en-US" sz="2400" b="1"/>
              <a:t> x(n+2) </a:t>
            </a:r>
            <a:r>
              <a:rPr lang="cs-CZ" altLang="en-US" sz="2400" b="1">
                <a:solidFill>
                  <a:srgbClr val="FF0000"/>
                </a:solidFill>
              </a:rPr>
              <a:t>?</a:t>
            </a:r>
            <a:endParaRPr lang="en-GB" altLang="en-US" sz="2400" b="1">
              <a:solidFill>
                <a:srgbClr val="FF0000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03639CE8-C51D-49F6-B134-03EED99CE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Křížová korelační posloupnost</a:t>
            </a:r>
            <a:endParaRPr lang="en-GB" sz="2800" dirty="0"/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746" name="Object 2">
                <a:extLst>
                  <a:ext uri="{FF2B5EF4-FFF2-40B4-BE49-F238E27FC236}">
                    <a16:creationId xmlns:a16="http://schemas.microsoft.com/office/drawing/2014/main" id="{99C4935D-6276-4B29-A75C-5885C844C2CA}"/>
                  </a:ext>
                </a:extLst>
              </p:cNvPr>
              <p:cNvSpPr txBox="1"/>
              <p:nvPr/>
            </p:nvSpPr>
            <p:spPr bwMode="auto">
              <a:xfrm>
                <a:off x="1042989" y="4154503"/>
                <a:ext cx="4318001" cy="1007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31746" name="Object 2">
                <a:extLst>
                  <a:ext uri="{FF2B5EF4-FFF2-40B4-BE49-F238E27FC236}">
                    <a16:creationId xmlns:a16="http://schemas.microsoft.com/office/drawing/2014/main" id="{99C4935D-6276-4B29-A75C-5885C844C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9" y="4154503"/>
                <a:ext cx="4318001" cy="10075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Object 2">
                <a:extLst>
                  <a:ext uri="{FF2B5EF4-FFF2-40B4-BE49-F238E27FC236}">
                    <a16:creationId xmlns:a16="http://schemas.microsoft.com/office/drawing/2014/main" id="{3B53E0AA-68DD-45C5-9707-FC8BB17C7346}"/>
                  </a:ext>
                </a:extLst>
              </p:cNvPr>
              <p:cNvSpPr txBox="1"/>
              <p:nvPr/>
            </p:nvSpPr>
            <p:spPr bwMode="auto">
              <a:xfrm>
                <a:off x="5159282" y="4162864"/>
                <a:ext cx="4056186" cy="714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31747" name="Object 2">
                <a:extLst>
                  <a:ext uri="{FF2B5EF4-FFF2-40B4-BE49-F238E27FC236}">
                    <a16:creationId xmlns:a16="http://schemas.microsoft.com/office/drawing/2014/main" id="{3B53E0AA-68DD-45C5-9707-FC8BB17C7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59282" y="4162864"/>
                <a:ext cx="4056186" cy="714375"/>
              </a:xfrm>
              <a:prstGeom prst="rect">
                <a:avLst/>
              </a:prstGeom>
              <a:blipFill>
                <a:blip r:embed="rId3"/>
                <a:stretch>
                  <a:fillRect b="-256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48" name="Object 2">
                <a:extLst>
                  <a:ext uri="{FF2B5EF4-FFF2-40B4-BE49-F238E27FC236}">
                    <a16:creationId xmlns:a16="http://schemas.microsoft.com/office/drawing/2014/main" id="{385DEE16-7E9B-4456-B369-3B80C5DB5AA5}"/>
                  </a:ext>
                </a:extLst>
              </p:cNvPr>
              <p:cNvSpPr txBox="1"/>
              <p:nvPr/>
            </p:nvSpPr>
            <p:spPr bwMode="auto">
              <a:xfrm>
                <a:off x="5192826" y="5159374"/>
                <a:ext cx="4318001" cy="714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31748" name="Object 2">
                <a:extLst>
                  <a:ext uri="{FF2B5EF4-FFF2-40B4-BE49-F238E27FC236}">
                    <a16:creationId xmlns:a16="http://schemas.microsoft.com/office/drawing/2014/main" id="{385DEE16-7E9B-4456-B369-3B80C5DB5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2826" y="5159374"/>
                <a:ext cx="4318001" cy="714375"/>
              </a:xfrm>
              <a:prstGeom prst="rect">
                <a:avLst/>
              </a:prstGeom>
              <a:blipFill>
                <a:blip r:embed="rId4"/>
                <a:stretch>
                  <a:fillRect b="-254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49" name="Object 2">
                <a:extLst>
                  <a:ext uri="{FF2B5EF4-FFF2-40B4-BE49-F238E27FC236}">
                    <a16:creationId xmlns:a16="http://schemas.microsoft.com/office/drawing/2014/main" id="{60662C0C-7F43-4C31-A713-6041F517F816}"/>
                  </a:ext>
                </a:extLst>
              </p:cNvPr>
              <p:cNvSpPr txBox="1"/>
              <p:nvPr/>
            </p:nvSpPr>
            <p:spPr bwMode="auto">
              <a:xfrm>
                <a:off x="1042480" y="5168753"/>
                <a:ext cx="4318001" cy="714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31749" name="Object 2">
                <a:extLst>
                  <a:ext uri="{FF2B5EF4-FFF2-40B4-BE49-F238E27FC236}">
                    <a16:creationId xmlns:a16="http://schemas.microsoft.com/office/drawing/2014/main" id="{60662C0C-7F43-4C31-A713-6041F517F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480" y="5168753"/>
                <a:ext cx="4318001" cy="714375"/>
              </a:xfrm>
              <a:prstGeom prst="rect">
                <a:avLst/>
              </a:prstGeom>
              <a:blipFill>
                <a:blip r:embed="rId5"/>
                <a:stretch>
                  <a:fillRect b="-256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0" name="TextovéPole 4">
            <a:extLst>
              <a:ext uri="{FF2B5EF4-FFF2-40B4-BE49-F238E27FC236}">
                <a16:creationId xmlns:a16="http://schemas.microsoft.com/office/drawing/2014/main" id="{3170D089-0373-4A91-B33B-68F3DA2F3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449513"/>
            <a:ext cx="431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r>
              <a:rPr lang="cs-CZ" altLang="en-US" sz="1800" b="1" dirty="0"/>
              <a:t>1.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endParaRPr lang="cs-CZ" altLang="en-US" sz="1800" b="1" dirty="0"/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endParaRPr lang="cs-CZ" altLang="en-US" sz="2200" b="1" dirty="0"/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r>
              <a:rPr lang="cs-CZ" altLang="en-US" sz="1800" b="1" dirty="0"/>
              <a:t>2.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endParaRPr lang="cs-CZ" altLang="en-US" sz="2000" b="1" dirty="0"/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endParaRPr lang="cs-CZ" altLang="en-US" sz="1800" b="1" dirty="0"/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r>
              <a:rPr lang="cs-CZ" altLang="en-US" sz="1800" b="1" dirty="0"/>
              <a:t>3.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endParaRPr lang="cs-CZ" altLang="en-US" sz="1800" b="1" dirty="0"/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endParaRPr lang="cs-CZ" altLang="en-US" sz="1800" b="1" dirty="0"/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r>
              <a:rPr lang="cs-CZ" altLang="en-US" sz="1800" b="1" dirty="0"/>
              <a:t>4.</a:t>
            </a:r>
            <a:endParaRPr lang="en-GB" altLang="en-US" sz="1800" b="1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2A255D4A-2656-44DE-852E-AFB46B06A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Časově závislá data</a:t>
            </a:r>
            <a:endParaRPr lang="en-GB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F5A1B7C-14FF-4337-9279-ADA9FD258B70}"/>
              </a:ext>
            </a:extLst>
          </p:cNvPr>
          <p:cNvSpPr txBox="1"/>
          <p:nvPr/>
        </p:nvSpPr>
        <p:spPr>
          <a:xfrm>
            <a:off x="611188" y="1341438"/>
            <a:ext cx="82819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cap="all" dirty="0">
                <a:solidFill>
                  <a:srgbClr val="002060"/>
                </a:solidFill>
                <a:cs typeface="Arial" charset="0"/>
              </a:rPr>
              <a:t>Křížová (Vzájemná) Korelační posloupnost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2">
                <a:extLst>
                  <a:ext uri="{FF2B5EF4-FFF2-40B4-BE49-F238E27FC236}">
                    <a16:creationId xmlns:a16="http://schemas.microsoft.com/office/drawing/2014/main" id="{5990F827-FDF4-4EB5-B5B8-D9DC1F0E04B5}"/>
                  </a:ext>
                </a:extLst>
              </p:cNvPr>
              <p:cNvSpPr txBox="1"/>
              <p:nvPr/>
            </p:nvSpPr>
            <p:spPr bwMode="auto">
              <a:xfrm>
                <a:off x="1042989" y="2126003"/>
                <a:ext cx="8232586" cy="1007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𝑣𝑧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cs-CZ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𝑣𝑧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cs-CZ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𝑣𝑧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cs-CZ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𝑣𝑧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9" name="Object 2">
                <a:extLst>
                  <a:ext uri="{FF2B5EF4-FFF2-40B4-BE49-F238E27FC236}">
                    <a16:creationId xmlns:a16="http://schemas.microsoft.com/office/drawing/2014/main" id="{5990F827-FDF4-4EB5-B5B8-D9DC1F0E0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9" y="2126003"/>
                <a:ext cx="8232586" cy="1007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2">
                <a:extLst>
                  <a:ext uri="{FF2B5EF4-FFF2-40B4-BE49-F238E27FC236}">
                    <a16:creationId xmlns:a16="http://schemas.microsoft.com/office/drawing/2014/main" id="{D9243128-6753-4AF3-9CD7-E2CBEEC53BC7}"/>
                  </a:ext>
                </a:extLst>
              </p:cNvPr>
              <p:cNvSpPr txBox="1"/>
              <p:nvPr/>
            </p:nvSpPr>
            <p:spPr bwMode="auto">
              <a:xfrm>
                <a:off x="1042989" y="3140253"/>
                <a:ext cx="8232586" cy="1007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𝑣𝑧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cs-CZ" sz="20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𝑣𝑧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cs-CZ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𝑣𝑧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cs-CZ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𝑣𝑧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20" name="Object 2">
                <a:extLst>
                  <a:ext uri="{FF2B5EF4-FFF2-40B4-BE49-F238E27FC236}">
                    <a16:creationId xmlns:a16="http://schemas.microsoft.com/office/drawing/2014/main" id="{D9243128-6753-4AF3-9CD7-E2CBEEC53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9" y="3140253"/>
                <a:ext cx="8232586" cy="1007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54567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694593-CBE7-41C4-A86C-B45005A4B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Křížová korelační posloupnost</a:t>
            </a:r>
            <a:endParaRPr lang="en-GB" sz="2800" dirty="0"/>
          </a:p>
        </p:txBody>
      </p:sp>
      <p:pic>
        <p:nvPicPr>
          <p:cNvPr id="35843" name="Obrázek 5">
            <a:extLst>
              <a:ext uri="{FF2B5EF4-FFF2-40B4-BE49-F238E27FC236}">
                <a16:creationId xmlns:a16="http://schemas.microsoft.com/office/drawing/2014/main" id="{30E16DC7-E6C0-4921-8AEF-5C798A156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2060575"/>
            <a:ext cx="315277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44" name="Objekt 2">
            <a:extLst>
              <a:ext uri="{FF2B5EF4-FFF2-40B4-BE49-F238E27FC236}">
                <a16:creationId xmlns:a16="http://schemas.microsoft.com/office/drawing/2014/main" id="{EC7036EF-BCFA-40C1-9035-B0D5023AF6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9175" y="1268413"/>
          <a:ext cx="3048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841500" imgH="431800" progId="Equation.3">
                  <p:embed/>
                </p:oleObj>
              </mc:Choice>
              <mc:Fallback>
                <p:oleObj name="Rovnice" r:id="rId3" imgW="1841500" imgH="431800" progId="Equation.3">
                  <p:embed/>
                  <p:pic>
                    <p:nvPicPr>
                      <p:cNvPr id="35844" name="Objekt 2">
                        <a:extLst>
                          <a:ext uri="{FF2B5EF4-FFF2-40B4-BE49-F238E27FC236}">
                            <a16:creationId xmlns:a16="http://schemas.microsoft.com/office/drawing/2014/main" id="{EC7036EF-BCFA-40C1-9035-B0D5023AF6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1268413"/>
                        <a:ext cx="3048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kt 3">
            <a:extLst>
              <a:ext uri="{FF2B5EF4-FFF2-40B4-BE49-F238E27FC236}">
                <a16:creationId xmlns:a16="http://schemas.microsoft.com/office/drawing/2014/main" id="{51CB7207-DD6A-40A6-876B-8303D83136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2725" y="1268413"/>
          <a:ext cx="3048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1841500" imgH="431800" progId="Equation.3">
                  <p:embed/>
                </p:oleObj>
              </mc:Choice>
              <mc:Fallback>
                <p:oleObj name="Rovnice" r:id="rId5" imgW="1841500" imgH="431800" progId="Equation.3">
                  <p:embed/>
                  <p:pic>
                    <p:nvPicPr>
                      <p:cNvPr id="35845" name="Objekt 3">
                        <a:extLst>
                          <a:ext uri="{FF2B5EF4-FFF2-40B4-BE49-F238E27FC236}">
                            <a16:creationId xmlns:a16="http://schemas.microsoft.com/office/drawing/2014/main" id="{51CB7207-DD6A-40A6-876B-8303D83136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268413"/>
                        <a:ext cx="3048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TextovéPole 4">
            <a:extLst>
              <a:ext uri="{FF2B5EF4-FFF2-40B4-BE49-F238E27FC236}">
                <a16:creationId xmlns:a16="http://schemas.microsoft.com/office/drawing/2014/main" id="{9AC23FCF-79A6-4FA6-B187-685919531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304925"/>
            <a:ext cx="3952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3200" b="1">
                <a:solidFill>
                  <a:srgbClr val="FF0000"/>
                </a:solidFill>
              </a:rPr>
              <a:t>?</a:t>
            </a:r>
            <a:endParaRPr lang="en-GB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>
            <a:extLst>
              <a:ext uri="{FF2B5EF4-FFF2-40B4-BE49-F238E27FC236}">
                <a16:creationId xmlns:a16="http://schemas.microsoft.com/office/drawing/2014/main" id="{D632EB0F-A346-4C16-B0C8-28D901A18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3573463"/>
            <a:ext cx="5762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Obrázek 5">
            <a:extLst>
              <a:ext uri="{FF2B5EF4-FFF2-40B4-BE49-F238E27FC236}">
                <a16:creationId xmlns:a16="http://schemas.microsoft.com/office/drawing/2014/main" id="{59CA411D-2647-4A8C-8F33-DF465BE18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2060575"/>
            <a:ext cx="315277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68" name="Objekt 2">
            <a:extLst>
              <a:ext uri="{FF2B5EF4-FFF2-40B4-BE49-F238E27FC236}">
                <a16:creationId xmlns:a16="http://schemas.microsoft.com/office/drawing/2014/main" id="{58275BFE-B4DC-41E7-A8A0-4F096FD8FE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9175" y="1268413"/>
          <a:ext cx="3048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841500" imgH="431800" progId="Equation.3">
                  <p:embed/>
                </p:oleObj>
              </mc:Choice>
              <mc:Fallback>
                <p:oleObj name="Rovnice" r:id="rId4" imgW="1841500" imgH="431800" progId="Equation.3">
                  <p:embed/>
                  <p:pic>
                    <p:nvPicPr>
                      <p:cNvPr id="36868" name="Objekt 2">
                        <a:extLst>
                          <a:ext uri="{FF2B5EF4-FFF2-40B4-BE49-F238E27FC236}">
                            <a16:creationId xmlns:a16="http://schemas.microsoft.com/office/drawing/2014/main" id="{58275BFE-B4DC-41E7-A8A0-4F096FD8FE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1268413"/>
                        <a:ext cx="3048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kt 3">
            <a:extLst>
              <a:ext uri="{FF2B5EF4-FFF2-40B4-BE49-F238E27FC236}">
                <a16:creationId xmlns:a16="http://schemas.microsoft.com/office/drawing/2014/main" id="{B4E06451-EB30-41C6-A32A-EE9E17D7AB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2725" y="1268413"/>
          <a:ext cx="3048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1841500" imgH="431800" progId="Equation.3">
                  <p:embed/>
                </p:oleObj>
              </mc:Choice>
              <mc:Fallback>
                <p:oleObj name="Rovnice" r:id="rId6" imgW="1841500" imgH="431800" progId="Equation.3">
                  <p:embed/>
                  <p:pic>
                    <p:nvPicPr>
                      <p:cNvPr id="36869" name="Objekt 3">
                        <a:extLst>
                          <a:ext uri="{FF2B5EF4-FFF2-40B4-BE49-F238E27FC236}">
                            <a16:creationId xmlns:a16="http://schemas.microsoft.com/office/drawing/2014/main" id="{B4E06451-EB30-41C6-A32A-EE9E17D7AB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268413"/>
                        <a:ext cx="3048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TextovéPole 4">
            <a:extLst>
              <a:ext uri="{FF2B5EF4-FFF2-40B4-BE49-F238E27FC236}">
                <a16:creationId xmlns:a16="http://schemas.microsoft.com/office/drawing/2014/main" id="{DCD37414-706A-4B2D-A61A-CC1087EBC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304925"/>
            <a:ext cx="3952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3200" b="1">
                <a:solidFill>
                  <a:srgbClr val="FF0000"/>
                </a:solidFill>
              </a:rPr>
              <a:t>?</a:t>
            </a:r>
            <a:endParaRPr lang="en-GB" altLang="en-US" sz="3200" b="1">
              <a:solidFill>
                <a:srgbClr val="FF0000"/>
              </a:solidFill>
            </a:endParaRPr>
          </a:p>
        </p:txBody>
      </p:sp>
      <p:pic>
        <p:nvPicPr>
          <p:cNvPr id="36871" name="Obrázek 6">
            <a:extLst>
              <a:ext uri="{FF2B5EF4-FFF2-40B4-BE49-F238E27FC236}">
                <a16:creationId xmlns:a16="http://schemas.microsoft.com/office/drawing/2014/main" id="{41BE201A-24D0-41A3-B5F5-999E87C16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16338"/>
            <a:ext cx="31527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Obrázek 7">
            <a:extLst>
              <a:ext uri="{FF2B5EF4-FFF2-40B4-BE49-F238E27FC236}">
                <a16:creationId xmlns:a16="http://schemas.microsoft.com/office/drawing/2014/main" id="{FB056D44-9E82-4E88-95B1-8C43B918F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1" y="3787775"/>
            <a:ext cx="324008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Obrázek 10">
            <a:extLst>
              <a:ext uri="{FF2B5EF4-FFF2-40B4-BE49-F238E27FC236}">
                <a16:creationId xmlns:a16="http://schemas.microsoft.com/office/drawing/2014/main" id="{531B8E89-448D-4C26-A95C-4333CAEBB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5159375"/>
            <a:ext cx="30289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7">
            <a:extLst>
              <a:ext uri="{FF2B5EF4-FFF2-40B4-BE49-F238E27FC236}">
                <a16:creationId xmlns:a16="http://schemas.microsoft.com/office/drawing/2014/main" id="{CBAE26F9-2094-44C8-B318-0AFF9F753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303838"/>
            <a:ext cx="4318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Obrázek 12">
            <a:extLst>
              <a:ext uri="{FF2B5EF4-FFF2-40B4-BE49-F238E27FC236}">
                <a16:creationId xmlns:a16="http://schemas.microsoft.com/office/drawing/2014/main" id="{B927C577-F28F-47E6-855A-0126069E7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5399088"/>
            <a:ext cx="30464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8">
            <a:extLst>
              <a:ext uri="{FF2B5EF4-FFF2-40B4-BE49-F238E27FC236}">
                <a16:creationId xmlns:a16="http://schemas.microsoft.com/office/drawing/2014/main" id="{26BA6CFC-5322-4DE5-9E25-9DE83210B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5399088"/>
            <a:ext cx="4476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7" name="TextovéPole 15">
            <a:extLst>
              <a:ext uri="{FF2B5EF4-FFF2-40B4-BE49-F238E27FC236}">
                <a16:creationId xmlns:a16="http://schemas.microsoft.com/office/drawing/2014/main" id="{2FB2A8FF-6192-47A6-9BB0-7A5A7C7BF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725863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 b="1"/>
              <a:t>1.</a:t>
            </a:r>
            <a:endParaRPr lang="en-GB" altLang="en-US" sz="1800" b="1"/>
          </a:p>
        </p:txBody>
      </p:sp>
      <p:sp>
        <p:nvSpPr>
          <p:cNvPr id="36878" name="TextovéPole 16">
            <a:extLst>
              <a:ext uri="{FF2B5EF4-FFF2-40B4-BE49-F238E27FC236}">
                <a16:creationId xmlns:a16="http://schemas.microsoft.com/office/drawing/2014/main" id="{0648C934-098A-4C43-ABD2-A7190189E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3716338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 b="1"/>
              <a:t>2.</a:t>
            </a:r>
            <a:endParaRPr lang="en-GB" altLang="en-US" sz="1800" b="1"/>
          </a:p>
        </p:txBody>
      </p:sp>
      <p:sp>
        <p:nvSpPr>
          <p:cNvPr id="36879" name="TextovéPole 17">
            <a:extLst>
              <a:ext uri="{FF2B5EF4-FFF2-40B4-BE49-F238E27FC236}">
                <a16:creationId xmlns:a16="http://schemas.microsoft.com/office/drawing/2014/main" id="{9D13245A-A527-40AF-A31D-AA34CA6DB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5376863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 b="1"/>
              <a:t>4.</a:t>
            </a:r>
            <a:endParaRPr lang="en-GB" altLang="en-US" sz="1800" b="1"/>
          </a:p>
        </p:txBody>
      </p:sp>
      <p:sp>
        <p:nvSpPr>
          <p:cNvPr id="36880" name="TextovéPole 18">
            <a:extLst>
              <a:ext uri="{FF2B5EF4-FFF2-40B4-BE49-F238E27FC236}">
                <a16:creationId xmlns:a16="http://schemas.microsoft.com/office/drawing/2014/main" id="{84917706-D940-4DB6-9BFE-0F9F17D25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00675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 b="1"/>
              <a:t>3.</a:t>
            </a:r>
            <a:endParaRPr lang="en-GB" altLang="en-US" sz="1800" b="1"/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6788FD34-8BBD-46C9-8ADB-3740FBF60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Křížová korelační posloupnost</a:t>
            </a:r>
            <a:endParaRPr lang="en-GB" sz="28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>
            <a:extLst>
              <a:ext uri="{FF2B5EF4-FFF2-40B4-BE49-F238E27FC236}">
                <a16:creationId xmlns:a16="http://schemas.microsoft.com/office/drawing/2014/main" id="{D99FD844-B953-4FBB-A234-09ABD6812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3573463"/>
            <a:ext cx="5762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Obrázek 5">
            <a:extLst>
              <a:ext uri="{FF2B5EF4-FFF2-40B4-BE49-F238E27FC236}">
                <a16:creationId xmlns:a16="http://schemas.microsoft.com/office/drawing/2014/main" id="{BA9892E1-3C34-4091-9752-69650FAC6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2060575"/>
            <a:ext cx="315277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892" name="Objekt 2">
            <a:extLst>
              <a:ext uri="{FF2B5EF4-FFF2-40B4-BE49-F238E27FC236}">
                <a16:creationId xmlns:a16="http://schemas.microsoft.com/office/drawing/2014/main" id="{E540C4C4-A2D6-400B-8F4E-10C48B84A1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9175" y="1268413"/>
          <a:ext cx="3048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841500" imgH="431800" progId="Equation.3">
                  <p:embed/>
                </p:oleObj>
              </mc:Choice>
              <mc:Fallback>
                <p:oleObj name="Rovnice" r:id="rId4" imgW="1841500" imgH="431800" progId="Equation.3">
                  <p:embed/>
                  <p:pic>
                    <p:nvPicPr>
                      <p:cNvPr id="37892" name="Objekt 2">
                        <a:extLst>
                          <a:ext uri="{FF2B5EF4-FFF2-40B4-BE49-F238E27FC236}">
                            <a16:creationId xmlns:a16="http://schemas.microsoft.com/office/drawing/2014/main" id="{E540C4C4-A2D6-400B-8F4E-10C48B84A1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1268413"/>
                        <a:ext cx="3048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kt 3">
            <a:extLst>
              <a:ext uri="{FF2B5EF4-FFF2-40B4-BE49-F238E27FC236}">
                <a16:creationId xmlns:a16="http://schemas.microsoft.com/office/drawing/2014/main" id="{4887D18B-59C5-4CDA-85FE-B9697E8CB2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2725" y="1268413"/>
          <a:ext cx="3048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1841500" imgH="431800" progId="Equation.3">
                  <p:embed/>
                </p:oleObj>
              </mc:Choice>
              <mc:Fallback>
                <p:oleObj name="Rovnice" r:id="rId6" imgW="1841500" imgH="431800" progId="Equation.3">
                  <p:embed/>
                  <p:pic>
                    <p:nvPicPr>
                      <p:cNvPr id="37893" name="Objekt 3">
                        <a:extLst>
                          <a:ext uri="{FF2B5EF4-FFF2-40B4-BE49-F238E27FC236}">
                            <a16:creationId xmlns:a16="http://schemas.microsoft.com/office/drawing/2014/main" id="{4887D18B-59C5-4CDA-85FE-B9697E8CB2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268413"/>
                        <a:ext cx="3048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TextovéPole 4">
            <a:extLst>
              <a:ext uri="{FF2B5EF4-FFF2-40B4-BE49-F238E27FC236}">
                <a16:creationId xmlns:a16="http://schemas.microsoft.com/office/drawing/2014/main" id="{E94685A5-097D-4369-8CF3-092DF1C66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304925"/>
            <a:ext cx="3952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3200" b="1">
                <a:solidFill>
                  <a:srgbClr val="FF0000"/>
                </a:solidFill>
              </a:rPr>
              <a:t>?</a:t>
            </a:r>
            <a:endParaRPr lang="en-GB" altLang="en-US" sz="3200" b="1">
              <a:solidFill>
                <a:srgbClr val="FF0000"/>
              </a:solidFill>
            </a:endParaRPr>
          </a:p>
        </p:txBody>
      </p:sp>
      <p:pic>
        <p:nvPicPr>
          <p:cNvPr id="37895" name="Obrázek 6">
            <a:extLst>
              <a:ext uri="{FF2B5EF4-FFF2-40B4-BE49-F238E27FC236}">
                <a16:creationId xmlns:a16="http://schemas.microsoft.com/office/drawing/2014/main" id="{A194F6D3-F17D-48C4-A6BD-F5BBDDBFE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16338"/>
            <a:ext cx="31527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Obrázek 7">
            <a:extLst>
              <a:ext uri="{FF2B5EF4-FFF2-40B4-BE49-F238E27FC236}">
                <a16:creationId xmlns:a16="http://schemas.microsoft.com/office/drawing/2014/main" id="{B26E3C00-E5BA-4E19-8534-0911C5F16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638" y="3779118"/>
            <a:ext cx="324008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Obrázek 10">
            <a:extLst>
              <a:ext uri="{FF2B5EF4-FFF2-40B4-BE49-F238E27FC236}">
                <a16:creationId xmlns:a16="http://schemas.microsoft.com/office/drawing/2014/main" id="{932B1320-9019-4ACA-8E89-C6BDAC30F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5159375"/>
            <a:ext cx="30289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7">
            <a:extLst>
              <a:ext uri="{FF2B5EF4-FFF2-40B4-BE49-F238E27FC236}">
                <a16:creationId xmlns:a16="http://schemas.microsoft.com/office/drawing/2014/main" id="{F813819B-81CC-468D-B56C-3A326C376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303838"/>
            <a:ext cx="4318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Obrázek 12">
            <a:extLst>
              <a:ext uri="{FF2B5EF4-FFF2-40B4-BE49-F238E27FC236}">
                <a16:creationId xmlns:a16="http://schemas.microsoft.com/office/drawing/2014/main" id="{8255C48B-BE1D-4B23-BD1B-693C5ED0A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5402263"/>
            <a:ext cx="30464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8">
            <a:extLst>
              <a:ext uri="{FF2B5EF4-FFF2-40B4-BE49-F238E27FC236}">
                <a16:creationId xmlns:a16="http://schemas.microsoft.com/office/drawing/2014/main" id="{EF57DD37-BD91-412A-8797-4B09624AD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5399088"/>
            <a:ext cx="4476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8" name="TextovéPole 15">
            <a:extLst>
              <a:ext uri="{FF2B5EF4-FFF2-40B4-BE49-F238E27FC236}">
                <a16:creationId xmlns:a16="http://schemas.microsoft.com/office/drawing/2014/main" id="{5AEE2C5A-21F7-4F4A-A879-58EC913FA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725863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en-US" b="1" dirty="0">
                <a:solidFill>
                  <a:schemeClr val="accent3">
                    <a:lumMod val="65000"/>
                  </a:schemeClr>
                </a:solidFill>
              </a:rPr>
              <a:t>1.</a:t>
            </a:r>
            <a:endParaRPr lang="en-GB" altLang="en-US" b="1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7902" name="TextovéPole 16">
            <a:extLst>
              <a:ext uri="{FF2B5EF4-FFF2-40B4-BE49-F238E27FC236}">
                <a16:creationId xmlns:a16="http://schemas.microsoft.com/office/drawing/2014/main" id="{06104C92-49A9-4C0C-A928-B735856F0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3716338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2.</a:t>
            </a:r>
            <a:endParaRPr lang="en-GB" altLang="en-US" sz="1800" b="1">
              <a:solidFill>
                <a:srgbClr val="FF0000"/>
              </a:solidFill>
            </a:endParaRPr>
          </a:p>
        </p:txBody>
      </p:sp>
      <p:sp>
        <p:nvSpPr>
          <p:cNvPr id="26640" name="TextovéPole 17">
            <a:extLst>
              <a:ext uri="{FF2B5EF4-FFF2-40B4-BE49-F238E27FC236}">
                <a16:creationId xmlns:a16="http://schemas.microsoft.com/office/drawing/2014/main" id="{E387A4D2-559F-49C3-9C8D-CAC37ECC9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5376863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en-US" b="1" dirty="0">
                <a:solidFill>
                  <a:schemeClr val="accent3">
                    <a:lumMod val="65000"/>
                  </a:schemeClr>
                </a:solidFill>
              </a:rPr>
              <a:t>4.</a:t>
            </a:r>
            <a:endParaRPr lang="en-GB" altLang="en-US" b="1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6641" name="TextovéPole 18">
            <a:extLst>
              <a:ext uri="{FF2B5EF4-FFF2-40B4-BE49-F238E27FC236}">
                <a16:creationId xmlns:a16="http://schemas.microsoft.com/office/drawing/2014/main" id="{6D874BD1-0219-44D1-8598-CF6E69C37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00675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en-US" b="1" dirty="0">
                <a:solidFill>
                  <a:schemeClr val="accent3">
                    <a:lumMod val="65000"/>
                  </a:schemeClr>
                </a:solidFill>
              </a:rPr>
              <a:t>3.</a:t>
            </a:r>
            <a:endParaRPr lang="en-GB" altLang="en-US" b="1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E2009266-3FB3-4DA2-9CC7-92764DD0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Křížová korelační posloupnost</a:t>
            </a:r>
            <a:endParaRPr lang="en-GB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C3C19B-9873-4DA8-97C9-CDAB057A4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definice</a:t>
            </a:r>
            <a:endParaRPr lang="cs-CZ" sz="2800" dirty="0"/>
          </a:p>
        </p:txBody>
      </p:sp>
      <p:sp>
        <p:nvSpPr>
          <p:cNvPr id="61443" name="Zástupný symbol pro obsah 2">
            <a:extLst>
              <a:ext uri="{FF2B5EF4-FFF2-40B4-BE49-F238E27FC236}">
                <a16:creationId xmlns:a16="http://schemas.microsoft.com/office/drawing/2014/main" id="{9B6760EC-A0AC-4D56-A77B-9272B5F980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dirty="0"/>
              <a:t>Konvoluce je matematická operace mezi dvěma posloupnostmi x</a:t>
            </a:r>
            <a:r>
              <a:rPr lang="cs-CZ" altLang="cs-CZ" baseline="-25000" dirty="0"/>
              <a:t>1</a:t>
            </a:r>
            <a:r>
              <a:rPr lang="cs-CZ" altLang="cs-CZ" dirty="0"/>
              <a:t>(n) a x</a:t>
            </a:r>
            <a:r>
              <a:rPr lang="cs-CZ" altLang="cs-CZ" baseline="-25000" dirty="0"/>
              <a:t>2</a:t>
            </a:r>
            <a:r>
              <a:rPr lang="cs-CZ" altLang="cs-CZ" dirty="0"/>
              <a:t>(n) téhož argumentu definovaná součtovým vztahem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  <a:p>
            <a:pPr>
              <a:buFont typeface="Wingdings" panose="05000000000000000000" pitchFamily="2" charset="2"/>
              <a:buNone/>
            </a:pPr>
            <a:endParaRPr lang="cs-CZ" altLang="cs-CZ" sz="21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dirty="0"/>
              <a:t>kde posloupnost x</a:t>
            </a:r>
            <a:r>
              <a:rPr lang="cs-CZ" altLang="cs-CZ" baseline="-25000" dirty="0"/>
              <a:t>2</a:t>
            </a:r>
            <a:r>
              <a:rPr lang="cs-CZ" altLang="cs-CZ" dirty="0"/>
              <a:t>(n) se často nazývá </a:t>
            </a:r>
            <a:r>
              <a:rPr lang="cs-CZ" altLang="cs-CZ" b="1" i="1" dirty="0"/>
              <a:t>konvoluční jádro</a:t>
            </a:r>
            <a:r>
              <a:rPr lang="cs-CZ" altLang="cs-CZ" dirty="0"/>
              <a:t>. </a:t>
            </a:r>
          </a:p>
          <a:p>
            <a:endParaRPr lang="cs-CZ" altLang="cs-CZ" dirty="0"/>
          </a:p>
        </p:txBody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38486023-0E2D-4FBF-8FE7-70A44789C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5" name="Objekt 2">
                <a:extLst>
                  <a:ext uri="{FF2B5EF4-FFF2-40B4-BE49-F238E27FC236}">
                    <a16:creationId xmlns:a16="http://schemas.microsoft.com/office/drawing/2014/main" id="{8277B29E-8596-49A7-948C-E0E731430DAB}"/>
                  </a:ext>
                </a:extLst>
              </p:cNvPr>
              <p:cNvSpPr txBox="1"/>
              <p:nvPr/>
            </p:nvSpPr>
            <p:spPr bwMode="auto">
              <a:xfrm>
                <a:off x="506413" y="3284538"/>
                <a:ext cx="8529637" cy="1128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)=(</m:t>
                      </m:r>
                      <m:sSub>
                        <m:sSubPr>
                          <m:ctrlPr>
                            <a:rPr lang="cs-CZ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cs-CZ" altLang="cs-CZ" sz="2400" dirty="0" smtClean="0"/>
                            <m:t>·</m:t>
                          </m:r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1445" name="Objekt 2">
                <a:extLst>
                  <a:ext uri="{FF2B5EF4-FFF2-40B4-BE49-F238E27FC236}">
                    <a16:creationId xmlns:a16="http://schemas.microsoft.com/office/drawing/2014/main" id="{8277B29E-8596-49A7-948C-E0E731430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413" y="3284538"/>
                <a:ext cx="8529637" cy="11287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8B584C-6E97-4785-98D6-BD7578AF6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Korelační posloupnosti</a:t>
            </a:r>
            <a:endParaRPr lang="en-GB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A2B9D2-EC55-4814-9A89-230BDC3E0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2133600"/>
            <a:ext cx="8535987" cy="424815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2400" b="1" cap="all" dirty="0">
                <a:solidFill>
                  <a:srgbClr val="002060"/>
                </a:solidFill>
              </a:rPr>
              <a:t>Křížová (</a:t>
            </a:r>
            <a:r>
              <a:rPr lang="cs-CZ" sz="2400" b="1" cap="all" dirty="0" err="1">
                <a:solidFill>
                  <a:srgbClr val="002060"/>
                </a:solidFill>
              </a:rPr>
              <a:t>VzájEmná</a:t>
            </a:r>
            <a:r>
              <a:rPr lang="cs-CZ" sz="2400" b="1" cap="all" dirty="0">
                <a:solidFill>
                  <a:srgbClr val="002060"/>
                </a:solidFill>
              </a:rPr>
              <a:t>) korelační </a:t>
            </a:r>
            <a:r>
              <a:rPr lang="cs-CZ" sz="2400" b="1" cap="all" dirty="0" err="1">
                <a:solidFill>
                  <a:srgbClr val="002060"/>
                </a:solidFill>
              </a:rPr>
              <a:t>poslouPnost</a:t>
            </a:r>
            <a:endParaRPr lang="cs-CZ" sz="2400" b="1" cap="all" dirty="0">
              <a:solidFill>
                <a:srgbClr val="00206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2000" dirty="0"/>
              <a:t>x</a:t>
            </a:r>
            <a:r>
              <a:rPr lang="cs-CZ" sz="2000" baseline="-25000" dirty="0"/>
              <a:t>1</a:t>
            </a:r>
            <a:r>
              <a:rPr lang="cs-CZ" sz="2000" dirty="0"/>
              <a:t>(n) ≠ x</a:t>
            </a:r>
            <a:r>
              <a:rPr lang="cs-CZ" sz="2000" baseline="-25000" dirty="0"/>
              <a:t>2</a:t>
            </a:r>
            <a:r>
              <a:rPr lang="cs-CZ" sz="2000" dirty="0"/>
              <a:t>(n)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sz="1600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2400" b="1" cap="all" dirty="0">
                <a:solidFill>
                  <a:srgbClr val="002060"/>
                </a:solidFill>
              </a:rPr>
              <a:t>Autokorelační posloupnost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2000" dirty="0"/>
              <a:t>x</a:t>
            </a:r>
            <a:r>
              <a:rPr lang="cs-CZ" sz="2000" baseline="-25000" dirty="0"/>
              <a:t>1</a:t>
            </a:r>
            <a:r>
              <a:rPr lang="cs-CZ" sz="2000" dirty="0"/>
              <a:t>(n) = x</a:t>
            </a:r>
            <a:r>
              <a:rPr lang="cs-CZ" sz="2000" baseline="-25000" dirty="0"/>
              <a:t>2</a:t>
            </a:r>
            <a:r>
              <a:rPr lang="cs-CZ" sz="2000" dirty="0"/>
              <a:t>(n)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sz="1600" b="1" cap="all" dirty="0">
              <a:solidFill>
                <a:srgbClr val="00206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2400" b="1" cap="all" dirty="0">
                <a:solidFill>
                  <a:srgbClr val="002060"/>
                </a:solidFill>
              </a:rPr>
              <a:t>Křížová </a:t>
            </a:r>
            <a:r>
              <a:rPr lang="cs-CZ" sz="2400" b="1" cap="all" dirty="0" err="1">
                <a:solidFill>
                  <a:srgbClr val="002060"/>
                </a:solidFill>
              </a:rPr>
              <a:t>kovarianční</a:t>
            </a:r>
            <a:r>
              <a:rPr lang="cs-CZ" sz="2400" b="1" cap="all" dirty="0">
                <a:solidFill>
                  <a:srgbClr val="002060"/>
                </a:solidFill>
              </a:rPr>
              <a:t>/</a:t>
            </a:r>
            <a:r>
              <a:rPr lang="cs-CZ" sz="2400" b="1" cap="all" dirty="0" err="1">
                <a:solidFill>
                  <a:srgbClr val="002060"/>
                </a:solidFill>
              </a:rPr>
              <a:t>autokovarianční</a:t>
            </a:r>
            <a:r>
              <a:rPr lang="cs-CZ" sz="2400" b="1" cap="all" dirty="0">
                <a:solidFill>
                  <a:srgbClr val="002060"/>
                </a:solidFill>
              </a:rPr>
              <a:t> posloupnost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2000" dirty="0">
                <a:solidFill>
                  <a:schemeClr val="accent4"/>
                </a:solidFill>
              </a:rPr>
              <a:t>x</a:t>
            </a:r>
            <a:r>
              <a:rPr lang="cs-CZ" sz="2000" baseline="-25000" dirty="0">
                <a:solidFill>
                  <a:schemeClr val="accent4"/>
                </a:solidFill>
              </a:rPr>
              <a:t>1</a:t>
            </a:r>
            <a:r>
              <a:rPr lang="cs-CZ" sz="2000" dirty="0">
                <a:solidFill>
                  <a:schemeClr val="accent4"/>
                </a:solidFill>
              </a:rPr>
              <a:t>(n) = </a:t>
            </a:r>
            <a:r>
              <a:rPr lang="cs-CZ" sz="2000" dirty="0"/>
              <a:t>x</a:t>
            </a:r>
            <a:r>
              <a:rPr lang="cs-CZ" sz="2000" baseline="-25000" dirty="0"/>
              <a:t>1orig</a:t>
            </a:r>
            <a:r>
              <a:rPr lang="cs-CZ" sz="2000" dirty="0"/>
              <a:t>(n) – m</a:t>
            </a:r>
            <a:r>
              <a:rPr lang="cs-CZ" sz="2000" baseline="-25000" dirty="0"/>
              <a:t>x1orig</a:t>
            </a:r>
            <a:r>
              <a:rPr lang="cs-CZ" sz="2000" dirty="0"/>
              <a:t>       </a:t>
            </a:r>
            <a:r>
              <a:rPr lang="cs-CZ" sz="2000" dirty="0">
                <a:solidFill>
                  <a:schemeClr val="accent4"/>
                </a:solidFill>
              </a:rPr>
              <a:t>x</a:t>
            </a:r>
            <a:r>
              <a:rPr lang="cs-CZ" sz="2000" baseline="-25000" dirty="0">
                <a:solidFill>
                  <a:schemeClr val="accent4"/>
                </a:solidFill>
              </a:rPr>
              <a:t>2</a:t>
            </a:r>
            <a:r>
              <a:rPr lang="cs-CZ" sz="2000" dirty="0">
                <a:solidFill>
                  <a:schemeClr val="accent4"/>
                </a:solidFill>
              </a:rPr>
              <a:t>(n) = </a:t>
            </a:r>
            <a:r>
              <a:rPr lang="cs-CZ" sz="2000" dirty="0"/>
              <a:t>x</a:t>
            </a:r>
            <a:r>
              <a:rPr lang="cs-CZ" sz="2000" baseline="-25000" dirty="0"/>
              <a:t>2orig</a:t>
            </a:r>
            <a:r>
              <a:rPr lang="cs-CZ" sz="2000" dirty="0"/>
              <a:t>(n) – m</a:t>
            </a:r>
            <a:r>
              <a:rPr lang="cs-CZ" sz="2000" baseline="-25000" dirty="0"/>
              <a:t>x2orig</a:t>
            </a:r>
            <a:r>
              <a:rPr lang="cs-CZ" sz="2000" dirty="0"/>
              <a:t> </a:t>
            </a:r>
            <a:endParaRPr lang="en-GB" sz="2000" dirty="0">
              <a:solidFill>
                <a:schemeClr val="accent4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en-GB" sz="2000" dirty="0">
              <a:solidFill>
                <a:schemeClr val="accent4"/>
              </a:solidFill>
            </a:endParaRPr>
          </a:p>
        </p:txBody>
      </p:sp>
      <p:graphicFrame>
        <p:nvGraphicFramePr>
          <p:cNvPr id="38916" name="Objekt 3">
            <a:extLst>
              <a:ext uri="{FF2B5EF4-FFF2-40B4-BE49-F238E27FC236}">
                <a16:creationId xmlns:a16="http://schemas.microsoft.com/office/drawing/2014/main" id="{16D71A46-7C8F-473D-B537-F7E3EBE81A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1268413"/>
          <a:ext cx="3048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841500" imgH="431800" progId="Equation.3">
                  <p:embed/>
                </p:oleObj>
              </mc:Choice>
              <mc:Fallback>
                <p:oleObj name="Rovnice" r:id="rId2" imgW="1841500" imgH="431800" progId="Equation.3">
                  <p:embed/>
                  <p:pic>
                    <p:nvPicPr>
                      <p:cNvPr id="38916" name="Objekt 3">
                        <a:extLst>
                          <a:ext uri="{FF2B5EF4-FFF2-40B4-BE49-F238E27FC236}">
                            <a16:creationId xmlns:a16="http://schemas.microsoft.com/office/drawing/2014/main" id="{16D71A46-7C8F-473D-B537-F7E3EBE81A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268413"/>
                        <a:ext cx="3048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sah 2">
            <a:extLst>
              <a:ext uri="{FF2B5EF4-FFF2-40B4-BE49-F238E27FC236}">
                <a16:creationId xmlns:a16="http://schemas.microsoft.com/office/drawing/2014/main" id="{DD39BFD8-D8EA-4801-853B-A3AEB4347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3959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000" b="1" dirty="0">
                <a:solidFill>
                  <a:srgbClr val="002060"/>
                </a:solidFill>
              </a:rPr>
              <a:t>VLASTNOSTI VZÁJEMNÉ KORELAČNÍ POSLOUPNOSTI</a:t>
            </a:r>
            <a:endParaRPr lang="en-GB" altLang="en-US" sz="2000" b="1" dirty="0">
              <a:solidFill>
                <a:srgbClr val="002060"/>
              </a:solidFill>
            </a:endParaRPr>
          </a:p>
          <a:p>
            <a:pPr marL="0" indent="0"/>
            <a:r>
              <a:rPr lang="cs-CZ" altLang="en-US" sz="2000" dirty="0"/>
              <a:t>vzájemná korelační posloupnost není komutativní</a:t>
            </a:r>
            <a:r>
              <a:rPr lang="en-GB" altLang="en-US" sz="2000" dirty="0"/>
              <a:t>,</a:t>
            </a:r>
            <a:r>
              <a:rPr lang="cs-CZ" altLang="en-US" sz="2000" dirty="0"/>
              <a:t> tj.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cs-CZ" altLang="en-US" sz="2000" dirty="0"/>
              <a:t>R</a:t>
            </a:r>
            <a:r>
              <a:rPr lang="cs-CZ" altLang="en-US" sz="2000" baseline="-25000" dirty="0">
                <a:latin typeface="1x2"/>
              </a:rPr>
              <a:t>x1x2</a:t>
            </a:r>
            <a:r>
              <a:rPr lang="cs-CZ" altLang="en-US" sz="2000" dirty="0">
                <a:latin typeface="1x2"/>
              </a:rPr>
              <a:t>(n) ≠ </a:t>
            </a:r>
            <a:r>
              <a:rPr lang="cs-CZ" altLang="en-US" sz="2000" dirty="0"/>
              <a:t>R</a:t>
            </a:r>
            <a:r>
              <a:rPr lang="cs-CZ" altLang="en-US" sz="2000" baseline="-25000" dirty="0">
                <a:latin typeface="1x2"/>
              </a:rPr>
              <a:t>x2x1</a:t>
            </a:r>
            <a:r>
              <a:rPr lang="cs-CZ" altLang="en-US" sz="2000" dirty="0">
                <a:latin typeface="1x2"/>
              </a:rPr>
              <a:t>(n)</a:t>
            </a:r>
            <a:endParaRPr lang="en-GB" altLang="en-US" sz="2000" dirty="0"/>
          </a:p>
          <a:p>
            <a:pPr marL="0" indent="0"/>
            <a:endParaRPr lang="en-GB" altLang="en-US" sz="9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000" b="1" dirty="0">
                <a:solidFill>
                  <a:srgbClr val="002060"/>
                </a:solidFill>
              </a:rPr>
              <a:t>VLASTNOSTI AUTOKORELAČNÍ POSLOUPNOSTI</a:t>
            </a:r>
            <a:endParaRPr lang="en-GB" altLang="en-US" sz="2000" b="1" dirty="0">
              <a:solidFill>
                <a:srgbClr val="002060"/>
              </a:solidFill>
            </a:endParaRPr>
          </a:p>
          <a:p>
            <a:pPr marL="355600" indent="-355600"/>
            <a:r>
              <a:rPr lang="cs-CZ" altLang="en-US" sz="2000" dirty="0">
                <a:solidFill>
                  <a:schemeClr val="bg2"/>
                </a:solidFill>
                <a:sym typeface="Symbol" panose="05050102010706020507" pitchFamily="18" charset="2"/>
              </a:rPr>
              <a:t>sudá</a:t>
            </a:r>
            <a:r>
              <a:rPr lang="en-GB" altLang="en-US" sz="2000" dirty="0">
                <a:solidFill>
                  <a:schemeClr val="bg2"/>
                </a:solidFill>
                <a:sym typeface="Symbol" panose="05050102010706020507" pitchFamily="18" charset="2"/>
              </a:rPr>
              <a:t>, </a:t>
            </a:r>
            <a:r>
              <a:rPr lang="cs-CZ" altLang="en-US" sz="2000" dirty="0">
                <a:solidFill>
                  <a:schemeClr val="bg2"/>
                </a:solidFill>
                <a:sym typeface="Symbol" panose="05050102010706020507" pitchFamily="18" charset="2"/>
              </a:rPr>
              <a:t>tj</a:t>
            </a:r>
            <a:r>
              <a:rPr lang="en-GB" altLang="en-US" sz="2000" dirty="0">
                <a:solidFill>
                  <a:schemeClr val="bg2"/>
                </a:solidFill>
                <a:sym typeface="Symbol" panose="05050102010706020507" pitchFamily="18" charset="2"/>
              </a:rPr>
              <a:t>. </a:t>
            </a:r>
            <a:r>
              <a:rPr lang="cs-CZ" altLang="en-US" sz="2000" dirty="0">
                <a:solidFill>
                  <a:schemeClr val="bg2"/>
                </a:solidFill>
                <a:sym typeface="Symbol" panose="05050102010706020507" pitchFamily="18" charset="2"/>
              </a:rPr>
              <a:t>R</a:t>
            </a:r>
            <a:r>
              <a:rPr lang="en-GB" altLang="en-US" sz="2000" dirty="0">
                <a:solidFill>
                  <a:schemeClr val="bg2"/>
                </a:solidFill>
                <a:sym typeface="Symbol" panose="05050102010706020507" pitchFamily="18" charset="2"/>
              </a:rPr>
              <a:t>(-n) = </a:t>
            </a:r>
            <a:r>
              <a:rPr lang="cs-CZ" altLang="en-US" sz="2000" dirty="0">
                <a:solidFill>
                  <a:schemeClr val="bg2"/>
                </a:solidFill>
                <a:sym typeface="Symbol" panose="05050102010706020507" pitchFamily="18" charset="2"/>
              </a:rPr>
              <a:t>R</a:t>
            </a:r>
            <a:r>
              <a:rPr lang="en-GB" altLang="en-US" sz="2000" dirty="0">
                <a:solidFill>
                  <a:schemeClr val="bg2"/>
                </a:solidFill>
                <a:sym typeface="Symbol" panose="05050102010706020507" pitchFamily="18" charset="2"/>
              </a:rPr>
              <a:t>(n);</a:t>
            </a:r>
          </a:p>
          <a:p>
            <a:pPr marL="342900" lvl="1" indent="-342900">
              <a:buClr>
                <a:schemeClr val="accent1"/>
              </a:buClr>
              <a:buFont typeface="Wingdings" panose="05000000000000000000" pitchFamily="2" charset="2"/>
              <a:buChar char="þ"/>
            </a:pPr>
            <a:r>
              <a:rPr lang="en-GB" altLang="en-US" sz="2000" dirty="0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</a:t>
            </a:r>
            <a:r>
              <a:rPr lang="cs-CZ" altLang="en-US" sz="2000" dirty="0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n</a:t>
            </a:r>
            <a:r>
              <a:rPr lang="en-GB" altLang="en-US" sz="2000" dirty="0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</a:t>
            </a:r>
            <a:r>
              <a:rPr lang="cs-CZ" sz="2000" dirty="0"/>
              <a:t>ℤ</a:t>
            </a:r>
            <a:r>
              <a:rPr lang="en-GB" altLang="en-US" sz="2000" dirty="0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: R(0)  R(n);</a:t>
            </a:r>
          </a:p>
          <a:p>
            <a:pPr marL="342900" lvl="1" indent="-342900">
              <a:buClr>
                <a:schemeClr val="accent1"/>
              </a:buClr>
              <a:buFont typeface="Wingdings" panose="05000000000000000000" pitchFamily="2" charset="2"/>
              <a:buChar char="þ"/>
            </a:pPr>
            <a:r>
              <a:rPr lang="en-GB" altLang="en-US" sz="2000" dirty="0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R(0) </a:t>
            </a:r>
            <a:r>
              <a:rPr lang="cs-CZ" altLang="en-US" sz="2000" dirty="0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je rovna energii, resp. výkonu posloupnosti </a:t>
            </a:r>
            <a:r>
              <a:rPr lang="en-GB" altLang="en-US" sz="2000" dirty="0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x(n);</a:t>
            </a:r>
          </a:p>
          <a:p>
            <a:pPr marL="342900" lvl="1" indent="-342900">
              <a:buClr>
                <a:schemeClr val="accent1"/>
              </a:buClr>
              <a:buFont typeface="Wingdings" panose="05000000000000000000" pitchFamily="2" charset="2"/>
              <a:buChar char="þ"/>
            </a:pPr>
            <a:r>
              <a:rPr lang="cs-CZ" altLang="en-US" sz="2000" dirty="0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pokud je posloupnost </a:t>
            </a:r>
            <a:r>
              <a:rPr lang="en-GB" altLang="en-US" sz="2000" dirty="0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x(n) </a:t>
            </a:r>
            <a:r>
              <a:rPr lang="cs-CZ" altLang="en-US" sz="2000" dirty="0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periodická</a:t>
            </a:r>
            <a:r>
              <a:rPr lang="en-GB" altLang="en-US" sz="2000" dirty="0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cs-CZ" altLang="en-US" sz="2000" dirty="0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pak je její </a:t>
            </a:r>
            <a:r>
              <a:rPr lang="cs-CZ" altLang="en-US" sz="2000" dirty="0" err="1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autokorelač</a:t>
            </a:r>
            <a:r>
              <a:rPr lang="cs-CZ" altLang="en-US" sz="2000" dirty="0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-ní posloupnost rovněž periodická s toutéž periodou.</a:t>
            </a:r>
          </a:p>
          <a:p>
            <a:pPr marL="342900" lvl="1" indent="-342900">
              <a:buClr>
                <a:schemeClr val="accent1"/>
              </a:buClr>
              <a:buFont typeface="Wingdings" panose="05000000000000000000" pitchFamily="2" charset="2"/>
              <a:buChar char="þ"/>
            </a:pPr>
            <a:endParaRPr lang="cs-CZ" altLang="en-US" sz="900" dirty="0">
              <a:solidFill>
                <a:schemeClr val="bg2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000" b="1" dirty="0">
                <a:solidFill>
                  <a:srgbClr val="002060"/>
                </a:solidFill>
              </a:rPr>
              <a:t>VLASTNOSTI AUTOKOVARIANČNÍ POSLOUPNOSTI</a:t>
            </a:r>
            <a:endParaRPr lang="en-GB" altLang="en-US" sz="2000" b="1" dirty="0">
              <a:solidFill>
                <a:srgbClr val="002060"/>
              </a:solidFill>
            </a:endParaRPr>
          </a:p>
          <a:p>
            <a:pPr marL="342900" lvl="1" indent="-342900">
              <a:buClr>
                <a:schemeClr val="accent1"/>
              </a:buClr>
              <a:buFont typeface="Wingdings" panose="05000000000000000000" pitchFamily="2" charset="2"/>
              <a:buChar char="þ"/>
            </a:pPr>
            <a:r>
              <a:rPr lang="cs-CZ" altLang="en-US" sz="2000" dirty="0">
                <a:solidFill>
                  <a:srgbClr val="212121"/>
                </a:solidFill>
                <a:cs typeface="Arial" panose="020B0604020202020204" pitchFamily="34" charset="0"/>
              </a:rPr>
              <a:t>R(0</a:t>
            </a:r>
            <a:r>
              <a:rPr lang="en-GB" altLang="en-US" sz="2000" dirty="0">
                <a:solidFill>
                  <a:srgbClr val="212121"/>
                </a:solidFill>
                <a:cs typeface="Arial" panose="020B0604020202020204" pitchFamily="34" charset="0"/>
              </a:rPr>
              <a:t>) </a:t>
            </a:r>
            <a:r>
              <a:rPr lang="cs-CZ" altLang="en-US" sz="2000" dirty="0">
                <a:solidFill>
                  <a:srgbClr val="212121"/>
                </a:solidFill>
                <a:cs typeface="Arial" panose="020B0604020202020204" pitchFamily="34" charset="0"/>
              </a:rPr>
              <a:t>je rovna disperzi posloupnosti </a:t>
            </a:r>
            <a:r>
              <a:rPr lang="en-GB" altLang="en-US" sz="2000" dirty="0">
                <a:solidFill>
                  <a:srgbClr val="212121"/>
                </a:solidFill>
                <a:cs typeface="Arial" panose="020B0604020202020204" pitchFamily="34" charset="0"/>
              </a:rPr>
              <a:t>x(n) </a:t>
            </a:r>
            <a:r>
              <a:rPr lang="cs-CZ" altLang="en-US" sz="2000" dirty="0">
                <a:solidFill>
                  <a:srgbClr val="212121"/>
                </a:solidFill>
                <a:cs typeface="Arial" panose="020B0604020202020204" pitchFamily="34" charset="0"/>
              </a:rPr>
              <a:t>pokud je R určena pomocí vztahu</a:t>
            </a:r>
            <a:r>
              <a:rPr lang="en-GB" altLang="en-US" sz="2000" dirty="0">
                <a:solidFill>
                  <a:srgbClr val="212121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00530AA-5716-43A9-80FF-2C44C11FE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Korelační posloupnosti</a:t>
            </a:r>
            <a:endParaRPr lang="en-GB" sz="2800" dirty="0"/>
          </a:p>
        </p:txBody>
      </p:sp>
      <p:pic>
        <p:nvPicPr>
          <p:cNvPr id="39940" name="Picture 5">
            <a:extLst>
              <a:ext uri="{FF2B5EF4-FFF2-40B4-BE49-F238E27FC236}">
                <a16:creationId xmlns:a16="http://schemas.microsoft.com/office/drawing/2014/main" id="{2E296EB7-5F3B-4671-AA2D-2F3DFBCDB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5949950"/>
            <a:ext cx="4033837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sah 2">
            <a:extLst>
              <a:ext uri="{FF2B5EF4-FFF2-40B4-BE49-F238E27FC236}">
                <a16:creationId xmlns:a16="http://schemas.microsoft.com/office/drawing/2014/main" id="{9B31936D-B8FD-466C-9A6F-9C413E8A8C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2420938"/>
            <a:ext cx="8535987" cy="39608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cs-CZ" altLang="en-US" b="1">
                <a:solidFill>
                  <a:srgbClr val="002060"/>
                </a:solidFill>
              </a:rPr>
              <a:t>ENERGIE </a:t>
            </a:r>
            <a:r>
              <a:rPr lang="en-US" altLang="en-US" b="1">
                <a:solidFill>
                  <a:srgbClr val="002060"/>
                </a:solidFill>
              </a:rPr>
              <a:t>&amp;</a:t>
            </a:r>
            <a:r>
              <a:rPr lang="en-GB" altLang="en-US" b="1">
                <a:solidFill>
                  <a:srgbClr val="002060"/>
                </a:solidFill>
              </a:rPr>
              <a:t> </a:t>
            </a:r>
            <a:r>
              <a:rPr lang="cs-CZ" altLang="en-US" b="1">
                <a:solidFill>
                  <a:srgbClr val="002060"/>
                </a:solidFill>
              </a:rPr>
              <a:t>VÝKON</a:t>
            </a:r>
            <a:endParaRPr lang="en-GB" altLang="en-US" b="1">
              <a:solidFill>
                <a:srgbClr val="00206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en-GB" altLang="en-US" b="1">
              <a:solidFill>
                <a:srgbClr val="002060"/>
              </a:solidFill>
            </a:endParaRPr>
          </a:p>
        </p:txBody>
      </p:sp>
      <p:graphicFrame>
        <p:nvGraphicFramePr>
          <p:cNvPr id="40963" name="Objekt 3">
            <a:extLst>
              <a:ext uri="{FF2B5EF4-FFF2-40B4-BE49-F238E27FC236}">
                <a16:creationId xmlns:a16="http://schemas.microsoft.com/office/drawing/2014/main" id="{AF5DA93A-3743-4C6B-8370-BEF04913CA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1557338"/>
          <a:ext cx="3048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841500" imgH="431800" progId="Equation.3">
                  <p:embed/>
                </p:oleObj>
              </mc:Choice>
              <mc:Fallback>
                <p:oleObj name="Rovnice" r:id="rId2" imgW="1841500" imgH="431800" progId="Equation.3">
                  <p:embed/>
                  <p:pic>
                    <p:nvPicPr>
                      <p:cNvPr id="40963" name="Objekt 3">
                        <a:extLst>
                          <a:ext uri="{FF2B5EF4-FFF2-40B4-BE49-F238E27FC236}">
                            <a16:creationId xmlns:a16="http://schemas.microsoft.com/office/drawing/2014/main" id="{AF5DA93A-3743-4C6B-8370-BEF04913CA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557338"/>
                        <a:ext cx="3048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kt 4">
            <a:extLst>
              <a:ext uri="{FF2B5EF4-FFF2-40B4-BE49-F238E27FC236}">
                <a16:creationId xmlns:a16="http://schemas.microsoft.com/office/drawing/2014/main" id="{22E3D167-A02A-4BE4-A7AF-90FD74CC54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6825" y="1557338"/>
          <a:ext cx="32766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981200" imgH="431800" progId="Equation.3">
                  <p:embed/>
                </p:oleObj>
              </mc:Choice>
              <mc:Fallback>
                <p:oleObj name="Rovnice" r:id="rId4" imgW="1981200" imgH="431800" progId="Equation.3">
                  <p:embed/>
                  <p:pic>
                    <p:nvPicPr>
                      <p:cNvPr id="40964" name="Objekt 4">
                        <a:extLst>
                          <a:ext uri="{FF2B5EF4-FFF2-40B4-BE49-F238E27FC236}">
                            <a16:creationId xmlns:a16="http://schemas.microsoft.com/office/drawing/2014/main" id="{22E3D167-A02A-4BE4-A7AF-90FD74CC54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557338"/>
                        <a:ext cx="32766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TextovéPole 4">
            <a:extLst>
              <a:ext uri="{FF2B5EF4-FFF2-40B4-BE49-F238E27FC236}">
                <a16:creationId xmlns:a16="http://schemas.microsoft.com/office/drawing/2014/main" id="{83FE0D8D-F5EB-496D-B2A4-78C0B83C2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598613"/>
            <a:ext cx="3952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3200" b="1">
                <a:solidFill>
                  <a:srgbClr val="FF0000"/>
                </a:solidFill>
              </a:rPr>
              <a:t>?</a:t>
            </a:r>
            <a:endParaRPr lang="en-GB" altLang="en-US" sz="3200" b="1">
              <a:solidFill>
                <a:srgbClr val="FF0000"/>
              </a:solidFill>
            </a:endParaRPr>
          </a:p>
        </p:txBody>
      </p:sp>
      <p:graphicFrame>
        <p:nvGraphicFramePr>
          <p:cNvPr id="40966" name="Objekt 7">
            <a:extLst>
              <a:ext uri="{FF2B5EF4-FFF2-40B4-BE49-F238E27FC236}">
                <a16:creationId xmlns:a16="http://schemas.microsoft.com/office/drawing/2014/main" id="{D78534F2-E910-454F-8E0A-E314805712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4075" y="3284538"/>
          <a:ext cx="173513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1079032" imgH="431613" progId="Equation.3">
                  <p:embed/>
                </p:oleObj>
              </mc:Choice>
              <mc:Fallback>
                <p:oleObj name="Rovnice" r:id="rId6" imgW="1079032" imgH="431613" progId="Equation.3">
                  <p:embed/>
                  <p:pic>
                    <p:nvPicPr>
                      <p:cNvPr id="40966" name="Objekt 7">
                        <a:extLst>
                          <a:ext uri="{FF2B5EF4-FFF2-40B4-BE49-F238E27FC236}">
                            <a16:creationId xmlns:a16="http://schemas.microsoft.com/office/drawing/2014/main" id="{D78534F2-E910-454F-8E0A-E314805712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284538"/>
                        <a:ext cx="1735138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7" name="Objekt 8">
            <a:extLst>
              <a:ext uri="{FF2B5EF4-FFF2-40B4-BE49-F238E27FC236}">
                <a16:creationId xmlns:a16="http://schemas.microsoft.com/office/drawing/2014/main" id="{08E3DCF6-9100-4944-9561-561DC5522D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08625" y="3284538"/>
          <a:ext cx="1600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1054100" imgH="431800" progId="Equation.3">
                  <p:embed/>
                </p:oleObj>
              </mc:Choice>
              <mc:Fallback>
                <p:oleObj name="Rovnice" r:id="rId8" imgW="1054100" imgH="431800" progId="Equation.3">
                  <p:embed/>
                  <p:pic>
                    <p:nvPicPr>
                      <p:cNvPr id="40967" name="Objekt 8">
                        <a:extLst>
                          <a:ext uri="{FF2B5EF4-FFF2-40B4-BE49-F238E27FC236}">
                            <a16:creationId xmlns:a16="http://schemas.microsoft.com/office/drawing/2014/main" id="{08E3DCF6-9100-4944-9561-561DC5522D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284538"/>
                        <a:ext cx="16002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Nadpis 1">
            <a:extLst>
              <a:ext uri="{FF2B5EF4-FFF2-40B4-BE49-F238E27FC236}">
                <a16:creationId xmlns:a16="http://schemas.microsoft.com/office/drawing/2014/main" id="{ED0953E7-A1F1-4825-A861-2A07D079E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Korelační posloupnosti</a:t>
            </a:r>
            <a:endParaRPr lang="en-GB" sz="28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EE6A33-21A6-43A5-84D8-751EF19C6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/>
              <a:t>Korelační posloupnost </a:t>
            </a:r>
            <a:r>
              <a:rPr lang="en-GB" sz="2400" dirty="0"/>
              <a:t>vs. </a:t>
            </a:r>
            <a:br>
              <a:rPr lang="en-GB" sz="2400" dirty="0"/>
            </a:br>
            <a:r>
              <a:rPr lang="en-GB" sz="2400" dirty="0"/>
              <a:t>person</a:t>
            </a:r>
            <a:r>
              <a:rPr lang="cs-CZ" sz="2400" dirty="0" err="1"/>
              <a:t>ův</a:t>
            </a:r>
            <a:r>
              <a:rPr lang="en-GB" sz="2400" dirty="0"/>
              <a:t> </a:t>
            </a:r>
            <a:r>
              <a:rPr lang="cs-CZ" sz="2400" dirty="0"/>
              <a:t>korelační koeficient</a:t>
            </a:r>
            <a:endParaRPr lang="en-GB" sz="24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083200-694F-4158-A992-49F1445C3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310187"/>
          </a:xfrm>
        </p:spPr>
        <p:txBody>
          <a:bodyPr/>
          <a:lstStyle/>
          <a:p>
            <a:pPr>
              <a:defRPr/>
            </a:pPr>
            <a:r>
              <a:rPr lang="cs-CZ" sz="2400" b="1" cap="all" dirty="0">
                <a:solidFill>
                  <a:srgbClr val="002060"/>
                </a:solidFill>
              </a:rPr>
              <a:t>Vzájemná korelační posloupnost</a:t>
            </a:r>
          </a:p>
          <a:p>
            <a:pPr>
              <a:defRPr/>
            </a:pPr>
            <a:endParaRPr lang="cs-CZ" sz="2400" b="1" cap="all" dirty="0">
              <a:solidFill>
                <a:srgbClr val="002060"/>
              </a:solidFill>
            </a:endParaRPr>
          </a:p>
          <a:p>
            <a:pPr>
              <a:defRPr/>
            </a:pPr>
            <a:endParaRPr lang="cs-CZ" sz="2400" b="1" cap="all" dirty="0">
              <a:solidFill>
                <a:srgbClr val="002060"/>
              </a:solidFill>
            </a:endParaRPr>
          </a:p>
          <a:p>
            <a:pPr>
              <a:defRPr/>
            </a:pPr>
            <a:endParaRPr lang="cs-CZ" sz="2400" b="1" cap="all" dirty="0">
              <a:solidFill>
                <a:srgbClr val="002060"/>
              </a:solidFill>
            </a:endParaRPr>
          </a:p>
          <a:p>
            <a:pPr>
              <a:defRPr/>
            </a:pPr>
            <a:endParaRPr lang="cs-CZ" sz="2400" b="1" cap="all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cs-CZ" sz="2400" b="1" cap="all" dirty="0" err="1">
                <a:solidFill>
                  <a:srgbClr val="002060"/>
                </a:solidFill>
              </a:rPr>
              <a:t>Pearsonův</a:t>
            </a:r>
            <a:r>
              <a:rPr lang="cs-CZ" sz="2400" b="1" cap="all" dirty="0">
                <a:solidFill>
                  <a:srgbClr val="002060"/>
                </a:solidFill>
              </a:rPr>
              <a:t> korelační koeficient</a:t>
            </a:r>
          </a:p>
          <a:p>
            <a:pPr>
              <a:defRPr/>
            </a:pPr>
            <a:endParaRPr lang="cs-CZ" sz="2400" b="1" cap="all" dirty="0">
              <a:solidFill>
                <a:srgbClr val="002060"/>
              </a:solidFill>
            </a:endParaRPr>
          </a:p>
          <a:p>
            <a:pPr>
              <a:defRPr/>
            </a:pPr>
            <a:endParaRPr lang="cs-CZ" sz="2400" b="1" cap="all" dirty="0">
              <a:solidFill>
                <a:srgbClr val="002060"/>
              </a:solidFill>
            </a:endParaRPr>
          </a:p>
          <a:p>
            <a:pPr marL="355600" indent="0">
              <a:buFont typeface="Wingdings" panose="05000000000000000000" pitchFamily="2" charset="2"/>
              <a:buNone/>
              <a:defRPr/>
            </a:pPr>
            <a:endParaRPr lang="cs-CZ" sz="900" dirty="0">
              <a:solidFill>
                <a:schemeClr val="accent4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>
                <a:solidFill>
                  <a:schemeClr val="accent4"/>
                </a:solidFill>
              </a:rPr>
              <a:t>Pokud jsou srovnávané posloupnosti </a:t>
            </a:r>
            <a:r>
              <a:rPr lang="en-GB" sz="2000" dirty="0">
                <a:solidFill>
                  <a:schemeClr val="accent4"/>
                </a:solidFill>
              </a:rPr>
              <a:t>x</a:t>
            </a:r>
            <a:r>
              <a:rPr lang="en-GB" sz="2000" baseline="-25000" dirty="0">
                <a:solidFill>
                  <a:schemeClr val="accent4"/>
                </a:solidFill>
              </a:rPr>
              <a:t>1</a:t>
            </a:r>
            <a:r>
              <a:rPr lang="en-GB" sz="2000" dirty="0">
                <a:solidFill>
                  <a:schemeClr val="accent4"/>
                </a:solidFill>
              </a:rPr>
              <a:t>(n) a x</a:t>
            </a:r>
            <a:r>
              <a:rPr lang="en-GB" sz="2000" baseline="-25000" dirty="0">
                <a:solidFill>
                  <a:schemeClr val="accent4"/>
                </a:solidFill>
              </a:rPr>
              <a:t>2</a:t>
            </a:r>
            <a:r>
              <a:rPr lang="en-GB" sz="2000" dirty="0">
                <a:solidFill>
                  <a:schemeClr val="accent4"/>
                </a:solidFill>
              </a:rPr>
              <a:t>(n) </a:t>
            </a:r>
            <a:r>
              <a:rPr lang="cs-CZ" sz="2000" dirty="0">
                <a:solidFill>
                  <a:schemeClr val="accent4"/>
                </a:solidFill>
              </a:rPr>
              <a:t>standardizovány, pak každý vzorek jejich vzájemné korelační posloupnosti je roven odpovídající hodnotě </a:t>
            </a:r>
            <a:r>
              <a:rPr lang="en-GB" sz="2000" dirty="0">
                <a:solidFill>
                  <a:schemeClr val="accent4"/>
                </a:solidFill>
              </a:rPr>
              <a:t>Pearson</a:t>
            </a:r>
            <a:r>
              <a:rPr lang="cs-CZ" sz="2000" dirty="0">
                <a:solidFill>
                  <a:schemeClr val="accent4"/>
                </a:solidFill>
              </a:rPr>
              <a:t>ova korelačního koeficientu</a:t>
            </a:r>
            <a:r>
              <a:rPr lang="en-GB" sz="2000" dirty="0">
                <a:solidFill>
                  <a:schemeClr val="accent4"/>
                </a:solidFill>
              </a:rPr>
              <a:t>.</a:t>
            </a:r>
          </a:p>
        </p:txBody>
      </p:sp>
      <p:pic>
        <p:nvPicPr>
          <p:cNvPr id="41988" name="Picture 2">
            <a:extLst>
              <a:ext uri="{FF2B5EF4-FFF2-40B4-BE49-F238E27FC236}">
                <a16:creationId xmlns:a16="http://schemas.microsoft.com/office/drawing/2014/main" id="{9EBA1B52-647E-4F13-89C0-974576ADF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160838"/>
            <a:ext cx="65532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5EE7E47-AD4E-421A-95D1-44DEFE2B1F6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06123" y="1772815"/>
            <a:ext cx="3693703" cy="87761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9D24246-5A22-4797-BA1E-38DB96450B3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49514" y="2673161"/>
            <a:ext cx="5606920" cy="877613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sah 2">
            <a:extLst>
              <a:ext uri="{FF2B5EF4-FFF2-40B4-BE49-F238E27FC236}">
                <a16:creationId xmlns:a16="http://schemas.microsoft.com/office/drawing/2014/main" id="{445EAE77-5812-4445-8ED7-B40F687EA6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5775" y="2852738"/>
            <a:ext cx="8535988" cy="36036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000"/>
              <a:t>konvoluce:</a:t>
            </a:r>
            <a:endParaRPr lang="en-GB" altLang="en-US" sz="200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E2EE550-5C48-4E02-9E4E-FA66847E6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/>
              <a:t>Korelační posloupnost</a:t>
            </a:r>
            <a:r>
              <a:rPr lang="en-GB" sz="2400" dirty="0"/>
              <a:t>  vs. </a:t>
            </a:r>
            <a:br>
              <a:rPr lang="en-GB" sz="2400" dirty="0"/>
            </a:br>
            <a:r>
              <a:rPr lang="cs-CZ" sz="2400" dirty="0"/>
              <a:t>k</a:t>
            </a:r>
            <a:r>
              <a:rPr lang="en-GB" sz="2400" dirty="0" err="1"/>
              <a:t>onvolu</a:t>
            </a:r>
            <a:r>
              <a:rPr lang="cs-CZ" sz="2400" dirty="0" err="1"/>
              <a:t>ce</a:t>
            </a:r>
            <a:endParaRPr lang="en-GB" sz="2400" dirty="0"/>
          </a:p>
        </p:txBody>
      </p:sp>
      <p:graphicFrame>
        <p:nvGraphicFramePr>
          <p:cNvPr id="43012" name="Objekt 5">
            <a:extLst>
              <a:ext uri="{FF2B5EF4-FFF2-40B4-BE49-F238E27FC236}">
                <a16:creationId xmlns:a16="http://schemas.microsoft.com/office/drawing/2014/main" id="{37477BB6-C894-4EAE-AEE5-7CADD9DD61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4988" y="1989138"/>
          <a:ext cx="308133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841500" imgH="431800" progId="Equation.3">
                  <p:embed/>
                </p:oleObj>
              </mc:Choice>
              <mc:Fallback>
                <p:oleObj name="Rovnice" r:id="rId2" imgW="1841500" imgH="431800" progId="Equation.3">
                  <p:embed/>
                  <p:pic>
                    <p:nvPicPr>
                      <p:cNvPr id="43012" name="Objekt 5">
                        <a:extLst>
                          <a:ext uri="{FF2B5EF4-FFF2-40B4-BE49-F238E27FC236}">
                            <a16:creationId xmlns:a16="http://schemas.microsoft.com/office/drawing/2014/main" id="{37477BB6-C894-4EAE-AEE5-7CADD9DD61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988" y="1989138"/>
                        <a:ext cx="3081337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BAFC99DB-1563-46F0-88EA-AA2A616A55E2}"/>
              </a:ext>
            </a:extLst>
          </p:cNvPr>
          <p:cNvSpPr txBox="1">
            <a:spLocks/>
          </p:cNvSpPr>
          <p:nvPr/>
        </p:nvSpPr>
        <p:spPr bwMode="auto">
          <a:xfrm>
            <a:off x="485775" y="1412875"/>
            <a:ext cx="85359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defRPr sz="2800" b="0" i="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80000"/>
              <a:buFont typeface="Wingdings" pitchFamily="2" charset="2"/>
              <a:buChar char="è"/>
              <a:defRPr sz="2400" b="0" i="0" baseline="0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50000"/>
              <a:buFont typeface="Wingdings" pitchFamily="2" charset="2"/>
              <a:buChar char="l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cs-CZ" sz="2000" kern="0" dirty="0"/>
              <a:t>vzájemná korelační posloupnost:</a:t>
            </a:r>
            <a:endParaRPr lang="en-GB" sz="2000" kern="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88693B1-07FE-475D-A667-DE93914952F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81821" y="3356991"/>
            <a:ext cx="6942976" cy="76302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D812CC7B-EE6B-4978-8FB2-958BD0437212}"/>
              </a:ext>
            </a:extLst>
          </p:cNvPr>
          <p:cNvSpPr txBox="1">
            <a:spLocks/>
          </p:cNvSpPr>
          <p:nvPr/>
        </p:nvSpPr>
        <p:spPr bwMode="auto">
          <a:xfrm>
            <a:off x="485775" y="4122738"/>
            <a:ext cx="8535988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defRPr sz="2800" b="0" i="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80000"/>
              <a:buFont typeface="Wingdings" pitchFamily="2" charset="2"/>
              <a:buChar char="è"/>
              <a:defRPr sz="2400" b="0" i="0" baseline="0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50000"/>
              <a:buFont typeface="Wingdings" pitchFamily="2" charset="2"/>
              <a:buChar char="l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cs-CZ" sz="2000" kern="0" dirty="0"/>
              <a:t>Po záměně symbolů</a:t>
            </a:r>
            <a:endParaRPr lang="en-GB" sz="2000" kern="0" dirty="0"/>
          </a:p>
          <a:p>
            <a:pPr marL="0" indent="0">
              <a:buFont typeface="Wingdings" pitchFamily="2" charset="2"/>
              <a:buNone/>
              <a:defRPr/>
            </a:pPr>
            <a:endParaRPr lang="cs-CZ" sz="2000" kern="0" dirty="0"/>
          </a:p>
          <a:p>
            <a:pPr marL="0" indent="0">
              <a:buFont typeface="Wingdings" pitchFamily="2" charset="2"/>
              <a:buNone/>
              <a:defRPr/>
            </a:pPr>
            <a:endParaRPr lang="cs-CZ" sz="2000" kern="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000" kern="0" dirty="0"/>
              <a:t>Vztahy by byly ekvivalentní, pokud by posloupnost </a:t>
            </a:r>
            <a:r>
              <a:rPr lang="en-GB" sz="2000" kern="0" dirty="0"/>
              <a:t>x</a:t>
            </a:r>
            <a:r>
              <a:rPr lang="en-GB" sz="2000" kern="0" baseline="-25000" dirty="0"/>
              <a:t>2</a:t>
            </a:r>
            <a:r>
              <a:rPr lang="en-GB" sz="2000" kern="0" dirty="0"/>
              <a:t> </a:t>
            </a:r>
            <a:r>
              <a:rPr lang="cs-CZ" sz="2000" kern="0" dirty="0"/>
              <a:t>byla invertována v čase.</a:t>
            </a:r>
            <a:r>
              <a:rPr lang="en-GB" sz="2000" kern="0" dirty="0"/>
              <a:t> </a:t>
            </a:r>
            <a:r>
              <a:rPr lang="cs-CZ" sz="2000" kern="0" dirty="0"/>
              <a:t>Pro symetrickou posloupnost, tj. </a:t>
            </a:r>
            <a:br>
              <a:rPr lang="cs-CZ" sz="2000" kern="0" dirty="0"/>
            </a:br>
            <a:r>
              <a:rPr lang="en-GB" sz="2000" kern="0" dirty="0"/>
              <a:t>x</a:t>
            </a:r>
            <a:r>
              <a:rPr lang="en-GB" sz="2000" kern="0" baseline="-25000" dirty="0"/>
              <a:t>2</a:t>
            </a:r>
            <a:r>
              <a:rPr lang="en-GB" sz="2000" kern="0" dirty="0"/>
              <a:t>(n</a:t>
            </a:r>
            <a:r>
              <a:rPr lang="cs-CZ" sz="2000" kern="0" dirty="0"/>
              <a:t>–</a:t>
            </a:r>
            <a:r>
              <a:rPr lang="en-GB" sz="2000" kern="0" dirty="0"/>
              <a:t>m)</a:t>
            </a:r>
            <a:r>
              <a:rPr lang="cs-CZ" sz="2000" kern="0" dirty="0"/>
              <a:t> = </a:t>
            </a:r>
            <a:r>
              <a:rPr lang="en-GB" sz="2000" kern="0" dirty="0"/>
              <a:t>x</a:t>
            </a:r>
            <a:r>
              <a:rPr lang="en-GB" sz="2000" kern="0" baseline="-25000" dirty="0"/>
              <a:t>2</a:t>
            </a:r>
            <a:r>
              <a:rPr lang="en-GB" sz="2000" kern="0" dirty="0"/>
              <a:t>(m</a:t>
            </a:r>
            <a:r>
              <a:rPr lang="cs-CZ" sz="2000" kern="0" dirty="0"/>
              <a:t>–n</a:t>
            </a:r>
            <a:r>
              <a:rPr lang="en-GB" sz="2000" kern="0" dirty="0"/>
              <a:t>)</a:t>
            </a:r>
            <a:r>
              <a:rPr lang="cs-CZ" sz="2000" kern="0" dirty="0"/>
              <a:t> je tento požadavek splněn.</a:t>
            </a:r>
            <a:endParaRPr lang="en-GB" sz="2000" kern="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C63724B-2A2E-41BB-95AF-3F0B98F6261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81820" y="4581128"/>
            <a:ext cx="7106603" cy="763029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CEE709-DFFA-4EFF-87D1-52E86CA29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Parciální korelace</a:t>
            </a:r>
            <a:endParaRPr lang="en-GB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1C7D3C-AA07-413C-A8C3-2CCADF712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b="1" cap="all" dirty="0">
              <a:solidFill>
                <a:srgbClr val="00206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002060"/>
                </a:solidFill>
              </a:rPr>
              <a:t>Parciální korelační koeficient </a:t>
            </a:r>
            <a:r>
              <a:rPr lang="cs-CZ" sz="2400" dirty="0"/>
              <a:t>je míra vztahu mezi dvěma veličinami, které jsou řízeny jednou nebo více řídicími veličinami.</a:t>
            </a:r>
            <a:r>
              <a:rPr lang="en-GB" sz="2400" dirty="0"/>
              <a:t> </a:t>
            </a:r>
            <a:endParaRPr lang="cs-CZ" sz="2400" b="1" dirty="0">
              <a:solidFill>
                <a:srgbClr val="00206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GB" dirty="0"/>
              <a:t>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sah 2">
            <a:extLst>
              <a:ext uri="{FF2B5EF4-FFF2-40B4-BE49-F238E27FC236}">
                <a16:creationId xmlns:a16="http://schemas.microsoft.com/office/drawing/2014/main" id="{699CC24F-580B-4BA2-A9C5-C9ED6D2E0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125538"/>
            <a:ext cx="8280400" cy="51673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000" b="1" dirty="0">
                <a:solidFill>
                  <a:srgbClr val="002060"/>
                </a:solidFill>
              </a:rPr>
              <a:t>PŘÍKLAD: </a:t>
            </a:r>
            <a:r>
              <a:rPr lang="cs-CZ" altLang="en-US" sz="1000" dirty="0"/>
              <a:t>(https://en.wikipedia.org/wiki/</a:t>
            </a:r>
            <a:r>
              <a:rPr lang="cs-CZ" altLang="en-US" sz="1000" dirty="0" err="1"/>
              <a:t>Partial_correlation</a:t>
            </a:r>
            <a:r>
              <a:rPr lang="cs-CZ" altLang="en-US" sz="1000" dirty="0"/>
              <a:t>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000" dirty="0"/>
              <a:t>Předpokládejme, že známe hodnoty tří proměnných</a:t>
            </a:r>
            <a:r>
              <a:rPr lang="en-GB" altLang="en-US" sz="2000" dirty="0"/>
              <a:t>, </a:t>
            </a:r>
            <a:r>
              <a:rPr lang="en-GB" altLang="en-US" sz="2000" i="1" dirty="0"/>
              <a:t>X</a:t>
            </a:r>
            <a:r>
              <a:rPr lang="en-GB" altLang="en-US" sz="2000" dirty="0"/>
              <a:t>, </a:t>
            </a:r>
            <a:r>
              <a:rPr lang="en-GB" altLang="en-US" sz="2000" i="1" dirty="0"/>
              <a:t>Y</a:t>
            </a:r>
            <a:r>
              <a:rPr lang="en-GB" altLang="en-US" sz="2000" dirty="0"/>
              <a:t>, a </a:t>
            </a:r>
            <a:r>
              <a:rPr lang="en-GB" altLang="en-US" sz="2000" i="1" dirty="0"/>
              <a:t>Z</a:t>
            </a:r>
            <a:r>
              <a:rPr lang="en-GB" altLang="en-US" sz="2000" dirty="0"/>
              <a:t>:  </a:t>
            </a:r>
            <a:endParaRPr lang="cs-CZ" altLang="en-US" sz="20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0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0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0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0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0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0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0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0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0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000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en-US" sz="1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000" dirty="0"/>
              <a:t>Pokud určíme </a:t>
            </a:r>
            <a:r>
              <a:rPr lang="cs-CZ" altLang="en-US" sz="2000" dirty="0" err="1"/>
              <a:t>Pearsonův</a:t>
            </a:r>
            <a:r>
              <a:rPr lang="cs-CZ" altLang="en-US" sz="2000" dirty="0"/>
              <a:t> korelační koeficient mezi posloupnostmi </a:t>
            </a:r>
            <a:r>
              <a:rPr lang="en-GB" altLang="en-US" sz="2000" i="1" dirty="0"/>
              <a:t>X</a:t>
            </a:r>
            <a:r>
              <a:rPr lang="en-GB" altLang="en-US" sz="2000" dirty="0"/>
              <a:t> a </a:t>
            </a:r>
            <a:r>
              <a:rPr lang="en-GB" altLang="en-US" sz="2000" i="1" dirty="0"/>
              <a:t>Y</a:t>
            </a:r>
            <a:r>
              <a:rPr lang="en-GB" altLang="en-US" sz="2000" dirty="0"/>
              <a:t>, </a:t>
            </a:r>
            <a:r>
              <a:rPr lang="cs-CZ" altLang="en-US" sz="2000" dirty="0"/>
              <a:t>je výsledná hodnota </a:t>
            </a:r>
            <a:r>
              <a:rPr lang="en-GB" altLang="en-US" sz="2000" dirty="0"/>
              <a:t>0</a:t>
            </a:r>
            <a:r>
              <a:rPr lang="cs-CZ" altLang="en-US" sz="2000" dirty="0"/>
              <a:t>,836. Určíme-li ale parciální korelaci mezi</a:t>
            </a:r>
            <a:r>
              <a:rPr lang="en-GB" altLang="en-US" sz="2000" dirty="0"/>
              <a:t> </a:t>
            </a:r>
            <a:r>
              <a:rPr lang="en-GB" altLang="en-US" sz="2000" i="1" dirty="0"/>
              <a:t>X</a:t>
            </a:r>
            <a:r>
              <a:rPr lang="en-GB" altLang="en-US" sz="2000" dirty="0"/>
              <a:t> a </a:t>
            </a:r>
            <a:r>
              <a:rPr lang="en-GB" altLang="en-US" sz="2000" i="1" dirty="0"/>
              <a:t>Y</a:t>
            </a:r>
            <a:r>
              <a:rPr lang="en-GB" altLang="en-US" sz="2000" dirty="0"/>
              <a:t> </a:t>
            </a:r>
            <a:r>
              <a:rPr lang="cs-CZ" altLang="en-US" sz="2000" dirty="0"/>
              <a:t>pomocí dále uvedeného vztahu, odpovídá její hodnota 0,919 podstatně silnějšímu vzájemnému vztahu.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5A54B079-DE8B-492B-92D8-E2A721210A89}"/>
              </a:ext>
            </a:extLst>
          </p:cNvPr>
          <p:cNvGraphicFramePr>
            <a:graphicFrameLocks noGrp="1"/>
          </p:cNvGraphicFramePr>
          <p:nvPr/>
        </p:nvGraphicFramePr>
        <p:xfrm>
          <a:off x="971550" y="2349500"/>
          <a:ext cx="1624014" cy="18288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41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X</a:t>
                      </a:r>
                    </a:p>
                  </a:txBody>
                  <a:tcPr marL="91460" marR="9146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Y</a:t>
                      </a:r>
                    </a:p>
                  </a:txBody>
                  <a:tcPr marL="91460" marR="9146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Z</a:t>
                      </a:r>
                    </a:p>
                  </a:txBody>
                  <a:tcPr marL="91460" marR="9146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 marL="91460" marR="914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 marL="91460" marR="914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15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 marL="91460" marR="914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20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 marL="91460" marR="914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Nadpis 1">
            <a:extLst>
              <a:ext uri="{FF2B5EF4-FFF2-40B4-BE49-F238E27FC236}">
                <a16:creationId xmlns:a16="http://schemas.microsoft.com/office/drawing/2014/main" id="{C31E108D-AA3F-4765-88AF-5C80E3013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Parciální korelace</a:t>
            </a:r>
            <a:endParaRPr lang="en-GB" sz="2800" dirty="0"/>
          </a:p>
        </p:txBody>
      </p:sp>
      <p:sp>
        <p:nvSpPr>
          <p:cNvPr id="45086" name="Obdélník 1">
            <a:extLst>
              <a:ext uri="{FF2B5EF4-FFF2-40B4-BE49-F238E27FC236}">
                <a16:creationId xmlns:a16="http://schemas.microsoft.com/office/drawing/2014/main" id="{BE5969C0-FE7F-4555-BD5D-249E54D4F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354263"/>
            <a:ext cx="58324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en-US" sz="2000" dirty="0"/>
              <a:t>Pokud </a:t>
            </a:r>
            <a:r>
              <a:rPr lang="en-GB" altLang="en-US" sz="2000" i="1" dirty="0"/>
              <a:t>Z</a:t>
            </a:r>
            <a:r>
              <a:rPr lang="en-GB" altLang="en-US" sz="2000" dirty="0"/>
              <a:t> = 0, </a:t>
            </a:r>
            <a:r>
              <a:rPr lang="cs-CZ" altLang="en-US" sz="2000" dirty="0"/>
              <a:t>jsou hodnoty </a:t>
            </a:r>
            <a:r>
              <a:rPr lang="en-GB" altLang="en-US" sz="2000" i="1" dirty="0"/>
              <a:t>X</a:t>
            </a:r>
            <a:r>
              <a:rPr lang="en-GB" altLang="en-US" sz="2000" dirty="0"/>
              <a:t> </a:t>
            </a:r>
            <a:r>
              <a:rPr lang="cs-CZ" altLang="en-US" sz="2000" dirty="0"/>
              <a:t>rovny přesně dvojnásobkům </a:t>
            </a:r>
            <a:r>
              <a:rPr lang="en-GB" altLang="en-US" sz="2000" i="1" dirty="0"/>
              <a:t>Y</a:t>
            </a:r>
            <a:r>
              <a:rPr lang="en-GB" altLang="en-US" sz="2000" dirty="0"/>
              <a:t>, a</a:t>
            </a:r>
            <a:r>
              <a:rPr lang="cs-CZ" altLang="en-US" sz="2000" dirty="0"/>
              <a:t> pokud</a:t>
            </a:r>
            <a:r>
              <a:rPr lang="en-GB" altLang="en-US" sz="2000" dirty="0"/>
              <a:t> </a:t>
            </a:r>
            <a:r>
              <a:rPr lang="en-GB" altLang="en-US" sz="2000" i="1" dirty="0"/>
              <a:t>Z</a:t>
            </a:r>
            <a:r>
              <a:rPr lang="en-GB" altLang="en-US" sz="2000" dirty="0"/>
              <a:t> = 1, </a:t>
            </a:r>
            <a:r>
              <a:rPr lang="en-GB" altLang="en-US" sz="2000" i="1" dirty="0"/>
              <a:t>X</a:t>
            </a:r>
            <a:r>
              <a:rPr lang="en-GB" altLang="en-US" sz="2000" dirty="0"/>
              <a:t> </a:t>
            </a:r>
            <a:r>
              <a:rPr lang="cs-CZ" altLang="en-US" sz="2000" dirty="0"/>
              <a:t>je přesně rovno pětinásobku </a:t>
            </a:r>
            <a:r>
              <a:rPr lang="en-GB" altLang="en-US" sz="2000" i="1" dirty="0"/>
              <a:t>Y</a:t>
            </a:r>
            <a:r>
              <a:rPr lang="en-GB" altLang="en-US" sz="2000" dirty="0"/>
              <a:t>. </a:t>
            </a:r>
            <a:r>
              <a:rPr lang="cs-CZ" altLang="en-US" sz="2000" dirty="0"/>
              <a:t>Tak v závislosti na Y je přesný vztah mezi </a:t>
            </a:r>
            <a:r>
              <a:rPr lang="en-GB" altLang="en-US" sz="2000" i="1" dirty="0"/>
              <a:t>X</a:t>
            </a:r>
            <a:r>
              <a:rPr lang="en-GB" altLang="en-US" sz="2000" dirty="0"/>
              <a:t> a </a:t>
            </a:r>
            <a:r>
              <a:rPr lang="en-GB" altLang="en-US" sz="2000" i="1" dirty="0"/>
              <a:t>Y</a:t>
            </a:r>
            <a:r>
              <a:rPr lang="en-GB" altLang="en-US" sz="2000" dirty="0"/>
              <a:t>; </a:t>
            </a:r>
            <a:r>
              <a:rPr lang="cs-CZ" altLang="en-US" sz="2000" dirty="0"/>
              <a:t>tato relace ale nemůže být přesná bez reference k hodnotám </a:t>
            </a:r>
            <a:r>
              <a:rPr lang="en-GB" altLang="en-US" sz="2000" i="1" dirty="0"/>
              <a:t>Z</a:t>
            </a:r>
            <a:r>
              <a:rPr lang="en-GB" altLang="en-US" sz="2000" dirty="0"/>
              <a:t>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D64E719F-A75B-494C-B01F-F47B58996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Parciální korelace</a:t>
            </a:r>
            <a:endParaRPr lang="en-GB" sz="2800" dirty="0"/>
          </a:p>
        </p:txBody>
      </p:sp>
      <p:sp>
        <p:nvSpPr>
          <p:cNvPr id="46083" name="TextovéPole 5">
            <a:extLst>
              <a:ext uri="{FF2B5EF4-FFF2-40B4-BE49-F238E27FC236}">
                <a16:creationId xmlns:a16="http://schemas.microsoft.com/office/drawing/2014/main" id="{BB82629B-B138-40AC-AAE8-93571DE10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3" y="1257300"/>
            <a:ext cx="511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b="1"/>
              <a:t>JAK JI SPOČÍTAT?</a:t>
            </a:r>
            <a:endParaRPr lang="en-GB" altLang="en-US" b="1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ADE6C4C-7503-4253-ADB0-357DF4BB0F38}"/>
              </a:ext>
            </a:extLst>
          </p:cNvPr>
          <p:cNvSpPr txBox="1"/>
          <p:nvPr/>
        </p:nvSpPr>
        <p:spPr>
          <a:xfrm>
            <a:off x="479425" y="1916113"/>
            <a:ext cx="8485188" cy="2894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/>
              <a:t>Parciální korelace </a:t>
            </a:r>
            <a:r>
              <a:rPr lang="cs-CZ" dirty="0" err="1"/>
              <a:t>r</a:t>
            </a:r>
            <a:r>
              <a:rPr lang="cs-CZ" baseline="-25000" dirty="0" err="1"/>
              <a:t>XY.</a:t>
            </a:r>
            <a:r>
              <a:rPr lang="cs-CZ" b="1" baseline="-25000" dirty="0" err="1"/>
              <a:t>Z</a:t>
            </a:r>
            <a:r>
              <a:rPr lang="cs-CZ" b="1" dirty="0"/>
              <a:t> </a:t>
            </a:r>
            <a:r>
              <a:rPr lang="cs-CZ" dirty="0"/>
              <a:t>mezi posloupnostmi X a Y za předpokladu, že existují řídicí veličiny </a:t>
            </a:r>
            <a:r>
              <a:rPr lang="cs-CZ" b="1" dirty="0"/>
              <a:t>Z</a:t>
            </a:r>
            <a:r>
              <a:rPr lang="cs-CZ" dirty="0"/>
              <a:t> = </a:t>
            </a:r>
            <a:r>
              <a:rPr lang="en-US" dirty="0"/>
              <a:t>{</a:t>
            </a:r>
            <a:r>
              <a:rPr lang="cs-CZ" dirty="0"/>
              <a:t>Z</a:t>
            </a:r>
            <a:r>
              <a:rPr lang="cs-CZ" baseline="-25000" dirty="0"/>
              <a:t>1</a:t>
            </a:r>
            <a:r>
              <a:rPr lang="cs-CZ" dirty="0"/>
              <a:t>, Z</a:t>
            </a:r>
            <a:r>
              <a:rPr lang="cs-CZ" baseline="-25000" dirty="0"/>
              <a:t>2</a:t>
            </a:r>
            <a:r>
              <a:rPr lang="cs-CZ" dirty="0"/>
              <a:t>, …, </a:t>
            </a:r>
            <a:r>
              <a:rPr lang="cs-CZ" dirty="0" err="1"/>
              <a:t>Z</a:t>
            </a:r>
            <a:r>
              <a:rPr lang="cs-CZ" baseline="-25000" dirty="0" err="1"/>
              <a:t>n</a:t>
            </a:r>
            <a:r>
              <a:rPr lang="en-US" dirty="0"/>
              <a:t>}</a:t>
            </a:r>
            <a:r>
              <a:rPr lang="cs-CZ" dirty="0"/>
              <a:t> je rovna </a:t>
            </a:r>
            <a:r>
              <a:rPr lang="cs-CZ" dirty="0" err="1"/>
              <a:t>Pearsonově</a:t>
            </a:r>
            <a:r>
              <a:rPr lang="cs-CZ" dirty="0"/>
              <a:t> korelaci mezi rezidui e</a:t>
            </a:r>
            <a:r>
              <a:rPr lang="cs-CZ" baseline="-25000" dirty="0"/>
              <a:t>x</a:t>
            </a:r>
            <a:r>
              <a:rPr lang="cs-CZ" dirty="0"/>
              <a:t> a </a:t>
            </a:r>
            <a:r>
              <a:rPr lang="cs-CZ" dirty="0" err="1"/>
              <a:t>e</a:t>
            </a:r>
            <a:r>
              <a:rPr lang="cs-CZ" baseline="-25000" dirty="0" err="1"/>
              <a:t>y</a:t>
            </a:r>
            <a:r>
              <a:rPr lang="cs-CZ" dirty="0"/>
              <a:t>, která plynou z lineární regrese (MNČ) posloupnosti X a posloupnosti </a:t>
            </a:r>
            <a:r>
              <a:rPr lang="cs-CZ" b="1" dirty="0"/>
              <a:t>Z</a:t>
            </a:r>
            <a:r>
              <a:rPr lang="cs-CZ" dirty="0"/>
              <a:t>, resp. posloupnosti Y a posloupnosti </a:t>
            </a:r>
            <a:r>
              <a:rPr lang="cs-CZ" b="1" dirty="0"/>
              <a:t>Z</a:t>
            </a:r>
            <a:r>
              <a:rPr lang="cs-CZ" dirty="0"/>
              <a:t>.</a:t>
            </a:r>
          </a:p>
          <a:p>
            <a:pPr marL="285750" indent="-285750">
              <a:spcBef>
                <a:spcPts val="600"/>
              </a:spcBef>
              <a:buFontTx/>
              <a:buBlip>
                <a:blip r:embed="rId2"/>
              </a:buBlip>
              <a:defRPr/>
            </a:pPr>
            <a:r>
              <a:rPr lang="cs-CZ" dirty="0"/>
              <a:t>pomocí lineární regrese;</a:t>
            </a:r>
          </a:p>
          <a:p>
            <a:pPr marL="285750" indent="-285750">
              <a:spcBef>
                <a:spcPts val="600"/>
              </a:spcBef>
              <a:buFontTx/>
              <a:buBlip>
                <a:blip r:embed="rId2"/>
              </a:buBlip>
              <a:defRPr/>
            </a:pPr>
            <a:r>
              <a:rPr lang="cs-CZ" dirty="0"/>
              <a:t>pomocí maticové inverze;</a:t>
            </a:r>
          </a:p>
          <a:p>
            <a:pPr marL="285750" indent="-285750">
              <a:spcBef>
                <a:spcPts val="600"/>
              </a:spcBef>
              <a:buFontTx/>
              <a:buBlip>
                <a:blip r:embed="rId2"/>
              </a:buBlip>
              <a:defRPr/>
            </a:pPr>
            <a:r>
              <a:rPr lang="cs-CZ" dirty="0"/>
              <a:t>pomocí rekurzivního vztahu</a:t>
            </a:r>
          </a:p>
          <a:p>
            <a:pPr marL="538163">
              <a:spcBef>
                <a:spcPts val="600"/>
              </a:spcBef>
              <a:defRPr/>
            </a:pPr>
            <a:r>
              <a:rPr lang="cs-CZ" dirty="0"/>
              <a:t>s jedinou řídicí proměnnou se tento vztah redukuje na tvar</a:t>
            </a:r>
          </a:p>
          <a:p>
            <a:pPr marL="285750" indent="-285750">
              <a:buFontTx/>
              <a:buBlip>
                <a:blip r:embed="rId2"/>
              </a:buBlip>
              <a:defRPr/>
            </a:pP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9D4AA8E5-1BC7-4608-8C0B-FC9CB8E90AED}"/>
                  </a:ext>
                </a:extLst>
              </p:cNvPr>
              <p:cNvSpPr txBox="1"/>
              <p:nvPr/>
            </p:nvSpPr>
            <p:spPr>
              <a:xfrm>
                <a:off x="2907698" y="4788954"/>
                <a:ext cx="3328604" cy="656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𝑋𝑌𝑍</m:t>
                          </m:r>
                        </m:sub>
                      </m:sSub>
                      <m:r>
                        <a:rPr lang="cs-CZ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sub>
                          </m:s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𝑋𝑍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𝑌𝑍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p>
                                <m:sSupPr>
                                  <m:ctrlP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cs-CZ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  <m:t>𝑋𝑍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)(1−</m:t>
                              </m:r>
                              <m:sSup>
                                <m:sSupPr>
                                  <m:ctrlP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cs-CZ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  <m:t>𝑌𝑍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9D4AA8E5-1BC7-4608-8C0B-FC9CB8E90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698" y="4788954"/>
                <a:ext cx="3328604" cy="6562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Zástupný symbol pro obsah 2">
            <a:extLst>
              <a:ext uri="{FF2B5EF4-FFF2-40B4-BE49-F238E27FC236}">
                <a16:creationId xmlns:a16="http://schemas.microsoft.com/office/drawing/2014/main" id="{59DDD6EB-AD29-4719-8EDB-D3B4C30866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11413" y="4484688"/>
          <a:ext cx="2847976" cy="1849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1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823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accent4"/>
                          </a:solidFill>
                        </a:rPr>
                        <a:t>X</a:t>
                      </a:r>
                      <a:endParaRPr lang="en-GB" sz="1800" dirty="0">
                        <a:solidFill>
                          <a:schemeClr val="accent4"/>
                        </a:solidFill>
                      </a:endParaRPr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accent4"/>
                          </a:solidFill>
                        </a:rPr>
                        <a:t>Δ</a:t>
                      </a:r>
                      <a:r>
                        <a:rPr lang="cs-CZ" sz="1800" dirty="0">
                          <a:solidFill>
                            <a:schemeClr val="accent4"/>
                          </a:solidFill>
                        </a:rPr>
                        <a:t>X</a:t>
                      </a:r>
                      <a:endParaRPr lang="en-GB" sz="1800" dirty="0">
                        <a:solidFill>
                          <a:schemeClr val="accent4"/>
                        </a:solidFill>
                      </a:endParaRPr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accent4"/>
                          </a:solidFill>
                        </a:rPr>
                        <a:t>Y</a:t>
                      </a:r>
                      <a:endParaRPr lang="en-GB" sz="1800" dirty="0">
                        <a:solidFill>
                          <a:schemeClr val="accent4"/>
                        </a:solidFill>
                      </a:endParaRPr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accent4"/>
                          </a:solidFill>
                        </a:rPr>
                        <a:t>Δ</a:t>
                      </a:r>
                      <a:r>
                        <a:rPr lang="cs-CZ" sz="1800" dirty="0">
                          <a:solidFill>
                            <a:schemeClr val="accent4"/>
                          </a:solidFill>
                        </a:rPr>
                        <a:t>Y</a:t>
                      </a:r>
                      <a:endParaRPr lang="en-GB" sz="1800" dirty="0">
                        <a:solidFill>
                          <a:schemeClr val="accent4"/>
                        </a:solidFill>
                      </a:endParaRPr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0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2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-1.0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-0.5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0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4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1.0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2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0.5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0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15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-2.5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3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-0.5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0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20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2.5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4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0.5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7B1F477C-1359-4410-A65F-DE632EA7E501}"/>
              </a:ext>
            </a:extLst>
          </p:cNvPr>
          <p:cNvGraphicFramePr>
            <a:graphicFrameLocks noGrp="1"/>
          </p:cNvGraphicFramePr>
          <p:nvPr/>
        </p:nvGraphicFramePr>
        <p:xfrm>
          <a:off x="827088" y="2106613"/>
          <a:ext cx="1624011" cy="18288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41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X</a:t>
                      </a:r>
                    </a:p>
                  </a:txBody>
                  <a:tcPr marL="91460" marR="9146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Y</a:t>
                      </a:r>
                    </a:p>
                  </a:txBody>
                  <a:tcPr marL="91460" marR="9146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Z</a:t>
                      </a:r>
                    </a:p>
                  </a:txBody>
                  <a:tcPr marL="91460" marR="9146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 marL="91460" marR="914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 marL="91460" marR="914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15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 marL="91460" marR="914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20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 marL="91460" marR="914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7164" name="TextovéPole 4">
            <a:extLst>
              <a:ext uri="{FF2B5EF4-FFF2-40B4-BE49-F238E27FC236}">
                <a16:creationId xmlns:a16="http://schemas.microsoft.com/office/drawing/2014/main" id="{3185A6CC-5D1E-4CF4-9AC5-B4FD9C206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63" y="5872163"/>
            <a:ext cx="23764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400" dirty="0"/>
              <a:t>r</a:t>
            </a:r>
            <a:r>
              <a:rPr lang="el-GR" altLang="en-US" sz="2400" baseline="-25000" dirty="0"/>
              <a:t>Δ</a:t>
            </a:r>
            <a:r>
              <a:rPr lang="cs-CZ" altLang="en-US" sz="2400" baseline="-25000" dirty="0"/>
              <a:t>X</a:t>
            </a:r>
            <a:r>
              <a:rPr lang="el-GR" altLang="en-US" sz="2400" baseline="-25000" dirty="0"/>
              <a:t>Δ</a:t>
            </a:r>
            <a:r>
              <a:rPr lang="cs-CZ" altLang="en-US" sz="2400" baseline="-25000" dirty="0"/>
              <a:t>Y</a:t>
            </a:r>
            <a:r>
              <a:rPr lang="cs-CZ" altLang="en-US" sz="2400" dirty="0"/>
              <a:t> = 0,919</a:t>
            </a:r>
            <a:endParaRPr lang="en-GB" altLang="en-US" sz="2400" dirty="0"/>
          </a:p>
        </p:txBody>
      </p:sp>
      <p:pic>
        <p:nvPicPr>
          <p:cNvPr id="47165" name="Picture 4">
            <a:extLst>
              <a:ext uri="{FF2B5EF4-FFF2-40B4-BE49-F238E27FC236}">
                <a16:creationId xmlns:a16="http://schemas.microsoft.com/office/drawing/2014/main" id="{5C7DA4AC-6364-43A5-9EE6-902C5D35D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1989138"/>
            <a:ext cx="60293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66" name="TextovéPole 5">
            <a:extLst>
              <a:ext uri="{FF2B5EF4-FFF2-40B4-BE49-F238E27FC236}">
                <a16:creationId xmlns:a16="http://schemas.microsoft.com/office/drawing/2014/main" id="{6465CD5A-2C38-43D9-9BB0-9884D3A33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3" y="1257300"/>
            <a:ext cx="511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b="1"/>
              <a:t>JAK JI SPOČÍTAT?</a:t>
            </a:r>
            <a:endParaRPr lang="en-GB" altLang="en-US" b="1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1B871CC-54C9-4051-A0BE-726D12B33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Parciální korelace</a:t>
            </a:r>
            <a:endParaRPr lang="en-GB" sz="28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E396C11-7D21-4CD7-A2AB-FD014B681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55563"/>
            <a:ext cx="8494712" cy="938212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Parciální autokorelační posloupnost</a:t>
            </a:r>
            <a:endParaRPr lang="en-GB" sz="2800" dirty="0"/>
          </a:p>
        </p:txBody>
      </p:sp>
      <p:sp>
        <p:nvSpPr>
          <p:cNvPr id="48131" name="Zástupný symbol pro obsah 1">
            <a:extLst>
              <a:ext uri="{FF2B5EF4-FFF2-40B4-BE49-F238E27FC236}">
                <a16:creationId xmlns:a16="http://schemas.microsoft.com/office/drawing/2014/main" id="{1ACC2887-F153-4704-8BC6-F8037BA948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535988" cy="516731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rgbClr val="0070C0"/>
                </a:solidFill>
              </a:rPr>
              <a:t>Parciální autokorelační posloupnost </a:t>
            </a:r>
            <a:r>
              <a:rPr lang="cs-CZ" altLang="cs-CZ" sz="2000"/>
              <a:t>(</a:t>
            </a:r>
            <a:r>
              <a:rPr lang="cs-CZ" altLang="cs-CZ" sz="2000" b="1">
                <a:solidFill>
                  <a:srgbClr val="0070C0"/>
                </a:solidFill>
              </a:rPr>
              <a:t>PACF</a:t>
            </a:r>
            <a:r>
              <a:rPr lang="cs-CZ" altLang="cs-CZ" sz="2000"/>
              <a:t>) určuje hodnoty parciální korelace mezi hodnotami časové řady a jejími zpožděnými hodnotami, přičemž jako řídící posloupnost je použita posloupnost pro všechna menší zpoždění.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/>
              <a:t>Na rozdíl od obyčejné autokorelační posloupnosti, která již na ničem dalším nezávisí.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/>
              <a:t>Je-li známa časová řada x(n), pak parciální autokorelační posloupnost R</a:t>
            </a:r>
            <a:r>
              <a:rPr lang="cs-CZ" altLang="cs-CZ" sz="2000" baseline="-25000"/>
              <a:t>xx</a:t>
            </a:r>
            <a:r>
              <a:rPr lang="cs-CZ" altLang="cs-CZ" sz="2000"/>
              <a:t>(k) pro zpoždění k je určena podle následujících vztahů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/>
              <a:t>kde                       jsou hodnoty nejlepší lineární predikce x(n) a x(n+k) z hodnot x(n+1), …, x(n+k-1).</a:t>
            </a:r>
          </a:p>
        </p:txBody>
      </p:sp>
      <p:pic>
        <p:nvPicPr>
          <p:cNvPr id="48132" name="Picture 2">
            <a:extLst>
              <a:ext uri="{FF2B5EF4-FFF2-40B4-BE49-F238E27FC236}">
                <a16:creationId xmlns:a16="http://schemas.microsoft.com/office/drawing/2014/main" id="{56DBB83B-E134-452D-B045-AB9DC2157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49725"/>
            <a:ext cx="75057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4">
            <a:extLst>
              <a:ext uri="{FF2B5EF4-FFF2-40B4-BE49-F238E27FC236}">
                <a16:creationId xmlns:a16="http://schemas.microsoft.com/office/drawing/2014/main" id="{7623DD5D-9663-4722-8BC3-5C5BCA752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5054600"/>
            <a:ext cx="1857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sah 21">
            <a:extLst>
              <a:ext uri="{FF2B5EF4-FFF2-40B4-BE49-F238E27FC236}">
                <a16:creationId xmlns:a16="http://schemas.microsoft.com/office/drawing/2014/main" id="{CC801A83-4B3B-4868-B018-C073C02A8B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altLang="cs-CZ" b="1" dirty="0">
                <a:solidFill>
                  <a:srgbClr val="0070C0"/>
                </a:solidFill>
              </a:rPr>
              <a:t>komutativní zákon</a:t>
            </a:r>
          </a:p>
          <a:p>
            <a:endParaRPr lang="cs-CZ" altLang="cs-CZ" dirty="0"/>
          </a:p>
          <a:p>
            <a:r>
              <a:rPr lang="cs-CZ" altLang="cs-CZ" b="1" dirty="0">
                <a:solidFill>
                  <a:srgbClr val="0070C0"/>
                </a:solidFill>
              </a:rPr>
              <a:t>asociativní zákon</a:t>
            </a:r>
          </a:p>
          <a:p>
            <a:endParaRPr lang="cs-CZ" altLang="cs-CZ" b="1" dirty="0">
              <a:solidFill>
                <a:srgbClr val="0070C0"/>
              </a:solidFill>
            </a:endParaRPr>
          </a:p>
          <a:p>
            <a:r>
              <a:rPr lang="cs-CZ" altLang="cs-CZ" b="1" dirty="0">
                <a:solidFill>
                  <a:srgbClr val="0070C0"/>
                </a:solidFill>
              </a:rPr>
              <a:t>distributivní zákon (vůči sčítání)</a:t>
            </a:r>
          </a:p>
          <a:p>
            <a:endParaRPr lang="cs-CZ" altLang="cs-CZ" b="1" dirty="0">
              <a:solidFill>
                <a:srgbClr val="0070C0"/>
              </a:solidFill>
            </a:endParaRPr>
          </a:p>
          <a:p>
            <a:endParaRPr lang="cs-CZ" altLang="cs-CZ" dirty="0"/>
          </a:p>
        </p:txBody>
      </p:sp>
      <p:sp>
        <p:nvSpPr>
          <p:cNvPr id="21" name="Nadpis 20">
            <a:extLst>
              <a:ext uri="{FF2B5EF4-FFF2-40B4-BE49-F238E27FC236}">
                <a16:creationId xmlns:a16="http://schemas.microsoft.com/office/drawing/2014/main" id="{E1388344-00FE-4895-9391-A1166D1E2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>
                <a:latin typeface="+mn-lt"/>
              </a:rPr>
              <a:t>Konvoluční zákonitosti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68" name="Objekt 9">
                <a:extLst>
                  <a:ext uri="{FF2B5EF4-FFF2-40B4-BE49-F238E27FC236}">
                    <a16:creationId xmlns:a16="http://schemas.microsoft.com/office/drawing/2014/main" id="{EDC848F3-A0CA-40D1-8119-65B49ECB8DFF}"/>
                  </a:ext>
                </a:extLst>
              </p:cNvPr>
              <p:cNvSpPr txBox="1"/>
              <p:nvPr/>
            </p:nvSpPr>
            <p:spPr bwMode="auto">
              <a:xfrm>
                <a:off x="1366565" y="1781185"/>
                <a:ext cx="4352925" cy="504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);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2468" name="Objekt 9">
                <a:extLst>
                  <a:ext uri="{FF2B5EF4-FFF2-40B4-BE49-F238E27FC236}">
                    <a16:creationId xmlns:a16="http://schemas.microsoft.com/office/drawing/2014/main" id="{EDC848F3-A0CA-40D1-8119-65B49ECB8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6565" y="1781185"/>
                <a:ext cx="4352925" cy="504825"/>
              </a:xfrm>
              <a:prstGeom prst="rect">
                <a:avLst/>
              </a:prstGeom>
              <a:blipFill>
                <a:blip r:embed="rId2"/>
                <a:stretch>
                  <a:fillRect b="-96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469" name="Objekt 10">
                <a:extLst>
                  <a:ext uri="{FF2B5EF4-FFF2-40B4-BE49-F238E27FC236}">
                    <a16:creationId xmlns:a16="http://schemas.microsoft.com/office/drawing/2014/main" id="{9E1A2B9D-9BAD-485A-B55E-FA9EF04BDE7E}"/>
                  </a:ext>
                </a:extLst>
              </p:cNvPr>
              <p:cNvSpPr txBox="1"/>
              <p:nvPr/>
            </p:nvSpPr>
            <p:spPr bwMode="auto">
              <a:xfrm>
                <a:off x="1372336" y="3933056"/>
                <a:ext cx="7669485" cy="5032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);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2469" name="Objekt 10">
                <a:extLst>
                  <a:ext uri="{FF2B5EF4-FFF2-40B4-BE49-F238E27FC236}">
                    <a16:creationId xmlns:a16="http://schemas.microsoft.com/office/drawing/2014/main" id="{9E1A2B9D-9BAD-485A-B55E-FA9EF04BD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2336" y="3933056"/>
                <a:ext cx="7669485" cy="503238"/>
              </a:xfrm>
              <a:prstGeom prst="rect">
                <a:avLst/>
              </a:prstGeom>
              <a:blipFill>
                <a:blip r:embed="rId3"/>
                <a:stretch>
                  <a:fillRect b="-96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470" name="Objekt 11">
                <a:extLst>
                  <a:ext uri="{FF2B5EF4-FFF2-40B4-BE49-F238E27FC236}">
                    <a16:creationId xmlns:a16="http://schemas.microsoft.com/office/drawing/2014/main" id="{8034BFDB-5A23-48DF-AD51-69175CD84357}"/>
                  </a:ext>
                </a:extLst>
              </p:cNvPr>
              <p:cNvSpPr txBox="1"/>
              <p:nvPr/>
            </p:nvSpPr>
            <p:spPr bwMode="auto">
              <a:xfrm>
                <a:off x="1366565" y="2854325"/>
                <a:ext cx="6188075" cy="5746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2470" name="Objekt 11">
                <a:extLst>
                  <a:ext uri="{FF2B5EF4-FFF2-40B4-BE49-F238E27FC236}">
                    <a16:creationId xmlns:a16="http://schemas.microsoft.com/office/drawing/2014/main" id="{8034BFDB-5A23-48DF-AD51-69175CD84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6565" y="2854325"/>
                <a:ext cx="6188075" cy="5746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B6C854-9A24-4D92-9CC3-02968FB3D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 </a:t>
            </a:r>
          </a:p>
        </p:txBody>
      </p:sp>
      <p:sp>
        <p:nvSpPr>
          <p:cNvPr id="76803" name="Zástupný symbol pro obsah 2">
            <a:extLst>
              <a:ext uri="{FF2B5EF4-FFF2-40B4-BE49-F238E27FC236}">
                <a16:creationId xmlns:a16="http://schemas.microsoft.com/office/drawing/2014/main" id="{CD7B7E87-5650-42D1-8E1F-A5B508A087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5084763"/>
            <a:ext cx="8535987" cy="1296987"/>
          </a:xfrm>
        </p:spPr>
        <p:txBody>
          <a:bodyPr/>
          <a:lstStyle/>
          <a:p>
            <a:pPr algn="r">
              <a:buFont typeface="Wingdings" panose="05000000000000000000" pitchFamily="2" charset="2"/>
              <a:buNone/>
            </a:pPr>
            <a:r>
              <a:rPr lang="cs-CZ" altLang="en-US" b="1">
                <a:solidFill>
                  <a:srgbClr val="002060"/>
                </a:solidFill>
              </a:rPr>
              <a:t>ZA TÝDEN NASHLEDANOU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D6CDF0-0627-4476-B6E7-9B8DB108F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Konvoluční zákonitosti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4D180E-22BA-4C95-9EE3-AFFF34002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rgbClr val="0070C0"/>
                </a:solidFill>
              </a:rPr>
              <a:t>zákon o posunu v čase</a:t>
            </a:r>
          </a:p>
          <a:p>
            <a:pPr marL="355600" indent="-355600">
              <a:buFont typeface="Wingdings" panose="05000000000000000000" pitchFamily="2" charset="2"/>
              <a:buNone/>
              <a:defRPr/>
            </a:pPr>
            <a:r>
              <a:rPr lang="cs-CZ" dirty="0"/>
              <a:t>	Je-li                         , </a:t>
            </a:r>
          </a:p>
          <a:p>
            <a:pPr marL="355600" indent="-355600">
              <a:buFont typeface="Wingdings" panose="05000000000000000000" pitchFamily="2" charset="2"/>
              <a:buNone/>
              <a:defRPr/>
            </a:pPr>
            <a:r>
              <a:rPr lang="cs-CZ" dirty="0"/>
              <a:t>	pak</a:t>
            </a:r>
          </a:p>
          <a:p>
            <a:pPr marL="355600" indent="-355600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marL="355600" indent="-355600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marL="355600" indent="-355600">
              <a:buFont typeface="Wingdings" panose="05000000000000000000" pitchFamily="2" charset="2"/>
              <a:buNone/>
              <a:defRPr/>
            </a:pPr>
            <a:r>
              <a:rPr lang="cs-CZ" dirty="0"/>
              <a:t>	a dále</a:t>
            </a:r>
          </a:p>
          <a:p>
            <a:pPr marL="355600" indent="-355600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6FF07FE8-03BC-487C-84E2-5A94678F0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493" name="Objekt 4">
                <a:extLst>
                  <a:ext uri="{FF2B5EF4-FFF2-40B4-BE49-F238E27FC236}">
                    <a16:creationId xmlns:a16="http://schemas.microsoft.com/office/drawing/2014/main" id="{F70D4094-8F8D-496B-A537-FC418F6AF39F}"/>
                  </a:ext>
                </a:extLst>
              </p:cNvPr>
              <p:cNvSpPr txBox="1"/>
              <p:nvPr/>
            </p:nvSpPr>
            <p:spPr bwMode="auto">
              <a:xfrm>
                <a:off x="1934334" y="1772816"/>
                <a:ext cx="3717925" cy="631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3493" name="Objekt 4">
                <a:extLst>
                  <a:ext uri="{FF2B5EF4-FFF2-40B4-BE49-F238E27FC236}">
                    <a16:creationId xmlns:a16="http://schemas.microsoft.com/office/drawing/2014/main" id="{F70D4094-8F8D-496B-A537-FC418F6AF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4334" y="1772816"/>
                <a:ext cx="3717925" cy="6318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495" name="Rectangle 5">
            <a:extLst>
              <a:ext uri="{FF2B5EF4-FFF2-40B4-BE49-F238E27FC236}">
                <a16:creationId xmlns:a16="http://schemas.microsoft.com/office/drawing/2014/main" id="{7EC00956-8F58-40BB-8EC6-4E6F03AB9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496" name="Objekt 6">
                <a:extLst>
                  <a:ext uri="{FF2B5EF4-FFF2-40B4-BE49-F238E27FC236}">
                    <a16:creationId xmlns:a16="http://schemas.microsoft.com/office/drawing/2014/main" id="{FA8553FB-E586-4BED-B6F9-02B130553492}"/>
                  </a:ext>
                </a:extLst>
              </p:cNvPr>
              <p:cNvSpPr txBox="1"/>
              <p:nvPr/>
            </p:nvSpPr>
            <p:spPr bwMode="auto">
              <a:xfrm>
                <a:off x="1949425" y="4652963"/>
                <a:ext cx="7303095" cy="64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3496" name="Objekt 6">
                <a:extLst>
                  <a:ext uri="{FF2B5EF4-FFF2-40B4-BE49-F238E27FC236}">
                    <a16:creationId xmlns:a16="http://schemas.microsoft.com/office/drawing/2014/main" id="{FA8553FB-E586-4BED-B6F9-02B130553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49425" y="4652963"/>
                <a:ext cx="7303095" cy="647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kt 4">
                <a:extLst>
                  <a:ext uri="{FF2B5EF4-FFF2-40B4-BE49-F238E27FC236}">
                    <a16:creationId xmlns:a16="http://schemas.microsoft.com/office/drawing/2014/main" id="{8312E250-089E-44F5-A873-CFB65FC90688}"/>
                  </a:ext>
                </a:extLst>
              </p:cNvPr>
              <p:cNvSpPr txBox="1"/>
              <p:nvPr/>
            </p:nvSpPr>
            <p:spPr bwMode="auto">
              <a:xfrm>
                <a:off x="1901635" y="2972309"/>
                <a:ext cx="5112568" cy="631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3" name="Objekt 4">
                <a:extLst>
                  <a:ext uri="{FF2B5EF4-FFF2-40B4-BE49-F238E27FC236}">
                    <a16:creationId xmlns:a16="http://schemas.microsoft.com/office/drawing/2014/main" id="{8312E250-089E-44F5-A873-CFB65FC90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1635" y="2972309"/>
                <a:ext cx="5112568" cy="631825"/>
              </a:xfrm>
              <a:prstGeom prst="rect">
                <a:avLst/>
              </a:prstGeom>
              <a:blipFill>
                <a:blip r:embed="rId4"/>
                <a:stretch>
                  <a:fillRect b="-339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793150-D516-4012-9560-C8D4D4079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88" y="71438"/>
            <a:ext cx="8494712" cy="938212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Konvoluční zákonitosti</a:t>
            </a:r>
            <a:br>
              <a:rPr lang="cs-CZ" sz="2800" dirty="0"/>
            </a:br>
            <a:r>
              <a:rPr lang="cs-CZ" sz="2000" dirty="0"/>
              <a:t>KAUZALITA</a:t>
            </a:r>
          </a:p>
        </p:txBody>
      </p:sp>
      <p:sp>
        <p:nvSpPr>
          <p:cNvPr id="64515" name="Zástupný symbol pro obsah 3">
            <a:extLst>
              <a:ext uri="{FF2B5EF4-FFF2-40B4-BE49-F238E27FC236}">
                <a16:creationId xmlns:a16="http://schemas.microsoft.com/office/drawing/2014/main" id="{37C5519E-9395-434F-B699-D36BB5A1945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00063" y="1285875"/>
            <a:ext cx="8175625" cy="228758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b="1" i="1">
                <a:solidFill>
                  <a:srgbClr val="002060"/>
                </a:solidFill>
              </a:rPr>
              <a:t>Kauzální</a:t>
            </a:r>
            <a:r>
              <a:rPr lang="cs-CZ" altLang="cs-CZ" sz="2000" b="1"/>
              <a:t> </a:t>
            </a:r>
            <a:r>
              <a:rPr lang="cs-CZ" altLang="cs-CZ" sz="2000"/>
              <a:t>je takový systém, jehož výstup v každém časovém okamžiku t</a:t>
            </a:r>
            <a:r>
              <a:rPr lang="cs-CZ" altLang="cs-CZ" sz="2000" baseline="-25000"/>
              <a:t>0</a:t>
            </a:r>
            <a:r>
              <a:rPr lang="cs-CZ" altLang="cs-CZ" sz="2000"/>
              <a:t> závisí pouze na průběhu vstupní veličiny x(t) pro t </a:t>
            </a:r>
            <a:r>
              <a:rPr lang="cs-CZ" altLang="cs-CZ" sz="2000">
                <a:sym typeface="Symbol" panose="05050102010706020507" pitchFamily="18" charset="2"/>
              </a:rPr>
              <a:t></a:t>
            </a:r>
            <a:r>
              <a:rPr lang="cs-CZ" altLang="cs-CZ" sz="2000"/>
              <a:t> t</a:t>
            </a:r>
            <a:r>
              <a:rPr lang="cs-CZ" altLang="cs-CZ" sz="2000" baseline="-25000"/>
              <a:t>0</a:t>
            </a:r>
            <a:r>
              <a:rPr lang="cs-CZ" altLang="cs-CZ" sz="2000"/>
              <a:t>. Jinými slovy, hodnota výstupu systému v každém okamžiku závisí pouze na vstupu v daném okamžiku a jeho průběhu v minulosti, nikoliv na budoucích hodnotách vstupní veličiny. Systém, který tento požadavek nesplňuje, nazýváme </a:t>
            </a:r>
            <a:r>
              <a:rPr lang="cs-CZ" altLang="cs-CZ" sz="2000" b="1" i="1">
                <a:solidFill>
                  <a:srgbClr val="002060"/>
                </a:solidFill>
              </a:rPr>
              <a:t>nekauzální</a:t>
            </a:r>
            <a:r>
              <a:rPr lang="cs-CZ" altLang="cs-CZ" sz="2000"/>
              <a:t>, příp. </a:t>
            </a:r>
            <a:r>
              <a:rPr lang="cs-CZ" altLang="cs-CZ" sz="2000" b="1" i="1">
                <a:solidFill>
                  <a:srgbClr val="002060"/>
                </a:solidFill>
              </a:rPr>
              <a:t>anticipativní</a:t>
            </a:r>
            <a:r>
              <a:rPr lang="cs-CZ" altLang="cs-CZ" sz="2000"/>
              <a:t>.</a:t>
            </a:r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68904EC2-C1BE-4F47-BAB4-84FB70F2E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4517" name="TextovéPole 7">
            <a:extLst>
              <a:ext uri="{FF2B5EF4-FFF2-40B4-BE49-F238E27FC236}">
                <a16:creationId xmlns:a16="http://schemas.microsoft.com/office/drawing/2014/main" id="{BFD6A596-447A-4A6C-9DA5-1E405879E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933825"/>
            <a:ext cx="4752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i="1"/>
              <a:t>Zprostředkovaně: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/>
              <a:t>jako kauzální označujeme takové posloupnosti, pro které platí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/>
              <a:t>x(n) = 0 pro n &lt; 0.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64518" name="Picture 4">
            <a:extLst>
              <a:ext uri="{FF2B5EF4-FFF2-40B4-BE49-F238E27FC236}">
                <a16:creationId xmlns:a16="http://schemas.microsoft.com/office/drawing/2014/main" id="{8F6237C9-77FB-4B4C-B104-DC771A21A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595688"/>
            <a:ext cx="29527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5538" name="Object 2">
                <a:extLst>
                  <a:ext uri="{FF2B5EF4-FFF2-40B4-BE49-F238E27FC236}">
                    <a16:creationId xmlns:a16="http://schemas.microsoft.com/office/drawing/2014/main" id="{7D2AA065-04E3-43E8-88BF-25DF26922518}"/>
                  </a:ext>
                </a:extLst>
              </p:cNvPr>
              <p:cNvSpPr txBox="1">
                <a:spLocks noGrp="1"/>
              </p:cNvSpPr>
              <p:nvPr>
                <p:ph sz="quarter" idx="2"/>
              </p:nvPr>
            </p:nvSpPr>
            <p:spPr bwMode="auto">
              <a:xfrm>
                <a:off x="785813" y="5072063"/>
                <a:ext cx="3673475" cy="930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550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undOvr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).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65538" name="Object 2">
                <a:extLst>
                  <a:ext uri="{FF2B5EF4-FFF2-40B4-BE49-F238E27FC236}">
                    <a16:creationId xmlns:a16="http://schemas.microsoft.com/office/drawing/2014/main" id="{7D2AA065-04E3-43E8-88BF-25DF26922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 bwMode="auto">
              <a:xfrm>
                <a:off x="785813" y="5072063"/>
                <a:ext cx="3673475" cy="9302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539" name="Text Box 3">
            <a:extLst>
              <a:ext uri="{FF2B5EF4-FFF2-40B4-BE49-F238E27FC236}">
                <a16:creationId xmlns:a16="http://schemas.microsoft.com/office/drawing/2014/main" id="{02EF39F7-B2D2-4EF8-B13B-093B83396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1500188"/>
            <a:ext cx="67008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002060"/>
                </a:solidFill>
                <a:latin typeface="Arial" panose="020B0604020202020204" pitchFamily="34" charset="0"/>
              </a:rPr>
              <a:t>Konvoluce kauzálních funkcí: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Pro kauzální funkce platí s(t) = 0 pro t </a:t>
            </a:r>
            <a:r>
              <a:rPr lang="en-US" altLang="cs-CZ" sz="2400">
                <a:latin typeface="Arial" panose="020B0604020202020204" pitchFamily="34" charset="0"/>
              </a:rPr>
              <a:t>&lt;</a:t>
            </a:r>
            <a:r>
              <a:rPr lang="cs-CZ" altLang="cs-CZ" sz="2400">
                <a:latin typeface="Arial" panose="020B0604020202020204" pitchFamily="34" charset="0"/>
              </a:rPr>
              <a:t> 0</a:t>
            </a:r>
          </a:p>
        </p:txBody>
      </p:sp>
      <p:graphicFrame>
        <p:nvGraphicFramePr>
          <p:cNvPr id="65540" name="Object 3">
            <a:extLst>
              <a:ext uri="{FF2B5EF4-FFF2-40B4-BE49-F238E27FC236}">
                <a16:creationId xmlns:a16="http://schemas.microsoft.com/office/drawing/2014/main" id="{BB504B34-FE59-4F94-A972-BEF2CF1D7CB0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714375" y="2928938"/>
          <a:ext cx="2951163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4" imgW="5772956" imgH="3086531" progId="PBrush">
                  <p:embed/>
                </p:oleObj>
              </mc:Choice>
              <mc:Fallback>
                <p:oleObj name="Rastrový obrázek" r:id="rId4" imgW="5772956" imgH="3086531" progId="PBrush">
                  <p:embed/>
                  <p:pic>
                    <p:nvPicPr>
                      <p:cNvPr id="65540" name="Object 3">
                        <a:extLst>
                          <a:ext uri="{FF2B5EF4-FFF2-40B4-BE49-F238E27FC236}">
                            <a16:creationId xmlns:a16="http://schemas.microsoft.com/office/drawing/2014/main" id="{BB504B34-FE59-4F94-A972-BEF2CF1D7CB0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2928938"/>
                        <a:ext cx="2951163" cy="157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Object 4">
            <a:extLst>
              <a:ext uri="{FF2B5EF4-FFF2-40B4-BE49-F238E27FC236}">
                <a16:creationId xmlns:a16="http://schemas.microsoft.com/office/drawing/2014/main" id="{0B9F4A45-1FD9-4BF5-BC36-62D7ED97ED2E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4643438" y="2857500"/>
          <a:ext cx="3943350" cy="281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6" imgW="6087325" imgH="4342857" progId="PBrush">
                  <p:embed/>
                </p:oleObj>
              </mc:Choice>
              <mc:Fallback>
                <p:oleObj name="Rastrový obrázek" r:id="rId6" imgW="6087325" imgH="4342857" progId="PBrush">
                  <p:embed/>
                  <p:pic>
                    <p:nvPicPr>
                      <p:cNvPr id="65541" name="Object 4">
                        <a:extLst>
                          <a:ext uri="{FF2B5EF4-FFF2-40B4-BE49-F238E27FC236}">
                            <a16:creationId xmlns:a16="http://schemas.microsoft.com/office/drawing/2014/main" id="{0B9F4A45-1FD9-4BF5-BC36-62D7ED97ED2E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857500"/>
                        <a:ext cx="3943350" cy="281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EF9923C5-D4A8-454E-99B6-6346CD31DB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8475" y="9525"/>
            <a:ext cx="8496300" cy="1071563"/>
          </a:xfrm>
        </p:spPr>
        <p:txBody>
          <a:bodyPr/>
          <a:lstStyle/>
          <a:p>
            <a:pPr>
              <a:defRPr/>
            </a:pPr>
            <a:r>
              <a:rPr lang="cs-CZ" sz="3200" cap="all" dirty="0"/>
              <a:t>Konvoluční zákonitosti</a:t>
            </a:r>
            <a:br>
              <a:rPr lang="cs-CZ" sz="2800" dirty="0"/>
            </a:br>
            <a:r>
              <a:rPr lang="cs-CZ" sz="2000" dirty="0"/>
              <a:t>KAUZALITA</a:t>
            </a:r>
            <a:endParaRPr lang="cs-CZ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S IBA predn1">
  <a:themeElements>
    <a:clrScheme name="Balónky 11">
      <a:dk1>
        <a:srgbClr val="292929"/>
      </a:dk1>
      <a:lt1>
        <a:srgbClr val="FFFFFF"/>
      </a:lt1>
      <a:dk2>
        <a:srgbClr val="C49654"/>
      </a:dk2>
      <a:lt2>
        <a:srgbClr val="000000"/>
      </a:lt2>
      <a:accent1>
        <a:srgbClr val="A38B69"/>
      </a:accent1>
      <a:accent2>
        <a:srgbClr val="EBF7FF"/>
      </a:accent2>
      <a:accent3>
        <a:srgbClr val="FFFFFF"/>
      </a:accent3>
      <a:accent4>
        <a:srgbClr val="212121"/>
      </a:accent4>
      <a:accent5>
        <a:srgbClr val="CEC4B9"/>
      </a:accent5>
      <a:accent6>
        <a:srgbClr val="D5E0E7"/>
      </a:accent6>
      <a:hlink>
        <a:srgbClr val="0C419A"/>
      </a:hlink>
      <a:folHlink>
        <a:srgbClr val="7DA7FB"/>
      </a:folHlink>
    </a:clrScheme>
    <a:fontScheme name="Balónky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ónky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0">
        <a:dk1>
          <a:srgbClr val="292929"/>
        </a:dk1>
        <a:lt1>
          <a:srgbClr val="FFFFFF"/>
        </a:lt1>
        <a:dk2>
          <a:srgbClr val="C49654"/>
        </a:dk2>
        <a:lt2>
          <a:srgbClr val="B2B2B2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1">
        <a:dk1>
          <a:srgbClr val="292929"/>
        </a:dk1>
        <a:lt1>
          <a:srgbClr val="FFFFFF"/>
        </a:lt1>
        <a:dk2>
          <a:srgbClr val="C49654"/>
        </a:dk2>
        <a:lt2>
          <a:srgbClr val="000000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S IBA predn1">
  <a:themeElements>
    <a:clrScheme name="Balónky 11">
      <a:dk1>
        <a:srgbClr val="292929"/>
      </a:dk1>
      <a:lt1>
        <a:srgbClr val="FFFFFF"/>
      </a:lt1>
      <a:dk2>
        <a:srgbClr val="C49654"/>
      </a:dk2>
      <a:lt2>
        <a:srgbClr val="000000"/>
      </a:lt2>
      <a:accent1>
        <a:srgbClr val="A38B69"/>
      </a:accent1>
      <a:accent2>
        <a:srgbClr val="EBF7FF"/>
      </a:accent2>
      <a:accent3>
        <a:srgbClr val="FFFFFF"/>
      </a:accent3>
      <a:accent4>
        <a:srgbClr val="212121"/>
      </a:accent4>
      <a:accent5>
        <a:srgbClr val="CEC4B9"/>
      </a:accent5>
      <a:accent6>
        <a:srgbClr val="D5E0E7"/>
      </a:accent6>
      <a:hlink>
        <a:srgbClr val="0C419A"/>
      </a:hlink>
      <a:folHlink>
        <a:srgbClr val="7DA7FB"/>
      </a:folHlink>
    </a:clrScheme>
    <a:fontScheme name="Balónky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ónky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0">
        <a:dk1>
          <a:srgbClr val="292929"/>
        </a:dk1>
        <a:lt1>
          <a:srgbClr val="FFFFFF"/>
        </a:lt1>
        <a:dk2>
          <a:srgbClr val="C49654"/>
        </a:dk2>
        <a:lt2>
          <a:srgbClr val="B2B2B2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1">
        <a:dk1>
          <a:srgbClr val="292929"/>
        </a:dk1>
        <a:lt1>
          <a:srgbClr val="FFFFFF"/>
        </a:lt1>
        <a:dk2>
          <a:srgbClr val="C49654"/>
        </a:dk2>
        <a:lt2>
          <a:srgbClr val="000000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 IBA predn1</Template>
  <TotalTime>9462</TotalTime>
  <Words>3324</Words>
  <Application>Microsoft Office PowerPoint</Application>
  <PresentationFormat>Předvádění na obrazovce (4:3)</PresentationFormat>
  <Paragraphs>584</Paragraphs>
  <Slides>60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60</vt:i4>
      </vt:variant>
    </vt:vector>
  </HeadingPairs>
  <TitlesOfParts>
    <vt:vector size="73" baseType="lpstr">
      <vt:lpstr>1x2</vt:lpstr>
      <vt:lpstr>Arial</vt:lpstr>
      <vt:lpstr>Arial Rounded MT Bold</vt:lpstr>
      <vt:lpstr>Cambria Math</vt:lpstr>
      <vt:lpstr>Georgia</vt:lpstr>
      <vt:lpstr>Symbol</vt:lpstr>
      <vt:lpstr>Verdana</vt:lpstr>
      <vt:lpstr>Wingdings</vt:lpstr>
      <vt:lpstr>BS IBA predn1</vt:lpstr>
      <vt:lpstr>1_BS IBA predn1</vt:lpstr>
      <vt:lpstr>Rastrový obrázek</vt:lpstr>
      <vt:lpstr>Image</vt:lpstr>
      <vt:lpstr>Rovnice</vt:lpstr>
      <vt:lpstr>ČASOVÉ ŘADY </vt:lpstr>
      <vt:lpstr>Prezentace aplikace PowerPoint</vt:lpstr>
      <vt:lpstr>KONVOLUCE</vt:lpstr>
      <vt:lpstr>definice</vt:lpstr>
      <vt:lpstr>definice</vt:lpstr>
      <vt:lpstr>Konvoluční zákonitosti</vt:lpstr>
      <vt:lpstr>Konvoluční zákonitosti</vt:lpstr>
      <vt:lpstr>Konvoluční zákonitosti KAUZALITA</vt:lpstr>
      <vt:lpstr>Konvoluční zákonitosti KAUZALITA</vt:lpstr>
      <vt:lpstr>Konvoluční zákonitosti</vt:lpstr>
      <vt:lpstr>Konvoluční zákonitosti</vt:lpstr>
      <vt:lpstr>Konvoluční zákonitosti</vt:lpstr>
      <vt:lpstr>diskrétní konvoluce  schéma výpočetního algoritmu</vt:lpstr>
      <vt:lpstr>diskrétní kruhová konvoluce  schéma výpočetního algoritmu</vt:lpstr>
      <vt:lpstr>diskrétní konvoluce  příklad 1</vt:lpstr>
      <vt:lpstr>diskrétní konvoluce  příklad 2</vt:lpstr>
      <vt:lpstr>diskrétní konvoluce  příklad 2</vt:lpstr>
      <vt:lpstr>diskrétní konvoluce  příklad 3</vt:lpstr>
      <vt:lpstr>diskrétní konvoluce  příklad 3</vt:lpstr>
      <vt:lpstr>definice</vt:lpstr>
      <vt:lpstr>definice</vt:lpstr>
      <vt:lpstr>definice</vt:lpstr>
      <vt:lpstr>definice</vt:lpstr>
      <vt:lpstr>definice</vt:lpstr>
      <vt:lpstr>definice</vt:lpstr>
      <vt:lpstr>definice</vt:lpstr>
      <vt:lpstr>Časově nezávislá data</vt:lpstr>
      <vt:lpstr>Časově nezávislá data</vt:lpstr>
      <vt:lpstr>Časově nezávislá data</vt:lpstr>
      <vt:lpstr>Časově nezávislá data</vt:lpstr>
      <vt:lpstr>PEARSONův korelační koeficient</vt:lpstr>
      <vt:lpstr>PEARSONův korelační koeficient</vt:lpstr>
      <vt:lpstr>PEARSONův korelační koeficient</vt:lpstr>
      <vt:lpstr>PEARSONův korelační koeficient</vt:lpstr>
      <vt:lpstr>PEARSONův korelační koeficient</vt:lpstr>
      <vt:lpstr>Spearmanův korelační koeficient</vt:lpstr>
      <vt:lpstr>Spearmanův korelační koeficient</vt:lpstr>
      <vt:lpstr>Spearmanův korelační koeficient</vt:lpstr>
      <vt:lpstr>Spearmanův korelační koeficient příklady</vt:lpstr>
      <vt:lpstr>Spearmanův korelační koeficient</vt:lpstr>
      <vt:lpstr>Spearmanův korelační koeficient</vt:lpstr>
      <vt:lpstr>Spearmanův korelační koeficient</vt:lpstr>
      <vt:lpstr>Časově závislá data</vt:lpstr>
      <vt:lpstr>Křížová korelační posloupnost</vt:lpstr>
      <vt:lpstr>Křížová korelační posloupnost</vt:lpstr>
      <vt:lpstr>Časově závislá data</vt:lpstr>
      <vt:lpstr>Křížová korelační posloupnost</vt:lpstr>
      <vt:lpstr>Křížová korelační posloupnost</vt:lpstr>
      <vt:lpstr>Křížová korelační posloupnost</vt:lpstr>
      <vt:lpstr>Korelační posloupnosti</vt:lpstr>
      <vt:lpstr>Korelační posloupnosti</vt:lpstr>
      <vt:lpstr>Korelační posloupnosti</vt:lpstr>
      <vt:lpstr>Korelační posloupnost vs.  personův korelační koeficient</vt:lpstr>
      <vt:lpstr>Korelační posloupnost  vs.  konvoluce</vt:lpstr>
      <vt:lpstr>Parciální korelace</vt:lpstr>
      <vt:lpstr>Parciální korelace</vt:lpstr>
      <vt:lpstr>Parciální korelace</vt:lpstr>
      <vt:lpstr>Parciální korelace</vt:lpstr>
      <vt:lpstr>Parciální autokorelační posloupnost</vt:lpstr>
      <vt:lpstr>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ZPRACOVÁNÍ A ANALÝZA BIOSIGNÁLŮ  I.</dc:title>
  <dc:creator>admin</dc:creator>
  <cp:lastModifiedBy>Barbora Vondrušková</cp:lastModifiedBy>
  <cp:revision>155</cp:revision>
  <cp:lastPrinted>2019-09-23T16:25:09Z</cp:lastPrinted>
  <dcterms:created xsi:type="dcterms:W3CDTF">2008-01-29T10:34:59Z</dcterms:created>
  <dcterms:modified xsi:type="dcterms:W3CDTF">2024-03-04T08:56:23Z</dcterms:modified>
</cp:coreProperties>
</file>