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46"/>
  </p:notesMasterIdLst>
  <p:handoutMasterIdLst>
    <p:handoutMasterId r:id="rId47"/>
  </p:handoutMasterIdLst>
  <p:sldIdLst>
    <p:sldId id="634" r:id="rId2"/>
    <p:sldId id="635" r:id="rId3"/>
    <p:sldId id="407" r:id="rId4"/>
    <p:sldId id="428" r:id="rId5"/>
    <p:sldId id="429" r:id="rId6"/>
    <p:sldId id="430" r:id="rId7"/>
    <p:sldId id="411" r:id="rId8"/>
    <p:sldId id="412" r:id="rId9"/>
    <p:sldId id="413" r:id="rId10"/>
    <p:sldId id="431" r:id="rId11"/>
    <p:sldId id="414" r:id="rId12"/>
    <p:sldId id="432" r:id="rId13"/>
    <p:sldId id="574" r:id="rId14"/>
    <p:sldId id="378" r:id="rId15"/>
    <p:sldId id="379" r:id="rId16"/>
    <p:sldId id="382" r:id="rId17"/>
    <p:sldId id="383" r:id="rId18"/>
    <p:sldId id="384" r:id="rId19"/>
    <p:sldId id="385" r:id="rId20"/>
    <p:sldId id="386" r:id="rId21"/>
    <p:sldId id="387" r:id="rId22"/>
    <p:sldId id="388" r:id="rId23"/>
    <p:sldId id="389" r:id="rId24"/>
    <p:sldId id="390" r:id="rId25"/>
    <p:sldId id="391" r:id="rId26"/>
    <p:sldId id="392" r:id="rId27"/>
    <p:sldId id="405" r:id="rId28"/>
    <p:sldId id="406" r:id="rId29"/>
    <p:sldId id="408" r:id="rId30"/>
    <p:sldId id="409" r:id="rId31"/>
    <p:sldId id="410" r:id="rId32"/>
    <p:sldId id="415" r:id="rId33"/>
    <p:sldId id="419" r:id="rId34"/>
    <p:sldId id="416" r:id="rId35"/>
    <p:sldId id="417" r:id="rId36"/>
    <p:sldId id="418" r:id="rId37"/>
    <p:sldId id="420" r:id="rId38"/>
    <p:sldId id="421" r:id="rId39"/>
    <p:sldId id="422" r:id="rId40"/>
    <p:sldId id="423" r:id="rId41"/>
    <p:sldId id="424" r:id="rId42"/>
    <p:sldId id="425" r:id="rId43"/>
    <p:sldId id="426" r:id="rId44"/>
    <p:sldId id="427" r:id="rId45"/>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EF9"/>
    <a:srgbClr val="FF0066"/>
    <a:srgbClr val="000000"/>
    <a:srgbClr val="3F7DF9"/>
    <a:srgbClr val="E3DDD1"/>
    <a:srgbClr val="B39F81"/>
    <a:srgbClr val="BEAD9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72" autoAdjust="0"/>
    <p:restoredTop sz="94684" autoAdjust="0"/>
  </p:normalViewPr>
  <p:slideViewPr>
    <p:cSldViewPr>
      <p:cViewPr varScale="1">
        <p:scale>
          <a:sx n="107" d="100"/>
          <a:sy n="107" d="100"/>
        </p:scale>
        <p:origin x="1476" y="1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C904F43-96BE-45A9-B00B-67B8C66B6BC5}"/>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7891" name="Rectangle 3">
            <a:extLst>
              <a:ext uri="{FF2B5EF4-FFF2-40B4-BE49-F238E27FC236}">
                <a16:creationId xmlns:a16="http://schemas.microsoft.com/office/drawing/2014/main" id="{49C3F1FA-7D72-412A-AFE0-BE051631EA48}"/>
              </a:ext>
            </a:extLst>
          </p:cNvPr>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7892" name="Rectangle 4">
            <a:extLst>
              <a:ext uri="{FF2B5EF4-FFF2-40B4-BE49-F238E27FC236}">
                <a16:creationId xmlns:a16="http://schemas.microsoft.com/office/drawing/2014/main" id="{AF82C01C-5D42-4A92-8B54-CB65FA2FA76C}"/>
              </a:ext>
            </a:extLst>
          </p:cNvPr>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7893" name="Rectangle 5">
            <a:extLst>
              <a:ext uri="{FF2B5EF4-FFF2-40B4-BE49-F238E27FC236}">
                <a16:creationId xmlns:a16="http://schemas.microsoft.com/office/drawing/2014/main" id="{018F7363-258D-40F6-86E0-175E665A7482}"/>
              </a:ext>
            </a:extLst>
          </p:cNvPr>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5647E464-A19F-4DAB-BB5A-B5EB99C00550}" type="slidenum">
              <a:rPr lang="en-US" altLang="cs-CZ"/>
              <a:pPr>
                <a:defRPr/>
              </a:pPr>
              <a:t>‹#›</a:t>
            </a:fld>
            <a:endParaRPr lang="en-US"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63819CB-01DE-4874-ABCA-827C07F213C8}"/>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1" hangingPunct="1">
              <a:defRPr sz="1200" noProof="1">
                <a:latin typeface="Arial" charset="0"/>
                <a:cs typeface="+mn-cs"/>
              </a:defRPr>
            </a:lvl1pPr>
          </a:lstStyle>
          <a:p>
            <a:pPr>
              <a:defRPr/>
            </a:pPr>
            <a:endParaRPr lang="cs-CZ"/>
          </a:p>
        </p:txBody>
      </p:sp>
      <p:sp>
        <p:nvSpPr>
          <p:cNvPr id="44035" name="Rectangle 3">
            <a:extLst>
              <a:ext uri="{FF2B5EF4-FFF2-40B4-BE49-F238E27FC236}">
                <a16:creationId xmlns:a16="http://schemas.microsoft.com/office/drawing/2014/main" id="{7C79FEFC-CB43-4B76-B6F2-87FDA89FD5E6}"/>
              </a:ext>
            </a:extLst>
          </p:cNvPr>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1" hangingPunct="1">
              <a:defRPr sz="1200" noProof="1">
                <a:latin typeface="Arial" charset="0"/>
                <a:cs typeface="+mn-cs"/>
              </a:defRPr>
            </a:lvl1pPr>
          </a:lstStyle>
          <a:p>
            <a:pPr>
              <a:defRPr/>
            </a:pPr>
            <a:endParaRPr lang="cs-CZ"/>
          </a:p>
        </p:txBody>
      </p:sp>
      <p:sp>
        <p:nvSpPr>
          <p:cNvPr id="5124" name="Rectangle 4">
            <a:extLst>
              <a:ext uri="{FF2B5EF4-FFF2-40B4-BE49-F238E27FC236}">
                <a16:creationId xmlns:a16="http://schemas.microsoft.com/office/drawing/2014/main" id="{EC2063EF-7883-4FB9-836A-E5DD463ED634}"/>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a:extLst>
              <a:ext uri="{FF2B5EF4-FFF2-40B4-BE49-F238E27FC236}">
                <a16:creationId xmlns:a16="http://schemas.microsoft.com/office/drawing/2014/main" id="{62E27917-E890-4CE2-8126-DF4B9E152F47}"/>
              </a:ext>
            </a:extLst>
          </p:cNvPr>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p>
            <a:pPr lvl="0"/>
            <a:r>
              <a:rPr lang="cs-CZ" noProof="1"/>
              <a:t>Klepnutím lze upravit styly předlohy textu.</a:t>
            </a:r>
          </a:p>
          <a:p>
            <a:pPr lvl="1"/>
            <a:r>
              <a:rPr lang="cs-CZ" noProof="1"/>
              <a:t>Druhá úroveň</a:t>
            </a:r>
          </a:p>
          <a:p>
            <a:pPr lvl="2"/>
            <a:r>
              <a:rPr lang="cs-CZ" noProof="1"/>
              <a:t>Třetí úroveň</a:t>
            </a:r>
          </a:p>
          <a:p>
            <a:pPr lvl="3"/>
            <a:r>
              <a:rPr lang="cs-CZ" noProof="1"/>
              <a:t>Čtvrtá úroveň</a:t>
            </a:r>
          </a:p>
          <a:p>
            <a:pPr lvl="4"/>
            <a:r>
              <a:rPr lang="cs-CZ" noProof="1"/>
              <a:t>Pátá úroveň</a:t>
            </a:r>
          </a:p>
        </p:txBody>
      </p:sp>
      <p:sp>
        <p:nvSpPr>
          <p:cNvPr id="44038" name="Rectangle 6">
            <a:extLst>
              <a:ext uri="{FF2B5EF4-FFF2-40B4-BE49-F238E27FC236}">
                <a16:creationId xmlns:a16="http://schemas.microsoft.com/office/drawing/2014/main" id="{CC75B7C5-C8FF-4B10-9FB1-FA44EF998073}"/>
              </a:ext>
            </a:extLst>
          </p:cNvPr>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1" hangingPunct="1">
              <a:defRPr sz="1200" noProof="1">
                <a:latin typeface="Arial" charset="0"/>
                <a:cs typeface="+mn-cs"/>
              </a:defRPr>
            </a:lvl1pPr>
          </a:lstStyle>
          <a:p>
            <a:pPr>
              <a:defRPr/>
            </a:pPr>
            <a:endParaRPr lang="cs-CZ"/>
          </a:p>
        </p:txBody>
      </p:sp>
      <p:sp>
        <p:nvSpPr>
          <p:cNvPr id="44039" name="Rectangle 7">
            <a:extLst>
              <a:ext uri="{FF2B5EF4-FFF2-40B4-BE49-F238E27FC236}">
                <a16:creationId xmlns:a16="http://schemas.microsoft.com/office/drawing/2014/main" id="{55B84A56-AC9E-4530-9499-D7D010028D8C}"/>
              </a:ext>
            </a:extLst>
          </p:cNvPr>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1" hangingPunct="1">
              <a:defRPr sz="1200" noProof="1" smtClean="0">
                <a:latin typeface="Arial" panose="020B0604020202020204" pitchFamily="34" charset="0"/>
              </a:defRPr>
            </a:lvl1pPr>
          </a:lstStyle>
          <a:p>
            <a:pPr>
              <a:defRPr/>
            </a:pPr>
            <a:fld id="{2BA29A7D-DD74-4F01-BE6C-DAA020463168}" type="slidenum">
              <a:rPr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2472C8F-7FE5-4B72-A182-66F6A6ED8C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35545D-471D-4481-B8A8-E71817A19754}" type="slidenum">
              <a:rPr altLang="cs-CZ">
                <a:solidFill>
                  <a:srgbClr val="000000"/>
                </a:solidFill>
              </a:rPr>
              <a:pPr>
                <a:spcBef>
                  <a:spcPct val="0"/>
                </a:spcBef>
              </a:pPr>
              <a:t>1</a:t>
            </a:fld>
            <a:endParaRPr lang="cs-CZ" altLang="cs-CZ">
              <a:solidFill>
                <a:srgbClr val="000000"/>
              </a:solidFill>
            </a:endParaRPr>
          </a:p>
        </p:txBody>
      </p:sp>
      <p:sp>
        <p:nvSpPr>
          <p:cNvPr id="9219" name="Rectangle 2">
            <a:extLst>
              <a:ext uri="{FF2B5EF4-FFF2-40B4-BE49-F238E27FC236}">
                <a16:creationId xmlns:a16="http://schemas.microsoft.com/office/drawing/2014/main" id="{356DBECF-F3E4-441A-AD1A-DE4D2D5644CC}"/>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EEB5D9-A6CB-46AF-8DE4-7AD2215D6B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79">
            <a:extLst>
              <a:ext uri="{FF2B5EF4-FFF2-40B4-BE49-F238E27FC236}">
                <a16:creationId xmlns:a16="http://schemas.microsoft.com/office/drawing/2014/main" id="{C2F6AB40-2E1A-4FD6-AD99-A9DA5C25C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62">
            <a:extLst>
              <a:ext uri="{FF2B5EF4-FFF2-40B4-BE49-F238E27FC236}">
                <a16:creationId xmlns:a16="http://schemas.microsoft.com/office/drawing/2014/main" id="{7DB271F8-1250-4D8C-887E-0B118A5A4300}"/>
              </a:ext>
            </a:extLst>
          </p:cNvPr>
          <p:cNvSpPr>
            <a:spLocks noChangeArrowheads="1"/>
          </p:cNvSpPr>
          <p:nvPr/>
        </p:nvSpPr>
        <p:spPr bwMode="auto">
          <a:xfrm rot="10800000">
            <a:off x="0" y="6237288"/>
            <a:ext cx="9144000" cy="6207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3173 w 21600"/>
              <a:gd name="T13" fmla="*/ 3173 h 21600"/>
              <a:gd name="T14" fmla="*/ 18427 w 21600"/>
              <a:gd name="T15" fmla="*/ 18427 h 21600"/>
            </a:gdLst>
            <a:ahLst/>
            <a:cxnLst>
              <a:cxn ang="T8">
                <a:pos x="T0" y="T1"/>
              </a:cxn>
              <a:cxn ang="T9">
                <a:pos x="T2" y="T3"/>
              </a:cxn>
              <a:cxn ang="T10">
                <a:pos x="T4" y="T5"/>
              </a:cxn>
              <a:cxn ang="T11">
                <a:pos x="T6" y="T7"/>
              </a:cxn>
            </a:cxnLst>
            <a:rect l="T12" t="T13" r="T14" b="T15"/>
            <a:pathLst>
              <a:path w="21600" h="21600">
                <a:moveTo>
                  <a:pt x="0" y="0"/>
                </a:moveTo>
                <a:lnTo>
                  <a:pt x="2745" y="21600"/>
                </a:lnTo>
                <a:lnTo>
                  <a:pt x="18855" y="21600"/>
                </a:lnTo>
                <a:lnTo>
                  <a:pt x="21600" y="0"/>
                </a:lnTo>
                <a:lnTo>
                  <a:pt x="0" y="0"/>
                </a:lnTo>
                <a:close/>
              </a:path>
            </a:pathLst>
          </a:custGeom>
          <a:gradFill rotWithShape="1">
            <a:gsLst>
              <a:gs pos="0">
                <a:srgbClr val="EEA32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p>
        </p:txBody>
      </p:sp>
      <p:sp>
        <p:nvSpPr>
          <p:cNvPr id="6" name="Rectangle 51">
            <a:extLst>
              <a:ext uri="{FF2B5EF4-FFF2-40B4-BE49-F238E27FC236}">
                <a16:creationId xmlns:a16="http://schemas.microsoft.com/office/drawing/2014/main" id="{6C917743-579B-4A51-9863-7A53FD53CCB2}"/>
              </a:ext>
            </a:extLst>
          </p:cNvPr>
          <p:cNvSpPr>
            <a:spLocks noChangeArrowheads="1"/>
          </p:cNvSpPr>
          <p:nvPr/>
        </p:nvSpPr>
        <p:spPr bwMode="auto">
          <a:xfrm>
            <a:off x="0" y="1763713"/>
            <a:ext cx="9144000" cy="2232025"/>
          </a:xfrm>
          <a:prstGeom prst="rect">
            <a:avLst/>
          </a:prstGeom>
          <a:solidFill>
            <a:schemeClr val="accent1"/>
          </a:solidFill>
          <a:ln>
            <a:noFill/>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pic>
        <p:nvPicPr>
          <p:cNvPr id="7" name="Picture 54" descr="logo-IBA">
            <a:extLst>
              <a:ext uri="{FF2B5EF4-FFF2-40B4-BE49-F238E27FC236}">
                <a16:creationId xmlns:a16="http://schemas.microsoft.com/office/drawing/2014/main" id="{B5A183D4-E208-4C24-8BFC-098F0E39F3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221163"/>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6">
            <a:extLst>
              <a:ext uri="{FF2B5EF4-FFF2-40B4-BE49-F238E27FC236}">
                <a16:creationId xmlns:a16="http://schemas.microsoft.com/office/drawing/2014/main" id="{C3F363BA-3EF0-42AE-A2FC-FD5D9C370559}"/>
              </a:ext>
            </a:extLst>
          </p:cNvPr>
          <p:cNvSpPr>
            <a:spLocks noChangeArrowheads="1"/>
          </p:cNvSpPr>
          <p:nvPr/>
        </p:nvSpPr>
        <p:spPr bwMode="auto">
          <a:xfrm rot="5400000">
            <a:off x="6731794" y="2659857"/>
            <a:ext cx="4429125" cy="3952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43 w 21600"/>
              <a:gd name="T13" fmla="*/ 4543 h 21600"/>
              <a:gd name="T14" fmla="*/ 17057 w 21600"/>
              <a:gd name="T15" fmla="*/ 17057 h 21600"/>
            </a:gdLst>
            <a:ahLst/>
            <a:cxnLst>
              <a:cxn ang="T8">
                <a:pos x="T0" y="T1"/>
              </a:cxn>
              <a:cxn ang="T9">
                <a:pos x="T2" y="T3"/>
              </a:cxn>
              <a:cxn ang="T10">
                <a:pos x="T4" y="T5"/>
              </a:cxn>
              <a:cxn ang="T11">
                <a:pos x="T6" y="T7"/>
              </a:cxn>
            </a:cxnLst>
            <a:rect l="T12" t="T13" r="T14" b="T15"/>
            <a:pathLst>
              <a:path w="21600" h="21600">
                <a:moveTo>
                  <a:pt x="0" y="0"/>
                </a:moveTo>
                <a:lnTo>
                  <a:pt x="5486" y="21600"/>
                </a:lnTo>
                <a:lnTo>
                  <a:pt x="16114" y="21600"/>
                </a:lnTo>
                <a:lnTo>
                  <a:pt x="21600" y="0"/>
                </a:lnTo>
                <a:lnTo>
                  <a:pt x="0" y="0"/>
                </a:lnTo>
                <a:close/>
              </a:path>
            </a:pathLst>
          </a:custGeom>
          <a:gradFill rotWithShape="1">
            <a:gsLst>
              <a:gs pos="0">
                <a:schemeClr val="accent1"/>
              </a:gs>
              <a:gs pos="100000">
                <a:srgbClr val="DDD4C6"/>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cs-CZ"/>
          </a:p>
        </p:txBody>
      </p:sp>
      <p:sp>
        <p:nvSpPr>
          <p:cNvPr id="9" name="AutoShape 59">
            <a:extLst>
              <a:ext uri="{FF2B5EF4-FFF2-40B4-BE49-F238E27FC236}">
                <a16:creationId xmlns:a16="http://schemas.microsoft.com/office/drawing/2014/main" id="{4D2054B0-11DD-4C85-B939-DB2F76AA426A}"/>
              </a:ext>
            </a:extLst>
          </p:cNvPr>
          <p:cNvSpPr>
            <a:spLocks noChangeArrowheads="1"/>
          </p:cNvSpPr>
          <p:nvPr/>
        </p:nvSpPr>
        <p:spPr bwMode="auto">
          <a:xfrm>
            <a:off x="0" y="3860800"/>
            <a:ext cx="8675688" cy="100013"/>
          </a:xfrm>
          <a:prstGeom prst="parallelogram">
            <a:avLst>
              <a:gd name="adj" fmla="val 199595"/>
            </a:avLst>
          </a:prstGeom>
          <a:gradFill rotWithShape="1">
            <a:gsLst>
              <a:gs pos="0">
                <a:schemeClr val="accent1">
                  <a:gamma/>
                  <a:tint val="33725"/>
                  <a:invGamma/>
                </a:schemeClr>
              </a:gs>
              <a:gs pos="100000">
                <a:schemeClr val="accent1"/>
              </a:gs>
            </a:gsLst>
            <a:lin ang="0" scaled="1"/>
          </a:gradFill>
          <a:ln w="9525" algn="ctr">
            <a:noFill/>
            <a:miter lim="800000"/>
            <a:headEnd/>
            <a:tailEnd/>
          </a:ln>
          <a:effectLst/>
        </p:spPr>
        <p:txBody>
          <a:bodyPr wrap="none" anchor="ctr"/>
          <a:lstStyle/>
          <a:p>
            <a:pPr eaLnBrk="1" hangingPunct="1">
              <a:defRPr/>
            </a:pPr>
            <a:endParaRPr lang="cs-CZ">
              <a:cs typeface="+mn-cs"/>
            </a:endParaRPr>
          </a:p>
        </p:txBody>
      </p:sp>
      <p:pic>
        <p:nvPicPr>
          <p:cNvPr id="10" name="Picture 67" descr="logo-MU">
            <a:extLst>
              <a:ext uri="{FF2B5EF4-FFF2-40B4-BE49-F238E27FC236}">
                <a16:creationId xmlns:a16="http://schemas.microsoft.com/office/drawing/2014/main" id="{F60BD36C-F1A0-466E-B0F2-891806A123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3813" y="500063"/>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1">
            <a:extLst>
              <a:ext uri="{FF2B5EF4-FFF2-40B4-BE49-F238E27FC236}">
                <a16:creationId xmlns:a16="http://schemas.microsoft.com/office/drawing/2014/main" id="{BCB6C97F-1D23-4C8C-AAFB-52513609B5FE}"/>
              </a:ext>
            </a:extLst>
          </p:cNvPr>
          <p:cNvSpPr txBox="1">
            <a:spLocks noChangeArrowheads="1"/>
          </p:cNvSpPr>
          <p:nvPr/>
        </p:nvSpPr>
        <p:spPr bwMode="auto">
          <a:xfrm>
            <a:off x="2000250" y="6286500"/>
            <a:ext cx="4857750" cy="369888"/>
          </a:xfrm>
          <a:prstGeom prst="rect">
            <a:avLst/>
          </a:prstGeom>
          <a:noFill/>
          <a:ln>
            <a:noFill/>
          </a:ln>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defRPr/>
            </a:pPr>
            <a:r>
              <a:rPr lang="cs-CZ" altLang="cs-CZ">
                <a:solidFill>
                  <a:schemeClr val="bg1"/>
                </a:solidFill>
                <a:cs typeface="+mn-cs"/>
              </a:rPr>
              <a:t>© Institut biostatistiky a analýz</a:t>
            </a:r>
            <a:endParaRPr lang="en-US" altLang="cs-CZ">
              <a:solidFill>
                <a:schemeClr val="bg1"/>
              </a:solidFill>
              <a:cs typeface="+mn-cs"/>
            </a:endParaRPr>
          </a:p>
        </p:txBody>
      </p:sp>
      <p:sp>
        <p:nvSpPr>
          <p:cNvPr id="12" name="Line 75">
            <a:extLst>
              <a:ext uri="{FF2B5EF4-FFF2-40B4-BE49-F238E27FC236}">
                <a16:creationId xmlns:a16="http://schemas.microsoft.com/office/drawing/2014/main" id="{4F5F67C5-7199-4618-A9B7-4499EA9E3876}"/>
              </a:ext>
            </a:extLst>
          </p:cNvPr>
          <p:cNvSpPr>
            <a:spLocks noChangeShapeType="1"/>
          </p:cNvSpPr>
          <p:nvPr/>
        </p:nvSpPr>
        <p:spPr bwMode="auto">
          <a:xfrm>
            <a:off x="2000250" y="5334000"/>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76">
            <a:extLst>
              <a:ext uri="{FF2B5EF4-FFF2-40B4-BE49-F238E27FC236}">
                <a16:creationId xmlns:a16="http://schemas.microsoft.com/office/drawing/2014/main" id="{7C95E359-4828-46AC-9C90-B8CD9BE38155}"/>
              </a:ext>
            </a:extLst>
          </p:cNvPr>
          <p:cNvSpPr>
            <a:spLocks noChangeShapeType="1"/>
          </p:cNvSpPr>
          <p:nvPr/>
        </p:nvSpPr>
        <p:spPr bwMode="auto">
          <a:xfrm>
            <a:off x="1754188" y="5403850"/>
            <a:ext cx="8939212"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Oval 77">
            <a:extLst>
              <a:ext uri="{FF2B5EF4-FFF2-40B4-BE49-F238E27FC236}">
                <a16:creationId xmlns:a16="http://schemas.microsoft.com/office/drawing/2014/main" id="{3BDAAADB-B5D8-41FF-8776-31F7B8135A6F}"/>
              </a:ext>
            </a:extLst>
          </p:cNvPr>
          <p:cNvSpPr>
            <a:spLocks noChangeArrowheads="1"/>
          </p:cNvSpPr>
          <p:nvPr/>
        </p:nvSpPr>
        <p:spPr bwMode="auto">
          <a:xfrm>
            <a:off x="1673225" y="5300663"/>
            <a:ext cx="206375" cy="206375"/>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sp>
        <p:nvSpPr>
          <p:cNvPr id="35887" name="Rectangle 47"/>
          <p:cNvSpPr>
            <a:spLocks noGrp="1" noChangeArrowheads="1"/>
          </p:cNvSpPr>
          <p:nvPr>
            <p:ph type="ctrTitle"/>
          </p:nvPr>
        </p:nvSpPr>
        <p:spPr>
          <a:xfrm>
            <a:off x="823913" y="1916114"/>
            <a:ext cx="7493000" cy="1973263"/>
          </a:xfrm>
          <a:ln>
            <a:noFill/>
          </a:ln>
          <a:effectLst>
            <a:outerShdw dist="35921" dir="2700000" algn="ctr" rotWithShape="0">
              <a:schemeClr val="bg2"/>
            </a:outerShdw>
          </a:effectLst>
        </p:spPr>
        <p:txBody>
          <a:bodyPr/>
          <a:lstStyle>
            <a:lvl1pPr>
              <a:defRPr sz="3600">
                <a:solidFill>
                  <a:schemeClr val="bg1"/>
                </a:solidFill>
                <a:effectLst/>
                <a:latin typeface="+mn-lt"/>
              </a:defRPr>
            </a:lvl1pPr>
          </a:lstStyle>
          <a:p>
            <a:r>
              <a:rPr lang="cs-CZ" dirty="0"/>
              <a:t>Klepnutím lze upravit styl předlohy nadpisů.</a:t>
            </a:r>
            <a:endParaRPr lang="en-US" dirty="0"/>
          </a:p>
        </p:txBody>
      </p:sp>
      <p:sp>
        <p:nvSpPr>
          <p:cNvPr id="35888" name="Rectangle 48"/>
          <p:cNvSpPr>
            <a:spLocks noGrp="1" noChangeArrowheads="1"/>
          </p:cNvSpPr>
          <p:nvPr>
            <p:ph type="subTitle" idx="1"/>
          </p:nvPr>
        </p:nvSpPr>
        <p:spPr>
          <a:xfrm>
            <a:off x="2074865" y="4292602"/>
            <a:ext cx="4994275" cy="1008063"/>
          </a:xfrm>
        </p:spPr>
        <p:txBody>
          <a:bodyPr anchor="ctr"/>
          <a:lstStyle>
            <a:lvl1pPr marL="0" indent="0" algn="ctr">
              <a:buFont typeface="Wingdings" pitchFamily="2" charset="2"/>
              <a:buNone/>
              <a:defRPr sz="2000" b="0">
                <a:effectLst>
                  <a:outerShdw blurRad="38100" dist="38100" dir="2700000" algn="tl">
                    <a:srgbClr val="C0C0C0"/>
                  </a:outerShdw>
                </a:effectLst>
              </a:defRPr>
            </a:lvl1pPr>
          </a:lstStyle>
          <a:p>
            <a:r>
              <a:rPr lang="cs-CZ"/>
              <a:t>Klepnutím lze upravit styl předlohy podnadpisů.</a:t>
            </a:r>
            <a:endParaRPr lang="en-US"/>
          </a:p>
        </p:txBody>
      </p:sp>
      <p:sp>
        <p:nvSpPr>
          <p:cNvPr id="15" name="Rectangle 44">
            <a:extLst>
              <a:ext uri="{FF2B5EF4-FFF2-40B4-BE49-F238E27FC236}">
                <a16:creationId xmlns:a16="http://schemas.microsoft.com/office/drawing/2014/main" id="{CE624D1E-BCB0-4281-8ED4-8FA9ACA02405}"/>
              </a:ext>
            </a:extLst>
          </p:cNvPr>
          <p:cNvSpPr>
            <a:spLocks noGrp="1" noChangeArrowheads="1"/>
          </p:cNvSpPr>
          <p:nvPr>
            <p:ph type="dt" sz="half" idx="10"/>
          </p:nvPr>
        </p:nvSpPr>
        <p:spPr bwMode="auto">
          <a:xfrm>
            <a:off x="142875" y="6286500"/>
            <a:ext cx="1619250" cy="4556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cs typeface="+mn-cs"/>
              </a:defRPr>
            </a:lvl1pPr>
          </a:lstStyle>
          <a:p>
            <a:pPr>
              <a:defRPr/>
            </a:pPr>
            <a:endParaRPr lang="en-US"/>
          </a:p>
        </p:txBody>
      </p:sp>
      <p:sp>
        <p:nvSpPr>
          <p:cNvPr id="16" name="Rectangle 46">
            <a:extLst>
              <a:ext uri="{FF2B5EF4-FFF2-40B4-BE49-F238E27FC236}">
                <a16:creationId xmlns:a16="http://schemas.microsoft.com/office/drawing/2014/main" id="{835BC1D7-1765-44C7-A6AD-ACFCC49EEF66}"/>
              </a:ext>
            </a:extLst>
          </p:cNvPr>
          <p:cNvSpPr>
            <a:spLocks noGrp="1" noChangeArrowheads="1"/>
          </p:cNvSpPr>
          <p:nvPr>
            <p:ph type="sldNum" sz="quarter" idx="11"/>
          </p:nvPr>
        </p:nvSpPr>
        <p:spPr>
          <a:xfrm>
            <a:off x="7072313" y="6286500"/>
            <a:ext cx="1919287" cy="428625"/>
          </a:xfrm>
        </p:spPr>
        <p:txBody>
          <a:bodyPr/>
          <a:lstStyle>
            <a:lvl1pPr>
              <a:defRPr sz="1400" b="0" smtClean="0"/>
            </a:lvl1pPr>
          </a:lstStyle>
          <a:p>
            <a:pPr>
              <a:defRPr/>
            </a:pPr>
            <a:fld id="{A6C70807-B219-4812-8C85-D0B366F25ED1}" type="slidenum">
              <a:rPr lang="en-US" altLang="cs-CZ"/>
              <a:pPr>
                <a:defRPr/>
              </a:pPr>
              <a:t>‹#›</a:t>
            </a:fld>
            <a:endParaRPr lang="en-US" altLang="cs-CZ"/>
          </a:p>
        </p:txBody>
      </p:sp>
    </p:spTree>
    <p:extLst>
      <p:ext uri="{BB962C8B-B14F-4D97-AF65-F5344CB8AC3E}">
        <p14:creationId xmlns:p14="http://schemas.microsoft.com/office/powerpoint/2010/main" val="19161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lvl1pPr>
              <a:defRPr>
                <a:latin typeface="+mn-lt"/>
              </a:defRPr>
            </a:lvl1pPr>
          </a:lstStyle>
          <a:p>
            <a:r>
              <a:rPr lang="cs-CZ" dirty="0"/>
              <a:t>Klepnutím lze upravit styl předlohy nadpisů.</a:t>
            </a:r>
          </a:p>
        </p:txBody>
      </p:sp>
      <p:sp>
        <p:nvSpPr>
          <p:cNvPr id="3" name="Zástupný symbol pro text 2"/>
          <p:cNvSpPr>
            <a:spLocks noGrp="1"/>
          </p:cNvSpPr>
          <p:nvPr>
            <p:ph type="body" sz="half" idx="1"/>
          </p:nvPr>
        </p:nvSpPr>
        <p:spPr>
          <a:xfrm>
            <a:off x="3810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20129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4222750"/>
            <a:ext cx="4114800" cy="201453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5C3E9527-2911-4204-95BD-8DDB29DA1B3D}"/>
              </a:ext>
            </a:extLst>
          </p:cNvPr>
          <p:cNvSpPr>
            <a:spLocks noGrp="1"/>
          </p:cNvSpPr>
          <p:nvPr>
            <p:ph type="dt" sz="half" idx="10"/>
          </p:nvPr>
        </p:nvSpPr>
        <p:spPr>
          <a:xfrm>
            <a:off x="381000" y="6308725"/>
            <a:ext cx="877888" cy="396875"/>
          </a:xfrm>
          <a:prstGeom prst="rect">
            <a:avLst/>
          </a:prstGeom>
        </p:spPr>
        <p:txBody>
          <a:bodyPr/>
          <a:lstStyle>
            <a:lvl1pPr eaLnBrk="1" hangingPunct="1">
              <a:defRPr>
                <a:cs typeface="+mn-cs"/>
              </a:defRPr>
            </a:lvl1pPr>
          </a:lstStyle>
          <a:p>
            <a:pPr>
              <a:defRPr/>
            </a:pPr>
            <a:endParaRPr lang="cs-CZ"/>
          </a:p>
        </p:txBody>
      </p:sp>
      <p:sp>
        <p:nvSpPr>
          <p:cNvPr id="7" name="Zástupný symbol pro číslo snímku 6">
            <a:extLst>
              <a:ext uri="{FF2B5EF4-FFF2-40B4-BE49-F238E27FC236}">
                <a16:creationId xmlns:a16="http://schemas.microsoft.com/office/drawing/2014/main" id="{430F03FF-E038-477E-8C89-B29E713A19FE}"/>
              </a:ext>
            </a:extLst>
          </p:cNvPr>
          <p:cNvSpPr>
            <a:spLocks noGrp="1"/>
          </p:cNvSpPr>
          <p:nvPr>
            <p:ph type="sldNum" sz="quarter" idx="11"/>
          </p:nvPr>
        </p:nvSpPr>
        <p:spPr>
          <a:xfrm>
            <a:off x="8027988" y="6308725"/>
            <a:ext cx="735012" cy="396875"/>
          </a:xfrm>
        </p:spPr>
        <p:txBody>
          <a:bodyPr/>
          <a:lstStyle>
            <a:lvl1pPr>
              <a:defRPr smtClean="0"/>
            </a:lvl1pPr>
          </a:lstStyle>
          <a:p>
            <a:pPr>
              <a:defRPr/>
            </a:pPr>
            <a:fld id="{18A7F287-6579-437E-B960-00AF755DEA1F}" type="slidenum">
              <a:rPr lang="cs-CZ" altLang="cs-CZ"/>
              <a:pPr>
                <a:defRPr/>
              </a:pPr>
              <a:t>‹#›</a:t>
            </a:fld>
            <a:endParaRPr lang="cs-CZ" altLang="cs-CZ"/>
          </a:p>
        </p:txBody>
      </p:sp>
      <p:sp>
        <p:nvSpPr>
          <p:cNvPr id="8" name="Zástupný symbol pro zápatí 7">
            <a:extLst>
              <a:ext uri="{FF2B5EF4-FFF2-40B4-BE49-F238E27FC236}">
                <a16:creationId xmlns:a16="http://schemas.microsoft.com/office/drawing/2014/main" id="{4B4C6C20-6A7A-4EA8-9D43-C4550F1DE4DD}"/>
              </a:ext>
            </a:extLst>
          </p:cNvPr>
          <p:cNvSpPr>
            <a:spLocks noGrp="1"/>
          </p:cNvSpPr>
          <p:nvPr>
            <p:ph type="ftr" sz="quarter" idx="12"/>
          </p:nvPr>
        </p:nvSpPr>
        <p:spPr>
          <a:xfrm>
            <a:off x="1403350" y="6308725"/>
            <a:ext cx="6481763" cy="396875"/>
          </a:xfrm>
          <a:prstGeom prst="rect">
            <a:avLst/>
          </a:prstGeom>
        </p:spPr>
        <p:txBody>
          <a:bodyPr/>
          <a:lstStyle>
            <a:lvl1pPr eaLnBrk="1" hangingPunct="1">
              <a:defRPr>
                <a:cs typeface="+mn-cs"/>
              </a:defRPr>
            </a:lvl1pPr>
          </a:lstStyle>
          <a:p>
            <a:pPr>
              <a:defRPr/>
            </a:pPr>
            <a:r>
              <a:rPr lang="cs-CZ"/>
              <a:t>ÚSTAV BIOMEDICÍNSKÉHO INŽENÝRSTVÍ ČVUT V PRAZE</a:t>
            </a:r>
          </a:p>
        </p:txBody>
      </p:sp>
    </p:spTree>
    <p:extLst>
      <p:ext uri="{BB962C8B-B14F-4D97-AF65-F5344CB8AC3E}">
        <p14:creationId xmlns:p14="http://schemas.microsoft.com/office/powerpoint/2010/main" val="305204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lvl1pPr>
              <a:defRPr>
                <a:latin typeface="+mn-lt"/>
              </a:defRPr>
            </a:lvl1pPr>
          </a:lstStyle>
          <a:p>
            <a:r>
              <a:rPr lang="cs-CZ" dirty="0"/>
              <a:t>Klepnutím lze upravit styl předlohy nadpisů.</a:t>
            </a:r>
          </a:p>
        </p:txBody>
      </p:sp>
      <p:sp>
        <p:nvSpPr>
          <p:cNvPr id="3" name="Zástupný symbol pro text 2"/>
          <p:cNvSpPr>
            <a:spLocks noGrp="1"/>
          </p:cNvSpPr>
          <p:nvPr>
            <p:ph type="body" sz="half" idx="1"/>
          </p:nvPr>
        </p:nvSpPr>
        <p:spPr>
          <a:xfrm>
            <a:off x="3810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564A15E-42BD-4C6D-AEAF-83CE8AA52DD0}"/>
              </a:ext>
            </a:extLst>
          </p:cNvPr>
          <p:cNvSpPr>
            <a:spLocks noGrp="1"/>
          </p:cNvSpPr>
          <p:nvPr>
            <p:ph type="dt" sz="half" idx="10"/>
          </p:nvPr>
        </p:nvSpPr>
        <p:spPr>
          <a:xfrm>
            <a:off x="381000" y="6308725"/>
            <a:ext cx="877888" cy="396875"/>
          </a:xfrm>
          <a:prstGeom prst="rect">
            <a:avLst/>
          </a:prstGeom>
        </p:spPr>
        <p:txBody>
          <a:bodyPr/>
          <a:lstStyle>
            <a:lvl1pPr eaLnBrk="1" hangingPunct="1">
              <a:defRPr>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D081C526-7419-4B6C-8A7E-4CF620192E03}"/>
              </a:ext>
            </a:extLst>
          </p:cNvPr>
          <p:cNvSpPr>
            <a:spLocks noGrp="1"/>
          </p:cNvSpPr>
          <p:nvPr>
            <p:ph type="sldNum" sz="quarter" idx="11"/>
          </p:nvPr>
        </p:nvSpPr>
        <p:spPr>
          <a:xfrm>
            <a:off x="8027988" y="6308725"/>
            <a:ext cx="735012" cy="396875"/>
          </a:xfrm>
        </p:spPr>
        <p:txBody>
          <a:bodyPr/>
          <a:lstStyle>
            <a:lvl1pPr>
              <a:defRPr smtClean="0"/>
            </a:lvl1pPr>
          </a:lstStyle>
          <a:p>
            <a:pPr>
              <a:defRPr/>
            </a:pPr>
            <a:fld id="{92A64D4E-1FD2-42F8-97E3-2E5D9B5938FE}" type="slidenum">
              <a:rPr lang="cs-CZ" altLang="cs-CZ"/>
              <a:pPr>
                <a:defRPr/>
              </a:pPr>
              <a:t>‹#›</a:t>
            </a:fld>
            <a:endParaRPr lang="cs-CZ" altLang="cs-CZ"/>
          </a:p>
        </p:txBody>
      </p:sp>
      <p:sp>
        <p:nvSpPr>
          <p:cNvPr id="7" name="Zástupný symbol pro zápatí 6">
            <a:extLst>
              <a:ext uri="{FF2B5EF4-FFF2-40B4-BE49-F238E27FC236}">
                <a16:creationId xmlns:a16="http://schemas.microsoft.com/office/drawing/2014/main" id="{6E554F9F-D94C-4869-B33B-0ACF60EF44CB}"/>
              </a:ext>
            </a:extLst>
          </p:cNvPr>
          <p:cNvSpPr>
            <a:spLocks noGrp="1"/>
          </p:cNvSpPr>
          <p:nvPr>
            <p:ph type="ftr" sz="quarter" idx="12"/>
          </p:nvPr>
        </p:nvSpPr>
        <p:spPr>
          <a:xfrm>
            <a:off x="1403350" y="6308725"/>
            <a:ext cx="6481763" cy="396875"/>
          </a:xfrm>
          <a:prstGeom prst="rect">
            <a:avLst/>
          </a:prstGeom>
        </p:spPr>
        <p:txBody>
          <a:bodyPr/>
          <a:lstStyle>
            <a:lvl1pPr eaLnBrk="1" hangingPunct="1">
              <a:defRPr>
                <a:cs typeface="+mn-cs"/>
              </a:defRPr>
            </a:lvl1pPr>
          </a:lstStyle>
          <a:p>
            <a:pPr>
              <a:defRPr/>
            </a:pPr>
            <a:r>
              <a:rPr lang="cs-CZ"/>
              <a:t>ÚSTAV BIOMEDICÍNSKÉHO INŽENÝRSTVÍ ČVUT V PRAZE</a:t>
            </a:r>
          </a:p>
        </p:txBody>
      </p:sp>
    </p:spTree>
    <p:extLst>
      <p:ext uri="{BB962C8B-B14F-4D97-AF65-F5344CB8AC3E}">
        <p14:creationId xmlns:p14="http://schemas.microsoft.com/office/powerpoint/2010/main" val="2697020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obsah 2"/>
          <p:cNvSpPr>
            <a:spLocks noGrp="1"/>
          </p:cNvSpPr>
          <p:nvPr>
            <p:ph sz="quarter" idx="1"/>
          </p:nvPr>
        </p:nvSpPr>
        <p:spPr>
          <a:xfrm>
            <a:off x="3810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half" idx="3"/>
          </p:nvPr>
        </p:nvSpPr>
        <p:spPr>
          <a:xfrm>
            <a:off x="381000" y="4114800"/>
            <a:ext cx="8382000" cy="19065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46DABF94-C885-4A2B-A67E-8BB68C6024F1}"/>
              </a:ext>
            </a:extLst>
          </p:cNvPr>
          <p:cNvSpPr>
            <a:spLocks noGrp="1"/>
          </p:cNvSpPr>
          <p:nvPr>
            <p:ph type="dt" sz="half" idx="10"/>
          </p:nvPr>
        </p:nvSpPr>
        <p:spPr>
          <a:xfrm>
            <a:off x="395288" y="6092825"/>
            <a:ext cx="1296987" cy="287338"/>
          </a:xfrm>
          <a:prstGeom prst="rect">
            <a:avLst/>
          </a:prstGeom>
        </p:spPr>
        <p:txBody>
          <a:bodyPr/>
          <a:lstStyle>
            <a:lvl1pPr eaLnBrk="1" hangingPunct="1">
              <a:defRPr>
                <a:cs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260007B4-B1C5-46C3-A47B-1401E714BAC3}"/>
              </a:ext>
            </a:extLst>
          </p:cNvPr>
          <p:cNvSpPr>
            <a:spLocks noGrp="1"/>
          </p:cNvSpPr>
          <p:nvPr>
            <p:ph type="sldNum" sz="quarter" idx="11"/>
          </p:nvPr>
        </p:nvSpPr>
        <p:spPr>
          <a:xfrm>
            <a:off x="7596188" y="6092825"/>
            <a:ext cx="1166812" cy="288925"/>
          </a:xfrm>
        </p:spPr>
        <p:txBody>
          <a:bodyPr/>
          <a:lstStyle>
            <a:lvl1pPr>
              <a:defRPr/>
            </a:lvl1pPr>
          </a:lstStyle>
          <a:p>
            <a:fld id="{7D929B45-D003-4BA1-8AAB-725870E6E073}" type="slidenum">
              <a:rPr lang="cs-CZ" altLang="cs-CZ"/>
              <a:pPr/>
              <a:t>‹#›</a:t>
            </a:fld>
            <a:endParaRPr lang="cs-CZ" altLang="cs-CZ"/>
          </a:p>
        </p:txBody>
      </p:sp>
      <p:sp>
        <p:nvSpPr>
          <p:cNvPr id="8" name="Zástupný symbol pro zápatí 7">
            <a:extLst>
              <a:ext uri="{FF2B5EF4-FFF2-40B4-BE49-F238E27FC236}">
                <a16:creationId xmlns:a16="http://schemas.microsoft.com/office/drawing/2014/main" id="{16323927-A1B6-47CB-9BDA-BBBB7E931927}"/>
              </a:ext>
            </a:extLst>
          </p:cNvPr>
          <p:cNvSpPr>
            <a:spLocks noGrp="1"/>
          </p:cNvSpPr>
          <p:nvPr>
            <p:ph type="ftr" sz="quarter" idx="12"/>
          </p:nvPr>
        </p:nvSpPr>
        <p:spPr>
          <a:xfrm>
            <a:off x="0" y="6381750"/>
            <a:ext cx="9144000" cy="323850"/>
          </a:xfrm>
          <a:prstGeom prst="rect">
            <a:avLst/>
          </a:prstGeom>
        </p:spPr>
        <p:txBody>
          <a:bodyPr/>
          <a:lstStyle>
            <a:lvl1pPr eaLnBrk="1" hangingPunct="1">
              <a:defRPr>
                <a:cs typeface="Arial" charset="0"/>
              </a:defRPr>
            </a:lvl1pPr>
          </a:lstStyle>
          <a:p>
            <a:pPr>
              <a:defRPr/>
            </a:pPr>
            <a:r>
              <a:rPr lang="cs-CZ"/>
              <a:t>ÚSTAV BIOMEDICÍNSKÉHO INŽENÝRSTVÍ • ČESKÉ VYSOKÉ UČENÍ TECHNICKÉ V PRAZE</a:t>
            </a:r>
          </a:p>
        </p:txBody>
      </p:sp>
    </p:spTree>
    <p:extLst>
      <p:ext uri="{BB962C8B-B14F-4D97-AF65-F5344CB8AC3E}">
        <p14:creationId xmlns:p14="http://schemas.microsoft.com/office/powerpoint/2010/main" val="1195292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3810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4114800"/>
            <a:ext cx="4114800" cy="19065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4CFEA4E6-0C8D-4A29-BA4D-585E78F93224}"/>
              </a:ext>
            </a:extLst>
          </p:cNvPr>
          <p:cNvSpPr>
            <a:spLocks noGrp="1"/>
          </p:cNvSpPr>
          <p:nvPr>
            <p:ph type="dt" sz="half" idx="10"/>
          </p:nvPr>
        </p:nvSpPr>
        <p:spPr>
          <a:xfrm>
            <a:off x="395288" y="6092825"/>
            <a:ext cx="1296987" cy="287338"/>
          </a:xfrm>
          <a:prstGeom prst="rect">
            <a:avLst/>
          </a:prstGeom>
        </p:spPr>
        <p:txBody>
          <a:bodyPr/>
          <a:lstStyle>
            <a:lvl1pPr eaLnBrk="1" hangingPunct="1">
              <a:defRPr>
                <a:cs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B3E53824-6425-40AC-B997-09CB6ABAE52D}"/>
              </a:ext>
            </a:extLst>
          </p:cNvPr>
          <p:cNvSpPr>
            <a:spLocks noGrp="1"/>
          </p:cNvSpPr>
          <p:nvPr>
            <p:ph type="sldNum" sz="quarter" idx="11"/>
          </p:nvPr>
        </p:nvSpPr>
        <p:spPr>
          <a:xfrm>
            <a:off x="7596188" y="6092825"/>
            <a:ext cx="1166812" cy="288925"/>
          </a:xfrm>
        </p:spPr>
        <p:txBody>
          <a:bodyPr/>
          <a:lstStyle>
            <a:lvl1pPr>
              <a:defRPr/>
            </a:lvl1pPr>
          </a:lstStyle>
          <a:p>
            <a:fld id="{0FBDB69A-B8B1-43F9-B01F-EAA1CB0154EB}" type="slidenum">
              <a:rPr lang="cs-CZ" altLang="cs-CZ"/>
              <a:pPr/>
              <a:t>‹#›</a:t>
            </a:fld>
            <a:endParaRPr lang="cs-CZ" altLang="cs-CZ"/>
          </a:p>
        </p:txBody>
      </p:sp>
      <p:sp>
        <p:nvSpPr>
          <p:cNvPr id="8" name="Zástupný symbol pro zápatí 7">
            <a:extLst>
              <a:ext uri="{FF2B5EF4-FFF2-40B4-BE49-F238E27FC236}">
                <a16:creationId xmlns:a16="http://schemas.microsoft.com/office/drawing/2014/main" id="{5EEA039A-D607-46CB-8B4E-8B101B4A3D7E}"/>
              </a:ext>
            </a:extLst>
          </p:cNvPr>
          <p:cNvSpPr>
            <a:spLocks noGrp="1"/>
          </p:cNvSpPr>
          <p:nvPr>
            <p:ph type="ftr" sz="quarter" idx="12"/>
          </p:nvPr>
        </p:nvSpPr>
        <p:spPr>
          <a:xfrm>
            <a:off x="0" y="6381750"/>
            <a:ext cx="9144000" cy="323850"/>
          </a:xfrm>
          <a:prstGeom prst="rect">
            <a:avLst/>
          </a:prstGeom>
        </p:spPr>
        <p:txBody>
          <a:bodyPr/>
          <a:lstStyle>
            <a:lvl1pPr eaLnBrk="1" hangingPunct="1">
              <a:defRPr>
                <a:cs typeface="Arial" charset="0"/>
              </a:defRPr>
            </a:lvl1pPr>
          </a:lstStyle>
          <a:p>
            <a:pPr>
              <a:defRPr/>
            </a:pPr>
            <a:r>
              <a:rPr lang="cs-CZ"/>
              <a:t>ÚSTAV BIOMEDICÍNSKÉHO INŽENÝRSTVÍ • ČESKÉ VYSOKÉ UČENÍ TECHNICKÉ V PRAZE</a:t>
            </a:r>
          </a:p>
        </p:txBody>
      </p:sp>
    </p:spTree>
    <p:extLst>
      <p:ext uri="{BB962C8B-B14F-4D97-AF65-F5344CB8AC3E}">
        <p14:creationId xmlns:p14="http://schemas.microsoft.com/office/powerpoint/2010/main" val="146773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normalizeH="0" baseline="0">
                <a:solidFill>
                  <a:schemeClr val="accent1">
                    <a:lumMod val="50000"/>
                  </a:schemeClr>
                </a:solidFill>
                <a:latin typeface="+mn-lt"/>
              </a:defRPr>
            </a:lvl1pPr>
          </a:lstStyle>
          <a:p>
            <a:r>
              <a:rPr lang="cs-CZ" dirty="0"/>
              <a:t>Klepnutím lze upravit styl předlohy nadpisů.</a:t>
            </a:r>
          </a:p>
        </p:txBody>
      </p:sp>
      <p:sp>
        <p:nvSpPr>
          <p:cNvPr id="3" name="Zástupný symbol pro obsah 2"/>
          <p:cNvSpPr>
            <a:spLocks noGrp="1"/>
          </p:cNvSpPr>
          <p:nvPr>
            <p:ph idx="1"/>
          </p:nvPr>
        </p:nvSpPr>
        <p:spPr>
          <a:xfrm>
            <a:off x="500034" y="1214422"/>
            <a:ext cx="8536018" cy="5167329"/>
          </a:xfrm>
        </p:spPr>
        <p:txBody>
          <a:bodyPr/>
          <a:lstStyle>
            <a:lvl1pPr>
              <a:defRPr b="0" i="0" baseline="0"/>
            </a:lvl1pPr>
            <a:lvl2pPr>
              <a:defRPr b="0" i="0" baseline="0"/>
            </a:lvl2pPr>
            <a:lvl3pPr>
              <a:defRPr b="0" i="0" baseline="0"/>
            </a:lvl3pPr>
            <a:lvl4pPr>
              <a:defRPr b="0" i="0" baseline="0"/>
            </a:lvl4pPr>
            <a:lvl5pPr>
              <a:defRPr b="0" i="0" baseline="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Rectangle 49">
            <a:extLst>
              <a:ext uri="{FF2B5EF4-FFF2-40B4-BE49-F238E27FC236}">
                <a16:creationId xmlns:a16="http://schemas.microsoft.com/office/drawing/2014/main" id="{B5E7D009-88A9-4FF5-8C24-8F5DD2670FE6}"/>
              </a:ext>
            </a:extLst>
          </p:cNvPr>
          <p:cNvSpPr>
            <a:spLocks noGrp="1" noChangeArrowheads="1"/>
          </p:cNvSpPr>
          <p:nvPr>
            <p:ph type="sldNum" sz="quarter" idx="10"/>
          </p:nvPr>
        </p:nvSpPr>
        <p:spPr>
          <a:ln/>
        </p:spPr>
        <p:txBody>
          <a:bodyPr/>
          <a:lstStyle>
            <a:lvl1pPr>
              <a:defRPr/>
            </a:lvl1pPr>
          </a:lstStyle>
          <a:p>
            <a:pPr>
              <a:defRPr/>
            </a:pPr>
            <a:fld id="{98A527FC-77E7-4D0D-A0BE-D51CCD2A8809}" type="slidenum">
              <a:rPr lang="en-US" altLang="cs-CZ"/>
              <a:pPr>
                <a:defRPr/>
              </a:pPr>
              <a:t>‹#›</a:t>
            </a:fld>
            <a:endParaRPr lang="en-US" altLang="cs-CZ"/>
          </a:p>
        </p:txBody>
      </p:sp>
    </p:spTree>
    <p:extLst>
      <p:ext uri="{BB962C8B-B14F-4D97-AF65-F5344CB8AC3E}">
        <p14:creationId xmlns:p14="http://schemas.microsoft.com/office/powerpoint/2010/main" val="75683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baseline="0">
                <a:solidFill>
                  <a:schemeClr val="accent1">
                    <a:lumMod val="50000"/>
                  </a:schemeClr>
                </a:solidFill>
                <a:latin typeface="+mn-lt"/>
              </a:defRPr>
            </a:lvl1pPr>
          </a:lstStyle>
          <a:p>
            <a:r>
              <a:rPr lang="cs-CZ" dirty="0"/>
              <a:t>Klepnutím lze upravit styl předlohy nadpisů.</a:t>
            </a:r>
          </a:p>
        </p:txBody>
      </p:sp>
      <p:sp>
        <p:nvSpPr>
          <p:cNvPr id="3" name="Zástupný symbol pro obsah 2"/>
          <p:cNvSpPr>
            <a:spLocks noGrp="1"/>
          </p:cNvSpPr>
          <p:nvPr>
            <p:ph sz="half" idx="1"/>
          </p:nvPr>
        </p:nvSpPr>
        <p:spPr>
          <a:xfrm>
            <a:off x="500033" y="1285860"/>
            <a:ext cx="4133879"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786315" y="1285860"/>
            <a:ext cx="4214841"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Rectangle 49">
            <a:extLst>
              <a:ext uri="{FF2B5EF4-FFF2-40B4-BE49-F238E27FC236}">
                <a16:creationId xmlns:a16="http://schemas.microsoft.com/office/drawing/2014/main" id="{FD8185DE-E777-4AC2-8776-BD527E6C04D5}"/>
              </a:ext>
            </a:extLst>
          </p:cNvPr>
          <p:cNvSpPr>
            <a:spLocks noGrp="1" noChangeArrowheads="1"/>
          </p:cNvSpPr>
          <p:nvPr>
            <p:ph type="sldNum" sz="quarter" idx="10"/>
          </p:nvPr>
        </p:nvSpPr>
        <p:spPr>
          <a:ln/>
        </p:spPr>
        <p:txBody>
          <a:bodyPr/>
          <a:lstStyle>
            <a:lvl1pPr>
              <a:defRPr/>
            </a:lvl1pPr>
          </a:lstStyle>
          <a:p>
            <a:pPr>
              <a:defRPr/>
            </a:pPr>
            <a:fld id="{11526546-1E30-4824-ADC2-CA92B174736C}" type="slidenum">
              <a:rPr lang="en-US" altLang="cs-CZ"/>
              <a:pPr>
                <a:defRPr/>
              </a:pPr>
              <a:t>‹#›</a:t>
            </a:fld>
            <a:endParaRPr lang="en-US" altLang="cs-CZ"/>
          </a:p>
        </p:txBody>
      </p:sp>
    </p:spTree>
    <p:extLst>
      <p:ext uri="{BB962C8B-B14F-4D97-AF65-F5344CB8AC3E}">
        <p14:creationId xmlns:p14="http://schemas.microsoft.com/office/powerpoint/2010/main" val="3792647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dirty="0"/>
              <a:t>Klepnutím lze upravit styl předlohy nadpisů.</a:t>
            </a:r>
          </a:p>
        </p:txBody>
      </p:sp>
      <p:sp>
        <p:nvSpPr>
          <p:cNvPr id="3" name="Rectangle 49">
            <a:extLst>
              <a:ext uri="{FF2B5EF4-FFF2-40B4-BE49-F238E27FC236}">
                <a16:creationId xmlns:a16="http://schemas.microsoft.com/office/drawing/2014/main" id="{FFB0F412-E5BA-4788-B58C-E4F9B3ED77EB}"/>
              </a:ext>
            </a:extLst>
          </p:cNvPr>
          <p:cNvSpPr>
            <a:spLocks noGrp="1" noChangeArrowheads="1"/>
          </p:cNvSpPr>
          <p:nvPr>
            <p:ph type="sldNum" sz="quarter" idx="10"/>
          </p:nvPr>
        </p:nvSpPr>
        <p:spPr>
          <a:ln/>
        </p:spPr>
        <p:txBody>
          <a:bodyPr/>
          <a:lstStyle>
            <a:lvl1pPr>
              <a:defRPr/>
            </a:lvl1pPr>
          </a:lstStyle>
          <a:p>
            <a:pPr>
              <a:defRPr/>
            </a:pPr>
            <a:fld id="{C90A42FE-95AC-4914-8EA9-FFAA1818FB74}" type="slidenum">
              <a:rPr lang="en-US" altLang="cs-CZ"/>
              <a:pPr>
                <a:defRPr/>
              </a:pPr>
              <a:t>‹#›</a:t>
            </a:fld>
            <a:endParaRPr lang="en-US" altLang="cs-CZ"/>
          </a:p>
        </p:txBody>
      </p:sp>
    </p:spTree>
    <p:extLst>
      <p:ext uri="{BB962C8B-B14F-4D97-AF65-F5344CB8AC3E}">
        <p14:creationId xmlns:p14="http://schemas.microsoft.com/office/powerpoint/2010/main" val="155143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9">
            <a:extLst>
              <a:ext uri="{FF2B5EF4-FFF2-40B4-BE49-F238E27FC236}">
                <a16:creationId xmlns:a16="http://schemas.microsoft.com/office/drawing/2014/main" id="{40A6F4B1-AD8A-4971-AB83-035687A152E0}"/>
              </a:ext>
            </a:extLst>
          </p:cNvPr>
          <p:cNvSpPr>
            <a:spLocks noGrp="1" noChangeArrowheads="1"/>
          </p:cNvSpPr>
          <p:nvPr>
            <p:ph type="sldNum" sz="quarter" idx="10"/>
          </p:nvPr>
        </p:nvSpPr>
        <p:spPr>
          <a:ln/>
        </p:spPr>
        <p:txBody>
          <a:bodyPr/>
          <a:lstStyle>
            <a:lvl1pPr>
              <a:defRPr/>
            </a:lvl1pPr>
          </a:lstStyle>
          <a:p>
            <a:pPr>
              <a:defRPr/>
            </a:pPr>
            <a:fld id="{0978A458-1497-4253-802C-9275A118E11C}" type="slidenum">
              <a:rPr lang="en-US" altLang="cs-CZ"/>
              <a:pPr>
                <a:defRPr/>
              </a:pPr>
              <a:t>‹#›</a:t>
            </a:fld>
            <a:endParaRPr lang="en-US" altLang="cs-CZ"/>
          </a:p>
        </p:txBody>
      </p:sp>
    </p:spTree>
    <p:extLst>
      <p:ext uri="{BB962C8B-B14F-4D97-AF65-F5344CB8AC3E}">
        <p14:creationId xmlns:p14="http://schemas.microsoft.com/office/powerpoint/2010/main" val="1106656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28596" y="1"/>
            <a:ext cx="8572560" cy="642918"/>
          </a:xfrm>
        </p:spPr>
        <p:txBody>
          <a:bodyPr anchor="b"/>
          <a:lstStyle>
            <a:lvl1pPr algn="l">
              <a:defRPr sz="2000" b="1">
                <a:latin typeface="+mn-lt"/>
              </a:defRPr>
            </a:lvl1pPr>
          </a:lstStyle>
          <a:p>
            <a:r>
              <a:rPr lang="cs-CZ" dirty="0"/>
              <a:t>Klepnutím lze upravit styl předlohy nadpisů.</a:t>
            </a:r>
          </a:p>
        </p:txBody>
      </p:sp>
      <p:sp>
        <p:nvSpPr>
          <p:cNvPr id="3" name="Zástupný symbol pro obsah 2"/>
          <p:cNvSpPr>
            <a:spLocks noGrp="1"/>
          </p:cNvSpPr>
          <p:nvPr>
            <p:ph idx="1"/>
          </p:nvPr>
        </p:nvSpPr>
        <p:spPr>
          <a:xfrm>
            <a:off x="3575050" y="1000108"/>
            <a:ext cx="5111750" cy="51260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427493A2-A0CB-4D5B-B27A-B2480FD6690F}"/>
              </a:ext>
            </a:extLst>
          </p:cNvPr>
          <p:cNvSpPr>
            <a:spLocks noGrp="1" noChangeArrowheads="1"/>
          </p:cNvSpPr>
          <p:nvPr>
            <p:ph type="sldNum" sz="quarter" idx="10"/>
          </p:nvPr>
        </p:nvSpPr>
        <p:spPr>
          <a:ln/>
        </p:spPr>
        <p:txBody>
          <a:bodyPr/>
          <a:lstStyle>
            <a:lvl1pPr>
              <a:defRPr/>
            </a:lvl1pPr>
          </a:lstStyle>
          <a:p>
            <a:pPr>
              <a:defRPr/>
            </a:pPr>
            <a:fld id="{121F33A7-0B23-4957-8F4F-42223E81A195}" type="slidenum">
              <a:rPr lang="en-US" altLang="cs-CZ"/>
              <a:pPr>
                <a:defRPr/>
              </a:pPr>
              <a:t>‹#›</a:t>
            </a:fld>
            <a:endParaRPr lang="en-US" altLang="cs-CZ"/>
          </a:p>
        </p:txBody>
      </p:sp>
    </p:spTree>
    <p:extLst>
      <p:ext uri="{BB962C8B-B14F-4D97-AF65-F5344CB8AC3E}">
        <p14:creationId xmlns:p14="http://schemas.microsoft.com/office/powerpoint/2010/main" val="317946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BD001EDD-60A5-4A0B-BB55-D1CCC1FFABB6}"/>
              </a:ext>
            </a:extLst>
          </p:cNvPr>
          <p:cNvSpPr>
            <a:spLocks noGrp="1" noChangeArrowheads="1"/>
          </p:cNvSpPr>
          <p:nvPr>
            <p:ph type="sldNum" sz="quarter" idx="10"/>
          </p:nvPr>
        </p:nvSpPr>
        <p:spPr>
          <a:ln/>
        </p:spPr>
        <p:txBody>
          <a:bodyPr/>
          <a:lstStyle>
            <a:lvl1pPr>
              <a:defRPr/>
            </a:lvl1pPr>
          </a:lstStyle>
          <a:p>
            <a:pPr>
              <a:defRPr/>
            </a:pPr>
            <a:fld id="{15A7BE38-3413-45E8-B182-84AB16311218}" type="slidenum">
              <a:rPr lang="en-US" altLang="cs-CZ"/>
              <a:pPr>
                <a:defRPr/>
              </a:pPr>
              <a:t>‹#›</a:t>
            </a:fld>
            <a:endParaRPr lang="en-US" altLang="cs-CZ"/>
          </a:p>
        </p:txBody>
      </p:sp>
    </p:spTree>
    <p:extLst>
      <p:ext uri="{BB962C8B-B14F-4D97-AF65-F5344CB8AC3E}">
        <p14:creationId xmlns:p14="http://schemas.microsoft.com/office/powerpoint/2010/main" val="4115456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dirty="0"/>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AA6185E6-EF49-4FD0-8513-2906993FEFA6}"/>
              </a:ext>
            </a:extLst>
          </p:cNvPr>
          <p:cNvSpPr>
            <a:spLocks noGrp="1" noChangeArrowheads="1"/>
          </p:cNvSpPr>
          <p:nvPr>
            <p:ph type="sldNum" sz="quarter" idx="10"/>
          </p:nvPr>
        </p:nvSpPr>
        <p:spPr>
          <a:ln/>
        </p:spPr>
        <p:txBody>
          <a:bodyPr/>
          <a:lstStyle>
            <a:lvl1pPr>
              <a:defRPr/>
            </a:lvl1pPr>
          </a:lstStyle>
          <a:p>
            <a:pPr>
              <a:defRPr/>
            </a:pPr>
            <a:fld id="{16DA44E0-641F-421F-B4C3-4BA80231CDEA}" type="slidenum">
              <a:rPr lang="en-US" altLang="cs-CZ"/>
              <a:pPr>
                <a:defRPr/>
              </a:pPr>
              <a:t>‹#›</a:t>
            </a:fld>
            <a:endParaRPr lang="en-US" altLang="cs-CZ"/>
          </a:p>
        </p:txBody>
      </p:sp>
    </p:spTree>
    <p:extLst>
      <p:ext uri="{BB962C8B-B14F-4D97-AF65-F5344CB8AC3E}">
        <p14:creationId xmlns:p14="http://schemas.microsoft.com/office/powerpoint/2010/main" val="380799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04038" y="61914"/>
            <a:ext cx="2171700" cy="631983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85765" y="61914"/>
            <a:ext cx="6365875" cy="631983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F1D2955A-1507-41FA-A5E7-78E8D7E6D3AD}"/>
              </a:ext>
            </a:extLst>
          </p:cNvPr>
          <p:cNvSpPr>
            <a:spLocks noGrp="1" noChangeArrowheads="1"/>
          </p:cNvSpPr>
          <p:nvPr>
            <p:ph type="sldNum" sz="quarter" idx="10"/>
          </p:nvPr>
        </p:nvSpPr>
        <p:spPr>
          <a:ln/>
        </p:spPr>
        <p:txBody>
          <a:bodyPr/>
          <a:lstStyle>
            <a:lvl1pPr>
              <a:defRPr/>
            </a:lvl1pPr>
          </a:lstStyle>
          <a:p>
            <a:pPr>
              <a:defRPr/>
            </a:pPr>
            <a:fld id="{063DCDAB-727C-4CB0-87F8-93EC2F870E59}" type="slidenum">
              <a:rPr lang="en-US" altLang="cs-CZ"/>
              <a:pPr>
                <a:defRPr/>
              </a:pPr>
              <a:t>‹#›</a:t>
            </a:fld>
            <a:endParaRPr lang="en-US" altLang="cs-CZ"/>
          </a:p>
        </p:txBody>
      </p:sp>
    </p:spTree>
    <p:extLst>
      <p:ext uri="{BB962C8B-B14F-4D97-AF65-F5344CB8AC3E}">
        <p14:creationId xmlns:p14="http://schemas.microsoft.com/office/powerpoint/2010/main" val="476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8" descr="levy-panel-IBA-se-zavojem">
            <a:extLst>
              <a:ext uri="{FF2B5EF4-FFF2-40B4-BE49-F238E27FC236}">
                <a16:creationId xmlns:a16="http://schemas.microsoft.com/office/drawing/2014/main" id="{FD884BC1-94ED-4B6A-9A30-7E221EC6B37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l="25232"/>
          <a:stretch>
            <a:fillRect/>
          </a:stretch>
        </p:blipFill>
        <p:spPr bwMode="auto">
          <a:xfrm>
            <a:off x="0" y="0"/>
            <a:ext cx="1692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63">
            <a:extLst>
              <a:ext uri="{FF2B5EF4-FFF2-40B4-BE49-F238E27FC236}">
                <a16:creationId xmlns:a16="http://schemas.microsoft.com/office/drawing/2014/main" id="{146AE9CC-9EFB-414F-89C8-255F0FA9BED4}"/>
              </a:ext>
            </a:extLst>
          </p:cNvPr>
          <p:cNvGrpSpPr>
            <a:grpSpLocks/>
          </p:cNvGrpSpPr>
          <p:nvPr/>
        </p:nvGrpSpPr>
        <p:grpSpPr bwMode="auto">
          <a:xfrm>
            <a:off x="827088" y="6638925"/>
            <a:ext cx="7537450" cy="219075"/>
            <a:chOff x="1338" y="4156"/>
            <a:chExt cx="4067" cy="164"/>
          </a:xfrm>
        </p:grpSpPr>
        <p:sp>
          <p:nvSpPr>
            <p:cNvPr id="1039" name="Freeform 61">
              <a:extLst>
                <a:ext uri="{FF2B5EF4-FFF2-40B4-BE49-F238E27FC236}">
                  <a16:creationId xmlns:a16="http://schemas.microsoft.com/office/drawing/2014/main" id="{8A7BFA89-5ABD-4CDB-9FC3-9D3F1C9EE0C1}"/>
                </a:ext>
              </a:extLst>
            </p:cNvPr>
            <p:cNvSpPr>
              <a:spLocks/>
            </p:cNvSpPr>
            <p:nvPr/>
          </p:nvSpPr>
          <p:spPr bwMode="auto">
            <a:xfrm flipH="1" flipV="1">
              <a:off x="1338" y="4156"/>
              <a:ext cx="3175" cy="164"/>
            </a:xfrm>
            <a:custGeom>
              <a:avLst/>
              <a:gdLst>
                <a:gd name="T0" fmla="*/ 3 w 7562"/>
                <a:gd name="T1" fmla="*/ 0 h 1440"/>
                <a:gd name="T2" fmla="*/ 3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3 w 7562"/>
                <a:gd name="T41" fmla="*/ 0 h 1440"/>
                <a:gd name="T42" fmla="*/ 3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sp>
          <p:nvSpPr>
            <p:cNvPr id="1040" name="Freeform 62">
              <a:extLst>
                <a:ext uri="{FF2B5EF4-FFF2-40B4-BE49-F238E27FC236}">
                  <a16:creationId xmlns:a16="http://schemas.microsoft.com/office/drawing/2014/main" id="{42689BD2-724F-477B-83EC-2F85AE7162B3}"/>
                </a:ext>
              </a:extLst>
            </p:cNvPr>
            <p:cNvSpPr>
              <a:spLocks/>
            </p:cNvSpPr>
            <p:nvPr/>
          </p:nvSpPr>
          <p:spPr bwMode="auto">
            <a:xfrm flipH="1" flipV="1">
              <a:off x="4332" y="4156"/>
              <a:ext cx="1073" cy="164"/>
            </a:xfrm>
            <a:custGeom>
              <a:avLst/>
              <a:gdLst>
                <a:gd name="T0" fmla="*/ 0 w 7562"/>
                <a:gd name="T1" fmla="*/ 0 h 1440"/>
                <a:gd name="T2" fmla="*/ 0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0 w 7562"/>
                <a:gd name="T41" fmla="*/ 0 h 1440"/>
                <a:gd name="T42" fmla="*/ 0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grpSp>
      <p:sp>
        <p:nvSpPr>
          <p:cNvPr id="34865" name="Rectangle 49">
            <a:extLst>
              <a:ext uri="{FF2B5EF4-FFF2-40B4-BE49-F238E27FC236}">
                <a16:creationId xmlns:a16="http://schemas.microsoft.com/office/drawing/2014/main" id="{422C99E1-E591-4749-A850-E20070FD036E}"/>
              </a:ext>
            </a:extLst>
          </p:cNvPr>
          <p:cNvSpPr>
            <a:spLocks noGrp="1" noChangeArrowheads="1"/>
          </p:cNvSpPr>
          <p:nvPr>
            <p:ph type="sldNum" sz="quarter" idx="4"/>
          </p:nvPr>
        </p:nvSpPr>
        <p:spPr bwMode="auto">
          <a:xfrm>
            <a:off x="0" y="6599238"/>
            <a:ext cx="501650" cy="258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b="1" smtClean="0"/>
            </a:lvl1pPr>
          </a:lstStyle>
          <a:p>
            <a:pPr>
              <a:defRPr/>
            </a:pPr>
            <a:fld id="{59067231-E3A2-43B4-B8F1-CA22401A5D4F}" type="slidenum">
              <a:rPr lang="en-US" altLang="cs-CZ"/>
              <a:pPr>
                <a:defRPr/>
              </a:pPr>
              <a:t>‹#›</a:t>
            </a:fld>
            <a:endParaRPr lang="en-US" altLang="cs-CZ"/>
          </a:p>
        </p:txBody>
      </p:sp>
      <p:pic>
        <p:nvPicPr>
          <p:cNvPr id="1029" name="Picture 52" descr="logo-IBA-transparent">
            <a:extLst>
              <a:ext uri="{FF2B5EF4-FFF2-40B4-BE49-F238E27FC236}">
                <a16:creationId xmlns:a16="http://schemas.microsoft.com/office/drawing/2014/main" id="{51188459-6EBD-45CE-9F11-A8878FD868B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496300" y="6602413"/>
            <a:ext cx="2524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46">
            <a:extLst>
              <a:ext uri="{FF2B5EF4-FFF2-40B4-BE49-F238E27FC236}">
                <a16:creationId xmlns:a16="http://schemas.microsoft.com/office/drawing/2014/main" id="{56DAF1C2-ADF2-41B8-98BB-84318B8979C7}"/>
              </a:ext>
            </a:extLst>
          </p:cNvPr>
          <p:cNvSpPr>
            <a:spLocks noGrp="1" noChangeArrowheads="1"/>
          </p:cNvSpPr>
          <p:nvPr>
            <p:ph type="body" idx="1"/>
          </p:nvPr>
        </p:nvSpPr>
        <p:spPr bwMode="auto">
          <a:xfrm>
            <a:off x="500063" y="1214438"/>
            <a:ext cx="8501062"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4861" name="Rectangle 45">
            <a:extLst>
              <a:ext uri="{FF2B5EF4-FFF2-40B4-BE49-F238E27FC236}">
                <a16:creationId xmlns:a16="http://schemas.microsoft.com/office/drawing/2014/main" id="{66110862-D7B0-44A7-968A-07540F92CFEA}"/>
              </a:ext>
            </a:extLst>
          </p:cNvPr>
          <p:cNvSpPr>
            <a:spLocks noGrp="1" noChangeArrowheads="1"/>
          </p:cNvSpPr>
          <p:nvPr>
            <p:ph type="title"/>
          </p:nvPr>
        </p:nvSpPr>
        <p:spPr bwMode="auto">
          <a:xfrm>
            <a:off x="506413" y="61913"/>
            <a:ext cx="8494712" cy="938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a:t>Klepnutím</a:t>
            </a:r>
            <a:r>
              <a:rPr lang="en-US" dirty="0"/>
              <a:t> </a:t>
            </a:r>
            <a:r>
              <a:rPr lang="en-US" dirty="0" err="1"/>
              <a:t>lze</a:t>
            </a:r>
            <a:r>
              <a:rPr lang="en-US" dirty="0"/>
              <a:t> </a:t>
            </a:r>
            <a:r>
              <a:rPr lang="en-US" dirty="0" err="1"/>
              <a:t>upravit</a:t>
            </a:r>
            <a:r>
              <a:rPr lang="en-US" dirty="0"/>
              <a:t> </a:t>
            </a:r>
            <a:r>
              <a:rPr lang="en-US" dirty="0" err="1"/>
              <a:t>styl</a:t>
            </a:r>
            <a:r>
              <a:rPr lang="en-US" dirty="0"/>
              <a:t> </a:t>
            </a:r>
            <a:r>
              <a:rPr lang="en-US" dirty="0" err="1"/>
              <a:t>předlohy</a:t>
            </a:r>
            <a:r>
              <a:rPr lang="en-US" dirty="0"/>
              <a:t> </a:t>
            </a:r>
            <a:r>
              <a:rPr lang="en-US" dirty="0" err="1"/>
              <a:t>nadpisů</a:t>
            </a:r>
            <a:endParaRPr lang="en-US" dirty="0"/>
          </a:p>
        </p:txBody>
      </p:sp>
      <p:sp>
        <p:nvSpPr>
          <p:cNvPr id="1032" name="Line 60">
            <a:extLst>
              <a:ext uri="{FF2B5EF4-FFF2-40B4-BE49-F238E27FC236}">
                <a16:creationId xmlns:a16="http://schemas.microsoft.com/office/drawing/2014/main" id="{1C09FBD9-6B17-4CDB-9338-9589949F4D3C}"/>
              </a:ext>
            </a:extLst>
          </p:cNvPr>
          <p:cNvSpPr>
            <a:spLocks noChangeShapeType="1"/>
          </p:cNvSpPr>
          <p:nvPr/>
        </p:nvSpPr>
        <p:spPr bwMode="auto">
          <a:xfrm flipV="1">
            <a:off x="428625" y="357188"/>
            <a:ext cx="0" cy="69215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 name="Line 55">
            <a:extLst>
              <a:ext uri="{FF2B5EF4-FFF2-40B4-BE49-F238E27FC236}">
                <a16:creationId xmlns:a16="http://schemas.microsoft.com/office/drawing/2014/main" id="{6A1821C8-0460-45BE-B4BD-1265F6E8F129}"/>
              </a:ext>
            </a:extLst>
          </p:cNvPr>
          <p:cNvSpPr>
            <a:spLocks noChangeShapeType="1"/>
          </p:cNvSpPr>
          <p:nvPr/>
        </p:nvSpPr>
        <p:spPr bwMode="auto">
          <a:xfrm>
            <a:off x="428625" y="1071563"/>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034" name="Group 69">
            <a:extLst>
              <a:ext uri="{FF2B5EF4-FFF2-40B4-BE49-F238E27FC236}">
                <a16:creationId xmlns:a16="http://schemas.microsoft.com/office/drawing/2014/main" id="{6562B958-1296-4A9D-B51E-84C5C1C112B0}"/>
              </a:ext>
            </a:extLst>
          </p:cNvPr>
          <p:cNvGrpSpPr>
            <a:grpSpLocks/>
          </p:cNvGrpSpPr>
          <p:nvPr/>
        </p:nvGrpSpPr>
        <p:grpSpPr bwMode="auto">
          <a:xfrm>
            <a:off x="123825" y="1071563"/>
            <a:ext cx="9020175" cy="206375"/>
            <a:chOff x="78" y="506"/>
            <a:chExt cx="5682" cy="130"/>
          </a:xfrm>
        </p:grpSpPr>
        <p:sp>
          <p:nvSpPr>
            <p:cNvPr id="1037" name="Line 65">
              <a:extLst>
                <a:ext uri="{FF2B5EF4-FFF2-40B4-BE49-F238E27FC236}">
                  <a16:creationId xmlns:a16="http://schemas.microsoft.com/office/drawing/2014/main" id="{EB6B2BD9-08C7-4F76-BBB9-907D11CDD22C}"/>
                </a:ext>
              </a:extLst>
            </p:cNvPr>
            <p:cNvSpPr>
              <a:spLocks noChangeShapeType="1"/>
            </p:cNvSpPr>
            <p:nvPr/>
          </p:nvSpPr>
          <p:spPr bwMode="auto">
            <a:xfrm>
              <a:off x="129" y="571"/>
              <a:ext cx="5631"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8" name="Oval 66">
              <a:extLst>
                <a:ext uri="{FF2B5EF4-FFF2-40B4-BE49-F238E27FC236}">
                  <a16:creationId xmlns:a16="http://schemas.microsoft.com/office/drawing/2014/main" id="{67B77897-8C76-49D0-8C27-2190F9608E14}"/>
                </a:ext>
              </a:extLst>
            </p:cNvPr>
            <p:cNvSpPr>
              <a:spLocks noChangeArrowheads="1"/>
            </p:cNvSpPr>
            <p:nvPr/>
          </p:nvSpPr>
          <p:spPr bwMode="auto">
            <a:xfrm>
              <a:off x="78" y="506"/>
              <a:ext cx="130" cy="130"/>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grpSp>
      <p:pic>
        <p:nvPicPr>
          <p:cNvPr id="1035" name="Picture 67" descr="logo-MU">
            <a:extLst>
              <a:ext uri="{FF2B5EF4-FFF2-40B4-BE49-F238E27FC236}">
                <a16:creationId xmlns:a16="http://schemas.microsoft.com/office/drawing/2014/main" id="{61A58670-6AC5-457F-86AA-2044CD8A39B9}"/>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788400" y="6588125"/>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70">
            <a:extLst>
              <a:ext uri="{FF2B5EF4-FFF2-40B4-BE49-F238E27FC236}">
                <a16:creationId xmlns:a16="http://schemas.microsoft.com/office/drawing/2014/main" id="{F244BB9E-CA55-4BDD-BF43-72C443904597}"/>
              </a:ext>
            </a:extLst>
          </p:cNvPr>
          <p:cNvSpPr txBox="1">
            <a:spLocks noChangeArrowheads="1"/>
          </p:cNvSpPr>
          <p:nvPr/>
        </p:nvSpPr>
        <p:spPr bwMode="auto">
          <a:xfrm>
            <a:off x="5435600" y="6670675"/>
            <a:ext cx="2852738" cy="153988"/>
          </a:xfrm>
          <a:prstGeom prst="rect">
            <a:avLst/>
          </a:prstGeom>
          <a:noFill/>
          <a:ln>
            <a:noFill/>
          </a:ln>
        </p:spPr>
        <p:txBody>
          <a:bodyPr lIns="0" tIns="0" rIns="0" bIns="0">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spcBef>
                <a:spcPct val="50000"/>
              </a:spcBef>
              <a:defRPr/>
            </a:pPr>
            <a:r>
              <a:rPr lang="cs-CZ" altLang="cs-CZ" sz="1000">
                <a:solidFill>
                  <a:schemeClr val="bg1"/>
                </a:solidFill>
                <a:cs typeface="+mn-cs"/>
              </a:rPr>
              <a:t>© Institut biostatistiky a analýz</a:t>
            </a:r>
            <a:endParaRPr lang="en-US" altLang="cs-CZ" sz="1000">
              <a:solidFill>
                <a:schemeClr val="bg1"/>
              </a:solidFill>
              <a:cs typeface="+mn-cs"/>
            </a:endParaRPr>
          </a:p>
        </p:txBody>
      </p:sp>
    </p:spTree>
  </p:cSld>
  <p:clrMap bg1="lt1" tx1="dk1" bg2="lt2" tx2="dk2" accent1="accent1" accent2="accent2" accent3="accent3" accent4="accent4" accent5="accent5" accent6="accent6" hlink="hlink" folHlink="folHlink"/>
  <p:sldLayoutIdLst>
    <p:sldLayoutId id="2147484339"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40" r:id="rId10"/>
    <p:sldLayoutId id="2147484341" r:id="rId11"/>
    <p:sldLayoutId id="2147484342" r:id="rId12"/>
    <p:sldLayoutId id="2147484343" r:id="rId13"/>
  </p:sldLayoutIdLst>
  <p:txStyles>
    <p:titleStyle>
      <a:lvl1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mn-lt"/>
          <a:ea typeface="+mj-ea"/>
          <a:cs typeface="+mj-cs"/>
        </a:defRPr>
      </a:lvl1pPr>
      <a:lvl2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2pPr>
      <a:lvl3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3pPr>
      <a:lvl4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4pPr>
      <a:lvl5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5pPr>
      <a:lvl6pPr marL="4572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6pPr>
      <a:lvl7pPr marL="9144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7pPr>
      <a:lvl8pPr marL="13716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8pPr>
      <a:lvl9pPr marL="18288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spcBef>
          <a:spcPct val="30000"/>
        </a:spcBef>
        <a:spcAft>
          <a:spcPct val="0"/>
        </a:spcAft>
        <a:buClr>
          <a:schemeClr val="accent1"/>
        </a:buClr>
        <a:buSzPct val="80000"/>
        <a:buFont typeface="Wingdings" panose="05000000000000000000" pitchFamily="2" charset="2"/>
        <a:buChar char="þ"/>
        <a:defRPr sz="280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anose="05000000000000000000" pitchFamily="2" charset="2"/>
        <a:buChar char="è"/>
        <a:defRPr sz="240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anose="05000000000000000000" pitchFamily="2" charset="2"/>
        <a:buChar char="q"/>
        <a:defRPr sz="200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anose="05000000000000000000" pitchFamily="2" charset="2"/>
        <a:buChar char="l"/>
        <a:defRPr sz="200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oleObject" Target="../embeddings/oleObject3.bin"/><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oleObject" Target="../embeddings/oleObject4.bin"/><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oleObject" Target="../embeddings/oleObject6.bin"/><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oleObject" Target="../embeddings/oleObject7.bin"/><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oleObject" Target="../embeddings/oleObject2.bin"/><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E0BED45-AB6C-42EA-B212-F5FD8089927B}"/>
              </a:ext>
            </a:extLst>
          </p:cNvPr>
          <p:cNvSpPr>
            <a:spLocks noGrp="1" noChangeArrowheads="1"/>
          </p:cNvSpPr>
          <p:nvPr>
            <p:ph type="ctrTitle"/>
          </p:nvPr>
        </p:nvSpPr>
        <p:spPr>
          <a:xfrm>
            <a:off x="285750" y="1857375"/>
            <a:ext cx="8239125" cy="1930400"/>
          </a:xfrm>
        </p:spPr>
        <p:txBody>
          <a:bodyPr/>
          <a:lstStyle/>
          <a:p>
            <a:pPr eaLnBrk="1" hangingPunct="1"/>
            <a:r>
              <a:rPr lang="cs-CZ" altLang="cs-CZ" sz="4800"/>
              <a:t>ČASOVÉ ŘADY </a:t>
            </a:r>
            <a:endParaRPr lang="cs-CZ" altLang="cs-CZ" sz="4000"/>
          </a:p>
        </p:txBody>
      </p:sp>
      <p:sp>
        <p:nvSpPr>
          <p:cNvPr id="2051" name="Rectangle 3">
            <a:extLst>
              <a:ext uri="{FF2B5EF4-FFF2-40B4-BE49-F238E27FC236}">
                <a16:creationId xmlns:a16="http://schemas.microsoft.com/office/drawing/2014/main" id="{98257D0E-8489-4CDB-91BE-BBA7E0A1136C}"/>
              </a:ext>
            </a:extLst>
          </p:cNvPr>
          <p:cNvSpPr>
            <a:spLocks noGrp="1" noChangeArrowheads="1"/>
          </p:cNvSpPr>
          <p:nvPr>
            <p:ph type="subTitle" idx="1"/>
          </p:nvPr>
        </p:nvSpPr>
        <p:spPr>
          <a:xfrm>
            <a:off x="1928813" y="4503738"/>
            <a:ext cx="6858000" cy="1930400"/>
          </a:xfrm>
        </p:spPr>
        <p:txBody>
          <a:bodyPr/>
          <a:lstStyle/>
          <a:p>
            <a:pPr eaLnBrk="1" hangingPunct="1">
              <a:defRPr/>
            </a:pPr>
            <a:r>
              <a:rPr lang="cs-CZ" sz="2400" b="1" dirty="0">
                <a:latin typeface="Arial" pitchFamily="34" charset="0"/>
              </a:rPr>
              <a:t>Mgr. et Mgr. Jiří Kalina, PhD.</a:t>
            </a:r>
          </a:p>
          <a:p>
            <a:pPr eaLnBrk="1" hangingPunct="1">
              <a:defRPr/>
            </a:pPr>
            <a:endParaRPr lang="en-US" b="1" dirty="0">
              <a:latin typeface="Arial" pitchFamily="34" charset="0"/>
            </a:endParaRPr>
          </a:p>
          <a:p>
            <a:pPr eaLnBrk="1" hangingPunct="1">
              <a:spcBef>
                <a:spcPts val="0"/>
              </a:spcBef>
              <a:defRPr/>
            </a:pPr>
            <a:r>
              <a:rPr lang="en-US" b="1" dirty="0">
                <a:latin typeface="Arial" pitchFamily="34" charset="0"/>
              </a:rPr>
              <a:t>UKB, </a:t>
            </a:r>
            <a:r>
              <a:rPr lang="cs-CZ" b="1" dirty="0">
                <a:latin typeface="Arial" pitchFamily="34" charset="0"/>
              </a:rPr>
              <a:t>pavilon D29 (</a:t>
            </a:r>
            <a:r>
              <a:rPr lang="cs-CZ" b="1" dirty="0" err="1">
                <a:latin typeface="Arial" pitchFamily="34" charset="0"/>
              </a:rPr>
              <a:t>Recetox</a:t>
            </a:r>
            <a:r>
              <a:rPr lang="cs-CZ" b="1" dirty="0">
                <a:latin typeface="Arial" pitchFamily="34" charset="0"/>
              </a:rPr>
              <a:t>)</a:t>
            </a:r>
            <a:r>
              <a:rPr lang="en-US" b="1" dirty="0">
                <a:latin typeface="Arial" pitchFamily="34" charset="0"/>
              </a:rPr>
              <a:t>, </a:t>
            </a:r>
            <a:r>
              <a:rPr lang="cs-CZ" b="1" dirty="0">
                <a:latin typeface="Arial" pitchFamily="34" charset="0"/>
              </a:rPr>
              <a:t>kancelář 123</a:t>
            </a:r>
          </a:p>
          <a:p>
            <a:pPr eaLnBrk="1" hangingPunct="1">
              <a:spcBef>
                <a:spcPts val="0"/>
              </a:spcBef>
              <a:defRPr/>
            </a:pPr>
            <a:r>
              <a:rPr lang="cs-CZ" b="1" dirty="0">
                <a:latin typeface="Arial" pitchFamily="34" charset="0"/>
              </a:rPr>
              <a:t>kalina</a:t>
            </a:r>
            <a:r>
              <a:rPr lang="en-US" b="1" dirty="0">
                <a:latin typeface="Arial" pitchFamily="34" charset="0"/>
              </a:rPr>
              <a:t>@</a:t>
            </a:r>
            <a:r>
              <a:rPr lang="cs-CZ" b="1" dirty="0">
                <a:latin typeface="Arial" pitchFamily="34" charset="0"/>
              </a:rPr>
              <a:t>mail</a:t>
            </a:r>
            <a:r>
              <a:rPr lang="en-US" b="1" dirty="0">
                <a:latin typeface="Arial" pitchFamily="34" charset="0"/>
              </a:rPr>
              <a:t>.muni.cz</a:t>
            </a:r>
            <a:endParaRPr lang="cs-CZ" sz="1200" b="1"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53283752-9C65-4E09-B1C3-CFCEB439B74C}"/>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8915" name="Picture 4">
            <a:extLst>
              <a:ext uri="{FF2B5EF4-FFF2-40B4-BE49-F238E27FC236}">
                <a16:creationId xmlns:a16="http://schemas.microsoft.com/office/drawing/2014/main" id="{F8E967F1-3BA1-4BED-AA42-A284585FD2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628775"/>
            <a:ext cx="855345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37C35C42-EE01-429D-9FE4-F6F186AA455E}"/>
              </a:ext>
            </a:extLst>
          </p:cNvPr>
          <p:cNvSpPr>
            <a:spLocks noGrp="1" noChangeArrowheads="1"/>
          </p:cNvSpPr>
          <p:nvPr>
            <p:ph type="body" idx="1"/>
          </p:nvPr>
        </p:nvSpPr>
        <p:spPr>
          <a:xfrm>
            <a:off x="500063" y="1214438"/>
            <a:ext cx="8535987" cy="5167312"/>
          </a:xfrm>
        </p:spPr>
        <p:txBody>
          <a:bodyPr/>
          <a:lstStyle/>
          <a:p>
            <a:r>
              <a:rPr lang="cs-CZ" altLang="cs-CZ"/>
              <a:t>každý uzel v grafu představuje jedno komplexní násobení a součet</a:t>
            </a:r>
          </a:p>
          <a:p>
            <a:r>
              <a:rPr lang="cs-CZ" altLang="cs-CZ"/>
              <a:t>N uzlů ve vrstvě; celkem m vrstev m=log</a:t>
            </a:r>
            <a:r>
              <a:rPr lang="cs-CZ" altLang="cs-CZ" baseline="-25000"/>
              <a:t>2</a:t>
            </a:r>
            <a:r>
              <a:rPr lang="cs-CZ" altLang="cs-CZ"/>
              <a:t>N</a:t>
            </a:r>
          </a:p>
          <a:p>
            <a:r>
              <a:rPr lang="cs-CZ" altLang="cs-CZ"/>
              <a:t>celková pracnost:</a:t>
            </a:r>
          </a:p>
          <a:p>
            <a:pPr algn="ctr">
              <a:buFontTx/>
              <a:buNone/>
            </a:pPr>
            <a:r>
              <a:rPr lang="cs-CZ" altLang="cs-CZ"/>
              <a:t>P.N.m = P.N.log</a:t>
            </a:r>
            <a:r>
              <a:rPr lang="cs-CZ" altLang="cs-CZ" baseline="-25000"/>
              <a:t>2</a:t>
            </a:r>
            <a:r>
              <a:rPr lang="cs-CZ" altLang="cs-CZ"/>
              <a:t>N</a:t>
            </a:r>
          </a:p>
          <a:p>
            <a:pPr>
              <a:buFontTx/>
              <a:buNone/>
            </a:pPr>
            <a:r>
              <a:rPr lang="cs-CZ" altLang="cs-CZ"/>
              <a:t>	to představuje při N=8 úsporu 60%, při N=1024 již téměř 99% a při N=131072=2</a:t>
            </a:r>
            <a:r>
              <a:rPr lang="cs-CZ" altLang="cs-CZ" baseline="30000"/>
              <a:t>17</a:t>
            </a:r>
            <a:r>
              <a:rPr lang="cs-CZ" altLang="cs-CZ"/>
              <a:t> dokonce 99,99%</a:t>
            </a:r>
          </a:p>
        </p:txBody>
      </p:sp>
      <p:sp>
        <p:nvSpPr>
          <p:cNvPr id="7" name="Rectangle 2">
            <a:extLst>
              <a:ext uri="{FF2B5EF4-FFF2-40B4-BE49-F238E27FC236}">
                <a16:creationId xmlns:a16="http://schemas.microsoft.com/office/drawing/2014/main" id="{AF163FEB-721E-4BF2-9513-C703AF1DED80}"/>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AF0D5982-A08E-4F32-8B9B-D7AAE355E267}"/>
              </a:ext>
            </a:extLst>
          </p:cNvPr>
          <p:cNvSpPr>
            <a:spLocks noGrp="1" noChangeArrowheads="1"/>
          </p:cNvSpPr>
          <p:nvPr>
            <p:ph type="body" idx="1"/>
          </p:nvPr>
        </p:nvSpPr>
        <p:spPr>
          <a:xfrm>
            <a:off x="500063" y="1214438"/>
            <a:ext cx="8535987" cy="5167312"/>
          </a:xfrm>
        </p:spPr>
        <p:txBody>
          <a:bodyPr/>
          <a:lstStyle/>
          <a:p>
            <a:r>
              <a:rPr lang="cs-CZ" altLang="cs-CZ"/>
              <a:t>výstup je uspořádán přirozeně; vstup je v bitově inverzním pořadí;</a:t>
            </a:r>
          </a:p>
          <a:p>
            <a:r>
              <a:rPr lang="cs-CZ" altLang="cs-CZ"/>
              <a:t>opakující se struktury „motýlků“ obsahujících 4 uzly a 4 hrany</a:t>
            </a:r>
          </a:p>
        </p:txBody>
      </p:sp>
      <p:sp>
        <p:nvSpPr>
          <p:cNvPr id="7" name="Rectangle 2">
            <a:extLst>
              <a:ext uri="{FF2B5EF4-FFF2-40B4-BE49-F238E27FC236}">
                <a16:creationId xmlns:a16="http://schemas.microsoft.com/office/drawing/2014/main" id="{612EF97F-8EBA-4FAA-B6BF-66EFA2D3E728}"/>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5F5B0E-F055-4110-A0F3-1EF767B22923}"/>
              </a:ext>
            </a:extLst>
          </p:cNvPr>
          <p:cNvSpPr>
            <a:spLocks noGrp="1"/>
          </p:cNvSpPr>
          <p:nvPr>
            <p:ph type="title"/>
          </p:nvPr>
        </p:nvSpPr>
        <p:spPr/>
        <p:txBody>
          <a:bodyPr/>
          <a:lstStyle/>
          <a:p>
            <a:pPr>
              <a:defRPr/>
            </a:pPr>
            <a:r>
              <a:rPr lang="cs-CZ" sz="3200" dirty="0"/>
              <a:t>Testík</a:t>
            </a:r>
            <a:endParaRPr lang="cs-CZ" dirty="0"/>
          </a:p>
        </p:txBody>
      </p:sp>
      <p:sp>
        <p:nvSpPr>
          <p:cNvPr id="54275" name="Zástupný symbol pro obsah 2">
            <a:extLst>
              <a:ext uri="{FF2B5EF4-FFF2-40B4-BE49-F238E27FC236}">
                <a16:creationId xmlns:a16="http://schemas.microsoft.com/office/drawing/2014/main" id="{443F34CC-F5FC-414F-9051-AF64778329C8}"/>
              </a:ext>
            </a:extLst>
          </p:cNvPr>
          <p:cNvSpPr>
            <a:spLocks noGrp="1" noChangeArrowheads="1"/>
          </p:cNvSpPr>
          <p:nvPr>
            <p:ph idx="1"/>
          </p:nvPr>
        </p:nvSpPr>
        <p:spPr>
          <a:xfrm>
            <a:off x="500063" y="1412776"/>
            <a:ext cx="8535987" cy="4680520"/>
          </a:xfrm>
        </p:spPr>
        <p:txBody>
          <a:bodyPr numCol="2"/>
          <a:lstStyle/>
          <a:p>
            <a:pPr marL="514350" indent="-514350">
              <a:buFont typeface="+mj-lt"/>
              <a:buAutoNum type="arabicPeriod"/>
            </a:pPr>
            <a:r>
              <a:rPr lang="cs-CZ" altLang="cs-CZ" sz="2000" dirty="0"/>
              <a:t>Pro transformaci periodické č. ř. je vhodná: </a:t>
            </a:r>
          </a:p>
          <a:p>
            <a:pPr marL="914400" lvl="1" indent="-514350">
              <a:buFont typeface="+mj-lt"/>
              <a:buAutoNum type="arabicPeriod"/>
            </a:pPr>
            <a:r>
              <a:rPr lang="cs-CZ" altLang="cs-CZ" sz="1800" dirty="0"/>
              <a:t>Fourierova trans. s diskrétním časem (DTFT)</a:t>
            </a:r>
          </a:p>
          <a:p>
            <a:pPr marL="914400" lvl="1" indent="-514350">
              <a:buFont typeface="+mj-lt"/>
              <a:buAutoNum type="arabicPeriod"/>
            </a:pPr>
            <a:r>
              <a:rPr lang="cs-CZ" altLang="cs-CZ" sz="1800" dirty="0"/>
              <a:t>diskrétní Fourier. t (DFT)</a:t>
            </a:r>
          </a:p>
          <a:p>
            <a:pPr marL="914400" lvl="1" indent="-514350">
              <a:buFont typeface="+mj-lt"/>
              <a:buAutoNum type="arabicPeriod"/>
            </a:pPr>
            <a:r>
              <a:rPr lang="cs-CZ" altLang="cs-CZ" sz="1800" dirty="0"/>
              <a:t>Fourierova transformace</a:t>
            </a:r>
          </a:p>
          <a:p>
            <a:pPr marL="914400" lvl="1" indent="-514350">
              <a:buFont typeface="+mj-lt"/>
              <a:buAutoNum type="arabicPeriod"/>
            </a:pPr>
            <a:r>
              <a:rPr lang="cs-CZ" altLang="cs-CZ" sz="1800" dirty="0"/>
              <a:t>diskrétní Fourierova řada</a:t>
            </a:r>
          </a:p>
          <a:p>
            <a:pPr marL="514350" indent="-514350">
              <a:buFont typeface="+mj-lt"/>
              <a:buAutoNum type="arabicPeriod"/>
            </a:pPr>
            <a:r>
              <a:rPr lang="cs-CZ" altLang="cs-CZ" sz="2000" dirty="0"/>
              <a:t>Pro transformaci nekonečné neperiodické č. ř. je vhodná</a:t>
            </a:r>
          </a:p>
          <a:p>
            <a:pPr marL="914400" lvl="1" indent="-514350">
              <a:buFont typeface="+mj-lt"/>
              <a:buAutoNum type="arabicPeriod"/>
            </a:pPr>
            <a:r>
              <a:rPr lang="cs-CZ" altLang="cs-CZ" sz="1800" dirty="0"/>
              <a:t>Fourierova trans. s diskrétním časem (DTFT)</a:t>
            </a:r>
          </a:p>
          <a:p>
            <a:pPr marL="914400" lvl="1" indent="-514350">
              <a:buFont typeface="+mj-lt"/>
              <a:buAutoNum type="arabicPeriod"/>
            </a:pPr>
            <a:r>
              <a:rPr lang="cs-CZ" altLang="cs-CZ" sz="1800" dirty="0"/>
              <a:t>diskrétní Fourier. t (DFT)</a:t>
            </a:r>
          </a:p>
          <a:p>
            <a:pPr marL="914400" lvl="1" indent="-514350">
              <a:buFont typeface="+mj-lt"/>
              <a:buAutoNum type="arabicPeriod"/>
            </a:pPr>
            <a:r>
              <a:rPr lang="cs-CZ" altLang="cs-CZ" sz="1800" dirty="0"/>
              <a:t>Fourierova řada</a:t>
            </a:r>
          </a:p>
          <a:p>
            <a:pPr marL="914400" lvl="1" indent="-514350">
              <a:buFont typeface="+mj-lt"/>
              <a:buAutoNum type="arabicPeriod"/>
            </a:pPr>
            <a:r>
              <a:rPr lang="cs-CZ" altLang="cs-CZ" sz="1800" dirty="0"/>
              <a:t>diskrétní Fourierova řada</a:t>
            </a:r>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400050" lvl="1" indent="0">
              <a:buNone/>
            </a:pPr>
            <a:endParaRPr lang="cs-CZ" altLang="cs-CZ" sz="1800" dirty="0"/>
          </a:p>
          <a:p>
            <a:pPr marL="514350" indent="-514350">
              <a:buFont typeface="+mj-lt"/>
              <a:buAutoNum type="arabicPeriod"/>
            </a:pPr>
            <a:r>
              <a:rPr lang="cs-CZ" altLang="cs-CZ" sz="2000" dirty="0"/>
              <a:t>Pro transformaci konečné neperiodické č. ř. je vhodná</a:t>
            </a:r>
          </a:p>
          <a:p>
            <a:pPr marL="914400" lvl="1" indent="-514350">
              <a:buFont typeface="+mj-lt"/>
              <a:buAutoNum type="arabicPeriod"/>
            </a:pPr>
            <a:r>
              <a:rPr lang="cs-CZ" altLang="cs-CZ" sz="1800" dirty="0"/>
              <a:t>Fourierova trans. s diskrétním časem (DTFT)</a:t>
            </a:r>
          </a:p>
          <a:p>
            <a:pPr marL="914400" lvl="1" indent="-514350">
              <a:buFont typeface="+mj-lt"/>
              <a:buAutoNum type="arabicPeriod"/>
            </a:pPr>
            <a:r>
              <a:rPr lang="cs-CZ" altLang="cs-CZ" sz="1800" dirty="0"/>
              <a:t>diskrétní Fourier. t (DFT)</a:t>
            </a:r>
          </a:p>
          <a:p>
            <a:pPr marL="914400" lvl="1" indent="-514350">
              <a:buFont typeface="+mj-lt"/>
              <a:buAutoNum type="arabicPeriod"/>
            </a:pPr>
            <a:r>
              <a:rPr lang="cs-CZ" altLang="cs-CZ" sz="1800" dirty="0"/>
              <a:t>rychlá Fourier. t. (FFT)</a:t>
            </a:r>
          </a:p>
          <a:p>
            <a:pPr marL="914400" lvl="1" indent="-514350">
              <a:buFont typeface="+mj-lt"/>
              <a:buAutoNum type="arabicPeriod"/>
            </a:pPr>
            <a:r>
              <a:rPr lang="cs-CZ" altLang="cs-CZ" sz="1800" dirty="0"/>
              <a:t>diskrétní Fourierova řada</a:t>
            </a:r>
          </a:p>
          <a:p>
            <a:pPr marL="514350" indent="-514350">
              <a:buFont typeface="+mj-lt"/>
              <a:buAutoNum type="arabicPeriod"/>
            </a:pPr>
            <a:r>
              <a:rPr lang="cs-CZ" altLang="cs-CZ" sz="2000" dirty="0"/>
              <a:t>Pro transformaci spojité periodické funkce je vhodná</a:t>
            </a:r>
          </a:p>
          <a:p>
            <a:pPr marL="914400" lvl="1" indent="-514350">
              <a:buFont typeface="+mj-lt"/>
              <a:buAutoNum type="arabicPeriod"/>
            </a:pPr>
            <a:r>
              <a:rPr lang="cs-CZ" altLang="cs-CZ" sz="1800" dirty="0"/>
              <a:t>Fourierova trans. s diskrétním časem (DTFT)</a:t>
            </a:r>
          </a:p>
          <a:p>
            <a:pPr marL="914400" lvl="1" indent="-514350">
              <a:buFont typeface="+mj-lt"/>
              <a:buAutoNum type="arabicPeriod"/>
            </a:pPr>
            <a:r>
              <a:rPr lang="cs-CZ" altLang="cs-CZ" sz="1800" dirty="0"/>
              <a:t>diskrétní Fourier. t (DFT)</a:t>
            </a:r>
          </a:p>
          <a:p>
            <a:pPr marL="914400" lvl="1" indent="-514350">
              <a:buFont typeface="+mj-lt"/>
              <a:buAutoNum type="arabicPeriod"/>
            </a:pPr>
            <a:r>
              <a:rPr lang="cs-CZ" altLang="cs-CZ" sz="1800" dirty="0"/>
              <a:t>rychlá Fourier. t. (FFT)</a:t>
            </a:r>
          </a:p>
          <a:p>
            <a:pPr marL="914400" lvl="1" indent="-514350">
              <a:buFont typeface="+mj-lt"/>
              <a:buAutoNum type="arabicPeriod"/>
            </a:pPr>
            <a:r>
              <a:rPr lang="cs-CZ" altLang="cs-CZ" sz="1800" dirty="0"/>
              <a:t>Fourierova řada</a:t>
            </a:r>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914400" lvl="1" indent="-514350">
              <a:buFont typeface="+mj-lt"/>
              <a:buAutoNum type="arabicPeriod"/>
            </a:pPr>
            <a:endParaRPr lang="cs-CZ" altLang="cs-CZ" sz="1800" dirty="0"/>
          </a:p>
          <a:p>
            <a:pPr marL="514350" indent="-514350">
              <a:buFont typeface="+mj-lt"/>
              <a:buAutoNum type="arabicPeriod"/>
            </a:pPr>
            <a:endParaRPr lang="cs-CZ" altLang="cs-CZ" sz="2400" dirty="0"/>
          </a:p>
          <a:p>
            <a:pPr marL="914400" lvl="1" indent="-514350">
              <a:buFont typeface="+mj-lt"/>
              <a:buAutoNum type="arabicPeriod"/>
            </a:pPr>
            <a:endParaRPr lang="cs-CZ" altLang="cs-CZ" sz="2000" dirty="0"/>
          </a:p>
        </p:txBody>
      </p:sp>
    </p:spTree>
    <p:extLst>
      <p:ext uri="{BB962C8B-B14F-4D97-AF65-F5344CB8AC3E}">
        <p14:creationId xmlns:p14="http://schemas.microsoft.com/office/powerpoint/2010/main" val="601627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31EADF-30CE-45A7-A27C-C8DC1DBA5A52}"/>
              </a:ext>
            </a:extLst>
          </p:cNvPr>
          <p:cNvSpPr>
            <a:spLocks noGrp="1"/>
          </p:cNvSpPr>
          <p:nvPr>
            <p:ph type="ctrTitle"/>
          </p:nvPr>
        </p:nvSpPr>
        <p:spPr>
          <a:xfrm>
            <a:off x="539750" y="1916113"/>
            <a:ext cx="8064500" cy="1973262"/>
          </a:xfrm>
        </p:spPr>
        <p:txBody>
          <a:bodyPr/>
          <a:lstStyle/>
          <a:p>
            <a:pPr>
              <a:defRPr/>
            </a:pPr>
            <a:r>
              <a:rPr lang="cs-CZ" dirty="0"/>
              <a:t>X. SYSTÉMY - </a:t>
            </a:r>
            <a:r>
              <a:rPr lang="cs-CZ" cap="all" dirty="0"/>
              <a:t>základní pojmy</a:t>
            </a:r>
            <a:endParaRPr lang="cs-CZ" sz="4400" cap="all" dirty="0"/>
          </a:p>
        </p:txBody>
      </p:sp>
      <p:sp>
        <p:nvSpPr>
          <p:cNvPr id="3" name="Podnadpis 2">
            <a:extLst>
              <a:ext uri="{FF2B5EF4-FFF2-40B4-BE49-F238E27FC236}">
                <a16:creationId xmlns:a16="http://schemas.microsoft.com/office/drawing/2014/main" id="{E2B8BA74-4D94-4370-B7E3-CCF13253B447}"/>
              </a:ext>
            </a:extLst>
          </p:cNvPr>
          <p:cNvSpPr>
            <a:spLocks noGrp="1"/>
          </p:cNvSpPr>
          <p:nvPr>
            <p:ph type="subTitle" idx="1"/>
          </p:nvPr>
        </p:nvSpPr>
        <p:spPr>
          <a:xfrm>
            <a:off x="2074863" y="4292600"/>
            <a:ext cx="4994275" cy="1008063"/>
          </a:xfrm>
        </p:spPr>
        <p:txBody>
          <a:bodyPr/>
          <a:lstStyle/>
          <a:p>
            <a:pPr>
              <a:defRPr/>
            </a:pP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2E1C7E6-E131-44A6-A051-71A7757C3B5B}"/>
              </a:ext>
            </a:extLst>
          </p:cNvPr>
          <p:cNvSpPr>
            <a:spLocks noGrp="1" noChangeArrowheads="1"/>
          </p:cNvSpPr>
          <p:nvPr>
            <p:ph type="title"/>
          </p:nvPr>
        </p:nvSpPr>
        <p:spPr/>
        <p:txBody>
          <a:bodyPr/>
          <a:lstStyle/>
          <a:p>
            <a:pPr>
              <a:defRPr/>
            </a:pPr>
            <a:r>
              <a:rPr lang="cs-CZ" sz="2800" dirty="0"/>
              <a:t>SYSTÉM - definice</a:t>
            </a:r>
          </a:p>
        </p:txBody>
      </p:sp>
      <p:sp>
        <p:nvSpPr>
          <p:cNvPr id="106499" name="Rectangle 3">
            <a:extLst>
              <a:ext uri="{FF2B5EF4-FFF2-40B4-BE49-F238E27FC236}">
                <a16:creationId xmlns:a16="http://schemas.microsoft.com/office/drawing/2014/main" id="{FEF14954-08AD-442E-BA8E-F0846584A105}"/>
              </a:ext>
            </a:extLst>
          </p:cNvPr>
          <p:cNvSpPr>
            <a:spLocks noGrp="1" noChangeArrowheads="1"/>
          </p:cNvSpPr>
          <p:nvPr>
            <p:ph type="body" idx="1"/>
          </p:nvPr>
        </p:nvSpPr>
        <p:spPr>
          <a:xfrm>
            <a:off x="500063" y="1214438"/>
            <a:ext cx="8535987" cy="5167312"/>
          </a:xfrm>
        </p:spPr>
        <p:txBody>
          <a:bodyPr/>
          <a:lstStyle/>
          <a:p>
            <a:pPr marL="609600" indent="-609600" algn="ctr">
              <a:lnSpc>
                <a:spcPct val="90000"/>
              </a:lnSpc>
              <a:buFontTx/>
              <a:buNone/>
              <a:defRPr/>
            </a:pPr>
            <a:r>
              <a:rPr lang="cs-CZ" sz="4000" dirty="0"/>
              <a:t>	</a:t>
            </a:r>
            <a:r>
              <a:rPr lang="cs-CZ" sz="3600" b="1" cap="small" dirty="0">
                <a:solidFill>
                  <a:srgbClr val="002060"/>
                </a:solidFill>
              </a:rPr>
              <a:t>systém</a:t>
            </a:r>
            <a:r>
              <a:rPr lang="cs-CZ" sz="3600" dirty="0"/>
              <a:t> </a:t>
            </a:r>
            <a:r>
              <a:rPr lang="cs-CZ" sz="2400" dirty="0"/>
              <a:t>(</a:t>
            </a:r>
            <a:r>
              <a:rPr lang="cs-CZ" sz="2400" dirty="0" err="1"/>
              <a:t>řec</a:t>
            </a:r>
            <a:r>
              <a:rPr lang="cs-CZ" sz="2400" dirty="0"/>
              <a:t>.) </a:t>
            </a:r>
            <a:endParaRPr lang="cs-CZ" sz="3600" dirty="0"/>
          </a:p>
          <a:p>
            <a:pPr marL="609600" indent="-609600" algn="ctr">
              <a:lnSpc>
                <a:spcPct val="90000"/>
              </a:lnSpc>
              <a:buFontTx/>
              <a:buNone/>
              <a:defRPr/>
            </a:pPr>
            <a:r>
              <a:rPr lang="cs-CZ" b="1" dirty="0">
                <a:sym typeface="Symbol" pitchFamily="18" charset="2"/>
              </a:rPr>
              <a:t></a:t>
            </a:r>
          </a:p>
          <a:p>
            <a:pPr marL="609600" indent="-609600" algn="ctr">
              <a:lnSpc>
                <a:spcPct val="90000"/>
              </a:lnSpc>
              <a:spcBef>
                <a:spcPct val="0"/>
              </a:spcBef>
              <a:buFontTx/>
              <a:buNone/>
              <a:defRPr/>
            </a:pPr>
            <a:r>
              <a:rPr lang="cs-CZ" dirty="0"/>
              <a:t>složené, seskupené (v celek)</a:t>
            </a:r>
          </a:p>
          <a:p>
            <a:pPr marL="609600" indent="-609600" algn="ctr">
              <a:lnSpc>
                <a:spcPct val="90000"/>
              </a:lnSpc>
              <a:spcBef>
                <a:spcPct val="0"/>
              </a:spcBef>
              <a:buFontTx/>
              <a:buNone/>
              <a:defRPr/>
            </a:pPr>
            <a:endParaRPr lang="cs-CZ" dirty="0"/>
          </a:p>
          <a:p>
            <a:pPr marL="609600" indent="-609600">
              <a:lnSpc>
                <a:spcPct val="90000"/>
              </a:lnSpc>
              <a:spcBef>
                <a:spcPct val="50000"/>
              </a:spcBef>
              <a:buClr>
                <a:schemeClr val="tx1"/>
              </a:buClr>
              <a:defRPr/>
            </a:pPr>
            <a:r>
              <a:rPr lang="cs-CZ" dirty="0"/>
              <a:t>uzavřený, jednotně uspořádaný celek;</a:t>
            </a:r>
          </a:p>
          <a:p>
            <a:pPr marL="609600" indent="-609600">
              <a:lnSpc>
                <a:spcPct val="90000"/>
              </a:lnSpc>
              <a:buClr>
                <a:schemeClr val="tx1"/>
              </a:buClr>
              <a:defRPr/>
            </a:pPr>
            <a:r>
              <a:rPr lang="cs-CZ" dirty="0"/>
              <a:t>soustava věcí, myšlenek, apod. uspořádaná podle určitého hlediska, určitou formou a metodou;</a:t>
            </a:r>
          </a:p>
          <a:p>
            <a:pPr marL="609600" indent="-609600">
              <a:lnSpc>
                <a:spcPct val="90000"/>
              </a:lnSpc>
              <a:buClr>
                <a:schemeClr val="tx1"/>
              </a:buClr>
              <a:defRPr/>
            </a:pPr>
            <a:r>
              <a:rPr lang="cs-CZ" dirty="0"/>
              <a:t>záměrný, promyšlený, určitým způsobem uspořádaný postup, organizace, děj nebo vývoj;</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3CEDDE66-9A25-47F1-8BAB-439497D50C2E}"/>
              </a:ext>
            </a:extLst>
          </p:cNvPr>
          <p:cNvSpPr>
            <a:spLocks noGrp="1" noChangeArrowheads="1"/>
          </p:cNvSpPr>
          <p:nvPr>
            <p:ph type="body" sz="half" idx="1"/>
          </p:nvPr>
        </p:nvSpPr>
        <p:spPr>
          <a:xfrm>
            <a:off x="4286250" y="1500188"/>
            <a:ext cx="4403725" cy="3673475"/>
          </a:xfrm>
        </p:spPr>
        <p:txBody>
          <a:bodyPr/>
          <a:lstStyle/>
          <a:p>
            <a:pPr>
              <a:lnSpc>
                <a:spcPct val="90000"/>
              </a:lnSpc>
              <a:buFontTx/>
              <a:buNone/>
            </a:pPr>
            <a:r>
              <a:rPr lang="cs-CZ" altLang="cs-CZ"/>
              <a:t>	</a:t>
            </a:r>
            <a:r>
              <a:rPr lang="en-US" altLang="cs-CZ"/>
              <a:t>[</a:t>
            </a:r>
            <a:r>
              <a:rPr lang="cs-CZ" altLang="cs-CZ"/>
              <a:t>Systém se skládá</a:t>
            </a:r>
            <a:r>
              <a:rPr lang="en-US" altLang="cs-CZ"/>
              <a:t>]</a:t>
            </a:r>
            <a:r>
              <a:rPr lang="cs-CZ" altLang="cs-CZ"/>
              <a:t> z dynamicky uspořádaných prvků a vzájemně se ovlivňujících procesů</a:t>
            </a:r>
            <a:r>
              <a:rPr lang="en-US" altLang="cs-CZ"/>
              <a:t>. […] </a:t>
            </a:r>
            <a:r>
              <a:rPr lang="cs-CZ" altLang="cs-CZ"/>
              <a:t>Základním úkolem biologie je odhalení zákonitostí biologických systémů.</a:t>
            </a:r>
          </a:p>
        </p:txBody>
      </p:sp>
      <p:pic>
        <p:nvPicPr>
          <p:cNvPr id="11267" name="Picture 11" descr="vonBertalanffy">
            <a:extLst>
              <a:ext uri="{FF2B5EF4-FFF2-40B4-BE49-F238E27FC236}">
                <a16:creationId xmlns:a16="http://schemas.microsoft.com/office/drawing/2014/main" id="{D4906EE8-3EEF-4BCD-83FE-ED8DA89612F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187450" y="1484313"/>
            <a:ext cx="2016125" cy="2516187"/>
          </a:xfrm>
        </p:spPr>
      </p:pic>
      <p:sp>
        <p:nvSpPr>
          <p:cNvPr id="119821" name="Text Box 13">
            <a:extLst>
              <a:ext uri="{FF2B5EF4-FFF2-40B4-BE49-F238E27FC236}">
                <a16:creationId xmlns:a16="http://schemas.microsoft.com/office/drawing/2014/main" id="{835D4B86-306B-4209-A1B1-3286E2A12682}"/>
              </a:ext>
            </a:extLst>
          </p:cNvPr>
          <p:cNvSpPr txBox="1">
            <a:spLocks noChangeArrowheads="1"/>
          </p:cNvSpPr>
          <p:nvPr/>
        </p:nvSpPr>
        <p:spPr bwMode="auto">
          <a:xfrm>
            <a:off x="428625" y="4214813"/>
            <a:ext cx="3600450" cy="822325"/>
          </a:xfrm>
          <a:prstGeom prst="rect">
            <a:avLst/>
          </a:prstGeom>
          <a:noFill/>
          <a:ln w="9525">
            <a:noFill/>
            <a:miter lim="800000"/>
            <a:headEnd/>
            <a:tailEnd/>
          </a:ln>
          <a:effectLst/>
        </p:spPr>
        <p:txBody>
          <a:bodyPr>
            <a:spAutoFit/>
          </a:bodyPr>
          <a:lstStyle/>
          <a:p>
            <a:pPr algn="ctr" eaLnBrk="1" hangingPunct="1">
              <a:spcBef>
                <a:spcPct val="50000"/>
              </a:spcBef>
              <a:defRPr/>
            </a:pPr>
            <a:r>
              <a:rPr lang="cs-CZ" b="1" dirty="0" err="1">
                <a:effectLst>
                  <a:outerShdw blurRad="38100" dist="38100" dir="2700000" algn="tl">
                    <a:srgbClr val="000000"/>
                  </a:outerShdw>
                </a:effectLst>
                <a:cs typeface="+mn-cs"/>
              </a:rPr>
              <a:t>Ludwig</a:t>
            </a:r>
            <a:r>
              <a:rPr lang="cs-CZ" b="1" dirty="0">
                <a:effectLst>
                  <a:outerShdw blurRad="38100" dist="38100" dir="2700000" algn="tl">
                    <a:srgbClr val="000000"/>
                  </a:outerShdw>
                </a:effectLst>
                <a:cs typeface="+mn-cs"/>
              </a:rPr>
              <a:t> </a:t>
            </a:r>
            <a:r>
              <a:rPr lang="cs-CZ" b="1" dirty="0" err="1">
                <a:effectLst>
                  <a:outerShdw blurRad="38100" dist="38100" dir="2700000" algn="tl">
                    <a:srgbClr val="000000"/>
                  </a:outerShdw>
                </a:effectLst>
                <a:cs typeface="+mn-cs"/>
              </a:rPr>
              <a:t>von</a:t>
            </a:r>
            <a:r>
              <a:rPr lang="cs-CZ" b="1" dirty="0">
                <a:effectLst>
                  <a:outerShdw blurRad="38100" dist="38100" dir="2700000" algn="tl">
                    <a:srgbClr val="000000"/>
                  </a:outerShdw>
                </a:effectLst>
                <a:cs typeface="+mn-cs"/>
              </a:rPr>
              <a:t> </a:t>
            </a:r>
            <a:r>
              <a:rPr lang="cs-CZ" b="1" dirty="0" err="1">
                <a:effectLst>
                  <a:outerShdw blurRad="38100" dist="38100" dir="2700000" algn="tl">
                    <a:srgbClr val="000000"/>
                  </a:outerShdw>
                </a:effectLst>
                <a:cs typeface="+mn-cs"/>
              </a:rPr>
              <a:t>Bertalanffy</a:t>
            </a:r>
            <a:r>
              <a:rPr lang="cs-CZ" b="1" dirty="0">
                <a:effectLst>
                  <a:outerShdw blurRad="38100" dist="38100" dir="2700000" algn="tl">
                    <a:srgbClr val="000000"/>
                  </a:outerShdw>
                </a:effectLst>
                <a:cs typeface="+mn-cs"/>
              </a:rPr>
              <a:t> </a:t>
            </a:r>
          </a:p>
          <a:p>
            <a:pPr algn="ctr" eaLnBrk="1" hangingPunct="1">
              <a:defRPr/>
            </a:pPr>
            <a:r>
              <a:rPr lang="cs-CZ" b="1" dirty="0">
                <a:effectLst>
                  <a:outerShdw blurRad="38100" dist="38100" dir="2700000" algn="tl">
                    <a:srgbClr val="000000"/>
                  </a:outerShdw>
                </a:effectLst>
                <a:cs typeface="+mn-cs"/>
              </a:rPr>
              <a:t>(1901-1972)</a:t>
            </a:r>
            <a:r>
              <a:rPr lang="cs-CZ" dirty="0">
                <a:effectLst>
                  <a:outerShdw blurRad="38100" dist="38100" dir="2700000" algn="tl">
                    <a:srgbClr val="000000"/>
                  </a:outerShdw>
                </a:effectLst>
                <a:cs typeface="+mn-cs"/>
              </a:rPr>
              <a:t> </a:t>
            </a:r>
          </a:p>
        </p:txBody>
      </p:sp>
      <p:sp>
        <p:nvSpPr>
          <p:cNvPr id="119822" name="Text Box 14">
            <a:extLst>
              <a:ext uri="{FF2B5EF4-FFF2-40B4-BE49-F238E27FC236}">
                <a16:creationId xmlns:a16="http://schemas.microsoft.com/office/drawing/2014/main" id="{F2705B6A-FB4F-40BC-9CC3-802E5B1C64C2}"/>
              </a:ext>
            </a:extLst>
          </p:cNvPr>
          <p:cNvSpPr txBox="1">
            <a:spLocks noChangeArrowheads="1"/>
          </p:cNvSpPr>
          <p:nvPr/>
        </p:nvSpPr>
        <p:spPr bwMode="auto">
          <a:xfrm>
            <a:off x="428625" y="5516563"/>
            <a:ext cx="8535988" cy="1016000"/>
          </a:xfrm>
          <a:prstGeom prst="rect">
            <a:avLst/>
          </a:prstGeom>
          <a:noFill/>
          <a:ln w="9525">
            <a:noFill/>
            <a:miter lim="800000"/>
            <a:headEnd/>
            <a:tailEnd/>
          </a:ln>
          <a:effectLst/>
        </p:spPr>
        <p:txBody>
          <a:bodyPr>
            <a:spAutoFit/>
          </a:bodyPr>
          <a:lstStyle/>
          <a:p>
            <a:pPr eaLnBrk="1" hangingPunct="1">
              <a:spcBef>
                <a:spcPct val="50000"/>
              </a:spcBef>
              <a:defRPr/>
            </a:pPr>
            <a:r>
              <a:rPr lang="cs-CZ" sz="2000" b="1" dirty="0" err="1">
                <a:solidFill>
                  <a:schemeClr val="bg2"/>
                </a:solidFill>
                <a:effectLst>
                  <a:outerShdw blurRad="38100" dist="38100" dir="2700000" algn="tl">
                    <a:srgbClr val="000000"/>
                  </a:outerShdw>
                </a:effectLst>
                <a:latin typeface="Arial" charset="0"/>
                <a:cs typeface="+mn-cs"/>
              </a:rPr>
              <a:t>Kritische</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Theorie</a:t>
            </a:r>
            <a:r>
              <a:rPr lang="cs-CZ" sz="2000" b="1" dirty="0">
                <a:solidFill>
                  <a:schemeClr val="bg2"/>
                </a:solidFill>
                <a:effectLst>
                  <a:outerShdw blurRad="38100" dist="38100" dir="2700000" algn="tl">
                    <a:srgbClr val="000000"/>
                  </a:outerShdw>
                </a:effectLst>
                <a:latin typeface="Arial" charset="0"/>
                <a:cs typeface="+mn-cs"/>
              </a:rPr>
              <a:t> der </a:t>
            </a:r>
            <a:r>
              <a:rPr lang="cs-CZ" sz="2000" b="1" dirty="0" err="1">
                <a:solidFill>
                  <a:schemeClr val="bg2"/>
                </a:solidFill>
                <a:effectLst>
                  <a:outerShdw blurRad="38100" dist="38100" dir="2700000" algn="tl">
                    <a:srgbClr val="000000"/>
                  </a:outerShdw>
                </a:effectLst>
                <a:latin typeface="Arial" charset="0"/>
                <a:cs typeface="+mn-cs"/>
              </a:rPr>
              <a:t>Formbildung</a:t>
            </a:r>
            <a:r>
              <a:rPr lang="cs-CZ" sz="2000" dirty="0">
                <a:solidFill>
                  <a:schemeClr val="bg2"/>
                </a:solidFill>
                <a:effectLst>
                  <a:outerShdw blurRad="38100" dist="38100" dir="2700000" algn="tl">
                    <a:srgbClr val="000000"/>
                  </a:outerShdw>
                </a:effectLst>
                <a:latin typeface="Arial" charset="0"/>
                <a:cs typeface="+mn-cs"/>
              </a:rPr>
              <a:t>, Berlin 1928</a:t>
            </a:r>
            <a:r>
              <a:rPr lang="cs-CZ" dirty="0">
                <a:solidFill>
                  <a:schemeClr val="bg2"/>
                </a:solidFill>
                <a:effectLst>
                  <a:outerShdw blurRad="38100" dist="38100" dir="2700000" algn="tl">
                    <a:srgbClr val="000000"/>
                  </a:outerShdw>
                </a:effectLst>
                <a:cs typeface="+mn-cs"/>
              </a:rPr>
              <a:t> </a:t>
            </a:r>
          </a:p>
          <a:p>
            <a:pPr eaLnBrk="1" hangingPunct="1">
              <a:defRPr/>
            </a:pPr>
            <a:r>
              <a:rPr lang="cs-CZ" sz="2000" b="1" dirty="0" err="1">
                <a:solidFill>
                  <a:schemeClr val="bg2"/>
                </a:solidFill>
                <a:effectLst>
                  <a:outerShdw blurRad="38100" dist="38100" dir="2700000" algn="tl">
                    <a:srgbClr val="000000"/>
                  </a:outerShdw>
                </a:effectLst>
                <a:latin typeface="Arial" charset="0"/>
                <a:cs typeface="+mn-cs"/>
              </a:rPr>
              <a:t>General</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System</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Theory</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Foundations</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Development</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Applications</a:t>
            </a:r>
            <a:r>
              <a:rPr lang="cs-CZ" sz="2000" dirty="0">
                <a:solidFill>
                  <a:schemeClr val="bg2"/>
                </a:solidFill>
                <a:effectLst>
                  <a:outerShdw blurRad="38100" dist="38100" dir="2700000" algn="tl">
                    <a:srgbClr val="000000"/>
                  </a:outerShdw>
                </a:effectLst>
                <a:latin typeface="Arial" charset="0"/>
                <a:cs typeface="+mn-cs"/>
              </a:rPr>
              <a:t>, NY1968</a:t>
            </a:r>
            <a:r>
              <a:rPr lang="cs-CZ" dirty="0">
                <a:effectLst>
                  <a:outerShdw blurRad="38100" dist="38100" dir="2700000" algn="tl">
                    <a:srgbClr val="000000"/>
                  </a:outerShdw>
                </a:effectLst>
                <a:cs typeface="+mn-cs"/>
              </a:rPr>
              <a:t> </a:t>
            </a:r>
          </a:p>
        </p:txBody>
      </p:sp>
      <p:sp>
        <p:nvSpPr>
          <p:cNvPr id="10" name="Rectangle 2">
            <a:extLst>
              <a:ext uri="{FF2B5EF4-FFF2-40B4-BE49-F238E27FC236}">
                <a16:creationId xmlns:a16="http://schemas.microsoft.com/office/drawing/2014/main" id="{BC3CC2D1-291C-439C-B74C-2B467D07498C}"/>
              </a:ext>
            </a:extLst>
          </p:cNvPr>
          <p:cNvSpPr>
            <a:spLocks noGrp="1" noChangeArrowheads="1"/>
          </p:cNvSpPr>
          <p:nvPr>
            <p:ph type="title"/>
          </p:nvPr>
        </p:nvSpPr>
        <p:spPr>
          <a:xfrm>
            <a:off x="506413" y="61913"/>
            <a:ext cx="8494712" cy="938212"/>
          </a:xfrm>
        </p:spPr>
        <p:txBody>
          <a:bodyPr/>
          <a:lstStyle/>
          <a:p>
            <a:pPr>
              <a:defRPr/>
            </a:pPr>
            <a:r>
              <a:rPr lang="cs-CZ" sz="2800" dirty="0"/>
              <a:t>SYSTÉM - </a:t>
            </a:r>
            <a:r>
              <a:rPr lang="cs-CZ" sz="2800" cap="all" dirty="0"/>
              <a:t>definice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D8DCE86B-FB9F-4CED-8220-6B69A3F5EBAB}"/>
              </a:ext>
            </a:extLst>
          </p:cNvPr>
          <p:cNvSpPr>
            <a:spLocks noGrp="1" noChangeArrowheads="1"/>
          </p:cNvSpPr>
          <p:nvPr>
            <p:ph type="title"/>
          </p:nvPr>
        </p:nvSpPr>
        <p:spPr/>
        <p:txBody>
          <a:bodyPr/>
          <a:lstStyle/>
          <a:p>
            <a:pPr>
              <a:defRPr/>
            </a:pPr>
            <a:r>
              <a:rPr lang="cs-CZ" sz="2800" dirty="0"/>
              <a:t>SYSTÉM - definice</a:t>
            </a:r>
          </a:p>
        </p:txBody>
      </p:sp>
      <p:sp>
        <p:nvSpPr>
          <p:cNvPr id="12291" name="Rectangle 3">
            <a:extLst>
              <a:ext uri="{FF2B5EF4-FFF2-40B4-BE49-F238E27FC236}">
                <a16:creationId xmlns:a16="http://schemas.microsoft.com/office/drawing/2014/main" id="{BDAEA018-5AE2-4DC5-BDDA-554231B15554}"/>
              </a:ext>
            </a:extLst>
          </p:cNvPr>
          <p:cNvSpPr>
            <a:spLocks noGrp="1" noChangeArrowheads="1"/>
          </p:cNvSpPr>
          <p:nvPr>
            <p:ph type="body" idx="1"/>
          </p:nvPr>
        </p:nvSpPr>
        <p:spPr>
          <a:xfrm>
            <a:off x="500063" y="1428750"/>
            <a:ext cx="8535987" cy="4953000"/>
          </a:xfrm>
        </p:spPr>
        <p:txBody>
          <a:bodyPr/>
          <a:lstStyle/>
          <a:p>
            <a:pPr marL="609600" indent="-609600">
              <a:lnSpc>
                <a:spcPct val="90000"/>
              </a:lnSpc>
            </a:pPr>
            <a:r>
              <a:rPr lang="cs-CZ" altLang="cs-CZ" b="1" dirty="0"/>
              <a:t>Systém je komplex vzájemně na sebe působících elementů.</a:t>
            </a:r>
            <a:r>
              <a:rPr lang="cs-CZ" altLang="cs-CZ" dirty="0"/>
              <a:t> (L. von </a:t>
            </a:r>
            <a:r>
              <a:rPr lang="cs-CZ" altLang="cs-CZ" dirty="0" err="1"/>
              <a:t>Bertalanffy</a:t>
            </a:r>
            <a:r>
              <a:rPr lang="cs-CZ" altLang="cs-CZ" dirty="0"/>
              <a:t>)</a:t>
            </a:r>
          </a:p>
          <a:p>
            <a:pPr marL="609600" indent="-609600">
              <a:lnSpc>
                <a:spcPct val="90000"/>
              </a:lnSpc>
            </a:pPr>
            <a:r>
              <a:rPr lang="cs-CZ" altLang="cs-CZ" b="1" dirty="0"/>
              <a:t>Systém je soubor prvků a vazeb mezi nimi.</a:t>
            </a:r>
            <a:r>
              <a:rPr lang="cs-CZ" altLang="cs-CZ" dirty="0"/>
              <a:t> (R. L. </a:t>
            </a:r>
            <a:r>
              <a:rPr lang="cs-CZ" altLang="cs-CZ" dirty="0" err="1"/>
              <a:t>Ackoff</a:t>
            </a:r>
            <a:r>
              <a:rPr lang="cs-CZ" altLang="cs-CZ" dirty="0"/>
              <a:t>)</a:t>
            </a:r>
          </a:p>
          <a:p>
            <a:pPr marL="609600" indent="-609600">
              <a:lnSpc>
                <a:spcPct val="90000"/>
              </a:lnSpc>
            </a:pPr>
            <a:r>
              <a:rPr lang="cs-CZ" altLang="cs-CZ" b="1" dirty="0"/>
              <a:t>Systém je uspořádání určitých komponent, vzájemně propojených v celek</a:t>
            </a:r>
            <a:r>
              <a:rPr lang="cs-CZ" altLang="cs-CZ" dirty="0"/>
              <a:t> (G. J. </a:t>
            </a:r>
            <a:r>
              <a:rPr lang="cs-CZ" altLang="cs-CZ" dirty="0" err="1"/>
              <a:t>Klir</a:t>
            </a:r>
            <a:r>
              <a:rPr lang="cs-CZ" altLang="cs-CZ"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E2025B2-82D2-4FD6-BFAE-3EEB1A31D324}"/>
              </a:ext>
            </a:extLst>
          </p:cNvPr>
          <p:cNvSpPr>
            <a:spLocks noGrp="1" noChangeArrowheads="1"/>
          </p:cNvSpPr>
          <p:nvPr>
            <p:ph type="body" sz="half" idx="1"/>
          </p:nvPr>
        </p:nvSpPr>
        <p:spPr>
          <a:xfrm>
            <a:off x="428625" y="1643063"/>
            <a:ext cx="4114800" cy="4179887"/>
          </a:xfrm>
        </p:spPr>
        <p:txBody>
          <a:bodyPr/>
          <a:lstStyle/>
          <a:p>
            <a:pPr marL="609600" indent="-609600">
              <a:buFontTx/>
              <a:buNone/>
            </a:pPr>
            <a:r>
              <a:rPr lang="cs-CZ" altLang="cs-CZ" b="1">
                <a:solidFill>
                  <a:schemeClr val="bg2"/>
                </a:solidFill>
              </a:rPr>
              <a:t>struktura</a:t>
            </a:r>
            <a:r>
              <a:rPr lang="cs-CZ" altLang="cs-CZ"/>
              <a:t> – je dána množinou všech prvků a vazeb (vztahů, relací) mezi prvky, resp. dalšími různými podsystémy daného systému;</a:t>
            </a:r>
          </a:p>
          <a:p>
            <a:pPr marL="609600" indent="-609600"/>
            <a:endParaRPr lang="cs-CZ" altLang="cs-CZ"/>
          </a:p>
        </p:txBody>
      </p:sp>
      <p:graphicFrame>
        <p:nvGraphicFramePr>
          <p:cNvPr id="13315" name="Object 2">
            <a:extLst>
              <a:ext uri="{FF2B5EF4-FFF2-40B4-BE49-F238E27FC236}">
                <a16:creationId xmlns:a16="http://schemas.microsoft.com/office/drawing/2014/main" id="{1C095833-A9DE-494A-BD6F-2B61DC37686E}"/>
              </a:ext>
            </a:extLst>
          </p:cNvPr>
          <p:cNvGraphicFramePr>
            <a:graphicFrameLocks noGrp="1" noChangeAspect="1"/>
          </p:cNvGraphicFramePr>
          <p:nvPr>
            <p:ph sz="quarter" idx="3"/>
          </p:nvPr>
        </p:nvGraphicFramePr>
        <p:xfrm>
          <a:off x="4716463" y="2205038"/>
          <a:ext cx="3997325" cy="2519362"/>
        </p:xfrm>
        <a:graphic>
          <a:graphicData uri="http://schemas.openxmlformats.org/presentationml/2006/ole">
            <mc:AlternateContent xmlns:mc="http://schemas.openxmlformats.org/markup-compatibility/2006">
              <mc:Choice xmlns:v="urn:schemas-microsoft-com:vml" Requires="v">
                <p:oleObj name="Rastrový obrázek" r:id="rId2" imgW="3191320" imgH="1943371" progId="Paint.Picture">
                  <p:embed/>
                </p:oleObj>
              </mc:Choice>
              <mc:Fallback>
                <p:oleObj name="Rastrový obrázek" r:id="rId2" imgW="3191320" imgH="1943371" progId="Paint.Picture">
                  <p:embed/>
                  <p:pic>
                    <p:nvPicPr>
                      <p:cNvPr id="0"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2205038"/>
                        <a:ext cx="3997325"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3">
            <a:extLst>
              <a:ext uri="{FF2B5EF4-FFF2-40B4-BE49-F238E27FC236}">
                <a16:creationId xmlns:a16="http://schemas.microsoft.com/office/drawing/2014/main" id="{4ADD81AE-61C5-4CC8-8EFC-F5C5DF0BD6CD}"/>
              </a:ext>
            </a:extLst>
          </p:cNvPr>
          <p:cNvSpPr>
            <a:spLocks noGrp="1" noChangeArrowheads="1"/>
          </p:cNvSpPr>
          <p:nvPr>
            <p:ph type="title"/>
          </p:nvPr>
        </p:nvSpPr>
        <p:spPr>
          <a:xfrm>
            <a:off x="506413" y="61913"/>
            <a:ext cx="8494712" cy="938212"/>
          </a:xfrm>
        </p:spPr>
        <p:txBody>
          <a:bodyPr/>
          <a:lstStyle/>
          <a:p>
            <a:pPr>
              <a:defRPr/>
            </a:pPr>
            <a:r>
              <a:rPr lang="cs-CZ" sz="2800" cap="all" dirty="0"/>
              <a:t>Základní atributy systému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D2BB9B74-D4DF-4D9B-BED4-7273E7752BE3}"/>
              </a:ext>
            </a:extLst>
          </p:cNvPr>
          <p:cNvSpPr>
            <a:spLocks noGrp="1" noChangeArrowheads="1"/>
          </p:cNvSpPr>
          <p:nvPr>
            <p:ph type="body" sz="half" idx="1"/>
          </p:nvPr>
        </p:nvSpPr>
        <p:spPr>
          <a:xfrm>
            <a:off x="428625" y="1643063"/>
            <a:ext cx="8237538" cy="4179887"/>
          </a:xfrm>
        </p:spPr>
        <p:txBody>
          <a:bodyPr/>
          <a:lstStyle/>
          <a:p>
            <a:pPr>
              <a:buFontTx/>
              <a:buNone/>
            </a:pPr>
            <a:r>
              <a:rPr lang="cs-CZ" altLang="cs-CZ" b="1">
                <a:solidFill>
                  <a:schemeClr val="bg2"/>
                </a:solidFill>
              </a:rPr>
              <a:t>chování</a:t>
            </a:r>
            <a:r>
              <a:rPr lang="cs-CZ" altLang="cs-CZ"/>
              <a:t> – je projevem dynamiky systému Dynamika je schopnost vyvolat změnu v systému, zejména jeho </a:t>
            </a:r>
            <a:r>
              <a:rPr lang="cs-CZ" altLang="cs-CZ" b="1" i="1">
                <a:solidFill>
                  <a:srgbClr val="002060"/>
                </a:solidFill>
              </a:rPr>
              <a:t>stavu</a:t>
            </a:r>
            <a:r>
              <a:rPr lang="cs-CZ" altLang="cs-CZ"/>
              <a:t>. Dynamika je vlastností prvků systému, vazby jsou jejími iniciátory (</a:t>
            </a:r>
            <a:r>
              <a:rPr lang="cs-CZ" altLang="cs-CZ" b="1" i="1">
                <a:solidFill>
                  <a:srgbClr val="002060"/>
                </a:solidFill>
              </a:rPr>
              <a:t>vstupy</a:t>
            </a:r>
            <a:r>
              <a:rPr lang="cs-CZ" altLang="cs-CZ"/>
              <a:t>), resp. nositeli důsledků (</a:t>
            </a:r>
            <a:r>
              <a:rPr lang="cs-CZ" altLang="cs-CZ" b="1" i="1">
                <a:solidFill>
                  <a:srgbClr val="002060"/>
                </a:solidFill>
              </a:rPr>
              <a:t>výstupy</a:t>
            </a:r>
            <a:r>
              <a:rPr lang="cs-CZ" altLang="cs-CZ"/>
              <a:t>).</a:t>
            </a:r>
          </a:p>
        </p:txBody>
      </p:sp>
      <p:pic>
        <p:nvPicPr>
          <p:cNvPr id="14339" name="Picture 6" descr="berta-lo">
            <a:extLst>
              <a:ext uri="{FF2B5EF4-FFF2-40B4-BE49-F238E27FC236}">
                <a16:creationId xmlns:a16="http://schemas.microsoft.com/office/drawing/2014/main" id="{600AE54C-F060-4682-AA3C-F875031FC6D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708400" y="4941888"/>
            <a:ext cx="1619250" cy="1200150"/>
          </a:xfrm>
        </p:spPr>
      </p:pic>
      <p:sp>
        <p:nvSpPr>
          <p:cNvPr id="8" name="Rectangle 3">
            <a:extLst>
              <a:ext uri="{FF2B5EF4-FFF2-40B4-BE49-F238E27FC236}">
                <a16:creationId xmlns:a16="http://schemas.microsoft.com/office/drawing/2014/main" id="{1B7DC22D-6C4C-4B7C-BFF8-F914A8DD9750}"/>
              </a:ext>
            </a:extLst>
          </p:cNvPr>
          <p:cNvSpPr>
            <a:spLocks noGrp="1" noChangeArrowheads="1"/>
          </p:cNvSpPr>
          <p:nvPr>
            <p:ph type="title"/>
          </p:nvPr>
        </p:nvSpPr>
        <p:spPr>
          <a:xfrm>
            <a:off x="506413" y="61913"/>
            <a:ext cx="8494712" cy="938212"/>
          </a:xfrm>
        </p:spPr>
        <p:txBody>
          <a:bodyPr/>
          <a:lstStyle/>
          <a:p>
            <a:pPr>
              <a:defRPr/>
            </a:pPr>
            <a:r>
              <a:rPr lang="cs-CZ" sz="2800" cap="all" dirty="0"/>
              <a:t>Základní atributy systému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24E7A24B-DB0A-4D4D-8BDA-DF94DABDA26A}"/>
              </a:ext>
            </a:extLst>
          </p:cNvPr>
          <p:cNvSpPr>
            <a:spLocks noGrp="1"/>
          </p:cNvSpPr>
          <p:nvPr>
            <p:ph type="ctrTitle"/>
          </p:nvPr>
        </p:nvSpPr>
        <p:spPr>
          <a:xfrm>
            <a:off x="1042988" y="1916113"/>
            <a:ext cx="6929437" cy="1973262"/>
          </a:xfrm>
        </p:spPr>
        <p:txBody>
          <a:bodyPr/>
          <a:lstStyle/>
          <a:p>
            <a:r>
              <a:rPr lang="cs-CZ" altLang="cs-CZ" sz="4400" dirty="0"/>
              <a:t>IX. FREKVENČNÍ TRANSFORMACE</a:t>
            </a:r>
            <a:br>
              <a:rPr lang="cs-CZ" altLang="cs-CZ" dirty="0"/>
            </a:br>
            <a:r>
              <a:rPr lang="cs-CZ" altLang="cs-CZ" sz="2800" dirty="0"/>
              <a:t> </a:t>
            </a:r>
            <a:r>
              <a:rPr lang="cs-CZ" altLang="cs-CZ" sz="2800" dirty="0">
                <a:sym typeface="Wingdings" panose="05000000000000000000" pitchFamily="2" charset="2"/>
              </a:rPr>
              <a:t> POKRAČOVÁNÍ</a:t>
            </a:r>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2D980E0-909E-4384-9928-BE47CD5643BC}"/>
              </a:ext>
            </a:extLst>
          </p:cNvPr>
          <p:cNvSpPr>
            <a:spLocks noGrp="1" noChangeArrowheads="1"/>
          </p:cNvSpPr>
          <p:nvPr>
            <p:ph type="body" idx="1"/>
          </p:nvPr>
        </p:nvSpPr>
        <p:spPr>
          <a:xfrm>
            <a:off x="428625" y="1714500"/>
            <a:ext cx="8535988" cy="4429125"/>
          </a:xfrm>
        </p:spPr>
        <p:txBody>
          <a:bodyPr/>
          <a:lstStyle/>
          <a:p>
            <a:pPr>
              <a:lnSpc>
                <a:spcPct val="90000"/>
              </a:lnSpc>
              <a:buFontTx/>
              <a:buNone/>
            </a:pPr>
            <a:r>
              <a:rPr lang="cs-CZ" altLang="cs-CZ" b="1">
                <a:solidFill>
                  <a:schemeClr val="bg2"/>
                </a:solidFill>
              </a:rPr>
              <a:t>stavem</a:t>
            </a:r>
            <a:r>
              <a:rPr lang="cs-CZ" altLang="cs-CZ">
                <a:solidFill>
                  <a:schemeClr val="bg2"/>
                </a:solidFill>
              </a:rPr>
              <a:t> </a:t>
            </a:r>
            <a:r>
              <a:rPr lang="cs-CZ" altLang="cs-CZ" b="1">
                <a:solidFill>
                  <a:schemeClr val="bg2"/>
                </a:solidFill>
              </a:rPr>
              <a:t>sytému</a:t>
            </a:r>
            <a:r>
              <a:rPr lang="cs-CZ" altLang="cs-CZ" sz="2400"/>
              <a:t> rozumíme souhrn </a:t>
            </a:r>
            <a:r>
              <a:rPr lang="cs-CZ" altLang="cs-CZ" sz="2400" u="sng"/>
              <a:t>hodnot</a:t>
            </a:r>
            <a:r>
              <a:rPr lang="cs-CZ" altLang="cs-CZ" sz="2400"/>
              <a:t> jeho vlastností, které lze rozpoznat v daném časovém okamžiku za přesně definovaných podmínek. Stavu systému lze v libovolném časovém okamžiku t (z nějakého daného či zvoleného časového intervalu) přiřadit vektor hodnot </a:t>
            </a:r>
            <a:r>
              <a:rPr lang="cs-CZ" altLang="cs-CZ" sz="2400" b="1"/>
              <a:t>s</a:t>
            </a:r>
            <a:r>
              <a:rPr lang="cs-CZ" altLang="cs-CZ" sz="2400"/>
              <a:t>(t)</a:t>
            </a:r>
            <a:r>
              <a:rPr lang="cs-CZ" altLang="cs-CZ" sz="2400">
                <a:sym typeface="Symbol" panose="05050102010706020507" pitchFamily="18" charset="2"/>
              </a:rPr>
              <a:t></a:t>
            </a:r>
            <a:r>
              <a:rPr lang="cs-CZ" altLang="cs-CZ" sz="2400"/>
              <a:t> </a:t>
            </a:r>
            <a:r>
              <a:rPr lang="cs-CZ" altLang="cs-CZ" sz="2400" i="1"/>
              <a:t>S</a:t>
            </a:r>
            <a:r>
              <a:rPr lang="cs-CZ" altLang="cs-CZ" sz="2400"/>
              <a:t>, který nazýváme </a:t>
            </a:r>
            <a:r>
              <a:rPr lang="cs-CZ" altLang="cs-CZ" sz="2400" i="1">
                <a:solidFill>
                  <a:srgbClr val="002060"/>
                </a:solidFill>
              </a:rPr>
              <a:t>stavovým vektorem</a:t>
            </a:r>
            <a:r>
              <a:rPr lang="cs-CZ" altLang="cs-CZ" sz="2400"/>
              <a:t>, složky x</a:t>
            </a:r>
            <a:r>
              <a:rPr lang="cs-CZ" altLang="cs-CZ" sz="2400" baseline="-25000"/>
              <a:t>i</a:t>
            </a:r>
            <a:r>
              <a:rPr lang="cs-CZ" altLang="cs-CZ" sz="2400"/>
              <a:t> vektoru </a:t>
            </a:r>
            <a:r>
              <a:rPr lang="cs-CZ" altLang="cs-CZ" sz="2400" b="1"/>
              <a:t>s</a:t>
            </a:r>
            <a:r>
              <a:rPr lang="cs-CZ" altLang="cs-CZ" sz="2400"/>
              <a:t> nazýváme </a:t>
            </a:r>
            <a:r>
              <a:rPr lang="cs-CZ" altLang="cs-CZ" sz="2400" i="1">
                <a:solidFill>
                  <a:srgbClr val="002060"/>
                </a:solidFill>
              </a:rPr>
              <a:t>stavovými veličinami</a:t>
            </a:r>
            <a:r>
              <a:rPr lang="cs-CZ" altLang="cs-CZ" sz="2400">
                <a:solidFill>
                  <a:srgbClr val="002060"/>
                </a:solidFill>
              </a:rPr>
              <a:t> </a:t>
            </a:r>
            <a:r>
              <a:rPr lang="cs-CZ" altLang="cs-CZ" sz="2400"/>
              <a:t>(proměnnými) a prostor </a:t>
            </a:r>
            <a:r>
              <a:rPr lang="cs-CZ" altLang="cs-CZ" sz="2400" i="1"/>
              <a:t>S</a:t>
            </a:r>
            <a:r>
              <a:rPr lang="cs-CZ" altLang="cs-CZ" sz="2400"/>
              <a:t> všech možných hodnot stavových veličin nazýváme </a:t>
            </a:r>
            <a:r>
              <a:rPr lang="cs-CZ" altLang="cs-CZ" sz="2400" i="1">
                <a:solidFill>
                  <a:srgbClr val="002060"/>
                </a:solidFill>
              </a:rPr>
              <a:t>stavovým prostorem</a:t>
            </a:r>
            <a:r>
              <a:rPr lang="cs-CZ" altLang="cs-CZ" sz="2400"/>
              <a:t>. Podle vývoje hodnot stavu systému lze systémy dělit na </a:t>
            </a:r>
            <a:r>
              <a:rPr lang="cs-CZ" altLang="cs-CZ" sz="2400" i="1">
                <a:solidFill>
                  <a:srgbClr val="002060"/>
                </a:solidFill>
              </a:rPr>
              <a:t>statické</a:t>
            </a:r>
            <a:r>
              <a:rPr lang="cs-CZ" altLang="cs-CZ" sz="2400"/>
              <a:t> (nevykazují pohyb) a </a:t>
            </a:r>
            <a:r>
              <a:rPr lang="cs-CZ" altLang="cs-CZ" sz="2400" i="1">
                <a:solidFill>
                  <a:srgbClr val="002060"/>
                </a:solidFill>
              </a:rPr>
              <a:t>dynamické</a:t>
            </a:r>
            <a:r>
              <a:rPr lang="cs-CZ" altLang="cs-CZ" sz="2400"/>
              <a:t>.</a:t>
            </a:r>
          </a:p>
        </p:txBody>
      </p:sp>
      <p:sp>
        <p:nvSpPr>
          <p:cNvPr id="123907" name="Rectangle 3">
            <a:extLst>
              <a:ext uri="{FF2B5EF4-FFF2-40B4-BE49-F238E27FC236}">
                <a16:creationId xmlns:a16="http://schemas.microsoft.com/office/drawing/2014/main" id="{4DF088E5-13CF-4F2C-BB04-E53FE6CC1D9F}"/>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1DFF284-8793-4A65-8427-CF98D654A6F7}"/>
              </a:ext>
            </a:extLst>
          </p:cNvPr>
          <p:cNvSpPr>
            <a:spLocks noGrp="1" noChangeArrowheads="1"/>
          </p:cNvSpPr>
          <p:nvPr>
            <p:ph type="body" idx="1"/>
          </p:nvPr>
        </p:nvSpPr>
        <p:spPr>
          <a:xfrm>
            <a:off x="428625" y="1785938"/>
            <a:ext cx="8535988" cy="4357687"/>
          </a:xfrm>
        </p:spPr>
        <p:txBody>
          <a:bodyPr/>
          <a:lstStyle/>
          <a:p>
            <a:pPr>
              <a:lnSpc>
                <a:spcPct val="80000"/>
              </a:lnSpc>
              <a:buFontTx/>
              <a:buNone/>
            </a:pPr>
            <a:r>
              <a:rPr lang="cs-CZ" altLang="cs-CZ" b="1">
                <a:solidFill>
                  <a:schemeClr val="bg2"/>
                </a:solidFill>
              </a:rPr>
              <a:t>stabilita</a:t>
            </a:r>
            <a:r>
              <a:rPr lang="cs-CZ" altLang="cs-CZ" sz="2400"/>
              <a:t> je schopnost systému udržovat si při změně vstupů a stavů svých prvků nezměněnou vnější formu (chování) i navzdory procesům probíhajícím uvnitř systému. Stabilitu chápeme jako vlastnost zaručující, že i po určité malé změně počátečních podmínek nastane v systému při nezměněných vstupech pohyb jen málo odlišný od původního. Pojem stability se neomezuje pouze na návrat do původního stavu po poruše, která způsobí vychýlení. Často je návrat do původního stavu nemožný, protože se změnily podmínky, v nichž systém existuje – pak si systém může najít stav odchylný od výchozího stavu, který je rovněž stabilní – tzv. </a:t>
            </a:r>
            <a:r>
              <a:rPr lang="cs-CZ" altLang="cs-CZ" sz="2400" i="1">
                <a:solidFill>
                  <a:srgbClr val="002060"/>
                </a:solidFill>
              </a:rPr>
              <a:t>ultrastabilní</a:t>
            </a:r>
            <a:r>
              <a:rPr lang="cs-CZ" altLang="cs-CZ" sz="2400" i="1">
                <a:solidFill>
                  <a:schemeClr val="accent2"/>
                </a:solidFill>
              </a:rPr>
              <a:t> </a:t>
            </a:r>
            <a:r>
              <a:rPr lang="cs-CZ" altLang="cs-CZ" sz="2400" i="1">
                <a:solidFill>
                  <a:srgbClr val="002060"/>
                </a:solidFill>
              </a:rPr>
              <a:t>systém</a:t>
            </a:r>
            <a:r>
              <a:rPr lang="cs-CZ" altLang="cs-CZ" sz="2400"/>
              <a:t>.</a:t>
            </a:r>
          </a:p>
        </p:txBody>
      </p:sp>
      <p:sp>
        <p:nvSpPr>
          <p:cNvPr id="124931" name="Rectangle 3">
            <a:extLst>
              <a:ext uri="{FF2B5EF4-FFF2-40B4-BE49-F238E27FC236}">
                <a16:creationId xmlns:a16="http://schemas.microsoft.com/office/drawing/2014/main" id="{DE7E2ED6-0B09-408F-8241-16CC9166027B}"/>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3E8B2A6-907B-4E57-88D3-3762DBBC3DC8}"/>
              </a:ext>
            </a:extLst>
          </p:cNvPr>
          <p:cNvSpPr>
            <a:spLocks noGrp="1" noChangeArrowheads="1"/>
          </p:cNvSpPr>
          <p:nvPr>
            <p:ph type="body" idx="1"/>
          </p:nvPr>
        </p:nvSpPr>
        <p:spPr>
          <a:xfrm>
            <a:off x="428625" y="1690688"/>
            <a:ext cx="8535988" cy="5167312"/>
          </a:xfrm>
        </p:spPr>
        <p:txBody>
          <a:bodyPr/>
          <a:lstStyle/>
          <a:p>
            <a:pPr>
              <a:buFontTx/>
              <a:buNone/>
            </a:pPr>
            <a:r>
              <a:rPr lang="cs-CZ" altLang="cs-CZ" b="1">
                <a:solidFill>
                  <a:schemeClr val="bg2"/>
                </a:solidFill>
              </a:rPr>
              <a:t>okolí systému</a:t>
            </a:r>
            <a:r>
              <a:rPr lang="cs-CZ" altLang="cs-CZ"/>
              <a:t> je tvořeno množinou prvků, které nejsou součástí daného systému, ale jsou s ním významně svázány. Systém a jeho okolí jsou jednak objektivní skutečností, ale jsou dány i subjektivně, v závislosti na osobě zkoumající systém a na účelu zkoumání.</a:t>
            </a:r>
          </a:p>
        </p:txBody>
      </p:sp>
      <p:sp>
        <p:nvSpPr>
          <p:cNvPr id="125955" name="Rectangle 3">
            <a:extLst>
              <a:ext uri="{FF2B5EF4-FFF2-40B4-BE49-F238E27FC236}">
                <a16:creationId xmlns:a16="http://schemas.microsoft.com/office/drawing/2014/main" id="{11B6E308-86C3-48BD-96EC-7C39334EE95F}"/>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EA8798B3-5C7F-48D5-98BE-A9E6F991261D}"/>
              </a:ext>
            </a:extLst>
          </p:cNvPr>
          <p:cNvSpPr>
            <a:spLocks noGrp="1" noChangeArrowheads="1"/>
          </p:cNvSpPr>
          <p:nvPr>
            <p:ph type="body" idx="1"/>
          </p:nvPr>
        </p:nvSpPr>
        <p:spPr>
          <a:xfrm>
            <a:off x="428625" y="1643063"/>
            <a:ext cx="8535988" cy="4429125"/>
          </a:xfrm>
        </p:spPr>
        <p:txBody>
          <a:bodyPr/>
          <a:lstStyle/>
          <a:p>
            <a:pPr>
              <a:buFontTx/>
              <a:buNone/>
            </a:pPr>
            <a:r>
              <a:rPr lang="cs-CZ" altLang="cs-CZ"/>
              <a:t>Veličiny (vazby), které zprostředkovávají vliv okolí na systém jsou </a:t>
            </a:r>
            <a:r>
              <a:rPr lang="cs-CZ" altLang="cs-CZ" b="1">
                <a:solidFill>
                  <a:schemeClr val="bg2"/>
                </a:solidFill>
              </a:rPr>
              <a:t>vstupy systému</a:t>
            </a:r>
            <a:r>
              <a:rPr lang="cs-CZ" altLang="cs-CZ"/>
              <a:t> a vnější projevy (vazby) systému, které reprezentují jeho vliv na okolí, jsou </a:t>
            </a:r>
            <a:r>
              <a:rPr lang="cs-CZ" altLang="cs-CZ" b="1">
                <a:solidFill>
                  <a:schemeClr val="bg2"/>
                </a:solidFill>
              </a:rPr>
              <a:t>výstupy systému</a:t>
            </a:r>
            <a:r>
              <a:rPr lang="cs-CZ" altLang="cs-CZ"/>
              <a:t>. Prvek systému, který má vazbu s okolím (vstupní nebo výstupní nebo vstupní i výstupní) nazýváme </a:t>
            </a:r>
            <a:r>
              <a:rPr lang="cs-CZ" altLang="cs-CZ" b="1">
                <a:solidFill>
                  <a:schemeClr val="bg2"/>
                </a:solidFill>
              </a:rPr>
              <a:t>hraničním prvkem systému</a:t>
            </a:r>
            <a:r>
              <a:rPr lang="cs-CZ" altLang="cs-CZ"/>
              <a:t> a množinu všech hraničních prvků nazýváme </a:t>
            </a:r>
            <a:r>
              <a:rPr lang="cs-CZ" altLang="cs-CZ" b="1">
                <a:solidFill>
                  <a:schemeClr val="bg2"/>
                </a:solidFill>
              </a:rPr>
              <a:t>hranice systému</a:t>
            </a:r>
            <a:r>
              <a:rPr lang="cs-CZ" altLang="cs-CZ"/>
              <a:t>.</a:t>
            </a:r>
          </a:p>
        </p:txBody>
      </p:sp>
      <p:sp>
        <p:nvSpPr>
          <p:cNvPr id="109573" name="Rectangle 5">
            <a:extLst>
              <a:ext uri="{FF2B5EF4-FFF2-40B4-BE49-F238E27FC236}">
                <a16:creationId xmlns:a16="http://schemas.microsoft.com/office/drawing/2014/main" id="{19E21592-1C03-44C0-80F3-07B458DD490A}"/>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052DB6-F51C-4600-B2F9-74452E2A0E34}"/>
              </a:ext>
            </a:extLst>
          </p:cNvPr>
          <p:cNvSpPr>
            <a:spLocks noGrp="1" noChangeArrowheads="1"/>
          </p:cNvSpPr>
          <p:nvPr>
            <p:ph type="body" idx="1"/>
          </p:nvPr>
        </p:nvSpPr>
        <p:spPr>
          <a:xfrm>
            <a:off x="428625" y="1643063"/>
            <a:ext cx="8382000" cy="4179887"/>
          </a:xfrm>
        </p:spPr>
        <p:txBody>
          <a:bodyPr/>
          <a:lstStyle/>
          <a:p>
            <a:pPr>
              <a:buFontTx/>
              <a:buNone/>
            </a:pPr>
            <a:r>
              <a:rPr lang="cs-CZ" altLang="cs-CZ" b="1">
                <a:solidFill>
                  <a:schemeClr val="bg2"/>
                </a:solidFill>
              </a:rPr>
              <a:t>otevřený systém</a:t>
            </a:r>
            <a:r>
              <a:rPr lang="cs-CZ" altLang="cs-CZ"/>
              <a:t> je takový, u něhož dochází k energetické a informační výměně s jeho okolím. </a:t>
            </a:r>
          </a:p>
          <a:p>
            <a:pPr>
              <a:buFontTx/>
              <a:buNone/>
            </a:pPr>
            <a:r>
              <a:rPr lang="cs-CZ" altLang="cs-CZ" b="1">
                <a:solidFill>
                  <a:schemeClr val="bg2"/>
                </a:solidFill>
              </a:rPr>
              <a:t>uzavřený (konzervativní) systém</a:t>
            </a:r>
            <a:r>
              <a:rPr lang="cs-CZ" altLang="cs-CZ"/>
              <a:t> je naopak od svého okolí zcela izolován, nemá se svým okolím žádné vazby. </a:t>
            </a:r>
          </a:p>
          <a:p>
            <a:pPr>
              <a:buFontTx/>
              <a:buNone/>
            </a:pPr>
            <a:r>
              <a:rPr lang="cs-CZ" altLang="cs-CZ" b="1">
                <a:solidFill>
                  <a:schemeClr val="bg2"/>
                </a:solidFill>
              </a:rPr>
              <a:t>podmínka separability systému</a:t>
            </a:r>
            <a:r>
              <a:rPr lang="cs-CZ" altLang="cs-CZ"/>
              <a:t> – systém je separabilní, jestliže jeho výstupy zpětně vlivem prostředí podstatně neovlivňují vstupy.</a:t>
            </a:r>
          </a:p>
        </p:txBody>
      </p:sp>
      <p:sp>
        <p:nvSpPr>
          <p:cNvPr id="129027" name="Rectangle 3">
            <a:extLst>
              <a:ext uri="{FF2B5EF4-FFF2-40B4-BE49-F238E27FC236}">
                <a16:creationId xmlns:a16="http://schemas.microsoft.com/office/drawing/2014/main" id="{0A5FFBAE-3C73-4E8B-B691-7CFDE685F585}"/>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57E0373-18D6-4F70-B3CD-44DB0E66221C}"/>
              </a:ext>
            </a:extLst>
          </p:cNvPr>
          <p:cNvSpPr>
            <a:spLocks noGrp="1" noChangeArrowheads="1"/>
          </p:cNvSpPr>
          <p:nvPr>
            <p:ph type="title"/>
          </p:nvPr>
        </p:nvSpPr>
        <p:spPr/>
        <p:txBody>
          <a:bodyPr/>
          <a:lstStyle/>
          <a:p>
            <a:pPr>
              <a:defRPr/>
            </a:pPr>
            <a:r>
              <a:rPr lang="cs-CZ" sz="2800" dirty="0"/>
              <a:t>Základní atributy systému</a:t>
            </a:r>
          </a:p>
        </p:txBody>
      </p:sp>
      <p:sp>
        <p:nvSpPr>
          <p:cNvPr id="150531" name="Text Box 3">
            <a:extLst>
              <a:ext uri="{FF2B5EF4-FFF2-40B4-BE49-F238E27FC236}">
                <a16:creationId xmlns:a16="http://schemas.microsoft.com/office/drawing/2014/main" id="{8CA2A065-E5CA-424B-A535-11CAB4C965D0}"/>
              </a:ext>
            </a:extLst>
          </p:cNvPr>
          <p:cNvSpPr txBox="1">
            <a:spLocks noChangeArrowheads="1"/>
          </p:cNvSpPr>
          <p:nvPr/>
        </p:nvSpPr>
        <p:spPr bwMode="auto">
          <a:xfrm>
            <a:off x="428625" y="1214438"/>
            <a:ext cx="8715375" cy="461962"/>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chemeClr val="bg2"/>
                </a:solidFill>
                <a:latin typeface="Arial" charset="0"/>
                <a:cs typeface="+mn-cs"/>
              </a:rPr>
              <a:t>příklady</a:t>
            </a:r>
            <a:endParaRPr lang="cs-CZ" b="1" cap="all" dirty="0">
              <a:solidFill>
                <a:schemeClr val="bg2"/>
              </a:solidFill>
              <a:latin typeface="Arial" charset="0"/>
              <a:cs typeface="+mn-cs"/>
            </a:endParaRPr>
          </a:p>
        </p:txBody>
      </p:sp>
      <p:pic>
        <p:nvPicPr>
          <p:cNvPr id="20484" name="Picture 4" descr="obr3_1">
            <a:extLst>
              <a:ext uri="{FF2B5EF4-FFF2-40B4-BE49-F238E27FC236}">
                <a16:creationId xmlns:a16="http://schemas.microsoft.com/office/drawing/2014/main" id="{07DE14DB-6044-4D11-95E6-18A9B83C75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14438" y="2500313"/>
            <a:ext cx="6753225" cy="3087687"/>
          </a:xfrm>
        </p:spPr>
      </p:pic>
      <p:sp>
        <p:nvSpPr>
          <p:cNvPr id="150533" name="Text Box 5">
            <a:extLst>
              <a:ext uri="{FF2B5EF4-FFF2-40B4-BE49-F238E27FC236}">
                <a16:creationId xmlns:a16="http://schemas.microsoft.com/office/drawing/2014/main" id="{B377DA97-AF6F-430D-9310-25AAD2EA7489}"/>
              </a:ext>
            </a:extLst>
          </p:cNvPr>
          <p:cNvSpPr txBox="1">
            <a:spLocks noChangeArrowheads="1"/>
          </p:cNvSpPr>
          <p:nvPr/>
        </p:nvSpPr>
        <p:spPr bwMode="auto">
          <a:xfrm>
            <a:off x="395288" y="2060575"/>
            <a:ext cx="8748712" cy="4619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Lidský organismus jako systém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76FF963F-6423-4FE7-90E6-842AD046D04F}"/>
              </a:ext>
            </a:extLst>
          </p:cNvPr>
          <p:cNvSpPr>
            <a:spLocks noGrp="1" noChangeArrowheads="1"/>
          </p:cNvSpPr>
          <p:nvPr>
            <p:ph type="title"/>
          </p:nvPr>
        </p:nvSpPr>
        <p:spPr/>
        <p:txBody>
          <a:bodyPr/>
          <a:lstStyle/>
          <a:p>
            <a:pPr>
              <a:defRPr/>
            </a:pPr>
            <a:r>
              <a:rPr lang="cs-CZ" sz="2800" dirty="0"/>
              <a:t>Základní atributy systému</a:t>
            </a:r>
          </a:p>
        </p:txBody>
      </p:sp>
      <p:sp>
        <p:nvSpPr>
          <p:cNvPr id="151557" name="Text Box 5">
            <a:extLst>
              <a:ext uri="{FF2B5EF4-FFF2-40B4-BE49-F238E27FC236}">
                <a16:creationId xmlns:a16="http://schemas.microsoft.com/office/drawing/2014/main" id="{95C530F1-C414-46F2-88F9-A9E1ADECB95B}"/>
              </a:ext>
            </a:extLst>
          </p:cNvPr>
          <p:cNvSpPr txBox="1">
            <a:spLocks noChangeArrowheads="1"/>
          </p:cNvSpPr>
          <p:nvPr/>
        </p:nvSpPr>
        <p:spPr bwMode="auto">
          <a:xfrm>
            <a:off x="395288" y="2060575"/>
            <a:ext cx="8748712" cy="8302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Systém pěti prvků klasické čínské medicíny a filosofie</a:t>
            </a:r>
          </a:p>
        </p:txBody>
      </p:sp>
      <p:pic>
        <p:nvPicPr>
          <p:cNvPr id="21508" name="Picture 7" descr="5EL1">
            <a:extLst>
              <a:ext uri="{FF2B5EF4-FFF2-40B4-BE49-F238E27FC236}">
                <a16:creationId xmlns:a16="http://schemas.microsoft.com/office/drawing/2014/main" id="{10892251-D5AC-4B09-8C86-977CE42F305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28938" y="2928938"/>
            <a:ext cx="3359150" cy="3289300"/>
          </a:xfrm>
        </p:spPr>
      </p:pic>
      <p:sp>
        <p:nvSpPr>
          <p:cNvPr id="8" name="Text Box 3">
            <a:extLst>
              <a:ext uri="{FF2B5EF4-FFF2-40B4-BE49-F238E27FC236}">
                <a16:creationId xmlns:a16="http://schemas.microsoft.com/office/drawing/2014/main" id="{487EDC7B-35F7-47C7-BB04-631BD768D389}"/>
              </a:ext>
            </a:extLst>
          </p:cNvPr>
          <p:cNvSpPr txBox="1">
            <a:spLocks noChangeArrowheads="1"/>
          </p:cNvSpPr>
          <p:nvPr/>
        </p:nvSpPr>
        <p:spPr bwMode="auto">
          <a:xfrm>
            <a:off x="428625" y="1214438"/>
            <a:ext cx="8715375" cy="461962"/>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chemeClr val="bg2"/>
                </a:solidFill>
                <a:latin typeface="Arial" charset="0"/>
                <a:cs typeface="+mn-cs"/>
              </a:rPr>
              <a:t>příklady</a:t>
            </a:r>
            <a:endParaRPr lang="cs-CZ" b="1" cap="all" dirty="0">
              <a:solidFill>
                <a:schemeClr val="bg2"/>
              </a:solidFill>
              <a:latin typeface="Arial" charset="0"/>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945EB444-BB8B-4580-B6A2-1395AE5BE741}"/>
              </a:ext>
            </a:extLst>
          </p:cNvPr>
          <p:cNvSpPr>
            <a:spLocks noGrp="1" noChangeArrowheads="1"/>
          </p:cNvSpPr>
          <p:nvPr>
            <p:ph type="title"/>
          </p:nvPr>
        </p:nvSpPr>
        <p:spPr/>
        <p:txBody>
          <a:bodyPr/>
          <a:lstStyle/>
          <a:p>
            <a:pPr>
              <a:defRPr/>
            </a:pPr>
            <a:r>
              <a:rPr lang="cs-CZ" sz="2800" dirty="0"/>
              <a:t>NEFORMÁLNÍ ABSTRAKTNÍ </a:t>
            </a:r>
            <a:br>
              <a:rPr lang="cs-CZ" sz="2800" dirty="0"/>
            </a:br>
            <a:r>
              <a:rPr lang="cs-CZ" sz="2800" dirty="0"/>
              <a:t>POPIS SYSTÉMU</a:t>
            </a:r>
          </a:p>
        </p:txBody>
      </p:sp>
      <p:sp>
        <p:nvSpPr>
          <p:cNvPr id="22531" name="Rectangle 3">
            <a:extLst>
              <a:ext uri="{FF2B5EF4-FFF2-40B4-BE49-F238E27FC236}">
                <a16:creationId xmlns:a16="http://schemas.microsoft.com/office/drawing/2014/main" id="{DE3C73D2-05BF-4502-8BB4-2E35CEDA3D51}"/>
              </a:ext>
            </a:extLst>
          </p:cNvPr>
          <p:cNvSpPr>
            <a:spLocks noGrp="1" noChangeArrowheads="1"/>
          </p:cNvSpPr>
          <p:nvPr>
            <p:ph type="body" idx="1"/>
          </p:nvPr>
        </p:nvSpPr>
        <p:spPr>
          <a:xfrm>
            <a:off x="428625" y="1500188"/>
            <a:ext cx="8535988" cy="4857750"/>
          </a:xfrm>
        </p:spPr>
        <p:txBody>
          <a:bodyPr/>
          <a:lstStyle/>
          <a:p>
            <a:pPr>
              <a:lnSpc>
                <a:spcPct val="80000"/>
              </a:lnSpc>
            </a:pPr>
            <a:r>
              <a:rPr lang="cs-CZ" altLang="cs-CZ" b="1">
                <a:solidFill>
                  <a:schemeClr val="bg2"/>
                </a:solidFill>
              </a:rPr>
              <a:t>prvky</a:t>
            </a:r>
            <a:r>
              <a:rPr lang="cs-CZ" altLang="cs-CZ"/>
              <a:t> – části, ze kterých se systém skládá</a:t>
            </a:r>
          </a:p>
          <a:p>
            <a:pPr>
              <a:lnSpc>
                <a:spcPct val="80000"/>
              </a:lnSpc>
            </a:pPr>
            <a:r>
              <a:rPr lang="cs-CZ" altLang="cs-CZ" b="1">
                <a:solidFill>
                  <a:schemeClr val="bg2"/>
                </a:solidFill>
              </a:rPr>
              <a:t>proměnné</a:t>
            </a:r>
            <a:r>
              <a:rPr lang="cs-CZ" altLang="cs-CZ"/>
              <a:t> – slouží k popisu stavu prvků a jejich vývoje v čase;</a:t>
            </a:r>
          </a:p>
          <a:p>
            <a:pPr>
              <a:lnSpc>
                <a:spcPct val="80000"/>
              </a:lnSpc>
            </a:pPr>
            <a:r>
              <a:rPr lang="cs-CZ" altLang="cs-CZ" b="1">
                <a:solidFill>
                  <a:schemeClr val="bg2"/>
                </a:solidFill>
              </a:rPr>
              <a:t>vazby</a:t>
            </a:r>
            <a:r>
              <a:rPr lang="cs-CZ" altLang="cs-CZ"/>
              <a:t> – pravidla, dle kterých se prvky navzájem ovlivňují (případně mění své parametry) a tak určují vývoj chování v čase;</a:t>
            </a:r>
          </a:p>
          <a:p>
            <a:pPr>
              <a:lnSpc>
                <a:spcPct val="80000"/>
              </a:lnSpc>
            </a:pPr>
            <a:r>
              <a:rPr lang="cs-CZ" altLang="cs-CZ" b="1">
                <a:solidFill>
                  <a:schemeClr val="bg2"/>
                </a:solidFill>
              </a:rPr>
              <a:t>parametry</a:t>
            </a:r>
            <a:r>
              <a:rPr lang="cs-CZ" altLang="cs-CZ"/>
              <a:t> – zpravidla neproměnné (konstantní) charakteristiky prvků a vazeb systému;</a:t>
            </a:r>
          </a:p>
          <a:p>
            <a:pPr>
              <a:lnSpc>
                <a:spcPct val="80000"/>
              </a:lnSpc>
            </a:pPr>
            <a:r>
              <a:rPr lang="cs-CZ" altLang="cs-CZ" b="1">
                <a:solidFill>
                  <a:schemeClr val="bg2"/>
                </a:solidFill>
              </a:rPr>
              <a:t>základní předpoklady</a:t>
            </a:r>
            <a:r>
              <a:rPr lang="cs-CZ" altLang="cs-CZ"/>
              <a:t> (počáteční podmínky) – vyplývají ze specifikace;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9DA92165-2DDB-4656-8841-53FDA8F690A7}"/>
              </a:ext>
            </a:extLst>
          </p:cNvPr>
          <p:cNvSpPr>
            <a:spLocks noGrp="1" noChangeArrowheads="1"/>
          </p:cNvSpPr>
          <p:nvPr>
            <p:ph type="title"/>
          </p:nvPr>
        </p:nvSpPr>
        <p:spPr/>
        <p:txBody>
          <a:bodyPr/>
          <a:lstStyle/>
          <a:p>
            <a:pPr>
              <a:defRPr/>
            </a:pPr>
            <a:r>
              <a:rPr lang="cs-CZ" sz="2800" dirty="0"/>
              <a:t>NEFORMÁLNÍ ABSTRAKTNÍ </a:t>
            </a:r>
            <a:br>
              <a:rPr lang="cs-CZ" sz="2800" dirty="0"/>
            </a:br>
            <a:r>
              <a:rPr lang="cs-CZ" sz="2800" dirty="0"/>
              <a:t>POPIS SYSTÉMU</a:t>
            </a:r>
          </a:p>
        </p:txBody>
      </p:sp>
      <p:sp>
        <p:nvSpPr>
          <p:cNvPr id="152583" name="Text Box 7">
            <a:extLst>
              <a:ext uri="{FF2B5EF4-FFF2-40B4-BE49-F238E27FC236}">
                <a16:creationId xmlns:a16="http://schemas.microsoft.com/office/drawing/2014/main" id="{988DB058-D9BA-48A2-824C-A2F1C4CE580C}"/>
              </a:ext>
            </a:extLst>
          </p:cNvPr>
          <p:cNvSpPr txBox="1">
            <a:spLocks noChangeArrowheads="1"/>
          </p:cNvSpPr>
          <p:nvPr/>
        </p:nvSpPr>
        <p:spPr bwMode="auto">
          <a:xfrm>
            <a:off x="428625" y="1358900"/>
            <a:ext cx="8715375" cy="4619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Model dravec a kořist</a:t>
            </a:r>
          </a:p>
        </p:txBody>
      </p:sp>
      <p:sp>
        <p:nvSpPr>
          <p:cNvPr id="23556" name="Zástupný symbol pro obsah 1">
            <a:extLst>
              <a:ext uri="{FF2B5EF4-FFF2-40B4-BE49-F238E27FC236}">
                <a16:creationId xmlns:a16="http://schemas.microsoft.com/office/drawing/2014/main" id="{1EA8F154-0B11-427A-9120-C40B3FF0F1EA}"/>
              </a:ext>
            </a:extLst>
          </p:cNvPr>
          <p:cNvSpPr>
            <a:spLocks noGrp="1" noChangeArrowheads="1"/>
          </p:cNvSpPr>
          <p:nvPr>
            <p:ph idx="1"/>
          </p:nvPr>
        </p:nvSpPr>
        <p:spPr>
          <a:xfrm>
            <a:off x="500063" y="1916113"/>
            <a:ext cx="8535987" cy="4465637"/>
          </a:xfrm>
        </p:spPr>
        <p:txBody>
          <a:bodyPr/>
          <a:lstStyle/>
          <a:p>
            <a:pPr marL="0" indent="0" algn="ctr">
              <a:spcBef>
                <a:spcPts val="300"/>
              </a:spcBef>
              <a:spcAft>
                <a:spcPts val="300"/>
              </a:spcAft>
              <a:buFont typeface="Wingdings" panose="05000000000000000000" pitchFamily="2" charset="2"/>
              <a:buNone/>
            </a:pP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x</a:t>
            </a:r>
            <a:r>
              <a:rPr lang="cs-CZ" altLang="cs-CZ" baseline="-25000">
                <a:latin typeface="Arial Narrow" panose="020B0606020202030204" pitchFamily="34" charset="0"/>
                <a:cs typeface="Times New Roman" panose="02020603050405020304" pitchFamily="18" charset="0"/>
              </a:rPr>
              <a:t>n</a:t>
            </a:r>
            <a:r>
              <a:rPr lang="cs-CZ" altLang="cs-CZ">
                <a:latin typeface="Arial Narrow" panose="020B0606020202030204" pitchFamily="34" charset="0"/>
                <a:cs typeface="Times New Roman" panose="02020603050405020304" pitchFamily="18" charset="0"/>
              </a:rPr>
              <a:t> - </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x</a:t>
            </a:r>
            <a:r>
              <a:rPr lang="cs-CZ" altLang="cs-CZ" baseline="-25000">
                <a:latin typeface="Arial Narrow" panose="020B0606020202030204" pitchFamily="34" charset="0"/>
                <a:cs typeface="Times New Roman" panose="02020603050405020304" pitchFamily="18" charset="0"/>
              </a:rPr>
              <a:t>m</a:t>
            </a:r>
            <a:r>
              <a:rPr lang="cs-CZ" altLang="cs-CZ">
                <a:latin typeface="Arial Narrow" panose="020B0606020202030204" pitchFamily="34" charset="0"/>
                <a:cs typeface="Times New Roman" panose="02020603050405020304" pitchFamily="18" charset="0"/>
              </a:rPr>
              <a:t> = 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.x(t).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 - 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.x(t).y(t).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 = </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.x(t) - 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.x(t).y(t)</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a:t>
            </a:r>
          </a:p>
          <a:p>
            <a:pPr marL="0" indent="0" algn="ctr">
              <a:spcBef>
                <a:spcPts val="300"/>
              </a:spcBef>
              <a:spcAft>
                <a:spcPts val="300"/>
              </a:spcAft>
              <a:buFont typeface="Wingdings" panose="05000000000000000000" pitchFamily="2" charset="2"/>
              <a:buNone/>
            </a:pP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y</a:t>
            </a:r>
            <a:r>
              <a:rPr lang="cs-CZ" altLang="cs-CZ" baseline="-25000">
                <a:latin typeface="Arial Narrow" panose="020B0606020202030204" pitchFamily="34" charset="0"/>
                <a:cs typeface="Times New Roman" panose="02020603050405020304" pitchFamily="18" charset="0"/>
              </a:rPr>
              <a:t>n</a:t>
            </a:r>
            <a:r>
              <a:rPr lang="cs-CZ" altLang="cs-CZ">
                <a:latin typeface="Arial Narrow" panose="020B0606020202030204" pitchFamily="34" charset="0"/>
                <a:cs typeface="Times New Roman" panose="02020603050405020304" pitchFamily="18" charset="0"/>
              </a:rPr>
              <a:t> - </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y</a:t>
            </a:r>
            <a:r>
              <a:rPr lang="cs-CZ" altLang="cs-CZ" baseline="-25000">
                <a:latin typeface="Arial Narrow" panose="020B0606020202030204" pitchFamily="34" charset="0"/>
                <a:cs typeface="Times New Roman" panose="02020603050405020304" pitchFamily="18" charset="0"/>
              </a:rPr>
              <a:t>m</a:t>
            </a:r>
            <a:r>
              <a:rPr lang="cs-CZ" altLang="cs-CZ">
                <a:latin typeface="Arial Narrow" panose="020B0606020202030204" pitchFamily="34" charset="0"/>
                <a:cs typeface="Times New Roman" panose="02020603050405020304" pitchFamily="18" charset="0"/>
              </a:rPr>
              <a:t> =  </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3</a:t>
            </a:r>
            <a:r>
              <a:rPr lang="cs-CZ" altLang="cs-CZ">
                <a:latin typeface="Arial Narrow" panose="020B0606020202030204" pitchFamily="34" charset="0"/>
                <a:cs typeface="Times New Roman" panose="02020603050405020304" pitchFamily="18" charset="0"/>
              </a:rPr>
              <a:t>.x(t).y(t) - k</a:t>
            </a:r>
            <a:r>
              <a:rPr lang="cs-CZ" altLang="cs-CZ" baseline="-25000">
                <a:latin typeface="Arial Narrow" panose="020B0606020202030204" pitchFamily="34" charset="0"/>
                <a:cs typeface="Times New Roman" panose="02020603050405020304" pitchFamily="18" charset="0"/>
              </a:rPr>
              <a:t>4</a:t>
            </a:r>
            <a:r>
              <a:rPr lang="cs-CZ" altLang="cs-CZ">
                <a:latin typeface="Arial Narrow" panose="020B0606020202030204" pitchFamily="34" charset="0"/>
                <a:cs typeface="Times New Roman" panose="02020603050405020304" pitchFamily="18" charset="0"/>
              </a:rPr>
              <a:t>.y(t)].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a:t>
            </a:r>
          </a:p>
          <a:p>
            <a:pPr marL="0" indent="0">
              <a:spcBef>
                <a:spcPts val="300"/>
              </a:spcBef>
              <a:spcAft>
                <a:spcPts val="300"/>
              </a:spcAft>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Prvky: 	</a:t>
            </a:r>
            <a:r>
              <a:rPr lang="cs-CZ" altLang="cs-CZ">
                <a:latin typeface="Arial Narrow" panose="020B0606020202030204" pitchFamily="34" charset="0"/>
                <a:cs typeface="Times New Roman" panose="02020603050405020304" pitchFamily="18" charset="0"/>
              </a:rPr>
              <a:t>populace dravce a populace kořisti</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Proměnné: 	</a:t>
            </a:r>
            <a:r>
              <a:rPr lang="cs-CZ" altLang="cs-CZ">
                <a:latin typeface="Arial Narrow" panose="020B0606020202030204" pitchFamily="34" charset="0"/>
                <a:cs typeface="Times New Roman" panose="02020603050405020304" pitchFamily="18" charset="0"/>
              </a:rPr>
              <a:t>jejich četnosti, resp. hustoty - x(t), y(t) </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Vazby: 	</a:t>
            </a:r>
            <a:r>
              <a:rPr lang="cs-CZ" altLang="cs-CZ">
                <a:latin typeface="Arial Narrow" panose="020B0606020202030204" pitchFamily="34" charset="0"/>
                <a:cs typeface="Times New Roman" panose="02020603050405020304" pitchFamily="18" charset="0"/>
              </a:rPr>
              <a:t>výše uvedené rovnice</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Parametry: 	</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 …, k</a:t>
            </a:r>
            <a:r>
              <a:rPr lang="cs-CZ" altLang="cs-CZ" baseline="-25000">
                <a:latin typeface="Arial Narrow" panose="020B0606020202030204" pitchFamily="34" charset="0"/>
                <a:cs typeface="Times New Roman" panose="02020603050405020304" pitchFamily="18" charset="0"/>
              </a:rPr>
              <a:t>4</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Základní předpoklady:</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 	</a:t>
            </a:r>
            <a:r>
              <a:rPr lang="cs-CZ" altLang="cs-CZ">
                <a:latin typeface="Arial Narrow" panose="020B0606020202030204" pitchFamily="34" charset="0"/>
                <a:cs typeface="Times New Roman" panose="02020603050405020304" pitchFamily="18" charset="0"/>
              </a:rPr>
              <a:t>počáteční stavy obou populací</a:t>
            </a:r>
            <a:endParaRPr lang="cs-CZ" altLang="cs-CZ" baseline="-25000">
              <a:latin typeface="Arial Narrow" panose="020B0606020202030204" pitchFamily="34" charset="0"/>
              <a:cs typeface="Times New Roman" panose="02020603050405020304" pitchFamily="18" charset="0"/>
            </a:endParaRPr>
          </a:p>
          <a:p>
            <a:pPr marL="0" indent="0">
              <a:spcBef>
                <a:spcPts val="300"/>
              </a:spcBef>
              <a:spcAft>
                <a:spcPts val="300"/>
              </a:spcAft>
              <a:buFont typeface="Wingdings" panose="05000000000000000000" pitchFamily="2" charset="2"/>
              <a:buNone/>
            </a:pPr>
            <a:endParaRPr lang="cs-CZ" altLang="cs-CZ" baseline="-25000">
              <a:latin typeface="Arial Narrow" panose="020B0606020202030204" pitchFamily="34"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F877A-F143-4D6B-8BD1-E84E5E12FA89}"/>
              </a:ext>
            </a:extLst>
          </p:cNvPr>
          <p:cNvSpPr>
            <a:spLocks noGrp="1"/>
          </p:cNvSpPr>
          <p:nvPr>
            <p:ph type="title"/>
          </p:nvPr>
        </p:nvSpPr>
        <p:spPr/>
        <p:txBody>
          <a:bodyPr/>
          <a:lstStyle/>
          <a:p>
            <a:pPr>
              <a:defRPr/>
            </a:pPr>
            <a:r>
              <a:rPr lang="cs-CZ" sz="2800" dirty="0"/>
              <a:t>proč abstraktní systémy?</a:t>
            </a:r>
          </a:p>
        </p:txBody>
      </p:sp>
      <p:sp>
        <p:nvSpPr>
          <p:cNvPr id="24579" name="Zástupný symbol pro obsah 2">
            <a:extLst>
              <a:ext uri="{FF2B5EF4-FFF2-40B4-BE49-F238E27FC236}">
                <a16:creationId xmlns:a16="http://schemas.microsoft.com/office/drawing/2014/main" id="{C3045601-ADBC-426C-8AE3-371E2E32BDA4}"/>
              </a:ext>
            </a:extLst>
          </p:cNvPr>
          <p:cNvSpPr>
            <a:spLocks noGrp="1" noChangeArrowheads="1"/>
          </p:cNvSpPr>
          <p:nvPr>
            <p:ph idx="1"/>
          </p:nvPr>
        </p:nvSpPr>
        <p:spPr>
          <a:xfrm>
            <a:off x="500063" y="1214438"/>
            <a:ext cx="8535987" cy="5167312"/>
          </a:xfrm>
        </p:spPr>
        <p:txBody>
          <a:bodyPr/>
          <a:lstStyle/>
          <a:p>
            <a:r>
              <a:rPr lang="cs-CZ" altLang="cs-CZ"/>
              <a:t>modely zkoumaných reálných (biologických) objektů (procesů) -;</a:t>
            </a:r>
          </a:p>
          <a:p>
            <a:r>
              <a:rPr lang="cs-CZ" altLang="cs-CZ"/>
              <a:t>popis algoritmů pro zpracování dat (technické, resp. matematické systémy);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a:extLst>
              <a:ext uri="{FF2B5EF4-FFF2-40B4-BE49-F238E27FC236}">
                <a16:creationId xmlns:a16="http://schemas.microsoft.com/office/drawing/2014/main" id="{578E0505-E690-4CFB-B6C7-E5B6984C5115}"/>
              </a:ext>
            </a:extLst>
          </p:cNvPr>
          <p:cNvSpPr>
            <a:spLocks noGrp="1" noChangeArrowheads="1"/>
          </p:cNvSpPr>
          <p:nvPr>
            <p:ph type="body" sz="half" idx="3"/>
          </p:nvPr>
        </p:nvSpPr>
        <p:spPr>
          <a:xfrm>
            <a:off x="428625" y="3500438"/>
            <a:ext cx="5630863" cy="2857500"/>
          </a:xfrm>
        </p:spPr>
        <p:txBody>
          <a:bodyPr/>
          <a:lstStyle/>
          <a:p>
            <a:pPr>
              <a:lnSpc>
                <a:spcPct val="90000"/>
              </a:lnSpc>
            </a:pPr>
            <a:r>
              <a:rPr lang="cs-CZ" altLang="cs-CZ" sz="2400"/>
              <a:t>hodnoty funkcí cos a sin se používají z tabulek pro čtvrtinu periody;</a:t>
            </a:r>
          </a:p>
          <a:p>
            <a:pPr>
              <a:lnSpc>
                <a:spcPct val="90000"/>
              </a:lnSpc>
            </a:pPr>
            <a:r>
              <a:rPr lang="cs-CZ" altLang="cs-CZ" sz="2400"/>
              <a:t>zrychlení výpočetního algoritmu se dosáhne využitím dříve vypočítaných mezivýsledků, resp. vynecháním zbytečných výpočtů – např. násobení nulou;</a:t>
            </a:r>
          </a:p>
        </p:txBody>
      </p:sp>
      <p:graphicFrame>
        <p:nvGraphicFramePr>
          <p:cNvPr id="31747" name="Object 3">
            <a:extLst>
              <a:ext uri="{FF2B5EF4-FFF2-40B4-BE49-F238E27FC236}">
                <a16:creationId xmlns:a16="http://schemas.microsoft.com/office/drawing/2014/main" id="{92F2635F-6FD0-47FA-A08B-FAA3915DB7AA}"/>
              </a:ext>
            </a:extLst>
          </p:cNvPr>
          <p:cNvGraphicFramePr>
            <a:graphicFrameLocks noGrp="1" noChangeAspect="1"/>
          </p:cNvGraphicFramePr>
          <p:nvPr>
            <p:ph sz="quarter" idx="2"/>
          </p:nvPr>
        </p:nvGraphicFramePr>
        <p:xfrm>
          <a:off x="5715000" y="3500438"/>
          <a:ext cx="3330575" cy="2571750"/>
        </p:xfrm>
        <a:graphic>
          <a:graphicData uri="http://schemas.openxmlformats.org/presentationml/2006/ole">
            <mc:AlternateContent xmlns:mc="http://schemas.openxmlformats.org/markup-compatibility/2006">
              <mc:Choice xmlns:v="urn:schemas-microsoft-com:vml" Requires="v">
                <p:oleObj name="Rastrový obrázek" r:id="rId2" imgW="8400000" imgH="5942857" progId="Paint.Picture">
                  <p:embed/>
                </p:oleObj>
              </mc:Choice>
              <mc:Fallback>
                <p:oleObj name="Rastrový obrázek" r:id="rId2" imgW="8400000" imgH="5942857" progId="Paint.Picture">
                  <p:embed/>
                  <p:pic>
                    <p:nvPicPr>
                      <p:cNvPr id="31747" name="Object 3">
                        <a:extLst>
                          <a:ext uri="{FF2B5EF4-FFF2-40B4-BE49-F238E27FC236}">
                            <a16:creationId xmlns:a16="http://schemas.microsoft.com/office/drawing/2014/main" id="{92F2635F-6FD0-47FA-A08B-FAA3915DB7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500438"/>
                        <a:ext cx="3330575"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Rectangle 4">
            <a:extLst>
              <a:ext uri="{FF2B5EF4-FFF2-40B4-BE49-F238E27FC236}">
                <a16:creationId xmlns:a16="http://schemas.microsoft.com/office/drawing/2014/main" id="{EF70B4E2-FE12-46F6-AC80-E9D43841105B}"/>
              </a:ext>
            </a:extLst>
          </p:cNvPr>
          <p:cNvSpPr>
            <a:spLocks noGrp="1" noChangeArrowheads="1"/>
          </p:cNvSpPr>
          <p:nvPr>
            <p:ph type="title"/>
          </p:nvPr>
        </p:nvSpPr>
        <p:spPr>
          <a:xfrm>
            <a:off x="428625" y="0"/>
            <a:ext cx="8362950" cy="1071563"/>
          </a:xfrm>
        </p:spPr>
        <p:txBody>
          <a:bodyPr/>
          <a:lstStyle/>
          <a:p>
            <a:pPr>
              <a:defRPr/>
            </a:pPr>
            <a:r>
              <a:rPr lang="cs-CZ" sz="2800" dirty="0">
                <a:latin typeface="+mn-lt"/>
              </a:rPr>
              <a:t>RYCHLÁ FOURIEROVA TRANSFORMACE - FFT</a:t>
            </a:r>
          </a:p>
        </p:txBody>
      </p:sp>
      <p:pic>
        <p:nvPicPr>
          <p:cNvPr id="31749" name="Picture 9">
            <a:extLst>
              <a:ext uri="{FF2B5EF4-FFF2-40B4-BE49-F238E27FC236}">
                <a16:creationId xmlns:a16="http://schemas.microsoft.com/office/drawing/2014/main" id="{9D56B2F9-EA36-42E1-AB61-A634312112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75" y="1503363"/>
            <a:ext cx="80676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D9BEDC87-48A4-4BE2-A7FE-E4238CA9F625}"/>
              </a:ext>
            </a:extLst>
          </p:cNvPr>
          <p:cNvSpPr>
            <a:spLocks noGrp="1" noChangeArrowheads="1"/>
          </p:cNvSpPr>
          <p:nvPr>
            <p:ph type="title"/>
          </p:nvPr>
        </p:nvSpPr>
        <p:spPr/>
        <p:txBody>
          <a:bodyPr/>
          <a:lstStyle/>
          <a:p>
            <a:pPr>
              <a:defRPr/>
            </a:pPr>
            <a:r>
              <a:rPr lang="cs-CZ" sz="2800" dirty="0"/>
              <a:t>FORMÁLNÍ (MATEMATICKÝ) </a:t>
            </a:r>
            <a:br>
              <a:rPr lang="cs-CZ" sz="2800" dirty="0"/>
            </a:br>
            <a:r>
              <a:rPr lang="cs-CZ" sz="2800" dirty="0"/>
              <a:t>POPIS SYSTÉMU</a:t>
            </a:r>
          </a:p>
        </p:txBody>
      </p:sp>
      <p:sp>
        <p:nvSpPr>
          <p:cNvPr id="25603" name="Rectangle 3">
            <a:extLst>
              <a:ext uri="{FF2B5EF4-FFF2-40B4-BE49-F238E27FC236}">
                <a16:creationId xmlns:a16="http://schemas.microsoft.com/office/drawing/2014/main" id="{D0BF2741-FD7C-42C1-9747-020463F893EC}"/>
              </a:ext>
            </a:extLst>
          </p:cNvPr>
          <p:cNvSpPr>
            <a:spLocks noGrp="1" noChangeArrowheads="1"/>
          </p:cNvSpPr>
          <p:nvPr>
            <p:ph type="body" idx="1"/>
          </p:nvPr>
        </p:nvSpPr>
        <p:spPr>
          <a:xfrm>
            <a:off x="428625" y="1285875"/>
            <a:ext cx="8353425" cy="5143500"/>
          </a:xfrm>
        </p:spPr>
        <p:txBody>
          <a:bodyPr/>
          <a:lstStyle/>
          <a:p>
            <a:pPr>
              <a:buFontTx/>
              <a:buNone/>
            </a:pPr>
            <a:r>
              <a:rPr lang="cs-CZ" altLang="cs-CZ" sz="3000">
                <a:solidFill>
                  <a:srgbClr val="002060"/>
                </a:solidFill>
              </a:rPr>
              <a:t>Matematické prostředky se různí podle:</a:t>
            </a:r>
          </a:p>
          <a:p>
            <a:pPr>
              <a:spcBef>
                <a:spcPct val="10000"/>
              </a:spcBef>
            </a:pPr>
            <a:r>
              <a:rPr lang="cs-CZ" altLang="cs-CZ" sz="2600">
                <a:solidFill>
                  <a:srgbClr val="002060"/>
                </a:solidFill>
              </a:rPr>
              <a:t>typu časové základny </a:t>
            </a:r>
            <a:r>
              <a:rPr lang="cs-CZ" altLang="cs-CZ" sz="2600"/>
              <a:t>(</a:t>
            </a:r>
            <a:r>
              <a:rPr lang="cs-CZ" altLang="cs-CZ" sz="2200"/>
              <a:t>spojité, diskrétní, nezávislé na časovém měřítku</a:t>
            </a:r>
            <a:r>
              <a:rPr lang="cs-CZ" altLang="cs-CZ" sz="2600"/>
              <a:t>);</a:t>
            </a:r>
          </a:p>
          <a:p>
            <a:pPr>
              <a:spcBef>
                <a:spcPct val="10000"/>
              </a:spcBef>
            </a:pPr>
            <a:r>
              <a:rPr lang="cs-CZ" altLang="cs-CZ" sz="2600">
                <a:solidFill>
                  <a:srgbClr val="002060"/>
                </a:solidFill>
              </a:rPr>
              <a:t>charakteru proměnných </a:t>
            </a:r>
            <a:r>
              <a:rPr lang="cs-CZ" altLang="cs-CZ" sz="2000"/>
              <a:t>(kvantitativní - spojité, diskrétní, logické; kvalitativní);</a:t>
            </a:r>
          </a:p>
          <a:p>
            <a:pPr>
              <a:spcBef>
                <a:spcPct val="10000"/>
              </a:spcBef>
            </a:pPr>
            <a:r>
              <a:rPr lang="cs-CZ" altLang="cs-CZ" sz="2600">
                <a:solidFill>
                  <a:srgbClr val="002060"/>
                </a:solidFill>
              </a:rPr>
              <a:t>determinovanosti proměnných a parametrů </a:t>
            </a:r>
            <a:r>
              <a:rPr lang="cs-CZ" altLang="cs-CZ" sz="2600"/>
              <a:t>(</a:t>
            </a:r>
            <a:r>
              <a:rPr lang="cs-CZ" altLang="cs-CZ" sz="2200"/>
              <a:t>deterministické, nedeterministické -  pravděpodobnostní, fuzzy,…</a:t>
            </a:r>
            <a:r>
              <a:rPr lang="cs-CZ" altLang="cs-CZ" sz="2600"/>
              <a:t>);</a:t>
            </a:r>
          </a:p>
          <a:p>
            <a:pPr>
              <a:spcBef>
                <a:spcPct val="10000"/>
              </a:spcBef>
            </a:pPr>
            <a:r>
              <a:rPr lang="cs-CZ" altLang="cs-CZ" sz="2600">
                <a:solidFill>
                  <a:srgbClr val="002060"/>
                </a:solidFill>
              </a:rPr>
              <a:t>vztahu k okolí </a:t>
            </a:r>
            <a:r>
              <a:rPr lang="cs-CZ" altLang="cs-CZ" sz="2600"/>
              <a:t>(</a:t>
            </a:r>
            <a:r>
              <a:rPr lang="cs-CZ" altLang="cs-CZ" sz="2200"/>
              <a:t>autonomní, neautonomní</a:t>
            </a:r>
            <a:r>
              <a:rPr lang="cs-CZ" altLang="cs-CZ" sz="2600"/>
              <a:t>);</a:t>
            </a:r>
          </a:p>
          <a:p>
            <a:pPr>
              <a:spcBef>
                <a:spcPct val="10000"/>
              </a:spcBef>
            </a:pPr>
            <a:r>
              <a:rPr lang="cs-CZ" altLang="cs-CZ" sz="2600">
                <a:solidFill>
                  <a:srgbClr val="002060"/>
                </a:solidFill>
              </a:rPr>
              <a:t>proměnnosti parametrů </a:t>
            </a:r>
            <a:r>
              <a:rPr lang="cs-CZ" altLang="cs-CZ" sz="2600"/>
              <a:t>(</a:t>
            </a:r>
            <a:r>
              <a:rPr lang="cs-CZ" altLang="cs-CZ" sz="2200"/>
              <a:t>lineární, nelineární, časově proměnné</a:t>
            </a:r>
            <a:r>
              <a:rPr lang="cs-CZ" altLang="cs-CZ" sz="2600"/>
              <a:t>);</a:t>
            </a:r>
          </a:p>
          <a:p>
            <a:pPr>
              <a:spcBef>
                <a:spcPct val="10000"/>
              </a:spcBef>
            </a:pPr>
            <a:r>
              <a:rPr lang="cs-CZ" altLang="cs-CZ" sz="2600">
                <a:solidFill>
                  <a:srgbClr val="002060"/>
                </a:solidFill>
              </a:rPr>
              <a:t>vztahu k minulosti </a:t>
            </a:r>
            <a:r>
              <a:rPr lang="cs-CZ" altLang="cs-CZ" sz="2600"/>
              <a:t>(</a:t>
            </a:r>
            <a:r>
              <a:rPr lang="cs-CZ" altLang="cs-CZ" sz="2200"/>
              <a:t>bez paměti, s pamětí</a:t>
            </a:r>
            <a:r>
              <a:rPr lang="cs-CZ" altLang="cs-CZ" sz="260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F31F2A28-F779-4726-8370-438397308BAD}"/>
              </a:ext>
            </a:extLst>
          </p:cNvPr>
          <p:cNvSpPr>
            <a:spLocks noGrp="1" noChangeArrowheads="1"/>
          </p:cNvSpPr>
          <p:nvPr>
            <p:ph type="title"/>
          </p:nvPr>
        </p:nvSpPr>
        <p:spPr/>
        <p:txBody>
          <a:bodyPr/>
          <a:lstStyle/>
          <a:p>
            <a:pPr>
              <a:defRPr/>
            </a:pPr>
            <a:r>
              <a:rPr lang="cs-CZ" sz="2800" dirty="0"/>
              <a:t>FORMÁLNÍ (MATEMATICKÝ) </a:t>
            </a:r>
            <a:br>
              <a:rPr lang="cs-CZ" sz="2800" dirty="0"/>
            </a:br>
            <a:r>
              <a:rPr lang="cs-CZ" sz="2800" dirty="0"/>
              <a:t>POPIS SYSTÉMU</a:t>
            </a:r>
          </a:p>
        </p:txBody>
      </p:sp>
      <p:sp>
        <p:nvSpPr>
          <p:cNvPr id="29699" name="Rectangle 3">
            <a:extLst>
              <a:ext uri="{FF2B5EF4-FFF2-40B4-BE49-F238E27FC236}">
                <a16:creationId xmlns:a16="http://schemas.microsoft.com/office/drawing/2014/main" id="{85AED6F3-4D16-47F1-B408-1BC76DE36256}"/>
              </a:ext>
            </a:extLst>
          </p:cNvPr>
          <p:cNvSpPr>
            <a:spLocks noGrp="1" noChangeArrowheads="1"/>
          </p:cNvSpPr>
          <p:nvPr>
            <p:ph type="body" idx="1"/>
          </p:nvPr>
        </p:nvSpPr>
        <p:spPr>
          <a:xfrm>
            <a:off x="428625" y="1285875"/>
            <a:ext cx="8353425" cy="5143500"/>
          </a:xfrm>
        </p:spPr>
        <p:txBody>
          <a:bodyPr/>
          <a:lstStyle/>
          <a:p>
            <a:pPr>
              <a:buFontTx/>
              <a:buNone/>
              <a:defRPr/>
            </a:pPr>
            <a:r>
              <a:rPr lang="cs-CZ" altLang="cs-CZ" sz="3000" dirty="0">
                <a:solidFill>
                  <a:srgbClr val="002060"/>
                </a:solidFill>
                <a:cs typeface="Arial" charset="0"/>
              </a:rPr>
              <a:t>Matematické prostředky se různí podle:</a:t>
            </a:r>
          </a:p>
          <a:p>
            <a:pPr>
              <a:spcBef>
                <a:spcPct val="10000"/>
              </a:spcBef>
              <a:defRPr/>
            </a:pPr>
            <a:r>
              <a:rPr lang="cs-CZ" altLang="cs-CZ" sz="2600" dirty="0">
                <a:solidFill>
                  <a:srgbClr val="002060"/>
                </a:solidFill>
                <a:cs typeface="Arial" charset="0"/>
              </a:rPr>
              <a:t>typu časové základny </a:t>
            </a:r>
            <a:r>
              <a:rPr lang="cs-CZ" altLang="cs-CZ" sz="2600" dirty="0">
                <a:cs typeface="Arial" charset="0"/>
              </a:rPr>
              <a:t>(</a:t>
            </a:r>
            <a:r>
              <a:rPr lang="cs-CZ" altLang="cs-CZ" sz="2200" dirty="0">
                <a:solidFill>
                  <a:schemeClr val="accent4"/>
                </a:solidFill>
                <a:cs typeface="Arial" charset="0"/>
              </a:rPr>
              <a:t>spojité</a:t>
            </a:r>
            <a:r>
              <a:rPr lang="cs-CZ" altLang="cs-CZ" sz="2200" dirty="0">
                <a:cs typeface="Arial" charset="0"/>
              </a:rPr>
              <a:t>, </a:t>
            </a:r>
            <a:r>
              <a:rPr lang="cs-CZ" altLang="cs-CZ" sz="2200" dirty="0">
                <a:solidFill>
                  <a:srgbClr val="C00000"/>
                </a:solidFill>
                <a:cs typeface="Arial" charset="0"/>
              </a:rPr>
              <a:t>diskrétní</a:t>
            </a:r>
            <a:r>
              <a:rPr lang="cs-CZ" altLang="cs-CZ" sz="2200" dirty="0">
                <a:cs typeface="Arial" charset="0"/>
              </a:rPr>
              <a:t>, nezávislé na časovém měřítku</a:t>
            </a:r>
            <a:r>
              <a:rPr lang="cs-CZ" altLang="cs-CZ" sz="2600" dirty="0">
                <a:cs typeface="Arial" charset="0"/>
              </a:rPr>
              <a:t>);</a:t>
            </a:r>
          </a:p>
          <a:p>
            <a:pPr>
              <a:spcBef>
                <a:spcPct val="10000"/>
              </a:spcBef>
              <a:defRPr/>
            </a:pPr>
            <a:r>
              <a:rPr lang="cs-CZ" altLang="cs-CZ" sz="2600" dirty="0">
                <a:solidFill>
                  <a:srgbClr val="002060"/>
                </a:solidFill>
                <a:cs typeface="Arial" charset="0"/>
              </a:rPr>
              <a:t>charakteru proměnných </a:t>
            </a:r>
            <a:r>
              <a:rPr lang="cs-CZ" altLang="cs-CZ" sz="2200" dirty="0">
                <a:cs typeface="Arial" charset="0"/>
              </a:rPr>
              <a:t>(</a:t>
            </a:r>
            <a:r>
              <a:rPr lang="cs-CZ" altLang="cs-CZ" sz="2200" dirty="0">
                <a:solidFill>
                  <a:srgbClr val="C00000"/>
                </a:solidFill>
                <a:cs typeface="Arial" charset="0"/>
              </a:rPr>
              <a:t>kvantitativní</a:t>
            </a:r>
            <a:r>
              <a:rPr lang="cs-CZ" altLang="cs-CZ" sz="2200" dirty="0">
                <a:cs typeface="Arial" charset="0"/>
              </a:rPr>
              <a:t> - spojité, diskrétní, logické; kvalitativní);</a:t>
            </a:r>
          </a:p>
          <a:p>
            <a:pPr>
              <a:spcBef>
                <a:spcPct val="10000"/>
              </a:spcBef>
              <a:defRPr/>
            </a:pPr>
            <a:r>
              <a:rPr lang="cs-CZ" altLang="cs-CZ" sz="2600" dirty="0">
                <a:solidFill>
                  <a:srgbClr val="002060"/>
                </a:solidFill>
                <a:cs typeface="Arial" charset="0"/>
              </a:rPr>
              <a:t>determinovanosti proměnných a parametrů </a:t>
            </a:r>
            <a:r>
              <a:rPr lang="cs-CZ" altLang="cs-CZ" sz="2600" dirty="0">
                <a:cs typeface="Arial" charset="0"/>
              </a:rPr>
              <a:t>(</a:t>
            </a:r>
            <a:r>
              <a:rPr lang="cs-CZ" altLang="cs-CZ" sz="2200" dirty="0">
                <a:solidFill>
                  <a:srgbClr val="C00000"/>
                </a:solidFill>
                <a:cs typeface="Arial" charset="0"/>
              </a:rPr>
              <a:t>deterministické</a:t>
            </a:r>
            <a:r>
              <a:rPr lang="cs-CZ" altLang="cs-CZ" sz="2200" dirty="0">
                <a:cs typeface="Arial" charset="0"/>
              </a:rPr>
              <a:t>, nedeterministické -  pravděpodobnostní, fuzzy,…</a:t>
            </a:r>
            <a:r>
              <a:rPr lang="cs-CZ" altLang="cs-CZ" sz="2600" dirty="0">
                <a:cs typeface="Arial" charset="0"/>
              </a:rPr>
              <a:t>);</a:t>
            </a:r>
          </a:p>
          <a:p>
            <a:pPr>
              <a:spcBef>
                <a:spcPct val="10000"/>
              </a:spcBef>
              <a:defRPr/>
            </a:pPr>
            <a:r>
              <a:rPr lang="cs-CZ" altLang="cs-CZ" sz="2600" dirty="0">
                <a:solidFill>
                  <a:srgbClr val="002060"/>
                </a:solidFill>
                <a:cs typeface="Arial" charset="0"/>
              </a:rPr>
              <a:t>vztahu k okolí </a:t>
            </a:r>
            <a:r>
              <a:rPr lang="cs-CZ" altLang="cs-CZ" sz="2600" dirty="0">
                <a:cs typeface="Arial" charset="0"/>
              </a:rPr>
              <a:t>(</a:t>
            </a:r>
            <a:r>
              <a:rPr lang="cs-CZ" altLang="cs-CZ" sz="2200" dirty="0">
                <a:cs typeface="Arial" charset="0"/>
              </a:rPr>
              <a:t>autonomní, </a:t>
            </a:r>
            <a:r>
              <a:rPr lang="cs-CZ" altLang="cs-CZ" sz="2200" dirty="0">
                <a:solidFill>
                  <a:srgbClr val="C00000"/>
                </a:solidFill>
                <a:cs typeface="Arial" charset="0"/>
              </a:rPr>
              <a:t>neautonomní</a:t>
            </a:r>
            <a:r>
              <a:rPr lang="cs-CZ" altLang="cs-CZ" sz="2600" dirty="0">
                <a:cs typeface="Arial" charset="0"/>
              </a:rPr>
              <a:t>);</a:t>
            </a:r>
          </a:p>
          <a:p>
            <a:pPr>
              <a:spcBef>
                <a:spcPct val="10000"/>
              </a:spcBef>
              <a:defRPr/>
            </a:pPr>
            <a:r>
              <a:rPr lang="cs-CZ" altLang="cs-CZ" sz="2600" dirty="0">
                <a:solidFill>
                  <a:srgbClr val="002060"/>
                </a:solidFill>
                <a:cs typeface="Arial" charset="0"/>
              </a:rPr>
              <a:t>proměnnosti parametrů </a:t>
            </a:r>
            <a:r>
              <a:rPr lang="cs-CZ" altLang="cs-CZ" sz="2600" dirty="0">
                <a:cs typeface="Arial" charset="0"/>
              </a:rPr>
              <a:t>(</a:t>
            </a:r>
            <a:r>
              <a:rPr lang="cs-CZ" altLang="cs-CZ" sz="2200" dirty="0">
                <a:solidFill>
                  <a:srgbClr val="C00000"/>
                </a:solidFill>
                <a:cs typeface="Arial" charset="0"/>
              </a:rPr>
              <a:t>lineární</a:t>
            </a:r>
            <a:r>
              <a:rPr lang="cs-CZ" altLang="cs-CZ" sz="2200" dirty="0">
                <a:cs typeface="Arial" charset="0"/>
              </a:rPr>
              <a:t>, nelineární, časově proměnné</a:t>
            </a:r>
            <a:r>
              <a:rPr lang="cs-CZ" altLang="cs-CZ" sz="2600" dirty="0">
                <a:cs typeface="Arial" charset="0"/>
              </a:rPr>
              <a:t>);</a:t>
            </a:r>
          </a:p>
          <a:p>
            <a:pPr>
              <a:spcBef>
                <a:spcPct val="10000"/>
              </a:spcBef>
              <a:defRPr/>
            </a:pPr>
            <a:r>
              <a:rPr lang="cs-CZ" altLang="cs-CZ" sz="2600" dirty="0">
                <a:solidFill>
                  <a:srgbClr val="002060"/>
                </a:solidFill>
                <a:cs typeface="Arial" charset="0"/>
              </a:rPr>
              <a:t>vztahu k minulosti </a:t>
            </a:r>
            <a:r>
              <a:rPr lang="cs-CZ" altLang="cs-CZ" sz="2600" dirty="0">
                <a:cs typeface="Arial" charset="0"/>
              </a:rPr>
              <a:t>(</a:t>
            </a:r>
            <a:r>
              <a:rPr lang="cs-CZ" altLang="cs-CZ" sz="2200" dirty="0">
                <a:cs typeface="Arial" charset="0"/>
              </a:rPr>
              <a:t>bez paměti, </a:t>
            </a:r>
            <a:r>
              <a:rPr lang="cs-CZ" altLang="cs-CZ" sz="2200" dirty="0">
                <a:solidFill>
                  <a:srgbClr val="C00000"/>
                </a:solidFill>
                <a:cs typeface="Arial" charset="0"/>
              </a:rPr>
              <a:t>s pamětí</a:t>
            </a:r>
            <a:r>
              <a:rPr lang="cs-CZ" altLang="cs-CZ" sz="2600" dirty="0">
                <a:cs typeface="Arial"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6D94907-AA9C-401A-8E7F-BAF76F497365}"/>
              </a:ext>
            </a:extLst>
          </p:cNvPr>
          <p:cNvSpPr>
            <a:spLocks noGrp="1" noChangeArrowheads="1"/>
          </p:cNvSpPr>
          <p:nvPr>
            <p:ph type="title"/>
          </p:nvPr>
        </p:nvSpPr>
        <p:spPr/>
        <p:txBody>
          <a:bodyPr/>
          <a:lstStyle/>
          <a:p>
            <a:pPr>
              <a:defRPr/>
            </a:pPr>
            <a:r>
              <a:rPr lang="cs-CZ" sz="2800" dirty="0"/>
              <a:t>LINEARITA</a:t>
            </a:r>
          </a:p>
        </p:txBody>
      </p:sp>
      <p:sp>
        <p:nvSpPr>
          <p:cNvPr id="27651" name="Rectangle 3">
            <a:extLst>
              <a:ext uri="{FF2B5EF4-FFF2-40B4-BE49-F238E27FC236}">
                <a16:creationId xmlns:a16="http://schemas.microsoft.com/office/drawing/2014/main" id="{096ED533-D900-40FF-B344-6D15EED96197}"/>
              </a:ext>
            </a:extLst>
          </p:cNvPr>
          <p:cNvSpPr>
            <a:spLocks noGrp="1" noChangeArrowheads="1"/>
          </p:cNvSpPr>
          <p:nvPr>
            <p:ph type="body" idx="1"/>
          </p:nvPr>
        </p:nvSpPr>
        <p:spPr>
          <a:xfrm>
            <a:off x="500063" y="1214438"/>
            <a:ext cx="8535987" cy="5167312"/>
          </a:xfrm>
        </p:spPr>
        <p:txBody>
          <a:bodyPr/>
          <a:lstStyle/>
          <a:p>
            <a:pPr>
              <a:buFontTx/>
              <a:buNone/>
            </a:pPr>
            <a:r>
              <a:rPr lang="cs-CZ" altLang="cs-CZ"/>
              <a:t>Systém je lineární, platí-li pro něj </a:t>
            </a:r>
            <a:r>
              <a:rPr lang="cs-CZ" altLang="cs-CZ" b="1">
                <a:solidFill>
                  <a:srgbClr val="002060"/>
                </a:solidFill>
              </a:rPr>
              <a:t>princip superpozice</a:t>
            </a:r>
          </a:p>
          <a:p>
            <a:pPr>
              <a:buFontTx/>
              <a:buNone/>
            </a:pPr>
            <a:r>
              <a:rPr lang="cs-CZ" altLang="cs-CZ"/>
              <a:t>Je-li y=f(x) převodní funkce systému, pak pro lineární systém musí platit</a:t>
            </a:r>
          </a:p>
          <a:p>
            <a:pPr>
              <a:buFontTx/>
              <a:buNone/>
            </a:pPr>
            <a:r>
              <a:rPr lang="cs-CZ" altLang="cs-CZ"/>
              <a:t>			1) f(x</a:t>
            </a:r>
            <a:r>
              <a:rPr lang="cs-CZ" altLang="cs-CZ" baseline="-25000"/>
              <a:t>1</a:t>
            </a:r>
            <a:r>
              <a:rPr lang="cs-CZ" altLang="cs-CZ"/>
              <a:t>) + f(x</a:t>
            </a:r>
            <a:r>
              <a:rPr lang="cs-CZ" altLang="cs-CZ" baseline="-25000"/>
              <a:t>2</a:t>
            </a:r>
            <a:r>
              <a:rPr lang="cs-CZ" altLang="cs-CZ"/>
              <a:t>) = f(x</a:t>
            </a:r>
            <a:r>
              <a:rPr lang="cs-CZ" altLang="cs-CZ" baseline="-25000"/>
              <a:t>1 </a:t>
            </a:r>
            <a:r>
              <a:rPr lang="cs-CZ" altLang="cs-CZ"/>
              <a:t>+ x</a:t>
            </a:r>
            <a:r>
              <a:rPr lang="cs-CZ" altLang="cs-CZ" baseline="-25000"/>
              <a:t>2</a:t>
            </a:r>
            <a:r>
              <a:rPr lang="cs-CZ" altLang="cs-CZ"/>
              <a:t>);</a:t>
            </a:r>
          </a:p>
          <a:p>
            <a:pPr>
              <a:buFontTx/>
              <a:buNone/>
            </a:pPr>
            <a:r>
              <a:rPr lang="cs-CZ" altLang="cs-CZ"/>
              <a:t>			2) c.f(x) = f(c.x), c = konst.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E1184D7-5114-4A9E-BE6A-CBE1A8681412}"/>
              </a:ext>
            </a:extLst>
          </p:cNvPr>
          <p:cNvSpPr>
            <a:spLocks noGrp="1" noChangeArrowheads="1"/>
          </p:cNvSpPr>
          <p:nvPr>
            <p:ph type="title"/>
          </p:nvPr>
        </p:nvSpPr>
        <p:spPr/>
        <p:txBody>
          <a:bodyPr/>
          <a:lstStyle/>
          <a:p>
            <a:pPr>
              <a:defRPr/>
            </a:pPr>
            <a:r>
              <a:rPr lang="cs-CZ" sz="2800" dirty="0"/>
              <a:t>LINEARITA</a:t>
            </a:r>
          </a:p>
        </p:txBody>
      </p:sp>
      <p:sp>
        <p:nvSpPr>
          <p:cNvPr id="28675" name="Rectangle 3">
            <a:extLst>
              <a:ext uri="{FF2B5EF4-FFF2-40B4-BE49-F238E27FC236}">
                <a16:creationId xmlns:a16="http://schemas.microsoft.com/office/drawing/2014/main" id="{446F3063-9CDA-4610-83F1-7ACECC817E34}"/>
              </a:ext>
            </a:extLst>
          </p:cNvPr>
          <p:cNvSpPr>
            <a:spLocks noGrp="1" noChangeArrowheads="1"/>
          </p:cNvSpPr>
          <p:nvPr>
            <p:ph type="body" idx="1"/>
          </p:nvPr>
        </p:nvSpPr>
        <p:spPr>
          <a:xfrm>
            <a:off x="500063" y="1214438"/>
            <a:ext cx="8535987" cy="1135062"/>
          </a:xfrm>
        </p:spPr>
        <p:txBody>
          <a:bodyPr/>
          <a:lstStyle/>
          <a:p>
            <a:pPr>
              <a:buFontTx/>
              <a:buNone/>
            </a:pPr>
            <a:r>
              <a:rPr lang="cs-CZ" altLang="cs-CZ"/>
              <a:t>			f(x</a:t>
            </a:r>
            <a:r>
              <a:rPr lang="cs-CZ" altLang="cs-CZ" baseline="-25000"/>
              <a:t>1</a:t>
            </a:r>
            <a:r>
              <a:rPr lang="cs-CZ" altLang="cs-CZ"/>
              <a:t>) + f(x</a:t>
            </a:r>
            <a:r>
              <a:rPr lang="cs-CZ" altLang="cs-CZ" baseline="-25000"/>
              <a:t>2</a:t>
            </a:r>
            <a:r>
              <a:rPr lang="cs-CZ" altLang="cs-CZ"/>
              <a:t>) = f(x</a:t>
            </a:r>
            <a:r>
              <a:rPr lang="cs-CZ" altLang="cs-CZ" baseline="-25000"/>
              <a:t>1 </a:t>
            </a:r>
            <a:r>
              <a:rPr lang="cs-CZ" altLang="cs-CZ"/>
              <a:t>+ x</a:t>
            </a:r>
            <a:r>
              <a:rPr lang="cs-CZ" altLang="cs-CZ" baseline="-25000"/>
              <a:t>2</a:t>
            </a:r>
            <a:r>
              <a:rPr lang="cs-CZ" altLang="cs-CZ"/>
              <a:t>)</a:t>
            </a:r>
          </a:p>
          <a:p>
            <a:pPr>
              <a:buFontTx/>
              <a:buNone/>
            </a:pPr>
            <a:r>
              <a:rPr lang="cs-CZ" altLang="cs-CZ"/>
              <a:t>			c.f(x) = f(c.x), c = konst.</a:t>
            </a:r>
          </a:p>
        </p:txBody>
      </p:sp>
      <p:sp>
        <p:nvSpPr>
          <p:cNvPr id="28676" name="Rectangle 2">
            <a:extLst>
              <a:ext uri="{FF2B5EF4-FFF2-40B4-BE49-F238E27FC236}">
                <a16:creationId xmlns:a16="http://schemas.microsoft.com/office/drawing/2014/main" id="{B4ECA32A-337F-424A-8F95-D7E002BC75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28677" name="Objekt 2">
            <a:extLst>
              <a:ext uri="{FF2B5EF4-FFF2-40B4-BE49-F238E27FC236}">
                <a16:creationId xmlns:a16="http://schemas.microsoft.com/office/drawing/2014/main" id="{2A54D550-5DC7-40E2-BD86-433F82C80AFC}"/>
              </a:ext>
            </a:extLst>
          </p:cNvPr>
          <p:cNvGraphicFramePr>
            <a:graphicFrameLocks noChangeAspect="1"/>
          </p:cNvGraphicFramePr>
          <p:nvPr/>
        </p:nvGraphicFramePr>
        <p:xfrm>
          <a:off x="958850" y="2565400"/>
          <a:ext cx="4030663" cy="3671888"/>
        </p:xfrm>
        <a:graphic>
          <a:graphicData uri="http://schemas.openxmlformats.org/presentationml/2006/ole">
            <mc:AlternateContent xmlns:mc="http://schemas.openxmlformats.org/markup-compatibility/2006">
              <mc:Choice xmlns:v="urn:schemas-microsoft-com:vml" Requires="v">
                <p:oleObj name="Rastrový obrázek" r:id="rId2" imgW="3666667" imgH="3315163" progId="Paint.Picture">
                  <p:embed/>
                </p:oleObj>
              </mc:Choice>
              <mc:Fallback>
                <p:oleObj name="Rastrový obrázek" r:id="rId2" imgW="3666667" imgH="3315163" progId="Paint.Picture">
                  <p:embed/>
                  <p:pic>
                    <p:nvPicPr>
                      <p:cNvPr id="0" name="Objek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8850" y="2565400"/>
                        <a:ext cx="4030663"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8" name="Rectangle 4">
            <a:extLst>
              <a:ext uri="{FF2B5EF4-FFF2-40B4-BE49-F238E27FC236}">
                <a16:creationId xmlns:a16="http://schemas.microsoft.com/office/drawing/2014/main" id="{A724CE11-8F3A-4D2C-B56D-93B72C94EE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28679" name="Objekt 4">
            <a:extLst>
              <a:ext uri="{FF2B5EF4-FFF2-40B4-BE49-F238E27FC236}">
                <a16:creationId xmlns:a16="http://schemas.microsoft.com/office/drawing/2014/main" id="{0702321E-1914-4C6C-9D81-4B0952F1EB8D}"/>
              </a:ext>
            </a:extLst>
          </p:cNvPr>
          <p:cNvGraphicFramePr>
            <a:graphicFrameLocks noChangeAspect="1"/>
          </p:cNvGraphicFramePr>
          <p:nvPr/>
        </p:nvGraphicFramePr>
        <p:xfrm>
          <a:off x="5006975" y="2708275"/>
          <a:ext cx="3852863" cy="1944688"/>
        </p:xfrm>
        <a:graphic>
          <a:graphicData uri="http://schemas.openxmlformats.org/presentationml/2006/ole">
            <mc:AlternateContent xmlns:mc="http://schemas.openxmlformats.org/markup-compatibility/2006">
              <mc:Choice xmlns:v="urn:schemas-microsoft-com:vml" Requires="v">
                <p:oleObj name="Rastrový obrázek" r:id="rId4" imgW="3561905" imgH="1800476" progId="Paint.Picture">
                  <p:embed/>
                </p:oleObj>
              </mc:Choice>
              <mc:Fallback>
                <p:oleObj name="Rastrový obrázek" r:id="rId4" imgW="3561905" imgH="1800476" progId="Paint.Picture">
                  <p:embed/>
                  <p:pic>
                    <p:nvPicPr>
                      <p:cNvPr id="0" name="Objek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6975" y="2708275"/>
                        <a:ext cx="3852863"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F1CEBC1B-2C77-489E-A74D-54007AE4CAD7}"/>
              </a:ext>
            </a:extLst>
          </p:cNvPr>
          <p:cNvSpPr>
            <a:spLocks noGrp="1" noChangeArrowheads="1"/>
          </p:cNvSpPr>
          <p:nvPr>
            <p:ph type="body" sz="half" idx="1"/>
          </p:nvPr>
        </p:nvSpPr>
        <p:spPr>
          <a:xfrm>
            <a:off x="381000" y="2057400"/>
            <a:ext cx="5343525" cy="3243263"/>
          </a:xfrm>
        </p:spPr>
        <p:txBody>
          <a:bodyPr/>
          <a:lstStyle/>
          <a:p>
            <a:pPr>
              <a:buFontTx/>
              <a:buNone/>
            </a:pPr>
            <a:r>
              <a:rPr lang="cs-CZ" altLang="cs-CZ"/>
              <a:t>A to je jen tehdy, je-li y=k.x, kde k = konst.</a:t>
            </a:r>
          </a:p>
          <a:p>
            <a:pPr>
              <a:buFontTx/>
              <a:buNone/>
            </a:pPr>
            <a:endParaRPr lang="cs-CZ" altLang="cs-CZ"/>
          </a:p>
          <a:p>
            <a:pPr>
              <a:buFontTx/>
              <a:buNone/>
            </a:pPr>
            <a:r>
              <a:rPr lang="cs-CZ" altLang="cs-CZ"/>
              <a:t>1) k.x</a:t>
            </a:r>
            <a:r>
              <a:rPr lang="cs-CZ" altLang="cs-CZ" baseline="-25000"/>
              <a:t>1</a:t>
            </a:r>
            <a:r>
              <a:rPr lang="cs-CZ" altLang="cs-CZ"/>
              <a:t> + k.x</a:t>
            </a:r>
            <a:r>
              <a:rPr lang="cs-CZ" altLang="cs-CZ" baseline="-25000"/>
              <a:t>2</a:t>
            </a:r>
            <a:r>
              <a:rPr lang="cs-CZ" altLang="cs-CZ"/>
              <a:t> = k.(x</a:t>
            </a:r>
            <a:r>
              <a:rPr lang="cs-CZ" altLang="cs-CZ" baseline="-25000"/>
              <a:t>1</a:t>
            </a:r>
            <a:r>
              <a:rPr lang="cs-CZ" altLang="cs-CZ"/>
              <a:t> + x</a:t>
            </a:r>
            <a:r>
              <a:rPr lang="cs-CZ" altLang="cs-CZ" baseline="-25000"/>
              <a:t>2</a:t>
            </a:r>
            <a:r>
              <a:rPr lang="cs-CZ" altLang="cs-CZ"/>
              <a:t>)</a:t>
            </a:r>
          </a:p>
          <a:p>
            <a:pPr>
              <a:buFontTx/>
              <a:buNone/>
            </a:pPr>
            <a:r>
              <a:rPr lang="cs-CZ" altLang="cs-CZ"/>
              <a:t>2) c.k.x = k.c.x</a:t>
            </a:r>
          </a:p>
        </p:txBody>
      </p:sp>
      <p:graphicFrame>
        <p:nvGraphicFramePr>
          <p:cNvPr id="29699" name="Object 2">
            <a:extLst>
              <a:ext uri="{FF2B5EF4-FFF2-40B4-BE49-F238E27FC236}">
                <a16:creationId xmlns:a16="http://schemas.microsoft.com/office/drawing/2014/main" id="{1DB9977E-013C-4278-BACB-6674E6B145FE}"/>
              </a:ext>
            </a:extLst>
          </p:cNvPr>
          <p:cNvGraphicFramePr>
            <a:graphicFrameLocks noGrp="1" noChangeAspect="1"/>
          </p:cNvGraphicFramePr>
          <p:nvPr>
            <p:ph sz="half" idx="2"/>
          </p:nvPr>
        </p:nvGraphicFramePr>
        <p:xfrm>
          <a:off x="5940425" y="2349500"/>
          <a:ext cx="2838450" cy="2066925"/>
        </p:xfrm>
        <a:graphic>
          <a:graphicData uri="http://schemas.openxmlformats.org/presentationml/2006/ole">
            <mc:AlternateContent xmlns:mc="http://schemas.openxmlformats.org/markup-compatibility/2006">
              <mc:Choice xmlns:v="urn:schemas-microsoft-com:vml" Requires="v">
                <p:oleObj name="Rastrový obrázek" r:id="rId2" imgW="2838846" imgH="2066667" progId="Paint.Picture">
                  <p:embed/>
                </p:oleObj>
              </mc:Choice>
              <mc:Fallback>
                <p:oleObj name="Rastrový obrázek" r:id="rId2" imgW="2838846" imgH="2066667" progId="Paint.Picture">
                  <p:embed/>
                  <p:pic>
                    <p:nvPicPr>
                      <p:cNvPr id="0"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349500"/>
                        <a:ext cx="2838450"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2">
            <a:extLst>
              <a:ext uri="{FF2B5EF4-FFF2-40B4-BE49-F238E27FC236}">
                <a16:creationId xmlns:a16="http://schemas.microsoft.com/office/drawing/2014/main" id="{90309B79-FF95-4C69-A82E-32286EE5537A}"/>
              </a:ext>
            </a:extLst>
          </p:cNvPr>
          <p:cNvSpPr>
            <a:spLocks noGrp="1" noChangeArrowheads="1"/>
          </p:cNvSpPr>
          <p:nvPr>
            <p:ph type="title"/>
          </p:nvPr>
        </p:nvSpPr>
        <p:spPr>
          <a:xfrm>
            <a:off x="506413" y="61913"/>
            <a:ext cx="8494712" cy="938212"/>
          </a:xfrm>
        </p:spPr>
        <p:txBody>
          <a:bodyPr/>
          <a:lstStyle/>
          <a:p>
            <a:pPr>
              <a:defRPr/>
            </a:pPr>
            <a:r>
              <a:rPr lang="cs-CZ" sz="2800" dirty="0"/>
              <a:t>LINEARITA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4F91AA40-4882-46C3-96D1-298C4165D980}"/>
              </a:ext>
            </a:extLst>
          </p:cNvPr>
          <p:cNvSpPr>
            <a:spLocks noGrp="1" noChangeArrowheads="1"/>
          </p:cNvSpPr>
          <p:nvPr>
            <p:ph type="body" sz="half" idx="1"/>
          </p:nvPr>
        </p:nvSpPr>
        <p:spPr>
          <a:xfrm>
            <a:off x="428625" y="1714500"/>
            <a:ext cx="5295900" cy="3243263"/>
          </a:xfrm>
        </p:spPr>
        <p:txBody>
          <a:bodyPr/>
          <a:lstStyle/>
          <a:p>
            <a:pPr>
              <a:buFontTx/>
              <a:buNone/>
            </a:pPr>
            <a:r>
              <a:rPr lang="cs-CZ" altLang="cs-CZ"/>
              <a:t>A neplatí to ani, když </a:t>
            </a:r>
          </a:p>
          <a:p>
            <a:pPr algn="ctr">
              <a:buFontTx/>
              <a:buNone/>
            </a:pPr>
            <a:r>
              <a:rPr lang="cs-CZ" altLang="cs-CZ"/>
              <a:t>y=k.x-q, kde k,q = konst.,</a:t>
            </a:r>
          </a:p>
          <a:p>
            <a:pPr>
              <a:buFontTx/>
              <a:buNone/>
            </a:pPr>
            <a:r>
              <a:rPr lang="cs-CZ" altLang="cs-CZ"/>
              <a:t>protože</a:t>
            </a:r>
          </a:p>
          <a:p>
            <a:pPr>
              <a:buFontTx/>
              <a:buNone/>
            </a:pPr>
            <a:endParaRPr lang="cs-CZ" altLang="cs-CZ"/>
          </a:p>
          <a:p>
            <a:pPr>
              <a:buFontTx/>
              <a:buNone/>
            </a:pPr>
            <a:r>
              <a:rPr lang="cs-CZ" altLang="cs-CZ"/>
              <a:t>1) (k.x</a:t>
            </a:r>
            <a:r>
              <a:rPr lang="cs-CZ" altLang="cs-CZ" baseline="-25000"/>
              <a:t>1</a:t>
            </a:r>
            <a:r>
              <a:rPr lang="cs-CZ" altLang="cs-CZ"/>
              <a:t>-q)+ (k.x</a:t>
            </a:r>
            <a:r>
              <a:rPr lang="cs-CZ" altLang="cs-CZ" baseline="-25000"/>
              <a:t>2</a:t>
            </a:r>
            <a:r>
              <a:rPr lang="cs-CZ" altLang="cs-CZ"/>
              <a:t>-q) ≠ k.(x</a:t>
            </a:r>
            <a:r>
              <a:rPr lang="cs-CZ" altLang="cs-CZ" baseline="-25000"/>
              <a:t>1</a:t>
            </a:r>
            <a:r>
              <a:rPr lang="cs-CZ" altLang="cs-CZ"/>
              <a:t>+x</a:t>
            </a:r>
            <a:r>
              <a:rPr lang="cs-CZ" altLang="cs-CZ" baseline="-25000"/>
              <a:t>2</a:t>
            </a:r>
            <a:r>
              <a:rPr lang="cs-CZ" altLang="cs-CZ"/>
              <a:t>)-q</a:t>
            </a:r>
          </a:p>
          <a:p>
            <a:pPr>
              <a:buFontTx/>
              <a:buNone/>
            </a:pPr>
            <a:r>
              <a:rPr lang="cs-CZ" altLang="cs-CZ"/>
              <a:t>2) c.(k.x-q) ≠ (k.c.x-q)</a:t>
            </a:r>
          </a:p>
        </p:txBody>
      </p:sp>
      <p:graphicFrame>
        <p:nvGraphicFramePr>
          <p:cNvPr id="30723" name="Object 2">
            <a:extLst>
              <a:ext uri="{FF2B5EF4-FFF2-40B4-BE49-F238E27FC236}">
                <a16:creationId xmlns:a16="http://schemas.microsoft.com/office/drawing/2014/main" id="{FA4FA83F-E302-4C71-AD92-DA0219193CB1}"/>
              </a:ext>
            </a:extLst>
          </p:cNvPr>
          <p:cNvGraphicFramePr>
            <a:graphicFrameLocks noGrp="1" noChangeAspect="1"/>
          </p:cNvGraphicFramePr>
          <p:nvPr>
            <p:ph sz="half" idx="2"/>
          </p:nvPr>
        </p:nvGraphicFramePr>
        <p:xfrm>
          <a:off x="5795963" y="2276475"/>
          <a:ext cx="2962275" cy="2495550"/>
        </p:xfrm>
        <a:graphic>
          <a:graphicData uri="http://schemas.openxmlformats.org/presentationml/2006/ole">
            <mc:AlternateContent xmlns:mc="http://schemas.openxmlformats.org/markup-compatibility/2006">
              <mc:Choice xmlns:v="urn:schemas-microsoft-com:vml" Requires="v">
                <p:oleObj name="Rastrový obrázek" r:id="rId2" imgW="2962689" imgH="2495238" progId="Paint.Picture">
                  <p:embed/>
                </p:oleObj>
              </mc:Choice>
              <mc:Fallback>
                <p:oleObj name="Rastrový obrázek" r:id="rId2" imgW="2962689" imgH="2495238" progId="Paint.Picture">
                  <p:embed/>
                  <p:pic>
                    <p:nvPicPr>
                      <p:cNvPr id="0"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2276475"/>
                        <a:ext cx="2962275"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2">
            <a:extLst>
              <a:ext uri="{FF2B5EF4-FFF2-40B4-BE49-F238E27FC236}">
                <a16:creationId xmlns:a16="http://schemas.microsoft.com/office/drawing/2014/main" id="{28280EC0-12B9-46C0-A579-DC2DDC4AAE76}"/>
              </a:ext>
            </a:extLst>
          </p:cNvPr>
          <p:cNvSpPr>
            <a:spLocks noGrp="1" noChangeArrowheads="1"/>
          </p:cNvSpPr>
          <p:nvPr>
            <p:ph type="title"/>
          </p:nvPr>
        </p:nvSpPr>
        <p:spPr>
          <a:xfrm>
            <a:off x="506413" y="61913"/>
            <a:ext cx="8494712" cy="938212"/>
          </a:xfrm>
        </p:spPr>
        <p:txBody>
          <a:bodyPr/>
          <a:lstStyle/>
          <a:p>
            <a:pPr>
              <a:defRPr/>
            </a:pPr>
            <a:r>
              <a:rPr lang="cs-CZ" sz="2800" dirty="0"/>
              <a:t>LINEARITA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982C783-3560-4230-AB14-8EA4D6AB67AA}"/>
              </a:ext>
            </a:extLst>
          </p:cNvPr>
          <p:cNvSpPr>
            <a:spLocks noGrp="1"/>
          </p:cNvSpPr>
          <p:nvPr>
            <p:ph type="title"/>
          </p:nvPr>
        </p:nvSpPr>
        <p:spPr/>
        <p:txBody>
          <a:bodyPr/>
          <a:lstStyle/>
          <a:p>
            <a:pPr>
              <a:defRPr/>
            </a:pPr>
            <a:r>
              <a:rPr lang="cs-CZ" sz="2800" dirty="0"/>
              <a:t>kauzalita</a:t>
            </a:r>
          </a:p>
        </p:txBody>
      </p:sp>
      <p:sp>
        <p:nvSpPr>
          <p:cNvPr id="31747" name="Zástupný symbol pro obsah 5">
            <a:extLst>
              <a:ext uri="{FF2B5EF4-FFF2-40B4-BE49-F238E27FC236}">
                <a16:creationId xmlns:a16="http://schemas.microsoft.com/office/drawing/2014/main" id="{9BE6A30F-84FF-4A19-B1A2-EAF73271AC5A}"/>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000" b="1" i="1">
                <a:solidFill>
                  <a:srgbClr val="0070C0"/>
                </a:solidFill>
              </a:rPr>
              <a:t>Kauzální</a:t>
            </a:r>
            <a:r>
              <a:rPr lang="cs-CZ" altLang="cs-CZ" sz="2000" b="1">
                <a:solidFill>
                  <a:srgbClr val="0070C0"/>
                </a:solidFill>
              </a:rPr>
              <a:t> </a:t>
            </a:r>
            <a:r>
              <a:rPr lang="cs-CZ" altLang="cs-CZ" sz="2000"/>
              <a:t>(</a:t>
            </a:r>
            <a:r>
              <a:rPr lang="cs-CZ" altLang="cs-CZ" sz="2000" b="1" i="1">
                <a:solidFill>
                  <a:srgbClr val="0070C0"/>
                </a:solidFill>
              </a:rPr>
              <a:t>příčinný</a:t>
            </a:r>
            <a:r>
              <a:rPr lang="cs-CZ" altLang="cs-CZ" sz="2000"/>
              <a:t>)</a:t>
            </a:r>
            <a:r>
              <a:rPr lang="cs-CZ" altLang="cs-CZ" sz="2000" b="1"/>
              <a:t> </a:t>
            </a:r>
            <a:r>
              <a:rPr lang="cs-CZ" altLang="cs-CZ" sz="2000"/>
              <a:t>je obecně takový systém, jehož výstup v každém časovém okamžiku t</a:t>
            </a:r>
            <a:r>
              <a:rPr lang="cs-CZ" altLang="cs-CZ" sz="2000" baseline="-25000"/>
              <a:t>0</a:t>
            </a:r>
            <a:r>
              <a:rPr lang="cs-CZ" altLang="cs-CZ" sz="2000"/>
              <a:t> závisí pouze na průběhu vstupní veličiny x(t) pro t </a:t>
            </a:r>
            <a:r>
              <a:rPr lang="cs-CZ" altLang="cs-CZ" sz="2000">
                <a:sym typeface="Symbol" panose="05050102010706020507" pitchFamily="18" charset="2"/>
              </a:rPr>
              <a:t></a:t>
            </a:r>
            <a:r>
              <a:rPr lang="cs-CZ" altLang="cs-CZ" sz="2000"/>
              <a:t> t</a:t>
            </a:r>
            <a:r>
              <a:rPr lang="cs-CZ" altLang="cs-CZ" sz="2000" baseline="-25000"/>
              <a:t>0</a:t>
            </a:r>
            <a:r>
              <a:rPr lang="cs-CZ" altLang="cs-CZ" sz="2000"/>
              <a:t>  </a:t>
            </a:r>
            <a:r>
              <a:rPr lang="cs-CZ" altLang="cs-CZ" sz="2000" b="1">
                <a:sym typeface="Symbol" panose="05050102010706020507" pitchFamily="18" charset="2"/>
              </a:rPr>
              <a:t></a:t>
            </a:r>
            <a:r>
              <a:rPr lang="cs-CZ" altLang="cs-CZ" sz="2000">
                <a:sym typeface="Symbol" panose="05050102010706020507" pitchFamily="18" charset="2"/>
              </a:rPr>
              <a:t> </a:t>
            </a:r>
            <a:r>
              <a:rPr lang="cs-CZ" altLang="cs-CZ" sz="2000"/>
              <a:t>hodnota výstupu systému v každém okamžiku závisí pouze na vstupu v daném okamžiku a jeho průběhu v minulosti, nikoliv na budoucím průběhu vstupní veličiny. Systém, který tento požadavek nesplňuje, nazýváme </a:t>
            </a:r>
            <a:r>
              <a:rPr lang="cs-CZ" altLang="cs-CZ" sz="2000" b="1" i="1">
                <a:solidFill>
                  <a:srgbClr val="0070C0"/>
                </a:solidFill>
              </a:rPr>
              <a:t>nekauzální</a:t>
            </a:r>
            <a:r>
              <a:rPr lang="cs-CZ" altLang="cs-CZ" sz="2000"/>
              <a:t>, příp. </a:t>
            </a:r>
            <a:r>
              <a:rPr lang="cs-CZ" altLang="cs-CZ" sz="2000" b="1" i="1">
                <a:solidFill>
                  <a:srgbClr val="0070C0"/>
                </a:solidFill>
              </a:rPr>
              <a:t>anticipativní</a:t>
            </a:r>
            <a:r>
              <a:rPr lang="cs-CZ" altLang="cs-CZ" sz="2000"/>
              <a:t>. Nebo ještě jinak, systém je kauzální, pokud se výstup systému neobjeví dříve, než je na vstup přiveden vstupní veličina. Všechny rozumné reálné systémy jsou systémy kauzální.</a:t>
            </a:r>
          </a:p>
        </p:txBody>
      </p:sp>
      <p:sp>
        <p:nvSpPr>
          <p:cNvPr id="31748" name="Obdélník 6">
            <a:extLst>
              <a:ext uri="{FF2B5EF4-FFF2-40B4-BE49-F238E27FC236}">
                <a16:creationId xmlns:a16="http://schemas.microsoft.com/office/drawing/2014/main" id="{579EB8D2-CFCC-470D-AB8E-249B88C0D3F1}"/>
              </a:ext>
            </a:extLst>
          </p:cNvPr>
          <p:cNvSpPr>
            <a:spLocks noChangeArrowheads="1"/>
          </p:cNvSpPr>
          <p:nvPr/>
        </p:nvSpPr>
        <p:spPr bwMode="auto">
          <a:xfrm>
            <a:off x="539750" y="4365625"/>
            <a:ext cx="475297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2000"/>
              <a:t>Časové řady zpravidla začínají v určitém referenčním okamžiku, který nazýváme počátkem časové osy. Jako kauzální zprostředkovaně označujeme takové časové řady, pro které platí x(n) = 0 pro n &lt; 0. </a:t>
            </a:r>
          </a:p>
        </p:txBody>
      </p:sp>
      <p:sp>
        <p:nvSpPr>
          <p:cNvPr id="31749" name="Rectangle 2">
            <a:extLst>
              <a:ext uri="{FF2B5EF4-FFF2-40B4-BE49-F238E27FC236}">
                <a16:creationId xmlns:a16="http://schemas.microsoft.com/office/drawing/2014/main" id="{6F4DE7AF-176B-4D8B-B4F7-5AE0DF2085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31750" name="Objekt 8">
            <a:extLst>
              <a:ext uri="{FF2B5EF4-FFF2-40B4-BE49-F238E27FC236}">
                <a16:creationId xmlns:a16="http://schemas.microsoft.com/office/drawing/2014/main" id="{1249FA11-138A-4A40-9C62-436A476FB2AB}"/>
              </a:ext>
            </a:extLst>
          </p:cNvPr>
          <p:cNvGraphicFramePr>
            <a:graphicFrameLocks noChangeAspect="1"/>
          </p:cNvGraphicFramePr>
          <p:nvPr/>
        </p:nvGraphicFramePr>
        <p:xfrm>
          <a:off x="5292725" y="4506913"/>
          <a:ext cx="3554413" cy="1655762"/>
        </p:xfrm>
        <a:graphic>
          <a:graphicData uri="http://schemas.openxmlformats.org/presentationml/2006/ole">
            <mc:AlternateContent xmlns:mc="http://schemas.openxmlformats.org/markup-compatibility/2006">
              <mc:Choice xmlns:v="urn:schemas-microsoft-com:vml" Requires="v">
                <p:oleObj name="Rastrový obrázek" r:id="rId2" imgW="5353797" imgH="2486372" progId="Paint.Picture">
                  <p:embed/>
                </p:oleObj>
              </mc:Choice>
              <mc:Fallback>
                <p:oleObj name="Rastrový obrázek" r:id="rId2" imgW="5353797" imgH="2486372" progId="Paint.Picture">
                  <p:embed/>
                  <p:pic>
                    <p:nvPicPr>
                      <p:cNvPr id="0" name="Objek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4506913"/>
                        <a:ext cx="3554413"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FE93B-DE53-4F28-872F-45FD6262A212}"/>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
        <p:nvSpPr>
          <p:cNvPr id="3" name="Zástupný symbol pro obsah 2">
            <a:extLst>
              <a:ext uri="{FF2B5EF4-FFF2-40B4-BE49-F238E27FC236}">
                <a16:creationId xmlns:a16="http://schemas.microsoft.com/office/drawing/2014/main" id="{CD7CB50B-22FC-4348-A257-D999D2624B6B}"/>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defRPr/>
            </a:pPr>
            <a:r>
              <a:rPr lang="cs-CZ" sz="2400" dirty="0"/>
              <a:t>stav populace je dán počtem jejích členů – s(n)</a:t>
            </a:r>
          </a:p>
          <a:p>
            <a:pPr>
              <a:defRPr/>
            </a:pPr>
            <a:r>
              <a:rPr lang="cs-CZ" sz="2400" dirty="0"/>
              <a:t>autonomní lineární systém;</a:t>
            </a:r>
          </a:p>
          <a:p>
            <a:pPr>
              <a:defRPr/>
            </a:pPr>
            <a:r>
              <a:rPr lang="cs-CZ" sz="2400" dirty="0"/>
              <a:t>neautonomní lineární systém;</a:t>
            </a:r>
          </a:p>
          <a:p>
            <a:pPr>
              <a:defRPr/>
            </a:pPr>
            <a:r>
              <a:rPr lang="cs-CZ" sz="2400" dirty="0"/>
              <a:t>nelineární systém.</a:t>
            </a:r>
          </a:p>
          <a:p>
            <a:pPr marL="0" indent="0">
              <a:buFont typeface="Wingdings" panose="05000000000000000000" pitchFamily="2" charset="2"/>
              <a:buNone/>
              <a:defRPr/>
            </a:pPr>
            <a:r>
              <a:rPr lang="cs-CZ" sz="2400" dirty="0"/>
              <a:t>prvek systému/modelu </a:t>
            </a:r>
            <a:r>
              <a:rPr lang="cs-CZ" sz="2400" dirty="0" err="1"/>
              <a:t>jednodruhové</a:t>
            </a:r>
            <a:r>
              <a:rPr lang="cs-CZ" sz="2400" dirty="0"/>
              <a:t> populace je jediný </a:t>
            </a:r>
            <a:r>
              <a:rPr lang="cs-CZ" sz="2400" dirty="0">
                <a:sym typeface="Symbol"/>
              </a:rPr>
              <a:t></a:t>
            </a:r>
            <a:r>
              <a:rPr lang="cs-CZ" sz="2400" dirty="0"/>
              <a:t> systém je vždy 1. řádu.</a:t>
            </a:r>
          </a:p>
          <a:p>
            <a:pPr marL="0" indent="0">
              <a:buFont typeface="Wingdings" panose="05000000000000000000" pitchFamily="2" charset="2"/>
              <a:buNone/>
              <a:defRPr/>
            </a:pPr>
            <a:r>
              <a:rPr lang="cs-CZ" sz="2400" dirty="0"/>
              <a:t>je-li s(n) počet jedinců v populaci v čase n, je dána stavem populace s(n-1) v předešlém časovém okamžiku, modifikovaným procesy, které se v dané populaci odehrávají.</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F835C39-E014-4C2E-9DD5-6C341244FF4B}"/>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a:solidFill>
                  <a:srgbClr val="0070C0"/>
                </a:solidFill>
              </a:rPr>
              <a:t>Autonomní lineární systém</a:t>
            </a:r>
          </a:p>
          <a:p>
            <a:pPr marL="0" indent="0">
              <a:buFont typeface="Wingdings" panose="05000000000000000000" pitchFamily="2" charset="2"/>
              <a:buNone/>
              <a:defRPr/>
            </a:pPr>
            <a:r>
              <a:rPr lang="cs-CZ" sz="2400" dirty="0"/>
              <a:t>dynamika jeho chování závislá pouze na vnitřních dějích</a:t>
            </a:r>
          </a:p>
          <a:p>
            <a:pPr marL="0" indent="0">
              <a:buFont typeface="Wingdings" panose="05000000000000000000" pitchFamily="2" charset="2"/>
              <a:buNone/>
              <a:defRPr/>
            </a:pPr>
            <a:r>
              <a:rPr lang="cs-CZ" sz="2400" i="1" dirty="0">
                <a:solidFill>
                  <a:srgbClr val="002060"/>
                </a:solidFill>
              </a:rPr>
              <a:t>koeficient porodnosti</a:t>
            </a:r>
            <a:r>
              <a:rPr lang="cs-CZ" sz="2400" dirty="0">
                <a:solidFill>
                  <a:srgbClr val="002060"/>
                </a:solidFill>
              </a:rPr>
              <a:t> </a:t>
            </a:r>
            <a:r>
              <a:rPr lang="cs-CZ" sz="2400" b="1" dirty="0">
                <a:solidFill>
                  <a:srgbClr val="002060"/>
                </a:solidFill>
              </a:rPr>
              <a:t>b</a:t>
            </a:r>
            <a:r>
              <a:rPr lang="cs-CZ" sz="2400" dirty="0">
                <a:solidFill>
                  <a:srgbClr val="002060"/>
                </a:solidFill>
              </a:rPr>
              <a:t> </a:t>
            </a:r>
            <a:r>
              <a:rPr lang="cs-CZ" sz="2400" dirty="0"/>
              <a:t>- definován podílem nově narozených jedinců ke všem jedincům populace za jednotkovou vzorkovací periodu (b </a:t>
            </a:r>
            <a:r>
              <a:rPr lang="cs-CZ" sz="2400" dirty="0">
                <a:sym typeface="Symbol"/>
              </a:rPr>
              <a:t></a:t>
            </a:r>
            <a:r>
              <a:rPr lang="cs-CZ" sz="2400" dirty="0"/>
              <a:t> 0);</a:t>
            </a:r>
          </a:p>
          <a:p>
            <a:pPr marL="0" indent="0">
              <a:buFont typeface="Wingdings" panose="05000000000000000000" pitchFamily="2" charset="2"/>
              <a:buNone/>
              <a:defRPr/>
            </a:pPr>
            <a:r>
              <a:rPr lang="cs-CZ" sz="2400" i="1" dirty="0"/>
              <a:t>koeficient úmrtnosti</a:t>
            </a:r>
            <a:r>
              <a:rPr lang="cs-CZ" sz="2400" dirty="0"/>
              <a:t> </a:t>
            </a:r>
            <a:r>
              <a:rPr lang="cs-CZ" sz="2400" b="1" dirty="0">
                <a:solidFill>
                  <a:srgbClr val="002060"/>
                </a:solidFill>
              </a:rPr>
              <a:t>d</a:t>
            </a:r>
            <a:r>
              <a:rPr lang="cs-CZ" sz="2400" dirty="0"/>
              <a:t> - podíl zemřelých jedinců vůči všem jedincům v populaci za jednotkovou vzorkovací periodu</a:t>
            </a:r>
            <a:endParaRPr lang="cs-CZ" sz="2400" dirty="0">
              <a:solidFill>
                <a:schemeClr val="accent4"/>
              </a:solidFill>
            </a:endParaRPr>
          </a:p>
        </p:txBody>
      </p:sp>
      <p:sp>
        <p:nvSpPr>
          <p:cNvPr id="4" name="Nadpis 1">
            <a:extLst>
              <a:ext uri="{FF2B5EF4-FFF2-40B4-BE49-F238E27FC236}">
                <a16:creationId xmlns:a16="http://schemas.microsoft.com/office/drawing/2014/main" id="{A96E8F17-61DE-447E-9827-2BFB5F63650B}"/>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14F0BC0-2F32-453D-A65F-AC75F59F4407}"/>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a:solidFill>
                  <a:srgbClr val="0070C0"/>
                </a:solidFill>
              </a:rPr>
              <a:t>Autonomní lineární systém</a:t>
            </a:r>
          </a:p>
          <a:p>
            <a:pPr marL="0" indent="0">
              <a:buFont typeface="Wingdings" panose="05000000000000000000" pitchFamily="2" charset="2"/>
              <a:buNone/>
              <a:defRPr/>
            </a:pPr>
            <a:r>
              <a:rPr lang="cs-CZ" sz="2400" dirty="0"/>
              <a:t>dynamika jeho chování závislá pouze na vnitřních dějích</a:t>
            </a:r>
          </a:p>
          <a:p>
            <a:pPr marL="0" indent="0">
              <a:buFont typeface="Wingdings" panose="05000000000000000000" pitchFamily="2" charset="2"/>
              <a:buNone/>
              <a:defRPr/>
            </a:pPr>
            <a:r>
              <a:rPr lang="cs-CZ" sz="2400" i="1" dirty="0">
                <a:solidFill>
                  <a:srgbClr val="002060"/>
                </a:solidFill>
              </a:rPr>
              <a:t>koeficient porodnosti</a:t>
            </a:r>
            <a:r>
              <a:rPr lang="cs-CZ" sz="2400" dirty="0">
                <a:solidFill>
                  <a:srgbClr val="002060"/>
                </a:solidFill>
              </a:rPr>
              <a:t> </a:t>
            </a:r>
            <a:r>
              <a:rPr lang="cs-CZ" sz="2400" b="1" dirty="0">
                <a:solidFill>
                  <a:srgbClr val="002060"/>
                </a:solidFill>
              </a:rPr>
              <a:t>b</a:t>
            </a:r>
            <a:r>
              <a:rPr lang="cs-CZ" sz="2400" dirty="0">
                <a:solidFill>
                  <a:srgbClr val="002060"/>
                </a:solidFill>
              </a:rPr>
              <a:t> </a:t>
            </a:r>
            <a:r>
              <a:rPr lang="cs-CZ" sz="2400" dirty="0"/>
              <a:t>- definován podílem nově narozených jedinců ke všem jedincům populace za jednotkovou vzorkovací periodu (musí platit b </a:t>
            </a:r>
            <a:r>
              <a:rPr lang="cs-CZ" sz="2400" dirty="0">
                <a:sym typeface="Symbol"/>
              </a:rPr>
              <a:t></a:t>
            </a:r>
            <a:r>
              <a:rPr lang="cs-CZ" sz="2400" dirty="0"/>
              <a:t> 0)</a:t>
            </a:r>
          </a:p>
          <a:p>
            <a:pPr marL="0" indent="0">
              <a:buFont typeface="Wingdings" panose="05000000000000000000" pitchFamily="2" charset="2"/>
              <a:buNone/>
              <a:defRPr/>
            </a:pPr>
            <a:r>
              <a:rPr lang="cs-CZ" sz="2400" i="1" dirty="0"/>
              <a:t>koeficient úmrtnosti</a:t>
            </a:r>
            <a:r>
              <a:rPr lang="cs-CZ" sz="2400" dirty="0"/>
              <a:t> </a:t>
            </a:r>
            <a:r>
              <a:rPr lang="cs-CZ" sz="2400" b="1" dirty="0">
                <a:solidFill>
                  <a:srgbClr val="002060"/>
                </a:solidFill>
              </a:rPr>
              <a:t>d</a:t>
            </a:r>
            <a:r>
              <a:rPr lang="cs-CZ" sz="2400" dirty="0"/>
              <a:t> - podíl zemřelých jedinců vůči všem jedincům v populaci za jednotkovou vzorkovací periodu (d</a:t>
            </a:r>
            <a:r>
              <a:rPr lang="cs-CZ" sz="1000" dirty="0"/>
              <a:t> </a:t>
            </a:r>
            <a:r>
              <a:rPr lang="cs-CZ" sz="2400" dirty="0">
                <a:sym typeface="Symbol"/>
              </a:rPr>
              <a:t></a:t>
            </a:r>
            <a:r>
              <a:rPr lang="cs-CZ" sz="1000" dirty="0"/>
              <a:t> </a:t>
            </a:r>
            <a:r>
              <a:rPr lang="cs-CZ" sz="2400" dirty="0">
                <a:sym typeface="Symbol"/>
              </a:rPr>
              <a:t></a:t>
            </a:r>
            <a:r>
              <a:rPr lang="cs-CZ" sz="2400" dirty="0"/>
              <a:t>0; 1</a:t>
            </a:r>
            <a:r>
              <a:rPr lang="cs-CZ" sz="2400" dirty="0">
                <a:sym typeface="Symbol"/>
              </a:rPr>
              <a:t></a:t>
            </a:r>
            <a:r>
              <a:rPr lang="cs-CZ" sz="2400" dirty="0"/>
              <a:t>)</a:t>
            </a:r>
          </a:p>
          <a:p>
            <a:pPr marL="0" indent="0" algn="ctr">
              <a:buFont typeface="Wingdings" panose="05000000000000000000" pitchFamily="2" charset="2"/>
              <a:buNone/>
              <a:defRPr/>
            </a:pPr>
            <a:r>
              <a:rPr lang="cs-CZ" sz="2400" b="1" dirty="0">
                <a:solidFill>
                  <a:srgbClr val="002060"/>
                </a:solidFill>
              </a:rPr>
              <a:t>r</a:t>
            </a:r>
            <a:r>
              <a:rPr lang="cs-CZ" sz="2400" dirty="0"/>
              <a:t> = b – d</a:t>
            </a:r>
          </a:p>
          <a:p>
            <a:pPr marL="0" indent="0">
              <a:buFont typeface="Wingdings" panose="05000000000000000000" pitchFamily="2" charset="2"/>
              <a:buNone/>
              <a:defRPr/>
            </a:pPr>
            <a:r>
              <a:rPr lang="cs-CZ" sz="2400" dirty="0">
                <a:solidFill>
                  <a:schemeClr val="accent4"/>
                </a:solidFill>
              </a:rPr>
              <a:t>počáteční stav populace s(0)</a:t>
            </a:r>
          </a:p>
        </p:txBody>
      </p:sp>
      <p:sp>
        <p:nvSpPr>
          <p:cNvPr id="4" name="Nadpis 1">
            <a:extLst>
              <a:ext uri="{FF2B5EF4-FFF2-40B4-BE49-F238E27FC236}">
                <a16:creationId xmlns:a16="http://schemas.microsoft.com/office/drawing/2014/main" id="{1844C16D-5576-4D56-B159-19E550353FBC}"/>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B0E4CBA1-4726-4766-AB64-5FB04B21C621}"/>
              </a:ext>
            </a:extLst>
          </p:cNvPr>
          <p:cNvSpPr>
            <a:spLocks noGrp="1" noChangeArrowheads="1"/>
          </p:cNvSpPr>
          <p:nvPr>
            <p:ph type="body" idx="1"/>
          </p:nvPr>
        </p:nvSpPr>
        <p:spPr>
          <a:xfrm>
            <a:off x="500063" y="1357313"/>
            <a:ext cx="8535987" cy="5024437"/>
          </a:xfrm>
        </p:spPr>
        <p:txBody>
          <a:bodyPr/>
          <a:lstStyle/>
          <a:p>
            <a:pPr>
              <a:lnSpc>
                <a:spcPct val="90000"/>
              </a:lnSpc>
              <a:buFontTx/>
              <a:buNone/>
            </a:pPr>
            <a:r>
              <a:rPr lang="cs-CZ" altLang="cs-CZ" b="1">
                <a:solidFill>
                  <a:srgbClr val="002060"/>
                </a:solidFill>
              </a:rPr>
              <a:t>FFT</a:t>
            </a:r>
            <a:r>
              <a:rPr lang="cs-CZ" altLang="cs-CZ" b="1"/>
              <a:t> </a:t>
            </a:r>
            <a:r>
              <a:rPr lang="cs-CZ" altLang="cs-CZ"/>
              <a:t>– (Cooley, Tukey – 1965, ale před nimi již i mnozí další od 1903)</a:t>
            </a:r>
          </a:p>
          <a:p>
            <a:pPr lvl="1">
              <a:lnSpc>
                <a:spcPct val="90000"/>
              </a:lnSpc>
            </a:pPr>
            <a:r>
              <a:rPr lang="cs-CZ" altLang="cs-CZ">
                <a:cs typeface="Arial" panose="020B0604020202020204" pitchFamily="34" charset="0"/>
              </a:rPr>
              <a:t>rozklad v časové oblasti;</a:t>
            </a:r>
          </a:p>
          <a:p>
            <a:pPr lvl="1">
              <a:lnSpc>
                <a:spcPct val="90000"/>
              </a:lnSpc>
            </a:pPr>
            <a:r>
              <a:rPr lang="cs-CZ" altLang="cs-CZ">
                <a:cs typeface="Arial" panose="020B0604020202020204" pitchFamily="34" charset="0"/>
              </a:rPr>
              <a:t>rozklad ve frekvenční oblasti</a:t>
            </a:r>
          </a:p>
          <a:p>
            <a:pPr>
              <a:lnSpc>
                <a:spcPct val="90000"/>
              </a:lnSpc>
              <a:spcBef>
                <a:spcPct val="70000"/>
              </a:spcBef>
              <a:buFontTx/>
              <a:buNone/>
            </a:pPr>
            <a:r>
              <a:rPr lang="cs-CZ" altLang="cs-CZ">
                <a:solidFill>
                  <a:srgbClr val="000066"/>
                </a:solidFill>
              </a:rPr>
              <a:t>jednotka pracnosti P</a:t>
            </a:r>
            <a:r>
              <a:rPr lang="cs-CZ" altLang="cs-CZ"/>
              <a:t> – jedno komplexní násobení a sečítání</a:t>
            </a:r>
          </a:p>
          <a:p>
            <a:pPr>
              <a:lnSpc>
                <a:spcPct val="90000"/>
              </a:lnSpc>
              <a:buFontTx/>
              <a:buNone/>
            </a:pPr>
            <a:r>
              <a:rPr lang="cs-CZ" altLang="cs-CZ">
                <a:solidFill>
                  <a:srgbClr val="000066"/>
                </a:solidFill>
              </a:rPr>
              <a:t>pracnost výpočtu jednoho vzorku spektra</a:t>
            </a:r>
            <a:r>
              <a:rPr lang="cs-CZ" altLang="cs-CZ"/>
              <a:t> – N.P</a:t>
            </a:r>
          </a:p>
          <a:p>
            <a:pPr>
              <a:lnSpc>
                <a:spcPct val="90000"/>
              </a:lnSpc>
              <a:buFontTx/>
              <a:buNone/>
            </a:pPr>
            <a:r>
              <a:rPr lang="cs-CZ" altLang="cs-CZ">
                <a:solidFill>
                  <a:srgbClr val="000066"/>
                </a:solidFill>
              </a:rPr>
              <a:t>pracnost celé transformace</a:t>
            </a:r>
            <a:r>
              <a:rPr lang="cs-CZ" altLang="cs-CZ"/>
              <a:t> – N.N.P = N</a:t>
            </a:r>
            <a:r>
              <a:rPr lang="cs-CZ" altLang="cs-CZ" baseline="30000"/>
              <a:t>2</a:t>
            </a:r>
            <a:r>
              <a:rPr lang="cs-CZ" altLang="cs-CZ"/>
              <a:t>.P</a:t>
            </a:r>
          </a:p>
        </p:txBody>
      </p:sp>
      <p:sp>
        <p:nvSpPr>
          <p:cNvPr id="12292" name="Rectangle 4">
            <a:extLst>
              <a:ext uri="{FF2B5EF4-FFF2-40B4-BE49-F238E27FC236}">
                <a16:creationId xmlns:a16="http://schemas.microsoft.com/office/drawing/2014/main" id="{07C41ADB-8B92-4246-86EB-C48699CDB5C7}"/>
              </a:ext>
            </a:extLst>
          </p:cNvPr>
          <p:cNvSpPr>
            <a:spLocks noGrp="1" noChangeArrowheads="1"/>
          </p:cNvSpPr>
          <p:nvPr>
            <p:ph type="title"/>
          </p:nvPr>
        </p:nvSpPr>
        <p:spPr>
          <a:xfrm>
            <a:off x="428625" y="0"/>
            <a:ext cx="8362950" cy="1071563"/>
          </a:xfrm>
        </p:spPr>
        <p:txBody>
          <a:bodyPr/>
          <a:lstStyle/>
          <a:p>
            <a:pPr>
              <a:defRPr/>
            </a:pPr>
            <a:r>
              <a:rPr lang="cs-CZ" sz="2800" dirty="0"/>
              <a:t>RYCHLÁ FOURIEROVA TRANSFORMACE - FFT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sah 2">
            <a:extLst>
              <a:ext uri="{FF2B5EF4-FFF2-40B4-BE49-F238E27FC236}">
                <a16:creationId xmlns:a16="http://schemas.microsoft.com/office/drawing/2014/main" id="{BF78B536-533B-427F-B1DF-60D04D64975D}"/>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počet nově narozených jedinců za čas </a:t>
            </a:r>
            <a:r>
              <a:rPr lang="en-US" altLang="cs-CZ" sz="2400">
                <a:sym typeface="Symbol" panose="05050102010706020507" pitchFamily="18" charset="2"/>
              </a:rPr>
              <a:t></a:t>
            </a:r>
            <a:r>
              <a:rPr lang="en-US" altLang="cs-CZ" sz="2400"/>
              <a:t>n-1, n</a:t>
            </a:r>
            <a:r>
              <a:rPr lang="en-US" altLang="cs-CZ" sz="2400">
                <a:sym typeface="Symbol" panose="05050102010706020507" pitchFamily="18" charset="2"/>
              </a:rPr>
              <a:t></a:t>
            </a:r>
            <a:r>
              <a:rPr lang="cs-CZ" altLang="cs-CZ" sz="2400"/>
              <a:t> je úměrný stavu populace v čase n-1</a:t>
            </a:r>
          </a:p>
          <a:p>
            <a:pPr marL="0" indent="0" algn="ctr">
              <a:buFont typeface="Wingdings" panose="05000000000000000000" pitchFamily="2" charset="2"/>
              <a:buNone/>
            </a:pPr>
            <a:r>
              <a:rPr lang="cs-CZ" altLang="cs-CZ" sz="2400"/>
              <a:t> s</a:t>
            </a:r>
            <a:r>
              <a:rPr lang="cs-CZ" altLang="cs-CZ" sz="2400" baseline="-25000"/>
              <a:t>b</a:t>
            </a:r>
            <a:r>
              <a:rPr lang="cs-CZ" altLang="cs-CZ" sz="2400"/>
              <a:t>(n) = b.s(n-1) </a:t>
            </a:r>
          </a:p>
          <a:p>
            <a:pPr marL="0" indent="0">
              <a:buFont typeface="Wingdings" panose="05000000000000000000" pitchFamily="2" charset="2"/>
              <a:buNone/>
            </a:pPr>
            <a:r>
              <a:rPr lang="cs-CZ" altLang="cs-CZ" sz="2400"/>
              <a:t>počet zemřelých - </a:t>
            </a:r>
            <a:r>
              <a:rPr lang="cs-CZ" altLang="cs-CZ" sz="1400"/>
              <a:t>  </a:t>
            </a:r>
            <a:r>
              <a:rPr lang="cs-CZ" altLang="cs-CZ" sz="2400"/>
              <a:t>s</a:t>
            </a:r>
            <a:r>
              <a:rPr lang="cs-CZ" altLang="cs-CZ" sz="2400" baseline="-25000"/>
              <a:t>d</a:t>
            </a:r>
            <a:r>
              <a:rPr lang="cs-CZ" altLang="cs-CZ" sz="2400"/>
              <a:t>(n) = d.s(n-1)</a:t>
            </a:r>
          </a:p>
          <a:p>
            <a:pPr marL="0" indent="0">
              <a:buFont typeface="Wingdings" panose="05000000000000000000" pitchFamily="2" charset="2"/>
              <a:buNone/>
            </a:pPr>
            <a:endParaRPr lang="cs-CZ" altLang="cs-CZ" sz="1200"/>
          </a:p>
          <a:p>
            <a:pPr marL="0" indent="0" algn="ctr">
              <a:buFont typeface="Wingdings" panose="05000000000000000000" pitchFamily="2" charset="2"/>
              <a:buNone/>
            </a:pPr>
            <a:r>
              <a:rPr lang="cs-CZ" altLang="cs-CZ" sz="2400"/>
              <a:t>s(n) = s(n-1)+s</a:t>
            </a:r>
            <a:r>
              <a:rPr lang="cs-CZ" altLang="cs-CZ" sz="2400" baseline="-25000"/>
              <a:t>b</a:t>
            </a:r>
            <a:r>
              <a:rPr lang="cs-CZ" altLang="cs-CZ" sz="2400"/>
              <a:t>(n)</a:t>
            </a:r>
            <a:r>
              <a:rPr lang="cs-CZ" altLang="cs-CZ" sz="700"/>
              <a:t> </a:t>
            </a:r>
            <a:r>
              <a:rPr lang="cs-CZ" altLang="cs-CZ" sz="2400"/>
              <a:t>-</a:t>
            </a:r>
            <a:r>
              <a:rPr lang="cs-CZ" altLang="cs-CZ" sz="1100"/>
              <a:t> </a:t>
            </a:r>
            <a:r>
              <a:rPr lang="cs-CZ" altLang="cs-CZ" sz="2400"/>
              <a:t>s</a:t>
            </a:r>
            <a:r>
              <a:rPr lang="cs-CZ" altLang="cs-CZ" sz="2400" baseline="-25000"/>
              <a:t>d</a:t>
            </a:r>
            <a:r>
              <a:rPr lang="cs-CZ" altLang="cs-CZ" sz="2400"/>
              <a:t>(n) = s(n-1).(1+b–d) = </a:t>
            </a:r>
          </a:p>
          <a:p>
            <a:pPr marL="0" indent="0" algn="ctr">
              <a:buFont typeface="Wingdings" panose="05000000000000000000" pitchFamily="2" charset="2"/>
              <a:buNone/>
            </a:pPr>
            <a:r>
              <a:rPr lang="cs-CZ" altLang="cs-CZ" sz="2400"/>
              <a:t>= s(n-1).(1+r)</a:t>
            </a:r>
          </a:p>
          <a:p>
            <a:pPr marL="0" indent="0">
              <a:buFont typeface="Wingdings" panose="05000000000000000000" pitchFamily="2" charset="2"/>
              <a:buNone/>
            </a:pPr>
            <a:r>
              <a:rPr lang="cs-CZ" altLang="cs-CZ" sz="1600"/>
              <a:t>při nulovém přírůstku (r = 0) stav populace v čase n roven stavu předchozí generace;</a:t>
            </a:r>
          </a:p>
          <a:p>
            <a:pPr marL="0" indent="0">
              <a:buFont typeface="Wingdings" panose="05000000000000000000" pitchFamily="2" charset="2"/>
              <a:buNone/>
            </a:pPr>
            <a:r>
              <a:rPr lang="cs-CZ" altLang="cs-CZ" sz="1600"/>
              <a:t>při r = 0,5 (jeden potomek na dva rodiče) je nový stav roven jeden a půl násobku stavu předchozí generace. To odpovídá situaci, kdy do další generace přežívají všichni jednotlivci z předchozí generace a navíc se objevují nově narození jedinci; </a:t>
            </a:r>
          </a:p>
          <a:p>
            <a:pPr marL="0" indent="0">
              <a:buFont typeface="Wingdings" panose="05000000000000000000" pitchFamily="2" charset="2"/>
              <a:buNone/>
            </a:pPr>
            <a:r>
              <a:rPr lang="cs-CZ" altLang="cs-CZ" sz="1600"/>
              <a:t>takto definovaný systém může být vhodný jako model populace, kdy délka života jejích členů je delší než doba dospívání, kterou reprezentuje vzorkovací krok;</a:t>
            </a:r>
          </a:p>
        </p:txBody>
      </p:sp>
      <p:sp>
        <p:nvSpPr>
          <p:cNvPr id="6" name="Nadpis 1">
            <a:extLst>
              <a:ext uri="{FF2B5EF4-FFF2-40B4-BE49-F238E27FC236}">
                <a16:creationId xmlns:a16="http://schemas.microsoft.com/office/drawing/2014/main" id="{EDFEDDD7-FADE-4BF4-9B1F-2366EBE7BE72}"/>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a:extLst>
              <a:ext uri="{FF2B5EF4-FFF2-40B4-BE49-F238E27FC236}">
                <a16:creationId xmlns:a16="http://schemas.microsoft.com/office/drawing/2014/main" id="{36E2DC81-39A1-4EE2-B04A-EA246D3CDE04}"/>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Dosadíme-li do definiční rovnice za s(n-1) podle ekvivalentního vztahu dostaneme</a:t>
            </a:r>
          </a:p>
          <a:p>
            <a:pPr marL="0" indent="0" algn="ctr">
              <a:buFont typeface="Wingdings" panose="05000000000000000000" pitchFamily="2" charset="2"/>
              <a:buNone/>
            </a:pPr>
            <a:r>
              <a:rPr lang="cs-CZ" altLang="cs-CZ" sz="2400"/>
              <a:t>s(n) = s(n-1).(1+r) = s(n-2).(1+r)</a:t>
            </a:r>
            <a:r>
              <a:rPr lang="cs-CZ" altLang="cs-CZ" sz="2400" baseline="30000"/>
              <a:t>2</a:t>
            </a:r>
          </a:p>
          <a:p>
            <a:pPr marL="0" indent="0">
              <a:buFont typeface="Wingdings" panose="05000000000000000000" pitchFamily="2" charset="2"/>
              <a:buNone/>
            </a:pPr>
            <a:r>
              <a:rPr lang="cs-CZ" altLang="cs-CZ" sz="2400"/>
              <a:t>atd., až z počáteční podmínky</a:t>
            </a:r>
          </a:p>
          <a:p>
            <a:pPr marL="0" indent="0" algn="ctr">
              <a:buFont typeface="Wingdings" panose="05000000000000000000" pitchFamily="2" charset="2"/>
              <a:buNone/>
            </a:pPr>
            <a:r>
              <a:rPr lang="cs-CZ" altLang="cs-CZ" sz="2400"/>
              <a:t>s(n) = s(0).(1+r)</a:t>
            </a:r>
            <a:r>
              <a:rPr lang="cs-CZ" altLang="cs-CZ" sz="2400" baseline="30000"/>
              <a:t>n</a:t>
            </a:r>
          </a:p>
          <a:p>
            <a:pPr marL="0" indent="0">
              <a:buFont typeface="Wingdings" panose="05000000000000000000" pitchFamily="2" charset="2"/>
              <a:buNone/>
            </a:pPr>
            <a:r>
              <a:rPr lang="cs-CZ" altLang="cs-CZ" sz="2400"/>
              <a:t>posloupnost </a:t>
            </a:r>
            <a:r>
              <a:rPr lang="en-US" altLang="cs-CZ" sz="2400"/>
              <a:t>{s(n)} je exponenciálně rostoucí pro r&gt;0, </a:t>
            </a:r>
            <a:r>
              <a:rPr lang="cs-CZ" altLang="cs-CZ" sz="2400"/>
              <a:t>exponenciálně klesající pro r</a:t>
            </a:r>
            <a:r>
              <a:rPr lang="cs-CZ" altLang="cs-CZ" sz="2400">
                <a:sym typeface="Symbol" panose="05050102010706020507" pitchFamily="18" charset="2"/>
              </a:rPr>
              <a:t></a:t>
            </a:r>
            <a:r>
              <a:rPr lang="en-US" altLang="cs-CZ" sz="2400">
                <a:sym typeface="Symbol" panose="05050102010706020507" pitchFamily="18" charset="2"/>
              </a:rPr>
              <a:t></a:t>
            </a:r>
            <a:r>
              <a:rPr lang="en-US" altLang="cs-CZ" sz="2400"/>
              <a:t>-1, 0</a:t>
            </a:r>
            <a:r>
              <a:rPr lang="en-US" altLang="cs-CZ" sz="2400">
                <a:sym typeface="Symbol" panose="05050102010706020507" pitchFamily="18" charset="2"/>
              </a:rPr>
              <a:t></a:t>
            </a:r>
            <a:r>
              <a:rPr lang="en-US" altLang="cs-CZ" sz="2400"/>
              <a:t> </a:t>
            </a:r>
            <a:r>
              <a:rPr lang="cs-CZ" altLang="cs-CZ" sz="2400"/>
              <a:t>a konstantní pro r=0. </a:t>
            </a:r>
          </a:p>
          <a:p>
            <a:pPr marL="0" indent="0">
              <a:buFont typeface="Wingdings" panose="05000000000000000000" pitchFamily="2" charset="2"/>
              <a:buNone/>
            </a:pPr>
            <a:endParaRPr lang="cs-CZ" altLang="cs-CZ" sz="1600"/>
          </a:p>
          <a:p>
            <a:pPr marL="0" indent="0">
              <a:buFont typeface="Wingdings" panose="05000000000000000000" pitchFamily="2" charset="2"/>
              <a:buNone/>
            </a:pPr>
            <a:r>
              <a:rPr lang="cs-CZ" altLang="cs-CZ" sz="1600"/>
              <a:t>Průběh řešení závisí pouze na hodnotách parametrů systému b, d, resp. r a na počáteční podmínce s(0). </a:t>
            </a:r>
          </a:p>
          <a:p>
            <a:pPr marL="0" indent="0">
              <a:buFont typeface="Wingdings" panose="05000000000000000000" pitchFamily="2" charset="2"/>
              <a:buNone/>
            </a:pPr>
            <a:r>
              <a:rPr lang="cs-CZ" altLang="cs-CZ" sz="1600">
                <a:solidFill>
                  <a:srgbClr val="C00000"/>
                </a:solidFill>
              </a:rPr>
              <a:t>Pro r </a:t>
            </a:r>
            <a:r>
              <a:rPr lang="en-US" altLang="cs-CZ" sz="1600">
                <a:solidFill>
                  <a:srgbClr val="C00000"/>
                </a:solidFill>
              </a:rPr>
              <a:t>&lt; </a:t>
            </a:r>
            <a:r>
              <a:rPr lang="cs-CZ" altLang="cs-CZ" sz="1600">
                <a:solidFill>
                  <a:srgbClr val="C00000"/>
                </a:solidFill>
              </a:rPr>
              <a:t>-1 má posloupnost </a:t>
            </a:r>
            <a:r>
              <a:rPr lang="en-US" altLang="cs-CZ" sz="1600">
                <a:solidFill>
                  <a:srgbClr val="C00000"/>
                </a:solidFill>
              </a:rPr>
              <a:t>{s(n)}</a:t>
            </a:r>
            <a:r>
              <a:rPr lang="cs-CZ" altLang="cs-CZ" sz="1600">
                <a:solidFill>
                  <a:srgbClr val="C00000"/>
                </a:solidFill>
              </a:rPr>
              <a:t> kmitavý charakter, přičemž se mění polarita jejích hodnot. Tedy bez reálného praktického smyslu a významu.</a:t>
            </a:r>
          </a:p>
        </p:txBody>
      </p:sp>
      <p:sp>
        <p:nvSpPr>
          <p:cNvPr id="4" name="Nadpis 1">
            <a:extLst>
              <a:ext uri="{FF2B5EF4-FFF2-40B4-BE49-F238E27FC236}">
                <a16:creationId xmlns:a16="http://schemas.microsoft.com/office/drawing/2014/main" id="{95E83956-4C34-4D80-80BF-F8BC889767B0}"/>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F2087F1-9024-4A07-A03D-43CA030CCEE9}"/>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err="1">
                <a:solidFill>
                  <a:srgbClr val="0070C0"/>
                </a:solidFill>
              </a:rPr>
              <a:t>NEAutonomní</a:t>
            </a:r>
            <a:r>
              <a:rPr lang="cs-CZ" b="1" cap="all" dirty="0">
                <a:solidFill>
                  <a:srgbClr val="0070C0"/>
                </a:solidFill>
              </a:rPr>
              <a:t> lineární systém</a:t>
            </a:r>
          </a:p>
          <a:p>
            <a:pPr marL="0" indent="0">
              <a:buFont typeface="Wingdings" panose="05000000000000000000" pitchFamily="2" charset="2"/>
              <a:buNone/>
              <a:defRPr/>
            </a:pPr>
            <a:r>
              <a:rPr lang="cs-CZ" sz="2400" dirty="0"/>
              <a:t>průběh stavové posloupnosti </a:t>
            </a:r>
            <a:r>
              <a:rPr lang="en-US" sz="2400" dirty="0"/>
              <a:t>{s(n)} </a:t>
            </a:r>
            <a:r>
              <a:rPr lang="cs-CZ" sz="2400" dirty="0"/>
              <a:t>nebude závislý jen na dějích uvnitř populace, nýbrž i na změnách vyvolaných emigrací a imigrací z okolí systému </a:t>
            </a:r>
          </a:p>
          <a:p>
            <a:pPr marL="0" indent="0">
              <a:buFont typeface="Wingdings" panose="05000000000000000000" pitchFamily="2" charset="2"/>
              <a:buNone/>
              <a:defRPr/>
            </a:pPr>
            <a:r>
              <a:rPr lang="cs-CZ" sz="2400" dirty="0"/>
              <a:t>Pokud vyjádříme výměnu jedinců systémové populace s okolím proměnnou x(n), která představuje rozdíl počtu jedinců, kteří odešli, příp. přišli z okolního prostředí během časového intervalu </a:t>
            </a:r>
            <a:r>
              <a:rPr lang="en-US" sz="2400" dirty="0">
                <a:sym typeface="Symbol"/>
              </a:rPr>
              <a:t></a:t>
            </a:r>
            <a:r>
              <a:rPr lang="en-US" sz="2400" dirty="0"/>
              <a:t>n-1, n</a:t>
            </a:r>
            <a:r>
              <a:rPr lang="cs-CZ" sz="2400" dirty="0">
                <a:sym typeface="Symbol"/>
              </a:rPr>
              <a:t></a:t>
            </a:r>
            <a:r>
              <a:rPr lang="cs-CZ" sz="2400" dirty="0"/>
              <a:t>, pak se definiční diferenční rovnice změní na</a:t>
            </a:r>
          </a:p>
          <a:p>
            <a:pPr marL="0" indent="0" algn="ctr">
              <a:buFont typeface="Wingdings" panose="05000000000000000000" pitchFamily="2" charset="2"/>
              <a:buNone/>
              <a:defRPr/>
            </a:pPr>
            <a:r>
              <a:rPr lang="cs-CZ" sz="2400" dirty="0"/>
              <a:t>s(n) = s(n-1).(1+r) + x(n)</a:t>
            </a:r>
          </a:p>
          <a:p>
            <a:pPr marL="0" indent="0">
              <a:buFont typeface="Wingdings" panose="05000000000000000000" pitchFamily="2" charset="2"/>
              <a:buNone/>
              <a:defRPr/>
            </a:pPr>
            <a:r>
              <a:rPr lang="cs-CZ" sz="2400" dirty="0"/>
              <a:t>Průběh řešení už nebude záviset pouze na </a:t>
            </a:r>
            <a:r>
              <a:rPr lang="cs-CZ" sz="2400" dirty="0" err="1"/>
              <a:t>parame-trech</a:t>
            </a:r>
            <a:r>
              <a:rPr lang="cs-CZ" sz="2400" dirty="0"/>
              <a:t> systému b, d, resp. r, nýbrž i na průběhu vstupní posloupnosti x(n).</a:t>
            </a:r>
          </a:p>
          <a:p>
            <a:pPr marL="0" indent="0">
              <a:buFont typeface="Wingdings" panose="05000000000000000000" pitchFamily="2" charset="2"/>
              <a:buNone/>
              <a:defRPr/>
            </a:pPr>
            <a:endParaRPr lang="cs-CZ" sz="2400" b="1" cap="all" dirty="0">
              <a:solidFill>
                <a:srgbClr val="0070C0"/>
              </a:solidFill>
            </a:endParaRPr>
          </a:p>
        </p:txBody>
      </p:sp>
      <p:sp>
        <p:nvSpPr>
          <p:cNvPr id="4" name="Nadpis 1">
            <a:extLst>
              <a:ext uri="{FF2B5EF4-FFF2-40B4-BE49-F238E27FC236}">
                <a16:creationId xmlns:a16="http://schemas.microsoft.com/office/drawing/2014/main" id="{23A25473-E7D4-411F-89D4-77152A18AD73}"/>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sah 2">
            <a:extLst>
              <a:ext uri="{FF2B5EF4-FFF2-40B4-BE49-F238E27FC236}">
                <a16:creationId xmlns:a16="http://schemas.microsoft.com/office/drawing/2014/main" id="{AF2FD7ED-BF36-4545-B67C-274CF7BA0909}"/>
              </a:ext>
            </a:extLst>
          </p:cNvPr>
          <p:cNvSpPr>
            <a:spLocks noGrp="1" noChangeArrowheads="1"/>
          </p:cNvSpPr>
          <p:nvPr>
            <p:ph idx="1"/>
          </p:nvPr>
        </p:nvSpPr>
        <p:spPr>
          <a:xfrm>
            <a:off x="500063" y="1214438"/>
            <a:ext cx="8535987" cy="5383212"/>
          </a:xfrm>
        </p:spPr>
        <p:txBody>
          <a:bodyPr/>
          <a:lstStyle/>
          <a:p>
            <a:pPr marL="0" indent="0" algn="ctr">
              <a:buFont typeface="Wingdings" panose="05000000000000000000" pitchFamily="2" charset="2"/>
              <a:buNone/>
            </a:pPr>
            <a:r>
              <a:rPr lang="cs-CZ" altLang="en-US" b="1">
                <a:solidFill>
                  <a:srgbClr val="0070C0"/>
                </a:solidFill>
              </a:rPr>
              <a:t>AUTONOMNÍ NELINEÁRNÍ SYSTÉM</a:t>
            </a:r>
          </a:p>
          <a:p>
            <a:pPr marL="0" indent="0">
              <a:buFont typeface="Wingdings" panose="05000000000000000000" pitchFamily="2" charset="2"/>
              <a:buNone/>
            </a:pPr>
            <a:r>
              <a:rPr lang="cs-CZ" altLang="en-US" sz="2400"/>
              <a:t>Řešení diferenční rovnice lineárního autonomního systému </a:t>
            </a:r>
            <a:r>
              <a:rPr lang="en-US" altLang="en-US" sz="2400"/>
              <a:t>{s(n</a:t>
            </a:r>
            <a:r>
              <a:rPr lang="cs-CZ" altLang="en-US" sz="2400"/>
              <a:t>)} má exponenciální průběh. Pro </a:t>
            </a:r>
            <a:r>
              <a:rPr lang="en-US" altLang="en-US" sz="2400"/>
              <a:t>r&gt;0</a:t>
            </a:r>
            <a:r>
              <a:rPr lang="cs-CZ" altLang="en-US" sz="2400"/>
              <a:t> je</a:t>
            </a:r>
            <a:r>
              <a:rPr lang="en-US" altLang="en-US" sz="2400"/>
              <a:t> exponenciálně rostoucí. </a:t>
            </a:r>
            <a:endParaRPr lang="cs-CZ" altLang="en-US" sz="2400"/>
          </a:p>
          <a:p>
            <a:pPr marL="0" indent="0">
              <a:buFont typeface="Wingdings" panose="05000000000000000000" pitchFamily="2" charset="2"/>
              <a:buNone/>
            </a:pPr>
            <a:r>
              <a:rPr lang="cs-CZ" altLang="en-US" sz="1600"/>
              <a:t>Prostor, ve kterém populace existuje je ale omezený, stejně jako množství využitelné energie. Velikost populace se proto v reálných podmínkách nemůže exponenciálně zvyšovat do nekonečna. </a:t>
            </a:r>
          </a:p>
          <a:p>
            <a:pPr marL="0" indent="0">
              <a:buFont typeface="Wingdings" panose="05000000000000000000" pitchFamily="2" charset="2"/>
              <a:buNone/>
            </a:pPr>
            <a:r>
              <a:rPr lang="cs-CZ" altLang="en-US" sz="1600"/>
              <a:t>Modifikujme definiční diferenční rovnici tak, že úmrtnost nebude konstantní, ale závislá na velikosti populace - čím větší populace, tím větší úmrtnost. </a:t>
            </a:r>
          </a:p>
          <a:p>
            <a:pPr marL="0" indent="0">
              <a:buFont typeface="Wingdings" panose="05000000000000000000" pitchFamily="2" charset="2"/>
              <a:buNone/>
            </a:pPr>
            <a:r>
              <a:rPr lang="cs-CZ" altLang="en-US" sz="2400"/>
              <a:t>Uvažme tu nejjednodušší závislost - </a:t>
            </a:r>
            <a:r>
              <a:rPr lang="cs-CZ" altLang="en-US" sz="2400">
                <a:solidFill>
                  <a:srgbClr val="0070C0"/>
                </a:solidFill>
              </a:rPr>
              <a:t>lineární</a:t>
            </a:r>
            <a:r>
              <a:rPr lang="cs-CZ" altLang="en-US" sz="2400"/>
              <a:t>. Parametr úmrtnosti je pak určen vztahem </a:t>
            </a:r>
          </a:p>
          <a:p>
            <a:pPr marL="0" indent="0" algn="ctr">
              <a:spcBef>
                <a:spcPct val="0"/>
              </a:spcBef>
              <a:buFont typeface="Wingdings" panose="05000000000000000000" pitchFamily="2" charset="2"/>
              <a:buNone/>
            </a:pPr>
            <a:r>
              <a:rPr lang="cs-CZ" altLang="en-US" sz="2400"/>
              <a:t>d</a:t>
            </a:r>
            <a:r>
              <a:rPr lang="cs-CZ" altLang="en-US" sz="1000"/>
              <a:t> </a:t>
            </a:r>
            <a:r>
              <a:rPr lang="cs-CZ" altLang="en-US" sz="2400"/>
              <a:t>+</a:t>
            </a:r>
            <a:r>
              <a:rPr lang="cs-CZ" altLang="en-US" sz="1000"/>
              <a:t> </a:t>
            </a:r>
            <a:r>
              <a:rPr lang="cs-CZ" altLang="en-US" sz="2400"/>
              <a:t>c.s(n-1). </a:t>
            </a:r>
          </a:p>
          <a:p>
            <a:pPr marL="0" indent="0">
              <a:spcBef>
                <a:spcPct val="0"/>
              </a:spcBef>
              <a:buFont typeface="Wingdings" panose="05000000000000000000" pitchFamily="2" charset="2"/>
              <a:buNone/>
            </a:pPr>
            <a:r>
              <a:rPr lang="cs-CZ" altLang="en-US" sz="2400"/>
              <a:t>Diferenční rovnice se změní na</a:t>
            </a:r>
          </a:p>
          <a:p>
            <a:pPr marL="0" indent="0" algn="ctr">
              <a:spcBef>
                <a:spcPct val="0"/>
              </a:spcBef>
              <a:buFont typeface="Wingdings" panose="05000000000000000000" pitchFamily="2" charset="2"/>
              <a:buNone/>
            </a:pPr>
            <a:r>
              <a:rPr lang="cs-CZ" altLang="en-US" sz="2400"/>
              <a:t>s(n)=s(n-1).(1+b-d-c.s(n-1))=s(n-1).(1+r-c.s(n-1))= =(1+r).s(n-1)</a:t>
            </a:r>
            <a:r>
              <a:rPr lang="cs-CZ" altLang="en-US" sz="1000"/>
              <a:t> </a:t>
            </a:r>
            <a:r>
              <a:rPr lang="cs-CZ" altLang="en-US" sz="2400"/>
              <a:t>–</a:t>
            </a:r>
            <a:r>
              <a:rPr lang="cs-CZ" altLang="en-US" sz="1000"/>
              <a:t> </a:t>
            </a:r>
            <a:r>
              <a:rPr lang="cs-CZ" altLang="en-US" sz="2400"/>
              <a:t>c.s</a:t>
            </a:r>
            <a:r>
              <a:rPr lang="cs-CZ" altLang="en-US" sz="2400" baseline="30000"/>
              <a:t>2</a:t>
            </a:r>
            <a:r>
              <a:rPr lang="cs-CZ" altLang="en-US" sz="2400"/>
              <a:t>(n-1)=s(n-1).p(s,n)</a:t>
            </a:r>
            <a:endParaRPr lang="cs-CZ" altLang="en-US" sz="2400" b="1">
              <a:solidFill>
                <a:srgbClr val="0070C0"/>
              </a:solidFill>
            </a:endParaRPr>
          </a:p>
        </p:txBody>
      </p:sp>
      <p:sp>
        <p:nvSpPr>
          <p:cNvPr id="4" name="Nadpis 1">
            <a:extLst>
              <a:ext uri="{FF2B5EF4-FFF2-40B4-BE49-F238E27FC236}">
                <a16:creationId xmlns:a16="http://schemas.microsoft.com/office/drawing/2014/main" id="{BDBBF28D-6B01-4237-B028-6CF5F44C52E9}"/>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BF86CB6-DA04-47DD-9405-9585F8F3FCFA}"/>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err="1">
                <a:solidFill>
                  <a:srgbClr val="0070C0"/>
                </a:solidFill>
              </a:rPr>
              <a:t>neAutonomní</a:t>
            </a:r>
            <a:r>
              <a:rPr lang="cs-CZ" b="1" cap="all" dirty="0">
                <a:solidFill>
                  <a:srgbClr val="0070C0"/>
                </a:solidFill>
              </a:rPr>
              <a:t> nelineární systém</a:t>
            </a:r>
          </a:p>
          <a:p>
            <a:pPr marL="0" indent="0">
              <a:buFont typeface="Wingdings" panose="05000000000000000000" pitchFamily="2" charset="2"/>
              <a:buNone/>
              <a:defRPr/>
            </a:pPr>
            <a:r>
              <a:rPr lang="cs-CZ" dirty="0"/>
              <a:t>do předchozí rovnice přibude člen x(n) před-stavující vstupní hodnotu</a:t>
            </a:r>
          </a:p>
          <a:p>
            <a:pPr marL="0" indent="0" algn="ctr">
              <a:buFont typeface="Wingdings" panose="05000000000000000000" pitchFamily="2" charset="2"/>
              <a:buNone/>
              <a:defRPr/>
            </a:pPr>
            <a:r>
              <a:rPr lang="cs-CZ" dirty="0"/>
              <a:t>s(n)=s(n-1).(1+b-d-c.s(n-1))+x(n)=</a:t>
            </a:r>
          </a:p>
          <a:p>
            <a:pPr marL="0" indent="0" algn="ctr">
              <a:buFont typeface="Wingdings" panose="05000000000000000000" pitchFamily="2" charset="2"/>
              <a:buNone/>
              <a:defRPr/>
            </a:pPr>
            <a:r>
              <a:rPr lang="cs-CZ" dirty="0"/>
              <a:t>= s(n-1).(1+r-c.s(n-1))+x(n) =</a:t>
            </a:r>
          </a:p>
          <a:p>
            <a:pPr marL="0" indent="0" algn="ctr">
              <a:buFont typeface="Wingdings" panose="05000000000000000000" pitchFamily="2" charset="2"/>
              <a:buNone/>
              <a:defRPr/>
            </a:pPr>
            <a:r>
              <a:rPr lang="cs-CZ" dirty="0"/>
              <a:t>= s(n-1).p(</a:t>
            </a:r>
            <a:r>
              <a:rPr lang="cs-CZ" dirty="0" err="1"/>
              <a:t>s,n</a:t>
            </a:r>
            <a:r>
              <a:rPr lang="cs-CZ" dirty="0"/>
              <a:t>)+x(n)</a:t>
            </a:r>
          </a:p>
          <a:p>
            <a:pPr marL="0" indent="0">
              <a:buFont typeface="Wingdings" panose="05000000000000000000" pitchFamily="2" charset="2"/>
              <a:buNone/>
              <a:tabLst>
                <a:tab pos="4127500" algn="ctr"/>
              </a:tabLst>
              <a:defRPr/>
            </a:pPr>
            <a:r>
              <a:rPr lang="cs-CZ" dirty="0">
                <a:solidFill>
                  <a:schemeClr val="accent4"/>
                </a:solidFill>
              </a:rPr>
              <a:t>resp.	</a:t>
            </a:r>
            <a:r>
              <a:rPr lang="cs-CZ" dirty="0"/>
              <a:t>s(n)-s(n-1).p(</a:t>
            </a:r>
            <a:r>
              <a:rPr lang="cs-CZ" dirty="0" err="1"/>
              <a:t>s,n</a:t>
            </a:r>
            <a:r>
              <a:rPr lang="cs-CZ" dirty="0"/>
              <a:t>) = x(n),</a:t>
            </a:r>
          </a:p>
          <a:p>
            <a:pPr marL="0" indent="0">
              <a:buFont typeface="Wingdings" panose="05000000000000000000" pitchFamily="2" charset="2"/>
              <a:buNone/>
              <a:defRPr/>
            </a:pPr>
            <a:endParaRPr lang="cs-CZ" sz="1600" dirty="0"/>
          </a:p>
          <a:p>
            <a:pPr marL="0" indent="0">
              <a:buFont typeface="Wingdings" panose="05000000000000000000" pitchFamily="2" charset="2"/>
              <a:buNone/>
              <a:defRPr/>
            </a:pPr>
            <a:r>
              <a:rPr lang="cs-CZ" sz="1600" dirty="0"/>
              <a:t>Protože parametr p(</a:t>
            </a:r>
            <a:r>
              <a:rPr lang="cs-CZ" sz="1600" dirty="0" err="1"/>
              <a:t>s,n</a:t>
            </a:r>
            <a:r>
              <a:rPr lang="cs-CZ" sz="1600" dirty="0"/>
              <a:t>) je funkcí stavu, který je v neautonomním případě současně i funkcí vstupu, nejsou vlastnosti takového systému určeny jen jeho vlastní strukturou (jako u lineárního systému), nýbrž závisí i na vlivu okolí.</a:t>
            </a:r>
          </a:p>
          <a:p>
            <a:pPr marL="0" indent="0">
              <a:buFont typeface="Wingdings" panose="05000000000000000000" pitchFamily="2" charset="2"/>
              <a:buNone/>
              <a:tabLst>
                <a:tab pos="4127500" algn="ctr"/>
              </a:tabLst>
              <a:defRPr/>
            </a:pPr>
            <a:endParaRPr lang="cs-CZ" dirty="0">
              <a:solidFill>
                <a:schemeClr val="accent4"/>
              </a:solidFill>
            </a:endParaRPr>
          </a:p>
        </p:txBody>
      </p:sp>
      <p:sp>
        <p:nvSpPr>
          <p:cNvPr id="4" name="Nadpis 1">
            <a:extLst>
              <a:ext uri="{FF2B5EF4-FFF2-40B4-BE49-F238E27FC236}">
                <a16:creationId xmlns:a16="http://schemas.microsoft.com/office/drawing/2014/main" id="{A4CDD312-9FFC-467D-A989-5B5397295065}"/>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124A4DF8-1495-43BF-BC0A-A030DAB840C5}"/>
              </a:ext>
            </a:extLst>
          </p:cNvPr>
          <p:cNvSpPr>
            <a:spLocks noGrp="1" noChangeArrowheads="1"/>
          </p:cNvSpPr>
          <p:nvPr>
            <p:ph type="body" sz="half" idx="1"/>
          </p:nvPr>
        </p:nvSpPr>
        <p:spPr>
          <a:xfrm>
            <a:off x="428625" y="1357313"/>
            <a:ext cx="8367713" cy="3714750"/>
          </a:xfrm>
        </p:spPr>
        <p:txBody>
          <a:bodyPr/>
          <a:lstStyle/>
          <a:p>
            <a:r>
              <a:rPr lang="cs-CZ" altLang="cs-CZ" sz="2400"/>
              <a:t>vstupní posloupnost o sudém počtu vzorku rozdělíme na dvě dílčí posloupnosti </a:t>
            </a:r>
          </a:p>
          <a:p>
            <a:pPr>
              <a:buFontTx/>
              <a:buNone/>
            </a:pPr>
            <a:r>
              <a:rPr lang="cs-CZ" altLang="cs-CZ"/>
              <a:t>	</a:t>
            </a:r>
            <a:r>
              <a:rPr lang="en-US" altLang="cs-CZ"/>
              <a:t>{</a:t>
            </a:r>
            <a:r>
              <a:rPr lang="cs-CZ" altLang="cs-CZ"/>
              <a:t>g</a:t>
            </a:r>
            <a:r>
              <a:rPr lang="cs-CZ" altLang="cs-CZ" baseline="-25000"/>
              <a:t>n</a:t>
            </a:r>
            <a:r>
              <a:rPr lang="en-US" altLang="cs-CZ"/>
              <a:t>}</a:t>
            </a:r>
            <a:r>
              <a:rPr lang="cs-CZ" altLang="cs-CZ" sz="2000"/>
              <a:t> </a:t>
            </a:r>
            <a:r>
              <a:rPr lang="cs-CZ" altLang="cs-CZ"/>
              <a:t>=</a:t>
            </a:r>
            <a:r>
              <a:rPr lang="cs-CZ" altLang="cs-CZ" sz="2000"/>
              <a:t> </a:t>
            </a:r>
            <a:r>
              <a:rPr lang="en-US" altLang="cs-CZ"/>
              <a:t>{x</a:t>
            </a:r>
            <a:r>
              <a:rPr lang="cs-CZ" altLang="cs-CZ" baseline="-25000"/>
              <a:t>2n</a:t>
            </a:r>
            <a:r>
              <a:rPr lang="en-US" altLang="cs-CZ"/>
              <a:t>}</a:t>
            </a:r>
            <a:r>
              <a:rPr lang="cs-CZ" altLang="cs-CZ"/>
              <a:t> - </a:t>
            </a:r>
            <a:r>
              <a:rPr lang="cs-CZ" altLang="cs-CZ" sz="2400"/>
              <a:t>sudé prvky původní posloupnosti,</a:t>
            </a:r>
          </a:p>
          <a:p>
            <a:pPr>
              <a:buFontTx/>
              <a:buNone/>
            </a:pPr>
            <a:r>
              <a:rPr lang="cs-CZ" altLang="cs-CZ"/>
              <a:t>	</a:t>
            </a:r>
            <a:r>
              <a:rPr lang="en-US" altLang="cs-CZ"/>
              <a:t>{</a:t>
            </a:r>
            <a:r>
              <a:rPr lang="cs-CZ" altLang="cs-CZ"/>
              <a:t>h</a:t>
            </a:r>
            <a:r>
              <a:rPr lang="cs-CZ" altLang="cs-CZ" baseline="-25000"/>
              <a:t>n</a:t>
            </a:r>
            <a:r>
              <a:rPr lang="en-US" altLang="cs-CZ"/>
              <a:t>}</a:t>
            </a:r>
            <a:r>
              <a:rPr lang="cs-CZ" altLang="cs-CZ" sz="2000"/>
              <a:t> </a:t>
            </a:r>
            <a:r>
              <a:rPr lang="cs-CZ" altLang="cs-CZ"/>
              <a:t>=</a:t>
            </a:r>
            <a:r>
              <a:rPr lang="cs-CZ" altLang="cs-CZ" sz="2000"/>
              <a:t> </a:t>
            </a:r>
            <a:r>
              <a:rPr lang="en-US" altLang="cs-CZ"/>
              <a:t>{x</a:t>
            </a:r>
            <a:r>
              <a:rPr lang="cs-CZ" altLang="cs-CZ" baseline="-25000"/>
              <a:t>2n+1</a:t>
            </a:r>
            <a:r>
              <a:rPr lang="en-US" altLang="cs-CZ"/>
              <a:t>}</a:t>
            </a:r>
            <a:r>
              <a:rPr lang="cs-CZ" altLang="cs-CZ" sz="2000"/>
              <a:t> </a:t>
            </a:r>
            <a:r>
              <a:rPr lang="cs-CZ" altLang="cs-CZ"/>
              <a:t>-</a:t>
            </a:r>
            <a:r>
              <a:rPr lang="cs-CZ" altLang="cs-CZ" sz="2000"/>
              <a:t> </a:t>
            </a:r>
            <a:r>
              <a:rPr lang="cs-CZ" altLang="cs-CZ" sz="2400"/>
              <a:t>liché prvky původní</a:t>
            </a:r>
          </a:p>
          <a:p>
            <a:pPr algn="r">
              <a:spcBef>
                <a:spcPct val="0"/>
              </a:spcBef>
              <a:buFontTx/>
              <a:buNone/>
            </a:pPr>
            <a:r>
              <a:rPr lang="cs-CZ" altLang="cs-CZ" sz="2400"/>
              <a:t> posloupnosti,</a:t>
            </a:r>
          </a:p>
          <a:p>
            <a:pPr algn="r">
              <a:buFontTx/>
              <a:buNone/>
            </a:pPr>
            <a:r>
              <a:rPr lang="cs-CZ" altLang="cs-CZ" sz="2400"/>
              <a:t>	n=0,1,…, N/2-1</a:t>
            </a:r>
          </a:p>
          <a:p>
            <a:pPr>
              <a:buFontTx/>
              <a:buNone/>
            </a:pPr>
            <a:r>
              <a:rPr lang="cs-CZ" altLang="cs-CZ"/>
              <a:t>	</a:t>
            </a:r>
            <a:r>
              <a:rPr lang="cs-CZ" altLang="cs-CZ" sz="2400"/>
              <a:t>předpokládáme, že každá z posloupností (původní i obě dílčí), mají svou DFT</a:t>
            </a:r>
          </a:p>
        </p:txBody>
      </p:sp>
      <p:graphicFrame>
        <p:nvGraphicFramePr>
          <p:cNvPr id="33795" name="Object 2">
            <a:extLst>
              <a:ext uri="{FF2B5EF4-FFF2-40B4-BE49-F238E27FC236}">
                <a16:creationId xmlns:a16="http://schemas.microsoft.com/office/drawing/2014/main" id="{A2976AF9-0A9C-4280-A62A-62E9A275707E}"/>
              </a:ext>
            </a:extLst>
          </p:cNvPr>
          <p:cNvGraphicFramePr>
            <a:graphicFrameLocks noGrp="1" noChangeAspect="1"/>
          </p:cNvGraphicFramePr>
          <p:nvPr>
            <p:ph sz="half" idx="2"/>
          </p:nvPr>
        </p:nvGraphicFramePr>
        <p:xfrm>
          <a:off x="2143125" y="5143500"/>
          <a:ext cx="5040313" cy="1343025"/>
        </p:xfrm>
        <a:graphic>
          <a:graphicData uri="http://schemas.openxmlformats.org/presentationml/2006/ole">
            <mc:AlternateContent xmlns:mc="http://schemas.openxmlformats.org/markup-compatibility/2006">
              <mc:Choice xmlns:v="urn:schemas-microsoft-com:vml" Requires="v">
                <p:oleObj name="Rastrový obrázek" r:id="rId2" imgW="6106377" imgH="1628571" progId="Paint.Picture">
                  <p:embed/>
                </p:oleObj>
              </mc:Choice>
              <mc:Fallback>
                <p:oleObj name="Rastrový obrázek" r:id="rId2" imgW="6106377" imgH="1628571" progId="Paint.Picture">
                  <p:embed/>
                  <p:pic>
                    <p:nvPicPr>
                      <p:cNvPr id="33795" name="Object 2">
                        <a:extLst>
                          <a:ext uri="{FF2B5EF4-FFF2-40B4-BE49-F238E27FC236}">
                            <a16:creationId xmlns:a16="http://schemas.microsoft.com/office/drawing/2014/main" id="{A2976AF9-0A9C-4280-A62A-62E9A27570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25" y="5143500"/>
                        <a:ext cx="5040313"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2">
            <a:extLst>
              <a:ext uri="{FF2B5EF4-FFF2-40B4-BE49-F238E27FC236}">
                <a16:creationId xmlns:a16="http://schemas.microsoft.com/office/drawing/2014/main" id="{A2BC383C-40D0-4FF9-91E6-84D2C44E64A2}"/>
              </a:ext>
            </a:extLst>
          </p:cNvPr>
          <p:cNvSpPr>
            <a:spLocks noGrp="1" noChangeArrowheads="1"/>
          </p:cNvSpPr>
          <p:nvPr>
            <p:ph type="title"/>
          </p:nvPr>
        </p:nvSpPr>
        <p:spPr>
          <a:xfrm>
            <a:off x="506413" y="61913"/>
            <a:ext cx="8494712" cy="938212"/>
          </a:xfrm>
        </p:spPr>
        <p:txBody>
          <a:bodyPr/>
          <a:lstStyle/>
          <a:p>
            <a:pPr>
              <a:defRPr/>
            </a:pPr>
            <a:r>
              <a:rPr lang="cs-CZ" sz="2800" dirty="0">
                <a:latin typeface="+mn-lt"/>
              </a:rPr>
              <a:t>FFT</a:t>
            </a:r>
            <a:br>
              <a:rPr lang="cs-CZ" sz="3200" dirty="0">
                <a:latin typeface="+mn-lt"/>
              </a:rPr>
            </a:br>
            <a:r>
              <a:rPr lang="cs-CZ" sz="2400" dirty="0">
                <a:latin typeface="+mn-lt"/>
              </a:rPr>
              <a:t>ROZKLAD V ČASOVÉ OBLASTI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0EED65E-A5DD-4D75-847B-2797E77767B7}"/>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4819" name="Picture 6">
            <a:extLst>
              <a:ext uri="{FF2B5EF4-FFF2-40B4-BE49-F238E27FC236}">
                <a16:creationId xmlns:a16="http://schemas.microsoft.com/office/drawing/2014/main" id="{4E2EE5E5-20F1-4A2A-93E0-84C1CE0DF9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2362200"/>
            <a:ext cx="80391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1" descr="FFT-2">
            <a:extLst>
              <a:ext uri="{FF2B5EF4-FFF2-40B4-BE49-F238E27FC236}">
                <a16:creationId xmlns:a16="http://schemas.microsoft.com/office/drawing/2014/main" id="{B06CF5F5-FDBD-430B-9412-CFE202D6C662}"/>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1365250" y="4286250"/>
            <a:ext cx="4502150" cy="2127250"/>
          </a:xfrm>
          <a:noFill/>
        </p:spPr>
      </p:pic>
      <p:sp>
        <p:nvSpPr>
          <p:cNvPr id="9" name="Rectangle 2">
            <a:extLst>
              <a:ext uri="{FF2B5EF4-FFF2-40B4-BE49-F238E27FC236}">
                <a16:creationId xmlns:a16="http://schemas.microsoft.com/office/drawing/2014/main" id="{C9235504-F4B5-4B2B-BA97-FF90D004E113}"/>
              </a:ext>
            </a:extLst>
          </p:cNvPr>
          <p:cNvSpPr>
            <a:spLocks noGrp="1" noChangeArrowheads="1"/>
          </p:cNvSpPr>
          <p:nvPr>
            <p:ph type="title"/>
          </p:nvPr>
        </p:nvSpPr>
        <p:spPr>
          <a:xfrm>
            <a:off x="506413" y="61913"/>
            <a:ext cx="8494712" cy="938212"/>
          </a:xfrm>
        </p:spPr>
        <p:txBody>
          <a:bodyPr/>
          <a:lstStyle/>
          <a:p>
            <a:pPr>
              <a:defRPr/>
            </a:pPr>
            <a:r>
              <a:rPr lang="cs-CZ" sz="2800" dirty="0">
                <a:latin typeface="+mn-lt"/>
              </a:rPr>
              <a:t>FFT</a:t>
            </a:r>
            <a:br>
              <a:rPr lang="cs-CZ" sz="3200" dirty="0">
                <a:latin typeface="+mn-lt"/>
              </a:rPr>
            </a:br>
            <a:r>
              <a:rPr lang="cs-CZ" sz="2400" dirty="0">
                <a:latin typeface="+mn-lt"/>
              </a:rPr>
              <a:t>ROZKLAD V ČASOVÉ OBLASTI</a:t>
            </a:r>
          </a:p>
        </p:txBody>
      </p:sp>
      <p:pic>
        <p:nvPicPr>
          <p:cNvPr id="35844" name="Picture 9">
            <a:extLst>
              <a:ext uri="{FF2B5EF4-FFF2-40B4-BE49-F238E27FC236}">
                <a16:creationId xmlns:a16="http://schemas.microsoft.com/office/drawing/2014/main" id="{1E978CEB-A37B-4040-9E12-EDE6976A35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4797425"/>
            <a:ext cx="1876425"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845" name="Picture 6">
            <a:extLst>
              <a:ext uri="{FF2B5EF4-FFF2-40B4-BE49-F238E27FC236}">
                <a16:creationId xmlns:a16="http://schemas.microsoft.com/office/drawing/2014/main" id="{96AAE4DC-6F9E-4C43-93FD-500FD9266F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3" y="1412875"/>
            <a:ext cx="8020050" cy="2368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807D0F64-8DFC-4A5D-B030-23B0CB815C67}"/>
              </a:ext>
            </a:extLst>
          </p:cNvPr>
          <p:cNvSpPr>
            <a:spLocks noGrp="1" noChangeArrowheads="1"/>
          </p:cNvSpPr>
          <p:nvPr>
            <p:ph type="body" sz="half" idx="1"/>
          </p:nvPr>
        </p:nvSpPr>
        <p:spPr>
          <a:xfrm>
            <a:off x="428625" y="2571750"/>
            <a:ext cx="8464550" cy="3429000"/>
          </a:xfrm>
        </p:spPr>
        <p:txBody>
          <a:bodyPr/>
          <a:lstStyle/>
          <a:p>
            <a:pPr>
              <a:lnSpc>
                <a:spcPct val="90000"/>
              </a:lnSpc>
            </a:pPr>
            <a:r>
              <a:rPr lang="cs-CZ" altLang="cs-CZ"/>
              <a:t>výsledná pracnost bude součtem pracností výpočtu spekter obou posloupností</a:t>
            </a:r>
          </a:p>
          <a:p>
            <a:pPr algn="ctr">
              <a:lnSpc>
                <a:spcPct val="90000"/>
              </a:lnSpc>
              <a:buFontTx/>
              <a:buNone/>
            </a:pPr>
            <a:r>
              <a:rPr lang="cs-CZ" altLang="cs-CZ"/>
              <a:t>2.(N/2)</a:t>
            </a:r>
            <a:r>
              <a:rPr lang="cs-CZ" altLang="cs-CZ" baseline="30000"/>
              <a:t>2</a:t>
            </a:r>
            <a:r>
              <a:rPr lang="cs-CZ" altLang="cs-CZ"/>
              <a:t>.P+N.P</a:t>
            </a:r>
          </a:p>
          <a:p>
            <a:pPr>
              <a:lnSpc>
                <a:spcPct val="90000"/>
              </a:lnSpc>
              <a:buFontTx/>
              <a:buNone/>
            </a:pPr>
            <a:r>
              <a:rPr lang="cs-CZ" altLang="cs-CZ"/>
              <a:t>	tzn. uspoření pracnosti téměř na polovinu;</a:t>
            </a:r>
          </a:p>
          <a:p>
            <a:pPr>
              <a:lnSpc>
                <a:spcPct val="90000"/>
              </a:lnSpc>
            </a:pPr>
            <a:r>
              <a:rPr lang="cs-CZ" altLang="cs-CZ"/>
              <a:t>je-li N/2 opět sudé, může se v dělení pokra-čovat – celkově je výhodné, je-li N = 2</a:t>
            </a:r>
            <a:r>
              <a:rPr lang="cs-CZ" altLang="cs-CZ" baseline="30000"/>
              <a:t>m</a:t>
            </a:r>
            <a:endParaRPr lang="cs-CZ" altLang="cs-CZ"/>
          </a:p>
        </p:txBody>
      </p:sp>
      <p:pic>
        <p:nvPicPr>
          <p:cNvPr id="36868" name="Picture 6">
            <a:extLst>
              <a:ext uri="{FF2B5EF4-FFF2-40B4-BE49-F238E27FC236}">
                <a16:creationId xmlns:a16="http://schemas.microsoft.com/office/drawing/2014/main" id="{C817158C-87FE-4A7D-B6B2-D0142E50F7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77628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2">
            <a:extLst>
              <a:ext uri="{FF2B5EF4-FFF2-40B4-BE49-F238E27FC236}">
                <a16:creationId xmlns:a16="http://schemas.microsoft.com/office/drawing/2014/main" id="{3A31E9E9-5662-2F4F-649C-A6E46B84B868}"/>
              </a:ext>
            </a:extLst>
          </p:cNvPr>
          <p:cNvSpPr>
            <a:spLocks noGrp="1" noChangeArrowheads="1"/>
          </p:cNvSpPr>
          <p:nvPr>
            <p:ph type="title"/>
          </p:nvPr>
        </p:nvSpPr>
        <p:spPr>
          <a:xfrm>
            <a:off x="506413" y="61913"/>
            <a:ext cx="8494712" cy="938212"/>
          </a:xfrm>
        </p:spPr>
        <p:txBody>
          <a:bodyPr/>
          <a:lstStyle/>
          <a:p>
            <a:pPr>
              <a:defRPr/>
            </a:pPr>
            <a:r>
              <a:rPr lang="cs-CZ" sz="2800" dirty="0">
                <a:latin typeface="+mn-lt"/>
              </a:rPr>
              <a:t>FFT</a:t>
            </a:r>
            <a:br>
              <a:rPr lang="cs-CZ" sz="3200" dirty="0">
                <a:latin typeface="+mn-lt"/>
              </a:rPr>
            </a:br>
            <a:r>
              <a:rPr lang="cs-CZ" sz="2400" dirty="0">
                <a:latin typeface="+mn-lt"/>
              </a:rPr>
              <a:t>ROZKLAD V ČASOVÉ OBLASTI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01D5C14D-D3C7-42B3-8713-6D22495159AA}"/>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7891" name="Picture 5">
            <a:extLst>
              <a:ext uri="{FF2B5EF4-FFF2-40B4-BE49-F238E27FC236}">
                <a16:creationId xmlns:a16="http://schemas.microsoft.com/office/drawing/2014/main" id="{F9B91597-8B24-445A-84C4-C5439E5D64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628775"/>
            <a:ext cx="85439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S IBA predn1">
  <a:themeElements>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fontScheme name="Balónky">
      <a:majorFont>
        <a:latin typeface="Georgi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ónky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ónky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ónky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ónky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ónky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ónky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ónky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ónky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ónky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Balónky 10">
        <a:dk1>
          <a:srgbClr val="292929"/>
        </a:dk1>
        <a:lt1>
          <a:srgbClr val="FFFFFF"/>
        </a:lt1>
        <a:dk2>
          <a:srgbClr val="C49654"/>
        </a:dk2>
        <a:lt2>
          <a:srgbClr val="B2B2B2"/>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 IBA predn1</Template>
  <TotalTime>1651</TotalTime>
  <Words>2880</Words>
  <Application>Microsoft Office PowerPoint</Application>
  <PresentationFormat>Předvádění na obrazovce (4:3)</PresentationFormat>
  <Paragraphs>234</Paragraphs>
  <Slides>44</Slides>
  <Notes>1</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44</vt:i4>
      </vt:variant>
    </vt:vector>
  </HeadingPairs>
  <TitlesOfParts>
    <vt:vector size="53" baseType="lpstr">
      <vt:lpstr>Arial</vt:lpstr>
      <vt:lpstr>Arial Narrow</vt:lpstr>
      <vt:lpstr>Arial Rounded MT Bold</vt:lpstr>
      <vt:lpstr>Georgia</vt:lpstr>
      <vt:lpstr>Symbol</vt:lpstr>
      <vt:lpstr>Verdana</vt:lpstr>
      <vt:lpstr>Wingdings</vt:lpstr>
      <vt:lpstr>BS IBA predn1</vt:lpstr>
      <vt:lpstr>Rastrový obrázek</vt:lpstr>
      <vt:lpstr>ČASOVÉ ŘADY </vt:lpstr>
      <vt:lpstr>IX. FREKVENČNÍ TRANSFORMACE   POKRAČOVÁNÍ</vt:lpstr>
      <vt:lpstr>RYCHLÁ FOURIEROVA TRANSFORMACE - FFT</vt:lpstr>
      <vt:lpstr>RYCHLÁ FOURIEROVA TRANSFORMACE - FFT</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Testík</vt:lpstr>
      <vt:lpstr>X. SYSTÉMY - základní pojmy</vt:lpstr>
      <vt:lpstr>SYSTÉM - definice</vt:lpstr>
      <vt:lpstr>SYSTÉM - definice</vt:lpstr>
      <vt:lpstr>SYSTÉM - definice</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NEFORMÁLNÍ ABSTRAKTNÍ  POPIS SYSTÉMU</vt:lpstr>
      <vt:lpstr>NEFORMÁLNÍ ABSTRAKTNÍ  POPIS SYSTÉMU</vt:lpstr>
      <vt:lpstr>proč abstraktní systémy?</vt:lpstr>
      <vt:lpstr>FORMÁLNÍ (MATEMATICKÝ)  POPIS SYSTÉMU</vt:lpstr>
      <vt:lpstr>FORMÁLNÍ (MATEMATICKÝ)  POPIS SYSTÉMU</vt:lpstr>
      <vt:lpstr>LINEARITA</vt:lpstr>
      <vt:lpstr>LINEARITA</vt:lpstr>
      <vt:lpstr>LINEARITA</vt:lpstr>
      <vt:lpstr>LINEARITA</vt:lpstr>
      <vt:lpstr>kauzalita</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ZPRACOVÁNÍ A ANALÝZA BIOSIGNÁLŮ  I.</dc:title>
  <dc:creator>admin</dc:creator>
  <cp:lastModifiedBy>Jiří Kalina</cp:lastModifiedBy>
  <cp:revision>116</cp:revision>
  <cp:lastPrinted>2019-11-04T19:26:20Z</cp:lastPrinted>
  <dcterms:created xsi:type="dcterms:W3CDTF">2008-01-29T10:34:59Z</dcterms:created>
  <dcterms:modified xsi:type="dcterms:W3CDTF">2024-04-15T10:20:47Z</dcterms:modified>
</cp:coreProperties>
</file>