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382" r:id="rId3"/>
    <p:sldId id="385" r:id="rId4"/>
    <p:sldId id="410" r:id="rId5"/>
    <p:sldId id="409" r:id="rId6"/>
    <p:sldId id="412" r:id="rId7"/>
    <p:sldId id="411" r:id="rId8"/>
    <p:sldId id="440" r:id="rId9"/>
    <p:sldId id="466" r:id="rId10"/>
    <p:sldId id="463"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37" r:id="rId27"/>
    <p:sldId id="414" r:id="rId28"/>
    <p:sldId id="416" r:id="rId29"/>
    <p:sldId id="417" r:id="rId30"/>
    <p:sldId id="418" r:id="rId31"/>
    <p:sldId id="419" r:id="rId32"/>
    <p:sldId id="458" r:id="rId33"/>
    <p:sldId id="459" r:id="rId34"/>
    <p:sldId id="460" r:id="rId35"/>
    <p:sldId id="461" r:id="rId36"/>
    <p:sldId id="462" r:id="rId37"/>
    <p:sldId id="438" r:id="rId38"/>
    <p:sldId id="421" r:id="rId39"/>
    <p:sldId id="422" r:id="rId40"/>
    <p:sldId id="423" r:id="rId41"/>
    <p:sldId id="424" r:id="rId42"/>
    <p:sldId id="425" r:id="rId43"/>
    <p:sldId id="426" r:id="rId44"/>
    <p:sldId id="427" r:id="rId45"/>
    <p:sldId id="428" r:id="rId46"/>
    <p:sldId id="464" r:id="rId47"/>
    <p:sldId id="465" r:id="rId48"/>
    <p:sldId id="467" r:id="rId49"/>
    <p:sldId id="468" r:id="rId50"/>
    <p:sldId id="469" r:id="rId5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48" y="30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42483-8D39-4A18-BFB7-D44016D4AE6D}" type="datetimeFigureOut">
              <a:rPr lang="cs-CZ" smtClean="0"/>
              <a:pPr/>
              <a:t>27.9.2011</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4937F-BCDF-4D2E-A351-ADED93F790EC}" type="slidenum">
              <a:rPr lang="cs-CZ" smtClean="0"/>
              <a:pPr/>
              <a:t>‹#›</a:t>
            </a:fld>
            <a:endParaRPr lang="cs-CZ"/>
          </a:p>
        </p:txBody>
      </p:sp>
    </p:spTree>
    <p:extLst>
      <p:ext uri="{BB962C8B-B14F-4D97-AF65-F5344CB8AC3E}">
        <p14:creationId xmlns:p14="http://schemas.microsoft.com/office/powerpoint/2010/main" val="202836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p>
            <a:endParaRPr lang="cs-CZ" smtClean="0">
              <a:latin typeface="Arial" pitchFamily="34" charset="0"/>
            </a:endParaRPr>
          </a:p>
        </p:txBody>
      </p:sp>
      <p:sp>
        <p:nvSpPr>
          <p:cNvPr id="110595" name="Rectangle 3"/>
          <p:cNvSpPr>
            <a:spLocks noGrp="1" noChangeArrowheads="1"/>
          </p:cNvSpPr>
          <p:nvPr>
            <p:ph type="dt" sz="quarter" idx="1"/>
          </p:nvPr>
        </p:nvSpPr>
        <p:spPr>
          <a:noFill/>
        </p:spPr>
        <p:txBody>
          <a:bodyPr/>
          <a:lstStyle/>
          <a:p>
            <a:endParaRPr lang="cs-CZ" smtClean="0">
              <a:latin typeface="Arial" pitchFamily="34" charset="0"/>
            </a:endParaRPr>
          </a:p>
        </p:txBody>
      </p:sp>
      <p:sp>
        <p:nvSpPr>
          <p:cNvPr id="110596" name="Rectangle 6"/>
          <p:cNvSpPr>
            <a:spLocks noGrp="1" noChangeArrowheads="1"/>
          </p:cNvSpPr>
          <p:nvPr>
            <p:ph type="ftr" sz="quarter" idx="4"/>
          </p:nvPr>
        </p:nvSpPr>
        <p:spPr>
          <a:noFill/>
        </p:spPr>
        <p:txBody>
          <a:bodyPr/>
          <a:lstStyle/>
          <a:p>
            <a:endParaRPr lang="cs-CZ" smtClean="0">
              <a:latin typeface="Arial" pitchFamily="34" charset="0"/>
            </a:endParaRPr>
          </a:p>
        </p:txBody>
      </p:sp>
      <p:sp>
        <p:nvSpPr>
          <p:cNvPr id="110597" name="Rectangle 7"/>
          <p:cNvSpPr>
            <a:spLocks noGrp="1" noChangeArrowheads="1"/>
          </p:cNvSpPr>
          <p:nvPr>
            <p:ph type="sldNum" sz="quarter" idx="5"/>
          </p:nvPr>
        </p:nvSpPr>
        <p:spPr>
          <a:noFill/>
        </p:spPr>
        <p:txBody>
          <a:bodyPr/>
          <a:lstStyle/>
          <a:p>
            <a:fld id="{1AA0C83D-E776-4C24-9A46-79D0EB12A385}" type="slidenum">
              <a:rPr smtClean="0">
                <a:latin typeface="Arial" pitchFamily="34" charset="0"/>
              </a:rPr>
              <a:pPr/>
              <a:t>6</a:t>
            </a:fld>
            <a:endParaRPr lang="cs-CZ" smtClean="0">
              <a:latin typeface="Arial" pitchFamily="34" charset="0"/>
            </a:endParaRPr>
          </a:p>
        </p:txBody>
      </p:sp>
      <p:sp>
        <p:nvSpPr>
          <p:cNvPr id="110598" name="Rectangle 2"/>
          <p:cNvSpPr>
            <a:spLocks noGrp="1" noRot="1" noChangeAspect="1" noChangeArrowheads="1" noTextEdit="1"/>
          </p:cNvSpPr>
          <p:nvPr>
            <p:ph type="sldImg"/>
          </p:nvPr>
        </p:nvSpPr>
        <p:spPr>
          <a:xfrm>
            <a:off x="1143000" y="685800"/>
            <a:ext cx="4573588" cy="3429000"/>
          </a:xfrm>
          <a:ln/>
        </p:spPr>
      </p:sp>
      <p:sp>
        <p:nvSpPr>
          <p:cNvPr id="110599"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10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26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32</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37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9B64937F-BCDF-4D2E-A351-ADED93F790EC}" type="slidenum">
              <a:rPr lang="cs-CZ" smtClean="0"/>
              <a:pPr/>
              <a:t>46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1C72C5C4-C2FD-4733-8AF5-D995FE99D427}" type="datetime1">
              <a:rPr lang="cs-CZ" smtClean="0"/>
              <a:pPr/>
              <a:t>27.9.2011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7C285DC1-7778-4ED5-9F9B-9068FBEE7FCA}" type="datetime1">
              <a:rPr lang="cs-CZ" smtClean="0"/>
              <a:pPr/>
              <a:t>27.9.2011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54698E72-3B07-4EF7-BDC2-E7118E05BAE3}" type="datetime1">
              <a:rPr lang="cs-CZ" smtClean="0"/>
              <a:pPr/>
              <a:t>27.9.2011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62074"/>
          </a:xfrm>
        </p:spPr>
        <p:txBody>
          <a:bodyPr/>
          <a:lstStyle/>
          <a:p>
            <a:r>
              <a:rPr lang="en-US" smtClean="0"/>
              <a:t>Click to edit Master title style</a:t>
            </a:r>
            <a:endParaRPr lang="cs-CZ"/>
          </a:p>
        </p:txBody>
      </p:sp>
      <p:sp>
        <p:nvSpPr>
          <p:cNvPr id="3" name="Content Placeholder 2"/>
          <p:cNvSpPr>
            <a:spLocks noGrp="1"/>
          </p:cNvSpPr>
          <p:nvPr>
            <p:ph idx="1"/>
          </p:nvPr>
        </p:nvSpPr>
        <p:spPr>
          <a:xfrm>
            <a:off x="457200" y="1268760"/>
            <a:ext cx="8229600" cy="48574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418696"/>
            <a:ext cx="2133600" cy="365125"/>
          </a:xfrm>
        </p:spPr>
        <p:txBody>
          <a:bodyPr/>
          <a:lstStyle/>
          <a:p>
            <a:fld id="{DB60B85E-B246-4B41-BF9C-CE7F316D09A2}" type="datetime1">
              <a:rPr lang="cs-CZ" smtClean="0"/>
              <a:pPr/>
              <a:t>27.9.2011</a:t>
            </a:fld>
            <a:endParaRPr lang="cs-CZ"/>
          </a:p>
        </p:txBody>
      </p:sp>
      <p:sp>
        <p:nvSpPr>
          <p:cNvPr id="5" name="Footer Placeholder 4"/>
          <p:cNvSpPr>
            <a:spLocks noGrp="1"/>
          </p:cNvSpPr>
          <p:nvPr>
            <p:ph type="ftr" sz="quarter" idx="11"/>
          </p:nvPr>
        </p:nvSpPr>
        <p:spPr>
          <a:xfrm>
            <a:off x="3124200" y="6418696"/>
            <a:ext cx="2895600" cy="365125"/>
          </a:xfrm>
        </p:spPr>
        <p:txBody>
          <a:bodyPr/>
          <a:lstStyle/>
          <a:p>
            <a:endParaRPr lang="cs-CZ" dirty="0"/>
          </a:p>
        </p:txBody>
      </p:sp>
      <p:sp>
        <p:nvSpPr>
          <p:cNvPr id="6" name="Slide Number Placeholder 5"/>
          <p:cNvSpPr>
            <a:spLocks noGrp="1"/>
          </p:cNvSpPr>
          <p:nvPr>
            <p:ph type="sldNum" sz="quarter" idx="12"/>
          </p:nvPr>
        </p:nvSpPr>
        <p:spPr>
          <a:xfrm>
            <a:off x="6553200" y="6418696"/>
            <a:ext cx="2133600" cy="365125"/>
          </a:xfrm>
        </p:spPr>
        <p:txBody>
          <a:bodyPr/>
          <a:lstStyle/>
          <a:p>
            <a:fld id="{26682521-B0D5-4576-BDAA-7011366E7E21}" type="slidenum">
              <a:rPr lang="cs-CZ" smtClean="0"/>
              <a:pPr/>
              <a:t>‹#›</a:t>
            </a:fld>
            <a:endParaRPr lang="cs-CZ"/>
          </a:p>
        </p:txBody>
      </p:sp>
      <p:pic>
        <p:nvPicPr>
          <p:cNvPr id="7" name="Picture 18" descr="logo-IBA"/>
          <p:cNvPicPr>
            <a:picLocks noChangeAspect="1" noChangeArrowheads="1"/>
          </p:cNvPicPr>
          <p:nvPr userDrawn="1"/>
        </p:nvPicPr>
        <p:blipFill>
          <a:blip r:embed="rId2" cstate="print"/>
          <a:srcRect/>
          <a:stretch>
            <a:fillRect/>
          </a:stretch>
        </p:blipFill>
        <p:spPr bwMode="auto">
          <a:xfrm>
            <a:off x="138163" y="6433860"/>
            <a:ext cx="360362" cy="341312"/>
          </a:xfrm>
          <a:prstGeom prst="rect">
            <a:avLst/>
          </a:prstGeom>
          <a:noFill/>
          <a:ln w="9525">
            <a:noFill/>
            <a:miter lim="800000"/>
            <a:headEnd/>
            <a:tailEnd/>
          </a:ln>
        </p:spPr>
      </p:pic>
      <p:pic>
        <p:nvPicPr>
          <p:cNvPr id="8" name="Picture 19" descr="logomuni"/>
          <p:cNvPicPr>
            <a:picLocks noChangeAspect="1" noChangeArrowheads="1"/>
          </p:cNvPicPr>
          <p:nvPr userDrawn="1"/>
        </p:nvPicPr>
        <p:blipFill>
          <a:blip r:embed="rId3" cstate="print"/>
          <a:srcRect/>
          <a:stretch>
            <a:fillRect/>
          </a:stretch>
        </p:blipFill>
        <p:spPr bwMode="auto">
          <a:xfrm>
            <a:off x="571550" y="6402110"/>
            <a:ext cx="400050" cy="404812"/>
          </a:xfrm>
          <a:prstGeom prst="rect">
            <a:avLst/>
          </a:prstGeom>
          <a:noFill/>
          <a:ln w="9525">
            <a:noFill/>
            <a:miter lim="800000"/>
            <a:headEnd/>
            <a:tailEnd/>
          </a:ln>
        </p:spPr>
      </p:pic>
      <p:cxnSp>
        <p:nvCxnSpPr>
          <p:cNvPr id="10" name="Straight Connector 9"/>
          <p:cNvCxnSpPr/>
          <p:nvPr userDrawn="1"/>
        </p:nvCxnSpPr>
        <p:spPr>
          <a:xfrm>
            <a:off x="179512" y="6330831"/>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971600" y="6464369"/>
            <a:ext cx="4007828" cy="261610"/>
          </a:xfrm>
          <a:prstGeom prst="rect">
            <a:avLst/>
          </a:prstGeom>
          <a:noFill/>
        </p:spPr>
        <p:txBody>
          <a:bodyPr wrap="none" rtlCol="0">
            <a:spAutoFit/>
          </a:bodyPr>
          <a:lstStyle/>
          <a:p>
            <a:r>
              <a:rPr lang="cs-CZ" sz="1100" dirty="0" smtClean="0"/>
              <a:t>Jiří Jarkovský, Simona Littnerová: </a:t>
            </a:r>
            <a:r>
              <a:rPr lang="cs-CZ" sz="1100" dirty="0" smtClean="0"/>
              <a:t>Vícerozměrné statistické metody </a:t>
            </a:r>
            <a:endParaRPr lang="cs-CZ" sz="1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52338-27FF-4F10-A1F5-18FD4D6DCBBE}" type="datetime1">
              <a:rPr lang="cs-CZ" smtClean="0"/>
              <a:pPr/>
              <a:t>27.9.2011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FEB40713-F4BC-4489-B1F2-724FB2B86EC4}" type="datetime1">
              <a:rPr lang="cs-CZ" smtClean="0"/>
              <a:pPr/>
              <a:t>27.9.2011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B041CB94-AECA-4CF8-AFD0-2DDF9B78E8C2}" type="datetime1">
              <a:rPr lang="cs-CZ" smtClean="0"/>
              <a:pPr/>
              <a:t>27.9.2011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18CEE2EB-FAEB-4C53-97F8-A340AF39E2CF}" type="datetime1">
              <a:rPr lang="cs-CZ" smtClean="0"/>
              <a:pPr/>
              <a:t>27.9.2011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2DA1A-E37F-47AC-8E44-77067F231C74}" type="datetime1">
              <a:rPr lang="cs-CZ" smtClean="0"/>
              <a:pPr/>
              <a:t>27.9.2011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63A74-3C07-4CA2-B278-406C5D51CB5B}" type="datetime1">
              <a:rPr lang="cs-CZ" smtClean="0"/>
              <a:pPr/>
              <a:t>27.9.2011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3BCAE-CEF1-4830-B075-FB51198D1D3E}" type="datetime1">
              <a:rPr lang="cs-CZ" smtClean="0"/>
              <a:pPr/>
              <a:t>27.9.2011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6682521-B0D5-4576-BDAA-7011366E7E2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0622"/>
            <a:ext cx="8229600" cy="562074"/>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EC7A7-0068-411C-87BF-48355CFC0A50}" type="datetime1">
              <a:rPr lang="cs-CZ" smtClean="0"/>
              <a:pPr/>
              <a:t>27.9.2011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82521-B0D5-4576-BDAA-7011366E7E2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 Id="rId9"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28.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5.wmf"/><Relationship Id="rId5" Type="http://schemas.openxmlformats.org/officeDocument/2006/relationships/oleObject" Target="../embeddings/oleObject36.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8.bin"/></Relationships>
</file>

<file path=ppt/slides/_rels/slide3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9.wmf"/><Relationship Id="rId5" Type="http://schemas.openxmlformats.org/officeDocument/2006/relationships/oleObject" Target="../embeddings/oleObject40.bin"/><Relationship Id="rId4" Type="http://schemas.openxmlformats.org/officeDocument/2006/relationships/image" Target="../media/image48.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2.wmf"/><Relationship Id="rId5" Type="http://schemas.openxmlformats.org/officeDocument/2006/relationships/oleObject" Target="../embeddings/oleObject43.bin"/><Relationship Id="rId4" Type="http://schemas.openxmlformats.org/officeDocument/2006/relationships/image" Target="../media/image5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7.wmf"/><Relationship Id="rId5" Type="http://schemas.openxmlformats.org/officeDocument/2006/relationships/oleObject" Target="../embeddings/oleObject48.bin"/><Relationship Id="rId4" Type="http://schemas.openxmlformats.org/officeDocument/2006/relationships/image" Target="../media/image56.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0.wmf"/><Relationship Id="rId5" Type="http://schemas.openxmlformats.org/officeDocument/2006/relationships/oleObject" Target="../embeddings/oleObject51.bin"/><Relationship Id="rId4" Type="http://schemas.openxmlformats.org/officeDocument/2006/relationships/image" Target="../media/image59.wmf"/></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6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6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6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66.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70.wmf"/><Relationship Id="rId5" Type="http://schemas.openxmlformats.org/officeDocument/2006/relationships/oleObject" Target="../embeddings/oleObject59.bin"/><Relationship Id="rId4" Type="http://schemas.openxmlformats.org/officeDocument/2006/relationships/image" Target="../media/image69.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7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endParaRPr lang="cs-CZ" dirty="0"/>
          </a:p>
        </p:txBody>
      </p:sp>
      <p:sp>
        <p:nvSpPr>
          <p:cNvPr id="3" name="Subtitle 2"/>
          <p:cNvSpPr>
            <a:spLocks noGrp="1"/>
          </p:cNvSpPr>
          <p:nvPr>
            <p:ph type="subTitle" idx="1"/>
          </p:nvPr>
        </p:nvSpPr>
        <p:spPr/>
        <p:txBody>
          <a:bodyPr/>
          <a:lstStyle/>
          <a:p>
            <a:r>
              <a:rPr lang="cs-CZ" dirty="0" smtClean="0"/>
              <a:t>Podobnosti </a:t>
            </a:r>
            <a:r>
              <a:rPr lang="cs-CZ" dirty="0" smtClean="0"/>
              <a:t>a vzdálenosti ve vícerozměrném prostoru, asociační matice I</a:t>
            </a:r>
          </a:p>
          <a:p>
            <a:endParaRPr lang="cs-CZ" dirty="0" smtClean="0"/>
          </a:p>
          <a:p>
            <a:r>
              <a:rPr lang="cs-CZ" dirty="0" smtClean="0"/>
              <a:t>Jiří Jarkovský, Simona Littnerová</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endParaRPr lang="cs-CZ" dirty="0"/>
          </a:p>
        </p:txBody>
      </p:sp>
      <p:sp>
        <p:nvSpPr>
          <p:cNvPr id="3" name="Subtitle 2"/>
          <p:cNvSpPr>
            <a:spLocks noGrp="1"/>
          </p:cNvSpPr>
          <p:nvPr>
            <p:ph type="subTitle" idx="1"/>
          </p:nvPr>
        </p:nvSpPr>
        <p:spPr/>
        <p:txBody>
          <a:bodyPr/>
          <a:lstStyle/>
          <a:p>
            <a:r>
              <a:rPr lang="cs-CZ" dirty="0" smtClean="0"/>
              <a:t>Kvantitativní metriky vzdáleností a podobností</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fontScale="90000"/>
          </a:bodyPr>
          <a:lstStyle/>
          <a:p>
            <a:r>
              <a:rPr lang="cs-CZ"/>
              <a:t>Euklidovská vzdálenost</a:t>
            </a:r>
            <a:endParaRPr lang="en-GB"/>
          </a:p>
        </p:txBody>
      </p:sp>
      <p:sp>
        <p:nvSpPr>
          <p:cNvPr id="163843" name="Rectangle 3"/>
          <p:cNvSpPr>
            <a:spLocks noGrp="1" noChangeArrowheads="1"/>
          </p:cNvSpPr>
          <p:nvPr>
            <p:ph type="body" idx="1"/>
          </p:nvPr>
        </p:nvSpPr>
        <p:spPr/>
        <p:txBody>
          <a:bodyPr/>
          <a:lstStyle/>
          <a:p>
            <a:r>
              <a:rPr lang="en-GB" dirty="0" err="1"/>
              <a:t>Jde</a:t>
            </a:r>
            <a:r>
              <a:rPr lang="en-GB" dirty="0"/>
              <a:t> o </a:t>
            </a:r>
            <a:r>
              <a:rPr lang="en-GB" dirty="0" err="1"/>
              <a:t>základní</a:t>
            </a:r>
            <a:r>
              <a:rPr lang="en-GB" dirty="0"/>
              <a:t> </a:t>
            </a:r>
            <a:r>
              <a:rPr lang="en-GB" dirty="0" err="1"/>
              <a:t>metrické</a:t>
            </a:r>
            <a:r>
              <a:rPr lang="en-GB" dirty="0"/>
              <a:t> </a:t>
            </a:r>
            <a:r>
              <a:rPr lang="en-GB" dirty="0" err="1"/>
              <a:t>měřítko</a:t>
            </a:r>
            <a:r>
              <a:rPr lang="en-GB" dirty="0"/>
              <a:t> </a:t>
            </a:r>
            <a:r>
              <a:rPr lang="en-GB" dirty="0" err="1"/>
              <a:t>vzdálenosti</a:t>
            </a:r>
            <a:r>
              <a:rPr lang="en-GB" dirty="0"/>
              <a:t> a </a:t>
            </a:r>
            <a:r>
              <a:rPr lang="en-GB" dirty="0" err="1"/>
              <a:t>počítá</a:t>
            </a:r>
            <a:r>
              <a:rPr lang="en-GB" dirty="0"/>
              <a:t> </a:t>
            </a:r>
            <a:r>
              <a:rPr lang="en-GB" dirty="0" err="1"/>
              <a:t>vzdálenost</a:t>
            </a:r>
            <a:r>
              <a:rPr lang="en-GB" dirty="0"/>
              <a:t> </a:t>
            </a:r>
            <a:r>
              <a:rPr lang="en-GB" dirty="0" err="1"/>
              <a:t>objektů</a:t>
            </a:r>
            <a:r>
              <a:rPr lang="en-GB" dirty="0"/>
              <a:t> </a:t>
            </a:r>
            <a:r>
              <a:rPr lang="en-GB" dirty="0" err="1"/>
              <a:t>obdobně</a:t>
            </a:r>
            <a:r>
              <a:rPr lang="en-GB" dirty="0"/>
              <a:t> </a:t>
            </a:r>
            <a:r>
              <a:rPr lang="en-GB" dirty="0" err="1"/>
              <a:t>jako</a:t>
            </a:r>
            <a:r>
              <a:rPr lang="en-GB" dirty="0"/>
              <a:t> </a:t>
            </a:r>
            <a:r>
              <a:rPr lang="en-GB" dirty="0" err="1"/>
              <a:t>Pythagorova</a:t>
            </a:r>
            <a:r>
              <a:rPr lang="en-GB" dirty="0"/>
              <a:t> </a:t>
            </a:r>
            <a:r>
              <a:rPr lang="en-GB" dirty="0" err="1"/>
              <a:t>věta</a:t>
            </a:r>
            <a:r>
              <a:rPr lang="en-GB" dirty="0"/>
              <a:t> </a:t>
            </a:r>
            <a:r>
              <a:rPr lang="en-GB" dirty="0" err="1"/>
              <a:t>počítá</a:t>
            </a:r>
            <a:r>
              <a:rPr lang="en-GB" dirty="0"/>
              <a:t> </a:t>
            </a:r>
            <a:r>
              <a:rPr lang="en-GB" dirty="0" err="1"/>
              <a:t>přeponu</a:t>
            </a:r>
            <a:r>
              <a:rPr lang="en-GB" dirty="0"/>
              <a:t> </a:t>
            </a:r>
            <a:r>
              <a:rPr lang="en-GB" dirty="0" err="1"/>
              <a:t>pravoúhlého</a:t>
            </a:r>
            <a:r>
              <a:rPr lang="en-GB" dirty="0"/>
              <a:t> </a:t>
            </a:r>
            <a:r>
              <a:rPr lang="en-GB" dirty="0" err="1"/>
              <a:t>trojúhelníku</a:t>
            </a:r>
            <a:r>
              <a:rPr lang="en-GB" dirty="0"/>
              <a:t>. </a:t>
            </a:r>
            <a:r>
              <a:rPr lang="en-GB" dirty="0" err="1"/>
              <a:t>Metoda</a:t>
            </a:r>
            <a:r>
              <a:rPr lang="en-GB" dirty="0"/>
              <a:t> je </a:t>
            </a:r>
            <a:r>
              <a:rPr lang="en-GB" dirty="0" err="1"/>
              <a:t>citlivá</a:t>
            </a:r>
            <a:r>
              <a:rPr lang="en-GB" dirty="0"/>
              <a:t> </a:t>
            </a:r>
            <a:r>
              <a:rPr lang="en-GB" dirty="0" err="1"/>
              <a:t>na</a:t>
            </a:r>
            <a:r>
              <a:rPr lang="en-GB" dirty="0"/>
              <a:t> </a:t>
            </a:r>
            <a:r>
              <a:rPr lang="en-GB" dirty="0" err="1"/>
              <a:t>rozdílný</a:t>
            </a:r>
            <a:r>
              <a:rPr lang="en-GB" dirty="0"/>
              <a:t> </a:t>
            </a:r>
            <a:r>
              <a:rPr lang="en-GB" dirty="0" err="1"/>
              <a:t>rozsah</a:t>
            </a:r>
            <a:r>
              <a:rPr lang="en-GB" dirty="0"/>
              <a:t> </a:t>
            </a:r>
            <a:r>
              <a:rPr lang="en-GB" dirty="0" err="1"/>
              <a:t>hodnot</a:t>
            </a:r>
            <a:r>
              <a:rPr lang="en-GB" dirty="0"/>
              <a:t> </a:t>
            </a:r>
            <a:r>
              <a:rPr lang="en-GB" dirty="0" err="1"/>
              <a:t>vstupujících</a:t>
            </a:r>
            <a:r>
              <a:rPr lang="en-GB" dirty="0"/>
              <a:t> </a:t>
            </a:r>
            <a:r>
              <a:rPr lang="en-GB" dirty="0" err="1"/>
              <a:t>proměnných</a:t>
            </a:r>
            <a:r>
              <a:rPr lang="en-GB" dirty="0"/>
              <a:t> (</a:t>
            </a:r>
            <a:r>
              <a:rPr lang="en-GB" dirty="0" err="1"/>
              <a:t>vhodným</a:t>
            </a:r>
            <a:r>
              <a:rPr lang="en-GB" dirty="0"/>
              <a:t> </a:t>
            </a:r>
            <a:r>
              <a:rPr lang="en-GB" dirty="0" err="1"/>
              <a:t>řešením</a:t>
            </a:r>
            <a:r>
              <a:rPr lang="en-GB" dirty="0"/>
              <a:t> </a:t>
            </a:r>
            <a:r>
              <a:rPr lang="en-GB" dirty="0" err="1"/>
              <a:t>může</a:t>
            </a:r>
            <a:r>
              <a:rPr lang="en-GB" dirty="0"/>
              <a:t> </a:t>
            </a:r>
            <a:r>
              <a:rPr lang="en-GB" dirty="0" err="1"/>
              <a:t>být</a:t>
            </a:r>
            <a:r>
              <a:rPr lang="en-GB" dirty="0"/>
              <a:t> </a:t>
            </a:r>
            <a:r>
              <a:rPr lang="en-GB" dirty="0" err="1"/>
              <a:t>standardizace</a:t>
            </a:r>
            <a:r>
              <a:rPr lang="en-GB" dirty="0"/>
              <a:t>) a double zero </a:t>
            </a:r>
            <a:r>
              <a:rPr lang="en-GB" dirty="0" err="1"/>
              <a:t>problém</a:t>
            </a:r>
            <a:r>
              <a:rPr lang="en-GB" dirty="0"/>
              <a:t>. </a:t>
            </a:r>
            <a:r>
              <a:rPr lang="en-GB" dirty="0" err="1"/>
              <a:t>Nemá</a:t>
            </a:r>
            <a:r>
              <a:rPr lang="en-GB" dirty="0"/>
              <a:t> </a:t>
            </a:r>
            <a:r>
              <a:rPr lang="en-GB" dirty="0" err="1"/>
              <a:t>horní</a:t>
            </a:r>
            <a:r>
              <a:rPr lang="en-GB" dirty="0"/>
              <a:t> </a:t>
            </a:r>
            <a:r>
              <a:rPr lang="en-GB" dirty="0" err="1"/>
              <a:t>hranici</a:t>
            </a:r>
            <a:r>
              <a:rPr lang="en-GB" dirty="0"/>
              <a:t> </a:t>
            </a:r>
            <a:r>
              <a:rPr lang="en-GB" dirty="0" err="1"/>
              <a:t>hodnot</a:t>
            </a:r>
            <a:r>
              <a:rPr lang="en-GB" dirty="0"/>
              <a:t>.</a:t>
            </a:r>
            <a:endParaRPr lang="cs-CZ" dirty="0"/>
          </a:p>
          <a:p>
            <a:endParaRPr lang="cs-CZ" dirty="0"/>
          </a:p>
          <a:p>
            <a:endParaRPr lang="en-GB" dirty="0"/>
          </a:p>
          <a:p>
            <a:r>
              <a:rPr lang="en-GB" dirty="0"/>
              <a:t> </a:t>
            </a:r>
            <a:r>
              <a:rPr lang="en-GB" dirty="0" err="1"/>
              <a:t>Jako</a:t>
            </a:r>
            <a:r>
              <a:rPr lang="en-GB" dirty="0"/>
              <a:t> </a:t>
            </a:r>
            <a:r>
              <a:rPr lang="en-GB" dirty="0" err="1"/>
              <a:t>další</a:t>
            </a:r>
            <a:r>
              <a:rPr lang="en-GB" dirty="0"/>
              <a:t> </a:t>
            </a:r>
            <a:r>
              <a:rPr lang="en-GB" dirty="0" err="1"/>
              <a:t>měřítko</a:t>
            </a:r>
            <a:r>
              <a:rPr lang="en-GB" dirty="0"/>
              <a:t> se </a:t>
            </a:r>
            <a:r>
              <a:rPr lang="en-GB" dirty="0" err="1"/>
              <a:t>používá</a:t>
            </a:r>
            <a:r>
              <a:rPr lang="en-GB" dirty="0"/>
              <a:t> </a:t>
            </a:r>
            <a:r>
              <a:rPr lang="en-GB" dirty="0" err="1"/>
              <a:t>také</a:t>
            </a:r>
            <a:r>
              <a:rPr lang="en-GB" dirty="0"/>
              <a:t> </a:t>
            </a:r>
            <a:r>
              <a:rPr lang="en-GB" dirty="0" err="1"/>
              <a:t>čtverec</a:t>
            </a:r>
            <a:r>
              <a:rPr lang="en-GB" dirty="0"/>
              <a:t> </a:t>
            </a:r>
            <a:r>
              <a:rPr lang="en-GB" dirty="0" err="1"/>
              <a:t>této</a:t>
            </a:r>
            <a:r>
              <a:rPr lang="en-GB" dirty="0"/>
              <a:t> </a:t>
            </a:r>
            <a:r>
              <a:rPr lang="en-GB" dirty="0" err="1"/>
              <a:t>vzdálenosti</a:t>
            </a:r>
            <a:r>
              <a:rPr lang="en-GB" dirty="0"/>
              <a:t>.  . </a:t>
            </a:r>
            <a:r>
              <a:rPr lang="en-GB" dirty="0" err="1"/>
              <a:t>Jeho</a:t>
            </a:r>
            <a:r>
              <a:rPr lang="en-GB" dirty="0"/>
              <a:t> </a:t>
            </a:r>
            <a:r>
              <a:rPr lang="en-GB" dirty="0" err="1"/>
              <a:t>nevýhodou</a:t>
            </a:r>
            <a:r>
              <a:rPr lang="en-GB" dirty="0"/>
              <a:t> </a:t>
            </a:r>
            <a:r>
              <a:rPr lang="en-GB" dirty="0" err="1"/>
              <a:t>jsou</a:t>
            </a:r>
            <a:r>
              <a:rPr lang="en-GB" dirty="0"/>
              <a:t> </a:t>
            </a:r>
            <a:r>
              <a:rPr lang="en-GB" dirty="0" err="1"/>
              <a:t>semimetrické</a:t>
            </a:r>
            <a:r>
              <a:rPr lang="en-GB" dirty="0"/>
              <a:t> </a:t>
            </a:r>
            <a:r>
              <a:rPr lang="en-GB" dirty="0" err="1"/>
              <a:t>vlastnosti</a:t>
            </a:r>
            <a:r>
              <a:rPr lang="en-GB" dirty="0"/>
              <a:t>.</a:t>
            </a:r>
          </a:p>
        </p:txBody>
      </p:sp>
      <p:pic>
        <p:nvPicPr>
          <p:cNvPr id="163844" name="Picture 4"/>
          <p:cNvPicPr>
            <a:picLocks noChangeAspect="1" noChangeArrowheads="1"/>
          </p:cNvPicPr>
          <p:nvPr/>
        </p:nvPicPr>
        <p:blipFill>
          <a:blip r:embed="rId3" cstate="print"/>
          <a:srcRect/>
          <a:stretch>
            <a:fillRect/>
          </a:stretch>
        </p:blipFill>
        <p:spPr bwMode="auto">
          <a:xfrm>
            <a:off x="3132138" y="2492896"/>
            <a:ext cx="3744912" cy="573088"/>
          </a:xfrm>
          <a:prstGeom prst="rect">
            <a:avLst/>
          </a:prstGeom>
          <a:noFill/>
          <a:ln w="9525">
            <a:noFill/>
            <a:miter lim="800000"/>
            <a:headEnd/>
            <a:tailEnd/>
          </a:ln>
        </p:spPr>
      </p:pic>
      <p:pic>
        <p:nvPicPr>
          <p:cNvPr id="163845" name="Picture 5"/>
          <p:cNvPicPr>
            <a:picLocks noChangeAspect="1" noChangeArrowheads="1"/>
          </p:cNvPicPr>
          <p:nvPr/>
        </p:nvPicPr>
        <p:blipFill>
          <a:blip r:embed="rId4" cstate="print"/>
          <a:srcRect/>
          <a:stretch>
            <a:fillRect/>
          </a:stretch>
        </p:blipFill>
        <p:spPr bwMode="auto">
          <a:xfrm>
            <a:off x="4427984" y="4293096"/>
            <a:ext cx="3851275" cy="517525"/>
          </a:xfrm>
          <a:prstGeom prst="rect">
            <a:avLst/>
          </a:prstGeom>
          <a:noFill/>
          <a:ln w="9525">
            <a:noFill/>
            <a:miter lim="800000"/>
            <a:headEnd/>
            <a:tailEnd/>
          </a:ln>
        </p:spPr>
      </p:pic>
      <p:sp>
        <p:nvSpPr>
          <p:cNvPr id="163847" name="Rectangle 7"/>
          <p:cNvSpPr>
            <a:spLocks noChangeArrowheads="1"/>
          </p:cNvSpPr>
          <p:nvPr/>
        </p:nvSpPr>
        <p:spPr bwMode="auto">
          <a:xfrm>
            <a:off x="0" y="240506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3846" name="Object 6"/>
          <p:cNvGraphicFramePr>
            <a:graphicFrameLocks noChangeAspect="1"/>
          </p:cNvGraphicFramePr>
          <p:nvPr/>
        </p:nvGraphicFramePr>
        <p:xfrm>
          <a:off x="827088" y="4221163"/>
          <a:ext cx="2733675" cy="2047875"/>
        </p:xfrm>
        <a:graphic>
          <a:graphicData uri="http://schemas.openxmlformats.org/presentationml/2006/ole">
            <mc:AlternateContent xmlns:mc="http://schemas.openxmlformats.org/markup-compatibility/2006">
              <mc:Choice xmlns:v="urn:schemas-microsoft-com:vml" Requires="v">
                <p:oleObj spid="_x0000_s198660" name="Graph" r:id="rId5" imgW="2736215" imgH="2052320" progId="STATISTICA.Graph">
                  <p:embed/>
                </p:oleObj>
              </mc:Choice>
              <mc:Fallback>
                <p:oleObj name="Graph" r:id="rId5" imgW="2736215" imgH="2052320" progId="STATISTICA.Grap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221163"/>
                        <a:ext cx="2733675" cy="204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fontScale="90000"/>
          </a:bodyPr>
          <a:lstStyle/>
          <a:p>
            <a:r>
              <a:rPr lang="cs-CZ"/>
              <a:t>Průměrná vzdálenost</a:t>
            </a:r>
            <a:endParaRPr lang="en-GB"/>
          </a:p>
        </p:txBody>
      </p:sp>
      <p:sp>
        <p:nvSpPr>
          <p:cNvPr id="165891" name="Rectangle 3"/>
          <p:cNvSpPr>
            <a:spLocks noGrp="1" noChangeArrowheads="1"/>
          </p:cNvSpPr>
          <p:nvPr>
            <p:ph type="body" idx="1"/>
          </p:nvPr>
        </p:nvSpPr>
        <p:spPr/>
        <p:txBody>
          <a:bodyPr/>
          <a:lstStyle/>
          <a:p>
            <a:r>
              <a:rPr lang="en-GB"/>
              <a:t>Euklidovská vzdálenost je přepočítána na počet parametrů (druhů v případě vzdálenosti společenstev odběrů).</a:t>
            </a:r>
          </a:p>
        </p:txBody>
      </p:sp>
      <p:sp>
        <p:nvSpPr>
          <p:cNvPr id="165893"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5892" name="Object 4"/>
          <p:cNvGraphicFramePr>
            <a:graphicFrameLocks noChangeAspect="1"/>
          </p:cNvGraphicFramePr>
          <p:nvPr/>
        </p:nvGraphicFramePr>
        <p:xfrm>
          <a:off x="2268538" y="2781300"/>
          <a:ext cx="4032250" cy="868363"/>
        </p:xfrm>
        <a:graphic>
          <a:graphicData uri="http://schemas.openxmlformats.org/presentationml/2006/ole">
            <mc:AlternateContent xmlns:mc="http://schemas.openxmlformats.org/markup-compatibility/2006">
              <mc:Choice xmlns:v="urn:schemas-microsoft-com:vml" Requires="v">
                <p:oleObj spid="_x0000_s199686" name="Rovnice" r:id="rId3" imgW="1993900" imgH="431800" progId="Equation.3">
                  <p:embed/>
                </p:oleObj>
              </mc:Choice>
              <mc:Fallback>
                <p:oleObj name="Rovnice" r:id="rId3" imgW="1993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81300"/>
                        <a:ext cx="403225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5" name="Rectangle 7"/>
          <p:cNvSpPr>
            <a:spLocks noChangeArrowheads="1"/>
          </p:cNvSpPr>
          <p:nvPr/>
        </p:nvSpPr>
        <p:spPr bwMode="auto">
          <a:xfrm>
            <a:off x="0" y="3276600"/>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5894" name="Object 6"/>
          <p:cNvGraphicFramePr>
            <a:graphicFrameLocks noChangeAspect="1"/>
          </p:cNvGraphicFramePr>
          <p:nvPr/>
        </p:nvGraphicFramePr>
        <p:xfrm>
          <a:off x="3132138" y="4292600"/>
          <a:ext cx="2089150" cy="552450"/>
        </p:xfrm>
        <a:graphic>
          <a:graphicData uri="http://schemas.openxmlformats.org/presentationml/2006/ole">
            <mc:AlternateContent xmlns:mc="http://schemas.openxmlformats.org/markup-compatibility/2006">
              <mc:Choice xmlns:v="urn:schemas-microsoft-com:vml" Requires="v">
                <p:oleObj spid="_x0000_s199687" name="Rovnice" r:id="rId5" imgW="1155199" imgH="304668" progId="Equation.3">
                  <p:embed/>
                </p:oleObj>
              </mc:Choice>
              <mc:Fallback>
                <p:oleObj name="Rovnice" r:id="rId5" imgW="1155199" imgH="304668"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4292600"/>
                        <a:ext cx="20891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fontScale="90000"/>
          </a:bodyPr>
          <a:lstStyle/>
          <a:p>
            <a:r>
              <a:rPr lang="cs-CZ"/>
              <a:t>Chord distance (Orlóci, 1967)</a:t>
            </a:r>
            <a:r>
              <a:rPr lang="en-GB"/>
              <a:t> </a:t>
            </a:r>
          </a:p>
        </p:txBody>
      </p:sp>
      <p:sp>
        <p:nvSpPr>
          <p:cNvPr id="166915" name="Rectangle 3"/>
          <p:cNvSpPr>
            <a:spLocks noGrp="1" noChangeArrowheads="1"/>
          </p:cNvSpPr>
          <p:nvPr>
            <p:ph type="body" idx="1"/>
          </p:nvPr>
        </p:nvSpPr>
        <p:spPr/>
        <p:txBody>
          <a:bodyPr/>
          <a:lstStyle/>
          <a:p>
            <a:r>
              <a:rPr lang="en-GB"/>
              <a:t>Odstraňuje double zero problém a vliv rozdílného počtu jedinců druhů ve vzorcích při výpočtu Euklidovské vzdálenosti. Její maximální hodnota je</a:t>
            </a:r>
            <a:r>
              <a:rPr lang="cs-CZ"/>
              <a:t> druhá odmocnina ze dvou</a:t>
            </a:r>
            <a:r>
              <a:rPr lang="en-GB"/>
              <a:t>  a minimum 0. Při výpočtu počítá pouze s poměry druhů v rámci jednotlivých vzorků. Jde vlastně o Euklidovskou vzdálenost počítanou pro vektory vzorků standardizované na délku 1, nebo je možný přímý výpočet už zahrnující standardizaci. Vnitřní část výpočtu je vlastně cosinus úhlu svíraného vektory, zápis vzorce je možný i v této formě.</a:t>
            </a:r>
          </a:p>
        </p:txBody>
      </p:sp>
      <p:sp>
        <p:nvSpPr>
          <p:cNvPr id="166917" name="Rectangle 5"/>
          <p:cNvSpPr>
            <a:spLocks noChangeArrowheads="1"/>
          </p:cNvSpPr>
          <p:nvPr/>
        </p:nvSpPr>
        <p:spPr bwMode="auto">
          <a:xfrm>
            <a:off x="0" y="3076575"/>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6916" name="Object 4"/>
          <p:cNvGraphicFramePr>
            <a:graphicFrameLocks noChangeAspect="1"/>
          </p:cNvGraphicFramePr>
          <p:nvPr/>
        </p:nvGraphicFramePr>
        <p:xfrm>
          <a:off x="4716463" y="3644900"/>
          <a:ext cx="3527425" cy="977900"/>
        </p:xfrm>
        <a:graphic>
          <a:graphicData uri="http://schemas.openxmlformats.org/presentationml/2006/ole">
            <mc:AlternateContent xmlns:mc="http://schemas.openxmlformats.org/markup-compatibility/2006">
              <mc:Choice xmlns:v="urn:schemas-microsoft-com:vml" Requires="v">
                <p:oleObj spid="_x0000_s200712" name="Rovnice" r:id="rId3" imgW="2413000" imgH="685800" progId="Equation.3">
                  <p:embed/>
                </p:oleObj>
              </mc:Choice>
              <mc:Fallback>
                <p:oleObj name="Rovnice" r:id="rId3" imgW="2413000" imgH="685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644900"/>
                        <a:ext cx="352742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19" name="Rectangle 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6918" name="Object 6"/>
          <p:cNvGraphicFramePr>
            <a:graphicFrameLocks noChangeAspect="1"/>
          </p:cNvGraphicFramePr>
          <p:nvPr/>
        </p:nvGraphicFramePr>
        <p:xfrm>
          <a:off x="5364163" y="5229225"/>
          <a:ext cx="2232025" cy="490538"/>
        </p:xfrm>
        <a:graphic>
          <a:graphicData uri="http://schemas.openxmlformats.org/presentationml/2006/ole">
            <mc:AlternateContent xmlns:mc="http://schemas.openxmlformats.org/markup-compatibility/2006">
              <mc:Choice xmlns:v="urn:schemas-microsoft-com:vml" Requires="v">
                <p:oleObj spid="_x0000_s200713" name="Rovnice" r:id="rId5" imgW="1167893" imgH="253890" progId="Equation.3">
                  <p:embed/>
                </p:oleObj>
              </mc:Choice>
              <mc:Fallback>
                <p:oleObj name="Rovnice" r:id="rId5" imgW="1167893" imgH="25389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5229225"/>
                        <a:ext cx="2232025"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21" name="Rectangle 9"/>
          <p:cNvSpPr>
            <a:spLocks noChangeArrowheads="1"/>
          </p:cNvSpPr>
          <p:nvPr/>
        </p:nvSpPr>
        <p:spPr bwMode="auto">
          <a:xfrm>
            <a:off x="0" y="28432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6920" name="Object 8"/>
          <p:cNvGraphicFramePr>
            <a:graphicFrameLocks noChangeAspect="1"/>
          </p:cNvGraphicFramePr>
          <p:nvPr/>
        </p:nvGraphicFramePr>
        <p:xfrm>
          <a:off x="684213" y="3716338"/>
          <a:ext cx="2447925" cy="2333625"/>
        </p:xfrm>
        <a:graphic>
          <a:graphicData uri="http://schemas.openxmlformats.org/presentationml/2006/ole">
            <mc:AlternateContent xmlns:mc="http://schemas.openxmlformats.org/markup-compatibility/2006">
              <mc:Choice xmlns:v="urn:schemas-microsoft-com:vml" Requires="v">
                <p:oleObj spid="_x0000_s200714" name="Artwork" r:id="rId7" imgW="2340000" imgH="2216250" progId="Adobe.Illustrator.10">
                  <p:embed/>
                </p:oleObj>
              </mc:Choice>
              <mc:Fallback>
                <p:oleObj name="Artwork" r:id="rId7" imgW="2340000" imgH="2216250" progId="Adobe.Illustrator.10">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3716338"/>
                        <a:ext cx="2447925" cy="233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fontScale="90000"/>
          </a:bodyPr>
          <a:lstStyle/>
          <a:p>
            <a:r>
              <a:rPr lang="cs-CZ"/>
              <a:t>Geodetická metrika</a:t>
            </a:r>
            <a:endParaRPr lang="en-GB"/>
          </a:p>
        </p:txBody>
      </p:sp>
      <p:sp>
        <p:nvSpPr>
          <p:cNvPr id="167939" name="Rectangle 3"/>
          <p:cNvSpPr>
            <a:spLocks noGrp="1" noChangeArrowheads="1"/>
          </p:cNvSpPr>
          <p:nvPr>
            <p:ph type="body" idx="1"/>
          </p:nvPr>
        </p:nvSpPr>
        <p:spPr/>
        <p:txBody>
          <a:bodyPr/>
          <a:lstStyle/>
          <a:p>
            <a:r>
              <a:rPr lang="en-GB"/>
              <a:t>Počítá délku výseče jednotkové kružnice mezi normalizovanými vektory (viz. Chord distance).</a:t>
            </a:r>
          </a:p>
        </p:txBody>
      </p:sp>
      <p:sp>
        <p:nvSpPr>
          <p:cNvPr id="167941" name="Rectangle 5"/>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7940" name="Object 4"/>
          <p:cNvGraphicFramePr>
            <a:graphicFrameLocks noChangeAspect="1"/>
          </p:cNvGraphicFramePr>
          <p:nvPr/>
        </p:nvGraphicFramePr>
        <p:xfrm>
          <a:off x="3995738" y="2924175"/>
          <a:ext cx="3887787" cy="869950"/>
        </p:xfrm>
        <a:graphic>
          <a:graphicData uri="http://schemas.openxmlformats.org/presentationml/2006/ole">
            <mc:AlternateContent xmlns:mc="http://schemas.openxmlformats.org/markup-compatibility/2006">
              <mc:Choice xmlns:v="urn:schemas-microsoft-com:vml" Requires="v">
                <p:oleObj spid="_x0000_s201734" name="Rovnice" r:id="rId3" imgW="2171700" imgH="482600" progId="Equation.3">
                  <p:embed/>
                </p:oleObj>
              </mc:Choice>
              <mc:Fallback>
                <p:oleObj name="Rovnice" r:id="rId3" imgW="21717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924175"/>
                        <a:ext cx="3887787"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3" name="Rectangle 7"/>
          <p:cNvSpPr>
            <a:spLocks noChangeArrowheads="1"/>
          </p:cNvSpPr>
          <p:nvPr/>
        </p:nvSpPr>
        <p:spPr bwMode="auto">
          <a:xfrm>
            <a:off x="0" y="28432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7942" name="Object 6"/>
          <p:cNvGraphicFramePr>
            <a:graphicFrameLocks noChangeAspect="1"/>
          </p:cNvGraphicFramePr>
          <p:nvPr/>
        </p:nvGraphicFramePr>
        <p:xfrm>
          <a:off x="900113" y="2420938"/>
          <a:ext cx="2376487" cy="2265362"/>
        </p:xfrm>
        <a:graphic>
          <a:graphicData uri="http://schemas.openxmlformats.org/presentationml/2006/ole">
            <mc:AlternateContent xmlns:mc="http://schemas.openxmlformats.org/markup-compatibility/2006">
              <mc:Choice xmlns:v="urn:schemas-microsoft-com:vml" Requires="v">
                <p:oleObj spid="_x0000_s201735" name="Artwork" r:id="rId5" imgW="2340000" imgH="2216250" progId="Adobe.Illustrator.10">
                  <p:embed/>
                </p:oleObj>
              </mc:Choice>
              <mc:Fallback>
                <p:oleObj name="Artwork" r:id="rId5" imgW="2340000" imgH="2216250" progId="Adobe.Illustrator.1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20938"/>
                        <a:ext cx="2376487" cy="226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fontScale="90000"/>
          </a:bodyPr>
          <a:lstStyle/>
          <a:p>
            <a:r>
              <a:rPr lang="cs-CZ"/>
              <a:t>Mahalanobisova vzdálenost (Mahalanobis 1936)</a:t>
            </a:r>
            <a:r>
              <a:rPr lang="en-GB"/>
              <a:t> </a:t>
            </a:r>
          </a:p>
        </p:txBody>
      </p:sp>
      <p:sp>
        <p:nvSpPr>
          <p:cNvPr id="168963" name="Rectangle 3"/>
          <p:cNvSpPr>
            <a:spLocks noGrp="1" noChangeArrowheads="1"/>
          </p:cNvSpPr>
          <p:nvPr>
            <p:ph type="body" idx="1"/>
          </p:nvPr>
        </p:nvSpPr>
        <p:spPr/>
        <p:txBody>
          <a:bodyPr/>
          <a:lstStyle/>
          <a:p>
            <a:r>
              <a:rPr lang="en-GB"/>
              <a:t>Jde o obecné měřítko vzdálenosti beroucí v úvahu korelaci mezi parametry a je nezávislá na rozsahu hodnot parametrů. Počítá vzdálenost mezi objekty v systému souřadnic jehož osy nemusí být na sebe kolmé. V praxi se používá pro zjištění vzdálenosti mezi skupinami objektů. Jsou dány dvě skupiny objektů w1 a w2 o n1 a n2 počtu objektů a popsané p parametry:</a:t>
            </a:r>
            <a:endParaRPr lang="cs-CZ"/>
          </a:p>
          <a:p>
            <a:endParaRPr lang="cs-CZ"/>
          </a:p>
          <a:p>
            <a:endParaRPr lang="cs-CZ"/>
          </a:p>
          <a:p>
            <a:r>
              <a:rPr lang="cs-CZ"/>
              <a:t>Kde        je vektor o délce p rozdílů mezi průměry p parametrů v obou skupinách. V je vážená disperzní matice (matice kovariancí parametrů) uvnitř skupin objektů.</a:t>
            </a:r>
            <a:r>
              <a:rPr lang="en-GB"/>
              <a:t> </a:t>
            </a:r>
            <a:endParaRPr lang="cs-CZ"/>
          </a:p>
          <a:p>
            <a:endParaRPr lang="cs-CZ"/>
          </a:p>
          <a:p>
            <a:endParaRPr lang="cs-CZ"/>
          </a:p>
          <a:p>
            <a:r>
              <a:rPr lang="cs-CZ"/>
              <a:t>kde S1 a S2 jsou disperzní matice jednotlivých skupin. Vektor       měří rozdíl mezi p- rozměrnými průměry skupin a V vkládá do rovnice kovarianci mezi parametry.</a:t>
            </a:r>
            <a:r>
              <a:rPr lang="en-GB"/>
              <a:t> </a:t>
            </a:r>
            <a:endParaRPr lang="cs-CZ"/>
          </a:p>
          <a:p>
            <a:endParaRPr lang="en-GB"/>
          </a:p>
        </p:txBody>
      </p:sp>
      <p:sp>
        <p:nvSpPr>
          <p:cNvPr id="168965" name="Rectangle 5"/>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8964" name="Object 4"/>
          <p:cNvGraphicFramePr>
            <a:graphicFrameLocks noChangeAspect="1"/>
          </p:cNvGraphicFramePr>
          <p:nvPr/>
        </p:nvGraphicFramePr>
        <p:xfrm>
          <a:off x="3851275" y="2780928"/>
          <a:ext cx="2736850" cy="504825"/>
        </p:xfrm>
        <a:graphic>
          <a:graphicData uri="http://schemas.openxmlformats.org/presentationml/2006/ole">
            <mc:AlternateContent xmlns:mc="http://schemas.openxmlformats.org/markup-compatibility/2006">
              <mc:Choice xmlns:v="urn:schemas-microsoft-com:vml" Requires="v">
                <p:oleObj spid="_x0000_s202762" name="Rovnice" r:id="rId3" imgW="1498600" imgH="279400" progId="Equation.3">
                  <p:embed/>
                </p:oleObj>
              </mc:Choice>
              <mc:Fallback>
                <p:oleObj name="Rovnice" r:id="rId3" imgW="14986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780928"/>
                        <a:ext cx="27368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67"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8966" name="Object 6"/>
          <p:cNvGraphicFramePr>
            <a:graphicFrameLocks noChangeAspect="1"/>
          </p:cNvGraphicFramePr>
          <p:nvPr/>
        </p:nvGraphicFramePr>
        <p:xfrm>
          <a:off x="1259632" y="3356992"/>
          <a:ext cx="360363" cy="360362"/>
        </p:xfrm>
        <a:graphic>
          <a:graphicData uri="http://schemas.openxmlformats.org/presentationml/2006/ole">
            <mc:AlternateContent xmlns:mc="http://schemas.openxmlformats.org/markup-compatibility/2006">
              <mc:Choice xmlns:v="urn:schemas-microsoft-com:vml" Requires="v">
                <p:oleObj spid="_x0000_s202763" name="Rovnice" r:id="rId5" imgW="241195" imgH="241195" progId="Equation.3">
                  <p:embed/>
                </p:oleObj>
              </mc:Choice>
              <mc:Fallback>
                <p:oleObj name="Rovnice" r:id="rId5" imgW="241195" imgH="241195"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356992"/>
                        <a:ext cx="360363"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69" name="Rectangle 9"/>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8968" name="Object 8"/>
          <p:cNvGraphicFramePr>
            <a:graphicFrameLocks noChangeAspect="1"/>
          </p:cNvGraphicFramePr>
          <p:nvPr/>
        </p:nvGraphicFramePr>
        <p:xfrm>
          <a:off x="971550" y="3933056"/>
          <a:ext cx="3671888" cy="668337"/>
        </p:xfrm>
        <a:graphic>
          <a:graphicData uri="http://schemas.openxmlformats.org/presentationml/2006/ole">
            <mc:AlternateContent xmlns:mc="http://schemas.openxmlformats.org/markup-compatibility/2006">
              <mc:Choice xmlns:v="urn:schemas-microsoft-com:vml" Requires="v">
                <p:oleObj spid="_x0000_s202764" name="Rovnice" r:id="rId7" imgW="2349500" imgH="431800" progId="Equation.3">
                  <p:embed/>
                </p:oleObj>
              </mc:Choice>
              <mc:Fallback>
                <p:oleObj name="Rovnice" r:id="rId7" imgW="2349500" imgH="431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933056"/>
                        <a:ext cx="3671888"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8970" name="Object 10"/>
          <p:cNvGraphicFramePr>
            <a:graphicFrameLocks noChangeAspect="1"/>
          </p:cNvGraphicFramePr>
          <p:nvPr/>
        </p:nvGraphicFramePr>
        <p:xfrm>
          <a:off x="6550619" y="4606836"/>
          <a:ext cx="360362" cy="360363"/>
        </p:xfrm>
        <a:graphic>
          <a:graphicData uri="http://schemas.openxmlformats.org/presentationml/2006/ole">
            <mc:AlternateContent xmlns:mc="http://schemas.openxmlformats.org/markup-compatibility/2006">
              <mc:Choice xmlns:v="urn:schemas-microsoft-com:vml" Requires="v">
                <p:oleObj spid="_x0000_s202765" name="Rovnice" r:id="rId9" imgW="241195" imgH="241195" progId="Equation.3">
                  <p:embed/>
                </p:oleObj>
              </mc:Choice>
              <mc:Fallback>
                <p:oleObj name="Rovnice" r:id="rId9" imgW="241195" imgH="241195"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619" y="4606836"/>
                        <a:ext cx="360362"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cs-CZ"/>
              <a:t>Minkowskeho metrika</a:t>
            </a:r>
            <a:r>
              <a:rPr lang="en-GB"/>
              <a:t> </a:t>
            </a:r>
          </a:p>
        </p:txBody>
      </p:sp>
      <p:sp>
        <p:nvSpPr>
          <p:cNvPr id="169987" name="Rectangle 3"/>
          <p:cNvSpPr>
            <a:spLocks noGrp="1" noChangeArrowheads="1"/>
          </p:cNvSpPr>
          <p:nvPr>
            <p:ph type="body" idx="1"/>
          </p:nvPr>
        </p:nvSpPr>
        <p:spPr/>
        <p:txBody>
          <a:bodyPr/>
          <a:lstStyle/>
          <a:p>
            <a:r>
              <a:rPr lang="en-GB"/>
              <a:t>Je obecnou formou výpočtu vzdálenosti – podle zadaného koeficientu může odpovídat např. Euklidovské nebo Manhattanské metrice. Se stoupající koeficientem umocňování stoupá významnost větších rozdílů. Existuje ještě obecnější forma, kdy koeficient umocňování a odmocňování je zadáván zvlášť.</a:t>
            </a:r>
          </a:p>
        </p:txBody>
      </p:sp>
      <p:sp>
        <p:nvSpPr>
          <p:cNvPr id="169989" name="Rectangle 5"/>
          <p:cNvSpPr>
            <a:spLocks noChangeArrowheads="1"/>
          </p:cNvSpPr>
          <p:nvPr/>
        </p:nvSpPr>
        <p:spPr bwMode="auto">
          <a:xfrm>
            <a:off x="0" y="324326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9988" name="Object 4"/>
          <p:cNvGraphicFramePr>
            <a:graphicFrameLocks noChangeAspect="1"/>
          </p:cNvGraphicFramePr>
          <p:nvPr/>
        </p:nvGraphicFramePr>
        <p:xfrm>
          <a:off x="2627313" y="3357563"/>
          <a:ext cx="3527425" cy="661987"/>
        </p:xfrm>
        <a:graphic>
          <a:graphicData uri="http://schemas.openxmlformats.org/presentationml/2006/ole">
            <mc:AlternateContent xmlns:mc="http://schemas.openxmlformats.org/markup-compatibility/2006">
              <mc:Choice xmlns:v="urn:schemas-microsoft-com:vml" Requires="v">
                <p:oleObj spid="_x0000_s203780" name="Rovnice" r:id="rId3" imgW="1981200" imgH="368300" progId="Equation.3">
                  <p:embed/>
                </p:oleObj>
              </mc:Choice>
              <mc:Fallback>
                <p:oleObj name="Rovnice" r:id="rId3" imgW="19812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357563"/>
                        <a:ext cx="35274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r>
              <a:rPr lang="cs-CZ"/>
              <a:t>Manhattanská vzdálenost</a:t>
            </a:r>
            <a:r>
              <a:rPr lang="en-GB"/>
              <a:t> </a:t>
            </a:r>
          </a:p>
        </p:txBody>
      </p:sp>
      <p:sp>
        <p:nvSpPr>
          <p:cNvPr id="171011" name="Rectangle 3"/>
          <p:cNvSpPr>
            <a:spLocks noGrp="1" noChangeArrowheads="1"/>
          </p:cNvSpPr>
          <p:nvPr>
            <p:ph type="body" idx="1"/>
          </p:nvPr>
        </p:nvSpPr>
        <p:spPr/>
        <p:txBody>
          <a:bodyPr/>
          <a:lstStyle/>
          <a:p>
            <a:r>
              <a:rPr lang="cs-CZ"/>
              <a:t>Jde vlastně o součet rozdílů jednotlivých parametrů popisujících objekty</a:t>
            </a:r>
            <a:r>
              <a:rPr lang="en-GB"/>
              <a:t> </a:t>
            </a:r>
          </a:p>
        </p:txBody>
      </p:sp>
      <p:sp>
        <p:nvSpPr>
          <p:cNvPr id="171013" name="Rectangle 5"/>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1012" name="Object 4"/>
          <p:cNvGraphicFramePr>
            <a:graphicFrameLocks noChangeAspect="1"/>
          </p:cNvGraphicFramePr>
          <p:nvPr/>
        </p:nvGraphicFramePr>
        <p:xfrm>
          <a:off x="1908175" y="2565400"/>
          <a:ext cx="4537075" cy="719138"/>
        </p:xfrm>
        <a:graphic>
          <a:graphicData uri="http://schemas.openxmlformats.org/presentationml/2006/ole">
            <mc:AlternateContent xmlns:mc="http://schemas.openxmlformats.org/markup-compatibility/2006">
              <mc:Choice xmlns:v="urn:schemas-microsoft-com:vml" Requires="v">
                <p:oleObj spid="_x0000_s204804" name="Rovnice" r:id="rId3" imgW="1739900" imgH="279400" progId="Equation.3">
                  <p:embed/>
                </p:oleObj>
              </mc:Choice>
              <mc:Fallback>
                <p:oleObj name="Rovnice" r:id="rId3" imgW="17399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565400"/>
                        <a:ext cx="453707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fontScale="90000"/>
          </a:bodyPr>
          <a:lstStyle/>
          <a:p>
            <a:r>
              <a:rPr lang="cs-CZ"/>
              <a:t>Mean character difference (Czekanowski 1909)</a:t>
            </a:r>
            <a:r>
              <a:rPr lang="en-GB"/>
              <a:t> </a:t>
            </a:r>
          </a:p>
        </p:txBody>
      </p:sp>
      <p:sp>
        <p:nvSpPr>
          <p:cNvPr id="172035" name="Rectangle 3"/>
          <p:cNvSpPr>
            <a:spLocks noGrp="1" noChangeArrowheads="1"/>
          </p:cNvSpPr>
          <p:nvPr>
            <p:ph type="body" idx="1"/>
          </p:nvPr>
        </p:nvSpPr>
        <p:spPr/>
        <p:txBody>
          <a:bodyPr/>
          <a:lstStyle/>
          <a:p>
            <a:r>
              <a:rPr lang="en-GB"/>
              <a:t>Manhattanská vzdálenost přepočítaná na počet parametrů.</a:t>
            </a:r>
          </a:p>
        </p:txBody>
      </p:sp>
      <p:sp>
        <p:nvSpPr>
          <p:cNvPr id="172037"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2036" name="Object 4"/>
          <p:cNvGraphicFramePr>
            <a:graphicFrameLocks noChangeAspect="1"/>
          </p:cNvGraphicFramePr>
          <p:nvPr/>
        </p:nvGraphicFramePr>
        <p:xfrm>
          <a:off x="2555875" y="2420938"/>
          <a:ext cx="3311525" cy="755650"/>
        </p:xfrm>
        <a:graphic>
          <a:graphicData uri="http://schemas.openxmlformats.org/presentationml/2006/ole">
            <mc:AlternateContent xmlns:mc="http://schemas.openxmlformats.org/markup-compatibility/2006">
              <mc:Choice xmlns:v="urn:schemas-microsoft-com:vml" Requires="v">
                <p:oleObj spid="_x0000_s205828" name="Rovnice" r:id="rId3" imgW="1879600" imgH="431800" progId="Equation.3">
                  <p:embed/>
                </p:oleObj>
              </mc:Choice>
              <mc:Fallback>
                <p:oleObj name="Rovnice" r:id="rId3" imgW="18796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420938"/>
                        <a:ext cx="331152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r>
              <a:rPr lang="cs-CZ"/>
              <a:t>Whittakerův asociační index (Whittaker 1952)</a:t>
            </a:r>
            <a:r>
              <a:rPr lang="en-GB"/>
              <a:t> </a:t>
            </a:r>
          </a:p>
        </p:txBody>
      </p:sp>
      <p:sp>
        <p:nvSpPr>
          <p:cNvPr id="173059" name="Rectangle 3"/>
          <p:cNvSpPr>
            <a:spLocks noGrp="1" noChangeArrowheads="1"/>
          </p:cNvSpPr>
          <p:nvPr>
            <p:ph type="body" idx="1"/>
          </p:nvPr>
        </p:nvSpPr>
        <p:spPr/>
        <p:txBody>
          <a:bodyPr/>
          <a:lstStyle/>
          <a:p>
            <a:r>
              <a:rPr lang="en-GB"/>
              <a:t>Je dobře použitelný pro data abundancí, každý druh je nejprve transformován ve svůj podíl ve společenstvu, následující výpočet je opět obdobou Manhattanské vzdálenosti.</a:t>
            </a:r>
            <a:endParaRPr lang="cs-CZ"/>
          </a:p>
          <a:p>
            <a:endParaRPr lang="cs-CZ"/>
          </a:p>
          <a:p>
            <a:endParaRPr lang="cs-CZ"/>
          </a:p>
          <a:p>
            <a:endParaRPr lang="cs-CZ"/>
          </a:p>
          <a:p>
            <a:endParaRPr lang="cs-CZ"/>
          </a:p>
          <a:p>
            <a:endParaRPr lang="cs-CZ"/>
          </a:p>
          <a:p>
            <a:r>
              <a:rPr lang="cs-CZ"/>
              <a:t>Jeho hodnota je 0 v  případě identických proporcí druhů. Stejný výsledek lze získat i jako součet nejmenších podílů v rámci obou vzorků. </a:t>
            </a:r>
            <a:endParaRPr lang="en-GB"/>
          </a:p>
        </p:txBody>
      </p:sp>
      <p:sp>
        <p:nvSpPr>
          <p:cNvPr id="173061" name="Rectangle 5"/>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3060" name="Object 4"/>
          <p:cNvGraphicFramePr>
            <a:graphicFrameLocks noChangeAspect="1"/>
          </p:cNvGraphicFramePr>
          <p:nvPr/>
        </p:nvGraphicFramePr>
        <p:xfrm>
          <a:off x="1619250" y="2636838"/>
          <a:ext cx="4535488" cy="981075"/>
        </p:xfrm>
        <a:graphic>
          <a:graphicData uri="http://schemas.openxmlformats.org/presentationml/2006/ole">
            <mc:AlternateContent xmlns:mc="http://schemas.openxmlformats.org/markup-compatibility/2006">
              <mc:Choice xmlns:v="urn:schemas-microsoft-com:vml" Requires="v">
                <p:oleObj spid="_x0000_s206854" name="Rovnice" r:id="rId3" imgW="2463800" imgH="533400" progId="Equation.3">
                  <p:embed/>
                </p:oleObj>
              </mc:Choice>
              <mc:Fallback>
                <p:oleObj name="Rovnice" r:id="rId3" imgW="24638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36838"/>
                        <a:ext cx="4535488"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063" name="Rectangle 7"/>
          <p:cNvSpPr>
            <a:spLocks noChangeArrowheads="1"/>
          </p:cNvSpPr>
          <p:nvPr/>
        </p:nvSpPr>
        <p:spPr bwMode="auto">
          <a:xfrm>
            <a:off x="0" y="31480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3062" name="Object 6"/>
          <p:cNvGraphicFramePr>
            <a:graphicFrameLocks noChangeAspect="1"/>
          </p:cNvGraphicFramePr>
          <p:nvPr/>
        </p:nvGraphicFramePr>
        <p:xfrm>
          <a:off x="2124075" y="4797425"/>
          <a:ext cx="3816350" cy="1057275"/>
        </p:xfrm>
        <a:graphic>
          <a:graphicData uri="http://schemas.openxmlformats.org/presentationml/2006/ole">
            <mc:AlternateContent xmlns:mc="http://schemas.openxmlformats.org/markup-compatibility/2006">
              <mc:Choice xmlns:v="urn:schemas-microsoft-com:vml" Requires="v">
                <p:oleObj spid="_x0000_s206855" name="Rovnice" r:id="rId5" imgW="2032000" imgH="558800" progId="Equation.3">
                  <p:embed/>
                </p:oleObj>
              </mc:Choice>
              <mc:Fallback>
                <p:oleObj name="Rovnice" r:id="rId5" imgW="20320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4797425"/>
                        <a:ext cx="3816350"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endParaRPr lang="cs-CZ" dirty="0"/>
          </a:p>
        </p:txBody>
      </p:sp>
      <p:sp>
        <p:nvSpPr>
          <p:cNvPr id="3" name="Subtitle 2"/>
          <p:cNvSpPr>
            <a:spLocks noGrp="1"/>
          </p:cNvSpPr>
          <p:nvPr>
            <p:ph type="subTitle" idx="1"/>
          </p:nvPr>
        </p:nvSpPr>
        <p:spPr/>
        <p:txBody>
          <a:bodyPr/>
          <a:lstStyle/>
          <a:p>
            <a:r>
              <a:rPr lang="cs-CZ" dirty="0" smtClean="0"/>
              <a:t>Princip  využití vzdáleností ve vícerozměrném prostoru</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fontScale="90000"/>
          </a:bodyPr>
          <a:lstStyle/>
          <a:p>
            <a:r>
              <a:rPr lang="cs-CZ"/>
              <a:t>Canberra metric (Lance </a:t>
            </a:r>
            <a:r>
              <a:rPr lang="en-US"/>
              <a:t>&amp; Williams 1966)</a:t>
            </a:r>
            <a:r>
              <a:rPr lang="en-GB"/>
              <a:t> </a:t>
            </a:r>
          </a:p>
        </p:txBody>
      </p:sp>
      <p:sp>
        <p:nvSpPr>
          <p:cNvPr id="174083" name="Rectangle 3"/>
          <p:cNvSpPr>
            <a:spLocks noGrp="1" noChangeArrowheads="1"/>
          </p:cNvSpPr>
          <p:nvPr>
            <p:ph type="body" idx="1"/>
          </p:nvPr>
        </p:nvSpPr>
        <p:spPr/>
        <p:txBody>
          <a:bodyPr/>
          <a:lstStyle/>
          <a:p>
            <a:r>
              <a:rPr lang="en-GB"/>
              <a:t>Varianta Manhattanské vzdálenosti (před výpočtem musí být odstraněny double zero a není jimy tedy ovlivněna). Stejný rozdíl mezi početnými druhy ovlivňuje vzdálenost méně než mezi druhy vzácnějšími.</a:t>
            </a:r>
            <a:endParaRPr lang="cs-CZ"/>
          </a:p>
          <a:p>
            <a:endParaRPr lang="cs-CZ"/>
          </a:p>
          <a:p>
            <a:endParaRPr lang="cs-CZ"/>
          </a:p>
          <a:p>
            <a:endParaRPr lang="cs-CZ"/>
          </a:p>
          <a:p>
            <a:endParaRPr lang="cs-CZ"/>
          </a:p>
          <a:p>
            <a:r>
              <a:rPr lang="cs-CZ"/>
              <a:t>Stephenson et al. (1972) a Moreau &amp; Legendre (1979) použili tuto metriku jako součást koeficientu podobnosti </a:t>
            </a:r>
          </a:p>
          <a:p>
            <a:endParaRPr lang="en-GB"/>
          </a:p>
        </p:txBody>
      </p:sp>
      <p:sp>
        <p:nvSpPr>
          <p:cNvPr id="174085" name="Rectangle 5"/>
          <p:cNvSpPr>
            <a:spLocks noChangeArrowheads="1"/>
          </p:cNvSpPr>
          <p:nvPr/>
        </p:nvSpPr>
        <p:spPr bwMode="auto">
          <a:xfrm>
            <a:off x="0" y="31480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4084" name="Object 4"/>
          <p:cNvGraphicFramePr>
            <a:graphicFrameLocks noChangeAspect="1"/>
          </p:cNvGraphicFramePr>
          <p:nvPr/>
        </p:nvGraphicFramePr>
        <p:xfrm>
          <a:off x="2195513" y="2492375"/>
          <a:ext cx="2952750" cy="903288"/>
        </p:xfrm>
        <a:graphic>
          <a:graphicData uri="http://schemas.openxmlformats.org/presentationml/2006/ole">
            <mc:AlternateContent xmlns:mc="http://schemas.openxmlformats.org/markup-compatibility/2006">
              <mc:Choice xmlns:v="urn:schemas-microsoft-com:vml" Requires="v">
                <p:oleObj spid="_x0000_s207878" name="Rovnice" r:id="rId3" imgW="1841500" imgH="558800" progId="Equation.3">
                  <p:embed/>
                </p:oleObj>
              </mc:Choice>
              <mc:Fallback>
                <p:oleObj name="Rovnice" r:id="rId3" imgW="1841500" imgH="55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492375"/>
                        <a:ext cx="2952750"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087"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4086" name="Object 6"/>
          <p:cNvGraphicFramePr>
            <a:graphicFrameLocks noChangeAspect="1"/>
          </p:cNvGraphicFramePr>
          <p:nvPr/>
        </p:nvGraphicFramePr>
        <p:xfrm>
          <a:off x="2771775" y="4581525"/>
          <a:ext cx="2087563" cy="695325"/>
        </p:xfrm>
        <a:graphic>
          <a:graphicData uri="http://schemas.openxmlformats.org/presentationml/2006/ole">
            <mc:AlternateContent xmlns:mc="http://schemas.openxmlformats.org/markup-compatibility/2006">
              <mc:Choice xmlns:v="urn:schemas-microsoft-com:vml" Requires="v">
                <p:oleObj spid="_x0000_s207879" name="Rovnice" r:id="rId5" imgW="1282700" imgH="431800" progId="Equation.3">
                  <p:embed/>
                </p:oleObj>
              </mc:Choice>
              <mc:Fallback>
                <p:oleObj name="Rovnice" r:id="rId5" imgW="12827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4581525"/>
                        <a:ext cx="20875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r>
              <a:rPr lang="cs-CZ"/>
              <a:t>Koeficient divergence</a:t>
            </a:r>
            <a:r>
              <a:rPr lang="en-GB"/>
              <a:t> </a:t>
            </a:r>
          </a:p>
        </p:txBody>
      </p:sp>
      <p:sp>
        <p:nvSpPr>
          <p:cNvPr id="175107" name="Rectangle 3"/>
          <p:cNvSpPr>
            <a:spLocks noGrp="1" noChangeArrowheads="1"/>
          </p:cNvSpPr>
          <p:nvPr>
            <p:ph type="body" idx="1"/>
          </p:nvPr>
        </p:nvSpPr>
        <p:spPr/>
        <p:txBody>
          <a:bodyPr/>
          <a:lstStyle/>
          <a:p>
            <a:r>
              <a:rPr lang="en-GB"/>
              <a:t>Obdobná metrika jako D10 ale založená na Euklidovské vzdálenosti a vztažená na počet parametrů.</a:t>
            </a:r>
          </a:p>
        </p:txBody>
      </p:sp>
      <p:sp>
        <p:nvSpPr>
          <p:cNvPr id="175109" name="Rectangle 5"/>
          <p:cNvSpPr>
            <a:spLocks noChangeArrowheads="1"/>
          </p:cNvSpPr>
          <p:nvPr/>
        </p:nvSpPr>
        <p:spPr bwMode="auto">
          <a:xfrm>
            <a:off x="0" y="31384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5108" name="Object 4"/>
          <p:cNvGraphicFramePr>
            <a:graphicFrameLocks noChangeAspect="1"/>
          </p:cNvGraphicFramePr>
          <p:nvPr/>
        </p:nvGraphicFramePr>
        <p:xfrm>
          <a:off x="1763713" y="2492375"/>
          <a:ext cx="4321175" cy="1117600"/>
        </p:xfrm>
        <a:graphic>
          <a:graphicData uri="http://schemas.openxmlformats.org/presentationml/2006/ole">
            <mc:AlternateContent xmlns:mc="http://schemas.openxmlformats.org/markup-compatibility/2006">
              <mc:Choice xmlns:v="urn:schemas-microsoft-com:vml" Requires="v">
                <p:oleObj spid="_x0000_s208900" name="Rovnice" r:id="rId3" imgW="2247900" imgH="584200" progId="Equation.3">
                  <p:embed/>
                </p:oleObj>
              </mc:Choice>
              <mc:Fallback>
                <p:oleObj name="Rovnice" r:id="rId3" imgW="2247900" imgH="584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492375"/>
                        <a:ext cx="4321175"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r>
              <a:rPr lang="cs-CZ"/>
              <a:t>Coefficient of racial likeness (Pearson 1926) </a:t>
            </a:r>
            <a:endParaRPr lang="en-GB"/>
          </a:p>
        </p:txBody>
      </p:sp>
      <p:sp>
        <p:nvSpPr>
          <p:cNvPr id="176131" name="Rectangle 3"/>
          <p:cNvSpPr>
            <a:spLocks noGrp="1" noChangeArrowheads="1"/>
          </p:cNvSpPr>
          <p:nvPr>
            <p:ph type="body" idx="1"/>
          </p:nvPr>
        </p:nvSpPr>
        <p:spPr/>
        <p:txBody>
          <a:bodyPr/>
          <a:lstStyle/>
          <a:p>
            <a:r>
              <a:rPr lang="en-GB"/>
              <a:t>Umožňuje srovnávat skupiny objektů podobně jako Mahalanobisova vzdálenost, ale na rozdíl od ní neeliminuje vliv korelace parametrů. Dvě skupiny objektů w1 a w2 jsou charakterizovány</a:t>
            </a:r>
            <a:r>
              <a:rPr lang="cs-CZ"/>
              <a:t>   </a:t>
            </a:r>
            <a:r>
              <a:rPr lang="en-GB"/>
              <a:t>  </a:t>
            </a:r>
            <a:r>
              <a:rPr lang="cs-CZ"/>
              <a:t>  </a:t>
            </a:r>
            <a:r>
              <a:rPr lang="en-GB"/>
              <a:t>(průměr parametrů ve skupinách) a </a:t>
            </a:r>
            <a:r>
              <a:rPr lang="cs-CZ"/>
              <a:t>    </a:t>
            </a:r>
            <a:r>
              <a:rPr lang="en-GB"/>
              <a:t> (rozptyl parametrů ve skupinách).</a:t>
            </a:r>
          </a:p>
        </p:txBody>
      </p:sp>
      <p:sp>
        <p:nvSpPr>
          <p:cNvPr id="176133"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6132" name="Object 4"/>
          <p:cNvGraphicFramePr>
            <a:graphicFrameLocks noChangeAspect="1"/>
          </p:cNvGraphicFramePr>
          <p:nvPr/>
        </p:nvGraphicFramePr>
        <p:xfrm>
          <a:off x="5716588" y="1989138"/>
          <a:ext cx="295275" cy="360362"/>
        </p:xfrm>
        <a:graphic>
          <a:graphicData uri="http://schemas.openxmlformats.org/presentationml/2006/ole">
            <mc:AlternateContent xmlns:mc="http://schemas.openxmlformats.org/markup-compatibility/2006">
              <mc:Choice xmlns:v="urn:schemas-microsoft-com:vml" Requires="v">
                <p:oleObj spid="_x0000_s209928" name="Rovnice" r:id="rId3" imgW="215619" imgH="266353" progId="Equation.3">
                  <p:embed/>
                </p:oleObj>
              </mc:Choice>
              <mc:Fallback>
                <p:oleObj name="Rovnice" r:id="rId3" imgW="215619" imgH="26635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588" y="1989138"/>
                        <a:ext cx="29527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5" name="Rectangle 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6134" name="Object 6"/>
          <p:cNvGraphicFramePr>
            <a:graphicFrameLocks noChangeAspect="1"/>
          </p:cNvGraphicFramePr>
          <p:nvPr/>
        </p:nvGraphicFramePr>
        <p:xfrm>
          <a:off x="2232025" y="2276475"/>
          <a:ext cx="252413" cy="358775"/>
        </p:xfrm>
        <a:graphic>
          <a:graphicData uri="http://schemas.openxmlformats.org/presentationml/2006/ole">
            <mc:AlternateContent xmlns:mc="http://schemas.openxmlformats.org/markup-compatibility/2006">
              <mc:Choice xmlns:v="urn:schemas-microsoft-com:vml" Requires="v">
                <p:oleObj spid="_x0000_s209929" name="Rovnice" r:id="rId5" imgW="177569" imgH="253670" progId="Equation.3">
                  <p:embed/>
                </p:oleObj>
              </mc:Choice>
              <mc:Fallback>
                <p:oleObj name="Rovnice" r:id="rId5" imgW="177569" imgH="25367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025" y="2276475"/>
                        <a:ext cx="252413"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7" name="Rectangle 9"/>
          <p:cNvSpPr>
            <a:spLocks noChangeArrowheads="1"/>
          </p:cNvSpPr>
          <p:nvPr/>
        </p:nvSpPr>
        <p:spPr bwMode="auto">
          <a:xfrm>
            <a:off x="0" y="28717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6136" name="Object 8"/>
          <p:cNvGraphicFramePr>
            <a:graphicFrameLocks noChangeAspect="1"/>
          </p:cNvGraphicFramePr>
          <p:nvPr/>
        </p:nvGraphicFramePr>
        <p:xfrm>
          <a:off x="1835150" y="2997200"/>
          <a:ext cx="4176713" cy="1770063"/>
        </p:xfrm>
        <a:graphic>
          <a:graphicData uri="http://schemas.openxmlformats.org/presentationml/2006/ole">
            <mc:AlternateContent xmlns:mc="http://schemas.openxmlformats.org/markup-compatibility/2006">
              <mc:Choice xmlns:v="urn:schemas-microsoft-com:vml" Requires="v">
                <p:oleObj spid="_x0000_s209930" name="Rovnice" r:id="rId7" imgW="2628900" imgH="1117600" progId="Equation.3">
                  <p:embed/>
                </p:oleObj>
              </mc:Choice>
              <mc:Fallback>
                <p:oleObj name="Rovnice" r:id="rId7" imgW="2628900" imgH="1117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2997200"/>
                        <a:ext cx="4176713" cy="177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r>
              <a:rPr lang="cs-CZ">
                <a:sym typeface="Symbol" pitchFamily="18" charset="2"/>
              </a:rPr>
              <a:t></a:t>
            </a:r>
            <a:r>
              <a:rPr lang="cs-CZ"/>
              <a:t>2 metrika (Roux </a:t>
            </a:r>
            <a:r>
              <a:rPr lang="en-US"/>
              <a:t>&amp; Reyssac 1975)</a:t>
            </a:r>
            <a:r>
              <a:rPr lang="en-GB"/>
              <a:t> </a:t>
            </a:r>
          </a:p>
        </p:txBody>
      </p:sp>
      <p:sp>
        <p:nvSpPr>
          <p:cNvPr id="177155" name="Rectangle 3"/>
          <p:cNvSpPr>
            <a:spLocks noGrp="1" noChangeArrowheads="1"/>
          </p:cNvSpPr>
          <p:nvPr>
            <p:ph type="body" idx="1"/>
          </p:nvPr>
        </p:nvSpPr>
        <p:spPr/>
        <p:txBody>
          <a:bodyPr/>
          <a:lstStyle/>
          <a:p>
            <a:r>
              <a:rPr lang="en-GB"/>
              <a:t>První ze skupiny metrik založených na </a:t>
            </a:r>
            <a:r>
              <a:rPr lang="en-GB">
                <a:sym typeface="Symbol" pitchFamily="18" charset="2"/>
              </a:rPr>
              <a:t></a:t>
            </a:r>
            <a:r>
              <a:rPr lang="en-GB"/>
              <a:t>2 pro výpočet vzdáleností odběrů založených na abundancích druhů nebo jiných frekvenčních datech (nejsou přípustné žádné záporné hodnoty). Data původní matice abundancí/frekvencí Y jsou nejprve přepočítána do matice poměrných frekvencí (součty frekvencí v řádcích (odběry) jsou rovny 1). Jako dodatečné charakteristiky uplatňované při výpočtu jsou spočteny součty řádků yi+ a sloupců y+j celé! matice n(i) odběrů x p(j) druhů.</a:t>
            </a:r>
            <a:endParaRPr lang="cs-CZ"/>
          </a:p>
          <a:p>
            <a:endParaRPr lang="cs-CZ"/>
          </a:p>
          <a:p>
            <a:endParaRPr lang="cs-CZ"/>
          </a:p>
          <a:p>
            <a:endParaRPr lang="cs-CZ"/>
          </a:p>
          <a:p>
            <a:endParaRPr lang="cs-CZ"/>
          </a:p>
          <a:p>
            <a:r>
              <a:rPr lang="cs-CZ"/>
              <a:t>Výpočet odstraňuje problém double zero. Nejjednodušším výpočtem je obdoba Euklidovské vzdálenosti </a:t>
            </a:r>
          </a:p>
          <a:p>
            <a:r>
              <a:rPr lang="cs-CZ"/>
              <a:t>která je dále vážena součty jednotlivých druhů </a:t>
            </a:r>
            <a:endParaRPr lang="en-GB"/>
          </a:p>
        </p:txBody>
      </p:sp>
      <p:graphicFrame>
        <p:nvGraphicFramePr>
          <p:cNvPr id="177156" name="Object 4"/>
          <p:cNvGraphicFramePr>
            <a:graphicFrameLocks noChangeAspect="1"/>
          </p:cNvGraphicFramePr>
          <p:nvPr/>
        </p:nvGraphicFramePr>
        <p:xfrm>
          <a:off x="977900" y="3404369"/>
          <a:ext cx="2514600" cy="714375"/>
        </p:xfrm>
        <a:graphic>
          <a:graphicData uri="http://schemas.openxmlformats.org/presentationml/2006/ole">
            <mc:AlternateContent xmlns:mc="http://schemas.openxmlformats.org/markup-compatibility/2006">
              <mc:Choice xmlns:v="urn:schemas-microsoft-com:vml" Requires="v">
                <p:oleObj spid="_x0000_s210954" name="Rovnice" r:id="rId3" imgW="2514600" imgH="711200" progId="Equation.3">
                  <p:embed/>
                </p:oleObj>
              </mc:Choice>
              <mc:Fallback>
                <p:oleObj name="Rovnice" r:id="rId3" imgW="2514600" imgH="71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04369"/>
                        <a:ext cx="25146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58" name="Object 6"/>
          <p:cNvGraphicFramePr>
            <a:graphicFrameLocks noChangeAspect="1"/>
          </p:cNvGraphicFramePr>
          <p:nvPr/>
        </p:nvGraphicFramePr>
        <p:xfrm>
          <a:off x="1266825" y="4196531"/>
          <a:ext cx="1371600" cy="238125"/>
        </p:xfrm>
        <a:graphic>
          <a:graphicData uri="http://schemas.openxmlformats.org/presentationml/2006/ole">
            <mc:AlternateContent xmlns:mc="http://schemas.openxmlformats.org/markup-compatibility/2006">
              <mc:Choice xmlns:v="urn:schemas-microsoft-com:vml" Requires="v">
                <p:oleObj spid="_x0000_s210955" name="Rovnice" r:id="rId5" imgW="1371600" imgH="241300" progId="Equation.3">
                  <p:embed/>
                </p:oleObj>
              </mc:Choice>
              <mc:Fallback>
                <p:oleObj name="Rovnice" r:id="rId5" imgW="1371600" imgH="241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825" y="4196531"/>
                        <a:ext cx="13716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60" name="Object 8"/>
          <p:cNvGraphicFramePr>
            <a:graphicFrameLocks noChangeAspect="1"/>
          </p:cNvGraphicFramePr>
          <p:nvPr/>
        </p:nvGraphicFramePr>
        <p:xfrm>
          <a:off x="4716463" y="3569469"/>
          <a:ext cx="2520950" cy="742950"/>
        </p:xfrm>
        <a:graphic>
          <a:graphicData uri="http://schemas.openxmlformats.org/presentationml/2006/ole">
            <mc:AlternateContent xmlns:mc="http://schemas.openxmlformats.org/markup-compatibility/2006">
              <mc:Choice xmlns:v="urn:schemas-microsoft-com:vml" Requires="v">
                <p:oleObj spid="_x0000_s210956" name="Rovnice" r:id="rId7" imgW="1905000" imgH="558800" progId="Equation.3">
                  <p:embed/>
                </p:oleObj>
              </mc:Choice>
              <mc:Fallback>
                <p:oleObj name="Rovnice" r:id="rId7" imgW="1905000" imgH="558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3569469"/>
                        <a:ext cx="252095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62" name="Object 10"/>
          <p:cNvGraphicFramePr>
            <a:graphicFrameLocks noChangeAspect="1"/>
          </p:cNvGraphicFramePr>
          <p:nvPr/>
        </p:nvGraphicFramePr>
        <p:xfrm>
          <a:off x="5580112" y="5301208"/>
          <a:ext cx="2879725" cy="717550"/>
        </p:xfrm>
        <a:graphic>
          <a:graphicData uri="http://schemas.openxmlformats.org/presentationml/2006/ole">
            <mc:AlternateContent xmlns:mc="http://schemas.openxmlformats.org/markup-compatibility/2006">
              <mc:Choice xmlns:v="urn:schemas-microsoft-com:vml" Requires="v">
                <p:oleObj spid="_x0000_s210957" name="Rovnice" r:id="rId9" imgW="2260600" imgH="558800" progId="Equation.3">
                  <p:embed/>
                </p:oleObj>
              </mc:Choice>
              <mc:Fallback>
                <p:oleObj name="Rovnice" r:id="rId9" imgW="2260600" imgH="558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112" y="5301208"/>
                        <a:ext cx="2879725"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fontScale="90000"/>
          </a:bodyPr>
          <a:lstStyle/>
          <a:p>
            <a:r>
              <a:rPr lang="cs-CZ">
                <a:sym typeface="Symbol" pitchFamily="18" charset="2"/>
              </a:rPr>
              <a:t></a:t>
            </a:r>
            <a:r>
              <a:rPr lang="cs-CZ"/>
              <a:t>2 vzdálenost (Lébart </a:t>
            </a:r>
            <a:r>
              <a:rPr lang="en-US"/>
              <a:t>&amp; Fénelon 1971)</a:t>
            </a:r>
            <a:r>
              <a:rPr lang="en-GB"/>
              <a:t> </a:t>
            </a:r>
          </a:p>
        </p:txBody>
      </p:sp>
      <p:sp>
        <p:nvSpPr>
          <p:cNvPr id="178179" name="Rectangle 3"/>
          <p:cNvSpPr>
            <a:spLocks noGrp="1" noChangeArrowheads="1"/>
          </p:cNvSpPr>
          <p:nvPr>
            <p:ph type="body" idx="1"/>
          </p:nvPr>
        </p:nvSpPr>
        <p:spPr/>
        <p:txBody>
          <a:bodyPr/>
          <a:lstStyle/>
          <a:p>
            <a:r>
              <a:rPr lang="en-GB"/>
              <a:t>Výpočet je podobný </a:t>
            </a:r>
            <a:r>
              <a:rPr lang="en-GB">
                <a:sym typeface="Symbol" pitchFamily="18" charset="2"/>
              </a:rPr>
              <a:t></a:t>
            </a:r>
            <a:r>
              <a:rPr lang="en-GB"/>
              <a:t>2 metrice, ale vážení je prováděno relativní četností řádku v matici místo jeho absolutního součtu, při výpočtu se užívá parametr y++ (celkový součet matice). Je využívána také při výpočtu vztahů řádků a sloupců kontingenční tabulky.</a:t>
            </a:r>
          </a:p>
        </p:txBody>
      </p:sp>
      <p:sp>
        <p:nvSpPr>
          <p:cNvPr id="178181" name="Rectangle 5"/>
          <p:cNvSpPr>
            <a:spLocks noChangeArrowheads="1"/>
          </p:cNvSpPr>
          <p:nvPr/>
        </p:nvSpPr>
        <p:spPr bwMode="auto">
          <a:xfrm>
            <a:off x="0" y="308133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8180" name="Object 4"/>
          <p:cNvGraphicFramePr>
            <a:graphicFrameLocks noChangeAspect="1"/>
          </p:cNvGraphicFramePr>
          <p:nvPr/>
        </p:nvGraphicFramePr>
        <p:xfrm>
          <a:off x="395288" y="3284538"/>
          <a:ext cx="7848600" cy="1243012"/>
        </p:xfrm>
        <a:graphic>
          <a:graphicData uri="http://schemas.openxmlformats.org/presentationml/2006/ole">
            <mc:AlternateContent xmlns:mc="http://schemas.openxmlformats.org/markup-compatibility/2006">
              <mc:Choice xmlns:v="urn:schemas-microsoft-com:vml" Requires="v">
                <p:oleObj spid="_x0000_s211972" name="Rovnice" r:id="rId3" imgW="4394200" imgH="698500" progId="Equation.3">
                  <p:embed/>
                </p:oleObj>
              </mc:Choice>
              <mc:Fallback>
                <p:oleObj name="Rovnice" r:id="rId3" imgW="4394200" imgH="698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284538"/>
                        <a:ext cx="7848600" cy="124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fontScale="90000"/>
          </a:bodyPr>
          <a:lstStyle/>
          <a:p>
            <a:r>
              <a:rPr lang="cs-CZ"/>
              <a:t>Hellingerova vzdálenost (Rao 1995)</a:t>
            </a:r>
            <a:r>
              <a:rPr lang="en-GB"/>
              <a:t> </a:t>
            </a:r>
          </a:p>
        </p:txBody>
      </p:sp>
      <p:sp>
        <p:nvSpPr>
          <p:cNvPr id="179203" name="Rectangle 3"/>
          <p:cNvSpPr>
            <a:spLocks noGrp="1" noChangeArrowheads="1"/>
          </p:cNvSpPr>
          <p:nvPr>
            <p:ph type="body" idx="1"/>
          </p:nvPr>
        </p:nvSpPr>
        <p:spPr/>
        <p:txBody>
          <a:bodyPr/>
          <a:lstStyle/>
          <a:p>
            <a:r>
              <a:rPr lang="en-GB"/>
              <a:t>Koeficient související s D15 a D16.</a:t>
            </a:r>
          </a:p>
        </p:txBody>
      </p:sp>
      <p:sp>
        <p:nvSpPr>
          <p:cNvPr id="179205" name="Rectangle 5"/>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79204" name="Object 4"/>
          <p:cNvGraphicFramePr>
            <a:graphicFrameLocks noChangeAspect="1"/>
          </p:cNvGraphicFramePr>
          <p:nvPr/>
        </p:nvGraphicFramePr>
        <p:xfrm>
          <a:off x="1042988" y="2492375"/>
          <a:ext cx="6192837" cy="1781175"/>
        </p:xfrm>
        <a:graphic>
          <a:graphicData uri="http://schemas.openxmlformats.org/presentationml/2006/ole">
            <mc:AlternateContent xmlns:mc="http://schemas.openxmlformats.org/markup-compatibility/2006">
              <mc:Choice xmlns:v="urn:schemas-microsoft-com:vml" Requires="v">
                <p:oleObj spid="_x0000_s212996" name="Rovnice" r:id="rId3" imgW="2222500" imgH="635000" progId="Equation.3">
                  <p:embed/>
                </p:oleObj>
              </mc:Choice>
              <mc:Fallback>
                <p:oleObj name="Rovnice" r:id="rId3" imgW="22225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492375"/>
                        <a:ext cx="6192837"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endParaRPr lang="cs-CZ" dirty="0"/>
          </a:p>
        </p:txBody>
      </p:sp>
      <p:sp>
        <p:nvSpPr>
          <p:cNvPr id="3" name="Subtitle 2"/>
          <p:cNvSpPr>
            <a:spLocks noGrp="1"/>
          </p:cNvSpPr>
          <p:nvPr>
            <p:ph type="subTitle" idx="1"/>
          </p:nvPr>
        </p:nvSpPr>
        <p:spPr/>
        <p:txBody>
          <a:bodyPr/>
          <a:lstStyle/>
          <a:p>
            <a:r>
              <a:rPr lang="cs-CZ" dirty="0" smtClean="0"/>
              <a:t>Symetrické binární koeficienty podobnosti</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eaLnBrk="1" hangingPunct="1">
              <a:defRPr/>
            </a:pPr>
            <a:r>
              <a:rPr lang="cs-CZ" smtClean="0"/>
              <a:t>Koeficienty podobosti (indexy podobnosti)</a:t>
            </a:r>
            <a:endParaRPr lang="en-GB" smtClean="0"/>
          </a:p>
        </p:txBody>
      </p:sp>
      <p:sp>
        <p:nvSpPr>
          <p:cNvPr id="74755" name="Rectangle 3"/>
          <p:cNvSpPr>
            <a:spLocks noGrp="1" noChangeArrowheads="1"/>
          </p:cNvSpPr>
          <p:nvPr>
            <p:ph type="body" idx="1"/>
          </p:nvPr>
        </p:nvSpPr>
        <p:spPr/>
        <p:txBody>
          <a:bodyPr/>
          <a:lstStyle/>
          <a:p>
            <a:pPr eaLnBrk="1" hangingPunct="1"/>
            <a:r>
              <a:rPr lang="cs-CZ" sz="2000" dirty="0" smtClean="0"/>
              <a:t>Ve vícerozměrné analýze se využívá řada indexů podobnosti založených buď na přítomnosti/nepřítomnosti kategorií objektů</a:t>
            </a:r>
            <a:endParaRPr lang="en-GB" sz="2000" dirty="0" smtClean="0"/>
          </a:p>
        </p:txBody>
      </p:sp>
      <p:sp>
        <p:nvSpPr>
          <p:cNvPr id="74756" name="Rectangle 4"/>
          <p:cNvSpPr>
            <a:spLocks noChangeArrowheads="1"/>
          </p:cNvSpPr>
          <p:nvPr/>
        </p:nvSpPr>
        <p:spPr bwMode="auto">
          <a:xfrm>
            <a:off x="0" y="2060575"/>
            <a:ext cx="9144000" cy="639763"/>
          </a:xfrm>
          <a:prstGeom prst="rect">
            <a:avLst/>
          </a:prstGeom>
          <a:noFill/>
          <a:ln w="9525">
            <a:noFill/>
            <a:miter lim="800000"/>
            <a:headEnd/>
            <a:tailEnd/>
          </a:ln>
        </p:spPr>
        <p:txBody>
          <a:bodyPr anchor="ctr"/>
          <a:lstStyle/>
          <a:p>
            <a:pPr algn="ctr">
              <a:lnSpc>
                <a:spcPct val="85000"/>
              </a:lnSpc>
            </a:pPr>
            <a:r>
              <a:rPr lang="cs-CZ" sz="2200" b="1"/>
              <a:t>Binární koeficienty podobnosti</a:t>
            </a:r>
            <a:endParaRPr lang="en-GB" sz="2200" b="1"/>
          </a:p>
        </p:txBody>
      </p:sp>
      <p:graphicFrame>
        <p:nvGraphicFramePr>
          <p:cNvPr id="139269" name="Group 5"/>
          <p:cNvGraphicFramePr>
            <a:graphicFrameLocks noGrp="1"/>
          </p:cNvGraphicFramePr>
          <p:nvPr/>
        </p:nvGraphicFramePr>
        <p:xfrm>
          <a:off x="606425" y="2874963"/>
          <a:ext cx="2481263" cy="1584327"/>
        </p:xfrm>
        <a:graphic>
          <a:graphicData uri="http://schemas.openxmlformats.org/drawingml/2006/table">
            <a:tbl>
              <a:tblPr/>
              <a:tblGrid>
                <a:gridCol w="639763"/>
                <a:gridCol w="639762"/>
                <a:gridCol w="641350"/>
                <a:gridCol w="560388"/>
              </a:tblGrid>
              <a:tr h="39528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1" lang="en-GB" sz="16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cap="flat">
                      <a:noFill/>
                    </a:lnT>
                    <a:lnB>
                      <a:noFill/>
                    </a:lnB>
                    <a:lnTlToBr>
                      <a:noFill/>
                    </a:lnTlToBr>
                    <a:lnBlToTr>
                      <a:noFill/>
                    </a:lnBlToTr>
                    <a:noFill/>
                  </a:tcPr>
                </a:tc>
                <a:tc gridSpan="3">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Společenstvo 1</a:t>
                      </a:r>
                    </a:p>
                  </a:txBody>
                  <a:tcPr horzOverflow="overflow">
                    <a:lnL>
                      <a:noFill/>
                    </a:lnL>
                    <a:lnR cap="flat">
                      <a:noFill/>
                    </a:lnR>
                    <a:lnT cap="flat">
                      <a:noFill/>
                    </a:lnT>
                    <a:lnB>
                      <a:noFill/>
                    </a:lnB>
                    <a:lnTlToBr>
                      <a:noFill/>
                    </a:lnTlToBr>
                    <a:lnBlToTr>
                      <a:noFill/>
                    </a:lnBlToTr>
                    <a:noFill/>
                  </a:tcPr>
                </a:tc>
                <a:tc hMerge="1">
                  <a:txBody>
                    <a:bodyPr/>
                    <a:lstStyle/>
                    <a:p>
                      <a:endParaRPr lang="cs-CZ"/>
                    </a:p>
                  </a:txBody>
                  <a:tcPr/>
                </a:tc>
                <a:tc hMerge="1">
                  <a:txBody>
                    <a:bodyPr/>
                    <a:lstStyle/>
                    <a:p>
                      <a:endParaRPr lang="cs-CZ"/>
                    </a:p>
                  </a:txBody>
                  <a:tcPr/>
                </a:tc>
              </a:tr>
              <a:tr h="395288">
                <a:tc rowSpan="3">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Společenstvo 2</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1" lang="en-GB"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1</a:t>
                      </a:r>
                    </a:p>
                  </a:txBody>
                  <a:tcPr horzOverflow="overflow">
                    <a:lnL>
                      <a:noFill/>
                    </a:lnL>
                    <a:lnR>
                      <a:noFill/>
                    </a:lnR>
                    <a:ln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0</a:t>
                      </a:r>
                    </a:p>
                  </a:txBody>
                  <a:tcPr horzOverflow="overflow">
                    <a:lnL>
                      <a:noFill/>
                    </a:lnL>
                    <a:lnR cap="flat">
                      <a:noFill/>
                    </a:lnR>
                    <a:lnT>
                      <a:noFill/>
                    </a:lnT>
                    <a:lnB w="38100" cap="flat" cmpd="sng" algn="ctr">
                      <a:solidFill>
                        <a:schemeClr val="accent1"/>
                      </a:solidFill>
                      <a:prstDash val="solid"/>
                      <a:round/>
                      <a:headEnd type="none" w="med" len="med"/>
                      <a:tailEnd type="none" w="med" len="med"/>
                    </a:lnB>
                    <a:lnTlToBr>
                      <a:noFill/>
                    </a:lnTlToBr>
                    <a:lnBlToTr>
                      <a:noFill/>
                    </a:lnBlToTr>
                    <a:noFill/>
                  </a:tcPr>
                </a:tc>
              </a:tr>
              <a:tr h="395288">
                <a:tc vMerge="1">
                  <a:txBody>
                    <a:bodyPr/>
                    <a:lstStyle/>
                    <a:p>
                      <a:endParaRPr lang="cs-CZ"/>
                    </a:p>
                  </a:txBody>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1</a:t>
                      </a:r>
                    </a:p>
                  </a:txBody>
                  <a:tcPr horzOverflow="overflow">
                    <a:lnL>
                      <a:noFill/>
                    </a:lnL>
                    <a:lnR w="38100" cap="flat" cmpd="sng" algn="ctr">
                      <a:solidFill>
                        <a:schemeClr val="accent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a</a:t>
                      </a: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b</a:t>
                      </a: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r h="398463">
                <a:tc vMerge="1">
                  <a:txBody>
                    <a:bodyPr/>
                    <a:lstStyle/>
                    <a:p>
                      <a:endParaRPr lang="cs-CZ"/>
                    </a:p>
                  </a:txBody>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0</a:t>
                      </a:r>
                    </a:p>
                  </a:txBody>
                  <a:tcPr horzOverflow="overflow">
                    <a:lnL>
                      <a:noFill/>
                    </a:lnL>
                    <a:lnR w="38100" cap="flat" cmpd="sng" algn="ctr">
                      <a:solidFill>
                        <a:schemeClr val="accent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c</a:t>
                      </a: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cs-CZ" sz="1600" b="0" i="0" u="none" strike="noStrike" cap="none" normalizeH="0" baseline="0" smtClean="0">
                          <a:ln>
                            <a:noFill/>
                          </a:ln>
                          <a:solidFill>
                            <a:schemeClr val="tx1"/>
                          </a:solidFill>
                          <a:effectLst/>
                          <a:latin typeface="Arial" pitchFamily="34" charset="0"/>
                        </a:rPr>
                        <a:t>d</a:t>
                      </a: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74776" name="Text Box 32"/>
          <p:cNvSpPr txBox="1">
            <a:spLocks noChangeArrowheads="1"/>
          </p:cNvSpPr>
          <p:nvPr/>
        </p:nvSpPr>
        <p:spPr bwMode="auto">
          <a:xfrm>
            <a:off x="3508375" y="3516313"/>
            <a:ext cx="5240338" cy="923925"/>
          </a:xfrm>
          <a:prstGeom prst="rect">
            <a:avLst/>
          </a:prstGeom>
          <a:noFill/>
          <a:ln w="9525">
            <a:noFill/>
            <a:miter lim="800000"/>
            <a:headEnd/>
            <a:tailEnd/>
          </a:ln>
        </p:spPr>
        <p:txBody>
          <a:bodyPr>
            <a:spAutoFit/>
          </a:bodyPr>
          <a:lstStyle/>
          <a:p>
            <a:r>
              <a:rPr lang="cs-CZ"/>
              <a:t>a, b, c, d = počet případů, kdy souhlasí binární charakteristika společenstev 1 a 2 </a:t>
            </a:r>
          </a:p>
          <a:p>
            <a:r>
              <a:rPr lang="cs-CZ"/>
              <a:t>a+b+c+d=p</a:t>
            </a:r>
          </a:p>
        </p:txBody>
      </p:sp>
      <p:sp>
        <p:nvSpPr>
          <p:cNvPr id="74777" name="Text Box 33"/>
          <p:cNvSpPr txBox="1">
            <a:spLocks noChangeArrowheads="1"/>
          </p:cNvSpPr>
          <p:nvPr/>
        </p:nvSpPr>
        <p:spPr bwMode="auto">
          <a:xfrm>
            <a:off x="390525" y="4652963"/>
            <a:ext cx="7308850" cy="1006475"/>
          </a:xfrm>
          <a:prstGeom prst="rect">
            <a:avLst/>
          </a:prstGeom>
          <a:noFill/>
          <a:ln w="9525">
            <a:noFill/>
            <a:miter lim="800000"/>
            <a:headEnd/>
            <a:tailEnd/>
          </a:ln>
        </p:spPr>
        <p:txBody>
          <a:bodyPr wrap="none">
            <a:spAutoFit/>
          </a:bodyPr>
          <a:lstStyle/>
          <a:p>
            <a:r>
              <a:rPr lang="cs-CZ" b="1"/>
              <a:t>Symetrické binární koeficienty</a:t>
            </a:r>
            <a:r>
              <a:rPr lang="cs-CZ"/>
              <a:t> - není rozdíl mezi případem 1-1 a 0-0</a:t>
            </a:r>
          </a:p>
          <a:p>
            <a:r>
              <a:rPr lang="cs-CZ" b="1"/>
              <a:t>Asymetrické binární koeficienty</a:t>
            </a:r>
            <a:r>
              <a:rPr lang="cs-CZ"/>
              <a:t> - rozdíl mezi případem 1-1 a 0-0</a:t>
            </a:r>
          </a:p>
          <a:p>
            <a:endParaRPr lang="cs-CZ" sz="2400"/>
          </a:p>
        </p:txBody>
      </p:sp>
      <p:sp>
        <p:nvSpPr>
          <p:cNvPr id="74778" name="Text Box 34"/>
          <p:cNvSpPr txBox="1">
            <a:spLocks noChangeArrowheads="1"/>
          </p:cNvSpPr>
          <p:nvPr/>
        </p:nvSpPr>
        <p:spPr bwMode="auto">
          <a:xfrm>
            <a:off x="250825" y="5516563"/>
            <a:ext cx="8696325" cy="925512"/>
          </a:xfrm>
          <a:prstGeom prst="rect">
            <a:avLst/>
          </a:prstGeom>
          <a:noFill/>
          <a:ln w="9525">
            <a:solidFill>
              <a:schemeClr val="tx1"/>
            </a:solidFill>
            <a:miter lim="800000"/>
            <a:headEnd/>
            <a:tailEnd/>
          </a:ln>
        </p:spPr>
        <p:txBody>
          <a:bodyPr>
            <a:spAutoFit/>
          </a:bodyPr>
          <a:lstStyle/>
          <a:p>
            <a:pPr algn="ctr"/>
            <a:r>
              <a:rPr lang="fr-FR"/>
              <a:t>V</a:t>
            </a:r>
            <a:r>
              <a:rPr lang="cs-CZ"/>
              <a:t>íce informací a další měření vzdáleností a podobností najdete v knize </a:t>
            </a:r>
            <a:r>
              <a:rPr lang="fr-FR" b="1"/>
              <a:t>LEGENDRE, P. &amp; LEGENDRE, L. (1998). </a:t>
            </a:r>
            <a:r>
              <a:rPr lang="fr-FR" b="1" i="1"/>
              <a:t>Numerical ecology</a:t>
            </a:r>
            <a:r>
              <a:rPr lang="fr-FR" b="1"/>
              <a:t>.</a:t>
            </a:r>
            <a:r>
              <a:rPr lang="cs-CZ" b="1"/>
              <a:t> Elseviere Science BV, Amsterodam.</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rmAutofit fontScale="90000"/>
          </a:bodyPr>
          <a:lstStyle/>
          <a:p>
            <a:pPr eaLnBrk="1" hangingPunct="1">
              <a:defRPr/>
            </a:pPr>
            <a:r>
              <a:rPr lang="cs-CZ" smtClean="0"/>
              <a:t>Simple matching coefficient (Sokal &amp; Michener, 1958)</a:t>
            </a:r>
            <a:r>
              <a:rPr lang="en-GB" smtClean="0"/>
              <a:t> </a:t>
            </a:r>
          </a:p>
        </p:txBody>
      </p:sp>
      <p:sp>
        <p:nvSpPr>
          <p:cNvPr id="6148" name="Rectangle 3"/>
          <p:cNvSpPr>
            <a:spLocks noGrp="1" noChangeArrowheads="1"/>
          </p:cNvSpPr>
          <p:nvPr>
            <p:ph type="body" idx="1"/>
          </p:nvPr>
        </p:nvSpPr>
        <p:spPr/>
        <p:txBody>
          <a:bodyPr/>
          <a:lstStyle/>
          <a:p>
            <a:pPr eaLnBrk="1" hangingPunct="1"/>
            <a:r>
              <a:rPr lang="en-GB" sz="2400" smtClean="0"/>
              <a:t>Obvyklou metodou pro výpočet podobnosti mezi dvěma objekty je podíl počtu deskriptorů, které kódují objekt stejně, a celkového počtu deskriptorů.</a:t>
            </a:r>
            <a:r>
              <a:rPr lang="cs-CZ" sz="2400" smtClean="0"/>
              <a:t> Při použití tohoto koeficientu předpokládáme, že není rozdíl  mezi nastáním 0 a 1 u deskriptorů. </a:t>
            </a:r>
            <a:endParaRPr lang="en-GB" sz="2400" smtClean="0"/>
          </a:p>
        </p:txBody>
      </p:sp>
      <p:sp>
        <p:nvSpPr>
          <p:cNvPr id="6149"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cs-CZ"/>
          </a:p>
        </p:txBody>
      </p:sp>
      <p:graphicFrame>
        <p:nvGraphicFramePr>
          <p:cNvPr id="6146" name="Object 2"/>
          <p:cNvGraphicFramePr>
            <a:graphicFrameLocks noChangeAspect="1"/>
          </p:cNvGraphicFramePr>
          <p:nvPr/>
        </p:nvGraphicFramePr>
        <p:xfrm>
          <a:off x="2555875" y="3573463"/>
          <a:ext cx="3454400" cy="1255712"/>
        </p:xfrm>
        <a:graphic>
          <a:graphicData uri="http://schemas.openxmlformats.org/presentationml/2006/ole">
            <mc:AlternateContent xmlns:mc="http://schemas.openxmlformats.org/markup-compatibility/2006">
              <mc:Choice xmlns:v="urn:schemas-microsoft-com:vml" Requires="v">
                <p:oleObj spid="_x0000_s182276" name="Rovnice" r:id="rId3" imgW="1155700" imgH="419100" progId="Equation.3">
                  <p:embed/>
                </p:oleObj>
              </mc:Choice>
              <mc:Fallback>
                <p:oleObj name="Rovnice" r:id="rId3" imgW="11557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573463"/>
                        <a:ext cx="3454400" cy="125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pPr eaLnBrk="1" hangingPunct="1">
              <a:defRPr/>
            </a:pPr>
            <a:r>
              <a:rPr lang="en-GB" smtClean="0"/>
              <a:t>Rogers </a:t>
            </a:r>
            <a:r>
              <a:rPr lang="en-US" smtClean="0"/>
              <a:t>&amp; Tanimoto koeficient</a:t>
            </a:r>
            <a:r>
              <a:rPr lang="cs-CZ" smtClean="0"/>
              <a:t> (</a:t>
            </a:r>
            <a:r>
              <a:rPr lang="en-US" smtClean="0"/>
              <a:t>1960)</a:t>
            </a:r>
            <a:r>
              <a:rPr lang="en-GB" smtClean="0"/>
              <a:t> </a:t>
            </a:r>
          </a:p>
        </p:txBody>
      </p:sp>
      <p:sp>
        <p:nvSpPr>
          <p:cNvPr id="7172" name="Rectangle 3"/>
          <p:cNvSpPr>
            <a:spLocks noGrp="1" noChangeArrowheads="1"/>
          </p:cNvSpPr>
          <p:nvPr>
            <p:ph type="body" idx="1"/>
          </p:nvPr>
        </p:nvSpPr>
        <p:spPr/>
        <p:txBody>
          <a:bodyPr/>
          <a:lstStyle/>
          <a:p>
            <a:pPr eaLnBrk="1" hangingPunct="1"/>
            <a:r>
              <a:rPr lang="en-GB" smtClean="0"/>
              <a:t>Dává větší váhu rozdílům než podobnostem</a:t>
            </a:r>
            <a:r>
              <a:rPr lang="cs-CZ" smtClean="0"/>
              <a:t>.</a:t>
            </a:r>
            <a:endParaRPr lang="en-GB" smtClean="0"/>
          </a:p>
        </p:txBody>
      </p:sp>
      <p:sp>
        <p:nvSpPr>
          <p:cNvPr id="7173"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7170" name="Object 2"/>
          <p:cNvGraphicFramePr>
            <a:graphicFrameLocks noChangeAspect="1"/>
          </p:cNvGraphicFramePr>
          <p:nvPr/>
        </p:nvGraphicFramePr>
        <p:xfrm>
          <a:off x="1619250" y="3500438"/>
          <a:ext cx="5343525" cy="1184275"/>
        </p:xfrm>
        <a:graphic>
          <a:graphicData uri="http://schemas.openxmlformats.org/presentationml/2006/ole">
            <mc:AlternateContent xmlns:mc="http://schemas.openxmlformats.org/markup-compatibility/2006">
              <mc:Choice xmlns:v="urn:schemas-microsoft-com:vml" Requires="v">
                <p:oleObj spid="_x0000_s183300" name="Rovnice" r:id="rId3" imgW="1765300" imgH="393700" progId="Equation.3">
                  <p:embed/>
                </p:oleObj>
              </mc:Choice>
              <mc:Fallback>
                <p:oleObj name="Rovnice" r:id="rId3" imgW="17653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500438"/>
                        <a:ext cx="5343525"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Vzdálenosti nebo podobnosti objektů ve vícerozměrném prostoru</a:t>
            </a:r>
            <a:endParaRPr lang="cs-CZ" dirty="0"/>
          </a:p>
        </p:txBody>
      </p:sp>
      <p:sp>
        <p:nvSpPr>
          <p:cNvPr id="3" name="Content Placeholder 2"/>
          <p:cNvSpPr>
            <a:spLocks noGrp="1"/>
          </p:cNvSpPr>
          <p:nvPr>
            <p:ph idx="1"/>
          </p:nvPr>
        </p:nvSpPr>
        <p:spPr/>
        <p:txBody>
          <a:bodyPr/>
          <a:lstStyle/>
          <a:p>
            <a:r>
              <a:rPr lang="cs-CZ" dirty="0" smtClean="0"/>
              <a:t>Vícerozměrný popis objektů představuje jejich pozici ve vícerozměrném prostoru</a:t>
            </a:r>
          </a:p>
          <a:p>
            <a:r>
              <a:rPr lang="cs-CZ" dirty="0" smtClean="0"/>
              <a:t>Vztahy mezi objekty lze vyjádřit pomocí jejich vzdálenosti v prostoru</a:t>
            </a:r>
          </a:p>
          <a:p>
            <a:r>
              <a:rPr lang="cs-CZ" dirty="0" smtClean="0"/>
              <a:t>Existuje celá řada způsobů měření vzdálenosti v prostoru pro různé typy dat (binární, kategoriální, spojitá)</a:t>
            </a:r>
          </a:p>
          <a:p>
            <a:r>
              <a:rPr lang="cs-CZ" dirty="0" smtClean="0"/>
              <a:t>Výběr metriky vzdálenosti nebo podobnosti silně ovlivňuje výsledky analýzy, protože definuje jakým způsobem vztah mezi objekty interpretujeme</a:t>
            </a:r>
          </a:p>
          <a:p>
            <a:endParaRPr lang="cs-CZ" dirty="0" smtClean="0"/>
          </a:p>
          <a:p>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3</a:t>
            </a:fld>
            <a:endParaRPr lang="cs-CZ"/>
          </a:p>
        </p:txBody>
      </p:sp>
      <p:graphicFrame>
        <p:nvGraphicFramePr>
          <p:cNvPr id="2049" name="Object 2"/>
          <p:cNvGraphicFramePr>
            <a:graphicFrameLocks noChangeAspect="1"/>
          </p:cNvGraphicFramePr>
          <p:nvPr/>
        </p:nvGraphicFramePr>
        <p:xfrm>
          <a:off x="5364163" y="3367112"/>
          <a:ext cx="3098800" cy="2870200"/>
        </p:xfrm>
        <a:graphic>
          <a:graphicData uri="http://schemas.openxmlformats.org/presentationml/2006/ole">
            <mc:AlternateContent xmlns:mc="http://schemas.openxmlformats.org/markup-compatibility/2006">
              <mc:Choice xmlns:v="urn:schemas-microsoft-com:vml" Requires="v">
                <p:oleObj spid="_x0000_s2051" name="Artwork" r:id="rId3" imgW="3530000" imgH="3270000" progId="">
                  <p:embed/>
                </p:oleObj>
              </mc:Choice>
              <mc:Fallback>
                <p:oleObj name="Artwork" r:id="rId3" imgW="3530000" imgH="327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367112"/>
                        <a:ext cx="3098800" cy="287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a:xfrm>
            <a:off x="467544" y="3212977"/>
            <a:ext cx="4968552" cy="29523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1800" b="0" i="0" u="none" strike="noStrike" kern="1200" cap="none" spc="0" normalizeH="0" baseline="0" noProof="0" dirty="0" smtClean="0">
                <a:ln>
                  <a:noFill/>
                </a:ln>
                <a:solidFill>
                  <a:schemeClr val="tx1"/>
                </a:solidFill>
                <a:effectLst/>
                <a:uLnTx/>
                <a:uFillTx/>
                <a:latin typeface="+mn-lt"/>
                <a:ea typeface="+mn-ea"/>
                <a:cs typeface="+mn-cs"/>
              </a:rPr>
              <a:t>Výběr metriky je dán dvěma pohledy:</a:t>
            </a:r>
          </a:p>
          <a:p>
            <a:pPr marL="800100" lvl="1" indent="-342900">
              <a:spcBef>
                <a:spcPct val="20000"/>
              </a:spcBef>
              <a:buFont typeface="Arial" pitchFamily="34" charset="0"/>
              <a:buChar char="•"/>
            </a:pPr>
            <a:r>
              <a:rPr lang="cs-CZ" dirty="0" smtClean="0"/>
              <a:t>Typ dat – s různými typy dat jsou spjaty různé metriky </a:t>
            </a:r>
          </a:p>
          <a:p>
            <a:pPr marL="800100" lvl="1" indent="-342900">
              <a:spcBef>
                <a:spcPct val="20000"/>
              </a:spcBef>
              <a:buFont typeface="Arial" pitchFamily="34" charset="0"/>
              <a:buChar char="•"/>
            </a:pPr>
            <a:r>
              <a:rPr lang="cs-CZ" dirty="0" smtClean="0"/>
              <a:t>Předpoklady výpočtu metriky – obdobně jako klasické statistické metody ani metriky nelze použít ve všech situacích a v některých by dokonce díky jejich předpokladům šlo o hrubou chybu</a:t>
            </a:r>
          </a:p>
          <a:p>
            <a:pPr marL="800100" lvl="1" indent="-342900">
              <a:spcBef>
                <a:spcPct val="20000"/>
              </a:spcBef>
              <a:buFont typeface="Arial" pitchFamily="34" charset="0"/>
              <a:buChar char="•"/>
            </a:pPr>
            <a:r>
              <a:rPr kumimoji="0" lang="cs-CZ" b="0" i="0" u="none" strike="noStrike" kern="1200" cap="none" spc="0" normalizeH="0" baseline="0" noProof="0" dirty="0" smtClean="0">
                <a:ln>
                  <a:noFill/>
                </a:ln>
                <a:solidFill>
                  <a:schemeClr val="tx1"/>
                </a:solidFill>
                <a:effectLst/>
                <a:uLnTx/>
                <a:uFillTx/>
                <a:latin typeface="+mn-lt"/>
                <a:ea typeface="+mn-ea"/>
                <a:cs typeface="+mn-cs"/>
              </a:rPr>
              <a:t>Expertní interpretace vztahů objektů</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0" y="692150"/>
            <a:ext cx="9144000" cy="639763"/>
          </a:xfrm>
        </p:spPr>
        <p:txBody>
          <a:bodyPr/>
          <a:lstStyle/>
          <a:p>
            <a:pPr eaLnBrk="1" hangingPunct="1">
              <a:defRPr/>
            </a:pPr>
            <a:r>
              <a:rPr lang="cs-CZ" dirty="0" err="1" smtClean="0"/>
              <a:t>Sokal</a:t>
            </a:r>
            <a:r>
              <a:rPr lang="cs-CZ" dirty="0" smtClean="0"/>
              <a:t> </a:t>
            </a:r>
            <a:r>
              <a:rPr lang="en-US" dirty="0" smtClean="0"/>
              <a:t>&amp; </a:t>
            </a:r>
            <a:r>
              <a:rPr lang="en-US" dirty="0" err="1" smtClean="0"/>
              <a:t>Sneath</a:t>
            </a:r>
            <a:r>
              <a:rPr lang="en-US" dirty="0" smtClean="0"/>
              <a:t> (1963) </a:t>
            </a:r>
            <a:endParaRPr lang="en-GB" dirty="0" smtClean="0"/>
          </a:p>
        </p:txBody>
      </p:sp>
      <p:sp>
        <p:nvSpPr>
          <p:cNvPr id="8199" name="Rectangle 3"/>
          <p:cNvSpPr>
            <a:spLocks noGrp="1" noChangeArrowheads="1"/>
          </p:cNvSpPr>
          <p:nvPr>
            <p:ph type="body" idx="1"/>
          </p:nvPr>
        </p:nvSpPr>
        <p:spPr>
          <a:xfrm>
            <a:off x="179388" y="1279525"/>
            <a:ext cx="8713787" cy="4957763"/>
          </a:xfrm>
        </p:spPr>
        <p:txBody>
          <a:bodyPr/>
          <a:lstStyle/>
          <a:p>
            <a:pPr eaLnBrk="1" hangingPunct="1"/>
            <a:r>
              <a:rPr lang="en-GB" sz="1600" dirty="0" err="1" smtClean="0"/>
              <a:t>Další</a:t>
            </a:r>
            <a:r>
              <a:rPr lang="en-GB" sz="1600" dirty="0" smtClean="0"/>
              <a:t> </a:t>
            </a:r>
            <a:r>
              <a:rPr lang="en-GB" sz="1600" dirty="0" err="1" smtClean="0"/>
              <a:t>čtyři</a:t>
            </a:r>
            <a:r>
              <a:rPr lang="en-GB" sz="1600" dirty="0" smtClean="0"/>
              <a:t> </a:t>
            </a:r>
            <a:r>
              <a:rPr lang="en-GB" sz="1600" dirty="0" err="1" smtClean="0"/>
              <a:t>navržené</a:t>
            </a:r>
            <a:r>
              <a:rPr lang="en-GB" sz="1600" dirty="0" smtClean="0"/>
              <a:t> </a:t>
            </a:r>
            <a:r>
              <a:rPr lang="en-GB" sz="1600" dirty="0" err="1" smtClean="0"/>
              <a:t>koeficienty</a:t>
            </a:r>
            <a:r>
              <a:rPr lang="en-GB" sz="1600" dirty="0" smtClean="0"/>
              <a:t> </a:t>
            </a:r>
            <a:r>
              <a:rPr lang="en-GB" sz="1600" dirty="0" err="1" smtClean="0"/>
              <a:t>obsahují</a:t>
            </a:r>
            <a:r>
              <a:rPr lang="en-GB" sz="1600" dirty="0" smtClean="0"/>
              <a:t> double-zero, ale </a:t>
            </a:r>
            <a:r>
              <a:rPr lang="en-GB" sz="1600" dirty="0" err="1" smtClean="0"/>
              <a:t>jsou</a:t>
            </a:r>
            <a:r>
              <a:rPr lang="en-GB" sz="1600" dirty="0" smtClean="0"/>
              <a:t> </a:t>
            </a:r>
            <a:r>
              <a:rPr lang="en-GB" sz="1600" dirty="0" err="1" smtClean="0"/>
              <a:t>navrženy</a:t>
            </a:r>
            <a:r>
              <a:rPr lang="en-GB" sz="1600" dirty="0" smtClean="0"/>
              <a:t> </a:t>
            </a:r>
            <a:r>
              <a:rPr lang="en-GB" sz="1600" dirty="0" err="1" smtClean="0"/>
              <a:t>tak</a:t>
            </a:r>
            <a:r>
              <a:rPr lang="en-GB" sz="1600" dirty="0" smtClean="0"/>
              <a:t>, </a:t>
            </a:r>
            <a:r>
              <a:rPr lang="en-GB" sz="1600" dirty="0" err="1" smtClean="0"/>
              <a:t>aby</a:t>
            </a:r>
            <a:r>
              <a:rPr lang="en-GB" sz="1600" dirty="0" smtClean="0"/>
              <a:t> se </a:t>
            </a:r>
            <a:r>
              <a:rPr lang="en-GB" sz="1600" dirty="0" err="1" smtClean="0"/>
              <a:t>snížil</a:t>
            </a:r>
            <a:r>
              <a:rPr lang="en-GB" sz="1600" dirty="0" smtClean="0"/>
              <a:t> </a:t>
            </a:r>
            <a:r>
              <a:rPr lang="en-GB" sz="1600" dirty="0" err="1" smtClean="0"/>
              <a:t>vliv</a:t>
            </a:r>
            <a:r>
              <a:rPr lang="en-GB" sz="1600" dirty="0" smtClean="0"/>
              <a:t> double-zero: </a:t>
            </a:r>
            <a:endParaRPr lang="cs-CZ" sz="1600" dirty="0" smtClean="0"/>
          </a:p>
          <a:p>
            <a:pPr eaLnBrk="1" hangingPunct="1"/>
            <a:endParaRPr lang="cs-CZ" sz="1600" dirty="0" smtClean="0"/>
          </a:p>
          <a:p>
            <a:pPr eaLnBrk="1" hangingPunct="1"/>
            <a:endParaRPr lang="cs-CZ" sz="1600" dirty="0" smtClean="0"/>
          </a:p>
          <a:p>
            <a:pPr eaLnBrk="1" hangingPunct="1"/>
            <a:r>
              <a:rPr lang="en-GB" sz="1600" dirty="0" err="1" smtClean="0"/>
              <a:t>tento</a:t>
            </a:r>
            <a:r>
              <a:rPr lang="en-GB" sz="1600" dirty="0" smtClean="0"/>
              <a:t> </a:t>
            </a:r>
            <a:r>
              <a:rPr lang="en-GB" sz="1600" dirty="0" err="1" smtClean="0"/>
              <a:t>koeficient</a:t>
            </a:r>
            <a:r>
              <a:rPr lang="en-GB" sz="1600" dirty="0" smtClean="0"/>
              <a:t> </a:t>
            </a:r>
            <a:r>
              <a:rPr lang="en-GB" sz="1600" dirty="0" err="1" smtClean="0"/>
              <a:t>dává</a:t>
            </a:r>
            <a:r>
              <a:rPr lang="en-GB" sz="1600" dirty="0" smtClean="0"/>
              <a:t> </a:t>
            </a:r>
            <a:r>
              <a:rPr lang="en-GB" sz="1600" dirty="0" err="1" smtClean="0"/>
              <a:t>dvakrát</a:t>
            </a:r>
            <a:r>
              <a:rPr lang="en-GB" sz="1600" dirty="0" smtClean="0"/>
              <a:t> </a:t>
            </a:r>
            <a:r>
              <a:rPr lang="en-GB" sz="1600" dirty="0" err="1" smtClean="0"/>
              <a:t>větší</a:t>
            </a:r>
            <a:r>
              <a:rPr lang="en-GB" sz="1600" dirty="0" smtClean="0"/>
              <a:t> </a:t>
            </a:r>
            <a:r>
              <a:rPr lang="en-GB" sz="1600" dirty="0" err="1" smtClean="0"/>
              <a:t>váhu</a:t>
            </a:r>
            <a:r>
              <a:rPr lang="en-GB" sz="1600" dirty="0" smtClean="0"/>
              <a:t> </a:t>
            </a:r>
            <a:r>
              <a:rPr lang="en-GB" sz="1600" dirty="0" err="1" smtClean="0"/>
              <a:t>shodným</a:t>
            </a:r>
            <a:r>
              <a:rPr lang="en-GB" sz="1600" dirty="0" smtClean="0"/>
              <a:t> </a:t>
            </a:r>
            <a:r>
              <a:rPr lang="en-GB" sz="1600" dirty="0" err="1" smtClean="0"/>
              <a:t>deskriptorům</a:t>
            </a:r>
            <a:r>
              <a:rPr lang="en-GB" sz="1600" dirty="0" smtClean="0"/>
              <a:t> </a:t>
            </a:r>
            <a:r>
              <a:rPr lang="en-GB" sz="1600" dirty="0" err="1" smtClean="0"/>
              <a:t>než</a:t>
            </a:r>
            <a:r>
              <a:rPr lang="en-GB" sz="1600" dirty="0" smtClean="0"/>
              <a:t> </a:t>
            </a:r>
            <a:r>
              <a:rPr lang="en-GB" sz="1600" dirty="0" err="1" smtClean="0"/>
              <a:t>rozdílným</a:t>
            </a:r>
            <a:r>
              <a:rPr lang="en-GB" sz="1600" dirty="0" smtClean="0"/>
              <a:t>;</a:t>
            </a:r>
            <a:endParaRPr lang="cs-CZ" sz="1600" dirty="0" smtClean="0"/>
          </a:p>
          <a:p>
            <a:pPr eaLnBrk="1" hangingPunct="1"/>
            <a:endParaRPr lang="cs-CZ" sz="1600" dirty="0" smtClean="0"/>
          </a:p>
          <a:p>
            <a:pPr eaLnBrk="1" hangingPunct="1"/>
            <a:endParaRPr lang="en-GB" sz="1600" dirty="0" smtClean="0"/>
          </a:p>
          <a:p>
            <a:pPr eaLnBrk="1" hangingPunct="1"/>
            <a:r>
              <a:rPr lang="en-GB" sz="1600" dirty="0" smtClean="0"/>
              <a:t> </a:t>
            </a:r>
            <a:r>
              <a:rPr lang="en-GB" sz="1600" dirty="0" err="1" smtClean="0"/>
              <a:t>porovnává</a:t>
            </a:r>
            <a:r>
              <a:rPr lang="en-GB" sz="1600" dirty="0" smtClean="0"/>
              <a:t> </a:t>
            </a:r>
            <a:r>
              <a:rPr lang="en-GB" sz="1600" dirty="0" err="1" smtClean="0"/>
              <a:t>shody</a:t>
            </a:r>
            <a:r>
              <a:rPr lang="en-GB" sz="1600" dirty="0" smtClean="0"/>
              <a:t> a </a:t>
            </a:r>
            <a:r>
              <a:rPr lang="en-GB" sz="1600" dirty="0" err="1" smtClean="0"/>
              <a:t>rozdíly</a:t>
            </a:r>
            <a:r>
              <a:rPr lang="en-GB" sz="1600" dirty="0" smtClean="0"/>
              <a:t> </a:t>
            </a:r>
            <a:r>
              <a:rPr lang="en-GB" sz="1600" dirty="0" err="1" smtClean="0"/>
              <a:t>prostým</a:t>
            </a:r>
            <a:r>
              <a:rPr lang="en-GB" sz="1600" dirty="0" smtClean="0"/>
              <a:t> </a:t>
            </a:r>
            <a:r>
              <a:rPr lang="en-GB" sz="1600" dirty="0" err="1" smtClean="0"/>
              <a:t>podílem</a:t>
            </a:r>
            <a:r>
              <a:rPr lang="en-GB" sz="1600" dirty="0" smtClean="0"/>
              <a:t> v </a:t>
            </a:r>
            <a:r>
              <a:rPr lang="en-GB" sz="1600" dirty="0" err="1" smtClean="0"/>
              <a:t>měřítku</a:t>
            </a:r>
            <a:r>
              <a:rPr lang="en-GB" sz="1600" dirty="0" smtClean="0"/>
              <a:t> </a:t>
            </a:r>
            <a:r>
              <a:rPr lang="en-GB" sz="1600" dirty="0" err="1" smtClean="0"/>
              <a:t>jdoucím</a:t>
            </a:r>
            <a:r>
              <a:rPr lang="en-GB" sz="1600" dirty="0" smtClean="0"/>
              <a:t> </a:t>
            </a:r>
            <a:r>
              <a:rPr lang="en-GB" sz="1600" dirty="0" err="1" smtClean="0"/>
              <a:t>od</a:t>
            </a:r>
            <a:r>
              <a:rPr lang="en-GB" sz="1600" dirty="0" smtClean="0"/>
              <a:t> 0 do </a:t>
            </a:r>
            <a:r>
              <a:rPr lang="en-GB" sz="1600" dirty="0" err="1" smtClean="0"/>
              <a:t>nekonečna</a:t>
            </a:r>
            <a:r>
              <a:rPr lang="en-GB" sz="1600" dirty="0" smtClean="0"/>
              <a:t>; </a:t>
            </a:r>
            <a:endParaRPr lang="cs-CZ" sz="1600" dirty="0" smtClean="0"/>
          </a:p>
          <a:p>
            <a:pPr eaLnBrk="1" hangingPunct="1"/>
            <a:endParaRPr lang="cs-CZ" sz="1600" dirty="0" smtClean="0"/>
          </a:p>
          <a:p>
            <a:pPr eaLnBrk="1" hangingPunct="1"/>
            <a:endParaRPr lang="cs-CZ" sz="1600" dirty="0" smtClean="0"/>
          </a:p>
          <a:p>
            <a:pPr eaLnBrk="1" hangingPunct="1"/>
            <a:r>
              <a:rPr lang="en-GB" sz="1600" dirty="0" smtClean="0"/>
              <a:t> </a:t>
            </a:r>
            <a:r>
              <a:rPr lang="en-GB" sz="1600" dirty="0" err="1" smtClean="0"/>
              <a:t>porovnává</a:t>
            </a:r>
            <a:r>
              <a:rPr lang="en-GB" sz="1600" dirty="0" smtClean="0"/>
              <a:t> </a:t>
            </a:r>
            <a:r>
              <a:rPr lang="en-GB" sz="1600" dirty="0" err="1" smtClean="0"/>
              <a:t>shodné</a:t>
            </a:r>
            <a:r>
              <a:rPr lang="en-GB" sz="1600" dirty="0" smtClean="0"/>
              <a:t> </a:t>
            </a:r>
            <a:r>
              <a:rPr lang="en-GB" sz="1600" dirty="0" err="1" smtClean="0"/>
              <a:t>deskriptory</a:t>
            </a:r>
            <a:r>
              <a:rPr lang="en-GB" sz="1600" dirty="0" smtClean="0"/>
              <a:t> se </a:t>
            </a:r>
            <a:r>
              <a:rPr lang="en-GB" sz="1600" dirty="0" err="1" smtClean="0"/>
              <a:t>součty</a:t>
            </a:r>
            <a:r>
              <a:rPr lang="en-GB" sz="1600" dirty="0" smtClean="0"/>
              <a:t> </a:t>
            </a:r>
            <a:r>
              <a:rPr lang="en-GB" sz="1600" dirty="0" err="1" smtClean="0"/>
              <a:t>okrajů</a:t>
            </a:r>
            <a:r>
              <a:rPr lang="en-GB" sz="1600" dirty="0" smtClean="0"/>
              <a:t> </a:t>
            </a:r>
            <a:r>
              <a:rPr lang="en-GB" sz="1600" dirty="0" err="1" smtClean="0"/>
              <a:t>tabulky</a:t>
            </a:r>
            <a:r>
              <a:rPr lang="en-GB" sz="1600" dirty="0" smtClean="0"/>
              <a:t>;</a:t>
            </a:r>
            <a:endParaRPr lang="cs-CZ" sz="1600" dirty="0" smtClean="0"/>
          </a:p>
          <a:p>
            <a:pPr eaLnBrk="1" hangingPunct="1"/>
            <a:endParaRPr lang="cs-CZ" sz="1600" dirty="0" smtClean="0"/>
          </a:p>
          <a:p>
            <a:pPr eaLnBrk="1" hangingPunct="1"/>
            <a:endParaRPr lang="cs-CZ" sz="1600" dirty="0" smtClean="0"/>
          </a:p>
          <a:p>
            <a:pPr eaLnBrk="1" hangingPunct="1"/>
            <a:r>
              <a:rPr lang="cs-CZ" sz="1600" dirty="0" smtClean="0"/>
              <a:t> je vytvořen z geometrických průměrů členů vztahujících se k </a:t>
            </a:r>
            <a:r>
              <a:rPr lang="cs-CZ" sz="1600" i="1" dirty="0" smtClean="0"/>
              <a:t>a</a:t>
            </a:r>
            <a:r>
              <a:rPr lang="cs-CZ" sz="1600" dirty="0" smtClean="0"/>
              <a:t> </a:t>
            </a:r>
            <a:r>
              <a:rPr lang="cs-CZ" sz="1600" dirty="0" err="1" smtClean="0"/>
              <a:t>a</a:t>
            </a:r>
            <a:r>
              <a:rPr lang="cs-CZ" sz="1600" dirty="0" smtClean="0"/>
              <a:t> </a:t>
            </a:r>
            <a:r>
              <a:rPr lang="cs-CZ" sz="1600" i="1" dirty="0" smtClean="0"/>
              <a:t>d, </a:t>
            </a:r>
            <a:r>
              <a:rPr lang="cs-CZ" sz="1600" dirty="0" smtClean="0"/>
              <a:t>podle koeficientu S5. </a:t>
            </a:r>
            <a:endParaRPr lang="en-GB" sz="1600" dirty="0" smtClean="0"/>
          </a:p>
        </p:txBody>
      </p:sp>
      <p:sp>
        <p:nvSpPr>
          <p:cNvPr id="8200"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8194" name="Object 2"/>
          <p:cNvGraphicFramePr>
            <a:graphicFrameLocks noChangeAspect="1"/>
          </p:cNvGraphicFramePr>
          <p:nvPr/>
        </p:nvGraphicFramePr>
        <p:xfrm>
          <a:off x="3275013" y="1917700"/>
          <a:ext cx="2117725" cy="473075"/>
        </p:xfrm>
        <a:graphic>
          <a:graphicData uri="http://schemas.openxmlformats.org/presentationml/2006/ole">
            <mc:AlternateContent xmlns:mc="http://schemas.openxmlformats.org/markup-compatibility/2006">
              <mc:Choice xmlns:v="urn:schemas-microsoft-com:vml" Requires="v">
                <p:oleObj spid="_x0000_s184330" name="Rovnice" r:id="rId3" imgW="1765300" imgH="393700" progId="Equation.3">
                  <p:embed/>
                </p:oleObj>
              </mc:Choice>
              <mc:Fallback>
                <p:oleObj name="Rovnice" r:id="rId3" imgW="17653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1917700"/>
                        <a:ext cx="211772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8195" name="Object 3"/>
          <p:cNvGraphicFramePr>
            <a:graphicFrameLocks noChangeAspect="1"/>
          </p:cNvGraphicFramePr>
          <p:nvPr/>
        </p:nvGraphicFramePr>
        <p:xfrm>
          <a:off x="3419475" y="2852936"/>
          <a:ext cx="1385888" cy="473075"/>
        </p:xfrm>
        <a:graphic>
          <a:graphicData uri="http://schemas.openxmlformats.org/presentationml/2006/ole">
            <mc:AlternateContent xmlns:mc="http://schemas.openxmlformats.org/markup-compatibility/2006">
              <mc:Choice xmlns:v="urn:schemas-microsoft-com:vml" Requires="v">
                <p:oleObj spid="_x0000_s184331" name="Rovnice" r:id="rId5" imgW="1155700" imgH="393700" progId="Equation.3">
                  <p:embed/>
                </p:oleObj>
              </mc:Choice>
              <mc:Fallback>
                <p:oleObj name="Rovnice" r:id="rId5" imgW="11557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2852936"/>
                        <a:ext cx="138588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9"/>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cs-CZ"/>
          </a:p>
        </p:txBody>
      </p:sp>
      <p:graphicFrame>
        <p:nvGraphicFramePr>
          <p:cNvPr id="8196" name="Object 4"/>
          <p:cNvGraphicFramePr>
            <a:graphicFrameLocks noChangeAspect="1"/>
          </p:cNvGraphicFramePr>
          <p:nvPr/>
        </p:nvGraphicFramePr>
        <p:xfrm>
          <a:off x="3132138" y="3703563"/>
          <a:ext cx="3427412" cy="517525"/>
        </p:xfrm>
        <a:graphic>
          <a:graphicData uri="http://schemas.openxmlformats.org/presentationml/2006/ole">
            <mc:AlternateContent xmlns:mc="http://schemas.openxmlformats.org/markup-compatibility/2006">
              <mc:Choice xmlns:v="urn:schemas-microsoft-com:vml" Requires="v">
                <p:oleObj spid="_x0000_s184332" name="Rovnice" r:id="rId7" imgW="2857500" imgH="431800" progId="Equation.3">
                  <p:embed/>
                </p:oleObj>
              </mc:Choice>
              <mc:Fallback>
                <p:oleObj name="Rovnice" r:id="rId7" imgW="2857500" imgH="4318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3703563"/>
                        <a:ext cx="3427412"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cs-CZ"/>
          </a:p>
        </p:txBody>
      </p:sp>
      <p:graphicFrame>
        <p:nvGraphicFramePr>
          <p:cNvPr id="8197" name="Object 5"/>
          <p:cNvGraphicFramePr>
            <a:graphicFrameLocks noChangeAspect="1"/>
          </p:cNvGraphicFramePr>
          <p:nvPr/>
        </p:nvGraphicFramePr>
        <p:xfrm>
          <a:off x="3132138" y="4537496"/>
          <a:ext cx="3275012" cy="547688"/>
        </p:xfrm>
        <a:graphic>
          <a:graphicData uri="http://schemas.openxmlformats.org/presentationml/2006/ole">
            <mc:AlternateContent xmlns:mc="http://schemas.openxmlformats.org/markup-compatibility/2006">
              <mc:Choice xmlns:v="urn:schemas-microsoft-com:vml" Requires="v">
                <p:oleObj spid="_x0000_s184333" name="Rovnice" r:id="rId9" imgW="2730500" imgH="457200" progId="Equation.3">
                  <p:embed/>
                </p:oleObj>
              </mc:Choice>
              <mc:Fallback>
                <p:oleObj name="Rovnice" r:id="rId9" imgW="2730500" imgH="4572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4537496"/>
                        <a:ext cx="3275012"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pPr eaLnBrk="1" hangingPunct="1">
              <a:defRPr/>
            </a:pPr>
            <a:r>
              <a:rPr lang="cs-CZ" dirty="0" err="1" smtClean="0"/>
              <a:t>Hammannův</a:t>
            </a:r>
            <a:r>
              <a:rPr lang="cs-CZ" dirty="0" smtClean="0"/>
              <a:t> koeficient </a:t>
            </a:r>
            <a:endParaRPr lang="en-GB" dirty="0" smtClean="0"/>
          </a:p>
        </p:txBody>
      </p:sp>
      <p:sp>
        <p:nvSpPr>
          <p:cNvPr id="9223" name="Rectangle 4"/>
          <p:cNvSpPr>
            <a:spLocks noChangeArrowheads="1"/>
          </p:cNvSpPr>
          <p:nvPr/>
        </p:nvSpPr>
        <p:spPr bwMode="auto">
          <a:xfrm>
            <a:off x="0" y="2349500"/>
            <a:ext cx="9144000" cy="639763"/>
          </a:xfrm>
          <a:prstGeom prst="rect">
            <a:avLst/>
          </a:prstGeom>
          <a:noFill/>
          <a:ln w="9525">
            <a:noFill/>
            <a:miter lim="800000"/>
            <a:headEnd/>
            <a:tailEnd/>
          </a:ln>
        </p:spPr>
        <p:txBody>
          <a:bodyPr anchor="ctr"/>
          <a:lstStyle/>
          <a:p>
            <a:pPr algn="ctr">
              <a:lnSpc>
                <a:spcPct val="85000"/>
              </a:lnSpc>
            </a:pPr>
            <a:r>
              <a:rPr lang="cs-CZ" sz="2200" b="1"/>
              <a:t>Yuleho koeficient</a:t>
            </a:r>
            <a:r>
              <a:rPr lang="en-GB" sz="2200" b="1"/>
              <a:t> </a:t>
            </a:r>
          </a:p>
        </p:txBody>
      </p:sp>
      <p:sp>
        <p:nvSpPr>
          <p:cNvPr id="9224" name="Rectangle 5"/>
          <p:cNvSpPr>
            <a:spLocks noChangeArrowheads="1"/>
          </p:cNvSpPr>
          <p:nvPr/>
        </p:nvSpPr>
        <p:spPr bwMode="auto">
          <a:xfrm>
            <a:off x="0" y="4365625"/>
            <a:ext cx="9144000" cy="639763"/>
          </a:xfrm>
          <a:prstGeom prst="rect">
            <a:avLst/>
          </a:prstGeom>
          <a:noFill/>
          <a:ln w="9525">
            <a:noFill/>
            <a:miter lim="800000"/>
            <a:headEnd/>
            <a:tailEnd/>
          </a:ln>
        </p:spPr>
        <p:txBody>
          <a:bodyPr anchor="ctr"/>
          <a:lstStyle/>
          <a:p>
            <a:pPr algn="ctr">
              <a:lnSpc>
                <a:spcPct val="85000"/>
              </a:lnSpc>
            </a:pPr>
            <a:r>
              <a:rPr lang="cs-CZ" sz="2200" b="1"/>
              <a:t>Pearsonovo </a:t>
            </a:r>
            <a:r>
              <a:rPr lang="cs-CZ" sz="2200" b="1">
                <a:sym typeface="Symbol" pitchFamily="18" charset="2"/>
              </a:rPr>
              <a:t></a:t>
            </a:r>
            <a:r>
              <a:rPr lang="cs-CZ" sz="2200" b="1"/>
              <a:t> (phi)</a:t>
            </a:r>
            <a:r>
              <a:rPr lang="en-GB" sz="2200" b="1"/>
              <a:t> </a:t>
            </a:r>
          </a:p>
        </p:txBody>
      </p:sp>
      <p:sp>
        <p:nvSpPr>
          <p:cNvPr id="9225" name="Rectangle 7"/>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cs-CZ"/>
          </a:p>
        </p:txBody>
      </p:sp>
      <p:graphicFrame>
        <p:nvGraphicFramePr>
          <p:cNvPr id="9218" name="Object 2"/>
          <p:cNvGraphicFramePr>
            <a:graphicFrameLocks noChangeAspect="1"/>
          </p:cNvGraphicFramePr>
          <p:nvPr/>
        </p:nvGraphicFramePr>
        <p:xfrm>
          <a:off x="3851275" y="1557338"/>
          <a:ext cx="1617663" cy="647700"/>
        </p:xfrm>
        <a:graphic>
          <a:graphicData uri="http://schemas.openxmlformats.org/presentationml/2006/ole">
            <mc:AlternateContent xmlns:mc="http://schemas.openxmlformats.org/markup-compatibility/2006">
              <mc:Choice xmlns:v="urn:schemas-microsoft-com:vml" Requires="v">
                <p:oleObj spid="_x0000_s185352" name="Rovnice" r:id="rId3" imgW="1079032" imgH="431613" progId="Equation.3">
                  <p:embed/>
                </p:oleObj>
              </mc:Choice>
              <mc:Fallback>
                <p:oleObj name="Rovnice" r:id="rId3" imgW="1079032" imgH="4316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557338"/>
                        <a:ext cx="161766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Rectangle 9"/>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9219" name="Object 3"/>
          <p:cNvGraphicFramePr>
            <a:graphicFrameLocks noChangeAspect="1"/>
          </p:cNvGraphicFramePr>
          <p:nvPr/>
        </p:nvGraphicFramePr>
        <p:xfrm>
          <a:off x="3987800" y="3284538"/>
          <a:ext cx="1160463" cy="590550"/>
        </p:xfrm>
        <a:graphic>
          <a:graphicData uri="http://schemas.openxmlformats.org/presentationml/2006/ole">
            <mc:AlternateContent xmlns:mc="http://schemas.openxmlformats.org/markup-compatibility/2006">
              <mc:Choice xmlns:v="urn:schemas-microsoft-com:vml" Requires="v">
                <p:oleObj spid="_x0000_s185353" name="Rovnice" r:id="rId5" imgW="774364" imgH="393529" progId="Equation.3">
                  <p:embed/>
                </p:oleObj>
              </mc:Choice>
              <mc:Fallback>
                <p:oleObj name="Rovnice" r:id="rId5" imgW="774364"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800" y="3284538"/>
                        <a:ext cx="116046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7" name="Rectangle 11"/>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cs-CZ"/>
          </a:p>
        </p:txBody>
      </p:sp>
      <p:graphicFrame>
        <p:nvGraphicFramePr>
          <p:cNvPr id="9220" name="Object 4"/>
          <p:cNvGraphicFramePr>
            <a:graphicFrameLocks noChangeAspect="1"/>
          </p:cNvGraphicFramePr>
          <p:nvPr/>
        </p:nvGraphicFramePr>
        <p:xfrm>
          <a:off x="3105150" y="5229225"/>
          <a:ext cx="3122613" cy="685800"/>
        </p:xfrm>
        <a:graphic>
          <a:graphicData uri="http://schemas.openxmlformats.org/presentationml/2006/ole">
            <mc:AlternateContent xmlns:mc="http://schemas.openxmlformats.org/markup-compatibility/2006">
              <mc:Choice xmlns:v="urn:schemas-microsoft-com:vml" Requires="v">
                <p:oleObj spid="_x0000_s185354" name="Rovnice" r:id="rId7" imgW="2082800" imgH="457200" progId="Equation.3">
                  <p:embed/>
                </p:oleObj>
              </mc:Choice>
              <mc:Fallback>
                <p:oleObj name="Rovnice" r:id="rId7" imgW="208280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5150" y="5229225"/>
                        <a:ext cx="31226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endParaRPr lang="cs-CZ" dirty="0"/>
          </a:p>
        </p:txBody>
      </p:sp>
      <p:sp>
        <p:nvSpPr>
          <p:cNvPr id="3" name="Subtitle 2"/>
          <p:cNvSpPr>
            <a:spLocks noGrp="1"/>
          </p:cNvSpPr>
          <p:nvPr>
            <p:ph type="subTitle" idx="1"/>
          </p:nvPr>
        </p:nvSpPr>
        <p:spPr/>
        <p:txBody>
          <a:bodyPr/>
          <a:lstStyle/>
          <a:p>
            <a:r>
              <a:rPr lang="cs-CZ" dirty="0" smtClean="0"/>
              <a:t>Kvantitativní asymetrické metriky podobnosti a vzdálenosti</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pPr eaLnBrk="1" hangingPunct="1">
              <a:defRPr/>
            </a:pPr>
            <a:r>
              <a:rPr lang="cs-CZ" smtClean="0"/>
              <a:t>„Klasické“ indexy podobnosti</a:t>
            </a:r>
            <a:endParaRPr lang="en-GB" smtClean="0"/>
          </a:p>
        </p:txBody>
      </p:sp>
      <p:sp>
        <p:nvSpPr>
          <p:cNvPr id="18438" name="Rectangle 3"/>
          <p:cNvSpPr>
            <a:spLocks noGrp="1" noChangeArrowheads="1"/>
          </p:cNvSpPr>
          <p:nvPr>
            <p:ph type="body" idx="1"/>
          </p:nvPr>
        </p:nvSpPr>
        <p:spPr>
          <a:xfrm>
            <a:off x="457200" y="1071563"/>
            <a:ext cx="8362950" cy="4525962"/>
          </a:xfrm>
        </p:spPr>
        <p:txBody>
          <a:bodyPr/>
          <a:lstStyle/>
          <a:p>
            <a:pPr eaLnBrk="1" hangingPunct="1"/>
            <a:r>
              <a:rPr lang="en-GB" sz="1800" smtClean="0"/>
              <a:t>Sørensenův </a:t>
            </a:r>
            <a:r>
              <a:rPr lang="cs-CZ" sz="1800" smtClean="0"/>
              <a:t>kvantitativní </a:t>
            </a:r>
            <a:r>
              <a:rPr lang="en-GB" sz="1800" smtClean="0"/>
              <a:t>koeficient</a:t>
            </a:r>
            <a:r>
              <a:rPr lang="cs-CZ" sz="1800" smtClean="0"/>
              <a:t>, kde aN a bN jsou celkové počty jedinců v společenstvech A a B, jN je pak suma abundancí pokud se druh nachází v obou společenstvech, je počítána vždy z nižší abundance daného druhu ve společenstvu</a:t>
            </a:r>
          </a:p>
          <a:p>
            <a:pPr eaLnBrk="1" hangingPunct="1"/>
            <a:endParaRPr lang="cs-CZ" sz="1800" smtClean="0"/>
          </a:p>
          <a:p>
            <a:pPr eaLnBrk="1" hangingPunct="1"/>
            <a:endParaRPr lang="cs-CZ" sz="1800" smtClean="0"/>
          </a:p>
          <a:p>
            <a:pPr eaLnBrk="1" hangingPunct="1"/>
            <a:endParaRPr lang="cs-CZ" sz="1800" smtClean="0"/>
          </a:p>
          <a:p>
            <a:pPr eaLnBrk="1" hangingPunct="1"/>
            <a:r>
              <a:rPr lang="cs-CZ" sz="1800" smtClean="0"/>
              <a:t>Morisita-Horn index, kde aN je celkový počet jedinců ve společenstvu A a an</a:t>
            </a:r>
            <a:r>
              <a:rPr lang="cs-CZ" sz="1800" baseline="-25000" smtClean="0"/>
              <a:t>i</a:t>
            </a:r>
            <a:r>
              <a:rPr lang="cs-CZ" sz="1800" smtClean="0"/>
              <a:t> počet jedinců druhu i ve společenstvu A (obdobně platí pro společenstvo B)</a:t>
            </a:r>
            <a:endParaRPr lang="en-GB" sz="1800" smtClean="0"/>
          </a:p>
        </p:txBody>
      </p:sp>
      <p:graphicFrame>
        <p:nvGraphicFramePr>
          <p:cNvPr id="18434" name="Object 2"/>
          <p:cNvGraphicFramePr>
            <a:graphicFrameLocks noChangeAspect="1"/>
          </p:cNvGraphicFramePr>
          <p:nvPr/>
        </p:nvGraphicFramePr>
        <p:xfrm>
          <a:off x="3203575" y="2060848"/>
          <a:ext cx="2159000" cy="868363"/>
        </p:xfrm>
        <a:graphic>
          <a:graphicData uri="http://schemas.openxmlformats.org/presentationml/2006/ole">
            <mc:AlternateContent xmlns:mc="http://schemas.openxmlformats.org/markup-compatibility/2006">
              <mc:Choice xmlns:v="urn:schemas-microsoft-com:vml" Requires="v">
                <p:oleObj spid="_x0000_s214024" name="Rovnice" r:id="rId3" imgW="1041120" imgH="419040" progId="Equation.3">
                  <p:embed/>
                </p:oleObj>
              </mc:Choice>
              <mc:Fallback>
                <p:oleObj name="Rovnice" r:id="rId3" imgW="104112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060848"/>
                        <a:ext cx="21590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3"/>
          <p:cNvGraphicFramePr>
            <a:graphicFrameLocks noChangeAspect="1"/>
          </p:cNvGraphicFramePr>
          <p:nvPr/>
        </p:nvGraphicFramePr>
        <p:xfrm>
          <a:off x="1331913" y="4508500"/>
          <a:ext cx="3054350" cy="947738"/>
        </p:xfrm>
        <a:graphic>
          <a:graphicData uri="http://schemas.openxmlformats.org/presentationml/2006/ole">
            <mc:AlternateContent xmlns:mc="http://schemas.openxmlformats.org/markup-compatibility/2006">
              <mc:Choice xmlns:v="urn:schemas-microsoft-com:vml" Requires="v">
                <p:oleObj spid="_x0000_s214025" name="Rovnice" r:id="rId5" imgW="1473120" imgH="457200" progId="Equation.3">
                  <p:embed/>
                </p:oleObj>
              </mc:Choice>
              <mc:Fallback>
                <p:oleObj name="Rovnice" r:id="rId5" imgW="147312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4508500"/>
                        <a:ext cx="3054350"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4"/>
          <p:cNvGraphicFramePr>
            <a:graphicFrameLocks noChangeAspect="1"/>
          </p:cNvGraphicFramePr>
          <p:nvPr/>
        </p:nvGraphicFramePr>
        <p:xfrm>
          <a:off x="5364163" y="4581525"/>
          <a:ext cx="1439862" cy="788988"/>
        </p:xfrm>
        <a:graphic>
          <a:graphicData uri="http://schemas.openxmlformats.org/presentationml/2006/ole">
            <mc:AlternateContent xmlns:mc="http://schemas.openxmlformats.org/markup-compatibility/2006">
              <mc:Choice xmlns:v="urn:schemas-microsoft-com:vml" Requires="v">
                <p:oleObj spid="_x0000_s214026" name="Rovnice" r:id="rId7" imgW="787320" imgH="431640" progId="Equation.3">
                  <p:embed/>
                </p:oleObj>
              </mc:Choice>
              <mc:Fallback>
                <p:oleObj name="Rovnice" r:id="rId7" imgW="787320" imgH="431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4581525"/>
                        <a:ext cx="1439862"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pPr eaLnBrk="1" hangingPunct="1">
              <a:defRPr/>
            </a:pPr>
            <a:r>
              <a:rPr lang="en-GB" smtClean="0"/>
              <a:t>Jednoduchý srovnávací koeficient</a:t>
            </a:r>
            <a:r>
              <a:rPr lang="cs-CZ" smtClean="0"/>
              <a:t> (Sokal &amp; Michener, 1958)</a:t>
            </a:r>
            <a:r>
              <a:rPr lang="en-GB" smtClean="0"/>
              <a:t> </a:t>
            </a:r>
          </a:p>
        </p:txBody>
      </p:sp>
      <p:sp>
        <p:nvSpPr>
          <p:cNvPr id="19460" name="Rectangle 3"/>
          <p:cNvSpPr>
            <a:spLocks noGrp="1" noChangeArrowheads="1"/>
          </p:cNvSpPr>
          <p:nvPr>
            <p:ph type="body" idx="1"/>
          </p:nvPr>
        </p:nvSpPr>
        <p:spPr/>
        <p:txBody>
          <a:bodyPr/>
          <a:lstStyle/>
          <a:p>
            <a:pPr eaLnBrk="1" hangingPunct="1"/>
            <a:r>
              <a:rPr lang="en-GB" sz="1800" smtClean="0"/>
              <a:t>modifikovaný simple matching coefficient může být použit pro multistavové deskriptory </a:t>
            </a:r>
            <a:r>
              <a:rPr lang="cs-CZ" sz="1800" smtClean="0"/>
              <a:t>- </a:t>
            </a:r>
            <a:r>
              <a:rPr lang="en-GB" sz="1800" smtClean="0"/>
              <a:t> čitatel obsahuje počet deskriptorů, pro které jsou dva objekty ve stejném stavu – např. je-li dvojice objektů popsána následujícími deseti multistavovými deskriptory:</a:t>
            </a:r>
            <a:r>
              <a:rPr lang="cs-CZ" sz="1800" smtClean="0"/>
              <a:t> </a:t>
            </a:r>
            <a:r>
              <a:rPr lang="en-GB" sz="1800" smtClean="0"/>
              <a:t>hodnota S1,vypočítaná pro 10 multistavových deskriptorů bude S1,(x1,x2) = 4 agreements/ 10 descriptors = 0.4</a:t>
            </a:r>
            <a:endParaRPr lang="cs-CZ" sz="1800" smtClean="0"/>
          </a:p>
          <a:p>
            <a:pPr eaLnBrk="1" hangingPunct="1"/>
            <a:r>
              <a:rPr lang="cs-CZ" sz="1800" smtClean="0"/>
              <a:t>Podobným způsobem je možné rozšířit všechny binární koeficienty pro multistavové deskriptory.</a:t>
            </a:r>
            <a:r>
              <a:rPr lang="en-GB" sz="1800" smtClean="0"/>
              <a:t> </a:t>
            </a:r>
          </a:p>
        </p:txBody>
      </p:sp>
      <p:graphicFrame>
        <p:nvGraphicFramePr>
          <p:cNvPr id="159934" name="Group 190"/>
          <p:cNvGraphicFramePr>
            <a:graphicFrameLocks noGrp="1"/>
          </p:cNvGraphicFramePr>
          <p:nvPr/>
        </p:nvGraphicFramePr>
        <p:xfrm>
          <a:off x="4067175" y="3860800"/>
          <a:ext cx="3956050" cy="1297305"/>
        </p:xfrm>
        <a:graphic>
          <a:graphicData uri="http://schemas.openxmlformats.org/drawingml/2006/table">
            <a:tbl>
              <a:tblPr/>
              <a:tblGrid>
                <a:gridCol w="947738"/>
                <a:gridCol w="266700"/>
                <a:gridCol w="266700"/>
                <a:gridCol w="266700"/>
                <a:gridCol w="266700"/>
                <a:gridCol w="266700"/>
                <a:gridCol w="266700"/>
                <a:gridCol w="266700"/>
                <a:gridCol w="266700"/>
                <a:gridCol w="266700"/>
                <a:gridCol w="266700"/>
                <a:gridCol w="341312"/>
              </a:tblGrid>
              <a:tr h="2762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1" lang="en-GB" sz="1600" b="0" i="0" u="none" strike="noStrike" cap="none" normalizeH="0" baseline="0" smtClean="0">
                        <a:ln>
                          <a:noFill/>
                        </a:ln>
                        <a:solidFill>
                          <a:schemeClr val="tx1"/>
                        </a:solidFill>
                        <a:effectLst/>
                        <a:latin typeface="Arial"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chemeClr val="tx1"/>
                          </a:solidFill>
                          <a:effectLst/>
                          <a:latin typeface="Times New Roman" pitchFamily="18" charset="0"/>
                          <a:cs typeface="Times New Roman" pitchFamily="18" charset="0"/>
                        </a:rPr>
                        <a:t>Deskriptors</a:t>
                      </a:r>
                      <a:endParaRPr kumimoji="0" lang="cs-CZ"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chemeClr val="tx1"/>
                          </a:solidFill>
                          <a:effectLst/>
                          <a:latin typeface="Symbol" pitchFamily="18" charset="2"/>
                          <a:ea typeface="Times New Roman" pitchFamily="18" charset="0"/>
                          <a:cs typeface="Arial" pitchFamily="34" charset="0"/>
                        </a:rPr>
                        <a:t>S</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276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chemeClr val="tx1"/>
                          </a:solidFill>
                          <a:effectLst/>
                          <a:latin typeface="Times New Roman" pitchFamily="18" charset="0"/>
                          <a:cs typeface="Times New Roman" pitchFamily="18" charset="0"/>
                        </a:rPr>
                        <a:t>Object x</a:t>
                      </a:r>
                      <a:r>
                        <a:rPr kumimoji="0" lang="cs-CZ" sz="11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cs-CZ"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cs-CZ"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chemeClr val="tx1"/>
                          </a:solidFill>
                          <a:effectLst/>
                          <a:latin typeface="Times New Roman" pitchFamily="18" charset="0"/>
                          <a:cs typeface="Times New Roman" pitchFamily="18" charset="0"/>
                        </a:rPr>
                        <a:t>Object x</a:t>
                      </a:r>
                      <a:r>
                        <a:rPr kumimoji="0" lang="cs-CZ" sz="1100" b="1"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cs-CZ"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cs-CZ"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chemeClr val="tx1"/>
                          </a:solidFill>
                          <a:effectLst/>
                          <a:latin typeface="Times New Roman" pitchFamily="18" charset="0"/>
                          <a:cs typeface="Times New Roman" pitchFamily="18" charset="0"/>
                        </a:rPr>
                        <a:t>Agreements</a:t>
                      </a:r>
                      <a:endParaRPr kumimoji="0" lang="cs-CZ"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endParaRPr kumimoji="0" lang="cs-CZ"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19" name="Rectangle 19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9458" name="Object 2"/>
          <p:cNvGraphicFramePr>
            <a:graphicFrameLocks noChangeAspect="1"/>
          </p:cNvGraphicFramePr>
          <p:nvPr/>
        </p:nvGraphicFramePr>
        <p:xfrm>
          <a:off x="755650" y="4144963"/>
          <a:ext cx="2952750" cy="796925"/>
        </p:xfrm>
        <a:graphic>
          <a:graphicData uri="http://schemas.openxmlformats.org/presentationml/2006/ole">
            <mc:AlternateContent xmlns:mc="http://schemas.openxmlformats.org/markup-compatibility/2006">
              <mc:Choice xmlns:v="urn:schemas-microsoft-com:vml" Requires="v">
                <p:oleObj spid="_x0000_s215044" name="Rovnice" r:id="rId3" imgW="1549400" imgH="419100" progId="Equation.3">
                  <p:embed/>
                </p:oleObj>
              </mc:Choice>
              <mc:Fallback>
                <p:oleObj name="Rovnice" r:id="rId3" imgW="15494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144963"/>
                        <a:ext cx="295275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pPr eaLnBrk="1" hangingPunct="1">
              <a:defRPr/>
            </a:pPr>
            <a:r>
              <a:rPr lang="cs-CZ" smtClean="0"/>
              <a:t>Gowerův obecný koeficient podobnosti (1971)</a:t>
            </a:r>
            <a:r>
              <a:rPr lang="en-GB" smtClean="0"/>
              <a:t> </a:t>
            </a:r>
            <a:r>
              <a:rPr lang="cs-CZ" smtClean="0"/>
              <a:t>I.</a:t>
            </a:r>
            <a:endParaRPr lang="en-GB" smtClean="0"/>
          </a:p>
        </p:txBody>
      </p:sp>
      <p:sp>
        <p:nvSpPr>
          <p:cNvPr id="20484" name="Rectangle 3"/>
          <p:cNvSpPr>
            <a:spLocks noGrp="1" noChangeArrowheads="1"/>
          </p:cNvSpPr>
          <p:nvPr>
            <p:ph type="body" idx="1"/>
          </p:nvPr>
        </p:nvSpPr>
        <p:spPr>
          <a:xfrm>
            <a:off x="323850" y="1268413"/>
            <a:ext cx="8686800" cy="5256212"/>
          </a:xfrm>
        </p:spPr>
        <p:txBody>
          <a:bodyPr/>
          <a:lstStyle/>
          <a:p>
            <a:pPr eaLnBrk="1" hangingPunct="1">
              <a:lnSpc>
                <a:spcPct val="90000"/>
              </a:lnSpc>
            </a:pPr>
            <a:r>
              <a:rPr lang="en-GB" sz="1400" smtClean="0"/>
              <a:t>Gover navrhl obecný koeficient podobnosti, který může kombinovat různé typy deskriptorů</a:t>
            </a:r>
            <a:r>
              <a:rPr lang="cs-CZ" sz="1400" smtClean="0"/>
              <a:t>. </a:t>
            </a:r>
            <a:r>
              <a:rPr lang="en-GB" sz="1400" smtClean="0"/>
              <a:t>Podobnost mezi dvěma objekty je vypočítána jako průměr podobností, vypočítaných pro všechny deskriptory. Pro každý deskriptor j  je hodnota parciální podobnosti s</a:t>
            </a:r>
            <a:r>
              <a:rPr lang="en-GB" sz="1400" baseline="-25000" smtClean="0"/>
              <a:t>12j </a:t>
            </a:r>
            <a:r>
              <a:rPr lang="en-GB" sz="1400" smtClean="0"/>
              <a:t> mezi objekty x1 a x2 vypočítána následovně:</a:t>
            </a:r>
            <a:endParaRPr lang="cs-CZ" sz="1400" smtClean="0"/>
          </a:p>
          <a:p>
            <a:pPr eaLnBrk="1" hangingPunct="1">
              <a:lnSpc>
                <a:spcPct val="90000"/>
              </a:lnSpc>
            </a:pPr>
            <a:endParaRPr lang="cs-CZ" sz="1400" smtClean="0"/>
          </a:p>
          <a:p>
            <a:pPr eaLnBrk="1" hangingPunct="1">
              <a:lnSpc>
                <a:spcPct val="90000"/>
              </a:lnSpc>
            </a:pPr>
            <a:endParaRPr lang="cs-CZ" sz="1400" smtClean="0"/>
          </a:p>
          <a:p>
            <a:pPr eaLnBrk="1" hangingPunct="1">
              <a:lnSpc>
                <a:spcPct val="90000"/>
              </a:lnSpc>
            </a:pPr>
            <a:endParaRPr lang="en-GB" sz="1400" smtClean="0"/>
          </a:p>
          <a:p>
            <a:pPr eaLnBrk="1" hangingPunct="1">
              <a:lnSpc>
                <a:spcPct val="90000"/>
              </a:lnSpc>
              <a:buClr>
                <a:schemeClr val="tx1"/>
              </a:buClr>
              <a:buSzTx/>
              <a:buFont typeface="Wingdings" pitchFamily="2" charset="2"/>
              <a:buChar char="ü"/>
            </a:pPr>
            <a:r>
              <a:rPr lang="en-GB" sz="1400" smtClean="0"/>
              <a:t>Pro binární deskriptory sj=1 (shoda) nebo 0 (neshoda). Gower navrhl dvě formy tohoto koeficientu. Následující forma je symetrická, dává sj=1 double-zero. Druhá forma, Gowerův asymetrický koeficient S19 dává pro double-zero sj=0</a:t>
            </a:r>
          </a:p>
          <a:p>
            <a:pPr eaLnBrk="1" hangingPunct="1">
              <a:lnSpc>
                <a:spcPct val="90000"/>
              </a:lnSpc>
              <a:buClr>
                <a:schemeClr val="tx1"/>
              </a:buClr>
              <a:buSzTx/>
              <a:buFont typeface="Wingdings" pitchFamily="2" charset="2"/>
              <a:buChar char="ü"/>
            </a:pPr>
            <a:r>
              <a:rPr lang="en-GB" sz="1400" smtClean="0"/>
              <a:t>Kvalitativní a semikvantitivní deskriptory jsou upraveny podle jednoduchého zaměňovacího pravidla, sj=1 při souhlasu a sj = 0 při nesouhlasu deskriptorů. Double zero jsou ošetřeny stejně jako v předchozím odstavci.</a:t>
            </a:r>
          </a:p>
          <a:p>
            <a:pPr eaLnBrk="1" hangingPunct="1">
              <a:lnSpc>
                <a:spcPct val="90000"/>
              </a:lnSpc>
              <a:buClr>
                <a:schemeClr val="tx1"/>
              </a:buClr>
              <a:buSzTx/>
              <a:buFont typeface="Wingdings" pitchFamily="2" charset="2"/>
              <a:buChar char="ü"/>
            </a:pPr>
            <a:r>
              <a:rPr lang="cs-CZ" sz="1400" smtClean="0"/>
              <a:t>Kvantitativní deskriptory (reálná čísla) jsou zpracovány následovně: pro každý deskriptor se nejprve vypočte rozdíl mezi stavy obou objektů  který je poté vydělen největším rozdílem (Rj), nalezeným pro daný deskriptor mezi všemi objekty ve studii (nebo v referenční populaci – doporučuje se vypočítat největší diferenci Rj každého deskriptoru j pro celou populaci, aby byla zajištěna konzistence výsledků pro všechny parciální studie). </a:t>
            </a:r>
            <a:endParaRPr lang="en-GB" sz="1400" smtClean="0"/>
          </a:p>
        </p:txBody>
      </p:sp>
      <p:sp>
        <p:nvSpPr>
          <p:cNvPr id="20485" name="Rectangle 5"/>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cs-CZ"/>
          </a:p>
        </p:txBody>
      </p:sp>
      <p:graphicFrame>
        <p:nvGraphicFramePr>
          <p:cNvPr id="20482" name="Object 2"/>
          <p:cNvGraphicFramePr>
            <a:graphicFrameLocks noChangeAspect="1"/>
          </p:cNvGraphicFramePr>
          <p:nvPr/>
        </p:nvGraphicFramePr>
        <p:xfrm>
          <a:off x="2987675" y="1916832"/>
          <a:ext cx="2232025" cy="738187"/>
        </p:xfrm>
        <a:graphic>
          <a:graphicData uri="http://schemas.openxmlformats.org/presentationml/2006/ole">
            <mc:AlternateContent xmlns:mc="http://schemas.openxmlformats.org/markup-compatibility/2006">
              <mc:Choice xmlns:v="urn:schemas-microsoft-com:vml" Requires="v">
                <p:oleObj spid="_x0000_s216068" name="Rovnice" r:id="rId3" imgW="1384300" imgH="457200" progId="Equation.3">
                  <p:embed/>
                </p:oleObj>
              </mc:Choice>
              <mc:Fallback>
                <p:oleObj name="Rovnice" r:id="rId3" imgW="13843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916832"/>
                        <a:ext cx="2232025"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fontScale="90000"/>
          </a:bodyPr>
          <a:lstStyle/>
          <a:p>
            <a:pPr eaLnBrk="1" hangingPunct="1">
              <a:defRPr/>
            </a:pPr>
            <a:r>
              <a:rPr lang="cs-CZ" smtClean="0"/>
              <a:t>Gowerův obecný koeficient podobnosti (1971)</a:t>
            </a:r>
            <a:r>
              <a:rPr lang="en-GB" smtClean="0"/>
              <a:t> </a:t>
            </a:r>
            <a:r>
              <a:rPr lang="cs-CZ" smtClean="0"/>
              <a:t>II.</a:t>
            </a:r>
            <a:endParaRPr lang="en-GB" smtClean="0"/>
          </a:p>
        </p:txBody>
      </p:sp>
      <p:sp>
        <p:nvSpPr>
          <p:cNvPr id="21509" name="Rectangle 3"/>
          <p:cNvSpPr>
            <a:spLocks noGrp="1" noChangeArrowheads="1"/>
          </p:cNvSpPr>
          <p:nvPr>
            <p:ph type="body" idx="1"/>
          </p:nvPr>
        </p:nvSpPr>
        <p:spPr>
          <a:xfrm>
            <a:off x="457200" y="1214438"/>
            <a:ext cx="8435975" cy="4525962"/>
          </a:xfrm>
        </p:spPr>
        <p:txBody>
          <a:bodyPr/>
          <a:lstStyle/>
          <a:p>
            <a:pPr eaLnBrk="1" hangingPunct="1"/>
            <a:r>
              <a:rPr lang="cs-CZ" sz="1600" smtClean="0"/>
              <a:t>normalizovaná vzdálenost může být odečtena od 1 aby byla transformována na podobnost: </a:t>
            </a:r>
          </a:p>
          <a:p>
            <a:pPr eaLnBrk="1" hangingPunct="1"/>
            <a:endParaRPr lang="cs-CZ" sz="1600" smtClean="0"/>
          </a:p>
          <a:p>
            <a:pPr eaLnBrk="1" hangingPunct="1"/>
            <a:endParaRPr lang="cs-CZ" sz="1600" smtClean="0"/>
          </a:p>
          <a:p>
            <a:pPr eaLnBrk="1" hangingPunct="1"/>
            <a:endParaRPr lang="cs-CZ" sz="1600" smtClean="0"/>
          </a:p>
          <a:p>
            <a:pPr eaLnBrk="1" hangingPunct="1"/>
            <a:r>
              <a:rPr lang="en-GB" sz="1600" smtClean="0"/>
              <a:t>Gowerův koeficent může být nastaven tak, aby zahrnoval přídavný flexibilní prvek: žádné porovnání není vypočítáno u deskriptorů, u nichž chybí informace buď u jednoho, nebo u druhého objektu. Toto zajišťuje člen </a:t>
            </a:r>
            <a:r>
              <a:rPr lang="en-GB" sz="1600" i="1" smtClean="0"/>
              <a:t>wj</a:t>
            </a:r>
            <a:r>
              <a:rPr lang="en-GB" sz="1600" smtClean="0"/>
              <a:t>, nazývaný Kroneckerovo delta, popisující přítomnost/nepřítomnost  informace v obou objektech: je-li informace o deskriptoru yj přítomna u obou objektů (</a:t>
            </a:r>
            <a:r>
              <a:rPr lang="en-GB" sz="1600" i="1" smtClean="0"/>
              <a:t>wj=</a:t>
            </a:r>
            <a:r>
              <a:rPr lang="en-GB" sz="1600" smtClean="0"/>
              <a:t>1), jinak (</a:t>
            </a:r>
            <a:r>
              <a:rPr lang="en-GB" sz="1600" i="1" smtClean="0"/>
              <a:t>wj</a:t>
            </a:r>
            <a:r>
              <a:rPr lang="en-GB" sz="1600" smtClean="0"/>
              <a:t>=0), tento koeficient nabývá hodnot podobnosti mezi 0 a 1 (největší podobnost objektů). </a:t>
            </a:r>
            <a:r>
              <a:rPr lang="cs-CZ" sz="1600" smtClean="0"/>
              <a:t>Další možností je vážení různých deskriptorů prostým přiřazením čísla v rozsahu 0-1 </a:t>
            </a:r>
            <a:r>
              <a:rPr lang="cs-CZ" sz="1600" i="1" smtClean="0"/>
              <a:t>wj</a:t>
            </a:r>
            <a:r>
              <a:rPr lang="cs-CZ" sz="1600" smtClean="0"/>
              <a:t>. </a:t>
            </a:r>
            <a:endParaRPr lang="en-GB" sz="1600" smtClean="0"/>
          </a:p>
        </p:txBody>
      </p:sp>
      <p:sp>
        <p:nvSpPr>
          <p:cNvPr id="21510" name="Rectangle 5"/>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cs-CZ"/>
          </a:p>
        </p:txBody>
      </p:sp>
      <p:graphicFrame>
        <p:nvGraphicFramePr>
          <p:cNvPr id="21506" name="Object 2"/>
          <p:cNvGraphicFramePr>
            <a:graphicFrameLocks noChangeAspect="1"/>
          </p:cNvGraphicFramePr>
          <p:nvPr/>
        </p:nvGraphicFramePr>
        <p:xfrm>
          <a:off x="2987675" y="1556792"/>
          <a:ext cx="2232025" cy="946150"/>
        </p:xfrm>
        <a:graphic>
          <a:graphicData uri="http://schemas.openxmlformats.org/presentationml/2006/ole">
            <mc:AlternateContent xmlns:mc="http://schemas.openxmlformats.org/markup-compatibility/2006">
              <mc:Choice xmlns:v="urn:schemas-microsoft-com:vml" Requires="v">
                <p:oleObj spid="_x0000_s217094" name="Rovnice" r:id="rId3" imgW="1371600" imgH="584200" progId="Equation.3">
                  <p:embed/>
                </p:oleObj>
              </mc:Choice>
              <mc:Fallback>
                <p:oleObj name="Rovnice" r:id="rId3" imgW="1371600" imgH="584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556792"/>
                        <a:ext cx="223202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1" name="Rectangle 7"/>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cs-CZ"/>
          </a:p>
        </p:txBody>
      </p:sp>
      <p:graphicFrame>
        <p:nvGraphicFramePr>
          <p:cNvPr id="21507" name="Object 3"/>
          <p:cNvGraphicFramePr>
            <a:graphicFrameLocks noChangeAspect="1"/>
          </p:cNvGraphicFramePr>
          <p:nvPr/>
        </p:nvGraphicFramePr>
        <p:xfrm>
          <a:off x="3348038" y="4509120"/>
          <a:ext cx="2305050" cy="1382713"/>
        </p:xfrm>
        <a:graphic>
          <a:graphicData uri="http://schemas.openxmlformats.org/presentationml/2006/ole">
            <mc:AlternateContent xmlns:mc="http://schemas.openxmlformats.org/markup-compatibility/2006">
              <mc:Choice xmlns:v="urn:schemas-microsoft-com:vml" Requires="v">
                <p:oleObj spid="_x0000_s217095" name="Rovnice" r:id="rId5" imgW="1524000" imgH="914400" progId="Equation.3">
                  <p:embed/>
                </p:oleObj>
              </mc:Choice>
              <mc:Fallback>
                <p:oleObj name="Rovnice" r:id="rId5" imgW="1524000" imgH="914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4509120"/>
                        <a:ext cx="2305050" cy="138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endParaRPr lang="cs-CZ" dirty="0"/>
          </a:p>
        </p:txBody>
      </p:sp>
      <p:sp>
        <p:nvSpPr>
          <p:cNvPr id="3" name="Subtitle 2"/>
          <p:cNvSpPr>
            <a:spLocks noGrp="1"/>
          </p:cNvSpPr>
          <p:nvPr>
            <p:ph type="subTitle" idx="1"/>
          </p:nvPr>
        </p:nvSpPr>
        <p:spPr/>
        <p:txBody>
          <a:bodyPr/>
          <a:lstStyle/>
          <a:p>
            <a:r>
              <a:rPr lang="cs-CZ" dirty="0" smtClean="0"/>
              <a:t>Asymetrické binární koeficienty</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pPr eaLnBrk="1" hangingPunct="1">
              <a:defRPr/>
            </a:pPr>
            <a:r>
              <a:rPr lang="cs-CZ" smtClean="0"/>
              <a:t>Jaccardův koeficient  (1900, 1901, 1908)</a:t>
            </a:r>
            <a:r>
              <a:rPr lang="en-GB" smtClean="0"/>
              <a:t> </a:t>
            </a:r>
          </a:p>
        </p:txBody>
      </p:sp>
      <p:sp>
        <p:nvSpPr>
          <p:cNvPr id="10244" name="Rectangle 3"/>
          <p:cNvSpPr>
            <a:spLocks noGrp="1" noChangeArrowheads="1"/>
          </p:cNvSpPr>
          <p:nvPr>
            <p:ph type="body" idx="1"/>
          </p:nvPr>
        </p:nvSpPr>
        <p:spPr/>
        <p:txBody>
          <a:bodyPr/>
          <a:lstStyle/>
          <a:p>
            <a:pPr eaLnBrk="1" hangingPunct="1"/>
            <a:r>
              <a:rPr lang="cs-CZ" smtClean="0"/>
              <a:t>Všechny členy mají stejnou váhu</a:t>
            </a:r>
            <a:endParaRPr lang="en-GB" smtClean="0"/>
          </a:p>
        </p:txBody>
      </p:sp>
      <p:sp>
        <p:nvSpPr>
          <p:cNvPr id="10245"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10242" name="Object 2"/>
          <p:cNvGraphicFramePr>
            <a:graphicFrameLocks noChangeAspect="1"/>
          </p:cNvGraphicFramePr>
          <p:nvPr/>
        </p:nvGraphicFramePr>
        <p:xfrm>
          <a:off x="1476375" y="2997200"/>
          <a:ext cx="5184775" cy="1485900"/>
        </p:xfrm>
        <a:graphic>
          <a:graphicData uri="http://schemas.openxmlformats.org/presentationml/2006/ole">
            <mc:AlternateContent xmlns:mc="http://schemas.openxmlformats.org/markup-compatibility/2006">
              <mc:Choice xmlns:v="urn:schemas-microsoft-com:vml" Requires="v">
                <p:oleObj spid="_x0000_s186372" name="Rovnice" r:id="rId3" imgW="1358310" imgH="393529" progId="Equation.3">
                  <p:embed/>
                </p:oleObj>
              </mc:Choice>
              <mc:Fallback>
                <p:oleObj name="Rovnice" r:id="rId3" imgW="1358310"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997200"/>
                        <a:ext cx="5184775"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pPr eaLnBrk="1" hangingPunct="1">
              <a:defRPr/>
            </a:pPr>
            <a:r>
              <a:rPr lang="en-GB" smtClean="0"/>
              <a:t>Sørensenův koeficient  (1948)</a:t>
            </a:r>
            <a:r>
              <a:rPr lang="cs-CZ" smtClean="0"/>
              <a:t> (Coincidence index, Dice(1945))</a:t>
            </a:r>
            <a:r>
              <a:rPr lang="en-GB" smtClean="0"/>
              <a:t> </a:t>
            </a:r>
          </a:p>
        </p:txBody>
      </p:sp>
      <p:sp>
        <p:nvSpPr>
          <p:cNvPr id="11269" name="Rectangle 3"/>
          <p:cNvSpPr>
            <a:spLocks noGrp="1" noChangeArrowheads="1"/>
          </p:cNvSpPr>
          <p:nvPr>
            <p:ph type="body" idx="1"/>
          </p:nvPr>
        </p:nvSpPr>
        <p:spPr/>
        <p:txBody>
          <a:bodyPr/>
          <a:lstStyle/>
          <a:p>
            <a:pPr eaLnBrk="1" hangingPunct="1"/>
            <a:r>
              <a:rPr lang="cs-CZ" sz="2000" smtClean="0"/>
              <a:t>varianta předchozího koeficientu dává dvojnásobnou váhu dvojitým prezencím , protože se může zdát, že přítomnost druhů je více informativní než jejich absence, která může být způsobena různými faktory a nemusí nutně odrážet rozdílnost prostředí. Prezence druhu na obou lokalitách je silným ukazatelem jejich podobnosti. S7 je monotónní k S8, proto podobnost pro dvě dvojice objektů vypočítaná podle S7 bude podobná stejnému výpočtu S8. Oba koeficienty se liší pouze v měřítku. Tento index byl poprvé použit Dicem  v R-mode studii asociací druhů. Jiná varianta tohoto koeficientu dává duplicitním prezencím trojnásobnou váhu.</a:t>
            </a:r>
            <a:endParaRPr lang="en-GB" sz="2000" smtClean="0"/>
          </a:p>
        </p:txBody>
      </p:sp>
      <p:sp>
        <p:nvSpPr>
          <p:cNvPr id="11270"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6" name="Object 2"/>
          <p:cNvGraphicFramePr>
            <a:graphicFrameLocks noChangeAspect="1"/>
          </p:cNvGraphicFramePr>
          <p:nvPr/>
        </p:nvGraphicFramePr>
        <p:xfrm>
          <a:off x="1185863" y="4724400"/>
          <a:ext cx="2868612" cy="787400"/>
        </p:xfrm>
        <a:graphic>
          <a:graphicData uri="http://schemas.openxmlformats.org/presentationml/2006/ole">
            <mc:AlternateContent xmlns:mc="http://schemas.openxmlformats.org/markup-compatibility/2006">
              <mc:Choice xmlns:v="urn:schemas-microsoft-com:vml" Requires="v">
                <p:oleObj spid="_x0000_s187398" name="Rovnice" r:id="rId3" imgW="1435100" imgH="393700" progId="Equation.3">
                  <p:embed/>
                </p:oleObj>
              </mc:Choice>
              <mc:Fallback>
                <p:oleObj name="Rovnice" r:id="rId3" imgW="14351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63" y="4724400"/>
                        <a:ext cx="28686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7" name="Object 3"/>
          <p:cNvGraphicFramePr>
            <a:graphicFrameLocks noChangeAspect="1"/>
          </p:cNvGraphicFramePr>
          <p:nvPr/>
        </p:nvGraphicFramePr>
        <p:xfrm>
          <a:off x="4824413" y="4724400"/>
          <a:ext cx="2843212" cy="787400"/>
        </p:xfrm>
        <a:graphic>
          <a:graphicData uri="http://schemas.openxmlformats.org/presentationml/2006/ole">
            <mc:AlternateContent xmlns:mc="http://schemas.openxmlformats.org/markup-compatibility/2006">
              <mc:Choice xmlns:v="urn:schemas-microsoft-com:vml" Requires="v">
                <p:oleObj spid="_x0000_s187399" name="Rovnice" r:id="rId5" imgW="1422400" imgH="393700" progId="Equation.3">
                  <p:embed/>
                </p:oleObj>
              </mc:Choice>
              <mc:Fallback>
                <p:oleObj name="Rovnice" r:id="rId5" imgW="14224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413" y="4724400"/>
                        <a:ext cx="28432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p:cNvCxnSpPr/>
          <p:nvPr/>
        </p:nvCxnSpPr>
        <p:spPr>
          <a:xfrm rot="5400000">
            <a:off x="2944263" y="4113076"/>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195736" y="4581128"/>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cs-CZ" dirty="0" smtClean="0"/>
              <a:t>Euklidovská vzdálenost jako princip výpočtu vícerozměrných analýz</a:t>
            </a:r>
            <a:endParaRPr lang="cs-CZ" dirty="0"/>
          </a:p>
        </p:txBody>
      </p:sp>
      <p:sp>
        <p:nvSpPr>
          <p:cNvPr id="3" name="Content Placeholder 2"/>
          <p:cNvSpPr>
            <a:spLocks noGrp="1"/>
          </p:cNvSpPr>
          <p:nvPr>
            <p:ph idx="1"/>
          </p:nvPr>
        </p:nvSpPr>
        <p:spPr/>
        <p:txBody>
          <a:bodyPr/>
          <a:lstStyle/>
          <a:p>
            <a:r>
              <a:rPr lang="cs-CZ" dirty="0" smtClean="0"/>
              <a:t>Nejsnáze představitelným měřítkem vztahu dvou objektů ve vícerozměrném prostoru je jejich vzdálenost</a:t>
            </a:r>
          </a:p>
          <a:p>
            <a:r>
              <a:rPr lang="cs-CZ" dirty="0" smtClean="0"/>
              <a:t>Nejjednodušším typem této vzdálenosti (bohužel s omezeným použitím na data společenstev) je Euklidovská vzdálenost vycházející z Pythagorovy věty</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a:t>
            </a:fld>
            <a:endParaRPr lang="cs-CZ"/>
          </a:p>
        </p:txBody>
      </p:sp>
      <p:sp>
        <p:nvSpPr>
          <p:cNvPr id="6" name="Rectangle 218"/>
          <p:cNvSpPr>
            <a:spLocks noChangeArrowheads="1"/>
          </p:cNvSpPr>
          <p:nvPr/>
        </p:nvSpPr>
        <p:spPr bwMode="auto">
          <a:xfrm>
            <a:off x="1273175" y="2025650"/>
            <a:ext cx="595313" cy="465138"/>
          </a:xfrm>
          <a:prstGeom prst="rect">
            <a:avLst/>
          </a:prstGeom>
          <a:noFill/>
          <a:ln w="9525">
            <a:noFill/>
            <a:miter lim="800000"/>
            <a:headEnd/>
            <a:tailEnd/>
          </a:ln>
        </p:spPr>
        <p:txBody>
          <a:bodyPr/>
          <a:lstStyle/>
          <a:p>
            <a:endParaRPr lang="cs-CZ"/>
          </a:p>
        </p:txBody>
      </p:sp>
      <p:grpSp>
        <p:nvGrpSpPr>
          <p:cNvPr id="5" name="Group 76"/>
          <p:cNvGrpSpPr/>
          <p:nvPr/>
        </p:nvGrpSpPr>
        <p:grpSpPr>
          <a:xfrm>
            <a:off x="1403648" y="3212976"/>
            <a:ext cx="2556285" cy="1944216"/>
            <a:chOff x="1403648" y="3212976"/>
            <a:chExt cx="2556285" cy="1944216"/>
          </a:xfrm>
        </p:grpSpPr>
        <p:cxnSp>
          <p:nvCxnSpPr>
            <p:cNvPr id="74" name="Straight Connector 73"/>
            <p:cNvCxnSpPr/>
            <p:nvPr/>
          </p:nvCxnSpPr>
          <p:spPr>
            <a:xfrm rot="5400000">
              <a:off x="431540" y="4185084"/>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1403649" y="5157191"/>
              <a:ext cx="2556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a:stCxn id="78" idx="7"/>
            <a:endCxn id="79" idx="3"/>
          </p:cNvCxnSpPr>
          <p:nvPr/>
        </p:nvCxnSpPr>
        <p:spPr>
          <a:xfrm rot="5400000" flipH="1" flipV="1">
            <a:off x="2372144" y="3533400"/>
            <a:ext cx="849616" cy="1137648"/>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699792" y="4509120"/>
            <a:ext cx="295274" cy="369332"/>
          </a:xfrm>
          <a:prstGeom prst="rect">
            <a:avLst/>
          </a:prstGeom>
          <a:noFill/>
        </p:spPr>
        <p:txBody>
          <a:bodyPr wrap="none" rtlCol="0">
            <a:spAutoFit/>
          </a:bodyPr>
          <a:lstStyle/>
          <a:p>
            <a:r>
              <a:rPr lang="cs-CZ" dirty="0" smtClean="0"/>
              <a:t>a</a:t>
            </a:r>
            <a:endParaRPr lang="cs-CZ" dirty="0"/>
          </a:p>
        </p:txBody>
      </p:sp>
      <p:sp>
        <p:nvSpPr>
          <p:cNvPr id="94" name="TextBox 93"/>
          <p:cNvSpPr txBox="1"/>
          <p:nvPr/>
        </p:nvSpPr>
        <p:spPr>
          <a:xfrm>
            <a:off x="3419872" y="3933056"/>
            <a:ext cx="306494" cy="369332"/>
          </a:xfrm>
          <a:prstGeom prst="rect">
            <a:avLst/>
          </a:prstGeom>
          <a:noFill/>
        </p:spPr>
        <p:txBody>
          <a:bodyPr wrap="none" rtlCol="0">
            <a:spAutoFit/>
          </a:bodyPr>
          <a:lstStyle/>
          <a:p>
            <a:r>
              <a:rPr lang="cs-CZ" dirty="0" smtClean="0"/>
              <a:t>b</a:t>
            </a:r>
            <a:endParaRPr lang="cs-CZ" dirty="0"/>
          </a:p>
        </p:txBody>
      </p:sp>
      <p:sp>
        <p:nvSpPr>
          <p:cNvPr id="95" name="TextBox 94"/>
          <p:cNvSpPr txBox="1"/>
          <p:nvPr/>
        </p:nvSpPr>
        <p:spPr>
          <a:xfrm>
            <a:off x="2483768" y="3789040"/>
            <a:ext cx="282450" cy="369332"/>
          </a:xfrm>
          <a:prstGeom prst="rect">
            <a:avLst/>
          </a:prstGeom>
          <a:noFill/>
        </p:spPr>
        <p:txBody>
          <a:bodyPr wrap="none" rtlCol="0">
            <a:spAutoFit/>
          </a:bodyPr>
          <a:lstStyle/>
          <a:p>
            <a:r>
              <a:rPr lang="cs-CZ" dirty="0" smtClean="0"/>
              <a:t>c</a:t>
            </a:r>
            <a:endParaRPr lang="cs-CZ" dirty="0"/>
          </a:p>
        </p:txBody>
      </p:sp>
      <p:cxnSp>
        <p:nvCxnSpPr>
          <p:cNvPr id="97" name="Straight Connector 96"/>
          <p:cNvCxnSpPr/>
          <p:nvPr/>
        </p:nvCxnSpPr>
        <p:spPr>
          <a:xfrm rot="5400000" flipH="1" flipV="1">
            <a:off x="1860148" y="4905164"/>
            <a:ext cx="64807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2627784" y="4444669"/>
            <a:ext cx="158417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339197" y="4581955"/>
            <a:ext cx="86409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31640" y="3652581"/>
            <a:ext cx="208823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123728" y="4509120"/>
            <a:ext cx="122312" cy="122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79" name="Oval 78"/>
          <p:cNvSpPr/>
          <p:nvPr/>
        </p:nvSpPr>
        <p:spPr>
          <a:xfrm>
            <a:off x="3347864" y="3573016"/>
            <a:ext cx="122312" cy="122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7" name="TextBox 106"/>
          <p:cNvSpPr txBox="1"/>
          <p:nvPr/>
        </p:nvSpPr>
        <p:spPr>
          <a:xfrm>
            <a:off x="2040168" y="5157192"/>
            <a:ext cx="504056" cy="369332"/>
          </a:xfrm>
          <a:prstGeom prst="rect">
            <a:avLst/>
          </a:prstGeom>
          <a:noFill/>
        </p:spPr>
        <p:txBody>
          <a:bodyPr wrap="square" rtlCol="0">
            <a:spAutoFit/>
          </a:bodyPr>
          <a:lstStyle/>
          <a:p>
            <a:r>
              <a:rPr lang="en-US" dirty="0" smtClean="0"/>
              <a:t>y</a:t>
            </a:r>
            <a:r>
              <a:rPr lang="cs-CZ" baseline="-25000" dirty="0" smtClean="0"/>
              <a:t>1</a:t>
            </a:r>
            <a:r>
              <a:rPr lang="en-US" baseline="-25000" dirty="0" smtClean="0"/>
              <a:t>1</a:t>
            </a:r>
            <a:endParaRPr lang="cs-CZ" baseline="-25000" dirty="0"/>
          </a:p>
        </p:txBody>
      </p:sp>
      <p:sp>
        <p:nvSpPr>
          <p:cNvPr id="108" name="TextBox 107"/>
          <p:cNvSpPr txBox="1"/>
          <p:nvPr/>
        </p:nvSpPr>
        <p:spPr>
          <a:xfrm>
            <a:off x="3286975" y="5157192"/>
            <a:ext cx="504056" cy="369332"/>
          </a:xfrm>
          <a:prstGeom prst="rect">
            <a:avLst/>
          </a:prstGeom>
          <a:noFill/>
        </p:spPr>
        <p:txBody>
          <a:bodyPr wrap="square" rtlCol="0">
            <a:spAutoFit/>
          </a:bodyPr>
          <a:lstStyle/>
          <a:p>
            <a:r>
              <a:rPr lang="en-US" dirty="0" smtClean="0"/>
              <a:t>y</a:t>
            </a:r>
            <a:r>
              <a:rPr lang="en-US" baseline="-25000" dirty="0" smtClean="0"/>
              <a:t>1</a:t>
            </a:r>
            <a:r>
              <a:rPr lang="cs-CZ" baseline="-25000" dirty="0" smtClean="0"/>
              <a:t>2</a:t>
            </a:r>
            <a:endParaRPr lang="cs-CZ" baseline="-25000" dirty="0"/>
          </a:p>
        </p:txBody>
      </p:sp>
      <p:sp>
        <p:nvSpPr>
          <p:cNvPr id="109" name="TextBox 108"/>
          <p:cNvSpPr txBox="1"/>
          <p:nvPr/>
        </p:nvSpPr>
        <p:spPr>
          <a:xfrm>
            <a:off x="876921" y="4372661"/>
            <a:ext cx="504056" cy="369332"/>
          </a:xfrm>
          <a:prstGeom prst="rect">
            <a:avLst/>
          </a:prstGeom>
          <a:noFill/>
        </p:spPr>
        <p:txBody>
          <a:bodyPr wrap="square" rtlCol="0">
            <a:spAutoFit/>
          </a:bodyPr>
          <a:lstStyle/>
          <a:p>
            <a:r>
              <a:rPr lang="cs-CZ" dirty="0" smtClean="0"/>
              <a:t>y</a:t>
            </a:r>
            <a:r>
              <a:rPr lang="en-US" baseline="-25000" dirty="0" smtClean="0"/>
              <a:t>2</a:t>
            </a:r>
            <a:r>
              <a:rPr lang="cs-CZ" baseline="-25000" dirty="0" smtClean="0"/>
              <a:t>1</a:t>
            </a:r>
            <a:endParaRPr lang="cs-CZ" baseline="-25000" dirty="0"/>
          </a:p>
        </p:txBody>
      </p:sp>
      <p:sp>
        <p:nvSpPr>
          <p:cNvPr id="110" name="TextBox 109"/>
          <p:cNvSpPr txBox="1"/>
          <p:nvPr/>
        </p:nvSpPr>
        <p:spPr>
          <a:xfrm>
            <a:off x="827584" y="3501008"/>
            <a:ext cx="504056" cy="369332"/>
          </a:xfrm>
          <a:prstGeom prst="rect">
            <a:avLst/>
          </a:prstGeom>
          <a:noFill/>
        </p:spPr>
        <p:txBody>
          <a:bodyPr wrap="square" rtlCol="0">
            <a:spAutoFit/>
          </a:bodyPr>
          <a:lstStyle/>
          <a:p>
            <a:r>
              <a:rPr lang="cs-CZ" dirty="0" smtClean="0"/>
              <a:t>y</a:t>
            </a:r>
            <a:r>
              <a:rPr lang="cs-CZ" baseline="-25000" dirty="0" smtClean="0"/>
              <a:t>2</a:t>
            </a:r>
            <a:r>
              <a:rPr lang="en-US" baseline="-25000" dirty="0" smtClean="0"/>
              <a:t>2</a:t>
            </a:r>
            <a:endParaRPr lang="cs-CZ" baseline="-25000" dirty="0"/>
          </a:p>
        </p:txBody>
      </p:sp>
      <p:pic>
        <p:nvPicPr>
          <p:cNvPr id="25" name="Picture 4"/>
          <p:cNvPicPr>
            <a:picLocks noChangeAspect="1" noChangeArrowheads="1"/>
          </p:cNvPicPr>
          <p:nvPr/>
        </p:nvPicPr>
        <p:blipFill>
          <a:blip r:embed="rId2" cstate="print"/>
          <a:srcRect/>
          <a:stretch>
            <a:fillRect/>
          </a:stretch>
        </p:blipFill>
        <p:spPr bwMode="auto">
          <a:xfrm>
            <a:off x="4427984" y="3212976"/>
            <a:ext cx="3744912" cy="573087"/>
          </a:xfrm>
          <a:prstGeom prst="rect">
            <a:avLst/>
          </a:prstGeom>
          <a:noFill/>
          <a:ln w="9525">
            <a:noFill/>
            <a:miter lim="800000"/>
            <a:headEnd/>
            <a:tailEnd/>
          </a:ln>
        </p:spPr>
      </p:pic>
      <p:sp>
        <p:nvSpPr>
          <p:cNvPr id="26" name="TextBox 25"/>
          <p:cNvSpPr txBox="1"/>
          <p:nvPr/>
        </p:nvSpPr>
        <p:spPr>
          <a:xfrm>
            <a:off x="1835696" y="4221088"/>
            <a:ext cx="504056" cy="369332"/>
          </a:xfrm>
          <a:prstGeom prst="rect">
            <a:avLst/>
          </a:prstGeom>
          <a:noFill/>
        </p:spPr>
        <p:txBody>
          <a:bodyPr wrap="square" rtlCol="0">
            <a:spAutoFit/>
          </a:bodyPr>
          <a:lstStyle/>
          <a:p>
            <a:r>
              <a:rPr lang="en-US" dirty="0" smtClean="0"/>
              <a:t>X</a:t>
            </a:r>
            <a:r>
              <a:rPr lang="en-US" baseline="-25000" dirty="0" smtClean="0"/>
              <a:t>1</a:t>
            </a:r>
            <a:endParaRPr lang="cs-CZ" baseline="-25000" dirty="0"/>
          </a:p>
        </p:txBody>
      </p:sp>
      <p:sp>
        <p:nvSpPr>
          <p:cNvPr id="27" name="TextBox 26"/>
          <p:cNvSpPr txBox="1"/>
          <p:nvPr/>
        </p:nvSpPr>
        <p:spPr>
          <a:xfrm>
            <a:off x="3203848" y="3212976"/>
            <a:ext cx="504056" cy="369332"/>
          </a:xfrm>
          <a:prstGeom prst="rect">
            <a:avLst/>
          </a:prstGeom>
          <a:noFill/>
        </p:spPr>
        <p:txBody>
          <a:bodyPr wrap="square" rtlCol="0">
            <a:spAutoFit/>
          </a:bodyPr>
          <a:lstStyle/>
          <a:p>
            <a:r>
              <a:rPr lang="en-US" dirty="0" smtClean="0"/>
              <a:t>X</a:t>
            </a:r>
            <a:r>
              <a:rPr lang="en-US" baseline="-25000" dirty="0" smtClean="0"/>
              <a:t>2</a:t>
            </a:r>
            <a:endParaRPr lang="cs-CZ" baseline="-25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pPr eaLnBrk="1" hangingPunct="1">
              <a:defRPr/>
            </a:pPr>
            <a:r>
              <a:rPr lang="cs-CZ" smtClean="0"/>
              <a:t>Sokal </a:t>
            </a:r>
            <a:r>
              <a:rPr lang="en-US" smtClean="0"/>
              <a:t>&amp; Sneath (1963)</a:t>
            </a:r>
            <a:r>
              <a:rPr lang="en-GB" smtClean="0"/>
              <a:t> </a:t>
            </a:r>
          </a:p>
        </p:txBody>
      </p:sp>
      <p:sp>
        <p:nvSpPr>
          <p:cNvPr id="12292" name="Rectangle 3"/>
          <p:cNvSpPr>
            <a:spLocks noGrp="1" noChangeArrowheads="1"/>
          </p:cNvSpPr>
          <p:nvPr>
            <p:ph type="body" idx="1"/>
          </p:nvPr>
        </p:nvSpPr>
        <p:spPr/>
        <p:txBody>
          <a:bodyPr/>
          <a:lstStyle/>
          <a:p>
            <a:pPr eaLnBrk="1" hangingPunct="1"/>
            <a:r>
              <a:rPr lang="en-GB" smtClean="0"/>
              <a:t>navržen jako doplněk Rogers </a:t>
            </a:r>
            <a:r>
              <a:rPr lang="en-US" smtClean="0"/>
              <a:t>&amp; Tanimotova koeficientu (S2)</a:t>
            </a:r>
            <a:r>
              <a:rPr lang="cs-CZ" smtClean="0"/>
              <a:t>, </a:t>
            </a:r>
            <a:r>
              <a:rPr lang="en-US" smtClean="0"/>
              <a:t> </a:t>
            </a:r>
            <a:r>
              <a:rPr lang="cs-CZ" smtClean="0"/>
              <a:t> dává dvojnásobnou váhu rozdílům ve jmenovateli.</a:t>
            </a:r>
            <a:r>
              <a:rPr lang="en-GB" smtClean="0"/>
              <a:t> </a:t>
            </a:r>
          </a:p>
        </p:txBody>
      </p:sp>
      <p:sp>
        <p:nvSpPr>
          <p:cNvPr id="12293"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0" name="Object 2"/>
          <p:cNvGraphicFramePr>
            <a:graphicFrameLocks noChangeAspect="1"/>
          </p:cNvGraphicFramePr>
          <p:nvPr/>
        </p:nvGraphicFramePr>
        <p:xfrm>
          <a:off x="2627313" y="3500438"/>
          <a:ext cx="3816350" cy="971550"/>
        </p:xfrm>
        <a:graphic>
          <a:graphicData uri="http://schemas.openxmlformats.org/presentationml/2006/ole">
            <mc:AlternateContent xmlns:mc="http://schemas.openxmlformats.org/markup-compatibility/2006">
              <mc:Choice xmlns:v="urn:schemas-microsoft-com:vml" Requires="v">
                <p:oleObj spid="_x0000_s188420" name="Rovnice" r:id="rId3" imgW="1536033" imgH="393529" progId="Equation.3">
                  <p:embed/>
                </p:oleObj>
              </mc:Choice>
              <mc:Fallback>
                <p:oleObj name="Rovnice" r:id="rId3" imgW="1536033"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500438"/>
                        <a:ext cx="381635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pPr eaLnBrk="1" hangingPunct="1">
              <a:defRPr/>
            </a:pPr>
            <a:r>
              <a:rPr lang="cs-CZ" smtClean="0"/>
              <a:t>Russel </a:t>
            </a:r>
            <a:r>
              <a:rPr lang="en-US" smtClean="0"/>
              <a:t>&amp;</a:t>
            </a:r>
            <a:r>
              <a:rPr lang="cs-CZ" smtClean="0"/>
              <a:t> Rao (1940) </a:t>
            </a:r>
            <a:endParaRPr lang="en-GB" smtClean="0"/>
          </a:p>
        </p:txBody>
      </p:sp>
      <p:sp>
        <p:nvSpPr>
          <p:cNvPr id="13316" name="Rectangle 3"/>
          <p:cNvSpPr>
            <a:spLocks noGrp="1" noChangeArrowheads="1"/>
          </p:cNvSpPr>
          <p:nvPr>
            <p:ph type="body" idx="1"/>
          </p:nvPr>
        </p:nvSpPr>
        <p:spPr/>
        <p:txBody>
          <a:bodyPr/>
          <a:lstStyle/>
          <a:p>
            <a:pPr eaLnBrk="1" hangingPunct="1"/>
            <a:r>
              <a:rPr lang="cs-CZ" sz="2400" smtClean="0"/>
              <a:t>navržená míra umožňuje porovnání počtu duplicitních prezencí (v čitateli) proti celkovému počtu druhů, nalezených na všech lokalitách, zahrnujícím druhy, které chybějí (</a:t>
            </a:r>
            <a:r>
              <a:rPr lang="cs-CZ" sz="2400" i="1" smtClean="0"/>
              <a:t>d</a:t>
            </a:r>
            <a:r>
              <a:rPr lang="cs-CZ" sz="2400" smtClean="0"/>
              <a:t>) na obou uvažovaných lokalitách.</a:t>
            </a:r>
            <a:r>
              <a:rPr lang="en-GB" sz="2400" smtClean="0"/>
              <a:t> </a:t>
            </a:r>
          </a:p>
        </p:txBody>
      </p:sp>
      <p:sp>
        <p:nvSpPr>
          <p:cNvPr id="13317"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314" name="Object 2"/>
          <p:cNvGraphicFramePr>
            <a:graphicFrameLocks noChangeAspect="1"/>
          </p:cNvGraphicFramePr>
          <p:nvPr/>
        </p:nvGraphicFramePr>
        <p:xfrm>
          <a:off x="2627313" y="3141663"/>
          <a:ext cx="3095625" cy="1362075"/>
        </p:xfrm>
        <a:graphic>
          <a:graphicData uri="http://schemas.openxmlformats.org/presentationml/2006/ole">
            <mc:AlternateContent xmlns:mc="http://schemas.openxmlformats.org/markup-compatibility/2006">
              <mc:Choice xmlns:v="urn:schemas-microsoft-com:vml" Requires="v">
                <p:oleObj spid="_x0000_s189444" name="Rovnice" r:id="rId3" imgW="952087" imgH="418918" progId="Equation.3">
                  <p:embed/>
                </p:oleObj>
              </mc:Choice>
              <mc:Fallback>
                <p:oleObj name="Rovnice" r:id="rId3" imgW="952087" imgH="418918"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141663"/>
                        <a:ext cx="3095625"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pPr eaLnBrk="1" hangingPunct="1">
              <a:defRPr/>
            </a:pPr>
            <a:r>
              <a:rPr lang="cs-CZ" smtClean="0"/>
              <a:t>Kulczynski (1928)</a:t>
            </a:r>
            <a:r>
              <a:rPr lang="en-GB" smtClean="0"/>
              <a:t> </a:t>
            </a:r>
          </a:p>
        </p:txBody>
      </p:sp>
      <p:sp>
        <p:nvSpPr>
          <p:cNvPr id="14340" name="Rectangle 3"/>
          <p:cNvSpPr>
            <a:spLocks noGrp="1" noChangeArrowheads="1"/>
          </p:cNvSpPr>
          <p:nvPr>
            <p:ph type="body" idx="1"/>
          </p:nvPr>
        </p:nvSpPr>
        <p:spPr/>
        <p:txBody>
          <a:bodyPr/>
          <a:lstStyle/>
          <a:p>
            <a:pPr eaLnBrk="1" hangingPunct="1"/>
            <a:r>
              <a:rPr lang="cs-CZ" smtClean="0"/>
              <a:t>koeficient porovnávající duplicitní prezence s diferencemi</a:t>
            </a:r>
            <a:r>
              <a:rPr lang="en-GB" smtClean="0"/>
              <a:t> </a:t>
            </a:r>
          </a:p>
        </p:txBody>
      </p:sp>
      <p:sp>
        <p:nvSpPr>
          <p:cNvPr id="14341"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cs-CZ"/>
          </a:p>
        </p:txBody>
      </p:sp>
      <p:graphicFrame>
        <p:nvGraphicFramePr>
          <p:cNvPr id="14338" name="Object 2"/>
          <p:cNvGraphicFramePr>
            <a:graphicFrameLocks noChangeAspect="1"/>
          </p:cNvGraphicFramePr>
          <p:nvPr/>
        </p:nvGraphicFramePr>
        <p:xfrm>
          <a:off x="3276600" y="3357563"/>
          <a:ext cx="2951163" cy="1000125"/>
        </p:xfrm>
        <a:graphic>
          <a:graphicData uri="http://schemas.openxmlformats.org/presentationml/2006/ole">
            <mc:AlternateContent xmlns:mc="http://schemas.openxmlformats.org/markup-compatibility/2006">
              <mc:Choice xmlns:v="urn:schemas-microsoft-com:vml" Requires="v">
                <p:oleObj spid="_x0000_s190468" name="Rovnice" r:id="rId3" imgW="1155700" imgH="393700" progId="Equation.3">
                  <p:embed/>
                </p:oleObj>
              </mc:Choice>
              <mc:Fallback>
                <p:oleObj name="Rovnice" r:id="rId3" imgW="11557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357563"/>
                        <a:ext cx="2951163"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vert="horz" lIns="91440" tIns="45720" rIns="91440" bIns="45720" rtlCol="0" anchor="ctr">
            <a:normAutofit fontScale="90000"/>
          </a:bodyPr>
          <a:lstStyle/>
          <a:p>
            <a:pPr>
              <a:defRPr/>
            </a:pPr>
            <a:r>
              <a:rPr lang="cs-CZ" sz="2900" smtClean="0"/>
              <a:t>Binární verze asymetrického kvantitativního Kulczynski koeficientu (1928)</a:t>
            </a:r>
            <a:r>
              <a:rPr lang="en-GB" sz="2900" smtClean="0"/>
              <a:t> </a:t>
            </a:r>
          </a:p>
        </p:txBody>
      </p:sp>
      <p:sp>
        <p:nvSpPr>
          <p:cNvPr id="15364" name="Rectangle 3"/>
          <p:cNvSpPr>
            <a:spLocks noGrp="1" noChangeArrowheads="1"/>
          </p:cNvSpPr>
          <p:nvPr>
            <p:ph type="body" idx="1"/>
          </p:nvPr>
        </p:nvSpPr>
        <p:spPr/>
        <p:txBody>
          <a:bodyPr/>
          <a:lstStyle/>
          <a:p>
            <a:pPr eaLnBrk="1" hangingPunct="1"/>
            <a:r>
              <a:rPr lang="en-GB" sz="2400" smtClean="0"/>
              <a:t>Mezi svými koeficienty pro presence/absence data zmiňují Sokal &amp; Sneath (1963) tuto verzi kvantitativního koeficientu S18</a:t>
            </a:r>
            <a:r>
              <a:rPr lang="cs-CZ" sz="2400" smtClean="0"/>
              <a:t>, kde jsou duplicitní prezence srovnávány se součty okrajů tabulky (</a:t>
            </a:r>
            <a:r>
              <a:rPr lang="cs-CZ" sz="2400" i="1" smtClean="0"/>
              <a:t>a+b</a:t>
            </a:r>
            <a:r>
              <a:rPr lang="cs-CZ" sz="2400" smtClean="0"/>
              <a:t>) a (</a:t>
            </a:r>
            <a:r>
              <a:rPr lang="cs-CZ" sz="2400" i="1" smtClean="0"/>
              <a:t>a+c</a:t>
            </a:r>
            <a:r>
              <a:rPr lang="cs-CZ" sz="2400" smtClean="0"/>
              <a:t>).</a:t>
            </a:r>
            <a:r>
              <a:rPr lang="en-GB" sz="2400" smtClean="0"/>
              <a:t> </a:t>
            </a:r>
          </a:p>
        </p:txBody>
      </p:sp>
      <p:sp>
        <p:nvSpPr>
          <p:cNvPr id="15365"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cs-CZ"/>
          </a:p>
        </p:txBody>
      </p:sp>
      <p:graphicFrame>
        <p:nvGraphicFramePr>
          <p:cNvPr id="15362" name="Object 2"/>
          <p:cNvGraphicFramePr>
            <a:graphicFrameLocks noChangeAspect="1"/>
          </p:cNvGraphicFramePr>
          <p:nvPr/>
        </p:nvGraphicFramePr>
        <p:xfrm>
          <a:off x="2051050" y="3500438"/>
          <a:ext cx="3581400" cy="862012"/>
        </p:xfrm>
        <a:graphic>
          <a:graphicData uri="http://schemas.openxmlformats.org/presentationml/2006/ole">
            <mc:AlternateContent xmlns:mc="http://schemas.openxmlformats.org/markup-compatibility/2006">
              <mc:Choice xmlns:v="urn:schemas-microsoft-com:vml" Requires="v">
                <p:oleObj spid="_x0000_s191492" name="Rovnice" r:id="rId3" imgW="1892300" imgH="431800" progId="Equation.3">
                  <p:embed/>
                </p:oleObj>
              </mc:Choice>
              <mc:Fallback>
                <p:oleObj name="Rovnice" r:id="rId3" imgW="18923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500438"/>
                        <a:ext cx="3581400" cy="862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pPr eaLnBrk="1" hangingPunct="1">
              <a:defRPr/>
            </a:pPr>
            <a:r>
              <a:rPr lang="cs-CZ" smtClean="0"/>
              <a:t>Ochiachi (1957)</a:t>
            </a:r>
            <a:r>
              <a:rPr lang="en-GB" smtClean="0"/>
              <a:t> </a:t>
            </a:r>
          </a:p>
        </p:txBody>
      </p:sp>
      <p:sp>
        <p:nvSpPr>
          <p:cNvPr id="16388" name="Rectangle 3"/>
          <p:cNvSpPr>
            <a:spLocks noGrp="1" noChangeArrowheads="1"/>
          </p:cNvSpPr>
          <p:nvPr>
            <p:ph type="body" idx="1"/>
          </p:nvPr>
        </p:nvSpPr>
        <p:spPr/>
        <p:txBody>
          <a:bodyPr/>
          <a:lstStyle/>
          <a:p>
            <a:pPr eaLnBrk="1" hangingPunct="1"/>
            <a:r>
              <a:rPr lang="en-GB" smtClean="0"/>
              <a:t>použil jako míru podobnosti geometrický průměr poměrů </a:t>
            </a:r>
            <a:r>
              <a:rPr lang="en-GB" i="1" smtClean="0"/>
              <a:t>a</a:t>
            </a:r>
            <a:r>
              <a:rPr lang="en-GB" smtClean="0"/>
              <a:t> k počtu druhů na každé lokalitě, tj. se součty okrajů tabulky (</a:t>
            </a:r>
            <a:r>
              <a:rPr lang="en-GB" i="1" smtClean="0"/>
              <a:t>a+b</a:t>
            </a:r>
            <a:r>
              <a:rPr lang="en-GB" smtClean="0"/>
              <a:t>) a (</a:t>
            </a:r>
            <a:r>
              <a:rPr lang="en-GB" i="1" smtClean="0"/>
              <a:t>a+c</a:t>
            </a:r>
            <a:r>
              <a:rPr lang="en-GB" smtClean="0"/>
              <a:t>)</a:t>
            </a:r>
            <a:r>
              <a:rPr lang="cs-CZ" smtClean="0"/>
              <a:t>, </a:t>
            </a:r>
            <a:r>
              <a:rPr lang="en-GB" smtClean="0"/>
              <a:t> tento koeficient je obdobou S6, bez části, týkající se double-zero (d).</a:t>
            </a:r>
          </a:p>
        </p:txBody>
      </p:sp>
      <p:sp>
        <p:nvSpPr>
          <p:cNvPr id="16389" name="Rectangle 5"/>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cs-CZ"/>
          </a:p>
        </p:txBody>
      </p:sp>
      <p:graphicFrame>
        <p:nvGraphicFramePr>
          <p:cNvPr id="16386" name="Object 2"/>
          <p:cNvGraphicFramePr>
            <a:graphicFrameLocks noChangeAspect="1"/>
          </p:cNvGraphicFramePr>
          <p:nvPr/>
        </p:nvGraphicFramePr>
        <p:xfrm>
          <a:off x="1619250" y="3573463"/>
          <a:ext cx="6048375" cy="1081087"/>
        </p:xfrm>
        <a:graphic>
          <a:graphicData uri="http://schemas.openxmlformats.org/presentationml/2006/ole">
            <mc:AlternateContent xmlns:mc="http://schemas.openxmlformats.org/markup-compatibility/2006">
              <mc:Choice xmlns:v="urn:schemas-microsoft-com:vml" Requires="v">
                <p:oleObj spid="_x0000_s192516" name="Rovnice" r:id="rId3" imgW="2946400" imgH="495300" progId="Equation.3">
                  <p:embed/>
                </p:oleObj>
              </mc:Choice>
              <mc:Fallback>
                <p:oleObj name="Rovnice" r:id="rId3" imgW="2946400" imgH="495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573463"/>
                        <a:ext cx="6048375"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eaLnBrk="1" hangingPunct="1">
              <a:defRPr/>
            </a:pPr>
            <a:r>
              <a:rPr lang="cs-CZ" smtClean="0"/>
              <a:t>Faith (1983)</a:t>
            </a:r>
            <a:r>
              <a:rPr lang="en-GB" smtClean="0"/>
              <a:t> </a:t>
            </a:r>
          </a:p>
        </p:txBody>
      </p:sp>
      <p:sp>
        <p:nvSpPr>
          <p:cNvPr id="17412" name="Rectangle 3"/>
          <p:cNvSpPr>
            <a:spLocks noGrp="1" noChangeArrowheads="1"/>
          </p:cNvSpPr>
          <p:nvPr>
            <p:ph type="body" idx="1"/>
          </p:nvPr>
        </p:nvSpPr>
        <p:spPr/>
        <p:txBody>
          <a:bodyPr/>
          <a:lstStyle/>
          <a:p>
            <a:pPr eaLnBrk="1" hangingPunct="1"/>
            <a:r>
              <a:rPr lang="cs-CZ" smtClean="0"/>
              <a:t>V tomto koeficientu je neshoda (přítomnost na jedné a absence na druhé lokalitě) vážena proti duplicitní prezenci. Hodnota S26 klesá s růstem double-zero</a:t>
            </a:r>
            <a:r>
              <a:rPr lang="en-GB" smtClean="0"/>
              <a:t> </a:t>
            </a:r>
          </a:p>
        </p:txBody>
      </p:sp>
      <p:sp>
        <p:nvSpPr>
          <p:cNvPr id="17413"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cs-CZ"/>
          </a:p>
        </p:txBody>
      </p:sp>
      <p:graphicFrame>
        <p:nvGraphicFramePr>
          <p:cNvPr id="17410" name="Object 2"/>
          <p:cNvGraphicFramePr>
            <a:graphicFrameLocks noChangeAspect="1"/>
          </p:cNvGraphicFramePr>
          <p:nvPr/>
        </p:nvGraphicFramePr>
        <p:xfrm>
          <a:off x="2555875" y="2852738"/>
          <a:ext cx="3816350" cy="1174750"/>
        </p:xfrm>
        <a:graphic>
          <a:graphicData uri="http://schemas.openxmlformats.org/presentationml/2006/ole">
            <mc:AlternateContent xmlns:mc="http://schemas.openxmlformats.org/markup-compatibility/2006">
              <mc:Choice xmlns:v="urn:schemas-microsoft-com:vml" Requires="v">
                <p:oleObj spid="_x0000_s193540" name="Rovnice" r:id="rId3" imgW="1358900" imgH="419100" progId="Equation.3">
                  <p:embed/>
                </p:oleObj>
              </mc:Choice>
              <mc:Fallback>
                <p:oleObj name="Rovnice" r:id="rId3" imgW="13589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852738"/>
                        <a:ext cx="38163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lstStyle/>
          <a:p>
            <a:r>
              <a:rPr lang="cs-CZ" dirty="0"/>
              <a:t>Vícerozměrné statistické metody </a:t>
            </a:r>
            <a:endParaRPr lang="cs-CZ" dirty="0"/>
          </a:p>
        </p:txBody>
      </p:sp>
      <p:sp>
        <p:nvSpPr>
          <p:cNvPr id="3" name="Subtitle 2"/>
          <p:cNvSpPr>
            <a:spLocks noGrp="1"/>
          </p:cNvSpPr>
          <p:nvPr>
            <p:ph type="subTitle" idx="1"/>
          </p:nvPr>
        </p:nvSpPr>
        <p:spPr/>
        <p:txBody>
          <a:bodyPr/>
          <a:lstStyle/>
          <a:p>
            <a:r>
              <a:rPr lang="cs-CZ" dirty="0" smtClean="0"/>
              <a:t>Práce s asociační maticí</a:t>
            </a: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Asociační matice</a:t>
            </a:r>
            <a:endParaRPr lang="cs-CZ" dirty="0"/>
          </a:p>
        </p:txBody>
      </p:sp>
      <p:sp>
        <p:nvSpPr>
          <p:cNvPr id="3" name="Content Placeholder 2"/>
          <p:cNvSpPr>
            <a:spLocks noGrp="1"/>
          </p:cNvSpPr>
          <p:nvPr>
            <p:ph idx="1"/>
          </p:nvPr>
        </p:nvSpPr>
        <p:spPr/>
        <p:txBody>
          <a:bodyPr/>
          <a:lstStyle/>
          <a:p>
            <a:r>
              <a:rPr lang="cs-CZ" dirty="0" smtClean="0"/>
              <a:t>Typická asociační matice je čtvercová matice</a:t>
            </a:r>
          </a:p>
          <a:p>
            <a:r>
              <a:rPr lang="cs-CZ" dirty="0" smtClean="0"/>
              <a:t>Typická asociační matice je symetrická kolem diagonály</a:t>
            </a:r>
          </a:p>
          <a:p>
            <a:pPr lvl="1"/>
            <a:r>
              <a:rPr lang="cs-CZ" dirty="0" smtClean="0"/>
              <a:t>Ve speciálních případech existují i asymetrické asociační matice</a:t>
            </a:r>
          </a:p>
          <a:p>
            <a:endParaRPr lang="en-US" dirty="0" smtClean="0"/>
          </a:p>
          <a:p>
            <a:r>
              <a:rPr lang="cs-CZ" dirty="0" smtClean="0"/>
              <a:t>Diagonála obsahuje 0 (v případě vzdáleností) nebo identitu objektu se sebou samým (podobnosti, obvykle 1 nebo 100</a:t>
            </a:r>
            <a:r>
              <a:rPr lang="en-US" dirty="0" smtClean="0"/>
              <a:t>%)</a:t>
            </a:r>
          </a:p>
          <a:p>
            <a:endParaRPr lang="en-US" dirty="0" smtClean="0"/>
          </a:p>
          <a:p>
            <a:r>
              <a:rPr lang="en-US" dirty="0" err="1" smtClean="0"/>
              <a:t>Asoc</a:t>
            </a:r>
            <a:r>
              <a:rPr lang="cs-CZ" dirty="0" err="1" smtClean="0"/>
              <a:t>iační</a:t>
            </a:r>
            <a:r>
              <a:rPr lang="cs-CZ" dirty="0" smtClean="0"/>
              <a:t> matice může být spočtena mezi objekty pomocí metrik podobnosti a vzdálenosti (Q mode analýza) nebo mezi proměnnými pomocí korelací a </a:t>
            </a:r>
            <a:r>
              <a:rPr lang="cs-CZ" dirty="0" err="1" smtClean="0"/>
              <a:t>kovariancí</a:t>
            </a:r>
            <a:r>
              <a:rPr lang="cs-CZ" dirty="0" smtClean="0"/>
              <a:t> (R mode analýza)</a:t>
            </a:r>
          </a:p>
          <a:p>
            <a:endParaRPr lang="cs-CZ" dirty="0" smtClean="0"/>
          </a:p>
          <a:p>
            <a:r>
              <a:rPr lang="cs-CZ" dirty="0" smtClean="0"/>
              <a:t>Asociační matice mohou být jak vstupem do vícerozměrných analýz tak vstupem pro klasické jednorozměrné statistické výpočty, kdy základní jednotkou  není jeden objekt, ale podobnost/vzdálenost dvojice objektů</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47</a:t>
            </a:fld>
            <a:endParaRPr lang="cs-CZ"/>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Příklad výpočtu asociační matice</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48</a:t>
            </a:fld>
            <a:endParaRPr lang="cs-CZ"/>
          </a:p>
        </p:txBody>
      </p:sp>
      <p:pic>
        <p:nvPicPr>
          <p:cNvPr id="232450" name="Picture 2"/>
          <p:cNvPicPr>
            <a:picLocks noChangeAspect="1" noChangeArrowheads="1"/>
          </p:cNvPicPr>
          <p:nvPr/>
        </p:nvPicPr>
        <p:blipFill>
          <a:blip r:embed="rId2" cstate="print"/>
          <a:srcRect r="73619" b="35480"/>
          <a:stretch>
            <a:fillRect/>
          </a:stretch>
        </p:blipFill>
        <p:spPr bwMode="auto">
          <a:xfrm>
            <a:off x="179512" y="1052736"/>
            <a:ext cx="3384376" cy="5000795"/>
          </a:xfrm>
          <a:prstGeom prst="rect">
            <a:avLst/>
          </a:prstGeom>
          <a:noFill/>
          <a:ln w="9525">
            <a:noFill/>
            <a:miter lim="800000"/>
            <a:headEnd/>
            <a:tailEnd/>
          </a:ln>
        </p:spPr>
      </p:pic>
      <p:pic>
        <p:nvPicPr>
          <p:cNvPr id="232451" name="Picture 3"/>
          <p:cNvPicPr>
            <a:picLocks noChangeAspect="1" noChangeArrowheads="1"/>
          </p:cNvPicPr>
          <p:nvPr/>
        </p:nvPicPr>
        <p:blipFill>
          <a:blip r:embed="rId3" cstate="print"/>
          <a:srcRect l="6300" t="8472" r="59444" b="58290"/>
          <a:stretch>
            <a:fillRect/>
          </a:stretch>
        </p:blipFill>
        <p:spPr bwMode="auto">
          <a:xfrm>
            <a:off x="3707904" y="1268760"/>
            <a:ext cx="5256584" cy="3081446"/>
          </a:xfrm>
          <a:prstGeom prst="rect">
            <a:avLst/>
          </a:prstGeom>
          <a:noFill/>
          <a:ln w="9525">
            <a:noFill/>
            <a:miter lim="800000"/>
            <a:headEnd/>
            <a:tailEnd/>
          </a:ln>
        </p:spPr>
      </p:pic>
      <p:sp>
        <p:nvSpPr>
          <p:cNvPr id="7" name="Right Arrow 6"/>
          <p:cNvSpPr/>
          <p:nvPr/>
        </p:nvSpPr>
        <p:spPr>
          <a:xfrm>
            <a:off x="2699792" y="2348880"/>
            <a:ext cx="180020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Straight Connector 8"/>
          <p:cNvCxnSpPr/>
          <p:nvPr/>
        </p:nvCxnSpPr>
        <p:spPr>
          <a:xfrm>
            <a:off x="4211960" y="1581910"/>
            <a:ext cx="4853886" cy="2411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1" y="4869160"/>
            <a:ext cx="3816424" cy="648072"/>
          </a:xfrm>
          <a:prstGeom prst="rect">
            <a:avLst/>
          </a:prstGeom>
          <a:noFill/>
        </p:spPr>
        <p:txBody>
          <a:bodyPr wrap="square" rtlCol="0">
            <a:spAutoFit/>
          </a:bodyPr>
          <a:lstStyle/>
          <a:p>
            <a:r>
              <a:rPr lang="cs-CZ" dirty="0" smtClean="0"/>
              <a:t>Asociační matice euklidovských vzdáleností mezi rostlinami</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Histogram jako popis asociační matice</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49</a:t>
            </a:fld>
            <a:endParaRPr lang="cs-CZ"/>
          </a:p>
        </p:txBody>
      </p:sp>
      <p:graphicFrame>
        <p:nvGraphicFramePr>
          <p:cNvPr id="233474" name="Object 2"/>
          <p:cNvGraphicFramePr>
            <a:graphicFrameLocks noChangeAspect="1"/>
          </p:cNvGraphicFramePr>
          <p:nvPr/>
        </p:nvGraphicFramePr>
        <p:xfrm>
          <a:off x="-180528" y="1700808"/>
          <a:ext cx="4988024" cy="3741018"/>
        </p:xfrm>
        <a:graphic>
          <a:graphicData uri="http://schemas.openxmlformats.org/presentationml/2006/ole">
            <mc:AlternateContent xmlns:mc="http://schemas.openxmlformats.org/markup-compatibility/2006">
              <mc:Choice xmlns:v="urn:schemas-microsoft-com:vml" Requires="v">
                <p:oleObj spid="_x0000_s233478" name="Graph" r:id="rId3" imgW="5943600" imgH="4457880" progId="STATISTICA.Graph">
                  <p:embed/>
                </p:oleObj>
              </mc:Choice>
              <mc:Fallback>
                <p:oleObj name="Graph" r:id="rId3" imgW="5943600" imgH="4457880" progId="STATISTICA.Grap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700808"/>
                        <a:ext cx="4988024" cy="374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3475" name="Object 3"/>
          <p:cNvGraphicFramePr>
            <a:graphicFrameLocks noChangeAspect="1"/>
          </p:cNvGraphicFramePr>
          <p:nvPr/>
        </p:nvGraphicFramePr>
        <p:xfrm>
          <a:off x="4427984" y="1916832"/>
          <a:ext cx="4411960" cy="3308970"/>
        </p:xfrm>
        <a:graphic>
          <a:graphicData uri="http://schemas.openxmlformats.org/presentationml/2006/ole">
            <mc:AlternateContent xmlns:mc="http://schemas.openxmlformats.org/markup-compatibility/2006">
              <mc:Choice xmlns:v="urn:schemas-microsoft-com:vml" Requires="v">
                <p:oleObj spid="_x0000_s233479" name="Graph" r:id="rId5" imgW="5943600" imgH="4457880" progId="STATISTICA.Graph">
                  <p:embed/>
                </p:oleObj>
              </mc:Choice>
              <mc:Fallback>
                <p:oleObj name="Graph" r:id="rId5" imgW="5943600" imgH="4457880" progId="STATISTICA.Grap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916832"/>
                        <a:ext cx="4411960" cy="330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Různé přístupy k měření vzdálenosti</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a:t>
            </a:fld>
            <a:endParaRPr lang="cs-CZ"/>
          </a:p>
        </p:txBody>
      </p:sp>
      <p:pic>
        <p:nvPicPr>
          <p:cNvPr id="218114" name="Picture 2"/>
          <p:cNvPicPr>
            <a:picLocks noChangeAspect="1" noChangeArrowheads="1"/>
          </p:cNvPicPr>
          <p:nvPr/>
        </p:nvPicPr>
        <p:blipFill>
          <a:blip r:embed="rId2" cstate="print"/>
          <a:srcRect l="28350" t="31920" r="6919" b="10961"/>
          <a:stretch>
            <a:fillRect/>
          </a:stretch>
        </p:blipFill>
        <p:spPr bwMode="auto">
          <a:xfrm>
            <a:off x="144016" y="1715252"/>
            <a:ext cx="8820472" cy="4378044"/>
          </a:xfrm>
          <a:prstGeom prst="rect">
            <a:avLst/>
          </a:prstGeom>
          <a:noFill/>
          <a:ln w="9525">
            <a:noFill/>
            <a:miter lim="800000"/>
            <a:headEnd/>
            <a:tailEnd/>
          </a:ln>
        </p:spPr>
      </p:pic>
      <p:sp>
        <p:nvSpPr>
          <p:cNvPr id="6" name="Oval 5"/>
          <p:cNvSpPr/>
          <p:nvPr/>
        </p:nvSpPr>
        <p:spPr>
          <a:xfrm>
            <a:off x="3153544" y="4307540"/>
            <a:ext cx="266328" cy="2663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al 6"/>
          <p:cNvSpPr/>
          <p:nvPr/>
        </p:nvSpPr>
        <p:spPr>
          <a:xfrm>
            <a:off x="5364088" y="4523564"/>
            <a:ext cx="266328" cy="2663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Box 7"/>
          <p:cNvSpPr txBox="1"/>
          <p:nvPr/>
        </p:nvSpPr>
        <p:spPr>
          <a:xfrm>
            <a:off x="2915816" y="4667580"/>
            <a:ext cx="495649" cy="707886"/>
          </a:xfrm>
          <a:prstGeom prst="rect">
            <a:avLst/>
          </a:prstGeom>
          <a:noFill/>
        </p:spPr>
        <p:txBody>
          <a:bodyPr wrap="none" rtlCol="0">
            <a:spAutoFit/>
          </a:bodyPr>
          <a:lstStyle/>
          <a:p>
            <a:r>
              <a:rPr lang="cs-CZ" sz="4000" b="1" dirty="0" smtClean="0">
                <a:solidFill>
                  <a:srgbClr val="FF0000"/>
                </a:solidFill>
              </a:rPr>
              <a:t>A</a:t>
            </a:r>
            <a:endParaRPr lang="cs-CZ" sz="4000" b="1" dirty="0">
              <a:solidFill>
                <a:srgbClr val="FF0000"/>
              </a:solidFill>
            </a:endParaRPr>
          </a:p>
        </p:txBody>
      </p:sp>
      <p:sp>
        <p:nvSpPr>
          <p:cNvPr id="9" name="TextBox 8"/>
          <p:cNvSpPr txBox="1"/>
          <p:nvPr/>
        </p:nvSpPr>
        <p:spPr>
          <a:xfrm>
            <a:off x="5220072" y="4811596"/>
            <a:ext cx="471604" cy="707886"/>
          </a:xfrm>
          <a:prstGeom prst="rect">
            <a:avLst/>
          </a:prstGeom>
          <a:noFill/>
        </p:spPr>
        <p:txBody>
          <a:bodyPr wrap="none" rtlCol="0">
            <a:spAutoFit/>
          </a:bodyPr>
          <a:lstStyle/>
          <a:p>
            <a:r>
              <a:rPr lang="cs-CZ" sz="4000" b="1" dirty="0" smtClean="0">
                <a:solidFill>
                  <a:srgbClr val="FF0000"/>
                </a:solidFill>
              </a:rPr>
              <a:t>B</a:t>
            </a:r>
            <a:endParaRPr lang="cs-CZ" sz="4000" b="1" dirty="0">
              <a:solidFill>
                <a:srgbClr val="FF0000"/>
              </a:solidFill>
            </a:endParaRPr>
          </a:p>
        </p:txBody>
      </p:sp>
      <p:pic>
        <p:nvPicPr>
          <p:cNvPr id="218115" name="Picture 3"/>
          <p:cNvPicPr>
            <a:picLocks noChangeAspect="1" noChangeArrowheads="1"/>
          </p:cNvPicPr>
          <p:nvPr/>
        </p:nvPicPr>
        <p:blipFill>
          <a:blip r:embed="rId3" cstate="print"/>
          <a:srcRect/>
          <a:stretch>
            <a:fillRect/>
          </a:stretch>
        </p:blipFill>
        <p:spPr bwMode="auto">
          <a:xfrm>
            <a:off x="6012160" y="4091516"/>
            <a:ext cx="1520544" cy="1556023"/>
          </a:xfrm>
          <a:prstGeom prst="rect">
            <a:avLst/>
          </a:prstGeom>
          <a:noFill/>
          <a:ln w="76200">
            <a:solidFill>
              <a:srgbClr val="00B0F0"/>
            </a:solidFill>
            <a:miter lim="800000"/>
            <a:headEnd/>
            <a:tailEnd/>
          </a:ln>
        </p:spPr>
      </p:pic>
      <p:cxnSp>
        <p:nvCxnSpPr>
          <p:cNvPr id="14" name="Straight Connector 13"/>
          <p:cNvCxnSpPr>
            <a:stCxn id="7" idx="2"/>
            <a:endCxn id="6" idx="6"/>
          </p:cNvCxnSpPr>
          <p:nvPr/>
        </p:nvCxnSpPr>
        <p:spPr>
          <a:xfrm rot="10800000">
            <a:off x="3419872" y="4440704"/>
            <a:ext cx="1944216" cy="21602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35896" y="3587460"/>
            <a:ext cx="36000" cy="36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Straight Connector 16"/>
          <p:cNvCxnSpPr>
            <a:stCxn id="7" idx="1"/>
            <a:endCxn id="15" idx="5"/>
          </p:cNvCxnSpPr>
          <p:nvPr/>
        </p:nvCxnSpPr>
        <p:spPr>
          <a:xfrm rot="16200000" flipV="1">
            <a:off x="4062669" y="3222144"/>
            <a:ext cx="944379" cy="17364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3"/>
            <a:endCxn id="6" idx="0"/>
          </p:cNvCxnSpPr>
          <p:nvPr/>
        </p:nvCxnSpPr>
        <p:spPr>
          <a:xfrm rot="5400000">
            <a:off x="3119262" y="3785634"/>
            <a:ext cx="689352" cy="35446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218116" name="Picture 4"/>
          <p:cNvPicPr>
            <a:picLocks noChangeAspect="1" noChangeArrowheads="1"/>
          </p:cNvPicPr>
          <p:nvPr/>
        </p:nvPicPr>
        <p:blipFill>
          <a:blip r:embed="rId4" cstate="print"/>
          <a:srcRect/>
          <a:stretch>
            <a:fillRect/>
          </a:stretch>
        </p:blipFill>
        <p:spPr bwMode="auto">
          <a:xfrm>
            <a:off x="1043608" y="2651356"/>
            <a:ext cx="1999109" cy="1332739"/>
          </a:xfrm>
          <a:prstGeom prst="rect">
            <a:avLst/>
          </a:prstGeom>
          <a:noFill/>
          <a:ln w="76200">
            <a:solidFill>
              <a:srgbClr val="FFFF00"/>
            </a:solidFill>
            <a:miter lim="800000"/>
            <a:headEnd/>
            <a:tailEnd/>
          </a:ln>
        </p:spPr>
      </p:pic>
      <p:sp>
        <p:nvSpPr>
          <p:cNvPr id="26" name="TextBox 25"/>
          <p:cNvSpPr txBox="1"/>
          <p:nvPr/>
        </p:nvSpPr>
        <p:spPr>
          <a:xfrm>
            <a:off x="755576" y="1196752"/>
            <a:ext cx="2789353" cy="369332"/>
          </a:xfrm>
          <a:prstGeom prst="rect">
            <a:avLst/>
          </a:prstGeom>
          <a:noFill/>
        </p:spPr>
        <p:txBody>
          <a:bodyPr wrap="none" rtlCol="0">
            <a:spAutoFit/>
          </a:bodyPr>
          <a:lstStyle/>
          <a:p>
            <a:r>
              <a:rPr lang="cs-CZ" dirty="0" smtClean="0"/>
              <a:t>Jednou na Manhattanu …….</a:t>
            </a: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Vztahy mezi různými metrikami vzdáleností</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50</a:t>
            </a:fld>
            <a:endParaRPr lang="cs-CZ"/>
          </a:p>
        </p:txBody>
      </p:sp>
      <p:graphicFrame>
        <p:nvGraphicFramePr>
          <p:cNvPr id="234499" name="Object 3"/>
          <p:cNvGraphicFramePr>
            <a:graphicFrameLocks noChangeAspect="1"/>
          </p:cNvGraphicFramePr>
          <p:nvPr/>
        </p:nvGraphicFramePr>
        <p:xfrm>
          <a:off x="1187624" y="890718"/>
          <a:ext cx="6984776" cy="5238582"/>
        </p:xfrm>
        <a:graphic>
          <a:graphicData uri="http://schemas.openxmlformats.org/presentationml/2006/ole">
            <mc:AlternateContent xmlns:mc="http://schemas.openxmlformats.org/markup-compatibility/2006">
              <mc:Choice xmlns:v="urn:schemas-microsoft-com:vml" Requires="v">
                <p:oleObj spid="_x0000_s234501" name="Graph" r:id="rId3" imgW="5943600" imgH="4457880" progId="STATISTICA.Graph">
                  <p:embed/>
                </p:oleObj>
              </mc:Choice>
              <mc:Fallback>
                <p:oleObj name="Graph" r:id="rId3" imgW="5943600" imgH="4457880" progId="STATISTICA.Grap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890718"/>
                        <a:ext cx="6984776" cy="52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827088" y="1773238"/>
          <a:ext cx="2222500" cy="3505200"/>
        </p:xfrm>
        <a:graphic>
          <a:graphicData uri="http://schemas.openxmlformats.org/presentationml/2006/ole">
            <mc:AlternateContent xmlns:mc="http://schemas.openxmlformats.org/markup-compatibility/2006">
              <mc:Choice xmlns:v="urn:schemas-microsoft-com:vml" Requires="v">
                <p:oleObj spid="_x0000_s163846" name="Image" r:id="rId4" imgW="2222222" imgH="3504762" progId="">
                  <p:embed/>
                </p:oleObj>
              </mc:Choice>
              <mc:Fallback>
                <p:oleObj name="Image" r:id="rId4" imgW="2222222" imgH="350476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73238"/>
                        <a:ext cx="22225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932363" y="2132013"/>
          <a:ext cx="3238500" cy="3175000"/>
        </p:xfrm>
        <a:graphic>
          <a:graphicData uri="http://schemas.openxmlformats.org/presentationml/2006/ole">
            <mc:AlternateContent xmlns:mc="http://schemas.openxmlformats.org/markup-compatibility/2006">
              <mc:Choice xmlns:v="urn:schemas-microsoft-com:vml" Requires="v">
                <p:oleObj spid="_x0000_s163847" name="Image" r:id="rId6" imgW="3238095" imgH="3174603" progId="">
                  <p:embed/>
                </p:oleObj>
              </mc:Choice>
              <mc:Fallback>
                <p:oleObj name="Image" r:id="rId6" imgW="3238095" imgH="317460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2132013"/>
                        <a:ext cx="32385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5"/>
          <p:cNvSpPr txBox="1">
            <a:spLocks noChangeArrowheads="1"/>
          </p:cNvSpPr>
          <p:nvPr/>
        </p:nvSpPr>
        <p:spPr bwMode="auto">
          <a:xfrm>
            <a:off x="323850" y="5516563"/>
            <a:ext cx="3851275" cy="581025"/>
          </a:xfrm>
          <a:prstGeom prst="rect">
            <a:avLst/>
          </a:prstGeom>
          <a:noFill/>
          <a:ln w="9525">
            <a:noFill/>
            <a:miter lim="800000"/>
            <a:headEnd/>
            <a:tailEnd/>
          </a:ln>
        </p:spPr>
        <p:txBody>
          <a:bodyPr>
            <a:spAutoFit/>
          </a:bodyPr>
          <a:lstStyle/>
          <a:p>
            <a:pPr eaLnBrk="0" hangingPunct="0"/>
            <a:r>
              <a:rPr kumimoji="1" lang="cs-CZ" sz="1600"/>
              <a:t>Hodnoty parametrů pro jednotlivé objekty</a:t>
            </a:r>
          </a:p>
        </p:txBody>
      </p:sp>
      <p:sp>
        <p:nvSpPr>
          <p:cNvPr id="3077" name="Rectangle 6"/>
          <p:cNvSpPr>
            <a:spLocks noChangeArrowheads="1"/>
          </p:cNvSpPr>
          <p:nvPr/>
        </p:nvSpPr>
        <p:spPr bwMode="auto">
          <a:xfrm>
            <a:off x="827088" y="1395413"/>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NxP MATICE</a:t>
            </a:r>
          </a:p>
        </p:txBody>
      </p:sp>
      <p:sp>
        <p:nvSpPr>
          <p:cNvPr id="3078" name="Rectangle 7"/>
          <p:cNvSpPr>
            <a:spLocks noChangeArrowheads="1"/>
          </p:cNvSpPr>
          <p:nvPr/>
        </p:nvSpPr>
        <p:spPr bwMode="auto">
          <a:xfrm>
            <a:off x="4859338" y="1395413"/>
            <a:ext cx="3238500" cy="304800"/>
          </a:xfrm>
          <a:prstGeom prst="rect">
            <a:avLst/>
          </a:prstGeom>
          <a:solidFill>
            <a:srgbClr val="A50021"/>
          </a:solidFill>
          <a:ln w="9525">
            <a:solidFill>
              <a:schemeClr val="tx1"/>
            </a:solidFill>
            <a:miter lim="800000"/>
            <a:headEnd/>
            <a:tailEnd/>
          </a:ln>
        </p:spPr>
        <p:txBody>
          <a:bodyPr anchor="ctr"/>
          <a:lstStyle/>
          <a:p>
            <a:pPr>
              <a:spcBef>
                <a:spcPct val="20000"/>
              </a:spcBef>
            </a:pPr>
            <a:r>
              <a:rPr lang="cs-CZ" b="1">
                <a:solidFill>
                  <a:schemeClr val="bg1"/>
                </a:solidFill>
              </a:rPr>
              <a:t>ASOCIAČNÍ MATICE</a:t>
            </a:r>
          </a:p>
        </p:txBody>
      </p:sp>
      <p:sp>
        <p:nvSpPr>
          <p:cNvPr id="3079" name="Text Box 8"/>
          <p:cNvSpPr txBox="1">
            <a:spLocks noChangeArrowheads="1"/>
          </p:cNvSpPr>
          <p:nvPr/>
        </p:nvSpPr>
        <p:spPr bwMode="auto">
          <a:xfrm>
            <a:off x="4897438" y="5516563"/>
            <a:ext cx="3851275" cy="581025"/>
          </a:xfrm>
          <a:prstGeom prst="rect">
            <a:avLst/>
          </a:prstGeom>
          <a:noFill/>
          <a:ln w="9525">
            <a:noFill/>
            <a:miter lim="800000"/>
            <a:headEnd/>
            <a:tailEnd/>
          </a:ln>
        </p:spPr>
        <p:txBody>
          <a:bodyPr>
            <a:spAutoFit/>
          </a:bodyPr>
          <a:lstStyle/>
          <a:p>
            <a:pPr eaLnBrk="0" hangingPunct="0"/>
            <a:r>
              <a:rPr kumimoji="1" lang="cs-CZ" sz="1600"/>
              <a:t>Korelace, kovariance, vzdálenost, podobnost</a:t>
            </a:r>
          </a:p>
        </p:txBody>
      </p:sp>
      <p:sp>
        <p:nvSpPr>
          <p:cNvPr id="3080" name="AutoShape 9"/>
          <p:cNvSpPr>
            <a:spLocks noChangeArrowheads="1"/>
          </p:cNvSpPr>
          <p:nvPr/>
        </p:nvSpPr>
        <p:spPr bwMode="auto">
          <a:xfrm>
            <a:off x="6948488" y="4797425"/>
            <a:ext cx="360362" cy="719138"/>
          </a:xfrm>
          <a:prstGeom prst="upArrow">
            <a:avLst>
              <a:gd name="adj1" fmla="val 50000"/>
              <a:gd name="adj2" fmla="val 49890"/>
            </a:avLst>
          </a:prstGeom>
          <a:solidFill>
            <a:schemeClr val="accent1"/>
          </a:solidFill>
          <a:ln w="9525">
            <a:solidFill>
              <a:schemeClr val="tx1"/>
            </a:solidFill>
            <a:miter lim="800000"/>
            <a:headEnd/>
            <a:tailEnd/>
          </a:ln>
        </p:spPr>
        <p:txBody>
          <a:bodyPr wrap="none" anchor="ctr"/>
          <a:lstStyle/>
          <a:p>
            <a:endParaRPr lang="cs-CZ"/>
          </a:p>
        </p:txBody>
      </p:sp>
      <p:sp>
        <p:nvSpPr>
          <p:cNvPr id="3081" name="AutoShape 10"/>
          <p:cNvSpPr>
            <a:spLocks noChangeArrowheads="1"/>
          </p:cNvSpPr>
          <p:nvPr/>
        </p:nvSpPr>
        <p:spPr bwMode="auto">
          <a:xfrm>
            <a:off x="2339975" y="4797425"/>
            <a:ext cx="360363" cy="719138"/>
          </a:xfrm>
          <a:prstGeom prst="upArrow">
            <a:avLst>
              <a:gd name="adj1" fmla="val 50000"/>
              <a:gd name="adj2" fmla="val 49890"/>
            </a:avLst>
          </a:prstGeom>
          <a:solidFill>
            <a:schemeClr val="accent1"/>
          </a:solidFill>
          <a:ln w="9525">
            <a:solidFill>
              <a:schemeClr val="tx1"/>
            </a:solidFill>
            <a:miter lim="800000"/>
            <a:headEnd/>
            <a:tailEnd/>
          </a:ln>
        </p:spPr>
        <p:txBody>
          <a:bodyPr wrap="none" anchor="ctr"/>
          <a:lstStyle/>
          <a:p>
            <a:endParaRPr lang="cs-CZ"/>
          </a:p>
        </p:txBody>
      </p:sp>
      <p:sp>
        <p:nvSpPr>
          <p:cNvPr id="3082" name="AutoShape 11"/>
          <p:cNvSpPr>
            <a:spLocks noChangeArrowheads="1"/>
          </p:cNvSpPr>
          <p:nvPr/>
        </p:nvSpPr>
        <p:spPr bwMode="auto">
          <a:xfrm rot="5400000">
            <a:off x="3725069" y="3556794"/>
            <a:ext cx="612775" cy="1366837"/>
          </a:xfrm>
          <a:prstGeom prst="upArrow">
            <a:avLst>
              <a:gd name="adj1" fmla="val 52852"/>
              <a:gd name="adj2" fmla="val 50776"/>
            </a:avLst>
          </a:prstGeom>
          <a:solidFill>
            <a:schemeClr val="accent1"/>
          </a:solidFill>
          <a:ln w="9525">
            <a:solidFill>
              <a:schemeClr val="tx1"/>
            </a:solidFill>
            <a:miter lim="800000"/>
            <a:headEnd/>
            <a:tailEnd/>
          </a:ln>
        </p:spPr>
        <p:txBody>
          <a:bodyPr wrap="none" anchor="ctr"/>
          <a:lstStyle/>
          <a:p>
            <a:endParaRPr lang="cs-CZ"/>
          </a:p>
        </p:txBody>
      </p:sp>
      <p:sp>
        <p:nvSpPr>
          <p:cNvPr id="3083" name="Text Box 12"/>
          <p:cNvSpPr txBox="1">
            <a:spLocks noChangeArrowheads="1"/>
          </p:cNvSpPr>
          <p:nvPr/>
        </p:nvSpPr>
        <p:spPr bwMode="auto">
          <a:xfrm>
            <a:off x="3105150" y="3068638"/>
            <a:ext cx="2324100" cy="825500"/>
          </a:xfrm>
          <a:prstGeom prst="rect">
            <a:avLst/>
          </a:prstGeom>
          <a:noFill/>
          <a:ln w="9525">
            <a:noFill/>
            <a:miter lim="800000"/>
            <a:headEnd/>
            <a:tailEnd/>
          </a:ln>
        </p:spPr>
        <p:txBody>
          <a:bodyPr>
            <a:spAutoFit/>
          </a:bodyPr>
          <a:lstStyle/>
          <a:p>
            <a:pPr defTabSz="1095375" eaLnBrk="0" hangingPunct="0"/>
            <a:r>
              <a:rPr kumimoji="1" lang="cs-CZ" sz="1600"/>
              <a:t>Výpočet metriky podobností/</a:t>
            </a:r>
          </a:p>
          <a:p>
            <a:pPr defTabSz="1095375" eaLnBrk="0" hangingPunct="0"/>
            <a:r>
              <a:rPr kumimoji="1" lang="cs-CZ" sz="1600"/>
              <a:t>vzdáleností</a:t>
            </a:r>
          </a:p>
        </p:txBody>
      </p:sp>
      <p:sp>
        <p:nvSpPr>
          <p:cNvPr id="403471" name="Rectangle 15"/>
          <p:cNvSpPr>
            <a:spLocks noGrp="1" noChangeArrowheads="1"/>
          </p:cNvSpPr>
          <p:nvPr>
            <p:ph type="title"/>
          </p:nvPr>
        </p:nvSpPr>
        <p:spPr>
          <a:xfrm>
            <a:off x="468313" y="142875"/>
            <a:ext cx="7961312" cy="504825"/>
          </a:xfrm>
        </p:spPr>
        <p:txBody>
          <a:bodyPr>
            <a:normAutofit fontScale="90000"/>
          </a:bodyPr>
          <a:lstStyle/>
          <a:p>
            <a:pPr eaLnBrk="1" hangingPunct="1">
              <a:defRPr/>
            </a:pPr>
            <a:r>
              <a:rPr lang="cs-CZ" dirty="0" smtClean="0"/>
              <a:t>Asociační matice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Mapa prostoru</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7</a:t>
            </a:fld>
            <a:endParaRPr lang="cs-CZ"/>
          </a:p>
        </p:txBody>
      </p:sp>
      <p:pic>
        <p:nvPicPr>
          <p:cNvPr id="6" name="Picture 5" descr="evropa.jpg"/>
          <p:cNvPicPr>
            <a:picLocks noChangeAspect="1"/>
          </p:cNvPicPr>
          <p:nvPr/>
        </p:nvPicPr>
        <p:blipFill>
          <a:blip r:embed="rId2" cstate="print"/>
          <a:stretch>
            <a:fillRect/>
          </a:stretch>
        </p:blipFill>
        <p:spPr>
          <a:xfrm>
            <a:off x="0" y="836712"/>
            <a:ext cx="6089523" cy="4045354"/>
          </a:xfrm>
          <a:prstGeom prst="rect">
            <a:avLst/>
          </a:prstGeom>
        </p:spPr>
      </p:pic>
      <p:graphicFrame>
        <p:nvGraphicFramePr>
          <p:cNvPr id="8" name="Table 7"/>
          <p:cNvGraphicFramePr>
            <a:graphicFrameLocks noGrp="1"/>
          </p:cNvGraphicFramePr>
          <p:nvPr/>
        </p:nvGraphicFramePr>
        <p:xfrm>
          <a:off x="2915816" y="2996952"/>
          <a:ext cx="5867400" cy="3137535"/>
        </p:xfrm>
        <a:graphic>
          <a:graphicData uri="http://schemas.openxmlformats.org/drawingml/2006/table">
            <a:tbl>
              <a:tblPr/>
              <a:tblGrid>
                <a:gridCol w="1079500"/>
                <a:gridCol w="368300"/>
                <a:gridCol w="368300"/>
                <a:gridCol w="368300"/>
                <a:gridCol w="368300"/>
                <a:gridCol w="368300"/>
                <a:gridCol w="368300"/>
                <a:gridCol w="368300"/>
                <a:gridCol w="368300"/>
                <a:gridCol w="368300"/>
                <a:gridCol w="368300"/>
                <a:gridCol w="368300"/>
                <a:gridCol w="368300"/>
                <a:gridCol w="368300"/>
              </a:tblGrid>
              <a:tr h="809625">
                <a:tc>
                  <a:txBody>
                    <a:bodyPr/>
                    <a:lstStyle/>
                    <a:p>
                      <a:pPr algn="l" fontAlgn="b"/>
                      <a:r>
                        <a:rPr lang="cs-CZ" sz="900" b="1" i="1" u="none" strike="noStrike">
                          <a:solidFill>
                            <a:srgbClr val="444444"/>
                          </a:solidFill>
                          <a:latin typeface="Arial"/>
                        </a:rPr>
                        <a:t>Vzdálenost v 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Barcelona</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Bělehrad</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Berlín</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Brusel</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Bukurešť</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Budapešť</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Kodaň</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Dublin</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Hamburg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Istanbul</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Kiev</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Londýn</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1" i="0" u="none" strike="noStrike">
                          <a:solidFill>
                            <a:srgbClr val="444444"/>
                          </a:solidFill>
                          <a:latin typeface="Arial"/>
                        </a:rPr>
                        <a:t>Madrid</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Barcelona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Bělehrad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Berlín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Brusel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Bukurešť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Budapešť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Kodaň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Dublin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Hamburg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Istanbul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Kiev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Londýn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9070">
                <a:tc>
                  <a:txBody>
                    <a:bodyPr/>
                    <a:lstStyle/>
                    <a:p>
                      <a:pPr algn="l" fontAlgn="b"/>
                      <a:r>
                        <a:rPr lang="cs-CZ" sz="900" b="1" i="0" u="none" strike="noStrike">
                          <a:solidFill>
                            <a:srgbClr val="444444"/>
                          </a:solidFill>
                          <a:latin typeface="Arial"/>
                        </a:rPr>
                        <a:t>Madrid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2859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a:solidFill>
                            <a:srgbClr val="444444"/>
                          </a:solidFill>
                          <a:latin typeface="Arial"/>
                        </a:rPr>
                        <a:t>1263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cs-CZ" sz="900" b="0" i="0" u="none" strike="noStrike" dirty="0">
                          <a:solidFill>
                            <a:srgbClr val="444444"/>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6300192" y="1052736"/>
            <a:ext cx="2448272" cy="1200329"/>
          </a:xfrm>
          <a:prstGeom prst="rect">
            <a:avLst/>
          </a:prstGeom>
          <a:noFill/>
        </p:spPr>
        <p:txBody>
          <a:bodyPr wrap="square" rtlCol="0">
            <a:spAutoFit/>
          </a:bodyPr>
          <a:lstStyle/>
          <a:p>
            <a:r>
              <a:rPr lang="cs-CZ" dirty="0" smtClean="0"/>
              <a:t>Vzdálenost měst v mapě není ničím jiným než maticí vzdálenosti v 2D prostoru</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Metrika vzdálenosti/podobnosti jako klíčový bod vícerozměrné analýzy </a:t>
            </a:r>
            <a:endParaRPr lang="cs-CZ" dirty="0"/>
          </a:p>
        </p:txBody>
      </p:sp>
      <p:sp>
        <p:nvSpPr>
          <p:cNvPr id="3" name="Content Placeholder 2"/>
          <p:cNvSpPr>
            <a:spLocks noGrp="1"/>
          </p:cNvSpPr>
          <p:nvPr>
            <p:ph idx="1"/>
          </p:nvPr>
        </p:nvSpPr>
        <p:spPr/>
        <p:txBody>
          <a:bodyPr/>
          <a:lstStyle/>
          <a:p>
            <a:r>
              <a:rPr lang="cs-CZ" dirty="0" smtClean="0"/>
              <a:t>Výběr metriky vzdálenosti/podobnosti je klíčovým bodem každé vícerozměrné analýzy:</a:t>
            </a:r>
          </a:p>
          <a:p>
            <a:pPr lvl="1"/>
            <a:r>
              <a:rPr lang="cs-CZ" dirty="0" smtClean="0"/>
              <a:t>Některé metody umožňují úplnou volnost ve výběru metriky podobnosti (hierarchická </a:t>
            </a:r>
            <a:r>
              <a:rPr lang="cs-CZ" dirty="0" err="1" smtClean="0"/>
              <a:t>aglomerativní</a:t>
            </a:r>
            <a:r>
              <a:rPr lang="cs-CZ" dirty="0" smtClean="0"/>
              <a:t> shluková analýza, </a:t>
            </a:r>
            <a:r>
              <a:rPr lang="cs-CZ" dirty="0" err="1" smtClean="0"/>
              <a:t>multidimensional</a:t>
            </a:r>
            <a:r>
              <a:rPr lang="cs-CZ" dirty="0" smtClean="0"/>
              <a:t> </a:t>
            </a:r>
            <a:r>
              <a:rPr lang="cs-CZ" dirty="0" err="1" smtClean="0"/>
              <a:t>scaling</a:t>
            </a:r>
            <a:r>
              <a:rPr lang="cs-CZ" dirty="0" smtClean="0"/>
              <a:t>)</a:t>
            </a:r>
          </a:p>
          <a:p>
            <a:pPr lvl="1"/>
            <a:r>
              <a:rPr lang="cs-CZ" dirty="0" smtClean="0"/>
              <a:t>Některé metody jsou přímo spjaté s konkrétní metrikou (PCA, CA, k-</a:t>
            </a:r>
            <a:r>
              <a:rPr lang="cs-CZ" dirty="0" err="1" smtClean="0"/>
              <a:t>means</a:t>
            </a:r>
            <a:r>
              <a:rPr lang="cs-CZ" dirty="0" smtClean="0"/>
              <a:t> </a:t>
            </a:r>
            <a:r>
              <a:rPr lang="cs-CZ" dirty="0" err="1" smtClean="0"/>
              <a:t>clustering</a:t>
            </a:r>
            <a:r>
              <a:rPr lang="cs-CZ" dirty="0" smtClean="0"/>
              <a:t>)</a:t>
            </a:r>
          </a:p>
          <a:p>
            <a:pPr lvl="1"/>
            <a:endParaRPr lang="cs-CZ" dirty="0" smtClean="0"/>
          </a:p>
          <a:p>
            <a:r>
              <a:rPr lang="cs-CZ" dirty="0" smtClean="0"/>
              <a:t>Chybný výběr metriky může vést k chybným závěrům analýzy (stejně jako v klasické statistické  analýze výběr nevhodného testu nebo popisné statistiky)</a:t>
            </a:r>
          </a:p>
          <a:p>
            <a:endParaRPr lang="cs-CZ" dirty="0" smtClean="0"/>
          </a:p>
          <a:p>
            <a:r>
              <a:rPr lang="cs-CZ" dirty="0" smtClean="0"/>
              <a:t>Metriky podobností nebo vzdáleností kromě vícerozměrných statistických metod mohou vstupovat i do klasických statistických výpočtů:</a:t>
            </a:r>
          </a:p>
          <a:p>
            <a:pPr lvl="1"/>
            <a:r>
              <a:rPr lang="cs-CZ" dirty="0" smtClean="0"/>
              <a:t>Popisná statistika a vizualizace metrik </a:t>
            </a:r>
          </a:p>
          <a:p>
            <a:pPr lvl="1"/>
            <a:r>
              <a:rPr lang="cs-CZ" dirty="0" smtClean="0"/>
              <a:t>Analogie t-testů a ANOVA pro asociační matice</a:t>
            </a:r>
          </a:p>
          <a:p>
            <a:pPr lvl="1"/>
            <a:r>
              <a:rPr lang="cs-CZ" dirty="0" smtClean="0"/>
              <a:t>Korelace asociačních matic</a:t>
            </a:r>
          </a:p>
          <a:p>
            <a:pPr lvl="1"/>
            <a:r>
              <a:rPr lang="cs-CZ" dirty="0" smtClean="0"/>
              <a:t>Regrese asociačních matic</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8</a:t>
            </a:fld>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8" name="Picture 4"/>
          <p:cNvPicPr>
            <a:picLocks noChangeAspect="1" noChangeArrowheads="1"/>
          </p:cNvPicPr>
          <p:nvPr/>
        </p:nvPicPr>
        <p:blipFill>
          <a:blip r:embed="rId2" cstate="print"/>
          <a:srcRect/>
          <a:stretch>
            <a:fillRect/>
          </a:stretch>
        </p:blipFill>
        <p:spPr bwMode="auto">
          <a:xfrm>
            <a:off x="2843808" y="3933056"/>
            <a:ext cx="2851224" cy="2303342"/>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cs-CZ" dirty="0" smtClean="0"/>
              <a:t>Software pro výpočet metrik podobnosti/vzdálenosti</a:t>
            </a:r>
            <a:endParaRPr lang="cs-CZ" dirty="0"/>
          </a:p>
        </p:txBody>
      </p:sp>
      <p:sp>
        <p:nvSpPr>
          <p:cNvPr id="3" name="Content Placeholder 2"/>
          <p:cNvSpPr>
            <a:spLocks noGrp="1"/>
          </p:cNvSpPr>
          <p:nvPr>
            <p:ph idx="1"/>
          </p:nvPr>
        </p:nvSpPr>
        <p:spPr>
          <a:xfrm>
            <a:off x="457200" y="980728"/>
            <a:ext cx="8229600" cy="4857403"/>
          </a:xfrm>
        </p:spPr>
        <p:txBody>
          <a:bodyPr/>
          <a:lstStyle/>
          <a:p>
            <a:r>
              <a:rPr lang="cs-CZ" dirty="0" smtClean="0"/>
              <a:t>Různé SW obsahují různé typy metrik</a:t>
            </a:r>
          </a:p>
          <a:p>
            <a:pPr lvl="1"/>
            <a:r>
              <a:rPr lang="cs-CZ" dirty="0" err="1" smtClean="0"/>
              <a:t>Statistica</a:t>
            </a:r>
            <a:r>
              <a:rPr lang="cs-CZ" dirty="0" smtClean="0"/>
              <a:t> – velmi omezený seznam</a:t>
            </a:r>
          </a:p>
          <a:p>
            <a:pPr lvl="1"/>
            <a:r>
              <a:rPr lang="cs-CZ" dirty="0" smtClean="0"/>
              <a:t>SPSS – velké množství metrik</a:t>
            </a:r>
          </a:p>
          <a:p>
            <a:pPr lvl="1"/>
            <a:r>
              <a:rPr lang="cs-CZ" dirty="0" smtClean="0"/>
              <a:t>R – jakékoliv metriky, potřeba nainstalování knihoven</a:t>
            </a:r>
            <a:endParaRPr lang="cs-CZ"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9</a:t>
            </a:fld>
            <a:endParaRPr lang="cs-CZ"/>
          </a:p>
        </p:txBody>
      </p:sp>
      <p:pic>
        <p:nvPicPr>
          <p:cNvPr id="231426" name="Picture 2"/>
          <p:cNvPicPr>
            <a:picLocks noChangeAspect="1" noChangeArrowheads="1"/>
          </p:cNvPicPr>
          <p:nvPr/>
        </p:nvPicPr>
        <p:blipFill>
          <a:blip r:embed="rId3" cstate="print"/>
          <a:srcRect/>
          <a:stretch>
            <a:fillRect/>
          </a:stretch>
        </p:blipFill>
        <p:spPr bwMode="auto">
          <a:xfrm>
            <a:off x="755576" y="2348880"/>
            <a:ext cx="3168352" cy="1796231"/>
          </a:xfrm>
          <a:prstGeom prst="rect">
            <a:avLst/>
          </a:prstGeom>
          <a:noFill/>
          <a:ln w="9525">
            <a:noFill/>
            <a:miter lim="800000"/>
            <a:headEnd/>
            <a:tailEnd/>
          </a:ln>
        </p:spPr>
      </p:pic>
      <p:pic>
        <p:nvPicPr>
          <p:cNvPr id="231427" name="Picture 3"/>
          <p:cNvPicPr>
            <a:picLocks noChangeAspect="1" noChangeArrowheads="1"/>
          </p:cNvPicPr>
          <p:nvPr/>
        </p:nvPicPr>
        <p:blipFill>
          <a:blip r:embed="rId4" cstate="print"/>
          <a:srcRect/>
          <a:stretch>
            <a:fillRect/>
          </a:stretch>
        </p:blipFill>
        <p:spPr bwMode="auto">
          <a:xfrm>
            <a:off x="5220072" y="2348880"/>
            <a:ext cx="2876006" cy="251804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6175</TotalTime>
  <Words>2080</Words>
  <Application>Microsoft Office PowerPoint</Application>
  <PresentationFormat>On-screen Show (4:3)</PresentationFormat>
  <Paragraphs>466</Paragraphs>
  <Slides>50</Slides>
  <Notes>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50</vt:i4>
      </vt:variant>
    </vt:vector>
  </HeadingPairs>
  <TitlesOfParts>
    <vt:vector size="55" baseType="lpstr">
      <vt:lpstr>Office Theme</vt:lpstr>
      <vt:lpstr>Artwork</vt:lpstr>
      <vt:lpstr>Image</vt:lpstr>
      <vt:lpstr>Graph</vt:lpstr>
      <vt:lpstr>Rovnice</vt:lpstr>
      <vt:lpstr>Vícerozměrné statistické metody </vt:lpstr>
      <vt:lpstr>Vícerozměrné statistické metody </vt:lpstr>
      <vt:lpstr>Vzdálenosti nebo podobnosti objektů ve vícerozměrném prostoru</vt:lpstr>
      <vt:lpstr>Euklidovská vzdálenost jako princip výpočtu vícerozměrných analýz</vt:lpstr>
      <vt:lpstr>Různé přístupy k měření vzdálenosti</vt:lpstr>
      <vt:lpstr>Asociační matice</vt:lpstr>
      <vt:lpstr>Mapa prostoru</vt:lpstr>
      <vt:lpstr>Metrika vzdálenosti/podobnosti jako klíčový bod vícerozměrné analýzy </vt:lpstr>
      <vt:lpstr>Software pro výpočet metrik podobnosti/vzdálenosti</vt:lpstr>
      <vt:lpstr>Vícerozměrné statistické metody </vt:lpstr>
      <vt:lpstr>Euklidovská vzdálenost</vt:lpstr>
      <vt:lpstr>Průměrná vzdálenost</vt:lpstr>
      <vt:lpstr>Chord distance (Orlóci, 1967) </vt:lpstr>
      <vt:lpstr>Geodetická metrika</vt:lpstr>
      <vt:lpstr>Mahalanobisova vzdálenost (Mahalanobis 1936) </vt:lpstr>
      <vt:lpstr>Minkowskeho metrika </vt:lpstr>
      <vt:lpstr>Manhattanská vzdálenost </vt:lpstr>
      <vt:lpstr>Mean character difference (Czekanowski 1909) </vt:lpstr>
      <vt:lpstr>Whittakerův asociační index (Whittaker 1952) </vt:lpstr>
      <vt:lpstr>Canberra metric (Lance &amp; Williams 1966) </vt:lpstr>
      <vt:lpstr>Koeficient divergence </vt:lpstr>
      <vt:lpstr>Coefficient of racial likeness (Pearson 1926) </vt:lpstr>
      <vt:lpstr>2 metrika (Roux &amp; Reyssac 1975) </vt:lpstr>
      <vt:lpstr>2 vzdálenost (Lébart &amp; Fénelon 1971) </vt:lpstr>
      <vt:lpstr>Hellingerova vzdálenost (Rao 1995) </vt:lpstr>
      <vt:lpstr>Vícerozměrné statistické metody </vt:lpstr>
      <vt:lpstr>Koeficienty podobosti (indexy podobnosti)</vt:lpstr>
      <vt:lpstr>Simple matching coefficient (Sokal &amp; Michener, 1958) </vt:lpstr>
      <vt:lpstr>Rogers &amp; Tanimoto koeficient (1960) </vt:lpstr>
      <vt:lpstr>Sokal &amp; Sneath (1963) </vt:lpstr>
      <vt:lpstr>Hammannův koeficient </vt:lpstr>
      <vt:lpstr>Vícerozměrné statistické metody </vt:lpstr>
      <vt:lpstr>„Klasické“ indexy podobnosti</vt:lpstr>
      <vt:lpstr>Jednoduchý srovnávací koeficient (Sokal &amp; Michener, 1958) </vt:lpstr>
      <vt:lpstr>Gowerův obecný koeficient podobnosti (1971) I.</vt:lpstr>
      <vt:lpstr>Gowerův obecný koeficient podobnosti (1971) II.</vt:lpstr>
      <vt:lpstr>Vícerozměrné statistické metody </vt:lpstr>
      <vt:lpstr>Jaccardův koeficient  (1900, 1901, 1908) </vt:lpstr>
      <vt:lpstr>Sørensenův koeficient  (1948) (Coincidence index, Dice(1945)) </vt:lpstr>
      <vt:lpstr>Sokal &amp; Sneath (1963) </vt:lpstr>
      <vt:lpstr>Russel &amp; Rao (1940) </vt:lpstr>
      <vt:lpstr>Kulczynski (1928) </vt:lpstr>
      <vt:lpstr>Binární verze asymetrického kvantitativního Kulczynski koeficientu (1928) </vt:lpstr>
      <vt:lpstr>Ochiachi (1957) </vt:lpstr>
      <vt:lpstr>Faith (1983) </vt:lpstr>
      <vt:lpstr>Vícerozměrné statistické metody </vt:lpstr>
      <vt:lpstr>Asociační matice</vt:lpstr>
      <vt:lpstr>Příklad výpočtu asociační matice</vt:lpstr>
      <vt:lpstr>Histogram jako popis asociační matice</vt:lpstr>
      <vt:lpstr>Vztahy mezi různými metrikami vzdáleností</vt:lpstr>
    </vt:vector>
  </TitlesOfParts>
  <Company>IBA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Jarkovsky</dc:creator>
  <cp:lastModifiedBy>Jiri Jarkovsky</cp:lastModifiedBy>
  <cp:revision>212</cp:revision>
  <dcterms:created xsi:type="dcterms:W3CDTF">2010-11-20T15:58:13Z</dcterms:created>
  <dcterms:modified xsi:type="dcterms:W3CDTF">2011-09-27T10:46:55Z</dcterms:modified>
</cp:coreProperties>
</file>