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467" r:id="rId3"/>
    <p:sldId id="472" r:id="rId4"/>
    <p:sldId id="473" r:id="rId5"/>
    <p:sldId id="474" r:id="rId6"/>
    <p:sldId id="468" r:id="rId7"/>
    <p:sldId id="469" r:id="rId8"/>
    <p:sldId id="470" r:id="rId9"/>
    <p:sldId id="471" r:id="rId10"/>
    <p:sldId id="475" r:id="rId11"/>
    <p:sldId id="382" r:id="rId12"/>
    <p:sldId id="477" r:id="rId13"/>
    <p:sldId id="478" r:id="rId14"/>
    <p:sldId id="479" r:id="rId15"/>
    <p:sldId id="482" r:id="rId16"/>
    <p:sldId id="480" r:id="rId17"/>
    <p:sldId id="481" r:id="rId18"/>
    <p:sldId id="483" r:id="rId19"/>
    <p:sldId id="48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83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4007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</a:t>
            </a:r>
            <a:r>
              <a:rPr lang="cs-CZ" sz="1100" dirty="0" smtClean="0"/>
              <a:t>Vícerozměrné statistické metody 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Podobnosti </a:t>
            </a:r>
            <a:r>
              <a:rPr lang="cs-CZ" dirty="0" smtClean="0"/>
              <a:t>a vzdálenosti ve vícerozměrném prostoru, asociační matice II</a:t>
            </a:r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Metrika vzdálenosti/podobnosti jako klíčový bod vícerozměrné analýzy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metriky vzdálenosti/podobnosti je klíčovým bodem každé vícerozměrné analýzy:</a:t>
            </a:r>
          </a:p>
          <a:p>
            <a:pPr lvl="1"/>
            <a:r>
              <a:rPr lang="cs-CZ" dirty="0" smtClean="0"/>
              <a:t>Některé metody umožňují úplnou volnost ve výběru metriky podobnosti (hierarchická </a:t>
            </a:r>
            <a:r>
              <a:rPr lang="cs-CZ" dirty="0" err="1" smtClean="0"/>
              <a:t>aglomerativní</a:t>
            </a:r>
            <a:r>
              <a:rPr lang="cs-CZ" dirty="0" smtClean="0"/>
              <a:t> shluková analýza, 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Některé metody jsou přímo spjaté s konkrétní metrikou (PCA, CA, k-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clustering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Chybný výběr metriky může vést k chybným závěrům analýzy (stejně jako v klasické statistické  analýze výběr nevhodného testu nebo popisné statistiky)</a:t>
            </a:r>
          </a:p>
          <a:p>
            <a:endParaRPr lang="cs-CZ" dirty="0" smtClean="0"/>
          </a:p>
          <a:p>
            <a:r>
              <a:rPr lang="cs-CZ" dirty="0" smtClean="0"/>
              <a:t>Metriky podobností nebo vzdáleností kromě vícerozměrných statistických metod mohou vstupovat i do klasických statistických výpočtů:</a:t>
            </a:r>
          </a:p>
          <a:p>
            <a:pPr lvl="1"/>
            <a:r>
              <a:rPr lang="cs-CZ" dirty="0" smtClean="0"/>
              <a:t>Popisná statistika a vizualizace metrik </a:t>
            </a:r>
          </a:p>
          <a:p>
            <a:pPr lvl="1"/>
            <a:r>
              <a:rPr lang="cs-CZ" dirty="0" smtClean="0"/>
              <a:t>Analogie t-testů a ANOVA pro asociační matice</a:t>
            </a:r>
          </a:p>
          <a:p>
            <a:pPr lvl="1"/>
            <a:r>
              <a:rPr lang="cs-CZ" dirty="0" smtClean="0"/>
              <a:t>Korelace asociačních matic</a:t>
            </a:r>
          </a:p>
          <a:p>
            <a:pPr lvl="1"/>
            <a:r>
              <a:rPr lang="cs-CZ" dirty="0" smtClean="0"/>
              <a:t>Regrese asociačních matic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Analogie klasických statistických metod s využitím asociačních matic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Klasické statistické metody na asociační matici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datech asociačních koeficientů je možné počítat libovolné jednorozměrné statistické metody</a:t>
            </a:r>
          </a:p>
          <a:p>
            <a:r>
              <a:rPr lang="cs-CZ" dirty="0" smtClean="0"/>
              <a:t>Je nezbytné zohlednit</a:t>
            </a:r>
          </a:p>
          <a:p>
            <a:pPr lvl="1"/>
            <a:r>
              <a:rPr lang="cs-CZ" dirty="0" smtClean="0"/>
              <a:t>1 hodnota není jeden objekt, jde o vztah dvou objektů !!!</a:t>
            </a:r>
          </a:p>
          <a:p>
            <a:pPr lvl="1"/>
            <a:r>
              <a:rPr lang="cs-CZ" dirty="0" smtClean="0"/>
              <a:t>Hodnoty nejsou nezávislé !!! </a:t>
            </a:r>
          </a:p>
          <a:p>
            <a:pPr lvl="1"/>
            <a:r>
              <a:rPr lang="cs-CZ" dirty="0" smtClean="0"/>
              <a:t>Díky nesouladu mezi N hodnot a počtem stupňů volnosti není možné klasické statistické testování, ale je nezbytný permutační přístup</a:t>
            </a:r>
          </a:p>
          <a:p>
            <a:r>
              <a:rPr lang="cs-CZ" dirty="0" smtClean="0"/>
              <a:t>Pro vizualizaci i výpočet statistik je možné použít klasické statistické SW</a:t>
            </a:r>
          </a:p>
          <a:p>
            <a:r>
              <a:rPr lang="cs-CZ" dirty="0" smtClean="0"/>
              <a:t>Pro výpočet statistické významnosti a intervalů spolehlivosti je nezbytné použít specializovaný SW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Konverze asociační matice pro jednorozměrné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694809" cy="158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48680"/>
            <a:ext cx="1390204" cy="57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5868144" y="184482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755576" y="364502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Konverzí horní trojúhelníkové matice získáme sloupec hodnot </a:t>
            </a:r>
            <a:br>
              <a:rPr lang="cs-CZ" dirty="0" smtClean="0"/>
            </a:br>
            <a:r>
              <a:rPr lang="cs-CZ" dirty="0" smtClean="0"/>
              <a:t>= míry asociace řádků a sloupců tabulky</a:t>
            </a:r>
          </a:p>
          <a:p>
            <a:endParaRPr lang="cs-CZ" dirty="0" smtClean="0"/>
          </a:p>
          <a:p>
            <a:r>
              <a:rPr lang="cs-CZ" dirty="0" smtClean="0"/>
              <a:t>Tabulku je možné dále libovolně  rozšiřovat o zařazení objektů do skupin nebo o asociace objektů pomocí jiných proměnných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složitého souboru pro analýzu vztahů asociačních matic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396995"/>
          <a:ext cx="8568945" cy="4064011"/>
        </p:xfrm>
        <a:graphic>
          <a:graphicData uri="http://schemas.openxmlformats.org/drawingml/2006/table">
            <a:tbl>
              <a:tblPr/>
              <a:tblGrid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  <a:gridCol w="571263"/>
              </a:tblGrid>
              <a:tr h="293711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row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column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Jaccard</a:t>
                      </a:r>
                      <a:r>
                        <a:rPr lang="cs-CZ" sz="600" b="1" i="0" u="none" strike="noStrike" dirty="0">
                          <a:latin typeface="Arial"/>
                        </a:rPr>
                        <a:t> index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Geographical</a:t>
                      </a:r>
                      <a:r>
                        <a:rPr lang="cs-CZ" sz="600" b="1" i="0" u="none" strike="noStrike" dirty="0">
                          <a:latin typeface="Arial"/>
                        </a:rPr>
                        <a:t> distance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Phylogenetic distance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Temperature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No </a:t>
                      </a:r>
                      <a:r>
                        <a:rPr lang="cs-CZ" sz="600" b="1" i="0" u="none" strike="noStrike" dirty="0" err="1">
                          <a:latin typeface="Arial"/>
                        </a:rPr>
                        <a:t>fishes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No </a:t>
                      </a:r>
                      <a:r>
                        <a:rPr lang="cs-CZ" sz="600" b="1" i="0" u="none" strike="noStrike" dirty="0" err="1">
                          <a:latin typeface="Arial"/>
                        </a:rPr>
                        <a:t>microsatellites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Y JTSK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X JTSK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No taxa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No </a:t>
                      </a:r>
                      <a:r>
                        <a:rPr lang="cs-CZ" sz="600" b="1" i="0" u="none" strike="noStrike" dirty="0" err="1">
                          <a:latin typeface="Arial"/>
                        </a:rPr>
                        <a:t>parasites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Shannon</a:t>
                      </a:r>
                      <a:r>
                        <a:rPr lang="cs-CZ" sz="600" b="1" i="0" u="none" strike="noStrike" dirty="0">
                          <a:latin typeface="Arial"/>
                        </a:rPr>
                        <a:t> index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 err="1">
                          <a:latin typeface="Arial"/>
                        </a:rPr>
                        <a:t>Shannon</a:t>
                      </a:r>
                      <a:r>
                        <a:rPr lang="cs-CZ" sz="600" b="1" i="0" u="none" strike="noStrike" dirty="0">
                          <a:latin typeface="Arial"/>
                        </a:rPr>
                        <a:t> </a:t>
                      </a:r>
                      <a:r>
                        <a:rPr lang="cs-CZ" sz="600" b="1" i="0" u="none" strike="noStrike" dirty="0" err="1">
                          <a:latin typeface="Arial"/>
                        </a:rPr>
                        <a:t>eveness</a:t>
                      </a:r>
                      <a:endParaRPr lang="cs-CZ" sz="600" b="1" i="0" u="none" strike="noStrike" dirty="0">
                        <a:latin typeface="Arial"/>
                      </a:endParaRP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1" i="0" u="none" strike="noStrike" dirty="0">
                          <a:latin typeface="Arial"/>
                        </a:rPr>
                        <a:t>Berger </a:t>
                      </a:r>
                      <a:r>
                        <a:rPr lang="cs-CZ" sz="600" b="1" i="0" u="none" strike="noStrike" dirty="0" err="1">
                          <a:latin typeface="Arial"/>
                        </a:rPr>
                        <a:t>Parker</a:t>
                      </a:r>
                      <a:r>
                        <a:rPr lang="cs-CZ" sz="600" b="1" i="0" u="none" strike="noStrike" dirty="0">
                          <a:latin typeface="Arial"/>
                        </a:rPr>
                        <a:t> index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0.389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907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0.658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906437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56332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0.303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0.182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3.7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190920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156350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0.555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715518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212681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391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0.129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0.181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0.190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377143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214481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783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1.307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0.136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0.543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594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0.281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529294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270812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1168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1.004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0.318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195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0.209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3.2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186223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58131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777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0.875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0.137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0.317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393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0.661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3.715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300529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254241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0.665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680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0.345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1.785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605908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310573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0.362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0.539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1.50E-02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109609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97892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438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0.076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0.800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3.215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76614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39761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1215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0.642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0.095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0.241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0.286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457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1.218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215024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403783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719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0.284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0.089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0.060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3.7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691413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460115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334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0.019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0.093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0.060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0.313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0.821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24104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247433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725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0.148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0.088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0.166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0.125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162119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189302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1.023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0.483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0.176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172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0.171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1.915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85505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149542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287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0.381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467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1.218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3.4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218534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413948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764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0.577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0.116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0.106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0.364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2.1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687903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470280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379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0.274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0.066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0.106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0.286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0.847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27615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257599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770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0.145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0.120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0.250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2.9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158609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199468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0.730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0.252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0.437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0.308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0.184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81995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159707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0.088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0.196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0.308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3510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10165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0.293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0.027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540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1.118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190569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506010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0.278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0.092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909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0.318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715869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562342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262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0.025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0.090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349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0.807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4.3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351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349661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653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0.154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0.091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0.198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186574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291530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1430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1.029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0.441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0.429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275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0.199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4.285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109960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251769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215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0.387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0.429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6.2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24455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102227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0.308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4.6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27966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92062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0.299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0.190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1120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1.416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894871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676397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0.009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GE-RHI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0.333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731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11567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732728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371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0.294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0.171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0.044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PL-SLE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0.267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874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1.143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4.3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703951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520047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762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0.352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0.269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0.231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692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0.736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517728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461916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1539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1.298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0.489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0.586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CZ-ELV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0.286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0.711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4.285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594342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422156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0.656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0.393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CZ-KYJ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0.200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731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0.565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6.2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679847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272614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0.275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0.264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0.104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CZ-MOR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0.154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0.587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4.6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676336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262449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0.568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0.237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0.149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SK-DAN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IT-RMO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0.385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723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0.483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704302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170387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0.269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0.261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0.146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PL-VIS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BG-DAN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0.182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1002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1.079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7.5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203173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982589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92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0.257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>
                          <a:latin typeface="Arial"/>
                        </a:rPr>
                        <a:t>0.147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b="0" i="0" u="none" strike="noStrike" dirty="0">
                          <a:latin typeface="Arial"/>
                        </a:rPr>
                        <a:t>0.042</a:t>
                      </a:r>
                    </a:p>
                  </a:txBody>
                  <a:tcPr marL="5994" marR="5994" marT="59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38916" name="Rectangle 80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Rectangle 21"/>
          <p:cNvSpPr>
            <a:spLocks noChangeArrowheads="1"/>
          </p:cNvSpPr>
          <p:nvPr/>
        </p:nvSpPr>
        <p:spPr bwMode="auto">
          <a:xfrm>
            <a:off x="-4763" y="3708400"/>
            <a:ext cx="1403351" cy="283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0" i="0">
                <a:latin typeface="Verdana" pitchFamily="34" charset="0"/>
              </a:rPr>
              <a:t>      </a:t>
            </a:r>
          </a:p>
        </p:txBody>
      </p:sp>
      <p:sp>
        <p:nvSpPr>
          <p:cNvPr id="38918" name="Rectangle 20"/>
          <p:cNvSpPr>
            <a:spLocks noChangeArrowheads="1"/>
          </p:cNvSpPr>
          <p:nvPr/>
        </p:nvSpPr>
        <p:spPr bwMode="auto">
          <a:xfrm>
            <a:off x="0" y="877888"/>
            <a:ext cx="1403350" cy="283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0" i="0">
                <a:latin typeface="Verdana" pitchFamily="34" charset="0"/>
              </a:rPr>
              <a:t>      </a:t>
            </a:r>
          </a:p>
        </p:txBody>
      </p:sp>
      <p:sp>
        <p:nvSpPr>
          <p:cNvPr id="389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dirty="0" smtClean="0"/>
              <a:t>Permutační testování</a:t>
            </a:r>
          </a:p>
        </p:txBody>
      </p:sp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75"/>
            <a:ext cx="8191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213" y="2708275"/>
            <a:ext cx="933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7"/>
          <p:cNvSpPr txBox="1">
            <a:spLocks noChangeArrowheads="1"/>
          </p:cNvSpPr>
          <p:nvPr/>
        </p:nvSpPr>
        <p:spPr bwMode="auto">
          <a:xfrm>
            <a:off x="2003425" y="2708275"/>
            <a:ext cx="15843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Je tu </a:t>
            </a:r>
            <a:r>
              <a:rPr lang="cs-CZ" sz="1400" i="0" u="sng">
                <a:latin typeface="Verdana" pitchFamily="34" charset="0"/>
              </a:rPr>
              <a:t>rozdíl</a:t>
            </a:r>
            <a:r>
              <a:rPr lang="cs-CZ" sz="1400" b="0" i="0">
                <a:latin typeface="Verdana" pitchFamily="34" charset="0"/>
              </a:rPr>
              <a:t>?</a:t>
            </a:r>
          </a:p>
          <a:p>
            <a:endParaRPr lang="cs-CZ" sz="1400" b="0" i="0">
              <a:latin typeface="Verdana" pitchFamily="34" charset="0"/>
            </a:endParaRPr>
          </a:p>
          <a:p>
            <a:r>
              <a:rPr lang="cs-CZ" sz="1400" b="0" i="0">
                <a:latin typeface="Verdana" pitchFamily="34" charset="0"/>
              </a:rPr>
              <a:t>Jak by vypadal rozdíl, kdyby byl </a:t>
            </a:r>
            <a:r>
              <a:rPr lang="cs-CZ" sz="1400" i="0" u="sng">
                <a:latin typeface="Verdana" pitchFamily="34" charset="0"/>
              </a:rPr>
              <a:t>náhodný</a:t>
            </a:r>
            <a:r>
              <a:rPr lang="cs-CZ" sz="1400" b="0" i="0">
                <a:latin typeface="Verdana" pitchFamily="34" charset="0"/>
              </a:rPr>
              <a:t>?</a:t>
            </a:r>
          </a:p>
          <a:p>
            <a:endParaRPr lang="cs-CZ" sz="1400" b="0" i="0">
              <a:latin typeface="Verdana" pitchFamily="34" charset="0"/>
            </a:endParaRPr>
          </a:p>
          <a:p>
            <a:r>
              <a:rPr lang="cs-CZ" sz="1400" b="0" i="0">
                <a:latin typeface="Verdana" pitchFamily="34" charset="0"/>
              </a:rPr>
              <a:t>Nasimulujme si ho !!! </a:t>
            </a:r>
            <a:r>
              <a:rPr lang="cs-CZ" sz="1400" b="0" i="0">
                <a:latin typeface="Verdana" pitchFamily="34" charset="0"/>
                <a:sym typeface="Wingdings" pitchFamily="2" charset="2"/>
              </a:rPr>
              <a:t></a:t>
            </a:r>
            <a:endParaRPr lang="cs-CZ" sz="1400" b="0" i="0">
              <a:latin typeface="Verdana" pitchFamily="34" charset="0"/>
            </a:endParaRPr>
          </a:p>
        </p:txBody>
      </p:sp>
      <p:pic>
        <p:nvPicPr>
          <p:cNvPr id="389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38112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748088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221163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69582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68900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64197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6116638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854200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32727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801938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275013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908050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23813" y="1412875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Léčba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107950" y="42926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Placebo</a:t>
            </a:r>
          </a:p>
        </p:txBody>
      </p:sp>
      <p:pic>
        <p:nvPicPr>
          <p:cNvPr id="38937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797425"/>
            <a:ext cx="719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8" name="AutoShape 25"/>
          <p:cNvSpPr>
            <a:spLocks noChangeArrowheads="1"/>
          </p:cNvSpPr>
          <p:nvPr/>
        </p:nvSpPr>
        <p:spPr bwMode="auto">
          <a:xfrm>
            <a:off x="1258888" y="4797425"/>
            <a:ext cx="288925" cy="485775"/>
          </a:xfrm>
          <a:prstGeom prst="rightArrow">
            <a:avLst>
              <a:gd name="adj1" fmla="val 49676"/>
              <a:gd name="adj2" fmla="val 69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939" name="AutoShape 26"/>
          <p:cNvSpPr>
            <a:spLocks noChangeArrowheads="1"/>
          </p:cNvSpPr>
          <p:nvPr/>
        </p:nvSpPr>
        <p:spPr bwMode="auto">
          <a:xfrm>
            <a:off x="1258888" y="1989138"/>
            <a:ext cx="288925" cy="485775"/>
          </a:xfrm>
          <a:prstGeom prst="rightArrow">
            <a:avLst>
              <a:gd name="adj1" fmla="val 49676"/>
              <a:gd name="adj2" fmla="val 69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940" name="AutoShape 27"/>
          <p:cNvSpPr>
            <a:spLocks noChangeArrowheads="1"/>
          </p:cNvSpPr>
          <p:nvPr/>
        </p:nvSpPr>
        <p:spPr bwMode="auto">
          <a:xfrm>
            <a:off x="1635125" y="4851400"/>
            <a:ext cx="433388" cy="3365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X</a:t>
            </a:r>
            <a:r>
              <a:rPr lang="cs-CZ" sz="1400" i="0" baseline="-25000">
                <a:latin typeface="Verdana" pitchFamily="34" charset="0"/>
              </a:rPr>
              <a:t>2</a:t>
            </a:r>
          </a:p>
        </p:txBody>
      </p:sp>
      <p:sp>
        <p:nvSpPr>
          <p:cNvPr id="38941" name="AutoShape 28"/>
          <p:cNvSpPr>
            <a:spLocks noChangeArrowheads="1"/>
          </p:cNvSpPr>
          <p:nvPr/>
        </p:nvSpPr>
        <p:spPr bwMode="auto">
          <a:xfrm>
            <a:off x="1633538" y="2049463"/>
            <a:ext cx="433387" cy="336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X</a:t>
            </a:r>
            <a:r>
              <a:rPr lang="cs-CZ" sz="1400" i="0" baseline="-25000">
                <a:latin typeface="Verdana" pitchFamily="34" charset="0"/>
              </a:rPr>
              <a:t>1</a:t>
            </a:r>
          </a:p>
        </p:txBody>
      </p:sp>
      <p:sp>
        <p:nvSpPr>
          <p:cNvPr id="38942" name="Line 29"/>
          <p:cNvSpPr>
            <a:spLocks noChangeShapeType="1"/>
          </p:cNvSpPr>
          <p:nvPr/>
        </p:nvSpPr>
        <p:spPr bwMode="auto">
          <a:xfrm>
            <a:off x="1851025" y="243046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943" name="Rectangle 30"/>
          <p:cNvSpPr>
            <a:spLocks noChangeArrowheads="1"/>
          </p:cNvSpPr>
          <p:nvPr/>
        </p:nvSpPr>
        <p:spPr bwMode="auto">
          <a:xfrm>
            <a:off x="4278313" y="3706813"/>
            <a:ext cx="504825" cy="283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0" i="0">
                <a:latin typeface="Verdana" pitchFamily="34" charset="0"/>
              </a:rPr>
              <a:t>      </a:t>
            </a:r>
          </a:p>
        </p:txBody>
      </p:sp>
      <p:sp>
        <p:nvSpPr>
          <p:cNvPr id="38944" name="Rectangle 31"/>
          <p:cNvSpPr>
            <a:spLocks noChangeArrowheads="1"/>
          </p:cNvSpPr>
          <p:nvPr/>
        </p:nvSpPr>
        <p:spPr bwMode="auto">
          <a:xfrm>
            <a:off x="4283075" y="876300"/>
            <a:ext cx="504825" cy="283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0" i="0">
                <a:latin typeface="Verdana" pitchFamily="34" charset="0"/>
              </a:rPr>
              <a:t>      </a:t>
            </a:r>
          </a:p>
        </p:txBody>
      </p:sp>
      <p:pic>
        <p:nvPicPr>
          <p:cNvPr id="38945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377950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6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735388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7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20687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8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32092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9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5149850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0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792413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1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1849438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5621338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3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6092825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4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678363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5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263900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6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906463"/>
            <a:ext cx="144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7" name="AutoShape 44"/>
          <p:cNvSpPr>
            <a:spLocks noChangeArrowheads="1"/>
          </p:cNvSpPr>
          <p:nvPr/>
        </p:nvSpPr>
        <p:spPr bwMode="auto">
          <a:xfrm>
            <a:off x="4643438" y="4941888"/>
            <a:ext cx="288925" cy="485775"/>
          </a:xfrm>
          <a:prstGeom prst="rightArrow">
            <a:avLst>
              <a:gd name="adj1" fmla="val 49676"/>
              <a:gd name="adj2" fmla="val 69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958" name="AutoShape 45"/>
          <p:cNvSpPr>
            <a:spLocks noChangeArrowheads="1"/>
          </p:cNvSpPr>
          <p:nvPr/>
        </p:nvSpPr>
        <p:spPr bwMode="auto">
          <a:xfrm>
            <a:off x="4643438" y="2133600"/>
            <a:ext cx="288925" cy="485775"/>
          </a:xfrm>
          <a:prstGeom prst="rightArrow">
            <a:avLst>
              <a:gd name="adj1" fmla="val 49676"/>
              <a:gd name="adj2" fmla="val 69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959" name="AutoShape 46"/>
          <p:cNvSpPr>
            <a:spLocks noChangeArrowheads="1"/>
          </p:cNvSpPr>
          <p:nvPr/>
        </p:nvSpPr>
        <p:spPr bwMode="auto">
          <a:xfrm>
            <a:off x="5019675" y="4995863"/>
            <a:ext cx="433388" cy="3365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X</a:t>
            </a:r>
            <a:r>
              <a:rPr lang="cs-CZ" sz="1400" i="0" baseline="-25000">
                <a:latin typeface="Verdana" pitchFamily="34" charset="0"/>
              </a:rPr>
              <a:t>2</a:t>
            </a:r>
          </a:p>
        </p:txBody>
      </p:sp>
      <p:sp>
        <p:nvSpPr>
          <p:cNvPr id="38960" name="AutoShape 47"/>
          <p:cNvSpPr>
            <a:spLocks noChangeArrowheads="1"/>
          </p:cNvSpPr>
          <p:nvPr/>
        </p:nvSpPr>
        <p:spPr bwMode="auto">
          <a:xfrm>
            <a:off x="5018088" y="2193925"/>
            <a:ext cx="433387" cy="336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X</a:t>
            </a:r>
            <a:r>
              <a:rPr lang="cs-CZ" sz="1400" i="0" baseline="-25000">
                <a:latin typeface="Verdana" pitchFamily="34" charset="0"/>
              </a:rPr>
              <a:t>1</a:t>
            </a:r>
          </a:p>
        </p:txBody>
      </p:sp>
      <p:sp>
        <p:nvSpPr>
          <p:cNvPr id="38961" name="Line 48"/>
          <p:cNvSpPr>
            <a:spLocks noChangeShapeType="1"/>
          </p:cNvSpPr>
          <p:nvPr/>
        </p:nvSpPr>
        <p:spPr bwMode="auto">
          <a:xfrm>
            <a:off x="5235575" y="2574925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91921" name="AutoShape 49"/>
          <p:cNvSpPr>
            <a:spLocks noChangeArrowheads="1"/>
          </p:cNvSpPr>
          <p:nvPr/>
        </p:nvSpPr>
        <p:spPr bwMode="auto">
          <a:xfrm rot="16200000">
            <a:off x="1364456" y="3404394"/>
            <a:ext cx="900113" cy="3270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Rozdíl ?</a:t>
            </a:r>
          </a:p>
        </p:txBody>
      </p:sp>
      <p:sp>
        <p:nvSpPr>
          <p:cNvPr id="38963" name="AutoShape 50"/>
          <p:cNvSpPr>
            <a:spLocks noChangeArrowheads="1"/>
          </p:cNvSpPr>
          <p:nvPr/>
        </p:nvSpPr>
        <p:spPr bwMode="auto">
          <a:xfrm rot="-5400000">
            <a:off x="4796631" y="3480594"/>
            <a:ext cx="750888" cy="3365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Rozdíl</a:t>
            </a:r>
          </a:p>
        </p:txBody>
      </p:sp>
      <p:sp>
        <p:nvSpPr>
          <p:cNvPr id="38964" name="Rectangle 51"/>
          <p:cNvSpPr>
            <a:spLocks noChangeArrowheads="1"/>
          </p:cNvSpPr>
          <p:nvPr/>
        </p:nvSpPr>
        <p:spPr bwMode="auto">
          <a:xfrm>
            <a:off x="5772150" y="3698875"/>
            <a:ext cx="504825" cy="283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0" i="0">
                <a:latin typeface="Verdana" pitchFamily="34" charset="0"/>
              </a:rPr>
              <a:t>      </a:t>
            </a:r>
          </a:p>
        </p:txBody>
      </p:sp>
      <p:sp>
        <p:nvSpPr>
          <p:cNvPr id="38965" name="Rectangle 52"/>
          <p:cNvSpPr>
            <a:spLocks noChangeArrowheads="1"/>
          </p:cNvSpPr>
          <p:nvPr/>
        </p:nvSpPr>
        <p:spPr bwMode="auto">
          <a:xfrm>
            <a:off x="5776913" y="868363"/>
            <a:ext cx="504825" cy="283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 b="0" i="0">
                <a:latin typeface="Verdana" pitchFamily="34" charset="0"/>
              </a:rPr>
              <a:t>      </a:t>
            </a:r>
          </a:p>
        </p:txBody>
      </p:sp>
      <p:pic>
        <p:nvPicPr>
          <p:cNvPr id="38966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1377950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7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908050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8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4202113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9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3730625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0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5143500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1" name="Picture 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2789238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2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1847850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3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2319338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4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6084888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5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4672013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6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3260725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77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5613400"/>
            <a:ext cx="144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78" name="AutoShape 65"/>
          <p:cNvSpPr>
            <a:spLocks noChangeArrowheads="1"/>
          </p:cNvSpPr>
          <p:nvPr/>
        </p:nvSpPr>
        <p:spPr bwMode="auto">
          <a:xfrm>
            <a:off x="6137275" y="4933950"/>
            <a:ext cx="288925" cy="485775"/>
          </a:xfrm>
          <a:prstGeom prst="rightArrow">
            <a:avLst>
              <a:gd name="adj1" fmla="val 49676"/>
              <a:gd name="adj2" fmla="val 69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979" name="AutoShape 66"/>
          <p:cNvSpPr>
            <a:spLocks noChangeArrowheads="1"/>
          </p:cNvSpPr>
          <p:nvPr/>
        </p:nvSpPr>
        <p:spPr bwMode="auto">
          <a:xfrm>
            <a:off x="6137275" y="2125663"/>
            <a:ext cx="288925" cy="485775"/>
          </a:xfrm>
          <a:prstGeom prst="rightArrow">
            <a:avLst>
              <a:gd name="adj1" fmla="val 49676"/>
              <a:gd name="adj2" fmla="val 69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38980" name="AutoShape 67"/>
          <p:cNvSpPr>
            <a:spLocks noChangeArrowheads="1"/>
          </p:cNvSpPr>
          <p:nvPr/>
        </p:nvSpPr>
        <p:spPr bwMode="auto">
          <a:xfrm>
            <a:off x="6513513" y="4987925"/>
            <a:ext cx="433387" cy="3365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X</a:t>
            </a:r>
            <a:r>
              <a:rPr lang="cs-CZ" sz="1400" i="0" baseline="-25000">
                <a:latin typeface="Verdana" pitchFamily="34" charset="0"/>
              </a:rPr>
              <a:t>2</a:t>
            </a:r>
          </a:p>
        </p:txBody>
      </p:sp>
      <p:sp>
        <p:nvSpPr>
          <p:cNvPr id="38981" name="AutoShape 68"/>
          <p:cNvSpPr>
            <a:spLocks noChangeArrowheads="1"/>
          </p:cNvSpPr>
          <p:nvPr/>
        </p:nvSpPr>
        <p:spPr bwMode="auto">
          <a:xfrm>
            <a:off x="6511925" y="2185988"/>
            <a:ext cx="433388" cy="336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X</a:t>
            </a:r>
            <a:r>
              <a:rPr lang="cs-CZ" sz="1400" i="0" baseline="-25000">
                <a:latin typeface="Verdana" pitchFamily="34" charset="0"/>
              </a:rPr>
              <a:t>1</a:t>
            </a:r>
          </a:p>
        </p:txBody>
      </p:sp>
      <p:sp>
        <p:nvSpPr>
          <p:cNvPr id="38982" name="Line 69"/>
          <p:cNvSpPr>
            <a:spLocks noChangeShapeType="1"/>
          </p:cNvSpPr>
          <p:nvPr/>
        </p:nvSpPr>
        <p:spPr bwMode="auto">
          <a:xfrm>
            <a:off x="6729413" y="2566988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983" name="AutoShape 70"/>
          <p:cNvSpPr>
            <a:spLocks noChangeArrowheads="1"/>
          </p:cNvSpPr>
          <p:nvPr/>
        </p:nvSpPr>
        <p:spPr bwMode="auto">
          <a:xfrm rot="-5400000">
            <a:off x="6290469" y="3472657"/>
            <a:ext cx="750887" cy="3365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i="0">
                <a:latin typeface="Verdana" pitchFamily="34" charset="0"/>
              </a:rPr>
              <a:t>Rozdíl</a:t>
            </a:r>
          </a:p>
        </p:txBody>
      </p:sp>
      <p:sp>
        <p:nvSpPr>
          <p:cNvPr id="38984" name="Text Box 71"/>
          <p:cNvSpPr txBox="1">
            <a:spLocks noChangeArrowheads="1"/>
          </p:cNvSpPr>
          <p:nvPr/>
        </p:nvSpPr>
        <p:spPr bwMode="auto">
          <a:xfrm>
            <a:off x="4859338" y="842963"/>
            <a:ext cx="84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0" i="0">
                <a:latin typeface="Verdana" pitchFamily="34" charset="0"/>
              </a:rPr>
              <a:t>….</a:t>
            </a:r>
          </a:p>
        </p:txBody>
      </p:sp>
      <p:sp>
        <p:nvSpPr>
          <p:cNvPr id="38985" name="Text Box 72"/>
          <p:cNvSpPr txBox="1">
            <a:spLocks noChangeArrowheads="1"/>
          </p:cNvSpPr>
          <p:nvPr/>
        </p:nvSpPr>
        <p:spPr bwMode="auto">
          <a:xfrm>
            <a:off x="4940300" y="836613"/>
            <a:ext cx="855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b="0" i="0">
                <a:latin typeface="Verdana" pitchFamily="34" charset="0"/>
              </a:rPr>
              <a:t>Mnoho-</a:t>
            </a:r>
            <a:br>
              <a:rPr lang="cs-CZ" sz="1400" b="0" i="0">
                <a:latin typeface="Verdana" pitchFamily="34" charset="0"/>
              </a:rPr>
            </a:br>
            <a:r>
              <a:rPr lang="cs-CZ" sz="1400" b="0" i="0">
                <a:latin typeface="Verdana" pitchFamily="34" charset="0"/>
              </a:rPr>
              <a:t>krát</a:t>
            </a:r>
          </a:p>
        </p:txBody>
      </p:sp>
      <p:sp>
        <p:nvSpPr>
          <p:cNvPr id="591945" name="AutoShape 73"/>
          <p:cNvSpPr>
            <a:spLocks noChangeArrowheads="1"/>
          </p:cNvSpPr>
          <p:nvPr/>
        </p:nvSpPr>
        <p:spPr bwMode="auto">
          <a:xfrm rot="21600000">
            <a:off x="7972425" y="4524375"/>
            <a:ext cx="900113" cy="3270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Rozdíl ?</a:t>
            </a:r>
          </a:p>
        </p:txBody>
      </p:sp>
      <p:graphicFrame>
        <p:nvGraphicFramePr>
          <p:cNvPr id="38914" name="Object 74"/>
          <p:cNvGraphicFramePr>
            <a:graphicFrameLocks noChangeAspect="1"/>
          </p:cNvGraphicFramePr>
          <p:nvPr/>
        </p:nvGraphicFramePr>
        <p:xfrm>
          <a:off x="6896100" y="2254250"/>
          <a:ext cx="2212975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1" name="Graf" r:id="rId8" imgW="2209800" imgH="1962240" progId="MSGraph.Chart.8">
                  <p:embed followColorScheme="full"/>
                </p:oleObj>
              </mc:Choice>
              <mc:Fallback>
                <p:oleObj name="Graf" r:id="rId8" imgW="2209800" imgH="1962240" progId="MSGraph.Chart.8">
                  <p:embed followColorScheme="full"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254250"/>
                        <a:ext cx="2212975" cy="196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87" name="Text Box 75"/>
          <p:cNvSpPr txBox="1">
            <a:spLocks noChangeArrowheads="1"/>
          </p:cNvSpPr>
          <p:nvPr/>
        </p:nvSpPr>
        <p:spPr bwMode="auto">
          <a:xfrm>
            <a:off x="6877050" y="830263"/>
            <a:ext cx="2143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 i="0">
                <a:latin typeface="Verdana" pitchFamily="34" charset="0"/>
              </a:rPr>
              <a:t>Rozložení možných náhodných rozdílů</a:t>
            </a:r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 flipH="1">
            <a:off x="8027988" y="1412875"/>
            <a:ext cx="2159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989" name="Text Box 77"/>
          <p:cNvSpPr txBox="1">
            <a:spLocks noChangeArrowheads="1"/>
          </p:cNvSpPr>
          <p:nvPr/>
        </p:nvSpPr>
        <p:spPr bwMode="auto">
          <a:xfrm>
            <a:off x="7000875" y="5175250"/>
            <a:ext cx="21431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 i="0">
                <a:solidFill>
                  <a:srgbClr val="CC0000"/>
                </a:solidFill>
                <a:latin typeface="Verdana" pitchFamily="34" charset="0"/>
              </a:rPr>
              <a:t>Kde leží </a:t>
            </a:r>
            <a:r>
              <a:rPr lang="cs-CZ" sz="1400" i="0" u="sng">
                <a:solidFill>
                  <a:srgbClr val="CC0000"/>
                </a:solidFill>
                <a:latin typeface="Verdana" pitchFamily="34" charset="0"/>
              </a:rPr>
              <a:t>skutečný rozdíl</a:t>
            </a:r>
            <a:r>
              <a:rPr lang="cs-CZ" sz="1400" b="0" i="0">
                <a:solidFill>
                  <a:srgbClr val="CC0000"/>
                </a:solidFill>
                <a:latin typeface="Verdana" pitchFamily="34" charset="0"/>
              </a:rPr>
              <a:t>?</a:t>
            </a:r>
          </a:p>
          <a:p>
            <a:pPr algn="ctr"/>
            <a:endParaRPr lang="cs-CZ" sz="800" b="0" i="0">
              <a:solidFill>
                <a:srgbClr val="CC0000"/>
              </a:solidFill>
              <a:latin typeface="Verdana" pitchFamily="34" charset="0"/>
            </a:endParaRPr>
          </a:p>
          <a:p>
            <a:pPr algn="ctr"/>
            <a:r>
              <a:rPr lang="cs-CZ" sz="1400" b="0" i="0">
                <a:solidFill>
                  <a:srgbClr val="CC0000"/>
                </a:solidFill>
                <a:latin typeface="Verdana" pitchFamily="34" charset="0"/>
              </a:rPr>
              <a:t>Jak moc je </a:t>
            </a:r>
            <a:r>
              <a:rPr lang="cs-CZ" sz="1400" i="0" u="sng">
                <a:solidFill>
                  <a:srgbClr val="CC0000"/>
                </a:solidFill>
                <a:latin typeface="Verdana" pitchFamily="34" charset="0"/>
              </a:rPr>
              <a:t>pravděpodobné</a:t>
            </a:r>
            <a:r>
              <a:rPr lang="cs-CZ" sz="1400" b="0" i="0">
                <a:solidFill>
                  <a:srgbClr val="CC0000"/>
                </a:solidFill>
                <a:latin typeface="Verdana" pitchFamily="34" charset="0"/>
              </a:rPr>
              <a:t>, že je </a:t>
            </a:r>
            <a:r>
              <a:rPr lang="cs-CZ" sz="1400" i="0" u="sng">
                <a:solidFill>
                  <a:srgbClr val="CC0000"/>
                </a:solidFill>
                <a:latin typeface="Verdana" pitchFamily="34" charset="0"/>
              </a:rPr>
              <a:t>náhodný</a:t>
            </a:r>
            <a:r>
              <a:rPr lang="cs-CZ" sz="1400" b="0" i="0">
                <a:solidFill>
                  <a:srgbClr val="CC000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>
            <a:off x="8172450" y="4125913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>
            <a:off x="8820150" y="4125913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>
            <a:off x="8388350" y="4125913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93" name="Text Box 82"/>
          <p:cNvSpPr txBox="1">
            <a:spLocks noChangeArrowheads="1"/>
          </p:cNvSpPr>
          <p:nvPr/>
        </p:nvSpPr>
        <p:spPr bwMode="auto">
          <a:xfrm>
            <a:off x="7835900" y="4037013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>
                <a:latin typeface="Verdan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Meansim</a:t>
            </a:r>
            <a:r>
              <a:rPr lang="cs-CZ" dirty="0" smtClean="0"/>
              <a:t> – analogie k ANOVA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88832" cy="50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Meansim</a:t>
            </a:r>
            <a:r>
              <a:rPr lang="cs-CZ" dirty="0" smtClean="0"/>
              <a:t> – analogie k ANOVA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268760"/>
            <a:ext cx="5266928" cy="4857403"/>
          </a:xfrm>
        </p:spPr>
        <p:txBody>
          <a:bodyPr/>
          <a:lstStyle/>
          <a:p>
            <a:r>
              <a:rPr lang="cs-CZ" dirty="0" err="1" smtClean="0"/>
              <a:t>Meansim</a:t>
            </a:r>
            <a:r>
              <a:rPr lang="cs-CZ" dirty="0" smtClean="0"/>
              <a:t> pracuje s pojmy průměrná </a:t>
            </a:r>
            <a:r>
              <a:rPr lang="cs-CZ" dirty="0" err="1" smtClean="0"/>
              <a:t>vnitroshluková</a:t>
            </a:r>
            <a:r>
              <a:rPr lang="cs-CZ" dirty="0" smtClean="0"/>
              <a:t> vzdálenost a průměrná </a:t>
            </a:r>
            <a:r>
              <a:rPr lang="cs-CZ" dirty="0" err="1" smtClean="0"/>
              <a:t>mezishluková</a:t>
            </a:r>
            <a:r>
              <a:rPr lang="cs-CZ" dirty="0" smtClean="0"/>
              <a:t> vzdálenost</a:t>
            </a:r>
          </a:p>
          <a:p>
            <a:r>
              <a:rPr lang="cs-CZ" dirty="0" smtClean="0"/>
              <a:t>Ty mají obdobný význam jako variabilita uvnitř a mezi skupinami v klasické ANOVA</a:t>
            </a:r>
          </a:p>
          <a:p>
            <a:r>
              <a:rPr lang="cs-CZ" dirty="0" smtClean="0"/>
              <a:t>Rozdíl oproti ANOVA je ve výpočtu statistické významnosti:</a:t>
            </a:r>
          </a:p>
          <a:p>
            <a:pPr lvl="1"/>
            <a:r>
              <a:rPr lang="cs-CZ" dirty="0" smtClean="0"/>
              <a:t>Objekty (v řádcích a sloupcích) jsou náhodně zpřeházeny mezi skupinami</a:t>
            </a:r>
          </a:p>
          <a:p>
            <a:pPr lvl="1"/>
            <a:r>
              <a:rPr lang="cs-CZ" dirty="0" smtClean="0"/>
              <a:t>Je spočten poměr </a:t>
            </a:r>
            <a:r>
              <a:rPr lang="cs-CZ" dirty="0" err="1" smtClean="0"/>
              <a:t>mezishlukové</a:t>
            </a:r>
            <a:r>
              <a:rPr lang="cs-CZ" dirty="0" smtClean="0"/>
              <a:t> a </a:t>
            </a:r>
            <a:r>
              <a:rPr lang="cs-CZ" dirty="0" err="1" smtClean="0"/>
              <a:t>vnitroshlukové</a:t>
            </a:r>
            <a:r>
              <a:rPr lang="cs-CZ" dirty="0" smtClean="0"/>
              <a:t> variability</a:t>
            </a:r>
          </a:p>
          <a:p>
            <a:pPr lvl="1"/>
            <a:r>
              <a:rPr lang="cs-CZ" dirty="0" smtClean="0"/>
              <a:t>Postup je opakován x </a:t>
            </a:r>
            <a:r>
              <a:rPr lang="cs-CZ" dirty="0" err="1" smtClean="0"/>
              <a:t>krát</a:t>
            </a:r>
            <a:r>
              <a:rPr lang="cs-CZ" dirty="0" smtClean="0"/>
              <a:t> až získáme rozdělení náhodného vztahu asociace objektů ke kategoriím</a:t>
            </a:r>
          </a:p>
          <a:p>
            <a:pPr lvl="1"/>
            <a:r>
              <a:rPr lang="cs-CZ" dirty="0" smtClean="0"/>
              <a:t>Výsledek testu porovnán se simulovaným rozdělením náhodného vztahu asociace objektů ke kategoriím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187624" y="2276872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835696" y="2276872"/>
            <a:ext cx="648072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2483768" y="2276872"/>
            <a:ext cx="648072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187624" y="2924944"/>
            <a:ext cx="648072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835696" y="2924944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2483768" y="2924944"/>
            <a:ext cx="648072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187624" y="3573016"/>
            <a:ext cx="648072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835696" y="3573016"/>
            <a:ext cx="648072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2483768" y="3573016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683568" y="24208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30689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37170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31640" y="18448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79712" y="18448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18448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Mantel</a:t>
            </a:r>
            <a:r>
              <a:rPr lang="cs-CZ" dirty="0" smtClean="0"/>
              <a:t> test – analogie ke korelaci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Počítán pomocí </a:t>
            </a:r>
            <a:r>
              <a:rPr lang="cs-CZ" dirty="0" err="1" smtClean="0"/>
              <a:t>Pearsonovy</a:t>
            </a:r>
            <a:r>
              <a:rPr lang="cs-CZ" dirty="0" smtClean="0"/>
              <a:t> nebo </a:t>
            </a:r>
            <a:r>
              <a:rPr lang="cs-CZ" dirty="0" err="1" smtClean="0"/>
              <a:t>Spearmanovy</a:t>
            </a:r>
            <a:r>
              <a:rPr lang="cs-CZ" dirty="0" smtClean="0"/>
              <a:t> korelace, lze použít libovolný korelační koeficient </a:t>
            </a:r>
          </a:p>
          <a:p>
            <a:r>
              <a:rPr lang="cs-CZ" dirty="0" smtClean="0"/>
              <a:t>Rozdíl je opět ve výpočtu statistické významnosti, která je počítána permutačně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3419872" y="2276872"/>
          <a:ext cx="5204048" cy="3903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276872"/>
                        <a:ext cx="5204048" cy="3903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5" cstate="print"/>
          <a:srcRect l="12285" t="13186" r="73068" b="40768"/>
          <a:stretch>
            <a:fillRect/>
          </a:stretch>
        </p:blipFill>
        <p:spPr bwMode="auto">
          <a:xfrm>
            <a:off x="611560" y="2321496"/>
            <a:ext cx="2232248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27784" y="4077072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Regrese na asociačních maticích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Obdobná výpočtu klasické regrese, ale na maticích vzdáleností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-867544" y="177961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67544" y="177961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417" y="2162150"/>
            <a:ext cx="4392778" cy="32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Práce s asociační maticí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Vzdálenosti nebo podobnosti objektů ve vícerozměrném prostoru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Vícerozměrný popis objektů představuje jejich pozici ve vícerozměrném prostoru</a:t>
            </a:r>
          </a:p>
          <a:p>
            <a:r>
              <a:rPr lang="cs-CZ" dirty="0" smtClean="0"/>
              <a:t>Vztahy mezi objekty lze vyjádřit pomocí jejich vzdálenosti v prostoru</a:t>
            </a:r>
          </a:p>
          <a:p>
            <a:r>
              <a:rPr lang="cs-CZ" dirty="0" smtClean="0"/>
              <a:t>Existuje celá řada způsobů měření vzdálenosti v prostoru pro různé typy dat (binární, kategoriální, spojitá)</a:t>
            </a:r>
          </a:p>
          <a:p>
            <a:r>
              <a:rPr lang="cs-CZ" dirty="0" smtClean="0"/>
              <a:t>Výběr metriky vzdálenosti nebo podobnosti silně ovlivňuje výsledky analýzy, protože definuje jakým způsobem vztah mezi objekty interpretujeme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5364163" y="3367112"/>
          <a:ext cx="30988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9" name="Artwork" r:id="rId3" imgW="3530000" imgH="3270000" progId="">
                  <p:embed/>
                </p:oleObj>
              </mc:Choice>
              <mc:Fallback>
                <p:oleObj name="Artwork" r:id="rId3" imgW="3530000" imgH="327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67112"/>
                        <a:ext cx="30988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12977"/>
            <a:ext cx="496855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Výběr metriky je dán dvěma pohledy: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Typ dat – s různými typy dat jsou spjaty různé metriky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Předpoklady výpočtu metriky – obdobně jako klasické statistické metody ani metriky nelze použít ve všech situacích a v některých by dokonce díky jejich předpokladům šlo o hrubou chybu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Expertní interpretace vztahů objektů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/>
          <p:nvPr/>
        </p:nvCxnSpPr>
        <p:spPr>
          <a:xfrm rot="5400000">
            <a:off x="2944263" y="411307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95736" y="45811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Euklidovská vzdálenost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Nejsnáze představitelným měřítkem vztahu dvou objektů ve vícerozměrném prostoru je jejich vzdálenost</a:t>
            </a:r>
          </a:p>
          <a:p>
            <a:r>
              <a:rPr lang="cs-CZ" dirty="0" smtClean="0"/>
              <a:t>Nejjednodušším typem této vzdálenosti (bohužel s omezeným použitím na data společenstev) je Euklidovská vzdálenost vycházející z Pythagorovy věty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1273175" y="2025650"/>
            <a:ext cx="5953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76"/>
          <p:cNvGrpSpPr/>
          <p:nvPr/>
        </p:nvGrpSpPr>
        <p:grpSpPr>
          <a:xfrm>
            <a:off x="1403648" y="3212976"/>
            <a:ext cx="2556285" cy="1944216"/>
            <a:chOff x="1403648" y="3212976"/>
            <a:chExt cx="2556285" cy="1944216"/>
          </a:xfrm>
        </p:grpSpPr>
        <p:cxnSp>
          <p:nvCxnSpPr>
            <p:cNvPr id="74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>
            <a:stCxn id="78" idx="7"/>
            <a:endCxn id="79" idx="3"/>
          </p:cNvCxnSpPr>
          <p:nvPr/>
        </p:nvCxnSpPr>
        <p:spPr>
          <a:xfrm rot="5400000" flipH="1" flipV="1">
            <a:off x="2372144" y="3533400"/>
            <a:ext cx="849616" cy="11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699792" y="450912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94" name="TextBox 93"/>
          <p:cNvSpPr txBox="1"/>
          <p:nvPr/>
        </p:nvSpPr>
        <p:spPr>
          <a:xfrm>
            <a:off x="3419872" y="39330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95" name="TextBox 94"/>
          <p:cNvSpPr txBox="1"/>
          <p:nvPr/>
        </p:nvSpPr>
        <p:spPr>
          <a:xfrm>
            <a:off x="2483768" y="378904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cxnSp>
        <p:nvCxnSpPr>
          <p:cNvPr id="97" name="Straight Connector 96"/>
          <p:cNvCxnSpPr/>
          <p:nvPr/>
        </p:nvCxnSpPr>
        <p:spPr>
          <a:xfrm rot="5400000" flipH="1" flipV="1">
            <a:off x="1860148" y="4905164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2627784" y="4444669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339197" y="4581955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331640" y="3652581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123728" y="4509120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al 78"/>
          <p:cNvSpPr/>
          <p:nvPr/>
        </p:nvSpPr>
        <p:spPr>
          <a:xfrm>
            <a:off x="3347864" y="3573016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TextBox 106"/>
          <p:cNvSpPr txBox="1"/>
          <p:nvPr/>
        </p:nvSpPr>
        <p:spPr>
          <a:xfrm>
            <a:off x="204016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cs-CZ" baseline="-25000" dirty="0" smtClean="0"/>
              <a:t>1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286975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76921" y="43726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r>
              <a:rPr lang="en-US" baseline="-25000" dirty="0" smtClean="0"/>
              <a:t>2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2758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37449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835696" y="42210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3848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Různé přístupy k měření vzdálenosti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1920" r="6919" b="10961"/>
          <a:stretch>
            <a:fillRect/>
          </a:stretch>
        </p:blipFill>
        <p:spPr bwMode="auto">
          <a:xfrm>
            <a:off x="144016" y="1715252"/>
            <a:ext cx="8820472" cy="43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153544" y="4307540"/>
            <a:ext cx="266328" cy="266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364088" y="4523564"/>
            <a:ext cx="266328" cy="266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915816" y="466758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81159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91516"/>
            <a:ext cx="1520544" cy="155602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4" name="Straight Connector 13"/>
          <p:cNvCxnSpPr>
            <a:stCxn id="7" idx="2"/>
            <a:endCxn id="6" idx="6"/>
          </p:cNvCxnSpPr>
          <p:nvPr/>
        </p:nvCxnSpPr>
        <p:spPr>
          <a:xfrm rot="10800000">
            <a:off x="3419872" y="4440704"/>
            <a:ext cx="1944216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35896" y="358746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Connector 16"/>
          <p:cNvCxnSpPr>
            <a:stCxn id="7" idx="1"/>
            <a:endCxn id="15" idx="5"/>
          </p:cNvCxnSpPr>
          <p:nvPr/>
        </p:nvCxnSpPr>
        <p:spPr>
          <a:xfrm rot="16200000" flipV="1">
            <a:off x="4062669" y="3222144"/>
            <a:ext cx="944379" cy="17364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3"/>
            <a:endCxn id="6" idx="0"/>
          </p:cNvCxnSpPr>
          <p:nvPr/>
        </p:nvCxnSpPr>
        <p:spPr>
          <a:xfrm rot="5400000">
            <a:off x="3119262" y="3785634"/>
            <a:ext cx="689352" cy="3544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51356"/>
            <a:ext cx="1999109" cy="133273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55576" y="1196752"/>
            <a:ext cx="278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Jednou na Manhattanu …….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Asociační matice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Typická asociační matice je čtvercová matice</a:t>
            </a:r>
          </a:p>
          <a:p>
            <a:r>
              <a:rPr lang="cs-CZ" dirty="0" smtClean="0"/>
              <a:t>Typická asociační matice je symetrická kolem diagonály</a:t>
            </a:r>
          </a:p>
          <a:p>
            <a:pPr lvl="1"/>
            <a:r>
              <a:rPr lang="cs-CZ" dirty="0" smtClean="0"/>
              <a:t>Ve speciálních případech existují i asymetrické asociační matice</a:t>
            </a:r>
          </a:p>
          <a:p>
            <a:endParaRPr lang="en-US" dirty="0" smtClean="0"/>
          </a:p>
          <a:p>
            <a:r>
              <a:rPr lang="cs-CZ" dirty="0" smtClean="0"/>
              <a:t>Diagonála obsahuje 0 (v případě vzdáleností) nebo identitu objektu se sebou samým (podobnosti, obvykle 1 nebo 100</a:t>
            </a:r>
            <a:r>
              <a:rPr lang="en-US" dirty="0" smtClean="0"/>
              <a:t>%)</a:t>
            </a:r>
          </a:p>
          <a:p>
            <a:endParaRPr lang="en-US" dirty="0" smtClean="0"/>
          </a:p>
          <a:p>
            <a:r>
              <a:rPr lang="en-US" dirty="0" err="1" smtClean="0"/>
              <a:t>Asoc</a:t>
            </a:r>
            <a:r>
              <a:rPr lang="cs-CZ" dirty="0" err="1" smtClean="0"/>
              <a:t>iační</a:t>
            </a:r>
            <a:r>
              <a:rPr lang="cs-CZ" dirty="0" smtClean="0"/>
              <a:t> matice může být spočtena mezi objekty pomocí metrik podobnosti a vzdálenosti (Q mode analýza) nebo mezi proměnnými pomocí korelací a </a:t>
            </a:r>
            <a:r>
              <a:rPr lang="cs-CZ" dirty="0" err="1" smtClean="0"/>
              <a:t>kovariancí</a:t>
            </a:r>
            <a:r>
              <a:rPr lang="cs-CZ" dirty="0" smtClean="0"/>
              <a:t> (R mode analýza)</a:t>
            </a:r>
          </a:p>
          <a:p>
            <a:endParaRPr lang="cs-CZ" dirty="0" smtClean="0"/>
          </a:p>
          <a:p>
            <a:r>
              <a:rPr lang="cs-CZ" dirty="0" smtClean="0"/>
              <a:t>Asociační matice mohou být jak vstupem do vícerozměrných analýz tak vstupem pro klasické jednorozměrné statistické výpočty, kdy základní jednotkou  není jeden objekt, ale podobnost/vzdálenost dvojice objektů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výpočtu asociační matice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179512" y="1052736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268760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4211960" y="1581910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1" y="4869160"/>
            <a:ext cx="38164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Asociační matice euklidovských vzdáleností mezi rostlinami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Histogram jako popis asociační matice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5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Vztahy mezi různými metrikami vzdáleností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1187624" y="890718"/>
          <a:ext cx="6984776" cy="523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890718"/>
                        <a:ext cx="6984776" cy="5238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7185</TotalTime>
  <Words>1351</Words>
  <Application>Microsoft Office PowerPoint</Application>
  <PresentationFormat>On-screen Show (4:3)</PresentationFormat>
  <Paragraphs>711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Artwork</vt:lpstr>
      <vt:lpstr>Graph</vt:lpstr>
      <vt:lpstr>Graf</vt:lpstr>
      <vt:lpstr>Vícerozměrné statistické metody </vt:lpstr>
      <vt:lpstr>Vícerozměrné statistické metody </vt:lpstr>
      <vt:lpstr>Vzdálenosti nebo podobnosti objektů ve vícerozměrném prostoru</vt:lpstr>
      <vt:lpstr>Euklidovská vzdálenost jako princip výpočtu vícerozměrných analýz</vt:lpstr>
      <vt:lpstr>Různé přístupy k měření vzdálenosti</vt:lpstr>
      <vt:lpstr>Asociační matice</vt:lpstr>
      <vt:lpstr>Příklad výpočtu asociační matice</vt:lpstr>
      <vt:lpstr>Histogram jako popis asociační matice</vt:lpstr>
      <vt:lpstr>Vztahy mezi různými metrikami vzdáleností</vt:lpstr>
      <vt:lpstr>Metrika vzdálenosti/podobnosti jako klíčový bod vícerozměrné analýzy </vt:lpstr>
      <vt:lpstr>Vícerozměrné statistické metody </vt:lpstr>
      <vt:lpstr>Klasické statistické metody na asociační matici</vt:lpstr>
      <vt:lpstr>Konverze asociační matice pro jednorozměrné analýzy</vt:lpstr>
      <vt:lpstr>Příklad složitého souboru pro analýzu vztahů asociačních matic</vt:lpstr>
      <vt:lpstr>Permutační testování</vt:lpstr>
      <vt:lpstr>Meansim – analogie k ANOVA</vt:lpstr>
      <vt:lpstr>Meansim – analogie k ANOVA</vt:lpstr>
      <vt:lpstr>Mantel test – analogie ke korelaci</vt:lpstr>
      <vt:lpstr>Regrese na asociačních maticích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Jiri Jarkovsky</cp:lastModifiedBy>
  <cp:revision>280</cp:revision>
  <dcterms:created xsi:type="dcterms:W3CDTF">2010-11-20T15:58:13Z</dcterms:created>
  <dcterms:modified xsi:type="dcterms:W3CDTF">2011-10-11T08:25:11Z</dcterms:modified>
</cp:coreProperties>
</file>