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467" r:id="rId3"/>
    <p:sldId id="485" r:id="rId4"/>
    <p:sldId id="508" r:id="rId5"/>
    <p:sldId id="505" r:id="rId6"/>
    <p:sldId id="509" r:id="rId7"/>
    <p:sldId id="486" r:id="rId8"/>
    <p:sldId id="487" r:id="rId9"/>
    <p:sldId id="488" r:id="rId10"/>
    <p:sldId id="503" r:id="rId11"/>
    <p:sldId id="506" r:id="rId12"/>
    <p:sldId id="507" r:id="rId13"/>
    <p:sldId id="510" r:id="rId14"/>
    <p:sldId id="511" r:id="rId15"/>
    <p:sldId id="512" r:id="rId16"/>
    <p:sldId id="502" r:id="rId17"/>
    <p:sldId id="490" r:id="rId18"/>
    <p:sldId id="491" r:id="rId19"/>
    <p:sldId id="492" r:id="rId20"/>
    <p:sldId id="493" r:id="rId21"/>
    <p:sldId id="494" r:id="rId22"/>
    <p:sldId id="504" r:id="rId23"/>
    <p:sldId id="496" r:id="rId24"/>
    <p:sldId id="497" r:id="rId25"/>
    <p:sldId id="498" r:id="rId26"/>
    <p:sldId id="499" r:id="rId27"/>
    <p:sldId id="500" r:id="rId28"/>
    <p:sldId id="501" r:id="rId29"/>
    <p:sldId id="513" r:id="rId30"/>
    <p:sldId id="514" r:id="rId31"/>
    <p:sldId id="515" r:id="rId32"/>
    <p:sldId id="516" r:id="rId33"/>
    <p:sldId id="517" r:id="rId34"/>
    <p:sldId id="51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B0BCA0-372B-4CA9-A683-153E64C89C70}">
      <dgm:prSet phldrT="[Text]"/>
      <dgm:spPr/>
      <dgm:t>
        <a:bodyPr/>
        <a:lstStyle/>
        <a:p>
          <a:r>
            <a:rPr lang="cs-CZ" dirty="0" smtClean="0"/>
            <a:t>Shluková analýza</a:t>
          </a:r>
          <a:endParaRPr lang="cs-CZ" dirty="0"/>
        </a:p>
      </dgm:t>
    </dgm:pt>
    <dgm:pt modelId="{DE6F4900-8631-4FF3-8104-C6311A351C30}" type="parTrans" cxnId="{7C9E4957-2B89-485C-A8BD-FE0A5AE739C4}">
      <dgm:prSet/>
      <dgm:spPr/>
      <dgm:t>
        <a:bodyPr/>
        <a:lstStyle/>
        <a:p>
          <a:endParaRPr lang="cs-CZ"/>
        </a:p>
      </dgm:t>
    </dgm:pt>
    <dgm:pt modelId="{AAA9976C-A67C-4567-8E4E-A54EA048DFFF}" type="sibTrans" cxnId="{7C9E4957-2B89-485C-A8BD-FE0A5AE739C4}">
      <dgm:prSet/>
      <dgm:spPr/>
      <dgm:t>
        <a:bodyPr/>
        <a:lstStyle/>
        <a:p>
          <a:endParaRPr lang="cs-CZ"/>
        </a:p>
      </dgm:t>
    </dgm:pt>
    <dgm:pt modelId="{B42AC22A-7448-46F8-AC56-D8A8711AC7AE}">
      <dgm:prSet phldrT="[Text]"/>
      <dgm:spPr/>
      <dgm:t>
        <a:bodyPr/>
        <a:lstStyle/>
        <a:p>
          <a:r>
            <a:rPr lang="cs-CZ" b="1" dirty="0" smtClean="0"/>
            <a:t>Hierarchické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shluky jsou definovány postupným skládáním objektů</a:t>
          </a:r>
          <a:endParaRPr lang="cs-CZ" dirty="0"/>
        </a:p>
      </dgm:t>
    </dgm:pt>
    <dgm:pt modelId="{8D7F0E9F-D7E1-4E0E-8DEE-6F7C17ED6D14}" type="parTrans" cxnId="{0DF7ABDE-6C44-4560-A847-20F2BD92D846}">
      <dgm:prSet/>
      <dgm:spPr/>
      <dgm:t>
        <a:bodyPr/>
        <a:lstStyle/>
        <a:p>
          <a:endParaRPr lang="cs-CZ"/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/>
        </a:p>
      </dgm:t>
    </dgm:pt>
    <dgm:pt modelId="{50EB6BA0-816D-486B-AF16-441A35E4FA38}">
      <dgm:prSet phldrT="[Text]"/>
      <dgm:spPr/>
      <dgm:t>
        <a:bodyPr/>
        <a:lstStyle/>
        <a:p>
          <a:r>
            <a:rPr lang="cs-CZ" b="1" dirty="0" err="1" smtClean="0"/>
            <a:t>Divizivní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Objekty jsou nejprve rozděleny do dvou shluků, tyto shluky jsou dále rozděleny atd.</a:t>
          </a:r>
          <a:endParaRPr lang="cs-CZ" dirty="0"/>
        </a:p>
      </dgm:t>
    </dgm:pt>
    <dgm:pt modelId="{C5E29D21-F4AC-47F8-8A8F-98E0A4EB8A63}" type="parTrans" cxnId="{D3F41975-B093-4499-8402-4277B13C9440}">
      <dgm:prSet/>
      <dgm:spPr/>
      <dgm:t>
        <a:bodyPr/>
        <a:lstStyle/>
        <a:p>
          <a:endParaRPr lang="cs-CZ"/>
        </a:p>
      </dgm:t>
    </dgm:pt>
    <dgm:pt modelId="{6B780F7E-DDD9-450A-A854-94B52B784307}" type="sibTrans" cxnId="{D3F41975-B093-4499-8402-4277B13C9440}">
      <dgm:prSet/>
      <dgm:spPr/>
      <dgm:t>
        <a:bodyPr/>
        <a:lstStyle/>
        <a:p>
          <a:endParaRPr lang="cs-CZ"/>
        </a:p>
      </dgm:t>
    </dgm:pt>
    <dgm:pt modelId="{868923D3-64C9-45E8-9D84-C294F6880B63}">
      <dgm:prSet phldrT="[Text]"/>
      <dgm:spPr/>
      <dgm:t>
        <a:bodyPr/>
        <a:lstStyle/>
        <a:p>
          <a:r>
            <a:rPr lang="cs-CZ" b="1" dirty="0" err="1" smtClean="0"/>
            <a:t>Aglomerativní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Po spojení první dvojice objektů dochází k postupnému napojování dalších objektů.</a:t>
          </a:r>
          <a:endParaRPr lang="cs-CZ" dirty="0"/>
        </a:p>
      </dgm:t>
    </dgm:pt>
    <dgm:pt modelId="{E869DC8C-BD56-4CF2-A237-431A715FC5EE}" type="parTrans" cxnId="{C2887B58-BF67-4AD5-B409-6A486E64EC7A}">
      <dgm:prSet/>
      <dgm:spPr/>
      <dgm:t>
        <a:bodyPr/>
        <a:lstStyle/>
        <a:p>
          <a:endParaRPr lang="cs-CZ"/>
        </a:p>
      </dgm:t>
    </dgm:pt>
    <dgm:pt modelId="{7A4E38DA-E863-4AE4-AB3F-3147AF755DCA}" type="sibTrans" cxnId="{C2887B58-BF67-4AD5-B409-6A486E64EC7A}">
      <dgm:prSet/>
      <dgm:spPr/>
      <dgm:t>
        <a:bodyPr/>
        <a:lstStyle/>
        <a:p>
          <a:endParaRPr lang="cs-CZ"/>
        </a:p>
      </dgm:t>
    </dgm:pt>
    <dgm:pt modelId="{26525172-0F5C-478D-A305-4B5BE30D19A0}">
      <dgm:prSet phldrT="[Text]"/>
      <dgm:spPr/>
      <dgm:t>
        <a:bodyPr/>
        <a:lstStyle/>
        <a:p>
          <a:r>
            <a:rPr lang="cs-CZ" b="1" dirty="0" err="1" smtClean="0"/>
            <a:t>Nehierarchické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Shluky jsou definovány  v jednom kroku</a:t>
          </a:r>
          <a:endParaRPr lang="cs-CZ" dirty="0"/>
        </a:p>
      </dgm:t>
    </dgm:pt>
    <dgm:pt modelId="{A4D6A284-CB89-41A2-BDB6-3DEE691F8B69}" type="parTrans" cxnId="{FFE20CAF-0AE3-4B46-8563-37EAB44C395A}">
      <dgm:prSet/>
      <dgm:spPr/>
      <dgm:t>
        <a:bodyPr/>
        <a:lstStyle/>
        <a:p>
          <a:endParaRPr lang="cs-CZ"/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/>
        </a:p>
      </dgm:t>
    </dgm:pt>
    <dgm:pt modelId="{17C22253-835F-4E44-BC35-B730F4D34697}">
      <dgm:prSet phldrT="[Text]"/>
      <dgm:spPr/>
      <dgm:t>
        <a:bodyPr/>
        <a:lstStyle/>
        <a:p>
          <a:r>
            <a:rPr lang="cs-CZ" b="1" dirty="0" err="1" smtClean="0"/>
            <a:t>Divizivní</a:t>
          </a:r>
          <a:r>
            <a:rPr lang="cs-CZ" dirty="0" smtClean="0"/>
            <a:t> </a:t>
          </a:r>
          <a:br>
            <a:rPr lang="cs-CZ" dirty="0" smtClean="0"/>
          </a:br>
          <a:r>
            <a:rPr lang="cs-CZ" dirty="0" smtClean="0"/>
            <a:t>Objekty jsou rozděleny do předem nastaveného počtu shluků.</a:t>
          </a:r>
          <a:endParaRPr lang="cs-CZ" dirty="0"/>
        </a:p>
      </dgm:t>
    </dgm:pt>
    <dgm:pt modelId="{478BA67A-FE65-472E-BC0E-C0252DC32827}" type="parTrans" cxnId="{D8AF4B11-E947-409A-965F-A04607D6F827}">
      <dgm:prSet/>
      <dgm:spPr/>
      <dgm:t>
        <a:bodyPr/>
        <a:lstStyle/>
        <a:p>
          <a:endParaRPr lang="cs-CZ"/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/>
        </a:p>
      </dgm:t>
    </dgm:pt>
    <dgm:pt modelId="{B8829A21-02A9-4846-8F81-78DD139637F2}">
      <dgm:prSet phldrT="[Text]"/>
      <dgm:spPr/>
      <dgm:t>
        <a:bodyPr/>
        <a:lstStyle/>
        <a:p>
          <a:r>
            <a:rPr lang="cs-CZ" b="1" dirty="0" err="1" smtClean="0"/>
            <a:t>Aglomerativní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síť spojených bodů</a:t>
          </a:r>
          <a:endParaRPr lang="cs-CZ" dirty="0"/>
        </a:p>
      </dgm:t>
    </dgm:pt>
    <dgm:pt modelId="{CDE9767D-A3BF-46DD-9736-4DDAD8F7AFFB}" type="parTrans" cxnId="{83F1DD0E-36A2-4EB3-B40B-867A83CFE67C}">
      <dgm:prSet/>
      <dgm:spPr/>
      <dgm:t>
        <a:bodyPr/>
        <a:lstStyle/>
        <a:p>
          <a:endParaRPr lang="cs-CZ"/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/>
        </a:p>
      </dgm:t>
    </dgm:pt>
    <dgm:pt modelId="{F5C98BBD-5FD8-44E3-BC1A-E9B974703891}" type="pres">
      <dgm:prSet presAssocID="{E25C0CD7-E6CD-49C7-9920-8D49BE59B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005DC14-D512-46F6-8AC0-66D0C9AAEC96}" type="pres">
      <dgm:prSet presAssocID="{E6B0BCA0-372B-4CA9-A683-153E64C89C70}" presName="hierRoot1" presStyleCnt="0"/>
      <dgm:spPr/>
    </dgm:pt>
    <dgm:pt modelId="{74B08A02-FF20-4031-86F7-A646576C2A78}" type="pres">
      <dgm:prSet presAssocID="{E6B0BCA0-372B-4CA9-A683-153E64C89C70}" presName="composite" presStyleCnt="0"/>
      <dgm:spPr/>
    </dgm:pt>
    <dgm:pt modelId="{B7451CCC-D668-4F13-A725-D61BF31FE992}" type="pres">
      <dgm:prSet presAssocID="{E6B0BCA0-372B-4CA9-A683-153E64C89C70}" presName="background" presStyleLbl="node0" presStyleIdx="0" presStyleCnt="1"/>
      <dgm:spPr/>
    </dgm:pt>
    <dgm:pt modelId="{D28626EF-9D78-4C33-81B2-8DCCA9B9AAA3}" type="pres">
      <dgm:prSet presAssocID="{E6B0BCA0-372B-4CA9-A683-153E64C89C7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5B99B42-4F7B-4A4C-A881-6109B2BF0EA3}" type="pres">
      <dgm:prSet presAssocID="{E6B0BCA0-372B-4CA9-A683-153E64C89C70}" presName="hierChild2" presStyleCnt="0"/>
      <dgm:spPr/>
    </dgm:pt>
    <dgm:pt modelId="{F76D12EF-4721-4CF9-8367-4773BD3A40F5}" type="pres">
      <dgm:prSet presAssocID="{8D7F0E9F-D7E1-4E0E-8DEE-6F7C17ED6D14}" presName="Name10" presStyleLbl="parChTrans1D2" presStyleIdx="0" presStyleCnt="2"/>
      <dgm:spPr/>
      <dgm:t>
        <a:bodyPr/>
        <a:lstStyle/>
        <a:p>
          <a:endParaRPr lang="cs-CZ"/>
        </a:p>
      </dgm:t>
    </dgm:pt>
    <dgm:pt modelId="{5CDD74DA-BFAF-411A-B645-04A7AAA71F9A}" type="pres">
      <dgm:prSet presAssocID="{B42AC22A-7448-46F8-AC56-D8A8711AC7AE}" presName="hierRoot2" presStyleCnt="0"/>
      <dgm:spPr/>
    </dgm:pt>
    <dgm:pt modelId="{0F56BF8C-076F-4678-8305-A871E60FCE2C}" type="pres">
      <dgm:prSet presAssocID="{B42AC22A-7448-46F8-AC56-D8A8711AC7AE}" presName="composite2" presStyleCnt="0"/>
      <dgm:spPr/>
    </dgm:pt>
    <dgm:pt modelId="{A03A02AD-08AB-457A-86B9-6D33A6454358}" type="pres">
      <dgm:prSet presAssocID="{B42AC22A-7448-46F8-AC56-D8A8711AC7AE}" presName="background2" presStyleLbl="node2" presStyleIdx="0" presStyleCnt="2"/>
      <dgm:spPr/>
    </dgm:pt>
    <dgm:pt modelId="{AC6ED20E-2A66-42C9-98AB-64E8A2FCB58A}" type="pres">
      <dgm:prSet presAssocID="{B42AC22A-7448-46F8-AC56-D8A8711AC7AE}" presName="text2" presStyleLbl="fgAcc2" presStyleIdx="0" presStyleCnt="2" custScaleX="2247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5BB533-3D77-48FB-95BE-311D9D5E89EE}" type="pres">
      <dgm:prSet presAssocID="{B42AC22A-7448-46F8-AC56-D8A8711AC7AE}" presName="hierChild3" presStyleCnt="0"/>
      <dgm:spPr/>
    </dgm:pt>
    <dgm:pt modelId="{C5BBB7EE-C207-4CF7-AB78-0DF51E369012}" type="pres">
      <dgm:prSet presAssocID="{C5E29D21-F4AC-47F8-8A8F-98E0A4EB8A63}" presName="Name17" presStyleLbl="parChTrans1D3" presStyleIdx="0" presStyleCnt="4"/>
      <dgm:spPr/>
      <dgm:t>
        <a:bodyPr/>
        <a:lstStyle/>
        <a:p>
          <a:endParaRPr lang="cs-CZ"/>
        </a:p>
      </dgm:t>
    </dgm:pt>
    <dgm:pt modelId="{17737EFF-D5C0-49CC-9079-F3760567AD5F}" type="pres">
      <dgm:prSet presAssocID="{50EB6BA0-816D-486B-AF16-441A35E4FA38}" presName="hierRoot3" presStyleCnt="0"/>
      <dgm:spPr/>
    </dgm:pt>
    <dgm:pt modelId="{F00030A2-F6BB-437C-B50A-2EC27908656B}" type="pres">
      <dgm:prSet presAssocID="{50EB6BA0-816D-486B-AF16-441A35E4FA38}" presName="composite3" presStyleCnt="0"/>
      <dgm:spPr/>
    </dgm:pt>
    <dgm:pt modelId="{B2EE0C7A-65F7-41CA-9485-E49AAD9C79A6}" type="pres">
      <dgm:prSet presAssocID="{50EB6BA0-816D-486B-AF16-441A35E4FA38}" presName="background3" presStyleLbl="node3" presStyleIdx="0" presStyleCnt="4"/>
      <dgm:spPr/>
    </dgm:pt>
    <dgm:pt modelId="{8E9CA94C-A2BD-45FB-9DA7-01567173C8A7}" type="pres">
      <dgm:prSet presAssocID="{50EB6BA0-816D-486B-AF16-441A35E4FA38}" presName="text3" presStyleLbl="fgAcc3" presStyleIdx="0" presStyleCnt="4" custScaleX="21664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EAC846-684C-4428-B5BA-D4B27F51EC6E}" type="pres">
      <dgm:prSet presAssocID="{50EB6BA0-816D-486B-AF16-441A35E4FA38}" presName="hierChild4" presStyleCnt="0"/>
      <dgm:spPr/>
    </dgm:pt>
    <dgm:pt modelId="{23020950-2925-4F42-AAB3-070DE101EB2A}" type="pres">
      <dgm:prSet presAssocID="{E869DC8C-BD56-4CF2-A237-431A715FC5EE}" presName="Name17" presStyleLbl="parChTrans1D3" presStyleIdx="1" presStyleCnt="4"/>
      <dgm:spPr/>
      <dgm:t>
        <a:bodyPr/>
        <a:lstStyle/>
        <a:p>
          <a:endParaRPr lang="cs-CZ"/>
        </a:p>
      </dgm:t>
    </dgm:pt>
    <dgm:pt modelId="{B356EE51-8A3F-417A-BD84-9A722BC575A3}" type="pres">
      <dgm:prSet presAssocID="{868923D3-64C9-45E8-9D84-C294F6880B63}" presName="hierRoot3" presStyleCnt="0"/>
      <dgm:spPr/>
    </dgm:pt>
    <dgm:pt modelId="{8D0D5569-E18F-4DAE-8487-097CB39EDB17}" type="pres">
      <dgm:prSet presAssocID="{868923D3-64C9-45E8-9D84-C294F6880B63}" presName="composite3" presStyleCnt="0"/>
      <dgm:spPr/>
    </dgm:pt>
    <dgm:pt modelId="{DD50007A-D4EA-4910-9F96-5EBCBA87AE10}" type="pres">
      <dgm:prSet presAssocID="{868923D3-64C9-45E8-9D84-C294F6880B63}" presName="background3" presStyleLbl="node3" presStyleIdx="1" presStyleCnt="4"/>
      <dgm:spPr/>
    </dgm:pt>
    <dgm:pt modelId="{D96619E6-9B9A-47D2-B265-03F59A2717E0}" type="pres">
      <dgm:prSet presAssocID="{868923D3-64C9-45E8-9D84-C294F6880B63}" presName="text3" presStyleLbl="fgAcc3" presStyleIdx="1" presStyleCnt="4" custScaleX="1780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95B718-AC3E-4B06-8F55-E1A05052C064}" type="pres">
      <dgm:prSet presAssocID="{868923D3-64C9-45E8-9D84-C294F6880B63}" presName="hierChild4" presStyleCnt="0"/>
      <dgm:spPr/>
    </dgm:pt>
    <dgm:pt modelId="{0FACA51F-6235-4F90-A7C0-78C9B1D74C53}" type="pres">
      <dgm:prSet presAssocID="{A4D6A284-CB89-41A2-BDB6-3DEE691F8B69}" presName="Name10" presStyleLbl="parChTrans1D2" presStyleIdx="1" presStyleCnt="2"/>
      <dgm:spPr/>
      <dgm:t>
        <a:bodyPr/>
        <a:lstStyle/>
        <a:p>
          <a:endParaRPr lang="cs-CZ"/>
        </a:p>
      </dgm:t>
    </dgm:pt>
    <dgm:pt modelId="{2DD34EF0-BF76-49F4-AB95-0274EFED8F11}" type="pres">
      <dgm:prSet presAssocID="{26525172-0F5C-478D-A305-4B5BE30D19A0}" presName="hierRoot2" presStyleCnt="0"/>
      <dgm:spPr/>
    </dgm:pt>
    <dgm:pt modelId="{F21BCA9B-7B03-4371-8525-58C0FB0830C0}" type="pres">
      <dgm:prSet presAssocID="{26525172-0F5C-478D-A305-4B5BE30D19A0}" presName="composite2" presStyleCnt="0"/>
      <dgm:spPr/>
    </dgm:pt>
    <dgm:pt modelId="{C908718A-B1B9-45A7-AD57-B8E0350ED3E3}" type="pres">
      <dgm:prSet presAssocID="{26525172-0F5C-478D-A305-4B5BE30D19A0}" presName="background2" presStyleLbl="node2" presStyleIdx="1" presStyleCnt="2"/>
      <dgm:spPr/>
    </dgm:pt>
    <dgm:pt modelId="{AC055374-C41E-4369-B3B4-B69E0525D889}" type="pres">
      <dgm:prSet presAssocID="{26525172-0F5C-478D-A305-4B5BE30D19A0}" presName="text2" presStyleLbl="fgAcc2" presStyleIdx="1" presStyleCnt="2" custScaleX="18710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E831CE2-6C27-4818-A54B-30795E2A3967}" type="pres">
      <dgm:prSet presAssocID="{26525172-0F5C-478D-A305-4B5BE30D19A0}" presName="hierChild3" presStyleCnt="0"/>
      <dgm:spPr/>
    </dgm:pt>
    <dgm:pt modelId="{4401A39B-F86A-4418-9761-21B3E8F2E2F5}" type="pres">
      <dgm:prSet presAssocID="{478BA67A-FE65-472E-BC0E-C0252DC32827}" presName="Name17" presStyleLbl="parChTrans1D3" presStyleIdx="2" presStyleCnt="4"/>
      <dgm:spPr/>
      <dgm:t>
        <a:bodyPr/>
        <a:lstStyle/>
        <a:p>
          <a:endParaRPr lang="cs-CZ"/>
        </a:p>
      </dgm:t>
    </dgm:pt>
    <dgm:pt modelId="{B71BE635-4651-45B5-B59C-54F7B12FFAB3}" type="pres">
      <dgm:prSet presAssocID="{17C22253-835F-4E44-BC35-B730F4D34697}" presName="hierRoot3" presStyleCnt="0"/>
      <dgm:spPr/>
    </dgm:pt>
    <dgm:pt modelId="{10A40438-3D1D-48F9-9101-560CEEE11425}" type="pres">
      <dgm:prSet presAssocID="{17C22253-835F-4E44-BC35-B730F4D34697}" presName="composite3" presStyleCnt="0"/>
      <dgm:spPr/>
    </dgm:pt>
    <dgm:pt modelId="{8B1A34E2-F76B-4118-9D7F-F74E171A43F4}" type="pres">
      <dgm:prSet presAssocID="{17C22253-835F-4E44-BC35-B730F4D34697}" presName="background3" presStyleLbl="node3" presStyleIdx="2" presStyleCnt="4"/>
      <dgm:spPr/>
    </dgm:pt>
    <dgm:pt modelId="{8C57E5DC-EAA5-4DC4-B74E-380C9D39455F}" type="pres">
      <dgm:prSet presAssocID="{17C22253-835F-4E44-BC35-B730F4D34697}" presName="text3" presStyleLbl="fgAcc3" presStyleIdx="2" presStyleCnt="4" custScaleX="1573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9E0EAA-1721-405E-B292-BBC25979D70A}" type="pres">
      <dgm:prSet presAssocID="{17C22253-835F-4E44-BC35-B730F4D34697}" presName="hierChild4" presStyleCnt="0"/>
      <dgm:spPr/>
    </dgm:pt>
    <dgm:pt modelId="{050D952C-19BC-4710-9CB0-E43C2685DBDB}" type="pres">
      <dgm:prSet presAssocID="{CDE9767D-A3BF-46DD-9736-4DDAD8F7AFFB}" presName="Name17" presStyleLbl="parChTrans1D3" presStyleIdx="3" presStyleCnt="4"/>
      <dgm:spPr/>
      <dgm:t>
        <a:bodyPr/>
        <a:lstStyle/>
        <a:p>
          <a:endParaRPr lang="cs-CZ"/>
        </a:p>
      </dgm:t>
    </dgm:pt>
    <dgm:pt modelId="{1653D045-EAF9-4D3A-8D53-C4DEEBCACE00}" type="pres">
      <dgm:prSet presAssocID="{B8829A21-02A9-4846-8F81-78DD139637F2}" presName="hierRoot3" presStyleCnt="0"/>
      <dgm:spPr/>
    </dgm:pt>
    <dgm:pt modelId="{550104C2-DE93-45EE-9B4D-12F15B0DF980}" type="pres">
      <dgm:prSet presAssocID="{B8829A21-02A9-4846-8F81-78DD139637F2}" presName="composite3" presStyleCnt="0"/>
      <dgm:spPr/>
    </dgm:pt>
    <dgm:pt modelId="{75917042-6328-49B9-A684-0D146C69B0DC}" type="pres">
      <dgm:prSet presAssocID="{B8829A21-02A9-4846-8F81-78DD139637F2}" presName="background3" presStyleLbl="node3" presStyleIdx="3" presStyleCnt="4"/>
      <dgm:spPr/>
    </dgm:pt>
    <dgm:pt modelId="{636B9F04-34FA-4EA0-92EF-F39CDBD24F3E}" type="pres">
      <dgm:prSet presAssocID="{B8829A21-02A9-4846-8F81-78DD139637F2}" presName="text3" presStyleLbl="fgAcc3" presStyleIdx="3" presStyleCnt="4" custScaleX="1348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721236-B83B-4252-BECA-1A1B5F1C6338}" type="pres">
      <dgm:prSet presAssocID="{B8829A21-02A9-4846-8F81-78DD139637F2}" presName="hierChild4" presStyleCnt="0"/>
      <dgm:spPr/>
    </dgm:pt>
  </dgm:ptLst>
  <dgm:cxnLst>
    <dgm:cxn modelId="{173BD729-EA73-4071-A2F2-9AEC2CEFFB9B}" type="presOf" srcId="{17C22253-835F-4E44-BC35-B730F4D34697}" destId="{8C57E5DC-EAA5-4DC4-B74E-380C9D39455F}" srcOrd="0" destOrd="0" presId="urn:microsoft.com/office/officeart/2005/8/layout/hierarchy1"/>
    <dgm:cxn modelId="{182D2D1C-37C2-469C-ACE7-A3F59D7F8CEE}" type="presOf" srcId="{868923D3-64C9-45E8-9D84-C294F6880B63}" destId="{D96619E6-9B9A-47D2-B265-03F59A2717E0}" srcOrd="0" destOrd="0" presId="urn:microsoft.com/office/officeart/2005/8/layout/hierarchy1"/>
    <dgm:cxn modelId="{7591CA54-BD36-4BD5-91ED-10721FF76A31}" type="presOf" srcId="{C5E29D21-F4AC-47F8-8A8F-98E0A4EB8A63}" destId="{C5BBB7EE-C207-4CF7-AB78-0DF51E369012}" srcOrd="0" destOrd="0" presId="urn:microsoft.com/office/officeart/2005/8/layout/hierarchy1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2FCE4374-2490-4C44-B9B6-1A022DC9A871}" type="presOf" srcId="{478BA67A-FE65-472E-BC0E-C0252DC32827}" destId="{4401A39B-F86A-4418-9761-21B3E8F2E2F5}" srcOrd="0" destOrd="0" presId="urn:microsoft.com/office/officeart/2005/8/layout/hierarchy1"/>
    <dgm:cxn modelId="{A134ACF9-25BB-4C18-939D-ED7F09575874}" type="presOf" srcId="{CDE9767D-A3BF-46DD-9736-4DDAD8F7AFFB}" destId="{050D952C-19BC-4710-9CB0-E43C2685DBDB}" srcOrd="0" destOrd="0" presId="urn:microsoft.com/office/officeart/2005/8/layout/hierarchy1"/>
    <dgm:cxn modelId="{45E7D485-3799-4A93-9532-E45111AAB3BD}" type="presOf" srcId="{E25C0CD7-E6CD-49C7-9920-8D49BE59B1E2}" destId="{F5C98BBD-5FD8-44E3-BC1A-E9B974703891}" srcOrd="0" destOrd="0" presId="urn:microsoft.com/office/officeart/2005/8/layout/hierarchy1"/>
    <dgm:cxn modelId="{8FC02975-A4D5-4FFB-8EF5-77620CBAD645}" type="presOf" srcId="{A4D6A284-CB89-41A2-BDB6-3DEE691F8B69}" destId="{0FACA51F-6235-4F90-A7C0-78C9B1D74C53}" srcOrd="0" destOrd="0" presId="urn:microsoft.com/office/officeart/2005/8/layout/hierarchy1"/>
    <dgm:cxn modelId="{7C9E4957-2B89-485C-A8BD-FE0A5AE739C4}" srcId="{E25C0CD7-E6CD-49C7-9920-8D49BE59B1E2}" destId="{E6B0BCA0-372B-4CA9-A683-153E64C89C70}" srcOrd="0" destOrd="0" parTransId="{DE6F4900-8631-4FF3-8104-C6311A351C30}" sibTransId="{AAA9976C-A67C-4567-8E4E-A54EA048DFFF}"/>
    <dgm:cxn modelId="{D3F41975-B093-4499-8402-4277B13C9440}" srcId="{B42AC22A-7448-46F8-AC56-D8A8711AC7AE}" destId="{50EB6BA0-816D-486B-AF16-441A35E4FA38}" srcOrd="0" destOrd="0" parTransId="{C5E29D21-F4AC-47F8-8A8F-98E0A4EB8A63}" sibTransId="{6B780F7E-DDD9-450A-A854-94B52B784307}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472D7345-6912-4C72-943D-712ACBE81818}" type="presOf" srcId="{50EB6BA0-816D-486B-AF16-441A35E4FA38}" destId="{8E9CA94C-A2BD-45FB-9DA7-01567173C8A7}" srcOrd="0" destOrd="0" presId="urn:microsoft.com/office/officeart/2005/8/layout/hierarchy1"/>
    <dgm:cxn modelId="{FF584D3F-1287-41B0-ABD0-CFCDFAE8F0A3}" type="presOf" srcId="{26525172-0F5C-478D-A305-4B5BE30D19A0}" destId="{AC055374-C41E-4369-B3B4-B69E0525D889}" srcOrd="0" destOrd="0" presId="urn:microsoft.com/office/officeart/2005/8/layout/hierarchy1"/>
    <dgm:cxn modelId="{FFE20CAF-0AE3-4B46-8563-37EAB44C395A}" srcId="{E6B0BCA0-372B-4CA9-A683-153E64C89C70}" destId="{26525172-0F5C-478D-A305-4B5BE30D19A0}" srcOrd="1" destOrd="0" parTransId="{A4D6A284-CB89-41A2-BDB6-3DEE691F8B69}" sibTransId="{0273CFBA-980E-474B-9AEE-CA77CF01AE04}"/>
    <dgm:cxn modelId="{C1A3CEA2-CD6B-414C-8EC1-23088C7A5FD2}" type="presOf" srcId="{E869DC8C-BD56-4CF2-A237-431A715FC5EE}" destId="{23020950-2925-4F42-AAB3-070DE101EB2A}" srcOrd="0" destOrd="0" presId="urn:microsoft.com/office/officeart/2005/8/layout/hierarchy1"/>
    <dgm:cxn modelId="{C36236B2-1274-4052-999A-EFAF9A1C3992}" type="presOf" srcId="{B42AC22A-7448-46F8-AC56-D8A8711AC7AE}" destId="{AC6ED20E-2A66-42C9-98AB-64E8A2FCB58A}" srcOrd="0" destOrd="0" presId="urn:microsoft.com/office/officeart/2005/8/layout/hierarchy1"/>
    <dgm:cxn modelId="{6FC50911-3AFF-40A0-BE49-DCBC50C92C37}" type="presOf" srcId="{B8829A21-02A9-4846-8F81-78DD139637F2}" destId="{636B9F04-34FA-4EA0-92EF-F39CDBD24F3E}" srcOrd="0" destOrd="0" presId="urn:microsoft.com/office/officeart/2005/8/layout/hierarchy1"/>
    <dgm:cxn modelId="{0DF7ABDE-6C44-4560-A847-20F2BD92D846}" srcId="{E6B0BCA0-372B-4CA9-A683-153E64C89C70}" destId="{B42AC22A-7448-46F8-AC56-D8A8711AC7AE}" srcOrd="0" destOrd="0" parTransId="{8D7F0E9F-D7E1-4E0E-8DEE-6F7C17ED6D14}" sibTransId="{388533CF-D8FC-4EFE-9B60-64AC11C68FCE}"/>
    <dgm:cxn modelId="{2007865B-67AC-4B5D-AECB-A6509A471AE9}" type="presOf" srcId="{8D7F0E9F-D7E1-4E0E-8DEE-6F7C17ED6D14}" destId="{F76D12EF-4721-4CF9-8367-4773BD3A40F5}" srcOrd="0" destOrd="0" presId="urn:microsoft.com/office/officeart/2005/8/layout/hierarchy1"/>
    <dgm:cxn modelId="{EBB49598-05F3-4C4D-AC9B-8DB3D8A7BB66}" type="presOf" srcId="{E6B0BCA0-372B-4CA9-A683-153E64C89C70}" destId="{D28626EF-9D78-4C33-81B2-8DCCA9B9AAA3}" srcOrd="0" destOrd="0" presId="urn:microsoft.com/office/officeart/2005/8/layout/hierarchy1"/>
    <dgm:cxn modelId="{C2887B58-BF67-4AD5-B409-6A486E64EC7A}" srcId="{B42AC22A-7448-46F8-AC56-D8A8711AC7AE}" destId="{868923D3-64C9-45E8-9D84-C294F6880B63}" srcOrd="1" destOrd="0" parTransId="{E869DC8C-BD56-4CF2-A237-431A715FC5EE}" sibTransId="{7A4E38DA-E863-4AE4-AB3F-3147AF755DCA}"/>
    <dgm:cxn modelId="{2277D172-8FB1-4B52-8EB1-BD3C21003650}" type="presParOf" srcId="{F5C98BBD-5FD8-44E3-BC1A-E9B974703891}" destId="{1005DC14-D512-46F6-8AC0-66D0C9AAEC96}" srcOrd="0" destOrd="0" presId="urn:microsoft.com/office/officeart/2005/8/layout/hierarchy1"/>
    <dgm:cxn modelId="{BEF724A8-39E2-4B49-A600-B677D6CF2480}" type="presParOf" srcId="{1005DC14-D512-46F6-8AC0-66D0C9AAEC96}" destId="{74B08A02-FF20-4031-86F7-A646576C2A78}" srcOrd="0" destOrd="0" presId="urn:microsoft.com/office/officeart/2005/8/layout/hierarchy1"/>
    <dgm:cxn modelId="{5092C734-8472-41E9-891C-0D9CAA0D9D23}" type="presParOf" srcId="{74B08A02-FF20-4031-86F7-A646576C2A78}" destId="{B7451CCC-D668-4F13-A725-D61BF31FE992}" srcOrd="0" destOrd="0" presId="urn:microsoft.com/office/officeart/2005/8/layout/hierarchy1"/>
    <dgm:cxn modelId="{1B488522-E223-460B-A876-1FFB48B27B7C}" type="presParOf" srcId="{74B08A02-FF20-4031-86F7-A646576C2A78}" destId="{D28626EF-9D78-4C33-81B2-8DCCA9B9AAA3}" srcOrd="1" destOrd="0" presId="urn:microsoft.com/office/officeart/2005/8/layout/hierarchy1"/>
    <dgm:cxn modelId="{C515374E-F4B2-46D6-A7E3-E5E0C7851BD8}" type="presParOf" srcId="{1005DC14-D512-46F6-8AC0-66D0C9AAEC96}" destId="{D5B99B42-4F7B-4A4C-A881-6109B2BF0EA3}" srcOrd="1" destOrd="0" presId="urn:microsoft.com/office/officeart/2005/8/layout/hierarchy1"/>
    <dgm:cxn modelId="{8A48D08F-39B3-4DDB-83CD-CA17276C4779}" type="presParOf" srcId="{D5B99B42-4F7B-4A4C-A881-6109B2BF0EA3}" destId="{F76D12EF-4721-4CF9-8367-4773BD3A40F5}" srcOrd="0" destOrd="0" presId="urn:microsoft.com/office/officeart/2005/8/layout/hierarchy1"/>
    <dgm:cxn modelId="{7DA06EF5-E4E3-4CC0-89B4-57D7AEFD007D}" type="presParOf" srcId="{D5B99B42-4F7B-4A4C-A881-6109B2BF0EA3}" destId="{5CDD74DA-BFAF-411A-B645-04A7AAA71F9A}" srcOrd="1" destOrd="0" presId="urn:microsoft.com/office/officeart/2005/8/layout/hierarchy1"/>
    <dgm:cxn modelId="{C69E3C3D-4810-4119-8EE1-45CC1F708EC5}" type="presParOf" srcId="{5CDD74DA-BFAF-411A-B645-04A7AAA71F9A}" destId="{0F56BF8C-076F-4678-8305-A871E60FCE2C}" srcOrd="0" destOrd="0" presId="urn:microsoft.com/office/officeart/2005/8/layout/hierarchy1"/>
    <dgm:cxn modelId="{C3075C86-E636-4DCD-A945-5BF5F13EEC12}" type="presParOf" srcId="{0F56BF8C-076F-4678-8305-A871E60FCE2C}" destId="{A03A02AD-08AB-457A-86B9-6D33A6454358}" srcOrd="0" destOrd="0" presId="urn:microsoft.com/office/officeart/2005/8/layout/hierarchy1"/>
    <dgm:cxn modelId="{829BFEA3-915B-47AD-BC6D-2239D340AEC8}" type="presParOf" srcId="{0F56BF8C-076F-4678-8305-A871E60FCE2C}" destId="{AC6ED20E-2A66-42C9-98AB-64E8A2FCB58A}" srcOrd="1" destOrd="0" presId="urn:microsoft.com/office/officeart/2005/8/layout/hierarchy1"/>
    <dgm:cxn modelId="{20B414AD-1ADF-4F85-A7C0-A8D7314A96AC}" type="presParOf" srcId="{5CDD74DA-BFAF-411A-B645-04A7AAA71F9A}" destId="{235BB533-3D77-48FB-95BE-311D9D5E89EE}" srcOrd="1" destOrd="0" presId="urn:microsoft.com/office/officeart/2005/8/layout/hierarchy1"/>
    <dgm:cxn modelId="{B48BAF20-5E84-4465-84CA-E754EED49301}" type="presParOf" srcId="{235BB533-3D77-48FB-95BE-311D9D5E89EE}" destId="{C5BBB7EE-C207-4CF7-AB78-0DF51E369012}" srcOrd="0" destOrd="0" presId="urn:microsoft.com/office/officeart/2005/8/layout/hierarchy1"/>
    <dgm:cxn modelId="{414AF974-DF9E-40D5-B542-B056E6A9D7FF}" type="presParOf" srcId="{235BB533-3D77-48FB-95BE-311D9D5E89EE}" destId="{17737EFF-D5C0-49CC-9079-F3760567AD5F}" srcOrd="1" destOrd="0" presId="urn:microsoft.com/office/officeart/2005/8/layout/hierarchy1"/>
    <dgm:cxn modelId="{5E70E6B8-80CE-44C0-9C85-318CD95E7F28}" type="presParOf" srcId="{17737EFF-D5C0-49CC-9079-F3760567AD5F}" destId="{F00030A2-F6BB-437C-B50A-2EC27908656B}" srcOrd="0" destOrd="0" presId="urn:microsoft.com/office/officeart/2005/8/layout/hierarchy1"/>
    <dgm:cxn modelId="{5D6DA672-64FF-4EE1-ADA2-9D739EE7DA9D}" type="presParOf" srcId="{F00030A2-F6BB-437C-B50A-2EC27908656B}" destId="{B2EE0C7A-65F7-41CA-9485-E49AAD9C79A6}" srcOrd="0" destOrd="0" presId="urn:microsoft.com/office/officeart/2005/8/layout/hierarchy1"/>
    <dgm:cxn modelId="{268754E9-4E9D-479B-A68D-63417EF95AB7}" type="presParOf" srcId="{F00030A2-F6BB-437C-B50A-2EC27908656B}" destId="{8E9CA94C-A2BD-45FB-9DA7-01567173C8A7}" srcOrd="1" destOrd="0" presId="urn:microsoft.com/office/officeart/2005/8/layout/hierarchy1"/>
    <dgm:cxn modelId="{DC702CDB-6744-4F8A-BBA4-2D1241B34FC7}" type="presParOf" srcId="{17737EFF-D5C0-49CC-9079-F3760567AD5F}" destId="{59EAC846-684C-4428-B5BA-D4B27F51EC6E}" srcOrd="1" destOrd="0" presId="urn:microsoft.com/office/officeart/2005/8/layout/hierarchy1"/>
    <dgm:cxn modelId="{35467611-8F05-49E4-BEB0-BE2EF0909458}" type="presParOf" srcId="{235BB533-3D77-48FB-95BE-311D9D5E89EE}" destId="{23020950-2925-4F42-AAB3-070DE101EB2A}" srcOrd="2" destOrd="0" presId="urn:microsoft.com/office/officeart/2005/8/layout/hierarchy1"/>
    <dgm:cxn modelId="{FCE48D50-8E68-40B4-9F5A-97F0ADA48D98}" type="presParOf" srcId="{235BB533-3D77-48FB-95BE-311D9D5E89EE}" destId="{B356EE51-8A3F-417A-BD84-9A722BC575A3}" srcOrd="3" destOrd="0" presId="urn:microsoft.com/office/officeart/2005/8/layout/hierarchy1"/>
    <dgm:cxn modelId="{69C2B499-28C3-4714-AAF3-B02BB429739B}" type="presParOf" srcId="{B356EE51-8A3F-417A-BD84-9A722BC575A3}" destId="{8D0D5569-E18F-4DAE-8487-097CB39EDB17}" srcOrd="0" destOrd="0" presId="urn:microsoft.com/office/officeart/2005/8/layout/hierarchy1"/>
    <dgm:cxn modelId="{D197DFAB-426A-4B94-9693-9B82B6C091A7}" type="presParOf" srcId="{8D0D5569-E18F-4DAE-8487-097CB39EDB17}" destId="{DD50007A-D4EA-4910-9F96-5EBCBA87AE10}" srcOrd="0" destOrd="0" presId="urn:microsoft.com/office/officeart/2005/8/layout/hierarchy1"/>
    <dgm:cxn modelId="{39C6B6BB-2733-4885-8158-F940100912BE}" type="presParOf" srcId="{8D0D5569-E18F-4DAE-8487-097CB39EDB17}" destId="{D96619E6-9B9A-47D2-B265-03F59A2717E0}" srcOrd="1" destOrd="0" presId="urn:microsoft.com/office/officeart/2005/8/layout/hierarchy1"/>
    <dgm:cxn modelId="{41874CEE-D27D-4CA8-A483-3E28508B5BB4}" type="presParOf" srcId="{B356EE51-8A3F-417A-BD84-9A722BC575A3}" destId="{F495B718-AC3E-4B06-8F55-E1A05052C064}" srcOrd="1" destOrd="0" presId="urn:microsoft.com/office/officeart/2005/8/layout/hierarchy1"/>
    <dgm:cxn modelId="{4B621048-1C37-4F9B-953A-36C0D83AB7C5}" type="presParOf" srcId="{D5B99B42-4F7B-4A4C-A881-6109B2BF0EA3}" destId="{0FACA51F-6235-4F90-A7C0-78C9B1D74C53}" srcOrd="2" destOrd="0" presId="urn:microsoft.com/office/officeart/2005/8/layout/hierarchy1"/>
    <dgm:cxn modelId="{9798FA03-056F-446D-8FE2-1347521F03B0}" type="presParOf" srcId="{D5B99B42-4F7B-4A4C-A881-6109B2BF0EA3}" destId="{2DD34EF0-BF76-49F4-AB95-0274EFED8F11}" srcOrd="3" destOrd="0" presId="urn:microsoft.com/office/officeart/2005/8/layout/hierarchy1"/>
    <dgm:cxn modelId="{73C03DCC-7886-4806-A80F-92BFE86040F1}" type="presParOf" srcId="{2DD34EF0-BF76-49F4-AB95-0274EFED8F11}" destId="{F21BCA9B-7B03-4371-8525-58C0FB0830C0}" srcOrd="0" destOrd="0" presId="urn:microsoft.com/office/officeart/2005/8/layout/hierarchy1"/>
    <dgm:cxn modelId="{4748C902-E3EA-46A2-ABD4-9F7EE6538B2F}" type="presParOf" srcId="{F21BCA9B-7B03-4371-8525-58C0FB0830C0}" destId="{C908718A-B1B9-45A7-AD57-B8E0350ED3E3}" srcOrd="0" destOrd="0" presId="urn:microsoft.com/office/officeart/2005/8/layout/hierarchy1"/>
    <dgm:cxn modelId="{DEAF074C-1071-4A60-8D8F-FA915651703E}" type="presParOf" srcId="{F21BCA9B-7B03-4371-8525-58C0FB0830C0}" destId="{AC055374-C41E-4369-B3B4-B69E0525D889}" srcOrd="1" destOrd="0" presId="urn:microsoft.com/office/officeart/2005/8/layout/hierarchy1"/>
    <dgm:cxn modelId="{CD1DB0EE-39DB-42FD-9CA4-2834FE732761}" type="presParOf" srcId="{2DD34EF0-BF76-49F4-AB95-0274EFED8F11}" destId="{EE831CE2-6C27-4818-A54B-30795E2A3967}" srcOrd="1" destOrd="0" presId="urn:microsoft.com/office/officeart/2005/8/layout/hierarchy1"/>
    <dgm:cxn modelId="{E1B98778-49C5-4230-963A-ECC35D22C5B8}" type="presParOf" srcId="{EE831CE2-6C27-4818-A54B-30795E2A3967}" destId="{4401A39B-F86A-4418-9761-21B3E8F2E2F5}" srcOrd="0" destOrd="0" presId="urn:microsoft.com/office/officeart/2005/8/layout/hierarchy1"/>
    <dgm:cxn modelId="{2DA6BDCA-5AF2-474A-9A0A-11DAB2FBBE91}" type="presParOf" srcId="{EE831CE2-6C27-4818-A54B-30795E2A3967}" destId="{B71BE635-4651-45B5-B59C-54F7B12FFAB3}" srcOrd="1" destOrd="0" presId="urn:microsoft.com/office/officeart/2005/8/layout/hierarchy1"/>
    <dgm:cxn modelId="{6676D6F9-E698-4E83-9B3C-159CF557607F}" type="presParOf" srcId="{B71BE635-4651-45B5-B59C-54F7B12FFAB3}" destId="{10A40438-3D1D-48F9-9101-560CEEE11425}" srcOrd="0" destOrd="0" presId="urn:microsoft.com/office/officeart/2005/8/layout/hierarchy1"/>
    <dgm:cxn modelId="{5232CF10-78B5-4B95-9070-FF5B1C475BD2}" type="presParOf" srcId="{10A40438-3D1D-48F9-9101-560CEEE11425}" destId="{8B1A34E2-F76B-4118-9D7F-F74E171A43F4}" srcOrd="0" destOrd="0" presId="urn:microsoft.com/office/officeart/2005/8/layout/hierarchy1"/>
    <dgm:cxn modelId="{3D56C447-95FF-4849-974D-F26E2A678953}" type="presParOf" srcId="{10A40438-3D1D-48F9-9101-560CEEE11425}" destId="{8C57E5DC-EAA5-4DC4-B74E-380C9D39455F}" srcOrd="1" destOrd="0" presId="urn:microsoft.com/office/officeart/2005/8/layout/hierarchy1"/>
    <dgm:cxn modelId="{AC4E3537-2519-42D4-AEE9-C704373D9830}" type="presParOf" srcId="{B71BE635-4651-45B5-B59C-54F7B12FFAB3}" destId="{F49E0EAA-1721-405E-B292-BBC25979D70A}" srcOrd="1" destOrd="0" presId="urn:microsoft.com/office/officeart/2005/8/layout/hierarchy1"/>
    <dgm:cxn modelId="{68E3D66B-0792-41E9-8942-E01BD0F45ADC}" type="presParOf" srcId="{EE831CE2-6C27-4818-A54B-30795E2A3967}" destId="{050D952C-19BC-4710-9CB0-E43C2685DBDB}" srcOrd="2" destOrd="0" presId="urn:microsoft.com/office/officeart/2005/8/layout/hierarchy1"/>
    <dgm:cxn modelId="{BDCA7F43-15A0-44F5-98D7-CB8CFEA80278}" type="presParOf" srcId="{EE831CE2-6C27-4818-A54B-30795E2A3967}" destId="{1653D045-EAF9-4D3A-8D53-C4DEEBCACE00}" srcOrd="3" destOrd="0" presId="urn:microsoft.com/office/officeart/2005/8/layout/hierarchy1"/>
    <dgm:cxn modelId="{15249262-58E9-4D84-A663-2512D5156C81}" type="presParOf" srcId="{1653D045-EAF9-4D3A-8D53-C4DEEBCACE00}" destId="{550104C2-DE93-45EE-9B4D-12F15B0DF980}" srcOrd="0" destOrd="0" presId="urn:microsoft.com/office/officeart/2005/8/layout/hierarchy1"/>
    <dgm:cxn modelId="{02D5D0BA-130D-449A-9DAB-F8A32D1BC5BA}" type="presParOf" srcId="{550104C2-DE93-45EE-9B4D-12F15B0DF980}" destId="{75917042-6328-49B9-A684-0D146C69B0DC}" srcOrd="0" destOrd="0" presId="urn:microsoft.com/office/officeart/2005/8/layout/hierarchy1"/>
    <dgm:cxn modelId="{F512CC5A-30BB-4904-8079-6CC10E828045}" type="presParOf" srcId="{550104C2-DE93-45EE-9B4D-12F15B0DF980}" destId="{636B9F04-34FA-4EA0-92EF-F39CDBD24F3E}" srcOrd="1" destOrd="0" presId="urn:microsoft.com/office/officeart/2005/8/layout/hierarchy1"/>
    <dgm:cxn modelId="{1A56952E-0F66-4B61-8CBD-71D4EAD24BFB}" type="presParOf" srcId="{1653D045-EAF9-4D3A-8D53-C4DEEBCACE00}" destId="{2A721236-B83B-4252-BECA-1A1B5F1C63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28D36-FDB8-493B-A29F-B87638C6874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08FE2E-4248-4196-89CA-203E24768E63}">
      <dgm:prSet phldrT="[Text]"/>
      <dgm:spPr/>
      <dgm:t>
        <a:bodyPr/>
        <a:lstStyle/>
        <a:p>
          <a:r>
            <a:rPr lang="cs-CZ" dirty="0" smtClean="0"/>
            <a:t>Asociační matice</a:t>
          </a:r>
          <a:endParaRPr lang="cs-CZ" dirty="0"/>
        </a:p>
      </dgm:t>
    </dgm:pt>
    <dgm:pt modelId="{B4C3FEA3-839E-4C06-8249-D0FCCE081B91}" type="parTrans" cxnId="{4DD3057B-EF4F-480B-BDFE-4C7C918E46A1}">
      <dgm:prSet/>
      <dgm:spPr/>
      <dgm:t>
        <a:bodyPr/>
        <a:lstStyle/>
        <a:p>
          <a:endParaRPr lang="cs-CZ"/>
        </a:p>
      </dgm:t>
    </dgm:pt>
    <dgm:pt modelId="{7216D8FA-0A03-420F-A20B-ADF425B8BB7D}" type="sibTrans" cxnId="{4DD3057B-EF4F-480B-BDFE-4C7C918E46A1}">
      <dgm:prSet/>
      <dgm:spPr/>
      <dgm:t>
        <a:bodyPr/>
        <a:lstStyle/>
        <a:p>
          <a:endParaRPr lang="cs-CZ"/>
        </a:p>
      </dgm:t>
    </dgm:pt>
    <dgm:pt modelId="{3A65607C-F126-47AD-8D9F-6E91934E43B3}">
      <dgm:prSet phldrT="[Text]"/>
      <dgm:spPr/>
      <dgm:t>
        <a:bodyPr/>
        <a:lstStyle/>
        <a:p>
          <a:r>
            <a:rPr lang="cs-CZ" dirty="0" smtClean="0"/>
            <a:t>Nalezení dvojice nejpodobnějších objektů</a:t>
          </a:r>
          <a:endParaRPr lang="cs-CZ" dirty="0"/>
        </a:p>
      </dgm:t>
    </dgm:pt>
    <dgm:pt modelId="{8582BD2B-E0BB-474F-BC03-04B24D1B5EBA}" type="parTrans" cxnId="{16444BA2-D248-454F-9F39-EA9BBE3CB1E9}">
      <dgm:prSet/>
      <dgm:spPr/>
      <dgm:t>
        <a:bodyPr/>
        <a:lstStyle/>
        <a:p>
          <a:endParaRPr lang="cs-CZ"/>
        </a:p>
      </dgm:t>
    </dgm:pt>
    <dgm:pt modelId="{782C8E45-2A24-412A-92C2-9FF2A605C0D3}" type="sibTrans" cxnId="{16444BA2-D248-454F-9F39-EA9BBE3CB1E9}">
      <dgm:prSet/>
      <dgm:spPr/>
      <dgm:t>
        <a:bodyPr/>
        <a:lstStyle/>
        <a:p>
          <a:endParaRPr lang="cs-CZ"/>
        </a:p>
      </dgm:t>
    </dgm:pt>
    <dgm:pt modelId="{F12A3271-40F0-45A4-A854-E2F4D224B410}">
      <dgm:prSet phldrT="[Text]"/>
      <dgm:spPr/>
      <dgm:t>
        <a:bodyPr/>
        <a:lstStyle/>
        <a:p>
          <a:r>
            <a:rPr lang="cs-CZ" dirty="0" smtClean="0"/>
            <a:t>Výpočet podobnosti sloučené dvojice objektů k ostatním  objektům</a:t>
          </a:r>
          <a:endParaRPr lang="cs-CZ" dirty="0"/>
        </a:p>
      </dgm:t>
    </dgm:pt>
    <dgm:pt modelId="{B9162FF7-A122-4FE8-9FF0-DFA0C276FC02}" type="parTrans" cxnId="{9795ABFC-CA02-4DD0-BDBB-2F56E5C2E1B2}">
      <dgm:prSet/>
      <dgm:spPr/>
      <dgm:t>
        <a:bodyPr/>
        <a:lstStyle/>
        <a:p>
          <a:endParaRPr lang="cs-CZ"/>
        </a:p>
      </dgm:t>
    </dgm:pt>
    <dgm:pt modelId="{D3D16F4C-B7E7-4795-88BC-D6C12BA6B317}" type="sibTrans" cxnId="{9795ABFC-CA02-4DD0-BDBB-2F56E5C2E1B2}">
      <dgm:prSet/>
      <dgm:spPr/>
      <dgm:t>
        <a:bodyPr/>
        <a:lstStyle/>
        <a:p>
          <a:endParaRPr lang="cs-CZ"/>
        </a:p>
      </dgm:t>
    </dgm:pt>
    <dgm:pt modelId="{16DF30F0-73AE-41C2-BF82-76902CB8D713}" type="pres">
      <dgm:prSet presAssocID="{8AB28D36-FDB8-493B-A29F-B87638C68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717E4E-07BF-4F0E-8EF2-5E461932445D}" type="pres">
      <dgm:prSet presAssocID="{4608FE2E-4248-4196-89CA-203E24768E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F0AED4-952E-4F91-A35B-38A8602A182C}" type="pres">
      <dgm:prSet presAssocID="{4608FE2E-4248-4196-89CA-203E24768E63}" presName="spNode" presStyleCnt="0"/>
      <dgm:spPr/>
    </dgm:pt>
    <dgm:pt modelId="{0BA3A3D8-01A5-4D98-9409-10C8A8AA5F9A}" type="pres">
      <dgm:prSet presAssocID="{7216D8FA-0A03-420F-A20B-ADF425B8BB7D}" presName="sibTrans" presStyleLbl="sibTrans1D1" presStyleIdx="0" presStyleCnt="3"/>
      <dgm:spPr/>
      <dgm:t>
        <a:bodyPr/>
        <a:lstStyle/>
        <a:p>
          <a:endParaRPr lang="cs-CZ"/>
        </a:p>
      </dgm:t>
    </dgm:pt>
    <dgm:pt modelId="{51147D6A-EA08-4461-B2A1-BB9BA843C411}" type="pres">
      <dgm:prSet presAssocID="{3A65607C-F126-47AD-8D9F-6E91934E43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EE8D74-BD27-4F9C-9993-53134E3451B8}" type="pres">
      <dgm:prSet presAssocID="{3A65607C-F126-47AD-8D9F-6E91934E43B3}" presName="spNode" presStyleCnt="0"/>
      <dgm:spPr/>
    </dgm:pt>
    <dgm:pt modelId="{73F7F405-03CF-4EAC-8E50-3DE3D9BD6070}" type="pres">
      <dgm:prSet presAssocID="{782C8E45-2A24-412A-92C2-9FF2A605C0D3}" presName="sibTrans" presStyleLbl="sibTrans1D1" presStyleIdx="1" presStyleCnt="3"/>
      <dgm:spPr/>
      <dgm:t>
        <a:bodyPr/>
        <a:lstStyle/>
        <a:p>
          <a:endParaRPr lang="cs-CZ"/>
        </a:p>
      </dgm:t>
    </dgm:pt>
    <dgm:pt modelId="{1EAF6FC4-51F4-4159-A330-F6C06D1D986D}" type="pres">
      <dgm:prSet presAssocID="{F12A3271-40F0-45A4-A854-E2F4D224B4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05950-5F85-4ABA-8AC6-BB5C3504DA90}" type="pres">
      <dgm:prSet presAssocID="{F12A3271-40F0-45A4-A854-E2F4D224B410}" presName="spNode" presStyleCnt="0"/>
      <dgm:spPr/>
    </dgm:pt>
    <dgm:pt modelId="{8A132736-FF58-412E-8E04-E4340AE9C6A0}" type="pres">
      <dgm:prSet presAssocID="{D3D16F4C-B7E7-4795-88BC-D6C12BA6B317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22FBCEB4-C66C-45F7-B083-D4F75FFBF2D7}" type="presOf" srcId="{F12A3271-40F0-45A4-A854-E2F4D224B410}" destId="{1EAF6FC4-51F4-4159-A330-F6C06D1D986D}" srcOrd="0" destOrd="0" presId="urn:microsoft.com/office/officeart/2005/8/layout/cycle5"/>
    <dgm:cxn modelId="{E111D3D5-69E1-4297-99E7-6E3970C2D5F5}" type="presOf" srcId="{8AB28D36-FDB8-493B-A29F-B87638C68744}" destId="{16DF30F0-73AE-41C2-BF82-76902CB8D713}" srcOrd="0" destOrd="0" presId="urn:microsoft.com/office/officeart/2005/8/layout/cycle5"/>
    <dgm:cxn modelId="{9795ABFC-CA02-4DD0-BDBB-2F56E5C2E1B2}" srcId="{8AB28D36-FDB8-493B-A29F-B87638C68744}" destId="{F12A3271-40F0-45A4-A854-E2F4D224B410}" srcOrd="2" destOrd="0" parTransId="{B9162FF7-A122-4FE8-9FF0-DFA0C276FC02}" sibTransId="{D3D16F4C-B7E7-4795-88BC-D6C12BA6B317}"/>
    <dgm:cxn modelId="{14DB94D5-D9BF-4E4C-8F65-103F639AEE71}" type="presOf" srcId="{3A65607C-F126-47AD-8D9F-6E91934E43B3}" destId="{51147D6A-EA08-4461-B2A1-BB9BA843C411}" srcOrd="0" destOrd="0" presId="urn:microsoft.com/office/officeart/2005/8/layout/cycle5"/>
    <dgm:cxn modelId="{9919E79E-27D5-4E52-86FF-F75678DC74CC}" type="presOf" srcId="{782C8E45-2A24-412A-92C2-9FF2A605C0D3}" destId="{73F7F405-03CF-4EAC-8E50-3DE3D9BD6070}" srcOrd="0" destOrd="0" presId="urn:microsoft.com/office/officeart/2005/8/layout/cycle5"/>
    <dgm:cxn modelId="{B037E7BE-172C-49BA-B224-BF6F3FA1ED6D}" type="presOf" srcId="{D3D16F4C-B7E7-4795-88BC-D6C12BA6B317}" destId="{8A132736-FF58-412E-8E04-E4340AE9C6A0}" srcOrd="0" destOrd="0" presId="urn:microsoft.com/office/officeart/2005/8/layout/cycle5"/>
    <dgm:cxn modelId="{16444BA2-D248-454F-9F39-EA9BBE3CB1E9}" srcId="{8AB28D36-FDB8-493B-A29F-B87638C68744}" destId="{3A65607C-F126-47AD-8D9F-6E91934E43B3}" srcOrd="1" destOrd="0" parTransId="{8582BD2B-E0BB-474F-BC03-04B24D1B5EBA}" sibTransId="{782C8E45-2A24-412A-92C2-9FF2A605C0D3}"/>
    <dgm:cxn modelId="{95AC2589-4BF0-4E8A-9C26-AA5EEC042287}" type="presOf" srcId="{7216D8FA-0A03-420F-A20B-ADF425B8BB7D}" destId="{0BA3A3D8-01A5-4D98-9409-10C8A8AA5F9A}" srcOrd="0" destOrd="0" presId="urn:microsoft.com/office/officeart/2005/8/layout/cycle5"/>
    <dgm:cxn modelId="{4DD3057B-EF4F-480B-BDFE-4C7C918E46A1}" srcId="{8AB28D36-FDB8-493B-A29F-B87638C68744}" destId="{4608FE2E-4248-4196-89CA-203E24768E63}" srcOrd="0" destOrd="0" parTransId="{B4C3FEA3-839E-4C06-8249-D0FCCE081B91}" sibTransId="{7216D8FA-0A03-420F-A20B-ADF425B8BB7D}"/>
    <dgm:cxn modelId="{8CB2605E-B96A-4481-8D77-96FC130B954E}" type="presOf" srcId="{4608FE2E-4248-4196-89CA-203E24768E63}" destId="{91717E4E-07BF-4F0E-8EF2-5E461932445D}" srcOrd="0" destOrd="0" presId="urn:microsoft.com/office/officeart/2005/8/layout/cycle5"/>
    <dgm:cxn modelId="{CA76B5E3-AB2A-45DD-BDAF-18333B6E4545}" type="presParOf" srcId="{16DF30F0-73AE-41C2-BF82-76902CB8D713}" destId="{91717E4E-07BF-4F0E-8EF2-5E461932445D}" srcOrd="0" destOrd="0" presId="urn:microsoft.com/office/officeart/2005/8/layout/cycle5"/>
    <dgm:cxn modelId="{DAAB435C-A5F3-4923-B48E-88C1576BA2F8}" type="presParOf" srcId="{16DF30F0-73AE-41C2-BF82-76902CB8D713}" destId="{C8F0AED4-952E-4F91-A35B-38A8602A182C}" srcOrd="1" destOrd="0" presId="urn:microsoft.com/office/officeart/2005/8/layout/cycle5"/>
    <dgm:cxn modelId="{CB55FAD2-5389-425A-BEC7-8C84AC492A12}" type="presParOf" srcId="{16DF30F0-73AE-41C2-BF82-76902CB8D713}" destId="{0BA3A3D8-01A5-4D98-9409-10C8A8AA5F9A}" srcOrd="2" destOrd="0" presId="urn:microsoft.com/office/officeart/2005/8/layout/cycle5"/>
    <dgm:cxn modelId="{1DF2D336-0DC4-4B2C-BBF1-4736F4A0FCD0}" type="presParOf" srcId="{16DF30F0-73AE-41C2-BF82-76902CB8D713}" destId="{51147D6A-EA08-4461-B2A1-BB9BA843C411}" srcOrd="3" destOrd="0" presId="urn:microsoft.com/office/officeart/2005/8/layout/cycle5"/>
    <dgm:cxn modelId="{551435DB-33C4-41E3-95C7-8B99E408ED22}" type="presParOf" srcId="{16DF30F0-73AE-41C2-BF82-76902CB8D713}" destId="{EEEE8D74-BD27-4F9C-9993-53134E3451B8}" srcOrd="4" destOrd="0" presId="urn:microsoft.com/office/officeart/2005/8/layout/cycle5"/>
    <dgm:cxn modelId="{98394C05-004E-42DB-B16C-54212990A05C}" type="presParOf" srcId="{16DF30F0-73AE-41C2-BF82-76902CB8D713}" destId="{73F7F405-03CF-4EAC-8E50-3DE3D9BD6070}" srcOrd="5" destOrd="0" presId="urn:microsoft.com/office/officeart/2005/8/layout/cycle5"/>
    <dgm:cxn modelId="{3350F699-4A9D-48AD-B8BC-04FBC68EA5B6}" type="presParOf" srcId="{16DF30F0-73AE-41C2-BF82-76902CB8D713}" destId="{1EAF6FC4-51F4-4159-A330-F6C06D1D986D}" srcOrd="6" destOrd="0" presId="urn:microsoft.com/office/officeart/2005/8/layout/cycle5"/>
    <dgm:cxn modelId="{530421FF-4136-4FA8-96F8-BA984AD0A682}" type="presParOf" srcId="{16DF30F0-73AE-41C2-BF82-76902CB8D713}" destId="{42705950-5F85-4ABA-8AC6-BB5C3504DA90}" srcOrd="7" destOrd="0" presId="urn:microsoft.com/office/officeart/2005/8/layout/cycle5"/>
    <dgm:cxn modelId="{3EE27BE9-4940-4289-A3ED-D10A0CCAEB9F}" type="presParOf" srcId="{16DF30F0-73AE-41C2-BF82-76902CB8D713}" destId="{8A132736-FF58-412E-8E04-E4340AE9C6A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D952C-19BC-4710-9CB0-E43C2685DBDB}">
      <dsp:nvSpPr>
        <dsp:cNvPr id="0" name=""/>
        <dsp:cNvSpPr/>
      </dsp:nvSpPr>
      <dsp:spPr>
        <a:xfrm>
          <a:off x="6529981" y="1690834"/>
          <a:ext cx="972450" cy="31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33"/>
              </a:lnTo>
              <a:lnTo>
                <a:pt x="972450" y="214633"/>
              </a:lnTo>
              <a:lnTo>
                <a:pt x="972450" y="3149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1A39B-F86A-4418-9761-21B3E8F2E2F5}">
      <dsp:nvSpPr>
        <dsp:cNvPr id="0" name=""/>
        <dsp:cNvSpPr/>
      </dsp:nvSpPr>
      <dsp:spPr>
        <a:xfrm>
          <a:off x="5679480" y="1690834"/>
          <a:ext cx="850500" cy="314955"/>
        </a:xfrm>
        <a:custGeom>
          <a:avLst/>
          <a:gdLst/>
          <a:ahLst/>
          <a:cxnLst/>
          <a:rect l="0" t="0" r="0" b="0"/>
          <a:pathLst>
            <a:path>
              <a:moveTo>
                <a:pt x="850500" y="0"/>
              </a:moveTo>
              <a:lnTo>
                <a:pt x="850500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CA51F-6235-4F90-A7C0-78C9B1D74C53}">
      <dsp:nvSpPr>
        <dsp:cNvPr id="0" name=""/>
        <dsp:cNvSpPr/>
      </dsp:nvSpPr>
      <dsp:spPr>
        <a:xfrm>
          <a:off x="4327789" y="688211"/>
          <a:ext cx="2202191" cy="31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33"/>
              </a:lnTo>
              <a:lnTo>
                <a:pt x="2202191" y="214633"/>
              </a:lnTo>
              <a:lnTo>
                <a:pt x="2202191" y="3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20950-2925-4F42-AAB3-070DE101EB2A}">
      <dsp:nvSpPr>
        <dsp:cNvPr id="0" name=""/>
        <dsp:cNvSpPr/>
      </dsp:nvSpPr>
      <dsp:spPr>
        <a:xfrm>
          <a:off x="2329354" y="1690834"/>
          <a:ext cx="1293385" cy="31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33"/>
              </a:lnTo>
              <a:lnTo>
                <a:pt x="1293385" y="214633"/>
              </a:lnTo>
              <a:lnTo>
                <a:pt x="1293385" y="3149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BB7EE-C207-4CF7-AB78-0DF51E369012}">
      <dsp:nvSpPr>
        <dsp:cNvPr id="0" name=""/>
        <dsp:cNvSpPr/>
      </dsp:nvSpPr>
      <dsp:spPr>
        <a:xfrm>
          <a:off x="1245063" y="1690834"/>
          <a:ext cx="1084291" cy="314955"/>
        </a:xfrm>
        <a:custGeom>
          <a:avLst/>
          <a:gdLst/>
          <a:ahLst/>
          <a:cxnLst/>
          <a:rect l="0" t="0" r="0" b="0"/>
          <a:pathLst>
            <a:path>
              <a:moveTo>
                <a:pt x="1084291" y="0"/>
              </a:moveTo>
              <a:lnTo>
                <a:pt x="1084291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D12EF-4721-4CF9-8367-4773BD3A40F5}">
      <dsp:nvSpPr>
        <dsp:cNvPr id="0" name=""/>
        <dsp:cNvSpPr/>
      </dsp:nvSpPr>
      <dsp:spPr>
        <a:xfrm>
          <a:off x="2329354" y="688211"/>
          <a:ext cx="1998435" cy="314955"/>
        </a:xfrm>
        <a:custGeom>
          <a:avLst/>
          <a:gdLst/>
          <a:ahLst/>
          <a:cxnLst/>
          <a:rect l="0" t="0" r="0" b="0"/>
          <a:pathLst>
            <a:path>
              <a:moveTo>
                <a:pt x="1998435" y="0"/>
              </a:moveTo>
              <a:lnTo>
                <a:pt x="1998435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51CCC-D668-4F13-A725-D61BF31FE992}">
      <dsp:nvSpPr>
        <dsp:cNvPr id="0" name=""/>
        <dsp:cNvSpPr/>
      </dsp:nvSpPr>
      <dsp:spPr>
        <a:xfrm>
          <a:off x="3786319" y="543"/>
          <a:ext cx="1082941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626EF-9D78-4C33-81B2-8DCCA9B9AAA3}">
      <dsp:nvSpPr>
        <dsp:cNvPr id="0" name=""/>
        <dsp:cNvSpPr/>
      </dsp:nvSpPr>
      <dsp:spPr>
        <a:xfrm>
          <a:off x="3906645" y="114853"/>
          <a:ext cx="1082941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Shluková analýza</a:t>
          </a:r>
          <a:endParaRPr lang="cs-CZ" sz="1000" kern="1200" dirty="0"/>
        </a:p>
      </dsp:txBody>
      <dsp:txXfrm>
        <a:off x="3926786" y="134994"/>
        <a:ext cx="1042659" cy="647385"/>
      </dsp:txXfrm>
    </dsp:sp>
    <dsp:sp modelId="{A03A02AD-08AB-457A-86B9-6D33A6454358}">
      <dsp:nvSpPr>
        <dsp:cNvPr id="0" name=""/>
        <dsp:cNvSpPr/>
      </dsp:nvSpPr>
      <dsp:spPr>
        <a:xfrm>
          <a:off x="1112501" y="1003166"/>
          <a:ext cx="2433705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ED20E-2A66-42C9-98AB-64E8A2FCB58A}">
      <dsp:nvSpPr>
        <dsp:cNvPr id="0" name=""/>
        <dsp:cNvSpPr/>
      </dsp:nvSpPr>
      <dsp:spPr>
        <a:xfrm>
          <a:off x="1232828" y="1117477"/>
          <a:ext cx="2433705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Hierarchické</a:t>
          </a:r>
          <a:r>
            <a:rPr lang="cs-CZ" sz="1000" kern="1200" dirty="0" smtClean="0"/>
            <a:t/>
          </a:r>
          <a:br>
            <a:rPr lang="cs-CZ" sz="1000" kern="1200" dirty="0" smtClean="0"/>
          </a:br>
          <a:r>
            <a:rPr lang="cs-CZ" sz="1000" kern="1200" dirty="0" smtClean="0"/>
            <a:t>shluky jsou definovány postupným skládáním objektů</a:t>
          </a:r>
          <a:endParaRPr lang="cs-CZ" sz="1000" kern="1200" dirty="0"/>
        </a:p>
      </dsp:txBody>
      <dsp:txXfrm>
        <a:off x="1252969" y="1137618"/>
        <a:ext cx="2393423" cy="647385"/>
      </dsp:txXfrm>
    </dsp:sp>
    <dsp:sp modelId="{B2EE0C7A-65F7-41CA-9485-E49AAD9C79A6}">
      <dsp:nvSpPr>
        <dsp:cNvPr id="0" name=""/>
        <dsp:cNvSpPr/>
      </dsp:nvSpPr>
      <dsp:spPr>
        <a:xfrm>
          <a:off x="72004" y="2005790"/>
          <a:ext cx="2346117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A94C-A2BD-45FB-9DA7-01567173C8A7}">
      <dsp:nvSpPr>
        <dsp:cNvPr id="0" name=""/>
        <dsp:cNvSpPr/>
      </dsp:nvSpPr>
      <dsp:spPr>
        <a:xfrm>
          <a:off x="192331" y="2120100"/>
          <a:ext cx="2346117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err="1" smtClean="0"/>
            <a:t>Divizivní</a:t>
          </a:r>
          <a:r>
            <a:rPr lang="cs-CZ" sz="1000" kern="1200" dirty="0" smtClean="0"/>
            <a:t/>
          </a:r>
          <a:br>
            <a:rPr lang="cs-CZ" sz="1000" kern="1200" dirty="0" smtClean="0"/>
          </a:br>
          <a:r>
            <a:rPr lang="cs-CZ" sz="1000" kern="1200" dirty="0" smtClean="0"/>
            <a:t>Objekty jsou nejprve rozděleny do dvou shluků, tyto shluky jsou dále rozděleny atd.</a:t>
          </a:r>
          <a:endParaRPr lang="cs-CZ" sz="1000" kern="1200" dirty="0"/>
        </a:p>
      </dsp:txBody>
      <dsp:txXfrm>
        <a:off x="212472" y="2140241"/>
        <a:ext cx="2305835" cy="647385"/>
      </dsp:txXfrm>
    </dsp:sp>
    <dsp:sp modelId="{DD50007A-D4EA-4910-9F96-5EBCBA87AE10}">
      <dsp:nvSpPr>
        <dsp:cNvPr id="0" name=""/>
        <dsp:cNvSpPr/>
      </dsp:nvSpPr>
      <dsp:spPr>
        <a:xfrm>
          <a:off x="2658775" y="2005790"/>
          <a:ext cx="1927928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19E6-9B9A-47D2-B265-03F59A2717E0}">
      <dsp:nvSpPr>
        <dsp:cNvPr id="0" name=""/>
        <dsp:cNvSpPr/>
      </dsp:nvSpPr>
      <dsp:spPr>
        <a:xfrm>
          <a:off x="2779102" y="2120100"/>
          <a:ext cx="1927928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err="1" smtClean="0"/>
            <a:t>Aglomerativní</a:t>
          </a:r>
          <a:r>
            <a:rPr lang="cs-CZ" sz="1000" kern="1200" dirty="0" smtClean="0"/>
            <a:t/>
          </a:r>
          <a:br>
            <a:rPr lang="cs-CZ" sz="1000" kern="1200" dirty="0" smtClean="0"/>
          </a:br>
          <a:r>
            <a:rPr lang="cs-CZ" sz="1000" kern="1200" dirty="0" smtClean="0"/>
            <a:t>Po spojení první dvojice objektů dochází k postupnému napojování dalších objektů.</a:t>
          </a:r>
          <a:endParaRPr lang="cs-CZ" sz="1000" kern="1200" dirty="0"/>
        </a:p>
      </dsp:txBody>
      <dsp:txXfrm>
        <a:off x="2799243" y="2140241"/>
        <a:ext cx="1887646" cy="647385"/>
      </dsp:txXfrm>
    </dsp:sp>
    <dsp:sp modelId="{C908718A-B1B9-45A7-AD57-B8E0350ED3E3}">
      <dsp:nvSpPr>
        <dsp:cNvPr id="0" name=""/>
        <dsp:cNvSpPr/>
      </dsp:nvSpPr>
      <dsp:spPr>
        <a:xfrm>
          <a:off x="5516883" y="1003166"/>
          <a:ext cx="2026194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55374-C41E-4369-B3B4-B69E0525D889}">
      <dsp:nvSpPr>
        <dsp:cNvPr id="0" name=""/>
        <dsp:cNvSpPr/>
      </dsp:nvSpPr>
      <dsp:spPr>
        <a:xfrm>
          <a:off x="5637210" y="1117477"/>
          <a:ext cx="2026194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err="1" smtClean="0"/>
            <a:t>Nehierarchické</a:t>
          </a:r>
          <a:r>
            <a:rPr lang="cs-CZ" sz="1000" kern="1200" dirty="0" smtClean="0"/>
            <a:t/>
          </a:r>
          <a:br>
            <a:rPr lang="cs-CZ" sz="1000" kern="1200" dirty="0" smtClean="0"/>
          </a:br>
          <a:r>
            <a:rPr lang="cs-CZ" sz="1000" kern="1200" dirty="0" smtClean="0"/>
            <a:t>Shluky jsou definovány  v jednom kroku</a:t>
          </a:r>
          <a:endParaRPr lang="cs-CZ" sz="1000" kern="1200" dirty="0"/>
        </a:p>
      </dsp:txBody>
      <dsp:txXfrm>
        <a:off x="5657351" y="1137618"/>
        <a:ext cx="1985912" cy="647385"/>
      </dsp:txXfrm>
    </dsp:sp>
    <dsp:sp modelId="{8B1A34E2-F76B-4118-9D7F-F74E171A43F4}">
      <dsp:nvSpPr>
        <dsp:cNvPr id="0" name=""/>
        <dsp:cNvSpPr/>
      </dsp:nvSpPr>
      <dsp:spPr>
        <a:xfrm>
          <a:off x="4827357" y="2005790"/>
          <a:ext cx="1704246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7E5DC-EAA5-4DC4-B74E-380C9D39455F}">
      <dsp:nvSpPr>
        <dsp:cNvPr id="0" name=""/>
        <dsp:cNvSpPr/>
      </dsp:nvSpPr>
      <dsp:spPr>
        <a:xfrm>
          <a:off x="4947684" y="2120100"/>
          <a:ext cx="1704246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err="1" smtClean="0"/>
            <a:t>Divizivní</a:t>
          </a:r>
          <a:r>
            <a:rPr lang="cs-CZ" sz="1000" kern="1200" dirty="0" smtClean="0"/>
            <a:t> </a:t>
          </a:r>
          <a:br>
            <a:rPr lang="cs-CZ" sz="1000" kern="1200" dirty="0" smtClean="0"/>
          </a:br>
          <a:r>
            <a:rPr lang="cs-CZ" sz="1000" kern="1200" dirty="0" smtClean="0"/>
            <a:t>Objekty jsou rozděleny do předem nastaveného počtu shluků.</a:t>
          </a:r>
          <a:endParaRPr lang="cs-CZ" sz="1000" kern="1200" dirty="0"/>
        </a:p>
      </dsp:txBody>
      <dsp:txXfrm>
        <a:off x="4967825" y="2140241"/>
        <a:ext cx="1663964" cy="647385"/>
      </dsp:txXfrm>
    </dsp:sp>
    <dsp:sp modelId="{75917042-6328-49B9-A684-0D146C69B0DC}">
      <dsp:nvSpPr>
        <dsp:cNvPr id="0" name=""/>
        <dsp:cNvSpPr/>
      </dsp:nvSpPr>
      <dsp:spPr>
        <a:xfrm>
          <a:off x="6772257" y="2005790"/>
          <a:ext cx="1460346" cy="687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B9F04-34FA-4EA0-92EF-F39CDBD24F3E}">
      <dsp:nvSpPr>
        <dsp:cNvPr id="0" name=""/>
        <dsp:cNvSpPr/>
      </dsp:nvSpPr>
      <dsp:spPr>
        <a:xfrm>
          <a:off x="6892584" y="2120100"/>
          <a:ext cx="1460346" cy="68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err="1" smtClean="0"/>
            <a:t>Aglomerativní</a:t>
          </a:r>
          <a:r>
            <a:rPr lang="cs-CZ" sz="1000" kern="1200" dirty="0" smtClean="0"/>
            <a:t/>
          </a:r>
          <a:br>
            <a:rPr lang="cs-CZ" sz="1000" kern="1200" dirty="0" smtClean="0"/>
          </a:br>
          <a:r>
            <a:rPr lang="cs-CZ" sz="1000" kern="1200" dirty="0" smtClean="0"/>
            <a:t>síť spojených bodů</a:t>
          </a:r>
          <a:endParaRPr lang="cs-CZ" sz="1000" kern="1200" dirty="0"/>
        </a:p>
      </dsp:txBody>
      <dsp:txXfrm>
        <a:off x="6912725" y="2140241"/>
        <a:ext cx="1420064" cy="647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7E4E-07BF-4F0E-8EF2-5E461932445D}">
      <dsp:nvSpPr>
        <dsp:cNvPr id="0" name=""/>
        <dsp:cNvSpPr/>
      </dsp:nvSpPr>
      <dsp:spPr>
        <a:xfrm>
          <a:off x="2493317" y="826"/>
          <a:ext cx="1288405" cy="8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Asociační matice</a:t>
          </a:r>
          <a:endParaRPr lang="cs-CZ" sz="1000" kern="1200" dirty="0"/>
        </a:p>
      </dsp:txBody>
      <dsp:txXfrm>
        <a:off x="2534199" y="41708"/>
        <a:ext cx="1206641" cy="755699"/>
      </dsp:txXfrm>
    </dsp:sp>
    <dsp:sp modelId="{0BA3A3D8-01A5-4D98-9409-10C8A8AA5F9A}">
      <dsp:nvSpPr>
        <dsp:cNvPr id="0" name=""/>
        <dsp:cNvSpPr/>
      </dsp:nvSpPr>
      <dsp:spPr>
        <a:xfrm>
          <a:off x="2020860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1933703" y="355497"/>
              </a:moveTo>
              <a:arcTo wR="1116659" hR="1116659" stAng="19021675" swAng="2301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47D6A-EA08-4461-B2A1-BB9BA843C411}">
      <dsp:nvSpPr>
        <dsp:cNvPr id="0" name=""/>
        <dsp:cNvSpPr/>
      </dsp:nvSpPr>
      <dsp:spPr>
        <a:xfrm>
          <a:off x="3460372" y="1675815"/>
          <a:ext cx="1288405" cy="8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Nalezení dvojice nejpodobnějších objektů</a:t>
          </a:r>
          <a:endParaRPr lang="cs-CZ" sz="1000" kern="1200" dirty="0"/>
        </a:p>
      </dsp:txBody>
      <dsp:txXfrm>
        <a:off x="3501254" y="1716697"/>
        <a:ext cx="1206641" cy="755699"/>
      </dsp:txXfrm>
    </dsp:sp>
    <dsp:sp modelId="{73F7F405-03CF-4EAC-8E50-3DE3D9BD6070}">
      <dsp:nvSpPr>
        <dsp:cNvPr id="0" name=""/>
        <dsp:cNvSpPr/>
      </dsp:nvSpPr>
      <dsp:spPr>
        <a:xfrm>
          <a:off x="2020860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1459145" y="2179500"/>
              </a:moveTo>
              <a:arcTo wR="1116659" hR="1116659" stAng="4328351" swAng="21432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F6FC4-51F4-4159-A330-F6C06D1D986D}">
      <dsp:nvSpPr>
        <dsp:cNvPr id="0" name=""/>
        <dsp:cNvSpPr/>
      </dsp:nvSpPr>
      <dsp:spPr>
        <a:xfrm>
          <a:off x="1526261" y="1675815"/>
          <a:ext cx="1288405" cy="8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Výpočet podobnosti sloučené dvojice objektů k ostatním  objektům</a:t>
          </a:r>
          <a:endParaRPr lang="cs-CZ" sz="1000" kern="1200" dirty="0"/>
        </a:p>
      </dsp:txBody>
      <dsp:txXfrm>
        <a:off x="1567143" y="1716697"/>
        <a:ext cx="1206641" cy="755699"/>
      </dsp:txXfrm>
    </dsp:sp>
    <dsp:sp modelId="{8A132736-FF58-412E-8E04-E4340AE9C6A0}">
      <dsp:nvSpPr>
        <dsp:cNvPr id="0" name=""/>
        <dsp:cNvSpPr/>
      </dsp:nvSpPr>
      <dsp:spPr>
        <a:xfrm>
          <a:off x="2020860" y="419558"/>
          <a:ext cx="2233319" cy="2233319"/>
        </a:xfrm>
        <a:custGeom>
          <a:avLst/>
          <a:gdLst/>
          <a:ahLst/>
          <a:cxnLst/>
          <a:rect l="0" t="0" r="0" b="0"/>
          <a:pathLst>
            <a:path>
              <a:moveTo>
                <a:pt x="3617" y="1026843"/>
              </a:moveTo>
              <a:arcTo wR="1116659" hR="1116659" stAng="11076806" swAng="2301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08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</a:t>
            </a:r>
            <a:r>
              <a:rPr lang="cs-CZ" sz="1100" dirty="0" smtClean="0"/>
              <a:t>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wmf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9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Shluková </a:t>
            </a:r>
            <a:r>
              <a:rPr lang="cs-CZ" dirty="0" smtClean="0"/>
              <a:t>analýza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shlukování: schéma výpočtu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684584" y="1988840"/>
          <a:ext cx="62750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376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Výběr metriky podobnosti/vzdálenosti</a:t>
            </a:r>
            <a:endParaRPr lang="cs-CZ" dirty="0"/>
          </a:p>
        </p:txBody>
      </p:sp>
      <p:sp>
        <p:nvSpPr>
          <p:cNvPr id="7" name="Down Arrow 6"/>
          <p:cNvSpPr/>
          <p:nvPr/>
        </p:nvSpPr>
        <p:spPr>
          <a:xfrm>
            <a:off x="2314634" y="16288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30091" y="5013176"/>
            <a:ext cx="29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Výběr shlukovacího algoritmu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 flipV="1">
            <a:off x="1259632" y="465313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4499992" y="113255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Ukončení výpočtu po spojení všech objektů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4283968" y="1124744"/>
            <a:ext cx="4860032" cy="5205718"/>
          </a:xfrm>
          <a:prstGeom prst="rect">
            <a:avLst/>
          </a:prstGeom>
          <a:noFill/>
          <a:ln w="31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4211960" y="4005064"/>
            <a:ext cx="288032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5076056" y="1700808"/>
          <a:ext cx="3600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0" name="Graph" r:id="rId8" imgW="3600000" imgH="1800000" progId="STATISTICA.Graph">
                  <p:embed/>
                </p:oleObj>
              </mc:Choice>
              <mc:Fallback>
                <p:oleObj name="Graph" r:id="rId8" imgW="3600000" imgH="180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00808"/>
                        <a:ext cx="36004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27984" y="1484694"/>
            <a:ext cx="36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Dendrogram </a:t>
            </a:r>
            <a:endParaRPr lang="cs-CZ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501008"/>
            <a:ext cx="364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Amalgamation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schedule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graph</a:t>
            </a:r>
            <a:endParaRPr lang="cs-CZ" sz="1600" i="1" dirty="0"/>
          </a:p>
        </p:txBody>
      </p:sp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4499992" y="3861048"/>
          <a:ext cx="431958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1" name="Graph" r:id="rId10" imgW="4320000" imgH="2520000" progId="STATISTICA.Graph">
                  <p:embed/>
                </p:oleObj>
              </mc:Choice>
              <mc:Fallback>
                <p:oleObj name="Graph" r:id="rId10" imgW="4320000" imgH="2520000" progId="STATISTICA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861048"/>
                        <a:ext cx="431958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12" cstate="print"/>
          <a:srcRect l="52762" t="14989" r="28338" b="71977"/>
          <a:stretch>
            <a:fillRect/>
          </a:stretch>
        </p:blipFill>
        <p:spPr bwMode="auto">
          <a:xfrm>
            <a:off x="5148064" y="4006737"/>
            <a:ext cx="20738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Popis výstupů: dendrogram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2051720" y="908721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8" name="Graph" r:id="rId3" imgW="3600000" imgH="4320000" progId="STATISTICA.Graph">
                  <p:embed/>
                </p:oleObj>
              </mc:Choice>
              <mc:Fallback>
                <p:oleObj name="Graph" r:id="rId3" imgW="360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08721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0152" y="83671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Výstupy shlukové analýzy musí být vždy popsány použitou metrikou vzdáleností a </a:t>
            </a:r>
            <a:r>
              <a:rPr lang="cs-CZ" sz="1400" dirty="0" err="1" smtClean="0"/>
              <a:t>shlukovacím</a:t>
            </a:r>
            <a:r>
              <a:rPr lang="cs-CZ" sz="1400" dirty="0" smtClean="0"/>
              <a:t> algoritmem</a:t>
            </a:r>
            <a:endParaRPr lang="cs-CZ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644008" y="1196751"/>
            <a:ext cx="1224136" cy="72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96" y="2405207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Shlukované objekty, jejich pořadí je dáno přiřazením do shluků, není problém jejich pořadí v grafu měnit (např. v tomto konkrétním grafu prohodit A </a:t>
            </a:r>
            <a:r>
              <a:rPr lang="cs-CZ" sz="1400" dirty="0" err="1" smtClean="0"/>
              <a:t>a</a:t>
            </a:r>
            <a:r>
              <a:rPr lang="cs-CZ" sz="1400" dirty="0" smtClean="0"/>
              <a:t> B), pouze nesmí dojít ke změně shluků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636913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Propojení shlukovaných objektů</a:t>
            </a:r>
            <a:endParaRPr lang="cs-CZ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292080" y="2924945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707904" y="3212977"/>
            <a:ext cx="25202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53540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je v rozměrech použité metriky vzdáleností/podobností a v tomto kontextu ji lze kvantitativně interpretovat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interpretace vzdálenosti shlukování se liší podle použitého shlukovacího algoritmu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někdy se uvádí ve škále 0-100</a:t>
            </a:r>
            <a:r>
              <a:rPr lang="en-US" sz="1400" dirty="0" smtClean="0"/>
              <a:t>%, </a:t>
            </a:r>
            <a:r>
              <a:rPr lang="en-US" sz="1400" dirty="0" err="1" smtClean="0"/>
              <a:t>kde</a:t>
            </a:r>
            <a:r>
              <a:rPr lang="en-US" sz="1400" dirty="0" smtClean="0"/>
              <a:t> 100% je maxim</a:t>
            </a:r>
            <a:r>
              <a:rPr lang="cs-CZ" sz="1400" dirty="0" err="1" smtClean="0"/>
              <a:t>ální</a:t>
            </a:r>
            <a:r>
              <a:rPr lang="cs-CZ" sz="1400" dirty="0" smtClean="0"/>
              <a:t> vzdálenost shlukování </a:t>
            </a:r>
            <a:endParaRPr lang="cs-CZ" sz="14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1455282" y="461713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762312" y="4581128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75559" y="5301208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Popis výstupů: </a:t>
            </a:r>
            <a:r>
              <a:rPr lang="cs-CZ" dirty="0" err="1" smtClean="0"/>
              <a:t>Amalgamation</a:t>
            </a:r>
            <a:r>
              <a:rPr lang="cs-CZ" dirty="0" smtClean="0"/>
              <a:t> </a:t>
            </a:r>
            <a:r>
              <a:rPr lang="cs-CZ" dirty="0" err="1" smtClean="0"/>
              <a:t>schedule</a:t>
            </a:r>
            <a:r>
              <a:rPr lang="cs-CZ" dirty="0" smtClean="0"/>
              <a:t>/</a:t>
            </a:r>
            <a:r>
              <a:rPr lang="cs-CZ" dirty="0" err="1" smtClean="0"/>
              <a:t>graph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57403"/>
          </a:xfrm>
        </p:spPr>
        <p:txBody>
          <a:bodyPr/>
          <a:lstStyle/>
          <a:p>
            <a:r>
              <a:rPr lang="cs-CZ" dirty="0" smtClean="0"/>
              <a:t>Popis postupu shlukování</a:t>
            </a:r>
          </a:p>
          <a:p>
            <a:r>
              <a:rPr lang="cs-CZ" dirty="0" smtClean="0"/>
              <a:t>Využitelné pro identifikaci optimálního počtu shluků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23528" y="3356992"/>
          <a:ext cx="5111675" cy="298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2" name="Graph" r:id="rId3" imgW="4320000" imgH="2520000" progId="STATISTICA.Graph">
                  <p:embed/>
                </p:oleObj>
              </mc:Choice>
              <mc:Fallback>
                <p:oleObj name="Graph" r:id="rId3" imgW="4320000" imgH="25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56992"/>
                        <a:ext cx="5111675" cy="2981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52762" t="14989" r="28338" b="71977"/>
          <a:stretch>
            <a:fillRect/>
          </a:stretch>
        </p:blipFill>
        <p:spPr bwMode="auto">
          <a:xfrm>
            <a:off x="683568" y="1772816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263865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Objekty spojené v jednotlivých krocích shlukování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42900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Grafické vyjádření kroků shlukování a vzdálenosti na nichž došlo k propojení objektů</a:t>
            </a:r>
          </a:p>
          <a:p>
            <a:endParaRPr lang="cs-CZ" dirty="0" smtClean="0"/>
          </a:p>
          <a:p>
            <a:r>
              <a:rPr lang="cs-CZ" dirty="0" smtClean="0"/>
              <a:t>Pokud je v grafu dlouhá vzdálenost bez napojení shluku, jde o možné místo zastavení shlukování a definici finálních shluků</a:t>
            </a:r>
            <a:endParaRPr lang="cs-CZ" dirty="0"/>
          </a:p>
        </p:txBody>
      </p:sp>
      <p:sp>
        <p:nvSpPr>
          <p:cNvPr id="9" name="Right Brace 8"/>
          <p:cNvSpPr/>
          <p:nvPr/>
        </p:nvSpPr>
        <p:spPr>
          <a:xfrm>
            <a:off x="4499992" y="3717032"/>
            <a:ext cx="144016" cy="10801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rot="10800000" flipH="1" flipV="1">
            <a:off x="4644008" y="4257092"/>
            <a:ext cx="792088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0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3996"/>
            <a:ext cx="6192688" cy="485740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Metoda nejbližšího souseda </a:t>
            </a:r>
            <a:r>
              <a:rPr lang="cs-CZ" dirty="0" smtClean="0"/>
              <a:t>(</a:t>
            </a:r>
            <a:r>
              <a:rPr lang="cs-CZ" dirty="0" err="1" smtClean="0"/>
              <a:t>nearest</a:t>
            </a:r>
            <a:r>
              <a:rPr lang="cs-CZ" dirty="0" smtClean="0"/>
              <a:t> </a:t>
            </a:r>
            <a:r>
              <a:rPr lang="cs-CZ" dirty="0" err="1" smtClean="0"/>
              <a:t>neighbour</a:t>
            </a:r>
            <a:r>
              <a:rPr lang="cs-CZ" dirty="0" smtClean="0"/>
              <a:t>,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 – spojení dle nejmenší vzdálenosti mezi objekty shluků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Průměrná vzdálenost </a:t>
            </a:r>
            <a:r>
              <a:rPr lang="cs-CZ" dirty="0" smtClean="0"/>
              <a:t>(</a:t>
            </a:r>
            <a:r>
              <a:rPr lang="cs-CZ" dirty="0" err="1" smtClean="0"/>
              <a:t>pair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) – spojení dle průměrné vzdálenosti mezi objekty shluků</a:t>
            </a:r>
          </a:p>
          <a:p>
            <a:pPr lvl="1"/>
            <a:r>
              <a:rPr lang="cs-CZ" dirty="0" smtClean="0"/>
              <a:t>Vážená (</a:t>
            </a:r>
            <a:r>
              <a:rPr lang="cs-CZ" dirty="0" err="1" smtClean="0"/>
              <a:t>weighted</a:t>
            </a:r>
            <a:r>
              <a:rPr lang="cs-CZ" dirty="0" smtClean="0"/>
              <a:t>) – odstranění vlivu velikosti shluků, shluky bez ohledu na velikost přispívají k výpočtu spojovací vzdálenosti stejnou vahou</a:t>
            </a:r>
          </a:p>
          <a:p>
            <a:pPr lvl="1"/>
            <a:r>
              <a:rPr lang="cs-CZ" dirty="0" smtClean="0"/>
              <a:t>Nevážená (</a:t>
            </a:r>
            <a:r>
              <a:rPr lang="cs-CZ" dirty="0" err="1" smtClean="0"/>
              <a:t>unweighted</a:t>
            </a:r>
            <a:r>
              <a:rPr lang="cs-CZ" dirty="0" smtClean="0"/>
              <a:t>) – výpočet spojovací vzdálenosti je ovlivněn velikostí spojovaných shluků</a:t>
            </a:r>
          </a:p>
          <a:p>
            <a:pPr lvl="1"/>
            <a:endParaRPr lang="cs-CZ" dirty="0" smtClean="0"/>
          </a:p>
          <a:p>
            <a:r>
              <a:rPr lang="cs-CZ" b="1" dirty="0" err="1" smtClean="0"/>
              <a:t>Středospojná</a:t>
            </a:r>
            <a:r>
              <a:rPr lang="cs-CZ" b="1" dirty="0" smtClean="0"/>
              <a:t> vzdálenost </a:t>
            </a:r>
            <a:r>
              <a:rPr lang="cs-CZ" dirty="0" smtClean="0"/>
              <a:t>(</a:t>
            </a:r>
            <a:r>
              <a:rPr lang="cs-CZ" dirty="0" err="1" smtClean="0"/>
              <a:t>pair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centroid</a:t>
            </a:r>
            <a:r>
              <a:rPr lang="cs-CZ" dirty="0" smtClean="0"/>
              <a:t>) – spojení dle vzdálenosti centroidů  shluků</a:t>
            </a:r>
          </a:p>
          <a:p>
            <a:pPr lvl="1"/>
            <a:r>
              <a:rPr lang="cs-CZ" dirty="0" smtClean="0"/>
              <a:t>Vážená (</a:t>
            </a:r>
            <a:r>
              <a:rPr lang="cs-CZ" dirty="0" err="1" smtClean="0"/>
              <a:t>weighted</a:t>
            </a:r>
            <a:r>
              <a:rPr lang="cs-CZ" dirty="0" smtClean="0"/>
              <a:t>) – odstranění vlivu velikosti shluků, shluky bez ohledu na velikost přispívají k výpočtu spojovací vzdálenosti stejnou vahou</a:t>
            </a:r>
          </a:p>
          <a:p>
            <a:pPr lvl="1"/>
            <a:r>
              <a:rPr lang="cs-CZ" dirty="0" smtClean="0"/>
              <a:t>Nevážená (</a:t>
            </a:r>
            <a:r>
              <a:rPr lang="cs-CZ" dirty="0" err="1" smtClean="0"/>
              <a:t>unweighted</a:t>
            </a:r>
            <a:r>
              <a:rPr lang="cs-CZ" dirty="0" smtClean="0"/>
              <a:t>) – výpočet spojovací vzdálenosti je ovlivněn velikostí spojovaných shluků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Metoda nejvzdálenějšího souseda </a:t>
            </a:r>
            <a:r>
              <a:rPr lang="cs-CZ" dirty="0" smtClean="0"/>
              <a:t>(</a:t>
            </a:r>
            <a:r>
              <a:rPr lang="cs-CZ" dirty="0" err="1" smtClean="0"/>
              <a:t>farthest</a:t>
            </a:r>
            <a:r>
              <a:rPr lang="cs-CZ" dirty="0" smtClean="0"/>
              <a:t> </a:t>
            </a:r>
            <a:r>
              <a:rPr lang="cs-CZ" dirty="0" err="1" smtClean="0"/>
              <a:t>neigbour</a:t>
            </a:r>
            <a:r>
              <a:rPr lang="cs-CZ" dirty="0" smtClean="0"/>
              <a:t>,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 – spojení dle největší vzdálenosti mezi objekty shluků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1011988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-5252" y="2380140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-3579" y="3756107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-2563" y="5124259"/>
            <a:ext cx="9144000" cy="113649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6516216" y="150822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660232" y="179626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6948264" y="150822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8100392" y="1292205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7956376" y="1580237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8244408" y="1796261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8460432" y="1436221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6588224" y="287638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6732240" y="316441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020272" y="287638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8172400" y="2660357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8028384" y="2948389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8316416" y="3164413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8532440" y="2804373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6660232" y="424453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6804248" y="453256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7092280" y="424453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8244408" y="4028509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30"/>
          <p:cNvSpPr/>
          <p:nvPr/>
        </p:nvSpPr>
        <p:spPr>
          <a:xfrm>
            <a:off x="8100392" y="4316541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8388424" y="4532565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8604448" y="4172525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6660232" y="56126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6804248" y="5900717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7092280" y="56126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8244408" y="5396661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al 37"/>
          <p:cNvSpPr/>
          <p:nvPr/>
        </p:nvSpPr>
        <p:spPr>
          <a:xfrm>
            <a:off x="8100392" y="5684693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al 38"/>
          <p:cNvSpPr/>
          <p:nvPr/>
        </p:nvSpPr>
        <p:spPr>
          <a:xfrm>
            <a:off x="8388424" y="5900717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al 39"/>
          <p:cNvSpPr/>
          <p:nvPr/>
        </p:nvSpPr>
        <p:spPr>
          <a:xfrm>
            <a:off x="8604448" y="5540677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Straight Connector 41"/>
          <p:cNvCxnSpPr>
            <a:stCxn id="15" idx="6"/>
            <a:endCxn id="17" idx="2"/>
          </p:cNvCxnSpPr>
          <p:nvPr/>
        </p:nvCxnSpPr>
        <p:spPr>
          <a:xfrm>
            <a:off x="7092280" y="1580237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40" idx="2"/>
          </p:cNvCxnSpPr>
          <p:nvPr/>
        </p:nvCxnSpPr>
        <p:spPr>
          <a:xfrm flipV="1">
            <a:off x="6804248" y="5612685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815642" y="4279372"/>
            <a:ext cx="251520" cy="2515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Plus 46"/>
          <p:cNvSpPr/>
          <p:nvPr/>
        </p:nvSpPr>
        <p:spPr>
          <a:xfrm>
            <a:off x="8316416" y="4221088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Straight Connector 47"/>
          <p:cNvCxnSpPr>
            <a:stCxn id="46" idx="0"/>
            <a:endCxn id="47" idx="2"/>
          </p:cNvCxnSpPr>
          <p:nvPr/>
        </p:nvCxnSpPr>
        <p:spPr>
          <a:xfrm flipV="1">
            <a:off x="7033823" y="4346848"/>
            <a:ext cx="1315932" cy="58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6"/>
            <a:endCxn id="24" idx="2"/>
          </p:cNvCxnSpPr>
          <p:nvPr/>
        </p:nvCxnSpPr>
        <p:spPr>
          <a:xfrm flipV="1">
            <a:off x="6876256" y="3020397"/>
            <a:ext cx="115212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23" idx="2"/>
          </p:cNvCxnSpPr>
          <p:nvPr/>
        </p:nvCxnSpPr>
        <p:spPr>
          <a:xfrm flipV="1">
            <a:off x="6876256" y="2732365"/>
            <a:ext cx="129614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6"/>
            <a:endCxn id="25" idx="2"/>
          </p:cNvCxnSpPr>
          <p:nvPr/>
        </p:nvCxnSpPr>
        <p:spPr>
          <a:xfrm>
            <a:off x="6876256" y="3236421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6" idx="2"/>
          </p:cNvCxnSpPr>
          <p:nvPr/>
        </p:nvCxnSpPr>
        <p:spPr>
          <a:xfrm flipV="1">
            <a:off x="6876256" y="2876381"/>
            <a:ext cx="16561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25" idx="2"/>
          </p:cNvCxnSpPr>
          <p:nvPr/>
        </p:nvCxnSpPr>
        <p:spPr>
          <a:xfrm>
            <a:off x="6732240" y="2948389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4" idx="2"/>
          </p:cNvCxnSpPr>
          <p:nvPr/>
        </p:nvCxnSpPr>
        <p:spPr>
          <a:xfrm>
            <a:off x="6732240" y="2948389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6"/>
            <a:endCxn id="23" idx="2"/>
          </p:cNvCxnSpPr>
          <p:nvPr/>
        </p:nvCxnSpPr>
        <p:spPr>
          <a:xfrm flipV="1">
            <a:off x="6732240" y="2732365"/>
            <a:ext cx="14401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6"/>
            <a:endCxn id="26" idx="2"/>
          </p:cNvCxnSpPr>
          <p:nvPr/>
        </p:nvCxnSpPr>
        <p:spPr>
          <a:xfrm flipV="1">
            <a:off x="6732240" y="2876381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6"/>
            <a:endCxn id="23" idx="2"/>
          </p:cNvCxnSpPr>
          <p:nvPr/>
        </p:nvCxnSpPr>
        <p:spPr>
          <a:xfrm flipV="1">
            <a:off x="7164288" y="2732365"/>
            <a:ext cx="100811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2" idx="6"/>
            <a:endCxn id="26" idx="2"/>
          </p:cNvCxnSpPr>
          <p:nvPr/>
        </p:nvCxnSpPr>
        <p:spPr>
          <a:xfrm flipV="1">
            <a:off x="7164288" y="2876381"/>
            <a:ext cx="13681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2" idx="6"/>
            <a:endCxn id="24" idx="2"/>
          </p:cNvCxnSpPr>
          <p:nvPr/>
        </p:nvCxnSpPr>
        <p:spPr>
          <a:xfrm>
            <a:off x="7164288" y="2948389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2" idx="6"/>
            <a:endCxn id="25" idx="2"/>
          </p:cNvCxnSpPr>
          <p:nvPr/>
        </p:nvCxnSpPr>
        <p:spPr>
          <a:xfrm>
            <a:off x="7164288" y="2948389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0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3996"/>
            <a:ext cx="6192688" cy="515331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Metoda nejbližšího souseda </a:t>
            </a:r>
            <a:r>
              <a:rPr lang="cs-CZ" dirty="0" smtClean="0"/>
              <a:t>(</a:t>
            </a:r>
            <a:r>
              <a:rPr lang="cs-CZ" dirty="0" err="1" smtClean="0"/>
              <a:t>nearest</a:t>
            </a:r>
            <a:r>
              <a:rPr lang="cs-CZ" dirty="0" smtClean="0"/>
              <a:t> </a:t>
            </a:r>
            <a:r>
              <a:rPr lang="cs-CZ" dirty="0" err="1" smtClean="0"/>
              <a:t>neighbour</a:t>
            </a:r>
            <a:r>
              <a:rPr lang="cs-CZ" dirty="0" smtClean="0"/>
              <a:t>,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 – spojení dle nejmenší vzdálenosti mezi objekty shluků – vede na nejvíce zřetězené </a:t>
            </a:r>
            <a:r>
              <a:rPr lang="cs-CZ" dirty="0" err="1" smtClean="0"/>
              <a:t>dendrogramy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Průměrná vzdálenost </a:t>
            </a:r>
            <a:r>
              <a:rPr lang="cs-CZ" dirty="0" smtClean="0"/>
              <a:t>(</a:t>
            </a:r>
            <a:r>
              <a:rPr lang="cs-CZ" dirty="0" err="1" smtClean="0"/>
              <a:t>pair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) – spojení dle průměrné vzdálenosti mezi objekty shluků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err="1" smtClean="0"/>
              <a:t>Středospojná</a:t>
            </a:r>
            <a:r>
              <a:rPr lang="cs-CZ" b="1" dirty="0" smtClean="0"/>
              <a:t> vzdálenost </a:t>
            </a:r>
            <a:r>
              <a:rPr lang="cs-CZ" dirty="0" smtClean="0"/>
              <a:t>(</a:t>
            </a:r>
            <a:r>
              <a:rPr lang="cs-CZ" dirty="0" err="1" smtClean="0"/>
              <a:t>pair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centroid</a:t>
            </a:r>
            <a:r>
              <a:rPr lang="cs-CZ" dirty="0" smtClean="0"/>
              <a:t>) – spojení dle vzdálenosti centroidů  shluků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Metoda nejvzdálenějšího souseda </a:t>
            </a:r>
            <a:r>
              <a:rPr lang="cs-CZ" dirty="0" smtClean="0"/>
              <a:t>(</a:t>
            </a:r>
            <a:r>
              <a:rPr lang="cs-CZ" dirty="0" err="1" smtClean="0"/>
              <a:t>farthest</a:t>
            </a:r>
            <a:r>
              <a:rPr lang="cs-CZ" dirty="0" smtClean="0"/>
              <a:t> </a:t>
            </a:r>
            <a:r>
              <a:rPr lang="cs-CZ" dirty="0" err="1" smtClean="0"/>
              <a:t>neigbour</a:t>
            </a:r>
            <a:r>
              <a:rPr lang="cs-CZ" dirty="0" smtClean="0"/>
              <a:t>,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linkage</a:t>
            </a:r>
            <a:r>
              <a:rPr lang="cs-CZ" dirty="0" smtClean="0"/>
              <a:t>) – spojení dle největší vzdálenosti mezi objekty shluků – vede na </a:t>
            </a:r>
            <a:r>
              <a:rPr lang="cs-CZ" dirty="0" err="1" smtClean="0"/>
              <a:t>dendrogramy</a:t>
            </a:r>
            <a:r>
              <a:rPr lang="cs-CZ" dirty="0" smtClean="0"/>
              <a:t> s dobře oddělenými shluky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1011988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-5252" y="2380140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-3579" y="3756107"/>
            <a:ext cx="9144000" cy="13681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-2563" y="5124259"/>
            <a:ext cx="9144000" cy="113649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Rectangle 54"/>
          <p:cNvSpPr/>
          <p:nvPr/>
        </p:nvSpPr>
        <p:spPr>
          <a:xfrm>
            <a:off x="6884071" y="5239859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55"/>
          <p:cNvSpPr/>
          <p:nvPr/>
        </p:nvSpPr>
        <p:spPr>
          <a:xfrm rot="5400000">
            <a:off x="7196676" y="5346516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6884071" y="5448068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ectangle 58"/>
          <p:cNvSpPr/>
          <p:nvPr/>
        </p:nvSpPr>
        <p:spPr>
          <a:xfrm>
            <a:off x="6884071" y="5597055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60"/>
          <p:cNvSpPr/>
          <p:nvPr/>
        </p:nvSpPr>
        <p:spPr>
          <a:xfrm rot="5400000">
            <a:off x="7196676" y="5703712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ectangle 61"/>
          <p:cNvSpPr/>
          <p:nvPr/>
        </p:nvSpPr>
        <p:spPr>
          <a:xfrm>
            <a:off x="6884071" y="5805264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Rectangle 63"/>
          <p:cNvSpPr/>
          <p:nvPr/>
        </p:nvSpPr>
        <p:spPr>
          <a:xfrm>
            <a:off x="6884071" y="5959939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Rectangle 64"/>
          <p:cNvSpPr/>
          <p:nvPr/>
        </p:nvSpPr>
        <p:spPr>
          <a:xfrm rot="5400000">
            <a:off x="7196676" y="6066596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6884071" y="6168148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7308304" y="5695352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 rot="5400000">
            <a:off x="7537492" y="5866952"/>
            <a:ext cx="360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/>
          <p:cNvSpPr/>
          <p:nvPr/>
        </p:nvSpPr>
        <p:spPr>
          <a:xfrm>
            <a:off x="7308304" y="6054221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ectangle 73"/>
          <p:cNvSpPr/>
          <p:nvPr/>
        </p:nvSpPr>
        <p:spPr>
          <a:xfrm>
            <a:off x="7308304" y="5373216"/>
            <a:ext cx="720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Rectangle 74"/>
          <p:cNvSpPr/>
          <p:nvPr/>
        </p:nvSpPr>
        <p:spPr>
          <a:xfrm rot="5400000">
            <a:off x="7758496" y="5625802"/>
            <a:ext cx="50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Rectangle 76"/>
          <p:cNvSpPr/>
          <p:nvPr/>
        </p:nvSpPr>
        <p:spPr>
          <a:xfrm>
            <a:off x="7707419" y="5869457"/>
            <a:ext cx="32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Rectangle 77"/>
          <p:cNvSpPr/>
          <p:nvPr/>
        </p:nvSpPr>
        <p:spPr>
          <a:xfrm>
            <a:off x="6804248" y="1196752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Rectangle 79"/>
          <p:cNvSpPr/>
          <p:nvPr/>
        </p:nvSpPr>
        <p:spPr>
          <a:xfrm rot="5400000">
            <a:off x="7116853" y="1303409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Rectangle 80"/>
          <p:cNvSpPr/>
          <p:nvPr/>
        </p:nvSpPr>
        <p:spPr>
          <a:xfrm>
            <a:off x="6804248" y="1404961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Rectangle 82"/>
          <p:cNvSpPr/>
          <p:nvPr/>
        </p:nvSpPr>
        <p:spPr>
          <a:xfrm>
            <a:off x="7236296" y="1307835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Rectangle 83"/>
          <p:cNvSpPr/>
          <p:nvPr/>
        </p:nvSpPr>
        <p:spPr>
          <a:xfrm rot="5400000">
            <a:off x="7548901" y="1414492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Rectangle 85"/>
          <p:cNvSpPr/>
          <p:nvPr/>
        </p:nvSpPr>
        <p:spPr>
          <a:xfrm>
            <a:off x="6804248" y="1548977"/>
            <a:ext cx="86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Rectangle 86"/>
          <p:cNvSpPr/>
          <p:nvPr/>
        </p:nvSpPr>
        <p:spPr>
          <a:xfrm>
            <a:off x="7668344" y="1436221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Rectangle 87"/>
          <p:cNvSpPr/>
          <p:nvPr/>
        </p:nvSpPr>
        <p:spPr>
          <a:xfrm rot="5400000">
            <a:off x="7980949" y="1542878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804248" y="1685178"/>
            <a:ext cx="1296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Rectangle 95"/>
          <p:cNvSpPr/>
          <p:nvPr/>
        </p:nvSpPr>
        <p:spPr>
          <a:xfrm>
            <a:off x="8100392" y="1580806"/>
            <a:ext cx="43204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Rectangle 96"/>
          <p:cNvSpPr/>
          <p:nvPr/>
        </p:nvSpPr>
        <p:spPr>
          <a:xfrm rot="5400000">
            <a:off x="8412997" y="1687463"/>
            <a:ext cx="19316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Rectangle 97"/>
          <p:cNvSpPr/>
          <p:nvPr/>
        </p:nvSpPr>
        <p:spPr>
          <a:xfrm>
            <a:off x="6805921" y="1821948"/>
            <a:ext cx="1728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Left-Right Arrow 98"/>
          <p:cNvSpPr/>
          <p:nvPr/>
        </p:nvSpPr>
        <p:spPr>
          <a:xfrm rot="5400000">
            <a:off x="5226028" y="3135013"/>
            <a:ext cx="2664296" cy="659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TextBox 99"/>
          <p:cNvSpPr txBox="1"/>
          <p:nvPr/>
        </p:nvSpPr>
        <p:spPr>
          <a:xfrm>
            <a:off x="6804248" y="2835513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Přechod mezi oběma extrémy (metoda </a:t>
            </a:r>
            <a:r>
              <a:rPr lang="cs-CZ" sz="1400" dirty="0" err="1" smtClean="0"/>
              <a:t>flexible</a:t>
            </a:r>
            <a:r>
              <a:rPr lang="cs-CZ" sz="1400" dirty="0" smtClean="0"/>
              <a:t> </a:t>
            </a:r>
            <a:r>
              <a:rPr lang="cs-CZ" sz="1400" dirty="0" err="1" smtClean="0"/>
              <a:t>clustering</a:t>
            </a:r>
            <a:r>
              <a:rPr lang="cs-CZ" sz="1400" dirty="0" smtClean="0"/>
              <a:t> umožňuje dle nastavení zcela plynulý přechod)</a:t>
            </a:r>
            <a:endParaRPr lang="cs-CZ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Shlukovací algoritmy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III: </a:t>
            </a:r>
            <a:r>
              <a:rPr lang="cs-CZ" dirty="0" err="1" smtClean="0"/>
              <a:t>Wardova</a:t>
            </a:r>
            <a:r>
              <a:rPr lang="cs-CZ" dirty="0" smtClean="0"/>
              <a:t> metoda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338936" cy="4857403"/>
          </a:xfrm>
        </p:spPr>
        <p:txBody>
          <a:bodyPr/>
          <a:lstStyle/>
          <a:p>
            <a:r>
              <a:rPr lang="cs-CZ" dirty="0" smtClean="0"/>
              <a:t>Principielně podobné ANOVA</a:t>
            </a:r>
          </a:p>
          <a:p>
            <a:r>
              <a:rPr lang="cs-CZ" dirty="0" smtClean="0"/>
              <a:t>Shluky jsou vytvářeny tak aby nově vzniklý shluk přispíval co nejméně k sumě čtverců vzdáleností objektů od centroidů jejich shluků</a:t>
            </a:r>
          </a:p>
          <a:p>
            <a:r>
              <a:rPr lang="cs-CZ" dirty="0" smtClean="0"/>
              <a:t>V počátečním kroku je každý objekt sám sobě shlukem a tedy vzdálenost od </a:t>
            </a:r>
            <a:r>
              <a:rPr lang="cs-CZ" dirty="0" err="1" smtClean="0"/>
              <a:t>centroidu</a:t>
            </a:r>
            <a:r>
              <a:rPr lang="cs-CZ" dirty="0" smtClean="0"/>
              <a:t> shluku je 0</a:t>
            </a:r>
          </a:p>
          <a:p>
            <a:r>
              <a:rPr lang="cs-CZ" dirty="0" smtClean="0"/>
              <a:t>Pro výpočet vzdáleností od </a:t>
            </a:r>
            <a:r>
              <a:rPr lang="cs-CZ" dirty="0" err="1" smtClean="0"/>
              <a:t>centroidu</a:t>
            </a:r>
            <a:r>
              <a:rPr lang="cs-CZ" dirty="0" smtClean="0"/>
              <a:t> je používána Euklidovská vzdálenost</a:t>
            </a:r>
          </a:p>
          <a:p>
            <a:r>
              <a:rPr lang="cs-CZ" dirty="0" smtClean="0"/>
              <a:t>Pro popis vzdálenosti shlukování je v </a:t>
            </a:r>
            <a:r>
              <a:rPr lang="cs-CZ" dirty="0" err="1" smtClean="0"/>
              <a:t>dendrogramu</a:t>
            </a:r>
            <a:r>
              <a:rPr lang="cs-CZ" dirty="0" smtClean="0"/>
              <a:t> možné použít řadu postupů (nezbytné ověřit jaký přístup je k dispozici v použitém SW):</a:t>
            </a:r>
          </a:p>
          <a:p>
            <a:pPr lvl="1"/>
            <a:r>
              <a:rPr lang="cs-CZ" dirty="0" smtClean="0"/>
              <a:t>Čtverce vzdáleností</a:t>
            </a:r>
          </a:p>
          <a:p>
            <a:pPr lvl="1"/>
            <a:r>
              <a:rPr lang="cs-CZ" dirty="0" smtClean="0"/>
              <a:t>Odmocnina čtverce vzdáleností</a:t>
            </a:r>
          </a:p>
          <a:p>
            <a:pPr lvl="1"/>
            <a:r>
              <a:rPr lang="cs-CZ" dirty="0" smtClean="0"/>
              <a:t>Podíl variability (čtverce vzdáleností) připadající na daný shluk</a:t>
            </a:r>
          </a:p>
          <a:p>
            <a:pPr lvl="1"/>
            <a:r>
              <a:rPr lang="cs-CZ" dirty="0" smtClean="0"/>
              <a:t>Aj.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Oval 4"/>
          <p:cNvSpPr/>
          <p:nvPr/>
        </p:nvSpPr>
        <p:spPr>
          <a:xfrm>
            <a:off x="6732240" y="1940277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6876256" y="222830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7092280" y="177281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7852564" y="171630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7596336" y="234888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7956376" y="222830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8100392" y="155679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lus 11"/>
          <p:cNvSpPr/>
          <p:nvPr/>
        </p:nvSpPr>
        <p:spPr>
          <a:xfrm>
            <a:off x="6476461" y="5469077"/>
            <a:ext cx="251520" cy="25152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lus 12"/>
          <p:cNvSpPr/>
          <p:nvPr/>
        </p:nvSpPr>
        <p:spPr>
          <a:xfrm>
            <a:off x="7700148" y="3292935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5796136" y="1196752"/>
            <a:ext cx="296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Krok 1: každý objekt je sám sobě </a:t>
            </a:r>
            <a:r>
              <a:rPr lang="cs-CZ" sz="1200" dirty="0" err="1" smtClean="0"/>
              <a:t>centroidem</a:t>
            </a:r>
            <a:endParaRPr lang="cs-CZ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2: spojení objektů, které nejméně přispějí k sumě čtverců vzdáleností od </a:t>
            </a:r>
            <a:r>
              <a:rPr lang="cs-CZ" sz="1200" dirty="0" err="1" smtClean="0"/>
              <a:t>centroidu</a:t>
            </a:r>
            <a:endParaRPr lang="cs-CZ" sz="1200" dirty="0"/>
          </a:p>
        </p:txBody>
      </p:sp>
      <p:sp>
        <p:nvSpPr>
          <p:cNvPr id="17" name="Oval 16"/>
          <p:cNvSpPr/>
          <p:nvPr/>
        </p:nvSpPr>
        <p:spPr>
          <a:xfrm>
            <a:off x="6516216" y="366846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6660232" y="395650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6876256" y="350100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7636540" y="344449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7380312" y="407707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740352" y="3956501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884368" y="328498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7828262" y="3284984"/>
            <a:ext cx="144016" cy="14401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7668344" y="3421049"/>
            <a:ext cx="144016" cy="14401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lus 25"/>
          <p:cNvSpPr/>
          <p:nvPr/>
        </p:nvSpPr>
        <p:spPr>
          <a:xfrm>
            <a:off x="7628140" y="5021127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5796136" y="42930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3: spojení objektů, které nejméně přispějí k sumě čtverců vzdáleností od </a:t>
            </a:r>
            <a:r>
              <a:rPr lang="cs-CZ" sz="1200" dirty="0" err="1" smtClean="0"/>
              <a:t>centroidu</a:t>
            </a:r>
            <a:endParaRPr lang="cs-CZ" sz="1200" dirty="0"/>
          </a:p>
        </p:txBody>
      </p:sp>
      <p:sp>
        <p:nvSpPr>
          <p:cNvPr id="28" name="Oval 27"/>
          <p:cNvSpPr/>
          <p:nvPr/>
        </p:nvSpPr>
        <p:spPr>
          <a:xfrm>
            <a:off x="6444208" y="5396661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6588224" y="568469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6804248" y="522920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30"/>
          <p:cNvSpPr/>
          <p:nvPr/>
        </p:nvSpPr>
        <p:spPr>
          <a:xfrm>
            <a:off x="7564532" y="517268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7308304" y="58052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7668344" y="568469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7812360" y="501317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7756254" y="5013176"/>
            <a:ext cx="144016" cy="14401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7596336" y="5149241"/>
            <a:ext cx="144016" cy="14401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Box 36"/>
          <p:cNvSpPr txBox="1"/>
          <p:nvPr/>
        </p:nvSpPr>
        <p:spPr>
          <a:xfrm>
            <a:off x="5868144" y="6021288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Krok 3: stejný postup až do spojení všech objektů</a:t>
            </a:r>
            <a:endParaRPr lang="cs-CZ" sz="1200" dirty="0"/>
          </a:p>
        </p:txBody>
      </p:sp>
      <p:sp>
        <p:nvSpPr>
          <p:cNvPr id="38" name="Rectangle 37"/>
          <p:cNvSpPr/>
          <p:nvPr/>
        </p:nvSpPr>
        <p:spPr>
          <a:xfrm>
            <a:off x="6444208" y="5388669"/>
            <a:ext cx="192171" cy="192171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6588224" y="5589240"/>
            <a:ext cx="192171" cy="192171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shlukování:</a:t>
            </a:r>
            <a:br>
              <a:rPr lang="cs-CZ" dirty="0" smtClean="0"/>
            </a:br>
            <a:r>
              <a:rPr lang="cs-CZ" dirty="0" smtClean="0"/>
              <a:t>Příklad výpočtu metody nejbližšího souseda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souseda: 1.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4857403"/>
          </a:xfrm>
        </p:spPr>
        <p:txBody>
          <a:bodyPr/>
          <a:lstStyle/>
          <a:p>
            <a:r>
              <a:rPr lang="cs-CZ" dirty="0" smtClean="0"/>
              <a:t>Je vypočtena asociační matice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D-E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556792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556792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148188"/>
            <a:ext cx="272402" cy="272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5932" y="175182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 rot="2128620">
            <a:off x="7062801" y="1963159"/>
            <a:ext cx="79208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236296" y="22283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souseda: 2.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1728192"/>
          </a:xfrm>
        </p:spPr>
        <p:txBody>
          <a:bodyPr/>
          <a:lstStyle/>
          <a:p>
            <a:r>
              <a:rPr lang="cs-CZ" dirty="0" smtClean="0"/>
              <a:t>Je vypočtena asociační matice, kde objekty D-E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(D, 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5932" y="1751820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7.2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4.5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12.7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A-B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souseda: 3.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1728192"/>
          </a:xfrm>
        </p:spPr>
        <p:txBody>
          <a:bodyPr/>
          <a:lstStyle/>
          <a:p>
            <a:r>
              <a:rPr lang="cs-CZ" dirty="0" smtClean="0"/>
              <a:t>Je vypočtena asociační matice, kde objekty A-B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(A, B)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8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1588" y="1827664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5.7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(A-B)-C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92080" y="3313723"/>
            <a:ext cx="1014935" cy="4753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6325551">
            <a:off x="4544033" y="3083077"/>
            <a:ext cx="2261999" cy="15587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shlukových analýz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souseda: 4.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686800" cy="1728192"/>
          </a:xfrm>
        </p:spPr>
        <p:txBody>
          <a:bodyPr/>
          <a:lstStyle/>
          <a:p>
            <a:r>
              <a:rPr lang="cs-CZ" dirty="0" smtClean="0"/>
              <a:t>Je vypočtena asociační matice, kde objekty (A-B)-C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nejmenší vzdáleností od jeho členů (A, B, C)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2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1588" y="1827664"/>
          <a:ext cx="2136237" cy="822960"/>
        </p:xfrm>
        <a:graphic>
          <a:graphicData uri="http://schemas.openxmlformats.org/drawingml/2006/table">
            <a:tbl>
              <a:tblPr/>
              <a:tblGrid>
                <a:gridCol w="712079"/>
                <a:gridCol w="712079"/>
                <a:gridCol w="712079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0.0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FF0000"/>
                          </a:solidFill>
                        </a:rPr>
                        <a:t>5.7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5.7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0.0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((A-B)-C)-(D-E)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Všechny objekty jsou spojeny, algoritmus je ukončen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92080" y="3313723"/>
            <a:ext cx="1014935" cy="475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6325551">
            <a:off x="4544033" y="3083077"/>
            <a:ext cx="2261999" cy="155878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00192" y="2397443"/>
            <a:ext cx="1008112" cy="907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7716747">
            <a:off x="4407575" y="2206561"/>
            <a:ext cx="3905849" cy="24741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25649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souseda: výsledek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92080" y="3313723"/>
            <a:ext cx="1014935" cy="475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6325551">
            <a:off x="4544033" y="3083077"/>
            <a:ext cx="2261999" cy="155878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00192" y="2397443"/>
            <a:ext cx="1008112" cy="9073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7716747">
            <a:off x="4407575" y="2206561"/>
            <a:ext cx="3905849" cy="24741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25649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Výsledek analýzy je </a:t>
            </a:r>
            <a:r>
              <a:rPr lang="cs-CZ" dirty="0" err="1" smtClean="0"/>
              <a:t>vizualizován</a:t>
            </a:r>
            <a:r>
              <a:rPr lang="cs-CZ" dirty="0" smtClean="0"/>
              <a:t> ve formě </a:t>
            </a:r>
            <a:r>
              <a:rPr lang="cs-CZ" dirty="0" err="1" smtClean="0"/>
              <a:t>dendrogramu</a:t>
            </a:r>
            <a:endParaRPr lang="cs-CZ" dirty="0"/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379906" y="1830086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1" name="Graph" r:id="rId5" imgW="3600000" imgH="4320000" progId="STATISTICA.Graph">
                  <p:embed/>
                </p:oleObj>
              </mc:Choice>
              <mc:Fallback>
                <p:oleObj name="Graph" r:id="rId5" imgW="3600000" imgH="43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06" y="1830086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shlukování:</a:t>
            </a:r>
            <a:br>
              <a:rPr lang="cs-CZ" dirty="0" smtClean="0"/>
            </a:br>
            <a:r>
              <a:rPr lang="cs-CZ" dirty="0" smtClean="0"/>
              <a:t>Příklad výpočtu metody nejvzdálenějšího souseda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1.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4857403"/>
          </a:xfrm>
        </p:spPr>
        <p:txBody>
          <a:bodyPr/>
          <a:lstStyle/>
          <a:p>
            <a:r>
              <a:rPr lang="cs-CZ" dirty="0" smtClean="0"/>
              <a:t>Je vypočtena asociační matice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D-E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556792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0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556792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148188"/>
            <a:ext cx="272402" cy="272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5932" y="1751820"/>
          <a:ext cx="3096342" cy="164592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 rot="2128620">
            <a:off x="7062801" y="1963159"/>
            <a:ext cx="79208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236296" y="22283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2.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1728192"/>
          </a:xfrm>
        </p:spPr>
        <p:txBody>
          <a:bodyPr/>
          <a:lstStyle/>
          <a:p>
            <a:r>
              <a:rPr lang="cs-CZ" dirty="0" smtClean="0"/>
              <a:t>Je vypočtena asociační matice, kde objekty D-E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(D, 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4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A-B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5571" y="1769368"/>
          <a:ext cx="2580285" cy="137160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3.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1728192"/>
          </a:xfrm>
        </p:spPr>
        <p:txBody>
          <a:bodyPr/>
          <a:lstStyle/>
          <a:p>
            <a:r>
              <a:rPr lang="cs-CZ" dirty="0" smtClean="0"/>
              <a:t>Je vypočtena asociační matice, kde objekty A-B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(A, B)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4284538" y="1773709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8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38" y="1773709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7308055" y="2365105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(D-E)-C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4824028" y="4257092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128620">
            <a:off x="7062801" y="2086529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 rot="5400000">
            <a:off x="4517251" y="3794935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6307016" y="2636912"/>
            <a:ext cx="1217313" cy="6768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8811323">
            <a:off x="6029493" y="2055520"/>
            <a:ext cx="2065385" cy="14291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18773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0050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29969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5571" y="1769368"/>
          <a:ext cx="2064228" cy="1097280"/>
        </p:xfrm>
        <a:graphic>
          <a:graphicData uri="http://schemas.openxmlformats.org/drawingml/2006/table">
            <a:tbl>
              <a:tblPr/>
              <a:tblGrid>
                <a:gridCol w="516057"/>
                <a:gridCol w="516057"/>
                <a:gridCol w="516057"/>
                <a:gridCol w="516057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5.8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5.8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4. krok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686800" cy="1728192"/>
          </a:xfrm>
        </p:spPr>
        <p:txBody>
          <a:bodyPr/>
          <a:lstStyle/>
          <a:p>
            <a:r>
              <a:rPr lang="cs-CZ" dirty="0" smtClean="0"/>
              <a:t>Je vypočtena asociační matice, kde objekty (D-E)-C již vystupují jako jeden objekt, jehož vzdálenost od ostatních objektů je dána </a:t>
            </a:r>
            <a:r>
              <a:rPr lang="cs-CZ" b="1" u="sng" dirty="0" smtClean="0">
                <a:solidFill>
                  <a:srgbClr val="FF0000"/>
                </a:solidFill>
              </a:rPr>
              <a:t>největší vzdáleností od jeho členů (D, E, C)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84984"/>
            <a:ext cx="32403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Je definován shluk dvou nejbližších objektů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((D-E)-C)-(A-B)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Všechny objekty jsou spojeny, algoritmus je ukončen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95571" y="1769368"/>
          <a:ext cx="1932213" cy="822960"/>
        </p:xfrm>
        <a:graphic>
          <a:graphicData uri="http://schemas.openxmlformats.org/drawingml/2006/table">
            <a:tbl>
              <a:tblPr/>
              <a:tblGrid>
                <a:gridCol w="644071"/>
                <a:gridCol w="644071"/>
                <a:gridCol w="644071"/>
              </a:tblGrid>
              <a:tr h="25202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D+E+C</a:t>
                      </a:r>
                      <a:endParaRPr lang="cs-CZ" sz="12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A+B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D+E+C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4211960" y="1845717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3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45717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6200000" flipV="1">
            <a:off x="7235477" y="2437113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51450" y="4329100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2128620">
            <a:off x="6990223" y="2158537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 rot="5400000">
            <a:off x="4444673" y="3866943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6242253" y="2701105"/>
            <a:ext cx="1217313" cy="67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8811323">
            <a:off x="5956915" y="2127528"/>
            <a:ext cx="2065385" cy="14291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Box 31"/>
          <p:cNvSpPr txBox="1"/>
          <p:nvPr/>
        </p:nvSpPr>
        <p:spPr>
          <a:xfrm>
            <a:off x="7115155" y="250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31470" y="40770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75686" y="3068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097691" y="2615279"/>
            <a:ext cx="2260988" cy="2016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0152" y="39330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8443314">
            <a:off x="4376057" y="2419694"/>
            <a:ext cx="4137547" cy="20893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nejvzdálenějšího souseda: výsledek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Výsledek analýzy je </a:t>
            </a:r>
            <a:r>
              <a:rPr lang="cs-CZ" dirty="0" err="1" smtClean="0"/>
              <a:t>vizualizován</a:t>
            </a:r>
            <a:r>
              <a:rPr lang="cs-CZ" dirty="0" smtClean="0"/>
              <a:t> ve formě </a:t>
            </a:r>
            <a:r>
              <a:rPr lang="cs-CZ" dirty="0" err="1" smtClean="0"/>
              <a:t>dendrogramu</a:t>
            </a:r>
            <a:endParaRPr lang="cs-CZ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4211960" y="1845717"/>
          <a:ext cx="46799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0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45717"/>
                        <a:ext cx="46799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6200000" flipV="1">
            <a:off x="7235477" y="2437113"/>
            <a:ext cx="272402" cy="2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51450" y="4329100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2128620">
            <a:off x="6990223" y="2158537"/>
            <a:ext cx="792088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 rot="5400000">
            <a:off x="4444673" y="3866943"/>
            <a:ext cx="1477651" cy="6480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6242253" y="2701105"/>
            <a:ext cx="1217313" cy="67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8811323">
            <a:off x="5956915" y="2127528"/>
            <a:ext cx="2065385" cy="14291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Box 31"/>
          <p:cNvSpPr txBox="1"/>
          <p:nvPr/>
        </p:nvSpPr>
        <p:spPr>
          <a:xfrm>
            <a:off x="7115155" y="250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1</a:t>
            </a:r>
            <a:endParaRPr lang="cs-CZ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31470" y="40770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2</a:t>
            </a:r>
            <a:endParaRPr lang="cs-CZ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75686" y="3068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3</a:t>
            </a:r>
            <a:endParaRPr lang="cs-CZ" sz="1200" b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097691" y="2615279"/>
            <a:ext cx="2260988" cy="2016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40152" y="39330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588115" y="1845716"/>
          <a:ext cx="36004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1" name="Graph" r:id="rId5" imgW="3600000" imgH="4320000" progId="STATISTICA.Graph">
                  <p:embed/>
                </p:oleObj>
              </mc:Choice>
              <mc:Fallback>
                <p:oleObj name="Graph" r:id="rId5" imgW="3600000" imgH="43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5" y="1845716"/>
                        <a:ext cx="36004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nejbližšího a nejvzdálenějšího souseda: interpretace výsledků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  <p:graphicFrame>
        <p:nvGraphicFramePr>
          <p:cNvPr id="290819" name="Object 3"/>
          <p:cNvGraphicFramePr>
            <a:graphicFrameLocks noChangeAspect="1"/>
          </p:cNvGraphicFramePr>
          <p:nvPr/>
        </p:nvGraphicFramePr>
        <p:xfrm>
          <a:off x="683568" y="1844824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3" name="Graph" r:id="rId3" imgW="3600000" imgH="2880000" progId="STATISTICA.Graph">
                  <p:embed/>
                </p:oleObj>
              </mc:Choice>
              <mc:Fallback>
                <p:oleObj name="Graph" r:id="rId3" imgW="3600000" imgH="288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4787974" y="1844824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4" name="Graph" r:id="rId5" imgW="3600000" imgH="2880000" progId="STATISTICA.Graph">
                  <p:embed/>
                </p:oleObj>
              </mc:Choice>
              <mc:Fallback>
                <p:oleObj name="Graph" r:id="rId5" imgW="3600000" imgH="288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74" y="1844824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1412776"/>
            <a:ext cx="279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Metoda nejbližšího souseda</a:t>
            </a:r>
            <a:endParaRPr lang="cs-CZ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412776"/>
            <a:ext cx="332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Metoda nejvzdálenějšího souseda</a:t>
            </a:r>
            <a:endParaRPr lang="cs-CZ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3022070"/>
            <a:ext cx="3744416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3768" y="2683802"/>
            <a:ext cx="216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Rozdílné zařazení objektu C</a:t>
            </a:r>
            <a:endParaRPr lang="cs-CZ" sz="14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71500" y="432910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355085" y="429309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3962" y="5013176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576" y="5229200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u metody nejbližšího souseda znamená nejmenší vzdálenost objektů shluku, tedy ve shluku mohou existovat objekty s větší  vzdáleností</a:t>
            </a:r>
            <a:endParaRPr lang="cs-CZ" sz="14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4191586" y="4329100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99024" y="429309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5013176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67537" y="5229200"/>
            <a:ext cx="4176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u metody nejvzdálenějšího souseda znamená největší vzdálenost objektů shluku, tedy objekty ve shluku už mohou být k sobě pouze blíže nebo stejně než je tato vzdálenost </a:t>
            </a:r>
            <a:endParaRPr lang="cs-CZ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divizivní</a:t>
            </a:r>
            <a:r>
              <a:rPr lang="cs-CZ" dirty="0" smtClean="0"/>
              <a:t> shlukování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4068514" y="1989732"/>
          <a:ext cx="46799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8" name="Graph" r:id="rId3" imgW="4680000" imgH="4320000" progId="STATISTICA.Graph">
                  <p:embed/>
                </p:oleObj>
              </mc:Choice>
              <mc:Fallback>
                <p:oleObj name="Graph" r:id="rId3" imgW="4680000" imgH="43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514" y="1989732"/>
                        <a:ext cx="46799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Shluková analýza: cíle a postupy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485740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Shluková analýza se snaží o identifikaci shluků objektů ve vícerozměrném prostoru a následnou redukce vícedimenzionálního problému kategorizací objektů do zjištěných shluků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932040" y="3717032"/>
            <a:ext cx="2880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6948264" y="2348880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 rot="17638334">
            <a:off x="4337395" y="3553327"/>
            <a:ext cx="2328825" cy="110172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 rot="17992391">
            <a:off x="4453762" y="2268155"/>
            <a:ext cx="3974804" cy="3286662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671" y="1628801"/>
            <a:ext cx="3613273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Existuje řada 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různých metod pro shlukování dat lišících se: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baseline="0" dirty="0" smtClean="0"/>
              <a:t>Měřením vzdálenosti mezi objekty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Algoritmem spojování objektů do shluků 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baseline="0" dirty="0" smtClean="0"/>
              <a:t>Interpretací výstupů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Každá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metod má své vlastní předpoklady výpočtu a je 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nasaditelná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různé typy úloh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Porušení předpokladů nebo nasazení chybné metody může vést k zavádějícím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výsledkům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divizivní</a:t>
            </a:r>
            <a:r>
              <a:rPr lang="cs-CZ" dirty="0" smtClean="0"/>
              <a:t> shlukování: postup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008112"/>
          </a:xfrm>
        </p:spPr>
        <p:txBody>
          <a:bodyPr/>
          <a:lstStyle/>
          <a:p>
            <a:r>
              <a:rPr lang="cs-CZ" dirty="0" smtClean="0"/>
              <a:t>Hierarchická </a:t>
            </a:r>
            <a:r>
              <a:rPr lang="cs-CZ" dirty="0" err="1" smtClean="0"/>
              <a:t>divizivní</a:t>
            </a:r>
            <a:r>
              <a:rPr lang="cs-CZ" dirty="0" smtClean="0"/>
              <a:t> shlukování fungují na principu výpočtu ordinační analýzy a dělení objektů podle os ordinačního prostoru, tedy dle směrů největší variability v datech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5148064" y="3286725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1. Krok</a:t>
            </a:r>
            <a:endParaRPr lang="cs-CZ" sz="1200" u="sng" dirty="0"/>
          </a:p>
        </p:txBody>
      </p:sp>
      <p:sp>
        <p:nvSpPr>
          <p:cNvPr id="6" name="Oval 5"/>
          <p:cNvSpPr/>
          <p:nvPr/>
        </p:nvSpPr>
        <p:spPr>
          <a:xfrm>
            <a:off x="6012160" y="34197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6156176" y="38517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6300192" y="35637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6372200" y="392376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6516216" y="35637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7164288" y="34917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7092280" y="377974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7236296" y="392376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7380312" y="34917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444208" y="377974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8064" y="4307249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2. Krok</a:t>
            </a:r>
            <a:endParaRPr lang="cs-CZ" sz="1200" u="sng" dirty="0"/>
          </a:p>
        </p:txBody>
      </p:sp>
      <p:sp>
        <p:nvSpPr>
          <p:cNvPr id="17" name="Oval 16"/>
          <p:cNvSpPr/>
          <p:nvPr/>
        </p:nvSpPr>
        <p:spPr>
          <a:xfrm>
            <a:off x="6012160" y="449982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6156176" y="49318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6300192" y="464384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6372200" y="50038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6516216" y="464384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164288" y="45718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092280" y="485986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7236296" y="50038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7380312" y="45718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6444208" y="485986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940152" y="485986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948264" y="4787860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0072" y="5507940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X. Krok</a:t>
            </a:r>
            <a:endParaRPr lang="cs-CZ" sz="12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598492" y="5435932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Atd.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5148064" y="24836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Obecný postup hierarchického </a:t>
            </a:r>
            <a:r>
              <a:rPr lang="cs-CZ" i="1" dirty="0" err="1" smtClean="0"/>
              <a:t>divizivního</a:t>
            </a:r>
            <a:r>
              <a:rPr lang="cs-CZ" i="1" dirty="0" smtClean="0"/>
              <a:t> shlukování</a:t>
            </a:r>
            <a:endParaRPr lang="cs-CZ" i="1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1914" y="2171997"/>
            <a:ext cx="4120086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Shlukování může být zastaveno po rozdělení všech objektů do shluků, po předem daném počtu kroků nebo po dosažení kritéria minimálního rozdílu mezi shluky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Typickým příkladem je metoda TWINSPAN používaná v analýzách biologických společenstev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shlukování: postup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Do této skupiny lze zařadit metody hledající nejkratší spojnici mezi objekty ve vícerozměrném prostoru (i když lze vznést námitky proti nazývání těchto metod </a:t>
            </a:r>
            <a:r>
              <a:rPr lang="cs-CZ" dirty="0" err="1" smtClean="0"/>
              <a:t>nehierarchickými</a:t>
            </a:r>
            <a:r>
              <a:rPr lang="cs-CZ" dirty="0" smtClean="0"/>
              <a:t>)</a:t>
            </a:r>
          </a:p>
          <a:p>
            <a:r>
              <a:rPr lang="cs-CZ" dirty="0" smtClean="0"/>
              <a:t>Metody hledají v asociační matici (prvním krokem je tak vždy výběr vhodné metriky vzdáleností/ podobností) propojení všech objektů s nejmenší sumou vzdáleností mezi propojenými objekty</a:t>
            </a:r>
          </a:p>
          <a:p>
            <a:r>
              <a:rPr lang="cs-CZ" dirty="0" smtClean="0"/>
              <a:t>Na rozdíl od klasického hierarchického </a:t>
            </a:r>
            <a:r>
              <a:rPr lang="cs-CZ" dirty="0" err="1" smtClean="0"/>
              <a:t>aglomerativního</a:t>
            </a:r>
            <a:r>
              <a:rPr lang="cs-CZ" dirty="0" smtClean="0"/>
              <a:t> shlukování může být na jeden objekt napojeno několik dalších objektů</a:t>
            </a:r>
          </a:p>
          <a:p>
            <a:r>
              <a:rPr lang="cs-CZ" dirty="0" smtClean="0"/>
              <a:t>Minimum </a:t>
            </a:r>
            <a:r>
              <a:rPr lang="cs-CZ" dirty="0" err="1" smtClean="0"/>
              <a:t>spanning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(Prim network)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91862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</a:t>
            </a:r>
            <a:r>
              <a:rPr lang="cs-CZ" dirty="0" err="1" smtClean="0"/>
              <a:t>divizivní</a:t>
            </a:r>
            <a:r>
              <a:rPr lang="cs-CZ" dirty="0" smtClean="0"/>
              <a:t> shlukování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</a:t>
            </a:r>
            <a:r>
              <a:rPr lang="cs-CZ" dirty="0" err="1" smtClean="0"/>
              <a:t>divizivní</a:t>
            </a:r>
            <a:r>
              <a:rPr lang="cs-CZ" dirty="0" smtClean="0"/>
              <a:t> shlukování: postup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Nejběžnější metodu je tzv. k-</a:t>
            </a:r>
            <a:r>
              <a:rPr lang="cs-CZ" sz="1600" dirty="0" err="1" smtClean="0"/>
              <a:t>means</a:t>
            </a:r>
            <a:r>
              <a:rPr lang="cs-CZ" sz="1600" dirty="0" smtClean="0"/>
              <a:t> </a:t>
            </a:r>
            <a:r>
              <a:rPr lang="cs-CZ" sz="1600" dirty="0" err="1" smtClean="0"/>
              <a:t>clustering</a:t>
            </a:r>
            <a:endParaRPr lang="cs-CZ" sz="1600" dirty="0" smtClean="0"/>
          </a:p>
          <a:p>
            <a:r>
              <a:rPr lang="cs-CZ" sz="1600" dirty="0" smtClean="0"/>
              <a:t>Metoda zařazuje objekty do shluků na principu ANOVA, analogií je </a:t>
            </a:r>
            <a:r>
              <a:rPr lang="cs-CZ" sz="1600" dirty="0" err="1" smtClean="0"/>
              <a:t>Wardova</a:t>
            </a:r>
            <a:r>
              <a:rPr lang="cs-CZ" sz="1600" dirty="0" smtClean="0"/>
              <a:t> metoda shlukování v hierarchickém </a:t>
            </a:r>
            <a:r>
              <a:rPr lang="cs-CZ" sz="1600" dirty="0" err="1" smtClean="0"/>
              <a:t>aglomerativním</a:t>
            </a:r>
            <a:r>
              <a:rPr lang="cs-CZ" sz="1600" dirty="0" smtClean="0"/>
              <a:t>  shlukování</a:t>
            </a:r>
          </a:p>
          <a:p>
            <a:r>
              <a:rPr lang="cs-CZ" sz="1600" dirty="0" smtClean="0"/>
              <a:t>Počet shluků je předem definován, výběr nejvhodnějšího počtu shluků je prováděn buď expertně nebo pomocí matematických metod výběru optimálního počtu shluků (analýza vnitro a </a:t>
            </a:r>
            <a:r>
              <a:rPr lang="cs-CZ" sz="1600" dirty="0" err="1" smtClean="0"/>
              <a:t>mezishlukových</a:t>
            </a:r>
            <a:r>
              <a:rPr lang="cs-CZ" sz="1600" dirty="0" smtClean="0"/>
              <a:t> vzdáleností) </a:t>
            </a:r>
          </a:p>
          <a:p>
            <a:r>
              <a:rPr lang="cs-CZ" sz="1600" dirty="0" smtClean="0"/>
              <a:t>V prvním kroku je určeno k objektů jako počáteční středy shluků (výběr může být náhodný, daný uživatelem nebo maximalizující počáteční vzdálenosti k objektů)</a:t>
            </a:r>
          </a:p>
          <a:p>
            <a:r>
              <a:rPr lang="cs-CZ" sz="1600" dirty="0" smtClean="0"/>
              <a:t>Následně jsou objekty zařazeny do k shluků tak, aby byla minimalizována suma čtverců vzdáleností objektů k </a:t>
            </a:r>
            <a:r>
              <a:rPr lang="cs-CZ" sz="1600" dirty="0" err="1" smtClean="0"/>
              <a:t>centroidům</a:t>
            </a:r>
            <a:r>
              <a:rPr lang="cs-CZ" sz="1600" dirty="0" smtClean="0"/>
              <a:t> jejich shluků </a:t>
            </a:r>
          </a:p>
          <a:p>
            <a:r>
              <a:rPr lang="cs-CZ" sz="1600" dirty="0" smtClean="0"/>
              <a:t>Výpočet vzdáleností probíhá na bázi Euklidovské vzdálenosti, pro k-</a:t>
            </a:r>
            <a:r>
              <a:rPr lang="cs-CZ" sz="1600" dirty="0" err="1" smtClean="0"/>
              <a:t>means</a:t>
            </a:r>
            <a:r>
              <a:rPr lang="cs-CZ" sz="1600" dirty="0" smtClean="0"/>
              <a:t> </a:t>
            </a:r>
            <a:r>
              <a:rPr lang="cs-CZ" sz="1600" dirty="0" err="1" smtClean="0"/>
              <a:t>clustering</a:t>
            </a:r>
            <a:r>
              <a:rPr lang="cs-CZ" sz="1600" dirty="0" smtClean="0"/>
              <a:t> na jiné metrice vzdálenosti/podobnosti je nezbytná kombinace s jinými metodami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051720" y="443711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K-</a:t>
            </a:r>
            <a:r>
              <a:rPr lang="cs-CZ" i="1" dirty="0" err="1" smtClean="0"/>
              <a:t>means</a:t>
            </a:r>
            <a:r>
              <a:rPr lang="cs-CZ" i="1" dirty="0" smtClean="0"/>
              <a:t> k=2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43711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K-</a:t>
            </a:r>
            <a:r>
              <a:rPr lang="cs-CZ" i="1" dirty="0" err="1" smtClean="0"/>
              <a:t>means</a:t>
            </a:r>
            <a:r>
              <a:rPr lang="cs-CZ" i="1" dirty="0" smtClean="0"/>
              <a:t> k=3</a:t>
            </a:r>
            <a:endParaRPr lang="cs-CZ" i="1" dirty="0"/>
          </a:p>
        </p:txBody>
      </p:sp>
      <p:sp>
        <p:nvSpPr>
          <p:cNvPr id="7" name="Oval 6"/>
          <p:cNvSpPr/>
          <p:nvPr/>
        </p:nvSpPr>
        <p:spPr>
          <a:xfrm>
            <a:off x="1835696" y="532291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1691680" y="55389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1979712" y="55389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2051720" y="532291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2267744" y="55389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2267744" y="532291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1979712" y="510688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987824" y="5754960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3059832" y="55389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3203848" y="5754960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3347864" y="553893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3347864" y="532291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3491880" y="546692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3491880" y="561094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5364088" y="53012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5220072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5508104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5580112" y="53012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5796136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5796136" y="53012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5508104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6516216" y="57332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6588224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6732240" y="57332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30"/>
          <p:cNvSpPr/>
          <p:nvPr/>
        </p:nvSpPr>
        <p:spPr>
          <a:xfrm>
            <a:off x="6876256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6876256" y="53012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7020272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7020272" y="5589240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1475656" y="4941168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2771800" y="5157192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5004048" y="4941168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al 37"/>
          <p:cNvSpPr/>
          <p:nvPr/>
        </p:nvSpPr>
        <p:spPr>
          <a:xfrm>
            <a:off x="6372200" y="5373216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al 38"/>
          <p:cNvSpPr/>
          <p:nvPr/>
        </p:nvSpPr>
        <p:spPr>
          <a:xfrm>
            <a:off x="6732240" y="5157192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Box 39"/>
          <p:cNvSpPr txBox="1"/>
          <p:nvPr/>
        </p:nvSpPr>
        <p:spPr>
          <a:xfrm>
            <a:off x="7308304" y="486916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Analýza vždy nalezne zadaný počet shluků, i když výsledek nemusí být vždy prakticky smysluplný</a:t>
            </a:r>
            <a:endParaRPr lang="cs-CZ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Obecný princip hledání shluků v datech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Vzájemnou pozici objektů ve vícerozměrném prostoru lze popsat jejich vzdáleností</a:t>
            </a:r>
          </a:p>
          <a:p>
            <a:r>
              <a:rPr lang="cs-CZ" dirty="0" smtClean="0"/>
              <a:t>Dle vzdálenosti objektů je můžeme slučovat do shluků a přiřazení  objektů ke shlukům ve vícerozměrném prostoru následně využít pro zjednodušení jejich x-dimenzionálního popisu </a:t>
            </a:r>
          </a:p>
          <a:p>
            <a:r>
              <a:rPr lang="cs-CZ" dirty="0" smtClean="0"/>
              <a:t>Smysluplnost výsledků shlukování závisí jednak na objektivní existenci shluků v datech, jednak na arbitrárně nastavených kritériích definice shluků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 dirty="0"/>
          </a:p>
        </p:txBody>
      </p:sp>
      <p:grpSp>
        <p:nvGrpSpPr>
          <p:cNvPr id="5" name="Group 4"/>
          <p:cNvGrpSpPr/>
          <p:nvPr/>
        </p:nvGrpSpPr>
        <p:grpSpPr>
          <a:xfrm>
            <a:off x="1619672" y="3501008"/>
            <a:ext cx="1440160" cy="1440160"/>
            <a:chOff x="-2620416" y="3861048"/>
            <a:chExt cx="1440160" cy="144016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1763688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2123728" y="350100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1979712" y="3717032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1785392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1979712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1907704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843808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2771800" y="4077072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2555776" y="4365104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2771800" y="4581128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Group 17"/>
          <p:cNvGrpSpPr/>
          <p:nvPr/>
        </p:nvGrpSpPr>
        <p:grpSpPr>
          <a:xfrm>
            <a:off x="5940152" y="3501008"/>
            <a:ext cx="1440160" cy="1440160"/>
            <a:chOff x="-2620416" y="3861048"/>
            <a:chExt cx="1440160" cy="144016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6392265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6056228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30"/>
          <p:cNvSpPr/>
          <p:nvPr/>
        </p:nvSpPr>
        <p:spPr>
          <a:xfrm>
            <a:off x="6728302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7064340" y="357301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6392265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6056228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6728302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7064340" y="393305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6392265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al 37"/>
          <p:cNvSpPr/>
          <p:nvPr/>
        </p:nvSpPr>
        <p:spPr>
          <a:xfrm>
            <a:off x="6056228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al 38"/>
          <p:cNvSpPr/>
          <p:nvPr/>
        </p:nvSpPr>
        <p:spPr>
          <a:xfrm>
            <a:off x="6728302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al 39"/>
          <p:cNvSpPr/>
          <p:nvPr/>
        </p:nvSpPr>
        <p:spPr>
          <a:xfrm>
            <a:off x="7064340" y="429309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al 40"/>
          <p:cNvSpPr/>
          <p:nvPr/>
        </p:nvSpPr>
        <p:spPr>
          <a:xfrm>
            <a:off x="6392265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al 41"/>
          <p:cNvSpPr/>
          <p:nvPr/>
        </p:nvSpPr>
        <p:spPr>
          <a:xfrm>
            <a:off x="6056228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al 42"/>
          <p:cNvSpPr/>
          <p:nvPr/>
        </p:nvSpPr>
        <p:spPr>
          <a:xfrm>
            <a:off x="6728302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al 43"/>
          <p:cNvSpPr/>
          <p:nvPr/>
        </p:nvSpPr>
        <p:spPr>
          <a:xfrm>
            <a:off x="7064340" y="4653136"/>
            <a:ext cx="194320" cy="19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Box 44"/>
          <p:cNvSpPr txBox="1"/>
          <p:nvPr/>
        </p:nvSpPr>
        <p:spPr>
          <a:xfrm>
            <a:off x="720080" y="5241974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Jednoznačné odlišení existujících shluků v datech (obdoba multimodálního rozložení)</a:t>
            </a:r>
            <a:endParaRPr lang="cs-CZ" dirty="0"/>
          </a:p>
        </p:txBody>
      </p:sp>
      <p:sp>
        <p:nvSpPr>
          <p:cNvPr id="46" name="TextBox 45"/>
          <p:cNvSpPr txBox="1"/>
          <p:nvPr/>
        </p:nvSpPr>
        <p:spPr>
          <a:xfrm>
            <a:off x="4644008" y="5241974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Shluková analýza je možná i v tomto případě, nicméně hranice shluků jsou dány pouze naším rozhodnutím.</a:t>
            </a:r>
            <a:endParaRPr lang="cs-CZ" dirty="0"/>
          </a:p>
        </p:txBody>
      </p:sp>
      <p:sp>
        <p:nvSpPr>
          <p:cNvPr id="47" name="Oval 46"/>
          <p:cNvSpPr/>
          <p:nvPr/>
        </p:nvSpPr>
        <p:spPr>
          <a:xfrm>
            <a:off x="1691680" y="3429000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al 47"/>
          <p:cNvSpPr/>
          <p:nvPr/>
        </p:nvSpPr>
        <p:spPr>
          <a:xfrm>
            <a:off x="1619672" y="4293096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al 48"/>
          <p:cNvSpPr/>
          <p:nvPr/>
        </p:nvSpPr>
        <p:spPr>
          <a:xfrm>
            <a:off x="2444811" y="3933056"/>
            <a:ext cx="79208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5940152" y="4160097"/>
            <a:ext cx="14401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5990127" y="4193148"/>
            <a:ext cx="14401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Identifikace optimálního počtu shluků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/>
              <a:t>Cílem analýzy může být jednak zjistit vazby mezi objekty (dostatečným výstupem je dendrogram) nebo identifikovat v datech shluky, které budou využity v další analýze jako zjednodušení vícedimenzionálního problému</a:t>
            </a:r>
          </a:p>
          <a:p>
            <a:r>
              <a:rPr lang="cs-CZ" dirty="0" smtClean="0"/>
              <a:t>Identifikace shluků ve výsledcích shlukové analýzy:</a:t>
            </a:r>
          </a:p>
          <a:p>
            <a:pPr lvl="1"/>
            <a:r>
              <a:rPr lang="cs-CZ" dirty="0" smtClean="0"/>
              <a:t>Expertní/intuitivní – hranice oddělení shluků je určena podle zkušeností analytika a praktického významu výstupu</a:t>
            </a:r>
          </a:p>
          <a:p>
            <a:pPr lvl="1"/>
            <a:r>
              <a:rPr lang="cs-CZ" dirty="0" smtClean="0"/>
              <a:t>Matematické metody (analýza </a:t>
            </a:r>
            <a:r>
              <a:rPr lang="cs-CZ" dirty="0" err="1" smtClean="0"/>
              <a:t>mezishlukových</a:t>
            </a:r>
            <a:r>
              <a:rPr lang="cs-CZ" dirty="0" smtClean="0"/>
              <a:t>/</a:t>
            </a:r>
            <a:r>
              <a:rPr lang="cs-CZ" dirty="0" err="1" smtClean="0"/>
              <a:t>vnitroshlukových</a:t>
            </a:r>
            <a:r>
              <a:rPr lang="cs-CZ" dirty="0" smtClean="0"/>
              <a:t> vzdáleností; </a:t>
            </a:r>
            <a:r>
              <a:rPr lang="cs-CZ" dirty="0" err="1" smtClean="0"/>
              <a:t>silhouette</a:t>
            </a:r>
            <a:r>
              <a:rPr lang="cs-CZ" dirty="0" smtClean="0"/>
              <a:t> metoda aj.) fungují dobře v případě existence přirozených shluků</a:t>
            </a:r>
          </a:p>
          <a:p>
            <a:pPr lvl="1"/>
            <a:r>
              <a:rPr lang="cs-CZ" dirty="0" smtClean="0"/>
              <a:t>V některých případech (při neexistenci přirozených shluků) je rozdělení souboru pouze arbitrární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395486" y="3789957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3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86" y="3789957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4787974" y="3789040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4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74" y="3789040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2087724" y="5193196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07604" y="5193196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259632" y="580526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079612" y="497717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79612" y="425709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896036" y="5193196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0734" y="3748292"/>
            <a:ext cx="256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Jednoznačný řez na více vzdálenostech</a:t>
            </a:r>
            <a:endParaRPr lang="cs-CZ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3717032"/>
            <a:ext cx="3513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Jediný identifikovatelný řez, navíc na malé vzdálenosti</a:t>
            </a:r>
            <a:endParaRPr lang="cs-CZ" sz="1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Identifikace optimálního počtu shluků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217443"/>
          </a:xfrm>
        </p:spPr>
        <p:txBody>
          <a:bodyPr/>
          <a:lstStyle/>
          <a:p>
            <a:r>
              <a:rPr lang="cs-CZ" dirty="0" smtClean="0"/>
              <a:t>Mezi shlukovou analýzou a pozicí objektů ve vícerozměrném prostoru existuje vztah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395486" y="119766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2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86" y="119766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4787974" y="119675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3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74" y="119675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2087724" y="260090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07604" y="260090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259632" y="3212976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079612" y="238488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79612" y="166480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896036" y="260090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0734" y="1156004"/>
            <a:ext cx="256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Jednoznačný řez na více vzdálenostech</a:t>
            </a:r>
            <a:endParaRPr lang="cs-CZ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1124744"/>
            <a:ext cx="3513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Jediný identifikovatelný řez, navíc na malé vzdálenosti</a:t>
            </a:r>
            <a:endParaRPr lang="cs-CZ" sz="1200" i="1" dirty="0"/>
          </a:p>
        </p:txBody>
      </p:sp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4883477" y="373266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4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477" y="373266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467544" y="373357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5" name="Graph" r:id="rId9" imgW="3600000" imgH="2520000" progId="STATISTICA.Graph">
                  <p:embed/>
                </p:oleObj>
              </mc:Choice>
              <mc:Fallback>
                <p:oleObj name="Graph" r:id="rId9" imgW="3600000" imgH="2520000" progId="STATISTICA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3357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Shluková analýza: typy metod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836712"/>
          <a:ext cx="84249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3728065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1. Krok</a:t>
            </a:r>
            <a:endParaRPr lang="cs-CZ" sz="1200" u="sng" dirty="0"/>
          </a:p>
        </p:txBody>
      </p:sp>
      <p:sp>
        <p:nvSpPr>
          <p:cNvPr id="7" name="Oval 6"/>
          <p:cNvSpPr/>
          <p:nvPr/>
        </p:nvSpPr>
        <p:spPr>
          <a:xfrm>
            <a:off x="971600" y="386104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1115616" y="429309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1259632" y="400506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1331640" y="436510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1475656" y="400506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2123728" y="39330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2051720" y="422108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195736" y="436510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2339752" y="39330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403648" y="422108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4748589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2. Krok</a:t>
            </a:r>
            <a:endParaRPr lang="cs-CZ" sz="1200" u="sng" dirty="0"/>
          </a:p>
        </p:txBody>
      </p:sp>
      <p:sp>
        <p:nvSpPr>
          <p:cNvPr id="19" name="Oval 18"/>
          <p:cNvSpPr/>
          <p:nvPr/>
        </p:nvSpPr>
        <p:spPr>
          <a:xfrm>
            <a:off x="971600" y="494116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1115616" y="53732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1259632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1331640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1475656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2123728" y="50131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2051720" y="530120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2195736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2339752" y="50131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403648" y="530120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899592" y="5301208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907704" y="5229200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03848" y="386104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3347864" y="429309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3491880" y="400506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3563888" y="436510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3801616" y="388275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4355976" y="39330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4283968" y="4221088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al 37"/>
          <p:cNvSpPr/>
          <p:nvPr/>
        </p:nvSpPr>
        <p:spPr>
          <a:xfrm>
            <a:off x="4521696" y="44588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al 38"/>
          <p:cNvSpPr/>
          <p:nvPr/>
        </p:nvSpPr>
        <p:spPr>
          <a:xfrm>
            <a:off x="4572000" y="393305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Straight Connector 39"/>
          <p:cNvCxnSpPr>
            <a:stCxn id="36" idx="6"/>
            <a:endCxn id="39" idx="2"/>
          </p:cNvCxnSpPr>
          <p:nvPr/>
        </p:nvCxnSpPr>
        <p:spPr>
          <a:xfrm>
            <a:off x="4478288" y="3994212"/>
            <a:ext cx="9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9512" y="5949280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u="sng" dirty="0" smtClean="0"/>
              <a:t>X. Krok</a:t>
            </a:r>
            <a:endParaRPr lang="cs-CZ" sz="1200" u="sng" dirty="0"/>
          </a:p>
        </p:txBody>
      </p:sp>
      <p:sp>
        <p:nvSpPr>
          <p:cNvPr id="54" name="TextBox 53"/>
          <p:cNvSpPr txBox="1"/>
          <p:nvPr/>
        </p:nvSpPr>
        <p:spPr>
          <a:xfrm>
            <a:off x="1557932" y="5877272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Atd.</a:t>
            </a:r>
            <a:endParaRPr lang="cs-CZ" dirty="0"/>
          </a:p>
        </p:txBody>
      </p:sp>
      <p:sp>
        <p:nvSpPr>
          <p:cNvPr id="55" name="TextBox 54"/>
          <p:cNvSpPr txBox="1"/>
          <p:nvPr/>
        </p:nvSpPr>
        <p:spPr>
          <a:xfrm>
            <a:off x="3779912" y="5877272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Atd.</a:t>
            </a:r>
            <a:endParaRPr lang="cs-CZ" dirty="0"/>
          </a:p>
        </p:txBody>
      </p:sp>
      <p:sp>
        <p:nvSpPr>
          <p:cNvPr id="65" name="Oval 64"/>
          <p:cNvSpPr/>
          <p:nvPr/>
        </p:nvSpPr>
        <p:spPr>
          <a:xfrm>
            <a:off x="3227293" y="50131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al 65"/>
          <p:cNvSpPr/>
          <p:nvPr/>
        </p:nvSpPr>
        <p:spPr>
          <a:xfrm>
            <a:off x="3371309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al 66"/>
          <p:cNvSpPr/>
          <p:nvPr/>
        </p:nvSpPr>
        <p:spPr>
          <a:xfrm>
            <a:off x="3515325" y="515719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al 67"/>
          <p:cNvSpPr/>
          <p:nvPr/>
        </p:nvSpPr>
        <p:spPr>
          <a:xfrm>
            <a:off x="3587333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al 68"/>
          <p:cNvSpPr/>
          <p:nvPr/>
        </p:nvSpPr>
        <p:spPr>
          <a:xfrm>
            <a:off x="3825061" y="5034880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al 69"/>
          <p:cNvSpPr/>
          <p:nvPr/>
        </p:nvSpPr>
        <p:spPr>
          <a:xfrm>
            <a:off x="4379421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al 70"/>
          <p:cNvSpPr/>
          <p:nvPr/>
        </p:nvSpPr>
        <p:spPr>
          <a:xfrm>
            <a:off x="4307413" y="53732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al 71"/>
          <p:cNvSpPr/>
          <p:nvPr/>
        </p:nvSpPr>
        <p:spPr>
          <a:xfrm>
            <a:off x="4545141" y="561094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al 72"/>
          <p:cNvSpPr/>
          <p:nvPr/>
        </p:nvSpPr>
        <p:spPr>
          <a:xfrm>
            <a:off x="4595445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4" name="Straight Connector 73"/>
          <p:cNvCxnSpPr>
            <a:stCxn id="70" idx="6"/>
            <a:endCxn id="73" idx="2"/>
          </p:cNvCxnSpPr>
          <p:nvPr/>
        </p:nvCxnSpPr>
        <p:spPr>
          <a:xfrm>
            <a:off x="4501733" y="5146340"/>
            <a:ext cx="9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5" idx="6"/>
            <a:endCxn id="101" idx="2"/>
          </p:cNvCxnSpPr>
          <p:nvPr/>
        </p:nvCxnSpPr>
        <p:spPr>
          <a:xfrm>
            <a:off x="8582744" y="5146340"/>
            <a:ext cx="9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48064" y="3933056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Kolik shluků chceme definovat? Například 4</a:t>
            </a:r>
            <a:endParaRPr lang="cs-CZ" sz="1400" dirty="0"/>
          </a:p>
        </p:txBody>
      </p:sp>
      <p:sp>
        <p:nvSpPr>
          <p:cNvPr id="79" name="Oval 78"/>
          <p:cNvSpPr/>
          <p:nvPr/>
        </p:nvSpPr>
        <p:spPr>
          <a:xfrm>
            <a:off x="5292080" y="50131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al 79"/>
          <p:cNvSpPr/>
          <p:nvPr/>
        </p:nvSpPr>
        <p:spPr>
          <a:xfrm>
            <a:off x="5436096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al 80"/>
          <p:cNvSpPr/>
          <p:nvPr/>
        </p:nvSpPr>
        <p:spPr>
          <a:xfrm>
            <a:off x="5580112" y="515719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al 81"/>
          <p:cNvSpPr/>
          <p:nvPr/>
        </p:nvSpPr>
        <p:spPr>
          <a:xfrm>
            <a:off x="5652120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al 82"/>
          <p:cNvSpPr/>
          <p:nvPr/>
        </p:nvSpPr>
        <p:spPr>
          <a:xfrm>
            <a:off x="5796136" y="515719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al 83"/>
          <p:cNvSpPr/>
          <p:nvPr/>
        </p:nvSpPr>
        <p:spPr>
          <a:xfrm>
            <a:off x="6444208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al 84"/>
          <p:cNvSpPr/>
          <p:nvPr/>
        </p:nvSpPr>
        <p:spPr>
          <a:xfrm>
            <a:off x="6372200" y="53732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al 85"/>
          <p:cNvSpPr/>
          <p:nvPr/>
        </p:nvSpPr>
        <p:spPr>
          <a:xfrm>
            <a:off x="6516216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al 86"/>
          <p:cNvSpPr/>
          <p:nvPr/>
        </p:nvSpPr>
        <p:spPr>
          <a:xfrm>
            <a:off x="6660232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al 90"/>
          <p:cNvSpPr/>
          <p:nvPr/>
        </p:nvSpPr>
        <p:spPr>
          <a:xfrm rot="519170">
            <a:off x="5224286" y="4887996"/>
            <a:ext cx="826317" cy="45243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al 91"/>
          <p:cNvSpPr/>
          <p:nvPr/>
        </p:nvSpPr>
        <p:spPr>
          <a:xfrm rot="519170">
            <a:off x="6300467" y="5321685"/>
            <a:ext cx="474633" cy="4233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al 92"/>
          <p:cNvSpPr/>
          <p:nvPr/>
        </p:nvSpPr>
        <p:spPr>
          <a:xfrm rot="519170">
            <a:off x="6358659" y="5004960"/>
            <a:ext cx="474633" cy="2714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al 93"/>
          <p:cNvSpPr/>
          <p:nvPr/>
        </p:nvSpPr>
        <p:spPr>
          <a:xfrm rot="519170">
            <a:off x="5381806" y="5407375"/>
            <a:ext cx="474633" cy="2714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Straight Connector 95"/>
          <p:cNvCxnSpPr/>
          <p:nvPr/>
        </p:nvCxnSpPr>
        <p:spPr>
          <a:xfrm>
            <a:off x="-108520" y="4739101"/>
            <a:ext cx="92525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-100705" y="5853827"/>
            <a:ext cx="92525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292080" y="5877272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Výpočet ukončen</a:t>
            </a:r>
            <a:endParaRPr lang="cs-CZ" dirty="0"/>
          </a:p>
        </p:txBody>
      </p:sp>
      <p:sp>
        <p:nvSpPr>
          <p:cNvPr id="76" name="Oval 75"/>
          <p:cNvSpPr/>
          <p:nvPr/>
        </p:nvSpPr>
        <p:spPr>
          <a:xfrm>
            <a:off x="7308304" y="501317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al 76"/>
          <p:cNvSpPr/>
          <p:nvPr/>
        </p:nvSpPr>
        <p:spPr>
          <a:xfrm>
            <a:off x="7452320" y="544522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al 87"/>
          <p:cNvSpPr/>
          <p:nvPr/>
        </p:nvSpPr>
        <p:spPr>
          <a:xfrm>
            <a:off x="7596336" y="515719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al 88"/>
          <p:cNvSpPr/>
          <p:nvPr/>
        </p:nvSpPr>
        <p:spPr>
          <a:xfrm>
            <a:off x="7668344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al 89"/>
          <p:cNvSpPr/>
          <p:nvPr/>
        </p:nvSpPr>
        <p:spPr>
          <a:xfrm>
            <a:off x="7812360" y="515719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al 94"/>
          <p:cNvSpPr/>
          <p:nvPr/>
        </p:nvSpPr>
        <p:spPr>
          <a:xfrm>
            <a:off x="8460432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al 98"/>
          <p:cNvSpPr/>
          <p:nvPr/>
        </p:nvSpPr>
        <p:spPr>
          <a:xfrm>
            <a:off x="8388424" y="5373216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al 99"/>
          <p:cNvSpPr/>
          <p:nvPr/>
        </p:nvSpPr>
        <p:spPr>
          <a:xfrm>
            <a:off x="8532440" y="5517232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al 100"/>
          <p:cNvSpPr/>
          <p:nvPr/>
        </p:nvSpPr>
        <p:spPr>
          <a:xfrm>
            <a:off x="8676456" y="5085184"/>
            <a:ext cx="122312" cy="1223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TextBox 101"/>
          <p:cNvSpPr txBox="1"/>
          <p:nvPr/>
        </p:nvSpPr>
        <p:spPr>
          <a:xfrm>
            <a:off x="7164288" y="3933056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Minimum </a:t>
            </a:r>
            <a:r>
              <a:rPr lang="cs-CZ" sz="1400" dirty="0" err="1" smtClean="0"/>
              <a:t>spanning</a:t>
            </a:r>
            <a:r>
              <a:rPr lang="cs-CZ" sz="1400" dirty="0" smtClean="0"/>
              <a:t> </a:t>
            </a:r>
            <a:r>
              <a:rPr lang="cs-CZ" sz="1400" dirty="0" err="1" smtClean="0"/>
              <a:t>tree</a:t>
            </a:r>
            <a:r>
              <a:rPr lang="cs-CZ" sz="1400" dirty="0" smtClean="0"/>
              <a:t>, Prim network</a:t>
            </a:r>
            <a:endParaRPr lang="cs-CZ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164288" y="5877272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Výpočet ukončen</a:t>
            </a:r>
            <a:endParaRPr lang="cs-CZ" dirty="0"/>
          </a:p>
        </p:txBody>
      </p:sp>
      <p:cxnSp>
        <p:nvCxnSpPr>
          <p:cNvPr id="106" name="Straight Connector 105"/>
          <p:cNvCxnSpPr>
            <a:stCxn id="77" idx="6"/>
            <a:endCxn id="89" idx="2"/>
          </p:cNvCxnSpPr>
          <p:nvPr/>
        </p:nvCxnSpPr>
        <p:spPr>
          <a:xfrm>
            <a:off x="7574632" y="5506380"/>
            <a:ext cx="93712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8" idx="6"/>
            <a:endCxn id="90" idx="2"/>
          </p:cNvCxnSpPr>
          <p:nvPr/>
        </p:nvCxnSpPr>
        <p:spPr>
          <a:xfrm>
            <a:off x="7718648" y="5218348"/>
            <a:ext cx="937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9" idx="5"/>
            <a:endCxn id="100" idx="1"/>
          </p:cNvCxnSpPr>
          <p:nvPr/>
        </p:nvCxnSpPr>
        <p:spPr>
          <a:xfrm rot="16200000" flipH="1">
            <a:off x="8492824" y="5477616"/>
            <a:ext cx="57528" cy="575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8" idx="2"/>
            <a:endCxn id="76" idx="5"/>
          </p:cNvCxnSpPr>
          <p:nvPr/>
        </p:nvCxnSpPr>
        <p:spPr>
          <a:xfrm rot="10800000">
            <a:off x="7412704" y="5117576"/>
            <a:ext cx="183632" cy="100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77" idx="7"/>
            <a:endCxn id="88" idx="4"/>
          </p:cNvCxnSpPr>
          <p:nvPr/>
        </p:nvCxnSpPr>
        <p:spPr>
          <a:xfrm rot="5400000" flipH="1" flipV="1">
            <a:off x="7515290" y="5320934"/>
            <a:ext cx="183632" cy="100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6" idx="6"/>
            <a:endCxn id="68" idx="2"/>
          </p:cNvCxnSpPr>
          <p:nvPr/>
        </p:nvCxnSpPr>
        <p:spPr>
          <a:xfrm>
            <a:off x="3493621" y="5506380"/>
            <a:ext cx="93712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rot="519170">
            <a:off x="4286057" y="5004960"/>
            <a:ext cx="474633" cy="2714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al 126"/>
          <p:cNvSpPr/>
          <p:nvPr/>
        </p:nvSpPr>
        <p:spPr>
          <a:xfrm rot="519170">
            <a:off x="3309204" y="5407375"/>
            <a:ext cx="474633" cy="2714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al 127"/>
          <p:cNvSpPr/>
          <p:nvPr/>
        </p:nvSpPr>
        <p:spPr>
          <a:xfrm rot="519170">
            <a:off x="4301686" y="3863947"/>
            <a:ext cx="474633" cy="2714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9" name="Straight Connector 128"/>
          <p:cNvCxnSpPr>
            <a:stCxn id="99" idx="0"/>
            <a:endCxn id="95" idx="4"/>
          </p:cNvCxnSpPr>
          <p:nvPr/>
        </p:nvCxnSpPr>
        <p:spPr>
          <a:xfrm rot="5400000" flipH="1" flipV="1">
            <a:off x="8402724" y="5254352"/>
            <a:ext cx="165720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0" idx="6"/>
            <a:endCxn id="99" idx="2"/>
          </p:cNvCxnSpPr>
          <p:nvPr/>
        </p:nvCxnSpPr>
        <p:spPr>
          <a:xfrm>
            <a:off x="7934672" y="5218348"/>
            <a:ext cx="453752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Hierarchické </a:t>
            </a:r>
            <a:r>
              <a:rPr lang="cs-CZ" dirty="0" err="1" smtClean="0"/>
              <a:t>aglomerativní</a:t>
            </a:r>
            <a:r>
              <a:rPr lang="cs-CZ" dirty="0" smtClean="0"/>
              <a:t> shlukování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tomto způsobu shlukování jsou postupně shlukovány nejpodobnější objekty až do doby, kdy jsou všechny objekty propojeny do jednoho shluku spojujícího všechny objekty v analyzovaném souboru </a:t>
            </a:r>
          </a:p>
          <a:p>
            <a:r>
              <a:rPr lang="cs-CZ" dirty="0" smtClean="0"/>
              <a:t>Analýza má dva hlavní kroky</a:t>
            </a:r>
          </a:p>
          <a:p>
            <a:pPr lvl="1"/>
            <a:r>
              <a:rPr lang="cs-CZ" dirty="0" smtClean="0"/>
              <a:t>Výběr vhodné metriky vzdálenosti/podobnosti  pro výpočet asociační matice (analýza může probíhat na libovolných metrikách vzdálenosti/podobnosti)</a:t>
            </a:r>
          </a:p>
          <a:p>
            <a:pPr lvl="1"/>
            <a:r>
              <a:rPr lang="cs-CZ" dirty="0" smtClean="0"/>
              <a:t>Výběr shlukovacího algoritmu, který podstatným způsobem  ovlivňuje výsledky analýzy a možnosti její interpretace</a:t>
            </a:r>
          </a:p>
          <a:p>
            <a:r>
              <a:rPr lang="cs-CZ" dirty="0" smtClean="0"/>
              <a:t>Algoritmus výpočtu postupuje v následujícím cyklu</a:t>
            </a:r>
          </a:p>
          <a:p>
            <a:pPr lvl="1"/>
            <a:r>
              <a:rPr lang="cs-CZ" dirty="0" smtClean="0"/>
              <a:t>Výpočet asociační matice</a:t>
            </a:r>
          </a:p>
          <a:p>
            <a:pPr lvl="1"/>
            <a:r>
              <a:rPr lang="cs-CZ" dirty="0" smtClean="0"/>
              <a:t>Spojení dvou nejpodobnějších objektů</a:t>
            </a:r>
          </a:p>
          <a:p>
            <a:pPr lvl="1"/>
            <a:r>
              <a:rPr lang="cs-CZ" dirty="0" smtClean="0"/>
              <a:t>Přepočítání asociační matice tak, že spojené objekty již nadále vystupují jako jediný objekt (v tomto kroku se uplatňuje zvolený shlukovací algoritmus, který definuje jak bude počítána vzdálenost/podobnost spojených objektů vůči ostatním objektům) </a:t>
            </a:r>
          </a:p>
          <a:p>
            <a:pPr lvl="1"/>
            <a:r>
              <a:rPr lang="cs-CZ" dirty="0" smtClean="0"/>
              <a:t>Spojení dvou nejpodobnějších objektů z přepočítané asociační matice</a:t>
            </a:r>
          </a:p>
          <a:p>
            <a:pPr lvl="1"/>
            <a:r>
              <a:rPr lang="cs-CZ" dirty="0" smtClean="0"/>
              <a:t>Atd. až do spojení všech objektů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2050</Words>
  <Application>Microsoft Office PowerPoint</Application>
  <PresentationFormat>On-screen Show (4:3)</PresentationFormat>
  <Paragraphs>495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Graph</vt:lpstr>
      <vt:lpstr>Vícerozměrné statistické metody </vt:lpstr>
      <vt:lpstr>Vícerozměrné statistické metody </vt:lpstr>
      <vt:lpstr>Shluková analýza: cíle a postupy </vt:lpstr>
      <vt:lpstr>Obecný princip hledání shluků v datech</vt:lpstr>
      <vt:lpstr>Identifikace optimálního počtu shluků</vt:lpstr>
      <vt:lpstr>Identifikace optimálního počtu shluků</vt:lpstr>
      <vt:lpstr>Shluková analýza: typy metod</vt:lpstr>
      <vt:lpstr>Vícerozměrné statistické metody </vt:lpstr>
      <vt:lpstr>Hierarchické aglomerativní shlukování</vt:lpstr>
      <vt:lpstr>Hierarchické aglomerativní shlukování: schéma výpočtu</vt:lpstr>
      <vt:lpstr>Popis výstupů: dendrogram</vt:lpstr>
      <vt:lpstr>Popis výstupů: Amalgamation schedule/graph</vt:lpstr>
      <vt:lpstr>Shlukovací algoritmy hierarchického aglomerativního shlukování I</vt:lpstr>
      <vt:lpstr>Shlukovací algoritmy hierarchického aglomerativního shlukování II</vt:lpstr>
      <vt:lpstr>Shlukovací algoritmy hierarchického aglomerativního shlukování III: Wardova metoda</vt:lpstr>
      <vt:lpstr>Vícerozměrné statistické metody </vt:lpstr>
      <vt:lpstr>Metoda nejbližšího souseda: 1. krok výpočtu</vt:lpstr>
      <vt:lpstr>Metoda nejbližšího souseda: 2. krok výpočtu</vt:lpstr>
      <vt:lpstr>Metoda nejbližšího souseda: 3. krok výpočtu</vt:lpstr>
      <vt:lpstr>Metoda nejbližšího souseda: 4. krok výpočtu</vt:lpstr>
      <vt:lpstr>Metoda nejbližšího souseda: výsledek analýzy</vt:lpstr>
      <vt:lpstr>Vícerozměrné statistické metody </vt:lpstr>
      <vt:lpstr>Metoda nejvzdálenějšího souseda: 1. krok výpočtu</vt:lpstr>
      <vt:lpstr>Metoda nejvzdálenějšího souseda: 2. krok výpočtu</vt:lpstr>
      <vt:lpstr>Metoda nejvzdálenějšího souseda: 3. krok výpočtu</vt:lpstr>
      <vt:lpstr>Metoda nejvzdálenějšího souseda: 4. krok výpočtu</vt:lpstr>
      <vt:lpstr>Metoda nejvzdálenějšího souseda: výsledek analýzy</vt:lpstr>
      <vt:lpstr>Metoda nejbližšího a nejvzdálenějšího souseda: interpretace výsledků</vt:lpstr>
      <vt:lpstr>Vícerozměrné statistické metody </vt:lpstr>
      <vt:lpstr>Hierarchické divizivní shlukování: postup</vt:lpstr>
      <vt:lpstr>Vícerozměrné statistické metody </vt:lpstr>
      <vt:lpstr>Nehierarchické aglomerativní shlukování: postup</vt:lpstr>
      <vt:lpstr>Vícerozměrné statistické metody </vt:lpstr>
      <vt:lpstr>Nehierarchické divizivní shlukování: postup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365</cp:revision>
  <dcterms:created xsi:type="dcterms:W3CDTF">2010-11-20T15:58:13Z</dcterms:created>
  <dcterms:modified xsi:type="dcterms:W3CDTF">2011-10-11T08:28:32Z</dcterms:modified>
</cp:coreProperties>
</file>