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73" autoAdjust="0"/>
    <p:restoredTop sz="95768" autoAdjust="0"/>
  </p:normalViewPr>
  <p:slideViewPr>
    <p:cSldViewPr snapToGrid="0">
      <p:cViewPr varScale="1">
        <p:scale>
          <a:sx n="128" d="100"/>
          <a:sy n="128" d="100"/>
        </p:scale>
        <p:origin x="208" y="336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4" name="Obrázek 1">
            <a:extLst>
              <a:ext uri="{FF2B5EF4-FFF2-40B4-BE49-F238E27FC236}">
                <a16:creationId xmlns:a16="http://schemas.microsoft.com/office/drawing/2014/main" id="{0295F0B6-3C46-024E-A5BE-2A788C2991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48DD9DFE-FDEC-0E4D-9C53-D0B7CA5F31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7563"/>
            <a:ext cx="1546943" cy="1060264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29F07E9E-E4E6-E840-9ACC-F7395F5D75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3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DBF6B270-E686-4A4A-AE0C-89D2F08D9A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A21828BC-D679-3A49-9E6A-73D827DAF3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42B025D-BD7F-5745-A861-A53A9C0926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F160503E-1EA8-2E40-B61B-E60E240F6E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1306F7F5-C5E0-E349-8669-2086408EF7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A5A055A2-2BEA-B34E-8676-E060135C67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1C15B53C-F0BB-1541-AB27-9C4B222A83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1DEAAEAB-4311-3840-8220-8CB11113C9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F1420 – Instalace a úvod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programování v jazyce Python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744" y="3449423"/>
            <a:ext cx="11361600" cy="698497"/>
          </a:xfrm>
        </p:spPr>
        <p:txBody>
          <a:bodyPr/>
          <a:lstStyle/>
          <a:p>
            <a:r>
              <a:rPr lang="cs-CZ" dirty="0"/>
              <a:t>Instalace a úvod</a:t>
            </a:r>
          </a:p>
        </p:txBody>
      </p:sp>
      <p:sp>
        <p:nvSpPr>
          <p:cNvPr id="6" name="Podnadpis 4">
            <a:extLst>
              <a:ext uri="{FF2B5EF4-FFF2-40B4-BE49-F238E27FC236}">
                <a16:creationId xmlns:a16="http://schemas.microsoft.com/office/drawing/2014/main" id="{1986BEAB-C9D8-A5C0-F206-DFD8A0B9160E}"/>
              </a:ext>
            </a:extLst>
          </p:cNvPr>
          <p:cNvSpPr txBox="1">
            <a:spLocks/>
          </p:cNvSpPr>
          <p:nvPr/>
        </p:nvSpPr>
        <p:spPr>
          <a:xfrm>
            <a:off x="398502" y="4285443"/>
            <a:ext cx="11361600" cy="14268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1800" kern="0" dirty="0"/>
              <a:t>Kryštof Mrózek (445429@mail.muni.cz)</a:t>
            </a:r>
          </a:p>
          <a:p>
            <a:r>
              <a:rPr lang="cs-CZ" sz="1800" kern="0" dirty="0"/>
              <a:t>Kristína </a:t>
            </a:r>
            <a:r>
              <a:rPr lang="cs-CZ" sz="1800" kern="0" dirty="0" err="1"/>
              <a:t>Tomanková</a:t>
            </a:r>
            <a:r>
              <a:rPr lang="cs-CZ" sz="1800" kern="0" dirty="0"/>
              <a:t> (</a:t>
            </a:r>
            <a:r>
              <a:rPr lang="cs-CZ" sz="1800" i="0" u="none" strike="noStrike" dirty="0" err="1">
                <a:effectLst/>
              </a:rPr>
              <a:t>kristinatomankova@mail.muni.cz</a:t>
            </a:r>
            <a:r>
              <a:rPr lang="cs-CZ" sz="1800" kern="0" dirty="0"/>
              <a:t>)</a:t>
            </a:r>
          </a:p>
          <a:p>
            <a:r>
              <a:rPr lang="cs-CZ" sz="1800" kern="0" dirty="0"/>
              <a:t>Radoslav </a:t>
            </a:r>
            <a:r>
              <a:rPr lang="cs-CZ" sz="1800" kern="0" dirty="0" err="1"/>
              <a:t>Brunovský</a:t>
            </a:r>
            <a:r>
              <a:rPr lang="cs-CZ" sz="1800" kern="0" dirty="0"/>
              <a:t> (</a:t>
            </a:r>
            <a:r>
              <a:rPr lang="cs-CZ" sz="1800" i="0" u="none" strike="noStrike" dirty="0" err="1">
                <a:effectLst/>
              </a:rPr>
              <a:t>rbrunovsky@mail.muni.cz</a:t>
            </a:r>
            <a:r>
              <a:rPr lang="cs-CZ" sz="1800" kern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E47991-97C8-5E6E-9ABF-4C058DA058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F1420 – Instalace a úvod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5F36B3-24B6-D42D-7753-E2CB2AB54C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CA2FC2-7D95-1B40-73BE-41582DB2B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Instalace balíčků ve </a:t>
            </a:r>
            <a:r>
              <a:rPr lang="cs-CZ" dirty="0" err="1"/>
              <a:t>VSCode</a:t>
            </a:r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B55416-EF92-6A60-CCC2-9FFE11DB1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558094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Otevřete terminál ve </a:t>
            </a:r>
            <a:r>
              <a:rPr lang="cs-CZ" sz="1600" dirty="0" err="1"/>
              <a:t>VSCode</a:t>
            </a:r>
            <a:r>
              <a:rPr lang="cs-CZ" sz="1600" dirty="0"/>
              <a:t> (</a:t>
            </a:r>
            <a:r>
              <a:rPr lang="cs-CZ" sz="1600" dirty="0" err="1"/>
              <a:t>View</a:t>
            </a:r>
            <a:r>
              <a:rPr lang="cs-CZ" sz="1600" dirty="0"/>
              <a:t> &gt; Terminal)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Napište</a:t>
            </a:r>
          </a:p>
          <a:p>
            <a:pPr marL="324000" lvl="1" indent="0" algn="just">
              <a:spcAft>
                <a:spcPts val="600"/>
              </a:spcAft>
              <a:buNone/>
            </a:pPr>
            <a:r>
              <a:rPr lang="cs-CZ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py</a:t>
            </a:r>
            <a:r>
              <a:rPr lang="cs-CZ" sz="1400" dirty="0">
                <a:latin typeface="Consolas" panose="020B0609020204030204" pitchFamily="49" charset="0"/>
                <a:cs typeface="Consolas" panose="020B0609020204030204" pitchFamily="49" charset="0"/>
              </a:rPr>
              <a:t> –m pip </a:t>
            </a:r>
            <a:r>
              <a:rPr lang="cs-CZ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install</a:t>
            </a:r>
            <a:r>
              <a:rPr lang="cs-CZ" sz="1400" dirty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cs-CZ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package</a:t>
            </a:r>
            <a:r>
              <a:rPr lang="cs-CZ" sz="14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7200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600" dirty="0">
                <a:cs typeface="Consolas" panose="020B0609020204030204" pitchFamily="49" charset="0"/>
              </a:rPr>
              <a:t>Nebo</a:t>
            </a:r>
            <a:endParaRPr lang="cs-CZ" sz="2000" dirty="0">
              <a:cs typeface="Consolas" panose="020B0609020204030204" pitchFamily="49" charset="0"/>
            </a:endParaRPr>
          </a:p>
          <a:p>
            <a:pPr marL="324000" lvl="1" indent="0" algn="just">
              <a:spcAft>
                <a:spcPts val="600"/>
              </a:spcAft>
              <a:buNone/>
            </a:pPr>
            <a:r>
              <a:rPr lang="cs-CZ" sz="1400" dirty="0">
                <a:latin typeface="Consolas" panose="020B0609020204030204" pitchFamily="49" charset="0"/>
                <a:cs typeface="Consolas" panose="020B0609020204030204" pitchFamily="49" charset="0"/>
              </a:rPr>
              <a:t>python –m pip </a:t>
            </a:r>
            <a:r>
              <a:rPr lang="cs-CZ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install</a:t>
            </a:r>
            <a:r>
              <a:rPr lang="cs-CZ" sz="1400" dirty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cs-CZ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package</a:t>
            </a:r>
            <a:r>
              <a:rPr lang="cs-CZ" sz="14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104E36-4DCF-630A-E65E-8A62C20699FD}"/>
              </a:ext>
            </a:extLst>
          </p:cNvPr>
          <p:cNvSpPr txBox="1"/>
          <p:nvPr/>
        </p:nvSpPr>
        <p:spPr>
          <a:xfrm>
            <a:off x="720000" y="3429000"/>
            <a:ext cx="1027706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cs-CZ" sz="1600" b="1" dirty="0">
                <a:solidFill>
                  <a:srgbClr val="FF0000"/>
                </a:solidFill>
                <a:latin typeface="+mn-lt"/>
              </a:rPr>
              <a:t>Varování:</a:t>
            </a:r>
          </a:p>
          <a:p>
            <a:pPr marL="457200" indent="-457200" algn="l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Na Unix systémech (Linux, MacOS) je správný (bezpečný) způsob instalace balíčků je do tzv. virtuálních prostředí (</a:t>
            </a:r>
            <a:r>
              <a:rPr lang="cs-CZ" sz="1600" dirty="0" err="1">
                <a:latin typeface="+mn-lt"/>
              </a:rPr>
              <a:t>virtual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enviroments</a:t>
            </a:r>
            <a:r>
              <a:rPr lang="cs-CZ" sz="1600" dirty="0">
                <a:latin typeface="+mn-lt"/>
              </a:rPr>
              <a:t>)</a:t>
            </a:r>
          </a:p>
          <a:p>
            <a:pPr marL="914400" lvl="1" indent="-4572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600" dirty="0" err="1">
                <a:latin typeface="+mn-lt"/>
              </a:rPr>
              <a:t>pyenv</a:t>
            </a:r>
            <a:r>
              <a:rPr lang="cs-CZ" sz="1600" dirty="0">
                <a:latin typeface="+mn-lt"/>
              </a:rPr>
              <a:t>, </a:t>
            </a:r>
            <a:r>
              <a:rPr lang="cs-CZ" sz="1600" dirty="0" err="1">
                <a:latin typeface="+mn-lt"/>
              </a:rPr>
              <a:t>virtualenv</a:t>
            </a:r>
            <a:endParaRPr lang="cs-CZ" sz="1600" dirty="0">
              <a:latin typeface="+mn-lt"/>
            </a:endParaRPr>
          </a:p>
          <a:p>
            <a:pPr marL="457200" indent="-4572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V tomto předmětu je ignorujeme</a:t>
            </a:r>
          </a:p>
          <a:p>
            <a:pPr marL="457200" indent="-4572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Instalace základních balíčků (</a:t>
            </a:r>
            <a:r>
              <a:rPr lang="cs-CZ" sz="1600" dirty="0" err="1">
                <a:latin typeface="+mn-lt"/>
              </a:rPr>
              <a:t>NumPy</a:t>
            </a:r>
            <a:r>
              <a:rPr lang="cs-CZ" sz="1600" dirty="0">
                <a:latin typeface="+mn-lt"/>
              </a:rPr>
              <a:t>, </a:t>
            </a:r>
            <a:r>
              <a:rPr lang="cs-CZ" sz="1600" dirty="0" err="1">
                <a:latin typeface="+mn-lt"/>
              </a:rPr>
              <a:t>SciPy</a:t>
            </a:r>
            <a:r>
              <a:rPr lang="cs-CZ" sz="1600" dirty="0">
                <a:latin typeface="+mn-lt"/>
              </a:rPr>
              <a:t>, </a:t>
            </a:r>
            <a:r>
              <a:rPr lang="cs-CZ" sz="1600" dirty="0" err="1">
                <a:latin typeface="+mn-lt"/>
              </a:rPr>
              <a:t>Pandas</a:t>
            </a:r>
            <a:r>
              <a:rPr lang="cs-CZ" sz="1600" dirty="0">
                <a:latin typeface="+mn-lt"/>
              </a:rPr>
              <a:t>, </a:t>
            </a:r>
            <a:r>
              <a:rPr lang="cs-CZ" sz="1600" dirty="0" err="1">
                <a:latin typeface="+mn-lt"/>
              </a:rPr>
              <a:t>Plotly</a:t>
            </a:r>
            <a:r>
              <a:rPr lang="cs-CZ" sz="1600" dirty="0">
                <a:latin typeface="+mn-lt"/>
              </a:rPr>
              <a:t>) by neměla způsobit žádné problémy</a:t>
            </a:r>
          </a:p>
          <a:p>
            <a:pPr marL="457200" indent="-4572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Pokud budete instalovat exotičtější balíčky, nastudujte si virtuální prostředí</a:t>
            </a:r>
          </a:p>
        </p:txBody>
      </p:sp>
    </p:spTree>
    <p:extLst>
      <p:ext uri="{BB962C8B-B14F-4D97-AF65-F5344CB8AC3E}">
        <p14:creationId xmlns:p14="http://schemas.microsoft.com/office/powerpoint/2010/main" val="250582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E47991-97C8-5E6E-9ABF-4C058DA058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F1420 – Instalace a úvod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5F36B3-24B6-D42D-7753-E2CB2AB54C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CA2FC2-7D95-1B40-73BE-41582DB2B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Instrukce k instalaci (pro Windows)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B55416-EF92-6A60-CCC2-9FFE11DB1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Nainstalujte python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https://</a:t>
            </a:r>
            <a:r>
              <a:rPr lang="cs-CZ" sz="1400" dirty="0" err="1"/>
              <a:t>www.python.org</a:t>
            </a:r>
            <a:r>
              <a:rPr lang="cs-CZ" sz="1400" dirty="0"/>
              <a:t>/</a:t>
            </a:r>
            <a:r>
              <a:rPr lang="cs-CZ" sz="1400" dirty="0" err="1"/>
              <a:t>downloads</a:t>
            </a:r>
            <a:r>
              <a:rPr lang="cs-CZ" sz="1400" dirty="0"/>
              <a:t>/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Nainstalujte </a:t>
            </a:r>
            <a:r>
              <a:rPr lang="cs-CZ" sz="1800" dirty="0" err="1"/>
              <a:t>Visual</a:t>
            </a:r>
            <a:r>
              <a:rPr lang="cs-CZ" sz="1800" dirty="0"/>
              <a:t> Studio </a:t>
            </a:r>
            <a:r>
              <a:rPr lang="cs-CZ" sz="1800" dirty="0" err="1"/>
              <a:t>Code</a:t>
            </a:r>
            <a:endParaRPr lang="cs-CZ" sz="1800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https://</a:t>
            </a:r>
            <a:r>
              <a:rPr lang="cs-CZ" sz="1400" dirty="0" err="1"/>
              <a:t>code.visualstudio.com</a:t>
            </a:r>
            <a:r>
              <a:rPr lang="cs-CZ" sz="1400" dirty="0"/>
              <a:t>/</a:t>
            </a:r>
            <a:r>
              <a:rPr lang="cs-CZ" sz="1400" dirty="0" err="1"/>
              <a:t>docs</a:t>
            </a:r>
            <a:r>
              <a:rPr lang="cs-CZ" sz="1400" dirty="0"/>
              <a:t>/python/python-</a:t>
            </a:r>
            <a:r>
              <a:rPr lang="cs-CZ" sz="1400" dirty="0" err="1"/>
              <a:t>tutorial</a:t>
            </a:r>
            <a:endParaRPr lang="cs-CZ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Ve </a:t>
            </a:r>
            <a:r>
              <a:rPr lang="cs-CZ" sz="1800" dirty="0" err="1"/>
              <a:t>VSCode</a:t>
            </a:r>
            <a:r>
              <a:rPr lang="cs-CZ" sz="1800" dirty="0"/>
              <a:t> nainstalujte následující rozšíření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Python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err="1"/>
              <a:t>Jupyter</a:t>
            </a:r>
            <a:endParaRPr lang="cs-CZ" sz="1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b="1" dirty="0"/>
              <a:t>Pokud jste zvyklí na jiný nástroj, klidně použijte ten</a:t>
            </a:r>
          </a:p>
        </p:txBody>
      </p:sp>
    </p:spTree>
    <p:extLst>
      <p:ext uri="{BB962C8B-B14F-4D97-AF65-F5344CB8AC3E}">
        <p14:creationId xmlns:p14="http://schemas.microsoft.com/office/powerpoint/2010/main" val="251346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E47991-97C8-5E6E-9ABF-4C058DA058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F1420 – Instalace a úvod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5F36B3-24B6-D42D-7753-E2CB2AB54C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CA2FC2-7D95-1B40-73BE-41582DB2B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předmětu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B55416-EF92-6A60-CCC2-9FFE11DB1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V tomto předmětu se </a:t>
            </a:r>
            <a:r>
              <a:rPr lang="cs-CZ" sz="1800" b="1" dirty="0"/>
              <a:t>nenaučíte</a:t>
            </a:r>
            <a:r>
              <a:rPr lang="cs-CZ" sz="1800" dirty="0"/>
              <a:t> programovat</a:t>
            </a:r>
          </a:p>
          <a:p>
            <a:pPr lvl="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Pomůžeme vám s počátečními problémy a představíme základní koncepty</a:t>
            </a:r>
          </a:p>
          <a:p>
            <a:pPr lvl="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Programování ale musíte cvičit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Ukázat schopnost Pythonu nahradit řadu jiných nástrojů</a:t>
            </a:r>
          </a:p>
          <a:p>
            <a:pPr lvl="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Excel - zpracování dat (</a:t>
            </a:r>
            <a:r>
              <a:rPr lang="cs-CZ" sz="1400" dirty="0" err="1"/>
              <a:t>NumPy</a:t>
            </a:r>
            <a:r>
              <a:rPr lang="cs-CZ" sz="1400" dirty="0"/>
              <a:t>, </a:t>
            </a:r>
            <a:r>
              <a:rPr lang="cs-CZ" sz="1400" dirty="0" err="1"/>
              <a:t>Pandas</a:t>
            </a:r>
            <a:r>
              <a:rPr lang="cs-CZ" sz="1400" dirty="0"/>
              <a:t>)</a:t>
            </a:r>
          </a:p>
          <a:p>
            <a:pPr lvl="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MATLAB - Numerické výpočty (</a:t>
            </a:r>
            <a:r>
              <a:rPr lang="cs-CZ" sz="1400" dirty="0" err="1"/>
              <a:t>SciPy</a:t>
            </a:r>
            <a:r>
              <a:rPr lang="cs-CZ" sz="1400" dirty="0"/>
              <a:t>)</a:t>
            </a:r>
          </a:p>
          <a:p>
            <a:pPr lvl="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err="1"/>
              <a:t>GnuPlot</a:t>
            </a:r>
            <a:r>
              <a:rPr lang="cs-CZ" sz="1400" dirty="0"/>
              <a:t>, </a:t>
            </a:r>
            <a:r>
              <a:rPr lang="cs-CZ" sz="1400" dirty="0" err="1"/>
              <a:t>QtiPlot</a:t>
            </a:r>
            <a:r>
              <a:rPr lang="cs-CZ" sz="1400" dirty="0"/>
              <a:t> - vykreslování dat (</a:t>
            </a:r>
            <a:r>
              <a:rPr lang="cs-CZ" sz="1400" dirty="0" err="1"/>
              <a:t>MatPlotLib</a:t>
            </a:r>
            <a:r>
              <a:rPr lang="cs-CZ" sz="1400" dirty="0"/>
              <a:t>, </a:t>
            </a:r>
            <a:r>
              <a:rPr lang="cs-CZ" sz="1400" dirty="0" err="1"/>
              <a:t>Plotly</a:t>
            </a:r>
            <a:r>
              <a:rPr lang="cs-CZ" sz="1400" dirty="0"/>
              <a:t>)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Osvojit si základní návyky při psaní vlastního kódu</a:t>
            </a:r>
          </a:p>
          <a:p>
            <a:pPr lvl="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Nevymýšlejte, co už bylo vymyšleno</a:t>
            </a:r>
          </a:p>
          <a:p>
            <a:pPr lvl="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Používejte internet – Google, </a:t>
            </a:r>
            <a:r>
              <a:rPr lang="cs-CZ" sz="1400" dirty="0" err="1"/>
              <a:t>Stack</a:t>
            </a:r>
            <a:r>
              <a:rPr lang="cs-CZ" sz="1400" dirty="0"/>
              <a:t> </a:t>
            </a:r>
            <a:r>
              <a:rPr lang="cs-CZ" sz="1400" dirty="0" err="1"/>
              <a:t>OverFlow</a:t>
            </a:r>
            <a:r>
              <a:rPr lang="cs-CZ" sz="1400" dirty="0"/>
              <a:t>, </a:t>
            </a:r>
            <a:r>
              <a:rPr lang="cs-CZ" sz="1400" dirty="0" err="1"/>
              <a:t>ChatGPT</a:t>
            </a:r>
            <a:endParaRPr lang="cs-CZ" sz="1400" dirty="0"/>
          </a:p>
          <a:p>
            <a:pPr lvl="1" algn="just">
              <a:spcAft>
                <a:spcPts val="600"/>
              </a:spcAft>
            </a:pPr>
            <a:endParaRPr lang="cs-CZ" sz="1100" dirty="0"/>
          </a:p>
          <a:p>
            <a:pPr lvl="1" algn="just">
              <a:spcAft>
                <a:spcPts val="600"/>
              </a:spcAft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528827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E47991-97C8-5E6E-9ABF-4C058DA058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F1420 – Instalace a úvod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5F36B3-24B6-D42D-7753-E2CB2AB54C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CA2FC2-7D95-1B40-73BE-41582DB2B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B55416-EF92-6A60-CCC2-9FFE11DB1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756461" cy="4139998"/>
          </a:xfrm>
        </p:spPr>
        <p:txBody>
          <a:bodyPr/>
          <a:lstStyle/>
          <a:p>
            <a:pPr marL="72000" indent="0">
              <a:spcAft>
                <a:spcPts val="600"/>
              </a:spcAft>
              <a:buNone/>
            </a:pPr>
            <a:r>
              <a:rPr lang="cs-CZ" sz="1800" dirty="0"/>
              <a:t>Orientační plán</a:t>
            </a:r>
          </a:p>
          <a:p>
            <a:pPr marL="838350" lvl="1" indent="-514350">
              <a:spcAft>
                <a:spcPts val="600"/>
              </a:spcAft>
              <a:buFont typeface="+mj-lt"/>
              <a:buAutoNum type="arabicPeriod"/>
            </a:pPr>
            <a:r>
              <a:rPr lang="cs-CZ" sz="1400" dirty="0"/>
              <a:t>Úvod, instalace</a:t>
            </a:r>
          </a:p>
          <a:p>
            <a:pPr marL="838350" lvl="1" indent="-514350">
              <a:spcAft>
                <a:spcPts val="600"/>
              </a:spcAft>
              <a:buFont typeface="+mj-lt"/>
              <a:buAutoNum type="arabicPeriod"/>
            </a:pPr>
            <a:r>
              <a:rPr lang="cs-CZ" sz="1400" dirty="0"/>
              <a:t>Proměnné, datové typy, funkce</a:t>
            </a:r>
          </a:p>
          <a:p>
            <a:pPr marL="838350" lvl="1" indent="-514350">
              <a:spcAft>
                <a:spcPts val="600"/>
              </a:spcAft>
              <a:buFont typeface="+mj-lt"/>
              <a:buAutoNum type="arabicPeriod"/>
            </a:pPr>
            <a:r>
              <a:rPr lang="cs-CZ" sz="1400" dirty="0"/>
              <a:t>Podmínky</a:t>
            </a:r>
          </a:p>
          <a:p>
            <a:pPr marL="838350" lvl="1" indent="-514350">
              <a:spcAft>
                <a:spcPts val="600"/>
              </a:spcAft>
              <a:buFont typeface="+mj-lt"/>
              <a:buAutoNum type="arabicPeriod"/>
            </a:pPr>
            <a:r>
              <a:rPr lang="cs-CZ" sz="1400" dirty="0"/>
              <a:t>Seznamy</a:t>
            </a:r>
          </a:p>
          <a:p>
            <a:pPr marL="838350" lvl="1" indent="-514350">
              <a:spcAft>
                <a:spcPts val="600"/>
              </a:spcAft>
              <a:buFont typeface="+mj-lt"/>
              <a:buAutoNum type="arabicPeriod"/>
            </a:pPr>
            <a:r>
              <a:rPr lang="cs-CZ" sz="1400" dirty="0"/>
              <a:t>Seznamy</a:t>
            </a:r>
          </a:p>
          <a:p>
            <a:pPr marL="838350" lvl="1" indent="-514350">
              <a:spcAft>
                <a:spcPts val="600"/>
              </a:spcAft>
              <a:buFont typeface="+mj-lt"/>
              <a:buAutoNum type="arabicPeriod"/>
            </a:pPr>
            <a:r>
              <a:rPr lang="cs-CZ" sz="1400" dirty="0"/>
              <a:t>Slovníky</a:t>
            </a:r>
          </a:p>
          <a:p>
            <a:pPr marL="838350" lvl="1" indent="-514350">
              <a:spcAft>
                <a:spcPts val="600"/>
              </a:spcAft>
              <a:buFont typeface="+mj-lt"/>
              <a:buAutoNum type="arabicPeriod"/>
            </a:pPr>
            <a:r>
              <a:rPr lang="cs-CZ" sz="1400" dirty="0"/>
              <a:t>Slovníky</a:t>
            </a:r>
          </a:p>
          <a:p>
            <a:pPr marL="838350" lvl="1" indent="-514350">
              <a:spcAft>
                <a:spcPts val="600"/>
              </a:spcAft>
              <a:buFont typeface="+mj-lt"/>
              <a:buAutoNum type="arabicPeriod"/>
            </a:pPr>
            <a:r>
              <a:rPr lang="cs-CZ" sz="1400" dirty="0"/>
              <a:t>Práce se soubory, výjimky</a:t>
            </a:r>
          </a:p>
          <a:p>
            <a:pPr marL="838350" lvl="1" indent="-514350">
              <a:spcAft>
                <a:spcPts val="600"/>
              </a:spcAft>
              <a:buFont typeface="+mj-lt"/>
              <a:buAutoNum type="arabicPeriod"/>
            </a:pPr>
            <a:r>
              <a:rPr lang="cs-CZ" sz="1400" dirty="0"/>
              <a:t>Rekurze</a:t>
            </a:r>
          </a:p>
          <a:p>
            <a:pPr marL="838350" lvl="1" indent="-514350">
              <a:spcAft>
                <a:spcPts val="600"/>
              </a:spcAft>
              <a:buFont typeface="+mj-lt"/>
              <a:buAutoNum type="arabicPeriod"/>
            </a:pPr>
            <a:r>
              <a:rPr lang="cs-CZ" sz="1400" dirty="0"/>
              <a:t>Třídy, objekty</a:t>
            </a:r>
          </a:p>
          <a:p>
            <a:pPr marL="838350" lvl="1" indent="-514350">
              <a:spcAft>
                <a:spcPts val="600"/>
              </a:spcAft>
              <a:buFont typeface="+mj-lt"/>
              <a:buAutoNum type="arabicPeriod"/>
            </a:pPr>
            <a:r>
              <a:rPr lang="cs-CZ" sz="1400" dirty="0"/>
              <a:t>Užitečné balíčky</a:t>
            </a:r>
          </a:p>
          <a:p>
            <a:pPr marL="838350" lvl="1" indent="-514350">
              <a:spcAft>
                <a:spcPts val="600"/>
              </a:spcAft>
              <a:buFont typeface="+mj-lt"/>
              <a:buAutoNum type="arabicPeriod"/>
            </a:pPr>
            <a:r>
              <a:rPr lang="cs-CZ" sz="1400" dirty="0"/>
              <a:t>Procvičování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43F32FB-A8AD-E9CE-1AF0-022FC5E5105C}"/>
              </a:ext>
            </a:extLst>
          </p:cNvPr>
          <p:cNvSpPr txBox="1">
            <a:spLocks/>
          </p:cNvSpPr>
          <p:nvPr/>
        </p:nvSpPr>
        <p:spPr>
          <a:xfrm>
            <a:off x="4967322" y="1692002"/>
            <a:ext cx="5776878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spcAft>
                <a:spcPts val="600"/>
              </a:spcAft>
              <a:buNone/>
            </a:pPr>
            <a:r>
              <a:rPr lang="cs-CZ" sz="1800" kern="0" dirty="0"/>
              <a:t>Další Python předměty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kern="0" dirty="0"/>
              <a:t>F4500 – Python pro fyziky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kern="0" dirty="0"/>
              <a:t>Předmět zaměřený na praktičtější použití pythonu</a:t>
            </a:r>
            <a:endParaRPr lang="cs-CZ" sz="1100" kern="0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kern="0" dirty="0"/>
              <a:t>Lépe ukazuje široké možnosti Pythonu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kern="0" dirty="0"/>
              <a:t>F5698 - Ultimátní příručka mladého budovatele v Pythonu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kern="0" dirty="0"/>
              <a:t>Pokročilejší předmět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kern="0" dirty="0"/>
              <a:t>Udržitelný vývoj softwaru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kern="0" dirty="0"/>
              <a:t>Moderní přístupy k programování</a:t>
            </a:r>
          </a:p>
          <a:p>
            <a:pPr lvl="1">
              <a:spcAft>
                <a:spcPts val="600"/>
              </a:spcAft>
            </a:pPr>
            <a:endParaRPr lang="cs-CZ" sz="1200" kern="0" dirty="0"/>
          </a:p>
        </p:txBody>
      </p:sp>
    </p:spTree>
    <p:extLst>
      <p:ext uri="{BB962C8B-B14F-4D97-AF65-F5344CB8AC3E}">
        <p14:creationId xmlns:p14="http://schemas.microsoft.com/office/powerpoint/2010/main" val="3795648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E47991-97C8-5E6E-9ABF-4C058DA058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F1420 – Instalace a úvod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5F36B3-24B6-D42D-7753-E2CB2AB54C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CA2FC2-7D95-1B40-73BE-41582DB2B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Python?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B55416-EF92-6A60-CCC2-9FFE11DB1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4073"/>
            <a:ext cx="10753200" cy="912050"/>
          </a:xfrm>
        </p:spPr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Z wikipedie</a:t>
            </a:r>
          </a:p>
          <a:p>
            <a:pPr marL="324000" lvl="1" indent="0">
              <a:buNone/>
            </a:pPr>
            <a:r>
              <a:rPr lang="cs-CZ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Python </a:t>
            </a:r>
            <a:r>
              <a:rPr lang="cs-CZ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interpreted</a:t>
            </a:r>
            <a:r>
              <a:rPr lang="cs-CZ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16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-level</a:t>
            </a:r>
            <a:r>
              <a:rPr lang="cs-CZ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general-purpose</a:t>
            </a:r>
            <a:r>
              <a:rPr lang="cs-CZ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programming</a:t>
            </a:r>
            <a:r>
              <a:rPr lang="cs-CZ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cs-CZ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800" dirty="0"/>
          </a:p>
          <a:p>
            <a:pPr lvl="1">
              <a:spcAft>
                <a:spcPts val="600"/>
              </a:spcAft>
            </a:pPr>
            <a:endParaRPr lang="cs-CZ" sz="1200" dirty="0"/>
          </a:p>
          <a:p>
            <a:pPr lvl="1">
              <a:spcAft>
                <a:spcPts val="600"/>
              </a:spcAft>
            </a:pPr>
            <a:endParaRPr lang="cs-CZ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47A3D8-4FCA-247F-6E55-10AAB155A396}"/>
              </a:ext>
            </a:extLst>
          </p:cNvPr>
          <p:cNvSpPr txBox="1"/>
          <p:nvPr/>
        </p:nvSpPr>
        <p:spPr>
          <a:xfrm>
            <a:off x="666000" y="2279472"/>
            <a:ext cx="10465826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-level” vs. “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-level” jazyk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-level – blíž k uživateli (člověku)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-level – blíž k počítači</a:t>
            </a:r>
            <a:endParaRPr lang="cs-CZ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endParaRPr lang="cs-CZ" sz="2000" dirty="0">
              <a:latin typeface="+mn-lt"/>
            </a:endParaRPr>
          </a:p>
        </p:txBody>
      </p:sp>
      <p:pic>
        <p:nvPicPr>
          <p:cNvPr id="8" name="Picture 7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3DE3967C-C986-D739-EEE5-7D2B35BB1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4" y="3671416"/>
            <a:ext cx="4615070" cy="2563274"/>
          </a:xfrm>
          <a:prstGeom prst="rect">
            <a:avLst/>
          </a:prstGeom>
        </p:spPr>
      </p:pic>
      <p:pic>
        <p:nvPicPr>
          <p:cNvPr id="10" name="Picture 9" descr="A close-up of a computer code&#10;&#10;Description automatically generated">
            <a:extLst>
              <a:ext uri="{FF2B5EF4-FFF2-40B4-BE49-F238E27FC236}">
                <a16:creationId xmlns:a16="http://schemas.microsoft.com/office/drawing/2014/main" id="{021793FA-D0C3-5C0B-F0A1-AD2AEEA72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75" y="3425869"/>
            <a:ext cx="5625548" cy="23536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6F3D74-A6B5-B63B-597F-13721D181671}"/>
              </a:ext>
            </a:extLst>
          </p:cNvPr>
          <p:cNvSpPr txBox="1"/>
          <p:nvPr/>
        </p:nvSpPr>
        <p:spPr>
          <a:xfrm>
            <a:off x="980662" y="3374019"/>
            <a:ext cx="4615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>
                <a:latin typeface="+mn-lt"/>
              </a:rPr>
              <a:t>Python – </a:t>
            </a:r>
            <a:r>
              <a:rPr lang="cs-CZ" sz="1600" dirty="0" err="1">
                <a:latin typeface="+mn-lt"/>
              </a:rPr>
              <a:t>high</a:t>
            </a:r>
            <a:r>
              <a:rPr lang="cs-CZ" sz="1600" dirty="0">
                <a:latin typeface="+mn-lt"/>
              </a:rPr>
              <a:t>-level jazyk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06349B-1698-D02A-5FCF-8CC559AB6E10}"/>
              </a:ext>
            </a:extLst>
          </p:cNvPr>
          <p:cNvSpPr txBox="1"/>
          <p:nvPr/>
        </p:nvSpPr>
        <p:spPr>
          <a:xfrm>
            <a:off x="6192080" y="3103490"/>
            <a:ext cx="4615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>
                <a:latin typeface="+mn-lt"/>
              </a:rPr>
              <a:t>Assembler – </a:t>
            </a:r>
            <a:r>
              <a:rPr lang="cs-CZ" sz="1600" dirty="0" err="1">
                <a:latin typeface="+mn-lt"/>
              </a:rPr>
              <a:t>low</a:t>
            </a:r>
            <a:r>
              <a:rPr lang="cs-CZ" sz="1600" dirty="0">
                <a:latin typeface="+mn-lt"/>
              </a:rPr>
              <a:t>-level jazyk</a:t>
            </a:r>
          </a:p>
        </p:txBody>
      </p:sp>
    </p:spTree>
    <p:extLst>
      <p:ext uri="{BB962C8B-B14F-4D97-AF65-F5344CB8AC3E}">
        <p14:creationId xmlns:p14="http://schemas.microsoft.com/office/powerpoint/2010/main" val="2214715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iagram of a computer system&#10;&#10;Description automatically generated">
            <a:extLst>
              <a:ext uri="{FF2B5EF4-FFF2-40B4-BE49-F238E27FC236}">
                <a16:creationId xmlns:a16="http://schemas.microsoft.com/office/drawing/2014/main" id="{535247AE-F5BB-6B59-072B-0C9E89A2C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461" y="3693370"/>
            <a:ext cx="6927574" cy="299744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E47991-97C8-5E6E-9ABF-4C058DA058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F1420 – Instalace a úvod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5F36B3-24B6-D42D-7753-E2CB2AB54C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CA2FC2-7D95-1B40-73BE-41582DB2B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Python?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B55416-EF92-6A60-CCC2-9FFE11DB1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4073"/>
            <a:ext cx="10753200" cy="912050"/>
          </a:xfrm>
        </p:spPr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Z wikipedie</a:t>
            </a:r>
          </a:p>
          <a:p>
            <a:pPr marL="324000" lvl="1" indent="0">
              <a:buNone/>
            </a:pPr>
            <a:r>
              <a:rPr lang="cs-CZ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Python </a:t>
            </a:r>
            <a:r>
              <a:rPr lang="cs-CZ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interpreted</a:t>
            </a:r>
            <a:r>
              <a:rPr lang="cs-CZ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-level </a:t>
            </a:r>
            <a:r>
              <a:rPr lang="cs-CZ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general-purpose</a:t>
            </a:r>
            <a:r>
              <a:rPr lang="cs-CZ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programming</a:t>
            </a:r>
            <a:r>
              <a:rPr lang="cs-CZ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cs-CZ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800" dirty="0"/>
          </a:p>
          <a:p>
            <a:pPr lvl="1">
              <a:spcAft>
                <a:spcPts val="600"/>
              </a:spcAft>
            </a:pPr>
            <a:endParaRPr lang="cs-CZ" sz="1200" dirty="0"/>
          </a:p>
          <a:p>
            <a:pPr lvl="1">
              <a:spcAft>
                <a:spcPts val="600"/>
              </a:spcAft>
            </a:pPr>
            <a:endParaRPr lang="cs-CZ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47A3D8-4FCA-247F-6E55-10AAB155A396}"/>
              </a:ext>
            </a:extLst>
          </p:cNvPr>
          <p:cNvSpPr txBox="1"/>
          <p:nvPr/>
        </p:nvSpPr>
        <p:spPr>
          <a:xfrm>
            <a:off x="666000" y="2218654"/>
            <a:ext cx="10465826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“Interpretovaný” vs. “kompilovaný” jazyk</a:t>
            </a:r>
          </a:p>
          <a:p>
            <a:pPr marL="342900" indent="-342900" algn="just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 kompilovaných jazycích (C, C++, Java) se mezi napsáním kódu a jeho spuštěním musí provést další krok – tzn. kompilace, kdy se kód přeloží do strojového kódu -&gt; spouští se strojový kód</a:t>
            </a:r>
          </a:p>
          <a:p>
            <a:pPr marL="342900" indent="-342900" algn="just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 interpretovaných jazycích (Python) se spouští přímo zdrojový kód, který je za běhu vyhodnocován „řádek po řádku“</a:t>
            </a:r>
            <a:endParaRPr lang="cs-CZ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endParaRPr lang="cs-CZ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5960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E47991-97C8-5E6E-9ABF-4C058DA058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F1420 – Instalace a úvod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5F36B3-24B6-D42D-7753-E2CB2AB54C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CA2FC2-7D95-1B40-73BE-41582DB2B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Python?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B55416-EF92-6A60-CCC2-9FFE11DB1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4073"/>
            <a:ext cx="10753200" cy="912050"/>
          </a:xfrm>
        </p:spPr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Z wikipedie</a:t>
            </a:r>
          </a:p>
          <a:p>
            <a:pPr marL="324000" lvl="1" indent="0">
              <a:buNone/>
            </a:pPr>
            <a:r>
              <a:rPr lang="cs-CZ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Python </a:t>
            </a:r>
            <a:r>
              <a:rPr lang="cs-CZ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interpreted</a:t>
            </a:r>
            <a:r>
              <a:rPr lang="cs-CZ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-level </a:t>
            </a:r>
            <a:r>
              <a:rPr lang="cs-CZ" sz="16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general-purpose</a:t>
            </a:r>
            <a:r>
              <a:rPr lang="cs-CZ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programming</a:t>
            </a:r>
            <a:r>
              <a:rPr lang="cs-CZ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cs-CZ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200" dirty="0"/>
          </a:p>
          <a:p>
            <a:pPr lvl="1">
              <a:spcAft>
                <a:spcPts val="600"/>
              </a:spcAft>
            </a:pPr>
            <a:endParaRPr lang="cs-CZ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47A3D8-4FCA-247F-6E55-10AAB155A396}"/>
              </a:ext>
            </a:extLst>
          </p:cNvPr>
          <p:cNvSpPr txBox="1"/>
          <p:nvPr/>
        </p:nvSpPr>
        <p:spPr>
          <a:xfrm>
            <a:off x="666000" y="2218654"/>
            <a:ext cx="10465826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General-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” vs. “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Domain-specific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“General-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” jazyky lze využít na širokou škálu aplikací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Zpracování dat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Strojové učení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Web development, software development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Domain-specific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“ jazyky mají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uzké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zaměření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HTML na tvorbu webových stránek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SQL pro komunikaci s databázemi</a:t>
            </a:r>
          </a:p>
        </p:txBody>
      </p:sp>
    </p:spTree>
    <p:extLst>
      <p:ext uri="{BB962C8B-B14F-4D97-AF65-F5344CB8AC3E}">
        <p14:creationId xmlns:p14="http://schemas.microsoft.com/office/powerpoint/2010/main" val="4220868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E47991-97C8-5E6E-9ABF-4C058DA058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F1420 – Instalace a úvod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5F36B3-24B6-D42D-7753-E2CB2AB54C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CA2FC2-7D95-1B40-73BE-41582DB2B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Python?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B55416-EF92-6A60-CCC2-9FFE11DB1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413007"/>
            <a:ext cx="5871760" cy="4854200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Uživatelsky přívětivý</a:t>
            </a:r>
          </a:p>
          <a:p>
            <a:pPr lvl="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Dynamické typování, “</a:t>
            </a:r>
            <a:r>
              <a:rPr lang="cs-CZ" sz="1400" dirty="0" err="1"/>
              <a:t>duck-typing</a:t>
            </a:r>
            <a:r>
              <a:rPr lang="cs-CZ" sz="1400" dirty="0"/>
              <a:t>“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Vhodný pro začátečníky</a:t>
            </a:r>
          </a:p>
          <a:p>
            <a:pPr lvl="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Už po relativně krátké době budete schopni psát jednoduché </a:t>
            </a:r>
            <a:r>
              <a:rPr lang="cs-CZ" sz="1400" b="1" dirty="0"/>
              <a:t>užitečné</a:t>
            </a:r>
            <a:r>
              <a:rPr lang="cs-CZ" sz="1400" dirty="0"/>
              <a:t> programy</a:t>
            </a:r>
          </a:p>
          <a:p>
            <a:pPr lvl="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Zároveň ale v Pythonu budovat i složitější aplikace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Volně dostupný, široce rozšířený</a:t>
            </a:r>
          </a:p>
          <a:p>
            <a:pPr lvl="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Obrovské množství různých balíčku (rozšíření)</a:t>
            </a:r>
          </a:p>
          <a:p>
            <a:pPr lvl="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Zpracování dat, </a:t>
            </a:r>
            <a:r>
              <a:rPr lang="cs-CZ" sz="1400" dirty="0" err="1"/>
              <a:t>machine</a:t>
            </a:r>
            <a:r>
              <a:rPr lang="cs-CZ" sz="1400" dirty="0"/>
              <a:t> learning, numerické výpočty, kvantové programování</a:t>
            </a:r>
          </a:p>
          <a:p>
            <a:pPr lvl="1" algn="just">
              <a:spcAft>
                <a:spcPts val="600"/>
              </a:spcAft>
            </a:pPr>
            <a:endParaRPr lang="cs-CZ" sz="1400" dirty="0"/>
          </a:p>
          <a:p>
            <a:pPr marL="7200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dirty="0">
                <a:solidFill>
                  <a:schemeClr val="accent1"/>
                </a:solidFill>
                <a:latin typeface="+mj-lt"/>
              </a:rPr>
              <a:t>Proč ne Python?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Pomalý ve srovnání s kompilovanými, staticky typovanými jazyky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Náchylný ke kritickým, nepředvídatelným chybám</a:t>
            </a:r>
          </a:p>
          <a:p>
            <a:pPr algn="just">
              <a:spcAft>
                <a:spcPts val="600"/>
              </a:spcAft>
            </a:pPr>
            <a:endParaRPr lang="cs-CZ" sz="1600" dirty="0"/>
          </a:p>
          <a:p>
            <a:pPr marL="72000" indent="0" algn="just">
              <a:spcAft>
                <a:spcPts val="600"/>
              </a:spcAft>
              <a:buNone/>
            </a:pPr>
            <a:endParaRPr lang="cs-CZ" sz="20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7" name="Picture 6" descr="A graph of a number of programming languages&#10;&#10;Description automatically generated with medium confidence">
            <a:extLst>
              <a:ext uri="{FF2B5EF4-FFF2-40B4-BE49-F238E27FC236}">
                <a16:creationId xmlns:a16="http://schemas.microsoft.com/office/drawing/2014/main" id="{F881B9D1-4A99-A178-6325-4603B5541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37" y="716320"/>
            <a:ext cx="4066298" cy="50562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0054A1-3626-69BB-1A1B-E7F40F4140A9}"/>
              </a:ext>
            </a:extLst>
          </p:cNvPr>
          <p:cNvSpPr txBox="1"/>
          <p:nvPr/>
        </p:nvSpPr>
        <p:spPr>
          <a:xfrm>
            <a:off x="6886624" y="377766"/>
            <a:ext cx="4970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err="1">
                <a:latin typeface="+mn-lt"/>
              </a:rPr>
              <a:t>Jazyky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používané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uživateli</a:t>
            </a:r>
            <a:r>
              <a:rPr lang="en-US" sz="1600" dirty="0">
                <a:latin typeface="+mn-lt"/>
              </a:rPr>
              <a:t> Stack </a:t>
            </a:r>
            <a:r>
              <a:rPr lang="en-US" sz="1600" dirty="0" err="1">
                <a:latin typeface="+mn-lt"/>
              </a:rPr>
              <a:t>OverFlow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4567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E47991-97C8-5E6E-9ABF-4C058DA058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F1420 – Instalace a úvod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5F36B3-24B6-D42D-7753-E2CB2AB54C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CA2FC2-7D95-1B40-73BE-41582DB2B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</a:t>
            </a:r>
            <a:r>
              <a:rPr lang="cs-CZ" dirty="0" err="1"/>
              <a:t>VSCode</a:t>
            </a:r>
            <a:r>
              <a:rPr lang="cs-CZ" dirty="0"/>
              <a:t>?</a:t>
            </a:r>
          </a:p>
        </p:txBody>
      </p:sp>
      <p:pic>
        <p:nvPicPr>
          <p:cNvPr id="9" name="Picture 8" descr="A graph of a number of numbers and a number of text&#10;&#10;Description automatically generated with medium confidence">
            <a:extLst>
              <a:ext uri="{FF2B5EF4-FFF2-40B4-BE49-F238E27FC236}">
                <a16:creationId xmlns:a16="http://schemas.microsoft.com/office/drawing/2014/main" id="{F5A41401-1487-7A82-FEDD-81A1B0469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35" y="915972"/>
            <a:ext cx="6116049" cy="392438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B55416-EF92-6A60-CCC2-9FFE11DB1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799" y="1363312"/>
            <a:ext cx="5801271" cy="4854200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Několik možností, jak Python používat</a:t>
            </a:r>
          </a:p>
          <a:p>
            <a:pPr lvl="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Příkazová řádka + textový editor (</a:t>
            </a:r>
            <a:r>
              <a:rPr lang="cs-CZ" sz="1400" dirty="0" err="1"/>
              <a:t>vim</a:t>
            </a:r>
            <a:r>
              <a:rPr lang="cs-CZ" sz="1400" dirty="0"/>
              <a:t>)</a:t>
            </a:r>
          </a:p>
          <a:p>
            <a:pPr lvl="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err="1"/>
              <a:t>Jupyter</a:t>
            </a:r>
            <a:r>
              <a:rPr lang="cs-CZ" sz="1400" dirty="0"/>
              <a:t> notebook</a:t>
            </a:r>
          </a:p>
          <a:p>
            <a:pPr lvl="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/>
              <a:t>IDE (</a:t>
            </a:r>
            <a:r>
              <a:rPr lang="cs-CZ" sz="1400" b="1" dirty="0" err="1"/>
              <a:t>Integrated</a:t>
            </a:r>
            <a:r>
              <a:rPr lang="cs-CZ" sz="1400" b="1" dirty="0"/>
              <a:t> Development </a:t>
            </a:r>
            <a:r>
              <a:rPr lang="cs-CZ" sz="1400" b="1" dirty="0" err="1"/>
              <a:t>Enviroment</a:t>
            </a:r>
            <a:r>
              <a:rPr lang="cs-CZ" sz="1400" b="1" dirty="0"/>
              <a:t>)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err="1"/>
              <a:t>VSCode</a:t>
            </a:r>
            <a:r>
              <a:rPr lang="cs-CZ" sz="1600" dirty="0"/>
              <a:t> je rychle rostoucí open-source vývojové prostředí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V mnoha oblastech se stává standardem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Vhodná pro začátečníky, rychlá instalace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Obsahuje množství komplexních funkcí (další lze doinstalovat)</a:t>
            </a:r>
          </a:p>
          <a:p>
            <a:pPr lvl="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GitHub </a:t>
            </a:r>
            <a:r>
              <a:rPr lang="cs-CZ" sz="1400" dirty="0" err="1"/>
              <a:t>Copilot</a:t>
            </a:r>
            <a:r>
              <a:rPr lang="cs-CZ" sz="1400" dirty="0"/>
              <a:t> – AI integrovaná do IDE, která vám pomáhá programovat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Umožňuje naistalovat a používat Python bez nutnosti znát příkazovou řádku (terminál)</a:t>
            </a:r>
          </a:p>
          <a:p>
            <a:pPr lvl="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Příkazová řádka – přímý způsob komunikace s počítačem skrz textové příkazy</a:t>
            </a:r>
          </a:p>
          <a:p>
            <a:pPr lvl="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V tomto předmětu se jí nebudeme zabývat</a:t>
            </a:r>
          </a:p>
          <a:p>
            <a:pPr lvl="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Nicméně je dobré, vědět o co jde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8F84F2-2FC1-48C4-AF26-DE0178A354AB}"/>
              </a:ext>
            </a:extLst>
          </p:cNvPr>
          <p:cNvSpPr txBox="1"/>
          <p:nvPr/>
        </p:nvSpPr>
        <p:spPr>
          <a:xfrm>
            <a:off x="5734879" y="5707669"/>
            <a:ext cx="4641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b="1" dirty="0">
                <a:latin typeface="+mn-lt"/>
              </a:rPr>
              <a:t>Kombinace Python + </a:t>
            </a:r>
            <a:r>
              <a:rPr lang="cs-CZ" sz="1800" b="1" dirty="0" err="1">
                <a:latin typeface="+mn-lt"/>
              </a:rPr>
              <a:t>VSCode</a:t>
            </a:r>
            <a:r>
              <a:rPr lang="cs-CZ" sz="1800" b="1" dirty="0">
                <a:latin typeface="+mn-lt"/>
              </a:rPr>
              <a:t> vás dostane celkem daleko</a:t>
            </a:r>
          </a:p>
        </p:txBody>
      </p:sp>
    </p:spTree>
    <p:extLst>
      <p:ext uri="{BB962C8B-B14F-4D97-AF65-F5344CB8AC3E}">
        <p14:creationId xmlns:p14="http://schemas.microsoft.com/office/powerpoint/2010/main" val="398523394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ci-prezentace-16-9-en-v10.potx" id="{6DC4F755-0C59-43DC-9B78-199E85A08B0A}" vid="{C504AE12-3C24-4EDE-B051-5211F7A70BF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Presentation_MU_EN</Template>
  <TotalTime>221</TotalTime>
  <Words>771</Words>
  <Application>Microsoft Macintosh PowerPoint</Application>
  <PresentationFormat>Widescreen</PresentationFormat>
  <Paragraphs>133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Consolas</vt:lpstr>
      <vt:lpstr>Tahoma</vt:lpstr>
      <vt:lpstr>Wingdings</vt:lpstr>
      <vt:lpstr>Presentation_MU_EN</vt:lpstr>
      <vt:lpstr>Základy programování v jazyce Python</vt:lpstr>
      <vt:lpstr>Instrukce k instalaci (pro Windows)</vt:lpstr>
      <vt:lpstr>Cíle předmětu</vt:lpstr>
      <vt:lpstr>Osnova</vt:lpstr>
      <vt:lpstr>Co je Python?</vt:lpstr>
      <vt:lpstr>Co je Python?</vt:lpstr>
      <vt:lpstr>Co je Python?</vt:lpstr>
      <vt:lpstr>Proč Python?</vt:lpstr>
      <vt:lpstr>Proč VSCode?</vt:lpstr>
      <vt:lpstr>Instalace balíčků ve VSCode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programování v jazyce Python</dc:title>
  <dc:creator>Kryštof Mrozek</dc:creator>
  <cp:lastModifiedBy>Kryštof Mrozek</cp:lastModifiedBy>
  <cp:revision>40</cp:revision>
  <cp:lastPrinted>1601-01-01T00:00:00Z</cp:lastPrinted>
  <dcterms:created xsi:type="dcterms:W3CDTF">2024-02-19T19:12:39Z</dcterms:created>
  <dcterms:modified xsi:type="dcterms:W3CDTF">2024-02-19T22:54:31Z</dcterms:modified>
</cp:coreProperties>
</file>