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57" r:id="rId4"/>
    <p:sldId id="260" r:id="rId5"/>
    <p:sldId id="261" r:id="rId6"/>
    <p:sldId id="263" r:id="rId7"/>
    <p:sldId id="271" r:id="rId8"/>
    <p:sldId id="274" r:id="rId9"/>
    <p:sldId id="264" r:id="rId10"/>
    <p:sldId id="265" r:id="rId11"/>
    <p:sldId id="267" r:id="rId12"/>
    <p:sldId id="275" r:id="rId13"/>
    <p:sldId id="272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52" autoAdjust="0"/>
    <p:restoredTop sz="95768" autoAdjust="0"/>
  </p:normalViewPr>
  <p:slideViewPr>
    <p:cSldViewPr snapToGrid="0">
      <p:cViewPr varScale="1">
        <p:scale>
          <a:sx n="134" d="100"/>
          <a:sy n="134" d="100"/>
        </p:scale>
        <p:origin x="184" y="216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CZ" dirty="0"/>
              <a:t>Čo sa týka kľúčov a hodnôt, tak v tomto príklade som využila typ string pre oba objekty. Nemusia to byť ale iba stringy.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857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CZ" dirty="0"/>
              <a:t>V prípade nesting indexujeme postupne.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079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CZ" dirty="0"/>
              <a:t>Zápis slovníka vo viacerých riadkoch je úplne ekvivalentný zápisu v riadku, ale je to prehľadnejšie v prípade už dlhších slovníkov.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5645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CZ" dirty="0"/>
              <a:t>Povšimnite si teda to, že na hodnoty sa odkazujeme pomocou kľúču, to znamená, že jednému kľúču musí zodpovedať práve jedna hodnota.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6133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CZ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157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0295F0B6-3C46-024E-A5BE-2A788C2991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48DD9DFE-FDEC-0E4D-9C53-D0B7CA5F31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29F07E9E-E4E6-E840-9ACC-F7395F5D75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CI slide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3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DBF6B270-E686-4A4A-AE0C-89D2F08D9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A21828BC-D679-3A49-9E6A-73D827DA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42B025D-BD7F-5745-A861-A53A9C0926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F160503E-1EA8-2E40-B61B-E60E240F6E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1306F7F5-C5E0-E349-8669-2086408EF7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A5A055A2-2BEA-B34E-8676-E060135C67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1C15B53C-F0BB-1541-AB27-9C4B222A83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1DEAAEAB-4311-3840-8220-8CB11113C9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inatomankova@mail.muni.cz" TargetMode="External"/><Relationship Id="rId2" Type="http://schemas.openxmlformats.org/officeDocument/2006/relationships/hyperlink" Target="mailto:445429@mail.muni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brunovsky@mail.muni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Slovníky</a:t>
            </a:r>
            <a:r>
              <a:rPr lang="en-GB" dirty="0"/>
              <a:t> 1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Kryštof</a:t>
            </a:r>
            <a:r>
              <a:rPr lang="en-GB" dirty="0"/>
              <a:t> </a:t>
            </a:r>
            <a:r>
              <a:rPr lang="en-GB" dirty="0" err="1"/>
              <a:t>Mrózek</a:t>
            </a:r>
            <a:r>
              <a:rPr lang="en-GB" dirty="0"/>
              <a:t> (</a:t>
            </a:r>
            <a:r>
              <a:rPr lang="en-GB" dirty="0">
                <a:hlinkClick r:id="rId2"/>
              </a:rPr>
              <a:t>445429@mail.muni.cz</a:t>
            </a:r>
            <a:r>
              <a:rPr lang="en-GB" dirty="0"/>
              <a:t>)</a:t>
            </a:r>
          </a:p>
          <a:p>
            <a:r>
              <a:rPr lang="en-GB" dirty="0"/>
              <a:t>Kristína Tomanková (</a:t>
            </a:r>
            <a:r>
              <a:rPr lang="en-GB" dirty="0">
                <a:hlinkClick r:id="rId3"/>
              </a:rPr>
              <a:t>kristinatomankova@mail.muni.cz</a:t>
            </a:r>
            <a:r>
              <a:rPr lang="en-GB" dirty="0"/>
              <a:t>)</a:t>
            </a:r>
          </a:p>
          <a:p>
            <a:r>
              <a:rPr lang="en-GB" dirty="0" err="1"/>
              <a:t>Radoslav</a:t>
            </a:r>
            <a:r>
              <a:rPr lang="en-GB" dirty="0"/>
              <a:t> </a:t>
            </a:r>
            <a:r>
              <a:rPr lang="en-GB" dirty="0" err="1"/>
              <a:t>Brunovský</a:t>
            </a:r>
            <a:r>
              <a:rPr lang="en-GB" dirty="0"/>
              <a:t> (</a:t>
            </a:r>
            <a:r>
              <a:rPr lang="en-GB" dirty="0">
                <a:hlinkClick r:id="rId4"/>
              </a:rPr>
              <a:t>rbrunovsky@mail.muni.cz</a:t>
            </a:r>
            <a:r>
              <a:rPr lang="en-GB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76AC83A-8E97-662B-112A-6795D2C97A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D1E3CB79-9343-8C7A-E084-48D759464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10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1FD848-ACF4-8A78-348A-68E313AE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Alternatívne zápisy slovníku</a:t>
            </a:r>
          </a:p>
        </p:txBody>
      </p:sp>
      <p:pic>
        <p:nvPicPr>
          <p:cNvPr id="13" name="Obrázok 12">
            <a:extLst>
              <a:ext uri="{FF2B5EF4-FFF2-40B4-BE49-F238E27FC236}">
                <a16:creationId xmlns:a16="http://schemas.microsoft.com/office/drawing/2014/main" id="{C5C29D01-C1A1-0217-8E32-E2C88F844F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00" y="1468311"/>
            <a:ext cx="7035800" cy="4406900"/>
          </a:xfrm>
          <a:prstGeom prst="rect">
            <a:avLst/>
          </a:prstGeom>
        </p:spPr>
      </p:pic>
      <p:pic>
        <p:nvPicPr>
          <p:cNvPr id="15" name="Obrázok 14">
            <a:extLst>
              <a:ext uri="{FF2B5EF4-FFF2-40B4-BE49-F238E27FC236}">
                <a16:creationId xmlns:a16="http://schemas.microsoft.com/office/drawing/2014/main" id="{95BBBEEE-C0C8-AA0D-CFF9-553D32CA9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2890" y="2646096"/>
            <a:ext cx="2993281" cy="365377"/>
          </a:xfrm>
          <a:prstGeom prst="rect">
            <a:avLst/>
          </a:prstGeom>
        </p:spPr>
      </p:pic>
      <p:cxnSp>
        <p:nvCxnSpPr>
          <p:cNvPr id="20" name="Rovná spojovacia šípka 19">
            <a:extLst>
              <a:ext uri="{FF2B5EF4-FFF2-40B4-BE49-F238E27FC236}">
                <a16:creationId xmlns:a16="http://schemas.microsoft.com/office/drawing/2014/main" id="{EE9825CC-1E8B-3C3E-0338-97E4BAB8FF96}"/>
              </a:ext>
            </a:extLst>
          </p:cNvPr>
          <p:cNvCxnSpPr/>
          <p:nvPr/>
        </p:nvCxnSpPr>
        <p:spPr bwMode="auto">
          <a:xfrm>
            <a:off x="10125834" y="3180170"/>
            <a:ext cx="0" cy="6149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BlokTextu 21">
            <a:extLst>
              <a:ext uri="{FF2B5EF4-FFF2-40B4-BE49-F238E27FC236}">
                <a16:creationId xmlns:a16="http://schemas.microsoft.com/office/drawing/2014/main" id="{0CC5E1BB-FDD1-CEBD-DC42-3A5208BCFDBC}"/>
              </a:ext>
            </a:extLst>
          </p:cNvPr>
          <p:cNvSpPr txBox="1"/>
          <p:nvPr/>
        </p:nvSpPr>
        <p:spPr>
          <a:xfrm>
            <a:off x="9709096" y="3963861"/>
            <a:ext cx="833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dirty="0">
                <a:latin typeface="+mn-lt"/>
              </a:rPr>
              <a:t>True</a:t>
            </a:r>
            <a:endParaRPr lang="sk-CZ" sz="2800" dirty="0">
              <a:latin typeface="+mn-lt"/>
            </a:endParaRPr>
          </a:p>
        </p:txBody>
      </p:sp>
      <p:sp>
        <p:nvSpPr>
          <p:cNvPr id="25" name="Pravouholník 24">
            <a:extLst>
              <a:ext uri="{FF2B5EF4-FFF2-40B4-BE49-F238E27FC236}">
                <a16:creationId xmlns:a16="http://schemas.microsoft.com/office/drawing/2014/main" id="{98BD5375-7C47-4EEB-5281-750FFBC769BF}"/>
              </a:ext>
            </a:extLst>
          </p:cNvPr>
          <p:cNvSpPr/>
          <p:nvPr/>
        </p:nvSpPr>
        <p:spPr bwMode="auto">
          <a:xfrm>
            <a:off x="720000" y="4863313"/>
            <a:ext cx="3309834" cy="1011898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0CE509C3-971A-24D5-1543-78B703FCA125}"/>
              </a:ext>
            </a:extLst>
          </p:cNvPr>
          <p:cNvSpPr txBox="1"/>
          <p:nvPr/>
        </p:nvSpPr>
        <p:spPr>
          <a:xfrm>
            <a:off x="8016875" y="1355423"/>
            <a:ext cx="36957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sz="2800" u="sng" dirty="0">
                <a:latin typeface="+mn-lt"/>
              </a:rPr>
              <a:t>Cvičenie:</a:t>
            </a:r>
          </a:p>
          <a:p>
            <a:pPr algn="l"/>
            <a:endParaRPr lang="sk-CZ" sz="2800" dirty="0">
              <a:latin typeface="+mn-lt"/>
            </a:endParaRPr>
          </a:p>
          <a:p>
            <a:pPr algn="l"/>
            <a:r>
              <a:rPr lang="sk-CZ" dirty="0">
                <a:latin typeface="+mn-lt"/>
              </a:rPr>
              <a:t>Vyskúšajte pomocou tohto zápisu vytvoriť slovník tak, že zoznamy kľúčov a hodnôt nebudú rovnako dlhé.</a:t>
            </a:r>
          </a:p>
        </p:txBody>
      </p:sp>
      <p:sp>
        <p:nvSpPr>
          <p:cNvPr id="6" name="Šípka doprava 5">
            <a:extLst>
              <a:ext uri="{FF2B5EF4-FFF2-40B4-BE49-F238E27FC236}">
                <a16:creationId xmlns:a16="http://schemas.microsoft.com/office/drawing/2014/main" id="{1510AC09-545D-3837-CE04-FFD02D956335}"/>
              </a:ext>
            </a:extLst>
          </p:cNvPr>
          <p:cNvSpPr/>
          <p:nvPr/>
        </p:nvSpPr>
        <p:spPr bwMode="auto">
          <a:xfrm>
            <a:off x="4676775" y="3581400"/>
            <a:ext cx="2943225" cy="213763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7473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30B4FDC5-0CA6-C8F1-E458-9B51B9A150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Do vášho slovníku pridajte kľúč, ktorý popíše, či študent vie hovoriť po anglicky.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44351F1C-F6BA-2C5B-AC45-DB3FA2472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50040" y="2722598"/>
            <a:ext cx="8691919" cy="837897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A7C44379-AF52-8996-EC22-ABBF8FB82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249" y="4277299"/>
            <a:ext cx="8875502" cy="837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96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FFBD87D-C0CE-D04A-8251-2B2C48010C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5D5F03EB-C96C-EC18-A910-C5F6F49815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426077-0DD1-DAEA-99C6-C41A1FD8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Záverečné 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F836FE49-27BA-381F-4542-6021EF551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Máte daný zoznam čísel [5, 10, 15, 20, 25]. Pomocou for cyklu vytvorte nový zoznam, ktorý bude obsahovať druhé mocniny týchto čísel. Následne tieto dva zoznamy spojte do slovníka takto: {číslo: druhá mocnina}.</a:t>
            </a:r>
          </a:p>
        </p:txBody>
      </p:sp>
    </p:spTree>
    <p:extLst>
      <p:ext uri="{BB962C8B-B14F-4D97-AF65-F5344CB8AC3E}">
        <p14:creationId xmlns:p14="http://schemas.microsoft.com/office/powerpoint/2010/main" val="3922997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1D45AE54-F23A-DE81-85EF-4334614596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F1420 – </a:t>
            </a:r>
            <a:r>
              <a:rPr lang="en-GB" dirty="0" err="1"/>
              <a:t>Slovníky</a:t>
            </a:r>
            <a:endParaRPr lang="en-GB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D9616DF-A198-D3B6-D291-07713A695C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13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852FF0-C615-B70C-EB91-C920B4F79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Záverečné 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A8E32D2F-EE56-99FF-3F38-9EAD9F864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61957"/>
          </a:xfrm>
        </p:spPr>
        <p:txBody>
          <a:bodyPr/>
          <a:lstStyle/>
          <a:p>
            <a:r>
              <a:rPr lang="sk-CZ" sz="2300" dirty="0"/>
              <a:t>V študijných materiáloch nájdete súbor “Dict_gravitace.py“. V tomto súbore je definovaná hmotnosť telesa (m_teleso) a slovník planét s ich hmotnosťami (M) a ťiažovými zrýchleniami (g).</a:t>
            </a:r>
          </a:p>
          <a:p>
            <a:r>
              <a:rPr lang="sk-CZ" sz="2300" dirty="0"/>
              <a:t>Napíšte dve funkcie: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BlokTextu 5">
                <a:extLst>
                  <a:ext uri="{FF2B5EF4-FFF2-40B4-BE49-F238E27FC236}">
                    <a16:creationId xmlns:a16="http://schemas.microsoft.com/office/drawing/2014/main" id="{B256053E-A60A-6748-9F15-C8215DAA7EB4}"/>
                  </a:ext>
                </a:extLst>
              </p:cNvPr>
              <p:cNvSpPr txBox="1"/>
              <p:nvPr/>
            </p:nvSpPr>
            <p:spPr>
              <a:xfrm>
                <a:off x="7356080" y="3570278"/>
                <a:ext cx="3280389" cy="976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sk-SK" sz="20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=6.67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−11 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N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p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k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p>
                          <m: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sk-CZ" sz="2000" dirty="0" err="1">
                  <a:latin typeface="+mn-lt"/>
                </a:endParaRPr>
              </a:p>
            </p:txBody>
          </p:sp>
        </mc:Choice>
        <mc:Fallback xmlns="">
          <p:sp>
            <p:nvSpPr>
              <p:cNvPr id="6" name="BlokTextu 5">
                <a:extLst>
                  <a:ext uri="{FF2B5EF4-FFF2-40B4-BE49-F238E27FC236}">
                    <a16:creationId xmlns:a16="http://schemas.microsoft.com/office/drawing/2014/main" id="{B256053E-A60A-6748-9F15-C8215DAA7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6080" y="3570278"/>
                <a:ext cx="3280389" cy="976293"/>
              </a:xfrm>
              <a:prstGeom prst="rect">
                <a:avLst/>
              </a:prstGeom>
              <a:blipFill>
                <a:blip r:embed="rId2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sk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BlokTextu 6">
                <a:extLst>
                  <a:ext uri="{FF2B5EF4-FFF2-40B4-BE49-F238E27FC236}">
                    <a16:creationId xmlns:a16="http://schemas.microsoft.com/office/drawing/2014/main" id="{AC6154CE-897F-673B-51EE-116354D708BB}"/>
                  </a:ext>
                </a:extLst>
              </p:cNvPr>
              <p:cNvSpPr txBox="1"/>
              <p:nvPr/>
            </p:nvSpPr>
            <p:spPr>
              <a:xfrm>
                <a:off x="7356080" y="5340927"/>
                <a:ext cx="1413640" cy="429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k-SK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sz="2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sub>
                      </m:sSub>
                      <m:r>
                        <a:rPr lang="sk-SK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sk-CZ" sz="2000" dirty="0" err="1">
                  <a:latin typeface="+mn-lt"/>
                </a:endParaRPr>
              </a:p>
            </p:txBody>
          </p:sp>
        </mc:Choice>
        <mc:Fallback xmlns="">
          <p:sp>
            <p:nvSpPr>
              <p:cNvPr id="7" name="BlokTextu 6">
                <a:extLst>
                  <a:ext uri="{FF2B5EF4-FFF2-40B4-BE49-F238E27FC236}">
                    <a16:creationId xmlns:a16="http://schemas.microsoft.com/office/drawing/2014/main" id="{AC6154CE-897F-673B-51EE-116354D708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6080" y="5340927"/>
                <a:ext cx="1413640" cy="429092"/>
              </a:xfrm>
              <a:prstGeom prst="rect">
                <a:avLst/>
              </a:prstGeom>
              <a:blipFill>
                <a:blip r:embed="rId3"/>
                <a:stretch>
                  <a:fillRect b="-2857"/>
                </a:stretch>
              </a:blipFill>
            </p:spPr>
            <p:txBody>
              <a:bodyPr/>
              <a:lstStyle/>
              <a:p>
                <a:r>
                  <a:rPr lang="sk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BlokTextu 7">
            <a:extLst>
              <a:ext uri="{FF2B5EF4-FFF2-40B4-BE49-F238E27FC236}">
                <a16:creationId xmlns:a16="http://schemas.microsoft.com/office/drawing/2014/main" id="{18249AC8-9A0B-F411-E78D-1FE96D8881FD}"/>
              </a:ext>
            </a:extLst>
          </p:cNvPr>
          <p:cNvSpPr txBox="1"/>
          <p:nvPr/>
        </p:nvSpPr>
        <p:spPr>
          <a:xfrm>
            <a:off x="539999" y="3558141"/>
            <a:ext cx="681608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CZ" sz="2000" dirty="0"/>
              <a:t>Prvá funkcia vezme na vstupe databázu planét, dve planéty a vzdialenosť medzi nimi (4 argumenty) a </a:t>
            </a:r>
            <a:r>
              <a:rPr lang="sk-CZ" sz="2000" u="sng" dirty="0"/>
              <a:t>vypíše</a:t>
            </a:r>
            <a:r>
              <a:rPr lang="sk-CZ" sz="2000" dirty="0"/>
              <a:t> gravitačnú silu, akou na seba tieto planéty pôsobia.</a:t>
            </a:r>
          </a:p>
          <a:p>
            <a:pPr lvl="1"/>
            <a:endParaRPr lang="sk-CZ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k-CZ" sz="2000" dirty="0"/>
              <a:t>Druhá funkcia vezme na vstupe databázu planét a jednu planétu (2 argumenty) a </a:t>
            </a:r>
            <a:r>
              <a:rPr lang="sk-CZ" sz="2000" u="sng" dirty="0"/>
              <a:t>vráti</a:t>
            </a:r>
            <a:r>
              <a:rPr lang="sk-CZ" sz="2000" dirty="0"/>
              <a:t> tiažovú silu, ktorá na tejto planéte pôsobí na teleso.</a:t>
            </a:r>
          </a:p>
          <a:p>
            <a:pPr algn="l"/>
            <a:endParaRPr lang="sk-CZ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461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B49C2B80-8FE0-4C15-6F72-B0DBE3E30A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6284CE8-C228-7140-A02E-92159304A4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4A06C1-567A-B69B-6A4D-9028C645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Zoznamy vs slovníky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25D88AC-D1AB-19D3-54C0-90C61FB39A26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2120113"/>
            <a:ext cx="5219998" cy="3721389"/>
          </a:xfrm>
        </p:spPr>
        <p:txBody>
          <a:bodyPr/>
          <a:lstStyle/>
          <a:p>
            <a:r>
              <a:rPr lang="en-US" sz="2300" dirty="0" err="1"/>
              <a:t>Priraďujeme</a:t>
            </a:r>
            <a:r>
              <a:rPr lang="en-US" sz="2300" dirty="0"/>
              <a:t> </a:t>
            </a:r>
            <a:r>
              <a:rPr lang="en-US" sz="2300" dirty="0" err="1"/>
              <a:t>hodnoty</a:t>
            </a:r>
            <a:r>
              <a:rPr lang="en-US" sz="2300" dirty="0"/>
              <a:t> k </a:t>
            </a:r>
            <a:r>
              <a:rPr lang="en-US" sz="2300" dirty="0" err="1"/>
              <a:t>indexom</a:t>
            </a:r>
            <a:r>
              <a:rPr lang="en-US" sz="2300" dirty="0"/>
              <a:t> </a:t>
            </a:r>
            <a:r>
              <a:rPr lang="en-US" sz="2300" dirty="0" err="1"/>
              <a:t>zoznamu</a:t>
            </a:r>
            <a:r>
              <a:rPr lang="en-US" sz="2300" dirty="0"/>
              <a:t>:</a:t>
            </a:r>
          </a:p>
          <a:p>
            <a:pPr marL="72000" indent="0">
              <a:buNone/>
            </a:pPr>
            <a:endParaRPr lang="en-US" sz="2300" dirty="0"/>
          </a:p>
          <a:p>
            <a:pPr marL="72000" indent="0">
              <a:buNone/>
            </a:pPr>
            <a:endParaRPr lang="en-US" sz="2300" dirty="0"/>
          </a:p>
          <a:p>
            <a:pPr marL="72000" indent="0" algn="ctr">
              <a:buNone/>
            </a:pPr>
            <a:r>
              <a:rPr lang="en-US" sz="2300" dirty="0"/>
              <a:t>0           1           2           3</a:t>
            </a:r>
          </a:p>
          <a:p>
            <a:pPr marL="72000" indent="0" algn="ctr">
              <a:buNone/>
            </a:pPr>
            <a:endParaRPr lang="en-US" sz="2300" dirty="0"/>
          </a:p>
          <a:p>
            <a:pPr marL="72000" indent="0" algn="ctr">
              <a:buNone/>
            </a:pPr>
            <a:r>
              <a:rPr lang="en-US" sz="2300" dirty="0"/>
              <a:t>‘</a:t>
            </a:r>
            <a:r>
              <a:rPr lang="en-US" sz="2300" dirty="0" err="1"/>
              <a:t>jablko</a:t>
            </a:r>
            <a:r>
              <a:rPr lang="en-US" sz="2300" dirty="0"/>
              <a:t>’   ‘</a:t>
            </a:r>
            <a:r>
              <a:rPr lang="en-US" sz="2300" dirty="0" err="1"/>
              <a:t>mrkva</a:t>
            </a:r>
            <a:r>
              <a:rPr lang="en-US" sz="2300" dirty="0"/>
              <a:t>’   ‘</a:t>
            </a:r>
            <a:r>
              <a:rPr lang="en-US" sz="2300" dirty="0" err="1"/>
              <a:t>jogurt</a:t>
            </a:r>
            <a:r>
              <a:rPr lang="en-US" sz="2300" dirty="0"/>
              <a:t>’   ‘</a:t>
            </a:r>
            <a:r>
              <a:rPr lang="en-US" sz="2300" dirty="0" err="1"/>
              <a:t>chlieb</a:t>
            </a:r>
            <a:r>
              <a:rPr lang="en-US" sz="2300" dirty="0"/>
              <a:t>’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F0DF6046-DF56-C72E-28A0-4F274604C222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2120113"/>
            <a:ext cx="5219998" cy="3721390"/>
          </a:xfrm>
        </p:spPr>
        <p:txBody>
          <a:bodyPr/>
          <a:lstStyle/>
          <a:p>
            <a:r>
              <a:rPr lang="sk-CZ" sz="2300" dirty="0"/>
              <a:t>Nemáme žiadne poradie, ale hodnoty priraďujeme ku </a:t>
            </a:r>
            <a:r>
              <a:rPr lang="sk-CZ" sz="2300" b="1" dirty="0">
                <a:solidFill>
                  <a:schemeClr val="accent3">
                    <a:lumMod val="50000"/>
                  </a:schemeClr>
                </a:solidFill>
              </a:rPr>
              <a:t>kľúčom</a:t>
            </a:r>
          </a:p>
          <a:p>
            <a:endParaRPr lang="sk-CZ" sz="2300" b="1" dirty="0"/>
          </a:p>
          <a:p>
            <a:pPr marL="72000" indent="0">
              <a:buNone/>
            </a:pPr>
            <a:endParaRPr lang="sk-CZ" sz="2300" b="1" dirty="0"/>
          </a:p>
          <a:p>
            <a:pPr marL="72000" indent="0" algn="ctr">
              <a:buNone/>
            </a:pPr>
            <a:r>
              <a:rPr lang="en-US" sz="2300" dirty="0">
                <a:solidFill>
                  <a:schemeClr val="accent3">
                    <a:lumMod val="50000"/>
                  </a:schemeClr>
                </a:solidFill>
              </a:rPr>
              <a:t>‘</a:t>
            </a:r>
            <a:r>
              <a:rPr lang="en-US" sz="2300" dirty="0" err="1">
                <a:solidFill>
                  <a:schemeClr val="accent3">
                    <a:lumMod val="50000"/>
                  </a:schemeClr>
                </a:solidFill>
              </a:rPr>
              <a:t>ovocie</a:t>
            </a:r>
            <a:r>
              <a:rPr lang="en-US" sz="2300" dirty="0">
                <a:solidFill>
                  <a:schemeClr val="accent3">
                    <a:lumMod val="50000"/>
                  </a:schemeClr>
                </a:solidFill>
              </a:rPr>
              <a:t>’   ‘</a:t>
            </a:r>
            <a:r>
              <a:rPr lang="en-US" sz="2300" dirty="0" err="1">
                <a:solidFill>
                  <a:schemeClr val="accent3">
                    <a:lumMod val="50000"/>
                  </a:schemeClr>
                </a:solidFill>
              </a:rPr>
              <a:t>zelenina</a:t>
            </a:r>
            <a:r>
              <a:rPr lang="en-US" sz="2300" dirty="0">
                <a:solidFill>
                  <a:schemeClr val="accent3">
                    <a:lumMod val="50000"/>
                  </a:schemeClr>
                </a:solidFill>
              </a:rPr>
              <a:t>’   ‘</a:t>
            </a:r>
            <a:r>
              <a:rPr lang="en-US" sz="2300" dirty="0" err="1">
                <a:solidFill>
                  <a:schemeClr val="accent3">
                    <a:lumMod val="50000"/>
                  </a:schemeClr>
                </a:solidFill>
              </a:rPr>
              <a:t>mliečne</a:t>
            </a:r>
            <a:r>
              <a:rPr lang="en-US" sz="2300" dirty="0">
                <a:solidFill>
                  <a:schemeClr val="accent3">
                    <a:lumMod val="50000"/>
                  </a:schemeClr>
                </a:solidFill>
              </a:rPr>
              <a:t>’   ‘</a:t>
            </a:r>
            <a:r>
              <a:rPr lang="en-US" sz="2300" dirty="0" err="1">
                <a:solidFill>
                  <a:schemeClr val="accent3">
                    <a:lumMod val="50000"/>
                  </a:schemeClr>
                </a:solidFill>
              </a:rPr>
              <a:t>pečivo</a:t>
            </a:r>
            <a:r>
              <a:rPr lang="en-US" sz="2300" dirty="0">
                <a:solidFill>
                  <a:schemeClr val="accent3">
                    <a:lumMod val="50000"/>
                  </a:schemeClr>
                </a:solidFill>
              </a:rPr>
              <a:t>’</a:t>
            </a:r>
          </a:p>
          <a:p>
            <a:pPr marL="72000" indent="0" algn="ctr">
              <a:buNone/>
            </a:pPr>
            <a:endParaRPr lang="en-US" sz="2300" dirty="0"/>
          </a:p>
          <a:p>
            <a:pPr marL="72000" indent="0" algn="ctr">
              <a:buNone/>
            </a:pPr>
            <a:r>
              <a:rPr lang="en-US" sz="2300" dirty="0"/>
              <a:t>‘</a:t>
            </a:r>
            <a:r>
              <a:rPr lang="en-US" sz="2300" dirty="0" err="1"/>
              <a:t>jablko</a:t>
            </a:r>
            <a:r>
              <a:rPr lang="en-US" sz="2300" dirty="0"/>
              <a:t>’     ‘</a:t>
            </a:r>
            <a:r>
              <a:rPr lang="en-US" sz="2300" dirty="0" err="1"/>
              <a:t>mrkva</a:t>
            </a:r>
            <a:r>
              <a:rPr lang="en-US" sz="2300" dirty="0"/>
              <a:t>’     ‘</a:t>
            </a:r>
            <a:r>
              <a:rPr lang="en-US" sz="2300" dirty="0" err="1"/>
              <a:t>jogurt</a:t>
            </a:r>
            <a:r>
              <a:rPr lang="en-US" sz="2300" dirty="0"/>
              <a:t>’     ‘</a:t>
            </a:r>
            <a:r>
              <a:rPr lang="en-US" sz="2300" dirty="0" err="1"/>
              <a:t>chlieb</a:t>
            </a:r>
            <a:r>
              <a:rPr lang="en-US" sz="2300" dirty="0"/>
              <a:t>’</a:t>
            </a: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FF4AE24A-453A-7D0B-1F6A-742D1856C533}"/>
              </a:ext>
            </a:extLst>
          </p:cNvPr>
          <p:cNvSpPr txBox="1"/>
          <p:nvPr/>
        </p:nvSpPr>
        <p:spPr>
          <a:xfrm>
            <a:off x="2674544" y="1524254"/>
            <a:ext cx="1310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Zoznam</a:t>
            </a:r>
            <a:endParaRPr lang="sk-CZ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DFE285E5-70D6-3B2B-7EC7-6F72797E5D4A}"/>
              </a:ext>
            </a:extLst>
          </p:cNvPr>
          <p:cNvSpPr txBox="1"/>
          <p:nvPr/>
        </p:nvSpPr>
        <p:spPr>
          <a:xfrm>
            <a:off x="8205824" y="1524253"/>
            <a:ext cx="1310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Slovník</a:t>
            </a:r>
            <a:endParaRPr lang="sk-CZ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2A4A92E9-63B4-AEA9-B30D-5A58487A2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0" y="3333975"/>
            <a:ext cx="5003800" cy="546100"/>
          </a:xfrm>
          <a:prstGeom prst="rect">
            <a:avLst/>
          </a:prstGeom>
        </p:spPr>
      </p:pic>
      <p:cxnSp>
        <p:nvCxnSpPr>
          <p:cNvPr id="12" name="Rovná spojovacia šípka 11">
            <a:extLst>
              <a:ext uri="{FF2B5EF4-FFF2-40B4-BE49-F238E27FC236}">
                <a16:creationId xmlns:a16="http://schemas.microsoft.com/office/drawing/2014/main" id="{B5F488A7-67DC-8D80-85CA-4929AD156DB1}"/>
              </a:ext>
            </a:extLst>
          </p:cNvPr>
          <p:cNvCxnSpPr/>
          <p:nvPr/>
        </p:nvCxnSpPr>
        <p:spPr bwMode="auto">
          <a:xfrm flipH="1">
            <a:off x="1675051" y="4410159"/>
            <a:ext cx="97105" cy="485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>
            <a:extLst>
              <a:ext uri="{FF2B5EF4-FFF2-40B4-BE49-F238E27FC236}">
                <a16:creationId xmlns:a16="http://schemas.microsoft.com/office/drawing/2014/main" id="{6577B1F2-C84D-E1D0-45F7-440623F7FC55}"/>
              </a:ext>
            </a:extLst>
          </p:cNvPr>
          <p:cNvCxnSpPr>
            <a:cxnSpLocks/>
          </p:cNvCxnSpPr>
          <p:nvPr/>
        </p:nvCxnSpPr>
        <p:spPr bwMode="auto">
          <a:xfrm>
            <a:off x="4967161" y="4410159"/>
            <a:ext cx="97105" cy="485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ovacia šípka 15">
            <a:extLst>
              <a:ext uri="{FF2B5EF4-FFF2-40B4-BE49-F238E27FC236}">
                <a16:creationId xmlns:a16="http://schemas.microsoft.com/office/drawing/2014/main" id="{47FB983B-6CBD-551A-FE9F-5415EBEBB58E}"/>
              </a:ext>
            </a:extLst>
          </p:cNvPr>
          <p:cNvCxnSpPr/>
          <p:nvPr/>
        </p:nvCxnSpPr>
        <p:spPr bwMode="auto">
          <a:xfrm>
            <a:off x="2840300" y="4410159"/>
            <a:ext cx="0" cy="485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ovacia šípka 16">
            <a:extLst>
              <a:ext uri="{FF2B5EF4-FFF2-40B4-BE49-F238E27FC236}">
                <a16:creationId xmlns:a16="http://schemas.microsoft.com/office/drawing/2014/main" id="{9FD74CE0-6BCA-BF95-1397-9023C0FFE585}"/>
              </a:ext>
            </a:extLst>
          </p:cNvPr>
          <p:cNvCxnSpPr/>
          <p:nvPr/>
        </p:nvCxnSpPr>
        <p:spPr bwMode="auto">
          <a:xfrm>
            <a:off x="3882820" y="4408811"/>
            <a:ext cx="0" cy="485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riama spojnica 18">
            <a:extLst>
              <a:ext uri="{FF2B5EF4-FFF2-40B4-BE49-F238E27FC236}">
                <a16:creationId xmlns:a16="http://schemas.microsoft.com/office/drawing/2014/main" id="{3E035E84-4843-A58A-FB7B-F0DC6C9DC1F4}"/>
              </a:ext>
            </a:extLst>
          </p:cNvPr>
          <p:cNvCxnSpPr/>
          <p:nvPr/>
        </p:nvCxnSpPr>
        <p:spPr bwMode="auto">
          <a:xfrm>
            <a:off x="5939998" y="1456566"/>
            <a:ext cx="0" cy="462055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Rovná spojovacia šípka 19">
            <a:extLst>
              <a:ext uri="{FF2B5EF4-FFF2-40B4-BE49-F238E27FC236}">
                <a16:creationId xmlns:a16="http://schemas.microsoft.com/office/drawing/2014/main" id="{7E045E64-3C69-7960-E5F2-582FA4EDA7D6}"/>
              </a:ext>
            </a:extLst>
          </p:cNvPr>
          <p:cNvCxnSpPr/>
          <p:nvPr/>
        </p:nvCxnSpPr>
        <p:spPr bwMode="auto">
          <a:xfrm>
            <a:off x="8205824" y="4408811"/>
            <a:ext cx="0" cy="485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ovná spojovacia šípka 20">
            <a:extLst>
              <a:ext uri="{FF2B5EF4-FFF2-40B4-BE49-F238E27FC236}">
                <a16:creationId xmlns:a16="http://schemas.microsoft.com/office/drawing/2014/main" id="{5FBA4BE7-B7A6-28FB-94C0-4519F46FAE21}"/>
              </a:ext>
            </a:extLst>
          </p:cNvPr>
          <p:cNvCxnSpPr/>
          <p:nvPr/>
        </p:nvCxnSpPr>
        <p:spPr bwMode="auto">
          <a:xfrm>
            <a:off x="9547748" y="4407463"/>
            <a:ext cx="0" cy="485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ovacia šípka 21">
            <a:extLst>
              <a:ext uri="{FF2B5EF4-FFF2-40B4-BE49-F238E27FC236}">
                <a16:creationId xmlns:a16="http://schemas.microsoft.com/office/drawing/2014/main" id="{E5B8C873-C2C2-1EF5-4229-E6D60D9EDECA}"/>
              </a:ext>
            </a:extLst>
          </p:cNvPr>
          <p:cNvCxnSpPr>
            <a:cxnSpLocks/>
          </p:cNvCxnSpPr>
          <p:nvPr/>
        </p:nvCxnSpPr>
        <p:spPr bwMode="auto">
          <a:xfrm>
            <a:off x="6859341" y="4400719"/>
            <a:ext cx="97105" cy="485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ovná spojovacia šípka 22">
            <a:extLst>
              <a:ext uri="{FF2B5EF4-FFF2-40B4-BE49-F238E27FC236}">
                <a16:creationId xmlns:a16="http://schemas.microsoft.com/office/drawing/2014/main" id="{E4ECC6DF-7DC9-A60D-CD86-41D07E2417BC}"/>
              </a:ext>
            </a:extLst>
          </p:cNvPr>
          <p:cNvCxnSpPr/>
          <p:nvPr/>
        </p:nvCxnSpPr>
        <p:spPr bwMode="auto">
          <a:xfrm flipH="1">
            <a:off x="10831167" y="4407463"/>
            <a:ext cx="97105" cy="48552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166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876AC83A-8E97-662B-112A-6795D2C97A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D1E3CB79-9343-8C7A-E084-48D759464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1FD848-ACF4-8A78-348A-68E313AEF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Zápis slovníku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33A5F605-E306-B8F7-FB3B-C5FA48F7A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Využívame zložené zátvorky:</a:t>
            </a:r>
          </a:p>
          <a:p>
            <a:pPr marL="72000" indent="0">
              <a:buNone/>
            </a:pPr>
            <a:endParaRPr lang="sk-CZ" sz="2300" dirty="0"/>
          </a:p>
          <a:p>
            <a:r>
              <a:rPr lang="sk-CZ" sz="2300" dirty="0"/>
              <a:t>Vytvorenie nového slovníka: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ED9A0031-A77F-DA48-EBF3-F5043EEE9C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736" y="1772099"/>
            <a:ext cx="901700" cy="368300"/>
          </a:xfrm>
          <a:prstGeom prst="rect">
            <a:avLst/>
          </a:prstGeom>
        </p:spPr>
      </p:pic>
      <p:cxnSp>
        <p:nvCxnSpPr>
          <p:cNvPr id="8" name="Rovná spojovacia šípka 7">
            <a:extLst>
              <a:ext uri="{FF2B5EF4-FFF2-40B4-BE49-F238E27FC236}">
                <a16:creationId xmlns:a16="http://schemas.microsoft.com/office/drawing/2014/main" id="{00123498-EF3C-12EC-1A7B-F7BB42316D20}"/>
              </a:ext>
            </a:extLst>
          </p:cNvPr>
          <p:cNvCxnSpPr/>
          <p:nvPr/>
        </p:nvCxnSpPr>
        <p:spPr bwMode="auto">
          <a:xfrm>
            <a:off x="6198499" y="1956249"/>
            <a:ext cx="137564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BlokTextu 8">
            <a:extLst>
              <a:ext uri="{FF2B5EF4-FFF2-40B4-BE49-F238E27FC236}">
                <a16:creationId xmlns:a16="http://schemas.microsoft.com/office/drawing/2014/main" id="{441D4FCB-4557-12D6-E8E8-F491436933F8}"/>
              </a:ext>
            </a:extLst>
          </p:cNvPr>
          <p:cNvSpPr txBox="1"/>
          <p:nvPr/>
        </p:nvSpPr>
        <p:spPr>
          <a:xfrm>
            <a:off x="7829170" y="1741600"/>
            <a:ext cx="20188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</a:t>
            </a:r>
            <a:r>
              <a:rPr lang="sk-CZ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rázdny slovník</a:t>
            </a:r>
            <a:endParaRPr lang="sk-CZ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193AEB1F-5DEA-1CEA-B88E-FC2507A8D4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6452" y="3531425"/>
            <a:ext cx="9739095" cy="461151"/>
          </a:xfrm>
          <a:prstGeom prst="rect">
            <a:avLst/>
          </a:prstGeom>
        </p:spPr>
      </p:pic>
      <p:sp>
        <p:nvSpPr>
          <p:cNvPr id="12" name="BlokTextu 11">
            <a:extLst>
              <a:ext uri="{FF2B5EF4-FFF2-40B4-BE49-F238E27FC236}">
                <a16:creationId xmlns:a16="http://schemas.microsoft.com/office/drawing/2014/main" id="{C029695E-BB0D-779F-0ACC-90CCA74A2F99}"/>
              </a:ext>
            </a:extLst>
          </p:cNvPr>
          <p:cNvSpPr txBox="1"/>
          <p:nvPr/>
        </p:nvSpPr>
        <p:spPr>
          <a:xfrm>
            <a:off x="285676" y="4730285"/>
            <a:ext cx="1894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názov</a:t>
            </a:r>
            <a:r>
              <a:rPr lang="sk-CZ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slovníka</a:t>
            </a:r>
            <a:endParaRPr lang="sk-CZ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4" name="Rovná spojovacia šípka 13">
            <a:extLst>
              <a:ext uri="{FF2B5EF4-FFF2-40B4-BE49-F238E27FC236}">
                <a16:creationId xmlns:a16="http://schemas.microsoft.com/office/drawing/2014/main" id="{86975910-5B22-862D-D04B-28E2838B0664}"/>
              </a:ext>
            </a:extLst>
          </p:cNvPr>
          <p:cNvCxnSpPr>
            <a:cxnSpLocks/>
            <a:stCxn id="12" idx="0"/>
          </p:cNvCxnSpPr>
          <p:nvPr/>
        </p:nvCxnSpPr>
        <p:spPr bwMode="auto">
          <a:xfrm flipV="1">
            <a:off x="1233140" y="4054110"/>
            <a:ext cx="320531" cy="67617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>
            <a:extLst>
              <a:ext uri="{FF2B5EF4-FFF2-40B4-BE49-F238E27FC236}">
                <a16:creationId xmlns:a16="http://schemas.microsoft.com/office/drawing/2014/main" id="{7E7B35AD-684E-83C4-8D73-96CC9CAC500B}"/>
              </a:ext>
            </a:extLst>
          </p:cNvPr>
          <p:cNvSpPr txBox="1"/>
          <p:nvPr/>
        </p:nvSpPr>
        <p:spPr>
          <a:xfrm>
            <a:off x="2221257" y="5300351"/>
            <a:ext cx="7092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kľúč</a:t>
            </a:r>
            <a:endParaRPr lang="sk-CZ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8" name="Rovná spojovacia šípka 17">
            <a:extLst>
              <a:ext uri="{FF2B5EF4-FFF2-40B4-BE49-F238E27FC236}">
                <a16:creationId xmlns:a16="http://schemas.microsoft.com/office/drawing/2014/main" id="{1BC79812-027A-556B-3BC8-EABE87604D78}"/>
              </a:ext>
            </a:extLst>
          </p:cNvPr>
          <p:cNvCxnSpPr>
            <a:stCxn id="16" idx="0"/>
          </p:cNvCxnSpPr>
          <p:nvPr/>
        </p:nvCxnSpPr>
        <p:spPr bwMode="auto">
          <a:xfrm flipV="1">
            <a:off x="2575895" y="4054110"/>
            <a:ext cx="39032" cy="12462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BlokTextu 18">
            <a:extLst>
              <a:ext uri="{FF2B5EF4-FFF2-40B4-BE49-F238E27FC236}">
                <a16:creationId xmlns:a16="http://schemas.microsoft.com/office/drawing/2014/main" id="{70216CD7-01D8-45BE-7CA0-4BC11DE39536}"/>
              </a:ext>
            </a:extLst>
          </p:cNvPr>
          <p:cNvSpPr txBox="1"/>
          <p:nvPr/>
        </p:nvSpPr>
        <p:spPr>
          <a:xfrm>
            <a:off x="3172200" y="5300351"/>
            <a:ext cx="1113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hodnota</a:t>
            </a:r>
            <a:endParaRPr lang="sk-CZ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1" name="Rovná spojovacia šípka 20">
            <a:extLst>
              <a:ext uri="{FF2B5EF4-FFF2-40B4-BE49-F238E27FC236}">
                <a16:creationId xmlns:a16="http://schemas.microsoft.com/office/drawing/2014/main" id="{7D5C71A7-43D8-91C7-8143-69CB84EC4D81}"/>
              </a:ext>
            </a:extLst>
          </p:cNvPr>
          <p:cNvCxnSpPr>
            <a:cxnSpLocks/>
            <a:stCxn id="19" idx="0"/>
          </p:cNvCxnSpPr>
          <p:nvPr/>
        </p:nvCxnSpPr>
        <p:spPr bwMode="auto">
          <a:xfrm flipV="1">
            <a:off x="3729139" y="4054110"/>
            <a:ext cx="0" cy="124624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BlokTextu 22">
            <a:extLst>
              <a:ext uri="{FF2B5EF4-FFF2-40B4-BE49-F238E27FC236}">
                <a16:creationId xmlns:a16="http://schemas.microsoft.com/office/drawing/2014/main" id="{D3D3D467-FE0B-FD4E-C75D-74099F6775ED}"/>
              </a:ext>
            </a:extLst>
          </p:cNvPr>
          <p:cNvSpPr txBox="1"/>
          <p:nvPr/>
        </p:nvSpPr>
        <p:spPr>
          <a:xfrm>
            <a:off x="4527745" y="4730285"/>
            <a:ext cx="18759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oddelenie kľúčov</a:t>
            </a:r>
            <a:endParaRPr lang="sk-CZ" sz="3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7" name="Rovná spojovacia šípka 26">
            <a:extLst>
              <a:ext uri="{FF2B5EF4-FFF2-40B4-BE49-F238E27FC236}">
                <a16:creationId xmlns:a16="http://schemas.microsoft.com/office/drawing/2014/main" id="{94FB6134-A133-8C15-CFDB-2B2E80FF5459}"/>
              </a:ext>
            </a:extLst>
          </p:cNvPr>
          <p:cNvCxnSpPr/>
          <p:nvPr/>
        </p:nvCxnSpPr>
        <p:spPr bwMode="auto">
          <a:xfrm flipH="1" flipV="1">
            <a:off x="4224042" y="4054110"/>
            <a:ext cx="832694" cy="6761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Šípka doprava 27">
            <a:extLst>
              <a:ext uri="{FF2B5EF4-FFF2-40B4-BE49-F238E27FC236}">
                <a16:creationId xmlns:a16="http://schemas.microsoft.com/office/drawing/2014/main" id="{73790CE4-FB91-DB31-06C7-8A221C222F35}"/>
              </a:ext>
            </a:extLst>
          </p:cNvPr>
          <p:cNvSpPr/>
          <p:nvPr/>
        </p:nvSpPr>
        <p:spPr bwMode="auto">
          <a:xfrm>
            <a:off x="6523932" y="4884173"/>
            <a:ext cx="4232135" cy="400110"/>
          </a:xfrm>
          <a:prstGeom prst="rightArrow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9" name="BlokTextu 28">
            <a:extLst>
              <a:ext uri="{FF2B5EF4-FFF2-40B4-BE49-F238E27FC236}">
                <a16:creationId xmlns:a16="http://schemas.microsoft.com/office/drawing/2014/main" id="{8D9B2ABE-3843-4BF4-1ACE-E77FC835BF6D}"/>
              </a:ext>
            </a:extLst>
          </p:cNvPr>
          <p:cNvSpPr txBox="1"/>
          <p:nvPr/>
        </p:nvSpPr>
        <p:spPr>
          <a:xfrm>
            <a:off x="7315971" y="4512178"/>
            <a:ext cx="2648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latin typeface="+mn-lt"/>
              </a:rPr>
              <a:t>p</a:t>
            </a:r>
            <a:r>
              <a:rPr lang="sk-CZ" sz="2000" dirty="0">
                <a:latin typeface="+mn-lt"/>
              </a:rPr>
              <a:t>okračujeme rovnako</a:t>
            </a:r>
          </a:p>
        </p:txBody>
      </p:sp>
      <p:cxnSp>
        <p:nvCxnSpPr>
          <p:cNvPr id="31" name="Rovná spojovacia šípka 30">
            <a:extLst>
              <a:ext uri="{FF2B5EF4-FFF2-40B4-BE49-F238E27FC236}">
                <a16:creationId xmlns:a16="http://schemas.microsoft.com/office/drawing/2014/main" id="{EAF1DD39-AF1F-27ED-A953-F932148B6181}"/>
              </a:ext>
            </a:extLst>
          </p:cNvPr>
          <p:cNvCxnSpPr/>
          <p:nvPr/>
        </p:nvCxnSpPr>
        <p:spPr bwMode="auto">
          <a:xfrm>
            <a:off x="2221257" y="3277274"/>
            <a:ext cx="0" cy="25415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Rovná spojovacia šípka 31">
            <a:extLst>
              <a:ext uri="{FF2B5EF4-FFF2-40B4-BE49-F238E27FC236}">
                <a16:creationId xmlns:a16="http://schemas.microsoft.com/office/drawing/2014/main" id="{58A0687C-1146-2504-A5BB-7DD74D436885}"/>
              </a:ext>
            </a:extLst>
          </p:cNvPr>
          <p:cNvCxnSpPr/>
          <p:nvPr/>
        </p:nvCxnSpPr>
        <p:spPr bwMode="auto">
          <a:xfrm>
            <a:off x="10756067" y="3275945"/>
            <a:ext cx="0" cy="25415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Rovná spojovacia šípka 32">
            <a:extLst>
              <a:ext uri="{FF2B5EF4-FFF2-40B4-BE49-F238E27FC236}">
                <a16:creationId xmlns:a16="http://schemas.microsoft.com/office/drawing/2014/main" id="{347D9BA0-3D02-8872-3EDE-C61B51ACF6E8}"/>
              </a:ext>
            </a:extLst>
          </p:cNvPr>
          <p:cNvCxnSpPr>
            <a:cxnSpLocks/>
          </p:cNvCxnSpPr>
          <p:nvPr/>
        </p:nvCxnSpPr>
        <p:spPr bwMode="auto">
          <a:xfrm flipV="1">
            <a:off x="3151420" y="3986717"/>
            <a:ext cx="0" cy="254151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440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3004A520-C498-3A91-A753-5A0C59A325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CAF213D3-5F20-0840-C925-FDEE15C431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0530F9-0D7C-2050-A954-19FCA7B31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Kľúč + hodnota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74AA9897-D165-AD2D-5BBD-2A3D094B7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9377" y="1635358"/>
            <a:ext cx="3093245" cy="657759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30B33435-D7A3-1FB5-1762-E0EAF900C62C}"/>
              </a:ext>
            </a:extLst>
          </p:cNvPr>
          <p:cNvSpPr txBox="1"/>
          <p:nvPr/>
        </p:nvSpPr>
        <p:spPr>
          <a:xfrm>
            <a:off x="8326704" y="2967901"/>
            <a:ext cx="298596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dirty="0">
                <a:latin typeface="+mn-lt"/>
              </a:rPr>
              <a:t>Čokoľvek: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Str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Int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Float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Bool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/>
              <a:t>List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Tuple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Dict</a:t>
            </a:r>
            <a:endParaRPr lang="sk-SK" sz="2200" dirty="0"/>
          </a:p>
          <a:p>
            <a:pPr algn="l"/>
            <a:r>
              <a:rPr lang="sk-SK" sz="2200" dirty="0">
                <a:latin typeface="+mn-lt"/>
              </a:rPr>
              <a:t>...</a:t>
            </a:r>
            <a:endParaRPr lang="sk-CZ" sz="2200" dirty="0" err="1">
              <a:latin typeface="+mn-lt"/>
            </a:endParaRPr>
          </a:p>
        </p:txBody>
      </p:sp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68098537-486D-552A-D459-C59DE1133655}"/>
              </a:ext>
            </a:extLst>
          </p:cNvPr>
          <p:cNvCxnSpPr/>
          <p:nvPr/>
        </p:nvCxnSpPr>
        <p:spPr bwMode="auto">
          <a:xfrm flipH="1" flipV="1">
            <a:off x="7129083" y="2362874"/>
            <a:ext cx="1140977" cy="76874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>
            <a:extLst>
              <a:ext uri="{FF2B5EF4-FFF2-40B4-BE49-F238E27FC236}">
                <a16:creationId xmlns:a16="http://schemas.microsoft.com/office/drawing/2014/main" id="{E8C1538D-4120-7BE5-2444-2B35E27ABEF2}"/>
              </a:ext>
            </a:extLst>
          </p:cNvPr>
          <p:cNvSpPr txBox="1"/>
          <p:nvPr/>
        </p:nvSpPr>
        <p:spPr>
          <a:xfrm>
            <a:off x="879335" y="2967900"/>
            <a:ext cx="503594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CZ" dirty="0">
                <a:latin typeface="+mn-lt"/>
              </a:rPr>
              <a:t>Nemeniteľné objekty (immutable) = po vytvorení už nemôžeme objekt nijako meniť: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Str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Int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Float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Bool</a:t>
            </a:r>
            <a:endParaRPr lang="sk-SK" sz="2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k-SK" sz="2200" dirty="0" err="1"/>
              <a:t>Tuple</a:t>
            </a:r>
            <a:endParaRPr lang="sk-SK" sz="2200" dirty="0"/>
          </a:p>
          <a:p>
            <a:pPr algn="l"/>
            <a:r>
              <a:rPr lang="sk-SK" sz="2200" dirty="0">
                <a:latin typeface="+mn-lt"/>
              </a:rPr>
              <a:t>...</a:t>
            </a:r>
            <a:endParaRPr lang="sk-CZ" sz="2200" dirty="0" err="1">
              <a:latin typeface="+mn-lt"/>
            </a:endParaRPr>
          </a:p>
        </p:txBody>
      </p: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355F48D8-4487-6323-DFFD-D86E437D2CDD}"/>
              </a:ext>
            </a:extLst>
          </p:cNvPr>
          <p:cNvCxnSpPr/>
          <p:nvPr/>
        </p:nvCxnSpPr>
        <p:spPr bwMode="auto">
          <a:xfrm flipV="1">
            <a:off x="4549377" y="2362874"/>
            <a:ext cx="1187876" cy="65775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>
            <a:extLst>
              <a:ext uri="{FF2B5EF4-FFF2-40B4-BE49-F238E27FC236}">
                <a16:creationId xmlns:a16="http://schemas.microsoft.com/office/drawing/2014/main" id="{5BBF181C-D5A6-907E-3A9C-6D03F6DC2EE2}"/>
              </a:ext>
            </a:extLst>
          </p:cNvPr>
          <p:cNvSpPr txBox="1"/>
          <p:nvPr/>
        </p:nvSpPr>
        <p:spPr>
          <a:xfrm>
            <a:off x="3244906" y="4402067"/>
            <a:ext cx="1304471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sk-CZ" dirty="0">
                <a:latin typeface="+mn-lt"/>
              </a:rPr>
              <a:t>List nie!</a:t>
            </a:r>
          </a:p>
          <a:p>
            <a:pPr algn="l"/>
            <a:r>
              <a:rPr lang="sk-CZ" dirty="0">
                <a:latin typeface="+mn-lt"/>
              </a:rPr>
              <a:t>Dict nie!</a:t>
            </a:r>
          </a:p>
        </p:txBody>
      </p:sp>
    </p:spTree>
    <p:extLst>
      <p:ext uri="{BB962C8B-B14F-4D97-AF65-F5344CB8AC3E}">
        <p14:creationId xmlns:p14="http://schemas.microsoft.com/office/powerpoint/2010/main" val="2617738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30B4FDC5-0CA6-C8F1-E458-9B51B9A150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58ECED8-7AB8-28E0-88BE-881F1660BB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D7F613-C796-FDD6-9445-20207D4C4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C85FBD5-F443-5DF9-F517-3F22D1BAA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Vytvorte a vypíšte slovník, ktorý bude obsahovať 3 kľúče: meno študenta, vek študenta, zoznam jeho 3 obľúbených predmetov. Hodnoty zvoľte ľubovoľne.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C4411646-4E24-40C8-FB5F-8344CBDA4C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282" y="3762001"/>
            <a:ext cx="9969435" cy="451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64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73B2B302-D2A6-EC93-532C-6AB7BC108F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9DEF20E-F741-C426-23BD-021BA03D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C71110-91A8-7BD0-CAD3-F1ACED0BD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Indexovanie pomocou kľúčov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E9220163-9991-2AA4-939A-163B86933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888857"/>
            <a:ext cx="10753200" cy="2943142"/>
          </a:xfrm>
        </p:spPr>
        <p:txBody>
          <a:bodyPr/>
          <a:lstStyle/>
          <a:p>
            <a:r>
              <a:rPr lang="sk-CZ" sz="2300" dirty="0"/>
              <a:t>K danej hodnote sa dostaneme pomocou jej kľúču, ktorý je unikátny: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20BC5643-2B83-F0D7-AC99-9E35563D3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282" y="1714725"/>
            <a:ext cx="9969435" cy="451576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15088AD3-B03D-13C2-CF21-4CECFC9D0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8779" y="3628477"/>
            <a:ext cx="9214441" cy="2068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13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A50BF80-6298-265A-AAC1-3213F303DC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0F41A31-AE49-38CE-91E0-1E47B9FCEA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7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7D74EB-C080-453D-DFD5-D7E63C17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B52DE6C-AD69-59E2-88AF-01C242332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V študijných materiáloch nájdete súbor “Dict_index.py“, v ktorom sa nachádza tento slovník:</a:t>
            </a:r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r>
              <a:rPr lang="sk-CZ" sz="2300" dirty="0"/>
              <a:t>Pomocou indexov vypíšte:</a:t>
            </a:r>
          </a:p>
          <a:p>
            <a:pPr lvl="1"/>
            <a:r>
              <a:rPr lang="sk-SK" dirty="0"/>
              <a:t>vek </a:t>
            </a:r>
            <a:r>
              <a:rPr lang="sk-SK" dirty="0">
                <a:solidFill>
                  <a:schemeClr val="accent3">
                    <a:lumMod val="50000"/>
                  </a:schemeClr>
                </a:solidFill>
              </a:rPr>
              <a:t>16</a:t>
            </a:r>
          </a:p>
          <a:p>
            <a:pPr lvl="1"/>
            <a:r>
              <a:rPr lang="sk-SK" dirty="0"/>
              <a:t>p</a:t>
            </a:r>
            <a:r>
              <a:rPr lang="sk-CZ" dirty="0"/>
              <a:t>redmet </a:t>
            </a:r>
            <a:r>
              <a:rPr lang="sk-SK" dirty="0">
                <a:solidFill>
                  <a:schemeClr val="accent3">
                    <a:lumMod val="50000"/>
                  </a:schemeClr>
                </a:solidFill>
              </a:rPr>
              <a:t>'fyzika‘</a:t>
            </a:r>
          </a:p>
          <a:p>
            <a:pPr lvl="1"/>
            <a:r>
              <a:rPr lang="sk-SK" dirty="0"/>
              <a:t>známku </a:t>
            </a:r>
            <a:r>
              <a:rPr lang="sk-SK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endParaRPr lang="sk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E3F75867-676A-ABD1-1EDF-D07193E03F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8258"/>
          <a:stretch/>
        </p:blipFill>
        <p:spPr>
          <a:xfrm>
            <a:off x="2209800" y="2751883"/>
            <a:ext cx="7772400" cy="1588890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3884AF37-9416-ED83-4540-14E5D3C55BAD}"/>
              </a:ext>
            </a:extLst>
          </p:cNvPr>
          <p:cNvSpPr txBox="1"/>
          <p:nvPr/>
        </p:nvSpPr>
        <p:spPr>
          <a:xfrm>
            <a:off x="9249104" y="4593021"/>
            <a:ext cx="23069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S</a:t>
            </a:r>
            <a:r>
              <a:rPr lang="sk-CZ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lovník v slovníku (nesting)</a:t>
            </a:r>
          </a:p>
        </p:txBody>
      </p:sp>
      <p:cxnSp>
        <p:nvCxnSpPr>
          <p:cNvPr id="9" name="Rovná spojovacia šípka 8">
            <a:extLst>
              <a:ext uri="{FF2B5EF4-FFF2-40B4-BE49-F238E27FC236}">
                <a16:creationId xmlns:a16="http://schemas.microsoft.com/office/drawing/2014/main" id="{36933F08-F25B-E0BF-1ED3-377FDE369900}"/>
              </a:ext>
            </a:extLst>
          </p:cNvPr>
          <p:cNvCxnSpPr/>
          <p:nvPr/>
        </p:nvCxnSpPr>
        <p:spPr bwMode="auto">
          <a:xfrm flipH="1" flipV="1">
            <a:off x="9982200" y="3909848"/>
            <a:ext cx="811924" cy="68317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23913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A50BF80-6298-265A-AAC1-3213F303DC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0F41A31-AE49-38CE-91E0-1E47B9FCEA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8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7D74EB-C080-453D-DFD5-D7E63C17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Cvičenie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B52DE6C-AD69-59E2-88AF-01C242332F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V študijných materiáloch nájdete súbor “Dict_index.py“, v ktorom sa nachádza tento slovník:</a:t>
            </a:r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E3F75867-676A-ABD1-1EDF-D07193E03F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751882"/>
            <a:ext cx="7772400" cy="257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705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7EA4978-03B5-2FD2-799E-42769F1424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F1420 – </a:t>
            </a:r>
            <a:r>
              <a:rPr lang="en-GB" noProof="0" dirty="0" err="1"/>
              <a:t>Slovníky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C4CC71C3-DDF8-7D1C-8992-B540B2489B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9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8EB324-2CAC-CF4F-7E06-1895C151E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CZ" dirty="0"/>
              <a:t>Zamyslenie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212A3886-1874-A696-3C5B-52381B534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CZ" sz="2300" dirty="0"/>
              <a:t>Je možné vytvoriť takýto slovník?</a:t>
            </a:r>
          </a:p>
          <a:p>
            <a:endParaRPr lang="sk-CZ" sz="2300" dirty="0"/>
          </a:p>
          <a:p>
            <a:pPr marL="72000" indent="0">
              <a:buNone/>
            </a:pPr>
            <a:endParaRPr lang="sk-CZ" sz="2300" dirty="0"/>
          </a:p>
          <a:p>
            <a:pPr marL="72000" indent="0">
              <a:buNone/>
            </a:pPr>
            <a:endParaRPr lang="sk-CZ" sz="2300" dirty="0"/>
          </a:p>
          <a:p>
            <a:r>
              <a:rPr lang="sk-CZ" sz="2300" dirty="0"/>
              <a:t>Je možné vytvoriť takýto slovník?</a:t>
            </a:r>
          </a:p>
          <a:p>
            <a:endParaRPr lang="sk-CZ" sz="2300" dirty="0"/>
          </a:p>
          <a:p>
            <a:endParaRPr lang="sk-CZ" sz="2300" dirty="0"/>
          </a:p>
          <a:p>
            <a:endParaRPr lang="sk-CZ" sz="2300" dirty="0"/>
          </a:p>
          <a:p>
            <a:r>
              <a:rPr lang="sk-CZ" sz="2300" dirty="0"/>
              <a:t>Čo sa stane v oboch prípadoch?</a:t>
            </a:r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338970D2-A8A1-AE67-2EBC-0F61F13D5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363" y="2274423"/>
            <a:ext cx="4947273" cy="549697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C8BD4605-3D1F-B5ED-D62A-957440011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6363" y="4143683"/>
            <a:ext cx="4794571" cy="54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45124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ci-prezentace-16-9-en-v10.potx" id="{6DC4F755-0C59-43DC-9B78-199E85A08B0A}" vid="{C504AE12-3C24-4EDE-B051-5211F7A70BF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5096</TotalTime>
  <Words>625</Words>
  <Application>Microsoft Macintosh PowerPoint</Application>
  <PresentationFormat>Širokouhlá</PresentationFormat>
  <Paragraphs>128</Paragraphs>
  <Slides>13</Slides>
  <Notes>5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Tahoma</vt:lpstr>
      <vt:lpstr>Wingdings</vt:lpstr>
      <vt:lpstr>Presentation_MU_EN</vt:lpstr>
      <vt:lpstr>Slovníky 1</vt:lpstr>
      <vt:lpstr>Zoznamy vs slovníky</vt:lpstr>
      <vt:lpstr>Zápis slovníku</vt:lpstr>
      <vt:lpstr>Kľúč + hodnota</vt:lpstr>
      <vt:lpstr>Cvičenie</vt:lpstr>
      <vt:lpstr>Indexovanie pomocou kľúčov</vt:lpstr>
      <vt:lpstr>Cvičenie</vt:lpstr>
      <vt:lpstr>Cvičenie</vt:lpstr>
      <vt:lpstr>Zamyslenie</vt:lpstr>
      <vt:lpstr>Alternatívne zápisy slovníku</vt:lpstr>
      <vt:lpstr>Cvičenie</vt:lpstr>
      <vt:lpstr>Záverečné cvičenie</vt:lpstr>
      <vt:lpstr>Záverečné cvičenie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Slovníky</dc:title>
  <dc:creator>Kristína Tomanková</dc:creator>
  <cp:lastModifiedBy>Kristína Tomanková</cp:lastModifiedBy>
  <cp:revision>43</cp:revision>
  <cp:lastPrinted>1601-01-01T00:00:00Z</cp:lastPrinted>
  <dcterms:created xsi:type="dcterms:W3CDTF">2024-03-18T11:14:42Z</dcterms:created>
  <dcterms:modified xsi:type="dcterms:W3CDTF">2024-03-26T08:54:29Z</dcterms:modified>
</cp:coreProperties>
</file>