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8" r:id="rId3"/>
    <p:sldId id="271" r:id="rId4"/>
    <p:sldId id="278" r:id="rId5"/>
    <p:sldId id="292" r:id="rId6"/>
    <p:sldId id="279" r:id="rId7"/>
    <p:sldId id="290" r:id="rId8"/>
    <p:sldId id="291" r:id="rId9"/>
    <p:sldId id="272" r:id="rId10"/>
    <p:sldId id="275" r:id="rId11"/>
    <p:sldId id="276" r:id="rId12"/>
    <p:sldId id="281" r:id="rId13"/>
    <p:sldId id="282" r:id="rId14"/>
    <p:sldId id="283" r:id="rId15"/>
    <p:sldId id="285" r:id="rId16"/>
    <p:sldId id="286" r:id="rId17"/>
    <p:sldId id="288" r:id="rId18"/>
    <p:sldId id="289" r:id="rId19"/>
    <p:sldId id="258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99" autoAdjust="0"/>
    <p:restoredTop sz="95768" autoAdjust="0"/>
  </p:normalViewPr>
  <p:slideViewPr>
    <p:cSldViewPr snapToGrid="0">
      <p:cViewPr varScale="1">
        <p:scale>
          <a:sx n="160" d="100"/>
          <a:sy n="160" d="100"/>
        </p:scale>
        <p:origin x="808" y="184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408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4" name="Obrázek 1">
            <a:extLst>
              <a:ext uri="{FF2B5EF4-FFF2-40B4-BE49-F238E27FC236}">
                <a16:creationId xmlns:a16="http://schemas.microsoft.com/office/drawing/2014/main" id="{0295F0B6-3C46-024E-A5BE-2A788C2991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48DD9DFE-FDEC-0E4D-9C53-D0B7CA5F31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29F07E9E-E4E6-E840-9ACC-F7395F5D75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3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DBF6B270-E686-4A4A-AE0C-89D2F08D9A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A21828BC-D679-3A49-9E6A-73D827DAF3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742B025D-BD7F-5745-A861-A53A9C0926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F160503E-1EA8-2E40-B61B-E60E240F6E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1306F7F5-C5E0-E349-8669-2086408EF7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A5A055A2-2BEA-B34E-8676-E060135C67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1C15B53C-F0BB-1541-AB27-9C4B222A83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1DEAAEAB-4311-3840-8220-8CB11113C9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ristinatomankova@mail.muni.cz" TargetMode="External"/><Relationship Id="rId2" Type="http://schemas.openxmlformats.org/officeDocument/2006/relationships/hyperlink" Target="mailto:445429@mail.muni.cz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rbrunovsky@mail.muni.cz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Slovníky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Slovníky</a:t>
            </a:r>
            <a:r>
              <a:rPr lang="en-GB" dirty="0"/>
              <a:t> 2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/>
              <a:t>Kryštof</a:t>
            </a:r>
            <a:r>
              <a:rPr lang="en-GB" dirty="0"/>
              <a:t> </a:t>
            </a:r>
            <a:r>
              <a:rPr lang="en-GB" dirty="0" err="1"/>
              <a:t>Mrózek</a:t>
            </a:r>
            <a:r>
              <a:rPr lang="en-GB" dirty="0"/>
              <a:t> (</a:t>
            </a:r>
            <a:r>
              <a:rPr lang="en-GB" dirty="0">
                <a:hlinkClick r:id="rId2"/>
              </a:rPr>
              <a:t>445429@mail.muni.cz</a:t>
            </a:r>
            <a:r>
              <a:rPr lang="en-GB" dirty="0"/>
              <a:t>)</a:t>
            </a:r>
          </a:p>
          <a:p>
            <a:r>
              <a:rPr lang="en-GB" dirty="0"/>
              <a:t>Kristína Tomanková (</a:t>
            </a:r>
            <a:r>
              <a:rPr lang="en-GB" dirty="0">
                <a:hlinkClick r:id="rId3"/>
              </a:rPr>
              <a:t>kristinatomankova@mail.muni.cz</a:t>
            </a:r>
            <a:r>
              <a:rPr lang="en-GB" dirty="0"/>
              <a:t>)</a:t>
            </a:r>
          </a:p>
          <a:p>
            <a:r>
              <a:rPr lang="en-GB" dirty="0" err="1"/>
              <a:t>Radoslav</a:t>
            </a:r>
            <a:r>
              <a:rPr lang="en-GB" dirty="0"/>
              <a:t> </a:t>
            </a:r>
            <a:r>
              <a:rPr lang="en-GB" dirty="0" err="1"/>
              <a:t>Brunovský</a:t>
            </a:r>
            <a:r>
              <a:rPr lang="en-GB" dirty="0"/>
              <a:t> (</a:t>
            </a:r>
            <a:r>
              <a:rPr lang="en-GB" dirty="0">
                <a:hlinkClick r:id="rId4"/>
              </a:rPr>
              <a:t>rbrunovsky@mail.muni.cz</a:t>
            </a:r>
            <a:r>
              <a:rPr lang="en-GB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7DEF969-CA67-70C5-1B44-F15F69BB88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DAB2E-1797-29E8-E759-F3E36E26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Logické operácie so slovníkmi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E75EF5C6-D755-C64C-AED6-1E45350A1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CZ" sz="2300" dirty="0"/>
              <a:t>Operátor </a:t>
            </a:r>
            <a:r>
              <a:rPr lang="sk-CZ" sz="2300" b="1" dirty="0"/>
              <a:t>in</a:t>
            </a:r>
            <a:r>
              <a:rPr lang="sk-CZ" sz="2300" dirty="0"/>
              <a:t> – overí či sa jeden objekt nachádza v druhom objekte</a:t>
            </a:r>
          </a:p>
          <a:p>
            <a:r>
              <a:rPr lang="sk-CZ" sz="2300" dirty="0"/>
              <a:t>Vezmeme si znova slovník z “Dict_index.py“ zo študijných materiálov:</a:t>
            </a:r>
          </a:p>
          <a:p>
            <a:endParaRPr lang="sk-CZ" sz="2300" dirty="0"/>
          </a:p>
          <a:p>
            <a:endParaRPr lang="sk-CZ" sz="2300" dirty="0"/>
          </a:p>
          <a:p>
            <a:endParaRPr lang="sk-CZ" sz="2300" dirty="0"/>
          </a:p>
          <a:p>
            <a:endParaRPr lang="sk-CZ" sz="2300" dirty="0"/>
          </a:p>
          <a:p>
            <a:endParaRPr lang="sk-CZ" sz="2300" dirty="0"/>
          </a:p>
          <a:p>
            <a:r>
              <a:rPr lang="sk-CZ" sz="2300" b="1" dirty="0"/>
              <a:t>Cvičenie</a:t>
            </a:r>
            <a:r>
              <a:rPr lang="sk-CZ" sz="2300" dirty="0"/>
              <a:t>: Vyskúšajte si overiť, či sa ‘meno‘, ‘Mirka‘ a ‘matematika‘ nachádzajú v slovníku student.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1D68CBCC-1664-B571-8A0B-41AEFA289F0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8258"/>
          <a:stretch/>
        </p:blipFill>
        <p:spPr>
          <a:xfrm>
            <a:off x="1923813" y="2814216"/>
            <a:ext cx="8344374" cy="1705817"/>
          </a:xfrm>
          <a:prstGeom prst="rect">
            <a:avLst/>
          </a:prstGeom>
        </p:spPr>
      </p:pic>
      <p:sp>
        <p:nvSpPr>
          <p:cNvPr id="6" name="Zástupný objekt pre pätu 1">
            <a:extLst>
              <a:ext uri="{FF2B5EF4-FFF2-40B4-BE49-F238E27FC236}">
                <a16:creationId xmlns:a16="http://schemas.microsoft.com/office/drawing/2014/main" id="{57C8BEBE-B238-0654-F6DA-3261172C18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Slovníky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88172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7DEF969-CA67-70C5-1B44-F15F69BB88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DAB2E-1797-29E8-E759-F3E36E26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Logické operácie so slovníkmi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E75EF5C6-D755-C64C-AED6-1E45350A1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CZ" sz="2300" dirty="0"/>
              <a:t>Operátor </a:t>
            </a:r>
            <a:r>
              <a:rPr lang="sk-CZ" sz="2300" b="1" dirty="0"/>
              <a:t>in</a:t>
            </a:r>
            <a:r>
              <a:rPr lang="sk-CZ" sz="2300" dirty="0"/>
              <a:t> – v prídpade slovníku overí či sa </a:t>
            </a:r>
            <a:r>
              <a:rPr lang="sk-CZ" sz="2300" b="1" dirty="0"/>
              <a:t>kľúč</a:t>
            </a:r>
            <a:r>
              <a:rPr lang="sk-CZ" sz="2300" dirty="0"/>
              <a:t> nachádza v slovníku</a:t>
            </a:r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8EE3A911-3526-E9EF-06C3-8E9109510F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2372294"/>
            <a:ext cx="7772400" cy="3161162"/>
          </a:xfrm>
          <a:prstGeom prst="rect">
            <a:avLst/>
          </a:prstGeom>
        </p:spPr>
      </p:pic>
      <p:sp>
        <p:nvSpPr>
          <p:cNvPr id="7" name="Zástupný objekt pre pätu 1">
            <a:extLst>
              <a:ext uri="{FF2B5EF4-FFF2-40B4-BE49-F238E27FC236}">
                <a16:creationId xmlns:a16="http://schemas.microsoft.com/office/drawing/2014/main" id="{FD42AA24-2B78-6119-ECCA-6DB278E702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Slovníky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21889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7DEF969-CA67-70C5-1B44-F15F69BB88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DAB2E-1797-29E8-E759-F3E36E26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Prístup k položkám slovníka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E75EF5C6-D755-C64C-AED6-1E45350A1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CZ" sz="2300" dirty="0"/>
              <a:t>Metódy na získanie </a:t>
            </a:r>
            <a:r>
              <a:rPr lang="sk-CZ" sz="2300" u="sng" dirty="0"/>
              <a:t>zoznamov</a:t>
            </a:r>
            <a:r>
              <a:rPr lang="sk-CZ" sz="2300" dirty="0"/>
              <a:t> jednotlivých položiek slovníka:</a:t>
            </a:r>
          </a:p>
          <a:p>
            <a:pPr marL="72000" indent="0">
              <a:buNone/>
            </a:pPr>
            <a:r>
              <a:rPr lang="sk-CZ" sz="2300" dirty="0"/>
              <a:t>	slovnik.</a:t>
            </a:r>
            <a:r>
              <a:rPr lang="sk-CZ" sz="2300" b="1" dirty="0"/>
              <a:t>keys</a:t>
            </a:r>
            <a:r>
              <a:rPr lang="sk-CZ" sz="2300" dirty="0"/>
              <a:t>()		zoznam kľúčov</a:t>
            </a:r>
          </a:p>
          <a:p>
            <a:pPr marL="72000" indent="0">
              <a:buNone/>
            </a:pPr>
            <a:r>
              <a:rPr lang="sk-CZ" sz="2300" dirty="0"/>
              <a:t>	slovnik.</a:t>
            </a:r>
            <a:r>
              <a:rPr lang="sk-CZ" sz="2300" b="1" dirty="0"/>
              <a:t>values</a:t>
            </a:r>
            <a:r>
              <a:rPr lang="sk-CZ" sz="2300" dirty="0"/>
              <a:t>()	zoznam hodnôt</a:t>
            </a:r>
          </a:p>
          <a:p>
            <a:pPr marL="72000" indent="0">
              <a:buNone/>
            </a:pPr>
            <a:r>
              <a:rPr lang="sk-CZ" sz="2300" dirty="0"/>
              <a:t>	slovnik.</a:t>
            </a:r>
            <a:r>
              <a:rPr lang="sk-CZ" sz="2300" b="1" dirty="0"/>
              <a:t>items</a:t>
            </a:r>
            <a:r>
              <a:rPr lang="sk-CZ" sz="2300" dirty="0"/>
              <a:t>()	zoznam párov “kľúč + hodnota“ (tuples)</a:t>
            </a:r>
          </a:p>
          <a:p>
            <a:pPr marL="72000" indent="0">
              <a:buNone/>
            </a:pPr>
            <a:endParaRPr lang="sk-CZ" sz="2300" dirty="0"/>
          </a:p>
          <a:p>
            <a:r>
              <a:rPr lang="sk-CZ" sz="2300" b="1" dirty="0"/>
              <a:t>Cvičenie</a:t>
            </a:r>
            <a:r>
              <a:rPr lang="sk-CZ" sz="2300" dirty="0"/>
              <a:t>: Vyskúšajte si tieto metódy na vašom slovníku student a overte, </a:t>
            </a:r>
            <a:r>
              <a:rPr lang="sk-CZ" sz="2300"/>
              <a:t>či sa ‘Mirka‘ a </a:t>
            </a:r>
            <a:r>
              <a:rPr lang="sk-CZ" sz="2300" dirty="0"/>
              <a:t>‘matematika‘ nachádza v </a:t>
            </a:r>
            <a:r>
              <a:rPr lang="sk-CZ" sz="2300" u="sng" dirty="0"/>
              <a:t>hodnotách</a:t>
            </a:r>
            <a:r>
              <a:rPr lang="sk-CZ" sz="2300" dirty="0"/>
              <a:t> slovníka.</a:t>
            </a:r>
          </a:p>
          <a:p>
            <a:endParaRPr lang="sk-CZ" sz="2300" dirty="0"/>
          </a:p>
        </p:txBody>
      </p:sp>
      <p:cxnSp>
        <p:nvCxnSpPr>
          <p:cNvPr id="6" name="Rovná spojovacia šípka 5">
            <a:extLst>
              <a:ext uri="{FF2B5EF4-FFF2-40B4-BE49-F238E27FC236}">
                <a16:creationId xmlns:a16="http://schemas.microsoft.com/office/drawing/2014/main" id="{64CEDA55-7B40-5CB8-7963-250EDFC45A9D}"/>
              </a:ext>
            </a:extLst>
          </p:cNvPr>
          <p:cNvCxnSpPr/>
          <p:nvPr/>
        </p:nvCxnSpPr>
        <p:spPr bwMode="auto">
          <a:xfrm>
            <a:off x="3552500" y="2412124"/>
            <a:ext cx="7147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Rovná spojovacia šípka 8">
            <a:extLst>
              <a:ext uri="{FF2B5EF4-FFF2-40B4-BE49-F238E27FC236}">
                <a16:creationId xmlns:a16="http://schemas.microsoft.com/office/drawing/2014/main" id="{385F9332-730E-0D84-082F-E25A6D2F8264}"/>
              </a:ext>
            </a:extLst>
          </p:cNvPr>
          <p:cNvCxnSpPr/>
          <p:nvPr/>
        </p:nvCxnSpPr>
        <p:spPr bwMode="auto">
          <a:xfrm>
            <a:off x="3794234" y="2869324"/>
            <a:ext cx="47296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Rovná spojovacia šípka 10">
            <a:extLst>
              <a:ext uri="{FF2B5EF4-FFF2-40B4-BE49-F238E27FC236}">
                <a16:creationId xmlns:a16="http://schemas.microsoft.com/office/drawing/2014/main" id="{8C68F99A-078B-8D7F-39B2-171FA38EA57E}"/>
              </a:ext>
            </a:extLst>
          </p:cNvPr>
          <p:cNvCxnSpPr/>
          <p:nvPr/>
        </p:nvCxnSpPr>
        <p:spPr bwMode="auto">
          <a:xfrm>
            <a:off x="3657600" y="3331779"/>
            <a:ext cx="6096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Zástupný objekt pre pätu 1">
            <a:extLst>
              <a:ext uri="{FF2B5EF4-FFF2-40B4-BE49-F238E27FC236}">
                <a16:creationId xmlns:a16="http://schemas.microsoft.com/office/drawing/2014/main" id="{8F23020A-D429-BA3E-7F4B-63CE91F8F4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Slovníky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59355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7DEF969-CA67-70C5-1B44-F15F69BB88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DAB2E-1797-29E8-E759-F3E36E26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Iterovanie cez slovníky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E75EF5C6-D755-C64C-AED6-1E45350A1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CZ" sz="2300" dirty="0"/>
              <a:t>V prípade iterovania cez slovník python implicitne iteruje cez jeho kľúče:</a:t>
            </a:r>
          </a:p>
          <a:p>
            <a:pPr marL="72000" indent="0">
              <a:buNone/>
            </a:pPr>
            <a:endParaRPr lang="sk-CZ" sz="2300" dirty="0"/>
          </a:p>
          <a:p>
            <a:endParaRPr lang="sk-CZ" sz="2300" b="1" dirty="0"/>
          </a:p>
          <a:p>
            <a:endParaRPr lang="sk-CZ" sz="2300" b="1" dirty="0"/>
          </a:p>
          <a:p>
            <a:endParaRPr lang="sk-CZ" sz="2300" b="1" dirty="0"/>
          </a:p>
          <a:p>
            <a:endParaRPr lang="sk-CZ" sz="2300" b="1" dirty="0"/>
          </a:p>
          <a:p>
            <a:endParaRPr lang="sk-CZ" sz="2300" b="1" dirty="0"/>
          </a:p>
          <a:p>
            <a:r>
              <a:rPr lang="sk-CZ" sz="2300" b="1" dirty="0"/>
              <a:t>Cvičenie</a:t>
            </a:r>
            <a:r>
              <a:rPr lang="sk-CZ" sz="2300" dirty="0"/>
              <a:t>: Prepíšte for cyklus tak, aby sa vypisovali </a:t>
            </a:r>
            <a:r>
              <a:rPr lang="sk-CZ" sz="2300" u="sng" dirty="0"/>
              <a:t>hodnoty</a:t>
            </a:r>
            <a:r>
              <a:rPr lang="sk-CZ" sz="2300" dirty="0"/>
              <a:t> slovníka a nie jeho kľúče.</a:t>
            </a:r>
          </a:p>
          <a:p>
            <a:endParaRPr lang="sk-CZ" sz="2300" dirty="0"/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4ADA4BAB-1090-CC16-5982-08202F3955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1700" y="2261996"/>
            <a:ext cx="2768600" cy="2476500"/>
          </a:xfrm>
          <a:prstGeom prst="rect">
            <a:avLst/>
          </a:prstGeom>
        </p:spPr>
      </p:pic>
      <p:sp>
        <p:nvSpPr>
          <p:cNvPr id="10" name="Zástupný objekt pre pätu 1">
            <a:extLst>
              <a:ext uri="{FF2B5EF4-FFF2-40B4-BE49-F238E27FC236}">
                <a16:creationId xmlns:a16="http://schemas.microsoft.com/office/drawing/2014/main" id="{D544AC08-E3FA-BEA5-154C-0E1A2E357E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Slovníky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06849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7DEF969-CA67-70C5-1B44-F15F69BB88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DAB2E-1797-29E8-E759-F3E36E26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Iterovanie cez slovníky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E75EF5C6-D755-C64C-AED6-1E45350A1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CZ" sz="2300" dirty="0"/>
              <a:t>Ak chceme iterovať cez kľúče a hodnoty zároveň, využijeme iterovanie cez viacero premenných:</a:t>
            </a:r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D132C130-E3C2-9396-DD5A-FA68AC8A4F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3152097"/>
            <a:ext cx="7772400" cy="2013901"/>
          </a:xfrm>
          <a:prstGeom prst="rect">
            <a:avLst/>
          </a:prstGeom>
        </p:spPr>
      </p:pic>
      <p:sp>
        <p:nvSpPr>
          <p:cNvPr id="7" name="Ovál 6">
            <a:extLst>
              <a:ext uri="{FF2B5EF4-FFF2-40B4-BE49-F238E27FC236}">
                <a16:creationId xmlns:a16="http://schemas.microsoft.com/office/drawing/2014/main" id="{B885531C-C8F3-C270-62D7-6AB33C2443E2}"/>
              </a:ext>
            </a:extLst>
          </p:cNvPr>
          <p:cNvSpPr/>
          <p:nvPr/>
        </p:nvSpPr>
        <p:spPr bwMode="auto">
          <a:xfrm>
            <a:off x="3762706" y="3131077"/>
            <a:ext cx="1786758" cy="368869"/>
          </a:xfrm>
          <a:prstGeom prst="ellipse">
            <a:avLst/>
          </a:prstGeom>
          <a:noFill/>
          <a:ln w="190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cxnSp>
        <p:nvCxnSpPr>
          <p:cNvPr id="10" name="Rovná spojovacia šípka 9">
            <a:extLst>
              <a:ext uri="{FF2B5EF4-FFF2-40B4-BE49-F238E27FC236}">
                <a16:creationId xmlns:a16="http://schemas.microsoft.com/office/drawing/2014/main" id="{8AFAA3B0-9D45-FF3D-AA4A-A2EFD8C837F8}"/>
              </a:ext>
            </a:extLst>
          </p:cNvPr>
          <p:cNvCxnSpPr/>
          <p:nvPr/>
        </p:nvCxnSpPr>
        <p:spPr bwMode="auto">
          <a:xfrm flipV="1">
            <a:off x="5097518" y="2743200"/>
            <a:ext cx="851338" cy="3983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BlokTextu 10">
            <a:extLst>
              <a:ext uri="{FF2B5EF4-FFF2-40B4-BE49-F238E27FC236}">
                <a16:creationId xmlns:a16="http://schemas.microsoft.com/office/drawing/2014/main" id="{263F5CC8-10FB-774C-C910-F76CAE61FC50}"/>
              </a:ext>
            </a:extLst>
          </p:cNvPr>
          <p:cNvSpPr txBox="1"/>
          <p:nvPr/>
        </p:nvSpPr>
        <p:spPr>
          <a:xfrm>
            <a:off x="6059174" y="2389257"/>
            <a:ext cx="41357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k-SK" sz="2000" dirty="0">
                <a:solidFill>
                  <a:schemeClr val="accent5"/>
                </a:solidFill>
                <a:latin typeface="+mn-lt"/>
              </a:rPr>
              <a:t>Z</a:t>
            </a:r>
            <a:r>
              <a:rPr lang="sk-CZ" sz="2000" dirty="0">
                <a:solidFill>
                  <a:schemeClr val="accent5"/>
                </a:solidFill>
                <a:latin typeface="+mn-lt"/>
              </a:rPr>
              <a:t>oznam položiek, ktoré majú samy o sebe dve pozície (páry = tuples)</a:t>
            </a:r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F9DED966-2C80-9427-5CD6-F7DD7F2A22EB}"/>
              </a:ext>
            </a:extLst>
          </p:cNvPr>
          <p:cNvSpPr/>
          <p:nvPr/>
        </p:nvSpPr>
        <p:spPr bwMode="auto">
          <a:xfrm>
            <a:off x="2953408" y="3141587"/>
            <a:ext cx="620110" cy="368869"/>
          </a:xfrm>
          <a:prstGeom prst="ellipse">
            <a:avLst/>
          </a:prstGeom>
          <a:noFill/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cxnSp>
        <p:nvCxnSpPr>
          <p:cNvPr id="13" name="Rovná spojovacia šípka 12">
            <a:extLst>
              <a:ext uri="{FF2B5EF4-FFF2-40B4-BE49-F238E27FC236}">
                <a16:creationId xmlns:a16="http://schemas.microsoft.com/office/drawing/2014/main" id="{36102695-52AA-5DE4-74C6-81E01ABDC298}"/>
              </a:ext>
            </a:extLst>
          </p:cNvPr>
          <p:cNvCxnSpPr/>
          <p:nvPr/>
        </p:nvCxnSpPr>
        <p:spPr bwMode="auto">
          <a:xfrm flipH="1" flipV="1">
            <a:off x="1954923" y="2994944"/>
            <a:ext cx="1040525" cy="1991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4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BlokTextu 14">
            <a:extLst>
              <a:ext uri="{FF2B5EF4-FFF2-40B4-BE49-F238E27FC236}">
                <a16:creationId xmlns:a16="http://schemas.microsoft.com/office/drawing/2014/main" id="{D952CEE1-BC03-7253-396B-529BDEC5E9B6}"/>
              </a:ext>
            </a:extLst>
          </p:cNvPr>
          <p:cNvSpPr txBox="1"/>
          <p:nvPr/>
        </p:nvSpPr>
        <p:spPr>
          <a:xfrm>
            <a:off x="139344" y="2743200"/>
            <a:ext cx="20152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k-SK" sz="2000" dirty="0">
                <a:solidFill>
                  <a:schemeClr val="accent4"/>
                </a:solidFill>
                <a:latin typeface="+mn-lt"/>
              </a:rPr>
              <a:t>Dva indexy k položkám o dvoch pozíciách</a:t>
            </a:r>
            <a:endParaRPr lang="sk-CZ" sz="2000" dirty="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16" name="Zástupný objekt pre pätu 1">
            <a:extLst>
              <a:ext uri="{FF2B5EF4-FFF2-40B4-BE49-F238E27FC236}">
                <a16:creationId xmlns:a16="http://schemas.microsoft.com/office/drawing/2014/main" id="{A6C23DF3-A2FE-3174-2064-E521B7165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Slovníky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78364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7DEF969-CA67-70C5-1B44-F15F69BB88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DAB2E-1797-29E8-E759-F3E36E26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Cvičenie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jekt pre obsah 4">
                <a:extLst>
                  <a:ext uri="{FF2B5EF4-FFF2-40B4-BE49-F238E27FC236}">
                    <a16:creationId xmlns:a16="http://schemas.microsoft.com/office/drawing/2014/main" id="{E75EF5C6-D755-C64C-AED6-1E45350A17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k-SK" sz="2300" dirty="0"/>
                  <a:t>Vezmite si znova slovník z ‘</a:t>
                </a:r>
                <a:r>
                  <a:rPr lang="sk-SK" sz="2300" dirty="0" err="1"/>
                  <a:t>Dict_teplota.py</a:t>
                </a:r>
                <a:r>
                  <a:rPr lang="sk-SK" sz="2300" dirty="0"/>
                  <a:t>‘. Pomocou </a:t>
                </a:r>
                <a:r>
                  <a:rPr lang="sk-SK" sz="2300" dirty="0" err="1"/>
                  <a:t>for</a:t>
                </a:r>
                <a:r>
                  <a:rPr lang="sk-SK" sz="2300" dirty="0"/>
                  <a:t> cyklu konvertujte teploty do jednotiek </a:t>
                </a:r>
                <a:r>
                  <a:rPr lang="sk-SK" sz="2300" dirty="0" err="1"/>
                  <a:t>Fahrenheit</a:t>
                </a:r>
                <a:r>
                  <a:rPr lang="sk-SK" sz="2300" dirty="0"/>
                  <a:t> a vytvorte nový slovník, ktorý bude obsahovať páry mesto: teplota v stupňoch </a:t>
                </a:r>
                <a:r>
                  <a:rPr lang="sk-SK" sz="2300" dirty="0" err="1"/>
                  <a:t>Fahrenheita</a:t>
                </a:r>
                <a:r>
                  <a:rPr lang="sk-SK" sz="2300" dirty="0"/>
                  <a:t>.</a:t>
                </a:r>
              </a:p>
              <a:p>
                <a:endParaRPr lang="sk-SK" sz="2300" dirty="0"/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k-SK" sz="23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sk-SK" sz="23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k-SK" sz="23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sk-SK" sz="23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∙1.8+32</m:t>
                      </m:r>
                    </m:oMath>
                  </m:oMathPara>
                </a14:m>
                <a:endParaRPr lang="sk-SK" sz="2300" dirty="0"/>
              </a:p>
            </p:txBody>
          </p:sp>
        </mc:Choice>
        <mc:Fallback xmlns="">
          <p:sp>
            <p:nvSpPr>
              <p:cNvPr id="5" name="Zástupný objekt pre obsah 4">
                <a:extLst>
                  <a:ext uri="{FF2B5EF4-FFF2-40B4-BE49-F238E27FC236}">
                    <a16:creationId xmlns:a16="http://schemas.microsoft.com/office/drawing/2014/main" id="{E75EF5C6-D755-C64C-AED6-1E45350A17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43" t="-612"/>
                </a:stretch>
              </a:blipFill>
            </p:spPr>
            <p:txBody>
              <a:bodyPr/>
              <a:lstStyle/>
              <a:p>
                <a:r>
                  <a:rPr lang="sk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ástupný objekt pre pätu 1">
            <a:extLst>
              <a:ext uri="{FF2B5EF4-FFF2-40B4-BE49-F238E27FC236}">
                <a16:creationId xmlns:a16="http://schemas.microsoft.com/office/drawing/2014/main" id="{149011BA-330A-1752-C1CA-2D508EDC636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Slovníky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263421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7DEF969-CA67-70C5-1B44-F15F69BB88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DAB2E-1797-29E8-E759-F3E36E26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Cvičenie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E75EF5C6-D755-C64C-AED6-1E45350A1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300" dirty="0"/>
              <a:t>Vezmite si znova slovník z ‘</a:t>
            </a:r>
            <a:r>
              <a:rPr lang="sk-SK" sz="2300" dirty="0" err="1"/>
              <a:t>Dict_teplota.py</a:t>
            </a:r>
            <a:r>
              <a:rPr lang="sk-SK" sz="2300" dirty="0"/>
              <a:t>‘. Pomocou </a:t>
            </a:r>
            <a:r>
              <a:rPr lang="sk-SK" sz="2300" dirty="0" err="1"/>
              <a:t>for</a:t>
            </a:r>
            <a:r>
              <a:rPr lang="sk-SK" sz="2300" dirty="0"/>
              <a:t> cyklu konvertujte teploty do jednotiek </a:t>
            </a:r>
            <a:r>
              <a:rPr lang="sk-SK" sz="2300" dirty="0" err="1"/>
              <a:t>Fahrenheit</a:t>
            </a:r>
            <a:r>
              <a:rPr lang="sk-SK" sz="2300" dirty="0"/>
              <a:t> a vytvorte nový slovník, ktorý bude obsahovať páry mesto: teplota v stupňoch </a:t>
            </a:r>
            <a:r>
              <a:rPr lang="sk-SK" sz="2300" dirty="0" err="1"/>
              <a:t>Fahrenheita</a:t>
            </a:r>
            <a:r>
              <a:rPr lang="sk-SK" sz="2300" dirty="0"/>
              <a:t>.</a:t>
            </a:r>
          </a:p>
          <a:p>
            <a:endParaRPr lang="sk-SK" sz="2300" dirty="0"/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3B6A54EC-A538-3C21-8951-1AA9135F45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5988" y="3407980"/>
            <a:ext cx="8360023" cy="2004848"/>
          </a:xfrm>
          <a:prstGeom prst="rect">
            <a:avLst/>
          </a:prstGeom>
        </p:spPr>
      </p:pic>
      <p:sp>
        <p:nvSpPr>
          <p:cNvPr id="7" name="Zástupný objekt pre pätu 1">
            <a:extLst>
              <a:ext uri="{FF2B5EF4-FFF2-40B4-BE49-F238E27FC236}">
                <a16:creationId xmlns:a16="http://schemas.microsoft.com/office/drawing/2014/main" id="{F0651C9E-A5D2-B7F0-8F75-D30FC36132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Slovníky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671105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7DEF969-CA67-70C5-1B44-F15F69BB88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DAB2E-1797-29E8-E759-F3E36E26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Cvičenie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E75EF5C6-D755-C64C-AED6-1E45350A1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300" dirty="0"/>
              <a:t>Vezmite si znova slovník z ‘</a:t>
            </a:r>
            <a:r>
              <a:rPr lang="sk-SK" sz="2300" dirty="0" err="1"/>
              <a:t>Dict_teplota.py</a:t>
            </a:r>
            <a:r>
              <a:rPr lang="sk-SK" sz="2300" dirty="0"/>
              <a:t>‘. Pomocou </a:t>
            </a:r>
            <a:r>
              <a:rPr lang="sk-SK" sz="2300" dirty="0" err="1"/>
              <a:t>for</a:t>
            </a:r>
            <a:r>
              <a:rPr lang="sk-SK" sz="2300" dirty="0"/>
              <a:t> cyklu konvertujte teploty do jednotiek </a:t>
            </a:r>
            <a:r>
              <a:rPr lang="sk-SK" sz="2300" dirty="0" err="1"/>
              <a:t>Fahrenheit</a:t>
            </a:r>
            <a:r>
              <a:rPr lang="sk-SK" sz="2300" dirty="0"/>
              <a:t> a vytvorte nový slovník, ktorý bude obsahovať páry mesto: teplota v stupňoch </a:t>
            </a:r>
            <a:r>
              <a:rPr lang="sk-SK" sz="2300" dirty="0" err="1"/>
              <a:t>Fahrenheita</a:t>
            </a:r>
            <a:r>
              <a:rPr lang="sk-SK" sz="2300" dirty="0"/>
              <a:t>.</a:t>
            </a:r>
          </a:p>
          <a:p>
            <a:endParaRPr lang="sk-SK" sz="2300" dirty="0"/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45760B73-389F-0B83-F5A5-7A3C702E49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6248" y="3375260"/>
            <a:ext cx="8179501" cy="2456740"/>
          </a:xfrm>
          <a:prstGeom prst="rect">
            <a:avLst/>
          </a:prstGeom>
        </p:spPr>
      </p:pic>
      <p:sp>
        <p:nvSpPr>
          <p:cNvPr id="8" name="Zástupný objekt pre pätu 1">
            <a:extLst>
              <a:ext uri="{FF2B5EF4-FFF2-40B4-BE49-F238E27FC236}">
                <a16:creationId xmlns:a16="http://schemas.microsoft.com/office/drawing/2014/main" id="{B9E31CD8-4C13-432A-E45C-2DC7BE6BE2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Slovníky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231764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7DEF969-CA67-70C5-1B44-F15F69BB88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DAB2E-1797-29E8-E759-F3E36E26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Záverečné cvičenie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E75EF5C6-D755-C64C-AED6-1E45350A1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300" dirty="0"/>
              <a:t>V študijných materiáloch nájdete súbor ‘</a:t>
            </a:r>
            <a:r>
              <a:rPr lang="sk-SK" sz="2300" dirty="0" err="1"/>
              <a:t>Dict_trasy.py</a:t>
            </a:r>
            <a:r>
              <a:rPr lang="sk-SK" sz="2300" dirty="0"/>
              <a:t>‘. V tomto súbore sa nachádza slovník, ktorý obsahuje 3 rôzne trasy z Brna do Prahy, pričom sú dané ich vzdialenosti a časy. Napíšte funkciu, ktorá vezme slovník trás ako argument a spočíta veľkosť priemernej rýchlosti (v km/h) na každej trase. Funkcia následne vytvorí nový slovník, v ktorom budú zapísané trasy a rýchlosti ako “trasa: priemerná rýchlosť“ a tento slovník vráti.</a:t>
            </a:r>
          </a:p>
        </p:txBody>
      </p:sp>
      <p:sp>
        <p:nvSpPr>
          <p:cNvPr id="6" name="Zástupný objekt pre pätu 1">
            <a:extLst>
              <a:ext uri="{FF2B5EF4-FFF2-40B4-BE49-F238E27FC236}">
                <a16:creationId xmlns:a16="http://schemas.microsoft.com/office/drawing/2014/main" id="{7B2302DA-A495-4841-2014-0E8C4D7E80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Slovníky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863746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1F38ECC-9ECF-6F1D-ED2E-7A4942E3BA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19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CCE13E4-A28D-60F9-1D01-F6749AE8C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Pozn: Kopírovanie slovníka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CF1BF8D3-B2C6-90D9-35BE-4B2AC8788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692002"/>
            <a:ext cx="5377200" cy="4139998"/>
          </a:xfrm>
        </p:spPr>
        <p:txBody>
          <a:bodyPr/>
          <a:lstStyle/>
          <a:p>
            <a:pPr marL="72000" indent="0">
              <a:buNone/>
            </a:pPr>
            <a:r>
              <a:rPr lang="sk-CZ" sz="2300" b="1" dirty="0"/>
              <a:t>Pamäť počítača:</a:t>
            </a:r>
          </a:p>
          <a:p>
            <a:pPr marL="72000" indent="0">
              <a:buNone/>
            </a:pPr>
            <a:endParaRPr lang="sk-CZ" sz="2300" b="1" dirty="0"/>
          </a:p>
          <a:p>
            <a:pPr marL="72000" indent="0">
              <a:buNone/>
            </a:pPr>
            <a:r>
              <a:rPr lang="sk-SK" sz="2300" dirty="0"/>
              <a:t>a		{‘</a:t>
            </a:r>
            <a:r>
              <a:rPr lang="sk-SK" sz="2300" dirty="0" err="1"/>
              <a:t>one</a:t>
            </a:r>
            <a:r>
              <a:rPr lang="sk-SK" sz="2300" dirty="0"/>
              <a:t>‘: 1, ‘</a:t>
            </a:r>
            <a:r>
              <a:rPr lang="sk-SK" sz="2300" dirty="0" err="1"/>
              <a:t>two</a:t>
            </a:r>
            <a:r>
              <a:rPr lang="sk-SK" sz="2300" dirty="0"/>
              <a:t>‘: 2}</a:t>
            </a:r>
          </a:p>
          <a:p>
            <a:pPr marL="72000" indent="0">
              <a:buNone/>
            </a:pPr>
            <a:r>
              <a:rPr lang="sk-SK" sz="2300" dirty="0"/>
              <a:t>b </a:t>
            </a:r>
          </a:p>
          <a:p>
            <a:pPr marL="72000" indent="0">
              <a:buNone/>
            </a:pPr>
            <a:endParaRPr lang="sk-SK" sz="2300" dirty="0"/>
          </a:p>
          <a:p>
            <a:pPr marL="72000" indent="0">
              <a:buNone/>
            </a:pPr>
            <a:endParaRPr lang="sk-SK" sz="2300" dirty="0"/>
          </a:p>
          <a:p>
            <a:pPr marL="72000" indent="0">
              <a:buNone/>
            </a:pPr>
            <a:r>
              <a:rPr lang="sk-SK" sz="2300" dirty="0"/>
              <a:t>a		{‘</a:t>
            </a:r>
            <a:r>
              <a:rPr lang="sk-SK" sz="2300" dirty="0" err="1"/>
              <a:t>one</a:t>
            </a:r>
            <a:r>
              <a:rPr lang="sk-SK" sz="2300" dirty="0"/>
              <a:t>‘: 1, ‘</a:t>
            </a:r>
            <a:r>
              <a:rPr lang="sk-SK" sz="2300" dirty="0" err="1"/>
              <a:t>two</a:t>
            </a:r>
            <a:r>
              <a:rPr lang="sk-SK" sz="2300" dirty="0"/>
              <a:t>‘: 2}</a:t>
            </a:r>
          </a:p>
          <a:p>
            <a:pPr marL="72000" indent="0">
              <a:buNone/>
            </a:pPr>
            <a:r>
              <a:rPr lang="sk-SK" sz="2300" dirty="0"/>
              <a:t>b 		{‘</a:t>
            </a:r>
            <a:r>
              <a:rPr lang="sk-SK" sz="2300" dirty="0" err="1"/>
              <a:t>one</a:t>
            </a:r>
            <a:r>
              <a:rPr lang="sk-SK" sz="2300" dirty="0"/>
              <a:t>‘: 1, ‘</a:t>
            </a:r>
            <a:r>
              <a:rPr lang="sk-SK" sz="2300" dirty="0" err="1"/>
              <a:t>two</a:t>
            </a:r>
            <a:r>
              <a:rPr lang="sk-SK" sz="2300" dirty="0"/>
              <a:t>‘: 2}</a:t>
            </a:r>
            <a:endParaRPr lang="sk-CZ" sz="2300" dirty="0"/>
          </a:p>
        </p:txBody>
      </p:sp>
      <p:sp>
        <p:nvSpPr>
          <p:cNvPr id="6" name="Zástupný objekt pre pätu 1">
            <a:extLst>
              <a:ext uri="{FF2B5EF4-FFF2-40B4-BE49-F238E27FC236}">
                <a16:creationId xmlns:a16="http://schemas.microsoft.com/office/drawing/2014/main" id="{199661B2-9D75-9615-DE30-05815D9734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Slovníky</a:t>
            </a:r>
            <a:endParaRPr lang="en-GB" noProof="0" dirty="0"/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10875936-0504-0FF1-48EB-75100F93FF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4792"/>
          <a:stretch/>
        </p:blipFill>
        <p:spPr>
          <a:xfrm>
            <a:off x="1454200" y="2618443"/>
            <a:ext cx="3225800" cy="1016219"/>
          </a:xfrm>
          <a:prstGeom prst="rect">
            <a:avLst/>
          </a:prstGeom>
        </p:spPr>
      </p:pic>
      <p:pic>
        <p:nvPicPr>
          <p:cNvPr id="8" name="Obrázok 7">
            <a:extLst>
              <a:ext uri="{FF2B5EF4-FFF2-40B4-BE49-F238E27FC236}">
                <a16:creationId xmlns:a16="http://schemas.microsoft.com/office/drawing/2014/main" id="{DF154D85-AF60-7D3E-358B-CA1537C88C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4792"/>
          <a:stretch/>
        </p:blipFill>
        <p:spPr>
          <a:xfrm>
            <a:off x="1454200" y="4423221"/>
            <a:ext cx="3225800" cy="1016219"/>
          </a:xfrm>
          <a:prstGeom prst="rect">
            <a:avLst/>
          </a:prstGeom>
        </p:spPr>
      </p:pic>
      <p:cxnSp>
        <p:nvCxnSpPr>
          <p:cNvPr id="10" name="Rovná spojovacia šípka 9">
            <a:extLst>
              <a:ext uri="{FF2B5EF4-FFF2-40B4-BE49-F238E27FC236}">
                <a16:creationId xmlns:a16="http://schemas.microsoft.com/office/drawing/2014/main" id="{38334B54-9A6F-4033-BF41-D88B034A155E}"/>
              </a:ext>
            </a:extLst>
          </p:cNvPr>
          <p:cNvCxnSpPr/>
          <p:nvPr/>
        </p:nvCxnSpPr>
        <p:spPr bwMode="auto">
          <a:xfrm>
            <a:off x="6505903" y="2858814"/>
            <a:ext cx="130328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Rovná spojovacia šípka 10">
            <a:extLst>
              <a:ext uri="{FF2B5EF4-FFF2-40B4-BE49-F238E27FC236}">
                <a16:creationId xmlns:a16="http://schemas.microsoft.com/office/drawing/2014/main" id="{FCD1C843-39CF-5A2D-7D2B-E75B674FCB30}"/>
              </a:ext>
            </a:extLst>
          </p:cNvPr>
          <p:cNvCxnSpPr/>
          <p:nvPr/>
        </p:nvCxnSpPr>
        <p:spPr bwMode="auto">
          <a:xfrm>
            <a:off x="6505902" y="4703379"/>
            <a:ext cx="130328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Rovná spojovacia šípka 11">
            <a:extLst>
              <a:ext uri="{FF2B5EF4-FFF2-40B4-BE49-F238E27FC236}">
                <a16:creationId xmlns:a16="http://schemas.microsoft.com/office/drawing/2014/main" id="{99AEBE80-D384-7273-DD96-6ACEE1337CF7}"/>
              </a:ext>
            </a:extLst>
          </p:cNvPr>
          <p:cNvCxnSpPr/>
          <p:nvPr/>
        </p:nvCxnSpPr>
        <p:spPr bwMode="auto">
          <a:xfrm>
            <a:off x="6505901" y="5150069"/>
            <a:ext cx="130328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Rovná spojovacia šípka 12">
            <a:extLst>
              <a:ext uri="{FF2B5EF4-FFF2-40B4-BE49-F238E27FC236}">
                <a16:creationId xmlns:a16="http://schemas.microsoft.com/office/drawing/2014/main" id="{FD000D06-8D3E-854E-2F78-0A72D4B97025}"/>
              </a:ext>
            </a:extLst>
          </p:cNvPr>
          <p:cNvCxnSpPr/>
          <p:nvPr/>
        </p:nvCxnSpPr>
        <p:spPr bwMode="auto">
          <a:xfrm flipV="1">
            <a:off x="6505901" y="2953407"/>
            <a:ext cx="1303283" cy="36786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34023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7DEF969-CA67-70C5-1B44-F15F69BB88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DAB2E-1797-29E8-E759-F3E36E26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Opakovanie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E75EF5C6-D755-C64C-AED6-1E45350A1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300" dirty="0"/>
              <a:t>Slovník je dátová štruktúra, do ktorej ukladáme hodnoty pomocou </a:t>
            </a:r>
            <a:r>
              <a:rPr lang="sk-SK" sz="2300" b="1" dirty="0"/>
              <a:t>kľúčov</a:t>
            </a:r>
          </a:p>
          <a:p>
            <a:endParaRPr lang="sk-SK" sz="2300" b="1" dirty="0"/>
          </a:p>
          <a:p>
            <a:endParaRPr lang="sk-SK" sz="2300" b="1" dirty="0"/>
          </a:p>
          <a:p>
            <a:endParaRPr lang="sk-SK" sz="2300" b="1" dirty="0"/>
          </a:p>
          <a:p>
            <a:endParaRPr lang="sk-SK" sz="2300" b="1" dirty="0"/>
          </a:p>
          <a:p>
            <a:endParaRPr lang="sk-SK" sz="2300" b="1" dirty="0"/>
          </a:p>
          <a:p>
            <a:pPr marL="72000" indent="0">
              <a:buNone/>
            </a:pPr>
            <a:r>
              <a:rPr lang="sk-SK" sz="2300" dirty="0"/>
              <a:t>					kľúč: hodnota</a:t>
            </a:r>
            <a:endParaRPr lang="sk-CZ" sz="2300" dirty="0"/>
          </a:p>
          <a:p>
            <a:r>
              <a:rPr lang="sk-CZ" sz="2300" dirty="0"/>
              <a:t>Kľúč predstavuje index k danej hodnote</a:t>
            </a:r>
          </a:p>
          <a:p>
            <a:endParaRPr lang="sk-SK" sz="2300" dirty="0"/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EE3809F6-3915-D2DD-B9D7-0EB53E1D43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8258"/>
          <a:stretch/>
        </p:blipFill>
        <p:spPr>
          <a:xfrm>
            <a:off x="1923813" y="2456607"/>
            <a:ext cx="8344374" cy="1705817"/>
          </a:xfrm>
          <a:prstGeom prst="rect">
            <a:avLst/>
          </a:prstGeom>
        </p:spPr>
      </p:pic>
      <p:sp>
        <p:nvSpPr>
          <p:cNvPr id="7" name="BlokTextu 6">
            <a:extLst>
              <a:ext uri="{FF2B5EF4-FFF2-40B4-BE49-F238E27FC236}">
                <a16:creationId xmlns:a16="http://schemas.microsoft.com/office/drawing/2014/main" id="{E257BA56-17FD-923C-007C-25AD5B9923A8}"/>
              </a:ext>
            </a:extLst>
          </p:cNvPr>
          <p:cNvSpPr txBox="1"/>
          <p:nvPr/>
        </p:nvSpPr>
        <p:spPr>
          <a:xfrm>
            <a:off x="424444" y="2885132"/>
            <a:ext cx="11482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k-SK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názov</a:t>
            </a:r>
            <a:r>
              <a:rPr lang="sk-CZ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 algn="l"/>
            <a:r>
              <a:rPr lang="sk-CZ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slovníka</a:t>
            </a:r>
            <a:endParaRPr lang="sk-CZ" sz="36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8" name="Rovná spojovacia šípka 7">
            <a:extLst>
              <a:ext uri="{FF2B5EF4-FFF2-40B4-BE49-F238E27FC236}">
                <a16:creationId xmlns:a16="http://schemas.microsoft.com/office/drawing/2014/main" id="{EF2CB287-7C32-7456-1003-C2CD65CAFFBE}"/>
              </a:ext>
            </a:extLst>
          </p:cNvPr>
          <p:cNvCxnSpPr>
            <a:cxnSpLocks/>
          </p:cNvCxnSpPr>
          <p:nvPr/>
        </p:nvCxnSpPr>
        <p:spPr bwMode="auto">
          <a:xfrm flipV="1">
            <a:off x="1262332" y="2628900"/>
            <a:ext cx="585518" cy="32458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ovacia šípka 9">
            <a:extLst>
              <a:ext uri="{FF2B5EF4-FFF2-40B4-BE49-F238E27FC236}">
                <a16:creationId xmlns:a16="http://schemas.microsoft.com/office/drawing/2014/main" id="{2977B8FE-3DB6-1530-4CBC-65204699D29E}"/>
              </a:ext>
            </a:extLst>
          </p:cNvPr>
          <p:cNvCxnSpPr/>
          <p:nvPr/>
        </p:nvCxnSpPr>
        <p:spPr bwMode="auto">
          <a:xfrm>
            <a:off x="3154707" y="2202456"/>
            <a:ext cx="0" cy="25415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Rovná spojovacia šípka 10">
            <a:extLst>
              <a:ext uri="{FF2B5EF4-FFF2-40B4-BE49-F238E27FC236}">
                <a16:creationId xmlns:a16="http://schemas.microsoft.com/office/drawing/2014/main" id="{3F2508BE-F075-0FC6-13F7-624DB4039981}"/>
              </a:ext>
            </a:extLst>
          </p:cNvPr>
          <p:cNvCxnSpPr>
            <a:cxnSpLocks/>
          </p:cNvCxnSpPr>
          <p:nvPr/>
        </p:nvCxnSpPr>
        <p:spPr bwMode="auto">
          <a:xfrm flipV="1">
            <a:off x="2049807" y="4162424"/>
            <a:ext cx="0" cy="25415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Rovná spojovacia šípka 14">
            <a:extLst>
              <a:ext uri="{FF2B5EF4-FFF2-40B4-BE49-F238E27FC236}">
                <a16:creationId xmlns:a16="http://schemas.microsoft.com/office/drawing/2014/main" id="{D263FEFC-3D3B-D456-C86C-F0FD5A476A9E}"/>
              </a:ext>
            </a:extLst>
          </p:cNvPr>
          <p:cNvCxnSpPr>
            <a:cxnSpLocks/>
          </p:cNvCxnSpPr>
          <p:nvPr/>
        </p:nvCxnSpPr>
        <p:spPr bwMode="auto">
          <a:xfrm>
            <a:off x="3352800" y="3867150"/>
            <a:ext cx="1790700" cy="69127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ástupný objekt pre pätu 1">
            <a:extLst>
              <a:ext uri="{FF2B5EF4-FFF2-40B4-BE49-F238E27FC236}">
                <a16:creationId xmlns:a16="http://schemas.microsoft.com/office/drawing/2014/main" id="{BDDA2E9F-3A61-F95C-B710-34996136CC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Slovníky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449739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7DEF969-CA67-70C5-1B44-F15F69BB88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DAB2E-1797-29E8-E759-F3E36E26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Operácie so slovníkmi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E75EF5C6-D755-C64C-AED6-1E45350A1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000" dirty="0"/>
              <a:t>P</a:t>
            </a:r>
            <a:r>
              <a:rPr lang="sk-CZ" sz="2000" dirty="0"/>
              <a:t>ridanie novej položky:</a:t>
            </a:r>
          </a:p>
          <a:p>
            <a:pPr marL="72000" indent="0">
              <a:buNone/>
            </a:pPr>
            <a:r>
              <a:rPr lang="sk-SK" sz="2000" dirty="0"/>
              <a:t>	s</a:t>
            </a:r>
            <a:r>
              <a:rPr lang="sk-CZ" sz="2000" dirty="0"/>
              <a:t>lovnik[novy_kluc] = nova_hodnota</a:t>
            </a:r>
            <a:endParaRPr lang="sk-SK" sz="2000" dirty="0"/>
          </a:p>
          <a:p>
            <a:pPr>
              <a:lnSpc>
                <a:spcPct val="200000"/>
              </a:lnSpc>
            </a:pPr>
            <a:r>
              <a:rPr lang="sk-SK" sz="2000" dirty="0"/>
              <a:t>Odstránenie položky:</a:t>
            </a:r>
          </a:p>
          <a:p>
            <a:pPr marL="72000" indent="0">
              <a:buNone/>
            </a:pPr>
            <a:r>
              <a:rPr lang="sk-SK" sz="2000" dirty="0"/>
              <a:t>	</a:t>
            </a:r>
            <a:r>
              <a:rPr lang="sk-SK" sz="2000" b="1" dirty="0"/>
              <a:t>del</a:t>
            </a:r>
            <a:r>
              <a:rPr lang="sk-SK" sz="2000" dirty="0"/>
              <a:t> </a:t>
            </a:r>
            <a:r>
              <a:rPr lang="sk-SK" sz="2000" dirty="0" err="1"/>
              <a:t>slovnik</a:t>
            </a:r>
            <a:r>
              <a:rPr lang="sk-CZ" sz="2000" dirty="0"/>
              <a:t>[kluc]		</a:t>
            </a:r>
            <a:r>
              <a:rPr lang="sk-CZ" sz="2000" dirty="0">
                <a:solidFill>
                  <a:schemeClr val="tx2"/>
                </a:solidFill>
              </a:rPr>
              <a:t>iba odstráni</a:t>
            </a:r>
          </a:p>
          <a:p>
            <a:pPr marL="72000" indent="0">
              <a:buNone/>
            </a:pPr>
            <a:r>
              <a:rPr lang="sk-CZ" sz="2000" dirty="0"/>
              <a:t>	slovnik.</a:t>
            </a:r>
            <a:r>
              <a:rPr lang="sk-CZ" sz="2000" b="1" dirty="0"/>
              <a:t>pop</a:t>
            </a:r>
            <a:r>
              <a:rPr lang="sk-CZ" sz="2000" dirty="0"/>
              <a:t>(kluc)	</a:t>
            </a:r>
            <a:r>
              <a:rPr lang="sk-CZ" sz="2000" dirty="0">
                <a:solidFill>
                  <a:schemeClr val="tx2"/>
                </a:solidFill>
              </a:rPr>
              <a:t>odstráni a </a:t>
            </a:r>
            <a:r>
              <a:rPr lang="sk-CZ" sz="2000" u="sng" dirty="0">
                <a:solidFill>
                  <a:schemeClr val="tx2"/>
                </a:solidFill>
              </a:rPr>
              <a:t>vráti</a:t>
            </a:r>
            <a:endParaRPr lang="sk-SK" sz="2000" u="sng" dirty="0">
              <a:solidFill>
                <a:schemeClr val="tx2"/>
              </a:solidFill>
            </a:endParaRPr>
          </a:p>
          <a:p>
            <a:pPr marL="72000" indent="0">
              <a:buNone/>
            </a:pPr>
            <a:r>
              <a:rPr lang="sk-SK" sz="2000" dirty="0"/>
              <a:t>	</a:t>
            </a:r>
            <a:r>
              <a:rPr lang="sk-SK" sz="2000" dirty="0" err="1"/>
              <a:t>slovnik.</a:t>
            </a:r>
            <a:r>
              <a:rPr lang="sk-SK" sz="2000" b="1" dirty="0" err="1"/>
              <a:t>popitem</a:t>
            </a:r>
            <a:r>
              <a:rPr lang="sk-SK" sz="2000" dirty="0"/>
              <a:t>()	</a:t>
            </a:r>
            <a:r>
              <a:rPr lang="sk-SK" sz="2000" dirty="0">
                <a:solidFill>
                  <a:schemeClr val="tx2"/>
                </a:solidFill>
              </a:rPr>
              <a:t>odstráni a vráti </a:t>
            </a:r>
            <a:r>
              <a:rPr lang="sk-SK" sz="2000" u="sng" dirty="0">
                <a:solidFill>
                  <a:schemeClr val="tx2"/>
                </a:solidFill>
              </a:rPr>
              <a:t>posledný pridaný</a:t>
            </a:r>
            <a:r>
              <a:rPr lang="sk-SK" sz="2000" dirty="0">
                <a:solidFill>
                  <a:schemeClr val="tx2"/>
                </a:solidFill>
              </a:rPr>
              <a:t> kľúč</a:t>
            </a:r>
          </a:p>
          <a:p>
            <a:pPr>
              <a:lnSpc>
                <a:spcPct val="200000"/>
              </a:lnSpc>
            </a:pPr>
            <a:r>
              <a:rPr lang="sk-SK" sz="2000" dirty="0"/>
              <a:t>Zmena hodnoty u existujúceho kľúča</a:t>
            </a:r>
            <a:r>
              <a:rPr lang="sk-CZ" sz="2000" dirty="0"/>
              <a:t>:</a:t>
            </a:r>
          </a:p>
          <a:p>
            <a:pPr marL="72000" indent="0">
              <a:buNone/>
            </a:pPr>
            <a:r>
              <a:rPr lang="sk-CZ" sz="2000" dirty="0"/>
              <a:t>	slovnik[kluc] = nova_hodnota</a:t>
            </a:r>
            <a:endParaRPr lang="sk-SK" sz="2000" dirty="0"/>
          </a:p>
        </p:txBody>
      </p:sp>
      <p:sp>
        <p:nvSpPr>
          <p:cNvPr id="6" name="Zástupný objekt pre pätu 1">
            <a:extLst>
              <a:ext uri="{FF2B5EF4-FFF2-40B4-BE49-F238E27FC236}">
                <a16:creationId xmlns:a16="http://schemas.microsoft.com/office/drawing/2014/main" id="{AFB433AA-35C9-7D32-A086-BB68BC73CF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Slovníky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65876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7DEF969-CA67-70C5-1B44-F15F69BB88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DAB2E-1797-29E8-E759-F3E36E26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Cvičenie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E75EF5C6-D755-C64C-AED6-1E45350A1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300" dirty="0"/>
              <a:t>Znova si vezmite slovník zo súboru “</a:t>
            </a:r>
            <a:r>
              <a:rPr lang="sk-SK" sz="2300" dirty="0" err="1"/>
              <a:t>Dict_index.py</a:t>
            </a:r>
            <a:r>
              <a:rPr lang="sk-SK" sz="2300" dirty="0"/>
              <a:t>“. Z tohto slovníku odstráňte predmety a uložte ich do premennej p, prepíšte vek študentky na 18 a odstráňte známky.</a:t>
            </a:r>
          </a:p>
        </p:txBody>
      </p:sp>
      <p:sp>
        <p:nvSpPr>
          <p:cNvPr id="6" name="Zástupný objekt pre pätu 1">
            <a:extLst>
              <a:ext uri="{FF2B5EF4-FFF2-40B4-BE49-F238E27FC236}">
                <a16:creationId xmlns:a16="http://schemas.microsoft.com/office/drawing/2014/main" id="{D68B2674-B8AB-8351-4A3C-B3552ACBF7C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Slovníky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210822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7DEF969-CA67-70C5-1B44-F15F69BB88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DAB2E-1797-29E8-E759-F3E36E26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Cvičenie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E75EF5C6-D755-C64C-AED6-1E45350A1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300" dirty="0"/>
              <a:t>Znova si vezmite slovník zo súboru “</a:t>
            </a:r>
            <a:r>
              <a:rPr lang="sk-SK" sz="2300" dirty="0" err="1"/>
              <a:t>Dict_index.py</a:t>
            </a:r>
            <a:r>
              <a:rPr lang="sk-SK" sz="2300" dirty="0"/>
              <a:t>“. Z tohto slovníku odstráňte predmety a uložte ich do premennej p, prepíšte vek študentky na 18 a odstráňte známky.</a:t>
            </a:r>
          </a:p>
        </p:txBody>
      </p:sp>
      <p:sp>
        <p:nvSpPr>
          <p:cNvPr id="6" name="Zástupný objekt pre pätu 1">
            <a:extLst>
              <a:ext uri="{FF2B5EF4-FFF2-40B4-BE49-F238E27FC236}">
                <a16:creationId xmlns:a16="http://schemas.microsoft.com/office/drawing/2014/main" id="{D68B2674-B8AB-8351-4A3C-B3552ACBF7C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Slovníky</a:t>
            </a:r>
            <a:endParaRPr lang="en-GB" noProof="0" dirty="0"/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FC83EBFF-FDB2-36D1-34BC-A5CCFB6C08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7581" y="2755075"/>
            <a:ext cx="6756838" cy="3597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944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7DEF969-CA67-70C5-1B44-F15F69BB88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DAB2E-1797-29E8-E759-F3E36E26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Operácie so slovníkmi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E75EF5C6-D755-C64C-AED6-1E45350A1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</p:spPr>
        <p:txBody>
          <a:bodyPr/>
          <a:lstStyle/>
          <a:p>
            <a:r>
              <a:rPr lang="sk-SK" sz="2000" dirty="0"/>
              <a:t>Počet kľúčov:</a:t>
            </a:r>
          </a:p>
          <a:p>
            <a:pPr marL="72000" indent="0">
              <a:buNone/>
            </a:pPr>
            <a:r>
              <a:rPr lang="sk-SK" sz="2000" dirty="0"/>
              <a:t>	</a:t>
            </a:r>
            <a:r>
              <a:rPr lang="sk-SK" sz="2000" b="1" dirty="0"/>
              <a:t>len</a:t>
            </a:r>
            <a:r>
              <a:rPr lang="sk-SK" sz="2000" dirty="0"/>
              <a:t>(</a:t>
            </a:r>
            <a:r>
              <a:rPr lang="sk-SK" sz="2000" dirty="0" err="1"/>
              <a:t>slovnik</a:t>
            </a:r>
            <a:r>
              <a:rPr lang="sk-SK" sz="2000" dirty="0"/>
              <a:t>)</a:t>
            </a:r>
          </a:p>
          <a:p>
            <a:pPr>
              <a:lnSpc>
                <a:spcPct val="200000"/>
              </a:lnSpc>
            </a:pPr>
            <a:r>
              <a:rPr lang="sk-SK" sz="2000" dirty="0"/>
              <a:t>Získanie hodnoty pod kľúčom:</a:t>
            </a:r>
          </a:p>
          <a:p>
            <a:pPr marL="72000" indent="0">
              <a:buNone/>
            </a:pPr>
            <a:r>
              <a:rPr lang="sk-SK" sz="2000" dirty="0"/>
              <a:t>	</a:t>
            </a:r>
            <a:r>
              <a:rPr lang="sk-SK" sz="2000" dirty="0" err="1"/>
              <a:t>slovnik.</a:t>
            </a:r>
            <a:r>
              <a:rPr lang="sk-SK" sz="2000" b="1" dirty="0" err="1"/>
              <a:t>get</a:t>
            </a:r>
            <a:r>
              <a:rPr lang="sk-SK" sz="2000" dirty="0"/>
              <a:t>(</a:t>
            </a:r>
            <a:r>
              <a:rPr lang="sk-SK" sz="2000" dirty="0" err="1"/>
              <a:t>kluc</a:t>
            </a:r>
            <a:r>
              <a:rPr lang="sk-SK" sz="2000" dirty="0"/>
              <a:t>)</a:t>
            </a:r>
          </a:p>
          <a:p>
            <a:pPr>
              <a:lnSpc>
                <a:spcPct val="200000"/>
              </a:lnSpc>
            </a:pPr>
            <a:r>
              <a:rPr lang="sk-SK" sz="2000" dirty="0"/>
              <a:t>Zlúčenie dvoch slovníkov:</a:t>
            </a:r>
          </a:p>
          <a:p>
            <a:pPr marL="72000" indent="0">
              <a:buNone/>
            </a:pPr>
            <a:r>
              <a:rPr lang="sk-SK" sz="2000" dirty="0"/>
              <a:t>	slovnik1.</a:t>
            </a:r>
            <a:r>
              <a:rPr lang="sk-SK" sz="2000" b="1" dirty="0"/>
              <a:t>update</a:t>
            </a:r>
            <a:r>
              <a:rPr lang="sk-SK" sz="2000" dirty="0"/>
              <a:t>(slovnik2) 		</a:t>
            </a:r>
            <a:r>
              <a:rPr lang="sk-SK" sz="2000" dirty="0">
                <a:solidFill>
                  <a:schemeClr val="accent1"/>
                </a:solidFill>
              </a:rPr>
              <a:t>prepis </a:t>
            </a:r>
            <a:r>
              <a:rPr lang="sk-SK" sz="2000" u="sng" dirty="0">
                <a:solidFill>
                  <a:schemeClr val="accent1"/>
                </a:solidFill>
              </a:rPr>
              <a:t>starého</a:t>
            </a:r>
            <a:r>
              <a:rPr lang="sk-SK" sz="2000" dirty="0">
                <a:solidFill>
                  <a:schemeClr val="accent1"/>
                </a:solidFill>
              </a:rPr>
              <a:t> slovníka</a:t>
            </a:r>
          </a:p>
          <a:p>
            <a:pPr marL="72000" indent="0">
              <a:buNone/>
            </a:pPr>
            <a:r>
              <a:rPr lang="sk-SK" sz="2000" dirty="0"/>
              <a:t>	slovnik3 = slovnik1 | slovnik2 		</a:t>
            </a:r>
            <a:r>
              <a:rPr lang="sk-SK" sz="2000" dirty="0">
                <a:solidFill>
                  <a:schemeClr val="accent1"/>
                </a:solidFill>
              </a:rPr>
              <a:t>vytvorenie </a:t>
            </a:r>
            <a:r>
              <a:rPr lang="sk-SK" sz="2000" u="sng" dirty="0">
                <a:solidFill>
                  <a:schemeClr val="accent1"/>
                </a:solidFill>
              </a:rPr>
              <a:t>nového</a:t>
            </a:r>
            <a:r>
              <a:rPr lang="sk-SK" sz="2000" dirty="0">
                <a:solidFill>
                  <a:schemeClr val="accent1"/>
                </a:solidFill>
              </a:rPr>
              <a:t> slovníka</a:t>
            </a:r>
          </a:p>
          <a:p>
            <a:pPr>
              <a:lnSpc>
                <a:spcPct val="200000"/>
              </a:lnSpc>
            </a:pPr>
            <a:r>
              <a:rPr lang="sk-SK" sz="2000" dirty="0"/>
              <a:t>Vyprázdnenie slovníka: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sk-SK" sz="2000" dirty="0"/>
              <a:t>	</a:t>
            </a:r>
            <a:r>
              <a:rPr lang="sk-SK" sz="2000" dirty="0" err="1"/>
              <a:t>slovnik.</a:t>
            </a:r>
            <a:r>
              <a:rPr lang="sk-SK" sz="2000" b="1" dirty="0" err="1"/>
              <a:t>clear</a:t>
            </a:r>
            <a:r>
              <a:rPr lang="sk-SK" sz="2000" dirty="0"/>
              <a:t>()</a:t>
            </a:r>
          </a:p>
          <a:p>
            <a:pPr marL="72000" indent="0">
              <a:buNone/>
            </a:pPr>
            <a:endParaRPr lang="sk-SK" sz="2300" dirty="0"/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50B12D65-02BB-E0C6-FD7D-C8BD9AC45D6C}"/>
              </a:ext>
            </a:extLst>
          </p:cNvPr>
          <p:cNvSpPr txBox="1"/>
          <p:nvPr/>
        </p:nvSpPr>
        <p:spPr>
          <a:xfrm>
            <a:off x="6095999" y="2401283"/>
            <a:ext cx="4498428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sk-CZ" sz="2000" dirty="0">
                <a:latin typeface="+mn-lt"/>
              </a:rPr>
              <a:t>Obdobné ako slovnik</a:t>
            </a:r>
            <a:r>
              <a:rPr lang="sk-SK" sz="2000" dirty="0"/>
              <a:t>[</a:t>
            </a:r>
            <a:r>
              <a:rPr lang="sk-SK" sz="2000" dirty="0" err="1"/>
              <a:t>kluc</a:t>
            </a:r>
            <a:r>
              <a:rPr lang="sk-SK" sz="2000" dirty="0"/>
              <a:t>], </a:t>
            </a:r>
            <a:r>
              <a:rPr lang="sk-SK" sz="2000" b="1" dirty="0"/>
              <a:t>ALE</a:t>
            </a:r>
            <a:r>
              <a:rPr lang="sk-SK" sz="2000" dirty="0"/>
              <a:t> pokiaľ sa tam daný kľúč nenachádza:</a:t>
            </a:r>
          </a:p>
          <a:p>
            <a:pPr algn="l"/>
            <a:r>
              <a:rPr lang="sk-CZ" sz="2000" dirty="0">
                <a:latin typeface="+mn-lt"/>
              </a:rPr>
              <a:t>slovnik</a:t>
            </a:r>
            <a:r>
              <a:rPr lang="sk-SK" sz="2000" dirty="0"/>
              <a:t>[</a:t>
            </a:r>
            <a:r>
              <a:rPr lang="sk-SK" sz="2000" dirty="0" err="1"/>
              <a:t>kluc</a:t>
            </a:r>
            <a:r>
              <a:rPr lang="sk-SK" sz="2000" dirty="0"/>
              <a:t>]		</a:t>
            </a:r>
            <a:r>
              <a:rPr lang="sk-SK" sz="2000" dirty="0" err="1"/>
              <a:t>error</a:t>
            </a:r>
            <a:endParaRPr lang="sk-SK" sz="2000" dirty="0"/>
          </a:p>
          <a:p>
            <a:pPr algn="l"/>
            <a:r>
              <a:rPr lang="sk-SK" sz="2000" dirty="0" err="1">
                <a:latin typeface="+mn-lt"/>
              </a:rPr>
              <a:t>slovnik.get</a:t>
            </a:r>
            <a:r>
              <a:rPr lang="sk-SK" sz="2000" dirty="0">
                <a:latin typeface="+mn-lt"/>
              </a:rPr>
              <a:t>(</a:t>
            </a:r>
            <a:r>
              <a:rPr lang="sk-SK" sz="2000" dirty="0" err="1">
                <a:latin typeface="+mn-lt"/>
              </a:rPr>
              <a:t>kluc</a:t>
            </a:r>
            <a:r>
              <a:rPr lang="sk-SK" sz="2000" dirty="0">
                <a:latin typeface="+mn-lt"/>
              </a:rPr>
              <a:t>)		</a:t>
            </a:r>
            <a:r>
              <a:rPr lang="sk-SK" sz="2000" dirty="0" err="1">
                <a:latin typeface="+mn-lt"/>
              </a:rPr>
              <a:t>None</a:t>
            </a:r>
            <a:endParaRPr lang="sk-CZ" sz="2000" dirty="0">
              <a:latin typeface="+mn-lt"/>
            </a:endParaRPr>
          </a:p>
        </p:txBody>
      </p:sp>
      <p:cxnSp>
        <p:nvCxnSpPr>
          <p:cNvPr id="8" name="Rovná spojovacia šípka 7">
            <a:extLst>
              <a:ext uri="{FF2B5EF4-FFF2-40B4-BE49-F238E27FC236}">
                <a16:creationId xmlns:a16="http://schemas.microsoft.com/office/drawing/2014/main" id="{C9611274-60C5-2220-CB90-8DDFF1EC02B2}"/>
              </a:ext>
            </a:extLst>
          </p:cNvPr>
          <p:cNvCxnSpPr/>
          <p:nvPr/>
        </p:nvCxnSpPr>
        <p:spPr bwMode="auto">
          <a:xfrm>
            <a:off x="3668112" y="3494692"/>
            <a:ext cx="2207172" cy="0"/>
          </a:xfrm>
          <a:prstGeom prst="straightConnector1">
            <a:avLst/>
          </a:prstGeom>
          <a:ln w="12700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ovacia šípka 9">
            <a:extLst>
              <a:ext uri="{FF2B5EF4-FFF2-40B4-BE49-F238E27FC236}">
                <a16:creationId xmlns:a16="http://schemas.microsoft.com/office/drawing/2014/main" id="{37833EF8-3459-59E2-15AC-F285A76D55E5}"/>
              </a:ext>
            </a:extLst>
          </p:cNvPr>
          <p:cNvCxnSpPr/>
          <p:nvPr/>
        </p:nvCxnSpPr>
        <p:spPr bwMode="auto">
          <a:xfrm>
            <a:off x="7730357" y="3237186"/>
            <a:ext cx="107205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Rovná spojovacia šípka 10">
            <a:extLst>
              <a:ext uri="{FF2B5EF4-FFF2-40B4-BE49-F238E27FC236}">
                <a16:creationId xmlns:a16="http://schemas.microsoft.com/office/drawing/2014/main" id="{8E9641E4-BDDB-2042-297C-D5DAB8DBD8D7}"/>
              </a:ext>
            </a:extLst>
          </p:cNvPr>
          <p:cNvCxnSpPr/>
          <p:nvPr/>
        </p:nvCxnSpPr>
        <p:spPr bwMode="auto">
          <a:xfrm>
            <a:off x="8119240" y="3541988"/>
            <a:ext cx="68317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Rovná spojovacia šípka 12">
            <a:extLst>
              <a:ext uri="{FF2B5EF4-FFF2-40B4-BE49-F238E27FC236}">
                <a16:creationId xmlns:a16="http://schemas.microsoft.com/office/drawing/2014/main" id="{74C136B9-203D-AAF1-6B9C-FB776AF98D05}"/>
              </a:ext>
            </a:extLst>
          </p:cNvPr>
          <p:cNvCxnSpPr/>
          <p:nvPr/>
        </p:nvCxnSpPr>
        <p:spPr bwMode="auto">
          <a:xfrm>
            <a:off x="4729658" y="4556234"/>
            <a:ext cx="135583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Rovná spojovacia šípka 14">
            <a:extLst>
              <a:ext uri="{FF2B5EF4-FFF2-40B4-BE49-F238E27FC236}">
                <a16:creationId xmlns:a16="http://schemas.microsoft.com/office/drawing/2014/main" id="{18EBCA99-80B1-D002-9077-2C9F41815A80}"/>
              </a:ext>
            </a:extLst>
          </p:cNvPr>
          <p:cNvCxnSpPr/>
          <p:nvPr/>
        </p:nvCxnSpPr>
        <p:spPr bwMode="auto">
          <a:xfrm>
            <a:off x="5055476" y="5002925"/>
            <a:ext cx="103001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Zástupný objekt pre pätu 1">
            <a:extLst>
              <a:ext uri="{FF2B5EF4-FFF2-40B4-BE49-F238E27FC236}">
                <a16:creationId xmlns:a16="http://schemas.microsoft.com/office/drawing/2014/main" id="{DC1A1636-1EBD-4A13-E58F-BFFD633C7A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Slovníky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9553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7DEF969-CA67-70C5-1B44-F15F69BB88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DAB2E-1797-29E8-E759-F3E36E26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Cvičenie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E75EF5C6-D755-C64C-AED6-1E45350A1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6868469" cy="4139998"/>
          </a:xfrm>
        </p:spPr>
        <p:txBody>
          <a:bodyPr/>
          <a:lstStyle/>
          <a:p>
            <a:r>
              <a:rPr lang="sk-SK" sz="2300" dirty="0"/>
              <a:t>V študijných materiáloch nájdete súbor ‘</a:t>
            </a:r>
            <a:r>
              <a:rPr lang="sk-SK" sz="2300" dirty="0" err="1"/>
              <a:t>Dict_teplota.py</a:t>
            </a:r>
            <a:r>
              <a:rPr lang="sk-SK" sz="2300" dirty="0"/>
              <a:t>‘. V tomto súbore sa nachádzajú dva slovníky, ktoré obsahujú teploty v stupňoch Celzia namerané dvoma meteorologickými stanicami v Česku. Tieto dva slovníky spojte do jedného, vyprázdnite nepotrebný slovník/y a následne vypíšte teplotu v Jihlave. </a:t>
            </a:r>
          </a:p>
        </p:txBody>
      </p:sp>
      <p:sp>
        <p:nvSpPr>
          <p:cNvPr id="7" name="Zástupný objekt pre pätu 1">
            <a:extLst>
              <a:ext uri="{FF2B5EF4-FFF2-40B4-BE49-F238E27FC236}">
                <a16:creationId xmlns:a16="http://schemas.microsoft.com/office/drawing/2014/main" id="{2DD2227F-8F0B-E1C0-333F-29C596A732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Slovníky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92662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7DEF969-CA67-70C5-1B44-F15F69BB88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DAB2E-1797-29E8-E759-F3E36E26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Cvičenie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E75EF5C6-D755-C64C-AED6-1E45350A1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6868469" cy="4139998"/>
          </a:xfrm>
        </p:spPr>
        <p:txBody>
          <a:bodyPr/>
          <a:lstStyle/>
          <a:p>
            <a:r>
              <a:rPr lang="sk-SK" sz="2300" dirty="0"/>
              <a:t>V študijných materiáloch nájdete súbor ‘</a:t>
            </a:r>
            <a:r>
              <a:rPr lang="sk-SK" sz="2300" dirty="0" err="1"/>
              <a:t>Dict_teplota.py</a:t>
            </a:r>
            <a:r>
              <a:rPr lang="sk-SK" sz="2300" dirty="0"/>
              <a:t>‘. V tomto súbore sa nachádzajú dva slovníky, ktoré obsahujú teploty v stupňoch Celzia namerané dvoma meteorologickými stanicami v Česku. Tieto dva slovníky spojte do jedného, vyprázdnite nepotrebný slovník/y a následne vypíšte teplotu v Jihlave. </a:t>
            </a:r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07C988C8-7986-196B-6429-D17A138878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9190" y="1332689"/>
            <a:ext cx="2923409" cy="4858624"/>
          </a:xfrm>
          <a:prstGeom prst="rect">
            <a:avLst/>
          </a:prstGeom>
        </p:spPr>
      </p:pic>
      <p:sp>
        <p:nvSpPr>
          <p:cNvPr id="7" name="Zástupný objekt pre pätu 1">
            <a:extLst>
              <a:ext uri="{FF2B5EF4-FFF2-40B4-BE49-F238E27FC236}">
                <a16:creationId xmlns:a16="http://schemas.microsoft.com/office/drawing/2014/main" id="{D256C1FA-5402-F8C1-022A-622D394C10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Slovníky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410874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7DEF969-CA67-70C5-1B44-F15F69BB88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DAB2E-1797-29E8-E759-F3E36E26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Logické operácie so slovníkmi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E75EF5C6-D755-C64C-AED6-1E45350A1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CZ" sz="2300" dirty="0"/>
              <a:t>Operátor </a:t>
            </a:r>
            <a:r>
              <a:rPr lang="sk-CZ" sz="2300" b="1" dirty="0"/>
              <a:t>in</a:t>
            </a:r>
            <a:r>
              <a:rPr lang="sk-CZ" sz="2300" dirty="0"/>
              <a:t> – overí či sa jeden objekt nachádza v druhom objekte</a:t>
            </a:r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02699F40-8B0F-0B28-7498-F6AD39CDA5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3050" y="2479301"/>
            <a:ext cx="4025900" cy="2565400"/>
          </a:xfrm>
          <a:prstGeom prst="rect">
            <a:avLst/>
          </a:prstGeom>
        </p:spPr>
      </p:pic>
      <p:sp>
        <p:nvSpPr>
          <p:cNvPr id="7" name="Zástupný objekt pre pätu 1">
            <a:extLst>
              <a:ext uri="{FF2B5EF4-FFF2-40B4-BE49-F238E27FC236}">
                <a16:creationId xmlns:a16="http://schemas.microsoft.com/office/drawing/2014/main" id="{FE447149-D3CD-23FC-55C2-E64CE3F36A9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Slovníky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572976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ci-prezentace-16-9-en-v10.potx" id="{6DC4F755-0C59-43DC-9B78-199E85A08B0A}" vid="{C504AE12-3C24-4EDE-B051-5211F7A70BF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Presentation_MU_EN</Template>
  <TotalTime>7920</TotalTime>
  <Words>958</Words>
  <Application>Microsoft Macintosh PowerPoint</Application>
  <PresentationFormat>Širokouhlá</PresentationFormat>
  <Paragraphs>135</Paragraphs>
  <Slides>19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19</vt:i4>
      </vt:variant>
    </vt:vector>
  </HeadingPairs>
  <TitlesOfParts>
    <vt:vector size="24" baseType="lpstr">
      <vt:lpstr>Arial</vt:lpstr>
      <vt:lpstr>Cambria Math</vt:lpstr>
      <vt:lpstr>Tahoma</vt:lpstr>
      <vt:lpstr>Wingdings</vt:lpstr>
      <vt:lpstr>Presentation_MU_EN</vt:lpstr>
      <vt:lpstr>Slovníky 2</vt:lpstr>
      <vt:lpstr>Opakovanie</vt:lpstr>
      <vt:lpstr>Operácie so slovníkmi</vt:lpstr>
      <vt:lpstr>Cvičenie</vt:lpstr>
      <vt:lpstr>Cvičenie</vt:lpstr>
      <vt:lpstr>Operácie so slovníkmi</vt:lpstr>
      <vt:lpstr>Cvičenie</vt:lpstr>
      <vt:lpstr>Cvičenie</vt:lpstr>
      <vt:lpstr>Logické operácie so slovníkmi</vt:lpstr>
      <vt:lpstr>Logické operácie so slovníkmi</vt:lpstr>
      <vt:lpstr>Logické operácie so slovníkmi</vt:lpstr>
      <vt:lpstr>Prístup k položkám slovníka</vt:lpstr>
      <vt:lpstr>Iterovanie cez slovníky</vt:lpstr>
      <vt:lpstr>Iterovanie cez slovníky</vt:lpstr>
      <vt:lpstr>Cvičenie</vt:lpstr>
      <vt:lpstr>Cvičenie</vt:lpstr>
      <vt:lpstr>Cvičenie</vt:lpstr>
      <vt:lpstr>Záverečné cvičenie</vt:lpstr>
      <vt:lpstr>Pozn: Kopírovanie slovníka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Slovníky</dc:title>
  <dc:creator>Kristína Tomanková</dc:creator>
  <cp:lastModifiedBy>Kristína Tomanková</cp:lastModifiedBy>
  <cp:revision>89</cp:revision>
  <cp:lastPrinted>1601-01-01T00:00:00Z</cp:lastPrinted>
  <dcterms:created xsi:type="dcterms:W3CDTF">2024-03-18T11:14:42Z</dcterms:created>
  <dcterms:modified xsi:type="dcterms:W3CDTF">2024-04-03T15:37:32Z</dcterms:modified>
</cp:coreProperties>
</file>