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6" r:id="rId3"/>
    <p:sldId id="277" r:id="rId4"/>
    <p:sldId id="278" r:id="rId5"/>
    <p:sldId id="287" r:id="rId6"/>
    <p:sldId id="281" r:id="rId7"/>
    <p:sldId id="283" r:id="rId8"/>
    <p:sldId id="284" r:id="rId9"/>
    <p:sldId id="280" r:id="rId10"/>
    <p:sldId id="285" r:id="rId11"/>
    <p:sldId id="286" r:id="rId12"/>
    <p:sldId id="289" r:id="rId13"/>
    <p:sldId id="294" r:id="rId14"/>
    <p:sldId id="295" r:id="rId15"/>
    <p:sldId id="27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F01928"/>
    <a:srgbClr val="9100DC"/>
    <a:srgbClr val="00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etlý štýl 2 - zvýrazneni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44" autoAdjust="0"/>
    <p:restoredTop sz="95768" autoAdjust="0"/>
  </p:normalViewPr>
  <p:slideViewPr>
    <p:cSldViewPr snapToGrid="0">
      <p:cViewPr varScale="1">
        <p:scale>
          <a:sx n="121" d="100"/>
          <a:sy n="121" d="100"/>
        </p:scale>
        <p:origin x="664" y="16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0295F0B6-3C46-024E-A5BE-2A788C2991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48DD9DFE-FDEC-0E4D-9C53-D0B7CA5F3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9F07E9E-E4E6-E840-9ACC-F7395F5D75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A21828BC-D679-3A49-9E6A-73D827DA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42B025D-BD7F-5745-A861-A53A9C0926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160503E-1EA8-2E40-B61B-E60E240F6E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1306F7F5-C5E0-E349-8669-2086408EF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A5A055A2-2BEA-B34E-8676-E060135C6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C15B53C-F0BB-1541-AB27-9C4B222A8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DEAAEAB-4311-3840-8220-8CB11113C9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inatomankova@mail.muni.cz" TargetMode="External"/><Relationship Id="rId2" Type="http://schemas.openxmlformats.org/officeDocument/2006/relationships/hyperlink" Target="mailto:445429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brunovsky@mail.muni.cz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Pokročilé</a:t>
            </a:r>
            <a:r>
              <a:rPr lang="en-GB" dirty="0"/>
              <a:t> </a:t>
            </a:r>
            <a:r>
              <a:rPr lang="en-GB" dirty="0" err="1"/>
              <a:t>funkcie</a:t>
            </a:r>
            <a:r>
              <a:rPr lang="en-GB" dirty="0"/>
              <a:t>, </a:t>
            </a:r>
            <a:r>
              <a:rPr lang="en-GB" dirty="0" err="1"/>
              <a:t>rekurzia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Kryštof</a:t>
            </a:r>
            <a:r>
              <a:rPr lang="en-GB" dirty="0"/>
              <a:t> </a:t>
            </a:r>
            <a:r>
              <a:rPr lang="en-GB" dirty="0" err="1"/>
              <a:t>Mrózek</a:t>
            </a:r>
            <a:r>
              <a:rPr lang="en-GB" dirty="0"/>
              <a:t> (</a:t>
            </a:r>
            <a:r>
              <a:rPr lang="en-GB" dirty="0">
                <a:hlinkClick r:id="rId2"/>
              </a:rPr>
              <a:t>445429@mail.muni.cz</a:t>
            </a:r>
            <a:r>
              <a:rPr lang="en-GB" dirty="0"/>
              <a:t>)</a:t>
            </a:r>
          </a:p>
          <a:p>
            <a:r>
              <a:rPr lang="en-GB" dirty="0"/>
              <a:t>Kristína Tomanková (</a:t>
            </a:r>
            <a:r>
              <a:rPr lang="en-GB" dirty="0">
                <a:hlinkClick r:id="rId3"/>
              </a:rPr>
              <a:t>kristinatomankova@mail.muni.cz</a:t>
            </a:r>
            <a:r>
              <a:rPr lang="en-GB" dirty="0"/>
              <a:t>)</a:t>
            </a:r>
          </a:p>
          <a:p>
            <a:r>
              <a:rPr lang="en-GB" dirty="0" err="1"/>
              <a:t>Radoslav</a:t>
            </a:r>
            <a:r>
              <a:rPr lang="en-GB" dirty="0"/>
              <a:t> </a:t>
            </a:r>
            <a:r>
              <a:rPr lang="en-GB" dirty="0" err="1"/>
              <a:t>Brunovský</a:t>
            </a:r>
            <a:r>
              <a:rPr lang="en-GB" dirty="0"/>
              <a:t> (</a:t>
            </a:r>
            <a:r>
              <a:rPr lang="en-GB" dirty="0">
                <a:hlinkClick r:id="rId4"/>
              </a:rPr>
              <a:t>rbrunovsky@mail.muni.cz</a:t>
            </a:r>
            <a:r>
              <a:rPr lang="en-GB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Napíšte rekurzívnu funkciu, ktorá spočíta </a:t>
            </a:r>
            <a:r>
              <a:rPr lang="sk-SK" sz="2300" dirty="0" err="1"/>
              <a:t>faktoriál</a:t>
            </a:r>
            <a:r>
              <a:rPr lang="sk-SK" sz="2300" dirty="0"/>
              <a:t> daného celého čísla.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C72C1F85-9B44-8509-4A1E-5491375F7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762" y="2406431"/>
            <a:ext cx="3912476" cy="3260397"/>
          </a:xfrm>
          <a:prstGeom prst="rect">
            <a:avLst/>
          </a:prstGeom>
        </p:spPr>
      </p:pic>
      <p:sp>
        <p:nvSpPr>
          <p:cNvPr id="8" name="Pravá zložená zátvorka 7">
            <a:extLst>
              <a:ext uri="{FF2B5EF4-FFF2-40B4-BE49-F238E27FC236}">
                <a16:creationId xmlns:a16="http://schemas.microsoft.com/office/drawing/2014/main" id="{91C90FA6-7DCA-077F-7AEE-45C6776046EF}"/>
              </a:ext>
            </a:extLst>
          </p:cNvPr>
          <p:cNvSpPr/>
          <p:nvPr/>
        </p:nvSpPr>
        <p:spPr bwMode="auto">
          <a:xfrm>
            <a:off x="6695091" y="2876897"/>
            <a:ext cx="147144" cy="1022441"/>
          </a:xfrm>
          <a:prstGeom prst="rightBrac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FD3E60AA-C6C6-ECE3-22F0-6C35A7CFBF98}"/>
              </a:ext>
            </a:extLst>
          </p:cNvPr>
          <p:cNvSpPr txBox="1"/>
          <p:nvPr/>
        </p:nvSpPr>
        <p:spPr>
          <a:xfrm>
            <a:off x="8305877" y="2883675"/>
            <a:ext cx="1456841" cy="1015663"/>
          </a:xfrm>
          <a:prstGeom prst="rect">
            <a:avLst/>
          </a:prstGeom>
          <a:noFill/>
          <a:ln w="19050">
            <a:solidFill>
              <a:srgbClr val="00AF3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sk-CZ" sz="2000" dirty="0">
                <a:latin typeface="+mn-lt"/>
              </a:rPr>
              <a:t>Viacero základných prípadov</a:t>
            </a:r>
          </a:p>
        </p:txBody>
      </p: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FDFD1047-B237-2A0A-DF26-248678587309}"/>
              </a:ext>
            </a:extLst>
          </p:cNvPr>
          <p:cNvCxnSpPr>
            <a:cxnSpLocks/>
          </p:cNvCxnSpPr>
          <p:nvPr/>
        </p:nvCxnSpPr>
        <p:spPr bwMode="auto">
          <a:xfrm>
            <a:off x="6994634" y="3388117"/>
            <a:ext cx="1203435" cy="0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24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Napíšte rekurzívnu funkciu, ktorá spočíta </a:t>
            </a:r>
            <a:r>
              <a:rPr lang="sk-SK" sz="2300" dirty="0" err="1"/>
              <a:t>faktoriál</a:t>
            </a:r>
            <a:r>
              <a:rPr lang="sk-SK" sz="2300" dirty="0"/>
              <a:t> daného celého čísla.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C7A19EEC-FE06-D721-D043-6E5CD87F4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3091851"/>
            <a:ext cx="5675588" cy="2017987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1D19AC61-F4F8-874F-77FF-C278301F4C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103" y="2760739"/>
            <a:ext cx="5576897" cy="268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6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Rekurzívne funkcie vs iterácie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 err="1"/>
              <a:t>Rekurziu</a:t>
            </a:r>
            <a:r>
              <a:rPr lang="sk-SK" sz="2300" dirty="0"/>
              <a:t> môžeme chápať aj ako “elegantnú“ iteráciu (všetky rekurzívne problémy sa dajú riešiť aj </a:t>
            </a:r>
            <a:r>
              <a:rPr lang="sk-SK" sz="2300" dirty="0" err="1"/>
              <a:t>iterovaním</a:t>
            </a:r>
            <a:r>
              <a:rPr lang="sk-SK" sz="2300" dirty="0"/>
              <a:t>).</a:t>
            </a:r>
          </a:p>
          <a:p>
            <a:r>
              <a:rPr lang="sk-SK" sz="2300" dirty="0"/>
              <a:t>Príklad: </a:t>
            </a:r>
            <a:r>
              <a:rPr lang="sk-SK" sz="2300" dirty="0" err="1"/>
              <a:t>Faktoriál</a:t>
            </a:r>
            <a:endParaRPr lang="sk-SK" sz="2300" dirty="0"/>
          </a:p>
          <a:p>
            <a:endParaRPr lang="sk-SK" sz="2300" dirty="0"/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3E0F4B76-47E0-49DC-BD30-C7433A8C79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59"/>
          <a:stretch/>
        </p:blipFill>
        <p:spPr>
          <a:xfrm>
            <a:off x="1777781" y="3189014"/>
            <a:ext cx="3606800" cy="1976984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1CC7B18F-CC6C-D413-D2FF-E8D4A49D2F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832"/>
          <a:stretch/>
        </p:blipFill>
        <p:spPr>
          <a:xfrm>
            <a:off x="6807421" y="3055664"/>
            <a:ext cx="3390900" cy="2188998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94657C90-30D7-29B7-3F00-A38174759768}"/>
              </a:ext>
            </a:extLst>
          </p:cNvPr>
          <p:cNvSpPr txBox="1"/>
          <p:nvPr/>
        </p:nvSpPr>
        <p:spPr>
          <a:xfrm>
            <a:off x="2950561" y="5575346"/>
            <a:ext cx="1261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sz="2000" b="1" dirty="0">
                <a:solidFill>
                  <a:schemeClr val="tx2"/>
                </a:solidFill>
                <a:latin typeface="+mn-lt"/>
              </a:rPr>
              <a:t>Rekurzia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07E60B3B-4528-9AFE-638C-5BB9AEBD1387}"/>
              </a:ext>
            </a:extLst>
          </p:cNvPr>
          <p:cNvSpPr txBox="1"/>
          <p:nvPr/>
        </p:nvSpPr>
        <p:spPr>
          <a:xfrm>
            <a:off x="7961589" y="5575346"/>
            <a:ext cx="1082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sz="2000" b="1" dirty="0">
                <a:solidFill>
                  <a:schemeClr val="tx2"/>
                </a:solidFill>
                <a:latin typeface="+mn-lt"/>
              </a:rPr>
              <a:t>Iterácia</a:t>
            </a:r>
          </a:p>
        </p:txBody>
      </p:sp>
    </p:spTree>
    <p:extLst>
      <p:ext uri="{BB962C8B-B14F-4D97-AF65-F5344CB8AC3E}">
        <p14:creationId xmlns:p14="http://schemas.microsoft.com/office/powerpoint/2010/main" val="2765172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Rekurzívne funkcie vs iterácie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 err="1"/>
              <a:t>Rekurziu</a:t>
            </a:r>
            <a:r>
              <a:rPr lang="sk-SK" sz="2300" dirty="0"/>
              <a:t> môžeme chápať aj ako “elegantnú“ iteráciu (všetky rekurzívne problémy sa dajú riešiť aj </a:t>
            </a:r>
            <a:r>
              <a:rPr lang="sk-SK" sz="2300" dirty="0" err="1"/>
              <a:t>iterovaním</a:t>
            </a:r>
            <a:r>
              <a:rPr lang="sk-SK" sz="2300" dirty="0"/>
              <a:t>).</a:t>
            </a:r>
          </a:p>
          <a:p>
            <a:r>
              <a:rPr lang="sk-SK" sz="2300" dirty="0"/>
              <a:t>Príklad: </a:t>
            </a:r>
            <a:r>
              <a:rPr lang="sk-SK" sz="2300" dirty="0" err="1"/>
              <a:t>Faktoriál</a:t>
            </a:r>
            <a:endParaRPr lang="sk-SK" sz="2300" dirty="0"/>
          </a:p>
          <a:p>
            <a:endParaRPr lang="sk-SK" sz="2300" dirty="0"/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3E0F4B76-47E0-49DC-BD30-C7433A8C7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781" y="3189014"/>
            <a:ext cx="3606800" cy="2463800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1CC7B18F-CC6C-D413-D2FF-E8D4A49D2F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7421" y="3055664"/>
            <a:ext cx="3390900" cy="2730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>
                <a:extLst>
                  <a:ext uri="{FF2B5EF4-FFF2-40B4-BE49-F238E27FC236}">
                    <a16:creationId xmlns:a16="http://schemas.microsoft.com/office/drawing/2014/main" id="{C6295785-B036-A797-00CB-C446CA1C7793}"/>
                  </a:ext>
                </a:extLst>
              </p:cNvPr>
              <p:cNvSpPr txBox="1"/>
              <p:nvPr/>
            </p:nvSpPr>
            <p:spPr>
              <a:xfrm>
                <a:off x="196849" y="6127448"/>
                <a:ext cx="10106575" cy="4062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sk-CZ" sz="2000" b="1" dirty="0">
                    <a:solidFill>
                      <a:srgbClr val="00AF3F"/>
                    </a:solidFill>
                    <a:latin typeface="+mn-lt"/>
                  </a:rPr>
                  <a:t>Výpočetný čas: </a:t>
                </a:r>
                <a:r>
                  <a:rPr lang="sk-CZ" sz="2000" b="1" dirty="0">
                    <a:solidFill>
                      <a:schemeClr val="tx2"/>
                    </a:solidFill>
                    <a:latin typeface="+mn-lt"/>
                  </a:rPr>
                  <a:t>	</a:t>
                </a:r>
                <a14:m>
                  <m:oMath xmlns:m="http://schemas.openxmlformats.org/officeDocument/2006/math">
                    <m:r>
                      <a:rPr lang="sk-SK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2.8</m:t>
                    </m:r>
                    <m:r>
                      <a:rPr lang="sk-SK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k-SK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sk-SK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sk-SK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sk-CZ" sz="2000" dirty="0">
                    <a:solidFill>
                      <a:schemeClr val="tx2"/>
                    </a:solidFill>
                    <a:latin typeface="+mn-lt"/>
                  </a:rPr>
                  <a:t> 		</a:t>
                </a:r>
                <a:r>
                  <a:rPr lang="sk-CZ" sz="2000" dirty="0">
                    <a:solidFill>
                      <a:srgbClr val="00AF3F"/>
                    </a:solidFill>
                    <a:latin typeface="+mn-lt"/>
                  </a:rPr>
                  <a:t>vs</a:t>
                </a:r>
                <a:r>
                  <a:rPr lang="sk-CZ" sz="2000" dirty="0">
                    <a:solidFill>
                      <a:schemeClr val="tx2"/>
                    </a:solidFill>
                    <a:latin typeface="+mn-lt"/>
                  </a:rPr>
                  <a:t> 		</a:t>
                </a:r>
                <a14:m>
                  <m:oMath xmlns:m="http://schemas.openxmlformats.org/officeDocument/2006/math">
                    <m:r>
                      <a:rPr lang="sk-SK" sz="200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sk-SK" sz="2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sk-SK" sz="2000" b="0" i="1" smtClean="0">
                        <a:latin typeface="Cambria Math" panose="02040503050406030204" pitchFamily="18" charset="0"/>
                      </a:rPr>
                      <m:t>01</m:t>
                    </m:r>
                    <m:r>
                      <a:rPr lang="sk-SK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k-SK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k-SK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sk-SK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sk-SK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sk-SK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</m:oMath>
                </a14:m>
                <a:endParaRPr lang="sk-CZ" sz="2000" dirty="0">
                  <a:solidFill>
                    <a:schemeClr val="tx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" name="BlokTextu 7">
                <a:extLst>
                  <a:ext uri="{FF2B5EF4-FFF2-40B4-BE49-F238E27FC236}">
                    <a16:creationId xmlns:a16="http://schemas.microsoft.com/office/drawing/2014/main" id="{C6295785-B036-A797-00CB-C446CA1C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49" y="6127448"/>
                <a:ext cx="10106575" cy="406265"/>
              </a:xfrm>
              <a:prstGeom prst="rect">
                <a:avLst/>
              </a:prstGeom>
              <a:blipFill>
                <a:blip r:embed="rId4"/>
                <a:stretch>
                  <a:fillRect l="-627" t="-6061" b="-24242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34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Rekurzívne funkcie vs iterácie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 err="1"/>
              <a:t>Rekurziu</a:t>
            </a:r>
            <a:r>
              <a:rPr lang="sk-SK" sz="2300" dirty="0"/>
              <a:t> môžeme chápať aj ako “elegantnú“ iteráciu (všetky rekurzívne problémy sa dajú riešiť aj </a:t>
            </a:r>
            <a:r>
              <a:rPr lang="sk-SK" sz="2300" dirty="0" err="1"/>
              <a:t>iterovaním</a:t>
            </a:r>
            <a:r>
              <a:rPr lang="sk-SK" sz="2300" dirty="0"/>
              <a:t>).</a:t>
            </a:r>
          </a:p>
          <a:p>
            <a:r>
              <a:rPr lang="sk-SK" sz="2300" dirty="0"/>
              <a:t>Príklad: </a:t>
            </a:r>
            <a:r>
              <a:rPr lang="sk-SK" sz="2300" dirty="0" err="1"/>
              <a:t>Faktoriál</a:t>
            </a:r>
            <a:r>
              <a:rPr lang="sk-SK" sz="2300" dirty="0"/>
              <a:t> – v prípade volania funkcie na číslo 50 dostaneme výsledok v prípade využitia </a:t>
            </a:r>
            <a:r>
              <a:rPr lang="sk-SK" sz="2300" b="1" dirty="0"/>
              <a:t>iterácie cca 56x rýchlejšie</a:t>
            </a:r>
            <a:r>
              <a:rPr lang="sk-SK" sz="2300" dirty="0"/>
              <a:t>.</a:t>
            </a:r>
          </a:p>
          <a:p>
            <a:pPr marL="72000" indent="0">
              <a:buNone/>
            </a:pPr>
            <a:endParaRPr lang="sk-SK" sz="2300" dirty="0"/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D2D28DDA-88D4-1B44-1FBB-B97076DBA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599247"/>
              </p:ext>
            </p:extLst>
          </p:nvPr>
        </p:nvGraphicFramePr>
        <p:xfrm>
          <a:off x="1625600" y="3762001"/>
          <a:ext cx="8940800" cy="1651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70400">
                  <a:extLst>
                    <a:ext uri="{9D8B030D-6E8A-4147-A177-3AD203B41FA5}">
                      <a16:colId xmlns:a16="http://schemas.microsoft.com/office/drawing/2014/main" val="1042754243"/>
                    </a:ext>
                  </a:extLst>
                </a:gridCol>
                <a:gridCol w="4470400">
                  <a:extLst>
                    <a:ext uri="{9D8B030D-6E8A-4147-A177-3AD203B41FA5}">
                      <a16:colId xmlns:a16="http://schemas.microsoft.com/office/drawing/2014/main" val="237635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CZ" dirty="0"/>
                        <a:t>Výhody rekurzie</a:t>
                      </a:r>
                    </a:p>
                  </a:txBody>
                  <a:tcPr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CZ" dirty="0"/>
                        <a:t>Nevýhody rekurzie</a:t>
                      </a:r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9024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CZ" dirty="0"/>
                        <a:t>Elegantný a prehľadný kód</a:t>
                      </a:r>
                    </a:p>
                  </a:txBody>
                  <a:tcPr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CZ" dirty="0"/>
                        <a:t>Rekurzívne volanie funkcie zaberá veľa pamäte a času</a:t>
                      </a:r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87072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CZ" dirty="0"/>
                        <a:t>Komplexný problém je rozdelený do jednoduchých pod-problémov</a:t>
                      </a:r>
                    </a:p>
                  </a:txBody>
                  <a:tcPr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CZ" dirty="0"/>
                        <a:t>Náročné na debug</a:t>
                      </a:r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1275089"/>
                  </a:ext>
                </a:extLst>
              </a:tr>
            </a:tbl>
          </a:graphicData>
        </a:graphic>
      </p:graphicFrame>
      <p:sp>
        <p:nvSpPr>
          <p:cNvPr id="8" name="BlokTextu 7">
            <a:extLst>
              <a:ext uri="{FF2B5EF4-FFF2-40B4-BE49-F238E27FC236}">
                <a16:creationId xmlns:a16="http://schemas.microsoft.com/office/drawing/2014/main" id="{21B9DDF3-B6E7-ED7B-23DD-7F94EB5B5404}"/>
              </a:ext>
            </a:extLst>
          </p:cNvPr>
          <p:cNvSpPr txBox="1"/>
          <p:nvPr/>
        </p:nvSpPr>
        <p:spPr>
          <a:xfrm>
            <a:off x="3048000" y="5643225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dirty="0"/>
              <a:t>* </a:t>
            </a:r>
            <a:r>
              <a:rPr lang="sk-SK" sz="1600" i="1" dirty="0" err="1"/>
              <a:t>Rekurziu</a:t>
            </a:r>
            <a:r>
              <a:rPr lang="sk-SK" sz="1600" i="1" dirty="0"/>
              <a:t> je výhodné použiť v prípadoch, kde je vnáranie logické a prirodzené – napr. pri navigovaní v súboroch na počítači.</a:t>
            </a:r>
          </a:p>
        </p:txBody>
      </p:sp>
    </p:spTree>
    <p:extLst>
      <p:ext uri="{BB962C8B-B14F-4D97-AF65-F5344CB8AC3E}">
        <p14:creationId xmlns:p14="http://schemas.microsoft.com/office/powerpoint/2010/main" val="128916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Záverečné 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Predstavte si </a:t>
            </a:r>
            <a:r>
              <a:rPr lang="sk-SK" sz="2300" dirty="0" err="1"/>
              <a:t>matriošku</a:t>
            </a:r>
            <a:r>
              <a:rPr lang="sk-SK" sz="2300" dirty="0"/>
              <a:t>, ktorá má veľkosť x (predstavuje výšku </a:t>
            </a:r>
            <a:r>
              <a:rPr lang="sk-SK" sz="2300" dirty="0" err="1"/>
              <a:t>matriošky</a:t>
            </a:r>
            <a:r>
              <a:rPr lang="sk-SK" sz="2300" dirty="0"/>
              <a:t>). Každá nasledujúca </a:t>
            </a:r>
            <a:r>
              <a:rPr lang="sk-SK" sz="2300" dirty="0" err="1"/>
              <a:t>matrioška</a:t>
            </a:r>
            <a:r>
              <a:rPr lang="sk-SK" sz="2300" dirty="0"/>
              <a:t> je o 20% menšia ako tá predchádzajúca. Minimálna veľkosť </a:t>
            </a:r>
            <a:r>
              <a:rPr lang="sk-SK" sz="2300" dirty="0" err="1"/>
              <a:t>matriošky</a:t>
            </a:r>
            <a:r>
              <a:rPr lang="sk-SK" sz="2300" dirty="0"/>
              <a:t> je 3 cm. Napíšte funkciu, ktorá spočíta koľko </a:t>
            </a:r>
            <a:r>
              <a:rPr lang="sk-SK" sz="2300" dirty="0" err="1"/>
              <a:t>matriošiek</a:t>
            </a:r>
            <a:r>
              <a:rPr lang="sk-SK" sz="2300" dirty="0"/>
              <a:t> celkom obsahuje </a:t>
            </a:r>
            <a:r>
              <a:rPr lang="sk-SK" sz="2300" dirty="0" err="1"/>
              <a:t>matrioška</a:t>
            </a:r>
            <a:r>
              <a:rPr lang="sk-SK" sz="2300" dirty="0"/>
              <a:t> o veľkosti x.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1026" name="Picture 2" descr="Obrázky Russian Doll – procházejte fotografie, vektory a videa 30,599 |  Adobe Stock">
            <a:extLst>
              <a:ext uri="{FF2B5EF4-FFF2-40B4-BE49-F238E27FC236}">
                <a16:creationId xmlns:a16="http://schemas.microsoft.com/office/drawing/2014/main" id="{DB4BB929-6703-A277-9150-73E7FF077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376" y="3653343"/>
            <a:ext cx="5235247" cy="237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90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Rekurzia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Rekurzia je proces, kedy sa objekt definuje pomocou samého seba.</a:t>
            </a:r>
          </a:p>
          <a:p>
            <a:endParaRPr lang="sk-CZ" sz="2300" dirty="0"/>
          </a:p>
        </p:txBody>
      </p:sp>
      <p:pic>
        <p:nvPicPr>
          <p:cNvPr id="1026" name="Picture 2" descr="Two Mirrors (contrived) | Two mirrors facing one another cre… | Flickr">
            <a:extLst>
              <a:ext uri="{FF2B5EF4-FFF2-40B4-BE49-F238E27FC236}">
                <a16:creationId xmlns:a16="http://schemas.microsoft.com/office/drawing/2014/main" id="{ABEDD0B6-FE39-492B-1C64-34771BEF5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438" y="2212427"/>
            <a:ext cx="6207123" cy="413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98DC6114-CE73-8FEF-4A8F-1DC56654E8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4367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Rekurzívna funkcia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Funkcia, ktorá volá sama seba.</a:t>
            </a:r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pPr marL="72000" indent="0" algn="ctr">
              <a:buNone/>
            </a:pPr>
            <a:r>
              <a:rPr lang="sk-CZ" sz="2300" b="1" dirty="0"/>
              <a:t>Spôsobí takýto zápis funkcie nejaký problém?</a:t>
            </a:r>
          </a:p>
          <a:p>
            <a:endParaRPr lang="sk-CZ" sz="2300" dirty="0"/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45472EE2-CFC1-3CE6-8F31-590B4670B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984" y="2459493"/>
            <a:ext cx="2254031" cy="2233540"/>
          </a:xfrm>
          <a:prstGeom prst="rect">
            <a:avLst/>
          </a:prstGeom>
        </p:spPr>
      </p:pic>
      <p:cxnSp>
        <p:nvCxnSpPr>
          <p:cNvPr id="10" name="Priama spojnica 9">
            <a:extLst>
              <a:ext uri="{FF2B5EF4-FFF2-40B4-BE49-F238E27FC236}">
                <a16:creationId xmlns:a16="http://schemas.microsoft.com/office/drawing/2014/main" id="{97C6D948-DB88-5316-D8D8-F037E870EAB9}"/>
              </a:ext>
            </a:extLst>
          </p:cNvPr>
          <p:cNvCxnSpPr/>
          <p:nvPr/>
        </p:nvCxnSpPr>
        <p:spPr bwMode="auto">
          <a:xfrm>
            <a:off x="5538952" y="2879834"/>
            <a:ext cx="0" cy="10195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3B689DF8-9890-0C1C-62C7-DA160ACDB42D}"/>
              </a:ext>
            </a:extLst>
          </p:cNvPr>
          <p:cNvCxnSpPr/>
          <p:nvPr/>
        </p:nvCxnSpPr>
        <p:spPr bwMode="auto">
          <a:xfrm flipH="1">
            <a:off x="3930869" y="3389586"/>
            <a:ext cx="1450428" cy="0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BlokTextu 12">
            <a:extLst>
              <a:ext uri="{FF2B5EF4-FFF2-40B4-BE49-F238E27FC236}">
                <a16:creationId xmlns:a16="http://schemas.microsoft.com/office/drawing/2014/main" id="{8ED8DD80-AA03-F4FE-3547-A509B3969210}"/>
              </a:ext>
            </a:extLst>
          </p:cNvPr>
          <p:cNvSpPr txBox="1"/>
          <p:nvPr/>
        </p:nvSpPr>
        <p:spPr>
          <a:xfrm>
            <a:off x="720200" y="2925716"/>
            <a:ext cx="3053214" cy="1015663"/>
          </a:xfrm>
          <a:prstGeom prst="rect">
            <a:avLst/>
          </a:prstGeom>
          <a:noFill/>
          <a:ln w="19050">
            <a:solidFill>
              <a:srgbClr val="00AF3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sk-CZ" sz="2000" dirty="0">
                <a:latin typeface="+mn-lt"/>
              </a:rPr>
              <a:t>Vnútro funkcie (odsadené) – funkcia sa odkazuje sama na seba</a:t>
            </a:r>
          </a:p>
        </p:txBody>
      </p:sp>
      <p:cxnSp>
        <p:nvCxnSpPr>
          <p:cNvPr id="17" name="Priama spojnica 16">
            <a:extLst>
              <a:ext uri="{FF2B5EF4-FFF2-40B4-BE49-F238E27FC236}">
                <a16:creationId xmlns:a16="http://schemas.microsoft.com/office/drawing/2014/main" id="{7607137C-DF19-FFEA-2759-E86974BB4648}"/>
              </a:ext>
            </a:extLst>
          </p:cNvPr>
          <p:cNvCxnSpPr>
            <a:cxnSpLocks/>
          </p:cNvCxnSpPr>
          <p:nvPr/>
        </p:nvCxnSpPr>
        <p:spPr bwMode="auto">
          <a:xfrm>
            <a:off x="6978869" y="3389586"/>
            <a:ext cx="756741" cy="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Priama spojnica 17">
            <a:extLst>
              <a:ext uri="{FF2B5EF4-FFF2-40B4-BE49-F238E27FC236}">
                <a16:creationId xmlns:a16="http://schemas.microsoft.com/office/drawing/2014/main" id="{A8CE27CD-3C78-9AAA-83C5-8CD6F338B46A}"/>
              </a:ext>
            </a:extLst>
          </p:cNvPr>
          <p:cNvCxnSpPr>
            <a:cxnSpLocks/>
          </p:cNvCxnSpPr>
          <p:nvPr/>
        </p:nvCxnSpPr>
        <p:spPr bwMode="auto">
          <a:xfrm>
            <a:off x="7735610" y="2701159"/>
            <a:ext cx="0" cy="698937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Rovná spojovacia šípka 20">
            <a:extLst>
              <a:ext uri="{FF2B5EF4-FFF2-40B4-BE49-F238E27FC236}">
                <a16:creationId xmlns:a16="http://schemas.microsoft.com/office/drawing/2014/main" id="{37E98838-AF46-86B8-54EC-3C213FFEFE52}"/>
              </a:ext>
            </a:extLst>
          </p:cNvPr>
          <p:cNvCxnSpPr>
            <a:cxnSpLocks/>
          </p:cNvCxnSpPr>
          <p:nvPr/>
        </p:nvCxnSpPr>
        <p:spPr bwMode="auto">
          <a:xfrm flipH="1">
            <a:off x="7241624" y="2701159"/>
            <a:ext cx="504496" cy="0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BlokTextu 23">
            <a:extLst>
              <a:ext uri="{FF2B5EF4-FFF2-40B4-BE49-F238E27FC236}">
                <a16:creationId xmlns:a16="http://schemas.microsoft.com/office/drawing/2014/main" id="{40347A9D-CC88-0CA4-200A-8E49CCC2EAE2}"/>
              </a:ext>
            </a:extLst>
          </p:cNvPr>
          <p:cNvSpPr txBox="1"/>
          <p:nvPr/>
        </p:nvSpPr>
        <p:spPr>
          <a:xfrm>
            <a:off x="7792983" y="2680139"/>
            <a:ext cx="189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rgbClr val="F01928"/>
                </a:solidFill>
                <a:latin typeface="+mn-lt"/>
              </a:rPr>
              <a:t>r</a:t>
            </a:r>
            <a:r>
              <a:rPr lang="sk-CZ" sz="2000" dirty="0">
                <a:solidFill>
                  <a:srgbClr val="F01928"/>
                </a:solidFill>
                <a:latin typeface="+mn-lt"/>
              </a:rPr>
              <a:t>ekurzívne volanie</a:t>
            </a:r>
          </a:p>
        </p:txBody>
      </p:sp>
      <p:cxnSp>
        <p:nvCxnSpPr>
          <p:cNvPr id="25" name="Priama spojnica 24">
            <a:extLst>
              <a:ext uri="{FF2B5EF4-FFF2-40B4-BE49-F238E27FC236}">
                <a16:creationId xmlns:a16="http://schemas.microsoft.com/office/drawing/2014/main" id="{B13C4827-67B6-9CD3-693A-82C0C33DDB34}"/>
              </a:ext>
            </a:extLst>
          </p:cNvPr>
          <p:cNvCxnSpPr>
            <a:cxnSpLocks/>
          </p:cNvCxnSpPr>
          <p:nvPr/>
        </p:nvCxnSpPr>
        <p:spPr bwMode="auto">
          <a:xfrm>
            <a:off x="6484883" y="4455601"/>
            <a:ext cx="3153093" cy="1051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Priama spojnica 25">
            <a:extLst>
              <a:ext uri="{FF2B5EF4-FFF2-40B4-BE49-F238E27FC236}">
                <a16:creationId xmlns:a16="http://schemas.microsoft.com/office/drawing/2014/main" id="{83F1665F-25F9-4CC8-BFF0-09399C84F961}"/>
              </a:ext>
            </a:extLst>
          </p:cNvPr>
          <p:cNvCxnSpPr>
            <a:cxnSpLocks/>
          </p:cNvCxnSpPr>
          <p:nvPr/>
        </p:nvCxnSpPr>
        <p:spPr bwMode="auto">
          <a:xfrm>
            <a:off x="9627466" y="2600531"/>
            <a:ext cx="0" cy="186558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Rovná spojovacia šípka 26">
            <a:extLst>
              <a:ext uri="{FF2B5EF4-FFF2-40B4-BE49-F238E27FC236}">
                <a16:creationId xmlns:a16="http://schemas.microsoft.com/office/drawing/2014/main" id="{7E6BAFED-2ED8-D695-B397-BAFA18A09B9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241624" y="2579511"/>
            <a:ext cx="2396352" cy="21020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BlokTextu 27">
            <a:extLst>
              <a:ext uri="{FF2B5EF4-FFF2-40B4-BE49-F238E27FC236}">
                <a16:creationId xmlns:a16="http://schemas.microsoft.com/office/drawing/2014/main" id="{A82B314F-5C28-A3B9-5C04-C6E7F218D345}"/>
              </a:ext>
            </a:extLst>
          </p:cNvPr>
          <p:cNvSpPr txBox="1"/>
          <p:nvPr/>
        </p:nvSpPr>
        <p:spPr>
          <a:xfrm>
            <a:off x="9684838" y="3200565"/>
            <a:ext cx="189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obyčajné</a:t>
            </a:r>
            <a:r>
              <a:rPr lang="sk-CZ" sz="2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volanie</a:t>
            </a:r>
          </a:p>
        </p:txBody>
      </p:sp>
    </p:spTree>
    <p:extLst>
      <p:ext uri="{BB962C8B-B14F-4D97-AF65-F5344CB8AC3E}">
        <p14:creationId xmlns:p14="http://schemas.microsoft.com/office/powerpoint/2010/main" val="407233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Základný prípad (base case)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Každá rekurzívna funkcia musí mať tzv. “base case“, ktorý po určitej dobe </a:t>
            </a:r>
            <a:r>
              <a:rPr lang="sk-CZ" sz="2300" b="1" dirty="0"/>
              <a:t>ukončí jej volanie</a:t>
            </a:r>
            <a:r>
              <a:rPr lang="sk-CZ" sz="2300" dirty="0"/>
              <a:t>.</a:t>
            </a:r>
          </a:p>
          <a:p>
            <a:r>
              <a:rPr lang="sk-CZ" sz="2300" dirty="0"/>
              <a:t>Pokiaľ funkcia ničím neskončí, tak python ju skúsi zavolať max 1000x, pokým nevyhodí RecursionError: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97E35CB4-A26C-DC60-6714-AF737253355E}"/>
              </a:ext>
            </a:extLst>
          </p:cNvPr>
          <p:cNvGrpSpPr>
            <a:grpSpLocks noChangeAspect="1"/>
          </p:cNvGrpSpPr>
          <p:nvPr/>
        </p:nvGrpSpPr>
        <p:grpSpPr>
          <a:xfrm>
            <a:off x="3191634" y="3669497"/>
            <a:ext cx="5808732" cy="2162503"/>
            <a:chOff x="3924300" y="2736850"/>
            <a:chExt cx="4343400" cy="1616982"/>
          </a:xfrm>
        </p:grpSpPr>
        <p:pic>
          <p:nvPicPr>
            <p:cNvPr id="7" name="Obrázok 6">
              <a:extLst>
                <a:ext uri="{FF2B5EF4-FFF2-40B4-BE49-F238E27FC236}">
                  <a16:creationId xmlns:a16="http://schemas.microsoft.com/office/drawing/2014/main" id="{61829B53-CDB2-9866-5B94-97BBCE70B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24300" y="2736850"/>
              <a:ext cx="4343400" cy="1384300"/>
            </a:xfrm>
            <a:prstGeom prst="rect">
              <a:avLst/>
            </a:prstGeom>
          </p:spPr>
        </p:pic>
        <p:pic>
          <p:nvPicPr>
            <p:cNvPr id="8" name="Obrázok 7">
              <a:extLst>
                <a:ext uri="{FF2B5EF4-FFF2-40B4-BE49-F238E27FC236}">
                  <a16:creationId xmlns:a16="http://schemas.microsoft.com/office/drawing/2014/main" id="{43E1596C-DC90-DE16-079F-ED5776AABE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24300" y="4121150"/>
              <a:ext cx="4343400" cy="2326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0248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Základný prípad (base case)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Každá rekurzívna funkcia musí mať tzv. “base case“, ktorý po určitej dobe </a:t>
            </a:r>
            <a:r>
              <a:rPr lang="sk-CZ" sz="2300" b="1" dirty="0"/>
              <a:t>ukončí jej volanie</a:t>
            </a:r>
            <a:r>
              <a:rPr lang="sk-CZ" sz="2300" dirty="0"/>
              <a:t>.</a:t>
            </a:r>
          </a:p>
          <a:p>
            <a:r>
              <a:rPr lang="sk-CZ" sz="2300" dirty="0"/>
              <a:t>Príklad: Spočítajte všetky čísla od 1 po x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3529EB12-C5AA-C418-0A48-2A7DCF514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421" y="3215814"/>
            <a:ext cx="3069158" cy="313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7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Základný prípad (base case)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Každá rekurzívna funkcia musí mať tzv. “base case“, ktorý po určitej dobe </a:t>
            </a:r>
            <a:r>
              <a:rPr lang="sk-CZ" sz="2300" b="1" dirty="0"/>
              <a:t>ukončí jej volanie</a:t>
            </a:r>
            <a:r>
              <a:rPr lang="sk-CZ" sz="2300" dirty="0"/>
              <a:t>.</a:t>
            </a:r>
          </a:p>
          <a:p>
            <a:r>
              <a:rPr lang="sk-CZ" sz="2300" dirty="0"/>
              <a:t>Príklad: Spočítajte všetky čísla od 1 po x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16C2CA9-D8BA-0960-88F5-70B986DEB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379" y="3429000"/>
            <a:ext cx="6244014" cy="2015359"/>
          </a:xfrm>
          <a:prstGeom prst="rect">
            <a:avLst/>
          </a:prstGeom>
        </p:spPr>
      </p:pic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8C31C9C9-C9DE-23CC-34CA-812ED47CDB79}"/>
              </a:ext>
            </a:extLst>
          </p:cNvPr>
          <p:cNvCxnSpPr/>
          <p:nvPr/>
        </p:nvCxnSpPr>
        <p:spPr bwMode="auto">
          <a:xfrm flipH="1" flipV="1">
            <a:off x="3069021" y="4099034"/>
            <a:ext cx="1797269" cy="199697"/>
          </a:xfrm>
          <a:prstGeom prst="straightConnector1">
            <a:avLst/>
          </a:prstGeom>
          <a:ln w="1905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BlokTextu 9">
            <a:extLst>
              <a:ext uri="{FF2B5EF4-FFF2-40B4-BE49-F238E27FC236}">
                <a16:creationId xmlns:a16="http://schemas.microsoft.com/office/drawing/2014/main" id="{180FBFAD-14D0-70FF-2641-6D428B72D3A9}"/>
              </a:ext>
            </a:extLst>
          </p:cNvPr>
          <p:cNvSpPr txBox="1"/>
          <p:nvPr/>
        </p:nvSpPr>
        <p:spPr>
          <a:xfrm>
            <a:off x="718800" y="3928847"/>
            <a:ext cx="2166249" cy="1015663"/>
          </a:xfrm>
          <a:prstGeom prst="rect">
            <a:avLst/>
          </a:prstGeom>
          <a:noFill/>
          <a:ln w="19050">
            <a:solidFill>
              <a:srgbClr val="00AF3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sk-CZ" sz="2000" dirty="0">
                <a:latin typeface="+mn-lt"/>
              </a:rPr>
              <a:t>Base case – zadaný pomocou if podmienky</a:t>
            </a:r>
          </a:p>
        </p:txBody>
      </p:sp>
    </p:spTree>
    <p:extLst>
      <p:ext uri="{BB962C8B-B14F-4D97-AF65-F5344CB8AC3E}">
        <p14:creationId xmlns:p14="http://schemas.microsoft.com/office/powerpoint/2010/main" val="309579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Základný prípad (base case)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23B538AA-EBA2-4CEF-5EAE-3525824B1EB0}"/>
              </a:ext>
            </a:extLst>
          </p:cNvPr>
          <p:cNvGrpSpPr/>
          <p:nvPr/>
        </p:nvGrpSpPr>
        <p:grpSpPr>
          <a:xfrm>
            <a:off x="4939853" y="1765880"/>
            <a:ext cx="6705630" cy="4078015"/>
            <a:chOff x="3804736" y="1881352"/>
            <a:chExt cx="6705630" cy="4078015"/>
          </a:xfrm>
        </p:grpSpPr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B956C790-7026-B78B-AF68-21C775CD41FB}"/>
                </a:ext>
              </a:extLst>
            </p:cNvPr>
            <p:cNvGrpSpPr/>
            <p:nvPr/>
          </p:nvGrpSpPr>
          <p:grpSpPr>
            <a:xfrm>
              <a:off x="3804736" y="1881352"/>
              <a:ext cx="6705608" cy="4078014"/>
              <a:chOff x="3804736" y="1881352"/>
              <a:chExt cx="6705608" cy="4078014"/>
            </a:xfrm>
          </p:grpSpPr>
          <p:sp>
            <p:nvSpPr>
              <p:cNvPr id="2" name="Pravouholník 1">
                <a:extLst>
                  <a:ext uri="{FF2B5EF4-FFF2-40B4-BE49-F238E27FC236}">
                    <a16:creationId xmlns:a16="http://schemas.microsoft.com/office/drawing/2014/main" id="{2650C03F-5D42-A604-FB0D-8BDC4ADFB82F}"/>
                  </a:ext>
                </a:extLst>
              </p:cNvPr>
              <p:cNvSpPr/>
              <p:nvPr/>
            </p:nvSpPr>
            <p:spPr bwMode="auto">
              <a:xfrm>
                <a:off x="3815245" y="1881352"/>
                <a:ext cx="6695099" cy="407801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" name="Pravouholník 7">
                <a:extLst>
                  <a:ext uri="{FF2B5EF4-FFF2-40B4-BE49-F238E27FC236}">
                    <a16:creationId xmlns:a16="http://schemas.microsoft.com/office/drawing/2014/main" id="{F7D9B42C-747B-193E-1AB2-94EECBC222E6}"/>
                  </a:ext>
                </a:extLst>
              </p:cNvPr>
              <p:cNvSpPr/>
              <p:nvPr/>
            </p:nvSpPr>
            <p:spPr bwMode="auto">
              <a:xfrm>
                <a:off x="3815246" y="1881353"/>
                <a:ext cx="1124606" cy="43092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suma(4)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1" name="BlokTextu 10">
                <a:extLst>
                  <a:ext uri="{FF2B5EF4-FFF2-40B4-BE49-F238E27FC236}">
                    <a16:creationId xmlns:a16="http://schemas.microsoft.com/office/drawing/2014/main" id="{FE5977A4-BA58-BD09-38F3-880CF6297908}"/>
                  </a:ext>
                </a:extLst>
              </p:cNvPr>
              <p:cNvSpPr txBox="1"/>
              <p:nvPr/>
            </p:nvSpPr>
            <p:spPr>
              <a:xfrm>
                <a:off x="3804736" y="2287234"/>
                <a:ext cx="192339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else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4 + </a:t>
                </a:r>
              </a:p>
            </p:txBody>
          </p:sp>
        </p:grpSp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B1F98C60-97E3-596C-301B-711496831695}"/>
                </a:ext>
              </a:extLst>
            </p:cNvPr>
            <p:cNvGrpSpPr/>
            <p:nvPr/>
          </p:nvGrpSpPr>
          <p:grpSpPr>
            <a:xfrm>
              <a:off x="5213125" y="2606566"/>
              <a:ext cx="5289342" cy="3345597"/>
              <a:chOff x="4314906" y="1881351"/>
              <a:chExt cx="6195439" cy="4078015"/>
            </a:xfrm>
          </p:grpSpPr>
          <p:sp>
            <p:nvSpPr>
              <p:cNvPr id="14" name="Pravouholník 13">
                <a:extLst>
                  <a:ext uri="{FF2B5EF4-FFF2-40B4-BE49-F238E27FC236}">
                    <a16:creationId xmlns:a16="http://schemas.microsoft.com/office/drawing/2014/main" id="{FE5B042F-51C4-193A-6DDE-AEAEB2574391}"/>
                  </a:ext>
                </a:extLst>
              </p:cNvPr>
              <p:cNvSpPr/>
              <p:nvPr/>
            </p:nvSpPr>
            <p:spPr bwMode="auto">
              <a:xfrm>
                <a:off x="4314906" y="1881352"/>
                <a:ext cx="6195439" cy="407801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5" name="Pravouholník 14">
                <a:extLst>
                  <a:ext uri="{FF2B5EF4-FFF2-40B4-BE49-F238E27FC236}">
                    <a16:creationId xmlns:a16="http://schemas.microsoft.com/office/drawing/2014/main" id="{89ACC917-5B6B-C442-56CB-3397D31DB1D6}"/>
                  </a:ext>
                </a:extLst>
              </p:cNvPr>
              <p:cNvSpPr/>
              <p:nvPr/>
            </p:nvSpPr>
            <p:spPr bwMode="auto">
              <a:xfrm>
                <a:off x="4314907" y="1881351"/>
                <a:ext cx="1304948" cy="56369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suma(3)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" name="BlokTextu 15">
                <a:extLst>
                  <a:ext uri="{FF2B5EF4-FFF2-40B4-BE49-F238E27FC236}">
                    <a16:creationId xmlns:a16="http://schemas.microsoft.com/office/drawing/2014/main" id="{3D0FDA42-9D15-C78E-C4C3-E7116BD4C9CB}"/>
                  </a:ext>
                </a:extLst>
              </p:cNvPr>
              <p:cNvSpPr txBox="1"/>
              <p:nvPr/>
            </p:nvSpPr>
            <p:spPr>
              <a:xfrm>
                <a:off x="4314906" y="2397735"/>
                <a:ext cx="2275409" cy="862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else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3 + </a:t>
                </a:r>
              </a:p>
            </p:txBody>
          </p:sp>
        </p:grpSp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id="{FE7FB858-C3EC-86CB-F0F8-8E8D9CEB59B8}"/>
                </a:ext>
              </a:extLst>
            </p:cNvPr>
            <p:cNvGrpSpPr/>
            <p:nvPr/>
          </p:nvGrpSpPr>
          <p:grpSpPr>
            <a:xfrm>
              <a:off x="6568962" y="3429001"/>
              <a:ext cx="3936138" cy="2530366"/>
              <a:chOff x="4920345" y="1881351"/>
              <a:chExt cx="5590000" cy="4078015"/>
            </a:xfrm>
          </p:grpSpPr>
          <p:sp>
            <p:nvSpPr>
              <p:cNvPr id="18" name="Pravouholník 17">
                <a:extLst>
                  <a:ext uri="{FF2B5EF4-FFF2-40B4-BE49-F238E27FC236}">
                    <a16:creationId xmlns:a16="http://schemas.microsoft.com/office/drawing/2014/main" id="{BBE867B0-D763-F5DC-AAA3-2295BEBFE207}"/>
                  </a:ext>
                </a:extLst>
              </p:cNvPr>
              <p:cNvSpPr/>
              <p:nvPr/>
            </p:nvSpPr>
            <p:spPr bwMode="auto">
              <a:xfrm>
                <a:off x="4920345" y="1881353"/>
                <a:ext cx="5590000" cy="4078013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9" name="Pravouholník 18">
                <a:extLst>
                  <a:ext uri="{FF2B5EF4-FFF2-40B4-BE49-F238E27FC236}">
                    <a16:creationId xmlns:a16="http://schemas.microsoft.com/office/drawing/2014/main" id="{77B7B50E-92B6-A568-2D9B-391D03CE41AD}"/>
                  </a:ext>
                </a:extLst>
              </p:cNvPr>
              <p:cNvSpPr/>
              <p:nvPr/>
            </p:nvSpPr>
            <p:spPr bwMode="auto">
              <a:xfrm>
                <a:off x="4920345" y="1881351"/>
                <a:ext cx="1582208" cy="75800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suma(2)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0" name="BlokTextu 19">
                <a:extLst>
                  <a:ext uri="{FF2B5EF4-FFF2-40B4-BE49-F238E27FC236}">
                    <a16:creationId xmlns:a16="http://schemas.microsoft.com/office/drawing/2014/main" id="{0F8FEEC4-6A5E-8B7B-3680-6D537CB86C85}"/>
                  </a:ext>
                </a:extLst>
              </p:cNvPr>
              <p:cNvSpPr txBox="1"/>
              <p:nvPr/>
            </p:nvSpPr>
            <p:spPr>
              <a:xfrm>
                <a:off x="4920345" y="2616588"/>
                <a:ext cx="2875749" cy="1140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else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2 + </a:t>
                </a:r>
              </a:p>
            </p:txBody>
          </p:sp>
        </p:grp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211C8086-CEE9-DF62-E05C-47837C3B4199}"/>
                </a:ext>
              </a:extLst>
            </p:cNvPr>
            <p:cNvGrpSpPr/>
            <p:nvPr/>
          </p:nvGrpSpPr>
          <p:grpSpPr>
            <a:xfrm>
              <a:off x="7956323" y="4256689"/>
              <a:ext cx="2554043" cy="1701003"/>
              <a:chOff x="5916167" y="1881351"/>
              <a:chExt cx="4594178" cy="4078015"/>
            </a:xfrm>
          </p:grpSpPr>
          <p:sp>
            <p:nvSpPr>
              <p:cNvPr id="22" name="Pravouholník 21">
                <a:extLst>
                  <a:ext uri="{FF2B5EF4-FFF2-40B4-BE49-F238E27FC236}">
                    <a16:creationId xmlns:a16="http://schemas.microsoft.com/office/drawing/2014/main" id="{ED88E896-162C-DAD4-1F59-DBDEB86571E7}"/>
                  </a:ext>
                </a:extLst>
              </p:cNvPr>
              <p:cNvSpPr/>
              <p:nvPr/>
            </p:nvSpPr>
            <p:spPr bwMode="auto">
              <a:xfrm>
                <a:off x="5916187" y="1881351"/>
                <a:ext cx="4594158" cy="407801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" name="Pravouholník 22">
                <a:extLst>
                  <a:ext uri="{FF2B5EF4-FFF2-40B4-BE49-F238E27FC236}">
                    <a16:creationId xmlns:a16="http://schemas.microsoft.com/office/drawing/2014/main" id="{15E30C08-7814-72EF-4186-4504EB04522C}"/>
                  </a:ext>
                </a:extLst>
              </p:cNvPr>
              <p:cNvSpPr/>
              <p:nvPr/>
            </p:nvSpPr>
            <p:spPr bwMode="auto">
              <a:xfrm>
                <a:off x="5916167" y="1881351"/>
                <a:ext cx="1966212" cy="108112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suma(1)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4" name="BlokTextu 23">
                <a:extLst>
                  <a:ext uri="{FF2B5EF4-FFF2-40B4-BE49-F238E27FC236}">
                    <a16:creationId xmlns:a16="http://schemas.microsoft.com/office/drawing/2014/main" id="{D0F4DD67-7363-5B5C-0F40-5FF61390D014}"/>
                  </a:ext>
                </a:extLst>
              </p:cNvPr>
              <p:cNvSpPr txBox="1"/>
              <p:nvPr/>
            </p:nvSpPr>
            <p:spPr>
              <a:xfrm>
                <a:off x="5916167" y="2933022"/>
                <a:ext cx="2875749" cy="1697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if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1</a:t>
                </a:r>
              </a:p>
            </p:txBody>
          </p:sp>
        </p:grpSp>
      </p:grpSp>
      <p:sp>
        <p:nvSpPr>
          <p:cNvPr id="26" name="Zástupný objekt pre obsah 4">
            <a:extLst>
              <a:ext uri="{FF2B5EF4-FFF2-40B4-BE49-F238E27FC236}">
                <a16:creationId xmlns:a16="http://schemas.microsoft.com/office/drawing/2014/main" id="{166B0210-0EBB-BE0E-15D6-A61F1A19B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sk-CZ" sz="2300" i="1" dirty="0"/>
              <a:t>Čo sa reálne deje, keď</a:t>
            </a:r>
          </a:p>
          <a:p>
            <a:pPr marL="72000" indent="0">
              <a:buNone/>
            </a:pPr>
            <a:r>
              <a:rPr lang="sk-SK" sz="2300" i="1" dirty="0"/>
              <a:t>z</a:t>
            </a:r>
            <a:r>
              <a:rPr lang="sk-CZ" sz="2300" i="1" dirty="0"/>
              <a:t>avolám suma(4):</a:t>
            </a:r>
          </a:p>
        </p:txBody>
      </p:sp>
      <p:pic>
        <p:nvPicPr>
          <p:cNvPr id="27" name="Obrázok 26">
            <a:extLst>
              <a:ext uri="{FF2B5EF4-FFF2-40B4-BE49-F238E27FC236}">
                <a16:creationId xmlns:a16="http://schemas.microsoft.com/office/drawing/2014/main" id="{234E3AC1-8B89-BE44-0293-A4796713F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295" y="3228352"/>
            <a:ext cx="4183705" cy="135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94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Základný prípad (base case)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23B538AA-EBA2-4CEF-5EAE-3525824B1EB0}"/>
              </a:ext>
            </a:extLst>
          </p:cNvPr>
          <p:cNvGrpSpPr/>
          <p:nvPr/>
        </p:nvGrpSpPr>
        <p:grpSpPr>
          <a:xfrm>
            <a:off x="4939853" y="1765880"/>
            <a:ext cx="6705630" cy="4078015"/>
            <a:chOff x="3804736" y="1881352"/>
            <a:chExt cx="6705630" cy="4078015"/>
          </a:xfrm>
        </p:grpSpPr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B956C790-7026-B78B-AF68-21C775CD41FB}"/>
                </a:ext>
              </a:extLst>
            </p:cNvPr>
            <p:cNvGrpSpPr/>
            <p:nvPr/>
          </p:nvGrpSpPr>
          <p:grpSpPr>
            <a:xfrm>
              <a:off x="3804736" y="1881352"/>
              <a:ext cx="6705608" cy="4078014"/>
              <a:chOff x="3804736" y="1881352"/>
              <a:chExt cx="6705608" cy="4078014"/>
            </a:xfrm>
          </p:grpSpPr>
          <p:sp>
            <p:nvSpPr>
              <p:cNvPr id="2" name="Pravouholník 1">
                <a:extLst>
                  <a:ext uri="{FF2B5EF4-FFF2-40B4-BE49-F238E27FC236}">
                    <a16:creationId xmlns:a16="http://schemas.microsoft.com/office/drawing/2014/main" id="{2650C03F-5D42-A604-FB0D-8BDC4ADFB82F}"/>
                  </a:ext>
                </a:extLst>
              </p:cNvPr>
              <p:cNvSpPr/>
              <p:nvPr/>
            </p:nvSpPr>
            <p:spPr bwMode="auto">
              <a:xfrm>
                <a:off x="3815245" y="1881352"/>
                <a:ext cx="6695099" cy="407801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" name="Pravouholník 7">
                <a:extLst>
                  <a:ext uri="{FF2B5EF4-FFF2-40B4-BE49-F238E27FC236}">
                    <a16:creationId xmlns:a16="http://schemas.microsoft.com/office/drawing/2014/main" id="{F7D9B42C-747B-193E-1AB2-94EECBC222E6}"/>
                  </a:ext>
                </a:extLst>
              </p:cNvPr>
              <p:cNvSpPr/>
              <p:nvPr/>
            </p:nvSpPr>
            <p:spPr bwMode="auto">
              <a:xfrm>
                <a:off x="3815246" y="1881353"/>
                <a:ext cx="1124606" cy="43092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suma(4)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1" name="BlokTextu 10">
                <a:extLst>
                  <a:ext uri="{FF2B5EF4-FFF2-40B4-BE49-F238E27FC236}">
                    <a16:creationId xmlns:a16="http://schemas.microsoft.com/office/drawing/2014/main" id="{FE5977A4-BA58-BD09-38F3-880CF6297908}"/>
                  </a:ext>
                </a:extLst>
              </p:cNvPr>
              <p:cNvSpPr txBox="1"/>
              <p:nvPr/>
            </p:nvSpPr>
            <p:spPr>
              <a:xfrm>
                <a:off x="3804736" y="2287234"/>
                <a:ext cx="192339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else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</a:t>
                </a:r>
                <a:r>
                  <a:rPr lang="sk-CZ" sz="2000" dirty="0">
                    <a:solidFill>
                      <a:srgbClr val="00B050"/>
                    </a:solidFill>
                    <a:latin typeface="+mn-lt"/>
                  </a:rPr>
                  <a:t>4 +</a:t>
                </a:r>
                <a:r>
                  <a:rPr lang="sk-CZ" sz="2000" dirty="0">
                    <a:latin typeface="+mn-lt"/>
                  </a:rPr>
                  <a:t> </a:t>
                </a:r>
              </a:p>
            </p:txBody>
          </p:sp>
        </p:grpSp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B1F98C60-97E3-596C-301B-711496831695}"/>
                </a:ext>
              </a:extLst>
            </p:cNvPr>
            <p:cNvGrpSpPr/>
            <p:nvPr/>
          </p:nvGrpSpPr>
          <p:grpSpPr>
            <a:xfrm>
              <a:off x="5213125" y="2606566"/>
              <a:ext cx="5289342" cy="3345597"/>
              <a:chOff x="4314906" y="1881351"/>
              <a:chExt cx="6195439" cy="4078015"/>
            </a:xfrm>
          </p:grpSpPr>
          <p:sp>
            <p:nvSpPr>
              <p:cNvPr id="14" name="Pravouholník 13">
                <a:extLst>
                  <a:ext uri="{FF2B5EF4-FFF2-40B4-BE49-F238E27FC236}">
                    <a16:creationId xmlns:a16="http://schemas.microsoft.com/office/drawing/2014/main" id="{FE5B042F-51C4-193A-6DDE-AEAEB2574391}"/>
                  </a:ext>
                </a:extLst>
              </p:cNvPr>
              <p:cNvSpPr/>
              <p:nvPr/>
            </p:nvSpPr>
            <p:spPr bwMode="auto">
              <a:xfrm>
                <a:off x="4314906" y="1881352"/>
                <a:ext cx="6195439" cy="407801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5" name="Pravouholník 14">
                <a:extLst>
                  <a:ext uri="{FF2B5EF4-FFF2-40B4-BE49-F238E27FC236}">
                    <a16:creationId xmlns:a16="http://schemas.microsoft.com/office/drawing/2014/main" id="{89ACC917-5B6B-C442-56CB-3397D31DB1D6}"/>
                  </a:ext>
                </a:extLst>
              </p:cNvPr>
              <p:cNvSpPr/>
              <p:nvPr/>
            </p:nvSpPr>
            <p:spPr bwMode="auto">
              <a:xfrm>
                <a:off x="4314907" y="1881351"/>
                <a:ext cx="1304948" cy="56369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suma(3)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" name="BlokTextu 15">
                <a:extLst>
                  <a:ext uri="{FF2B5EF4-FFF2-40B4-BE49-F238E27FC236}">
                    <a16:creationId xmlns:a16="http://schemas.microsoft.com/office/drawing/2014/main" id="{3D0FDA42-9D15-C78E-C4C3-E7116BD4C9CB}"/>
                  </a:ext>
                </a:extLst>
              </p:cNvPr>
              <p:cNvSpPr txBox="1"/>
              <p:nvPr/>
            </p:nvSpPr>
            <p:spPr>
              <a:xfrm>
                <a:off x="4314906" y="2397735"/>
                <a:ext cx="2275409" cy="862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else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</a:t>
                </a:r>
                <a:r>
                  <a:rPr lang="sk-CZ" sz="2000" dirty="0">
                    <a:solidFill>
                      <a:srgbClr val="00B050"/>
                    </a:solidFill>
                    <a:latin typeface="+mn-lt"/>
                  </a:rPr>
                  <a:t>3 +</a:t>
                </a:r>
                <a:r>
                  <a:rPr lang="sk-CZ" sz="2000" dirty="0">
                    <a:latin typeface="+mn-lt"/>
                  </a:rPr>
                  <a:t> </a:t>
                </a:r>
              </a:p>
            </p:txBody>
          </p:sp>
        </p:grpSp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id="{FE7FB858-C3EC-86CB-F0F8-8E8D9CEB59B8}"/>
                </a:ext>
              </a:extLst>
            </p:cNvPr>
            <p:cNvGrpSpPr/>
            <p:nvPr/>
          </p:nvGrpSpPr>
          <p:grpSpPr>
            <a:xfrm>
              <a:off x="6568962" y="3429001"/>
              <a:ext cx="3936138" cy="2530366"/>
              <a:chOff x="4920345" y="1881351"/>
              <a:chExt cx="5590000" cy="4078015"/>
            </a:xfrm>
          </p:grpSpPr>
          <p:sp>
            <p:nvSpPr>
              <p:cNvPr id="18" name="Pravouholník 17">
                <a:extLst>
                  <a:ext uri="{FF2B5EF4-FFF2-40B4-BE49-F238E27FC236}">
                    <a16:creationId xmlns:a16="http://schemas.microsoft.com/office/drawing/2014/main" id="{BBE867B0-D763-F5DC-AAA3-2295BEBFE207}"/>
                  </a:ext>
                </a:extLst>
              </p:cNvPr>
              <p:cNvSpPr/>
              <p:nvPr/>
            </p:nvSpPr>
            <p:spPr bwMode="auto">
              <a:xfrm>
                <a:off x="4920345" y="1881353"/>
                <a:ext cx="5590000" cy="4078013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9" name="Pravouholník 18">
                <a:extLst>
                  <a:ext uri="{FF2B5EF4-FFF2-40B4-BE49-F238E27FC236}">
                    <a16:creationId xmlns:a16="http://schemas.microsoft.com/office/drawing/2014/main" id="{77B7B50E-92B6-A568-2D9B-391D03CE41AD}"/>
                  </a:ext>
                </a:extLst>
              </p:cNvPr>
              <p:cNvSpPr/>
              <p:nvPr/>
            </p:nvSpPr>
            <p:spPr bwMode="auto">
              <a:xfrm>
                <a:off x="4920345" y="1881351"/>
                <a:ext cx="1582208" cy="75800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suma(2)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0" name="BlokTextu 19">
                <a:extLst>
                  <a:ext uri="{FF2B5EF4-FFF2-40B4-BE49-F238E27FC236}">
                    <a16:creationId xmlns:a16="http://schemas.microsoft.com/office/drawing/2014/main" id="{0F8FEEC4-6A5E-8B7B-3680-6D537CB86C85}"/>
                  </a:ext>
                </a:extLst>
              </p:cNvPr>
              <p:cNvSpPr txBox="1"/>
              <p:nvPr/>
            </p:nvSpPr>
            <p:spPr>
              <a:xfrm>
                <a:off x="4920345" y="2616588"/>
                <a:ext cx="2875749" cy="1140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else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</a:t>
                </a:r>
                <a:r>
                  <a:rPr lang="sk-CZ" sz="2000" dirty="0">
                    <a:solidFill>
                      <a:srgbClr val="00B050"/>
                    </a:solidFill>
                    <a:latin typeface="+mn-lt"/>
                  </a:rPr>
                  <a:t>2 +</a:t>
                </a:r>
                <a:r>
                  <a:rPr lang="sk-CZ" sz="2000" dirty="0">
                    <a:latin typeface="+mn-lt"/>
                  </a:rPr>
                  <a:t> </a:t>
                </a:r>
              </a:p>
            </p:txBody>
          </p:sp>
        </p:grp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211C8086-CEE9-DF62-E05C-47837C3B4199}"/>
                </a:ext>
              </a:extLst>
            </p:cNvPr>
            <p:cNvGrpSpPr/>
            <p:nvPr/>
          </p:nvGrpSpPr>
          <p:grpSpPr>
            <a:xfrm>
              <a:off x="7956323" y="4256689"/>
              <a:ext cx="2554043" cy="1701003"/>
              <a:chOff x="5916167" y="1881351"/>
              <a:chExt cx="4594178" cy="4078015"/>
            </a:xfrm>
          </p:grpSpPr>
          <p:sp>
            <p:nvSpPr>
              <p:cNvPr id="22" name="Pravouholník 21">
                <a:extLst>
                  <a:ext uri="{FF2B5EF4-FFF2-40B4-BE49-F238E27FC236}">
                    <a16:creationId xmlns:a16="http://schemas.microsoft.com/office/drawing/2014/main" id="{ED88E896-162C-DAD4-1F59-DBDEB86571E7}"/>
                  </a:ext>
                </a:extLst>
              </p:cNvPr>
              <p:cNvSpPr/>
              <p:nvPr/>
            </p:nvSpPr>
            <p:spPr bwMode="auto">
              <a:xfrm>
                <a:off x="5916187" y="1881351"/>
                <a:ext cx="4594158" cy="407801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CZ" sz="28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" name="Pravouholník 22">
                <a:extLst>
                  <a:ext uri="{FF2B5EF4-FFF2-40B4-BE49-F238E27FC236}">
                    <a16:creationId xmlns:a16="http://schemas.microsoft.com/office/drawing/2014/main" id="{15E30C08-7814-72EF-4186-4504EB04522C}"/>
                  </a:ext>
                </a:extLst>
              </p:cNvPr>
              <p:cNvSpPr/>
              <p:nvPr/>
            </p:nvSpPr>
            <p:spPr bwMode="auto">
              <a:xfrm>
                <a:off x="5916167" y="1881351"/>
                <a:ext cx="1966212" cy="108112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k-CZ" sz="2000" dirty="0">
                    <a:solidFill>
                      <a:schemeClr val="accent1"/>
                    </a:solidFill>
                  </a:rPr>
                  <a:t>suma(1)</a:t>
                </a:r>
                <a:endParaRPr kumimoji="0" lang="sk-CZ" sz="20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4" name="BlokTextu 23">
                <a:extLst>
                  <a:ext uri="{FF2B5EF4-FFF2-40B4-BE49-F238E27FC236}">
                    <a16:creationId xmlns:a16="http://schemas.microsoft.com/office/drawing/2014/main" id="{D0F4DD67-7363-5B5C-0F40-5FF61390D014}"/>
                  </a:ext>
                </a:extLst>
              </p:cNvPr>
              <p:cNvSpPr txBox="1"/>
              <p:nvPr/>
            </p:nvSpPr>
            <p:spPr>
              <a:xfrm>
                <a:off x="5916167" y="2933022"/>
                <a:ext cx="2875749" cy="1697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sk-SK" sz="2000" dirty="0">
                    <a:latin typeface="+mn-lt"/>
                  </a:rPr>
                  <a:t>v</a:t>
                </a:r>
                <a:r>
                  <a:rPr lang="sk-CZ" sz="2000" dirty="0">
                    <a:latin typeface="+mn-lt"/>
                  </a:rPr>
                  <a:t>etva </a:t>
                </a:r>
                <a:r>
                  <a:rPr lang="sk-CZ" sz="2000" u="sng" dirty="0">
                    <a:latin typeface="+mn-lt"/>
                  </a:rPr>
                  <a:t>if</a:t>
                </a:r>
                <a:r>
                  <a:rPr lang="sk-CZ" sz="2000" dirty="0">
                    <a:latin typeface="+mn-lt"/>
                  </a:rPr>
                  <a:t>:</a:t>
                </a:r>
              </a:p>
              <a:p>
                <a:pPr algn="l"/>
                <a:r>
                  <a:rPr lang="sk-SK" sz="2000" dirty="0">
                    <a:latin typeface="+mn-lt"/>
                  </a:rPr>
                  <a:t>r</a:t>
                </a:r>
                <a:r>
                  <a:rPr lang="sk-CZ" sz="2000" dirty="0">
                    <a:latin typeface="+mn-lt"/>
                  </a:rPr>
                  <a:t>eturn: </a:t>
                </a:r>
                <a:r>
                  <a:rPr lang="sk-CZ" sz="2000" dirty="0">
                    <a:solidFill>
                      <a:srgbClr val="00B050"/>
                    </a:solidFill>
                    <a:latin typeface="+mn-lt"/>
                  </a:rPr>
                  <a:t>1</a:t>
                </a:r>
              </a:p>
            </p:txBody>
          </p:sp>
        </p:grpSp>
      </p:grpSp>
      <p:sp>
        <p:nvSpPr>
          <p:cNvPr id="26" name="Zástupný objekt pre obsah 4">
            <a:extLst>
              <a:ext uri="{FF2B5EF4-FFF2-40B4-BE49-F238E27FC236}">
                <a16:creationId xmlns:a16="http://schemas.microsoft.com/office/drawing/2014/main" id="{166B0210-0EBB-BE0E-15D6-A61F1A19B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sk-CZ" sz="2300" i="1" dirty="0"/>
              <a:t>Čo sa reálne deje, keď</a:t>
            </a:r>
          </a:p>
          <a:p>
            <a:pPr marL="72000" indent="0">
              <a:buNone/>
            </a:pPr>
            <a:r>
              <a:rPr lang="sk-SK" sz="2300" i="1" dirty="0"/>
              <a:t>z</a:t>
            </a:r>
            <a:r>
              <a:rPr lang="sk-CZ" sz="2300" i="1" dirty="0"/>
              <a:t>avolám suma(4):</a:t>
            </a:r>
          </a:p>
          <a:p>
            <a:pPr marL="72000" indent="0">
              <a:buNone/>
            </a:pPr>
            <a:endParaRPr lang="sk-CZ" sz="2300" i="1" dirty="0"/>
          </a:p>
          <a:p>
            <a:pPr marL="72000" indent="0">
              <a:buNone/>
            </a:pPr>
            <a:endParaRPr lang="sk-CZ" sz="2300" i="1" dirty="0"/>
          </a:p>
          <a:p>
            <a:pPr marL="72000" indent="0">
              <a:buNone/>
            </a:pPr>
            <a:endParaRPr lang="sk-CZ" sz="2300" i="1" dirty="0"/>
          </a:p>
          <a:p>
            <a:pPr marL="72000" indent="0">
              <a:buNone/>
            </a:pPr>
            <a:endParaRPr lang="sk-CZ" sz="2300" i="1" dirty="0"/>
          </a:p>
          <a:p>
            <a:pPr marL="72000" indent="0">
              <a:buNone/>
            </a:pPr>
            <a:endParaRPr lang="sk-CZ" sz="2300" i="1" dirty="0"/>
          </a:p>
          <a:p>
            <a:pPr marL="72000" indent="0">
              <a:buNone/>
            </a:pPr>
            <a:r>
              <a:rPr lang="sk-CZ" sz="2300" dirty="0">
                <a:solidFill>
                  <a:srgbClr val="00B050"/>
                </a:solidFill>
              </a:rPr>
              <a:t>	</a:t>
            </a:r>
          </a:p>
          <a:p>
            <a:pPr marL="72000" indent="0">
              <a:buNone/>
            </a:pPr>
            <a:r>
              <a:rPr lang="sk-CZ" sz="2300" dirty="0">
                <a:solidFill>
                  <a:srgbClr val="00B050"/>
                </a:solidFill>
              </a:rPr>
              <a:t>	4 + 3 + 2 + 1</a:t>
            </a:r>
          </a:p>
          <a:p>
            <a:pPr marL="72000" indent="0">
              <a:buNone/>
            </a:pPr>
            <a:r>
              <a:rPr lang="sk-CZ" sz="2300" dirty="0"/>
              <a:t>		= 10</a:t>
            </a:r>
          </a:p>
        </p:txBody>
      </p:sp>
      <p:cxnSp>
        <p:nvCxnSpPr>
          <p:cNvPr id="7" name="Rovná spojovacia šípka 6">
            <a:extLst>
              <a:ext uri="{FF2B5EF4-FFF2-40B4-BE49-F238E27FC236}">
                <a16:creationId xmlns:a16="http://schemas.microsoft.com/office/drawing/2014/main" id="{DDF60A5F-2131-4277-5C74-96009B53D60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 flipH="1">
            <a:off x="1879280" y="2879648"/>
            <a:ext cx="4022270" cy="2515090"/>
          </a:xfrm>
          <a:prstGeom prst="straightConnector1">
            <a:avLst/>
          </a:prstGeom>
          <a:ln w="19050">
            <a:prstDash val="sysDot"/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AA8F3195-3EFA-C0DE-7F0C-E1C2FC6599E1}"/>
              </a:ext>
            </a:extLst>
          </p:cNvPr>
          <p:cNvCxnSpPr>
            <a:cxnSpLocks/>
          </p:cNvCxnSpPr>
          <p:nvPr/>
        </p:nvCxnSpPr>
        <p:spPr bwMode="auto">
          <a:xfrm flipH="1">
            <a:off x="2334790" y="3598044"/>
            <a:ext cx="5086097" cy="1796694"/>
          </a:xfrm>
          <a:prstGeom prst="straightConnector1">
            <a:avLst/>
          </a:prstGeom>
          <a:ln w="19050">
            <a:prstDash val="sysDot"/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Rovná spojovacia šípka 28">
            <a:extLst>
              <a:ext uri="{FF2B5EF4-FFF2-40B4-BE49-F238E27FC236}">
                <a16:creationId xmlns:a16="http://schemas.microsoft.com/office/drawing/2014/main" id="{943AA860-27C5-AE59-61DF-36EAA49B35EC}"/>
              </a:ext>
            </a:extLst>
          </p:cNvPr>
          <p:cNvCxnSpPr>
            <a:cxnSpLocks/>
          </p:cNvCxnSpPr>
          <p:nvPr/>
        </p:nvCxnSpPr>
        <p:spPr bwMode="auto">
          <a:xfrm flipH="1">
            <a:off x="2858814" y="4432899"/>
            <a:ext cx="5917910" cy="963433"/>
          </a:xfrm>
          <a:prstGeom prst="straightConnector1">
            <a:avLst/>
          </a:prstGeom>
          <a:ln w="19050">
            <a:prstDash val="sysDot"/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Rovná spojovacia šípka 30">
            <a:extLst>
              <a:ext uri="{FF2B5EF4-FFF2-40B4-BE49-F238E27FC236}">
                <a16:creationId xmlns:a16="http://schemas.microsoft.com/office/drawing/2014/main" id="{6B6DDDB0-39D2-700D-A6D1-5EC254DC6090}"/>
              </a:ext>
            </a:extLst>
          </p:cNvPr>
          <p:cNvCxnSpPr>
            <a:cxnSpLocks/>
          </p:cNvCxnSpPr>
          <p:nvPr/>
        </p:nvCxnSpPr>
        <p:spPr bwMode="auto">
          <a:xfrm flipH="1">
            <a:off x="3305498" y="5300057"/>
            <a:ext cx="6737723" cy="307047"/>
          </a:xfrm>
          <a:prstGeom prst="straightConnector1">
            <a:avLst/>
          </a:prstGeom>
          <a:ln w="19050">
            <a:prstDash val="sysDot"/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3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jekt pre obsah 4">
                <a:extLst>
                  <a:ext uri="{FF2B5EF4-FFF2-40B4-BE49-F238E27FC236}">
                    <a16:creationId xmlns:a16="http://schemas.microsoft.com/office/drawing/2014/main" id="{DC85FBD5-F443-5DF9-F517-3F22D1BAA5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300" dirty="0"/>
                  <a:t>Napíšte rekurzívnu funkciu, ktorá spočíta </a:t>
                </a:r>
                <a:r>
                  <a:rPr lang="sk-SK" sz="2300" dirty="0" err="1"/>
                  <a:t>faktoriál</a:t>
                </a:r>
                <a:r>
                  <a:rPr lang="sk-SK" sz="2300" dirty="0"/>
                  <a:t> daného celého čísla. Uistite sa, že vaša funkcia podchytí nasledujúce fenomény: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sk-CZ" dirty="0"/>
                  <a:t>Kladné číslo x:   </a:t>
                </a:r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!=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sk-SK" b="0" i="1" smtClean="0">
                        <a:latin typeface="Cambria Math" panose="02040503050406030204" pitchFamily="18" charset="0"/>
                      </a:rPr>
                      <m:t>…2</m:t>
                    </m:r>
                    <m:r>
                      <a:rPr lang="sk-S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</m:oMath>
                </a14:m>
                <a:endParaRPr lang="sk-CZ" dirty="0"/>
              </a:p>
              <a:p>
                <a:pPr lvl="1">
                  <a:lnSpc>
                    <a:spcPct val="150000"/>
                  </a:lnSpc>
                </a:pPr>
                <a:r>
                  <a:rPr lang="sk-CZ" dirty="0"/>
                  <a:t>Nula:   </a:t>
                </a:r>
                <a14:m>
                  <m:oMath xmlns:m="http://schemas.openxmlformats.org/officeDocument/2006/math">
                    <m:r>
                      <a:rPr lang="sk-SK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0!=1</m:t>
                    </m:r>
                  </m:oMath>
                </a14:m>
                <a:endParaRPr lang="sk-CZ" dirty="0"/>
              </a:p>
              <a:p>
                <a:pPr lvl="1">
                  <a:lnSpc>
                    <a:spcPct val="150000"/>
                  </a:lnSpc>
                </a:pPr>
                <a:r>
                  <a:rPr lang="sk-CZ" dirty="0"/>
                  <a:t>Záporné číslo:   Faktoriál neexistuje</a:t>
                </a:r>
              </a:p>
            </p:txBody>
          </p:sp>
        </mc:Choice>
        <mc:Fallback xmlns="">
          <p:sp>
            <p:nvSpPr>
              <p:cNvPr id="5" name="Zástupný objekt pre obsah 4">
                <a:extLst>
                  <a:ext uri="{FF2B5EF4-FFF2-40B4-BE49-F238E27FC236}">
                    <a16:creationId xmlns:a16="http://schemas.microsoft.com/office/drawing/2014/main" id="{DC85FBD5-F443-5DF9-F517-3F22D1BAA5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3" t="-612" r="-2476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FE973EFB-DA90-A329-B3D0-92BDE5C9B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Rekurzia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7373853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en-v10.potx" id="{6DC4F755-0C59-43DC-9B78-199E85A08B0A}" vid="{C504AE12-3C24-4EDE-B051-5211F7A70BF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6363</TotalTime>
  <Words>698</Words>
  <Application>Microsoft Macintosh PowerPoint</Application>
  <PresentationFormat>Širokouhlá</PresentationFormat>
  <Paragraphs>128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Tahoma</vt:lpstr>
      <vt:lpstr>Wingdings</vt:lpstr>
      <vt:lpstr>Presentation_MU_EN</vt:lpstr>
      <vt:lpstr>Pokročilé funkcie, rekurzia</vt:lpstr>
      <vt:lpstr>Rekurzia</vt:lpstr>
      <vt:lpstr>Rekurzívna funkcia</vt:lpstr>
      <vt:lpstr>Základný prípad (base case)</vt:lpstr>
      <vt:lpstr>Základný prípad (base case)</vt:lpstr>
      <vt:lpstr>Základný prípad (base case)</vt:lpstr>
      <vt:lpstr>Základný prípad (base case)</vt:lpstr>
      <vt:lpstr>Základný prípad (base case)</vt:lpstr>
      <vt:lpstr>Cvičenie</vt:lpstr>
      <vt:lpstr>Cvičenie</vt:lpstr>
      <vt:lpstr>Cvičenie</vt:lpstr>
      <vt:lpstr>Rekurzívne funkcie vs iterácie</vt:lpstr>
      <vt:lpstr>Rekurzívne funkcie vs iterácie</vt:lpstr>
      <vt:lpstr>Rekurzívne funkcie vs iterácie</vt:lpstr>
      <vt:lpstr>Záverečné cvičenie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Slovníky</dc:title>
  <dc:creator>Kristína Tomanková</dc:creator>
  <cp:lastModifiedBy>Kristína Tomanková</cp:lastModifiedBy>
  <cp:revision>78</cp:revision>
  <cp:lastPrinted>1601-01-01T00:00:00Z</cp:lastPrinted>
  <dcterms:created xsi:type="dcterms:W3CDTF">2024-03-18T11:14:42Z</dcterms:created>
  <dcterms:modified xsi:type="dcterms:W3CDTF">2024-04-15T09:19:07Z</dcterms:modified>
</cp:coreProperties>
</file>