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6" r:id="rId3"/>
    <p:sldId id="277" r:id="rId4"/>
    <p:sldId id="278" r:id="rId5"/>
    <p:sldId id="279" r:id="rId6"/>
    <p:sldId id="281" r:id="rId7"/>
    <p:sldId id="282" r:id="rId8"/>
    <p:sldId id="280" r:id="rId9"/>
    <p:sldId id="283" r:id="rId10"/>
    <p:sldId id="285" r:id="rId11"/>
    <p:sldId id="284" r:id="rId12"/>
    <p:sldId id="288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F01928"/>
    <a:srgbClr val="9100DC"/>
    <a:srgbClr val="00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etlý štýl 2 - zvýrazneni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52" autoAdjust="0"/>
    <p:restoredTop sz="95768" autoAdjust="0"/>
  </p:normalViewPr>
  <p:slideViewPr>
    <p:cSldViewPr snapToGrid="0">
      <p:cViewPr varScale="1">
        <p:scale>
          <a:sx n="122" d="100"/>
          <a:sy n="122" d="100"/>
        </p:scale>
        <p:origin x="664" y="208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0295F0B6-3C46-024E-A5BE-2A788C2991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48DD9DFE-FDEC-0E4D-9C53-D0B7CA5F31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9F07E9E-E4E6-E840-9ACC-F7395F5D75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DBF6B270-E686-4A4A-AE0C-89D2F08D9A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A21828BC-D679-3A49-9E6A-73D827DAF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42B025D-BD7F-5745-A861-A53A9C0926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160503E-1EA8-2E40-B61B-E60E240F6E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1306F7F5-C5E0-E349-8669-2086408EF7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A5A055A2-2BEA-B34E-8676-E060135C67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1C15B53C-F0BB-1541-AB27-9C4B222A83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1DEAAEAB-4311-3840-8220-8CB11113C9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ristinatomankova@mail.muni.cz" TargetMode="External"/><Relationship Id="rId2" Type="http://schemas.openxmlformats.org/officeDocument/2006/relationships/hyperlink" Target="mailto:445429@mail.muni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rbrunovsky@mail.muni.cz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pyenv/pyenv-virtualenv" TargetMode="External"/><Relationship Id="rId2" Type="http://schemas.openxmlformats.org/officeDocument/2006/relationships/hyperlink" Target="https://github.com/pyenv/pyen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Balíčky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Užitočné</a:t>
            </a:r>
            <a:r>
              <a:rPr lang="en-GB" dirty="0"/>
              <a:t> </a:t>
            </a:r>
            <a:r>
              <a:rPr lang="en-GB" dirty="0" err="1"/>
              <a:t>balíčky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Kryštof</a:t>
            </a:r>
            <a:r>
              <a:rPr lang="en-GB" dirty="0"/>
              <a:t> </a:t>
            </a:r>
            <a:r>
              <a:rPr lang="en-GB" dirty="0" err="1"/>
              <a:t>Mrózek</a:t>
            </a:r>
            <a:r>
              <a:rPr lang="en-GB" dirty="0"/>
              <a:t> (</a:t>
            </a:r>
            <a:r>
              <a:rPr lang="en-GB" dirty="0">
                <a:hlinkClick r:id="rId2"/>
              </a:rPr>
              <a:t>445429@mail.muni.cz</a:t>
            </a:r>
            <a:r>
              <a:rPr lang="en-GB" dirty="0"/>
              <a:t>)</a:t>
            </a:r>
          </a:p>
          <a:p>
            <a:r>
              <a:rPr lang="en-GB" dirty="0"/>
              <a:t>Kristína Tomanková (</a:t>
            </a:r>
            <a:r>
              <a:rPr lang="en-GB" dirty="0">
                <a:hlinkClick r:id="rId3"/>
              </a:rPr>
              <a:t>kristinatomankova@mail.muni.cz</a:t>
            </a:r>
            <a:r>
              <a:rPr lang="en-GB" dirty="0"/>
              <a:t>)</a:t>
            </a:r>
          </a:p>
          <a:p>
            <a:r>
              <a:rPr lang="en-GB" dirty="0" err="1"/>
              <a:t>Radoslav</a:t>
            </a:r>
            <a:r>
              <a:rPr lang="en-GB" dirty="0"/>
              <a:t> </a:t>
            </a:r>
            <a:r>
              <a:rPr lang="en-GB" dirty="0" err="1"/>
              <a:t>Brunovský</a:t>
            </a:r>
            <a:r>
              <a:rPr lang="en-GB" dirty="0"/>
              <a:t> (</a:t>
            </a:r>
            <a:r>
              <a:rPr lang="en-GB" dirty="0">
                <a:hlinkClick r:id="rId4"/>
              </a:rPr>
              <a:t>rbrunovsky@mail.muni.cz</a:t>
            </a:r>
            <a:r>
              <a:rPr lang="en-GB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Matplotlib.pyplot</a:t>
            </a:r>
            <a:r>
              <a:rPr lang="cs-CZ" dirty="0"/>
              <a:t> (alias </a:t>
            </a:r>
            <a:r>
              <a:rPr lang="cs-CZ" dirty="0" err="1"/>
              <a:t>plt</a:t>
            </a:r>
            <a:r>
              <a:rPr lang="cs-CZ" dirty="0"/>
              <a:t>)</a:t>
            </a:r>
            <a:endParaRPr lang="sk-CZ" dirty="0"/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199" cy="4139998"/>
          </a:xfrm>
        </p:spPr>
        <p:txBody>
          <a:bodyPr/>
          <a:lstStyle/>
          <a:p>
            <a:r>
              <a:rPr lang="cs-CZ" sz="2400" dirty="0"/>
              <a:t>Balíček na </a:t>
            </a:r>
            <a:r>
              <a:rPr lang="cs-CZ" sz="2400" dirty="0" err="1"/>
              <a:t>vykreslovanie</a:t>
            </a:r>
            <a:r>
              <a:rPr lang="cs-CZ" sz="2400" dirty="0"/>
              <a:t> </a:t>
            </a:r>
            <a:r>
              <a:rPr lang="cs-CZ" sz="2400" dirty="0" err="1"/>
              <a:t>grafov</a:t>
            </a:r>
            <a:r>
              <a:rPr lang="cs-CZ" sz="2400" dirty="0"/>
              <a:t> (</a:t>
            </a:r>
            <a:r>
              <a:rPr lang="cs-CZ" sz="2400" dirty="0" err="1"/>
              <a:t>prípadne</a:t>
            </a:r>
            <a:r>
              <a:rPr lang="cs-CZ" sz="2400" dirty="0"/>
              <a:t> </a:t>
            </a:r>
            <a:r>
              <a:rPr lang="cs-CZ" sz="2400" dirty="0" err="1"/>
              <a:t>obrázkov</a:t>
            </a:r>
            <a:r>
              <a:rPr lang="cs-CZ" sz="2400" dirty="0"/>
              <a:t>) – </a:t>
            </a:r>
            <a:r>
              <a:rPr lang="cs-CZ" sz="2400" dirty="0" err="1"/>
              <a:t>plt.plot</a:t>
            </a:r>
            <a:r>
              <a:rPr lang="cs-CZ" sz="2400" dirty="0"/>
              <a:t>(</a:t>
            </a:r>
            <a:r>
              <a:rPr lang="cs-CZ" sz="2400" dirty="0" err="1"/>
              <a:t>dataX</a:t>
            </a:r>
            <a:r>
              <a:rPr lang="cs-CZ" sz="2400" dirty="0"/>
              <a:t>, </a:t>
            </a:r>
            <a:r>
              <a:rPr lang="cs-CZ" sz="2400" dirty="0" err="1"/>
              <a:t>dataY</a:t>
            </a:r>
            <a:r>
              <a:rPr lang="cs-CZ" sz="2400" dirty="0"/>
              <a:t>)</a:t>
            </a:r>
            <a:endParaRPr lang="sk-SK" sz="2300" dirty="0"/>
          </a:p>
          <a:p>
            <a:pPr lvl="1">
              <a:lnSpc>
                <a:spcPct val="150000"/>
              </a:lnSpc>
            </a:pPr>
            <a:br>
              <a:rPr lang="sk-SK" sz="100" dirty="0"/>
            </a:br>
            <a:endParaRPr lang="sk-CZ" sz="700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B0998BF4-DA6A-06DA-BC31-FE951FC943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Balíčky</a:t>
            </a:r>
            <a:endParaRPr lang="en-GB" noProof="0" dirty="0"/>
          </a:p>
        </p:txBody>
      </p:sp>
      <p:pic>
        <p:nvPicPr>
          <p:cNvPr id="8" name="Picture 4" descr="A colorful lines on a white background&#10;&#10;Description automatically generated">
            <a:extLst>
              <a:ext uri="{FF2B5EF4-FFF2-40B4-BE49-F238E27FC236}">
                <a16:creationId xmlns:a16="http://schemas.microsoft.com/office/drawing/2014/main" id="{A1E1CE47-49F5-3BA0-1CE5-D45C000372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577" y="2412137"/>
            <a:ext cx="6656846" cy="34198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34ABCC9-08A3-D432-C74A-D366E0D98796}"/>
              </a:ext>
            </a:extLst>
          </p:cNvPr>
          <p:cNvSpPr txBox="1"/>
          <p:nvPr/>
        </p:nvSpPr>
        <p:spPr>
          <a:xfrm>
            <a:off x="3360044" y="5644540"/>
            <a:ext cx="23802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 err="1"/>
              <a:t>plt.xlabel</a:t>
            </a:r>
            <a:r>
              <a:rPr lang="cs-CZ" sz="2000" dirty="0"/>
              <a:t>(str, </a:t>
            </a:r>
            <a:r>
              <a:rPr lang="cs-CZ" sz="2000" dirty="0" err="1"/>
              <a:t>fontsize</a:t>
            </a:r>
            <a:r>
              <a:rPr lang="cs-CZ" sz="2000" dirty="0"/>
              <a:t>)</a:t>
            </a:r>
            <a:endParaRPr lang="en-US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A0E6AA-034A-F3BC-2714-A2E70DF1052F}"/>
              </a:ext>
            </a:extLst>
          </p:cNvPr>
          <p:cNvSpPr txBox="1"/>
          <p:nvPr/>
        </p:nvSpPr>
        <p:spPr>
          <a:xfrm>
            <a:off x="429285" y="3213577"/>
            <a:ext cx="23802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 err="1"/>
              <a:t>plt.ylabel</a:t>
            </a:r>
            <a:r>
              <a:rPr lang="cs-CZ" sz="2000" dirty="0"/>
              <a:t>(str, </a:t>
            </a:r>
            <a:r>
              <a:rPr lang="cs-CZ" sz="2000" dirty="0" err="1"/>
              <a:t>fontsize</a:t>
            </a:r>
            <a:r>
              <a:rPr lang="cs-CZ" sz="2000" dirty="0"/>
              <a:t>)</a:t>
            </a:r>
            <a:endParaRPr lang="en-US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5D59FF-D40B-1F9E-4039-CA14AA887257}"/>
              </a:ext>
            </a:extLst>
          </p:cNvPr>
          <p:cNvSpPr txBox="1"/>
          <p:nvPr/>
        </p:nvSpPr>
        <p:spPr>
          <a:xfrm>
            <a:off x="8659335" y="4206834"/>
            <a:ext cx="31196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 err="1"/>
              <a:t>plt.legend</a:t>
            </a:r>
            <a:r>
              <a:rPr lang="cs-CZ" sz="2000" dirty="0"/>
              <a:t>(</a:t>
            </a:r>
            <a:r>
              <a:rPr lang="cs-CZ" sz="2000" dirty="0" err="1"/>
              <a:t>fontsize</a:t>
            </a:r>
            <a:r>
              <a:rPr lang="cs-CZ" sz="2000" dirty="0"/>
              <a:t>, </a:t>
            </a:r>
            <a:r>
              <a:rPr lang="cs-CZ" sz="2000" dirty="0" err="1"/>
              <a:t>location</a:t>
            </a:r>
            <a:r>
              <a:rPr lang="cs-CZ" sz="2000" dirty="0"/>
              <a:t>)</a:t>
            </a:r>
            <a:endParaRPr lang="en-US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A2AF29-5BE1-9CA1-51E1-E5DAE4131BEE}"/>
              </a:ext>
            </a:extLst>
          </p:cNvPr>
          <p:cNvSpPr txBox="1"/>
          <p:nvPr/>
        </p:nvSpPr>
        <p:spPr>
          <a:xfrm>
            <a:off x="10080905" y="2335262"/>
            <a:ext cx="19785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 err="1"/>
              <a:t>plt.plot</a:t>
            </a:r>
            <a:r>
              <a:rPr lang="cs-CZ" sz="2000" dirty="0"/>
              <a:t>(…, label = str)</a:t>
            </a:r>
            <a:endParaRPr lang="en-US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3192D3-49A2-1832-C961-505B19B84F3D}"/>
              </a:ext>
            </a:extLst>
          </p:cNvPr>
          <p:cNvSpPr txBox="1"/>
          <p:nvPr/>
        </p:nvSpPr>
        <p:spPr>
          <a:xfrm>
            <a:off x="8027503" y="5290154"/>
            <a:ext cx="23802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 err="1"/>
              <a:t>plt.plot</a:t>
            </a:r>
            <a:r>
              <a:rPr lang="cs-CZ" sz="2000" dirty="0"/>
              <a:t>(…, </a:t>
            </a:r>
            <a:r>
              <a:rPr lang="cs-CZ" sz="2000" dirty="0" err="1"/>
              <a:t>color</a:t>
            </a:r>
            <a:r>
              <a:rPr lang="cs-CZ" sz="2000" dirty="0"/>
              <a:t> = str)</a:t>
            </a:r>
            <a:endParaRPr lang="en-US" sz="2000" dirty="0"/>
          </a:p>
        </p:txBody>
      </p:sp>
      <p:cxnSp>
        <p:nvCxnSpPr>
          <p:cNvPr id="14" name="Straight Arrow Connector 14">
            <a:extLst>
              <a:ext uri="{FF2B5EF4-FFF2-40B4-BE49-F238E27FC236}">
                <a16:creationId xmlns:a16="http://schemas.microsoft.com/office/drawing/2014/main" id="{8FD8E190-7EBA-2BE4-9329-A8E838B4E240}"/>
              </a:ext>
            </a:extLst>
          </p:cNvPr>
          <p:cNvCxnSpPr>
            <a:cxnSpLocks/>
          </p:cNvCxnSpPr>
          <p:nvPr/>
        </p:nvCxnSpPr>
        <p:spPr>
          <a:xfrm>
            <a:off x="1978003" y="3699768"/>
            <a:ext cx="766164" cy="229282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6">
            <a:extLst>
              <a:ext uri="{FF2B5EF4-FFF2-40B4-BE49-F238E27FC236}">
                <a16:creationId xmlns:a16="http://schemas.microsoft.com/office/drawing/2014/main" id="{070046A2-E55D-0F90-8786-85850ED4ECF8}"/>
              </a:ext>
            </a:extLst>
          </p:cNvPr>
          <p:cNvCxnSpPr>
            <a:cxnSpLocks/>
          </p:cNvCxnSpPr>
          <p:nvPr/>
        </p:nvCxnSpPr>
        <p:spPr>
          <a:xfrm flipV="1">
            <a:off x="4996160" y="5832000"/>
            <a:ext cx="670467" cy="273262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Arrow Connector 19">
            <a:extLst>
              <a:ext uri="{FF2B5EF4-FFF2-40B4-BE49-F238E27FC236}">
                <a16:creationId xmlns:a16="http://schemas.microsoft.com/office/drawing/2014/main" id="{1F968573-DFF6-803E-4220-7BC55F3A118B}"/>
              </a:ext>
            </a:extLst>
          </p:cNvPr>
          <p:cNvCxnSpPr>
            <a:cxnSpLocks/>
          </p:cNvCxnSpPr>
          <p:nvPr/>
        </p:nvCxnSpPr>
        <p:spPr>
          <a:xfrm flipH="1" flipV="1">
            <a:off x="9375395" y="3631489"/>
            <a:ext cx="499891" cy="575345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Straight Arrow Connector 22">
            <a:extLst>
              <a:ext uri="{FF2B5EF4-FFF2-40B4-BE49-F238E27FC236}">
                <a16:creationId xmlns:a16="http://schemas.microsoft.com/office/drawing/2014/main" id="{5568F3E5-3842-5F3F-9872-2F0A469F5FFA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9411341" y="2689205"/>
            <a:ext cx="669564" cy="5377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Straight Arrow Connector 24">
            <a:extLst>
              <a:ext uri="{FF2B5EF4-FFF2-40B4-BE49-F238E27FC236}">
                <a16:creationId xmlns:a16="http://schemas.microsoft.com/office/drawing/2014/main" id="{A120FA9B-713E-6274-F784-B6B0F7BA8AD9}"/>
              </a:ext>
            </a:extLst>
          </p:cNvPr>
          <p:cNvCxnSpPr>
            <a:cxnSpLocks/>
          </p:cNvCxnSpPr>
          <p:nvPr/>
        </p:nvCxnSpPr>
        <p:spPr>
          <a:xfrm flipH="1" flipV="1">
            <a:off x="6967277" y="4615168"/>
            <a:ext cx="1060226" cy="674986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071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Pandas (alias pd)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199" cy="4139998"/>
          </a:xfrm>
        </p:spPr>
        <p:txBody>
          <a:bodyPr/>
          <a:lstStyle/>
          <a:p>
            <a:r>
              <a:rPr lang="cs-CZ" sz="2300" dirty="0"/>
              <a:t>Balíček na </a:t>
            </a:r>
            <a:r>
              <a:rPr lang="cs-CZ" sz="2300" dirty="0" err="1"/>
              <a:t>načítanie</a:t>
            </a:r>
            <a:r>
              <a:rPr lang="cs-CZ" sz="2300" dirty="0"/>
              <a:t> a analýzu dát – vhodný </a:t>
            </a:r>
            <a:r>
              <a:rPr lang="cs-CZ" sz="2300" dirty="0" err="1"/>
              <a:t>pre</a:t>
            </a:r>
            <a:r>
              <a:rPr lang="cs-CZ" sz="2300" dirty="0"/>
              <a:t> </a:t>
            </a:r>
            <a:r>
              <a:rPr lang="cs-CZ" sz="2300" dirty="0" err="1"/>
              <a:t>spracovávanie</a:t>
            </a:r>
            <a:r>
              <a:rPr lang="cs-CZ" sz="2300" dirty="0"/>
              <a:t> vašich </a:t>
            </a:r>
            <a:r>
              <a:rPr lang="cs-CZ" sz="2300" dirty="0" err="1"/>
              <a:t>meraní</a:t>
            </a:r>
            <a:endParaRPr lang="cs-CZ" sz="2300" dirty="0"/>
          </a:p>
          <a:p>
            <a:r>
              <a:rPr lang="cs-CZ" sz="2300" dirty="0" err="1"/>
              <a:t>Dve</a:t>
            </a:r>
            <a:r>
              <a:rPr lang="cs-CZ" sz="2300" dirty="0"/>
              <a:t> základné </a:t>
            </a:r>
            <a:r>
              <a:rPr lang="cs-CZ" sz="2300" dirty="0" err="1"/>
              <a:t>dátové</a:t>
            </a:r>
            <a:r>
              <a:rPr lang="cs-CZ" sz="2300" dirty="0"/>
              <a:t> </a:t>
            </a:r>
            <a:r>
              <a:rPr lang="cs-CZ" sz="2300" dirty="0" err="1"/>
              <a:t>štruktúry</a:t>
            </a:r>
            <a:r>
              <a:rPr lang="cs-CZ" sz="2300" dirty="0"/>
              <a:t>: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pd.Series</a:t>
            </a:r>
            <a:r>
              <a:rPr lang="cs-CZ" dirty="0"/>
              <a:t> = </a:t>
            </a:r>
            <a:r>
              <a:rPr lang="cs-CZ" dirty="0" err="1"/>
              <a:t>stĺpec</a:t>
            </a:r>
            <a:endParaRPr lang="cs-CZ" dirty="0"/>
          </a:p>
          <a:p>
            <a:pPr lvl="1"/>
            <a:r>
              <a:rPr lang="cs-CZ" dirty="0" err="1"/>
              <a:t>pd.DataFrame</a:t>
            </a:r>
            <a:r>
              <a:rPr lang="cs-CZ" dirty="0"/>
              <a:t> = </a:t>
            </a:r>
            <a:r>
              <a:rPr lang="cs-CZ" dirty="0" err="1"/>
              <a:t>tabuľka</a:t>
            </a:r>
            <a:endParaRPr lang="cs-CZ" dirty="0"/>
          </a:p>
          <a:p>
            <a:r>
              <a:rPr lang="cs-CZ" sz="2300" dirty="0" err="1"/>
              <a:t>Načítanie</a:t>
            </a:r>
            <a:r>
              <a:rPr lang="cs-CZ" sz="2300" dirty="0"/>
              <a:t> dát: </a:t>
            </a:r>
            <a:r>
              <a:rPr lang="cs-CZ" sz="2300" dirty="0" err="1"/>
              <a:t>možnosť</a:t>
            </a:r>
            <a:r>
              <a:rPr lang="cs-CZ" sz="2300" dirty="0"/>
              <a:t> z .</a:t>
            </a:r>
            <a:r>
              <a:rPr lang="cs-CZ" sz="2300" dirty="0" err="1"/>
              <a:t>csv</a:t>
            </a:r>
            <a:r>
              <a:rPr lang="cs-CZ" sz="2300" dirty="0"/>
              <a:t>, .</a:t>
            </a:r>
            <a:r>
              <a:rPr lang="cs-CZ" sz="2300" dirty="0" err="1"/>
              <a:t>txt</a:t>
            </a:r>
            <a:r>
              <a:rPr lang="cs-CZ" sz="2300" dirty="0"/>
              <a:t>, .</a:t>
            </a:r>
            <a:r>
              <a:rPr lang="cs-CZ" sz="2300" dirty="0" err="1"/>
              <a:t>xlsx</a:t>
            </a:r>
            <a:r>
              <a:rPr lang="cs-CZ" sz="2300" dirty="0"/>
              <a:t>, JSON (formát totožný s python </a:t>
            </a:r>
            <a:r>
              <a:rPr lang="cs-CZ" sz="2300" dirty="0" err="1"/>
              <a:t>slovníkom</a:t>
            </a:r>
            <a:r>
              <a:rPr lang="cs-CZ" sz="2300" dirty="0"/>
              <a:t>), </a:t>
            </a:r>
            <a:r>
              <a:rPr lang="cs-CZ" sz="2300" dirty="0" err="1"/>
              <a:t>atď</a:t>
            </a:r>
            <a:r>
              <a:rPr lang="cs-CZ" sz="2300" dirty="0"/>
              <a:t>.</a:t>
            </a:r>
          </a:p>
          <a:p>
            <a:pPr lvl="1"/>
            <a:r>
              <a:rPr lang="cs-CZ" dirty="0" err="1"/>
              <a:t>Rovnako</a:t>
            </a:r>
            <a:r>
              <a:rPr lang="cs-CZ" dirty="0"/>
              <a:t> </a:t>
            </a:r>
            <a:r>
              <a:rPr lang="cs-CZ" dirty="0" err="1"/>
              <a:t>môžeme</a:t>
            </a:r>
            <a:r>
              <a:rPr lang="cs-CZ" dirty="0"/>
              <a:t> </a:t>
            </a:r>
            <a:r>
              <a:rPr lang="cs-CZ" dirty="0" err="1"/>
              <a:t>dáta</a:t>
            </a:r>
            <a:r>
              <a:rPr lang="cs-CZ" dirty="0"/>
              <a:t> </a:t>
            </a:r>
            <a:r>
              <a:rPr lang="cs-CZ" dirty="0" err="1"/>
              <a:t>exportovať</a:t>
            </a:r>
            <a:r>
              <a:rPr lang="cs-CZ" dirty="0"/>
              <a:t> do </a:t>
            </a:r>
            <a:r>
              <a:rPr lang="cs-CZ" dirty="0" err="1"/>
              <a:t>niektorého</a:t>
            </a:r>
            <a:r>
              <a:rPr lang="cs-CZ" dirty="0"/>
              <a:t> z </a:t>
            </a:r>
            <a:r>
              <a:rPr lang="cs-CZ" dirty="0" err="1"/>
              <a:t>formátov</a:t>
            </a:r>
            <a:endParaRPr lang="cs-CZ" dirty="0"/>
          </a:p>
          <a:p>
            <a:r>
              <a:rPr lang="cs-CZ" sz="2300" dirty="0" err="1"/>
              <a:t>Nutnosť</a:t>
            </a:r>
            <a:r>
              <a:rPr lang="cs-CZ" sz="2300" dirty="0"/>
              <a:t> hlavičky </a:t>
            </a:r>
            <a:r>
              <a:rPr lang="cs-CZ" sz="2300" dirty="0" err="1"/>
              <a:t>napr</a:t>
            </a:r>
            <a:r>
              <a:rPr lang="cs-CZ" sz="2300" dirty="0"/>
              <a:t>. </a:t>
            </a:r>
            <a:r>
              <a:rPr lang="cs-CZ" sz="2300" dirty="0" err="1"/>
              <a:t>dĺžka</a:t>
            </a:r>
            <a:r>
              <a:rPr lang="cs-CZ" sz="2300" dirty="0"/>
              <a:t>, </a:t>
            </a:r>
            <a:r>
              <a:rPr lang="cs-CZ" sz="2300" dirty="0" err="1"/>
              <a:t>šírka</a:t>
            </a:r>
            <a:r>
              <a:rPr lang="cs-CZ" sz="2300" dirty="0"/>
              <a:t>, výška</a:t>
            </a:r>
          </a:p>
          <a:p>
            <a:pPr lvl="1"/>
            <a:r>
              <a:rPr lang="cs-CZ" dirty="0" err="1"/>
              <a:t>Prístup</a:t>
            </a:r>
            <a:r>
              <a:rPr lang="cs-CZ" dirty="0"/>
              <a:t> k </a:t>
            </a:r>
            <a:r>
              <a:rPr lang="cs-CZ" dirty="0" err="1"/>
              <a:t>dátam</a:t>
            </a:r>
            <a:r>
              <a:rPr lang="cs-CZ" dirty="0"/>
              <a:t>: </a:t>
            </a:r>
            <a:r>
              <a:rPr lang="cs-CZ" dirty="0" err="1"/>
              <a:t>df</a:t>
            </a:r>
            <a:r>
              <a:rPr lang="cs-CZ" dirty="0"/>
              <a:t> = </a:t>
            </a:r>
            <a:r>
              <a:rPr lang="cs-CZ" dirty="0" err="1"/>
              <a:t>pd.read_csv</a:t>
            </a:r>
            <a:r>
              <a:rPr lang="cs-CZ" dirty="0"/>
              <a:t>(“</a:t>
            </a:r>
            <a:r>
              <a:rPr lang="cs-CZ" dirty="0" err="1"/>
              <a:t>dimenzie.csv</a:t>
            </a:r>
            <a:r>
              <a:rPr lang="cs-CZ" dirty="0"/>
              <a:t>“)</a:t>
            </a:r>
          </a:p>
          <a:p>
            <a:pPr lvl="1"/>
            <a:r>
              <a:rPr lang="cs-CZ" dirty="0"/>
              <a:t>Šírka: </a:t>
            </a:r>
            <a:r>
              <a:rPr lang="cs-CZ" dirty="0" err="1"/>
              <a:t>df</a:t>
            </a:r>
            <a:r>
              <a:rPr lang="cs-CZ" dirty="0"/>
              <a:t>[‘šířka‘] (</a:t>
            </a:r>
            <a:r>
              <a:rPr lang="cs-CZ" dirty="0" err="1"/>
              <a:t>podobne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pri</a:t>
            </a:r>
            <a:r>
              <a:rPr lang="cs-CZ" dirty="0"/>
              <a:t> práci so </a:t>
            </a:r>
            <a:r>
              <a:rPr lang="cs-CZ" dirty="0" err="1"/>
              <a:t>slovníkmi</a:t>
            </a:r>
            <a:r>
              <a:rPr lang="cs-CZ" dirty="0"/>
              <a:t>)</a:t>
            </a:r>
          </a:p>
          <a:p>
            <a:endParaRPr lang="sk-SK" sz="2300" dirty="0"/>
          </a:p>
          <a:p>
            <a:pPr lvl="1">
              <a:lnSpc>
                <a:spcPct val="150000"/>
              </a:lnSpc>
            </a:pPr>
            <a:br>
              <a:rPr lang="sk-SK" sz="100" dirty="0"/>
            </a:br>
            <a:endParaRPr lang="sk-CZ" sz="700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B0998BF4-DA6A-06DA-BC31-FE951FC943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Balíčky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9408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Spoločné cvičenie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ástupný objekt pre obsah 4">
                <a:extLst>
                  <a:ext uri="{FF2B5EF4-FFF2-40B4-BE49-F238E27FC236}">
                    <a16:creationId xmlns:a16="http://schemas.microsoft.com/office/drawing/2014/main" id="{DC85FBD5-F443-5DF9-F517-3F22D1BAA5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1" y="1692002"/>
                <a:ext cx="7204799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sk-SK" sz="2300" b="1" dirty="0"/>
                  <a:t>Meranie tiažového zrýchlenia Zeme (FP1 - úloha 4):</a:t>
                </a:r>
              </a:p>
              <a:p>
                <a:r>
                  <a:rPr lang="sk-SK" sz="2300" dirty="0"/>
                  <a:t>Predstavme si, že meriate periódu kmitov kyvadla pre rôzne dĺžky závesu L.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sz="23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sk-SK" sz="23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sk-SK" sz="23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sk-SK" sz="23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sk-SK" sz="23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  <m:r>
                            <a:rPr lang="sk-SK" sz="23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sk-SK" sz="23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</m:rad>
                    </m:oMath>
                  </m:oMathPara>
                </a14:m>
                <a:endParaRPr lang="sk-SK" sz="2300" dirty="0"/>
              </a:p>
              <a:p>
                <a:r>
                  <a:rPr lang="sk-SK" sz="2300" dirty="0"/>
                  <a:t>Pomocou stopiek zmeriate vždy 10 periód pre dané L a toto meranie zopakujete 5x.</a:t>
                </a:r>
              </a:p>
              <a:p>
                <a:r>
                  <a:rPr lang="sk-SK" sz="2300" dirty="0"/>
                  <a:t>Z týchto meraní spočítajte tiažové zrýchlenie Zeme.</a:t>
                </a:r>
              </a:p>
              <a:p>
                <a:pPr lvl="1">
                  <a:lnSpc>
                    <a:spcPct val="150000"/>
                  </a:lnSpc>
                </a:pPr>
                <a:endParaRPr lang="sk-SK" sz="100" dirty="0"/>
              </a:p>
              <a:p>
                <a:pPr lvl="1">
                  <a:lnSpc>
                    <a:spcPct val="150000"/>
                  </a:lnSpc>
                </a:pPr>
                <a:br>
                  <a:rPr lang="sk-SK" sz="100" dirty="0"/>
                </a:br>
                <a:endParaRPr lang="sk-CZ" sz="700" dirty="0"/>
              </a:p>
            </p:txBody>
          </p:sp>
        </mc:Choice>
        <mc:Fallback>
          <p:sp>
            <p:nvSpPr>
              <p:cNvPr id="5" name="Zástupný objekt pre obsah 4">
                <a:extLst>
                  <a:ext uri="{FF2B5EF4-FFF2-40B4-BE49-F238E27FC236}">
                    <a16:creationId xmlns:a16="http://schemas.microsoft.com/office/drawing/2014/main" id="{DC85FBD5-F443-5DF9-F517-3F22D1BAA5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1" y="1692002"/>
                <a:ext cx="7204799" cy="4139998"/>
              </a:xfrm>
              <a:blipFill>
                <a:blip r:embed="rId2"/>
                <a:stretch>
                  <a:fillRect l="-1408" t="-612" r="-3169"/>
                </a:stretch>
              </a:blipFill>
            </p:spPr>
            <p:txBody>
              <a:bodyPr/>
              <a:lstStyle/>
              <a:p>
                <a:r>
                  <a:rPr lang="sk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B0998BF4-DA6A-06DA-BC31-FE951FC943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Balíčky</a:t>
            </a:r>
            <a:endParaRPr lang="en-GB" noProof="0" dirty="0"/>
          </a:p>
        </p:txBody>
      </p:sp>
      <p:pic>
        <p:nvPicPr>
          <p:cNvPr id="1026" name="Picture 2" descr="Pendulum | Definition, Formula, &amp; Types | Britannica">
            <a:extLst>
              <a:ext uri="{FF2B5EF4-FFF2-40B4-BE49-F238E27FC236}">
                <a16:creationId xmlns:a16="http://schemas.microsoft.com/office/drawing/2014/main" id="{2BCB374C-06B6-E0C7-7319-634D1D3270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12"/>
          <a:stretch/>
        </p:blipFill>
        <p:spPr bwMode="auto">
          <a:xfrm>
            <a:off x="7920426" y="1755995"/>
            <a:ext cx="4190554" cy="3887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60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Python balíček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1" y="1692002"/>
            <a:ext cx="6027640" cy="4139998"/>
          </a:xfrm>
        </p:spPr>
        <p:txBody>
          <a:bodyPr/>
          <a:lstStyle/>
          <a:p>
            <a:r>
              <a:rPr lang="sk-SK" sz="2300" dirty="0" err="1"/>
              <a:t>Python</a:t>
            </a:r>
            <a:r>
              <a:rPr lang="sk-SK" sz="2300" dirty="0"/>
              <a:t> balíček je štruktúra, ktorá organizuje / zoskupuje súbory s </a:t>
            </a:r>
            <a:r>
              <a:rPr lang="sk-SK" sz="2300" dirty="0" err="1"/>
              <a:t>python</a:t>
            </a:r>
            <a:r>
              <a:rPr lang="sk-SK" sz="2300" dirty="0"/>
              <a:t> kódom (moduly) do jednej zložky.</a:t>
            </a:r>
          </a:p>
          <a:p>
            <a:r>
              <a:rPr lang="sk-SK" sz="2300" dirty="0"/>
              <a:t>Balíček si môžeme predstaviť ako zložku, ktorá obsahuje skripty + súbor “__</a:t>
            </a:r>
            <a:r>
              <a:rPr lang="sk-SK" sz="2300" dirty="0" err="1"/>
              <a:t>init</a:t>
            </a:r>
            <a:r>
              <a:rPr lang="sk-SK" sz="2300" dirty="0"/>
              <a:t>__.</a:t>
            </a:r>
            <a:r>
              <a:rPr lang="sk-SK" sz="2300" dirty="0" err="1"/>
              <a:t>py</a:t>
            </a:r>
            <a:r>
              <a:rPr lang="sk-SK" sz="2300" dirty="0"/>
              <a:t>“ = tento súbor definuje zložku ako </a:t>
            </a:r>
            <a:r>
              <a:rPr lang="sk-SK" sz="2300" dirty="0" err="1"/>
              <a:t>python</a:t>
            </a:r>
            <a:r>
              <a:rPr lang="sk-SK" sz="2300" dirty="0"/>
              <a:t> balíček.</a:t>
            </a:r>
          </a:p>
          <a:p>
            <a:r>
              <a:rPr lang="sk-SK" sz="2300" dirty="0"/>
              <a:t>Balíčky obsahujú mnoho užitočných funkcií, ktoré už boli naprogramované.</a:t>
            </a:r>
            <a:br>
              <a:rPr lang="sk-SK" sz="1600" dirty="0"/>
            </a:br>
            <a:endParaRPr lang="sk-CZ" sz="2300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B0998BF4-DA6A-06DA-BC31-FE951FC943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Balíčky</a:t>
            </a:r>
            <a:endParaRPr lang="en-GB" noProof="0" dirty="0"/>
          </a:p>
        </p:txBody>
      </p:sp>
      <p:pic>
        <p:nvPicPr>
          <p:cNvPr id="7" name="Picture 2" descr="Python Packages with Examples - Python Geeks">
            <a:extLst>
              <a:ext uri="{FF2B5EF4-FFF2-40B4-BE49-F238E27FC236}">
                <a16:creationId xmlns:a16="http://schemas.microsoft.com/office/drawing/2014/main" id="{D458EF3F-37A8-8CE4-5545-3846CDC704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979" y="1864231"/>
            <a:ext cx="4879037" cy="312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673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Inštalovanie balíčka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199" cy="4139998"/>
          </a:xfrm>
        </p:spPr>
        <p:txBody>
          <a:bodyPr/>
          <a:lstStyle/>
          <a:p>
            <a:r>
              <a:rPr lang="sk-SK" sz="2300" dirty="0"/>
              <a:t>Aby sme mohli využívať balíčky, tak je potrebné ich najprv nainštalovať.</a:t>
            </a:r>
          </a:p>
          <a:p>
            <a:r>
              <a:rPr lang="sk-SK" sz="2300" dirty="0"/>
              <a:t>Inštalujeme cez terminál (vstavaný alebo vo </a:t>
            </a:r>
            <a:r>
              <a:rPr lang="sk-SK" sz="2300" dirty="0" err="1"/>
              <a:t>VSCode</a:t>
            </a:r>
            <a:r>
              <a:rPr lang="sk-SK" sz="2300" dirty="0"/>
              <a:t>):</a:t>
            </a:r>
          </a:p>
          <a:p>
            <a:pPr marL="666900" lvl="1" indent="-342900">
              <a:lnSpc>
                <a:spcPct val="150000"/>
              </a:lnSpc>
              <a:buFont typeface="+mj-lt"/>
              <a:buAutoNum type="arabicPeriod"/>
            </a:pPr>
            <a:r>
              <a:rPr lang="sk-SK" dirty="0"/>
              <a:t>Vo </a:t>
            </a:r>
            <a:r>
              <a:rPr lang="sk-SK" dirty="0" err="1"/>
              <a:t>VSCode</a:t>
            </a:r>
            <a:r>
              <a:rPr lang="sk-SK" dirty="0"/>
              <a:t> otvorte </a:t>
            </a:r>
            <a:r>
              <a:rPr lang="sk-SK" dirty="0" err="1"/>
              <a:t>terminal</a:t>
            </a:r>
            <a:r>
              <a:rPr lang="sk-SK" dirty="0"/>
              <a:t> (buď ho už máte otvorený alebo </a:t>
            </a:r>
            <a:r>
              <a:rPr lang="sk-SK" dirty="0" err="1"/>
              <a:t>View</a:t>
            </a:r>
            <a:r>
              <a:rPr lang="sk-SK" dirty="0"/>
              <a:t> &gt; Terminal alebo </a:t>
            </a:r>
            <a:r>
              <a:rPr lang="sk-SK" dirty="0" err="1"/>
              <a:t>Ctrl</a:t>
            </a:r>
            <a:r>
              <a:rPr lang="sk-SK" dirty="0"/>
              <a:t>/</a:t>
            </a:r>
            <a:r>
              <a:rPr lang="sk-SK" dirty="0" err="1"/>
              <a:t>Cmd</a:t>
            </a:r>
            <a:r>
              <a:rPr lang="sk-SK" dirty="0"/>
              <a:t> + J).</a:t>
            </a:r>
          </a:p>
          <a:p>
            <a:pPr marL="666900" lvl="1" indent="-342900">
              <a:lnSpc>
                <a:spcPct val="150000"/>
              </a:lnSpc>
              <a:buFont typeface="+mj-lt"/>
              <a:buAutoNum type="arabicPeriod"/>
            </a:pPr>
            <a:r>
              <a:rPr lang="sk-SK" dirty="0"/>
              <a:t>Do terminálu píšeme štruktúru:</a:t>
            </a:r>
          </a:p>
          <a:p>
            <a:pPr marL="107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800" u="sng" dirty="0"/>
              <a:t>Windows:</a:t>
            </a:r>
            <a:r>
              <a:rPr lang="sk-SK" sz="1800" dirty="0"/>
              <a:t> </a:t>
            </a:r>
            <a:r>
              <a:rPr lang="sk-SK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pip</a:t>
            </a:r>
            <a:r>
              <a:rPr lang="sk-SK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k-SK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install</a:t>
            </a:r>
            <a:r>
              <a:rPr lang="sk-SK" sz="18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sk-SK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balicek</a:t>
            </a:r>
            <a:r>
              <a:rPr lang="sk-SK" sz="18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107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800" u="sng" dirty="0" err="1"/>
              <a:t>MacOS</a:t>
            </a:r>
            <a:r>
              <a:rPr lang="sk-SK" sz="1800" u="sng" dirty="0"/>
              <a:t>:</a:t>
            </a:r>
            <a:r>
              <a:rPr lang="sk-SK" sz="1800" dirty="0"/>
              <a:t> </a:t>
            </a:r>
            <a:r>
              <a:rPr lang="sk-SK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python</a:t>
            </a:r>
            <a:r>
              <a:rPr lang="sk-SK" sz="1800" dirty="0">
                <a:latin typeface="Consolas" panose="020B0609020204030204" pitchFamily="49" charset="0"/>
                <a:cs typeface="Consolas" panose="020B0609020204030204" pitchFamily="49" charset="0"/>
              </a:rPr>
              <a:t> -m </a:t>
            </a:r>
            <a:r>
              <a:rPr lang="sk-SK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pip</a:t>
            </a:r>
            <a:r>
              <a:rPr lang="sk-SK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k-SK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install</a:t>
            </a:r>
            <a:r>
              <a:rPr lang="sk-SK" sz="18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sk-SK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balicek</a:t>
            </a:r>
            <a:r>
              <a:rPr lang="sk-SK" sz="18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72000" indent="0">
              <a:buNone/>
            </a:pPr>
            <a:br>
              <a:rPr lang="sk-SK" sz="1600" dirty="0"/>
            </a:br>
            <a:endParaRPr lang="sk-CZ" sz="2300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B0998BF4-DA6A-06DA-BC31-FE951FC943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Balíčky</a:t>
            </a:r>
            <a:endParaRPr lang="en-GB" noProof="0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D83D9746-F623-C4A3-9094-1F370095C2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5074772"/>
            <a:ext cx="7772400" cy="1277654"/>
          </a:xfrm>
          <a:prstGeom prst="rect">
            <a:avLst/>
          </a:prstGeom>
        </p:spPr>
      </p:pic>
      <p:sp>
        <p:nvSpPr>
          <p:cNvPr id="7" name="Pravouholník 6">
            <a:extLst>
              <a:ext uri="{FF2B5EF4-FFF2-40B4-BE49-F238E27FC236}">
                <a16:creationId xmlns:a16="http://schemas.microsoft.com/office/drawing/2014/main" id="{C9E8568C-81EC-A5D0-8AEE-ADF4F6DF5B8C}"/>
              </a:ext>
            </a:extLst>
          </p:cNvPr>
          <p:cNvSpPr/>
          <p:nvPr/>
        </p:nvSpPr>
        <p:spPr bwMode="auto">
          <a:xfrm>
            <a:off x="6484883" y="5717628"/>
            <a:ext cx="3195145" cy="336331"/>
          </a:xfrm>
          <a:prstGeom prst="rect">
            <a:avLst/>
          </a:prstGeom>
          <a:noFill/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48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Pozn. Virtuálne prostredie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199" cy="4139998"/>
          </a:xfrm>
        </p:spPr>
        <p:txBody>
          <a:bodyPr/>
          <a:lstStyle/>
          <a:p>
            <a:r>
              <a:rPr lang="sk-SK" sz="2300" dirty="0"/>
              <a:t>Zodpovedný programátor by si mal v prípade pracovania v </a:t>
            </a:r>
            <a:r>
              <a:rPr lang="sk-SK" sz="2300" dirty="0" err="1"/>
              <a:t>pythone</a:t>
            </a:r>
            <a:r>
              <a:rPr lang="sk-SK" sz="2300" dirty="0"/>
              <a:t> vytvoriť tzv. virtuálne prostredie.</a:t>
            </a:r>
          </a:p>
          <a:p>
            <a:r>
              <a:rPr lang="sk-SK" sz="2300" dirty="0"/>
              <a:t>Ide o izolované prostredie, ktoré obsahuje inštaláciu </a:t>
            </a:r>
            <a:r>
              <a:rPr lang="sk-SK" sz="2300" dirty="0" err="1"/>
              <a:t>pythonu</a:t>
            </a:r>
            <a:r>
              <a:rPr lang="sk-SK" sz="2300" dirty="0"/>
              <a:t> (v akejkoľvek verzii) a ďalšie balíčky.</a:t>
            </a:r>
          </a:p>
          <a:p>
            <a:pPr marL="72000" indent="0">
              <a:lnSpc>
                <a:spcPct val="150000"/>
              </a:lnSpc>
              <a:buNone/>
            </a:pPr>
            <a:r>
              <a:rPr lang="sk-SK" sz="1600" b="1" dirty="0"/>
              <a:t>Q:</a:t>
            </a:r>
            <a:r>
              <a:rPr lang="sk-SK" sz="1600" dirty="0"/>
              <a:t> Prečo použiť virtuálne prostredie?</a:t>
            </a:r>
          </a:p>
          <a:p>
            <a:pPr marL="72000" indent="0">
              <a:lnSpc>
                <a:spcPct val="150000"/>
              </a:lnSpc>
              <a:buNone/>
            </a:pPr>
            <a:r>
              <a:rPr lang="sk-SK" sz="1600" b="1" dirty="0"/>
              <a:t>A:</a:t>
            </a:r>
            <a:r>
              <a:rPr lang="sk-SK" sz="1600" dirty="0"/>
              <a:t> Kontrola závislostí (rôzne projekty môžu vyžadovať rôzne </a:t>
            </a:r>
            <a:br>
              <a:rPr lang="sk-SK" sz="1600" dirty="0"/>
            </a:br>
            <a:r>
              <a:rPr lang="sk-SK" sz="1600" dirty="0"/>
              <a:t>verzie </a:t>
            </a:r>
            <a:r>
              <a:rPr lang="sk-SK" sz="1600" dirty="0" err="1"/>
              <a:t>pythonu</a:t>
            </a:r>
            <a:r>
              <a:rPr lang="sk-SK" sz="1600" dirty="0"/>
              <a:t>), takmer bez rizika (ak si náhodou poškodím </a:t>
            </a:r>
            <a:br>
              <a:rPr lang="sk-SK" sz="1600" dirty="0"/>
            </a:br>
            <a:r>
              <a:rPr lang="sk-SK" sz="1600" dirty="0"/>
              <a:t>samotný </a:t>
            </a:r>
            <a:r>
              <a:rPr lang="sk-SK" sz="1600" dirty="0" err="1"/>
              <a:t>python</a:t>
            </a:r>
            <a:r>
              <a:rPr lang="sk-SK" sz="1600" dirty="0"/>
              <a:t>, tak nejde o jeho systémovú verziu), </a:t>
            </a:r>
            <a:br>
              <a:rPr lang="sk-SK" sz="1600" dirty="0"/>
            </a:br>
            <a:r>
              <a:rPr lang="sk-SK" sz="1600" dirty="0"/>
              <a:t>kompatibilita s ďalšími užívateľmi (všetci programátori pracujú</a:t>
            </a:r>
            <a:br>
              <a:rPr lang="sk-SK" sz="1600" dirty="0"/>
            </a:br>
            <a:r>
              <a:rPr lang="sk-SK" sz="1600" dirty="0"/>
              <a:t> v rovnakom prostredí s rovnakými balíčkami).</a:t>
            </a:r>
            <a:endParaRPr lang="sk-SK" sz="1600" b="0" i="0" u="none" strike="noStrike" dirty="0">
              <a:solidFill>
                <a:srgbClr val="ECECEC"/>
              </a:solidFill>
              <a:effectLst/>
              <a:latin typeface="Söhne"/>
            </a:endParaRPr>
          </a:p>
          <a:p>
            <a:pPr marL="72000" indent="0">
              <a:buNone/>
            </a:pPr>
            <a:endParaRPr lang="sk-CZ" sz="2300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B0998BF4-DA6A-06DA-BC31-FE951FC943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Balíčky</a:t>
            </a:r>
            <a:endParaRPr lang="en-GB" noProof="0" dirty="0"/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461D757A-3DEB-3254-65AA-6025BA6449FC}"/>
              </a:ext>
            </a:extLst>
          </p:cNvPr>
          <p:cNvSpPr txBox="1"/>
          <p:nvPr/>
        </p:nvSpPr>
        <p:spPr>
          <a:xfrm>
            <a:off x="6747641" y="3347547"/>
            <a:ext cx="5139559" cy="2554545"/>
          </a:xfrm>
          <a:prstGeom prst="rect">
            <a:avLst/>
          </a:prstGeom>
          <a:solidFill>
            <a:schemeClr val="accent3">
              <a:alpha val="50000"/>
            </a:schemeClr>
          </a:solidFill>
          <a:ln w="19050">
            <a:solidFill>
              <a:srgbClr val="00AF3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sk-CZ" sz="2000" dirty="0">
                <a:solidFill>
                  <a:schemeClr val="tx1"/>
                </a:solidFill>
                <a:latin typeface="+mn-lt"/>
              </a:rPr>
              <a:t>V prípade záujmu odporúčam využiť </a:t>
            </a:r>
            <a:r>
              <a:rPr lang="sk-CZ" sz="2000" b="1" dirty="0">
                <a:solidFill>
                  <a:schemeClr val="tx1"/>
                </a:solidFill>
                <a:latin typeface="+mn-lt"/>
              </a:rPr>
              <a:t>pyenv</a:t>
            </a:r>
            <a:r>
              <a:rPr lang="sk-CZ" sz="2000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algn="l"/>
            <a:r>
              <a:rPr lang="sk-SK" sz="2000" dirty="0">
                <a:latin typeface="+mn-lt"/>
                <a:hlinkClick r:id="rId2"/>
              </a:rPr>
              <a:t>https://github.com/pyenv/pyenv</a:t>
            </a:r>
            <a:endParaRPr lang="sk-CZ" sz="2000" dirty="0">
              <a:latin typeface="+mn-lt"/>
            </a:endParaRPr>
          </a:p>
          <a:p>
            <a:pPr algn="l"/>
            <a:r>
              <a:rPr lang="sk-SK" sz="2000" dirty="0">
                <a:latin typeface="+mn-lt"/>
                <a:hlinkClick r:id="rId3"/>
              </a:rPr>
              <a:t>https://github.com/pyenv/pyenv-virtualenv</a:t>
            </a:r>
            <a:endParaRPr lang="sk-CZ" sz="2000" dirty="0">
              <a:latin typeface="+mn-lt"/>
            </a:endParaRPr>
          </a:p>
          <a:p>
            <a:pPr algn="l"/>
            <a:endParaRPr lang="sk-CZ" sz="2000" dirty="0">
              <a:latin typeface="+mn-lt"/>
            </a:endParaRPr>
          </a:p>
          <a:p>
            <a:pPr algn="l"/>
            <a:r>
              <a:rPr lang="sk-CZ" sz="2000" dirty="0">
                <a:solidFill>
                  <a:schemeClr val="tx1"/>
                </a:solidFill>
                <a:latin typeface="+mn-lt"/>
              </a:rPr>
              <a:t>V našom predmete si ukážeme použitie len najzákladnejších balíčkov, ktoré môžeme nainštalovať do systémového pythonu bez rizika.</a:t>
            </a:r>
          </a:p>
        </p:txBody>
      </p:sp>
    </p:spTree>
    <p:extLst>
      <p:ext uri="{BB962C8B-B14F-4D97-AF65-F5344CB8AC3E}">
        <p14:creationId xmlns:p14="http://schemas.microsoft.com/office/powerpoint/2010/main" val="2138442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Základné balíčky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199" cy="4139998"/>
          </a:xfrm>
        </p:spPr>
        <p:txBody>
          <a:bodyPr/>
          <a:lstStyle/>
          <a:p>
            <a:r>
              <a:rPr lang="sk-SK" sz="2300" dirty="0"/>
              <a:t>Nainštalujte si nasledujúce balíčky:</a:t>
            </a:r>
          </a:p>
          <a:p>
            <a:pPr lvl="1">
              <a:lnSpc>
                <a:spcPct val="150000"/>
              </a:lnSpc>
            </a:pPr>
            <a:r>
              <a:rPr lang="sk-SK" dirty="0" err="1"/>
              <a:t>numpy</a:t>
            </a:r>
            <a:endParaRPr lang="sk-SK" dirty="0"/>
          </a:p>
          <a:p>
            <a:pPr lvl="1">
              <a:lnSpc>
                <a:spcPct val="150000"/>
              </a:lnSpc>
            </a:pPr>
            <a:r>
              <a:rPr lang="sk-SK" dirty="0" err="1"/>
              <a:t>scipy</a:t>
            </a:r>
            <a:endParaRPr lang="sk-SK" dirty="0"/>
          </a:p>
          <a:p>
            <a:pPr lvl="1">
              <a:lnSpc>
                <a:spcPct val="150000"/>
              </a:lnSpc>
            </a:pPr>
            <a:r>
              <a:rPr lang="sk-SK" dirty="0" err="1"/>
              <a:t>pandas</a:t>
            </a:r>
            <a:endParaRPr lang="sk-SK" dirty="0"/>
          </a:p>
          <a:p>
            <a:pPr lvl="1">
              <a:lnSpc>
                <a:spcPct val="150000"/>
              </a:lnSpc>
            </a:pPr>
            <a:r>
              <a:rPr lang="sk-SK" dirty="0" err="1"/>
              <a:t>matplotlib</a:t>
            </a:r>
            <a:endParaRPr lang="sk-SK" dirty="0"/>
          </a:p>
          <a:p>
            <a:pPr lvl="1">
              <a:lnSpc>
                <a:spcPct val="150000"/>
              </a:lnSpc>
            </a:pPr>
            <a:endParaRPr lang="sk-SK" dirty="0"/>
          </a:p>
          <a:p>
            <a:pPr marL="324000" lvl="1" indent="0">
              <a:lnSpc>
                <a:spcPct val="150000"/>
              </a:lnSpc>
              <a:buNone/>
            </a:pPr>
            <a:endParaRPr lang="sk-SK" sz="100" dirty="0"/>
          </a:p>
          <a:p>
            <a:pPr lvl="1">
              <a:lnSpc>
                <a:spcPct val="150000"/>
              </a:lnSpc>
            </a:pPr>
            <a:endParaRPr lang="sk-SK" sz="100" dirty="0"/>
          </a:p>
          <a:p>
            <a:pPr lvl="1">
              <a:lnSpc>
                <a:spcPct val="150000"/>
              </a:lnSpc>
            </a:pPr>
            <a:r>
              <a:rPr lang="sk-SK" sz="100" dirty="0"/>
              <a:t>v</a:t>
            </a:r>
            <a:br>
              <a:rPr lang="sk-SK" sz="100" dirty="0"/>
            </a:br>
            <a:endParaRPr lang="sk-CZ" sz="700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B0998BF4-DA6A-06DA-BC31-FE951FC943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Balíčky</a:t>
            </a:r>
            <a:endParaRPr lang="en-GB" noProof="0" dirty="0"/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0C7575B8-D570-8C13-FF72-EB1E6C2A108F}"/>
              </a:ext>
            </a:extLst>
          </p:cNvPr>
          <p:cNvSpPr txBox="1"/>
          <p:nvPr/>
        </p:nvSpPr>
        <p:spPr>
          <a:xfrm>
            <a:off x="5865269" y="3254169"/>
            <a:ext cx="5549461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k-SK" sz="2000" u="sng" dirty="0"/>
              <a:t>Windows:</a:t>
            </a:r>
            <a:r>
              <a:rPr lang="sk-SK" sz="2000" dirty="0"/>
              <a:t> </a:t>
            </a:r>
            <a:r>
              <a:rPr lang="sk-SK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pip</a:t>
            </a:r>
            <a:r>
              <a:rPr lang="sk-SK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k-SK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install</a:t>
            </a:r>
            <a:r>
              <a:rPr lang="sk-SK" sz="20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sk-SK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balicek</a:t>
            </a:r>
            <a:r>
              <a:rPr lang="sk-SK" sz="20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endParaRPr lang="sk-SK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sk-SK" sz="2000" u="sng" dirty="0" err="1"/>
              <a:t>MacOS</a:t>
            </a:r>
            <a:r>
              <a:rPr lang="sk-SK" sz="2000" u="sng" dirty="0"/>
              <a:t>:</a:t>
            </a:r>
            <a:r>
              <a:rPr lang="sk-SK" sz="2000" dirty="0"/>
              <a:t> </a:t>
            </a:r>
            <a:r>
              <a:rPr lang="sk-SK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python</a:t>
            </a:r>
            <a:r>
              <a:rPr lang="sk-SK" sz="2000" dirty="0">
                <a:latin typeface="Consolas" panose="020B0609020204030204" pitchFamily="49" charset="0"/>
                <a:cs typeface="Consolas" panose="020B0609020204030204" pitchFamily="49" charset="0"/>
              </a:rPr>
              <a:t> -m </a:t>
            </a:r>
            <a:r>
              <a:rPr lang="sk-SK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pip</a:t>
            </a:r>
            <a:r>
              <a:rPr lang="sk-SK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k-SK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install</a:t>
            </a:r>
            <a:r>
              <a:rPr lang="sk-SK" sz="20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sk-SK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balicek</a:t>
            </a:r>
            <a:r>
              <a:rPr lang="sk-SK" sz="20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0DAE10F2-A24B-6BF4-6011-BB93018E2412}"/>
              </a:ext>
            </a:extLst>
          </p:cNvPr>
          <p:cNvSpPr txBox="1"/>
          <p:nvPr/>
        </p:nvSpPr>
        <p:spPr>
          <a:xfrm>
            <a:off x="5865269" y="2793901"/>
            <a:ext cx="2564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CZ" sz="2000" b="1" dirty="0">
                <a:latin typeface="+mn-lt"/>
              </a:rPr>
              <a:t>Terminal:</a:t>
            </a:r>
            <a:endParaRPr lang="sk-CZ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7213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Použitie balíčka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199" cy="4139998"/>
          </a:xfrm>
        </p:spPr>
        <p:txBody>
          <a:bodyPr/>
          <a:lstStyle/>
          <a:p>
            <a:r>
              <a:rPr lang="sk-SK" sz="2300" dirty="0"/>
              <a:t>Aby sme mohli využiť funkcie z nainštalovaného balíčka, musíme ho nahrať (importovať) do nášho kódu.</a:t>
            </a:r>
          </a:p>
          <a:p>
            <a:endParaRPr lang="sk-SK" sz="2300" dirty="0"/>
          </a:p>
          <a:p>
            <a:pPr lvl="1">
              <a:lnSpc>
                <a:spcPct val="250000"/>
              </a:lnSpc>
            </a:pPr>
            <a:r>
              <a:rPr lang="sk-SK" dirty="0"/>
              <a:t>Nahratie celého balíčka</a:t>
            </a:r>
          </a:p>
          <a:p>
            <a:pPr lvl="1">
              <a:lnSpc>
                <a:spcPct val="250000"/>
              </a:lnSpc>
            </a:pPr>
            <a:r>
              <a:rPr lang="sk-SK" dirty="0"/>
              <a:t>Nahratie celého balíčka so skratkou</a:t>
            </a:r>
          </a:p>
          <a:p>
            <a:pPr lvl="1">
              <a:lnSpc>
                <a:spcPct val="250000"/>
              </a:lnSpc>
            </a:pPr>
            <a:r>
              <a:rPr lang="sk-SK" dirty="0"/>
              <a:t>Nahratie špecifickej funkcie z balíčka</a:t>
            </a:r>
          </a:p>
          <a:p>
            <a:br>
              <a:rPr lang="sk-SK" sz="100" dirty="0"/>
            </a:br>
            <a:endParaRPr lang="sk-CZ" sz="700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B0998BF4-DA6A-06DA-BC31-FE951FC943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Balíčky</a:t>
            </a:r>
            <a:endParaRPr lang="en-GB" noProof="0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AFAC7311-DEA9-6550-0721-7F9084A7F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000" y="3164490"/>
            <a:ext cx="4064000" cy="2336800"/>
          </a:xfrm>
          <a:prstGeom prst="rect">
            <a:avLst/>
          </a:prstGeom>
        </p:spPr>
      </p:pic>
      <p:cxnSp>
        <p:nvCxnSpPr>
          <p:cNvPr id="9" name="Rovná spojovacia šípka 8">
            <a:extLst>
              <a:ext uri="{FF2B5EF4-FFF2-40B4-BE49-F238E27FC236}">
                <a16:creationId xmlns:a16="http://schemas.microsoft.com/office/drawing/2014/main" id="{DA0F494C-3DB7-CE33-59FF-7340960727AA}"/>
              </a:ext>
            </a:extLst>
          </p:cNvPr>
          <p:cNvCxnSpPr/>
          <p:nvPr/>
        </p:nvCxnSpPr>
        <p:spPr bwMode="auto">
          <a:xfrm flipV="1">
            <a:off x="4025462" y="3429000"/>
            <a:ext cx="2459421" cy="123497"/>
          </a:xfrm>
          <a:prstGeom prst="straightConnector1">
            <a:avLst/>
          </a:prstGeom>
          <a:ln w="12700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ovacia šípka 9">
            <a:extLst>
              <a:ext uri="{FF2B5EF4-FFF2-40B4-BE49-F238E27FC236}">
                <a16:creationId xmlns:a16="http://schemas.microsoft.com/office/drawing/2014/main" id="{2B3F58FB-A446-59C1-7C8F-74824C3BDADD}"/>
              </a:ext>
            </a:extLst>
          </p:cNvPr>
          <p:cNvCxnSpPr>
            <a:cxnSpLocks/>
          </p:cNvCxnSpPr>
          <p:nvPr/>
        </p:nvCxnSpPr>
        <p:spPr bwMode="auto">
          <a:xfrm>
            <a:off x="5378289" y="4332890"/>
            <a:ext cx="1106594" cy="0"/>
          </a:xfrm>
          <a:prstGeom prst="straightConnector1">
            <a:avLst/>
          </a:prstGeom>
          <a:ln w="12700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>
            <a:extLst>
              <a:ext uri="{FF2B5EF4-FFF2-40B4-BE49-F238E27FC236}">
                <a16:creationId xmlns:a16="http://schemas.microsoft.com/office/drawing/2014/main" id="{B6C88B95-3B37-9BB7-616D-B67BE56F6456}"/>
              </a:ext>
            </a:extLst>
          </p:cNvPr>
          <p:cNvCxnSpPr>
            <a:cxnSpLocks/>
          </p:cNvCxnSpPr>
          <p:nvPr/>
        </p:nvCxnSpPr>
        <p:spPr bwMode="auto">
          <a:xfrm>
            <a:off x="5502166" y="5082445"/>
            <a:ext cx="982717" cy="83553"/>
          </a:xfrm>
          <a:prstGeom prst="straightConnector1">
            <a:avLst/>
          </a:prstGeom>
          <a:ln w="12700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378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Použitie balíčka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199" cy="4139998"/>
          </a:xfrm>
        </p:spPr>
        <p:txBody>
          <a:bodyPr/>
          <a:lstStyle/>
          <a:p>
            <a:r>
              <a:rPr lang="sk-SK" sz="2300" dirty="0"/>
              <a:t>Funkcie následne voláme odkazujúc sa na balíček, v ktorom sa nachádzajú:</a:t>
            </a:r>
            <a:br>
              <a:rPr lang="sk-SK" sz="100" dirty="0"/>
            </a:br>
            <a:endParaRPr lang="sk-CZ" sz="700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B0998BF4-DA6A-06DA-BC31-FE951FC943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Balíčky</a:t>
            </a:r>
            <a:endParaRPr lang="en-GB" noProof="0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AFAC7311-DEA9-6550-0721-7F9084A7F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4358" y="2829198"/>
            <a:ext cx="4064000" cy="2336800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A2495C4A-CFD0-4CF8-3064-A7882651D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2546" y="2854598"/>
            <a:ext cx="2552700" cy="2286000"/>
          </a:xfrm>
          <a:prstGeom prst="rect">
            <a:avLst/>
          </a:prstGeom>
        </p:spPr>
      </p:pic>
      <p:sp>
        <p:nvSpPr>
          <p:cNvPr id="8" name="Šípka doprava 7">
            <a:extLst>
              <a:ext uri="{FF2B5EF4-FFF2-40B4-BE49-F238E27FC236}">
                <a16:creationId xmlns:a16="http://schemas.microsoft.com/office/drawing/2014/main" id="{8B80FE45-EBF3-BB3B-FCAE-E0C2B8D1B3B2}"/>
              </a:ext>
            </a:extLst>
          </p:cNvPr>
          <p:cNvSpPr/>
          <p:nvPr/>
        </p:nvSpPr>
        <p:spPr bwMode="auto">
          <a:xfrm>
            <a:off x="5712072" y="3787040"/>
            <a:ext cx="1786759" cy="4211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268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NumPy = NumericalPython (alias np)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199" cy="4139998"/>
          </a:xfrm>
        </p:spPr>
        <p:txBody>
          <a:bodyPr/>
          <a:lstStyle/>
          <a:p>
            <a:r>
              <a:rPr lang="sk-SK" sz="2300" dirty="0"/>
              <a:t>Jeden z najužitočnejších balíčkov v </a:t>
            </a:r>
            <a:r>
              <a:rPr lang="sk-SK" sz="2300" dirty="0" err="1"/>
              <a:t>pythone</a:t>
            </a:r>
            <a:r>
              <a:rPr lang="sk-SK" sz="2300" dirty="0"/>
              <a:t>, používa sa na numerické výpočty.</a:t>
            </a:r>
          </a:p>
          <a:p>
            <a:r>
              <a:rPr lang="sk-SK" sz="2300" dirty="0"/>
              <a:t>Umožňuje ukladanie dát do viacrozmerných polí, matíc a poskytuje množstvo komplexných matematických funkcií a operácií.</a:t>
            </a:r>
          </a:p>
          <a:p>
            <a:r>
              <a:rPr lang="sk-SK" sz="2300" dirty="0" err="1"/>
              <a:t>Python</a:t>
            </a:r>
            <a:r>
              <a:rPr lang="sk-SK" sz="2300" dirty="0"/>
              <a:t> list </a:t>
            </a:r>
            <a:r>
              <a:rPr lang="sk-SK" sz="2300" dirty="0" err="1"/>
              <a:t>vs</a:t>
            </a:r>
            <a:r>
              <a:rPr lang="sk-SK" sz="2300" dirty="0"/>
              <a:t> </a:t>
            </a:r>
            <a:r>
              <a:rPr lang="sk-SK" sz="2300" dirty="0" err="1"/>
              <a:t>numpy</a:t>
            </a:r>
            <a:r>
              <a:rPr lang="sk-SK" sz="2300" dirty="0"/>
              <a:t> pole:</a:t>
            </a:r>
          </a:p>
          <a:p>
            <a:pPr lvl="1"/>
            <a:r>
              <a:rPr lang="cs-CZ" sz="1700" dirty="0" err="1"/>
              <a:t>Numpy</a:t>
            </a:r>
            <a:r>
              <a:rPr lang="cs-CZ" sz="1700" dirty="0"/>
              <a:t> pole sú </a:t>
            </a:r>
            <a:r>
              <a:rPr lang="cs-CZ" sz="1700" dirty="0" err="1"/>
              <a:t>homogénne</a:t>
            </a:r>
            <a:r>
              <a:rPr lang="cs-CZ" sz="1700" dirty="0"/>
              <a:t> (</a:t>
            </a:r>
            <a:r>
              <a:rPr lang="cs-CZ" sz="1700" dirty="0" err="1"/>
              <a:t>dáta</a:t>
            </a:r>
            <a:r>
              <a:rPr lang="cs-CZ" sz="1700" dirty="0"/>
              <a:t> </a:t>
            </a:r>
            <a:r>
              <a:rPr lang="cs-CZ" sz="1700" dirty="0" err="1"/>
              <a:t>jedného</a:t>
            </a:r>
            <a:r>
              <a:rPr lang="cs-CZ" sz="1700" dirty="0"/>
              <a:t> typu) – </a:t>
            </a:r>
            <a:r>
              <a:rPr lang="cs-CZ" sz="1700" dirty="0" err="1"/>
              <a:t>jednoduchšia</a:t>
            </a:r>
            <a:r>
              <a:rPr lang="cs-CZ" sz="1700" dirty="0"/>
              <a:t> </a:t>
            </a:r>
            <a:r>
              <a:rPr lang="cs-CZ" sz="1700" dirty="0" err="1"/>
              <a:t>manipulácia</a:t>
            </a:r>
            <a:endParaRPr lang="cs-CZ" sz="1700" dirty="0"/>
          </a:p>
          <a:p>
            <a:pPr lvl="1"/>
            <a:r>
              <a:rPr lang="cs-CZ" sz="1700" dirty="0" err="1"/>
              <a:t>Numpy</a:t>
            </a:r>
            <a:r>
              <a:rPr lang="cs-CZ" sz="1700" dirty="0"/>
              <a:t> pole sú </a:t>
            </a:r>
            <a:r>
              <a:rPr lang="cs-CZ" sz="1700" dirty="0" err="1"/>
              <a:t>lepšie</a:t>
            </a:r>
            <a:r>
              <a:rPr lang="cs-CZ" sz="1700" dirty="0"/>
              <a:t> optimalizované – </a:t>
            </a:r>
            <a:r>
              <a:rPr lang="cs-CZ" sz="1700" dirty="0" err="1"/>
              <a:t>zaberajú</a:t>
            </a:r>
            <a:r>
              <a:rPr lang="cs-CZ" sz="1700" dirty="0"/>
              <a:t> </a:t>
            </a:r>
            <a:r>
              <a:rPr lang="cs-CZ" sz="1700" dirty="0" err="1"/>
              <a:t>menej</a:t>
            </a:r>
            <a:r>
              <a:rPr lang="cs-CZ" sz="1700" dirty="0"/>
              <a:t> </a:t>
            </a:r>
            <a:r>
              <a:rPr lang="cs-CZ" sz="1700" dirty="0" err="1"/>
              <a:t>pamäte</a:t>
            </a:r>
            <a:r>
              <a:rPr lang="cs-CZ" sz="1700" dirty="0"/>
              <a:t> a </a:t>
            </a:r>
            <a:r>
              <a:rPr lang="cs-CZ" sz="1700" dirty="0" err="1"/>
              <a:t>operácie</a:t>
            </a:r>
            <a:r>
              <a:rPr lang="cs-CZ" sz="1700" dirty="0"/>
              <a:t> s nimi sú </a:t>
            </a:r>
            <a:r>
              <a:rPr lang="cs-CZ" sz="1700" dirty="0" err="1"/>
              <a:t>rádovo</a:t>
            </a:r>
            <a:r>
              <a:rPr lang="cs-CZ" sz="1700" dirty="0"/>
              <a:t> </a:t>
            </a:r>
            <a:r>
              <a:rPr lang="cs-CZ" sz="1700" dirty="0" err="1"/>
              <a:t>rýchlejšie</a:t>
            </a:r>
            <a:endParaRPr lang="cs-CZ" sz="1700" dirty="0"/>
          </a:p>
          <a:p>
            <a:r>
              <a:rPr lang="sk-SK" sz="2300" dirty="0"/>
              <a:t>Polia najčastejšie reprezentujú vektory (1D) alebo matice/</a:t>
            </a:r>
            <a:r>
              <a:rPr lang="sk-SK" sz="2300" dirty="0" err="1"/>
              <a:t>tenzory</a:t>
            </a:r>
            <a:r>
              <a:rPr lang="sk-SK" sz="2300" dirty="0"/>
              <a:t> (2+D)</a:t>
            </a:r>
          </a:p>
          <a:p>
            <a:r>
              <a:rPr lang="sk-SK" sz="2300" dirty="0" err="1"/>
              <a:t>Nejčastejšie</a:t>
            </a:r>
            <a:r>
              <a:rPr lang="sk-SK" sz="2300" dirty="0"/>
              <a:t> využívané funkcie:</a:t>
            </a:r>
          </a:p>
          <a:p>
            <a:pPr lvl="1"/>
            <a:r>
              <a:rPr lang="sk-SK" sz="1700" dirty="0" err="1"/>
              <a:t>np.array</a:t>
            </a:r>
            <a:r>
              <a:rPr lang="sk-SK" sz="1700" dirty="0"/>
              <a:t>(), </a:t>
            </a:r>
            <a:r>
              <a:rPr lang="sk-SK" sz="1700" dirty="0" err="1"/>
              <a:t>np.zeros</a:t>
            </a:r>
            <a:r>
              <a:rPr lang="sk-SK" sz="1700" dirty="0"/>
              <a:t>(), </a:t>
            </a:r>
            <a:r>
              <a:rPr lang="sk-SK" sz="1700" dirty="0" err="1"/>
              <a:t>np.ones</a:t>
            </a:r>
            <a:r>
              <a:rPr lang="sk-SK" sz="1700" dirty="0"/>
              <a:t>(), </a:t>
            </a:r>
            <a:r>
              <a:rPr lang="sk-SK" sz="1700" dirty="0" err="1"/>
              <a:t>np.empty</a:t>
            </a:r>
            <a:r>
              <a:rPr lang="sk-SK" sz="1700" dirty="0"/>
              <a:t>(), </a:t>
            </a:r>
            <a:r>
              <a:rPr lang="sk-SK" sz="1700" dirty="0" err="1"/>
              <a:t>np.arange</a:t>
            </a:r>
            <a:r>
              <a:rPr lang="sk-SK" sz="1700" dirty="0"/>
              <a:t>(), </a:t>
            </a:r>
            <a:r>
              <a:rPr lang="sk-SK" sz="1700" dirty="0" err="1"/>
              <a:t>np.linspace</a:t>
            </a:r>
            <a:r>
              <a:rPr lang="sk-SK" sz="1700" dirty="0"/>
              <a:t>(), </a:t>
            </a:r>
            <a:r>
              <a:rPr lang="sk-SK" sz="1700" dirty="0" err="1"/>
              <a:t>np.logspace</a:t>
            </a:r>
            <a:r>
              <a:rPr lang="sk-SK" sz="1700" dirty="0"/>
              <a:t>(), </a:t>
            </a:r>
            <a:r>
              <a:rPr lang="sk-SK" sz="1700" dirty="0" err="1"/>
              <a:t>np.random</a:t>
            </a:r>
            <a:r>
              <a:rPr lang="sk-SK" sz="1700" dirty="0"/>
              <a:t>(), </a:t>
            </a:r>
            <a:r>
              <a:rPr lang="sk-SK" sz="1700" dirty="0" err="1"/>
              <a:t>np.sum</a:t>
            </a:r>
            <a:r>
              <a:rPr lang="sk-SK" sz="1700" dirty="0"/>
              <a:t>(), </a:t>
            </a:r>
            <a:r>
              <a:rPr lang="sk-SK" sz="1700" dirty="0" err="1"/>
              <a:t>np.mean</a:t>
            </a:r>
            <a:r>
              <a:rPr lang="sk-SK" sz="1700" dirty="0"/>
              <a:t>(), </a:t>
            </a:r>
            <a:r>
              <a:rPr lang="sk-SK" sz="1700" dirty="0" err="1"/>
              <a:t>np.std</a:t>
            </a:r>
            <a:r>
              <a:rPr lang="sk-SK" sz="1700" dirty="0"/>
              <a:t>(), </a:t>
            </a:r>
            <a:r>
              <a:rPr lang="sk-SK" sz="1700" dirty="0" err="1"/>
              <a:t>np.dot</a:t>
            </a:r>
            <a:r>
              <a:rPr lang="sk-SK" sz="1700" dirty="0"/>
              <a:t>() / @, </a:t>
            </a:r>
            <a:r>
              <a:rPr lang="sk-SK" sz="1700" dirty="0" err="1"/>
              <a:t>np.min</a:t>
            </a:r>
            <a:r>
              <a:rPr lang="sk-SK" sz="1700" dirty="0"/>
              <a:t>(), </a:t>
            </a:r>
            <a:r>
              <a:rPr lang="sk-SK" sz="1700" dirty="0" err="1"/>
              <a:t>np.max</a:t>
            </a:r>
            <a:r>
              <a:rPr lang="sk-SK" sz="1700" dirty="0"/>
              <a:t>(), </a:t>
            </a:r>
            <a:r>
              <a:rPr lang="sk-SK" sz="1700" dirty="0" err="1"/>
              <a:t>np.sin</a:t>
            </a:r>
            <a:r>
              <a:rPr lang="sk-SK" sz="1700" dirty="0"/>
              <a:t>() ...</a:t>
            </a:r>
          </a:p>
          <a:p>
            <a:pPr lvl="1"/>
            <a:r>
              <a:rPr lang="sk-SK" sz="1700" dirty="0" err="1"/>
              <a:t>dtype</a:t>
            </a:r>
            <a:r>
              <a:rPr lang="sk-SK" sz="1700" dirty="0"/>
              <a:t> – </a:t>
            </a:r>
            <a:r>
              <a:rPr lang="sk-SK" sz="1700" dirty="0" err="1"/>
              <a:t>volitelný</a:t>
            </a:r>
            <a:r>
              <a:rPr lang="sk-SK" sz="1700" dirty="0"/>
              <a:t> </a:t>
            </a:r>
            <a:r>
              <a:rPr lang="sk-SK" sz="1700" dirty="0" err="1"/>
              <a:t>parametr</a:t>
            </a:r>
            <a:r>
              <a:rPr lang="sk-SK" sz="1700" dirty="0"/>
              <a:t> </a:t>
            </a:r>
            <a:r>
              <a:rPr lang="sk-SK" sz="1700" dirty="0" err="1"/>
              <a:t>specifikující</a:t>
            </a:r>
            <a:r>
              <a:rPr lang="sk-SK" sz="1700" dirty="0"/>
              <a:t> typ </a:t>
            </a:r>
            <a:r>
              <a:rPr lang="sk-SK" sz="1700" dirty="0" err="1"/>
              <a:t>dat</a:t>
            </a:r>
            <a:r>
              <a:rPr lang="sk-SK" sz="1700" dirty="0"/>
              <a:t> (</a:t>
            </a:r>
            <a:r>
              <a:rPr lang="sk-SK" sz="1700" dirty="0" err="1"/>
              <a:t>int</a:t>
            </a:r>
            <a:r>
              <a:rPr lang="sk-SK" sz="1700" dirty="0"/>
              <a:t>, </a:t>
            </a:r>
            <a:r>
              <a:rPr lang="sk-SK" sz="1700" dirty="0" err="1"/>
              <a:t>float</a:t>
            </a:r>
            <a:r>
              <a:rPr lang="sk-SK" sz="1700" dirty="0"/>
              <a:t>…)</a:t>
            </a:r>
          </a:p>
          <a:p>
            <a:endParaRPr lang="sk-SK" sz="2300" dirty="0"/>
          </a:p>
          <a:p>
            <a:endParaRPr lang="sk-SK" sz="2300" dirty="0"/>
          </a:p>
          <a:p>
            <a:pPr lvl="1">
              <a:lnSpc>
                <a:spcPct val="150000"/>
              </a:lnSpc>
            </a:pPr>
            <a:br>
              <a:rPr lang="sk-SK" sz="100" dirty="0"/>
            </a:br>
            <a:endParaRPr lang="sk-CZ" sz="700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B0998BF4-DA6A-06DA-BC31-FE951FC943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Balíčky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57391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SciPy = ScientificPython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199" cy="4139998"/>
          </a:xfrm>
        </p:spPr>
        <p:txBody>
          <a:bodyPr/>
          <a:lstStyle/>
          <a:p>
            <a:r>
              <a:rPr lang="sk-SK" sz="2300" dirty="0"/>
              <a:t>Nadstavba </a:t>
            </a:r>
            <a:r>
              <a:rPr lang="sk-SK" sz="2300" dirty="0" err="1"/>
              <a:t>numpy</a:t>
            </a:r>
            <a:r>
              <a:rPr lang="sk-SK" sz="2300" dirty="0"/>
              <a:t> so zabudovanými funkciami pre dátovú analýzu</a:t>
            </a:r>
          </a:p>
          <a:p>
            <a:r>
              <a:rPr lang="sk-SK" sz="2300" dirty="0"/>
              <a:t>Najčastejšie knižnice:</a:t>
            </a:r>
          </a:p>
          <a:p>
            <a:pPr lvl="1"/>
            <a:r>
              <a:rPr lang="sk-SK" dirty="0" err="1"/>
              <a:t>scipy.constans</a:t>
            </a:r>
            <a:r>
              <a:rPr lang="sk-SK" dirty="0"/>
              <a:t> – obsahuje fyzikálne a matematické konštanty</a:t>
            </a:r>
          </a:p>
          <a:p>
            <a:pPr lvl="1"/>
            <a:r>
              <a:rPr lang="sk-SK" dirty="0" err="1"/>
              <a:t>scipy.optimize</a:t>
            </a:r>
            <a:r>
              <a:rPr lang="sk-SK" dirty="0"/>
              <a:t> – obsahuje metódy riešenia rovníc (minimalizácia, korene)</a:t>
            </a:r>
          </a:p>
          <a:p>
            <a:pPr lvl="1"/>
            <a:r>
              <a:rPr lang="sk-SK" dirty="0" err="1"/>
              <a:t>scipy.integrate</a:t>
            </a:r>
            <a:r>
              <a:rPr lang="sk-SK" dirty="0"/>
              <a:t> – obsahuje metódy riešenia integrálov a diferenciálnych rovníc</a:t>
            </a:r>
          </a:p>
          <a:p>
            <a:r>
              <a:rPr lang="sk-SK" sz="2300" dirty="0"/>
              <a:t>Najčastejšie používané funkcie:</a:t>
            </a:r>
          </a:p>
          <a:p>
            <a:pPr lvl="1"/>
            <a:r>
              <a:rPr lang="sk-SK" dirty="0" err="1"/>
              <a:t>scipy.optimize.curve_fit</a:t>
            </a:r>
            <a:r>
              <a:rPr lang="sk-SK" dirty="0"/>
              <a:t>() – </a:t>
            </a:r>
            <a:r>
              <a:rPr lang="sk-SK" dirty="0" err="1"/>
              <a:t>fitovanie</a:t>
            </a:r>
            <a:r>
              <a:rPr lang="sk-SK" dirty="0"/>
              <a:t> dát (ukážka v príklade)</a:t>
            </a:r>
          </a:p>
          <a:p>
            <a:pPr lvl="1"/>
            <a:r>
              <a:rPr lang="sk-SK" dirty="0" err="1"/>
              <a:t>scipy.optimize.root</a:t>
            </a:r>
            <a:r>
              <a:rPr lang="sk-SK" dirty="0"/>
              <a:t>() – nájde koreň lineárnej rovnice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sk-SK" dirty="0"/>
              <a:t>	Napríklad rovnica </a:t>
            </a:r>
            <a:r>
              <a:rPr lang="sk-SK" b="1" dirty="0"/>
              <a:t>y = x + sin(x) </a:t>
            </a:r>
            <a:r>
              <a:rPr lang="sk-SK" dirty="0"/>
              <a:t>: </a:t>
            </a:r>
            <a:r>
              <a:rPr lang="sk-SK" dirty="0" err="1"/>
              <a:t>scipy.optimize.root</a:t>
            </a:r>
            <a:r>
              <a:rPr lang="sk-SK" dirty="0"/>
              <a:t>(y, odhad koreňa)</a:t>
            </a:r>
          </a:p>
          <a:p>
            <a:pPr lvl="1"/>
            <a:r>
              <a:rPr lang="sk-SK" dirty="0" err="1"/>
              <a:t>scipy.integrate.odeint</a:t>
            </a:r>
            <a:r>
              <a:rPr lang="sk-SK" dirty="0"/>
              <a:t>() – riešenie obyčajných diferenciálnych rovníc</a:t>
            </a:r>
          </a:p>
          <a:p>
            <a:endParaRPr lang="sk-SK" sz="2300" dirty="0"/>
          </a:p>
          <a:p>
            <a:pPr lvl="1">
              <a:lnSpc>
                <a:spcPct val="150000"/>
              </a:lnSpc>
            </a:pPr>
            <a:br>
              <a:rPr lang="sk-SK" sz="100" dirty="0"/>
            </a:br>
            <a:endParaRPr lang="sk-CZ" sz="700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B0998BF4-DA6A-06DA-BC31-FE951FC943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Balíčky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6856310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en-v10.potx" id="{6DC4F755-0C59-43DC-9B78-199E85A08B0A}" vid="{C504AE12-3C24-4EDE-B051-5211F7A70BF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Presentation_MU_EN</Template>
  <TotalTime>9751</TotalTime>
  <Words>938</Words>
  <Application>Microsoft Macintosh PowerPoint</Application>
  <PresentationFormat>Širokouhlá</PresentationFormat>
  <Paragraphs>127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9" baseType="lpstr">
      <vt:lpstr>Arial</vt:lpstr>
      <vt:lpstr>Cambria Math</vt:lpstr>
      <vt:lpstr>Consolas</vt:lpstr>
      <vt:lpstr>Söhne</vt:lpstr>
      <vt:lpstr>Tahoma</vt:lpstr>
      <vt:lpstr>Wingdings</vt:lpstr>
      <vt:lpstr>Presentation_MU_EN</vt:lpstr>
      <vt:lpstr>Užitočné balíčky</vt:lpstr>
      <vt:lpstr>Python balíček</vt:lpstr>
      <vt:lpstr>Inštalovanie balíčka</vt:lpstr>
      <vt:lpstr>Pozn. Virtuálne prostredie</vt:lpstr>
      <vt:lpstr>Základné balíčky</vt:lpstr>
      <vt:lpstr>Použitie balíčka</vt:lpstr>
      <vt:lpstr>Použitie balíčka</vt:lpstr>
      <vt:lpstr>NumPy = NumericalPython (alias np)</vt:lpstr>
      <vt:lpstr>SciPy = ScientificPython</vt:lpstr>
      <vt:lpstr>Matplotlib.pyplot (alias plt)</vt:lpstr>
      <vt:lpstr>Pandas (alias pd)</vt:lpstr>
      <vt:lpstr>Spoločné cvičenie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Slovníky</dc:title>
  <dc:creator>Kristína Tomanková</dc:creator>
  <cp:lastModifiedBy>Kristína Tomanková</cp:lastModifiedBy>
  <cp:revision>139</cp:revision>
  <cp:lastPrinted>1601-01-01T00:00:00Z</cp:lastPrinted>
  <dcterms:created xsi:type="dcterms:W3CDTF">2024-03-18T11:14:42Z</dcterms:created>
  <dcterms:modified xsi:type="dcterms:W3CDTF">2024-04-21T14:10:14Z</dcterms:modified>
</cp:coreProperties>
</file>