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12192000"/>
  <p:notesSz cx="6858000" cy="9144000"/>
  <p:embeddedFontLst>
    <p:embeddedFont>
      <p:font typeface="Tahoma"/>
      <p:regular r:id="rId26"/>
      <p:bold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17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428">
          <p15:clr>
            <a:srgbClr val="A4A3A4"/>
          </p15:clr>
        </p15:guide>
        <p15:guide id="7" pos="7224">
          <p15:clr>
            <a:srgbClr val="A4A3A4"/>
          </p15:clr>
        </p15:guide>
        <p15:guide id="8" pos="909">
          <p15:clr>
            <a:srgbClr val="A4A3A4"/>
          </p15:clr>
        </p15:guide>
        <p15:guide id="9" pos="3688">
          <p15:clr>
            <a:srgbClr val="A4A3A4"/>
          </p15:clr>
        </p15:guide>
        <p15:guide id="10" pos="3968">
          <p15:clr>
            <a:srgbClr val="A4A3A4"/>
          </p15:clr>
        </p15:guide>
      </p15:sldGuideLst>
    </p:ext>
    <p:ext uri="GoogleSlidesCustomDataVersion2">
      <go:slidesCustomData xmlns:go="http://customooxmlschemas.google.com/" r:id="rId28" roundtripDataSignature="AMtx7mgJsUBfXgkcsEZbloQtpXGxOwvS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17" orient="horz"/>
        <p:guide pos="1272" orient="horz"/>
        <p:guide pos="715" orient="horz"/>
        <p:guide pos="3861" orient="horz"/>
        <p:guide pos="3944" orient="horz"/>
        <p:guide pos="428"/>
        <p:guide pos="7224"/>
        <p:guide pos="909"/>
        <p:guide pos="3688"/>
        <p:guide pos="39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Tahoma-regular.fntdata"/><Relationship Id="rId25" Type="http://schemas.openxmlformats.org/officeDocument/2006/relationships/slide" Target="slides/slide20.xml"/><Relationship Id="rId28" Type="http://customschemas.google.com/relationships/presentationmetadata" Target="metadata"/><Relationship Id="rId27" Type="http://schemas.openxmlformats.org/officeDocument/2006/relationships/font" Target="fonts/Tahom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2c197701b44_0_6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2c197701b44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g2c197701b44_0_6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c197701b44_0_8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2c197701b44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g2c197701b44_0_8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2c197701b44_0_7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2c197701b44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g2c197701b44_0_7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c197701b44_0_9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2c197701b44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g2c197701b44_0_9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2c197701b44_0_9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2c197701b44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g2c197701b44_0_9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c197701b44_0_10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2c197701b44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g2c197701b44_0_10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c197701b44_0_1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2c197701b44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g2c197701b44_0_1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2c197701b44_0_1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2c197701b44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g2c197701b44_0_12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2c197701b44_0_13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2c197701b44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g2c197701b44_0_13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2c197701b44_0_13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2c197701b44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g2c197701b44_0_13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c197701b44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c197701b4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2c197701b44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2c197701b44_0_15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2c197701b44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g2c197701b44_0_15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c197701b44_0_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c197701b4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g2c197701b44_0_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c197701b44_0_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c197701b44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g2c197701b44_0_1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c197701b44_0_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c197701b44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2c197701b44_0_2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c197701b44_0_3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2c197701b44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g2c197701b44_0_3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c197701b44_0_4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c197701b44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g2c197701b44_0_4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c197701b44_0_4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2c197701b44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g2c197701b44_0_4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c197701b44_0_5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2c197701b44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g2c197701b44_0_5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0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>
  <p:cSld name="Title slid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"/>
          <p:cNvSpPr txBox="1"/>
          <p:nvPr>
            <p:ph idx="1" type="subTitle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, images, two columns">
  <p:cSld name="Text, images, two columns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 txBox="1"/>
          <p:nvPr>
            <p:ph idx="1" type="body"/>
          </p:nvPr>
        </p:nvSpPr>
        <p:spPr>
          <a:xfrm>
            <a:off x="719997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6" name="Google Shape;86;p12"/>
          <p:cNvSpPr txBox="1"/>
          <p:nvPr>
            <p:ph idx="2" type="body"/>
          </p:nvPr>
        </p:nvSpPr>
        <p:spPr>
          <a:xfrm>
            <a:off x="719999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3" type="body"/>
          </p:nvPr>
        </p:nvSpPr>
        <p:spPr>
          <a:xfrm>
            <a:off x="720724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1" sz="11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4" type="body"/>
          </p:nvPr>
        </p:nvSpPr>
        <p:spPr>
          <a:xfrm>
            <a:off x="6251278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5" type="body"/>
          </p:nvPr>
        </p:nvSpPr>
        <p:spPr>
          <a:xfrm>
            <a:off x="6252003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1" sz="11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6" type="body"/>
          </p:nvPr>
        </p:nvSpPr>
        <p:spPr>
          <a:xfrm>
            <a:off x="6251278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91" name="Google Shape;9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pty">
  <p:cSld name="Empty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3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5" name="Google Shape;95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image" showMasterSp="0">
  <p:cSld name="Title slide with imag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>
            <p:ph type="title"/>
          </p:nvPr>
        </p:nvSpPr>
        <p:spPr>
          <a:xfrm>
            <a:off x="398502" y="2900365"/>
            <a:ext cx="5246518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D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4"/>
          <p:cNvSpPr txBox="1"/>
          <p:nvPr>
            <p:ph idx="1" type="subTitle"/>
          </p:nvPr>
        </p:nvSpPr>
        <p:spPr>
          <a:xfrm>
            <a:off x="398502" y="4116402"/>
            <a:ext cx="5246518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01" name="Google Shape;101;p14"/>
          <p:cNvSpPr/>
          <p:nvPr>
            <p:ph idx="2" type="pic"/>
          </p:nvPr>
        </p:nvSpPr>
        <p:spPr>
          <a:xfrm>
            <a:off x="6096000" y="0"/>
            <a:ext cx="6096000" cy="6857999"/>
          </a:xfrm>
          <a:prstGeom prst="rect">
            <a:avLst/>
          </a:prstGeom>
          <a:noFill/>
          <a:ln>
            <a:noFill/>
          </a:ln>
        </p:spPr>
      </p:sp>
      <p:sp>
        <p:nvSpPr>
          <p:cNvPr id="102" name="Google Shape;102;p14"/>
          <p:cNvSpPr txBox="1"/>
          <p:nvPr>
            <p:ph idx="11" type="ftr"/>
          </p:nvPr>
        </p:nvSpPr>
        <p:spPr>
          <a:xfrm>
            <a:off x="720000" y="6228000"/>
            <a:ext cx="492502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- inverse" showMasterSp="0">
  <p:cSld name="Title slide - inverse">
    <p:bg>
      <p:bgPr>
        <a:solidFill>
          <a:srgbClr val="00AF3F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6" name="Google Shape;106;p15"/>
          <p:cNvSpPr txBox="1"/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5"/>
          <p:cNvSpPr txBox="1"/>
          <p:nvPr>
            <p:ph idx="1" type="subTitle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pic>
        <p:nvPicPr>
          <p:cNvPr id="108" name="Google Shape;108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image - inverse" showMasterSp="0">
  <p:cSld name="Title slide with image - inverse">
    <p:bg>
      <p:bgPr>
        <a:solidFill>
          <a:srgbClr val="00AF3F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1" name="Google Shape;111;p16"/>
          <p:cNvSpPr txBox="1"/>
          <p:nvPr>
            <p:ph type="title"/>
          </p:nvPr>
        </p:nvSpPr>
        <p:spPr>
          <a:xfrm>
            <a:off x="398502" y="2900365"/>
            <a:ext cx="5246518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6"/>
          <p:cNvSpPr txBox="1"/>
          <p:nvPr>
            <p:ph idx="1" type="subTitle"/>
          </p:nvPr>
        </p:nvSpPr>
        <p:spPr>
          <a:xfrm>
            <a:off x="398502" y="4116402"/>
            <a:ext cx="5246518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13" name="Google Shape;113;p16"/>
          <p:cNvSpPr/>
          <p:nvPr>
            <p:ph idx="2" type="pic"/>
          </p:nvPr>
        </p:nvSpPr>
        <p:spPr>
          <a:xfrm>
            <a:off x="6096000" y="0"/>
            <a:ext cx="6096000" cy="6857999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16"/>
          <p:cNvSpPr txBox="1"/>
          <p:nvPr>
            <p:ph idx="11" type="ftr"/>
          </p:nvPr>
        </p:nvSpPr>
        <p:spPr>
          <a:xfrm>
            <a:off x="720000" y="6228000"/>
            <a:ext cx="492502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15" name="Google Shape;115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verse slide with image">
  <p:cSld name="Inverse slide with image">
    <p:bg>
      <p:bgPr>
        <a:solidFill>
          <a:srgbClr val="00AF3F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/>
          <p:nvPr>
            <p:ph idx="2" type="pic"/>
          </p:nvPr>
        </p:nvSpPr>
        <p:spPr>
          <a:xfrm>
            <a:off x="0" y="1"/>
            <a:ext cx="12192000" cy="5842000"/>
          </a:xfrm>
          <a:prstGeom prst="rect">
            <a:avLst/>
          </a:prstGeom>
          <a:noFill/>
          <a:ln>
            <a:noFill/>
          </a:ln>
        </p:spPr>
      </p:sp>
      <p:pic>
        <p:nvPicPr>
          <p:cNvPr id="118" name="Google Shape;118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7"/>
          <p:cNvSpPr txBox="1"/>
          <p:nvPr>
            <p:ph idx="1" type="body"/>
          </p:nvPr>
        </p:nvSpPr>
        <p:spPr>
          <a:xfrm>
            <a:off x="720000" y="6040795"/>
            <a:ext cx="8555976" cy="5108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b="0" sz="15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CI slide">
  <p:cSld name="MUNI SCI slide">
    <p:bg>
      <p:bgPr>
        <a:solidFill>
          <a:srgbClr val="00AF3F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042873" y="2021800"/>
            <a:ext cx="4106254" cy="2814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lide">
  <p:cSld name="MUNI slide">
    <p:bg>
      <p:bgPr>
        <a:solidFill>
          <a:schemeClr val="dk2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and content">
  <p:cSld name="Heading and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25" name="Google Shape;25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 and text">
  <p:cSld name="Heading, subheading and tex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2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32" name="Google Shape;32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and comparison">
  <p:cSld name="Heading and comparison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6" name="Google Shape;36;p6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2" type="body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39" name="Google Shape;39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 and comparison">
  <p:cSld name="Heading, subheading and comparis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720725" y="1296001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2" type="body"/>
          </p:nvPr>
        </p:nvSpPr>
        <p:spPr>
          <a:xfrm>
            <a:off x="6251278" y="1290515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3" type="body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4" type="body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48" name="Google Shape;48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, text and image">
  <p:cSld name="Heading, subheading, text and image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3" name="Google Shape;53;p8"/>
          <p:cNvSpPr txBox="1"/>
          <p:nvPr>
            <p:ph idx="1" type="body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b="0" sz="20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/>
          <p:nvPr>
            <p:ph idx="2" type="pic"/>
          </p:nvPr>
        </p:nvSpPr>
        <p:spPr>
          <a:xfrm>
            <a:off x="729509" y="1665288"/>
            <a:ext cx="6207791" cy="4139998"/>
          </a:xfrm>
          <a:prstGeom prst="rect">
            <a:avLst/>
          </a:prstGeom>
          <a:noFill/>
          <a:ln>
            <a:noFill/>
          </a:ln>
        </p:spPr>
      </p:sp>
      <p:sp>
        <p:nvSpPr>
          <p:cNvPr id="55" name="Google Shape;55;p8"/>
          <p:cNvSpPr txBox="1"/>
          <p:nvPr>
            <p:ph idx="3" type="body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56" name="Google Shape;56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 and three columns">
  <p:cSld name="Heading, subheading and three columns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idx="1" type="body"/>
          </p:nvPr>
        </p:nvSpPr>
        <p:spPr>
          <a:xfrm>
            <a:off x="4440000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719999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3" type="body"/>
          </p:nvPr>
        </p:nvSpPr>
        <p:spPr>
          <a:xfrm>
            <a:off x="4440000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4" type="body"/>
          </p:nvPr>
        </p:nvSpPr>
        <p:spPr>
          <a:xfrm>
            <a:off x="8161200" y="4414270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5" type="body"/>
          </p:nvPr>
        </p:nvSpPr>
        <p:spPr>
          <a:xfrm>
            <a:off x="72072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6" type="body"/>
          </p:nvPr>
        </p:nvSpPr>
        <p:spPr>
          <a:xfrm>
            <a:off x="444047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7" type="body"/>
          </p:nvPr>
        </p:nvSpPr>
        <p:spPr>
          <a:xfrm>
            <a:off x="8161436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8" type="body"/>
          </p:nvPr>
        </p:nvSpPr>
        <p:spPr>
          <a:xfrm>
            <a:off x="719999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9" type="body"/>
          </p:nvPr>
        </p:nvSpPr>
        <p:spPr>
          <a:xfrm>
            <a:off x="8160001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3" type="body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1" name="Google Shape;71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out heading">
  <p:cSld name="Content without heading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5" name="Google Shape;75;p10"/>
          <p:cNvSpPr txBox="1"/>
          <p:nvPr>
            <p:ph idx="1" type="body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76" name="Google Shape;76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ly heading">
  <p:cSld name="Only heading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0" name="Google Shape;80;p11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81" name="Google Shape;81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2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2" name="Google Shape;12;p2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8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9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Základy programovania v Pythone - F1420</a:t>
            </a:r>
            <a:endParaRPr/>
          </a:p>
        </p:txBody>
      </p:sp>
      <p:sp>
        <p:nvSpPr>
          <p:cNvPr id="129" name="Google Shape;129;p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0" name="Google Shape;130;p1"/>
          <p:cNvSpPr txBox="1"/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Zoznamy</a:t>
            </a:r>
            <a:endParaRPr/>
          </a:p>
        </p:txBody>
      </p:sp>
      <p:sp>
        <p:nvSpPr>
          <p:cNvPr id="131" name="Google Shape;131;p1"/>
          <p:cNvSpPr txBox="1"/>
          <p:nvPr>
            <p:ph idx="1" type="subTitle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1800"/>
              <a:t>Kryštof Mrózek (445429@mail.muni.cz)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1800"/>
              <a:t>Kristína Tomanková (kristinatomankova@mail.muni.cz)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1800"/>
              <a:t>Radoslav Brunovský (rbrunovsky@mail.muni.cz)</a:t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c197701b44_0_66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11" name="Google Shape;211;g2c197701b44_0_66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/>
              <a:t>Odstránenie hodnoty zo zoznamu a zmena hodnoty v zozname</a:t>
            </a:r>
            <a:endParaRPr sz="2700"/>
          </a:p>
        </p:txBody>
      </p:sp>
      <p:sp>
        <p:nvSpPr>
          <p:cNvPr id="212" name="Google Shape;212;g2c197701b44_0_66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13" name="Google Shape;213;g2c197701b44_0_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000" y="2163225"/>
            <a:ext cx="5332525" cy="1941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2c197701b44_0_6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99200" y="2093076"/>
            <a:ext cx="5279550" cy="20813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c197701b44_0_8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21" name="Google Shape;221;g2c197701b44_0_82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Operátor </a:t>
            </a:r>
            <a:r>
              <a:rPr i="1" lang="en-GB"/>
              <a:t>in</a:t>
            </a:r>
            <a:endParaRPr/>
          </a:p>
        </p:txBody>
      </p:sp>
      <p:sp>
        <p:nvSpPr>
          <p:cNvPr id="222" name="Google Shape;222;g2c197701b44_0_82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Operátor </a:t>
            </a:r>
            <a:r>
              <a:rPr i="1" lang="en-GB" sz="1800"/>
              <a:t>in</a:t>
            </a:r>
            <a:r>
              <a:rPr lang="en-GB" sz="1800"/>
              <a:t> zistí či je hodnota v zozname a vráti boolean hodnotu</a:t>
            </a:r>
            <a:endParaRPr sz="1800"/>
          </a:p>
        </p:txBody>
      </p:sp>
      <p:pic>
        <p:nvPicPr>
          <p:cNvPr id="223" name="Google Shape;223;g2c197701b44_0_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6650" y="2501800"/>
            <a:ext cx="7686950" cy="258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c197701b44_0_74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30" name="Google Shape;230;g2c197701b44_0_74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Metódy</a:t>
            </a:r>
            <a:endParaRPr/>
          </a:p>
        </p:txBody>
      </p:sp>
      <p:sp>
        <p:nvSpPr>
          <p:cNvPr id="231" name="Google Shape;231;g2c197701b44_0_74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Metódy sú niečo ako funkcie (presnejšie vysvetlenie bude v neskorších prednáškach)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Volajú sa ,,na” premenných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Pre zoznamy máme metódy napríklad: </a:t>
            </a:r>
            <a:r>
              <a:rPr i="1" lang="en-GB" sz="1800"/>
              <a:t>index(), append(), insert(), remove(), sort()</a:t>
            </a:r>
            <a:endParaRPr i="1"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Tieto metódy urobia niečo so zoznamom na ktorých ich zavoláte</a:t>
            </a:r>
            <a:endParaRPr sz="1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2c197701b44_0_9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38" name="Google Shape;238;g2c197701b44_0_90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index()</a:t>
            </a:r>
            <a:endParaRPr i="1"/>
          </a:p>
        </p:txBody>
      </p:sp>
      <p:sp>
        <p:nvSpPr>
          <p:cNvPr id="239" name="Google Shape;239;g2c197701b44_0_90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40" name="Google Shape;240;g2c197701b44_0_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5332" y="2702907"/>
            <a:ext cx="7280675" cy="2355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2c197701b44_0_98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47" name="Google Shape;247;g2c197701b44_0_98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append()</a:t>
            </a:r>
            <a:endParaRPr i="1"/>
          </a:p>
        </p:txBody>
      </p:sp>
      <p:sp>
        <p:nvSpPr>
          <p:cNvPr id="248" name="Google Shape;248;g2c197701b44_0_98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49" name="Google Shape;249;g2c197701b44_0_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9575" y="1860362"/>
            <a:ext cx="8175025" cy="313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2c197701b44_0_106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56" name="Google Shape;256;g2c197701b44_0_106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insert()</a:t>
            </a:r>
            <a:endParaRPr i="1"/>
          </a:p>
        </p:txBody>
      </p:sp>
      <p:sp>
        <p:nvSpPr>
          <p:cNvPr id="257" name="Google Shape;257;g2c197701b44_0_106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58" name="Google Shape;258;g2c197701b44_0_1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0000" y="2019300"/>
            <a:ext cx="8576051" cy="304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2c197701b44_0_114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65" name="Google Shape;265;g2c197701b44_0_114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remove()</a:t>
            </a:r>
            <a:endParaRPr i="1"/>
          </a:p>
        </p:txBody>
      </p:sp>
      <p:sp>
        <p:nvSpPr>
          <p:cNvPr id="266" name="Google Shape;266;g2c197701b44_0_114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67" name="Google Shape;267;g2c197701b44_0_1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0235" y="2019300"/>
            <a:ext cx="8212400" cy="3188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2c197701b44_0_12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74" name="Google Shape;274;g2c197701b44_0_122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/>
              <a:t>sort()</a:t>
            </a:r>
            <a:endParaRPr i="1"/>
          </a:p>
        </p:txBody>
      </p:sp>
      <p:sp>
        <p:nvSpPr>
          <p:cNvPr id="275" name="Google Shape;275;g2c197701b44_0_122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76" name="Google Shape;276;g2c197701b44_0_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0000" y="2106325"/>
            <a:ext cx="8594001" cy="2940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c197701b44_0_137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83" name="Google Shape;283;g2c197701b44_0_137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List-like typy</a:t>
            </a:r>
            <a:endParaRPr/>
          </a:p>
        </p:txBody>
      </p:sp>
      <p:sp>
        <p:nvSpPr>
          <p:cNvPr id="284" name="Google Shape;284;g2c197701b44_0_137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N-tice (</a:t>
            </a:r>
            <a:r>
              <a:rPr i="1" lang="en-GB" sz="1800"/>
              <a:t>tuples</a:t>
            </a:r>
            <a:r>
              <a:rPr lang="en-GB" sz="1800"/>
              <a:t>) a stringy sú podobné typy ako zoznamy, ale sú nemenné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Niekoľko metód a vecí čo sme si ukazovali fungujú aj na nich (indexovanie, </a:t>
            </a:r>
            <a:r>
              <a:rPr i="1" lang="en-GB" sz="1800"/>
              <a:t>len()</a:t>
            </a:r>
            <a:r>
              <a:rPr lang="en-GB" sz="1800"/>
              <a:t>, </a:t>
            </a:r>
            <a:r>
              <a:rPr i="1" lang="en-GB" sz="1800"/>
              <a:t>in</a:t>
            </a:r>
            <a:r>
              <a:rPr lang="en-GB" sz="1800"/>
              <a:t>)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Nemôžeme ale meniť ich prvky</a:t>
            </a:r>
            <a:endParaRPr sz="1800"/>
          </a:p>
        </p:txBody>
      </p:sp>
      <p:pic>
        <p:nvPicPr>
          <p:cNvPr id="285" name="Google Shape;285;g2c197701b44_0_1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0248" y="2746323"/>
            <a:ext cx="8428326" cy="338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2c197701b44_0_13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92" name="Google Shape;292;g2c197701b44_0_130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Záverečné cvičenie</a:t>
            </a:r>
            <a:endParaRPr/>
          </a:p>
        </p:txBody>
      </p:sp>
      <p:sp>
        <p:nvSpPr>
          <p:cNvPr id="293" name="Google Shape;293;g2c197701b44_0_130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Naprogramujte funkciu ktorá vezme zoznam, odstráni z neho prvý a posledný prvok a vráti takto upravený zoznam.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c197701b44_0_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8" name="Google Shape;138;g2c197701b44_0_0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Čo je to zoznam?</a:t>
            </a:r>
            <a:endParaRPr/>
          </a:p>
        </p:txBody>
      </p:sp>
      <p:sp>
        <p:nvSpPr>
          <p:cNvPr id="139" name="Google Shape;139;g2c197701b44_0_0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Zoznam (po angl. </a:t>
            </a:r>
            <a:r>
              <a:rPr i="1" lang="en-GB" sz="1800"/>
              <a:t>List</a:t>
            </a:r>
            <a:r>
              <a:rPr lang="en-GB" sz="1800"/>
              <a:t>) je hodnota, ktorá obsahuje viacero hodnôt ktoré sú </a:t>
            </a:r>
            <a:r>
              <a:rPr b="1" lang="en-GB" sz="1800"/>
              <a:t>zoradené</a:t>
            </a:r>
            <a:r>
              <a:rPr lang="en-GB" sz="1800"/>
              <a:t>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Hodnoty uložené v zozname sa nazývajú </a:t>
            </a:r>
            <a:r>
              <a:rPr i="1" lang="en-GB" sz="1800"/>
              <a:t>prvky </a:t>
            </a:r>
            <a:r>
              <a:rPr lang="en-GB" sz="1800"/>
              <a:t>(po angl. </a:t>
            </a:r>
            <a:r>
              <a:rPr i="1" lang="en-GB" sz="1800"/>
              <a:t>elements/items</a:t>
            </a:r>
            <a:r>
              <a:rPr lang="en-GB" sz="1800"/>
              <a:t>)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Prvky zoznamu môžu byť hocijaké iné dátové typy (čísla, stringy, pravdivostné hodnoty…) alebo aj ďalšie zoznamy.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K prvkom zoznamu máme prístup a môžeme s nimi robiť rôzne operácie</a:t>
            </a:r>
            <a:endParaRPr sz="1800"/>
          </a:p>
        </p:txBody>
      </p:sp>
      <p:pic>
        <p:nvPicPr>
          <p:cNvPr id="140" name="Google Shape;140;g2c197701b44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3600" y="4378775"/>
            <a:ext cx="9247300" cy="731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2c197701b44_0_15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00" name="Google Shape;300;g2c197701b44_0_152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Záverečné cvičenie</a:t>
            </a:r>
            <a:endParaRPr/>
          </a:p>
        </p:txBody>
      </p:sp>
      <p:sp>
        <p:nvSpPr>
          <p:cNvPr id="301" name="Google Shape;301;g2c197701b44_0_152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Vytvorte funkciu, ktorá vezme dva 3D vektory a vypíše ich súčet a ich skalárny súčin.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c197701b44_0_8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47" name="Google Shape;147;g2c197701b44_0_8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Práca s prvkami zoznamu</a:t>
            </a:r>
            <a:endParaRPr/>
          </a:p>
        </p:txBody>
      </p:sp>
      <p:sp>
        <p:nvSpPr>
          <p:cNvPr id="148" name="Google Shape;148;g2c197701b44_0_8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S prvkami zoznamov pracujeme pomocou </a:t>
            </a:r>
            <a:r>
              <a:rPr i="1" lang="en-GB" sz="1800"/>
              <a:t>indexov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Indexy sú </a:t>
            </a:r>
            <a:r>
              <a:rPr b="1" lang="en-GB" sz="1800"/>
              <a:t>celé čísla - integer</a:t>
            </a:r>
            <a:endParaRPr b="1"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-GB" sz="1800"/>
              <a:t>Pozor! </a:t>
            </a:r>
            <a:r>
              <a:rPr lang="en-GB" sz="1800"/>
              <a:t>Prvý prvok zoznamu má index </a:t>
            </a:r>
            <a:r>
              <a:rPr b="1" lang="en-GB" sz="1800"/>
              <a:t>0</a:t>
            </a:r>
            <a:endParaRPr b="1"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Na prvky zoznamu môžeme aplikovať operátory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/>
          </a:p>
        </p:txBody>
      </p:sp>
      <p:pic>
        <p:nvPicPr>
          <p:cNvPr id="149" name="Google Shape;149;g2c197701b44_0_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6876" y="3289675"/>
            <a:ext cx="8103326" cy="1776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c197701b44_0_17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6" name="Google Shape;156;g2c197701b44_0_17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Cvičenie</a:t>
            </a:r>
            <a:endParaRPr/>
          </a:p>
        </p:txBody>
      </p:sp>
      <p:sp>
        <p:nvSpPr>
          <p:cNvPr id="157" name="Google Shape;157;g2c197701b44_0_17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8" name="Google Shape;158;g2c197701b44_0_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5925" y="2282160"/>
            <a:ext cx="6347025" cy="253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c197701b44_0_2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65" name="Google Shape;165;g2c197701b44_0_25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Cvičenie - negatívne indexovanie</a:t>
            </a:r>
            <a:endParaRPr/>
          </a:p>
        </p:txBody>
      </p:sp>
      <p:sp>
        <p:nvSpPr>
          <p:cNvPr id="166" name="Google Shape;166;g2c197701b44_0_25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7" name="Google Shape;167;g2c197701b44_0_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5240" y="2424350"/>
            <a:ext cx="9289175" cy="238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c197701b44_0_33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74" name="Google Shape;174;g2c197701b44_0_33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Slice</a:t>
            </a:r>
            <a:endParaRPr/>
          </a:p>
        </p:txBody>
      </p:sp>
      <p:sp>
        <p:nvSpPr>
          <p:cNvPr id="175" name="Google Shape;175;g2c197701b44_0_33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Spôsob ako vytiahnuť ,,podzoznam” zo zoznamu</a:t>
            </a:r>
            <a:endParaRPr sz="18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 </a:t>
            </a:r>
            <a:endParaRPr sz="1800"/>
          </a:p>
        </p:txBody>
      </p:sp>
      <p:pic>
        <p:nvPicPr>
          <p:cNvPr id="176" name="Google Shape;176;g2c197701b44_0_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1800" y="3052963"/>
            <a:ext cx="9418001" cy="75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c197701b44_0_4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83" name="Google Shape;183;g2c197701b44_0_41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Cvičenie</a:t>
            </a:r>
            <a:endParaRPr/>
          </a:p>
        </p:txBody>
      </p:sp>
      <p:sp>
        <p:nvSpPr>
          <p:cNvPr id="184" name="Google Shape;184;g2c197701b44_0_41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5" name="Google Shape;185;g2c197701b44_0_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0100" y="2410700"/>
            <a:ext cx="7105450" cy="255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c197701b44_0_49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92" name="Google Shape;192;g2c197701b44_0_49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Užitočná funkcia - </a:t>
            </a:r>
            <a:r>
              <a:rPr i="1" lang="en-GB"/>
              <a:t>len()</a:t>
            </a:r>
            <a:endParaRPr i="1"/>
          </a:p>
        </p:txBody>
      </p:sp>
      <p:sp>
        <p:nvSpPr>
          <p:cNvPr id="193" name="Google Shape;193;g2c197701b44_0_49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GB"/>
              <a:t>Funkcia </a:t>
            </a:r>
            <a:r>
              <a:rPr i="1" lang="en-GB"/>
              <a:t>len() </a:t>
            </a:r>
            <a:r>
              <a:rPr lang="en-GB"/>
              <a:t>vám vráti dĺžku zoznamu</a:t>
            </a:r>
            <a:endParaRPr/>
          </a:p>
        </p:txBody>
      </p:sp>
      <p:pic>
        <p:nvPicPr>
          <p:cNvPr id="194" name="Google Shape;194;g2c197701b44_0_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1375" y="2830250"/>
            <a:ext cx="6589175" cy="2276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c197701b44_0_57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1" name="Google Shape;201;g2c197701b44_0_57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Spájanie a replikovanie zoznamov</a:t>
            </a:r>
            <a:endParaRPr/>
          </a:p>
        </p:txBody>
      </p:sp>
      <p:sp>
        <p:nvSpPr>
          <p:cNvPr id="202" name="Google Shape;202;g2c197701b44_0_57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Zoznamy môžeme spájať pomocou operátora +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800"/>
              <a:t>Replikovať ich môžeme pomocou operátora *</a:t>
            </a:r>
            <a:endParaRPr sz="1800"/>
          </a:p>
        </p:txBody>
      </p:sp>
      <p:pic>
        <p:nvPicPr>
          <p:cNvPr id="203" name="Google Shape;203;g2c197701b44_0_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9325" y="1773250"/>
            <a:ext cx="6003000" cy="2041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2c197701b44_0_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7863" y="3886775"/>
            <a:ext cx="6410325" cy="1771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2020-11-27T17:42:39Z</dcterms:created>
  <dc:creator>Masaryk University</dc:creator>
</cp:coreProperties>
</file>