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4" r:id="rId6"/>
    <p:sldId id="263" r:id="rId7"/>
    <p:sldId id="266" r:id="rId8"/>
    <p:sldId id="267" r:id="rId9"/>
    <p:sldId id="268" r:id="rId10"/>
    <p:sldId id="269" r:id="rId11"/>
    <p:sldId id="275" r:id="rId12"/>
    <p:sldId id="270" r:id="rId13"/>
    <p:sldId id="271" r:id="rId14"/>
    <p:sldId id="272" r:id="rId15"/>
    <p:sldId id="273" r:id="rId16"/>
    <p:sldId id="274" r:id="rId17"/>
    <p:sldId id="26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839C7-BAA4-463D-8916-DC384CC00FCC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3D1AD-E349-453D-B143-A423BAA7C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50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3B4FA8-0B5F-48AD-8C83-2A36DE138788}" type="slidenum">
              <a:rPr lang="en-GB" altLang="cs-CZ" sz="1200"/>
              <a:pPr eaLnBrk="1" hangingPunct="1">
                <a:spcBef>
                  <a:spcPct val="0"/>
                </a:spcBef>
              </a:pPr>
              <a:t>8</a:t>
            </a:fld>
            <a:endParaRPr lang="en-GB" altLang="cs-CZ" sz="120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2" rIns="91422" bIns="45712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63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688" indent="-2111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6375" indent="-2095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8650" indent="-2111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55850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3050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70250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27450" indent="-2111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C3BEA20F-173F-495F-A9FE-315067B088D2}" type="slidenum">
              <a:rPr lang="en-GB" altLang="cs-CZ"/>
              <a:pPr algn="r" eaLnBrk="1" hangingPunct="1">
                <a:spcBef>
                  <a:spcPct val="50000"/>
                </a:spcBef>
              </a:pPr>
              <a:t>8</a:t>
            </a:fld>
            <a:endParaRPr lang="en-GB" altLang="cs-CZ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2" rIns="91422" bIns="45712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07E5F7-E8EA-487C-A4CE-B3D1DC42EF8E}" type="slidenum">
              <a:rPr lang="en-GB" altLang="cs-CZ" sz="1200"/>
              <a:pPr eaLnBrk="1" hangingPunct="1">
                <a:spcBef>
                  <a:spcPct val="0"/>
                </a:spcBef>
              </a:pPr>
              <a:t>9</a:t>
            </a:fld>
            <a:endParaRPr lang="en-GB" altLang="cs-CZ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4C66437-FB1D-4285-BEC7-1742AC6A2387}" type="slidenum">
              <a:rPr lang="en-GB" altLang="cs-CZ"/>
              <a:pPr algn="r" eaLnBrk="1" hangingPunct="1">
                <a:spcBef>
                  <a:spcPct val="0"/>
                </a:spcBef>
              </a:pPr>
              <a:t>10</a:t>
            </a:fld>
            <a:endParaRPr lang="en-GB" alt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E0B9F5-C075-4E9B-8486-07F53325A761}" type="slidenum">
              <a:rPr lang="en-GB" altLang="cs-CZ" sz="1200"/>
              <a:pPr eaLnBrk="1" hangingPunct="1">
                <a:spcBef>
                  <a:spcPct val="0"/>
                </a:spcBef>
              </a:pPr>
              <a:t>11</a:t>
            </a:fld>
            <a:endParaRPr lang="en-GB" altLang="cs-CZ" sz="120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EF63DA-C0A9-4B0E-A8FA-86E5E97C0BDF}" type="slidenum">
              <a:rPr lang="en-GB" altLang="cs-CZ" sz="1200"/>
              <a:pPr eaLnBrk="1" hangingPunct="1">
                <a:spcBef>
                  <a:spcPct val="0"/>
                </a:spcBef>
              </a:pPr>
              <a:t>12</a:t>
            </a:fld>
            <a:endParaRPr lang="en-GB" altLang="cs-CZ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246C40E-6B2C-40EC-94AC-C775A686037F}" type="slidenum">
              <a:rPr lang="en-GB" altLang="cs-CZ"/>
              <a:pPr algn="r" eaLnBrk="1" hangingPunct="1">
                <a:spcBef>
                  <a:spcPct val="0"/>
                </a:spcBef>
              </a:pPr>
              <a:t>13</a:t>
            </a:fld>
            <a:endParaRPr lang="en-GB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8ECEFF-C7CC-4BD8-AA03-A70FECCD25A8}" type="slidenum">
              <a:rPr lang="en-GB" altLang="cs-CZ"/>
              <a:pPr algn="r" eaLnBrk="1" hangingPunct="1">
                <a:spcBef>
                  <a:spcPct val="0"/>
                </a:spcBef>
              </a:pPr>
              <a:t>14</a:t>
            </a:fld>
            <a:endParaRPr lang="en-GB" altLang="cs-CZ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9A4AF3-E6D1-468F-A580-F6172D38C6D2}" type="slidenum">
              <a:rPr lang="en-GB" altLang="cs-CZ"/>
              <a:pPr algn="r" eaLnBrk="1" hangingPunct="1">
                <a:spcBef>
                  <a:spcPct val="0"/>
                </a:spcBef>
              </a:pPr>
              <a:t>15</a:t>
            </a:fld>
            <a:endParaRPr lang="en-GB" alt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17" indent="-263776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5103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7145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9186" indent="-211021" defTabSz="91442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F6F235-D5AE-4FF2-9B8B-52DE70EF66DB}" type="slidenum">
              <a:rPr lang="en-GB" altLang="cs-CZ" sz="1200"/>
              <a:pPr eaLnBrk="1" hangingPunct="1">
                <a:spcBef>
                  <a:spcPct val="0"/>
                </a:spcBef>
              </a:pPr>
              <a:t>16</a:t>
            </a:fld>
            <a:endParaRPr lang="en-GB" altLang="cs-CZ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2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3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15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91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30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9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90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8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8B8E-B97F-463E-BEC6-514E4B3C8280}" type="datetimeFigureOut">
              <a:rPr lang="cs-CZ" smtClean="0"/>
              <a:t>27.05.2024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683F-FC5E-4C21-9C9E-85586C58D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98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zur.harvard.edu/emdetails.php" TargetMode="External"/><Relationship Id="rId2" Type="http://schemas.openxmlformats.org/officeDocument/2006/relationships/hyperlink" Target="https://www.youtube.com/watch?v=Z9orbxoRofI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wont2v_LZ1E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th/mw22o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267744" y="1772816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Metoda Peer </a:t>
            </a:r>
            <a:r>
              <a:rPr lang="cs-CZ" sz="3200" dirty="0" err="1" smtClean="0"/>
              <a:t>Instruction</a:t>
            </a:r>
            <a:endParaRPr lang="cs-CZ" sz="3200" dirty="0"/>
          </a:p>
        </p:txBody>
      </p:sp>
      <p:sp>
        <p:nvSpPr>
          <p:cNvPr id="5" name="TextovéPole 4">
            <a:hlinkClick r:id="rId2"/>
          </p:cNvPr>
          <p:cNvSpPr txBox="1"/>
          <p:nvPr/>
        </p:nvSpPr>
        <p:spPr>
          <a:xfrm>
            <a:off x="4180230" y="5661248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https://www.youtube.com/watch?v=Z9orbxoRofI</a:t>
            </a:r>
            <a:endParaRPr lang="cs-CZ" sz="16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520" y="4149080"/>
            <a:ext cx="5183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 err="1"/>
              <a:t>Eric</a:t>
            </a:r>
            <a:r>
              <a:rPr lang="cs-CZ" altLang="cs-CZ" b="1" dirty="0"/>
              <a:t> Mazur, Harvardova  univerzita 1991</a:t>
            </a:r>
            <a:endParaRPr lang="en-US" altLang="cs-CZ" b="1" dirty="0"/>
          </a:p>
        </p:txBody>
      </p:sp>
      <p:pic>
        <p:nvPicPr>
          <p:cNvPr id="7" name="Picture 10" descr="Výsledek obrázku pro Eric mazu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270" y="3096567"/>
            <a:ext cx="2674937" cy="170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>
            <a:hlinkClick r:id="rId5"/>
          </p:cNvPr>
          <p:cNvSpPr txBox="1"/>
          <p:nvPr/>
        </p:nvSpPr>
        <p:spPr>
          <a:xfrm>
            <a:off x="4180230" y="6237312"/>
            <a:ext cx="4496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https://www.youtube.com/watch?v=wont2v_LZ1E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2473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11188" y="1125538"/>
            <a:ext cx="8064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Průměr </a:t>
            </a:r>
            <a:r>
              <a:rPr lang="cs-CZ" altLang="cs-CZ" sz="2400" dirty="0"/>
              <a:t>vodiče v obvodu je v jednom místě zúžen na polovinu. Proudová hustota ve vodiči v tomto místě</a:t>
            </a:r>
            <a:endParaRPr lang="en-GB" altLang="cs-CZ" sz="2400" dirty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643438" y="2852738"/>
            <a:ext cx="360045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8800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je stejná jako v jiné části obvodu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je poloviční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je dvojnásobná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je čtyřnásobná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  </a:t>
            </a:r>
            <a:endParaRPr lang="en-GB" altLang="cs-CZ" sz="2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440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9750" y="1196975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Jaké </a:t>
            </a:r>
            <a:r>
              <a:rPr lang="cs-CZ" altLang="cs-CZ" sz="2400" dirty="0"/>
              <a:t>je napětí mezi body A </a:t>
            </a:r>
            <a:r>
              <a:rPr lang="cs-CZ" altLang="cs-CZ" sz="2400" dirty="0" err="1"/>
              <a:t>a</a:t>
            </a:r>
            <a:r>
              <a:rPr lang="cs-CZ" altLang="cs-CZ" sz="2400" dirty="0"/>
              <a:t> B na obrázku?</a:t>
            </a:r>
            <a:endParaRPr lang="en-GB" altLang="cs-CZ" sz="2400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011863" y="2852738"/>
            <a:ext cx="2808287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8800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1,2V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2V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4V</a:t>
            </a:r>
            <a:endParaRPr lang="cs-CZ" altLang="cs-CZ" sz="2400" baseline="30000"/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10V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  </a:t>
            </a:r>
            <a:endParaRPr lang="en-GB" altLang="cs-CZ" sz="2400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900113" y="2060575"/>
          <a:ext cx="454342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Obrázek" r:id="rId5" imgW="4544614" imgH="2635176" progId="Word.Picture.8">
                  <p:embed/>
                </p:oleObj>
              </mc:Choice>
              <mc:Fallback>
                <p:oleObj name="Obrázek" r:id="rId5" imgW="4544614" imgH="2635176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060575"/>
                        <a:ext cx="4543425" cy="263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4211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9750" y="1268413"/>
            <a:ext cx="7775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Jak </a:t>
            </a:r>
            <a:r>
              <a:rPr lang="cs-CZ" altLang="cs-CZ" sz="2400" dirty="0"/>
              <a:t>se změní proud, pokud obvod doplníme červeným vodičem?</a:t>
            </a:r>
            <a:endParaRPr lang="en-GB" altLang="cs-CZ" sz="2400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011863" y="3429000"/>
            <a:ext cx="288131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8800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vzroste 5x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vzroste 6x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klesne 5x </a:t>
            </a:r>
            <a:endParaRPr lang="cs-CZ" altLang="cs-CZ" sz="2400" baseline="30000"/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nezmění se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  </a:t>
            </a:r>
            <a:endParaRPr lang="en-GB" altLang="cs-CZ" sz="240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30325" y="2420938"/>
          <a:ext cx="4343400" cy="288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Obrázek" r:id="rId5" imgW="4345302" imgH="2883175" progId="Word.Picture.8">
                  <p:embed/>
                </p:oleObj>
              </mc:Choice>
              <mc:Fallback>
                <p:oleObj name="Obrázek" r:id="rId5" imgW="4345302" imgH="2883175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2420938"/>
                        <a:ext cx="4343400" cy="288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55166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3206" y="332656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Do </a:t>
            </a:r>
            <a:r>
              <a:rPr lang="cs-CZ" altLang="cs-CZ" sz="2400" dirty="0"/>
              <a:t>magnetického pole vlétne zleva rychlostí </a:t>
            </a:r>
            <a:r>
              <a:rPr lang="cs-CZ" altLang="cs-CZ" sz="2400" b="1" i="1" dirty="0">
                <a:latin typeface="Times New Roman" pitchFamily="18" charset="0"/>
              </a:rPr>
              <a:t>v</a:t>
            </a:r>
            <a:r>
              <a:rPr lang="cs-CZ" altLang="cs-CZ" sz="2400" dirty="0"/>
              <a:t> záporně  nabitá částice a zprava stejnou velikostí rychlosti kladně nabitá částice (viz obr.). V magnetickém poli se částice vychýlí </a:t>
            </a:r>
            <a:endParaRPr lang="en-GB" altLang="cs-CZ" sz="2400" dirty="0"/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0" y="1677988"/>
          <a:ext cx="6372225" cy="293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Obrázek" r:id="rId5" imgW="6793338" imgH="3053579" progId="Word.Picture.8">
                  <p:embed/>
                </p:oleObj>
              </mc:Choice>
              <mc:Fallback>
                <p:oleObj name="Obrázek" r:id="rId5" imgW="6793338" imgH="305357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77988"/>
                        <a:ext cx="6372225" cy="293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4500563" y="3357563"/>
            <a:ext cx="4643437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8800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obě nahoru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obě dolů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kladná nahoru, záporná dolů</a:t>
            </a:r>
            <a:endParaRPr lang="cs-CZ" altLang="cs-CZ" sz="2400" baseline="30000"/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záporná nahoru, kladná dolů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</a:t>
            </a:r>
            <a:endParaRPr lang="en-GB" altLang="cs-CZ" sz="240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893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620713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Přes </a:t>
            </a:r>
            <a:r>
              <a:rPr lang="cs-CZ" altLang="cs-CZ" sz="2400" dirty="0"/>
              <a:t>magnetické pole dle obrázku je překříženo pole elektrické tak, že elektron, který do obou polí vlétnul zespodu, se dále pohybuje přímočaře nezměněnou rychlostí. Intenzita elektrického pole musí mít směr</a:t>
            </a:r>
            <a:endParaRPr lang="en-GB" altLang="cs-CZ" sz="2400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795963" y="2708275"/>
            <a:ext cx="29527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8800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doprava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doleva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před nákresnu</a:t>
            </a:r>
            <a:endParaRPr lang="cs-CZ" altLang="cs-CZ" sz="2400" baseline="30000"/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za nákresnu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</a:t>
            </a:r>
            <a:endParaRPr lang="en-GB" altLang="cs-CZ" sz="2400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539750" y="2257425"/>
          <a:ext cx="4679950" cy="390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Obrázek" r:id="rId5" imgW="5002574" imgH="4071438" progId="Word.Picture.8">
                  <p:embed/>
                </p:oleObj>
              </mc:Choice>
              <mc:Fallback>
                <p:oleObj name="Obrázek" r:id="rId5" imgW="5002574" imgH="407143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257425"/>
                        <a:ext cx="4679950" cy="390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74454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620713"/>
            <a:ext cx="8893175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Pokud </a:t>
            </a:r>
            <a:r>
              <a:rPr lang="cs-CZ" altLang="cs-CZ" sz="2400" dirty="0"/>
              <a:t>vodičem tvaru kvádru, umístěném v magnetickém poli, protéká elektrický proud, vytvoří se na vodiči příčné tzv. </a:t>
            </a:r>
            <a:r>
              <a:rPr lang="cs-CZ" altLang="cs-CZ" sz="2400" dirty="0" err="1"/>
              <a:t>Hallovo</a:t>
            </a:r>
            <a:r>
              <a:rPr lang="cs-CZ" altLang="cs-CZ" sz="2400" dirty="0"/>
              <a:t> napětí. Jaká je polarita tohoto napětí?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i="1" dirty="0">
                <a:solidFill>
                  <a:srgbClr val="FF0000"/>
                </a:solidFill>
              </a:rPr>
              <a:t>Jedná se o tzv. </a:t>
            </a:r>
            <a:r>
              <a:rPr lang="cs-CZ" altLang="cs-CZ" sz="2000" i="1" dirty="0" err="1">
                <a:solidFill>
                  <a:srgbClr val="FF0000"/>
                </a:solidFill>
              </a:rPr>
              <a:t>Hallův</a:t>
            </a:r>
            <a:r>
              <a:rPr lang="cs-CZ" altLang="cs-CZ" sz="2000" i="1" dirty="0">
                <a:solidFill>
                  <a:srgbClr val="FF0000"/>
                </a:solidFill>
              </a:rPr>
              <a:t> jev, který se využívá pro měření magnetické indukce. </a:t>
            </a:r>
            <a:endParaRPr lang="en-GB" altLang="cs-CZ" sz="2000" i="1" dirty="0">
              <a:solidFill>
                <a:srgbClr val="FF0000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076825" y="3213100"/>
            <a:ext cx="3887788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kladný vlevo, záporný vpravo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kladný vpravo, záporný vlevo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</a:t>
            </a:r>
            <a:endParaRPr lang="en-GB" altLang="cs-CZ" sz="2400"/>
          </a:p>
        </p:txBody>
      </p:sp>
      <p:graphicFrame>
        <p:nvGraphicFramePr>
          <p:cNvPr id="19460" name="Object 5"/>
          <p:cNvGraphicFramePr>
            <a:graphicFrameLocks noChangeAspect="1"/>
          </p:cNvGraphicFramePr>
          <p:nvPr/>
        </p:nvGraphicFramePr>
        <p:xfrm>
          <a:off x="468313" y="2349500"/>
          <a:ext cx="3816350" cy="380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Obrázek" r:id="rId5" imgW="4573521" imgH="4556785" progId="Word.Picture.8">
                  <p:embed/>
                </p:oleObj>
              </mc:Choice>
              <mc:Fallback>
                <p:oleObj name="Obrázek" r:id="rId5" imgW="4573521" imgH="4556785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349500"/>
                        <a:ext cx="3816350" cy="380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644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11588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Do </a:t>
            </a:r>
            <a:r>
              <a:rPr lang="cs-CZ" altLang="cs-CZ" sz="2400" dirty="0"/>
              <a:t>magnetického pole zespodu vlétnou jedenkrát ionizované kladné ionty kyslíku a uhlíku a pohybují se naznačenými trajektoriemi. Oba ionty mají stejnou počáteční rychlost. Jaká trajektorie odpovídá iontu kyslíku?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795963" y="3644900"/>
            <a:ext cx="2519362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zelená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červená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nelze určit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</a:t>
            </a:r>
            <a:endParaRPr lang="en-GB" altLang="cs-CZ" sz="2400"/>
          </a:p>
        </p:txBody>
      </p:sp>
      <p:graphicFrame>
        <p:nvGraphicFramePr>
          <p:cNvPr id="22532" name="Object 9"/>
          <p:cNvGraphicFramePr>
            <a:graphicFrameLocks noChangeAspect="1"/>
          </p:cNvGraphicFramePr>
          <p:nvPr/>
        </p:nvGraphicFramePr>
        <p:xfrm>
          <a:off x="539750" y="2636838"/>
          <a:ext cx="3529013" cy="322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Obrázek" r:id="rId5" imgW="4392467" imgH="3919292" progId="Word.Picture.8">
                  <p:embed/>
                </p:oleObj>
              </mc:Choice>
              <mc:Fallback>
                <p:oleObj name="Obrázek" r:id="rId5" imgW="4392467" imgH="3919292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36838"/>
                        <a:ext cx="3529013" cy="322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0650" name="Text Box 10"/>
          <p:cNvSpPr txBox="1">
            <a:spLocks noChangeArrowheads="1"/>
          </p:cNvSpPr>
          <p:nvPr/>
        </p:nvSpPr>
        <p:spPr bwMode="auto">
          <a:xfrm>
            <a:off x="468313" y="2205038"/>
            <a:ext cx="79200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cs-CZ" sz="2000">
                <a:solidFill>
                  <a:srgbClr val="FF0000"/>
                </a:solidFill>
              </a:rPr>
              <a:t>Na tomto principu pracuje tzv. </a:t>
            </a:r>
            <a:r>
              <a:rPr kumimoji="1" lang="cs-CZ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Bainbridgeův</a:t>
            </a:r>
            <a:r>
              <a:rPr kumimoji="1" lang="cs-CZ" sz="2000">
                <a:solidFill>
                  <a:srgbClr val="FF0000"/>
                </a:solidFill>
              </a:rPr>
              <a:t> </a:t>
            </a:r>
            <a:r>
              <a:rPr kumimoji="1" lang="cs-CZ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hmotnostní spektrograf.</a:t>
            </a:r>
            <a:endParaRPr kumimoji="1" lang="en-GB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443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hlinkClick r:id="rId2"/>
          </p:cNvPr>
          <p:cNvSpPr txBox="1"/>
          <p:nvPr/>
        </p:nvSpPr>
        <p:spPr>
          <a:xfrm>
            <a:off x="2699792" y="2849317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Diplomová práce Marie </a:t>
            </a:r>
            <a:r>
              <a:rPr lang="cs-CZ" dirty="0" err="1" smtClean="0"/>
              <a:t>Múčkové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70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676670" y="1021091"/>
            <a:ext cx="79930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Když jsem začínal učit základní kurz fyziky, strávil jsem mnoho času přípravou poznámek, které jsem rozdával na konci přednášky.</a:t>
            </a:r>
            <a:endParaRPr lang="en-US" altLang="cs-CZ" dirty="0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648095" y="1886278"/>
            <a:ext cx="7993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Po krátké době mně studenti požádali, jestli bych jim nemohl tyto poznámky dát předem, aby si toho nemuseli tolik zapisovat a mohli věnovat více pozornosti přednášce.</a:t>
            </a:r>
            <a:endParaRPr lang="en-US" altLang="cs-CZ"/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648094" y="3140968"/>
            <a:ext cx="7705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Jaké bylo moje překvapení, když si studenti na konci semestru stěžovali, že přednášky přesně nesledovaly předem rozdávané poznámky.</a:t>
            </a:r>
            <a:endParaRPr lang="en-US" altLang="cs-CZ" dirty="0"/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684607" y="4396115"/>
            <a:ext cx="77041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Zprvu mne to rozčarovalo, ale pak jsem rezignoval a přednášel jsem přesně podle poznámek.</a:t>
            </a:r>
            <a:endParaRPr lang="en-US" altLang="cs-CZ" dirty="0"/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684607" y="5420157"/>
            <a:ext cx="7632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Později jsem však zjistil, že pokud mají studenti poznámky předem, nevidí ve vlastní přednášce velký přínos.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07744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55650" y="1125538"/>
            <a:ext cx="7632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Rok za rokem jsem psal na tabuli, že tlak je definován jako síla na jednotku plochy – definici, kterou lze najít v každé učebnici.</a:t>
            </a:r>
            <a:endParaRPr lang="en-US" altLang="cs-CZ"/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827088" y="2492375"/>
            <a:ext cx="741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Rok za rokem si to studenti přepisovali do svých sešitů.</a:t>
            </a:r>
            <a:endParaRPr lang="en-US" altLang="cs-CZ"/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979613" y="3429000"/>
            <a:ext cx="5111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Jaké mrhání časem! Studentů i učitelů.</a:t>
            </a:r>
            <a:endParaRPr lang="en-US" altLang="cs-CZ"/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84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Jak studenti tak i já jsme věřili, že právě takto má vypadat výuka.</a:t>
            </a:r>
            <a:endParaRPr lang="en-US" altLang="cs-CZ"/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5868144" y="5456749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/>
              <a:t>Jaký klam!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79541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68313" y="188913"/>
            <a:ext cx="5761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/>
              <a:t>Peer Instruction – plná verze</a:t>
            </a:r>
            <a:endParaRPr lang="en-US" altLang="cs-CZ" sz="2400" b="1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3673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Krok 1 – před vlastní výukou</a:t>
            </a:r>
            <a:endParaRPr lang="en-US" altLang="cs-CZ"/>
          </a:p>
        </p:txBody>
      </p:sp>
      <p:pic>
        <p:nvPicPr>
          <p:cNvPr id="13316" name="Picture 4" descr="JIT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131888"/>
            <a:ext cx="6910387" cy="5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37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er Instruction Activity constructor – Learn C Programm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6995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91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467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/>
              <a:t>Technická realizace hlasování:</a:t>
            </a:r>
            <a:endParaRPr lang="en-US" altLang="cs-CZ" sz="2400" b="1"/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1908175" y="1341438"/>
            <a:ext cx="295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/>
              <a:t>hlasovací zařízení</a:t>
            </a:r>
            <a:endParaRPr lang="en-US" altLang="cs-CZ" sz="2400" b="1"/>
          </a:p>
        </p:txBody>
      </p:sp>
      <p:sp>
        <p:nvSpPr>
          <p:cNvPr id="232454" name="Text Box 6"/>
          <p:cNvSpPr txBox="1">
            <a:spLocks noChangeArrowheads="1"/>
          </p:cNvSpPr>
          <p:nvPr/>
        </p:nvSpPr>
        <p:spPr bwMode="auto">
          <a:xfrm>
            <a:off x="5076825" y="1341438"/>
            <a:ext cx="3598863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2400"/>
              <a:t> anonymita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2400"/>
              <a:t> možnost vyhodnocení výsledků</a:t>
            </a:r>
            <a:endParaRPr lang="en-US" altLang="cs-CZ" sz="2400"/>
          </a:p>
        </p:txBody>
      </p:sp>
      <p:sp>
        <p:nvSpPr>
          <p:cNvPr id="232455" name="Text Box 7"/>
          <p:cNvSpPr txBox="1">
            <a:spLocks noChangeArrowheads="1"/>
          </p:cNvSpPr>
          <p:nvPr/>
        </p:nvSpPr>
        <p:spPr bwMode="auto">
          <a:xfrm>
            <a:off x="1908175" y="3933825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/>
              <a:t>lístečky</a:t>
            </a:r>
            <a:endParaRPr lang="en-US" altLang="cs-CZ" sz="2400" b="1"/>
          </a:p>
        </p:txBody>
      </p:sp>
      <p:sp>
        <p:nvSpPr>
          <p:cNvPr id="232456" name="Text Box 8"/>
          <p:cNvSpPr txBox="1">
            <a:spLocks noChangeArrowheads="1"/>
          </p:cNvSpPr>
          <p:nvPr/>
        </p:nvSpPr>
        <p:spPr bwMode="auto">
          <a:xfrm>
            <a:off x="5003800" y="3860800"/>
            <a:ext cx="3889375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2400"/>
              <a:t> jednoduchost, nulové investiční náklady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2400"/>
              <a:t> přehled o rozložení odpovědí </a:t>
            </a: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335125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4" grpId="0" build="allAtOnce"/>
      <p:bldP spid="23245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1"/>
          <p:cNvGraphicFramePr>
            <a:graphicFrameLocks noChangeAspect="1"/>
          </p:cNvGraphicFramePr>
          <p:nvPr/>
        </p:nvGraphicFramePr>
        <p:xfrm>
          <a:off x="468313" y="2060575"/>
          <a:ext cx="5387975" cy="3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Graph" r:id="rId4" imgW="4153814" imgH="2901696" progId="Origin50.Graph">
                  <p:embed/>
                </p:oleObj>
              </mc:Choice>
              <mc:Fallback>
                <p:oleObj name="Graph" r:id="rId4" imgW="4153814" imgH="2901696" progId="Origin50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060575"/>
                        <a:ext cx="5387975" cy="376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68313" y="620713"/>
            <a:ext cx="71993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Který </a:t>
            </a:r>
            <a:r>
              <a:rPr lang="cs-CZ" altLang="cs-CZ" sz="2400" dirty="0"/>
              <a:t>graf zobrazuje závislost potenciální energie kladného náboje v poli náboje záporného?</a:t>
            </a:r>
            <a:endParaRPr lang="en-GB" altLang="cs-CZ" sz="24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867400" y="2565400"/>
            <a:ext cx="26638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cs-CZ" altLang="cs-CZ" sz="2400"/>
              <a:t> červený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cs-CZ" altLang="cs-CZ" sz="2400"/>
              <a:t> zelený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cs-CZ" altLang="cs-CZ" sz="2400"/>
              <a:t> modrý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cs-CZ" altLang="cs-CZ" sz="2400"/>
              <a:t> černý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cs-CZ" altLang="cs-CZ" sz="2400"/>
              <a:t> nedokáži určit</a:t>
            </a:r>
            <a:endParaRPr lang="en-GB" altLang="cs-CZ" sz="240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2201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66738" y="764704"/>
            <a:ext cx="815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Elektrický </a:t>
            </a:r>
            <a:r>
              <a:rPr lang="cs-CZ" altLang="cs-CZ" sz="2400" dirty="0"/>
              <a:t>dipól je umístěn v poli dle obrázku. Jaká bude výsledná síla pole působící na dipól?</a:t>
            </a:r>
            <a:endParaRPr lang="en-GB" altLang="cs-CZ" sz="2400" dirty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4643438" y="4149725"/>
            <a:ext cx="41910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bude mířit doprava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bude mířit doleva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síla bude nulová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</a:t>
            </a:r>
            <a:endParaRPr lang="en-GB" altLang="cs-CZ" sz="2400"/>
          </a:p>
        </p:txBody>
      </p:sp>
      <p:graphicFrame>
        <p:nvGraphicFramePr>
          <p:cNvPr id="4100" name="Object 3"/>
          <p:cNvGraphicFramePr>
            <a:graphicFrameLocks noChangeAspect="1"/>
          </p:cNvGraphicFramePr>
          <p:nvPr/>
        </p:nvGraphicFramePr>
        <p:xfrm>
          <a:off x="539750" y="1989138"/>
          <a:ext cx="44100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Obrázek" r:id="rId5" imgW="4410725" imgH="2549974" progId="Word.Picture.8">
                  <p:embed/>
                </p:oleObj>
              </mc:Choice>
              <mc:Fallback>
                <p:oleObj name="Obrázek" r:id="rId5" imgW="4410725" imgH="254997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89138"/>
                        <a:ext cx="44100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5004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11188" y="1196975"/>
            <a:ext cx="8064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/>
              <a:t>Průměr </a:t>
            </a:r>
            <a:r>
              <a:rPr lang="cs-CZ" altLang="cs-CZ" sz="2400" dirty="0"/>
              <a:t>vodiče v obvodu je v jednom místě zúžen na polovinu. Proud vodičem v tomto místě</a:t>
            </a:r>
            <a:endParaRPr lang="en-GB" altLang="cs-CZ" sz="2400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643438" y="2852738"/>
            <a:ext cx="360045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8800" indent="-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 indent="-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je stejný jako v jiné části obvodu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je poloviční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je dvojnásobný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je čtyřnásobný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cs-CZ" altLang="cs-CZ" sz="2400"/>
              <a:t> nedokáži určit  </a:t>
            </a:r>
            <a:endParaRPr lang="en-GB" altLang="cs-CZ" sz="2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03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11A Který graf zobrazuje závislost potenciální energie kladného náboje v poli náboje záporného?"/>
  <p:tag name="OPTION_COUNT" val="5"/>
  <p:tag name="ITEM_A" val="červený"/>
  <p:tag name="ITEM_B" val="zelený"/>
  <p:tag name="ITEM_C" val="OK modrý"/>
  <p:tag name="ITEM_D" val="černý"/>
  <p:tag name="ITEM_E" val="nedokáži určit"/>
  <p:tag name="ITEM_F" val=" "/>
  <p:tag name="ITEM_G" val=" "/>
  <p:tag name="ITEM_H" val=" "/>
  <p:tag name="ITEM_I" val=" "/>
  <p:tag name="ITEM_J" val=" "/>
  <p:tag name="RIGHT_ANSWER" val="C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Na tomto principu pracuje tzv. Bainbridgeův hmotnostní spektrograf."/>
  <p:tag name="OPTION_COUNT" val="4"/>
  <p:tag name="ITEM_A" val="OK zelená"/>
  <p:tag name="ITEM_B" val="červená"/>
  <p:tag name="ITEM_C" val="nelze určit"/>
  <p:tag name="ITEM_D" val="nedokáži určit"/>
  <p:tag name="ITEM_E" val=" "/>
  <p:tag name="ITEM_F" val=" "/>
  <p:tag name="ITEM_G" val=" "/>
  <p:tag name="ITEM_H" val=" "/>
  <p:tag name="ITEM_I" val=" "/>
  <p:tag name="ITEM_J" val=" "/>
  <p:tag name="RIGHT_ANSWER" val="A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20A Elektrický dipól je umístěn v poli dle obrázku. Jaká bude výsledná síla pole působící na dipól?"/>
  <p:tag name="OPTION_COUNT" val="4"/>
  <p:tag name="ITEM_A" val="OK bude mířit doprava"/>
  <p:tag name="ITEM_B" val="bude mířit doleva"/>
  <p:tag name="ITEM_C" val="síla bude nulová"/>
  <p:tag name="ITEM_D" val="nedokáži určit"/>
  <p:tag name="ITEM_E" val=" "/>
  <p:tag name="ITEM_F" val=" "/>
  <p:tag name="ITEM_G" val=" "/>
  <p:tag name="ITEM_H" val=" "/>
  <p:tag name="ITEM_I" val=" "/>
  <p:tag name="ITEM_J" val=" "/>
  <p:tag name="RIGHT_ANSWER" val="A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9A Průměr vodiče v obvodu je v jednom místě zúžen na polovinu. Proud vodičem v tomto místě"/>
  <p:tag name="OPTION_COUNT" val="5"/>
  <p:tag name="ITEM_A" val="OK je stejný jako v jiné části obvodu"/>
  <p:tag name="ITEM_B" val="je poloviční"/>
  <p:tag name="ITEM_C" val="je dvojnásobný"/>
  <p:tag name="ITEM_D" val="je čtyřnásobný"/>
  <p:tag name="ITEM_E" val="nedokáži určit"/>
  <p:tag name="ITEM_F" val=" "/>
  <p:tag name="ITEM_G" val=" "/>
  <p:tag name="ITEM_H" val=" "/>
  <p:tag name="ITEM_I" val=" "/>
  <p:tag name="ITEM_J" val=" "/>
  <p:tag name="RIGHT_ANSWER" val="A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10A Průměr vodiče v obvodu je v jednom místě zúžen na polovinu. Proudová hustota ve vodiči v tomto místě"/>
  <p:tag name="OPTION_COUNT" val="5"/>
  <p:tag name="ITEM_A" val="je stejná jako v jiné části obvodu"/>
  <p:tag name="ITEM_B" val="je poloviční"/>
  <p:tag name="ITEM_C" val="je dvojnásobná"/>
  <p:tag name="ITEM_D" val="OK je čtyřnásobná"/>
  <p:tag name="ITEM_E" val="nedokáži určit"/>
  <p:tag name="ITEM_F" val=" "/>
  <p:tag name="ITEM_G" val=" "/>
  <p:tag name="ITEM_H" val=" "/>
  <p:tag name="ITEM_I" val=" "/>
  <p:tag name="ITEM_J" val=" "/>
  <p:tag name="RIGHT_ANSWER" val="D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13A Jaké je napětí mezi body A a B na obrázku?"/>
  <p:tag name="OPTION_COUNT" val="5"/>
  <p:tag name="ITEM_A" val="1,2V"/>
  <p:tag name="ITEM_B" val="OK 2V"/>
  <p:tag name="ITEM_C" val="4V"/>
  <p:tag name="ITEM_D" val="10V"/>
  <p:tag name="ITEM_E" val="nedokáži určit"/>
  <p:tag name="ITEM_F" val=" "/>
  <p:tag name="ITEM_G" val=" "/>
  <p:tag name="ITEM_H" val=" "/>
  <p:tag name="ITEM_I" val=" "/>
  <p:tag name="ITEM_J" val=" "/>
  <p:tag name="RIGHT_ANSWER" val="B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15A Jak se změní proud, pokud obvod doplníme červeným vodičem?"/>
  <p:tag name="OPTION_COUNT" val="5"/>
  <p:tag name="ITEM_A" val="vzroste 5x"/>
  <p:tag name="ITEM_B" val="OK vzroste 6x"/>
  <p:tag name="ITEM_C" val="klesne 5x"/>
  <p:tag name="ITEM_D" val="nezmění se"/>
  <p:tag name="ITEM_E" val="nedokáži určit"/>
  <p:tag name="ITEM_F" val=" "/>
  <p:tag name="ITEM_G" val=" "/>
  <p:tag name="ITEM_H" val=" "/>
  <p:tag name="ITEM_I" val=" "/>
  <p:tag name="ITEM_J" val=" "/>
  <p:tag name="RIGHT_ANSWER" val="B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2A Do magnetického pole vlétne zleva rychlostí v záporně  nabitá částice a zprava stejnou velikostí rychlosti kladně nabitá částice (viz obr.). V magnetickém poli se částice vychýlí "/>
  <p:tag name="OPTION_COUNT" val="5"/>
  <p:tag name="ITEM_A" val="obě nahoru"/>
  <p:tag name="ITEM_B" val="OK obě dolů"/>
  <p:tag name="ITEM_C" val="kladná nahoru, záporná dolů"/>
  <p:tag name="ITEM_D" val="záporná nahoru, kladná dolů"/>
  <p:tag name="ITEM_E" val="nedokáži určit"/>
  <p:tag name="ITEM_F" val=" "/>
  <p:tag name="ITEM_G" val=" "/>
  <p:tag name="ITEM_H" val=" "/>
  <p:tag name="ITEM_I" val=" "/>
  <p:tag name="ITEM_J" val=" "/>
  <p:tag name="RIGHT_ANSWER" val="B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3A Přes magnetické pole dle obrázku je překříženo pole elektrické tak, že elektron, který do obou polí vlétnul zespodu, se dále pohybuje přímočaře nezměněnou rychlostí. Intenzita elektrického pole musí mít směr"/>
  <p:tag name="OPTION_COUNT" val="5"/>
  <p:tag name="ITEM_A" val="OK doprava"/>
  <p:tag name="ITEM_B" val="doleva"/>
  <p:tag name="ITEM_C" val="před nákresnu"/>
  <p:tag name="ITEM_D" val="za nákresnu"/>
  <p:tag name="ITEM_E" val="nedokáži určit"/>
  <p:tag name="ITEM_F" val=" "/>
  <p:tag name="ITEM_G" val=" "/>
  <p:tag name="ITEM_H" val=" "/>
  <p:tag name="ITEM_I" val=" "/>
  <p:tag name="ITEM_J" val=" "/>
  <p:tag name="RIGHT_ANSWER" val="A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_NEW_FORMAT" val="4"/>
  <p:tag name="QUESTION_TITLE" val="4A Pokud vodičem tvaru kvádru, umístěném v magnetickém poli, protéká elektrický proud, vytvoří se na vodiči příčné tzv. Hallovo napětí. Jaká je polarita tohoto napětí?&#10;&#10;Jedná se o tzv. Hallův jev, který se využívá pro měření magn"/>
  <p:tag name="OPTION_COUNT" val="3"/>
  <p:tag name="ITEM_A" val="OK"/>
  <p:tag name="ITEM_E" val=" "/>
  <p:tag name="ITEM_F" val=" "/>
  <p:tag name="ITEM_G" val=" "/>
  <p:tag name="ITEM_H" val=" "/>
  <p:tag name="ITEM_I" val=" "/>
  <p:tag name="ITEM_J" val=" "/>
  <p:tag name="RIGHT_ANSWER" val="A"/>
  <p:tag name="QUESTION_TYPE" val="Single Answer"/>
  <p:tag name="ACT_MODE" val="Testing ---&gt; Normal Quiz"/>
  <p:tag name="QUESTION_SCORE" val="10"/>
  <p:tag name="TIME_LIMIT" val="30"/>
  <p:tag name="DIFFICULTY_LEVEL" val="Uncertain"/>
  <p:tag name="DE_SCORE" val="10"/>
  <p:tag name="QTIME_LIMIT" val="30"/>
  <p:tag name="SURVEY_A_TAGNAME" val="0"/>
  <p:tag name="SURVEY_B_TAGNAME" val="0"/>
  <p:tag name="SURVEY_C_TAGNAME" val="0"/>
  <p:tag name="SURVEY_D_TAGNAME" val="0"/>
  <p:tag name="SURVEY_E_TAGNAME" val="0"/>
  <p:tag name="SURVEY_F_TAGNAME" val="0"/>
  <p:tag name="SURVEY_G_TAGNAME" val="0"/>
  <p:tag name="SURVEY_H_TAGNAME" val="0"/>
  <p:tag name="SURVEY_I_TAGNAME" val="0"/>
  <p:tag name="SURVEY_J_TAGNAME" val="0"/>
  <p:tag name="QUESTION_CONFIG" val="caseSensitive=1&#10;punctuationSensitive=1&#10;autoShrinkContinousSpaces=1&#10;elimCountEachQuestion=1&#10;elimFinallyRemainCount=1&#10;multiAnswerSequenceEnabled=0&#10;clozeTestAnswerType=0&#10;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623</Words>
  <Application>Microsoft Office PowerPoint</Application>
  <PresentationFormat>Předvádění na obrazovce (4:3)</PresentationFormat>
  <Paragraphs>92</Paragraphs>
  <Slides>17</Slides>
  <Notes>9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Motiv systému Office</vt:lpstr>
      <vt:lpstr>Graph</vt:lpstr>
      <vt:lpstr>Obrázek</vt:lpstr>
      <vt:lpstr>Obrázek aplikace Microsoft Word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zboch</dc:creator>
  <cp:lastModifiedBy>zboch</cp:lastModifiedBy>
  <cp:revision>10</cp:revision>
  <dcterms:created xsi:type="dcterms:W3CDTF">2024-05-16T09:21:33Z</dcterms:created>
  <dcterms:modified xsi:type="dcterms:W3CDTF">2024-05-27T16:00:42Z</dcterms:modified>
</cp:coreProperties>
</file>