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tags/tag3.xml" ContentType="application/vnd.openxmlformats-officedocument.presentationml.tags+xml"/>
  <Override PartName="/ppt/notesSlides/notesSlide7.xml" ContentType="application/vnd.openxmlformats-officedocument.presentationml.notesSlide+xml"/>
  <Override PartName="/ppt/tags/tag4.xml" ContentType="application/vnd.openxmlformats-officedocument.presentationml.tags+xml"/>
  <Override PartName="/ppt/notesSlides/notesSlide8.xml" ContentType="application/vnd.openxmlformats-officedocument.presentationml.notesSlide+xml"/>
  <Override PartName="/ppt/tags/tag5.xml" ContentType="application/vnd.openxmlformats-officedocument.presentationml.tags+xml"/>
  <Override PartName="/ppt/notesSlides/notesSlide9.xml" ContentType="application/vnd.openxmlformats-officedocument.presentationml.notesSlide+xml"/>
  <Override PartName="/ppt/tags/tag6.xml" ContentType="application/vnd.openxmlformats-officedocument.presentationml.tags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87" r:id="rId4"/>
    <p:sldId id="487" r:id="rId5"/>
    <p:sldId id="501" r:id="rId6"/>
    <p:sldId id="504" r:id="rId7"/>
    <p:sldId id="503" r:id="rId8"/>
    <p:sldId id="488" r:id="rId9"/>
    <p:sldId id="492" r:id="rId10"/>
    <p:sldId id="496" r:id="rId11"/>
    <p:sldId id="500" r:id="rId12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69696"/>
    <a:srgbClr val="F01928"/>
    <a:srgbClr val="00AF3F"/>
    <a:srgbClr val="008C78"/>
    <a:srgbClr val="4BC8FF"/>
    <a:srgbClr val="9100DC"/>
    <a:srgbClr val="5AC8AF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CC0E54-7AE6-4432-B0DF-8FD7D268D64E}" v="74" dt="2024-02-14T11:29:49.6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66" autoAdjust="0"/>
    <p:restoredTop sz="91047" autoAdjust="0"/>
  </p:normalViewPr>
  <p:slideViewPr>
    <p:cSldViewPr snapToGrid="0">
      <p:cViewPr varScale="1">
        <p:scale>
          <a:sx n="85" d="100"/>
          <a:sy n="85" d="100"/>
        </p:scale>
        <p:origin x="1402" y="41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4904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áclavik, Richard" userId="69475f53-0580-4f9c-b7d8-d431c9e6ea14" providerId="ADAL" clId="{E5CC0E54-7AE6-4432-B0DF-8FD7D268D64E}"/>
    <pc:docChg chg="undo custSel addSld modSld">
      <pc:chgData name="Václavik, Richard" userId="69475f53-0580-4f9c-b7d8-d431c9e6ea14" providerId="ADAL" clId="{E5CC0E54-7AE6-4432-B0DF-8FD7D268D64E}" dt="2024-02-19T08:27:11.971" v="1173" actId="13926"/>
      <pc:docMkLst>
        <pc:docMk/>
      </pc:docMkLst>
      <pc:sldChg chg="modSp mod">
        <pc:chgData name="Václavik, Richard" userId="69475f53-0580-4f9c-b7d8-d431c9e6ea14" providerId="ADAL" clId="{E5CC0E54-7AE6-4432-B0DF-8FD7D268D64E}" dt="2024-02-12T12:38:01.655" v="605" actId="6549"/>
        <pc:sldMkLst>
          <pc:docMk/>
          <pc:sldMk cId="1362648997" sldId="256"/>
        </pc:sldMkLst>
        <pc:spChg chg="mod">
          <ac:chgData name="Václavik, Richard" userId="69475f53-0580-4f9c-b7d8-d431c9e6ea14" providerId="ADAL" clId="{E5CC0E54-7AE6-4432-B0DF-8FD7D268D64E}" dt="2024-02-12T12:38:01.655" v="605" actId="6549"/>
          <ac:spMkLst>
            <pc:docMk/>
            <pc:sldMk cId="1362648997" sldId="256"/>
            <ac:spMk id="7" creationId="{43D91600-64A3-476E-B649-ED79BD8088F3}"/>
          </ac:spMkLst>
        </pc:spChg>
      </pc:sldChg>
      <pc:sldChg chg="modSp mod">
        <pc:chgData name="Václavik, Richard" userId="69475f53-0580-4f9c-b7d8-d431c9e6ea14" providerId="ADAL" clId="{E5CC0E54-7AE6-4432-B0DF-8FD7D268D64E}" dt="2024-02-19T07:31:53.663" v="1159" actId="20577"/>
        <pc:sldMkLst>
          <pc:docMk/>
          <pc:sldMk cId="808582720" sldId="257"/>
        </pc:sldMkLst>
        <pc:spChg chg="mod">
          <ac:chgData name="Václavik, Richard" userId="69475f53-0580-4f9c-b7d8-d431c9e6ea14" providerId="ADAL" clId="{E5CC0E54-7AE6-4432-B0DF-8FD7D268D64E}" dt="2024-02-19T07:31:53.663" v="1159" actId="20577"/>
          <ac:spMkLst>
            <pc:docMk/>
            <pc:sldMk cId="808582720" sldId="257"/>
            <ac:spMk id="8" creationId="{310F8B4E-13BA-4EE6-A756-CA73EDB008EE}"/>
          </ac:spMkLst>
        </pc:spChg>
      </pc:sldChg>
      <pc:sldChg chg="modSp mod">
        <pc:chgData name="Václavik, Richard" userId="69475f53-0580-4f9c-b7d8-d431c9e6ea14" providerId="ADAL" clId="{E5CC0E54-7AE6-4432-B0DF-8FD7D268D64E}" dt="2024-02-19T08:27:11.971" v="1173" actId="13926"/>
        <pc:sldMkLst>
          <pc:docMk/>
          <pc:sldMk cId="438657152" sldId="287"/>
        </pc:sldMkLst>
        <pc:spChg chg="mod">
          <ac:chgData name="Václavik, Richard" userId="69475f53-0580-4f9c-b7d8-d431c9e6ea14" providerId="ADAL" clId="{E5CC0E54-7AE6-4432-B0DF-8FD7D268D64E}" dt="2024-02-19T08:27:11.971" v="1173" actId="13926"/>
          <ac:spMkLst>
            <pc:docMk/>
            <pc:sldMk cId="438657152" sldId="287"/>
            <ac:spMk id="6" creationId="{160C08B7-4271-43FE-A78E-57624BDA9BA4}"/>
          </ac:spMkLst>
        </pc:spChg>
      </pc:sldChg>
      <pc:sldChg chg="addSp delSp modSp mod">
        <pc:chgData name="Václavik, Richard" userId="69475f53-0580-4f9c-b7d8-d431c9e6ea14" providerId="ADAL" clId="{E5CC0E54-7AE6-4432-B0DF-8FD7D268D64E}" dt="2024-02-12T11:14:31.926" v="556"/>
        <pc:sldMkLst>
          <pc:docMk/>
          <pc:sldMk cId="4025954591" sldId="487"/>
        </pc:sldMkLst>
        <pc:graphicFrameChg chg="mod modGraphic">
          <ac:chgData name="Václavik, Richard" userId="69475f53-0580-4f9c-b7d8-d431c9e6ea14" providerId="ADAL" clId="{E5CC0E54-7AE6-4432-B0DF-8FD7D268D64E}" dt="2024-02-12T11:14:22.750" v="554"/>
          <ac:graphicFrameMkLst>
            <pc:docMk/>
            <pc:sldMk cId="4025954591" sldId="487"/>
            <ac:graphicFrameMk id="2" creationId="{796F5D10-5D0B-4EC1-A2F5-2FC401278246}"/>
          </ac:graphicFrameMkLst>
        </pc:graphicFrameChg>
        <pc:graphicFrameChg chg="add del mod">
          <ac:chgData name="Václavik, Richard" userId="69475f53-0580-4f9c-b7d8-d431c9e6ea14" providerId="ADAL" clId="{E5CC0E54-7AE6-4432-B0DF-8FD7D268D64E}" dt="2024-02-12T11:11:46.982" v="528"/>
          <ac:graphicFrameMkLst>
            <pc:docMk/>
            <pc:sldMk cId="4025954591" sldId="487"/>
            <ac:graphicFrameMk id="5" creationId="{4516B1F4-53B5-4360-08D9-228702228D0C}"/>
          </ac:graphicFrameMkLst>
        </pc:graphicFrameChg>
        <pc:graphicFrameChg chg="add del mod">
          <ac:chgData name="Václavik, Richard" userId="69475f53-0580-4f9c-b7d8-d431c9e6ea14" providerId="ADAL" clId="{E5CC0E54-7AE6-4432-B0DF-8FD7D268D64E}" dt="2024-02-12T11:11:58.316" v="531"/>
          <ac:graphicFrameMkLst>
            <pc:docMk/>
            <pc:sldMk cId="4025954591" sldId="487"/>
            <ac:graphicFrameMk id="6" creationId="{BE58653D-C27C-8001-C097-039840ABB431}"/>
          </ac:graphicFrameMkLst>
        </pc:graphicFrameChg>
        <pc:graphicFrameChg chg="add del mod">
          <ac:chgData name="Václavik, Richard" userId="69475f53-0580-4f9c-b7d8-d431c9e6ea14" providerId="ADAL" clId="{E5CC0E54-7AE6-4432-B0DF-8FD7D268D64E}" dt="2024-02-12T11:12:41.134" v="536" actId="478"/>
          <ac:graphicFrameMkLst>
            <pc:docMk/>
            <pc:sldMk cId="4025954591" sldId="487"/>
            <ac:graphicFrameMk id="7" creationId="{A83543C5-E3F6-31C2-BA7C-416DC8F26E79}"/>
          </ac:graphicFrameMkLst>
        </pc:graphicFrameChg>
        <pc:graphicFrameChg chg="add del mod">
          <ac:chgData name="Václavik, Richard" userId="69475f53-0580-4f9c-b7d8-d431c9e6ea14" providerId="ADAL" clId="{E5CC0E54-7AE6-4432-B0DF-8FD7D268D64E}" dt="2024-02-12T11:14:31.926" v="556"/>
          <ac:graphicFrameMkLst>
            <pc:docMk/>
            <pc:sldMk cId="4025954591" sldId="487"/>
            <ac:graphicFrameMk id="8" creationId="{89F28AF4-5B21-105B-92F3-BF097BB1101E}"/>
          </ac:graphicFrameMkLst>
        </pc:graphicFrameChg>
      </pc:sldChg>
      <pc:sldChg chg="modSp mod">
        <pc:chgData name="Václavik, Richard" userId="69475f53-0580-4f9c-b7d8-d431c9e6ea14" providerId="ADAL" clId="{E5CC0E54-7AE6-4432-B0DF-8FD7D268D64E}" dt="2024-02-13T09:03:47.791" v="1006" actId="20577"/>
        <pc:sldMkLst>
          <pc:docMk/>
          <pc:sldMk cId="3562845843" sldId="488"/>
        </pc:sldMkLst>
        <pc:spChg chg="mod">
          <ac:chgData name="Václavik, Richard" userId="69475f53-0580-4f9c-b7d8-d431c9e6ea14" providerId="ADAL" clId="{E5CC0E54-7AE6-4432-B0DF-8FD7D268D64E}" dt="2024-02-13T09:03:47.791" v="1006" actId="20577"/>
          <ac:spMkLst>
            <pc:docMk/>
            <pc:sldMk cId="3562845843" sldId="488"/>
            <ac:spMk id="6" creationId="{160C08B7-4271-43FE-A78E-57624BDA9BA4}"/>
          </ac:spMkLst>
        </pc:spChg>
      </pc:sldChg>
      <pc:sldChg chg="modSp mod">
        <pc:chgData name="Václavik, Richard" userId="69475f53-0580-4f9c-b7d8-d431c9e6ea14" providerId="ADAL" clId="{E5CC0E54-7AE6-4432-B0DF-8FD7D268D64E}" dt="2024-02-16T09:20:41.102" v="1120" actId="20577"/>
        <pc:sldMkLst>
          <pc:docMk/>
          <pc:sldMk cId="3244556385" sldId="492"/>
        </pc:sldMkLst>
        <pc:spChg chg="mod">
          <ac:chgData name="Václavik, Richard" userId="69475f53-0580-4f9c-b7d8-d431c9e6ea14" providerId="ADAL" clId="{E5CC0E54-7AE6-4432-B0DF-8FD7D268D64E}" dt="2024-02-16T09:20:41.102" v="1120" actId="20577"/>
          <ac:spMkLst>
            <pc:docMk/>
            <pc:sldMk cId="3244556385" sldId="492"/>
            <ac:spMk id="6" creationId="{160C08B7-4271-43FE-A78E-57624BDA9BA4}"/>
          </ac:spMkLst>
        </pc:spChg>
      </pc:sldChg>
      <pc:sldChg chg="modSp mod modShow">
        <pc:chgData name="Václavik, Richard" userId="69475f53-0580-4f9c-b7d8-d431c9e6ea14" providerId="ADAL" clId="{E5CC0E54-7AE6-4432-B0DF-8FD7D268D64E}" dt="2024-02-18T22:06:43.771" v="1130" actId="729"/>
        <pc:sldMkLst>
          <pc:docMk/>
          <pc:sldMk cId="2896545240" sldId="501"/>
        </pc:sldMkLst>
        <pc:graphicFrameChg chg="mod modGraphic">
          <ac:chgData name="Václavik, Richard" userId="69475f53-0580-4f9c-b7d8-d431c9e6ea14" providerId="ADAL" clId="{E5CC0E54-7AE6-4432-B0DF-8FD7D268D64E}" dt="2024-02-12T12:43:13.693" v="728" actId="20577"/>
          <ac:graphicFrameMkLst>
            <pc:docMk/>
            <pc:sldMk cId="2896545240" sldId="501"/>
            <ac:graphicFrameMk id="2" creationId="{796F5D10-5D0B-4EC1-A2F5-2FC401278246}"/>
          </ac:graphicFrameMkLst>
        </pc:graphicFrameChg>
      </pc:sldChg>
      <pc:sldChg chg="addSp delSp modSp mod">
        <pc:chgData name="Václavik, Richard" userId="69475f53-0580-4f9c-b7d8-d431c9e6ea14" providerId="ADAL" clId="{E5CC0E54-7AE6-4432-B0DF-8FD7D268D64E}" dt="2024-02-18T22:07:28.092" v="1137" actId="20577"/>
        <pc:sldMkLst>
          <pc:docMk/>
          <pc:sldMk cId="3400239435" sldId="503"/>
        </pc:sldMkLst>
        <pc:spChg chg="mod">
          <ac:chgData name="Václavik, Richard" userId="69475f53-0580-4f9c-b7d8-d431c9e6ea14" providerId="ADAL" clId="{E5CC0E54-7AE6-4432-B0DF-8FD7D268D64E}" dt="2024-02-12T13:00:36.097" v="937" actId="1076"/>
          <ac:spMkLst>
            <pc:docMk/>
            <pc:sldMk cId="3400239435" sldId="503"/>
            <ac:spMk id="9" creationId="{68222028-7B0D-429D-9F84-68DD7A6040CA}"/>
          </ac:spMkLst>
        </pc:spChg>
        <pc:spChg chg="del">
          <ac:chgData name="Václavik, Richard" userId="69475f53-0580-4f9c-b7d8-d431c9e6ea14" providerId="ADAL" clId="{E5CC0E54-7AE6-4432-B0DF-8FD7D268D64E}" dt="2024-02-12T12:48:42.444" v="811" actId="478"/>
          <ac:spMkLst>
            <pc:docMk/>
            <pc:sldMk cId="3400239435" sldId="503"/>
            <ac:spMk id="10" creationId="{5D401651-BAFB-40F8-8BA7-7CA0D7749793}"/>
          </ac:spMkLst>
        </pc:spChg>
        <pc:spChg chg="mod">
          <ac:chgData name="Václavik, Richard" userId="69475f53-0580-4f9c-b7d8-d431c9e6ea14" providerId="ADAL" clId="{E5CC0E54-7AE6-4432-B0DF-8FD7D268D64E}" dt="2024-02-12T13:09:58.879" v="1005" actId="1035"/>
          <ac:spMkLst>
            <pc:docMk/>
            <pc:sldMk cId="3400239435" sldId="503"/>
            <ac:spMk id="12" creationId="{C9693D89-F803-477D-9023-3D45765592C8}"/>
          </ac:spMkLst>
        </pc:spChg>
        <pc:spChg chg="mod">
          <ac:chgData name="Václavik, Richard" userId="69475f53-0580-4f9c-b7d8-d431c9e6ea14" providerId="ADAL" clId="{E5CC0E54-7AE6-4432-B0DF-8FD7D268D64E}" dt="2024-02-12T13:01:04.137" v="946" actId="20577"/>
          <ac:spMkLst>
            <pc:docMk/>
            <pc:sldMk cId="3400239435" sldId="503"/>
            <ac:spMk id="13" creationId="{E039B042-E732-4E7C-ACF5-F4E3D6ED5F22}"/>
          </ac:spMkLst>
        </pc:spChg>
        <pc:graphicFrameChg chg="add mod modGraphic">
          <ac:chgData name="Václavik, Richard" userId="69475f53-0580-4f9c-b7d8-d431c9e6ea14" providerId="ADAL" clId="{E5CC0E54-7AE6-4432-B0DF-8FD7D268D64E}" dt="2024-02-18T22:07:28.092" v="1137" actId="20577"/>
          <ac:graphicFrameMkLst>
            <pc:docMk/>
            <pc:sldMk cId="3400239435" sldId="503"/>
            <ac:graphicFrameMk id="2" creationId="{CDD8CC6A-609A-CA10-5696-4EA35D20D725}"/>
          </ac:graphicFrameMkLst>
        </pc:graphicFrameChg>
        <pc:graphicFrameChg chg="del mod">
          <ac:chgData name="Václavik, Richard" userId="69475f53-0580-4f9c-b7d8-d431c9e6ea14" providerId="ADAL" clId="{E5CC0E54-7AE6-4432-B0DF-8FD7D268D64E}" dt="2024-02-12T12:59:41.422" v="933" actId="478"/>
          <ac:graphicFrameMkLst>
            <pc:docMk/>
            <pc:sldMk cId="3400239435" sldId="503"/>
            <ac:graphicFrameMk id="6" creationId="{209C9FF6-F305-4420-BE23-6BAD0839D3C5}"/>
          </ac:graphicFrameMkLst>
        </pc:graphicFrameChg>
      </pc:sldChg>
      <pc:sldChg chg="modSp add mod">
        <pc:chgData name="Václavik, Richard" userId="69475f53-0580-4f9c-b7d8-d431c9e6ea14" providerId="ADAL" clId="{E5CC0E54-7AE6-4432-B0DF-8FD7D268D64E}" dt="2024-02-19T07:33:52.541" v="1172" actId="20577"/>
        <pc:sldMkLst>
          <pc:docMk/>
          <pc:sldMk cId="447713729" sldId="504"/>
        </pc:sldMkLst>
        <pc:graphicFrameChg chg="mod modGraphic">
          <ac:chgData name="Václavik, Richard" userId="69475f53-0580-4f9c-b7d8-d431c9e6ea14" providerId="ADAL" clId="{E5CC0E54-7AE6-4432-B0DF-8FD7D268D64E}" dt="2024-02-19T07:33:52.541" v="1172" actId="20577"/>
          <ac:graphicFrameMkLst>
            <pc:docMk/>
            <pc:sldMk cId="447713729" sldId="504"/>
            <ac:graphicFrameMk id="2" creationId="{796F5D10-5D0B-4EC1-A2F5-2FC401278246}"/>
          </ac:graphicFrameMkLst>
        </pc:graphicFrameChg>
      </pc:sldChg>
    </pc:docChg>
  </pc:docChgLst>
  <pc:docChgLst>
    <pc:chgData name="Václavik, Richard" userId="69475f53-0580-4f9c-b7d8-d431c9e6ea14" providerId="ADAL" clId="{6CB978C3-1CED-498C-A34B-1291818B611B}"/>
    <pc:docChg chg="undo redo custSel delSld modSld">
      <pc:chgData name="Václavik, Richard" userId="69475f53-0580-4f9c-b7d8-d431c9e6ea14" providerId="ADAL" clId="{6CB978C3-1CED-498C-A34B-1291818B611B}" dt="2023-02-17T10:23:36.201" v="291" actId="47"/>
      <pc:docMkLst>
        <pc:docMk/>
      </pc:docMkLst>
      <pc:sldChg chg="modSp mod">
        <pc:chgData name="Václavik, Richard" userId="69475f53-0580-4f9c-b7d8-d431c9e6ea14" providerId="ADAL" clId="{6CB978C3-1CED-498C-A34B-1291818B611B}" dt="2023-02-17T10:23:05.194" v="290" actId="3626"/>
        <pc:sldMkLst>
          <pc:docMk/>
          <pc:sldMk cId="3562845843" sldId="488"/>
        </pc:sldMkLst>
        <pc:spChg chg="mod">
          <ac:chgData name="Václavik, Richard" userId="69475f53-0580-4f9c-b7d8-d431c9e6ea14" providerId="ADAL" clId="{6CB978C3-1CED-498C-A34B-1291818B611B}" dt="2023-02-17T10:23:05.194" v="290" actId="3626"/>
          <ac:spMkLst>
            <pc:docMk/>
            <pc:sldMk cId="3562845843" sldId="488"/>
            <ac:spMk id="6" creationId="{160C08B7-4271-43FE-A78E-57624BDA9BA4}"/>
          </ac:spMkLst>
        </pc:spChg>
      </pc:sldChg>
      <pc:sldChg chg="del">
        <pc:chgData name="Václavik, Richard" userId="69475f53-0580-4f9c-b7d8-d431c9e6ea14" providerId="ADAL" clId="{6CB978C3-1CED-498C-A34B-1291818B611B}" dt="2023-02-17T10:23:36.201" v="291" actId="47"/>
        <pc:sldMkLst>
          <pc:docMk/>
          <pc:sldMk cId="806878631" sldId="499"/>
        </pc:sldMkLst>
      </pc:sldChg>
      <pc:sldChg chg="modSp mod">
        <pc:chgData name="Václavik, Richard" userId="69475f53-0580-4f9c-b7d8-d431c9e6ea14" providerId="ADAL" clId="{6CB978C3-1CED-498C-A34B-1291818B611B}" dt="2023-02-17T10:19:51.223" v="266" actId="20577"/>
        <pc:sldMkLst>
          <pc:docMk/>
          <pc:sldMk cId="3400239435" sldId="503"/>
        </pc:sldMkLst>
        <pc:spChg chg="mod">
          <ac:chgData name="Václavik, Richard" userId="69475f53-0580-4f9c-b7d8-d431c9e6ea14" providerId="ADAL" clId="{6CB978C3-1CED-498C-A34B-1291818B611B}" dt="2023-02-17T10:17:05.567" v="125" actId="20577"/>
          <ac:spMkLst>
            <pc:docMk/>
            <pc:sldMk cId="3400239435" sldId="503"/>
            <ac:spMk id="9" creationId="{68222028-7B0D-429D-9F84-68DD7A6040CA}"/>
          </ac:spMkLst>
        </pc:spChg>
        <pc:spChg chg="mod">
          <ac:chgData name="Václavik, Richard" userId="69475f53-0580-4f9c-b7d8-d431c9e6ea14" providerId="ADAL" clId="{6CB978C3-1CED-498C-A34B-1291818B611B}" dt="2023-02-17T10:19:51.223" v="266" actId="20577"/>
          <ac:spMkLst>
            <pc:docMk/>
            <pc:sldMk cId="3400239435" sldId="503"/>
            <ac:spMk id="10" creationId="{5D401651-BAFB-40F8-8BA7-7CA0D7749793}"/>
          </ac:spMkLst>
        </pc:spChg>
        <pc:graphicFrameChg chg="modGraphic">
          <ac:chgData name="Václavik, Richard" userId="69475f53-0580-4f9c-b7d8-d431c9e6ea14" providerId="ADAL" clId="{6CB978C3-1CED-498C-A34B-1291818B611B}" dt="2023-02-17T10:19:22.602" v="246" actId="20577"/>
          <ac:graphicFrameMkLst>
            <pc:docMk/>
            <pc:sldMk cId="3400239435" sldId="503"/>
            <ac:graphicFrameMk id="6" creationId="{209C9FF6-F305-4420-BE23-6BAD0839D3C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9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13111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4649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5645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5252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3284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1059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3301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1967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71560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5364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4" y="414000"/>
            <a:ext cx="1546942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transition>
    <p:fade/>
  </p:transition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endParaRPr lang="cs-CZ" dirty="0"/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transition>
    <p:fade/>
  </p:transition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transition>
    <p:fade/>
  </p:transition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880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transition>
    <p:fade/>
  </p:transition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523" y="2019300"/>
            <a:ext cx="4087670" cy="282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1"/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transition>
    <p:fade/>
  </p:transition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27" y="414000"/>
            <a:ext cx="1535991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transition>
    <p:fade/>
  </p:transition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transition>
    <p:fade/>
  </p:transition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1"/>
            <a:endParaRPr lang="cs-CZ" dirty="0"/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1"/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transition>
    <p:fade/>
  </p:transition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1"/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transition>
    <p:fade/>
  </p:transition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endParaRPr lang="cs-CZ" dirty="0"/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endParaRPr lang="cs-CZ" dirty="0"/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transition>
    <p:fade/>
  </p:transition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1"/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endParaRPr lang="cs-CZ" dirty="0"/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transition>
    <p:fade/>
  </p:transition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1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transition>
    <p:fade/>
  </p:transition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transition>
    <p:fade/>
  </p:transition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7.png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8.emf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5D51193-A560-44A4-813B-ED01046A5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644346"/>
            <a:ext cx="8423967" cy="1978683"/>
          </a:xfrm>
        </p:spPr>
        <p:txBody>
          <a:bodyPr/>
          <a:lstStyle/>
          <a:p>
            <a:r>
              <a:rPr lang="sk-SK" sz="3300" dirty="0"/>
              <a:t>F6270 Praktikum z elektroniky</a:t>
            </a:r>
            <a:endParaRPr lang="en-GB" sz="3300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43D91600-64A3-476E-B649-ED79BD808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928" y="4623030"/>
            <a:ext cx="8522680" cy="136999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k-SK" sz="2000" dirty="0"/>
              <a:t>doc. Mgr. Pavel Sťahel, Ph.D.</a:t>
            </a:r>
          </a:p>
          <a:p>
            <a:pPr>
              <a:lnSpc>
                <a:spcPct val="150000"/>
              </a:lnSpc>
            </a:pPr>
            <a:r>
              <a:rPr lang="sk-SK" sz="2000" dirty="0"/>
              <a:t>Mgr. Tomáš </a:t>
            </a:r>
            <a:r>
              <a:rPr lang="sk-SK" sz="2000" dirty="0" err="1"/>
              <a:t>Medek</a:t>
            </a:r>
            <a:endParaRPr lang="sk-SK" sz="2000" dirty="0"/>
          </a:p>
          <a:p>
            <a:pPr>
              <a:lnSpc>
                <a:spcPct val="150000"/>
              </a:lnSpc>
            </a:pPr>
            <a:r>
              <a:rPr lang="sk-SK" sz="2000" dirty="0"/>
              <a:t>Mgr. Richard Václavik</a:t>
            </a:r>
            <a:endParaRPr lang="en-GB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264899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2BCC604-5EAA-471F-BB17-D82949811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F28D8A-A541-46C3-9F65-6899E58DC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322855"/>
            <a:ext cx="8066301" cy="451576"/>
          </a:xfrm>
        </p:spPr>
        <p:txBody>
          <a:bodyPr/>
          <a:lstStyle/>
          <a:p>
            <a:r>
              <a:rPr lang="sk-SK" sz="3200" dirty="0"/>
              <a:t>Charakteristiky bipolárneho tranzistora</a:t>
            </a:r>
            <a:endParaRPr lang="en-GB" sz="3600" dirty="0"/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160C08B7-4271-43FE-A78E-57624BDA9BA4}"/>
              </a:ext>
            </a:extLst>
          </p:cNvPr>
          <p:cNvSpPr txBox="1">
            <a:spLocks/>
          </p:cNvSpPr>
          <p:nvPr/>
        </p:nvSpPr>
        <p:spPr>
          <a:xfrm>
            <a:off x="548671" y="778578"/>
            <a:ext cx="8066301" cy="12964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endParaRPr lang="sk-SK" sz="2200" dirty="0"/>
          </a:p>
        </p:txBody>
      </p:sp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CE0A24BA-0D38-4FD6-BBAE-AF345654D9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360" y="944480"/>
            <a:ext cx="6171428" cy="54349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4856840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2BCC604-5EAA-471F-BB17-D82949811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F28D8A-A541-46C3-9F65-6899E58DC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322855"/>
            <a:ext cx="8066301" cy="451576"/>
          </a:xfrm>
        </p:spPr>
        <p:txBody>
          <a:bodyPr/>
          <a:lstStyle/>
          <a:p>
            <a:r>
              <a:rPr lang="sk-SK" sz="3600" dirty="0"/>
              <a:t>Simulácia v Micro-Cape</a:t>
            </a:r>
            <a:endParaRPr lang="en-GB" sz="3600" dirty="0"/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160C08B7-4271-43FE-A78E-57624BDA9BA4}"/>
              </a:ext>
            </a:extLst>
          </p:cNvPr>
          <p:cNvSpPr txBox="1">
            <a:spLocks/>
          </p:cNvSpPr>
          <p:nvPr/>
        </p:nvSpPr>
        <p:spPr>
          <a:xfrm>
            <a:off x="548671" y="778578"/>
            <a:ext cx="8066301" cy="12964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k-SK" sz="2000" dirty="0"/>
              <a:t>určenie Earlyho napätia z výstupných charakteristík</a:t>
            </a:r>
          </a:p>
          <a:p>
            <a:endParaRPr lang="sk-SK" sz="2000" dirty="0"/>
          </a:p>
          <a:p>
            <a:endParaRPr lang="sk-SK" sz="2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1639B9D-F385-42EC-BC3D-0D0BDF08E7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8895" y="2075068"/>
            <a:ext cx="7407797" cy="318303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1693167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667EB55D-8116-4CA8-AF93-B5AF748DF3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D9A0FD3B-3011-4A7B-AE40-30E20E4704F3}"/>
              </a:ext>
            </a:extLst>
          </p:cNvPr>
          <p:cNvSpPr txBox="1">
            <a:spLocks/>
          </p:cNvSpPr>
          <p:nvPr/>
        </p:nvSpPr>
        <p:spPr>
          <a:xfrm>
            <a:off x="540094" y="317137"/>
            <a:ext cx="843091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sk-SK" sz="3600" dirty="0"/>
              <a:t>Organizácia praktika</a:t>
            </a:r>
          </a:p>
        </p:txBody>
      </p:sp>
      <p:sp>
        <p:nvSpPr>
          <p:cNvPr id="8" name="Zástupný objekt pre obsah 4">
            <a:extLst>
              <a:ext uri="{FF2B5EF4-FFF2-40B4-BE49-F238E27FC236}">
                <a16:creationId xmlns:a16="http://schemas.microsoft.com/office/drawing/2014/main" id="{310F8B4E-13BA-4EE6-A756-CA73EDB008EE}"/>
              </a:ext>
            </a:extLst>
          </p:cNvPr>
          <p:cNvSpPr txBox="1">
            <a:spLocks/>
          </p:cNvSpPr>
          <p:nvPr/>
        </p:nvSpPr>
        <p:spPr>
          <a:xfrm>
            <a:off x="651160" y="923909"/>
            <a:ext cx="8066301" cy="561695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</a:pPr>
            <a:r>
              <a:rPr lang="sk-SK" sz="2400" kern="0" dirty="0"/>
              <a:t>hybridná forma výuky</a:t>
            </a:r>
          </a:p>
          <a:p>
            <a:pPr lvl="1"/>
            <a:r>
              <a:rPr lang="sk-SK" kern="0" dirty="0"/>
              <a:t>prezenčné meranie v učebni Fp3 (9:00 – 11:00)</a:t>
            </a:r>
          </a:p>
          <a:p>
            <a:pPr lvl="1"/>
            <a:r>
              <a:rPr lang="sk-SK" kern="0" dirty="0"/>
              <a:t>simulovanie v programe Micro-Cap</a:t>
            </a:r>
          </a:p>
          <a:p>
            <a:endParaRPr lang="sk-SK" sz="2400" kern="0" dirty="0"/>
          </a:p>
          <a:p>
            <a:r>
              <a:rPr lang="sk-SK" sz="2400" kern="0" dirty="0"/>
              <a:t>9 úloh </a:t>
            </a:r>
          </a:p>
          <a:p>
            <a:pPr lvl="1"/>
            <a:r>
              <a:rPr lang="sk-SK" kern="0" dirty="0"/>
              <a:t>5 úloh meraných prezenčne v praktiku</a:t>
            </a:r>
          </a:p>
          <a:p>
            <a:pPr lvl="1"/>
            <a:r>
              <a:rPr lang="sk-SK" kern="0" dirty="0"/>
              <a:t>4 simulované úlohy</a:t>
            </a:r>
          </a:p>
          <a:p>
            <a:pPr lvl="1"/>
            <a:r>
              <a:rPr lang="sk-SK" kern="0" dirty="0"/>
              <a:t>1 úloha v čistých priestoroch na ÚFKL</a:t>
            </a:r>
          </a:p>
          <a:p>
            <a:pPr marL="72000" indent="0">
              <a:buNone/>
            </a:pPr>
            <a:endParaRPr lang="sk-SK" sz="2400" kern="0" dirty="0"/>
          </a:p>
          <a:p>
            <a:r>
              <a:rPr lang="sk-SK" sz="2400" kern="0" dirty="0"/>
              <a:t>v ISe nájdete </a:t>
            </a:r>
          </a:p>
          <a:p>
            <a:pPr lvl="1"/>
            <a:r>
              <a:rPr lang="sk-SK" kern="0" dirty="0"/>
              <a:t>návody (podrobne si ich preštudujte pred praktikom)</a:t>
            </a:r>
          </a:p>
          <a:p>
            <a:pPr lvl="1"/>
            <a:r>
              <a:rPr lang="sk-SK" kern="0" dirty="0"/>
              <a:t>predchystané zapojenia k simulačným úlohám</a:t>
            </a:r>
          </a:p>
          <a:p>
            <a:pPr lvl="1"/>
            <a:r>
              <a:rPr lang="sk-SK" kern="0" dirty="0"/>
              <a:t>inštrukcie ako má vyzerať protokol</a:t>
            </a:r>
          </a:p>
        </p:txBody>
      </p:sp>
    </p:spTree>
    <p:extLst>
      <p:ext uri="{BB962C8B-B14F-4D97-AF65-F5344CB8AC3E}">
        <p14:creationId xmlns:p14="http://schemas.microsoft.com/office/powerpoint/2010/main" val="80858272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2BCC604-5EAA-471F-BB17-D82949811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F28D8A-A541-46C3-9F65-6899E58DC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322855"/>
            <a:ext cx="8066301" cy="451576"/>
          </a:xfrm>
        </p:spPr>
        <p:txBody>
          <a:bodyPr/>
          <a:lstStyle/>
          <a:p>
            <a:r>
              <a:rPr lang="sk-SK" sz="3600" dirty="0"/>
              <a:t>Podmienky udelenia zápočtu</a:t>
            </a:r>
            <a:endParaRPr lang="en-GB" sz="3600" dirty="0"/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160C08B7-4271-43FE-A78E-57624BDA9BA4}"/>
              </a:ext>
            </a:extLst>
          </p:cNvPr>
          <p:cNvSpPr txBox="1">
            <a:spLocks/>
          </p:cNvSpPr>
          <p:nvPr/>
        </p:nvSpPr>
        <p:spPr>
          <a:xfrm>
            <a:off x="548671" y="778577"/>
            <a:ext cx="8066301" cy="57565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k-SK" sz="2400" dirty="0"/>
              <a:t>aktívna účasť na praktiku</a:t>
            </a:r>
          </a:p>
          <a:p>
            <a:r>
              <a:rPr lang="sk-SK" sz="2400" dirty="0"/>
              <a:t>vypracovanie 9 protokolov</a:t>
            </a:r>
          </a:p>
          <a:p>
            <a:pPr lvl="1"/>
            <a:r>
              <a:rPr lang="sk-SK" dirty="0"/>
              <a:t>2 týždne na vypracovanie protokolu</a:t>
            </a:r>
          </a:p>
          <a:p>
            <a:r>
              <a:rPr lang="sk-SK" sz="2400" dirty="0"/>
              <a:t>čierne </a:t>
            </a:r>
            <a:r>
              <a:rPr lang="sk-SK" sz="2400" dirty="0" err="1"/>
              <a:t>puntíky</a:t>
            </a:r>
            <a:endParaRPr lang="sk-SK" sz="2400" dirty="0"/>
          </a:p>
          <a:p>
            <a:pPr lvl="1"/>
            <a:r>
              <a:rPr lang="sk-SK" dirty="0"/>
              <a:t>puntík po neodovzdaní protokolu po 2 týždňoch</a:t>
            </a:r>
          </a:p>
          <a:p>
            <a:pPr lvl="1"/>
            <a:r>
              <a:rPr lang="sk-SK" dirty="0"/>
              <a:t>puntík po ďalšom týždni</a:t>
            </a:r>
          </a:p>
          <a:p>
            <a:pPr lvl="1"/>
            <a:r>
              <a:rPr lang="sk-SK" dirty="0"/>
              <a:t>maximálne 3 puntíky</a:t>
            </a:r>
            <a:r>
              <a:rPr lang="sk-SK" sz="1600" dirty="0"/>
              <a:t> </a:t>
            </a:r>
          </a:p>
          <a:p>
            <a:pPr lvl="1"/>
            <a:r>
              <a:rPr lang="sk-SK" dirty="0"/>
              <a:t>musí spĺňať minimálne požiadavky</a:t>
            </a:r>
          </a:p>
          <a:p>
            <a:pPr lvl="1"/>
            <a:endParaRPr lang="sk-SK" sz="1400" dirty="0"/>
          </a:p>
          <a:p>
            <a:pPr>
              <a:lnSpc>
                <a:spcPct val="100000"/>
              </a:lnSpc>
            </a:pPr>
            <a:r>
              <a:rPr lang="sk-SK" sz="2400" dirty="0"/>
              <a:t>individuálne prebratie protokolov</a:t>
            </a:r>
          </a:p>
          <a:p>
            <a:pPr lvl="1"/>
            <a:r>
              <a:rPr lang="sk-SK" dirty="0"/>
              <a:t>funkcia súčiastky/obvodu, náplň úlohy, diskusia výsledkov</a:t>
            </a:r>
          </a:p>
          <a:p>
            <a:pPr lvl="1"/>
            <a:r>
              <a:rPr lang="sk-SK" dirty="0"/>
              <a:t>uznané všetky protokoly 48 hodín pred preskúšaním</a:t>
            </a:r>
          </a:p>
          <a:p>
            <a:endParaRPr lang="sk-SK" sz="2200" dirty="0"/>
          </a:p>
          <a:p>
            <a:endParaRPr lang="sk-SK" sz="2200" dirty="0"/>
          </a:p>
          <a:p>
            <a:endParaRPr lang="sk-SK" sz="2200" dirty="0"/>
          </a:p>
          <a:p>
            <a:endParaRPr lang="sk-SK" sz="2200" dirty="0"/>
          </a:p>
        </p:txBody>
      </p:sp>
    </p:spTree>
    <p:extLst>
      <p:ext uri="{BB962C8B-B14F-4D97-AF65-F5344CB8AC3E}">
        <p14:creationId xmlns:p14="http://schemas.microsoft.com/office/powerpoint/2010/main" val="43865715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2BCC604-5EAA-471F-BB17-D82949811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F28D8A-A541-46C3-9F65-6899E58DC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322855"/>
            <a:ext cx="8066301" cy="451576"/>
          </a:xfrm>
        </p:spPr>
        <p:txBody>
          <a:bodyPr/>
          <a:lstStyle/>
          <a:p>
            <a:r>
              <a:rPr lang="sk-SK" sz="3600" dirty="0"/>
              <a:t>Úlohy</a:t>
            </a:r>
            <a:endParaRPr lang="en-GB" sz="3600" dirty="0"/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796F5D10-5D0B-4EC1-A2F5-2FC4012782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671491"/>
              </p:ext>
            </p:extLst>
          </p:nvPr>
        </p:nvGraphicFramePr>
        <p:xfrm>
          <a:off x="310554" y="1121204"/>
          <a:ext cx="8524480" cy="4861980"/>
        </p:xfrm>
        <a:graphic>
          <a:graphicData uri="http://schemas.openxmlformats.org/drawingml/2006/table">
            <a:tbl>
              <a:tblPr bandRow="1">
                <a:tableStyleId>{9D7B26C5-4107-4FEC-AEDC-1716B250A1EF}</a:tableStyleId>
              </a:tblPr>
              <a:tblGrid>
                <a:gridCol w="5348843">
                  <a:extLst>
                    <a:ext uri="{9D8B030D-6E8A-4147-A177-3AD203B41FA5}">
                      <a16:colId xmlns:a16="http://schemas.microsoft.com/office/drawing/2014/main" val="2378089872"/>
                    </a:ext>
                  </a:extLst>
                </a:gridCol>
                <a:gridCol w="1223319">
                  <a:extLst>
                    <a:ext uri="{9D8B030D-6E8A-4147-A177-3AD203B41FA5}">
                      <a16:colId xmlns:a16="http://schemas.microsoft.com/office/drawing/2014/main" val="875796591"/>
                    </a:ext>
                  </a:extLst>
                </a:gridCol>
                <a:gridCol w="1952318">
                  <a:extLst>
                    <a:ext uri="{9D8B030D-6E8A-4147-A177-3AD203B41FA5}">
                      <a16:colId xmlns:a16="http://schemas.microsoft.com/office/drawing/2014/main" val="2232864192"/>
                    </a:ext>
                  </a:extLst>
                </a:gridCol>
              </a:tblGrid>
              <a:tr h="448780"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600" dirty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kontroluje</a:t>
                      </a:r>
                      <a:endParaRPr lang="en-US" sz="1600" dirty="0"/>
                    </a:p>
                  </a:txBody>
                  <a:tcPr anchor="ctr"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234094"/>
                  </a:ext>
                </a:extLst>
              </a:tr>
              <a:tr h="448780">
                <a:tc>
                  <a:txBody>
                    <a:bodyPr/>
                    <a:lstStyle/>
                    <a:p>
                      <a:pPr algn="l"/>
                      <a:r>
                        <a:rPr lang="sk-SK" sz="1600" dirty="0"/>
                        <a:t>1. </a:t>
                      </a:r>
                      <a:r>
                        <a:rPr lang="en-US" sz="1600" dirty="0"/>
                        <a:t>RC </a:t>
                      </a:r>
                      <a:r>
                        <a:rPr lang="en-US" sz="1600" dirty="0" err="1"/>
                        <a:t>generátory</a:t>
                      </a:r>
                      <a:r>
                        <a:rPr lang="en-US" sz="1600" dirty="0"/>
                        <a:t> s </a:t>
                      </a:r>
                      <a:r>
                        <a:rPr lang="en-US" sz="1600" dirty="0" err="1"/>
                        <a:t>tranzistory</a:t>
                      </a:r>
                      <a:endParaRPr lang="en-US" sz="16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meranie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Tomáš </a:t>
                      </a:r>
                      <a:r>
                        <a:rPr lang="sk-SK" sz="1600" dirty="0" err="1"/>
                        <a:t>Medek</a:t>
                      </a:r>
                      <a:endParaRPr lang="en-US" sz="16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465868"/>
                  </a:ext>
                </a:extLst>
              </a:tr>
              <a:tr h="448780">
                <a:tc>
                  <a:txBody>
                    <a:bodyPr/>
                    <a:lstStyle/>
                    <a:p>
                      <a:pPr algn="l"/>
                      <a:r>
                        <a:rPr lang="sk-SK" sz="1600" dirty="0"/>
                        <a:t>2. </a:t>
                      </a:r>
                      <a:r>
                        <a:rPr lang="en-US" sz="1600" dirty="0" err="1"/>
                        <a:t>Určení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čtyřpólových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parametrů</a:t>
                      </a:r>
                      <a:r>
                        <a:rPr lang="sk-SK" sz="1600" dirty="0"/>
                        <a:t> bipolárneho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tranzistoru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simulácia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Richard Václavik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9089608"/>
                  </a:ext>
                </a:extLst>
              </a:tr>
              <a:tr h="807304">
                <a:tc>
                  <a:txBody>
                    <a:bodyPr/>
                    <a:lstStyle/>
                    <a:p>
                      <a:pPr algn="l"/>
                      <a:r>
                        <a:rPr lang="sk-SK" sz="1600" u="none" strike="noStrike" kern="1200" baseline="0" dirty="0"/>
                        <a:t>3. </a:t>
                      </a:r>
                      <a:r>
                        <a:rPr lang="it-IT" sz="1600" u="none" strike="noStrike" kern="1200" baseline="0" dirty="0"/>
                        <a:t>Zenerova dioda a stabilizátory napětí </a:t>
                      </a:r>
                      <a:endParaRPr lang="en-US" sz="1600" dirty="0"/>
                    </a:p>
                  </a:txBody>
                  <a:tcPr anchor="ctr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meranie </a:t>
                      </a:r>
                    </a:p>
                    <a:p>
                      <a:pPr algn="ctr"/>
                      <a:r>
                        <a:rPr lang="sk-SK" sz="1600" dirty="0"/>
                        <a:t> + simulácia</a:t>
                      </a:r>
                      <a:endParaRPr lang="en-US" sz="1600" dirty="0"/>
                    </a:p>
                  </a:txBody>
                  <a:tcPr anchor="ctr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Tomáš </a:t>
                      </a:r>
                      <a:r>
                        <a:rPr lang="sk-SK" sz="1600" dirty="0" err="1"/>
                        <a:t>Medek</a:t>
                      </a:r>
                      <a:endParaRPr lang="en-US" sz="1600" dirty="0"/>
                    </a:p>
                  </a:txBody>
                  <a:tcPr anchor="ctr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73841"/>
                  </a:ext>
                </a:extLst>
              </a:tr>
              <a:tr h="448780">
                <a:tc>
                  <a:txBody>
                    <a:bodyPr/>
                    <a:lstStyle/>
                    <a:p>
                      <a:pPr algn="l"/>
                      <a:r>
                        <a:rPr lang="sk-SK" sz="1600" dirty="0"/>
                        <a:t>4. </a:t>
                      </a:r>
                      <a:r>
                        <a:rPr lang="en-US" sz="1600" dirty="0" err="1"/>
                        <a:t>Tranzistorový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zesilovač</a:t>
                      </a:r>
                      <a:r>
                        <a:rPr lang="en-US" sz="1600" dirty="0"/>
                        <a:t> a </a:t>
                      </a:r>
                      <a:r>
                        <a:rPr lang="en-US" sz="1600" dirty="0" err="1"/>
                        <a:t>jeho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přenosové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vlastnosti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simulácia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Tomáš </a:t>
                      </a:r>
                      <a:r>
                        <a:rPr lang="sk-SK" sz="1600" dirty="0" err="1"/>
                        <a:t>Medek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9256782"/>
                  </a:ext>
                </a:extLst>
              </a:tr>
              <a:tr h="448780">
                <a:tc>
                  <a:txBody>
                    <a:bodyPr/>
                    <a:lstStyle/>
                    <a:p>
                      <a:pPr algn="l"/>
                      <a:r>
                        <a:rPr lang="sk-SK" sz="1600" dirty="0"/>
                        <a:t>6. </a:t>
                      </a:r>
                      <a:r>
                        <a:rPr lang="en-US" sz="1600" dirty="0" err="1"/>
                        <a:t>Diody</a:t>
                      </a:r>
                      <a:r>
                        <a:rPr lang="en-US" sz="1600" dirty="0"/>
                        <a:t> v </a:t>
                      </a:r>
                      <a:r>
                        <a:rPr lang="en-US" sz="1600" dirty="0" err="1"/>
                        <a:t>usměrňovačích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střídavého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proudu</a:t>
                      </a:r>
                      <a:endParaRPr lang="en-US" sz="1600" dirty="0"/>
                    </a:p>
                  </a:txBody>
                  <a:tcPr anchor="ctr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meranie</a:t>
                      </a:r>
                      <a:endParaRPr lang="en-US" sz="1600" dirty="0"/>
                    </a:p>
                  </a:txBody>
                  <a:tcPr anchor="ctr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/>
                        <a:t>Richard Václavik</a:t>
                      </a:r>
                      <a:endParaRPr lang="en-US" sz="1600" dirty="0"/>
                    </a:p>
                  </a:txBody>
                  <a:tcPr anchor="ctr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680603"/>
                  </a:ext>
                </a:extLst>
              </a:tr>
              <a:tr h="448780">
                <a:tc>
                  <a:txBody>
                    <a:bodyPr/>
                    <a:lstStyle/>
                    <a:p>
                      <a:pPr algn="l"/>
                      <a:r>
                        <a:rPr lang="sk-SK" sz="1600" dirty="0"/>
                        <a:t>7. </a:t>
                      </a:r>
                      <a:r>
                        <a:rPr lang="en-US" sz="1600" dirty="0" err="1"/>
                        <a:t>Parametry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unipolárních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tranzistorů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simulácia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Richard Václavik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5208287"/>
                  </a:ext>
                </a:extLst>
              </a:tr>
              <a:tr h="448780">
                <a:tc>
                  <a:txBody>
                    <a:bodyPr/>
                    <a:lstStyle/>
                    <a:p>
                      <a:pPr algn="l"/>
                      <a:r>
                        <a:rPr lang="sk-SK" sz="1600" dirty="0"/>
                        <a:t>8. Tyristory</a:t>
                      </a:r>
                      <a:endParaRPr lang="en-US" sz="1600" dirty="0"/>
                    </a:p>
                  </a:txBody>
                  <a:tcPr anchor="ctr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meranie</a:t>
                      </a:r>
                      <a:endParaRPr lang="en-US" sz="1600" dirty="0"/>
                    </a:p>
                  </a:txBody>
                  <a:tcPr anchor="ctr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/>
                        <a:t>Tomáš </a:t>
                      </a:r>
                      <a:r>
                        <a:rPr lang="sk-SK" sz="1600" dirty="0" err="1"/>
                        <a:t>Medek</a:t>
                      </a:r>
                      <a:endParaRPr lang="en-US" sz="1600" dirty="0"/>
                    </a:p>
                  </a:txBody>
                  <a:tcPr anchor="ctr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396211"/>
                  </a:ext>
                </a:extLst>
              </a:tr>
              <a:tr h="448780">
                <a:tc>
                  <a:txBody>
                    <a:bodyPr/>
                    <a:lstStyle/>
                    <a:p>
                      <a:pPr algn="l"/>
                      <a:r>
                        <a:rPr lang="sk-SK" sz="1600" dirty="0"/>
                        <a:t>9. Operační zesilovače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meranie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/>
                        <a:t>Tomáš </a:t>
                      </a:r>
                      <a:r>
                        <a:rPr lang="sk-SK" sz="1600" dirty="0" err="1"/>
                        <a:t>Medek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7107346"/>
                  </a:ext>
                </a:extLst>
              </a:tr>
              <a:tr h="448780">
                <a:tc>
                  <a:txBody>
                    <a:bodyPr/>
                    <a:lstStyle/>
                    <a:p>
                      <a:pPr algn="l"/>
                      <a:r>
                        <a:rPr lang="sk-SK" sz="1600" dirty="0"/>
                        <a:t>10. Logické obvody</a:t>
                      </a:r>
                      <a:endParaRPr lang="en-US" sz="1600" dirty="0"/>
                    </a:p>
                  </a:txBody>
                  <a:tcPr anchor="ctr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meranie</a:t>
                      </a:r>
                      <a:endParaRPr lang="en-US" sz="1600" dirty="0"/>
                    </a:p>
                  </a:txBody>
                  <a:tcPr anchor="ctr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Richard Václavik</a:t>
                      </a:r>
                      <a:endParaRPr lang="en-US" sz="1600" dirty="0"/>
                    </a:p>
                  </a:txBody>
                  <a:tcPr anchor="ctr">
                    <a:solidFill>
                      <a:schemeClr val="bg1">
                        <a:lumMod val="6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192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595459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2BCC604-5EAA-471F-BB17-D82949811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F28D8A-A541-46C3-9F65-6899E58DC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322855"/>
            <a:ext cx="8066301" cy="451576"/>
          </a:xfrm>
        </p:spPr>
        <p:txBody>
          <a:bodyPr/>
          <a:lstStyle/>
          <a:p>
            <a:r>
              <a:rPr lang="sk-SK" sz="3600" dirty="0"/>
              <a:t>Harmonogram</a:t>
            </a:r>
            <a:endParaRPr lang="en-GB" sz="3600" dirty="0"/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796F5D10-5D0B-4EC1-A2F5-2FC4012782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324759"/>
              </p:ext>
            </p:extLst>
          </p:nvPr>
        </p:nvGraphicFramePr>
        <p:xfrm>
          <a:off x="540093" y="1419122"/>
          <a:ext cx="7946681" cy="453103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127967">
                  <a:extLst>
                    <a:ext uri="{9D8B030D-6E8A-4147-A177-3AD203B41FA5}">
                      <a16:colId xmlns:a16="http://schemas.microsoft.com/office/drawing/2014/main" val="2378089872"/>
                    </a:ext>
                  </a:extLst>
                </a:gridCol>
                <a:gridCol w="1256115">
                  <a:extLst>
                    <a:ext uri="{9D8B030D-6E8A-4147-A177-3AD203B41FA5}">
                      <a16:colId xmlns:a16="http://schemas.microsoft.com/office/drawing/2014/main" val="2450860201"/>
                    </a:ext>
                  </a:extLst>
                </a:gridCol>
                <a:gridCol w="5562599">
                  <a:extLst>
                    <a:ext uri="{9D8B030D-6E8A-4147-A177-3AD203B41FA5}">
                      <a16:colId xmlns:a16="http://schemas.microsoft.com/office/drawing/2014/main" val="875796591"/>
                    </a:ext>
                  </a:extLst>
                </a:gridCol>
              </a:tblGrid>
              <a:tr h="487843">
                <a:tc>
                  <a:txBody>
                    <a:bodyPr/>
                    <a:lstStyle/>
                    <a:p>
                      <a:pPr algn="l"/>
                      <a:r>
                        <a:rPr lang="sk-SK" sz="1600" dirty="0"/>
                        <a:t>Týždeň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Dátum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/>
                        <a:t>Úloha</a:t>
                      </a:r>
                      <a:endParaRPr lang="sk-SK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2465868"/>
                  </a:ext>
                </a:extLst>
              </a:tr>
              <a:tr h="504559"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1. 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19.2.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2. </a:t>
                      </a:r>
                      <a:r>
                        <a:rPr lang="en-US" sz="1600" dirty="0" err="1"/>
                        <a:t>Určení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čtyřpólových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parametrů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bipolárneho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tranzistoru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9089608"/>
                  </a:ext>
                </a:extLst>
              </a:tr>
              <a:tr h="504559">
                <a:tc>
                  <a:txBody>
                    <a:bodyPr/>
                    <a:lstStyle/>
                    <a:p>
                      <a:pPr algn="ctr"/>
                      <a:r>
                        <a:rPr lang="sk-SK" sz="1600" u="none" strike="noStrike" kern="1200" baseline="0" dirty="0"/>
                        <a:t>2.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u="none" strike="noStrike" kern="1200" baseline="0" dirty="0"/>
                        <a:t>26.2.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/>
                        <a:t>7. </a:t>
                      </a:r>
                      <a:r>
                        <a:rPr lang="en-US" sz="1600" dirty="0" err="1"/>
                        <a:t>Parametry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unipolárních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tranzistorů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873841"/>
                  </a:ext>
                </a:extLst>
              </a:tr>
              <a:tr h="504559"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3.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4.3.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voľno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9256782"/>
                  </a:ext>
                </a:extLst>
              </a:tr>
              <a:tr h="504559"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4.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11.3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u="none" strike="noStrike" kern="1200" baseline="0" dirty="0"/>
                        <a:t>3. </a:t>
                      </a:r>
                      <a:r>
                        <a:rPr lang="it-IT" sz="1600" u="none" strike="noStrike" kern="1200" baseline="0" dirty="0"/>
                        <a:t>Zenerova dioda a stabilizátory napětí 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0886124"/>
                  </a:ext>
                </a:extLst>
              </a:tr>
              <a:tr h="504559"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5.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18.3.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4. </a:t>
                      </a:r>
                      <a:r>
                        <a:rPr lang="en-US" sz="1600" dirty="0" err="1"/>
                        <a:t>Tranzistorový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zesilovač</a:t>
                      </a:r>
                      <a:r>
                        <a:rPr lang="en-US" sz="1600" dirty="0"/>
                        <a:t> a </a:t>
                      </a:r>
                      <a:r>
                        <a:rPr lang="en-US" sz="1600" dirty="0" err="1"/>
                        <a:t>jeho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přenosové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vlastnosti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2405936"/>
                  </a:ext>
                </a:extLst>
              </a:tr>
              <a:tr h="504559"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6.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25.3.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praktikum prezenčne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7602916"/>
                  </a:ext>
                </a:extLst>
              </a:tr>
              <a:tr h="511278"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7.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1.4.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u="none" strike="noStrike" kern="1200" baseline="0" dirty="0"/>
                        <a:t>Veľká noc</a:t>
                      </a:r>
                      <a:endParaRPr lang="it-IT" sz="1600" u="none" strike="noStrike" kern="12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0458746"/>
                  </a:ext>
                </a:extLst>
              </a:tr>
              <a:tr h="504559"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8. – 11.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8.4. – 29.4.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/>
                        <a:t>praktikum prezenčne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7680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54524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2BCC604-5EAA-471F-BB17-D82949811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F28D8A-A541-46C3-9F65-6899E58DC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322855"/>
            <a:ext cx="8066301" cy="451576"/>
          </a:xfrm>
        </p:spPr>
        <p:txBody>
          <a:bodyPr/>
          <a:lstStyle/>
          <a:p>
            <a:r>
              <a:rPr lang="sk-SK" sz="3600" dirty="0"/>
              <a:t>Harmonogram</a:t>
            </a:r>
            <a:endParaRPr lang="en-GB" sz="3600" dirty="0"/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796F5D10-5D0B-4EC1-A2F5-2FC4012782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540062"/>
              </p:ext>
            </p:extLst>
          </p:nvPr>
        </p:nvGraphicFramePr>
        <p:xfrm>
          <a:off x="540093" y="990602"/>
          <a:ext cx="7946681" cy="494403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127967">
                  <a:extLst>
                    <a:ext uri="{9D8B030D-6E8A-4147-A177-3AD203B41FA5}">
                      <a16:colId xmlns:a16="http://schemas.microsoft.com/office/drawing/2014/main" val="2378089872"/>
                    </a:ext>
                  </a:extLst>
                </a:gridCol>
                <a:gridCol w="1256115">
                  <a:extLst>
                    <a:ext uri="{9D8B030D-6E8A-4147-A177-3AD203B41FA5}">
                      <a16:colId xmlns:a16="http://schemas.microsoft.com/office/drawing/2014/main" val="2450860201"/>
                    </a:ext>
                  </a:extLst>
                </a:gridCol>
                <a:gridCol w="5562599">
                  <a:extLst>
                    <a:ext uri="{9D8B030D-6E8A-4147-A177-3AD203B41FA5}">
                      <a16:colId xmlns:a16="http://schemas.microsoft.com/office/drawing/2014/main" val="875796591"/>
                    </a:ext>
                  </a:extLst>
                </a:gridCol>
              </a:tblGrid>
              <a:tr h="368272">
                <a:tc>
                  <a:txBody>
                    <a:bodyPr/>
                    <a:lstStyle/>
                    <a:p>
                      <a:pPr algn="l"/>
                      <a:r>
                        <a:rPr lang="sk-SK" sz="1600" dirty="0"/>
                        <a:t>Týždeň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Dátum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/>
                        <a:t>Úloha</a:t>
                      </a:r>
                      <a:endParaRPr lang="sk-SK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2465868"/>
                  </a:ext>
                </a:extLst>
              </a:tr>
              <a:tr h="380891"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1. 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19.2.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2. </a:t>
                      </a:r>
                      <a:r>
                        <a:rPr lang="en-US" sz="1600" dirty="0" err="1"/>
                        <a:t>Určení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čtyřpólových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parametrů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bipolárneho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tranzistoru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9089608"/>
                  </a:ext>
                </a:extLst>
              </a:tr>
              <a:tr h="380891">
                <a:tc>
                  <a:txBody>
                    <a:bodyPr/>
                    <a:lstStyle/>
                    <a:p>
                      <a:pPr algn="ctr"/>
                      <a:r>
                        <a:rPr lang="sk-SK" sz="1600" u="none" strike="noStrike" kern="1200" baseline="0" dirty="0"/>
                        <a:t>2.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u="none" strike="noStrike" kern="1200" baseline="0" dirty="0"/>
                        <a:t>26.2.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/>
                        <a:t>7. </a:t>
                      </a:r>
                      <a:r>
                        <a:rPr lang="en-US" sz="1600" dirty="0" err="1"/>
                        <a:t>Parametry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unipolárních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tranzistorů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873841"/>
                  </a:ext>
                </a:extLst>
              </a:tr>
              <a:tr h="380891"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3.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4.3.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4. </a:t>
                      </a:r>
                      <a:r>
                        <a:rPr lang="en-US" sz="1600" dirty="0" err="1"/>
                        <a:t>Tranzistorový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zesilovač</a:t>
                      </a:r>
                      <a:r>
                        <a:rPr lang="en-US" sz="1600" dirty="0"/>
                        <a:t> a </a:t>
                      </a:r>
                      <a:r>
                        <a:rPr lang="en-US" sz="1600" dirty="0" err="1"/>
                        <a:t>jeho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přenosové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vlastnosti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9256782"/>
                  </a:ext>
                </a:extLst>
              </a:tr>
              <a:tr h="380891"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4.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11.3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u="none" strike="noStrike" kern="1200" baseline="0" dirty="0"/>
                        <a:t>3. </a:t>
                      </a:r>
                      <a:r>
                        <a:rPr lang="it-IT" sz="1600" u="none" strike="noStrike" kern="1200" baseline="0" dirty="0"/>
                        <a:t>Zenerova dioda a stabilizátory napětí </a:t>
                      </a:r>
                      <a:r>
                        <a:rPr lang="sk-SK" sz="1600" u="none" strike="noStrike" kern="1200" baseline="0" dirty="0"/>
                        <a:t>(simulovanie)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0886124"/>
                  </a:ext>
                </a:extLst>
              </a:tr>
              <a:tr h="380891"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5.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18.3.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voľno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2405936"/>
                  </a:ext>
                </a:extLst>
              </a:tr>
              <a:tr h="380891"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6.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25.3.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praktikum prezenčne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7602916"/>
                  </a:ext>
                </a:extLst>
              </a:tr>
              <a:tr h="385963"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7.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1.4.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u="none" strike="noStrike" kern="1200" baseline="0" dirty="0"/>
                        <a:t>Veľká noc</a:t>
                      </a:r>
                      <a:endParaRPr lang="it-IT" sz="1600" u="none" strike="noStrike" kern="1200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0458746"/>
                  </a:ext>
                </a:extLst>
              </a:tr>
              <a:tr h="380891"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8.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8.4.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/>
                        <a:t>praktikum prezenčne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7680603"/>
                  </a:ext>
                </a:extLst>
              </a:tr>
              <a:tr h="380891"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9.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15.4.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/>
                        <a:t>praktikum prezenčne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7442613"/>
                  </a:ext>
                </a:extLst>
              </a:tr>
              <a:tr h="380891"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10.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22.4.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/>
                        <a:t>praktikum prezenčne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7120906"/>
                  </a:ext>
                </a:extLst>
              </a:tr>
              <a:tr h="380891"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11.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/>
                        <a:t>29.4.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/>
                        <a:t>voľno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4140081"/>
                  </a:ext>
                </a:extLst>
              </a:tr>
              <a:tr h="380891"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12.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6.5.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/>
                        <a:t>praktikum prezenčne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0330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771372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2BCC604-5EAA-471F-BB17-D82949811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8222028-7B0D-429D-9F84-68DD7A6040CA}"/>
              </a:ext>
            </a:extLst>
          </p:cNvPr>
          <p:cNvSpPr/>
          <p:nvPr/>
        </p:nvSpPr>
        <p:spPr>
          <a:xfrm>
            <a:off x="761253" y="1177017"/>
            <a:ext cx="26441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sk-SK" sz="1800" dirty="0" err="1">
                <a:latin typeface="+mn-lt"/>
              </a:rPr>
              <a:t>Brodňanský</a:t>
            </a:r>
            <a:r>
              <a:rPr lang="sk-SK" sz="1800" dirty="0">
                <a:latin typeface="+mn-lt"/>
              </a:rPr>
              <a:t>, Dávid</a:t>
            </a:r>
          </a:p>
          <a:p>
            <a:pPr marL="342900" indent="-342900">
              <a:buAutoNum type="arabicPeriod"/>
            </a:pPr>
            <a:r>
              <a:rPr lang="sk-SK" sz="1800" dirty="0" err="1">
                <a:latin typeface="+mn-lt"/>
              </a:rPr>
              <a:t>Hojač</a:t>
            </a:r>
            <a:r>
              <a:rPr lang="sk-SK" sz="1800" dirty="0">
                <a:latin typeface="+mn-lt"/>
              </a:rPr>
              <a:t>, Jan</a:t>
            </a:r>
          </a:p>
          <a:p>
            <a:pPr marL="342900" indent="-342900">
              <a:buAutoNum type="arabicPeriod"/>
            </a:pPr>
            <a:r>
              <a:rPr lang="sk-SK" sz="1800" dirty="0">
                <a:latin typeface="+mn-lt"/>
              </a:rPr>
              <a:t>Novák, </a:t>
            </a:r>
            <a:r>
              <a:rPr lang="sk-SK" sz="1800" dirty="0" err="1">
                <a:latin typeface="+mn-lt"/>
              </a:rPr>
              <a:t>Rostislav</a:t>
            </a:r>
            <a:endParaRPr lang="sk-SK" sz="1800" dirty="0">
              <a:latin typeface="+mn-lt"/>
            </a:endParaRPr>
          </a:p>
          <a:p>
            <a:pPr marL="342900" indent="-342900">
              <a:buAutoNum type="arabicPeriod"/>
            </a:pPr>
            <a:r>
              <a:rPr lang="sk-SK" sz="1800" dirty="0">
                <a:latin typeface="+mn-lt"/>
              </a:rPr>
              <a:t>Štefek, Adam</a:t>
            </a:r>
          </a:p>
        </p:txBody>
      </p:sp>
      <p:sp>
        <p:nvSpPr>
          <p:cNvPr id="11" name="Nadpis 3">
            <a:extLst>
              <a:ext uri="{FF2B5EF4-FFF2-40B4-BE49-F238E27FC236}">
                <a16:creationId xmlns:a16="http://schemas.microsoft.com/office/drawing/2014/main" id="{CA59EB50-A74A-4252-96FC-443BBE028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322855"/>
            <a:ext cx="8066301" cy="451576"/>
          </a:xfrm>
        </p:spPr>
        <p:txBody>
          <a:bodyPr/>
          <a:lstStyle/>
          <a:p>
            <a:r>
              <a:rPr lang="sk-SK" sz="3600" dirty="0"/>
              <a:t>Rozdelenie prezenčných úloh </a:t>
            </a:r>
            <a:endParaRPr lang="en-GB" sz="3600" dirty="0"/>
          </a:p>
        </p:txBody>
      </p:sp>
      <p:sp>
        <p:nvSpPr>
          <p:cNvPr id="12" name="Zástupný objekt pre obsah 5">
            <a:extLst>
              <a:ext uri="{FF2B5EF4-FFF2-40B4-BE49-F238E27FC236}">
                <a16:creationId xmlns:a16="http://schemas.microsoft.com/office/drawing/2014/main" id="{C9693D89-F803-477D-9023-3D45765592C8}"/>
              </a:ext>
            </a:extLst>
          </p:cNvPr>
          <p:cNvSpPr txBox="1">
            <a:spLocks/>
          </p:cNvSpPr>
          <p:nvPr/>
        </p:nvSpPr>
        <p:spPr>
          <a:xfrm>
            <a:off x="548671" y="774096"/>
            <a:ext cx="8066301" cy="12964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endParaRPr lang="sk-SK" sz="2400" dirty="0"/>
          </a:p>
        </p:txBody>
      </p:sp>
      <p:sp>
        <p:nvSpPr>
          <p:cNvPr id="13" name="Zástupný objekt pre obsah 5">
            <a:extLst>
              <a:ext uri="{FF2B5EF4-FFF2-40B4-BE49-F238E27FC236}">
                <a16:creationId xmlns:a16="http://schemas.microsoft.com/office/drawing/2014/main" id="{E039B042-E732-4E7C-ACF5-F4E3D6ED5F22}"/>
              </a:ext>
            </a:extLst>
          </p:cNvPr>
          <p:cNvSpPr txBox="1">
            <a:spLocks/>
          </p:cNvSpPr>
          <p:nvPr/>
        </p:nvSpPr>
        <p:spPr>
          <a:xfrm>
            <a:off x="437689" y="5474882"/>
            <a:ext cx="8270209" cy="12964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sk-SK" sz="1400" dirty="0"/>
              <a:t>(pridelené číslo určuje ktorú úlohu budete merať v ktorom týždni)</a:t>
            </a:r>
            <a:endParaRPr lang="sk-SK" sz="1600" dirty="0"/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CDD8CC6A-609A-CA10-5696-4EA35D20D7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37889"/>
              </p:ext>
            </p:extLst>
          </p:nvPr>
        </p:nvGraphicFramePr>
        <p:xfrm>
          <a:off x="405070" y="3009210"/>
          <a:ext cx="8057614" cy="2407401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971012">
                  <a:extLst>
                    <a:ext uri="{9D8B030D-6E8A-4147-A177-3AD203B41FA5}">
                      <a16:colId xmlns:a16="http://schemas.microsoft.com/office/drawing/2014/main" val="2378089872"/>
                    </a:ext>
                  </a:extLst>
                </a:gridCol>
                <a:gridCol w="945777">
                  <a:extLst>
                    <a:ext uri="{9D8B030D-6E8A-4147-A177-3AD203B41FA5}">
                      <a16:colId xmlns:a16="http://schemas.microsoft.com/office/drawing/2014/main" val="2450860201"/>
                    </a:ext>
                  </a:extLst>
                </a:gridCol>
                <a:gridCol w="1564133">
                  <a:extLst>
                    <a:ext uri="{9D8B030D-6E8A-4147-A177-3AD203B41FA5}">
                      <a16:colId xmlns:a16="http://schemas.microsoft.com/office/drawing/2014/main" val="875796591"/>
                    </a:ext>
                  </a:extLst>
                </a:gridCol>
                <a:gridCol w="1144173">
                  <a:extLst>
                    <a:ext uri="{9D8B030D-6E8A-4147-A177-3AD203B41FA5}">
                      <a16:colId xmlns:a16="http://schemas.microsoft.com/office/drawing/2014/main" val="843641260"/>
                    </a:ext>
                  </a:extLst>
                </a:gridCol>
                <a:gridCol w="1144173">
                  <a:extLst>
                    <a:ext uri="{9D8B030D-6E8A-4147-A177-3AD203B41FA5}">
                      <a16:colId xmlns:a16="http://schemas.microsoft.com/office/drawing/2014/main" val="372516844"/>
                    </a:ext>
                  </a:extLst>
                </a:gridCol>
                <a:gridCol w="1144173">
                  <a:extLst>
                    <a:ext uri="{9D8B030D-6E8A-4147-A177-3AD203B41FA5}">
                      <a16:colId xmlns:a16="http://schemas.microsoft.com/office/drawing/2014/main" val="495640477"/>
                    </a:ext>
                  </a:extLst>
                </a:gridCol>
                <a:gridCol w="1144173">
                  <a:extLst>
                    <a:ext uri="{9D8B030D-6E8A-4147-A177-3AD203B41FA5}">
                      <a16:colId xmlns:a16="http://schemas.microsoft.com/office/drawing/2014/main" val="1553744378"/>
                    </a:ext>
                  </a:extLst>
                </a:gridCol>
              </a:tblGrid>
              <a:tr h="543177">
                <a:tc>
                  <a:txBody>
                    <a:bodyPr/>
                    <a:lstStyle/>
                    <a:p>
                      <a:pPr algn="l"/>
                      <a:r>
                        <a:rPr lang="sk-SK" sz="1600" dirty="0"/>
                        <a:t>Týždeň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Dátum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1. + 9. úloha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3. úloha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6. úloha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8. úloha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10. úloha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2465868"/>
                  </a:ext>
                </a:extLst>
              </a:tr>
              <a:tr h="382236"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6. 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25.3.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9089608"/>
                  </a:ext>
                </a:extLst>
              </a:tr>
              <a:tr h="221294">
                <a:tc>
                  <a:txBody>
                    <a:bodyPr/>
                    <a:lstStyle/>
                    <a:p>
                      <a:pPr algn="ctr"/>
                      <a:r>
                        <a:rPr lang="sk-SK" sz="1600" u="none" strike="noStrike" kern="1200" baseline="0" dirty="0"/>
                        <a:t>8.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u="none" strike="noStrike" kern="1200" baseline="0" dirty="0"/>
                        <a:t>8.4.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/>
                        <a:t>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/>
                        <a:t>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/>
                        <a:t>4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873841"/>
                  </a:ext>
                </a:extLst>
              </a:tr>
              <a:tr h="382236"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9.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15.4.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3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9256782"/>
                  </a:ext>
                </a:extLst>
              </a:tr>
              <a:tr h="382236"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10.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22.4.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/>
                        <a:t>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/>
                        <a:t>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/>
                        <a:t>2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0886124"/>
                  </a:ext>
                </a:extLst>
              </a:tr>
              <a:tr h="382236">
                <a:tc>
                  <a:txBody>
                    <a:bodyPr/>
                    <a:lstStyle/>
                    <a:p>
                      <a:pPr algn="ctr"/>
                      <a:r>
                        <a:rPr lang="sk-SK" sz="1600" dirty="0"/>
                        <a:t>12.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/>
                        <a:t>6.5.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/>
                        <a:t>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/>
                        <a:t>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/>
                        <a:t>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dirty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7680603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40023943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2BCC604-5EAA-471F-BB17-D82949811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F28D8A-A541-46C3-9F65-6899E58DC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322855"/>
            <a:ext cx="8066301" cy="451576"/>
          </a:xfrm>
        </p:spPr>
        <p:txBody>
          <a:bodyPr/>
          <a:lstStyle/>
          <a:p>
            <a:r>
              <a:rPr lang="sk-SK" sz="3600" dirty="0"/>
              <a:t>Protokoly</a:t>
            </a:r>
            <a:endParaRPr lang="en-GB" sz="3600" dirty="0"/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160C08B7-4271-43FE-A78E-57624BDA9BA4}"/>
              </a:ext>
            </a:extLst>
          </p:cNvPr>
          <p:cNvSpPr txBox="1">
            <a:spLocks/>
          </p:cNvSpPr>
          <p:nvPr/>
        </p:nvSpPr>
        <p:spPr>
          <a:xfrm>
            <a:off x="548671" y="778578"/>
            <a:ext cx="8066301" cy="12964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k-SK" sz="2200" dirty="0"/>
              <a:t>odovzdávanie:</a:t>
            </a:r>
          </a:p>
          <a:p>
            <a:pPr lvl="1"/>
            <a:r>
              <a:rPr lang="sk-SK" dirty="0"/>
              <a:t>Richard Václavik: richard.vaclavik@mail.muni.cz </a:t>
            </a:r>
          </a:p>
          <a:p>
            <a:pPr lvl="1"/>
            <a:r>
              <a:rPr lang="sk-SK" dirty="0"/>
              <a:t>Tomáš </a:t>
            </a:r>
            <a:r>
              <a:rPr lang="sk-SK" dirty="0" err="1"/>
              <a:t>Medek</a:t>
            </a:r>
            <a:r>
              <a:rPr lang="sk-SK" dirty="0"/>
              <a:t>: 469199@mail.muni.cz</a:t>
            </a:r>
          </a:p>
          <a:p>
            <a:pPr>
              <a:lnSpc>
                <a:spcPct val="100000"/>
              </a:lnSpc>
            </a:pPr>
            <a:r>
              <a:rPr lang="sk-SK" sz="2200" dirty="0"/>
              <a:t>do názvu protokolu zahrnúť vaše meno, číslo úlohy a číslo verzie (</a:t>
            </a:r>
            <a:r>
              <a:rPr lang="sk-SK" sz="2200" i="1" dirty="0"/>
              <a:t>Novak_u1_v1.pdf</a:t>
            </a:r>
            <a:r>
              <a:rPr lang="sk-SK" sz="2200" dirty="0"/>
              <a:t>)</a:t>
            </a:r>
          </a:p>
          <a:p>
            <a:pPr>
              <a:lnSpc>
                <a:spcPct val="100000"/>
              </a:lnSpc>
            </a:pPr>
            <a:endParaRPr lang="sk-SK" sz="1200" dirty="0"/>
          </a:p>
          <a:p>
            <a:r>
              <a:rPr lang="sk-SK" sz="2200" dirty="0"/>
              <a:t>minimálne požiadavky na uznanie protokolu </a:t>
            </a:r>
            <a:r>
              <a:rPr lang="sk-SK" sz="1800" dirty="0"/>
              <a:t>(viz. inštrukcie v ISe)</a:t>
            </a:r>
            <a:r>
              <a:rPr lang="sk-SK" sz="2200" dirty="0"/>
              <a:t>:</a:t>
            </a:r>
          </a:p>
          <a:p>
            <a:pPr lvl="1"/>
            <a:r>
              <a:rPr lang="sk-SK" dirty="0"/>
              <a:t>hlavička </a:t>
            </a:r>
          </a:p>
          <a:p>
            <a:pPr lvl="1"/>
            <a:r>
              <a:rPr lang="sk-SK" dirty="0"/>
              <a:t>úlohy (stanovenie úloh)</a:t>
            </a:r>
          </a:p>
          <a:p>
            <a:pPr lvl="1"/>
            <a:r>
              <a:rPr lang="sk-SK" dirty="0"/>
              <a:t>teória (dostatočne dlhá, podrobná a výstižná; najdôležitejší je princíp súčiastky, ktorý overujete v praktickej časti)</a:t>
            </a:r>
          </a:p>
          <a:p>
            <a:pPr lvl="1"/>
            <a:r>
              <a:rPr lang="sk-SK" dirty="0"/>
              <a:t>výsledky (postup merania, simulovania a spracovania dát, prezentovanie výsledkov v podobe grafov, tabuliek a pod. a ich podrobná diskusia),</a:t>
            </a:r>
          </a:p>
          <a:p>
            <a:pPr lvl="1"/>
            <a:r>
              <a:rPr lang="sk-SK" dirty="0"/>
              <a:t>záver (zhrnutie najpodstatnejších poznatkov diskusie)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284584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2BCC604-5EAA-471F-BB17-D82949811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F28D8A-A541-46C3-9F65-6899E58DC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322855"/>
            <a:ext cx="8066301" cy="451576"/>
          </a:xfrm>
        </p:spPr>
        <p:txBody>
          <a:bodyPr/>
          <a:lstStyle/>
          <a:p>
            <a:r>
              <a:rPr lang="sk-SK" sz="3600" dirty="0"/>
              <a:t>Simulácia v Micro-Cape</a:t>
            </a:r>
            <a:endParaRPr lang="en-GB" sz="3600" dirty="0"/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160C08B7-4271-43FE-A78E-57624BDA9BA4}"/>
              </a:ext>
            </a:extLst>
          </p:cNvPr>
          <p:cNvSpPr txBox="1">
            <a:spLocks/>
          </p:cNvSpPr>
          <p:nvPr/>
        </p:nvSpPr>
        <p:spPr>
          <a:xfrm>
            <a:off x="548671" y="778578"/>
            <a:ext cx="8066301" cy="12964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k-SK" sz="2000" dirty="0"/>
              <a:t>úloha </a:t>
            </a:r>
            <a:r>
              <a:rPr lang="sk-SK" sz="2000" i="1" dirty="0"/>
              <a:t>2. </a:t>
            </a:r>
            <a:r>
              <a:rPr lang="en-US" sz="2000" i="1" dirty="0" err="1"/>
              <a:t>Určení</a:t>
            </a:r>
            <a:r>
              <a:rPr lang="en-US" sz="2000" i="1" dirty="0"/>
              <a:t> </a:t>
            </a:r>
            <a:r>
              <a:rPr lang="en-US" sz="2000" i="1" dirty="0" err="1"/>
              <a:t>čtyřpólových</a:t>
            </a:r>
            <a:r>
              <a:rPr lang="en-US" sz="2000" i="1" dirty="0"/>
              <a:t> </a:t>
            </a:r>
            <a:r>
              <a:rPr lang="en-US" sz="2000" i="1" dirty="0" err="1"/>
              <a:t>parametrů</a:t>
            </a:r>
            <a:r>
              <a:rPr lang="sk-SK" sz="2000" i="1" dirty="0"/>
              <a:t> bipolárneho</a:t>
            </a:r>
            <a:r>
              <a:rPr lang="en-US" sz="2000" i="1" dirty="0"/>
              <a:t> </a:t>
            </a:r>
            <a:r>
              <a:rPr lang="en-US" sz="2000" i="1" dirty="0" err="1"/>
              <a:t>tranzistoru</a:t>
            </a:r>
            <a:endParaRPr lang="sk-SK" sz="2000" i="1" dirty="0"/>
          </a:p>
          <a:p>
            <a:r>
              <a:rPr lang="sk-SK" sz="2000" dirty="0"/>
              <a:t>zapojenie so spoločným </a:t>
            </a:r>
            <a:r>
              <a:rPr lang="sk-SK" sz="2000" dirty="0" err="1"/>
              <a:t>emiterom</a:t>
            </a:r>
            <a:endParaRPr lang="sk-SK" sz="2000" dirty="0"/>
          </a:p>
          <a:p>
            <a:r>
              <a:rPr lang="sk-SK" sz="2000" dirty="0"/>
              <a:t>simulovanie výstupnej, prevodnej a vstupnej charakteristiky</a:t>
            </a:r>
          </a:p>
          <a:p>
            <a:r>
              <a:rPr lang="sk-SK" sz="2000" dirty="0"/>
              <a:t>určenie h-parametrov</a:t>
            </a:r>
          </a:p>
          <a:p>
            <a:endParaRPr lang="sk-SK" sz="20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42B7C7A-CD6D-4B79-839C-CB7E52CC55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7410" y="4594144"/>
            <a:ext cx="3847624" cy="217241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68A5F28-1B84-4DCB-91AA-9E04B9A5F5F0}"/>
              </a:ext>
            </a:extLst>
          </p:cNvPr>
          <p:cNvSpPr txBox="1"/>
          <p:nvPr/>
        </p:nvSpPr>
        <p:spPr>
          <a:xfrm>
            <a:off x="6132416" y="5419261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800" dirty="0"/>
              <a:t>B</a:t>
            </a:r>
            <a:endParaRPr lang="en-US" sz="1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2F7DA2-B896-41B5-8EA1-699561C6EE4C}"/>
              </a:ext>
            </a:extLst>
          </p:cNvPr>
          <p:cNvSpPr txBox="1"/>
          <p:nvPr/>
        </p:nvSpPr>
        <p:spPr>
          <a:xfrm>
            <a:off x="6859448" y="561357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800" dirty="0"/>
              <a:t>E</a:t>
            </a:r>
            <a:endParaRPr lang="en-US" sz="1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556172-F5A9-4066-8BDD-51B2CE542E90}"/>
              </a:ext>
            </a:extLst>
          </p:cNvPr>
          <p:cNvSpPr txBox="1"/>
          <p:nvPr/>
        </p:nvSpPr>
        <p:spPr>
          <a:xfrm>
            <a:off x="6870582" y="477537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800" dirty="0"/>
              <a:t>C</a:t>
            </a:r>
            <a:endParaRPr lang="en-US"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06AFF99-C587-46B0-8194-98EF35F3EF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74" y="2756041"/>
            <a:ext cx="5915989" cy="220399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44556385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b6405ee5-c8e3-4893-a836-d350fe4a66cd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ype&gt;2&lt;/Type&gt;&#10;  &lt;Mode&gt;0&lt;/Mode&gt;&#10;  &lt;FOption&gt;0&lt;/FOption&gt;&#10;&lt;/Question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daddcfcd-b82d-4ccc-bc98-323df4ce0bc0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f5f094c5-4d94-4d33-a323-0f8a904e00d6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0c66b0b4-7585-4621-b915-ec84294b3690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3c0ecf48-ceaf-4005-9bae-d9737596ab73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|QOMOQUESTION" val="&lt;?xml version=&quot;1.0&quot;?&gt;&#10;&lt;Question xmlns:xsd=&quot;http://www.w3.org/2001/XMLSchema&quot; xmlns:xsi=&quot;http://www.w3.org/2001/XMLSchema-instance&quot;&gt;&#10;  &lt;Timer&gt;30&lt;/Timer&gt;&#10;  &lt;Answer /&gt;&#10;  &lt;Point&gt;10&lt;/Point&gt;&#10;  &lt;ID&gt;3ca77b88-22a1-4261-af73-858667153d96&lt;/ID&gt;&#10;  &lt;No&gt;0&lt;/No&gt;&#10;  &lt;Options&gt;&#10;    &lt;Option&gt;&#10;      &lt;IsCorrect&gt;false&lt;/IsCorrect&gt;&#10;      &lt;ID&gt;1&lt;/ID&gt;&#10;      &lt;Text /&gt;&#10;      &lt;Point&gt;1&lt;/Point&gt;&#10;    &lt;/Option&gt;&#10;    &lt;Option&gt;&#10;      &lt;IsCorrect&gt;false&lt;/IsCorrect&gt;&#10;      &lt;ID&gt;2&lt;/ID&gt;&#10;      &lt;Text /&gt;&#10;      &lt;Point&gt;2&lt;/Point&gt;&#10;    &lt;/Option&gt;&#10;  &lt;/Options&gt;&#10;  &lt;Text /&gt;&#10;  &lt;Type&gt;2&lt;/Type&gt;&#10;  &lt;Mode&gt;0&lt;/Mode&gt;&#10;  &lt;FOption&gt;0&lt;/FOption&gt;&#10;&lt;/Question&gt;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CZ-4×3.potx" id="{591EDAE2-7AFE-474A-A112-6F6DA8027603}" vid="{D522876D-50EF-4037-A91C-1A408660D4D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17951</TotalTime>
  <Words>652</Words>
  <Application>Microsoft Office PowerPoint</Application>
  <PresentationFormat>Custom</PresentationFormat>
  <Paragraphs>217</Paragraphs>
  <Slides>11</Slides>
  <Notes>10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F6270 Praktikum z elektroniky</vt:lpstr>
      <vt:lpstr>PowerPoint Presentation</vt:lpstr>
      <vt:lpstr>Podmienky udelenia zápočtu</vt:lpstr>
      <vt:lpstr>Úlohy</vt:lpstr>
      <vt:lpstr>Harmonogram</vt:lpstr>
      <vt:lpstr>Harmonogram</vt:lpstr>
      <vt:lpstr>Rozdelenie prezenčných úloh </vt:lpstr>
      <vt:lpstr>Protokoly</vt:lpstr>
      <vt:lpstr>Simulácia v Micro-Cape</vt:lpstr>
      <vt:lpstr>Charakteristiky bipolárneho tranzistora</vt:lpstr>
      <vt:lpstr>Simulácia v Micro-Cape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zdenek</dc:creator>
  <cp:lastModifiedBy>Václavik, Richard</cp:lastModifiedBy>
  <cp:revision>304</cp:revision>
  <cp:lastPrinted>1601-01-01T00:00:00Z</cp:lastPrinted>
  <dcterms:created xsi:type="dcterms:W3CDTF">2018-08-22T13:58:55Z</dcterms:created>
  <dcterms:modified xsi:type="dcterms:W3CDTF">2024-02-19T08:27:21Z</dcterms:modified>
</cp:coreProperties>
</file>