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66"/>
  </p:notesMasterIdLst>
  <p:handoutMasterIdLst>
    <p:handoutMasterId r:id="rId67"/>
  </p:handoutMasterIdLst>
  <p:sldIdLst>
    <p:sldId id="256"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6" r:id="rId61"/>
    <p:sldId id="317" r:id="rId62"/>
    <p:sldId id="318" r:id="rId63"/>
    <p:sldId id="319" r:id="rId64"/>
    <p:sldId id="320" r:id="rId65"/>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80" d="100"/>
          <a:sy n="80" d="100"/>
        </p:scale>
        <p:origin x="100" y="44"/>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05FC8A86-F541-4349-B36D-38BA7B7F90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97786743-6D4C-4714-9D51-B3D09D3879B7}" type="slidenum">
              <a:rPr lang="cs-CZ" altLang="cs-CZ" b="0">
                <a:latin typeface="Times New Roman" panose="02020603050405020304" pitchFamily="18" charset="0"/>
              </a:rPr>
              <a:pPr eaLnBrk="1" hangingPunct="1"/>
              <a:t>2</a:t>
            </a:fld>
            <a:endParaRPr lang="cs-CZ" altLang="cs-CZ" b="0">
              <a:latin typeface="Times New Roman" panose="02020603050405020304" pitchFamily="18" charset="0"/>
            </a:endParaRPr>
          </a:p>
        </p:txBody>
      </p:sp>
      <p:sp>
        <p:nvSpPr>
          <p:cNvPr id="77827" name="Rectangle 2">
            <a:extLst>
              <a:ext uri="{FF2B5EF4-FFF2-40B4-BE49-F238E27FC236}">
                <a16:creationId xmlns:a16="http://schemas.microsoft.com/office/drawing/2014/main" id="{CD9EF6B8-CCC5-4ADA-93FC-16308C30215D}"/>
              </a:ext>
            </a:extLst>
          </p:cNvPr>
          <p:cNvSpPr>
            <a:spLocks noGrp="1" noRot="1" noChangeAspect="1" noChangeArrowheads="1" noTextEdit="1"/>
          </p:cNvSpPr>
          <p:nvPr>
            <p:ph type="sldImg"/>
          </p:nvPr>
        </p:nvSpPr>
        <p:spPr>
          <a:xfrm>
            <a:off x="381000" y="685800"/>
            <a:ext cx="6096000" cy="3429000"/>
          </a:xfrm>
          <a:ln/>
        </p:spPr>
      </p:sp>
      <p:sp>
        <p:nvSpPr>
          <p:cNvPr id="77828" name="Rectangle 3">
            <a:extLst>
              <a:ext uri="{FF2B5EF4-FFF2-40B4-BE49-F238E27FC236}">
                <a16:creationId xmlns:a16="http://schemas.microsoft.com/office/drawing/2014/main" id="{8EBA8E31-3925-4C6D-AC7F-0EA30DF94B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289D4D42-4710-4133-B0E2-8A263B107B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4FB47911-5D73-4606-B89A-301E3F2CEE19}" type="slidenum">
              <a:rPr lang="cs-CZ" altLang="cs-CZ" b="0">
                <a:latin typeface="Times New Roman" panose="02020603050405020304" pitchFamily="18" charset="0"/>
              </a:rPr>
              <a:pPr eaLnBrk="1" hangingPunct="1"/>
              <a:t>11</a:t>
            </a:fld>
            <a:endParaRPr lang="cs-CZ" altLang="cs-CZ" b="0">
              <a:latin typeface="Times New Roman" panose="02020603050405020304" pitchFamily="18" charset="0"/>
            </a:endParaRPr>
          </a:p>
        </p:txBody>
      </p:sp>
      <p:sp>
        <p:nvSpPr>
          <p:cNvPr id="89091" name="Rectangle 2">
            <a:extLst>
              <a:ext uri="{FF2B5EF4-FFF2-40B4-BE49-F238E27FC236}">
                <a16:creationId xmlns:a16="http://schemas.microsoft.com/office/drawing/2014/main" id="{5854C6CF-0505-48F1-9284-D7903A3ED78A}"/>
              </a:ext>
            </a:extLst>
          </p:cNvPr>
          <p:cNvSpPr>
            <a:spLocks noGrp="1" noRot="1" noChangeAspect="1" noChangeArrowheads="1" noTextEdit="1"/>
          </p:cNvSpPr>
          <p:nvPr>
            <p:ph type="sldImg"/>
          </p:nvPr>
        </p:nvSpPr>
        <p:spPr>
          <a:xfrm>
            <a:off x="381000" y="685800"/>
            <a:ext cx="6096000" cy="3429000"/>
          </a:xfrm>
          <a:ln/>
        </p:spPr>
      </p:sp>
      <p:sp>
        <p:nvSpPr>
          <p:cNvPr id="89092" name="Rectangle 3">
            <a:extLst>
              <a:ext uri="{FF2B5EF4-FFF2-40B4-BE49-F238E27FC236}">
                <a16:creationId xmlns:a16="http://schemas.microsoft.com/office/drawing/2014/main" id="{69FD93F9-4BB6-4C4B-A321-D59C19E263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991590AA-D308-4D77-82D7-556C74CE42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1EC23536-AF9C-4454-8B6D-6BF0D4E2C4C4}" type="slidenum">
              <a:rPr lang="cs-CZ" altLang="cs-CZ" b="0">
                <a:latin typeface="Times New Roman" panose="02020603050405020304" pitchFamily="18" charset="0"/>
              </a:rPr>
              <a:pPr eaLnBrk="1" hangingPunct="1"/>
              <a:t>12</a:t>
            </a:fld>
            <a:endParaRPr lang="cs-CZ" altLang="cs-CZ" b="0">
              <a:latin typeface="Times New Roman" panose="02020603050405020304" pitchFamily="18" charset="0"/>
            </a:endParaRPr>
          </a:p>
        </p:txBody>
      </p:sp>
      <p:sp>
        <p:nvSpPr>
          <p:cNvPr id="90115" name="Rectangle 2">
            <a:extLst>
              <a:ext uri="{FF2B5EF4-FFF2-40B4-BE49-F238E27FC236}">
                <a16:creationId xmlns:a16="http://schemas.microsoft.com/office/drawing/2014/main" id="{14A18C7B-6DB3-4C4A-8F3D-DC34C6A4909C}"/>
              </a:ext>
            </a:extLst>
          </p:cNvPr>
          <p:cNvSpPr>
            <a:spLocks noGrp="1" noRot="1" noChangeAspect="1" noChangeArrowheads="1" noTextEdit="1"/>
          </p:cNvSpPr>
          <p:nvPr>
            <p:ph type="sldImg"/>
          </p:nvPr>
        </p:nvSpPr>
        <p:spPr>
          <a:xfrm>
            <a:off x="381000" y="685800"/>
            <a:ext cx="6096000" cy="3429000"/>
          </a:xfrm>
          <a:ln/>
        </p:spPr>
      </p:sp>
      <p:sp>
        <p:nvSpPr>
          <p:cNvPr id="90116" name="Rectangle 3">
            <a:extLst>
              <a:ext uri="{FF2B5EF4-FFF2-40B4-BE49-F238E27FC236}">
                <a16:creationId xmlns:a16="http://schemas.microsoft.com/office/drawing/2014/main" id="{4DB0169C-FDB5-4D1B-88FA-184E2666C5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F2C342FD-1B5A-4277-9D7A-ADE32FF34C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0C398F4A-19E5-438C-A68F-0000E6D17F67}" type="slidenum">
              <a:rPr lang="cs-CZ" altLang="cs-CZ" b="0">
                <a:latin typeface="Times New Roman" panose="02020603050405020304" pitchFamily="18" charset="0"/>
              </a:rPr>
              <a:pPr eaLnBrk="1" hangingPunct="1"/>
              <a:t>13</a:t>
            </a:fld>
            <a:endParaRPr lang="cs-CZ" altLang="cs-CZ" b="0">
              <a:latin typeface="Times New Roman" panose="02020603050405020304" pitchFamily="18" charset="0"/>
            </a:endParaRPr>
          </a:p>
        </p:txBody>
      </p:sp>
      <p:sp>
        <p:nvSpPr>
          <p:cNvPr id="92163" name="Rectangle 2">
            <a:extLst>
              <a:ext uri="{FF2B5EF4-FFF2-40B4-BE49-F238E27FC236}">
                <a16:creationId xmlns:a16="http://schemas.microsoft.com/office/drawing/2014/main" id="{E8189D19-3EEC-4DC1-A425-9A2EF819888D}"/>
              </a:ext>
            </a:extLst>
          </p:cNvPr>
          <p:cNvSpPr>
            <a:spLocks noGrp="1" noRot="1" noChangeAspect="1" noChangeArrowheads="1" noTextEdit="1"/>
          </p:cNvSpPr>
          <p:nvPr>
            <p:ph type="sldImg"/>
          </p:nvPr>
        </p:nvSpPr>
        <p:spPr>
          <a:xfrm>
            <a:off x="381000" y="685800"/>
            <a:ext cx="6096000" cy="3429000"/>
          </a:xfrm>
          <a:ln/>
        </p:spPr>
      </p:sp>
      <p:sp>
        <p:nvSpPr>
          <p:cNvPr id="92164" name="Rectangle 3">
            <a:extLst>
              <a:ext uri="{FF2B5EF4-FFF2-40B4-BE49-F238E27FC236}">
                <a16:creationId xmlns:a16="http://schemas.microsoft.com/office/drawing/2014/main" id="{C8614CD9-EA50-4CF4-988D-4859E679A9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21DE6561-7174-4DD7-9F1F-2E84095CEC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3ADE4518-94CD-4F86-8293-54EC5E66E2FF}" type="slidenum">
              <a:rPr lang="cs-CZ" altLang="cs-CZ" b="0">
                <a:latin typeface="Times New Roman" panose="02020603050405020304" pitchFamily="18" charset="0"/>
              </a:rPr>
              <a:pPr eaLnBrk="1" hangingPunct="1"/>
              <a:t>14</a:t>
            </a:fld>
            <a:endParaRPr lang="cs-CZ" altLang="cs-CZ" b="0">
              <a:latin typeface="Times New Roman" panose="02020603050405020304" pitchFamily="18" charset="0"/>
            </a:endParaRPr>
          </a:p>
        </p:txBody>
      </p:sp>
      <p:sp>
        <p:nvSpPr>
          <p:cNvPr id="93187" name="Rectangle 2">
            <a:extLst>
              <a:ext uri="{FF2B5EF4-FFF2-40B4-BE49-F238E27FC236}">
                <a16:creationId xmlns:a16="http://schemas.microsoft.com/office/drawing/2014/main" id="{FEFAE4F0-306C-40F9-8295-7C89295AD4A5}"/>
              </a:ext>
            </a:extLst>
          </p:cNvPr>
          <p:cNvSpPr>
            <a:spLocks noGrp="1" noRot="1" noChangeAspect="1" noChangeArrowheads="1" noTextEdit="1"/>
          </p:cNvSpPr>
          <p:nvPr>
            <p:ph type="sldImg"/>
          </p:nvPr>
        </p:nvSpPr>
        <p:spPr>
          <a:xfrm>
            <a:off x="381000" y="685800"/>
            <a:ext cx="6096000" cy="3429000"/>
          </a:xfrm>
          <a:ln/>
        </p:spPr>
      </p:sp>
      <p:sp>
        <p:nvSpPr>
          <p:cNvPr id="93188" name="Rectangle 3">
            <a:extLst>
              <a:ext uri="{FF2B5EF4-FFF2-40B4-BE49-F238E27FC236}">
                <a16:creationId xmlns:a16="http://schemas.microsoft.com/office/drawing/2014/main" id="{CA2AFD93-D23A-4C96-8D0E-A39243F463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0FCCDB24-5E63-47BD-8D31-1A57B6C332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94B482FA-6B32-4DF0-B1C2-DF1530EDD2A1}" type="slidenum">
              <a:rPr lang="cs-CZ" altLang="cs-CZ" b="0">
                <a:latin typeface="Times New Roman" panose="02020603050405020304" pitchFamily="18" charset="0"/>
              </a:rPr>
              <a:pPr eaLnBrk="1" hangingPunct="1"/>
              <a:t>15</a:t>
            </a:fld>
            <a:endParaRPr lang="cs-CZ" altLang="cs-CZ" b="0">
              <a:latin typeface="Times New Roman" panose="02020603050405020304" pitchFamily="18" charset="0"/>
            </a:endParaRPr>
          </a:p>
        </p:txBody>
      </p:sp>
      <p:sp>
        <p:nvSpPr>
          <p:cNvPr id="94211" name="Rectangle 2">
            <a:extLst>
              <a:ext uri="{FF2B5EF4-FFF2-40B4-BE49-F238E27FC236}">
                <a16:creationId xmlns:a16="http://schemas.microsoft.com/office/drawing/2014/main" id="{8EB40F1B-7DB6-4A1F-ADC1-BA71EC7F04B9}"/>
              </a:ext>
            </a:extLst>
          </p:cNvPr>
          <p:cNvSpPr>
            <a:spLocks noGrp="1" noRot="1" noChangeAspect="1" noChangeArrowheads="1" noTextEdit="1"/>
          </p:cNvSpPr>
          <p:nvPr>
            <p:ph type="sldImg"/>
          </p:nvPr>
        </p:nvSpPr>
        <p:spPr>
          <a:xfrm>
            <a:off x="381000" y="685800"/>
            <a:ext cx="6096000" cy="3429000"/>
          </a:xfrm>
          <a:ln/>
        </p:spPr>
      </p:sp>
      <p:sp>
        <p:nvSpPr>
          <p:cNvPr id="94212" name="Rectangle 3">
            <a:extLst>
              <a:ext uri="{FF2B5EF4-FFF2-40B4-BE49-F238E27FC236}">
                <a16:creationId xmlns:a16="http://schemas.microsoft.com/office/drawing/2014/main" id="{CAD31935-3C09-4E77-8288-3DA8861E8F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E6DF6878-A043-4A25-93FE-DE0B4024DD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6BCA6DFD-679C-4B67-84B4-75E571250F48}" type="slidenum">
              <a:rPr lang="cs-CZ" altLang="cs-CZ" b="0">
                <a:latin typeface="Times New Roman" panose="02020603050405020304" pitchFamily="18" charset="0"/>
              </a:rPr>
              <a:pPr eaLnBrk="1" hangingPunct="1"/>
              <a:t>16</a:t>
            </a:fld>
            <a:endParaRPr lang="cs-CZ" altLang="cs-CZ" b="0">
              <a:latin typeface="Times New Roman" panose="02020603050405020304" pitchFamily="18" charset="0"/>
            </a:endParaRPr>
          </a:p>
        </p:txBody>
      </p:sp>
      <p:sp>
        <p:nvSpPr>
          <p:cNvPr id="96259" name="Rectangle 2">
            <a:extLst>
              <a:ext uri="{FF2B5EF4-FFF2-40B4-BE49-F238E27FC236}">
                <a16:creationId xmlns:a16="http://schemas.microsoft.com/office/drawing/2014/main" id="{25CF8FBB-80AD-4844-A7C3-984FA015C9D6}"/>
              </a:ext>
            </a:extLst>
          </p:cNvPr>
          <p:cNvSpPr>
            <a:spLocks noGrp="1" noRot="1" noChangeAspect="1" noChangeArrowheads="1" noTextEdit="1"/>
          </p:cNvSpPr>
          <p:nvPr>
            <p:ph type="sldImg"/>
          </p:nvPr>
        </p:nvSpPr>
        <p:spPr>
          <a:xfrm>
            <a:off x="381000" y="685800"/>
            <a:ext cx="6096000" cy="3429000"/>
          </a:xfrm>
          <a:ln/>
        </p:spPr>
      </p:sp>
      <p:sp>
        <p:nvSpPr>
          <p:cNvPr id="96260" name="Rectangle 3">
            <a:extLst>
              <a:ext uri="{FF2B5EF4-FFF2-40B4-BE49-F238E27FC236}">
                <a16:creationId xmlns:a16="http://schemas.microsoft.com/office/drawing/2014/main" id="{8F5E44E6-1403-44EB-855F-60614989DD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98BA68D0-5502-4807-BB62-A28ECC6453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6F6BD8CA-7FA6-443B-94B3-8630E08BCCC1}" type="slidenum">
              <a:rPr lang="cs-CZ" altLang="cs-CZ" b="0">
                <a:latin typeface="Times New Roman" panose="02020603050405020304" pitchFamily="18" charset="0"/>
              </a:rPr>
              <a:pPr eaLnBrk="1" hangingPunct="1"/>
              <a:t>17</a:t>
            </a:fld>
            <a:endParaRPr lang="cs-CZ" altLang="cs-CZ" b="0">
              <a:latin typeface="Times New Roman" panose="02020603050405020304" pitchFamily="18" charset="0"/>
            </a:endParaRPr>
          </a:p>
        </p:txBody>
      </p:sp>
      <p:sp>
        <p:nvSpPr>
          <p:cNvPr id="97283" name="Rectangle 2">
            <a:extLst>
              <a:ext uri="{FF2B5EF4-FFF2-40B4-BE49-F238E27FC236}">
                <a16:creationId xmlns:a16="http://schemas.microsoft.com/office/drawing/2014/main" id="{38D0D57B-8FFE-45D9-A70C-66D471AC60C5}"/>
              </a:ext>
            </a:extLst>
          </p:cNvPr>
          <p:cNvSpPr>
            <a:spLocks noGrp="1" noRot="1" noChangeAspect="1" noChangeArrowheads="1" noTextEdit="1"/>
          </p:cNvSpPr>
          <p:nvPr>
            <p:ph type="sldImg"/>
          </p:nvPr>
        </p:nvSpPr>
        <p:spPr>
          <a:xfrm>
            <a:off x="381000" y="685800"/>
            <a:ext cx="6096000" cy="3429000"/>
          </a:xfrm>
          <a:ln/>
        </p:spPr>
      </p:sp>
      <p:sp>
        <p:nvSpPr>
          <p:cNvPr id="97284" name="Rectangle 3">
            <a:extLst>
              <a:ext uri="{FF2B5EF4-FFF2-40B4-BE49-F238E27FC236}">
                <a16:creationId xmlns:a16="http://schemas.microsoft.com/office/drawing/2014/main" id="{261773FE-B313-4302-BA25-F7BBFE6326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FD140D2C-D8CD-44A4-9C78-FD168D54EE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251ECD63-D655-4F51-8B0A-C41A9C16FD59}" type="slidenum">
              <a:rPr lang="cs-CZ" altLang="cs-CZ" b="0">
                <a:latin typeface="Times New Roman" panose="02020603050405020304" pitchFamily="18" charset="0"/>
              </a:rPr>
              <a:pPr eaLnBrk="1" hangingPunct="1"/>
              <a:t>18</a:t>
            </a:fld>
            <a:endParaRPr lang="cs-CZ" altLang="cs-CZ" b="0">
              <a:latin typeface="Times New Roman" panose="02020603050405020304" pitchFamily="18" charset="0"/>
            </a:endParaRPr>
          </a:p>
        </p:txBody>
      </p:sp>
      <p:sp>
        <p:nvSpPr>
          <p:cNvPr id="98307" name="Rectangle 2">
            <a:extLst>
              <a:ext uri="{FF2B5EF4-FFF2-40B4-BE49-F238E27FC236}">
                <a16:creationId xmlns:a16="http://schemas.microsoft.com/office/drawing/2014/main" id="{7562A7B1-8335-41AB-A031-C167BD2C65D4}"/>
              </a:ext>
            </a:extLst>
          </p:cNvPr>
          <p:cNvSpPr>
            <a:spLocks noGrp="1" noRot="1" noChangeAspect="1" noChangeArrowheads="1" noTextEdit="1"/>
          </p:cNvSpPr>
          <p:nvPr>
            <p:ph type="sldImg"/>
          </p:nvPr>
        </p:nvSpPr>
        <p:spPr>
          <a:xfrm>
            <a:off x="381000" y="685800"/>
            <a:ext cx="6096000" cy="3429000"/>
          </a:xfrm>
          <a:ln/>
        </p:spPr>
      </p:sp>
      <p:sp>
        <p:nvSpPr>
          <p:cNvPr id="98308" name="Rectangle 3">
            <a:extLst>
              <a:ext uri="{FF2B5EF4-FFF2-40B4-BE49-F238E27FC236}">
                <a16:creationId xmlns:a16="http://schemas.microsoft.com/office/drawing/2014/main" id="{EA10FDE0-85B6-4C2D-B4F1-79187BCAA4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08A3738D-74AC-47B1-BF5B-1761AC9A40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5067CD13-800E-4200-95EF-572477470F04}" type="slidenum">
              <a:rPr lang="cs-CZ" altLang="cs-CZ" b="0">
                <a:latin typeface="Times New Roman" panose="02020603050405020304" pitchFamily="18" charset="0"/>
              </a:rPr>
              <a:pPr eaLnBrk="1" hangingPunct="1"/>
              <a:t>19</a:t>
            </a:fld>
            <a:endParaRPr lang="cs-CZ" altLang="cs-CZ" b="0">
              <a:latin typeface="Times New Roman" panose="02020603050405020304" pitchFamily="18" charset="0"/>
            </a:endParaRPr>
          </a:p>
        </p:txBody>
      </p:sp>
      <p:sp>
        <p:nvSpPr>
          <p:cNvPr id="99331" name="Rectangle 2">
            <a:extLst>
              <a:ext uri="{FF2B5EF4-FFF2-40B4-BE49-F238E27FC236}">
                <a16:creationId xmlns:a16="http://schemas.microsoft.com/office/drawing/2014/main" id="{14107107-5906-4682-8175-31B44D5D70E9}"/>
              </a:ext>
            </a:extLst>
          </p:cNvPr>
          <p:cNvSpPr>
            <a:spLocks noGrp="1" noRot="1" noChangeAspect="1" noChangeArrowheads="1" noTextEdit="1"/>
          </p:cNvSpPr>
          <p:nvPr>
            <p:ph type="sldImg"/>
          </p:nvPr>
        </p:nvSpPr>
        <p:spPr>
          <a:xfrm>
            <a:off x="381000" y="685800"/>
            <a:ext cx="6096000" cy="3429000"/>
          </a:xfrm>
          <a:ln/>
        </p:spPr>
      </p:sp>
      <p:sp>
        <p:nvSpPr>
          <p:cNvPr id="99332" name="Rectangle 3">
            <a:extLst>
              <a:ext uri="{FF2B5EF4-FFF2-40B4-BE49-F238E27FC236}">
                <a16:creationId xmlns:a16="http://schemas.microsoft.com/office/drawing/2014/main" id="{B3DABF01-4756-419E-85E7-F393FC881B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E124A97F-18B6-4A51-B0ED-11CD4FF085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AEC4D897-EDC4-4134-B46D-496CA9924F90}" type="slidenum">
              <a:rPr lang="cs-CZ" altLang="cs-CZ" b="0">
                <a:latin typeface="Times New Roman" panose="02020603050405020304" pitchFamily="18" charset="0"/>
              </a:rPr>
              <a:pPr eaLnBrk="1" hangingPunct="1"/>
              <a:t>20</a:t>
            </a:fld>
            <a:endParaRPr lang="cs-CZ" altLang="cs-CZ" b="0">
              <a:latin typeface="Times New Roman" panose="02020603050405020304" pitchFamily="18" charset="0"/>
            </a:endParaRPr>
          </a:p>
        </p:txBody>
      </p:sp>
      <p:sp>
        <p:nvSpPr>
          <p:cNvPr id="100355" name="Rectangle 2">
            <a:extLst>
              <a:ext uri="{FF2B5EF4-FFF2-40B4-BE49-F238E27FC236}">
                <a16:creationId xmlns:a16="http://schemas.microsoft.com/office/drawing/2014/main" id="{C8E45749-203A-4D59-BD04-9F3397C45812}"/>
              </a:ext>
            </a:extLst>
          </p:cNvPr>
          <p:cNvSpPr>
            <a:spLocks noGrp="1" noRot="1" noChangeAspect="1" noChangeArrowheads="1" noTextEdit="1"/>
          </p:cNvSpPr>
          <p:nvPr>
            <p:ph type="sldImg"/>
          </p:nvPr>
        </p:nvSpPr>
        <p:spPr>
          <a:xfrm>
            <a:off x="381000" y="685800"/>
            <a:ext cx="6096000" cy="3429000"/>
          </a:xfrm>
          <a:ln/>
        </p:spPr>
      </p:sp>
      <p:sp>
        <p:nvSpPr>
          <p:cNvPr id="100356" name="Rectangle 3">
            <a:extLst>
              <a:ext uri="{FF2B5EF4-FFF2-40B4-BE49-F238E27FC236}">
                <a16:creationId xmlns:a16="http://schemas.microsoft.com/office/drawing/2014/main" id="{58765C8E-63BB-4621-B86C-40ABA106A4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B0838622-AE81-4FDD-B0ED-39A3C6336A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92C3ED3D-6813-461C-B8CE-3A61F9456ECF}" type="slidenum">
              <a:rPr lang="cs-CZ" altLang="cs-CZ" b="0">
                <a:latin typeface="Times New Roman" panose="02020603050405020304" pitchFamily="18" charset="0"/>
              </a:rPr>
              <a:pPr eaLnBrk="1" hangingPunct="1"/>
              <a:t>3</a:t>
            </a:fld>
            <a:endParaRPr lang="cs-CZ" altLang="cs-CZ" b="0">
              <a:latin typeface="Times New Roman" panose="02020603050405020304" pitchFamily="18" charset="0"/>
            </a:endParaRPr>
          </a:p>
        </p:txBody>
      </p:sp>
      <p:sp>
        <p:nvSpPr>
          <p:cNvPr id="78851" name="Rectangle 2">
            <a:extLst>
              <a:ext uri="{FF2B5EF4-FFF2-40B4-BE49-F238E27FC236}">
                <a16:creationId xmlns:a16="http://schemas.microsoft.com/office/drawing/2014/main" id="{16FC4BCB-8882-45BF-AD71-51844E4489E6}"/>
              </a:ext>
            </a:extLst>
          </p:cNvPr>
          <p:cNvSpPr>
            <a:spLocks noGrp="1" noRot="1" noChangeAspect="1" noChangeArrowheads="1" noTextEdit="1"/>
          </p:cNvSpPr>
          <p:nvPr>
            <p:ph type="sldImg"/>
          </p:nvPr>
        </p:nvSpPr>
        <p:spPr>
          <a:xfrm>
            <a:off x="381000" y="685800"/>
            <a:ext cx="6096000" cy="3429000"/>
          </a:xfrm>
          <a:ln/>
        </p:spPr>
      </p:sp>
      <p:sp>
        <p:nvSpPr>
          <p:cNvPr id="78852" name="Rectangle 3">
            <a:extLst>
              <a:ext uri="{FF2B5EF4-FFF2-40B4-BE49-F238E27FC236}">
                <a16:creationId xmlns:a16="http://schemas.microsoft.com/office/drawing/2014/main" id="{8EC0592D-E7FE-40F0-BCEE-99FB793C8B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89D095A6-FE05-423D-8A85-2330C31DDF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149BE426-6981-4160-9012-D964001458C3}" type="slidenum">
              <a:rPr lang="cs-CZ" altLang="cs-CZ" b="0">
                <a:latin typeface="Times New Roman" panose="02020603050405020304" pitchFamily="18" charset="0"/>
              </a:rPr>
              <a:pPr eaLnBrk="1" hangingPunct="1"/>
              <a:t>21</a:t>
            </a:fld>
            <a:endParaRPr lang="cs-CZ" altLang="cs-CZ" b="0">
              <a:latin typeface="Times New Roman" panose="02020603050405020304" pitchFamily="18" charset="0"/>
            </a:endParaRPr>
          </a:p>
        </p:txBody>
      </p:sp>
      <p:sp>
        <p:nvSpPr>
          <p:cNvPr id="101379" name="Rectangle 2">
            <a:extLst>
              <a:ext uri="{FF2B5EF4-FFF2-40B4-BE49-F238E27FC236}">
                <a16:creationId xmlns:a16="http://schemas.microsoft.com/office/drawing/2014/main" id="{4C55BCDD-FF71-4999-B99C-A1D461F189F5}"/>
              </a:ext>
            </a:extLst>
          </p:cNvPr>
          <p:cNvSpPr>
            <a:spLocks noGrp="1" noRot="1" noChangeAspect="1" noChangeArrowheads="1" noTextEdit="1"/>
          </p:cNvSpPr>
          <p:nvPr>
            <p:ph type="sldImg"/>
          </p:nvPr>
        </p:nvSpPr>
        <p:spPr>
          <a:xfrm>
            <a:off x="381000" y="685800"/>
            <a:ext cx="6096000" cy="3429000"/>
          </a:xfrm>
          <a:ln/>
        </p:spPr>
      </p:sp>
      <p:sp>
        <p:nvSpPr>
          <p:cNvPr id="101380" name="Rectangle 3">
            <a:extLst>
              <a:ext uri="{FF2B5EF4-FFF2-40B4-BE49-F238E27FC236}">
                <a16:creationId xmlns:a16="http://schemas.microsoft.com/office/drawing/2014/main" id="{1121DF44-DB6C-4599-9856-5FE55B07A4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BD18F07B-DDE1-478E-ABB9-DEF55D0E81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05783F0D-C22D-4848-9A11-2527267D902A}" type="slidenum">
              <a:rPr lang="cs-CZ" altLang="cs-CZ" b="0">
                <a:latin typeface="Times New Roman" panose="02020603050405020304" pitchFamily="18" charset="0"/>
              </a:rPr>
              <a:pPr eaLnBrk="1" hangingPunct="1"/>
              <a:t>22</a:t>
            </a:fld>
            <a:endParaRPr lang="cs-CZ" altLang="cs-CZ" b="0">
              <a:latin typeface="Times New Roman" panose="02020603050405020304" pitchFamily="18" charset="0"/>
            </a:endParaRPr>
          </a:p>
        </p:txBody>
      </p:sp>
      <p:sp>
        <p:nvSpPr>
          <p:cNvPr id="102403" name="Rectangle 2">
            <a:extLst>
              <a:ext uri="{FF2B5EF4-FFF2-40B4-BE49-F238E27FC236}">
                <a16:creationId xmlns:a16="http://schemas.microsoft.com/office/drawing/2014/main" id="{6FA17CCE-CF66-47CF-88F4-8215F3E7DFA3}"/>
              </a:ext>
            </a:extLst>
          </p:cNvPr>
          <p:cNvSpPr>
            <a:spLocks noGrp="1" noRot="1" noChangeAspect="1" noChangeArrowheads="1" noTextEdit="1"/>
          </p:cNvSpPr>
          <p:nvPr>
            <p:ph type="sldImg"/>
          </p:nvPr>
        </p:nvSpPr>
        <p:spPr>
          <a:xfrm>
            <a:off x="381000" y="685800"/>
            <a:ext cx="6096000" cy="3429000"/>
          </a:xfrm>
          <a:ln/>
        </p:spPr>
      </p:sp>
      <p:sp>
        <p:nvSpPr>
          <p:cNvPr id="102404" name="Rectangle 3">
            <a:extLst>
              <a:ext uri="{FF2B5EF4-FFF2-40B4-BE49-F238E27FC236}">
                <a16:creationId xmlns:a16="http://schemas.microsoft.com/office/drawing/2014/main" id="{759C5047-362E-481D-89B8-6E2648D4E2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F0E1F065-62AA-4276-85A3-03F3B0D06A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9908C9D5-EE98-4860-A8C0-7EC47995E78D}" type="slidenum">
              <a:rPr lang="cs-CZ" altLang="cs-CZ" b="0">
                <a:latin typeface="Times New Roman" panose="02020603050405020304" pitchFamily="18" charset="0"/>
              </a:rPr>
              <a:pPr eaLnBrk="1" hangingPunct="1"/>
              <a:t>23</a:t>
            </a:fld>
            <a:endParaRPr lang="cs-CZ" altLang="cs-CZ" b="0">
              <a:latin typeface="Times New Roman" panose="02020603050405020304" pitchFamily="18" charset="0"/>
            </a:endParaRPr>
          </a:p>
        </p:txBody>
      </p:sp>
      <p:sp>
        <p:nvSpPr>
          <p:cNvPr id="103427" name="Rectangle 2">
            <a:extLst>
              <a:ext uri="{FF2B5EF4-FFF2-40B4-BE49-F238E27FC236}">
                <a16:creationId xmlns:a16="http://schemas.microsoft.com/office/drawing/2014/main" id="{EAC19B31-88B5-4FCD-9F65-D5D0348471A9}"/>
              </a:ext>
            </a:extLst>
          </p:cNvPr>
          <p:cNvSpPr>
            <a:spLocks noGrp="1" noRot="1" noChangeAspect="1" noChangeArrowheads="1" noTextEdit="1"/>
          </p:cNvSpPr>
          <p:nvPr>
            <p:ph type="sldImg"/>
          </p:nvPr>
        </p:nvSpPr>
        <p:spPr>
          <a:xfrm>
            <a:off x="381000" y="685800"/>
            <a:ext cx="6096000" cy="3429000"/>
          </a:xfrm>
          <a:ln/>
        </p:spPr>
      </p:sp>
      <p:sp>
        <p:nvSpPr>
          <p:cNvPr id="103428" name="Rectangle 3">
            <a:extLst>
              <a:ext uri="{FF2B5EF4-FFF2-40B4-BE49-F238E27FC236}">
                <a16:creationId xmlns:a16="http://schemas.microsoft.com/office/drawing/2014/main" id="{9300EC9C-AD61-4064-ABB7-21A97447B1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56CA508F-B3EE-4D93-9272-254B69556C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B5F61766-234D-4E13-B1CC-FE72BDBEB5F1}" type="slidenum">
              <a:rPr lang="cs-CZ" altLang="cs-CZ" b="0">
                <a:latin typeface="Times New Roman" panose="02020603050405020304" pitchFamily="18" charset="0"/>
              </a:rPr>
              <a:pPr eaLnBrk="1" hangingPunct="1"/>
              <a:t>24</a:t>
            </a:fld>
            <a:endParaRPr lang="cs-CZ" altLang="cs-CZ" b="0">
              <a:latin typeface="Times New Roman" panose="02020603050405020304" pitchFamily="18" charset="0"/>
            </a:endParaRPr>
          </a:p>
        </p:txBody>
      </p:sp>
      <p:sp>
        <p:nvSpPr>
          <p:cNvPr id="104451" name="Rectangle 2">
            <a:extLst>
              <a:ext uri="{FF2B5EF4-FFF2-40B4-BE49-F238E27FC236}">
                <a16:creationId xmlns:a16="http://schemas.microsoft.com/office/drawing/2014/main" id="{9C4D3491-A6EA-4AA0-980D-B25074AFD4A2}"/>
              </a:ext>
            </a:extLst>
          </p:cNvPr>
          <p:cNvSpPr>
            <a:spLocks noGrp="1" noRot="1" noChangeAspect="1" noChangeArrowheads="1" noTextEdit="1"/>
          </p:cNvSpPr>
          <p:nvPr>
            <p:ph type="sldImg"/>
          </p:nvPr>
        </p:nvSpPr>
        <p:spPr>
          <a:xfrm>
            <a:off x="381000" y="685800"/>
            <a:ext cx="6096000" cy="3429000"/>
          </a:xfrm>
          <a:ln/>
        </p:spPr>
      </p:sp>
      <p:sp>
        <p:nvSpPr>
          <p:cNvPr id="104452" name="Rectangle 3">
            <a:extLst>
              <a:ext uri="{FF2B5EF4-FFF2-40B4-BE49-F238E27FC236}">
                <a16:creationId xmlns:a16="http://schemas.microsoft.com/office/drawing/2014/main" id="{17002364-69EB-4F46-A69E-A7F2900699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8BDC8622-EF73-42AD-B0FE-D6944A5CB8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9FAD8465-E9B0-43D0-AD72-F21E69769FF8}" type="slidenum">
              <a:rPr lang="cs-CZ" altLang="cs-CZ" b="0">
                <a:latin typeface="Times New Roman" panose="02020603050405020304" pitchFamily="18" charset="0"/>
              </a:rPr>
              <a:pPr eaLnBrk="1" hangingPunct="1"/>
              <a:t>25</a:t>
            </a:fld>
            <a:endParaRPr lang="cs-CZ" altLang="cs-CZ" b="0">
              <a:latin typeface="Times New Roman" panose="02020603050405020304" pitchFamily="18" charset="0"/>
            </a:endParaRPr>
          </a:p>
        </p:txBody>
      </p:sp>
      <p:sp>
        <p:nvSpPr>
          <p:cNvPr id="105475" name="Rectangle 2">
            <a:extLst>
              <a:ext uri="{FF2B5EF4-FFF2-40B4-BE49-F238E27FC236}">
                <a16:creationId xmlns:a16="http://schemas.microsoft.com/office/drawing/2014/main" id="{23CEDCFD-5831-4DD5-9C5C-AFB8E0E7CE3C}"/>
              </a:ext>
            </a:extLst>
          </p:cNvPr>
          <p:cNvSpPr>
            <a:spLocks noGrp="1" noRot="1" noChangeAspect="1" noChangeArrowheads="1" noTextEdit="1"/>
          </p:cNvSpPr>
          <p:nvPr>
            <p:ph type="sldImg"/>
          </p:nvPr>
        </p:nvSpPr>
        <p:spPr>
          <a:xfrm>
            <a:off x="381000" y="685800"/>
            <a:ext cx="6096000" cy="3429000"/>
          </a:xfrm>
          <a:ln/>
        </p:spPr>
      </p:sp>
      <p:sp>
        <p:nvSpPr>
          <p:cNvPr id="105476" name="Rectangle 3">
            <a:extLst>
              <a:ext uri="{FF2B5EF4-FFF2-40B4-BE49-F238E27FC236}">
                <a16:creationId xmlns:a16="http://schemas.microsoft.com/office/drawing/2014/main" id="{5A197F1F-6E60-4BF3-AA1E-2758AE0D6B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DF47A809-6CB6-4CC4-84C2-C81D746093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655C5B14-A033-404C-9DE3-8FC1B652432E}" type="slidenum">
              <a:rPr lang="cs-CZ" altLang="cs-CZ" b="0">
                <a:latin typeface="Times New Roman" panose="02020603050405020304" pitchFamily="18" charset="0"/>
              </a:rPr>
              <a:pPr eaLnBrk="1" hangingPunct="1"/>
              <a:t>26</a:t>
            </a:fld>
            <a:endParaRPr lang="cs-CZ" altLang="cs-CZ" b="0">
              <a:latin typeface="Times New Roman" panose="02020603050405020304" pitchFamily="18" charset="0"/>
            </a:endParaRPr>
          </a:p>
        </p:txBody>
      </p:sp>
      <p:sp>
        <p:nvSpPr>
          <p:cNvPr id="106499" name="Rectangle 2">
            <a:extLst>
              <a:ext uri="{FF2B5EF4-FFF2-40B4-BE49-F238E27FC236}">
                <a16:creationId xmlns:a16="http://schemas.microsoft.com/office/drawing/2014/main" id="{22A49C94-87B3-4DB7-AEF8-1544250BCC2B}"/>
              </a:ext>
            </a:extLst>
          </p:cNvPr>
          <p:cNvSpPr>
            <a:spLocks noGrp="1" noRot="1" noChangeAspect="1" noChangeArrowheads="1" noTextEdit="1"/>
          </p:cNvSpPr>
          <p:nvPr>
            <p:ph type="sldImg"/>
          </p:nvPr>
        </p:nvSpPr>
        <p:spPr>
          <a:xfrm>
            <a:off x="381000" y="685800"/>
            <a:ext cx="6096000" cy="3429000"/>
          </a:xfrm>
          <a:ln/>
        </p:spPr>
      </p:sp>
      <p:sp>
        <p:nvSpPr>
          <p:cNvPr id="106500" name="Rectangle 3">
            <a:extLst>
              <a:ext uri="{FF2B5EF4-FFF2-40B4-BE49-F238E27FC236}">
                <a16:creationId xmlns:a16="http://schemas.microsoft.com/office/drawing/2014/main" id="{CB9FE32F-CAE7-4B3C-A3B7-068FE56ECA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34EB0842-377A-46FA-9EF1-9BC0C42F14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0FCE726E-515E-47AB-BD2C-984107E54DFB}" type="slidenum">
              <a:rPr lang="cs-CZ" altLang="cs-CZ" b="0">
                <a:latin typeface="Times New Roman" panose="02020603050405020304" pitchFamily="18" charset="0"/>
              </a:rPr>
              <a:pPr eaLnBrk="1" hangingPunct="1"/>
              <a:t>27</a:t>
            </a:fld>
            <a:endParaRPr lang="cs-CZ" altLang="cs-CZ" b="0">
              <a:latin typeface="Times New Roman" panose="02020603050405020304" pitchFamily="18" charset="0"/>
            </a:endParaRPr>
          </a:p>
        </p:txBody>
      </p:sp>
      <p:sp>
        <p:nvSpPr>
          <p:cNvPr id="107523" name="Rectangle 2">
            <a:extLst>
              <a:ext uri="{FF2B5EF4-FFF2-40B4-BE49-F238E27FC236}">
                <a16:creationId xmlns:a16="http://schemas.microsoft.com/office/drawing/2014/main" id="{7A4132A7-93DB-4D40-95C5-2C5DAABB232A}"/>
              </a:ext>
            </a:extLst>
          </p:cNvPr>
          <p:cNvSpPr>
            <a:spLocks noGrp="1" noRot="1" noChangeAspect="1" noChangeArrowheads="1" noTextEdit="1"/>
          </p:cNvSpPr>
          <p:nvPr>
            <p:ph type="sldImg"/>
          </p:nvPr>
        </p:nvSpPr>
        <p:spPr>
          <a:xfrm>
            <a:off x="381000" y="685800"/>
            <a:ext cx="6096000" cy="3429000"/>
          </a:xfrm>
          <a:ln/>
        </p:spPr>
      </p:sp>
      <p:sp>
        <p:nvSpPr>
          <p:cNvPr id="107524" name="Rectangle 3">
            <a:extLst>
              <a:ext uri="{FF2B5EF4-FFF2-40B4-BE49-F238E27FC236}">
                <a16:creationId xmlns:a16="http://schemas.microsoft.com/office/drawing/2014/main" id="{8E979802-41AA-4E3A-9D7A-034353674C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1CE2C63B-5171-420F-B2CC-E52CAEA3EF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27756371-B666-4A6B-9CFF-FD1604A0E47C}" type="slidenum">
              <a:rPr lang="cs-CZ" altLang="cs-CZ" b="0">
                <a:latin typeface="Times New Roman" panose="02020603050405020304" pitchFamily="18" charset="0"/>
              </a:rPr>
              <a:pPr eaLnBrk="1" hangingPunct="1"/>
              <a:t>28</a:t>
            </a:fld>
            <a:endParaRPr lang="cs-CZ" altLang="cs-CZ" b="0">
              <a:latin typeface="Times New Roman" panose="02020603050405020304" pitchFamily="18" charset="0"/>
            </a:endParaRPr>
          </a:p>
        </p:txBody>
      </p:sp>
      <p:sp>
        <p:nvSpPr>
          <p:cNvPr id="108547" name="Rectangle 2">
            <a:extLst>
              <a:ext uri="{FF2B5EF4-FFF2-40B4-BE49-F238E27FC236}">
                <a16:creationId xmlns:a16="http://schemas.microsoft.com/office/drawing/2014/main" id="{00538C62-3F3A-4D0D-B610-470E816A4902}"/>
              </a:ext>
            </a:extLst>
          </p:cNvPr>
          <p:cNvSpPr>
            <a:spLocks noGrp="1" noRot="1" noChangeAspect="1" noChangeArrowheads="1" noTextEdit="1"/>
          </p:cNvSpPr>
          <p:nvPr>
            <p:ph type="sldImg"/>
          </p:nvPr>
        </p:nvSpPr>
        <p:spPr>
          <a:xfrm>
            <a:off x="381000" y="685800"/>
            <a:ext cx="6096000" cy="3429000"/>
          </a:xfrm>
          <a:ln/>
        </p:spPr>
      </p:sp>
      <p:sp>
        <p:nvSpPr>
          <p:cNvPr id="108548" name="Rectangle 3">
            <a:extLst>
              <a:ext uri="{FF2B5EF4-FFF2-40B4-BE49-F238E27FC236}">
                <a16:creationId xmlns:a16="http://schemas.microsoft.com/office/drawing/2014/main" id="{8983A3ED-1B4A-410D-9BB9-D7C8A0483D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82D59A7B-439F-403A-B9AD-565E5C5955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31E72A02-4EA6-4D47-8FE7-B15F11B1C9F8}" type="slidenum">
              <a:rPr lang="cs-CZ" altLang="cs-CZ" b="0">
                <a:latin typeface="Times New Roman" panose="02020603050405020304" pitchFamily="18" charset="0"/>
              </a:rPr>
              <a:pPr eaLnBrk="1" hangingPunct="1"/>
              <a:t>29</a:t>
            </a:fld>
            <a:endParaRPr lang="cs-CZ" altLang="cs-CZ" b="0">
              <a:latin typeface="Times New Roman" panose="02020603050405020304" pitchFamily="18" charset="0"/>
            </a:endParaRPr>
          </a:p>
        </p:txBody>
      </p:sp>
      <p:sp>
        <p:nvSpPr>
          <p:cNvPr id="109571" name="Rectangle 2">
            <a:extLst>
              <a:ext uri="{FF2B5EF4-FFF2-40B4-BE49-F238E27FC236}">
                <a16:creationId xmlns:a16="http://schemas.microsoft.com/office/drawing/2014/main" id="{B5A36C58-60CB-42BA-A820-AFC62E32A0A0}"/>
              </a:ext>
            </a:extLst>
          </p:cNvPr>
          <p:cNvSpPr>
            <a:spLocks noGrp="1" noRot="1" noChangeAspect="1" noChangeArrowheads="1" noTextEdit="1"/>
          </p:cNvSpPr>
          <p:nvPr>
            <p:ph type="sldImg"/>
          </p:nvPr>
        </p:nvSpPr>
        <p:spPr>
          <a:xfrm>
            <a:off x="381000" y="685800"/>
            <a:ext cx="6096000" cy="3429000"/>
          </a:xfrm>
          <a:ln/>
        </p:spPr>
      </p:sp>
      <p:sp>
        <p:nvSpPr>
          <p:cNvPr id="109572" name="Rectangle 3">
            <a:extLst>
              <a:ext uri="{FF2B5EF4-FFF2-40B4-BE49-F238E27FC236}">
                <a16:creationId xmlns:a16="http://schemas.microsoft.com/office/drawing/2014/main" id="{A0EA3763-2F0D-4143-BFEB-BF0CA9D299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5866C213-57C2-481B-BFA9-90D1D25467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974D83FF-062F-4EE2-A961-41F091BDE721}" type="slidenum">
              <a:rPr lang="cs-CZ" altLang="cs-CZ" b="0">
                <a:latin typeface="Times New Roman" panose="02020603050405020304" pitchFamily="18" charset="0"/>
              </a:rPr>
              <a:pPr eaLnBrk="1" hangingPunct="1"/>
              <a:t>30</a:t>
            </a:fld>
            <a:endParaRPr lang="cs-CZ" altLang="cs-CZ" b="0">
              <a:latin typeface="Times New Roman" panose="02020603050405020304" pitchFamily="18" charset="0"/>
            </a:endParaRPr>
          </a:p>
        </p:txBody>
      </p:sp>
      <p:sp>
        <p:nvSpPr>
          <p:cNvPr id="110595" name="Rectangle 2">
            <a:extLst>
              <a:ext uri="{FF2B5EF4-FFF2-40B4-BE49-F238E27FC236}">
                <a16:creationId xmlns:a16="http://schemas.microsoft.com/office/drawing/2014/main" id="{5AD44446-B5D7-4758-8527-293931E769C1}"/>
              </a:ext>
            </a:extLst>
          </p:cNvPr>
          <p:cNvSpPr>
            <a:spLocks noGrp="1" noRot="1" noChangeAspect="1" noChangeArrowheads="1" noTextEdit="1"/>
          </p:cNvSpPr>
          <p:nvPr>
            <p:ph type="sldImg"/>
          </p:nvPr>
        </p:nvSpPr>
        <p:spPr>
          <a:xfrm>
            <a:off x="381000" y="685800"/>
            <a:ext cx="6096000" cy="3429000"/>
          </a:xfrm>
          <a:ln/>
        </p:spPr>
      </p:sp>
      <p:sp>
        <p:nvSpPr>
          <p:cNvPr id="110596" name="Rectangle 3">
            <a:extLst>
              <a:ext uri="{FF2B5EF4-FFF2-40B4-BE49-F238E27FC236}">
                <a16:creationId xmlns:a16="http://schemas.microsoft.com/office/drawing/2014/main" id="{94A80E75-F48B-431F-8816-DA330F8CF8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87573731-7E0F-4F2D-A6D4-A43039C207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C6AE0521-6CA2-41C0-A66E-752C32876F7B}" type="slidenum">
              <a:rPr lang="cs-CZ" altLang="cs-CZ" b="0">
                <a:latin typeface="Times New Roman" panose="02020603050405020304" pitchFamily="18" charset="0"/>
              </a:rPr>
              <a:pPr eaLnBrk="1" hangingPunct="1"/>
              <a:t>4</a:t>
            </a:fld>
            <a:endParaRPr lang="cs-CZ" altLang="cs-CZ" b="0">
              <a:latin typeface="Times New Roman" panose="02020603050405020304" pitchFamily="18" charset="0"/>
            </a:endParaRPr>
          </a:p>
        </p:txBody>
      </p:sp>
      <p:sp>
        <p:nvSpPr>
          <p:cNvPr id="79875" name="Rectangle 2">
            <a:extLst>
              <a:ext uri="{FF2B5EF4-FFF2-40B4-BE49-F238E27FC236}">
                <a16:creationId xmlns:a16="http://schemas.microsoft.com/office/drawing/2014/main" id="{B9E4A74B-F628-4A1B-A9E5-CFEBD096A836}"/>
              </a:ext>
            </a:extLst>
          </p:cNvPr>
          <p:cNvSpPr>
            <a:spLocks noGrp="1" noRot="1" noChangeAspect="1" noChangeArrowheads="1" noTextEdit="1"/>
          </p:cNvSpPr>
          <p:nvPr>
            <p:ph type="sldImg"/>
          </p:nvPr>
        </p:nvSpPr>
        <p:spPr>
          <a:xfrm>
            <a:off x="381000" y="685800"/>
            <a:ext cx="6096000" cy="3429000"/>
          </a:xfrm>
          <a:ln/>
        </p:spPr>
      </p:sp>
      <p:sp>
        <p:nvSpPr>
          <p:cNvPr id="79876" name="Rectangle 3">
            <a:extLst>
              <a:ext uri="{FF2B5EF4-FFF2-40B4-BE49-F238E27FC236}">
                <a16:creationId xmlns:a16="http://schemas.microsoft.com/office/drawing/2014/main" id="{F9CEF027-1C5A-4275-9DA2-49E4746E24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92836077-7665-4C9A-A2D1-B337F205CE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EDFE8FA6-3A70-49C1-A733-A467A1738E5A}" type="slidenum">
              <a:rPr lang="cs-CZ" altLang="cs-CZ" b="0">
                <a:latin typeface="Times New Roman" panose="02020603050405020304" pitchFamily="18" charset="0"/>
              </a:rPr>
              <a:pPr eaLnBrk="1" hangingPunct="1"/>
              <a:t>31</a:t>
            </a:fld>
            <a:endParaRPr lang="cs-CZ" altLang="cs-CZ" b="0">
              <a:latin typeface="Times New Roman" panose="02020603050405020304" pitchFamily="18" charset="0"/>
            </a:endParaRPr>
          </a:p>
        </p:txBody>
      </p:sp>
      <p:sp>
        <p:nvSpPr>
          <p:cNvPr id="111619" name="Rectangle 2">
            <a:extLst>
              <a:ext uri="{FF2B5EF4-FFF2-40B4-BE49-F238E27FC236}">
                <a16:creationId xmlns:a16="http://schemas.microsoft.com/office/drawing/2014/main" id="{0767BA11-F98F-473F-BDBE-78621017819D}"/>
              </a:ext>
            </a:extLst>
          </p:cNvPr>
          <p:cNvSpPr>
            <a:spLocks noGrp="1" noRot="1" noChangeAspect="1" noChangeArrowheads="1" noTextEdit="1"/>
          </p:cNvSpPr>
          <p:nvPr>
            <p:ph type="sldImg"/>
          </p:nvPr>
        </p:nvSpPr>
        <p:spPr>
          <a:xfrm>
            <a:off x="381000" y="685800"/>
            <a:ext cx="6096000" cy="3429000"/>
          </a:xfrm>
          <a:ln/>
        </p:spPr>
      </p:sp>
      <p:sp>
        <p:nvSpPr>
          <p:cNvPr id="111620" name="Rectangle 3">
            <a:extLst>
              <a:ext uri="{FF2B5EF4-FFF2-40B4-BE49-F238E27FC236}">
                <a16:creationId xmlns:a16="http://schemas.microsoft.com/office/drawing/2014/main" id="{EA9026D2-42D8-46FE-AC0F-708DA6B881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2BF0AB96-0A70-49A0-9A6E-92AEE77513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278A4C12-0A73-4875-846B-BCB503B496E7}" type="slidenum">
              <a:rPr lang="cs-CZ" altLang="cs-CZ" b="0">
                <a:latin typeface="Times New Roman" panose="02020603050405020304" pitchFamily="18" charset="0"/>
              </a:rPr>
              <a:pPr eaLnBrk="1" hangingPunct="1"/>
              <a:t>32</a:t>
            </a:fld>
            <a:endParaRPr lang="cs-CZ" altLang="cs-CZ" b="0">
              <a:latin typeface="Times New Roman" panose="02020603050405020304" pitchFamily="18" charset="0"/>
            </a:endParaRPr>
          </a:p>
        </p:txBody>
      </p:sp>
      <p:sp>
        <p:nvSpPr>
          <p:cNvPr id="112643" name="Rectangle 2">
            <a:extLst>
              <a:ext uri="{FF2B5EF4-FFF2-40B4-BE49-F238E27FC236}">
                <a16:creationId xmlns:a16="http://schemas.microsoft.com/office/drawing/2014/main" id="{7585E0C4-635D-4B1C-B9EB-1ECA2CAB47CC}"/>
              </a:ext>
            </a:extLst>
          </p:cNvPr>
          <p:cNvSpPr>
            <a:spLocks noGrp="1" noRot="1" noChangeAspect="1" noChangeArrowheads="1" noTextEdit="1"/>
          </p:cNvSpPr>
          <p:nvPr>
            <p:ph type="sldImg"/>
          </p:nvPr>
        </p:nvSpPr>
        <p:spPr>
          <a:xfrm>
            <a:off x="381000" y="685800"/>
            <a:ext cx="6096000" cy="3429000"/>
          </a:xfrm>
          <a:ln/>
        </p:spPr>
      </p:sp>
      <p:sp>
        <p:nvSpPr>
          <p:cNvPr id="112644" name="Rectangle 3">
            <a:extLst>
              <a:ext uri="{FF2B5EF4-FFF2-40B4-BE49-F238E27FC236}">
                <a16:creationId xmlns:a16="http://schemas.microsoft.com/office/drawing/2014/main" id="{CD1C600E-A5F3-4AA8-AD04-096BE5F12D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EA71D75A-54ED-4B9A-B540-9BD49AE06E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BE33FACC-63B5-40D7-B0B3-208DB7481742}" type="slidenum">
              <a:rPr lang="cs-CZ" altLang="cs-CZ" b="0">
                <a:latin typeface="Times New Roman" panose="02020603050405020304" pitchFamily="18" charset="0"/>
              </a:rPr>
              <a:pPr eaLnBrk="1" hangingPunct="1"/>
              <a:t>33</a:t>
            </a:fld>
            <a:endParaRPr lang="cs-CZ" altLang="cs-CZ" b="0">
              <a:latin typeface="Times New Roman" panose="02020603050405020304" pitchFamily="18" charset="0"/>
            </a:endParaRPr>
          </a:p>
        </p:txBody>
      </p:sp>
      <p:sp>
        <p:nvSpPr>
          <p:cNvPr id="113667" name="Rectangle 2">
            <a:extLst>
              <a:ext uri="{FF2B5EF4-FFF2-40B4-BE49-F238E27FC236}">
                <a16:creationId xmlns:a16="http://schemas.microsoft.com/office/drawing/2014/main" id="{0FB6A60F-AB3B-4E24-A67F-BDE10BF168A5}"/>
              </a:ext>
            </a:extLst>
          </p:cNvPr>
          <p:cNvSpPr>
            <a:spLocks noGrp="1" noRot="1" noChangeAspect="1" noChangeArrowheads="1" noTextEdit="1"/>
          </p:cNvSpPr>
          <p:nvPr>
            <p:ph type="sldImg"/>
          </p:nvPr>
        </p:nvSpPr>
        <p:spPr>
          <a:xfrm>
            <a:off x="381000" y="685800"/>
            <a:ext cx="6096000" cy="3429000"/>
          </a:xfrm>
          <a:ln/>
        </p:spPr>
      </p:sp>
      <p:sp>
        <p:nvSpPr>
          <p:cNvPr id="113668" name="Rectangle 3">
            <a:extLst>
              <a:ext uri="{FF2B5EF4-FFF2-40B4-BE49-F238E27FC236}">
                <a16:creationId xmlns:a16="http://schemas.microsoft.com/office/drawing/2014/main" id="{8F4B215E-3713-4FA0-8F10-EB2E6A2886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E42D41E6-9C8A-4866-8611-77DF405C42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E5D4CB8B-4BE2-4DC4-BAD0-8D2A625075F8}" type="slidenum">
              <a:rPr lang="cs-CZ" altLang="cs-CZ" b="0">
                <a:latin typeface="Times New Roman" panose="02020603050405020304" pitchFamily="18" charset="0"/>
              </a:rPr>
              <a:pPr eaLnBrk="1" hangingPunct="1"/>
              <a:t>34</a:t>
            </a:fld>
            <a:endParaRPr lang="cs-CZ" altLang="cs-CZ" b="0">
              <a:latin typeface="Times New Roman" panose="02020603050405020304" pitchFamily="18" charset="0"/>
            </a:endParaRPr>
          </a:p>
        </p:txBody>
      </p:sp>
      <p:sp>
        <p:nvSpPr>
          <p:cNvPr id="114691" name="Rectangle 1026">
            <a:extLst>
              <a:ext uri="{FF2B5EF4-FFF2-40B4-BE49-F238E27FC236}">
                <a16:creationId xmlns:a16="http://schemas.microsoft.com/office/drawing/2014/main" id="{5E4D1281-0755-4B25-8AD6-F42FE8605679}"/>
              </a:ext>
            </a:extLst>
          </p:cNvPr>
          <p:cNvSpPr>
            <a:spLocks noGrp="1" noRot="1" noChangeAspect="1" noChangeArrowheads="1" noTextEdit="1"/>
          </p:cNvSpPr>
          <p:nvPr>
            <p:ph type="sldImg"/>
          </p:nvPr>
        </p:nvSpPr>
        <p:spPr>
          <a:xfrm>
            <a:off x="381000" y="685800"/>
            <a:ext cx="6096000" cy="3429000"/>
          </a:xfrm>
          <a:ln/>
        </p:spPr>
      </p:sp>
      <p:sp>
        <p:nvSpPr>
          <p:cNvPr id="114692" name="Rectangle 1027">
            <a:extLst>
              <a:ext uri="{FF2B5EF4-FFF2-40B4-BE49-F238E27FC236}">
                <a16:creationId xmlns:a16="http://schemas.microsoft.com/office/drawing/2014/main" id="{2813F803-FEE1-4545-B326-B89A431DFF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A8D7B2B7-30C4-42B8-9689-1B65ED4482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F6095089-5C09-4A77-9FA7-729BC6EEA558}" type="slidenum">
              <a:rPr lang="cs-CZ" altLang="cs-CZ" b="0">
                <a:latin typeface="Times New Roman" panose="02020603050405020304" pitchFamily="18" charset="0"/>
              </a:rPr>
              <a:pPr eaLnBrk="1" hangingPunct="1"/>
              <a:t>35</a:t>
            </a:fld>
            <a:endParaRPr lang="cs-CZ" altLang="cs-CZ" b="0">
              <a:latin typeface="Times New Roman" panose="02020603050405020304" pitchFamily="18" charset="0"/>
            </a:endParaRPr>
          </a:p>
        </p:txBody>
      </p:sp>
      <p:sp>
        <p:nvSpPr>
          <p:cNvPr id="116739" name="Rectangle 1026">
            <a:extLst>
              <a:ext uri="{FF2B5EF4-FFF2-40B4-BE49-F238E27FC236}">
                <a16:creationId xmlns:a16="http://schemas.microsoft.com/office/drawing/2014/main" id="{3B22A92D-8F6F-4490-A978-B0042D3E98CF}"/>
              </a:ext>
            </a:extLst>
          </p:cNvPr>
          <p:cNvSpPr>
            <a:spLocks noGrp="1" noRot="1" noChangeAspect="1" noChangeArrowheads="1" noTextEdit="1"/>
          </p:cNvSpPr>
          <p:nvPr>
            <p:ph type="sldImg"/>
          </p:nvPr>
        </p:nvSpPr>
        <p:spPr>
          <a:xfrm>
            <a:off x="381000" y="685800"/>
            <a:ext cx="6096000" cy="3429000"/>
          </a:xfrm>
          <a:ln/>
        </p:spPr>
      </p:sp>
      <p:sp>
        <p:nvSpPr>
          <p:cNvPr id="116740" name="Rectangle 1027">
            <a:extLst>
              <a:ext uri="{FF2B5EF4-FFF2-40B4-BE49-F238E27FC236}">
                <a16:creationId xmlns:a16="http://schemas.microsoft.com/office/drawing/2014/main" id="{608E1FC8-700C-4DC0-8A7A-36C0C3EA77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D778B1E9-70F5-4B87-BAD7-5D448A5CB7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5D7D54B0-D4D7-400E-A2DB-A93BABE061ED}" type="slidenum">
              <a:rPr lang="cs-CZ" altLang="cs-CZ" b="0">
                <a:latin typeface="Times New Roman" panose="02020603050405020304" pitchFamily="18" charset="0"/>
              </a:rPr>
              <a:pPr eaLnBrk="1" hangingPunct="1"/>
              <a:t>36</a:t>
            </a:fld>
            <a:endParaRPr lang="cs-CZ" altLang="cs-CZ" b="0">
              <a:latin typeface="Times New Roman" panose="02020603050405020304" pitchFamily="18" charset="0"/>
            </a:endParaRPr>
          </a:p>
        </p:txBody>
      </p:sp>
      <p:sp>
        <p:nvSpPr>
          <p:cNvPr id="117763" name="Rectangle 1026">
            <a:extLst>
              <a:ext uri="{FF2B5EF4-FFF2-40B4-BE49-F238E27FC236}">
                <a16:creationId xmlns:a16="http://schemas.microsoft.com/office/drawing/2014/main" id="{A955BEA1-3F43-4140-9C55-731EDFF1624A}"/>
              </a:ext>
            </a:extLst>
          </p:cNvPr>
          <p:cNvSpPr>
            <a:spLocks noGrp="1" noRot="1" noChangeAspect="1" noChangeArrowheads="1" noTextEdit="1"/>
          </p:cNvSpPr>
          <p:nvPr>
            <p:ph type="sldImg"/>
          </p:nvPr>
        </p:nvSpPr>
        <p:spPr>
          <a:xfrm>
            <a:off x="381000" y="685800"/>
            <a:ext cx="6096000" cy="3429000"/>
          </a:xfrm>
          <a:ln/>
        </p:spPr>
      </p:sp>
      <p:sp>
        <p:nvSpPr>
          <p:cNvPr id="117764" name="Rectangle 1027">
            <a:extLst>
              <a:ext uri="{FF2B5EF4-FFF2-40B4-BE49-F238E27FC236}">
                <a16:creationId xmlns:a16="http://schemas.microsoft.com/office/drawing/2014/main" id="{5C35DEC1-D24D-491D-950E-010C19EBA9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A8D4E8E4-EDAE-4E87-B46A-76B4FEFF0D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0C1944BE-1C9B-4BE2-B98E-BD762874F5DB}" type="slidenum">
              <a:rPr lang="cs-CZ" altLang="cs-CZ" b="0">
                <a:latin typeface="Times New Roman" panose="02020603050405020304" pitchFamily="18" charset="0"/>
              </a:rPr>
              <a:pPr eaLnBrk="1" hangingPunct="1"/>
              <a:t>37</a:t>
            </a:fld>
            <a:endParaRPr lang="cs-CZ" altLang="cs-CZ" b="0">
              <a:latin typeface="Times New Roman" panose="02020603050405020304" pitchFamily="18" charset="0"/>
            </a:endParaRPr>
          </a:p>
        </p:txBody>
      </p:sp>
      <p:sp>
        <p:nvSpPr>
          <p:cNvPr id="118787" name="Rectangle 1026">
            <a:extLst>
              <a:ext uri="{FF2B5EF4-FFF2-40B4-BE49-F238E27FC236}">
                <a16:creationId xmlns:a16="http://schemas.microsoft.com/office/drawing/2014/main" id="{ABBB553C-CE74-462D-99D7-9B87424D61E8}"/>
              </a:ext>
            </a:extLst>
          </p:cNvPr>
          <p:cNvSpPr>
            <a:spLocks noGrp="1" noRot="1" noChangeAspect="1" noChangeArrowheads="1" noTextEdit="1"/>
          </p:cNvSpPr>
          <p:nvPr>
            <p:ph type="sldImg"/>
          </p:nvPr>
        </p:nvSpPr>
        <p:spPr>
          <a:xfrm>
            <a:off x="381000" y="685800"/>
            <a:ext cx="6096000" cy="3429000"/>
          </a:xfrm>
          <a:ln/>
        </p:spPr>
      </p:sp>
      <p:sp>
        <p:nvSpPr>
          <p:cNvPr id="118788" name="Rectangle 1027">
            <a:extLst>
              <a:ext uri="{FF2B5EF4-FFF2-40B4-BE49-F238E27FC236}">
                <a16:creationId xmlns:a16="http://schemas.microsoft.com/office/drawing/2014/main" id="{A01D79B3-098C-49F5-BBF7-BEDEFBF6DF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957D306D-B6A1-4366-9E5D-451DD6C7BF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4614C241-2708-4F3B-99EA-A7036B4AD01E}" type="slidenum">
              <a:rPr lang="cs-CZ" altLang="cs-CZ" b="0">
                <a:latin typeface="Times New Roman" panose="02020603050405020304" pitchFamily="18" charset="0"/>
              </a:rPr>
              <a:pPr eaLnBrk="1" hangingPunct="1"/>
              <a:t>38</a:t>
            </a:fld>
            <a:endParaRPr lang="cs-CZ" altLang="cs-CZ" b="0">
              <a:latin typeface="Times New Roman" panose="02020603050405020304" pitchFamily="18" charset="0"/>
            </a:endParaRPr>
          </a:p>
        </p:txBody>
      </p:sp>
      <p:sp>
        <p:nvSpPr>
          <p:cNvPr id="119811" name="Rectangle 1026">
            <a:extLst>
              <a:ext uri="{FF2B5EF4-FFF2-40B4-BE49-F238E27FC236}">
                <a16:creationId xmlns:a16="http://schemas.microsoft.com/office/drawing/2014/main" id="{6E44D9F5-C2B4-4F5F-9684-98D920BD7E1F}"/>
              </a:ext>
            </a:extLst>
          </p:cNvPr>
          <p:cNvSpPr>
            <a:spLocks noGrp="1" noRot="1" noChangeAspect="1" noChangeArrowheads="1" noTextEdit="1"/>
          </p:cNvSpPr>
          <p:nvPr>
            <p:ph type="sldImg"/>
          </p:nvPr>
        </p:nvSpPr>
        <p:spPr>
          <a:xfrm>
            <a:off x="381000" y="685800"/>
            <a:ext cx="6096000" cy="3429000"/>
          </a:xfrm>
          <a:ln/>
        </p:spPr>
      </p:sp>
      <p:sp>
        <p:nvSpPr>
          <p:cNvPr id="119812" name="Rectangle 1027">
            <a:extLst>
              <a:ext uri="{FF2B5EF4-FFF2-40B4-BE49-F238E27FC236}">
                <a16:creationId xmlns:a16="http://schemas.microsoft.com/office/drawing/2014/main" id="{700AE4D4-F456-4548-AD00-130E24E429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8281EFDF-B0EF-4AE7-BD52-BDCF77ECB2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C791B7A8-FF61-45CF-A786-12CAAC954E0D}" type="slidenum">
              <a:rPr lang="cs-CZ" altLang="cs-CZ" b="0">
                <a:latin typeface="Times New Roman" panose="02020603050405020304" pitchFamily="18" charset="0"/>
              </a:rPr>
              <a:pPr eaLnBrk="1" hangingPunct="1"/>
              <a:t>39</a:t>
            </a:fld>
            <a:endParaRPr lang="cs-CZ" altLang="cs-CZ" b="0">
              <a:latin typeface="Times New Roman" panose="02020603050405020304" pitchFamily="18" charset="0"/>
            </a:endParaRPr>
          </a:p>
        </p:txBody>
      </p:sp>
      <p:sp>
        <p:nvSpPr>
          <p:cNvPr id="121859" name="Rectangle 2">
            <a:extLst>
              <a:ext uri="{FF2B5EF4-FFF2-40B4-BE49-F238E27FC236}">
                <a16:creationId xmlns:a16="http://schemas.microsoft.com/office/drawing/2014/main" id="{7C92013D-F887-4DE4-8D89-9E5C3EF2D29E}"/>
              </a:ext>
            </a:extLst>
          </p:cNvPr>
          <p:cNvSpPr>
            <a:spLocks noGrp="1" noRot="1" noChangeAspect="1" noChangeArrowheads="1" noTextEdit="1"/>
          </p:cNvSpPr>
          <p:nvPr>
            <p:ph type="sldImg"/>
          </p:nvPr>
        </p:nvSpPr>
        <p:spPr>
          <a:xfrm>
            <a:off x="381000" y="685800"/>
            <a:ext cx="6096000" cy="3429000"/>
          </a:xfrm>
          <a:ln/>
        </p:spPr>
      </p:sp>
      <p:sp>
        <p:nvSpPr>
          <p:cNvPr id="121860" name="Rectangle 3">
            <a:extLst>
              <a:ext uri="{FF2B5EF4-FFF2-40B4-BE49-F238E27FC236}">
                <a16:creationId xmlns:a16="http://schemas.microsoft.com/office/drawing/2014/main" id="{11FEB10F-243D-498C-8545-8DC66264F3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12B837CB-E195-4F63-A500-17EE155323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D15A1BCE-7435-47C8-8588-33E24A53802E}" type="slidenum">
              <a:rPr lang="cs-CZ" altLang="cs-CZ" b="0">
                <a:latin typeface="Times New Roman" panose="02020603050405020304" pitchFamily="18" charset="0"/>
              </a:rPr>
              <a:pPr eaLnBrk="1" hangingPunct="1"/>
              <a:t>40</a:t>
            </a:fld>
            <a:endParaRPr lang="cs-CZ" altLang="cs-CZ" b="0">
              <a:latin typeface="Times New Roman" panose="02020603050405020304" pitchFamily="18" charset="0"/>
            </a:endParaRPr>
          </a:p>
        </p:txBody>
      </p:sp>
      <p:sp>
        <p:nvSpPr>
          <p:cNvPr id="122883" name="Rectangle 2">
            <a:extLst>
              <a:ext uri="{FF2B5EF4-FFF2-40B4-BE49-F238E27FC236}">
                <a16:creationId xmlns:a16="http://schemas.microsoft.com/office/drawing/2014/main" id="{C64AE079-6E8B-46CA-A7F7-0FFA367A1B2F}"/>
              </a:ext>
            </a:extLst>
          </p:cNvPr>
          <p:cNvSpPr>
            <a:spLocks noGrp="1" noRot="1" noChangeAspect="1" noChangeArrowheads="1" noTextEdit="1"/>
          </p:cNvSpPr>
          <p:nvPr>
            <p:ph type="sldImg"/>
          </p:nvPr>
        </p:nvSpPr>
        <p:spPr>
          <a:xfrm>
            <a:off x="381000" y="685800"/>
            <a:ext cx="6096000" cy="3429000"/>
          </a:xfrm>
          <a:ln/>
        </p:spPr>
      </p:sp>
      <p:sp>
        <p:nvSpPr>
          <p:cNvPr id="122884" name="Rectangle 3">
            <a:extLst>
              <a:ext uri="{FF2B5EF4-FFF2-40B4-BE49-F238E27FC236}">
                <a16:creationId xmlns:a16="http://schemas.microsoft.com/office/drawing/2014/main" id="{F1B6818B-58B0-4324-95DF-E7D5C3F74C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04006167-8F70-48AC-8F29-E349D1FF42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D087F4C1-18D9-49C3-A385-CD1E1E5DEF93}" type="slidenum">
              <a:rPr lang="cs-CZ" altLang="cs-CZ" b="0">
                <a:latin typeface="Times New Roman" panose="02020603050405020304" pitchFamily="18" charset="0"/>
              </a:rPr>
              <a:pPr eaLnBrk="1" hangingPunct="1"/>
              <a:t>5</a:t>
            </a:fld>
            <a:endParaRPr lang="cs-CZ" altLang="cs-CZ" b="0">
              <a:latin typeface="Times New Roman" panose="02020603050405020304" pitchFamily="18" charset="0"/>
            </a:endParaRPr>
          </a:p>
        </p:txBody>
      </p:sp>
      <p:sp>
        <p:nvSpPr>
          <p:cNvPr id="80899" name="Rectangle 2">
            <a:extLst>
              <a:ext uri="{FF2B5EF4-FFF2-40B4-BE49-F238E27FC236}">
                <a16:creationId xmlns:a16="http://schemas.microsoft.com/office/drawing/2014/main" id="{6B8B8B4C-6D2E-41C2-8F4E-372234150C37}"/>
              </a:ext>
            </a:extLst>
          </p:cNvPr>
          <p:cNvSpPr>
            <a:spLocks noGrp="1" noRot="1" noChangeAspect="1" noChangeArrowheads="1" noTextEdit="1"/>
          </p:cNvSpPr>
          <p:nvPr>
            <p:ph type="sldImg"/>
          </p:nvPr>
        </p:nvSpPr>
        <p:spPr>
          <a:xfrm>
            <a:off x="381000" y="685800"/>
            <a:ext cx="6096000" cy="3429000"/>
          </a:xfrm>
          <a:ln/>
        </p:spPr>
      </p:sp>
      <p:sp>
        <p:nvSpPr>
          <p:cNvPr id="80900" name="Rectangle 3">
            <a:extLst>
              <a:ext uri="{FF2B5EF4-FFF2-40B4-BE49-F238E27FC236}">
                <a16:creationId xmlns:a16="http://schemas.microsoft.com/office/drawing/2014/main" id="{2918D928-600E-4F2A-9510-AF5F1E3BE1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BFFD3BD2-FAB7-4133-8E86-C1A88F0D4D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8E40027E-B0F4-4626-A319-093F93CAF98C}" type="slidenum">
              <a:rPr lang="cs-CZ" altLang="cs-CZ" b="0">
                <a:latin typeface="Times New Roman" panose="02020603050405020304" pitchFamily="18" charset="0"/>
              </a:rPr>
              <a:pPr eaLnBrk="1" hangingPunct="1"/>
              <a:t>41</a:t>
            </a:fld>
            <a:endParaRPr lang="cs-CZ" altLang="cs-CZ" b="0">
              <a:latin typeface="Times New Roman" panose="02020603050405020304" pitchFamily="18" charset="0"/>
            </a:endParaRPr>
          </a:p>
        </p:txBody>
      </p:sp>
      <p:sp>
        <p:nvSpPr>
          <p:cNvPr id="123907" name="Rectangle 2">
            <a:extLst>
              <a:ext uri="{FF2B5EF4-FFF2-40B4-BE49-F238E27FC236}">
                <a16:creationId xmlns:a16="http://schemas.microsoft.com/office/drawing/2014/main" id="{C9390633-DB5B-441F-BD5A-D94100274B75}"/>
              </a:ext>
            </a:extLst>
          </p:cNvPr>
          <p:cNvSpPr>
            <a:spLocks noGrp="1" noRot="1" noChangeAspect="1" noChangeArrowheads="1" noTextEdit="1"/>
          </p:cNvSpPr>
          <p:nvPr>
            <p:ph type="sldImg"/>
          </p:nvPr>
        </p:nvSpPr>
        <p:spPr>
          <a:xfrm>
            <a:off x="381000" y="685800"/>
            <a:ext cx="6096000" cy="3429000"/>
          </a:xfrm>
          <a:ln/>
        </p:spPr>
      </p:sp>
      <p:sp>
        <p:nvSpPr>
          <p:cNvPr id="123908" name="Rectangle 3">
            <a:extLst>
              <a:ext uri="{FF2B5EF4-FFF2-40B4-BE49-F238E27FC236}">
                <a16:creationId xmlns:a16="http://schemas.microsoft.com/office/drawing/2014/main" id="{3224A961-2548-4D84-AB0F-C9E2C52D45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D72B96BB-D66E-4DA3-9731-C92D08CDF7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FF8B176D-836D-4CA6-93D2-2345862B0B40}" type="slidenum">
              <a:rPr lang="cs-CZ" altLang="cs-CZ" b="0">
                <a:latin typeface="Times New Roman" panose="02020603050405020304" pitchFamily="18" charset="0"/>
              </a:rPr>
              <a:pPr eaLnBrk="1" hangingPunct="1"/>
              <a:t>42</a:t>
            </a:fld>
            <a:endParaRPr lang="cs-CZ" altLang="cs-CZ" b="0">
              <a:latin typeface="Times New Roman" panose="02020603050405020304" pitchFamily="18" charset="0"/>
            </a:endParaRPr>
          </a:p>
        </p:txBody>
      </p:sp>
      <p:sp>
        <p:nvSpPr>
          <p:cNvPr id="124931" name="Rectangle 2">
            <a:extLst>
              <a:ext uri="{FF2B5EF4-FFF2-40B4-BE49-F238E27FC236}">
                <a16:creationId xmlns:a16="http://schemas.microsoft.com/office/drawing/2014/main" id="{5B2B7549-FC98-49CD-A94E-5BED4ADA47D9}"/>
              </a:ext>
            </a:extLst>
          </p:cNvPr>
          <p:cNvSpPr>
            <a:spLocks noGrp="1" noRot="1" noChangeAspect="1" noChangeArrowheads="1" noTextEdit="1"/>
          </p:cNvSpPr>
          <p:nvPr>
            <p:ph type="sldImg"/>
          </p:nvPr>
        </p:nvSpPr>
        <p:spPr>
          <a:xfrm>
            <a:off x="381000" y="685800"/>
            <a:ext cx="6096000" cy="3429000"/>
          </a:xfrm>
          <a:ln/>
        </p:spPr>
      </p:sp>
      <p:sp>
        <p:nvSpPr>
          <p:cNvPr id="124932" name="Rectangle 3">
            <a:extLst>
              <a:ext uri="{FF2B5EF4-FFF2-40B4-BE49-F238E27FC236}">
                <a16:creationId xmlns:a16="http://schemas.microsoft.com/office/drawing/2014/main" id="{DD4B1DE6-69FF-4C52-B1EF-1278FD8D3A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63EB809E-3ABB-4470-B3EB-942D80CF09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41F4150D-120D-4AEA-8721-A4984073ECCC}" type="slidenum">
              <a:rPr lang="cs-CZ" altLang="cs-CZ" b="0">
                <a:latin typeface="Times New Roman" panose="02020603050405020304" pitchFamily="18" charset="0"/>
              </a:rPr>
              <a:pPr eaLnBrk="1" hangingPunct="1"/>
              <a:t>43</a:t>
            </a:fld>
            <a:endParaRPr lang="cs-CZ" altLang="cs-CZ" b="0">
              <a:latin typeface="Times New Roman" panose="02020603050405020304" pitchFamily="18" charset="0"/>
            </a:endParaRPr>
          </a:p>
        </p:txBody>
      </p:sp>
      <p:sp>
        <p:nvSpPr>
          <p:cNvPr id="125955" name="Rectangle 2">
            <a:extLst>
              <a:ext uri="{FF2B5EF4-FFF2-40B4-BE49-F238E27FC236}">
                <a16:creationId xmlns:a16="http://schemas.microsoft.com/office/drawing/2014/main" id="{A47C9B95-78FF-44F5-9E48-16F17FE0D16F}"/>
              </a:ext>
            </a:extLst>
          </p:cNvPr>
          <p:cNvSpPr>
            <a:spLocks noGrp="1" noRot="1" noChangeAspect="1" noChangeArrowheads="1" noTextEdit="1"/>
          </p:cNvSpPr>
          <p:nvPr>
            <p:ph type="sldImg"/>
          </p:nvPr>
        </p:nvSpPr>
        <p:spPr>
          <a:xfrm>
            <a:off x="381000" y="685800"/>
            <a:ext cx="6096000" cy="3429000"/>
          </a:xfrm>
          <a:ln/>
        </p:spPr>
      </p:sp>
      <p:sp>
        <p:nvSpPr>
          <p:cNvPr id="125956" name="Rectangle 3">
            <a:extLst>
              <a:ext uri="{FF2B5EF4-FFF2-40B4-BE49-F238E27FC236}">
                <a16:creationId xmlns:a16="http://schemas.microsoft.com/office/drawing/2014/main" id="{C963A8F3-D90E-488A-A533-966D5E7313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9122B1B1-6FC5-4FAA-A310-82DDD39168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76109C9A-3813-489B-BA45-7750797C17DF}" type="slidenum">
              <a:rPr lang="cs-CZ" altLang="cs-CZ" b="0">
                <a:latin typeface="Times New Roman" panose="02020603050405020304" pitchFamily="18" charset="0"/>
              </a:rPr>
              <a:pPr eaLnBrk="1" hangingPunct="1"/>
              <a:t>44</a:t>
            </a:fld>
            <a:endParaRPr lang="cs-CZ" altLang="cs-CZ" b="0">
              <a:latin typeface="Times New Roman" panose="02020603050405020304" pitchFamily="18" charset="0"/>
            </a:endParaRPr>
          </a:p>
        </p:txBody>
      </p:sp>
      <p:sp>
        <p:nvSpPr>
          <p:cNvPr id="128003" name="Rectangle 2">
            <a:extLst>
              <a:ext uri="{FF2B5EF4-FFF2-40B4-BE49-F238E27FC236}">
                <a16:creationId xmlns:a16="http://schemas.microsoft.com/office/drawing/2014/main" id="{79BE65F9-9D59-4EEC-B22D-4C879DEB455F}"/>
              </a:ext>
            </a:extLst>
          </p:cNvPr>
          <p:cNvSpPr>
            <a:spLocks noGrp="1" noRot="1" noChangeAspect="1" noChangeArrowheads="1" noTextEdit="1"/>
          </p:cNvSpPr>
          <p:nvPr>
            <p:ph type="sldImg"/>
          </p:nvPr>
        </p:nvSpPr>
        <p:spPr>
          <a:xfrm>
            <a:off x="381000" y="685800"/>
            <a:ext cx="6096000" cy="3429000"/>
          </a:xfrm>
          <a:ln/>
        </p:spPr>
      </p:sp>
      <p:sp>
        <p:nvSpPr>
          <p:cNvPr id="128004" name="Rectangle 3">
            <a:extLst>
              <a:ext uri="{FF2B5EF4-FFF2-40B4-BE49-F238E27FC236}">
                <a16:creationId xmlns:a16="http://schemas.microsoft.com/office/drawing/2014/main" id="{957AFF77-C6EA-4778-938A-E7F00F38B8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B4F00190-64C8-4EDE-9981-AEEEC5534B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8040B082-BF4E-4AF7-9F91-4AE64C4C8671}" type="slidenum">
              <a:rPr lang="cs-CZ" altLang="cs-CZ" b="0">
                <a:latin typeface="Times New Roman" panose="02020603050405020304" pitchFamily="18" charset="0"/>
              </a:rPr>
              <a:pPr eaLnBrk="1" hangingPunct="1"/>
              <a:t>45</a:t>
            </a:fld>
            <a:endParaRPr lang="cs-CZ" altLang="cs-CZ" b="0">
              <a:latin typeface="Times New Roman" panose="02020603050405020304" pitchFamily="18" charset="0"/>
            </a:endParaRPr>
          </a:p>
        </p:txBody>
      </p:sp>
      <p:sp>
        <p:nvSpPr>
          <p:cNvPr id="129027" name="Rectangle 2">
            <a:extLst>
              <a:ext uri="{FF2B5EF4-FFF2-40B4-BE49-F238E27FC236}">
                <a16:creationId xmlns:a16="http://schemas.microsoft.com/office/drawing/2014/main" id="{44178918-C6A7-4AE5-BB60-26B49BDA5E1C}"/>
              </a:ext>
            </a:extLst>
          </p:cNvPr>
          <p:cNvSpPr>
            <a:spLocks noGrp="1" noRot="1" noChangeAspect="1" noChangeArrowheads="1" noTextEdit="1"/>
          </p:cNvSpPr>
          <p:nvPr>
            <p:ph type="sldImg"/>
          </p:nvPr>
        </p:nvSpPr>
        <p:spPr>
          <a:xfrm>
            <a:off x="381000" y="685800"/>
            <a:ext cx="6096000" cy="3429000"/>
          </a:xfrm>
          <a:ln/>
        </p:spPr>
      </p:sp>
      <p:sp>
        <p:nvSpPr>
          <p:cNvPr id="129028" name="Rectangle 3">
            <a:extLst>
              <a:ext uri="{FF2B5EF4-FFF2-40B4-BE49-F238E27FC236}">
                <a16:creationId xmlns:a16="http://schemas.microsoft.com/office/drawing/2014/main" id="{67BB643A-5DE1-4442-B538-220A313289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0ACC6A2C-B4B5-48CE-8CBF-B11E0FB17A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97BC1A2D-B250-444B-9C24-D1732F98AF49}" type="slidenum">
              <a:rPr lang="cs-CZ" altLang="cs-CZ" b="0">
                <a:latin typeface="Times New Roman" panose="02020603050405020304" pitchFamily="18" charset="0"/>
              </a:rPr>
              <a:pPr eaLnBrk="1" hangingPunct="1"/>
              <a:t>46</a:t>
            </a:fld>
            <a:endParaRPr lang="cs-CZ" altLang="cs-CZ" b="0">
              <a:latin typeface="Times New Roman" panose="02020603050405020304" pitchFamily="18" charset="0"/>
            </a:endParaRPr>
          </a:p>
        </p:txBody>
      </p:sp>
      <p:sp>
        <p:nvSpPr>
          <p:cNvPr id="131075" name="Rectangle 2">
            <a:extLst>
              <a:ext uri="{FF2B5EF4-FFF2-40B4-BE49-F238E27FC236}">
                <a16:creationId xmlns:a16="http://schemas.microsoft.com/office/drawing/2014/main" id="{B455D7B2-0476-4C96-B924-B8EC033AE141}"/>
              </a:ext>
            </a:extLst>
          </p:cNvPr>
          <p:cNvSpPr>
            <a:spLocks noGrp="1" noRot="1" noChangeAspect="1" noChangeArrowheads="1" noTextEdit="1"/>
          </p:cNvSpPr>
          <p:nvPr>
            <p:ph type="sldImg"/>
          </p:nvPr>
        </p:nvSpPr>
        <p:spPr>
          <a:xfrm>
            <a:off x="381000" y="685800"/>
            <a:ext cx="6096000" cy="3429000"/>
          </a:xfrm>
          <a:ln/>
        </p:spPr>
      </p:sp>
      <p:sp>
        <p:nvSpPr>
          <p:cNvPr id="131076" name="Rectangle 3">
            <a:extLst>
              <a:ext uri="{FF2B5EF4-FFF2-40B4-BE49-F238E27FC236}">
                <a16:creationId xmlns:a16="http://schemas.microsoft.com/office/drawing/2014/main" id="{AAC9AE9C-4467-4B00-9F8F-9F47E310DF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C6EAB68A-2BEF-46FB-AA78-DFD6DE2F7F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652A563C-5FE8-425C-982A-1F610B68DA81}" type="slidenum">
              <a:rPr lang="cs-CZ" altLang="cs-CZ" b="0">
                <a:latin typeface="Times New Roman" panose="02020603050405020304" pitchFamily="18" charset="0"/>
              </a:rPr>
              <a:pPr eaLnBrk="1" hangingPunct="1"/>
              <a:t>47</a:t>
            </a:fld>
            <a:endParaRPr lang="cs-CZ" altLang="cs-CZ" b="0">
              <a:latin typeface="Times New Roman" panose="02020603050405020304" pitchFamily="18" charset="0"/>
            </a:endParaRPr>
          </a:p>
        </p:txBody>
      </p:sp>
      <p:sp>
        <p:nvSpPr>
          <p:cNvPr id="132099" name="Rectangle 2">
            <a:extLst>
              <a:ext uri="{FF2B5EF4-FFF2-40B4-BE49-F238E27FC236}">
                <a16:creationId xmlns:a16="http://schemas.microsoft.com/office/drawing/2014/main" id="{AC10327E-E694-402C-8AC4-5DC97D2FBF6D}"/>
              </a:ext>
            </a:extLst>
          </p:cNvPr>
          <p:cNvSpPr>
            <a:spLocks noGrp="1" noRot="1" noChangeAspect="1" noChangeArrowheads="1" noTextEdit="1"/>
          </p:cNvSpPr>
          <p:nvPr>
            <p:ph type="sldImg"/>
          </p:nvPr>
        </p:nvSpPr>
        <p:spPr>
          <a:xfrm>
            <a:off x="381000" y="685800"/>
            <a:ext cx="6096000" cy="3429000"/>
          </a:xfrm>
          <a:ln/>
        </p:spPr>
      </p:sp>
      <p:sp>
        <p:nvSpPr>
          <p:cNvPr id="132100" name="Rectangle 3">
            <a:extLst>
              <a:ext uri="{FF2B5EF4-FFF2-40B4-BE49-F238E27FC236}">
                <a16:creationId xmlns:a16="http://schemas.microsoft.com/office/drawing/2014/main" id="{B7ADFC71-1EF2-4EBB-BE56-BABBC2774E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ECE1E689-1A78-43A1-B5F7-B5F3DB444C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3582E27F-114B-45D1-8BFC-1F3790771FE3}" type="slidenum">
              <a:rPr lang="cs-CZ" altLang="cs-CZ" b="0">
                <a:latin typeface="Times New Roman" panose="02020603050405020304" pitchFamily="18" charset="0"/>
              </a:rPr>
              <a:pPr eaLnBrk="1" hangingPunct="1"/>
              <a:t>48</a:t>
            </a:fld>
            <a:endParaRPr lang="cs-CZ" altLang="cs-CZ" b="0">
              <a:latin typeface="Times New Roman" panose="02020603050405020304" pitchFamily="18" charset="0"/>
            </a:endParaRPr>
          </a:p>
        </p:txBody>
      </p:sp>
      <p:sp>
        <p:nvSpPr>
          <p:cNvPr id="133123" name="Rectangle 2">
            <a:extLst>
              <a:ext uri="{FF2B5EF4-FFF2-40B4-BE49-F238E27FC236}">
                <a16:creationId xmlns:a16="http://schemas.microsoft.com/office/drawing/2014/main" id="{FF7747F3-6E63-425B-8942-7EF5E8DB322A}"/>
              </a:ext>
            </a:extLst>
          </p:cNvPr>
          <p:cNvSpPr>
            <a:spLocks noGrp="1" noRot="1" noChangeAspect="1" noChangeArrowheads="1" noTextEdit="1"/>
          </p:cNvSpPr>
          <p:nvPr>
            <p:ph type="sldImg"/>
          </p:nvPr>
        </p:nvSpPr>
        <p:spPr>
          <a:xfrm>
            <a:off x="381000" y="685800"/>
            <a:ext cx="6096000" cy="3429000"/>
          </a:xfrm>
          <a:ln/>
        </p:spPr>
      </p:sp>
      <p:sp>
        <p:nvSpPr>
          <p:cNvPr id="133124" name="Rectangle 3">
            <a:extLst>
              <a:ext uri="{FF2B5EF4-FFF2-40B4-BE49-F238E27FC236}">
                <a16:creationId xmlns:a16="http://schemas.microsoft.com/office/drawing/2014/main" id="{663FD6B6-3746-42D6-A744-5C45074E75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5B380109-183A-46E5-8186-09A6233EE7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31F34899-0A25-44A6-9496-7431C669DF8E}" type="slidenum">
              <a:rPr lang="cs-CZ" altLang="cs-CZ" b="0">
                <a:latin typeface="Times New Roman" panose="02020603050405020304" pitchFamily="18" charset="0"/>
              </a:rPr>
              <a:pPr eaLnBrk="1" hangingPunct="1"/>
              <a:t>49</a:t>
            </a:fld>
            <a:endParaRPr lang="cs-CZ" altLang="cs-CZ" b="0">
              <a:latin typeface="Times New Roman" panose="02020603050405020304" pitchFamily="18" charset="0"/>
            </a:endParaRPr>
          </a:p>
        </p:txBody>
      </p:sp>
      <p:sp>
        <p:nvSpPr>
          <p:cNvPr id="134147" name="Rectangle 2">
            <a:extLst>
              <a:ext uri="{FF2B5EF4-FFF2-40B4-BE49-F238E27FC236}">
                <a16:creationId xmlns:a16="http://schemas.microsoft.com/office/drawing/2014/main" id="{303BF55A-54F0-4D48-B626-FB41FB96EDC6}"/>
              </a:ext>
            </a:extLst>
          </p:cNvPr>
          <p:cNvSpPr>
            <a:spLocks noGrp="1" noRot="1" noChangeAspect="1" noChangeArrowheads="1" noTextEdit="1"/>
          </p:cNvSpPr>
          <p:nvPr>
            <p:ph type="sldImg"/>
          </p:nvPr>
        </p:nvSpPr>
        <p:spPr>
          <a:xfrm>
            <a:off x="381000" y="685800"/>
            <a:ext cx="6096000" cy="3429000"/>
          </a:xfrm>
          <a:ln/>
        </p:spPr>
      </p:sp>
      <p:sp>
        <p:nvSpPr>
          <p:cNvPr id="134148" name="Rectangle 3">
            <a:extLst>
              <a:ext uri="{FF2B5EF4-FFF2-40B4-BE49-F238E27FC236}">
                <a16:creationId xmlns:a16="http://schemas.microsoft.com/office/drawing/2014/main" id="{3A34BC47-9C92-4AD5-B453-1480FB0DE1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B72C7A68-03F7-46FD-8296-DB043E8C54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58F13A08-9418-4173-878B-FCD5602C691B}" type="slidenum">
              <a:rPr lang="cs-CZ" altLang="cs-CZ" b="0">
                <a:latin typeface="Times New Roman" panose="02020603050405020304" pitchFamily="18" charset="0"/>
              </a:rPr>
              <a:pPr eaLnBrk="1" hangingPunct="1"/>
              <a:t>53</a:t>
            </a:fld>
            <a:endParaRPr lang="cs-CZ" altLang="cs-CZ" b="0">
              <a:latin typeface="Times New Roman" panose="02020603050405020304" pitchFamily="18" charset="0"/>
            </a:endParaRPr>
          </a:p>
        </p:txBody>
      </p:sp>
      <p:sp>
        <p:nvSpPr>
          <p:cNvPr id="135171" name="Rectangle 2">
            <a:extLst>
              <a:ext uri="{FF2B5EF4-FFF2-40B4-BE49-F238E27FC236}">
                <a16:creationId xmlns:a16="http://schemas.microsoft.com/office/drawing/2014/main" id="{A359B4E1-D3C6-4BCC-BFEC-60BE2517689D}"/>
              </a:ext>
            </a:extLst>
          </p:cNvPr>
          <p:cNvSpPr>
            <a:spLocks noGrp="1" noRot="1" noChangeAspect="1" noChangeArrowheads="1" noTextEdit="1"/>
          </p:cNvSpPr>
          <p:nvPr>
            <p:ph type="sldImg"/>
          </p:nvPr>
        </p:nvSpPr>
        <p:spPr>
          <a:xfrm>
            <a:off x="381000" y="685800"/>
            <a:ext cx="6096000" cy="3429000"/>
          </a:xfrm>
          <a:ln/>
        </p:spPr>
      </p:sp>
      <p:sp>
        <p:nvSpPr>
          <p:cNvPr id="135172" name="Rectangle 3">
            <a:extLst>
              <a:ext uri="{FF2B5EF4-FFF2-40B4-BE49-F238E27FC236}">
                <a16:creationId xmlns:a16="http://schemas.microsoft.com/office/drawing/2014/main" id="{65467A06-13F1-47A3-9F4E-FF438E8EF3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DF8D0478-5BE2-4F76-A3A1-EC1B326B98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C5114601-B7B2-4C11-85AD-498B7F867D32}" type="slidenum">
              <a:rPr lang="cs-CZ" altLang="cs-CZ" b="0">
                <a:latin typeface="Times New Roman" panose="02020603050405020304" pitchFamily="18" charset="0"/>
              </a:rPr>
              <a:pPr eaLnBrk="1" hangingPunct="1"/>
              <a:t>6</a:t>
            </a:fld>
            <a:endParaRPr lang="cs-CZ" altLang="cs-CZ" b="0">
              <a:latin typeface="Times New Roman" panose="02020603050405020304" pitchFamily="18" charset="0"/>
            </a:endParaRPr>
          </a:p>
        </p:txBody>
      </p:sp>
      <p:sp>
        <p:nvSpPr>
          <p:cNvPr id="82947" name="Rectangle 2">
            <a:extLst>
              <a:ext uri="{FF2B5EF4-FFF2-40B4-BE49-F238E27FC236}">
                <a16:creationId xmlns:a16="http://schemas.microsoft.com/office/drawing/2014/main" id="{EC5F5E9D-F3CE-4F89-85D6-ED33F3940FFA}"/>
              </a:ext>
            </a:extLst>
          </p:cNvPr>
          <p:cNvSpPr>
            <a:spLocks noGrp="1" noRot="1" noChangeAspect="1" noChangeArrowheads="1" noTextEdit="1"/>
          </p:cNvSpPr>
          <p:nvPr>
            <p:ph type="sldImg"/>
          </p:nvPr>
        </p:nvSpPr>
        <p:spPr>
          <a:xfrm>
            <a:off x="381000" y="685800"/>
            <a:ext cx="6096000" cy="3429000"/>
          </a:xfrm>
          <a:ln/>
        </p:spPr>
      </p:sp>
      <p:sp>
        <p:nvSpPr>
          <p:cNvPr id="82948" name="Rectangle 3">
            <a:extLst>
              <a:ext uri="{FF2B5EF4-FFF2-40B4-BE49-F238E27FC236}">
                <a16:creationId xmlns:a16="http://schemas.microsoft.com/office/drawing/2014/main" id="{E7638FFE-002E-40E7-978B-4BC1A88A9A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C6F02D97-2A26-468A-B7F4-C2724EAF8F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DCF58245-5364-41F9-AFC3-B211E1155A2D}" type="slidenum">
              <a:rPr lang="cs-CZ" altLang="cs-CZ" b="0">
                <a:latin typeface="Times New Roman" panose="02020603050405020304" pitchFamily="18" charset="0"/>
              </a:rPr>
              <a:pPr eaLnBrk="1" hangingPunct="1"/>
              <a:t>54</a:t>
            </a:fld>
            <a:endParaRPr lang="cs-CZ" altLang="cs-CZ" b="0">
              <a:latin typeface="Times New Roman" panose="02020603050405020304" pitchFamily="18" charset="0"/>
            </a:endParaRPr>
          </a:p>
        </p:txBody>
      </p:sp>
      <p:sp>
        <p:nvSpPr>
          <p:cNvPr id="136195" name="Rectangle 2">
            <a:extLst>
              <a:ext uri="{FF2B5EF4-FFF2-40B4-BE49-F238E27FC236}">
                <a16:creationId xmlns:a16="http://schemas.microsoft.com/office/drawing/2014/main" id="{50720D95-563D-46A3-B6B6-B9C19899577B}"/>
              </a:ext>
            </a:extLst>
          </p:cNvPr>
          <p:cNvSpPr>
            <a:spLocks noGrp="1" noRot="1" noChangeAspect="1" noChangeArrowheads="1" noTextEdit="1"/>
          </p:cNvSpPr>
          <p:nvPr>
            <p:ph type="sldImg"/>
          </p:nvPr>
        </p:nvSpPr>
        <p:spPr>
          <a:xfrm>
            <a:off x="381000" y="685800"/>
            <a:ext cx="6096000" cy="3429000"/>
          </a:xfrm>
          <a:ln/>
        </p:spPr>
      </p:sp>
      <p:sp>
        <p:nvSpPr>
          <p:cNvPr id="136196" name="Rectangle 3">
            <a:extLst>
              <a:ext uri="{FF2B5EF4-FFF2-40B4-BE49-F238E27FC236}">
                <a16:creationId xmlns:a16="http://schemas.microsoft.com/office/drawing/2014/main" id="{691DABD4-F554-4810-8F6B-9EB6ABC581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9C69CAD4-CB6A-4DC7-8D7F-F840B2A527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14FD0960-A0FB-420F-98BD-EFF0853DFB13}" type="slidenum">
              <a:rPr lang="cs-CZ" altLang="cs-CZ" b="0">
                <a:latin typeface="Times New Roman" panose="02020603050405020304" pitchFamily="18" charset="0"/>
              </a:rPr>
              <a:pPr eaLnBrk="1" hangingPunct="1"/>
              <a:t>55</a:t>
            </a:fld>
            <a:endParaRPr lang="cs-CZ" altLang="cs-CZ" b="0">
              <a:latin typeface="Times New Roman" panose="02020603050405020304" pitchFamily="18" charset="0"/>
            </a:endParaRPr>
          </a:p>
        </p:txBody>
      </p:sp>
      <p:sp>
        <p:nvSpPr>
          <p:cNvPr id="137219" name="Rectangle 2">
            <a:extLst>
              <a:ext uri="{FF2B5EF4-FFF2-40B4-BE49-F238E27FC236}">
                <a16:creationId xmlns:a16="http://schemas.microsoft.com/office/drawing/2014/main" id="{62DAECF3-6365-4A46-9EB3-0FE9B49A4F5B}"/>
              </a:ext>
            </a:extLst>
          </p:cNvPr>
          <p:cNvSpPr>
            <a:spLocks noGrp="1" noRot="1" noChangeAspect="1" noChangeArrowheads="1" noTextEdit="1"/>
          </p:cNvSpPr>
          <p:nvPr>
            <p:ph type="sldImg"/>
          </p:nvPr>
        </p:nvSpPr>
        <p:spPr>
          <a:xfrm>
            <a:off x="381000" y="685800"/>
            <a:ext cx="6096000" cy="3429000"/>
          </a:xfrm>
          <a:ln/>
        </p:spPr>
      </p:sp>
      <p:sp>
        <p:nvSpPr>
          <p:cNvPr id="137220" name="Rectangle 3">
            <a:extLst>
              <a:ext uri="{FF2B5EF4-FFF2-40B4-BE49-F238E27FC236}">
                <a16:creationId xmlns:a16="http://schemas.microsoft.com/office/drawing/2014/main" id="{A5EF0FFE-578B-49F4-B318-C414C810A7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65B93920-56D1-4573-9EDF-A265DD834E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719B36DA-B105-4863-A332-17D9272A9A17}" type="slidenum">
              <a:rPr lang="cs-CZ" altLang="cs-CZ" b="0">
                <a:latin typeface="Times New Roman" panose="02020603050405020304" pitchFamily="18" charset="0"/>
              </a:rPr>
              <a:pPr eaLnBrk="1" hangingPunct="1"/>
              <a:t>56</a:t>
            </a:fld>
            <a:endParaRPr lang="cs-CZ" altLang="cs-CZ" b="0">
              <a:latin typeface="Times New Roman" panose="02020603050405020304" pitchFamily="18" charset="0"/>
            </a:endParaRPr>
          </a:p>
        </p:txBody>
      </p:sp>
      <p:sp>
        <p:nvSpPr>
          <p:cNvPr id="138243" name="Rectangle 2">
            <a:extLst>
              <a:ext uri="{FF2B5EF4-FFF2-40B4-BE49-F238E27FC236}">
                <a16:creationId xmlns:a16="http://schemas.microsoft.com/office/drawing/2014/main" id="{380FC733-6C24-4CA0-A63B-97A4B6CB72F1}"/>
              </a:ext>
            </a:extLst>
          </p:cNvPr>
          <p:cNvSpPr>
            <a:spLocks noGrp="1" noRot="1" noChangeAspect="1" noChangeArrowheads="1" noTextEdit="1"/>
          </p:cNvSpPr>
          <p:nvPr>
            <p:ph type="sldImg"/>
          </p:nvPr>
        </p:nvSpPr>
        <p:spPr>
          <a:xfrm>
            <a:off x="381000" y="685800"/>
            <a:ext cx="6096000" cy="3429000"/>
          </a:xfrm>
          <a:ln/>
        </p:spPr>
      </p:sp>
      <p:sp>
        <p:nvSpPr>
          <p:cNvPr id="138244" name="Rectangle 3">
            <a:extLst>
              <a:ext uri="{FF2B5EF4-FFF2-40B4-BE49-F238E27FC236}">
                <a16:creationId xmlns:a16="http://schemas.microsoft.com/office/drawing/2014/main" id="{EF2D2CA2-D90F-4BEB-BFE2-0CBD04577D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1A7BE518-287A-4FC4-AAD2-358E51850C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F58BE37A-B9E5-424A-A47E-FF20CB68FE74}" type="slidenum">
              <a:rPr lang="cs-CZ" altLang="cs-CZ" b="0">
                <a:latin typeface="Times New Roman" panose="02020603050405020304" pitchFamily="18" charset="0"/>
              </a:rPr>
              <a:pPr eaLnBrk="1" hangingPunct="1"/>
              <a:t>57</a:t>
            </a:fld>
            <a:endParaRPr lang="cs-CZ" altLang="cs-CZ" b="0">
              <a:latin typeface="Times New Roman" panose="02020603050405020304" pitchFamily="18" charset="0"/>
            </a:endParaRPr>
          </a:p>
        </p:txBody>
      </p:sp>
      <p:sp>
        <p:nvSpPr>
          <p:cNvPr id="141315" name="Rectangle 2">
            <a:extLst>
              <a:ext uri="{FF2B5EF4-FFF2-40B4-BE49-F238E27FC236}">
                <a16:creationId xmlns:a16="http://schemas.microsoft.com/office/drawing/2014/main" id="{E0D91ABB-CC14-4270-BF70-73CBA7171563}"/>
              </a:ext>
            </a:extLst>
          </p:cNvPr>
          <p:cNvSpPr>
            <a:spLocks noGrp="1" noRot="1" noChangeAspect="1" noChangeArrowheads="1" noTextEdit="1"/>
          </p:cNvSpPr>
          <p:nvPr>
            <p:ph type="sldImg"/>
          </p:nvPr>
        </p:nvSpPr>
        <p:spPr>
          <a:xfrm>
            <a:off x="381000" y="685800"/>
            <a:ext cx="6096000" cy="3429000"/>
          </a:xfrm>
          <a:ln/>
        </p:spPr>
      </p:sp>
      <p:sp>
        <p:nvSpPr>
          <p:cNvPr id="141316" name="Rectangle 3">
            <a:extLst>
              <a:ext uri="{FF2B5EF4-FFF2-40B4-BE49-F238E27FC236}">
                <a16:creationId xmlns:a16="http://schemas.microsoft.com/office/drawing/2014/main" id="{0606F49F-C8E0-42C9-A93C-E1D7E5A560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02BDCEDB-DA04-4857-95C2-2F2CBFF1C1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B5312B2E-E2A4-4B43-8FC8-6F400467B048}" type="slidenum">
              <a:rPr lang="cs-CZ" altLang="cs-CZ" b="0">
                <a:latin typeface="Times New Roman" panose="02020603050405020304" pitchFamily="18" charset="0"/>
              </a:rPr>
              <a:pPr eaLnBrk="1" hangingPunct="1"/>
              <a:t>58</a:t>
            </a:fld>
            <a:endParaRPr lang="cs-CZ" altLang="cs-CZ" b="0">
              <a:latin typeface="Times New Roman" panose="02020603050405020304" pitchFamily="18" charset="0"/>
            </a:endParaRPr>
          </a:p>
        </p:txBody>
      </p:sp>
      <p:sp>
        <p:nvSpPr>
          <p:cNvPr id="142339" name="Rectangle 2">
            <a:extLst>
              <a:ext uri="{FF2B5EF4-FFF2-40B4-BE49-F238E27FC236}">
                <a16:creationId xmlns:a16="http://schemas.microsoft.com/office/drawing/2014/main" id="{B7434306-4580-49A2-8507-D276DC416773}"/>
              </a:ext>
            </a:extLst>
          </p:cNvPr>
          <p:cNvSpPr>
            <a:spLocks noGrp="1" noRot="1" noChangeAspect="1" noChangeArrowheads="1" noTextEdit="1"/>
          </p:cNvSpPr>
          <p:nvPr>
            <p:ph type="sldImg"/>
          </p:nvPr>
        </p:nvSpPr>
        <p:spPr>
          <a:xfrm>
            <a:off x="381000" y="685800"/>
            <a:ext cx="6096000" cy="3429000"/>
          </a:xfrm>
          <a:ln/>
        </p:spPr>
      </p:sp>
      <p:sp>
        <p:nvSpPr>
          <p:cNvPr id="142340" name="Rectangle 3">
            <a:extLst>
              <a:ext uri="{FF2B5EF4-FFF2-40B4-BE49-F238E27FC236}">
                <a16:creationId xmlns:a16="http://schemas.microsoft.com/office/drawing/2014/main" id="{D9935E39-EB33-4AD3-94B7-9BE89D9A82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5866C37F-25FA-4DE2-B7B9-D3EFBFA0D8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CFF04B82-36E8-48FF-9948-D8BB34A3C26C}" type="slidenum">
              <a:rPr lang="cs-CZ" altLang="cs-CZ" b="0">
                <a:latin typeface="Times New Roman" panose="02020603050405020304" pitchFamily="18" charset="0"/>
              </a:rPr>
              <a:pPr eaLnBrk="1" hangingPunct="1"/>
              <a:t>59</a:t>
            </a:fld>
            <a:endParaRPr lang="cs-CZ" altLang="cs-CZ" b="0">
              <a:latin typeface="Times New Roman" panose="02020603050405020304" pitchFamily="18" charset="0"/>
            </a:endParaRPr>
          </a:p>
        </p:txBody>
      </p:sp>
      <p:sp>
        <p:nvSpPr>
          <p:cNvPr id="143363" name="Rectangle 2">
            <a:extLst>
              <a:ext uri="{FF2B5EF4-FFF2-40B4-BE49-F238E27FC236}">
                <a16:creationId xmlns:a16="http://schemas.microsoft.com/office/drawing/2014/main" id="{3FC908E0-4694-4D3C-B3F6-A96C263605E6}"/>
              </a:ext>
            </a:extLst>
          </p:cNvPr>
          <p:cNvSpPr>
            <a:spLocks noGrp="1" noRot="1" noChangeAspect="1" noChangeArrowheads="1" noTextEdit="1"/>
          </p:cNvSpPr>
          <p:nvPr>
            <p:ph type="sldImg"/>
          </p:nvPr>
        </p:nvSpPr>
        <p:spPr>
          <a:xfrm>
            <a:off x="381000" y="685800"/>
            <a:ext cx="6096000" cy="3429000"/>
          </a:xfrm>
          <a:ln/>
        </p:spPr>
      </p:sp>
      <p:sp>
        <p:nvSpPr>
          <p:cNvPr id="143364" name="Rectangle 3">
            <a:extLst>
              <a:ext uri="{FF2B5EF4-FFF2-40B4-BE49-F238E27FC236}">
                <a16:creationId xmlns:a16="http://schemas.microsoft.com/office/drawing/2014/main" id="{27B75560-9D49-4503-B9FD-81E69CF8F7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C8FF5B15-19C4-4FA4-A5CE-7D084C8563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6766F78A-404B-4C76-989A-F87E1B6F7164}" type="slidenum">
              <a:rPr lang="cs-CZ" altLang="cs-CZ" b="0">
                <a:latin typeface="Times New Roman" panose="02020603050405020304" pitchFamily="18" charset="0"/>
              </a:rPr>
              <a:pPr eaLnBrk="1" hangingPunct="1"/>
              <a:t>60</a:t>
            </a:fld>
            <a:endParaRPr lang="cs-CZ" altLang="cs-CZ" b="0">
              <a:latin typeface="Times New Roman" panose="02020603050405020304" pitchFamily="18" charset="0"/>
            </a:endParaRPr>
          </a:p>
        </p:txBody>
      </p:sp>
      <p:sp>
        <p:nvSpPr>
          <p:cNvPr id="144387" name="Rectangle 2">
            <a:extLst>
              <a:ext uri="{FF2B5EF4-FFF2-40B4-BE49-F238E27FC236}">
                <a16:creationId xmlns:a16="http://schemas.microsoft.com/office/drawing/2014/main" id="{29E92853-61AF-4F47-BA45-855491FC302E}"/>
              </a:ext>
            </a:extLst>
          </p:cNvPr>
          <p:cNvSpPr>
            <a:spLocks noGrp="1" noRot="1" noChangeAspect="1" noChangeArrowheads="1" noTextEdit="1"/>
          </p:cNvSpPr>
          <p:nvPr>
            <p:ph type="sldImg"/>
          </p:nvPr>
        </p:nvSpPr>
        <p:spPr>
          <a:xfrm>
            <a:off x="381000" y="685800"/>
            <a:ext cx="6096000" cy="3429000"/>
          </a:xfrm>
          <a:ln/>
        </p:spPr>
      </p:sp>
      <p:sp>
        <p:nvSpPr>
          <p:cNvPr id="144388" name="Rectangle 3">
            <a:extLst>
              <a:ext uri="{FF2B5EF4-FFF2-40B4-BE49-F238E27FC236}">
                <a16:creationId xmlns:a16="http://schemas.microsoft.com/office/drawing/2014/main" id="{4CCE3B8B-7E36-437E-8865-540BFC2413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6835D559-DBD9-4E53-A290-59F9C13F7D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A925CB40-02D0-412E-9A9D-C69C73C12527}" type="slidenum">
              <a:rPr lang="cs-CZ" altLang="cs-CZ" b="0">
                <a:latin typeface="Times New Roman" panose="02020603050405020304" pitchFamily="18" charset="0"/>
              </a:rPr>
              <a:pPr eaLnBrk="1" hangingPunct="1"/>
              <a:t>61</a:t>
            </a:fld>
            <a:endParaRPr lang="cs-CZ" altLang="cs-CZ" b="0">
              <a:latin typeface="Times New Roman" panose="02020603050405020304" pitchFamily="18" charset="0"/>
            </a:endParaRPr>
          </a:p>
        </p:txBody>
      </p:sp>
      <p:sp>
        <p:nvSpPr>
          <p:cNvPr id="146435" name="Rectangle 2">
            <a:extLst>
              <a:ext uri="{FF2B5EF4-FFF2-40B4-BE49-F238E27FC236}">
                <a16:creationId xmlns:a16="http://schemas.microsoft.com/office/drawing/2014/main" id="{474E97ED-AAF3-4C58-9B2C-B845A8C3C032}"/>
              </a:ext>
            </a:extLst>
          </p:cNvPr>
          <p:cNvSpPr>
            <a:spLocks noGrp="1" noRot="1" noChangeAspect="1" noChangeArrowheads="1" noTextEdit="1"/>
          </p:cNvSpPr>
          <p:nvPr>
            <p:ph type="sldImg"/>
          </p:nvPr>
        </p:nvSpPr>
        <p:spPr>
          <a:xfrm>
            <a:off x="381000" y="685800"/>
            <a:ext cx="6096000" cy="3429000"/>
          </a:xfrm>
          <a:ln/>
        </p:spPr>
      </p:sp>
      <p:sp>
        <p:nvSpPr>
          <p:cNvPr id="146436" name="Rectangle 3">
            <a:extLst>
              <a:ext uri="{FF2B5EF4-FFF2-40B4-BE49-F238E27FC236}">
                <a16:creationId xmlns:a16="http://schemas.microsoft.com/office/drawing/2014/main" id="{1EDA20CF-6CED-4050-8405-E8BDF8C4E1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42B2F64C-7D79-4CBE-BBC6-CA136580CC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04047C6F-C481-4434-9AE6-94F83B745409}" type="slidenum">
              <a:rPr lang="cs-CZ" altLang="cs-CZ" b="0">
                <a:latin typeface="Times New Roman" panose="02020603050405020304" pitchFamily="18" charset="0"/>
              </a:rPr>
              <a:pPr eaLnBrk="1" hangingPunct="1"/>
              <a:t>7</a:t>
            </a:fld>
            <a:endParaRPr lang="cs-CZ" altLang="cs-CZ" b="0">
              <a:latin typeface="Times New Roman" panose="02020603050405020304" pitchFamily="18" charset="0"/>
            </a:endParaRPr>
          </a:p>
        </p:txBody>
      </p:sp>
      <p:sp>
        <p:nvSpPr>
          <p:cNvPr id="83971" name="Rectangle 2">
            <a:extLst>
              <a:ext uri="{FF2B5EF4-FFF2-40B4-BE49-F238E27FC236}">
                <a16:creationId xmlns:a16="http://schemas.microsoft.com/office/drawing/2014/main" id="{E7E5BC09-6452-47CC-968A-601E93292B4F}"/>
              </a:ext>
            </a:extLst>
          </p:cNvPr>
          <p:cNvSpPr>
            <a:spLocks noGrp="1" noRot="1" noChangeAspect="1" noChangeArrowheads="1" noTextEdit="1"/>
          </p:cNvSpPr>
          <p:nvPr>
            <p:ph type="sldImg"/>
          </p:nvPr>
        </p:nvSpPr>
        <p:spPr>
          <a:xfrm>
            <a:off x="381000" y="685800"/>
            <a:ext cx="6096000" cy="3429000"/>
          </a:xfrm>
          <a:ln/>
        </p:spPr>
      </p:sp>
      <p:sp>
        <p:nvSpPr>
          <p:cNvPr id="83972" name="Rectangle 3">
            <a:extLst>
              <a:ext uri="{FF2B5EF4-FFF2-40B4-BE49-F238E27FC236}">
                <a16:creationId xmlns:a16="http://schemas.microsoft.com/office/drawing/2014/main" id="{49E49065-948A-4480-9304-97F75A65FF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23B4DAD0-5DA2-4696-ABE9-6398C2DE85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4C0E307B-662A-42F6-B87D-DC12D37B4C58}" type="slidenum">
              <a:rPr lang="cs-CZ" altLang="cs-CZ" b="0">
                <a:latin typeface="Times New Roman" panose="02020603050405020304" pitchFamily="18" charset="0"/>
              </a:rPr>
              <a:pPr eaLnBrk="1" hangingPunct="1"/>
              <a:t>8</a:t>
            </a:fld>
            <a:endParaRPr lang="cs-CZ" altLang="cs-CZ" b="0">
              <a:latin typeface="Times New Roman" panose="02020603050405020304" pitchFamily="18" charset="0"/>
            </a:endParaRPr>
          </a:p>
        </p:txBody>
      </p:sp>
      <p:sp>
        <p:nvSpPr>
          <p:cNvPr id="84995" name="Rectangle 2">
            <a:extLst>
              <a:ext uri="{FF2B5EF4-FFF2-40B4-BE49-F238E27FC236}">
                <a16:creationId xmlns:a16="http://schemas.microsoft.com/office/drawing/2014/main" id="{18722343-3068-45AE-BCA0-65CBDDCF8CE9}"/>
              </a:ext>
            </a:extLst>
          </p:cNvPr>
          <p:cNvSpPr>
            <a:spLocks noGrp="1" noRot="1" noChangeAspect="1" noChangeArrowheads="1" noTextEdit="1"/>
          </p:cNvSpPr>
          <p:nvPr>
            <p:ph type="sldImg"/>
          </p:nvPr>
        </p:nvSpPr>
        <p:spPr>
          <a:xfrm>
            <a:off x="381000" y="685800"/>
            <a:ext cx="6096000" cy="3429000"/>
          </a:xfrm>
          <a:ln/>
        </p:spPr>
      </p:sp>
      <p:sp>
        <p:nvSpPr>
          <p:cNvPr id="84996" name="Rectangle 3">
            <a:extLst>
              <a:ext uri="{FF2B5EF4-FFF2-40B4-BE49-F238E27FC236}">
                <a16:creationId xmlns:a16="http://schemas.microsoft.com/office/drawing/2014/main" id="{C721EF76-899B-40BD-997D-B388A894F0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27BB0B54-BEEB-4215-85A7-509C9A97BE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91C1A91C-61DD-49F1-B3D0-9F7AC5C8870D}" type="slidenum">
              <a:rPr lang="cs-CZ" altLang="cs-CZ" b="0">
                <a:latin typeface="Times New Roman" panose="02020603050405020304" pitchFamily="18" charset="0"/>
              </a:rPr>
              <a:pPr eaLnBrk="1" hangingPunct="1"/>
              <a:t>9</a:t>
            </a:fld>
            <a:endParaRPr lang="cs-CZ" altLang="cs-CZ" b="0">
              <a:latin typeface="Times New Roman" panose="02020603050405020304" pitchFamily="18" charset="0"/>
            </a:endParaRPr>
          </a:p>
        </p:txBody>
      </p:sp>
      <p:sp>
        <p:nvSpPr>
          <p:cNvPr id="87043" name="Rectangle 2">
            <a:extLst>
              <a:ext uri="{FF2B5EF4-FFF2-40B4-BE49-F238E27FC236}">
                <a16:creationId xmlns:a16="http://schemas.microsoft.com/office/drawing/2014/main" id="{7FD96F9B-13A1-449C-BFE8-997216150812}"/>
              </a:ext>
            </a:extLst>
          </p:cNvPr>
          <p:cNvSpPr>
            <a:spLocks noGrp="1" noRot="1" noChangeAspect="1" noChangeArrowheads="1" noTextEdit="1"/>
          </p:cNvSpPr>
          <p:nvPr>
            <p:ph type="sldImg"/>
          </p:nvPr>
        </p:nvSpPr>
        <p:spPr>
          <a:xfrm>
            <a:off x="381000" y="685800"/>
            <a:ext cx="6096000" cy="3429000"/>
          </a:xfrm>
          <a:ln/>
        </p:spPr>
      </p:sp>
      <p:sp>
        <p:nvSpPr>
          <p:cNvPr id="87044" name="Rectangle 3">
            <a:extLst>
              <a:ext uri="{FF2B5EF4-FFF2-40B4-BE49-F238E27FC236}">
                <a16:creationId xmlns:a16="http://schemas.microsoft.com/office/drawing/2014/main" id="{4AB9B63A-F622-481D-B14E-50D83B0B64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BB7C271F-DDD7-43EB-8E7E-39C76D5C5E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C3C17BA0-3EDA-4DC6-BB8E-CBF7F897BF16}" type="slidenum">
              <a:rPr lang="cs-CZ" altLang="cs-CZ" b="0">
                <a:latin typeface="Times New Roman" panose="02020603050405020304" pitchFamily="18" charset="0"/>
              </a:rPr>
              <a:pPr eaLnBrk="1" hangingPunct="1"/>
              <a:t>10</a:t>
            </a:fld>
            <a:endParaRPr lang="cs-CZ" altLang="cs-CZ" b="0">
              <a:latin typeface="Times New Roman" panose="02020603050405020304" pitchFamily="18" charset="0"/>
            </a:endParaRPr>
          </a:p>
        </p:txBody>
      </p:sp>
      <p:sp>
        <p:nvSpPr>
          <p:cNvPr id="88067" name="Rectangle 2">
            <a:extLst>
              <a:ext uri="{FF2B5EF4-FFF2-40B4-BE49-F238E27FC236}">
                <a16:creationId xmlns:a16="http://schemas.microsoft.com/office/drawing/2014/main" id="{8AC8E4DF-8EBD-450E-8FDE-4D9B2B952618}"/>
              </a:ext>
            </a:extLst>
          </p:cNvPr>
          <p:cNvSpPr>
            <a:spLocks noGrp="1" noRot="1" noChangeAspect="1" noChangeArrowheads="1" noTextEdit="1"/>
          </p:cNvSpPr>
          <p:nvPr>
            <p:ph type="sldImg"/>
          </p:nvPr>
        </p:nvSpPr>
        <p:spPr>
          <a:xfrm>
            <a:off x="381000" y="685800"/>
            <a:ext cx="6096000" cy="3429000"/>
          </a:xfrm>
          <a:ln/>
        </p:spPr>
      </p:sp>
      <p:sp>
        <p:nvSpPr>
          <p:cNvPr id="88068" name="Rectangle 3">
            <a:extLst>
              <a:ext uri="{FF2B5EF4-FFF2-40B4-BE49-F238E27FC236}">
                <a16:creationId xmlns:a16="http://schemas.microsoft.com/office/drawing/2014/main" id="{BE3CC36C-9589-4B03-A5FF-B4D55BE694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reserve="1">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quarter" idx="1"/>
          </p:nvPr>
        </p:nvSpPr>
        <p:spPr>
          <a:xfrm>
            <a:off x="609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09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a:extLst>
              <a:ext uri="{FF2B5EF4-FFF2-40B4-BE49-F238E27FC236}">
                <a16:creationId xmlns:a16="http://schemas.microsoft.com/office/drawing/2014/main" id="{4890D78B-2CBC-4A66-B1C6-F8C4A8883D92}"/>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8" name="Rectangle 5">
            <a:extLst>
              <a:ext uri="{FF2B5EF4-FFF2-40B4-BE49-F238E27FC236}">
                <a16:creationId xmlns:a16="http://schemas.microsoft.com/office/drawing/2014/main" id="{52C32825-1890-400B-9615-A636927C2863}"/>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9" name="Rectangle 6">
            <a:extLst>
              <a:ext uri="{FF2B5EF4-FFF2-40B4-BE49-F238E27FC236}">
                <a16:creationId xmlns:a16="http://schemas.microsoft.com/office/drawing/2014/main" id="{9C8EA0E0-7BCC-42F6-A297-83B5BCEC9232}"/>
              </a:ext>
            </a:extLst>
          </p:cNvPr>
          <p:cNvSpPr>
            <a:spLocks noGrp="1" noChangeArrowheads="1"/>
          </p:cNvSpPr>
          <p:nvPr>
            <p:ph type="sldNum" sz="quarter" idx="12"/>
          </p:nvPr>
        </p:nvSpPr>
        <p:spPr>
          <a:ln/>
        </p:spPr>
        <p:txBody>
          <a:bodyPr/>
          <a:lstStyle>
            <a:lvl1pPr>
              <a:defRPr/>
            </a:lvl1pPr>
          </a:lstStyle>
          <a:p>
            <a:fld id="{F302010D-588C-43DC-AB68-9FAED648133F}" type="slidenum">
              <a:rPr lang="cs-CZ" altLang="cs-CZ"/>
              <a:pPr/>
              <a:t>‹#›</a:t>
            </a:fld>
            <a:endParaRPr lang="cs-CZ" altLang="cs-CZ"/>
          </a:p>
        </p:txBody>
      </p:sp>
    </p:spTree>
    <p:extLst>
      <p:ext uri="{BB962C8B-B14F-4D97-AF65-F5344CB8AC3E}">
        <p14:creationId xmlns:p14="http://schemas.microsoft.com/office/powerpoint/2010/main" val="3822379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C0FC4D3E-E4F8-4EB4-9D09-563A0E430B34}"/>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0F03EB2F-6A6A-435E-A40F-DC1BAF43813B}"/>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96C0E5EA-F2AC-4305-9B16-9F707255AFEF}"/>
              </a:ext>
            </a:extLst>
          </p:cNvPr>
          <p:cNvSpPr>
            <a:spLocks noGrp="1" noChangeArrowheads="1"/>
          </p:cNvSpPr>
          <p:nvPr>
            <p:ph type="sldNum" sz="quarter" idx="12"/>
          </p:nvPr>
        </p:nvSpPr>
        <p:spPr>
          <a:ln/>
        </p:spPr>
        <p:txBody>
          <a:bodyPr/>
          <a:lstStyle>
            <a:lvl1pPr>
              <a:defRPr/>
            </a:lvl1pPr>
          </a:lstStyle>
          <a:p>
            <a:fld id="{000D7478-8AEF-4D53-B4FC-7614C6CAE632}" type="slidenum">
              <a:rPr lang="cs-CZ" altLang="cs-CZ"/>
              <a:pPr/>
              <a:t>‹#›</a:t>
            </a:fld>
            <a:endParaRPr lang="cs-CZ" altLang="cs-CZ"/>
          </a:p>
        </p:txBody>
      </p:sp>
    </p:spTree>
    <p:extLst>
      <p:ext uri="{BB962C8B-B14F-4D97-AF65-F5344CB8AC3E}">
        <p14:creationId xmlns:p14="http://schemas.microsoft.com/office/powerpoint/2010/main" val="557060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609600" y="274639"/>
            <a:ext cx="10972800" cy="58515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a:extLst>
              <a:ext uri="{FF2B5EF4-FFF2-40B4-BE49-F238E27FC236}">
                <a16:creationId xmlns:a16="http://schemas.microsoft.com/office/drawing/2014/main" id="{1F0E7265-D472-45E9-A670-9A01715D944F}"/>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4" name="Rectangle 5">
            <a:extLst>
              <a:ext uri="{FF2B5EF4-FFF2-40B4-BE49-F238E27FC236}">
                <a16:creationId xmlns:a16="http://schemas.microsoft.com/office/drawing/2014/main" id="{A653990A-4FAB-433F-85C5-550C7D11D4F0}"/>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5" name="Rectangle 6">
            <a:extLst>
              <a:ext uri="{FF2B5EF4-FFF2-40B4-BE49-F238E27FC236}">
                <a16:creationId xmlns:a16="http://schemas.microsoft.com/office/drawing/2014/main" id="{D4D9681D-C665-4237-AD66-276247797763}"/>
              </a:ext>
            </a:extLst>
          </p:cNvPr>
          <p:cNvSpPr>
            <a:spLocks noGrp="1" noChangeArrowheads="1"/>
          </p:cNvSpPr>
          <p:nvPr>
            <p:ph type="sldNum" sz="quarter" idx="12"/>
          </p:nvPr>
        </p:nvSpPr>
        <p:spPr>
          <a:ln/>
        </p:spPr>
        <p:txBody>
          <a:bodyPr/>
          <a:lstStyle>
            <a:lvl1pPr>
              <a:defRPr/>
            </a:lvl1pPr>
          </a:lstStyle>
          <a:p>
            <a:fld id="{7CAA7281-84B3-4999-9A87-523DB45ABF92}" type="slidenum">
              <a:rPr lang="cs-CZ" altLang="cs-CZ"/>
              <a:pPr/>
              <a:t>‹#›</a:t>
            </a:fld>
            <a:endParaRPr lang="cs-CZ" altLang="cs-CZ"/>
          </a:p>
        </p:txBody>
      </p:sp>
    </p:spTree>
    <p:extLst>
      <p:ext uri="{BB962C8B-B14F-4D97-AF65-F5344CB8AC3E}">
        <p14:creationId xmlns:p14="http://schemas.microsoft.com/office/powerpoint/2010/main" val="973239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38FDAE7-3373-4E34-A9A4-28F2B1CDCBD5}"/>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3" name="Rectangle 5">
            <a:extLst>
              <a:ext uri="{FF2B5EF4-FFF2-40B4-BE49-F238E27FC236}">
                <a16:creationId xmlns:a16="http://schemas.microsoft.com/office/drawing/2014/main" id="{4EEBB46F-9458-4250-A94B-946D6B32D499}"/>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4" name="Rectangle 6">
            <a:extLst>
              <a:ext uri="{FF2B5EF4-FFF2-40B4-BE49-F238E27FC236}">
                <a16:creationId xmlns:a16="http://schemas.microsoft.com/office/drawing/2014/main" id="{E2A17103-738A-4926-B87F-5FD74E45B38A}"/>
              </a:ext>
            </a:extLst>
          </p:cNvPr>
          <p:cNvSpPr>
            <a:spLocks noGrp="1" noChangeArrowheads="1"/>
          </p:cNvSpPr>
          <p:nvPr>
            <p:ph type="sldNum" sz="quarter" idx="12"/>
          </p:nvPr>
        </p:nvSpPr>
        <p:spPr>
          <a:ln/>
        </p:spPr>
        <p:txBody>
          <a:bodyPr/>
          <a:lstStyle>
            <a:lvl1pPr>
              <a:defRPr/>
            </a:lvl1pPr>
          </a:lstStyle>
          <a:p>
            <a:fld id="{22D013CF-600B-4F65-91C7-2900D1047A1D}" type="slidenum">
              <a:rPr lang="cs-CZ" altLang="cs-CZ"/>
              <a:pPr/>
              <a:t>‹#›</a:t>
            </a:fld>
            <a:endParaRPr lang="cs-CZ" altLang="cs-CZ"/>
          </a:p>
        </p:txBody>
      </p:sp>
    </p:spTree>
    <p:extLst>
      <p:ext uri="{BB962C8B-B14F-4D97-AF65-F5344CB8AC3E}">
        <p14:creationId xmlns:p14="http://schemas.microsoft.com/office/powerpoint/2010/main" val="2689669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AB29B9E0-9208-4CCD-A39A-5FF8868E6975}"/>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6098346D-03F1-411C-A7AB-713B5E995AC5}"/>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a:extLst>
              <a:ext uri="{FF2B5EF4-FFF2-40B4-BE49-F238E27FC236}">
                <a16:creationId xmlns:a16="http://schemas.microsoft.com/office/drawing/2014/main" id="{5BE7F11D-5071-417C-A307-4CAF45034B5B}"/>
              </a:ext>
            </a:extLst>
          </p:cNvPr>
          <p:cNvSpPr>
            <a:spLocks noGrp="1" noChangeArrowheads="1"/>
          </p:cNvSpPr>
          <p:nvPr>
            <p:ph type="sldNum" sz="quarter" idx="12"/>
          </p:nvPr>
        </p:nvSpPr>
        <p:spPr>
          <a:ln/>
        </p:spPr>
        <p:txBody>
          <a:bodyPr/>
          <a:lstStyle>
            <a:lvl1pPr>
              <a:defRPr/>
            </a:lvl1pPr>
          </a:lstStyle>
          <a:p>
            <a:fld id="{A922F8AB-7448-4AC0-BB5E-DDEFDD9BA04D}" type="slidenum">
              <a:rPr lang="cs-CZ" altLang="cs-CZ"/>
              <a:pPr/>
              <a:t>‹#›</a:t>
            </a:fld>
            <a:endParaRPr lang="cs-CZ" altLang="cs-CZ"/>
          </a:p>
        </p:txBody>
      </p:sp>
    </p:spTree>
    <p:extLst>
      <p:ext uri="{BB962C8B-B14F-4D97-AF65-F5344CB8AC3E}">
        <p14:creationId xmlns:p14="http://schemas.microsoft.com/office/powerpoint/2010/main" val="1140552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EE6A3433-3F46-4DB6-8A09-4DCD1FBEF1C3}"/>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7" name="Rectangle 5">
            <a:extLst>
              <a:ext uri="{FF2B5EF4-FFF2-40B4-BE49-F238E27FC236}">
                <a16:creationId xmlns:a16="http://schemas.microsoft.com/office/drawing/2014/main" id="{CA4DF459-0E7F-4E87-BA03-8556CC4B1D63}"/>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8" name="Rectangle 6">
            <a:extLst>
              <a:ext uri="{FF2B5EF4-FFF2-40B4-BE49-F238E27FC236}">
                <a16:creationId xmlns:a16="http://schemas.microsoft.com/office/drawing/2014/main" id="{5A06C904-B3B1-436A-98A2-D4F8EED91FAF}"/>
              </a:ext>
            </a:extLst>
          </p:cNvPr>
          <p:cNvSpPr>
            <a:spLocks noGrp="1" noChangeArrowheads="1"/>
          </p:cNvSpPr>
          <p:nvPr>
            <p:ph type="sldNum" sz="quarter" idx="12"/>
          </p:nvPr>
        </p:nvSpPr>
        <p:spPr>
          <a:ln/>
        </p:spPr>
        <p:txBody>
          <a:bodyPr/>
          <a:lstStyle>
            <a:lvl1pPr>
              <a:defRPr/>
            </a:lvl1pPr>
          </a:lstStyle>
          <a:p>
            <a:fld id="{282CA4A1-1EBA-48AD-AF50-986C24861842}" type="slidenum">
              <a:rPr lang="cs-CZ" altLang="cs-CZ"/>
              <a:pPr/>
              <a:t>‹#›</a:t>
            </a:fld>
            <a:endParaRPr lang="cs-CZ" altLang="cs-CZ"/>
          </a:p>
        </p:txBody>
      </p:sp>
    </p:spTree>
    <p:extLst>
      <p:ext uri="{BB962C8B-B14F-4D97-AF65-F5344CB8AC3E}">
        <p14:creationId xmlns:p14="http://schemas.microsoft.com/office/powerpoint/2010/main" val="3465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B5E3A2CE-18A1-4817-BF1B-8A518396DB84}"/>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B9D882D1-E6A8-415F-B029-67D5CD1CAD56}"/>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a:extLst>
              <a:ext uri="{FF2B5EF4-FFF2-40B4-BE49-F238E27FC236}">
                <a16:creationId xmlns:a16="http://schemas.microsoft.com/office/drawing/2014/main" id="{CBDADEA4-BA58-4B25-8360-265F467470E6}"/>
              </a:ext>
            </a:extLst>
          </p:cNvPr>
          <p:cNvSpPr>
            <a:spLocks noGrp="1" noChangeArrowheads="1"/>
          </p:cNvSpPr>
          <p:nvPr>
            <p:ph type="sldNum" sz="quarter" idx="12"/>
          </p:nvPr>
        </p:nvSpPr>
        <p:spPr>
          <a:ln/>
        </p:spPr>
        <p:txBody>
          <a:bodyPr/>
          <a:lstStyle>
            <a:lvl1pPr>
              <a:defRPr/>
            </a:lvl1pPr>
          </a:lstStyle>
          <a:p>
            <a:fld id="{6503B8AB-0D96-45DE-B391-ABCD832E3513}" type="slidenum">
              <a:rPr lang="cs-CZ" altLang="cs-CZ"/>
              <a:pPr/>
              <a:t>‹#›</a:t>
            </a:fld>
            <a:endParaRPr lang="cs-CZ" altLang="cs-CZ"/>
          </a:p>
        </p:txBody>
      </p:sp>
    </p:spTree>
    <p:extLst>
      <p:ext uri="{BB962C8B-B14F-4D97-AF65-F5344CB8AC3E}">
        <p14:creationId xmlns:p14="http://schemas.microsoft.com/office/powerpoint/2010/main" val="39622934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7844D45E-DFD8-4276-BBDD-F0C667B12331}"/>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7" name="Rectangle 5">
            <a:extLst>
              <a:ext uri="{FF2B5EF4-FFF2-40B4-BE49-F238E27FC236}">
                <a16:creationId xmlns:a16="http://schemas.microsoft.com/office/drawing/2014/main" id="{DD460D4D-91ED-460B-BF12-B64E6B7714C5}"/>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8" name="Rectangle 6">
            <a:extLst>
              <a:ext uri="{FF2B5EF4-FFF2-40B4-BE49-F238E27FC236}">
                <a16:creationId xmlns:a16="http://schemas.microsoft.com/office/drawing/2014/main" id="{C8C1722C-0507-407C-BDEB-8199461286E6}"/>
              </a:ext>
            </a:extLst>
          </p:cNvPr>
          <p:cNvSpPr>
            <a:spLocks noGrp="1" noChangeArrowheads="1"/>
          </p:cNvSpPr>
          <p:nvPr>
            <p:ph type="sldNum" sz="quarter" idx="12"/>
          </p:nvPr>
        </p:nvSpPr>
        <p:spPr>
          <a:ln/>
        </p:spPr>
        <p:txBody>
          <a:bodyPr/>
          <a:lstStyle>
            <a:lvl1pPr>
              <a:defRPr/>
            </a:lvl1pPr>
          </a:lstStyle>
          <a:p>
            <a:fld id="{128E3F80-D061-42E2-9F87-5326EE33B983}" type="slidenum">
              <a:rPr lang="cs-CZ" altLang="cs-CZ"/>
              <a:pPr/>
              <a:t>‹#›</a:t>
            </a:fld>
            <a:endParaRPr lang="cs-CZ" altLang="cs-CZ"/>
          </a:p>
        </p:txBody>
      </p:sp>
    </p:spTree>
    <p:extLst>
      <p:ext uri="{BB962C8B-B14F-4D97-AF65-F5344CB8AC3E}">
        <p14:creationId xmlns:p14="http://schemas.microsoft.com/office/powerpoint/2010/main" val="1707021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7"/>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image" Target="../media/image21.jpe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23.png"/><Relationship Id="rId5" Type="http://schemas.openxmlformats.org/officeDocument/2006/relationships/oleObject" Target="../embeddings/oleObject5.bin"/><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8.xml"/><Relationship Id="rId1" Type="http://schemas.openxmlformats.org/officeDocument/2006/relationships/slideLayout" Target="../slideLayouts/slideLayout21.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4.xml"/><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1.xml"/><Relationship Id="rId4" Type="http://schemas.openxmlformats.org/officeDocument/2006/relationships/image" Target="../media/image42.jpe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4.xml"/><Relationship Id="rId5" Type="http://schemas.openxmlformats.org/officeDocument/2006/relationships/image" Target="../media/image45.jpe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34.xml"/><Relationship Id="rId1" Type="http://schemas.openxmlformats.org/officeDocument/2006/relationships/slideLayout" Target="../slideLayouts/slideLayout24.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36.xml"/><Relationship Id="rId1" Type="http://schemas.openxmlformats.org/officeDocument/2006/relationships/slideLayout" Target="../slideLayouts/slideLayout24.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4.xml"/><Relationship Id="rId5" Type="http://schemas.openxmlformats.org/officeDocument/2006/relationships/image" Target="../media/image51.pn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8.xml"/><Relationship Id="rId1" Type="http://schemas.openxmlformats.org/officeDocument/2006/relationships/slideLayout" Target="../slideLayouts/slideLayout24.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2.xml"/><Relationship Id="rId1" Type="http://schemas.openxmlformats.org/officeDocument/2006/relationships/slideLayout" Target="../slideLayouts/slideLayout21.xml"/><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3.xml"/><Relationship Id="rId1" Type="http://schemas.openxmlformats.org/officeDocument/2006/relationships/slideLayout" Target="../slideLayouts/slideLayout20.xml"/><Relationship Id="rId5" Type="http://schemas.openxmlformats.org/officeDocument/2006/relationships/image" Target="../media/image57.png"/><Relationship Id="rId4" Type="http://schemas.openxmlformats.org/officeDocument/2006/relationships/oleObject" Target="../embeddings/oleObject10.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5.xml"/><Relationship Id="rId1" Type="http://schemas.openxmlformats.org/officeDocument/2006/relationships/slideLayout" Target="../slideLayouts/slideLayout21.xml"/><Relationship Id="rId4" Type="http://schemas.openxmlformats.org/officeDocument/2006/relationships/image" Target="../media/image59.jpeg"/></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6.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7.xml"/><Relationship Id="rId1" Type="http://schemas.openxmlformats.org/officeDocument/2006/relationships/slideLayout" Target="../slideLayouts/slideLayout21.xml"/><Relationship Id="rId5" Type="http://schemas.openxmlformats.org/officeDocument/2006/relationships/image" Target="../media/image63.jpeg"/><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8.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4.xml"/><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0.w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p:txBody>
          <a:bodyPr/>
          <a:lstStyle/>
          <a:p>
            <a:r>
              <a:rPr lang="cs-CZ" altLang="cs-CZ" sz="1200" dirty="0"/>
              <a:t>Biofyzikální ústav Lékařské fakulty</a:t>
            </a:r>
            <a:r>
              <a:rPr lang="en-GB" altLang="cs-CZ" sz="1200" dirty="0"/>
              <a:t> Masaryk</a:t>
            </a:r>
            <a:r>
              <a:rPr lang="cs-CZ" altLang="cs-CZ" sz="1200" dirty="0"/>
              <a:t>ovy univerzity, </a:t>
            </a:r>
            <a:r>
              <a:rPr lang="en-GB" altLang="cs-CZ" sz="1200" dirty="0"/>
              <a:t>Brno </a:t>
            </a:r>
            <a:endParaRPr lang="en-GB" noProof="0" dirty="0"/>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p:txBody>
          <a:bodyPr/>
          <a:lstStyle/>
          <a:p>
            <a:r>
              <a:rPr lang="cs-CZ" altLang="cs-CZ" sz="4400" dirty="0"/>
              <a:t>Přednášky z lékařské biofyziky</a:t>
            </a:r>
            <a:endParaRPr lang="en-GB"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p:txBody>
          <a:bodyPr/>
          <a:lstStyle/>
          <a:p>
            <a:r>
              <a:rPr lang="cs-CZ" altLang="cs-CZ" sz="2400" b="1" dirty="0">
                <a:solidFill>
                  <a:srgbClr val="0000DC"/>
                </a:solidFill>
              </a:rPr>
              <a:t>Ultrazvuková diagnostika</a:t>
            </a:r>
            <a:endParaRPr lang="en-GB" altLang="cs-CZ" sz="2400" b="1" dirty="0">
              <a:solidFill>
                <a:srgbClr val="0000DC"/>
              </a:solidFill>
            </a:endParaRPr>
          </a:p>
          <a:p>
            <a:endParaRPr lang="en-GB" dirty="0"/>
          </a:p>
        </p:txBody>
      </p:sp>
      <p:pic>
        <p:nvPicPr>
          <p:cNvPr id="6" name="Picture 30" descr="jaterní cysta">
            <a:extLst>
              <a:ext uri="{FF2B5EF4-FFF2-40B4-BE49-F238E27FC236}">
                <a16:creationId xmlns:a16="http://schemas.microsoft.com/office/drawing/2014/main" id="{9C664B5E-D560-45AA-912A-8A789215BC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169124" y="455338"/>
            <a:ext cx="2482850" cy="1862137"/>
          </a:xfrm>
          <a:prstGeom prst="rect">
            <a:avLst/>
          </a:prstGeom>
          <a:noFill/>
        </p:spPr>
      </p:pic>
      <p:pic>
        <p:nvPicPr>
          <p:cNvPr id="7" name="Picture 27" descr="ren-perf2">
            <a:extLst>
              <a:ext uri="{FF2B5EF4-FFF2-40B4-BE49-F238E27FC236}">
                <a16:creationId xmlns:a16="http://schemas.microsoft.com/office/drawing/2014/main" id="{58610966-D2D5-4ED4-820F-75555CC876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9143724" y="2689252"/>
            <a:ext cx="2533650" cy="1778000"/>
          </a:xfrm>
          <a:prstGeom prst="rect">
            <a:avLst/>
          </a:prstGeom>
          <a:noFill/>
        </p:spPr>
      </p:pic>
      <p:pic>
        <p:nvPicPr>
          <p:cNvPr id="10" name="Picture 6" descr="VÃ½sledek obrÃ¡zku pro 4d ultrasound gif">
            <a:extLst>
              <a:ext uri="{FF2B5EF4-FFF2-40B4-BE49-F238E27FC236}">
                <a16:creationId xmlns:a16="http://schemas.microsoft.com/office/drawing/2014/main" id="{AB23AF21-7393-4FDE-A9B8-56061E69ACB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600911" y="4439829"/>
            <a:ext cx="1730593" cy="2163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61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číslo snímku 7">
            <a:extLst>
              <a:ext uri="{FF2B5EF4-FFF2-40B4-BE49-F238E27FC236}">
                <a16:creationId xmlns:a16="http://schemas.microsoft.com/office/drawing/2014/main" id="{315C25A0-7B25-4314-B8BD-A5CA9416E0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792CBB71-02A7-42F6-9DCF-B8E10A1C584D}" type="slidenum">
              <a:rPr lang="cs-CZ" altLang="cs-CZ" b="0"/>
              <a:pPr eaLnBrk="1" hangingPunct="1"/>
              <a:t>10</a:t>
            </a:fld>
            <a:endParaRPr lang="cs-CZ" altLang="cs-CZ" b="0"/>
          </a:p>
        </p:txBody>
      </p:sp>
      <p:sp>
        <p:nvSpPr>
          <p:cNvPr id="14338" name="Rectangle 2">
            <a:extLst>
              <a:ext uri="{FF2B5EF4-FFF2-40B4-BE49-F238E27FC236}">
                <a16:creationId xmlns:a16="http://schemas.microsoft.com/office/drawing/2014/main" id="{0AD63BF5-F43E-4318-AC03-1F00644FBAF8}"/>
              </a:ext>
            </a:extLst>
          </p:cNvPr>
          <p:cNvSpPr>
            <a:spLocks noGrp="1" noChangeArrowheads="1"/>
          </p:cNvSpPr>
          <p:nvPr>
            <p:ph type="body" sz="half" idx="1"/>
          </p:nvPr>
        </p:nvSpPr>
        <p:spPr>
          <a:xfrm>
            <a:off x="1919288" y="4221088"/>
            <a:ext cx="8496300" cy="2401962"/>
          </a:xfrm>
          <a:solidFill>
            <a:schemeClr val="bg1">
              <a:alpha val="59999"/>
            </a:schemeClr>
          </a:solidFill>
        </p:spPr>
        <p:txBody>
          <a:bodyPr/>
          <a:lstStyle/>
          <a:p>
            <a:pPr eaLnBrk="1" hangingPunct="1">
              <a:lnSpc>
                <a:spcPct val="100000"/>
              </a:lnSpc>
              <a:buClr>
                <a:srgbClr val="FF3300"/>
              </a:buClr>
              <a:buFont typeface="Wingdings" panose="05000000000000000000" pitchFamily="2" charset="2"/>
              <a:buChar char="Ø"/>
            </a:pPr>
            <a:r>
              <a:rPr lang="cs-CZ" altLang="cs-CZ" sz="2000" dirty="0">
                <a:solidFill>
                  <a:srgbClr val="FF3300"/>
                </a:solidFill>
              </a:rPr>
              <a:t>Blízké pole</a:t>
            </a:r>
            <a:r>
              <a:rPr lang="en-GB" altLang="cs-CZ" sz="2000" dirty="0">
                <a:solidFill>
                  <a:srgbClr val="FF3300"/>
                </a:solidFill>
              </a:rPr>
              <a:t> (Fresnel</a:t>
            </a:r>
            <a:r>
              <a:rPr lang="cs-CZ" altLang="cs-CZ" sz="2000" dirty="0">
                <a:solidFill>
                  <a:srgbClr val="FF3300"/>
                </a:solidFill>
              </a:rPr>
              <a:t>ova oblast</a:t>
            </a:r>
            <a:r>
              <a:rPr lang="en-GB" altLang="cs-CZ" sz="2000" dirty="0">
                <a:solidFill>
                  <a:srgbClr val="FF3300"/>
                </a:solidFill>
              </a:rPr>
              <a:t>)</a:t>
            </a:r>
            <a:r>
              <a:rPr lang="en-GB" altLang="cs-CZ" sz="2000" dirty="0"/>
              <a:t> – </a:t>
            </a:r>
            <a:r>
              <a:rPr lang="cs-CZ" altLang="cs-CZ" sz="2000" dirty="0"/>
              <a:t>tato část UZ svazku je válcovitá</a:t>
            </a:r>
            <a:r>
              <a:rPr lang="en-GB" altLang="cs-CZ" sz="2000" b="1" dirty="0"/>
              <a:t> – </a:t>
            </a:r>
            <a:r>
              <a:rPr lang="cs-CZ" altLang="cs-CZ" sz="2000" dirty="0"/>
              <a:t>v ose svazku jsou velké rozdíly tlaku.</a:t>
            </a:r>
            <a:r>
              <a:rPr lang="en-GB" altLang="cs-CZ" sz="2000" dirty="0"/>
              <a:t> </a:t>
            </a:r>
          </a:p>
          <a:p>
            <a:pPr eaLnBrk="1" hangingPunct="1">
              <a:lnSpc>
                <a:spcPct val="100000"/>
              </a:lnSpc>
              <a:buClr>
                <a:srgbClr val="FF3300"/>
              </a:buClr>
              <a:buFont typeface="Wingdings" panose="05000000000000000000" pitchFamily="2" charset="2"/>
              <a:buChar char="Ø"/>
            </a:pPr>
            <a:r>
              <a:rPr lang="cs-CZ" altLang="cs-CZ" sz="2000" dirty="0">
                <a:solidFill>
                  <a:srgbClr val="FF3300"/>
                </a:solidFill>
              </a:rPr>
              <a:t>Vzdálené pole</a:t>
            </a:r>
            <a:r>
              <a:rPr lang="en-GB" altLang="cs-CZ" sz="2000" dirty="0">
                <a:solidFill>
                  <a:srgbClr val="FF3300"/>
                </a:solidFill>
              </a:rPr>
              <a:t> (Fraunhofer</a:t>
            </a:r>
            <a:r>
              <a:rPr lang="cs-CZ" altLang="cs-CZ" sz="2000" dirty="0">
                <a:solidFill>
                  <a:srgbClr val="FF3300"/>
                </a:solidFill>
              </a:rPr>
              <a:t>ova oblast</a:t>
            </a:r>
            <a:r>
              <a:rPr lang="en-GB" altLang="cs-CZ" sz="2000" dirty="0">
                <a:solidFill>
                  <a:srgbClr val="FF3300"/>
                </a:solidFill>
              </a:rPr>
              <a:t>)</a:t>
            </a:r>
            <a:r>
              <a:rPr lang="en-GB" altLang="cs-CZ" sz="2000" dirty="0"/>
              <a:t> </a:t>
            </a:r>
            <a:r>
              <a:rPr lang="en-GB" altLang="cs-CZ" sz="2000" b="1" dirty="0"/>
              <a:t>– </a:t>
            </a:r>
            <a:r>
              <a:rPr lang="en-GB" altLang="cs-CZ" sz="2000" dirty="0"/>
              <a:t>U</a:t>
            </a:r>
            <a:r>
              <a:rPr lang="cs-CZ" altLang="cs-CZ" sz="2000" dirty="0"/>
              <a:t>Z svazek je rozbíhavý</a:t>
            </a:r>
            <a:r>
              <a:rPr lang="en-GB" altLang="cs-CZ" sz="2000" dirty="0"/>
              <a:t> – </a:t>
            </a:r>
            <a:r>
              <a:rPr lang="cs-CZ" altLang="cs-CZ" sz="2000" dirty="0"/>
              <a:t>rozložení tlaku je homogennější.</a:t>
            </a:r>
          </a:p>
          <a:p>
            <a:pPr eaLnBrk="1" hangingPunct="1">
              <a:lnSpc>
                <a:spcPct val="100000"/>
              </a:lnSpc>
              <a:buClr>
                <a:srgbClr val="FF3300"/>
              </a:buClr>
              <a:buFont typeface="Wingdings" panose="05000000000000000000" pitchFamily="2" charset="2"/>
              <a:buChar char="Ø"/>
            </a:pPr>
            <a:r>
              <a:rPr lang="cs-CZ" altLang="cs-CZ" sz="2000" dirty="0"/>
              <a:t>Vlevo teorie – vpravo realita (pro málo kvalitní měnič) </a:t>
            </a:r>
            <a:endParaRPr lang="en-GB" altLang="cs-CZ" sz="2000" dirty="0"/>
          </a:p>
          <a:p>
            <a:pPr eaLnBrk="1" hangingPunct="1">
              <a:lnSpc>
                <a:spcPct val="100000"/>
              </a:lnSpc>
              <a:buClr>
                <a:srgbClr val="FF3300"/>
              </a:buClr>
              <a:buFont typeface="Wingdings" panose="05000000000000000000" pitchFamily="2" charset="2"/>
              <a:buChar char="Ø"/>
            </a:pPr>
            <a:r>
              <a:rPr lang="cs-CZ" altLang="cs-CZ" sz="2000" dirty="0"/>
              <a:t>Zvýšení frekvence UZ nebo menší průměr měniče způsobuje zkrácení blízkého pole</a:t>
            </a:r>
            <a:r>
              <a:rPr lang="en-GB" altLang="cs-CZ" sz="2000" dirty="0"/>
              <a:t> – </a:t>
            </a:r>
            <a:r>
              <a:rPr lang="cs-CZ" altLang="cs-CZ" sz="2000" dirty="0"/>
              <a:t>rozbíhavost vzdáleného pole se zvyšuje.</a:t>
            </a:r>
            <a:endParaRPr lang="en-GB" altLang="cs-CZ" sz="2000" dirty="0"/>
          </a:p>
        </p:txBody>
      </p:sp>
      <p:pic>
        <p:nvPicPr>
          <p:cNvPr id="14344" name="Picture 8" descr="near-far field">
            <a:extLst>
              <a:ext uri="{FF2B5EF4-FFF2-40B4-BE49-F238E27FC236}">
                <a16:creationId xmlns:a16="http://schemas.microsoft.com/office/drawing/2014/main" id="{5B67F0C6-9297-4499-BE21-4488FC5EC609}"/>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774826" y="1341438"/>
            <a:ext cx="4537075" cy="2533650"/>
          </a:xfrm>
          <a:noFill/>
        </p:spPr>
      </p:pic>
      <p:sp>
        <p:nvSpPr>
          <p:cNvPr id="15365" name="Text Box 4">
            <a:extLst>
              <a:ext uri="{FF2B5EF4-FFF2-40B4-BE49-F238E27FC236}">
                <a16:creationId xmlns:a16="http://schemas.microsoft.com/office/drawing/2014/main" id="{B407314B-2D16-4DDB-BC78-B7E3E47E9FAA}"/>
              </a:ext>
            </a:extLst>
          </p:cNvPr>
          <p:cNvSpPr txBox="1">
            <a:spLocks noChangeArrowheads="1"/>
          </p:cNvSpPr>
          <p:nvPr/>
        </p:nvSpPr>
        <p:spPr bwMode="auto">
          <a:xfrm>
            <a:off x="1774827" y="299281"/>
            <a:ext cx="4745244"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GB" altLang="cs-CZ" sz="3200" dirty="0">
                <a:solidFill>
                  <a:srgbClr val="FFFF00"/>
                </a:solidFill>
              </a:rPr>
              <a:t> </a:t>
            </a:r>
            <a:r>
              <a:rPr lang="cs-CZ" altLang="cs-CZ" sz="3200" dirty="0">
                <a:solidFill>
                  <a:srgbClr val="0000DC"/>
                </a:solidFill>
              </a:rPr>
              <a:t>Blízké a vzdálené pole</a:t>
            </a:r>
            <a:endParaRPr lang="en-GB" altLang="cs-CZ" sz="3200" dirty="0">
              <a:solidFill>
                <a:srgbClr val="0000DC"/>
              </a:solidFill>
            </a:endParaRPr>
          </a:p>
        </p:txBody>
      </p:sp>
      <p:pic>
        <p:nvPicPr>
          <p:cNvPr id="14347" name="Picture 11">
            <a:extLst>
              <a:ext uri="{FF2B5EF4-FFF2-40B4-BE49-F238E27FC236}">
                <a16:creationId xmlns:a16="http://schemas.microsoft.com/office/drawing/2014/main" id="{4065682E-AC14-418A-BF5F-419B0FD7F184}"/>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456363" y="1773238"/>
            <a:ext cx="3700462" cy="1428750"/>
          </a:xfrm>
          <a:noFill/>
        </p:spPr>
      </p:pic>
    </p:spTree>
    <p:extLst>
      <p:ext uri="{BB962C8B-B14F-4D97-AF65-F5344CB8AC3E}">
        <p14:creationId xmlns:p14="http://schemas.microsoft.com/office/powerpoint/2010/main" val="3236084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4"/>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1434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1500"/>
                                  </p:stCondLst>
                                  <p:childTnLst>
                                    <p:set>
                                      <p:cBhvr>
                                        <p:cTn id="12" dur="1" fill="hold">
                                          <p:stCondLst>
                                            <p:cond delay="0"/>
                                          </p:stCondLst>
                                        </p:cTn>
                                        <p:tgtEl>
                                          <p:spTgt spid="14338">
                                            <p:bg/>
                                          </p:spTgt>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0"/>
                                          </p:stCondLst>
                                        </p:cTn>
                                        <p:tgtEl>
                                          <p:spTgt spid="14338">
                                            <p:txEl>
                                              <p:pRg st="0" end="0"/>
                                            </p:txEl>
                                          </p:spTgt>
                                        </p:tgtEl>
                                        <p:attrNameLst>
                                          <p:attrName>style.visibility</p:attrName>
                                        </p:attrNameLst>
                                      </p:cBhvr>
                                      <p:to>
                                        <p:strVal val="visible"/>
                                      </p:to>
                                    </p:set>
                                  </p:childTnLst>
                                </p:cTn>
                              </p:par>
                            </p:childTnLst>
                          </p:cTn>
                        </p:par>
                        <p:par>
                          <p:cTn id="16" fill="hold" nodeType="afterGroup">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1433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8">
                                            <p:txEl>
                                              <p:pRg st="2" end="2"/>
                                            </p:txEl>
                                          </p:spTgt>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43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číslo snímku 3">
            <a:extLst>
              <a:ext uri="{FF2B5EF4-FFF2-40B4-BE49-F238E27FC236}">
                <a16:creationId xmlns:a16="http://schemas.microsoft.com/office/drawing/2014/main" id="{4ABBC1D4-67B7-4906-A2C8-21F9FC74EAE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D2725F3E-0A15-4A13-A397-19CA7D14637D}" type="slidenum">
              <a:rPr lang="cs-CZ" altLang="cs-CZ" b="0"/>
              <a:pPr eaLnBrk="1" hangingPunct="1"/>
              <a:t>11</a:t>
            </a:fld>
            <a:endParaRPr lang="cs-CZ" altLang="cs-CZ" b="0"/>
          </a:p>
        </p:txBody>
      </p:sp>
      <p:sp>
        <p:nvSpPr>
          <p:cNvPr id="16387" name="Text Box 2">
            <a:extLst>
              <a:ext uri="{FF2B5EF4-FFF2-40B4-BE49-F238E27FC236}">
                <a16:creationId xmlns:a16="http://schemas.microsoft.com/office/drawing/2014/main" id="{AC800F37-40D4-487A-95C6-E5722006FED0}"/>
              </a:ext>
            </a:extLst>
          </p:cNvPr>
          <p:cNvSpPr txBox="1">
            <a:spLocks noChangeArrowheads="1"/>
          </p:cNvSpPr>
          <p:nvPr/>
        </p:nvSpPr>
        <p:spPr bwMode="auto">
          <a:xfrm>
            <a:off x="1992313" y="333375"/>
            <a:ext cx="568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sz="3200" dirty="0">
                <a:solidFill>
                  <a:srgbClr val="0000DC"/>
                </a:solidFill>
              </a:rPr>
              <a:t>S</a:t>
            </a:r>
            <a:r>
              <a:rPr lang="en-GB" altLang="cs-CZ" sz="3200" dirty="0" err="1">
                <a:solidFill>
                  <a:srgbClr val="0000DC"/>
                </a:solidFill>
              </a:rPr>
              <a:t>onogra</a:t>
            </a:r>
            <a:r>
              <a:rPr lang="cs-CZ" altLang="cs-CZ" sz="3200" dirty="0" err="1">
                <a:solidFill>
                  <a:srgbClr val="0000DC"/>
                </a:solidFill>
              </a:rPr>
              <a:t>fie</a:t>
            </a:r>
            <a:r>
              <a:rPr lang="cs-CZ" altLang="cs-CZ" sz="3200" dirty="0">
                <a:solidFill>
                  <a:srgbClr val="0000DC"/>
                </a:solidFill>
              </a:rPr>
              <a:t> (ultrasonografie)</a:t>
            </a:r>
            <a:endParaRPr lang="en-GB" altLang="cs-CZ" sz="3200" dirty="0">
              <a:solidFill>
                <a:srgbClr val="0000DC"/>
              </a:solidFill>
            </a:endParaRPr>
          </a:p>
        </p:txBody>
      </p:sp>
      <p:sp>
        <p:nvSpPr>
          <p:cNvPr id="16388" name="Text Box 3">
            <a:extLst>
              <a:ext uri="{FF2B5EF4-FFF2-40B4-BE49-F238E27FC236}">
                <a16:creationId xmlns:a16="http://schemas.microsoft.com/office/drawing/2014/main" id="{CC177A30-69FE-4189-9D51-E50D7394DF13}"/>
              </a:ext>
            </a:extLst>
          </p:cNvPr>
          <p:cNvSpPr txBox="1">
            <a:spLocks noChangeArrowheads="1"/>
          </p:cNvSpPr>
          <p:nvPr/>
        </p:nvSpPr>
        <p:spPr bwMode="auto">
          <a:xfrm>
            <a:off x="1919289" y="1484313"/>
            <a:ext cx="8780242" cy="3785652"/>
          </a:xfrm>
          <a:prstGeom prst="rect">
            <a:avLst/>
          </a:prstGeom>
          <a:noFill/>
          <a:ln>
            <a:noFill/>
          </a:ln>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sz="2400" b="0" u="sng" dirty="0"/>
              <a:t>Pasivní UZ</a:t>
            </a:r>
            <a:r>
              <a:rPr lang="cs-CZ" altLang="cs-CZ" sz="2400" b="0" dirty="0"/>
              <a:t> – vlnění o nízké intenzitě, které nemůže způsobit významné změny prostředí. </a:t>
            </a:r>
          </a:p>
          <a:p>
            <a:pPr eaLnBrk="1" hangingPunct="1"/>
            <a:r>
              <a:rPr lang="cs-CZ" altLang="cs-CZ" sz="2400" b="0" dirty="0"/>
              <a:t>V UZ diagnostice</a:t>
            </a:r>
            <a:r>
              <a:rPr lang="cs-CZ" altLang="cs-CZ" sz="2400" dirty="0"/>
              <a:t>  (ultrasonografii = sonografii = echografii) </a:t>
            </a:r>
            <a:r>
              <a:rPr lang="cs-CZ" altLang="cs-CZ" sz="2400" b="0" dirty="0"/>
              <a:t>se používají frekvence 2 - 40 MHz a (časově průměrné, prostorově špičkové) intenzity kolem 1 kW/m</a:t>
            </a:r>
            <a:r>
              <a:rPr lang="cs-CZ" altLang="cs-CZ" sz="2400" b="0" baseline="30000" dirty="0"/>
              <a:t>2</a:t>
            </a:r>
            <a:r>
              <a:rPr lang="cs-CZ" altLang="cs-CZ" sz="2400" b="0" dirty="0"/>
              <a:t>.   </a:t>
            </a:r>
          </a:p>
          <a:p>
            <a:pPr eaLnBrk="1" hangingPunct="1"/>
            <a:r>
              <a:rPr lang="cs-CZ" altLang="cs-CZ" sz="2400" dirty="0"/>
              <a:t>Impulsní odrazová metoda: </a:t>
            </a:r>
            <a:r>
              <a:rPr lang="cs-CZ" altLang="cs-CZ" sz="2400" b="0" dirty="0"/>
              <a:t>sonda s jedním měničem, který je současně </a:t>
            </a:r>
            <a:r>
              <a:rPr lang="cs-CZ" altLang="cs-CZ" sz="2400" b="0" dirty="0">
                <a:solidFill>
                  <a:srgbClr val="F01928"/>
                </a:solidFill>
              </a:rPr>
              <a:t>zdrojem i detektorem </a:t>
            </a:r>
            <a:r>
              <a:rPr lang="cs-CZ" altLang="cs-CZ" sz="2400" b="0" dirty="0"/>
              <a:t>UZ impulsů. Část emitované UZ energie je </a:t>
            </a:r>
            <a:r>
              <a:rPr lang="cs-CZ" altLang="cs-CZ" sz="2400" b="0" i="1" dirty="0"/>
              <a:t>odražena</a:t>
            </a:r>
            <a:r>
              <a:rPr lang="cs-CZ" altLang="cs-CZ" sz="2400" b="0" dirty="0"/>
              <a:t> na akustických rozhraních a táž sonda pak přijímá odražený signál. Po zpracování je signál zobrazen na displeji.</a:t>
            </a:r>
          </a:p>
        </p:txBody>
      </p:sp>
    </p:spTree>
    <p:extLst>
      <p:ext uri="{BB962C8B-B14F-4D97-AF65-F5344CB8AC3E}">
        <p14:creationId xmlns:p14="http://schemas.microsoft.com/office/powerpoint/2010/main" val="1584246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3">
            <a:extLst>
              <a:ext uri="{FF2B5EF4-FFF2-40B4-BE49-F238E27FC236}">
                <a16:creationId xmlns:a16="http://schemas.microsoft.com/office/drawing/2014/main" id="{44128A1E-AE7C-492A-9CBE-8A6B316FD83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EBAB5931-43EC-46C6-934E-2AB5900458B7}" type="slidenum">
              <a:rPr lang="cs-CZ" altLang="cs-CZ" b="0"/>
              <a:pPr eaLnBrk="1" hangingPunct="1"/>
              <a:t>12</a:t>
            </a:fld>
            <a:endParaRPr lang="cs-CZ" altLang="cs-CZ" b="0"/>
          </a:p>
        </p:txBody>
      </p:sp>
      <p:pic>
        <p:nvPicPr>
          <p:cNvPr id="17411" name="Picture 54" descr="fkjBez názvu1">
            <a:extLst>
              <a:ext uri="{FF2B5EF4-FFF2-40B4-BE49-F238E27FC236}">
                <a16:creationId xmlns:a16="http://schemas.microsoft.com/office/drawing/2014/main" id="{C7D6DB9A-22BD-4AAF-B2A6-11B919C3B5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1196976"/>
            <a:ext cx="6913562"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8">
            <a:extLst>
              <a:ext uri="{FF2B5EF4-FFF2-40B4-BE49-F238E27FC236}">
                <a16:creationId xmlns:a16="http://schemas.microsoft.com/office/drawing/2014/main" id="{A952757A-1F2C-40FB-837D-D5FA8C6A970C}"/>
              </a:ext>
            </a:extLst>
          </p:cNvPr>
          <p:cNvGrpSpPr>
            <a:grpSpLocks/>
          </p:cNvGrpSpPr>
          <p:nvPr/>
        </p:nvGrpSpPr>
        <p:grpSpPr bwMode="auto">
          <a:xfrm>
            <a:off x="5016500" y="1916113"/>
            <a:ext cx="287338" cy="1441450"/>
            <a:chOff x="2245" y="1207"/>
            <a:chExt cx="181" cy="908"/>
          </a:xfrm>
        </p:grpSpPr>
        <p:sp>
          <p:nvSpPr>
            <p:cNvPr id="17478" name="Line 56">
              <a:extLst>
                <a:ext uri="{FF2B5EF4-FFF2-40B4-BE49-F238E27FC236}">
                  <a16:creationId xmlns:a16="http://schemas.microsoft.com/office/drawing/2014/main" id="{BD31A297-5C42-4709-907A-192946F3D2E0}"/>
                </a:ext>
              </a:extLst>
            </p:cNvPr>
            <p:cNvSpPr>
              <a:spLocks noChangeShapeType="1"/>
            </p:cNvSpPr>
            <p:nvPr/>
          </p:nvSpPr>
          <p:spPr bwMode="auto">
            <a:xfrm>
              <a:off x="2245" y="1207"/>
              <a:ext cx="0" cy="908"/>
            </a:xfrm>
            <a:prstGeom prst="line">
              <a:avLst/>
            </a:prstGeom>
            <a:noFill/>
            <a:ln w="63500">
              <a:solidFill>
                <a:srgbClr val="FF33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17479" name="Line 57">
              <a:extLst>
                <a:ext uri="{FF2B5EF4-FFF2-40B4-BE49-F238E27FC236}">
                  <a16:creationId xmlns:a16="http://schemas.microsoft.com/office/drawing/2014/main" id="{16BC60AA-31C3-4494-976A-76E9A810D85B}"/>
                </a:ext>
              </a:extLst>
            </p:cNvPr>
            <p:cNvSpPr>
              <a:spLocks noChangeShapeType="1"/>
            </p:cNvSpPr>
            <p:nvPr/>
          </p:nvSpPr>
          <p:spPr bwMode="auto">
            <a:xfrm>
              <a:off x="2336" y="1207"/>
              <a:ext cx="0" cy="908"/>
            </a:xfrm>
            <a:prstGeom prst="line">
              <a:avLst/>
            </a:prstGeom>
            <a:noFill/>
            <a:ln w="63500">
              <a:solidFill>
                <a:srgbClr val="FF33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17480" name="Line 58">
              <a:extLst>
                <a:ext uri="{FF2B5EF4-FFF2-40B4-BE49-F238E27FC236}">
                  <a16:creationId xmlns:a16="http://schemas.microsoft.com/office/drawing/2014/main" id="{49AC5027-527C-4429-AFC5-57F8A318929B}"/>
                </a:ext>
              </a:extLst>
            </p:cNvPr>
            <p:cNvSpPr>
              <a:spLocks noChangeShapeType="1"/>
            </p:cNvSpPr>
            <p:nvPr/>
          </p:nvSpPr>
          <p:spPr bwMode="auto">
            <a:xfrm>
              <a:off x="2426" y="1207"/>
              <a:ext cx="0" cy="908"/>
            </a:xfrm>
            <a:prstGeom prst="line">
              <a:avLst/>
            </a:prstGeom>
            <a:noFill/>
            <a:ln w="63500">
              <a:solidFill>
                <a:srgbClr val="FF33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grpSp>
        <p:nvGrpSpPr>
          <p:cNvPr id="3" name="Group 105">
            <a:extLst>
              <a:ext uri="{FF2B5EF4-FFF2-40B4-BE49-F238E27FC236}">
                <a16:creationId xmlns:a16="http://schemas.microsoft.com/office/drawing/2014/main" id="{9F6F0852-B06D-487E-AA90-55EE625B63AE}"/>
              </a:ext>
            </a:extLst>
          </p:cNvPr>
          <p:cNvGrpSpPr>
            <a:grpSpLocks/>
          </p:cNvGrpSpPr>
          <p:nvPr/>
        </p:nvGrpSpPr>
        <p:grpSpPr bwMode="auto">
          <a:xfrm>
            <a:off x="7608889" y="1916113"/>
            <a:ext cx="287337" cy="1441450"/>
            <a:chOff x="4150" y="1207"/>
            <a:chExt cx="181" cy="908"/>
          </a:xfrm>
        </p:grpSpPr>
        <p:sp>
          <p:nvSpPr>
            <p:cNvPr id="17475" name="Line 95">
              <a:extLst>
                <a:ext uri="{FF2B5EF4-FFF2-40B4-BE49-F238E27FC236}">
                  <a16:creationId xmlns:a16="http://schemas.microsoft.com/office/drawing/2014/main" id="{FD730DF8-2E8B-4B2B-9A3E-E67B5D798D3A}"/>
                </a:ext>
              </a:extLst>
            </p:cNvPr>
            <p:cNvSpPr>
              <a:spLocks noChangeShapeType="1"/>
            </p:cNvSpPr>
            <p:nvPr/>
          </p:nvSpPr>
          <p:spPr bwMode="auto">
            <a:xfrm>
              <a:off x="4150" y="1207"/>
              <a:ext cx="0" cy="908"/>
            </a:xfrm>
            <a:prstGeom prst="line">
              <a:avLst/>
            </a:prstGeom>
            <a:noFill/>
            <a:ln w="63500">
              <a:solidFill>
                <a:srgbClr val="FF3300">
                  <a:alpha val="7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17476" name="Line 96">
              <a:extLst>
                <a:ext uri="{FF2B5EF4-FFF2-40B4-BE49-F238E27FC236}">
                  <a16:creationId xmlns:a16="http://schemas.microsoft.com/office/drawing/2014/main" id="{2DEDA919-D932-4668-8533-AA57E95CABE8}"/>
                </a:ext>
              </a:extLst>
            </p:cNvPr>
            <p:cNvSpPr>
              <a:spLocks noChangeShapeType="1"/>
            </p:cNvSpPr>
            <p:nvPr/>
          </p:nvSpPr>
          <p:spPr bwMode="auto">
            <a:xfrm>
              <a:off x="4241" y="1207"/>
              <a:ext cx="0" cy="908"/>
            </a:xfrm>
            <a:prstGeom prst="line">
              <a:avLst/>
            </a:prstGeom>
            <a:noFill/>
            <a:ln w="63500">
              <a:solidFill>
                <a:srgbClr val="FF3300">
                  <a:alpha val="7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17477" name="Line 97">
              <a:extLst>
                <a:ext uri="{FF2B5EF4-FFF2-40B4-BE49-F238E27FC236}">
                  <a16:creationId xmlns:a16="http://schemas.microsoft.com/office/drawing/2014/main" id="{569B879B-0F55-4FA5-AC45-5C21159DF50D}"/>
                </a:ext>
              </a:extLst>
            </p:cNvPr>
            <p:cNvSpPr>
              <a:spLocks noChangeShapeType="1"/>
            </p:cNvSpPr>
            <p:nvPr/>
          </p:nvSpPr>
          <p:spPr bwMode="auto">
            <a:xfrm>
              <a:off x="4331" y="1207"/>
              <a:ext cx="0" cy="908"/>
            </a:xfrm>
            <a:prstGeom prst="line">
              <a:avLst/>
            </a:prstGeom>
            <a:noFill/>
            <a:ln w="63500">
              <a:solidFill>
                <a:srgbClr val="FF3300">
                  <a:alpha val="7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grpSp>
        <p:nvGrpSpPr>
          <p:cNvPr id="4" name="Group 124">
            <a:extLst>
              <a:ext uri="{FF2B5EF4-FFF2-40B4-BE49-F238E27FC236}">
                <a16:creationId xmlns:a16="http://schemas.microsoft.com/office/drawing/2014/main" id="{CC71501F-0270-49C3-8D70-71F018B56C01}"/>
              </a:ext>
            </a:extLst>
          </p:cNvPr>
          <p:cNvGrpSpPr>
            <a:grpSpLocks/>
          </p:cNvGrpSpPr>
          <p:nvPr/>
        </p:nvGrpSpPr>
        <p:grpSpPr bwMode="auto">
          <a:xfrm>
            <a:off x="6311900" y="1916113"/>
            <a:ext cx="287338" cy="1441450"/>
            <a:chOff x="5193" y="663"/>
            <a:chExt cx="181" cy="908"/>
          </a:xfrm>
        </p:grpSpPr>
        <p:sp>
          <p:nvSpPr>
            <p:cNvPr id="17472" name="Line 117">
              <a:extLst>
                <a:ext uri="{FF2B5EF4-FFF2-40B4-BE49-F238E27FC236}">
                  <a16:creationId xmlns:a16="http://schemas.microsoft.com/office/drawing/2014/main" id="{CB5ACBC0-A671-44C5-B72F-452D785326C2}"/>
                </a:ext>
              </a:extLst>
            </p:cNvPr>
            <p:cNvSpPr>
              <a:spLocks noChangeShapeType="1"/>
            </p:cNvSpPr>
            <p:nvPr/>
          </p:nvSpPr>
          <p:spPr bwMode="auto">
            <a:xfrm>
              <a:off x="5193" y="663"/>
              <a:ext cx="0" cy="908"/>
            </a:xfrm>
            <a:prstGeom prst="line">
              <a:avLst/>
            </a:prstGeom>
            <a:noFill/>
            <a:ln w="63500">
              <a:solidFill>
                <a:srgbClr val="FF3300">
                  <a:alpha val="5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17473" name="Line 118">
              <a:extLst>
                <a:ext uri="{FF2B5EF4-FFF2-40B4-BE49-F238E27FC236}">
                  <a16:creationId xmlns:a16="http://schemas.microsoft.com/office/drawing/2014/main" id="{32135F6A-0AF8-43FE-B3F8-816DEB511F53}"/>
                </a:ext>
              </a:extLst>
            </p:cNvPr>
            <p:cNvSpPr>
              <a:spLocks noChangeShapeType="1"/>
            </p:cNvSpPr>
            <p:nvPr/>
          </p:nvSpPr>
          <p:spPr bwMode="auto">
            <a:xfrm>
              <a:off x="5284" y="663"/>
              <a:ext cx="0" cy="908"/>
            </a:xfrm>
            <a:prstGeom prst="line">
              <a:avLst/>
            </a:prstGeom>
            <a:noFill/>
            <a:ln w="63500">
              <a:solidFill>
                <a:srgbClr val="FF3300">
                  <a:alpha val="5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17474" name="Line 119">
              <a:extLst>
                <a:ext uri="{FF2B5EF4-FFF2-40B4-BE49-F238E27FC236}">
                  <a16:creationId xmlns:a16="http://schemas.microsoft.com/office/drawing/2014/main" id="{AEC87AEC-202E-47DA-8103-D5F35E8A2EB1}"/>
                </a:ext>
              </a:extLst>
            </p:cNvPr>
            <p:cNvSpPr>
              <a:spLocks noChangeShapeType="1"/>
            </p:cNvSpPr>
            <p:nvPr/>
          </p:nvSpPr>
          <p:spPr bwMode="auto">
            <a:xfrm>
              <a:off x="5374" y="663"/>
              <a:ext cx="0" cy="908"/>
            </a:xfrm>
            <a:prstGeom prst="line">
              <a:avLst/>
            </a:prstGeom>
            <a:noFill/>
            <a:ln w="63500">
              <a:solidFill>
                <a:srgbClr val="FF3300">
                  <a:alpha val="5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grpSp>
        <p:nvGrpSpPr>
          <p:cNvPr id="5" name="Group 133">
            <a:extLst>
              <a:ext uri="{FF2B5EF4-FFF2-40B4-BE49-F238E27FC236}">
                <a16:creationId xmlns:a16="http://schemas.microsoft.com/office/drawing/2014/main" id="{8540E004-EDD8-41AB-A2DE-657C9CF155FD}"/>
              </a:ext>
            </a:extLst>
          </p:cNvPr>
          <p:cNvGrpSpPr>
            <a:grpSpLocks/>
          </p:cNvGrpSpPr>
          <p:nvPr/>
        </p:nvGrpSpPr>
        <p:grpSpPr bwMode="auto">
          <a:xfrm>
            <a:off x="5016500" y="1916113"/>
            <a:ext cx="287338" cy="1441450"/>
            <a:chOff x="5239" y="1525"/>
            <a:chExt cx="181" cy="908"/>
          </a:xfrm>
        </p:grpSpPr>
        <p:sp>
          <p:nvSpPr>
            <p:cNvPr id="17469" name="Line 130">
              <a:extLst>
                <a:ext uri="{FF2B5EF4-FFF2-40B4-BE49-F238E27FC236}">
                  <a16:creationId xmlns:a16="http://schemas.microsoft.com/office/drawing/2014/main" id="{3404D198-31C0-4207-BEBA-25094B14C6CB}"/>
                </a:ext>
              </a:extLst>
            </p:cNvPr>
            <p:cNvSpPr>
              <a:spLocks noChangeShapeType="1"/>
            </p:cNvSpPr>
            <p:nvPr/>
          </p:nvSpPr>
          <p:spPr bwMode="auto">
            <a:xfrm>
              <a:off x="5239" y="1525"/>
              <a:ext cx="0" cy="908"/>
            </a:xfrm>
            <a:prstGeom prst="line">
              <a:avLst/>
            </a:prstGeom>
            <a:noFill/>
            <a:ln w="63500">
              <a:solidFill>
                <a:srgbClr val="FF3300">
                  <a:alpha val="30196"/>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17470" name="Line 131">
              <a:extLst>
                <a:ext uri="{FF2B5EF4-FFF2-40B4-BE49-F238E27FC236}">
                  <a16:creationId xmlns:a16="http://schemas.microsoft.com/office/drawing/2014/main" id="{A9CAA96F-475A-4452-ABA9-1EA98E6B7288}"/>
                </a:ext>
              </a:extLst>
            </p:cNvPr>
            <p:cNvSpPr>
              <a:spLocks noChangeShapeType="1"/>
            </p:cNvSpPr>
            <p:nvPr/>
          </p:nvSpPr>
          <p:spPr bwMode="auto">
            <a:xfrm>
              <a:off x="5330" y="1525"/>
              <a:ext cx="0" cy="908"/>
            </a:xfrm>
            <a:prstGeom prst="line">
              <a:avLst/>
            </a:prstGeom>
            <a:noFill/>
            <a:ln w="63500">
              <a:solidFill>
                <a:srgbClr val="FF3300">
                  <a:alpha val="3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17471" name="Line 132">
              <a:extLst>
                <a:ext uri="{FF2B5EF4-FFF2-40B4-BE49-F238E27FC236}">
                  <a16:creationId xmlns:a16="http://schemas.microsoft.com/office/drawing/2014/main" id="{7A3FC592-575D-4CEE-929D-839FBBAF416C}"/>
                </a:ext>
              </a:extLst>
            </p:cNvPr>
            <p:cNvSpPr>
              <a:spLocks noChangeShapeType="1"/>
            </p:cNvSpPr>
            <p:nvPr/>
          </p:nvSpPr>
          <p:spPr bwMode="auto">
            <a:xfrm>
              <a:off x="5420" y="1525"/>
              <a:ext cx="0" cy="908"/>
            </a:xfrm>
            <a:prstGeom prst="line">
              <a:avLst/>
            </a:prstGeom>
            <a:noFill/>
            <a:ln w="63500">
              <a:solidFill>
                <a:srgbClr val="FF3300">
                  <a:alpha val="3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sp>
        <p:nvSpPr>
          <p:cNvPr id="17416" name="Text Box 11">
            <a:extLst>
              <a:ext uri="{FF2B5EF4-FFF2-40B4-BE49-F238E27FC236}">
                <a16:creationId xmlns:a16="http://schemas.microsoft.com/office/drawing/2014/main" id="{EE04C38F-F8D6-4F2B-B80B-517EE3CE5402}"/>
              </a:ext>
            </a:extLst>
          </p:cNvPr>
          <p:cNvSpPr txBox="1">
            <a:spLocks noChangeArrowheads="1"/>
          </p:cNvSpPr>
          <p:nvPr/>
        </p:nvSpPr>
        <p:spPr bwMode="auto">
          <a:xfrm>
            <a:off x="1847851" y="404813"/>
            <a:ext cx="1223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en-GB" altLang="cs-CZ" sz="2400">
              <a:solidFill>
                <a:srgbClr val="FFFF00"/>
              </a:solidFill>
              <a:latin typeface="Arial Unicode MS" pitchFamily="34" charset="-128"/>
            </a:endParaRPr>
          </a:p>
        </p:txBody>
      </p:sp>
      <p:sp>
        <p:nvSpPr>
          <p:cNvPr id="17417" name="Rectangle 6">
            <a:extLst>
              <a:ext uri="{FF2B5EF4-FFF2-40B4-BE49-F238E27FC236}">
                <a16:creationId xmlns:a16="http://schemas.microsoft.com/office/drawing/2014/main" id="{B8436428-1D63-4C3F-88E1-3CEA91B6C30F}"/>
              </a:ext>
            </a:extLst>
          </p:cNvPr>
          <p:cNvSpPr>
            <a:spLocks noChangeArrowheads="1"/>
          </p:cNvSpPr>
          <p:nvPr/>
        </p:nvSpPr>
        <p:spPr bwMode="auto">
          <a:xfrm>
            <a:off x="1703388" y="404814"/>
            <a:ext cx="53022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sz="3200" dirty="0">
                <a:solidFill>
                  <a:schemeClr val="tx2"/>
                </a:solidFill>
              </a:rPr>
              <a:t>Impulsní odrazová metoda</a:t>
            </a:r>
          </a:p>
        </p:txBody>
      </p:sp>
      <p:grpSp>
        <p:nvGrpSpPr>
          <p:cNvPr id="6" name="Group 89">
            <a:extLst>
              <a:ext uri="{FF2B5EF4-FFF2-40B4-BE49-F238E27FC236}">
                <a16:creationId xmlns:a16="http://schemas.microsoft.com/office/drawing/2014/main" id="{A84E3173-3D39-4FD6-BFAD-193660B68E14}"/>
              </a:ext>
            </a:extLst>
          </p:cNvPr>
          <p:cNvGrpSpPr>
            <a:grpSpLocks/>
          </p:cNvGrpSpPr>
          <p:nvPr/>
        </p:nvGrpSpPr>
        <p:grpSpPr bwMode="auto">
          <a:xfrm>
            <a:off x="5448301" y="1916113"/>
            <a:ext cx="288925" cy="1441450"/>
            <a:chOff x="2517" y="1207"/>
            <a:chExt cx="182" cy="908"/>
          </a:xfrm>
        </p:grpSpPr>
        <p:sp>
          <p:nvSpPr>
            <p:cNvPr id="17466" name="Line 59">
              <a:extLst>
                <a:ext uri="{FF2B5EF4-FFF2-40B4-BE49-F238E27FC236}">
                  <a16:creationId xmlns:a16="http://schemas.microsoft.com/office/drawing/2014/main" id="{5A19F41A-15A8-4D85-9750-4A5DA644BAA0}"/>
                </a:ext>
              </a:extLst>
            </p:cNvPr>
            <p:cNvSpPr>
              <a:spLocks noChangeShapeType="1"/>
            </p:cNvSpPr>
            <p:nvPr/>
          </p:nvSpPr>
          <p:spPr bwMode="auto">
            <a:xfrm>
              <a:off x="2517" y="1207"/>
              <a:ext cx="0" cy="908"/>
            </a:xfrm>
            <a:prstGeom prst="line">
              <a:avLst/>
            </a:prstGeom>
            <a:noFill/>
            <a:ln w="63500">
              <a:solidFill>
                <a:srgbClr val="FF33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17467" name="Line 60">
              <a:extLst>
                <a:ext uri="{FF2B5EF4-FFF2-40B4-BE49-F238E27FC236}">
                  <a16:creationId xmlns:a16="http://schemas.microsoft.com/office/drawing/2014/main" id="{6029F5C4-50BC-44AC-816D-1D8165796F24}"/>
                </a:ext>
              </a:extLst>
            </p:cNvPr>
            <p:cNvSpPr>
              <a:spLocks noChangeShapeType="1"/>
            </p:cNvSpPr>
            <p:nvPr/>
          </p:nvSpPr>
          <p:spPr bwMode="auto">
            <a:xfrm>
              <a:off x="2608" y="1207"/>
              <a:ext cx="0" cy="908"/>
            </a:xfrm>
            <a:prstGeom prst="line">
              <a:avLst/>
            </a:prstGeom>
            <a:noFill/>
            <a:ln w="63500">
              <a:solidFill>
                <a:srgbClr val="FF3300">
                  <a:alpha val="89803"/>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17468" name="Line 61">
              <a:extLst>
                <a:ext uri="{FF2B5EF4-FFF2-40B4-BE49-F238E27FC236}">
                  <a16:creationId xmlns:a16="http://schemas.microsoft.com/office/drawing/2014/main" id="{4ACFDD19-5E05-4424-8D65-2A50BCCAFF99}"/>
                </a:ext>
              </a:extLst>
            </p:cNvPr>
            <p:cNvSpPr>
              <a:spLocks noChangeShapeType="1"/>
            </p:cNvSpPr>
            <p:nvPr/>
          </p:nvSpPr>
          <p:spPr bwMode="auto">
            <a:xfrm>
              <a:off x="2699" y="1207"/>
              <a:ext cx="0" cy="908"/>
            </a:xfrm>
            <a:prstGeom prst="line">
              <a:avLst/>
            </a:prstGeom>
            <a:noFill/>
            <a:ln w="63500">
              <a:solidFill>
                <a:srgbClr val="FF3300">
                  <a:alpha val="89803"/>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grpSp>
        <p:nvGrpSpPr>
          <p:cNvPr id="7" name="Group 90">
            <a:extLst>
              <a:ext uri="{FF2B5EF4-FFF2-40B4-BE49-F238E27FC236}">
                <a16:creationId xmlns:a16="http://schemas.microsoft.com/office/drawing/2014/main" id="{9F3ECF97-2DDC-4C2A-AD7C-F1D120DE946A}"/>
              </a:ext>
            </a:extLst>
          </p:cNvPr>
          <p:cNvGrpSpPr>
            <a:grpSpLocks/>
          </p:cNvGrpSpPr>
          <p:nvPr/>
        </p:nvGrpSpPr>
        <p:grpSpPr bwMode="auto">
          <a:xfrm>
            <a:off x="5880100" y="1916113"/>
            <a:ext cx="287338" cy="1441450"/>
            <a:chOff x="2789" y="1207"/>
            <a:chExt cx="181" cy="908"/>
          </a:xfrm>
        </p:grpSpPr>
        <p:sp>
          <p:nvSpPr>
            <p:cNvPr id="17463" name="Line 62">
              <a:extLst>
                <a:ext uri="{FF2B5EF4-FFF2-40B4-BE49-F238E27FC236}">
                  <a16:creationId xmlns:a16="http://schemas.microsoft.com/office/drawing/2014/main" id="{1D2A351D-54D5-465F-B0B6-D33125513384}"/>
                </a:ext>
              </a:extLst>
            </p:cNvPr>
            <p:cNvSpPr>
              <a:spLocks noChangeShapeType="1"/>
            </p:cNvSpPr>
            <p:nvPr/>
          </p:nvSpPr>
          <p:spPr bwMode="auto">
            <a:xfrm>
              <a:off x="2789" y="1207"/>
              <a:ext cx="0" cy="908"/>
            </a:xfrm>
            <a:prstGeom prst="line">
              <a:avLst/>
            </a:prstGeom>
            <a:noFill/>
            <a:ln w="63500">
              <a:solidFill>
                <a:srgbClr val="FF3300">
                  <a:alpha val="89803"/>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17464" name="Line 71">
              <a:extLst>
                <a:ext uri="{FF2B5EF4-FFF2-40B4-BE49-F238E27FC236}">
                  <a16:creationId xmlns:a16="http://schemas.microsoft.com/office/drawing/2014/main" id="{DA7495EA-39E2-48FB-A094-4C5C03A17D2F}"/>
                </a:ext>
              </a:extLst>
            </p:cNvPr>
            <p:cNvSpPr>
              <a:spLocks noChangeShapeType="1"/>
            </p:cNvSpPr>
            <p:nvPr/>
          </p:nvSpPr>
          <p:spPr bwMode="auto">
            <a:xfrm>
              <a:off x="2879" y="1207"/>
              <a:ext cx="0" cy="908"/>
            </a:xfrm>
            <a:prstGeom prst="line">
              <a:avLst/>
            </a:prstGeom>
            <a:noFill/>
            <a:ln w="63500">
              <a:solidFill>
                <a:srgbClr val="FF3300">
                  <a:alpha val="89803"/>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17465" name="Line 72">
              <a:extLst>
                <a:ext uri="{FF2B5EF4-FFF2-40B4-BE49-F238E27FC236}">
                  <a16:creationId xmlns:a16="http://schemas.microsoft.com/office/drawing/2014/main" id="{2EDC2B50-0A7C-42C2-AC39-0E1E27F0D48C}"/>
                </a:ext>
              </a:extLst>
            </p:cNvPr>
            <p:cNvSpPr>
              <a:spLocks noChangeShapeType="1"/>
            </p:cNvSpPr>
            <p:nvPr/>
          </p:nvSpPr>
          <p:spPr bwMode="auto">
            <a:xfrm>
              <a:off x="2970" y="1207"/>
              <a:ext cx="0" cy="908"/>
            </a:xfrm>
            <a:prstGeom prst="line">
              <a:avLst/>
            </a:prstGeom>
            <a:noFill/>
            <a:ln w="63500">
              <a:solidFill>
                <a:srgbClr val="FF3300">
                  <a:alpha val="89803"/>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grpSp>
        <p:nvGrpSpPr>
          <p:cNvPr id="8" name="Group 91">
            <a:extLst>
              <a:ext uri="{FF2B5EF4-FFF2-40B4-BE49-F238E27FC236}">
                <a16:creationId xmlns:a16="http://schemas.microsoft.com/office/drawing/2014/main" id="{9AF9F670-C584-461C-981B-95B23B952D9D}"/>
              </a:ext>
            </a:extLst>
          </p:cNvPr>
          <p:cNvGrpSpPr>
            <a:grpSpLocks/>
          </p:cNvGrpSpPr>
          <p:nvPr/>
        </p:nvGrpSpPr>
        <p:grpSpPr bwMode="auto">
          <a:xfrm>
            <a:off x="6311901" y="1916113"/>
            <a:ext cx="288925" cy="1441450"/>
            <a:chOff x="3061" y="1207"/>
            <a:chExt cx="182" cy="908"/>
          </a:xfrm>
        </p:grpSpPr>
        <p:sp>
          <p:nvSpPr>
            <p:cNvPr id="17460" name="Line 73">
              <a:extLst>
                <a:ext uri="{FF2B5EF4-FFF2-40B4-BE49-F238E27FC236}">
                  <a16:creationId xmlns:a16="http://schemas.microsoft.com/office/drawing/2014/main" id="{0331E3FC-4D0E-41F0-956F-65C75ECE15FF}"/>
                </a:ext>
              </a:extLst>
            </p:cNvPr>
            <p:cNvSpPr>
              <a:spLocks noChangeShapeType="1"/>
            </p:cNvSpPr>
            <p:nvPr/>
          </p:nvSpPr>
          <p:spPr bwMode="auto">
            <a:xfrm>
              <a:off x="3061" y="1207"/>
              <a:ext cx="0" cy="908"/>
            </a:xfrm>
            <a:prstGeom prst="line">
              <a:avLst/>
            </a:prstGeom>
            <a:noFill/>
            <a:ln w="63500">
              <a:solidFill>
                <a:srgbClr val="FF3300">
                  <a:alpha val="7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17461" name="Line 74">
              <a:extLst>
                <a:ext uri="{FF2B5EF4-FFF2-40B4-BE49-F238E27FC236}">
                  <a16:creationId xmlns:a16="http://schemas.microsoft.com/office/drawing/2014/main" id="{7B4C5706-78CF-43E6-AC95-2E934CE3DF74}"/>
                </a:ext>
              </a:extLst>
            </p:cNvPr>
            <p:cNvSpPr>
              <a:spLocks noChangeShapeType="1"/>
            </p:cNvSpPr>
            <p:nvPr/>
          </p:nvSpPr>
          <p:spPr bwMode="auto">
            <a:xfrm>
              <a:off x="3151" y="1207"/>
              <a:ext cx="0" cy="908"/>
            </a:xfrm>
            <a:prstGeom prst="line">
              <a:avLst/>
            </a:prstGeom>
            <a:noFill/>
            <a:ln w="63500">
              <a:solidFill>
                <a:srgbClr val="FF3300">
                  <a:alpha val="7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17462" name="Line 79">
              <a:extLst>
                <a:ext uri="{FF2B5EF4-FFF2-40B4-BE49-F238E27FC236}">
                  <a16:creationId xmlns:a16="http://schemas.microsoft.com/office/drawing/2014/main" id="{2F1F8EED-06FA-4D98-A2F1-0042319C696C}"/>
                </a:ext>
              </a:extLst>
            </p:cNvPr>
            <p:cNvSpPr>
              <a:spLocks noChangeShapeType="1"/>
            </p:cNvSpPr>
            <p:nvPr/>
          </p:nvSpPr>
          <p:spPr bwMode="auto">
            <a:xfrm>
              <a:off x="3243" y="1207"/>
              <a:ext cx="0" cy="908"/>
            </a:xfrm>
            <a:prstGeom prst="line">
              <a:avLst/>
            </a:prstGeom>
            <a:noFill/>
            <a:ln w="63500">
              <a:solidFill>
                <a:srgbClr val="FF3300">
                  <a:alpha val="7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grpSp>
        <p:nvGrpSpPr>
          <p:cNvPr id="9" name="Group 92">
            <a:extLst>
              <a:ext uri="{FF2B5EF4-FFF2-40B4-BE49-F238E27FC236}">
                <a16:creationId xmlns:a16="http://schemas.microsoft.com/office/drawing/2014/main" id="{50452292-4C23-4CA2-B581-743A20C28DEE}"/>
              </a:ext>
            </a:extLst>
          </p:cNvPr>
          <p:cNvGrpSpPr>
            <a:grpSpLocks/>
          </p:cNvGrpSpPr>
          <p:nvPr/>
        </p:nvGrpSpPr>
        <p:grpSpPr bwMode="auto">
          <a:xfrm>
            <a:off x="6743700" y="1916113"/>
            <a:ext cx="287338" cy="1441450"/>
            <a:chOff x="3334" y="1207"/>
            <a:chExt cx="181" cy="908"/>
          </a:xfrm>
        </p:grpSpPr>
        <p:sp>
          <p:nvSpPr>
            <p:cNvPr id="17457" name="Line 80">
              <a:extLst>
                <a:ext uri="{FF2B5EF4-FFF2-40B4-BE49-F238E27FC236}">
                  <a16:creationId xmlns:a16="http://schemas.microsoft.com/office/drawing/2014/main" id="{F021E338-E952-46AC-AF06-723F6D6EF4E9}"/>
                </a:ext>
              </a:extLst>
            </p:cNvPr>
            <p:cNvSpPr>
              <a:spLocks noChangeShapeType="1"/>
            </p:cNvSpPr>
            <p:nvPr/>
          </p:nvSpPr>
          <p:spPr bwMode="auto">
            <a:xfrm>
              <a:off x="3334" y="1207"/>
              <a:ext cx="0" cy="908"/>
            </a:xfrm>
            <a:prstGeom prst="line">
              <a:avLst/>
            </a:prstGeom>
            <a:noFill/>
            <a:ln w="63500">
              <a:solidFill>
                <a:srgbClr val="FF3300">
                  <a:alpha val="7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17458" name="Line 81">
              <a:extLst>
                <a:ext uri="{FF2B5EF4-FFF2-40B4-BE49-F238E27FC236}">
                  <a16:creationId xmlns:a16="http://schemas.microsoft.com/office/drawing/2014/main" id="{464E0AD8-96F0-47FB-B0C6-ACA84675713A}"/>
                </a:ext>
              </a:extLst>
            </p:cNvPr>
            <p:cNvSpPr>
              <a:spLocks noChangeShapeType="1"/>
            </p:cNvSpPr>
            <p:nvPr/>
          </p:nvSpPr>
          <p:spPr bwMode="auto">
            <a:xfrm>
              <a:off x="3424" y="1207"/>
              <a:ext cx="0" cy="908"/>
            </a:xfrm>
            <a:prstGeom prst="line">
              <a:avLst/>
            </a:prstGeom>
            <a:noFill/>
            <a:ln w="63500">
              <a:solidFill>
                <a:srgbClr val="FF3300">
                  <a:alpha val="7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17459" name="Line 82">
              <a:extLst>
                <a:ext uri="{FF2B5EF4-FFF2-40B4-BE49-F238E27FC236}">
                  <a16:creationId xmlns:a16="http://schemas.microsoft.com/office/drawing/2014/main" id="{C7BB6C98-C368-4BAB-99A3-86976BE5F50C}"/>
                </a:ext>
              </a:extLst>
            </p:cNvPr>
            <p:cNvSpPr>
              <a:spLocks noChangeShapeType="1"/>
            </p:cNvSpPr>
            <p:nvPr/>
          </p:nvSpPr>
          <p:spPr bwMode="auto">
            <a:xfrm>
              <a:off x="3515" y="1207"/>
              <a:ext cx="0" cy="908"/>
            </a:xfrm>
            <a:prstGeom prst="line">
              <a:avLst/>
            </a:prstGeom>
            <a:noFill/>
            <a:ln w="63500">
              <a:solidFill>
                <a:srgbClr val="FF3300">
                  <a:alpha val="7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grpSp>
        <p:nvGrpSpPr>
          <p:cNvPr id="10" name="Group 93">
            <a:extLst>
              <a:ext uri="{FF2B5EF4-FFF2-40B4-BE49-F238E27FC236}">
                <a16:creationId xmlns:a16="http://schemas.microsoft.com/office/drawing/2014/main" id="{0D509673-FA99-4AEA-969E-4A5606E09A80}"/>
              </a:ext>
            </a:extLst>
          </p:cNvPr>
          <p:cNvGrpSpPr>
            <a:grpSpLocks/>
          </p:cNvGrpSpPr>
          <p:nvPr/>
        </p:nvGrpSpPr>
        <p:grpSpPr bwMode="auto">
          <a:xfrm>
            <a:off x="7175501" y="1916113"/>
            <a:ext cx="288925" cy="1441450"/>
            <a:chOff x="3605" y="1207"/>
            <a:chExt cx="182" cy="908"/>
          </a:xfrm>
        </p:grpSpPr>
        <p:sp>
          <p:nvSpPr>
            <p:cNvPr id="17454" name="Line 83">
              <a:extLst>
                <a:ext uri="{FF2B5EF4-FFF2-40B4-BE49-F238E27FC236}">
                  <a16:creationId xmlns:a16="http://schemas.microsoft.com/office/drawing/2014/main" id="{6C64E0F6-9D41-4434-A042-6C183FBE8C77}"/>
                </a:ext>
              </a:extLst>
            </p:cNvPr>
            <p:cNvSpPr>
              <a:spLocks noChangeShapeType="1"/>
            </p:cNvSpPr>
            <p:nvPr/>
          </p:nvSpPr>
          <p:spPr bwMode="auto">
            <a:xfrm>
              <a:off x="3605" y="1207"/>
              <a:ext cx="0" cy="908"/>
            </a:xfrm>
            <a:prstGeom prst="line">
              <a:avLst/>
            </a:prstGeom>
            <a:noFill/>
            <a:ln w="63500">
              <a:solidFill>
                <a:srgbClr val="FF3300">
                  <a:alpha val="7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17455" name="Line 84">
              <a:extLst>
                <a:ext uri="{FF2B5EF4-FFF2-40B4-BE49-F238E27FC236}">
                  <a16:creationId xmlns:a16="http://schemas.microsoft.com/office/drawing/2014/main" id="{83F97E7D-B177-45AB-A1DB-97FB7F41A2D1}"/>
                </a:ext>
              </a:extLst>
            </p:cNvPr>
            <p:cNvSpPr>
              <a:spLocks noChangeShapeType="1"/>
            </p:cNvSpPr>
            <p:nvPr/>
          </p:nvSpPr>
          <p:spPr bwMode="auto">
            <a:xfrm>
              <a:off x="3696" y="1207"/>
              <a:ext cx="0" cy="908"/>
            </a:xfrm>
            <a:prstGeom prst="line">
              <a:avLst/>
            </a:prstGeom>
            <a:noFill/>
            <a:ln w="63500">
              <a:solidFill>
                <a:srgbClr val="FF3300">
                  <a:alpha val="7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17456" name="Line 85">
              <a:extLst>
                <a:ext uri="{FF2B5EF4-FFF2-40B4-BE49-F238E27FC236}">
                  <a16:creationId xmlns:a16="http://schemas.microsoft.com/office/drawing/2014/main" id="{6A1CB76C-1854-45FC-ACD5-70B19A6E60C6}"/>
                </a:ext>
              </a:extLst>
            </p:cNvPr>
            <p:cNvSpPr>
              <a:spLocks noChangeShapeType="1"/>
            </p:cNvSpPr>
            <p:nvPr/>
          </p:nvSpPr>
          <p:spPr bwMode="auto">
            <a:xfrm>
              <a:off x="3787" y="1207"/>
              <a:ext cx="0" cy="908"/>
            </a:xfrm>
            <a:prstGeom prst="line">
              <a:avLst/>
            </a:prstGeom>
            <a:noFill/>
            <a:ln w="63500">
              <a:solidFill>
                <a:srgbClr val="FF3300">
                  <a:alpha val="7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grpSp>
        <p:nvGrpSpPr>
          <p:cNvPr id="11" name="Group 104">
            <a:extLst>
              <a:ext uri="{FF2B5EF4-FFF2-40B4-BE49-F238E27FC236}">
                <a16:creationId xmlns:a16="http://schemas.microsoft.com/office/drawing/2014/main" id="{E234D83A-E58A-4AD4-9615-E4630D536125}"/>
              </a:ext>
            </a:extLst>
          </p:cNvPr>
          <p:cNvGrpSpPr>
            <a:grpSpLocks/>
          </p:cNvGrpSpPr>
          <p:nvPr/>
        </p:nvGrpSpPr>
        <p:grpSpPr bwMode="auto">
          <a:xfrm>
            <a:off x="7608889" y="1916113"/>
            <a:ext cx="287337" cy="1441450"/>
            <a:chOff x="3833" y="1207"/>
            <a:chExt cx="181" cy="908"/>
          </a:xfrm>
        </p:grpSpPr>
        <p:sp>
          <p:nvSpPr>
            <p:cNvPr id="17450" name="Line 86">
              <a:extLst>
                <a:ext uri="{FF2B5EF4-FFF2-40B4-BE49-F238E27FC236}">
                  <a16:creationId xmlns:a16="http://schemas.microsoft.com/office/drawing/2014/main" id="{96BA31B2-B21F-4580-9CE3-A33FE7417363}"/>
                </a:ext>
              </a:extLst>
            </p:cNvPr>
            <p:cNvSpPr>
              <a:spLocks noChangeShapeType="1"/>
            </p:cNvSpPr>
            <p:nvPr/>
          </p:nvSpPr>
          <p:spPr bwMode="auto">
            <a:xfrm>
              <a:off x="3833" y="1207"/>
              <a:ext cx="0" cy="908"/>
            </a:xfrm>
            <a:prstGeom prst="line">
              <a:avLst/>
            </a:prstGeom>
            <a:noFill/>
            <a:ln w="63500">
              <a:solidFill>
                <a:srgbClr val="FF3300">
                  <a:alpha val="74901"/>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nvGrpSpPr>
            <p:cNvPr id="17451" name="Group 103">
              <a:extLst>
                <a:ext uri="{FF2B5EF4-FFF2-40B4-BE49-F238E27FC236}">
                  <a16:creationId xmlns:a16="http://schemas.microsoft.com/office/drawing/2014/main" id="{9CFF5C52-0514-4FF6-9709-75670C7000B6}"/>
                </a:ext>
              </a:extLst>
            </p:cNvPr>
            <p:cNvGrpSpPr>
              <a:grpSpLocks/>
            </p:cNvGrpSpPr>
            <p:nvPr/>
          </p:nvGrpSpPr>
          <p:grpSpPr bwMode="auto">
            <a:xfrm>
              <a:off x="3923" y="1207"/>
              <a:ext cx="91" cy="908"/>
              <a:chOff x="3878" y="1207"/>
              <a:chExt cx="91" cy="908"/>
            </a:xfrm>
          </p:grpSpPr>
          <p:sp>
            <p:nvSpPr>
              <p:cNvPr id="17452" name="Line 87">
                <a:extLst>
                  <a:ext uri="{FF2B5EF4-FFF2-40B4-BE49-F238E27FC236}">
                    <a16:creationId xmlns:a16="http://schemas.microsoft.com/office/drawing/2014/main" id="{27810AD9-74B8-4B8C-A074-53A2042EA9AA}"/>
                  </a:ext>
                </a:extLst>
              </p:cNvPr>
              <p:cNvSpPr>
                <a:spLocks noChangeShapeType="1"/>
              </p:cNvSpPr>
              <p:nvPr/>
            </p:nvSpPr>
            <p:spPr bwMode="auto">
              <a:xfrm>
                <a:off x="3969" y="1207"/>
                <a:ext cx="0" cy="908"/>
              </a:xfrm>
              <a:prstGeom prst="line">
                <a:avLst/>
              </a:prstGeom>
              <a:noFill/>
              <a:ln w="63500">
                <a:solidFill>
                  <a:srgbClr val="FF3300">
                    <a:alpha val="74901"/>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17453" name="Line 94">
                <a:extLst>
                  <a:ext uri="{FF2B5EF4-FFF2-40B4-BE49-F238E27FC236}">
                    <a16:creationId xmlns:a16="http://schemas.microsoft.com/office/drawing/2014/main" id="{5DFD37FF-7E95-4AB6-A649-B71BDFC12EAA}"/>
                  </a:ext>
                </a:extLst>
              </p:cNvPr>
              <p:cNvSpPr>
                <a:spLocks noChangeShapeType="1"/>
              </p:cNvSpPr>
              <p:nvPr/>
            </p:nvSpPr>
            <p:spPr bwMode="auto">
              <a:xfrm>
                <a:off x="3878" y="1207"/>
                <a:ext cx="0" cy="908"/>
              </a:xfrm>
              <a:prstGeom prst="line">
                <a:avLst/>
              </a:prstGeom>
              <a:noFill/>
              <a:ln w="63500">
                <a:solidFill>
                  <a:srgbClr val="FF3300">
                    <a:alpha val="74901"/>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grpSp>
      <p:grpSp>
        <p:nvGrpSpPr>
          <p:cNvPr id="13" name="Group 115">
            <a:extLst>
              <a:ext uri="{FF2B5EF4-FFF2-40B4-BE49-F238E27FC236}">
                <a16:creationId xmlns:a16="http://schemas.microsoft.com/office/drawing/2014/main" id="{18ED72B1-C4AC-46D4-828E-7B0D587BD148}"/>
              </a:ext>
            </a:extLst>
          </p:cNvPr>
          <p:cNvGrpSpPr>
            <a:grpSpLocks/>
          </p:cNvGrpSpPr>
          <p:nvPr/>
        </p:nvGrpSpPr>
        <p:grpSpPr bwMode="auto">
          <a:xfrm>
            <a:off x="7175500" y="1916113"/>
            <a:ext cx="287338" cy="1441450"/>
            <a:chOff x="4422" y="1207"/>
            <a:chExt cx="181" cy="908"/>
          </a:xfrm>
        </p:grpSpPr>
        <p:sp>
          <p:nvSpPr>
            <p:cNvPr id="17447" name="Line 98">
              <a:extLst>
                <a:ext uri="{FF2B5EF4-FFF2-40B4-BE49-F238E27FC236}">
                  <a16:creationId xmlns:a16="http://schemas.microsoft.com/office/drawing/2014/main" id="{66B0B300-14F1-4B40-80C0-D8A97447EBFD}"/>
                </a:ext>
              </a:extLst>
            </p:cNvPr>
            <p:cNvSpPr>
              <a:spLocks noChangeShapeType="1"/>
            </p:cNvSpPr>
            <p:nvPr/>
          </p:nvSpPr>
          <p:spPr bwMode="auto">
            <a:xfrm>
              <a:off x="4422" y="1207"/>
              <a:ext cx="0" cy="908"/>
            </a:xfrm>
            <a:prstGeom prst="line">
              <a:avLst/>
            </a:prstGeom>
            <a:noFill/>
            <a:ln w="63500">
              <a:solidFill>
                <a:srgbClr val="FF3300">
                  <a:alpha val="5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17448" name="Line 99">
              <a:extLst>
                <a:ext uri="{FF2B5EF4-FFF2-40B4-BE49-F238E27FC236}">
                  <a16:creationId xmlns:a16="http://schemas.microsoft.com/office/drawing/2014/main" id="{1200811D-E250-45A6-99BA-4A843E94882C}"/>
                </a:ext>
              </a:extLst>
            </p:cNvPr>
            <p:cNvSpPr>
              <a:spLocks noChangeShapeType="1"/>
            </p:cNvSpPr>
            <p:nvPr/>
          </p:nvSpPr>
          <p:spPr bwMode="auto">
            <a:xfrm>
              <a:off x="4513" y="1207"/>
              <a:ext cx="0" cy="908"/>
            </a:xfrm>
            <a:prstGeom prst="line">
              <a:avLst/>
            </a:prstGeom>
            <a:noFill/>
            <a:ln w="63500">
              <a:solidFill>
                <a:srgbClr val="FF3300">
                  <a:alpha val="7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17449" name="Line 100">
              <a:extLst>
                <a:ext uri="{FF2B5EF4-FFF2-40B4-BE49-F238E27FC236}">
                  <a16:creationId xmlns:a16="http://schemas.microsoft.com/office/drawing/2014/main" id="{5D1AEA23-4DA3-409B-800C-EFC8051EF56C}"/>
                </a:ext>
              </a:extLst>
            </p:cNvPr>
            <p:cNvSpPr>
              <a:spLocks noChangeShapeType="1"/>
            </p:cNvSpPr>
            <p:nvPr/>
          </p:nvSpPr>
          <p:spPr bwMode="auto">
            <a:xfrm>
              <a:off x="4603" y="1207"/>
              <a:ext cx="0" cy="908"/>
            </a:xfrm>
            <a:prstGeom prst="line">
              <a:avLst/>
            </a:prstGeom>
            <a:noFill/>
            <a:ln w="63500">
              <a:solidFill>
                <a:srgbClr val="FF3300">
                  <a:alpha val="7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grpSp>
        <p:nvGrpSpPr>
          <p:cNvPr id="14" name="Group 107">
            <a:extLst>
              <a:ext uri="{FF2B5EF4-FFF2-40B4-BE49-F238E27FC236}">
                <a16:creationId xmlns:a16="http://schemas.microsoft.com/office/drawing/2014/main" id="{A72A710B-7082-4F22-BBBF-A9EE0E1BEC0D}"/>
              </a:ext>
            </a:extLst>
          </p:cNvPr>
          <p:cNvGrpSpPr>
            <a:grpSpLocks/>
          </p:cNvGrpSpPr>
          <p:nvPr/>
        </p:nvGrpSpPr>
        <p:grpSpPr bwMode="auto">
          <a:xfrm>
            <a:off x="6743700" y="1916113"/>
            <a:ext cx="287338" cy="1441450"/>
            <a:chOff x="4422" y="1207"/>
            <a:chExt cx="181" cy="908"/>
          </a:xfrm>
        </p:grpSpPr>
        <p:sp>
          <p:nvSpPr>
            <p:cNvPr id="17444" name="Line 108">
              <a:extLst>
                <a:ext uri="{FF2B5EF4-FFF2-40B4-BE49-F238E27FC236}">
                  <a16:creationId xmlns:a16="http://schemas.microsoft.com/office/drawing/2014/main" id="{49168C50-7D55-4511-A43B-32037C4838C3}"/>
                </a:ext>
              </a:extLst>
            </p:cNvPr>
            <p:cNvSpPr>
              <a:spLocks noChangeShapeType="1"/>
            </p:cNvSpPr>
            <p:nvPr/>
          </p:nvSpPr>
          <p:spPr bwMode="auto">
            <a:xfrm>
              <a:off x="4422" y="1207"/>
              <a:ext cx="0" cy="908"/>
            </a:xfrm>
            <a:prstGeom prst="line">
              <a:avLst/>
            </a:prstGeom>
            <a:noFill/>
            <a:ln w="63500">
              <a:solidFill>
                <a:srgbClr val="FF3300">
                  <a:alpha val="5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17445" name="Line 109">
              <a:extLst>
                <a:ext uri="{FF2B5EF4-FFF2-40B4-BE49-F238E27FC236}">
                  <a16:creationId xmlns:a16="http://schemas.microsoft.com/office/drawing/2014/main" id="{81A91423-86D5-4AD0-9304-017216773171}"/>
                </a:ext>
              </a:extLst>
            </p:cNvPr>
            <p:cNvSpPr>
              <a:spLocks noChangeShapeType="1"/>
            </p:cNvSpPr>
            <p:nvPr/>
          </p:nvSpPr>
          <p:spPr bwMode="auto">
            <a:xfrm>
              <a:off x="4513" y="1207"/>
              <a:ext cx="0" cy="908"/>
            </a:xfrm>
            <a:prstGeom prst="line">
              <a:avLst/>
            </a:prstGeom>
            <a:noFill/>
            <a:ln w="63500">
              <a:solidFill>
                <a:srgbClr val="FF3300">
                  <a:alpha val="5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17446" name="Line 110">
              <a:extLst>
                <a:ext uri="{FF2B5EF4-FFF2-40B4-BE49-F238E27FC236}">
                  <a16:creationId xmlns:a16="http://schemas.microsoft.com/office/drawing/2014/main" id="{7FB1FCC9-101F-4E2E-B8D8-60332C61F32F}"/>
                </a:ext>
              </a:extLst>
            </p:cNvPr>
            <p:cNvSpPr>
              <a:spLocks noChangeShapeType="1"/>
            </p:cNvSpPr>
            <p:nvPr/>
          </p:nvSpPr>
          <p:spPr bwMode="auto">
            <a:xfrm>
              <a:off x="4603" y="1207"/>
              <a:ext cx="0" cy="908"/>
            </a:xfrm>
            <a:prstGeom prst="line">
              <a:avLst/>
            </a:prstGeom>
            <a:noFill/>
            <a:ln w="63500">
              <a:solidFill>
                <a:srgbClr val="FF3300">
                  <a:alpha val="5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grpSp>
        <p:nvGrpSpPr>
          <p:cNvPr id="15" name="Group 111">
            <a:extLst>
              <a:ext uri="{FF2B5EF4-FFF2-40B4-BE49-F238E27FC236}">
                <a16:creationId xmlns:a16="http://schemas.microsoft.com/office/drawing/2014/main" id="{EDB6F043-98B7-44EB-9098-D13A9080EEBC}"/>
              </a:ext>
            </a:extLst>
          </p:cNvPr>
          <p:cNvGrpSpPr>
            <a:grpSpLocks/>
          </p:cNvGrpSpPr>
          <p:nvPr/>
        </p:nvGrpSpPr>
        <p:grpSpPr bwMode="auto">
          <a:xfrm>
            <a:off x="5880100" y="1916113"/>
            <a:ext cx="287338" cy="1441450"/>
            <a:chOff x="4422" y="1207"/>
            <a:chExt cx="181" cy="908"/>
          </a:xfrm>
        </p:grpSpPr>
        <p:sp>
          <p:nvSpPr>
            <p:cNvPr id="17441" name="Line 112">
              <a:extLst>
                <a:ext uri="{FF2B5EF4-FFF2-40B4-BE49-F238E27FC236}">
                  <a16:creationId xmlns:a16="http://schemas.microsoft.com/office/drawing/2014/main" id="{939093E8-B45F-45D7-9EF5-0CCA0CBCF6A0}"/>
                </a:ext>
              </a:extLst>
            </p:cNvPr>
            <p:cNvSpPr>
              <a:spLocks noChangeShapeType="1"/>
            </p:cNvSpPr>
            <p:nvPr/>
          </p:nvSpPr>
          <p:spPr bwMode="auto">
            <a:xfrm>
              <a:off x="4422" y="1207"/>
              <a:ext cx="0" cy="908"/>
            </a:xfrm>
            <a:prstGeom prst="line">
              <a:avLst/>
            </a:prstGeom>
            <a:noFill/>
            <a:ln w="63500">
              <a:solidFill>
                <a:srgbClr val="FF3300">
                  <a:alpha val="5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17442" name="Line 113">
              <a:extLst>
                <a:ext uri="{FF2B5EF4-FFF2-40B4-BE49-F238E27FC236}">
                  <a16:creationId xmlns:a16="http://schemas.microsoft.com/office/drawing/2014/main" id="{770006C6-F7F2-4D98-9820-90B22637447F}"/>
                </a:ext>
              </a:extLst>
            </p:cNvPr>
            <p:cNvSpPr>
              <a:spLocks noChangeShapeType="1"/>
            </p:cNvSpPr>
            <p:nvPr/>
          </p:nvSpPr>
          <p:spPr bwMode="auto">
            <a:xfrm>
              <a:off x="4513" y="1207"/>
              <a:ext cx="0" cy="908"/>
            </a:xfrm>
            <a:prstGeom prst="line">
              <a:avLst/>
            </a:prstGeom>
            <a:noFill/>
            <a:ln w="63500">
              <a:solidFill>
                <a:srgbClr val="FF3300">
                  <a:alpha val="5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17443" name="Line 114">
              <a:extLst>
                <a:ext uri="{FF2B5EF4-FFF2-40B4-BE49-F238E27FC236}">
                  <a16:creationId xmlns:a16="http://schemas.microsoft.com/office/drawing/2014/main" id="{5671959E-2270-4548-A431-810117558FD3}"/>
                </a:ext>
              </a:extLst>
            </p:cNvPr>
            <p:cNvSpPr>
              <a:spLocks noChangeShapeType="1"/>
            </p:cNvSpPr>
            <p:nvPr/>
          </p:nvSpPr>
          <p:spPr bwMode="auto">
            <a:xfrm>
              <a:off x="4603" y="1207"/>
              <a:ext cx="0" cy="908"/>
            </a:xfrm>
            <a:prstGeom prst="line">
              <a:avLst/>
            </a:prstGeom>
            <a:noFill/>
            <a:ln w="63500">
              <a:solidFill>
                <a:srgbClr val="FF3300">
                  <a:alpha val="50195"/>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grpSp>
        <p:nvGrpSpPr>
          <p:cNvPr id="16" name="Group 125">
            <a:extLst>
              <a:ext uri="{FF2B5EF4-FFF2-40B4-BE49-F238E27FC236}">
                <a16:creationId xmlns:a16="http://schemas.microsoft.com/office/drawing/2014/main" id="{76E69E5D-0C0D-4CD0-806B-5E3B7833A2D0}"/>
              </a:ext>
            </a:extLst>
          </p:cNvPr>
          <p:cNvGrpSpPr>
            <a:grpSpLocks/>
          </p:cNvGrpSpPr>
          <p:nvPr/>
        </p:nvGrpSpPr>
        <p:grpSpPr bwMode="auto">
          <a:xfrm>
            <a:off x="5448300" y="1916113"/>
            <a:ext cx="287338" cy="1441450"/>
            <a:chOff x="4422" y="1207"/>
            <a:chExt cx="181" cy="908"/>
          </a:xfrm>
        </p:grpSpPr>
        <p:sp>
          <p:nvSpPr>
            <p:cNvPr id="17438" name="Line 126">
              <a:extLst>
                <a:ext uri="{FF2B5EF4-FFF2-40B4-BE49-F238E27FC236}">
                  <a16:creationId xmlns:a16="http://schemas.microsoft.com/office/drawing/2014/main" id="{CA253377-E20A-4558-889C-983DDE8CEF9A}"/>
                </a:ext>
              </a:extLst>
            </p:cNvPr>
            <p:cNvSpPr>
              <a:spLocks noChangeShapeType="1"/>
            </p:cNvSpPr>
            <p:nvPr/>
          </p:nvSpPr>
          <p:spPr bwMode="auto">
            <a:xfrm>
              <a:off x="4422" y="1207"/>
              <a:ext cx="0" cy="908"/>
            </a:xfrm>
            <a:prstGeom prst="line">
              <a:avLst/>
            </a:prstGeom>
            <a:noFill/>
            <a:ln w="63500">
              <a:solidFill>
                <a:srgbClr val="FF3300">
                  <a:alpha val="3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17439" name="Line 127">
              <a:extLst>
                <a:ext uri="{FF2B5EF4-FFF2-40B4-BE49-F238E27FC236}">
                  <a16:creationId xmlns:a16="http://schemas.microsoft.com/office/drawing/2014/main" id="{4AA8334A-35B9-447E-A01F-C55F20C87D44}"/>
                </a:ext>
              </a:extLst>
            </p:cNvPr>
            <p:cNvSpPr>
              <a:spLocks noChangeShapeType="1"/>
            </p:cNvSpPr>
            <p:nvPr/>
          </p:nvSpPr>
          <p:spPr bwMode="auto">
            <a:xfrm>
              <a:off x="4513" y="1207"/>
              <a:ext cx="0" cy="908"/>
            </a:xfrm>
            <a:prstGeom prst="line">
              <a:avLst/>
            </a:prstGeom>
            <a:noFill/>
            <a:ln w="63500">
              <a:solidFill>
                <a:srgbClr val="FF3300">
                  <a:alpha val="3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17440" name="Line 128">
              <a:extLst>
                <a:ext uri="{FF2B5EF4-FFF2-40B4-BE49-F238E27FC236}">
                  <a16:creationId xmlns:a16="http://schemas.microsoft.com/office/drawing/2014/main" id="{1C6A028B-5B20-4509-BC55-2E16EED01355}"/>
                </a:ext>
              </a:extLst>
            </p:cNvPr>
            <p:cNvSpPr>
              <a:spLocks noChangeShapeType="1"/>
            </p:cNvSpPr>
            <p:nvPr/>
          </p:nvSpPr>
          <p:spPr bwMode="auto">
            <a:xfrm>
              <a:off x="4603" y="1207"/>
              <a:ext cx="0" cy="908"/>
            </a:xfrm>
            <a:prstGeom prst="line">
              <a:avLst/>
            </a:prstGeom>
            <a:noFill/>
            <a:ln w="63500">
              <a:solidFill>
                <a:srgbClr val="FF3300">
                  <a:alpha val="39999"/>
                </a:srgbClr>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sp>
        <p:nvSpPr>
          <p:cNvPr id="18583" name="Line 151">
            <a:extLst>
              <a:ext uri="{FF2B5EF4-FFF2-40B4-BE49-F238E27FC236}">
                <a16:creationId xmlns:a16="http://schemas.microsoft.com/office/drawing/2014/main" id="{AE047253-02FF-4853-A636-B33557DE7130}"/>
              </a:ext>
            </a:extLst>
          </p:cNvPr>
          <p:cNvSpPr>
            <a:spLocks noChangeShapeType="1"/>
          </p:cNvSpPr>
          <p:nvPr/>
        </p:nvSpPr>
        <p:spPr bwMode="auto">
          <a:xfrm>
            <a:off x="5087938" y="5373688"/>
            <a:ext cx="2736850" cy="0"/>
          </a:xfrm>
          <a:prstGeom prst="line">
            <a:avLst/>
          </a:prstGeom>
          <a:noFill/>
          <a:ln w="50800">
            <a:solidFill>
              <a:srgbClr val="000080"/>
            </a:solidFill>
            <a:round/>
            <a:headEnd/>
            <a:tailEnd/>
          </a:ln>
          <a:extLst>
            <a:ext uri="{909E8E84-426E-40DD-AFC4-6F175D3DCCD1}">
              <a14:hiddenFill xmlns:a14="http://schemas.microsoft.com/office/drawing/2010/main">
                <a:noFill/>
              </a14:hiddenFill>
            </a:ext>
          </a:extLst>
        </p:spPr>
        <p:txBody>
          <a:bodyPr wrap="square" lIns="90000" tIns="46800" rIns="90000" bIns="46800">
            <a:spAutoFit/>
          </a:bodyPr>
          <a:lstStyle/>
          <a:p>
            <a:endParaRPr lang="cs-CZ"/>
          </a:p>
        </p:txBody>
      </p:sp>
      <p:grpSp>
        <p:nvGrpSpPr>
          <p:cNvPr id="17" name="Group 159">
            <a:extLst>
              <a:ext uri="{FF2B5EF4-FFF2-40B4-BE49-F238E27FC236}">
                <a16:creationId xmlns:a16="http://schemas.microsoft.com/office/drawing/2014/main" id="{EB92EE4D-3D66-4118-8343-E153CFB567F5}"/>
              </a:ext>
            </a:extLst>
          </p:cNvPr>
          <p:cNvGrpSpPr>
            <a:grpSpLocks/>
          </p:cNvGrpSpPr>
          <p:nvPr/>
        </p:nvGrpSpPr>
        <p:grpSpPr bwMode="auto">
          <a:xfrm>
            <a:off x="4440238" y="4389438"/>
            <a:ext cx="647700" cy="984250"/>
            <a:chOff x="1837" y="2765"/>
            <a:chExt cx="408" cy="620"/>
          </a:xfrm>
        </p:grpSpPr>
        <p:sp>
          <p:nvSpPr>
            <p:cNvPr id="17436" name="Line 149">
              <a:extLst>
                <a:ext uri="{FF2B5EF4-FFF2-40B4-BE49-F238E27FC236}">
                  <a16:creationId xmlns:a16="http://schemas.microsoft.com/office/drawing/2014/main" id="{4780DF16-4C11-49F0-83C7-DC6ADB672E20}"/>
                </a:ext>
              </a:extLst>
            </p:cNvPr>
            <p:cNvSpPr>
              <a:spLocks noChangeShapeType="1"/>
            </p:cNvSpPr>
            <p:nvPr/>
          </p:nvSpPr>
          <p:spPr bwMode="auto">
            <a:xfrm>
              <a:off x="1837" y="3385"/>
              <a:ext cx="182" cy="0"/>
            </a:xfrm>
            <a:prstGeom prst="line">
              <a:avLst/>
            </a:prstGeom>
            <a:noFill/>
            <a:ln w="50800">
              <a:solidFill>
                <a:srgbClr val="00008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17437" name="Freeform 153">
              <a:extLst>
                <a:ext uri="{FF2B5EF4-FFF2-40B4-BE49-F238E27FC236}">
                  <a16:creationId xmlns:a16="http://schemas.microsoft.com/office/drawing/2014/main" id="{B09E858F-BB50-4AB7-A579-67A401AE9425}"/>
                </a:ext>
              </a:extLst>
            </p:cNvPr>
            <p:cNvSpPr>
              <a:spLocks/>
            </p:cNvSpPr>
            <p:nvPr/>
          </p:nvSpPr>
          <p:spPr bwMode="auto">
            <a:xfrm>
              <a:off x="2011" y="2765"/>
              <a:ext cx="234" cy="620"/>
            </a:xfrm>
            <a:custGeom>
              <a:avLst/>
              <a:gdLst>
                <a:gd name="T0" fmla="*/ 7 w 234"/>
                <a:gd name="T1" fmla="*/ 620 h 620"/>
                <a:gd name="T2" fmla="*/ 7 w 234"/>
                <a:gd name="T3" fmla="*/ 348 h 620"/>
                <a:gd name="T4" fmla="*/ 47 w 234"/>
                <a:gd name="T5" fmla="*/ 124 h 620"/>
                <a:gd name="T6" fmla="*/ 85 w 234"/>
                <a:gd name="T7" fmla="*/ 30 h 620"/>
                <a:gd name="T8" fmla="*/ 143 w 234"/>
                <a:gd name="T9" fmla="*/ 30 h 620"/>
                <a:gd name="T10" fmla="*/ 199 w 234"/>
                <a:gd name="T11" fmla="*/ 209 h 620"/>
                <a:gd name="T12" fmla="*/ 227 w 234"/>
                <a:gd name="T13" fmla="*/ 379 h 620"/>
                <a:gd name="T14" fmla="*/ 234 w 234"/>
                <a:gd name="T15" fmla="*/ 620 h 620"/>
                <a:gd name="T16" fmla="*/ 0 60000 65536"/>
                <a:gd name="T17" fmla="*/ 0 60000 65536"/>
                <a:gd name="T18" fmla="*/ 0 60000 65536"/>
                <a:gd name="T19" fmla="*/ 0 60000 65536"/>
                <a:gd name="T20" fmla="*/ 0 60000 65536"/>
                <a:gd name="T21" fmla="*/ 0 60000 65536"/>
                <a:gd name="T22" fmla="*/ 0 60000 65536"/>
                <a:gd name="T23" fmla="*/ 0 60000 65536"/>
                <a:gd name="T24" fmla="*/ 0 w 234"/>
                <a:gd name="T25" fmla="*/ 0 h 620"/>
                <a:gd name="T26" fmla="*/ 234 w 234"/>
                <a:gd name="T27" fmla="*/ 620 h 6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4" h="620">
                  <a:moveTo>
                    <a:pt x="7" y="620"/>
                  </a:moveTo>
                  <a:cubicBezTo>
                    <a:pt x="3" y="525"/>
                    <a:pt x="0" y="431"/>
                    <a:pt x="7" y="348"/>
                  </a:cubicBezTo>
                  <a:cubicBezTo>
                    <a:pt x="14" y="265"/>
                    <a:pt x="34" y="177"/>
                    <a:pt x="47" y="124"/>
                  </a:cubicBezTo>
                  <a:cubicBezTo>
                    <a:pt x="60" y="71"/>
                    <a:pt x="69" y="46"/>
                    <a:pt x="85" y="30"/>
                  </a:cubicBezTo>
                  <a:cubicBezTo>
                    <a:pt x="101" y="14"/>
                    <a:pt x="124" y="0"/>
                    <a:pt x="143" y="30"/>
                  </a:cubicBezTo>
                  <a:cubicBezTo>
                    <a:pt x="162" y="60"/>
                    <a:pt x="185" y="151"/>
                    <a:pt x="199" y="209"/>
                  </a:cubicBezTo>
                  <a:cubicBezTo>
                    <a:pt x="213" y="267"/>
                    <a:pt x="221" y="311"/>
                    <a:pt x="227" y="379"/>
                  </a:cubicBezTo>
                  <a:cubicBezTo>
                    <a:pt x="233" y="447"/>
                    <a:pt x="233" y="570"/>
                    <a:pt x="234" y="620"/>
                  </a:cubicBezTo>
                </a:path>
              </a:pathLst>
            </a:custGeom>
            <a:noFill/>
            <a:ln w="50800" cap="flat"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cs-CZ"/>
            </a:p>
          </p:txBody>
        </p:sp>
      </p:grpSp>
      <p:grpSp>
        <p:nvGrpSpPr>
          <p:cNvPr id="18" name="Group 160">
            <a:extLst>
              <a:ext uri="{FF2B5EF4-FFF2-40B4-BE49-F238E27FC236}">
                <a16:creationId xmlns:a16="http://schemas.microsoft.com/office/drawing/2014/main" id="{034472E5-631D-4722-A9C1-7AC39A94EABF}"/>
              </a:ext>
            </a:extLst>
          </p:cNvPr>
          <p:cNvGrpSpPr>
            <a:grpSpLocks/>
          </p:cNvGrpSpPr>
          <p:nvPr/>
        </p:nvGrpSpPr>
        <p:grpSpPr bwMode="auto">
          <a:xfrm>
            <a:off x="7824788" y="4797426"/>
            <a:ext cx="1008062" cy="588963"/>
            <a:chOff x="3969" y="3022"/>
            <a:chExt cx="635" cy="371"/>
          </a:xfrm>
        </p:grpSpPr>
        <p:sp>
          <p:nvSpPr>
            <p:cNvPr id="17434" name="Line 152">
              <a:extLst>
                <a:ext uri="{FF2B5EF4-FFF2-40B4-BE49-F238E27FC236}">
                  <a16:creationId xmlns:a16="http://schemas.microsoft.com/office/drawing/2014/main" id="{3C1CD131-021C-4F37-9267-C5F7ACD35314}"/>
                </a:ext>
              </a:extLst>
            </p:cNvPr>
            <p:cNvSpPr>
              <a:spLocks noChangeShapeType="1"/>
            </p:cNvSpPr>
            <p:nvPr/>
          </p:nvSpPr>
          <p:spPr bwMode="auto">
            <a:xfrm>
              <a:off x="4150" y="3385"/>
              <a:ext cx="454" cy="0"/>
            </a:xfrm>
            <a:prstGeom prst="line">
              <a:avLst/>
            </a:prstGeom>
            <a:noFill/>
            <a:ln w="50800">
              <a:solidFill>
                <a:srgbClr val="00008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17435" name="Freeform 154">
              <a:extLst>
                <a:ext uri="{FF2B5EF4-FFF2-40B4-BE49-F238E27FC236}">
                  <a16:creationId xmlns:a16="http://schemas.microsoft.com/office/drawing/2014/main" id="{A23E75FE-4D66-4608-B467-816B15FB6F3F}"/>
                </a:ext>
              </a:extLst>
            </p:cNvPr>
            <p:cNvSpPr>
              <a:spLocks/>
            </p:cNvSpPr>
            <p:nvPr/>
          </p:nvSpPr>
          <p:spPr bwMode="auto">
            <a:xfrm>
              <a:off x="3969" y="3022"/>
              <a:ext cx="179" cy="371"/>
            </a:xfrm>
            <a:custGeom>
              <a:avLst/>
              <a:gdLst>
                <a:gd name="T0" fmla="*/ 0 w 179"/>
                <a:gd name="T1" fmla="*/ 371 h 371"/>
                <a:gd name="T2" fmla="*/ 16 w 179"/>
                <a:gd name="T3" fmla="*/ 121 h 371"/>
                <a:gd name="T4" fmla="*/ 90 w 179"/>
                <a:gd name="T5" fmla="*/ 8 h 371"/>
                <a:gd name="T6" fmla="*/ 157 w 179"/>
                <a:gd name="T7" fmla="*/ 74 h 371"/>
                <a:gd name="T8" fmla="*/ 176 w 179"/>
                <a:gd name="T9" fmla="*/ 178 h 371"/>
                <a:gd name="T10" fmla="*/ 176 w 179"/>
                <a:gd name="T11" fmla="*/ 366 h 371"/>
                <a:gd name="T12" fmla="*/ 0 60000 65536"/>
                <a:gd name="T13" fmla="*/ 0 60000 65536"/>
                <a:gd name="T14" fmla="*/ 0 60000 65536"/>
                <a:gd name="T15" fmla="*/ 0 60000 65536"/>
                <a:gd name="T16" fmla="*/ 0 60000 65536"/>
                <a:gd name="T17" fmla="*/ 0 60000 65536"/>
                <a:gd name="T18" fmla="*/ 0 w 179"/>
                <a:gd name="T19" fmla="*/ 0 h 371"/>
                <a:gd name="T20" fmla="*/ 179 w 179"/>
                <a:gd name="T21" fmla="*/ 371 h 371"/>
              </a:gdLst>
              <a:ahLst/>
              <a:cxnLst>
                <a:cxn ang="T12">
                  <a:pos x="T0" y="T1"/>
                </a:cxn>
                <a:cxn ang="T13">
                  <a:pos x="T2" y="T3"/>
                </a:cxn>
                <a:cxn ang="T14">
                  <a:pos x="T4" y="T5"/>
                </a:cxn>
                <a:cxn ang="T15">
                  <a:pos x="T6" y="T7"/>
                </a:cxn>
                <a:cxn ang="T16">
                  <a:pos x="T8" y="T9"/>
                </a:cxn>
                <a:cxn ang="T17">
                  <a:pos x="T10" y="T11"/>
                </a:cxn>
              </a:cxnLst>
              <a:rect l="T18" t="T19" r="T20" b="T21"/>
              <a:pathLst>
                <a:path w="179" h="371">
                  <a:moveTo>
                    <a:pt x="0" y="371"/>
                  </a:moveTo>
                  <a:cubicBezTo>
                    <a:pt x="3" y="329"/>
                    <a:pt x="1" y="181"/>
                    <a:pt x="16" y="121"/>
                  </a:cubicBezTo>
                  <a:cubicBezTo>
                    <a:pt x="31" y="61"/>
                    <a:pt x="67" y="16"/>
                    <a:pt x="90" y="8"/>
                  </a:cubicBezTo>
                  <a:cubicBezTo>
                    <a:pt x="113" y="0"/>
                    <a:pt x="143" y="46"/>
                    <a:pt x="157" y="74"/>
                  </a:cubicBezTo>
                  <a:cubicBezTo>
                    <a:pt x="171" y="102"/>
                    <a:pt x="173" y="129"/>
                    <a:pt x="176" y="178"/>
                  </a:cubicBezTo>
                  <a:cubicBezTo>
                    <a:pt x="179" y="227"/>
                    <a:pt x="176" y="327"/>
                    <a:pt x="176" y="366"/>
                  </a:cubicBezTo>
                </a:path>
              </a:pathLst>
            </a:custGeom>
            <a:noFill/>
            <a:ln w="50800" cap="flat"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cs-CZ"/>
            </a:p>
          </p:txBody>
        </p:sp>
      </p:grpSp>
      <p:sp>
        <p:nvSpPr>
          <p:cNvPr id="17431" name="Text Box 161">
            <a:extLst>
              <a:ext uri="{FF2B5EF4-FFF2-40B4-BE49-F238E27FC236}">
                <a16:creationId xmlns:a16="http://schemas.microsoft.com/office/drawing/2014/main" id="{CB79C173-F867-4B7B-9995-1F898BCCC392}"/>
              </a:ext>
            </a:extLst>
          </p:cNvPr>
          <p:cNvSpPr txBox="1">
            <a:spLocks noChangeArrowheads="1"/>
          </p:cNvSpPr>
          <p:nvPr/>
        </p:nvSpPr>
        <p:spPr bwMode="auto">
          <a:xfrm>
            <a:off x="7031038" y="1196976"/>
            <a:ext cx="1441451" cy="46384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dirty="0"/>
              <a:t>rozhraní</a:t>
            </a:r>
          </a:p>
        </p:txBody>
      </p:sp>
      <p:sp>
        <p:nvSpPr>
          <p:cNvPr id="17432" name="Text Box 162">
            <a:extLst>
              <a:ext uri="{FF2B5EF4-FFF2-40B4-BE49-F238E27FC236}">
                <a16:creationId xmlns:a16="http://schemas.microsoft.com/office/drawing/2014/main" id="{3587B0E5-32EC-4D73-BCC6-F6C832D03E3D}"/>
              </a:ext>
            </a:extLst>
          </p:cNvPr>
          <p:cNvSpPr txBox="1">
            <a:spLocks noChangeArrowheads="1"/>
          </p:cNvSpPr>
          <p:nvPr/>
        </p:nvSpPr>
        <p:spPr bwMode="auto">
          <a:xfrm>
            <a:off x="3287714" y="4437063"/>
            <a:ext cx="1152525" cy="64851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a:t>Přijatý signál</a:t>
            </a:r>
          </a:p>
        </p:txBody>
      </p:sp>
      <p:sp>
        <p:nvSpPr>
          <p:cNvPr id="17433" name="Text Box 163">
            <a:extLst>
              <a:ext uri="{FF2B5EF4-FFF2-40B4-BE49-F238E27FC236}">
                <a16:creationId xmlns:a16="http://schemas.microsoft.com/office/drawing/2014/main" id="{E6A64374-60B9-432D-8D1E-8ACD1D2A4622}"/>
              </a:ext>
            </a:extLst>
          </p:cNvPr>
          <p:cNvSpPr txBox="1">
            <a:spLocks noChangeArrowheads="1"/>
          </p:cNvSpPr>
          <p:nvPr/>
        </p:nvSpPr>
        <p:spPr bwMode="auto">
          <a:xfrm>
            <a:off x="5448301" y="5445125"/>
            <a:ext cx="2232025" cy="64851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a:t>Čas – vzdálenost rozhrani</a:t>
            </a:r>
          </a:p>
        </p:txBody>
      </p:sp>
    </p:spTree>
    <p:extLst>
      <p:ext uri="{BB962C8B-B14F-4D97-AF65-F5344CB8AC3E}">
        <p14:creationId xmlns:p14="http://schemas.microsoft.com/office/powerpoint/2010/main" val="2597093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1" presetClass="exit" presetSubtype="0" fill="hold" nodeType="afterEffect">
                                  <p:stCondLst>
                                    <p:cond delay="200"/>
                                  </p:stCondLst>
                                  <p:childTnLst>
                                    <p:set>
                                      <p:cBhvr>
                                        <p:cTn id="10" dur="1" fill="hold">
                                          <p:stCondLst>
                                            <p:cond delay="0"/>
                                          </p:stCondLst>
                                        </p:cTn>
                                        <p:tgtEl>
                                          <p:spTgt spid="2"/>
                                        </p:tgtEl>
                                        <p:attrNameLst>
                                          <p:attrName>style.visibility</p:attrName>
                                        </p:attrNameLst>
                                      </p:cBhvr>
                                      <p:to>
                                        <p:strVal val="hidden"/>
                                      </p:to>
                                    </p:set>
                                  </p:childTnLst>
                                </p:cTn>
                              </p:par>
                            </p:childTnLst>
                          </p:cTn>
                        </p:par>
                        <p:par>
                          <p:cTn id="11" fill="hold" nodeType="afterGroup">
                            <p:stCondLst>
                              <p:cond delay="700"/>
                            </p:stCondLst>
                            <p:childTnLst>
                              <p:par>
                                <p:cTn id="12" presetID="22" presetClass="entr" presetSubtype="8"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nodeType="afterGroup">
                            <p:stCondLst>
                              <p:cond delay="1200"/>
                            </p:stCondLst>
                            <p:childTnLst>
                              <p:par>
                                <p:cTn id="16" presetID="1" presetClass="exit" presetSubtype="0" fill="hold" nodeType="afterEffect">
                                  <p:stCondLst>
                                    <p:cond delay="200"/>
                                  </p:stCondLst>
                                  <p:childTnLst>
                                    <p:set>
                                      <p:cBhvr>
                                        <p:cTn id="17" dur="1" fill="hold">
                                          <p:stCondLst>
                                            <p:cond delay="0"/>
                                          </p:stCondLst>
                                        </p:cTn>
                                        <p:tgtEl>
                                          <p:spTgt spid="6"/>
                                        </p:tgtEl>
                                        <p:attrNameLst>
                                          <p:attrName>style.visibility</p:attrName>
                                        </p:attrNameLst>
                                      </p:cBhvr>
                                      <p:to>
                                        <p:strVal val="hidden"/>
                                      </p:to>
                                    </p:set>
                                  </p:childTnLst>
                                </p:cTn>
                              </p:par>
                            </p:childTnLst>
                          </p:cTn>
                        </p:par>
                        <p:par>
                          <p:cTn id="18" fill="hold" nodeType="afterGroup">
                            <p:stCondLst>
                              <p:cond delay="1400"/>
                            </p:stCondLst>
                            <p:childTnLst>
                              <p:par>
                                <p:cTn id="19" presetID="22" presetClass="entr" presetSubtype="8"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nodeType="afterGroup">
                            <p:stCondLst>
                              <p:cond delay="1900"/>
                            </p:stCondLst>
                            <p:childTnLst>
                              <p:par>
                                <p:cTn id="23" presetID="1" presetClass="exit" presetSubtype="0" fill="hold" nodeType="afterEffect">
                                  <p:stCondLst>
                                    <p:cond delay="200"/>
                                  </p:stCondLst>
                                  <p:childTnLst>
                                    <p:set>
                                      <p:cBhvr>
                                        <p:cTn id="24" dur="1" fill="hold">
                                          <p:stCondLst>
                                            <p:cond delay="0"/>
                                          </p:stCondLst>
                                        </p:cTn>
                                        <p:tgtEl>
                                          <p:spTgt spid="7"/>
                                        </p:tgtEl>
                                        <p:attrNameLst>
                                          <p:attrName>style.visibility</p:attrName>
                                        </p:attrNameLst>
                                      </p:cBhvr>
                                      <p:to>
                                        <p:strVal val="hidden"/>
                                      </p:to>
                                    </p:set>
                                  </p:childTnLst>
                                </p:cTn>
                              </p:par>
                            </p:childTnLst>
                          </p:cTn>
                        </p:par>
                        <p:par>
                          <p:cTn id="25" fill="hold" nodeType="afterGroup">
                            <p:stCondLst>
                              <p:cond delay="21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nodeType="afterGroup">
                            <p:stCondLst>
                              <p:cond delay="2600"/>
                            </p:stCondLst>
                            <p:childTnLst>
                              <p:par>
                                <p:cTn id="30" presetID="1" presetClass="exit" presetSubtype="0" fill="hold" nodeType="afterEffect">
                                  <p:stCondLst>
                                    <p:cond delay="200"/>
                                  </p:stCondLst>
                                  <p:childTnLst>
                                    <p:set>
                                      <p:cBhvr>
                                        <p:cTn id="31" dur="1" fill="hold">
                                          <p:stCondLst>
                                            <p:cond delay="0"/>
                                          </p:stCondLst>
                                        </p:cTn>
                                        <p:tgtEl>
                                          <p:spTgt spid="8"/>
                                        </p:tgtEl>
                                        <p:attrNameLst>
                                          <p:attrName>style.visibility</p:attrName>
                                        </p:attrNameLst>
                                      </p:cBhvr>
                                      <p:to>
                                        <p:strVal val="hidden"/>
                                      </p:to>
                                    </p:set>
                                  </p:childTnLst>
                                </p:cTn>
                              </p:par>
                            </p:childTnLst>
                          </p:cTn>
                        </p:par>
                        <p:par>
                          <p:cTn id="32" fill="hold" nodeType="afterGroup">
                            <p:stCondLst>
                              <p:cond delay="2800"/>
                            </p:stCondLst>
                            <p:childTnLst>
                              <p:par>
                                <p:cTn id="33" presetID="22" presetClass="entr" presetSubtype="8"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par>
                          <p:cTn id="36" fill="hold" nodeType="afterGroup">
                            <p:stCondLst>
                              <p:cond delay="3300"/>
                            </p:stCondLst>
                            <p:childTnLst>
                              <p:par>
                                <p:cTn id="37" presetID="1" presetClass="exit" presetSubtype="0" fill="hold" nodeType="afterEffect">
                                  <p:stCondLst>
                                    <p:cond delay="200"/>
                                  </p:stCondLst>
                                  <p:childTnLst>
                                    <p:set>
                                      <p:cBhvr>
                                        <p:cTn id="38" dur="1" fill="hold">
                                          <p:stCondLst>
                                            <p:cond delay="0"/>
                                          </p:stCondLst>
                                        </p:cTn>
                                        <p:tgtEl>
                                          <p:spTgt spid="9"/>
                                        </p:tgtEl>
                                        <p:attrNameLst>
                                          <p:attrName>style.visibility</p:attrName>
                                        </p:attrNameLst>
                                      </p:cBhvr>
                                      <p:to>
                                        <p:strVal val="hidden"/>
                                      </p:to>
                                    </p:set>
                                  </p:childTnLst>
                                </p:cTn>
                              </p:par>
                            </p:childTnLst>
                          </p:cTn>
                        </p:par>
                        <p:par>
                          <p:cTn id="39" fill="hold" nodeType="afterGroup">
                            <p:stCondLst>
                              <p:cond delay="3500"/>
                            </p:stCondLst>
                            <p:childTnLst>
                              <p:par>
                                <p:cTn id="40" presetID="22" presetClass="entr" presetSubtype="8"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par>
                          <p:cTn id="43" fill="hold" nodeType="afterGroup">
                            <p:stCondLst>
                              <p:cond delay="4000"/>
                            </p:stCondLst>
                            <p:childTnLst>
                              <p:par>
                                <p:cTn id="44" presetID="1" presetClass="exit" presetSubtype="0" fill="hold" nodeType="afterEffect">
                                  <p:stCondLst>
                                    <p:cond delay="200"/>
                                  </p:stCondLst>
                                  <p:childTnLst>
                                    <p:set>
                                      <p:cBhvr>
                                        <p:cTn id="45" dur="1" fill="hold">
                                          <p:stCondLst>
                                            <p:cond delay="0"/>
                                          </p:stCondLst>
                                        </p:cTn>
                                        <p:tgtEl>
                                          <p:spTgt spid="10"/>
                                        </p:tgtEl>
                                        <p:attrNameLst>
                                          <p:attrName>style.visibility</p:attrName>
                                        </p:attrNameLst>
                                      </p:cBhvr>
                                      <p:to>
                                        <p:strVal val="hidden"/>
                                      </p:to>
                                    </p:set>
                                  </p:childTnLst>
                                </p:cTn>
                              </p:par>
                            </p:childTnLst>
                          </p:cTn>
                        </p:par>
                        <p:par>
                          <p:cTn id="46" fill="hold" nodeType="afterGroup">
                            <p:stCondLst>
                              <p:cond delay="4200"/>
                            </p:stCondLst>
                            <p:childTnLst>
                              <p:par>
                                <p:cTn id="47" presetID="22" presetClass="entr" presetSubtype="8"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nodeType="afterGroup">
                            <p:stCondLst>
                              <p:cond delay="4700"/>
                            </p:stCondLst>
                            <p:childTnLst>
                              <p:par>
                                <p:cTn id="51" presetID="1" presetClass="exit" presetSubtype="0" fill="hold" nodeType="afterEffect">
                                  <p:stCondLst>
                                    <p:cond delay="200"/>
                                  </p:stCondLst>
                                  <p:childTnLst>
                                    <p:set>
                                      <p:cBhvr>
                                        <p:cTn id="52" dur="1" fill="hold">
                                          <p:stCondLst>
                                            <p:cond delay="0"/>
                                          </p:stCondLst>
                                        </p:cTn>
                                        <p:tgtEl>
                                          <p:spTgt spid="11"/>
                                        </p:tgtEl>
                                        <p:attrNameLst>
                                          <p:attrName>style.visibility</p:attrName>
                                        </p:attrNameLst>
                                      </p:cBhvr>
                                      <p:to>
                                        <p:strVal val="hidden"/>
                                      </p:to>
                                    </p:set>
                                  </p:childTnLst>
                                </p:cTn>
                              </p:par>
                            </p:childTnLst>
                          </p:cTn>
                        </p:par>
                        <p:par>
                          <p:cTn id="53" fill="hold" nodeType="afterGroup">
                            <p:stCondLst>
                              <p:cond delay="4900"/>
                            </p:stCondLst>
                            <p:childTnLst>
                              <p:par>
                                <p:cTn id="54" presetID="22" presetClass="entr" presetSubtype="2"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right)">
                                      <p:cBhvr>
                                        <p:cTn id="56" dur="500"/>
                                        <p:tgtEl>
                                          <p:spTgt spid="3"/>
                                        </p:tgtEl>
                                      </p:cBhvr>
                                    </p:animEffect>
                                  </p:childTnLst>
                                </p:cTn>
                              </p:par>
                            </p:childTnLst>
                          </p:cTn>
                        </p:par>
                        <p:par>
                          <p:cTn id="57" fill="hold" nodeType="afterGroup">
                            <p:stCondLst>
                              <p:cond delay="5400"/>
                            </p:stCondLst>
                            <p:childTnLst>
                              <p:par>
                                <p:cTn id="58" presetID="1" presetClass="exit" presetSubtype="0" fill="hold" nodeType="afterEffect">
                                  <p:stCondLst>
                                    <p:cond delay="200"/>
                                  </p:stCondLst>
                                  <p:childTnLst>
                                    <p:set>
                                      <p:cBhvr>
                                        <p:cTn id="59" dur="1" fill="hold">
                                          <p:stCondLst>
                                            <p:cond delay="0"/>
                                          </p:stCondLst>
                                        </p:cTn>
                                        <p:tgtEl>
                                          <p:spTgt spid="3"/>
                                        </p:tgtEl>
                                        <p:attrNameLst>
                                          <p:attrName>style.visibility</p:attrName>
                                        </p:attrNameLst>
                                      </p:cBhvr>
                                      <p:to>
                                        <p:strVal val="hidden"/>
                                      </p:to>
                                    </p:set>
                                  </p:childTnLst>
                                </p:cTn>
                              </p:par>
                            </p:childTnLst>
                          </p:cTn>
                        </p:par>
                        <p:par>
                          <p:cTn id="60" fill="hold" nodeType="afterGroup">
                            <p:stCondLst>
                              <p:cond delay="5600"/>
                            </p:stCondLst>
                            <p:childTnLst>
                              <p:par>
                                <p:cTn id="61" presetID="22" presetClass="entr" presetSubtype="2"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right)">
                                      <p:cBhvr>
                                        <p:cTn id="63" dur="500"/>
                                        <p:tgtEl>
                                          <p:spTgt spid="13"/>
                                        </p:tgtEl>
                                      </p:cBhvr>
                                    </p:animEffect>
                                  </p:childTnLst>
                                </p:cTn>
                              </p:par>
                            </p:childTnLst>
                          </p:cTn>
                        </p:par>
                        <p:par>
                          <p:cTn id="64" fill="hold" nodeType="afterGroup">
                            <p:stCondLst>
                              <p:cond delay="6100"/>
                            </p:stCondLst>
                            <p:childTnLst>
                              <p:par>
                                <p:cTn id="65" presetID="1" presetClass="exit" presetSubtype="0" fill="hold" nodeType="afterEffect">
                                  <p:stCondLst>
                                    <p:cond delay="200"/>
                                  </p:stCondLst>
                                  <p:childTnLst>
                                    <p:set>
                                      <p:cBhvr>
                                        <p:cTn id="66" dur="1" fill="hold">
                                          <p:stCondLst>
                                            <p:cond delay="0"/>
                                          </p:stCondLst>
                                        </p:cTn>
                                        <p:tgtEl>
                                          <p:spTgt spid="13"/>
                                        </p:tgtEl>
                                        <p:attrNameLst>
                                          <p:attrName>style.visibility</p:attrName>
                                        </p:attrNameLst>
                                      </p:cBhvr>
                                      <p:to>
                                        <p:strVal val="hidden"/>
                                      </p:to>
                                    </p:set>
                                  </p:childTnLst>
                                </p:cTn>
                              </p:par>
                            </p:childTnLst>
                          </p:cTn>
                        </p:par>
                        <p:par>
                          <p:cTn id="67" fill="hold" nodeType="afterGroup">
                            <p:stCondLst>
                              <p:cond delay="6300"/>
                            </p:stCondLst>
                            <p:childTnLst>
                              <p:par>
                                <p:cTn id="68" presetID="22" presetClass="entr" presetSubtype="2"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right)">
                                      <p:cBhvr>
                                        <p:cTn id="70" dur="500"/>
                                        <p:tgtEl>
                                          <p:spTgt spid="14"/>
                                        </p:tgtEl>
                                      </p:cBhvr>
                                    </p:animEffect>
                                  </p:childTnLst>
                                </p:cTn>
                              </p:par>
                            </p:childTnLst>
                          </p:cTn>
                        </p:par>
                        <p:par>
                          <p:cTn id="71" fill="hold" nodeType="afterGroup">
                            <p:stCondLst>
                              <p:cond delay="6800"/>
                            </p:stCondLst>
                            <p:childTnLst>
                              <p:par>
                                <p:cTn id="72" presetID="1" presetClass="exit" presetSubtype="0" fill="hold" nodeType="afterEffect">
                                  <p:stCondLst>
                                    <p:cond delay="200"/>
                                  </p:stCondLst>
                                  <p:childTnLst>
                                    <p:set>
                                      <p:cBhvr>
                                        <p:cTn id="73" dur="1" fill="hold">
                                          <p:stCondLst>
                                            <p:cond delay="0"/>
                                          </p:stCondLst>
                                        </p:cTn>
                                        <p:tgtEl>
                                          <p:spTgt spid="14"/>
                                        </p:tgtEl>
                                        <p:attrNameLst>
                                          <p:attrName>style.visibility</p:attrName>
                                        </p:attrNameLst>
                                      </p:cBhvr>
                                      <p:to>
                                        <p:strVal val="hidden"/>
                                      </p:to>
                                    </p:set>
                                  </p:childTnLst>
                                </p:cTn>
                              </p:par>
                            </p:childTnLst>
                          </p:cTn>
                        </p:par>
                        <p:par>
                          <p:cTn id="74" fill="hold" nodeType="afterGroup">
                            <p:stCondLst>
                              <p:cond delay="7000"/>
                            </p:stCondLst>
                            <p:childTnLst>
                              <p:par>
                                <p:cTn id="75" presetID="22" presetClass="entr" presetSubtype="2" fill="hold" nodeType="after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wipe(right)">
                                      <p:cBhvr>
                                        <p:cTn id="77" dur="500"/>
                                        <p:tgtEl>
                                          <p:spTgt spid="4"/>
                                        </p:tgtEl>
                                      </p:cBhvr>
                                    </p:animEffect>
                                  </p:childTnLst>
                                </p:cTn>
                              </p:par>
                            </p:childTnLst>
                          </p:cTn>
                        </p:par>
                        <p:par>
                          <p:cTn id="78" fill="hold" nodeType="afterGroup">
                            <p:stCondLst>
                              <p:cond delay="7500"/>
                            </p:stCondLst>
                            <p:childTnLst>
                              <p:par>
                                <p:cTn id="79" presetID="1" presetClass="exit" presetSubtype="0" fill="hold" nodeType="afterEffect">
                                  <p:stCondLst>
                                    <p:cond delay="200"/>
                                  </p:stCondLst>
                                  <p:childTnLst>
                                    <p:set>
                                      <p:cBhvr>
                                        <p:cTn id="80" dur="1" fill="hold">
                                          <p:stCondLst>
                                            <p:cond delay="0"/>
                                          </p:stCondLst>
                                        </p:cTn>
                                        <p:tgtEl>
                                          <p:spTgt spid="4"/>
                                        </p:tgtEl>
                                        <p:attrNameLst>
                                          <p:attrName>style.visibility</p:attrName>
                                        </p:attrNameLst>
                                      </p:cBhvr>
                                      <p:to>
                                        <p:strVal val="hidden"/>
                                      </p:to>
                                    </p:set>
                                  </p:childTnLst>
                                </p:cTn>
                              </p:par>
                            </p:childTnLst>
                          </p:cTn>
                        </p:par>
                        <p:par>
                          <p:cTn id="81" fill="hold" nodeType="afterGroup">
                            <p:stCondLst>
                              <p:cond delay="7700"/>
                            </p:stCondLst>
                            <p:childTnLst>
                              <p:par>
                                <p:cTn id="82" presetID="22" presetClass="entr" presetSubtype="2" fill="hold" nodeType="after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wipe(right)">
                                      <p:cBhvr>
                                        <p:cTn id="84" dur="500"/>
                                        <p:tgtEl>
                                          <p:spTgt spid="15"/>
                                        </p:tgtEl>
                                      </p:cBhvr>
                                    </p:animEffect>
                                  </p:childTnLst>
                                </p:cTn>
                              </p:par>
                            </p:childTnLst>
                          </p:cTn>
                        </p:par>
                        <p:par>
                          <p:cTn id="85" fill="hold" nodeType="afterGroup">
                            <p:stCondLst>
                              <p:cond delay="8200"/>
                            </p:stCondLst>
                            <p:childTnLst>
                              <p:par>
                                <p:cTn id="86" presetID="1" presetClass="exit" presetSubtype="0" fill="hold" nodeType="afterEffect">
                                  <p:stCondLst>
                                    <p:cond delay="200"/>
                                  </p:stCondLst>
                                  <p:childTnLst>
                                    <p:set>
                                      <p:cBhvr>
                                        <p:cTn id="87" dur="1" fill="hold">
                                          <p:stCondLst>
                                            <p:cond delay="0"/>
                                          </p:stCondLst>
                                        </p:cTn>
                                        <p:tgtEl>
                                          <p:spTgt spid="15"/>
                                        </p:tgtEl>
                                        <p:attrNameLst>
                                          <p:attrName>style.visibility</p:attrName>
                                        </p:attrNameLst>
                                      </p:cBhvr>
                                      <p:to>
                                        <p:strVal val="hidden"/>
                                      </p:to>
                                    </p:set>
                                  </p:childTnLst>
                                </p:cTn>
                              </p:par>
                            </p:childTnLst>
                          </p:cTn>
                        </p:par>
                        <p:par>
                          <p:cTn id="88" fill="hold" nodeType="afterGroup">
                            <p:stCondLst>
                              <p:cond delay="8400"/>
                            </p:stCondLst>
                            <p:childTnLst>
                              <p:par>
                                <p:cTn id="89" presetID="22" presetClass="entr" presetSubtype="2" fill="hold" nodeType="after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wipe(right)">
                                      <p:cBhvr>
                                        <p:cTn id="91" dur="500"/>
                                        <p:tgtEl>
                                          <p:spTgt spid="16"/>
                                        </p:tgtEl>
                                      </p:cBhvr>
                                    </p:animEffect>
                                  </p:childTnLst>
                                </p:cTn>
                              </p:par>
                            </p:childTnLst>
                          </p:cTn>
                        </p:par>
                        <p:par>
                          <p:cTn id="92" fill="hold" nodeType="afterGroup">
                            <p:stCondLst>
                              <p:cond delay="8900"/>
                            </p:stCondLst>
                            <p:childTnLst>
                              <p:par>
                                <p:cTn id="93" presetID="1" presetClass="exit" presetSubtype="0" fill="hold" nodeType="afterEffect">
                                  <p:stCondLst>
                                    <p:cond delay="200"/>
                                  </p:stCondLst>
                                  <p:childTnLst>
                                    <p:set>
                                      <p:cBhvr>
                                        <p:cTn id="94" dur="1" fill="hold">
                                          <p:stCondLst>
                                            <p:cond delay="0"/>
                                          </p:stCondLst>
                                        </p:cTn>
                                        <p:tgtEl>
                                          <p:spTgt spid="16"/>
                                        </p:tgtEl>
                                        <p:attrNameLst>
                                          <p:attrName>style.visibility</p:attrName>
                                        </p:attrNameLst>
                                      </p:cBhvr>
                                      <p:to>
                                        <p:strVal val="hidden"/>
                                      </p:to>
                                    </p:set>
                                  </p:childTnLst>
                                </p:cTn>
                              </p:par>
                            </p:childTnLst>
                          </p:cTn>
                        </p:par>
                        <p:par>
                          <p:cTn id="95" fill="hold" nodeType="afterGroup">
                            <p:stCondLst>
                              <p:cond delay="9100"/>
                            </p:stCondLst>
                            <p:childTnLst>
                              <p:par>
                                <p:cTn id="96" presetID="22" presetClass="entr" presetSubtype="2" fill="hold" nodeType="after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wipe(right)">
                                      <p:cBhvr>
                                        <p:cTn id="98" dur="500"/>
                                        <p:tgtEl>
                                          <p:spTgt spid="5"/>
                                        </p:tgtEl>
                                      </p:cBhvr>
                                    </p:animEffect>
                                  </p:childTnLst>
                                </p:cTn>
                              </p:par>
                            </p:childTnLst>
                          </p:cTn>
                        </p:par>
                        <p:par>
                          <p:cTn id="99" fill="hold" nodeType="afterGroup">
                            <p:stCondLst>
                              <p:cond delay="9600"/>
                            </p:stCondLst>
                            <p:childTnLst>
                              <p:par>
                                <p:cTn id="100" presetID="1" presetClass="exit" presetSubtype="0" fill="hold" nodeType="afterEffect">
                                  <p:stCondLst>
                                    <p:cond delay="200"/>
                                  </p:stCondLst>
                                  <p:childTnLst>
                                    <p:set>
                                      <p:cBhvr>
                                        <p:cTn id="101" dur="1" fill="hold">
                                          <p:stCondLst>
                                            <p:cond delay="0"/>
                                          </p:stCondLst>
                                        </p:cTn>
                                        <p:tgtEl>
                                          <p:spTgt spid="5"/>
                                        </p:tgtEl>
                                        <p:attrNameLst>
                                          <p:attrName>style.visibility</p:attrName>
                                        </p:attrNameLst>
                                      </p:cBhvr>
                                      <p:to>
                                        <p:strVal val="hidden"/>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nodeType="clickEffect">
                                  <p:stCondLst>
                                    <p:cond delay="0"/>
                                  </p:stCondLst>
                                  <p:childTnLst>
                                    <p:set>
                                      <p:cBhvr>
                                        <p:cTn id="105" dur="1" fill="hold">
                                          <p:stCondLst>
                                            <p:cond delay="0"/>
                                          </p:stCondLst>
                                        </p:cTn>
                                        <p:tgtEl>
                                          <p:spTgt spid="17"/>
                                        </p:tgtEl>
                                        <p:attrNameLst>
                                          <p:attrName>style.visibility</p:attrName>
                                        </p:attrNameLst>
                                      </p:cBhvr>
                                      <p:to>
                                        <p:strVal val="visible"/>
                                      </p:to>
                                    </p:set>
                                    <p:animEffect transition="in" filter="wipe(left)">
                                      <p:cBhvr>
                                        <p:cTn id="106" dur="5000"/>
                                        <p:tgtEl>
                                          <p:spTgt spid="17"/>
                                        </p:tgtEl>
                                      </p:cBhvr>
                                    </p:animEffect>
                                  </p:childTnLst>
                                </p:cTn>
                              </p:par>
                              <p:par>
                                <p:cTn id="107" presetID="22" presetClass="entr" presetSubtype="8" fill="hold" nodeType="withEffect">
                                  <p:stCondLst>
                                    <p:cond delay="5000"/>
                                  </p:stCondLst>
                                  <p:childTnLst>
                                    <p:set>
                                      <p:cBhvr>
                                        <p:cTn id="108" dur="1" fill="hold">
                                          <p:stCondLst>
                                            <p:cond delay="0"/>
                                          </p:stCondLst>
                                        </p:cTn>
                                        <p:tgtEl>
                                          <p:spTgt spid="18583"/>
                                        </p:tgtEl>
                                        <p:attrNameLst>
                                          <p:attrName>style.visibility</p:attrName>
                                        </p:attrNameLst>
                                      </p:cBhvr>
                                      <p:to>
                                        <p:strVal val="visible"/>
                                      </p:to>
                                    </p:set>
                                    <p:animEffect transition="in" filter="wipe(left)">
                                      <p:cBhvr>
                                        <p:cTn id="109" dur="5000"/>
                                        <p:tgtEl>
                                          <p:spTgt spid="18583"/>
                                        </p:tgtEl>
                                      </p:cBhvr>
                                    </p:animEffect>
                                  </p:childTnLst>
                                </p:cTn>
                              </p:par>
                              <p:par>
                                <p:cTn id="110" presetID="22" presetClass="entr" presetSubtype="8" fill="hold" nodeType="withEffect">
                                  <p:stCondLst>
                                    <p:cond delay="5000"/>
                                  </p:stCondLst>
                                  <p:childTnLst>
                                    <p:set>
                                      <p:cBhvr>
                                        <p:cTn id="111" dur="1" fill="hold">
                                          <p:stCondLst>
                                            <p:cond delay="0"/>
                                          </p:stCondLst>
                                        </p:cTn>
                                        <p:tgtEl>
                                          <p:spTgt spid="2"/>
                                        </p:tgtEl>
                                        <p:attrNameLst>
                                          <p:attrName>style.visibility</p:attrName>
                                        </p:attrNameLst>
                                      </p:cBhvr>
                                      <p:to>
                                        <p:strVal val="visible"/>
                                      </p:to>
                                    </p:set>
                                    <p:animEffect transition="in" filter="wipe(left)">
                                      <p:cBhvr>
                                        <p:cTn id="112" dur="500"/>
                                        <p:tgtEl>
                                          <p:spTgt spid="2"/>
                                        </p:tgtEl>
                                      </p:cBhvr>
                                    </p:animEffect>
                                  </p:childTnLst>
                                </p:cTn>
                              </p:par>
                              <p:par>
                                <p:cTn id="113" presetID="1" presetClass="exit" presetSubtype="0" fill="hold" nodeType="withEffect">
                                  <p:stCondLst>
                                    <p:cond delay="6000"/>
                                  </p:stCondLst>
                                  <p:childTnLst>
                                    <p:set>
                                      <p:cBhvr>
                                        <p:cTn id="114" dur="1" fill="hold">
                                          <p:stCondLst>
                                            <p:cond delay="0"/>
                                          </p:stCondLst>
                                        </p:cTn>
                                        <p:tgtEl>
                                          <p:spTgt spid="2"/>
                                        </p:tgtEl>
                                        <p:attrNameLst>
                                          <p:attrName>style.visibility</p:attrName>
                                        </p:attrNameLst>
                                      </p:cBhvr>
                                      <p:to>
                                        <p:strVal val="hidden"/>
                                      </p:to>
                                    </p:set>
                                  </p:childTnLst>
                                </p:cTn>
                              </p:par>
                              <p:par>
                                <p:cTn id="115" presetID="22" presetClass="entr" presetSubtype="8" fill="hold" nodeType="withEffect">
                                  <p:stCondLst>
                                    <p:cond delay="6000"/>
                                  </p:stCondLst>
                                  <p:childTnLst>
                                    <p:set>
                                      <p:cBhvr>
                                        <p:cTn id="116" dur="1" fill="hold">
                                          <p:stCondLst>
                                            <p:cond delay="0"/>
                                          </p:stCondLst>
                                        </p:cTn>
                                        <p:tgtEl>
                                          <p:spTgt spid="8"/>
                                        </p:tgtEl>
                                        <p:attrNameLst>
                                          <p:attrName>style.visibility</p:attrName>
                                        </p:attrNameLst>
                                      </p:cBhvr>
                                      <p:to>
                                        <p:strVal val="visible"/>
                                      </p:to>
                                    </p:set>
                                    <p:animEffect transition="in" filter="wipe(left)">
                                      <p:cBhvr>
                                        <p:cTn id="117" dur="500"/>
                                        <p:tgtEl>
                                          <p:spTgt spid="8"/>
                                        </p:tgtEl>
                                      </p:cBhvr>
                                    </p:animEffect>
                                  </p:childTnLst>
                                </p:cTn>
                              </p:par>
                              <p:par>
                                <p:cTn id="118" presetID="1" presetClass="exit" presetSubtype="0" fill="hold" nodeType="withEffect">
                                  <p:stCondLst>
                                    <p:cond delay="7000"/>
                                  </p:stCondLst>
                                  <p:childTnLst>
                                    <p:set>
                                      <p:cBhvr>
                                        <p:cTn id="119" dur="1" fill="hold">
                                          <p:stCondLst>
                                            <p:cond delay="0"/>
                                          </p:stCondLst>
                                        </p:cTn>
                                        <p:tgtEl>
                                          <p:spTgt spid="8"/>
                                        </p:tgtEl>
                                        <p:attrNameLst>
                                          <p:attrName>style.visibility</p:attrName>
                                        </p:attrNameLst>
                                      </p:cBhvr>
                                      <p:to>
                                        <p:strVal val="hidden"/>
                                      </p:to>
                                    </p:set>
                                  </p:childTnLst>
                                </p:cTn>
                              </p:par>
                              <p:par>
                                <p:cTn id="120" presetID="22" presetClass="entr" presetSubtype="8" fill="hold" nodeType="withEffect">
                                  <p:stCondLst>
                                    <p:cond delay="7000"/>
                                  </p:stCondLst>
                                  <p:childTnLst>
                                    <p:set>
                                      <p:cBhvr>
                                        <p:cTn id="121" dur="1" fill="hold">
                                          <p:stCondLst>
                                            <p:cond delay="0"/>
                                          </p:stCondLst>
                                        </p:cTn>
                                        <p:tgtEl>
                                          <p:spTgt spid="11"/>
                                        </p:tgtEl>
                                        <p:attrNameLst>
                                          <p:attrName>style.visibility</p:attrName>
                                        </p:attrNameLst>
                                      </p:cBhvr>
                                      <p:to>
                                        <p:strVal val="visible"/>
                                      </p:to>
                                    </p:set>
                                    <p:animEffect transition="in" filter="wipe(left)">
                                      <p:cBhvr>
                                        <p:cTn id="122" dur="500"/>
                                        <p:tgtEl>
                                          <p:spTgt spid="11"/>
                                        </p:tgtEl>
                                      </p:cBhvr>
                                    </p:animEffect>
                                  </p:childTnLst>
                                </p:cTn>
                              </p:par>
                              <p:par>
                                <p:cTn id="123" presetID="1" presetClass="exit" presetSubtype="0" fill="hold" nodeType="withEffect">
                                  <p:stCondLst>
                                    <p:cond delay="8000"/>
                                  </p:stCondLst>
                                  <p:childTnLst>
                                    <p:set>
                                      <p:cBhvr>
                                        <p:cTn id="124" dur="1" fill="hold">
                                          <p:stCondLst>
                                            <p:cond delay="0"/>
                                          </p:stCondLst>
                                        </p:cTn>
                                        <p:tgtEl>
                                          <p:spTgt spid="11"/>
                                        </p:tgtEl>
                                        <p:attrNameLst>
                                          <p:attrName>style.visibility</p:attrName>
                                        </p:attrNameLst>
                                      </p:cBhvr>
                                      <p:to>
                                        <p:strVal val="hidden"/>
                                      </p:to>
                                    </p:set>
                                  </p:childTnLst>
                                </p:cTn>
                              </p:par>
                              <p:par>
                                <p:cTn id="125" presetID="22" presetClass="entr" presetSubtype="2" fill="hold" nodeType="withEffect">
                                  <p:stCondLst>
                                    <p:cond delay="8000"/>
                                  </p:stCondLst>
                                  <p:childTnLst>
                                    <p:set>
                                      <p:cBhvr>
                                        <p:cTn id="126" dur="1" fill="hold">
                                          <p:stCondLst>
                                            <p:cond delay="0"/>
                                          </p:stCondLst>
                                        </p:cTn>
                                        <p:tgtEl>
                                          <p:spTgt spid="8"/>
                                        </p:tgtEl>
                                        <p:attrNameLst>
                                          <p:attrName>style.visibility</p:attrName>
                                        </p:attrNameLst>
                                      </p:cBhvr>
                                      <p:to>
                                        <p:strVal val="visible"/>
                                      </p:to>
                                    </p:set>
                                    <p:animEffect transition="in" filter="wipe(right)">
                                      <p:cBhvr>
                                        <p:cTn id="127" dur="500"/>
                                        <p:tgtEl>
                                          <p:spTgt spid="8"/>
                                        </p:tgtEl>
                                      </p:cBhvr>
                                    </p:animEffect>
                                  </p:childTnLst>
                                </p:cTn>
                              </p:par>
                              <p:par>
                                <p:cTn id="128" presetID="1" presetClass="exit" presetSubtype="0" fill="hold" nodeType="withEffect">
                                  <p:stCondLst>
                                    <p:cond delay="9000"/>
                                  </p:stCondLst>
                                  <p:childTnLst>
                                    <p:set>
                                      <p:cBhvr>
                                        <p:cTn id="129" dur="1" fill="hold">
                                          <p:stCondLst>
                                            <p:cond delay="0"/>
                                          </p:stCondLst>
                                        </p:cTn>
                                        <p:tgtEl>
                                          <p:spTgt spid="8"/>
                                        </p:tgtEl>
                                        <p:attrNameLst>
                                          <p:attrName>style.visibility</p:attrName>
                                        </p:attrNameLst>
                                      </p:cBhvr>
                                      <p:to>
                                        <p:strVal val="hidden"/>
                                      </p:to>
                                    </p:set>
                                  </p:childTnLst>
                                </p:cTn>
                              </p:par>
                              <p:par>
                                <p:cTn id="130" presetID="22" presetClass="entr" presetSubtype="2" fill="hold" nodeType="withEffect">
                                  <p:stCondLst>
                                    <p:cond delay="9000"/>
                                  </p:stCondLst>
                                  <p:childTnLst>
                                    <p:set>
                                      <p:cBhvr>
                                        <p:cTn id="131" dur="1" fill="hold">
                                          <p:stCondLst>
                                            <p:cond delay="0"/>
                                          </p:stCondLst>
                                        </p:cTn>
                                        <p:tgtEl>
                                          <p:spTgt spid="5"/>
                                        </p:tgtEl>
                                        <p:attrNameLst>
                                          <p:attrName>style.visibility</p:attrName>
                                        </p:attrNameLst>
                                      </p:cBhvr>
                                      <p:to>
                                        <p:strVal val="visible"/>
                                      </p:to>
                                    </p:set>
                                    <p:animEffect transition="in" filter="wipe(right)">
                                      <p:cBhvr>
                                        <p:cTn id="132" dur="500"/>
                                        <p:tgtEl>
                                          <p:spTgt spid="5"/>
                                        </p:tgtEl>
                                      </p:cBhvr>
                                    </p:animEffect>
                                  </p:childTnLst>
                                </p:cTn>
                              </p:par>
                              <p:par>
                                <p:cTn id="133" presetID="22" presetClass="entr" presetSubtype="8" fill="hold" nodeType="withEffect">
                                  <p:stCondLst>
                                    <p:cond delay="10000"/>
                                  </p:stCondLst>
                                  <p:childTnLst>
                                    <p:set>
                                      <p:cBhvr>
                                        <p:cTn id="134" dur="1" fill="hold">
                                          <p:stCondLst>
                                            <p:cond delay="0"/>
                                          </p:stCondLst>
                                        </p:cTn>
                                        <p:tgtEl>
                                          <p:spTgt spid="18"/>
                                        </p:tgtEl>
                                        <p:attrNameLst>
                                          <p:attrName>style.visibility</p:attrName>
                                        </p:attrNameLst>
                                      </p:cBhvr>
                                      <p:to>
                                        <p:strVal val="visible"/>
                                      </p:to>
                                    </p:set>
                                    <p:animEffect transition="in" filter="wipe(left)">
                                      <p:cBhvr>
                                        <p:cTn id="13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číslo snímku 4">
            <a:extLst>
              <a:ext uri="{FF2B5EF4-FFF2-40B4-BE49-F238E27FC236}">
                <a16:creationId xmlns:a16="http://schemas.microsoft.com/office/drawing/2014/main" id="{245E63B3-12C4-4B06-9912-298CA7349A8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0912A565-C041-4FF1-B33C-67622A38A8DE}" type="slidenum">
              <a:rPr lang="cs-CZ" altLang="cs-CZ" b="0"/>
              <a:pPr eaLnBrk="1" hangingPunct="1"/>
              <a:t>13</a:t>
            </a:fld>
            <a:endParaRPr lang="cs-CZ" altLang="cs-CZ" b="0"/>
          </a:p>
        </p:txBody>
      </p:sp>
      <p:sp>
        <p:nvSpPr>
          <p:cNvPr id="19459" name="Text Box 3">
            <a:extLst>
              <a:ext uri="{FF2B5EF4-FFF2-40B4-BE49-F238E27FC236}">
                <a16:creationId xmlns:a16="http://schemas.microsoft.com/office/drawing/2014/main" id="{13ECC94A-4A6C-4D77-8A05-D96D15DA91BA}"/>
              </a:ext>
            </a:extLst>
          </p:cNvPr>
          <p:cNvSpPr txBox="1">
            <a:spLocks noChangeArrowheads="1"/>
          </p:cNvSpPr>
          <p:nvPr/>
        </p:nvSpPr>
        <p:spPr bwMode="auto">
          <a:xfrm>
            <a:off x="2135188" y="1700214"/>
            <a:ext cx="8112398" cy="4154984"/>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sz="2400" dirty="0"/>
              <a:t>Hlavní části UZ přístroje</a:t>
            </a:r>
            <a:r>
              <a:rPr lang="en-GB" altLang="cs-CZ" sz="2400" dirty="0"/>
              <a:t>:</a:t>
            </a:r>
          </a:p>
          <a:p>
            <a:pPr eaLnBrk="1" hangingPunct="1"/>
            <a:r>
              <a:rPr lang="cs-CZ" altLang="cs-CZ" sz="2400" dirty="0"/>
              <a:t>Společné pro diagnostiku i terapii</a:t>
            </a:r>
            <a:r>
              <a:rPr lang="en-GB" altLang="cs-CZ" sz="2400" dirty="0"/>
              <a:t>  </a:t>
            </a:r>
          </a:p>
          <a:p>
            <a:pPr lvl="1" eaLnBrk="1" hangingPunct="1">
              <a:buFont typeface="Wingdings" panose="05000000000000000000" pitchFamily="2" charset="2"/>
              <a:buChar char="Ø"/>
            </a:pPr>
            <a:r>
              <a:rPr lang="cs-CZ" altLang="cs-CZ" b="0" dirty="0"/>
              <a:t>Sonda s elektroakustickým měničem</a:t>
            </a:r>
            <a:r>
              <a:rPr lang="en-GB" altLang="cs-CZ" b="0" dirty="0"/>
              <a:t> (</a:t>
            </a:r>
            <a:r>
              <a:rPr lang="cs-CZ" altLang="cs-CZ" b="0" dirty="0"/>
              <a:t>měniči</a:t>
            </a:r>
            <a:r>
              <a:rPr lang="en-GB" altLang="cs-CZ" b="0" dirty="0"/>
              <a:t>)</a:t>
            </a:r>
          </a:p>
          <a:p>
            <a:pPr lvl="1" eaLnBrk="1" hangingPunct="1">
              <a:buFont typeface="Wingdings" panose="05000000000000000000" pitchFamily="2" charset="2"/>
              <a:buChar char="Ø"/>
            </a:pPr>
            <a:r>
              <a:rPr lang="cs-CZ" altLang="cs-CZ" b="0" dirty="0"/>
              <a:t>Generátor elektrických kmitů</a:t>
            </a:r>
            <a:r>
              <a:rPr lang="en-GB" altLang="cs-CZ" b="0" dirty="0"/>
              <a:t> (</a:t>
            </a:r>
            <a:r>
              <a:rPr lang="cs-CZ" altLang="cs-CZ" b="0" dirty="0"/>
              <a:t>spojitých</a:t>
            </a:r>
            <a:r>
              <a:rPr lang="en-GB" altLang="cs-CZ" b="0" dirty="0"/>
              <a:t>, </a:t>
            </a:r>
            <a:r>
              <a:rPr lang="cs-CZ" altLang="cs-CZ" b="0" dirty="0"/>
              <a:t>impulsních</a:t>
            </a:r>
            <a:r>
              <a:rPr lang="en-GB" altLang="cs-CZ" b="0" dirty="0"/>
              <a:t>)</a:t>
            </a:r>
          </a:p>
          <a:p>
            <a:pPr eaLnBrk="1" hangingPunct="1">
              <a:spcBef>
                <a:spcPct val="0"/>
              </a:spcBef>
            </a:pPr>
            <a:endParaRPr lang="en-GB" altLang="cs-CZ" sz="2400" b="0" dirty="0"/>
          </a:p>
          <a:p>
            <a:pPr eaLnBrk="1" hangingPunct="1"/>
            <a:r>
              <a:rPr lang="cs-CZ" altLang="cs-CZ" sz="2400" dirty="0"/>
              <a:t>Specifické části diagnostického přístroje</a:t>
            </a:r>
          </a:p>
          <a:p>
            <a:pPr lvl="1" eaLnBrk="1" hangingPunct="1">
              <a:buFont typeface="Wingdings" panose="05000000000000000000" pitchFamily="2" charset="2"/>
              <a:buChar char="Ø"/>
            </a:pPr>
            <a:r>
              <a:rPr lang="cs-CZ" altLang="cs-CZ" b="0" dirty="0"/>
              <a:t>Elektronické obvody pro zpracování odraženého signálu (dnes je signál </a:t>
            </a:r>
            <a:r>
              <a:rPr lang="cs-CZ" altLang="cs-CZ" dirty="0"/>
              <a:t>digitalizován</a:t>
            </a:r>
            <a:r>
              <a:rPr lang="cs-CZ" altLang="cs-CZ" b="0" dirty="0"/>
              <a:t> a dále zpracováván pomocí software)</a:t>
            </a:r>
            <a:endParaRPr lang="en-GB" altLang="cs-CZ" b="0" dirty="0"/>
          </a:p>
          <a:p>
            <a:pPr lvl="1" eaLnBrk="1" hangingPunct="1">
              <a:buFont typeface="Wingdings" panose="05000000000000000000" pitchFamily="2" charset="2"/>
              <a:buChar char="Ø"/>
            </a:pPr>
            <a:r>
              <a:rPr lang="en-GB" altLang="cs-CZ" b="0" dirty="0"/>
              <a:t> </a:t>
            </a:r>
            <a:r>
              <a:rPr lang="cs-CZ" altLang="cs-CZ" b="0" dirty="0"/>
              <a:t>záznamová jednotka</a:t>
            </a:r>
            <a:endParaRPr lang="en-GB" altLang="cs-CZ" b="0" dirty="0"/>
          </a:p>
          <a:p>
            <a:pPr lvl="1" eaLnBrk="1" hangingPunct="1">
              <a:buFont typeface="Wingdings" panose="05000000000000000000" pitchFamily="2" charset="2"/>
              <a:buChar char="Ø"/>
            </a:pPr>
            <a:r>
              <a:rPr lang="cs-CZ" altLang="cs-CZ" b="0" dirty="0"/>
              <a:t> zobrazovací jednotka</a:t>
            </a:r>
            <a:endParaRPr lang="en-GB" altLang="cs-CZ" b="0" dirty="0"/>
          </a:p>
        </p:txBody>
      </p:sp>
      <p:sp>
        <p:nvSpPr>
          <p:cNvPr id="19460" name="Rectangle 4">
            <a:extLst>
              <a:ext uri="{FF2B5EF4-FFF2-40B4-BE49-F238E27FC236}">
                <a16:creationId xmlns:a16="http://schemas.microsoft.com/office/drawing/2014/main" id="{0C16B69F-0F81-4231-9D59-C7725D565091}"/>
              </a:ext>
            </a:extLst>
          </p:cNvPr>
          <p:cNvSpPr>
            <a:spLocks noChangeArrowheads="1"/>
          </p:cNvSpPr>
          <p:nvPr/>
        </p:nvSpPr>
        <p:spPr bwMode="auto">
          <a:xfrm>
            <a:off x="1703388" y="404813"/>
            <a:ext cx="53022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spcBef>
                <a:spcPct val="0"/>
              </a:spcBef>
            </a:pPr>
            <a:r>
              <a:rPr lang="cs-CZ" altLang="cs-CZ" sz="3200" dirty="0">
                <a:solidFill>
                  <a:schemeClr val="tx2"/>
                </a:solidFill>
              </a:rPr>
              <a:t>Impulsní odrazová metoda</a:t>
            </a:r>
          </a:p>
        </p:txBody>
      </p:sp>
    </p:spTree>
    <p:extLst>
      <p:ext uri="{BB962C8B-B14F-4D97-AF65-F5344CB8AC3E}">
        <p14:creationId xmlns:p14="http://schemas.microsoft.com/office/powerpoint/2010/main" val="2262959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číslo snímku 4">
            <a:extLst>
              <a:ext uri="{FF2B5EF4-FFF2-40B4-BE49-F238E27FC236}">
                <a16:creationId xmlns:a16="http://schemas.microsoft.com/office/drawing/2014/main" id="{DF968C67-56B7-416A-AA8D-14BF8CE0B10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5A003C1B-2E76-4B38-9784-4B7A41FBC23D}" type="slidenum">
              <a:rPr lang="cs-CZ" altLang="cs-CZ" b="0"/>
              <a:pPr eaLnBrk="1" hangingPunct="1"/>
              <a:t>14</a:t>
            </a:fld>
            <a:endParaRPr lang="cs-CZ" altLang="cs-CZ" b="0"/>
          </a:p>
        </p:txBody>
      </p:sp>
      <p:sp>
        <p:nvSpPr>
          <p:cNvPr id="20483" name="Text Box 2">
            <a:extLst>
              <a:ext uri="{FF2B5EF4-FFF2-40B4-BE49-F238E27FC236}">
                <a16:creationId xmlns:a16="http://schemas.microsoft.com/office/drawing/2014/main" id="{4723E2FF-D6F0-4E72-9432-0A922BC8AB29}"/>
              </a:ext>
            </a:extLst>
          </p:cNvPr>
          <p:cNvSpPr txBox="1">
            <a:spLocks noChangeArrowheads="1"/>
          </p:cNvSpPr>
          <p:nvPr/>
        </p:nvSpPr>
        <p:spPr bwMode="auto">
          <a:xfrm>
            <a:off x="2063750" y="260351"/>
            <a:ext cx="70564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spcBef>
                <a:spcPct val="0"/>
              </a:spcBef>
            </a:pPr>
            <a:r>
              <a:rPr lang="en-GB" altLang="cs-CZ" sz="3200" dirty="0">
                <a:solidFill>
                  <a:schemeClr val="tx2"/>
                </a:solidFill>
              </a:rPr>
              <a:t>A-</a:t>
            </a:r>
            <a:r>
              <a:rPr lang="cs-CZ" altLang="cs-CZ" sz="3200" dirty="0">
                <a:solidFill>
                  <a:schemeClr val="tx2"/>
                </a:solidFill>
              </a:rPr>
              <a:t>zobrazení</a:t>
            </a:r>
            <a:r>
              <a:rPr lang="en-GB" altLang="cs-CZ" sz="3200" dirty="0">
                <a:solidFill>
                  <a:schemeClr val="tx2"/>
                </a:solidFill>
              </a:rPr>
              <a:t> – </a:t>
            </a:r>
            <a:r>
              <a:rPr lang="cs-CZ" altLang="cs-CZ" sz="3200" dirty="0">
                <a:solidFill>
                  <a:schemeClr val="tx2"/>
                </a:solidFill>
              </a:rPr>
              <a:t>jednorozměrné</a:t>
            </a:r>
            <a:endParaRPr lang="en-GB" altLang="cs-CZ" sz="3200" dirty="0">
              <a:solidFill>
                <a:schemeClr val="tx2"/>
              </a:solidFill>
            </a:endParaRPr>
          </a:p>
        </p:txBody>
      </p:sp>
      <p:sp>
        <p:nvSpPr>
          <p:cNvPr id="2" name="Text Box 3">
            <a:extLst>
              <a:ext uri="{FF2B5EF4-FFF2-40B4-BE49-F238E27FC236}">
                <a16:creationId xmlns:a16="http://schemas.microsoft.com/office/drawing/2014/main" id="{D8D89405-E660-48CC-BDC4-CC54FAEE1738}"/>
              </a:ext>
            </a:extLst>
          </p:cNvPr>
          <p:cNvSpPr txBox="1">
            <a:spLocks noChangeArrowheads="1"/>
          </p:cNvSpPr>
          <p:nvPr/>
        </p:nvSpPr>
        <p:spPr bwMode="auto">
          <a:xfrm>
            <a:off x="1282262" y="1268414"/>
            <a:ext cx="9080938" cy="3785652"/>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9875"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buFont typeface="Wingdings" panose="05000000000000000000" pitchFamily="2" charset="2"/>
              <a:buChar char="Ø"/>
            </a:pPr>
            <a:r>
              <a:rPr lang="cs-CZ" altLang="cs-CZ" sz="2400" b="0" dirty="0"/>
              <a:t>Jsou zobrazovány</a:t>
            </a:r>
            <a:r>
              <a:rPr lang="cs-CZ" altLang="cs-CZ" sz="2400" b="0" dirty="0">
                <a:solidFill>
                  <a:srgbClr val="FF3300"/>
                </a:solidFill>
              </a:rPr>
              <a:t> vzdálenosti </a:t>
            </a:r>
            <a:r>
              <a:rPr lang="cs-CZ" altLang="cs-CZ" sz="2400" b="0" dirty="0"/>
              <a:t>mezi odrážejícími rozhraními a sondou</a:t>
            </a:r>
            <a:r>
              <a:rPr lang="en-GB" altLang="cs-CZ" sz="2400" b="0" dirty="0"/>
              <a:t>. </a:t>
            </a:r>
          </a:p>
          <a:p>
            <a:pPr eaLnBrk="1" hangingPunct="1">
              <a:buFont typeface="Wingdings" panose="05000000000000000000" pitchFamily="2" charset="2"/>
              <a:buChar char="Ø"/>
            </a:pPr>
            <a:r>
              <a:rPr lang="cs-CZ" altLang="cs-CZ" sz="2400" b="0" dirty="0">
                <a:solidFill>
                  <a:srgbClr val="FF3300"/>
                </a:solidFill>
              </a:rPr>
              <a:t>Odrazy</a:t>
            </a:r>
            <a:r>
              <a:rPr lang="cs-CZ" altLang="cs-CZ" sz="2400" b="0" dirty="0"/>
              <a:t> od jednotlivých rozhraní (mezi prostředími s různými akustickými impedancemi) jsou představovány </a:t>
            </a:r>
            <a:r>
              <a:rPr lang="cs-CZ" altLang="cs-CZ" sz="2400" i="1" dirty="0"/>
              <a:t>vertikálními výchylkami</a:t>
            </a:r>
            <a:r>
              <a:rPr lang="cs-CZ" altLang="cs-CZ" sz="2400" dirty="0"/>
              <a:t> </a:t>
            </a:r>
            <a:r>
              <a:rPr lang="cs-CZ" altLang="cs-CZ" sz="2400" b="0" dirty="0"/>
              <a:t>od základní čáry</a:t>
            </a:r>
            <a:r>
              <a:rPr lang="cs-CZ" altLang="cs-CZ" sz="2400" dirty="0"/>
              <a:t>, </a:t>
            </a:r>
            <a:r>
              <a:rPr lang="cs-CZ" altLang="cs-CZ" sz="2400" b="0" dirty="0"/>
              <a:t>tj.</a:t>
            </a:r>
            <a:r>
              <a:rPr lang="cs-CZ" altLang="cs-CZ" sz="2400" dirty="0"/>
              <a:t> echy.</a:t>
            </a:r>
          </a:p>
          <a:p>
            <a:pPr eaLnBrk="1" hangingPunct="1">
              <a:buFont typeface="Wingdings" panose="05000000000000000000" pitchFamily="2" charset="2"/>
              <a:buChar char="Ø"/>
            </a:pPr>
            <a:r>
              <a:rPr lang="cs-CZ" altLang="cs-CZ" sz="2400" dirty="0"/>
              <a:t>Amplituda ech je úměrná </a:t>
            </a:r>
            <a:r>
              <a:rPr lang="cs-CZ" altLang="cs-CZ" sz="2400" i="1" dirty="0"/>
              <a:t>intenzitě odraženého vlnění</a:t>
            </a:r>
            <a:r>
              <a:rPr lang="cs-CZ" altLang="cs-CZ" sz="2400" dirty="0"/>
              <a:t>  (</a:t>
            </a:r>
            <a:r>
              <a:rPr lang="cs-CZ" altLang="cs-CZ" sz="2400" dirty="0">
                <a:solidFill>
                  <a:srgbClr val="FF3300"/>
                </a:solidFill>
              </a:rPr>
              <a:t>amplitudová modulace</a:t>
            </a:r>
            <a:r>
              <a:rPr lang="cs-CZ" altLang="cs-CZ" sz="2400" dirty="0"/>
              <a:t>)</a:t>
            </a:r>
          </a:p>
          <a:p>
            <a:pPr eaLnBrk="1" hangingPunct="1">
              <a:buFont typeface="Wingdings" panose="05000000000000000000" pitchFamily="2" charset="2"/>
              <a:buChar char="Ø"/>
            </a:pPr>
            <a:r>
              <a:rPr lang="cs-CZ" altLang="cs-CZ" sz="2400" dirty="0"/>
              <a:t>Vzdálenost mezi echy na obrazovce je přibližně úměrná skutečným vzdálenostem mezi tkáňovými rozhraními</a:t>
            </a:r>
            <a:r>
              <a:rPr lang="en-GB" altLang="cs-CZ" sz="2400" dirty="0"/>
              <a:t>.</a:t>
            </a:r>
            <a:endParaRPr lang="cs-CZ" altLang="cs-CZ" sz="2400" dirty="0"/>
          </a:p>
          <a:p>
            <a:pPr eaLnBrk="1" hangingPunct="1">
              <a:buFont typeface="Wingdings" panose="05000000000000000000" pitchFamily="2" charset="2"/>
              <a:buChar char="Ø"/>
            </a:pPr>
            <a:r>
              <a:rPr lang="cs-CZ" altLang="cs-CZ" sz="2400" b="0" dirty="0"/>
              <a:t>Metoda je dnes využívána jedině v oftalmologii</a:t>
            </a:r>
            <a:r>
              <a:rPr lang="en-GB" altLang="cs-CZ" sz="2400" b="0" dirty="0"/>
              <a:t>.</a:t>
            </a:r>
          </a:p>
        </p:txBody>
      </p:sp>
    </p:spTree>
    <p:extLst>
      <p:ext uri="{BB962C8B-B14F-4D97-AF65-F5344CB8AC3E}">
        <p14:creationId xmlns:p14="http://schemas.microsoft.com/office/powerpoint/2010/main" val="1726421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Zástupný symbol pro číslo snímku 7">
            <a:extLst>
              <a:ext uri="{FF2B5EF4-FFF2-40B4-BE49-F238E27FC236}">
                <a16:creationId xmlns:a16="http://schemas.microsoft.com/office/drawing/2014/main" id="{4985E9FA-0C75-4CEB-8957-FB3D3B2227E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D702B880-3E0F-4EC9-92C3-C8E7ECF22E05}" type="slidenum">
              <a:rPr lang="cs-CZ" altLang="cs-CZ" b="0"/>
              <a:pPr eaLnBrk="1" hangingPunct="1"/>
              <a:t>15</a:t>
            </a:fld>
            <a:endParaRPr lang="cs-CZ" altLang="cs-CZ" b="0"/>
          </a:p>
        </p:txBody>
      </p:sp>
      <p:sp>
        <p:nvSpPr>
          <p:cNvPr id="21507" name="Text Box 2">
            <a:extLst>
              <a:ext uri="{FF2B5EF4-FFF2-40B4-BE49-F238E27FC236}">
                <a16:creationId xmlns:a16="http://schemas.microsoft.com/office/drawing/2014/main" id="{43A06102-8667-41BE-BD69-5370845E2738}"/>
              </a:ext>
            </a:extLst>
          </p:cNvPr>
          <p:cNvSpPr txBox="1">
            <a:spLocks noChangeArrowheads="1"/>
          </p:cNvSpPr>
          <p:nvPr/>
        </p:nvSpPr>
        <p:spPr bwMode="auto">
          <a:xfrm>
            <a:off x="2057400" y="5334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en-GB" altLang="cs-CZ" sz="2400">
              <a:solidFill>
                <a:srgbClr val="FFFF00"/>
              </a:solidFill>
              <a:latin typeface="Times New Roman" panose="02020603050405020304" pitchFamily="18" charset="0"/>
            </a:endParaRPr>
          </a:p>
        </p:txBody>
      </p:sp>
      <p:sp>
        <p:nvSpPr>
          <p:cNvPr id="21508" name="Text Box 4">
            <a:extLst>
              <a:ext uri="{FF2B5EF4-FFF2-40B4-BE49-F238E27FC236}">
                <a16:creationId xmlns:a16="http://schemas.microsoft.com/office/drawing/2014/main" id="{7CC575AF-73ED-4B62-BD57-F89799CABF78}"/>
              </a:ext>
            </a:extLst>
          </p:cNvPr>
          <p:cNvSpPr txBox="1">
            <a:spLocks noChangeArrowheads="1"/>
          </p:cNvSpPr>
          <p:nvPr/>
        </p:nvSpPr>
        <p:spPr bwMode="auto">
          <a:xfrm>
            <a:off x="2135188" y="1989138"/>
            <a:ext cx="806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en-GB" altLang="cs-CZ" sz="2400">
              <a:solidFill>
                <a:srgbClr val="FFFF00"/>
              </a:solidFill>
              <a:latin typeface="Times New Roman" panose="02020603050405020304" pitchFamily="18" charset="0"/>
            </a:endParaRPr>
          </a:p>
        </p:txBody>
      </p:sp>
      <p:pic>
        <p:nvPicPr>
          <p:cNvPr id="22536" name="Picture 8" descr="echofig1">
            <a:extLst>
              <a:ext uri="{FF2B5EF4-FFF2-40B4-BE49-F238E27FC236}">
                <a16:creationId xmlns:a16="http://schemas.microsoft.com/office/drawing/2014/main" id="{DB604D01-1B50-45CF-B409-0CBF51581A08}"/>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16726" y="1268413"/>
            <a:ext cx="2043113" cy="2305050"/>
          </a:xfrm>
          <a:noFill/>
        </p:spPr>
      </p:pic>
      <p:sp>
        <p:nvSpPr>
          <p:cNvPr id="21511" name="Text Box 23">
            <a:extLst>
              <a:ext uri="{FF2B5EF4-FFF2-40B4-BE49-F238E27FC236}">
                <a16:creationId xmlns:a16="http://schemas.microsoft.com/office/drawing/2014/main" id="{F8D22FF6-8BFD-43A4-96A0-3BBF9C8C6ABA}"/>
              </a:ext>
            </a:extLst>
          </p:cNvPr>
          <p:cNvSpPr txBox="1">
            <a:spLocks noChangeArrowheads="1"/>
          </p:cNvSpPr>
          <p:nvPr/>
        </p:nvSpPr>
        <p:spPr bwMode="auto">
          <a:xfrm>
            <a:off x="2424114" y="188913"/>
            <a:ext cx="70564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spcBef>
                <a:spcPct val="0"/>
              </a:spcBef>
            </a:pPr>
            <a:r>
              <a:rPr lang="en-GB" altLang="cs-CZ" sz="3200" dirty="0">
                <a:solidFill>
                  <a:schemeClr val="tx2"/>
                </a:solidFill>
              </a:rPr>
              <a:t>A-</a:t>
            </a:r>
            <a:r>
              <a:rPr lang="cs-CZ" altLang="cs-CZ" sz="3200" dirty="0">
                <a:solidFill>
                  <a:schemeClr val="tx2"/>
                </a:solidFill>
              </a:rPr>
              <a:t>zobrazení</a:t>
            </a:r>
            <a:r>
              <a:rPr lang="en-GB" altLang="cs-CZ" sz="3200" dirty="0">
                <a:solidFill>
                  <a:schemeClr val="tx2"/>
                </a:solidFill>
              </a:rPr>
              <a:t> – </a:t>
            </a:r>
            <a:r>
              <a:rPr lang="cs-CZ" altLang="cs-CZ" sz="3200" dirty="0">
                <a:solidFill>
                  <a:schemeClr val="tx2"/>
                </a:solidFill>
              </a:rPr>
              <a:t>jednorozměrné</a:t>
            </a:r>
            <a:endParaRPr lang="en-GB" altLang="cs-CZ" sz="3200" dirty="0">
              <a:solidFill>
                <a:schemeClr val="tx2"/>
              </a:solidFill>
            </a:endParaRPr>
          </a:p>
        </p:txBody>
      </p:sp>
      <p:pic>
        <p:nvPicPr>
          <p:cNvPr id="21512" name="Picture 25" descr="A-scan-česky">
            <a:extLst>
              <a:ext uri="{FF2B5EF4-FFF2-40B4-BE49-F238E27FC236}">
                <a16:creationId xmlns:a16="http://schemas.microsoft.com/office/drawing/2014/main" id="{252A0356-3207-4820-A2A7-D92811760CC7}"/>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133600" y="3771900"/>
            <a:ext cx="7786688" cy="3086100"/>
          </a:xfrm>
          <a:noFill/>
        </p:spPr>
      </p:pic>
      <p:sp>
        <p:nvSpPr>
          <p:cNvPr id="21513" name="Text Box 27">
            <a:extLst>
              <a:ext uri="{FF2B5EF4-FFF2-40B4-BE49-F238E27FC236}">
                <a16:creationId xmlns:a16="http://schemas.microsoft.com/office/drawing/2014/main" id="{E9E10E33-467B-4FD4-B3E1-8EBDF058FDF6}"/>
              </a:ext>
            </a:extLst>
          </p:cNvPr>
          <p:cNvSpPr txBox="1">
            <a:spLocks noChangeArrowheads="1"/>
          </p:cNvSpPr>
          <p:nvPr/>
        </p:nvSpPr>
        <p:spPr bwMode="auto">
          <a:xfrm>
            <a:off x="4295776" y="5516563"/>
            <a:ext cx="1800225" cy="34073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sz="1600"/>
              <a:t>vrstvička gelu</a:t>
            </a:r>
          </a:p>
        </p:txBody>
      </p:sp>
      <p:pic>
        <p:nvPicPr>
          <p:cNvPr id="21515" name="Picture 11" descr="VÃ½sledek obrÃ¡zku pro ultrazvuk v oftalmologii">
            <a:extLst>
              <a:ext uri="{FF2B5EF4-FFF2-40B4-BE49-F238E27FC236}">
                <a16:creationId xmlns:a16="http://schemas.microsoft.com/office/drawing/2014/main" id="{ACB61C60-D070-4EEC-A13B-22C9CF592A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4113" y="1268414"/>
            <a:ext cx="3595688" cy="2341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13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22536"/>
                                        </p:tgtEl>
                                        <p:attrNameLst>
                                          <p:attrName>style.visibility</p:attrName>
                                        </p:attrNameLst>
                                      </p:cBhvr>
                                      <p:to>
                                        <p:strVal val="visible"/>
                                      </p:to>
                                    </p:set>
                                    <p:animEffect transition="in" filter="dissolve">
                                      <p:cBhvr>
                                        <p:cTn id="7" dur="5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číslo snímku 4">
            <a:extLst>
              <a:ext uri="{FF2B5EF4-FFF2-40B4-BE49-F238E27FC236}">
                <a16:creationId xmlns:a16="http://schemas.microsoft.com/office/drawing/2014/main" id="{4FC02C02-067A-4615-8CDA-49E06650575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9DBEDC1E-5418-4993-A72E-967D2FFFB241}" type="slidenum">
              <a:rPr lang="cs-CZ" altLang="cs-CZ" b="0"/>
              <a:pPr eaLnBrk="1" hangingPunct="1"/>
              <a:t>16</a:t>
            </a:fld>
            <a:endParaRPr lang="cs-CZ" altLang="cs-CZ" b="0"/>
          </a:p>
        </p:txBody>
      </p:sp>
      <p:graphicFrame>
        <p:nvGraphicFramePr>
          <p:cNvPr id="28675" name="Object 3">
            <a:extLst>
              <a:ext uri="{FF2B5EF4-FFF2-40B4-BE49-F238E27FC236}">
                <a16:creationId xmlns:a16="http://schemas.microsoft.com/office/drawing/2014/main" id="{7FBE5A89-CBEA-418A-97AA-72F0FDD5A6C4}"/>
              </a:ext>
            </a:extLst>
          </p:cNvPr>
          <p:cNvGraphicFramePr>
            <a:graphicFrameLocks noChangeAspect="1"/>
          </p:cNvGraphicFramePr>
          <p:nvPr>
            <p:extLst>
              <p:ext uri="{D42A27DB-BD31-4B8C-83A1-F6EECF244321}">
                <p14:modId xmlns:p14="http://schemas.microsoft.com/office/powerpoint/2010/main" val="1518160425"/>
              </p:ext>
            </p:extLst>
          </p:nvPr>
        </p:nvGraphicFramePr>
        <p:xfrm>
          <a:off x="2057400" y="1412875"/>
          <a:ext cx="3760386" cy="2470432"/>
        </p:xfrm>
        <a:graphic>
          <a:graphicData uri="http://schemas.openxmlformats.org/presentationml/2006/ole">
            <mc:AlternateContent xmlns:mc="http://schemas.openxmlformats.org/markup-compatibility/2006">
              <mc:Choice xmlns:v="urn:schemas-microsoft-com:vml" Requires="v">
                <p:oleObj name="Fotografie" r:id="rId3" imgW="2438095" imgH="1600000" progId="MSPhotoEd.3">
                  <p:embed/>
                </p:oleObj>
              </mc:Choice>
              <mc:Fallback>
                <p:oleObj name="Fotografie" r:id="rId3" imgW="2438095" imgH="1600000" progId="MSPhotoEd.3">
                  <p:embed/>
                  <p:pic>
                    <p:nvPicPr>
                      <p:cNvPr id="28675" name="Object 3">
                        <a:extLst>
                          <a:ext uri="{FF2B5EF4-FFF2-40B4-BE49-F238E27FC236}">
                            <a16:creationId xmlns:a16="http://schemas.microsoft.com/office/drawing/2014/main" id="{7FBE5A89-CBEA-418A-97AA-72F0FDD5A6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412875"/>
                        <a:ext cx="3760386" cy="2470432"/>
                      </a:xfrm>
                      <a:prstGeom prst="rect">
                        <a:avLst/>
                      </a:prstGeom>
                      <a:noFill/>
                      <a:ln>
                        <a:noFill/>
                      </a:ln>
                      <a:effectLst/>
                    </p:spPr>
                  </p:pic>
                </p:oleObj>
              </mc:Fallback>
            </mc:AlternateContent>
          </a:graphicData>
        </a:graphic>
      </p:graphicFrame>
      <p:sp>
        <p:nvSpPr>
          <p:cNvPr id="23557" name="Text Box 6">
            <a:extLst>
              <a:ext uri="{FF2B5EF4-FFF2-40B4-BE49-F238E27FC236}">
                <a16:creationId xmlns:a16="http://schemas.microsoft.com/office/drawing/2014/main" id="{4FEECD0E-AF0C-4F25-92B6-ABC937BE84C7}"/>
              </a:ext>
            </a:extLst>
          </p:cNvPr>
          <p:cNvSpPr txBox="1">
            <a:spLocks noChangeArrowheads="1"/>
          </p:cNvSpPr>
          <p:nvPr/>
        </p:nvSpPr>
        <p:spPr bwMode="auto">
          <a:xfrm>
            <a:off x="2351088" y="1412875"/>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en-GB" altLang="cs-CZ" sz="2400">
              <a:solidFill>
                <a:srgbClr val="FFFF00"/>
              </a:solidFill>
              <a:latin typeface="Times New Roman" panose="02020603050405020304" pitchFamily="18" charset="0"/>
            </a:endParaRPr>
          </a:p>
        </p:txBody>
      </p:sp>
      <p:graphicFrame>
        <p:nvGraphicFramePr>
          <p:cNvPr id="28679" name="Object 7">
            <a:extLst>
              <a:ext uri="{FF2B5EF4-FFF2-40B4-BE49-F238E27FC236}">
                <a16:creationId xmlns:a16="http://schemas.microsoft.com/office/drawing/2014/main" id="{6998F91A-E329-4653-B731-88F2C75B6E55}"/>
              </a:ext>
            </a:extLst>
          </p:cNvPr>
          <p:cNvGraphicFramePr>
            <a:graphicFrameLocks noGrp="1" noChangeAspect="1"/>
          </p:cNvGraphicFramePr>
          <p:nvPr>
            <p:ph/>
            <p:extLst>
              <p:ext uri="{D42A27DB-BD31-4B8C-83A1-F6EECF244321}">
                <p14:modId xmlns:p14="http://schemas.microsoft.com/office/powerpoint/2010/main" val="3488901662"/>
              </p:ext>
            </p:extLst>
          </p:nvPr>
        </p:nvGraphicFramePr>
        <p:xfrm>
          <a:off x="7651860" y="764304"/>
          <a:ext cx="3494088" cy="5589588"/>
        </p:xfrm>
        <a:graphic>
          <a:graphicData uri="http://schemas.openxmlformats.org/presentationml/2006/ole">
            <mc:AlternateContent xmlns:mc="http://schemas.openxmlformats.org/markup-compatibility/2006">
              <mc:Choice xmlns:v="urn:schemas-microsoft-com:vml" Requires="v">
                <p:oleObj name="Fotografie" r:id="rId5" imgW="2857899" imgH="4571429" progId="MSPhotoEd.3">
                  <p:embed/>
                </p:oleObj>
              </mc:Choice>
              <mc:Fallback>
                <p:oleObj name="Fotografie" r:id="rId5" imgW="2857899" imgH="4571429" progId="MSPhotoEd.3">
                  <p:embed/>
                  <p:pic>
                    <p:nvPicPr>
                      <p:cNvPr id="28679" name="Object 7">
                        <a:extLst>
                          <a:ext uri="{FF2B5EF4-FFF2-40B4-BE49-F238E27FC236}">
                            <a16:creationId xmlns:a16="http://schemas.microsoft.com/office/drawing/2014/main" id="{6998F91A-E329-4653-B731-88F2C75B6E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1860" y="764304"/>
                        <a:ext cx="3494088" cy="558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9">
            <a:extLst>
              <a:ext uri="{FF2B5EF4-FFF2-40B4-BE49-F238E27FC236}">
                <a16:creationId xmlns:a16="http://schemas.microsoft.com/office/drawing/2014/main" id="{1E3C42E3-56A4-40DB-B7FE-B460FAF6656E}"/>
              </a:ext>
            </a:extLst>
          </p:cNvPr>
          <p:cNvSpPr txBox="1">
            <a:spLocks noChangeArrowheads="1"/>
          </p:cNvSpPr>
          <p:nvPr/>
        </p:nvSpPr>
        <p:spPr bwMode="auto">
          <a:xfrm>
            <a:off x="210208" y="51315"/>
            <a:ext cx="7651530"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spcBef>
                <a:spcPct val="0"/>
              </a:spcBef>
            </a:pPr>
            <a:r>
              <a:rPr lang="en-GB" altLang="cs-CZ" sz="3200" dirty="0">
                <a:solidFill>
                  <a:schemeClr val="tx2"/>
                </a:solidFill>
              </a:rPr>
              <a:t>B-</a:t>
            </a:r>
            <a:r>
              <a:rPr lang="cs-CZ" altLang="cs-CZ" sz="3200" dirty="0">
                <a:solidFill>
                  <a:schemeClr val="tx2"/>
                </a:solidFill>
              </a:rPr>
              <a:t>zobrazení</a:t>
            </a:r>
            <a:r>
              <a:rPr lang="en-GB" altLang="cs-CZ" sz="3200" dirty="0">
                <a:solidFill>
                  <a:schemeClr val="tx2"/>
                </a:solidFill>
              </a:rPr>
              <a:t> – </a:t>
            </a:r>
            <a:r>
              <a:rPr lang="cs-CZ" altLang="cs-CZ" sz="3200" dirty="0">
                <a:solidFill>
                  <a:schemeClr val="tx2"/>
                </a:solidFill>
              </a:rPr>
              <a:t>dvourozměrné - statické</a:t>
            </a:r>
            <a:endParaRPr lang="en-GB" altLang="cs-CZ" sz="3200" dirty="0">
              <a:solidFill>
                <a:schemeClr val="tx2"/>
              </a:solidFill>
            </a:endParaRPr>
          </a:p>
        </p:txBody>
      </p:sp>
      <p:sp>
        <p:nvSpPr>
          <p:cNvPr id="23560" name="TextovéPole 8">
            <a:extLst>
              <a:ext uri="{FF2B5EF4-FFF2-40B4-BE49-F238E27FC236}">
                <a16:creationId xmlns:a16="http://schemas.microsoft.com/office/drawing/2014/main" id="{72385277-3BDB-4902-AD4D-C08A1B9400B9}"/>
              </a:ext>
            </a:extLst>
          </p:cNvPr>
          <p:cNvSpPr txBox="1">
            <a:spLocks noChangeArrowheads="1"/>
          </p:cNvSpPr>
          <p:nvPr/>
        </p:nvSpPr>
        <p:spPr bwMode="auto">
          <a:xfrm>
            <a:off x="2351088" y="3968452"/>
            <a:ext cx="39250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sz="2000" dirty="0"/>
              <a:t>Obraz plodu v těle matky</a:t>
            </a:r>
          </a:p>
        </p:txBody>
      </p:sp>
      <p:sp>
        <p:nvSpPr>
          <p:cNvPr id="2" name="Obdélník 1">
            <a:extLst>
              <a:ext uri="{FF2B5EF4-FFF2-40B4-BE49-F238E27FC236}">
                <a16:creationId xmlns:a16="http://schemas.microsoft.com/office/drawing/2014/main" id="{EC16017C-5C0C-400B-9F77-43F3ADD64CE7}"/>
              </a:ext>
            </a:extLst>
          </p:cNvPr>
          <p:cNvSpPr/>
          <p:nvPr/>
        </p:nvSpPr>
        <p:spPr>
          <a:xfrm>
            <a:off x="767255" y="4453707"/>
            <a:ext cx="5822731" cy="2308324"/>
          </a:xfrm>
          <a:prstGeom prst="rect">
            <a:avLst/>
          </a:prstGeom>
        </p:spPr>
        <p:txBody>
          <a:bodyPr wrap="square">
            <a:spAutoFit/>
          </a:bodyPr>
          <a:lstStyle/>
          <a:p>
            <a:pPr eaLnBrk="1" hangingPunct="1"/>
            <a:r>
              <a:rPr lang="cs-CZ" altLang="cs-CZ" sz="1800" dirty="0"/>
              <a:t>Vidíme </a:t>
            </a:r>
            <a:r>
              <a:rPr lang="cs-CZ" altLang="cs-CZ" sz="1800" dirty="0">
                <a:solidFill>
                  <a:srgbClr val="FF3300"/>
                </a:solidFill>
              </a:rPr>
              <a:t>tomogram</a:t>
            </a:r>
            <a:r>
              <a:rPr lang="cs-CZ" altLang="cs-CZ" sz="1800" dirty="0"/>
              <a:t>. </a:t>
            </a:r>
            <a:r>
              <a:rPr lang="cs-CZ" altLang="cs-CZ" sz="1800" b="0" dirty="0"/>
              <a:t>Jas bodů na obrazovce je dán intenzitou odraženého UZ </a:t>
            </a:r>
            <a:r>
              <a:rPr lang="cs-CZ" altLang="cs-CZ" sz="1800" dirty="0"/>
              <a:t>(modulace jasu - </a:t>
            </a:r>
            <a:r>
              <a:rPr lang="cs-CZ" altLang="cs-CZ" sz="1800" dirty="0" err="1">
                <a:solidFill>
                  <a:srgbClr val="FF3300"/>
                </a:solidFill>
              </a:rPr>
              <a:t>B</a:t>
            </a:r>
            <a:r>
              <a:rPr lang="cs-CZ" altLang="cs-CZ" sz="1800" dirty="0" err="1"/>
              <a:t>rightness</a:t>
            </a:r>
            <a:r>
              <a:rPr lang="cs-CZ" altLang="cs-CZ" sz="1800" dirty="0"/>
              <a:t>). </a:t>
            </a:r>
          </a:p>
          <a:p>
            <a:pPr eaLnBrk="1" hangingPunct="1">
              <a:spcBef>
                <a:spcPct val="0"/>
              </a:spcBef>
            </a:pPr>
            <a:r>
              <a:rPr lang="cs-CZ" altLang="cs-CZ" sz="1800" dirty="0">
                <a:solidFill>
                  <a:srgbClr val="FF3300"/>
                </a:solidFill>
              </a:rPr>
              <a:t>Statické B-zobrazení</a:t>
            </a:r>
            <a:r>
              <a:rPr lang="cs-CZ" altLang="cs-CZ" sz="1800" dirty="0"/>
              <a:t>: </a:t>
            </a:r>
            <a:r>
              <a:rPr lang="cs-CZ" altLang="cs-CZ" sz="1800" b="0" dirty="0"/>
              <a:t>obraz příčného řezu v rovině dané osou svazku a směrem </a:t>
            </a:r>
            <a:r>
              <a:rPr lang="cs-CZ" altLang="cs-CZ" sz="1800" b="0" i="1" dirty="0"/>
              <a:t>manuálního posunu</a:t>
            </a:r>
            <a:r>
              <a:rPr lang="cs-CZ" altLang="cs-CZ" sz="1800" b="0" dirty="0"/>
              <a:t> sondy po povrchu těla. </a:t>
            </a:r>
          </a:p>
          <a:p>
            <a:pPr eaLnBrk="1" hangingPunct="1">
              <a:spcBef>
                <a:spcPct val="0"/>
              </a:spcBef>
            </a:pPr>
            <a:r>
              <a:rPr lang="cs-CZ" altLang="cs-CZ" sz="1800" b="0" dirty="0"/>
              <a:t>Rozkvět v 50. a 60. letech 20. století. Sondy byly většinou </a:t>
            </a:r>
            <a:r>
              <a:rPr lang="cs-CZ" altLang="cs-CZ" sz="1800" b="0" dirty="0" err="1"/>
              <a:t>jednoměničové</a:t>
            </a:r>
            <a:r>
              <a:rPr lang="cs-CZ" altLang="cs-CZ" sz="1800" b="0" dirty="0"/>
              <a:t>.</a:t>
            </a:r>
          </a:p>
          <a:p>
            <a:pPr eaLnBrk="1" hangingPunct="1">
              <a:spcBef>
                <a:spcPct val="0"/>
              </a:spcBef>
            </a:pPr>
            <a:r>
              <a:rPr lang="en-GB" altLang="cs-CZ" sz="1800" b="0" dirty="0">
                <a:latin typeface="Times New Roman" panose="02020603050405020304" pitchFamily="18" charset="0"/>
              </a:rPr>
              <a:t>  </a:t>
            </a:r>
          </a:p>
        </p:txBody>
      </p:sp>
    </p:spTree>
    <p:extLst>
      <p:ext uri="{BB962C8B-B14F-4D97-AF65-F5344CB8AC3E}">
        <p14:creationId xmlns:p14="http://schemas.microsoft.com/office/powerpoint/2010/main" val="5734011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dissolve">
                                      <p:cBhvr>
                                        <p:cTn id="7" dur="2000"/>
                                        <p:tgtEl>
                                          <p:spTgt spid="28675"/>
                                        </p:tgtEl>
                                      </p:cBhvr>
                                    </p:animEffect>
                                  </p:childTnLst>
                                </p:cTn>
                              </p:par>
                              <p:par>
                                <p:cTn id="8" presetID="9" presetClass="entr" presetSubtype="0" fill="hold" nodeType="withEffect">
                                  <p:stCondLst>
                                    <p:cond delay="1000"/>
                                  </p:stCondLst>
                                  <p:childTnLst>
                                    <p:set>
                                      <p:cBhvr>
                                        <p:cTn id="9" dur="1" fill="hold">
                                          <p:stCondLst>
                                            <p:cond delay="0"/>
                                          </p:stCondLst>
                                        </p:cTn>
                                        <p:tgtEl>
                                          <p:spTgt spid="28679"/>
                                        </p:tgtEl>
                                        <p:attrNameLst>
                                          <p:attrName>style.visibility</p:attrName>
                                        </p:attrNameLst>
                                      </p:cBhvr>
                                      <p:to>
                                        <p:strVal val="visible"/>
                                      </p:to>
                                    </p:set>
                                    <p:animEffect transition="in" filter="dissolve">
                                      <p:cBhvr>
                                        <p:cTn id="10" dur="10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číslo snímku 4">
            <a:extLst>
              <a:ext uri="{FF2B5EF4-FFF2-40B4-BE49-F238E27FC236}">
                <a16:creationId xmlns:a16="http://schemas.microsoft.com/office/drawing/2014/main" id="{A024A80B-F845-4A31-BAF6-FFCFE3F32CF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C23E9758-C2D7-4192-BB09-ADB7582860DC}" type="slidenum">
              <a:rPr lang="cs-CZ" altLang="cs-CZ" b="0"/>
              <a:pPr eaLnBrk="1" hangingPunct="1"/>
              <a:t>17</a:t>
            </a:fld>
            <a:endParaRPr lang="cs-CZ" altLang="cs-CZ" b="0"/>
          </a:p>
        </p:txBody>
      </p:sp>
      <p:sp>
        <p:nvSpPr>
          <p:cNvPr id="24579" name="Rectangle 2">
            <a:extLst>
              <a:ext uri="{FF2B5EF4-FFF2-40B4-BE49-F238E27FC236}">
                <a16:creationId xmlns:a16="http://schemas.microsoft.com/office/drawing/2014/main" id="{EF5771FA-1F21-4E4D-9E7F-98C80399955B}"/>
              </a:ext>
            </a:extLst>
          </p:cNvPr>
          <p:cNvSpPr>
            <a:spLocks noChangeArrowheads="1"/>
          </p:cNvSpPr>
          <p:nvPr/>
        </p:nvSpPr>
        <p:spPr bwMode="auto">
          <a:xfrm>
            <a:off x="1703389" y="188914"/>
            <a:ext cx="68230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sz="3200" dirty="0">
                <a:solidFill>
                  <a:schemeClr val="tx2"/>
                </a:solidFill>
              </a:rPr>
              <a:t>M-zobrazení </a:t>
            </a:r>
          </a:p>
        </p:txBody>
      </p:sp>
      <p:sp>
        <p:nvSpPr>
          <p:cNvPr id="24580" name="Text Box 3">
            <a:extLst>
              <a:ext uri="{FF2B5EF4-FFF2-40B4-BE49-F238E27FC236}">
                <a16:creationId xmlns:a16="http://schemas.microsoft.com/office/drawing/2014/main" id="{36EE35D3-7670-42E4-B477-92EC4453240F}"/>
              </a:ext>
            </a:extLst>
          </p:cNvPr>
          <p:cNvSpPr txBox="1">
            <a:spLocks noChangeArrowheads="1"/>
          </p:cNvSpPr>
          <p:nvPr/>
        </p:nvSpPr>
        <p:spPr bwMode="auto">
          <a:xfrm>
            <a:off x="885549" y="1097498"/>
            <a:ext cx="9387162" cy="2646878"/>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spcBef>
                <a:spcPct val="0"/>
              </a:spcBef>
            </a:pPr>
            <a:r>
              <a:rPr lang="cs-CZ" altLang="cs-CZ" sz="2200" dirty="0"/>
              <a:t>Jednorozměrné statické B-zobrazení ukazuje pohyby odrážejících tkání. Druhým rozměrem je u této metody čas.</a:t>
            </a:r>
          </a:p>
          <a:p>
            <a:pPr eaLnBrk="1" hangingPunct="1">
              <a:spcBef>
                <a:spcPct val="0"/>
              </a:spcBef>
            </a:pPr>
            <a:endParaRPr lang="cs-CZ" altLang="cs-CZ" sz="2200" dirty="0"/>
          </a:p>
          <a:p>
            <a:pPr eaLnBrk="1" hangingPunct="1">
              <a:spcBef>
                <a:spcPct val="0"/>
              </a:spcBef>
            </a:pPr>
            <a:r>
              <a:rPr lang="cs-CZ" altLang="cs-CZ" sz="2200" b="0" dirty="0"/>
              <a:t>Statická sonda zachycuje </a:t>
            </a:r>
            <a:r>
              <a:rPr lang="cs-CZ" altLang="cs-CZ" sz="2200" b="0" i="1" dirty="0"/>
              <a:t>odrazy</a:t>
            </a:r>
            <a:r>
              <a:rPr lang="cs-CZ" altLang="cs-CZ" sz="2200" b="0" dirty="0"/>
              <a:t> od pohybujících se struktur. Světlé </a:t>
            </a:r>
            <a:r>
              <a:rPr lang="cs-CZ" altLang="cs-CZ" sz="2200" b="0" i="1" dirty="0"/>
              <a:t>body</a:t>
            </a:r>
            <a:r>
              <a:rPr lang="cs-CZ" altLang="cs-CZ" sz="2200" b="0" dirty="0"/>
              <a:t> (tak by se jevily na obrazovce) se pohybují </a:t>
            </a:r>
            <a:r>
              <a:rPr lang="cs-CZ" altLang="cs-CZ" sz="2200" b="0" i="1" dirty="0"/>
              <a:t>vertikálně</a:t>
            </a:r>
            <a:r>
              <a:rPr lang="cs-CZ" altLang="cs-CZ" sz="2200" b="0" dirty="0"/>
              <a:t>, </a:t>
            </a:r>
            <a:r>
              <a:rPr lang="cs-CZ" altLang="cs-CZ" sz="2200" b="0" i="1" dirty="0"/>
              <a:t>horizontální posun </a:t>
            </a:r>
            <a:r>
              <a:rPr lang="cs-CZ" altLang="cs-CZ" sz="2200" b="0" dirty="0"/>
              <a:t>záznamu je způsoben pomalou časovou základnou.</a:t>
            </a:r>
          </a:p>
          <a:p>
            <a:pPr eaLnBrk="1" hangingPunct="1">
              <a:spcBef>
                <a:spcPct val="0"/>
              </a:spcBef>
            </a:pPr>
            <a:endParaRPr lang="cs-CZ" altLang="cs-CZ" sz="1200" dirty="0"/>
          </a:p>
          <a:p>
            <a:pPr eaLnBrk="1" hangingPunct="1">
              <a:spcBef>
                <a:spcPct val="0"/>
              </a:spcBef>
            </a:pPr>
            <a:r>
              <a:rPr lang="cs-CZ" altLang="cs-CZ" sz="2200" dirty="0"/>
              <a:t>Zobrazené </a:t>
            </a:r>
            <a:r>
              <a:rPr lang="cs-CZ" altLang="cs-CZ" sz="2200" dirty="0">
                <a:solidFill>
                  <a:srgbClr val="FF3300"/>
                </a:solidFill>
              </a:rPr>
              <a:t>křivky představují </a:t>
            </a:r>
            <a:r>
              <a:rPr lang="cs-CZ" altLang="cs-CZ" sz="2200" i="1" dirty="0">
                <a:solidFill>
                  <a:srgbClr val="FF3300"/>
                </a:solidFill>
              </a:rPr>
              <a:t>pohyb</a:t>
            </a:r>
            <a:r>
              <a:rPr lang="cs-CZ" altLang="cs-CZ" sz="2200" dirty="0"/>
              <a:t> tkáňových struktur.</a:t>
            </a:r>
          </a:p>
        </p:txBody>
      </p:sp>
      <p:pic>
        <p:nvPicPr>
          <p:cNvPr id="29707" name="Picture 11" descr="plice">
            <a:extLst>
              <a:ext uri="{FF2B5EF4-FFF2-40B4-BE49-F238E27FC236}">
                <a16:creationId xmlns:a16="http://schemas.microsoft.com/office/drawing/2014/main" id="{63D3283E-3720-4314-B44B-03B0692AF77A}"/>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919289" y="3789364"/>
            <a:ext cx="6624637" cy="2909887"/>
          </a:xfrm>
          <a:noFill/>
        </p:spPr>
      </p:pic>
      <p:grpSp>
        <p:nvGrpSpPr>
          <p:cNvPr id="2" name="Group 9">
            <a:extLst>
              <a:ext uri="{FF2B5EF4-FFF2-40B4-BE49-F238E27FC236}">
                <a16:creationId xmlns:a16="http://schemas.microsoft.com/office/drawing/2014/main" id="{3833DD8F-669F-4A5F-8DCB-A118B8542C88}"/>
              </a:ext>
            </a:extLst>
          </p:cNvPr>
          <p:cNvGrpSpPr>
            <a:grpSpLocks/>
          </p:cNvGrpSpPr>
          <p:nvPr/>
        </p:nvGrpSpPr>
        <p:grpSpPr bwMode="auto">
          <a:xfrm>
            <a:off x="8112126" y="4437063"/>
            <a:ext cx="2016125" cy="1655762"/>
            <a:chOff x="4286" y="2886"/>
            <a:chExt cx="1270" cy="1043"/>
          </a:xfrm>
        </p:grpSpPr>
        <p:sp>
          <p:nvSpPr>
            <p:cNvPr id="24583" name="Text Box 6">
              <a:extLst>
                <a:ext uri="{FF2B5EF4-FFF2-40B4-BE49-F238E27FC236}">
                  <a16:creationId xmlns:a16="http://schemas.microsoft.com/office/drawing/2014/main" id="{92E3119B-B478-4A4D-8125-98BB26ECECD7}"/>
                </a:ext>
              </a:extLst>
            </p:cNvPr>
            <p:cNvSpPr txBox="1">
              <a:spLocks noChangeArrowheads="1"/>
            </p:cNvSpPr>
            <p:nvPr/>
          </p:nvSpPr>
          <p:spPr bwMode="auto">
            <a:xfrm>
              <a:off x="4558" y="2886"/>
              <a:ext cx="998"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sz="2400">
                  <a:latin typeface="Arial Unicode MS" pitchFamily="34" charset="-128"/>
                </a:rPr>
                <a:t>Stěna hrudníku</a:t>
              </a:r>
              <a:endParaRPr lang="en-US" altLang="cs-CZ" sz="2400">
                <a:latin typeface="Arial Unicode MS" pitchFamily="34" charset="-128"/>
              </a:endParaRPr>
            </a:p>
            <a:p>
              <a:pPr eaLnBrk="1" hangingPunct="1"/>
              <a:r>
                <a:rPr lang="cs-CZ" altLang="cs-CZ" sz="2400">
                  <a:latin typeface="Arial Unicode MS" pitchFamily="34" charset="-128"/>
                </a:rPr>
                <a:t>plíce</a:t>
              </a:r>
              <a:endParaRPr lang="en-US" altLang="cs-CZ" sz="2400">
                <a:latin typeface="Arial Unicode MS" pitchFamily="34" charset="-128"/>
              </a:endParaRPr>
            </a:p>
          </p:txBody>
        </p:sp>
        <p:sp>
          <p:nvSpPr>
            <p:cNvPr id="24584" name="Line 7">
              <a:extLst>
                <a:ext uri="{FF2B5EF4-FFF2-40B4-BE49-F238E27FC236}">
                  <a16:creationId xmlns:a16="http://schemas.microsoft.com/office/drawing/2014/main" id="{22C76B74-DAAC-49E5-B7A6-77FDA8C70D3F}"/>
                </a:ext>
              </a:extLst>
            </p:cNvPr>
            <p:cNvSpPr>
              <a:spLocks noChangeShapeType="1"/>
            </p:cNvSpPr>
            <p:nvPr/>
          </p:nvSpPr>
          <p:spPr bwMode="auto">
            <a:xfrm flipH="1">
              <a:off x="4377" y="3021"/>
              <a:ext cx="181" cy="0"/>
            </a:xfrm>
            <a:prstGeom prst="line">
              <a:avLst/>
            </a:prstGeom>
            <a:noFill/>
            <a:ln w="25400">
              <a:solidFill>
                <a:srgbClr val="FF3300"/>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24585" name="Line 8">
              <a:extLst>
                <a:ext uri="{FF2B5EF4-FFF2-40B4-BE49-F238E27FC236}">
                  <a16:creationId xmlns:a16="http://schemas.microsoft.com/office/drawing/2014/main" id="{2AF2E168-C4EF-448F-B6D3-1E510F2C8A40}"/>
                </a:ext>
              </a:extLst>
            </p:cNvPr>
            <p:cNvSpPr>
              <a:spLocks noChangeShapeType="1"/>
            </p:cNvSpPr>
            <p:nvPr/>
          </p:nvSpPr>
          <p:spPr bwMode="auto">
            <a:xfrm flipH="1">
              <a:off x="4286" y="3748"/>
              <a:ext cx="272" cy="181"/>
            </a:xfrm>
            <a:prstGeom prst="line">
              <a:avLst/>
            </a:prstGeom>
            <a:noFill/>
            <a:ln w="25400">
              <a:solidFill>
                <a:srgbClr val="FF3300"/>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spTree>
    <p:extLst>
      <p:ext uri="{BB962C8B-B14F-4D97-AF65-F5344CB8AC3E}">
        <p14:creationId xmlns:p14="http://schemas.microsoft.com/office/powerpoint/2010/main" val="1325621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číslo snímku 3">
            <a:extLst>
              <a:ext uri="{FF2B5EF4-FFF2-40B4-BE49-F238E27FC236}">
                <a16:creationId xmlns:a16="http://schemas.microsoft.com/office/drawing/2014/main" id="{972C29CA-504E-423C-8F5F-0E707679564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5DEC1A9F-CBED-4041-A667-61219238EBD8}" type="slidenum">
              <a:rPr lang="cs-CZ" altLang="cs-CZ" b="0"/>
              <a:pPr eaLnBrk="1" hangingPunct="1"/>
              <a:t>18</a:t>
            </a:fld>
            <a:endParaRPr lang="cs-CZ" altLang="cs-CZ" b="0"/>
          </a:p>
        </p:txBody>
      </p:sp>
      <p:sp>
        <p:nvSpPr>
          <p:cNvPr id="25603" name="Text Box 2">
            <a:extLst>
              <a:ext uri="{FF2B5EF4-FFF2-40B4-BE49-F238E27FC236}">
                <a16:creationId xmlns:a16="http://schemas.microsoft.com/office/drawing/2014/main" id="{A4ED98FE-4F6D-46EB-AC59-F7CC0953FDC7}"/>
              </a:ext>
            </a:extLst>
          </p:cNvPr>
          <p:cNvSpPr txBox="1">
            <a:spLocks noChangeArrowheads="1"/>
          </p:cNvSpPr>
          <p:nvPr/>
        </p:nvSpPr>
        <p:spPr bwMode="auto">
          <a:xfrm>
            <a:off x="1905000" y="4572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en-GB" altLang="cs-CZ" sz="2400">
              <a:solidFill>
                <a:srgbClr val="FFFF00"/>
              </a:solidFill>
              <a:latin typeface="Times New Roman" panose="02020603050405020304" pitchFamily="18" charset="0"/>
            </a:endParaRPr>
          </a:p>
        </p:txBody>
      </p:sp>
      <p:sp>
        <p:nvSpPr>
          <p:cNvPr id="25604" name="Text Box 4">
            <a:extLst>
              <a:ext uri="{FF2B5EF4-FFF2-40B4-BE49-F238E27FC236}">
                <a16:creationId xmlns:a16="http://schemas.microsoft.com/office/drawing/2014/main" id="{8281576D-FCA9-4E3A-90D4-0D365101FA4B}"/>
              </a:ext>
            </a:extLst>
          </p:cNvPr>
          <p:cNvSpPr txBox="1">
            <a:spLocks noChangeArrowheads="1"/>
          </p:cNvSpPr>
          <p:nvPr/>
        </p:nvSpPr>
        <p:spPr bwMode="auto">
          <a:xfrm>
            <a:off x="987971" y="2298265"/>
            <a:ext cx="10247587" cy="3416320"/>
          </a:xfrm>
          <a:prstGeom prst="rect">
            <a:avLst/>
          </a:prstGeom>
          <a:noFill/>
          <a:ln>
            <a:noFill/>
          </a:ln>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spcBef>
                <a:spcPct val="0"/>
              </a:spcBef>
            </a:pPr>
            <a:r>
              <a:rPr lang="cs-CZ" altLang="cs-CZ" sz="2400" b="0" dirty="0"/>
              <a:t>Opakované vytváření obrazů B-zobrazení vyšetřované části těla </a:t>
            </a:r>
            <a:r>
              <a:rPr lang="cs-CZ" altLang="cs-CZ" sz="2400" dirty="0"/>
              <a:t>rychlým vychylováním UZ svazku</a:t>
            </a:r>
            <a:r>
              <a:rPr lang="cs-CZ" altLang="cs-CZ" sz="2400" b="0" dirty="0"/>
              <a:t> mechanicky (v minulosti) nebo dnes elektronicky „v reálném čase“</a:t>
            </a:r>
            <a:r>
              <a:rPr lang="en-GB" altLang="cs-CZ" sz="2400" b="0" dirty="0"/>
              <a:t>. </a:t>
            </a:r>
            <a:endParaRPr lang="cs-CZ" altLang="cs-CZ" sz="2400" b="0" dirty="0"/>
          </a:p>
          <a:p>
            <a:pPr eaLnBrk="1" hangingPunct="1">
              <a:spcBef>
                <a:spcPct val="0"/>
              </a:spcBef>
            </a:pPr>
            <a:endParaRPr lang="en-GB" altLang="cs-CZ" sz="2400" b="0" dirty="0"/>
          </a:p>
          <a:p>
            <a:pPr eaLnBrk="1" hangingPunct="1">
              <a:spcBef>
                <a:spcPct val="0"/>
              </a:spcBef>
            </a:pPr>
            <a:r>
              <a:rPr lang="cs-CZ" altLang="cs-CZ" sz="2400" dirty="0"/>
              <a:t>Elektronické sondy </a:t>
            </a:r>
            <a:r>
              <a:rPr lang="cs-CZ" altLang="cs-CZ" sz="2400" b="0" dirty="0"/>
              <a:t>se skládají z mnoha piezoelektrických měničů, které jsou aktivovány buď najednou nebo postupně.</a:t>
            </a:r>
          </a:p>
          <a:p>
            <a:pPr eaLnBrk="1" hangingPunct="1">
              <a:spcBef>
                <a:spcPct val="0"/>
              </a:spcBef>
            </a:pPr>
            <a:endParaRPr lang="cs-CZ" altLang="cs-CZ" sz="2400" b="0" dirty="0"/>
          </a:p>
          <a:p>
            <a:pPr eaLnBrk="1" hangingPunct="1">
              <a:spcBef>
                <a:spcPct val="0"/>
              </a:spcBef>
            </a:pPr>
            <a:r>
              <a:rPr lang="cs-CZ" altLang="cs-CZ" sz="2400" b="0" dirty="0"/>
              <a:t>Toto zobrazení dnes představuje základ prakticky všech ultrazvukových zobrazovacích metod.</a:t>
            </a:r>
            <a:endParaRPr lang="en-GB" altLang="cs-CZ" sz="2400" b="0" dirty="0"/>
          </a:p>
        </p:txBody>
      </p:sp>
      <p:sp>
        <p:nvSpPr>
          <p:cNvPr id="25605" name="Text Box 6">
            <a:extLst>
              <a:ext uri="{FF2B5EF4-FFF2-40B4-BE49-F238E27FC236}">
                <a16:creationId xmlns:a16="http://schemas.microsoft.com/office/drawing/2014/main" id="{8EBE9B8B-3D8B-4DC6-949B-591C9BE30403}"/>
              </a:ext>
            </a:extLst>
          </p:cNvPr>
          <p:cNvSpPr txBox="1">
            <a:spLocks noChangeArrowheads="1"/>
          </p:cNvSpPr>
          <p:nvPr/>
        </p:nvSpPr>
        <p:spPr bwMode="auto">
          <a:xfrm>
            <a:off x="2093602" y="591234"/>
            <a:ext cx="6769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spcBef>
                <a:spcPct val="0"/>
              </a:spcBef>
            </a:pPr>
            <a:r>
              <a:rPr lang="cs-CZ" altLang="cs-CZ" sz="3600" dirty="0">
                <a:solidFill>
                  <a:schemeClr val="tx2"/>
                </a:solidFill>
              </a:rPr>
              <a:t>B-zobrazení - dynamické</a:t>
            </a:r>
          </a:p>
        </p:txBody>
      </p:sp>
    </p:spTree>
    <p:extLst>
      <p:ext uri="{BB962C8B-B14F-4D97-AF65-F5344CB8AC3E}">
        <p14:creationId xmlns:p14="http://schemas.microsoft.com/office/powerpoint/2010/main" val="4051601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číslo snímku 3">
            <a:extLst>
              <a:ext uri="{FF2B5EF4-FFF2-40B4-BE49-F238E27FC236}">
                <a16:creationId xmlns:a16="http://schemas.microsoft.com/office/drawing/2014/main" id="{A5D0F947-AF2E-40DF-AFAD-C148CBFF6E5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994219D8-3BB7-46E6-AE68-99B213009652}" type="slidenum">
              <a:rPr lang="cs-CZ" altLang="cs-CZ" b="0"/>
              <a:pPr eaLnBrk="1" hangingPunct="1"/>
              <a:t>19</a:t>
            </a:fld>
            <a:endParaRPr lang="cs-CZ" altLang="cs-CZ" b="0"/>
          </a:p>
        </p:txBody>
      </p:sp>
      <p:pic>
        <p:nvPicPr>
          <p:cNvPr id="26627" name="Picture 3" descr="sondaUZ">
            <a:extLst>
              <a:ext uri="{FF2B5EF4-FFF2-40B4-BE49-F238E27FC236}">
                <a16:creationId xmlns:a16="http://schemas.microsoft.com/office/drawing/2014/main" id="{97529F00-08B8-4D10-91FD-A6702C0A5A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0014" y="2276476"/>
            <a:ext cx="7132637"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6">
            <a:extLst>
              <a:ext uri="{FF2B5EF4-FFF2-40B4-BE49-F238E27FC236}">
                <a16:creationId xmlns:a16="http://schemas.microsoft.com/office/drawing/2014/main" id="{35AB5AD1-680D-4F5A-8161-D0CFD1DB6842}"/>
              </a:ext>
            </a:extLst>
          </p:cNvPr>
          <p:cNvSpPr txBox="1">
            <a:spLocks noChangeArrowheads="1"/>
          </p:cNvSpPr>
          <p:nvPr/>
        </p:nvSpPr>
        <p:spPr bwMode="auto">
          <a:xfrm>
            <a:off x="2135189" y="404814"/>
            <a:ext cx="5190521"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GB" altLang="cs-CZ" sz="3200" dirty="0">
                <a:solidFill>
                  <a:schemeClr val="tx2"/>
                </a:solidFill>
              </a:rPr>
              <a:t>B-</a:t>
            </a:r>
            <a:r>
              <a:rPr lang="cs-CZ" altLang="cs-CZ" sz="3200" dirty="0">
                <a:solidFill>
                  <a:schemeClr val="tx2"/>
                </a:solidFill>
              </a:rPr>
              <a:t>zobrazení</a:t>
            </a:r>
            <a:r>
              <a:rPr lang="en-GB" altLang="cs-CZ" sz="3200" dirty="0">
                <a:solidFill>
                  <a:schemeClr val="tx2"/>
                </a:solidFill>
              </a:rPr>
              <a:t> - </a:t>
            </a:r>
            <a:r>
              <a:rPr lang="cs-CZ" altLang="cs-CZ" sz="3200" dirty="0">
                <a:solidFill>
                  <a:schemeClr val="tx2"/>
                </a:solidFill>
              </a:rPr>
              <a:t>dynamické</a:t>
            </a:r>
            <a:endParaRPr lang="en-GB" altLang="cs-CZ" sz="3200" dirty="0">
              <a:solidFill>
                <a:schemeClr val="tx2"/>
              </a:solidFill>
            </a:endParaRPr>
          </a:p>
        </p:txBody>
      </p:sp>
      <p:grpSp>
        <p:nvGrpSpPr>
          <p:cNvPr id="2" name="Group 16">
            <a:extLst>
              <a:ext uri="{FF2B5EF4-FFF2-40B4-BE49-F238E27FC236}">
                <a16:creationId xmlns:a16="http://schemas.microsoft.com/office/drawing/2014/main" id="{FA8E04DD-175C-4B5D-BF3D-2E5A49EEDFE8}"/>
              </a:ext>
            </a:extLst>
          </p:cNvPr>
          <p:cNvGrpSpPr>
            <a:grpSpLocks/>
          </p:cNvGrpSpPr>
          <p:nvPr/>
        </p:nvGrpSpPr>
        <p:grpSpPr bwMode="auto">
          <a:xfrm>
            <a:off x="4440239" y="1557338"/>
            <a:ext cx="4535487" cy="1511300"/>
            <a:chOff x="1837" y="981"/>
            <a:chExt cx="2857" cy="952"/>
          </a:xfrm>
        </p:grpSpPr>
        <p:sp>
          <p:nvSpPr>
            <p:cNvPr id="26638" name="Line 7">
              <a:extLst>
                <a:ext uri="{FF2B5EF4-FFF2-40B4-BE49-F238E27FC236}">
                  <a16:creationId xmlns:a16="http://schemas.microsoft.com/office/drawing/2014/main" id="{51950E69-F1B9-49C2-B29A-C8F8F9C8EB5F}"/>
                </a:ext>
              </a:extLst>
            </p:cNvPr>
            <p:cNvSpPr>
              <a:spLocks noChangeShapeType="1"/>
            </p:cNvSpPr>
            <p:nvPr/>
          </p:nvSpPr>
          <p:spPr bwMode="auto">
            <a:xfrm flipH="1">
              <a:off x="1837" y="981"/>
              <a:ext cx="2767" cy="952"/>
            </a:xfrm>
            <a:prstGeom prst="line">
              <a:avLst/>
            </a:prstGeom>
            <a:noFill/>
            <a:ln w="25400">
              <a:solidFill>
                <a:srgbClr val="FF3300"/>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26639" name="Line 8">
              <a:extLst>
                <a:ext uri="{FF2B5EF4-FFF2-40B4-BE49-F238E27FC236}">
                  <a16:creationId xmlns:a16="http://schemas.microsoft.com/office/drawing/2014/main" id="{16972519-97EC-498C-AA97-1E0F94F83963}"/>
                </a:ext>
              </a:extLst>
            </p:cNvPr>
            <p:cNvSpPr>
              <a:spLocks noChangeShapeType="1"/>
            </p:cNvSpPr>
            <p:nvPr/>
          </p:nvSpPr>
          <p:spPr bwMode="auto">
            <a:xfrm flipH="1">
              <a:off x="4332" y="981"/>
              <a:ext cx="362" cy="861"/>
            </a:xfrm>
            <a:prstGeom prst="line">
              <a:avLst/>
            </a:prstGeom>
            <a:noFill/>
            <a:ln w="25400">
              <a:solidFill>
                <a:srgbClr val="FF3300"/>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grpSp>
      <p:sp>
        <p:nvSpPr>
          <p:cNvPr id="26630" name="Line 9">
            <a:extLst>
              <a:ext uri="{FF2B5EF4-FFF2-40B4-BE49-F238E27FC236}">
                <a16:creationId xmlns:a16="http://schemas.microsoft.com/office/drawing/2014/main" id="{5A3AAC29-A03E-4EBA-A502-417E21D675DA}"/>
              </a:ext>
            </a:extLst>
          </p:cNvPr>
          <p:cNvSpPr>
            <a:spLocks noChangeShapeType="1"/>
          </p:cNvSpPr>
          <p:nvPr/>
        </p:nvSpPr>
        <p:spPr bwMode="auto">
          <a:xfrm>
            <a:off x="4511676" y="1916114"/>
            <a:ext cx="936625" cy="1081087"/>
          </a:xfrm>
          <a:prstGeom prst="line">
            <a:avLst/>
          </a:prstGeom>
          <a:noFill/>
          <a:ln w="25400">
            <a:solidFill>
              <a:schemeClr val="accent2"/>
            </a:solidFill>
            <a:round/>
            <a:headEnd/>
            <a:tailEnd type="triangle" w="lg" len="lg"/>
          </a:ln>
          <a:extLst>
            <a:ext uri="{909E8E84-426E-40DD-AFC4-6F175D3DCCD1}">
              <a14:hiddenFill xmlns:a14="http://schemas.microsoft.com/office/drawing/2010/main">
                <a:noFill/>
              </a14:hiddenFill>
            </a:ext>
          </a:extLst>
        </p:spPr>
        <p:txBody>
          <a:bodyPr wrap="square" lIns="90000" tIns="46800" rIns="90000" bIns="46800">
            <a:spAutoFit/>
          </a:bodyPr>
          <a:lstStyle/>
          <a:p>
            <a:endParaRPr lang="cs-CZ"/>
          </a:p>
        </p:txBody>
      </p:sp>
      <p:sp>
        <p:nvSpPr>
          <p:cNvPr id="26631" name="Line 10">
            <a:extLst>
              <a:ext uri="{FF2B5EF4-FFF2-40B4-BE49-F238E27FC236}">
                <a16:creationId xmlns:a16="http://schemas.microsoft.com/office/drawing/2014/main" id="{56E948B5-8F27-4B35-BE03-4F977042BA03}"/>
              </a:ext>
            </a:extLst>
          </p:cNvPr>
          <p:cNvSpPr>
            <a:spLocks noChangeShapeType="1"/>
          </p:cNvSpPr>
          <p:nvPr/>
        </p:nvSpPr>
        <p:spPr bwMode="auto">
          <a:xfrm>
            <a:off x="4584701" y="1916114"/>
            <a:ext cx="2303463" cy="1081087"/>
          </a:xfrm>
          <a:prstGeom prst="line">
            <a:avLst/>
          </a:prstGeom>
          <a:noFill/>
          <a:ln w="25400">
            <a:solidFill>
              <a:schemeClr val="accent2"/>
            </a:solidFill>
            <a:round/>
            <a:headEnd/>
            <a:tailEnd type="triangle" w="lg" len="lg"/>
          </a:ln>
          <a:extLst>
            <a:ext uri="{909E8E84-426E-40DD-AFC4-6F175D3DCCD1}">
              <a14:hiddenFill xmlns:a14="http://schemas.microsoft.com/office/drawing/2010/main">
                <a:noFill/>
              </a14:hiddenFill>
            </a:ext>
          </a:extLst>
        </p:spPr>
        <p:txBody>
          <a:bodyPr wrap="square" lIns="90000" tIns="46800" rIns="90000" bIns="46800">
            <a:spAutoFit/>
          </a:bodyPr>
          <a:lstStyle/>
          <a:p>
            <a:endParaRPr lang="cs-CZ"/>
          </a:p>
        </p:txBody>
      </p:sp>
      <p:sp>
        <p:nvSpPr>
          <p:cNvPr id="26632" name="Line 11">
            <a:extLst>
              <a:ext uri="{FF2B5EF4-FFF2-40B4-BE49-F238E27FC236}">
                <a16:creationId xmlns:a16="http://schemas.microsoft.com/office/drawing/2014/main" id="{A8275C61-6FF8-4BCA-AF00-4F59E480C4C9}"/>
              </a:ext>
            </a:extLst>
          </p:cNvPr>
          <p:cNvSpPr>
            <a:spLocks noChangeShapeType="1"/>
          </p:cNvSpPr>
          <p:nvPr/>
        </p:nvSpPr>
        <p:spPr bwMode="auto">
          <a:xfrm flipH="1">
            <a:off x="4295776" y="1916114"/>
            <a:ext cx="1871663" cy="936625"/>
          </a:xfrm>
          <a:prstGeom prst="line">
            <a:avLst/>
          </a:prstGeom>
          <a:noFill/>
          <a:ln w="25400">
            <a:solidFill>
              <a:srgbClr val="800000"/>
            </a:solidFill>
            <a:round/>
            <a:headEnd/>
            <a:tailEnd type="triangle" w="lg" len="lg"/>
          </a:ln>
          <a:extLst>
            <a:ext uri="{909E8E84-426E-40DD-AFC4-6F175D3DCCD1}">
              <a14:hiddenFill xmlns:a14="http://schemas.microsoft.com/office/drawing/2010/main">
                <a:noFill/>
              </a14:hiddenFill>
            </a:ext>
          </a:extLst>
        </p:spPr>
        <p:txBody>
          <a:bodyPr wrap="square" lIns="90000" tIns="46800" rIns="90000" bIns="46800">
            <a:spAutoFit/>
          </a:bodyPr>
          <a:lstStyle/>
          <a:p>
            <a:endParaRPr lang="cs-CZ"/>
          </a:p>
        </p:txBody>
      </p:sp>
      <p:sp>
        <p:nvSpPr>
          <p:cNvPr id="26633" name="Line 13">
            <a:extLst>
              <a:ext uri="{FF2B5EF4-FFF2-40B4-BE49-F238E27FC236}">
                <a16:creationId xmlns:a16="http://schemas.microsoft.com/office/drawing/2014/main" id="{58C47C37-E4BB-430A-969E-254E02FF6952}"/>
              </a:ext>
            </a:extLst>
          </p:cNvPr>
          <p:cNvSpPr>
            <a:spLocks noChangeShapeType="1"/>
          </p:cNvSpPr>
          <p:nvPr/>
        </p:nvSpPr>
        <p:spPr bwMode="auto">
          <a:xfrm flipH="1">
            <a:off x="5735638" y="1916114"/>
            <a:ext cx="431800" cy="865187"/>
          </a:xfrm>
          <a:prstGeom prst="line">
            <a:avLst/>
          </a:prstGeom>
          <a:noFill/>
          <a:ln w="25400">
            <a:solidFill>
              <a:srgbClr val="800000"/>
            </a:solidFill>
            <a:round/>
            <a:headEnd/>
            <a:tailEnd type="triangle" w="lg" len="lg"/>
          </a:ln>
          <a:extLst>
            <a:ext uri="{909E8E84-426E-40DD-AFC4-6F175D3DCCD1}">
              <a14:hiddenFill xmlns:a14="http://schemas.microsoft.com/office/drawing/2010/main">
                <a:noFill/>
              </a14:hiddenFill>
            </a:ext>
          </a:extLst>
        </p:spPr>
        <p:txBody>
          <a:bodyPr wrap="square" lIns="90000" tIns="46800" rIns="90000" bIns="46800">
            <a:spAutoFit/>
          </a:bodyPr>
          <a:lstStyle/>
          <a:p>
            <a:endParaRPr lang="cs-CZ"/>
          </a:p>
        </p:txBody>
      </p:sp>
      <p:sp>
        <p:nvSpPr>
          <p:cNvPr id="26634" name="Line 14">
            <a:extLst>
              <a:ext uri="{FF2B5EF4-FFF2-40B4-BE49-F238E27FC236}">
                <a16:creationId xmlns:a16="http://schemas.microsoft.com/office/drawing/2014/main" id="{F312A46B-4AED-47DE-9C5C-25E646EA5943}"/>
              </a:ext>
            </a:extLst>
          </p:cNvPr>
          <p:cNvSpPr>
            <a:spLocks noChangeShapeType="1"/>
          </p:cNvSpPr>
          <p:nvPr/>
        </p:nvSpPr>
        <p:spPr bwMode="auto">
          <a:xfrm>
            <a:off x="6167439" y="1916113"/>
            <a:ext cx="865187" cy="1008062"/>
          </a:xfrm>
          <a:prstGeom prst="line">
            <a:avLst/>
          </a:prstGeom>
          <a:noFill/>
          <a:ln w="25400">
            <a:solidFill>
              <a:srgbClr val="800000"/>
            </a:solidFill>
            <a:round/>
            <a:headEnd/>
            <a:tailEnd type="triangle" w="lg" len="lg"/>
          </a:ln>
          <a:extLst>
            <a:ext uri="{909E8E84-426E-40DD-AFC4-6F175D3DCCD1}">
              <a14:hiddenFill xmlns:a14="http://schemas.microsoft.com/office/drawing/2010/main">
                <a:noFill/>
              </a14:hiddenFill>
            </a:ext>
          </a:extLst>
        </p:spPr>
        <p:txBody>
          <a:bodyPr wrap="square" lIns="90000" tIns="46800" rIns="90000" bIns="46800">
            <a:spAutoFit/>
          </a:bodyPr>
          <a:lstStyle/>
          <a:p>
            <a:endParaRPr lang="cs-CZ"/>
          </a:p>
        </p:txBody>
      </p:sp>
      <p:sp>
        <p:nvSpPr>
          <p:cNvPr id="32783" name="Line 15">
            <a:extLst>
              <a:ext uri="{FF2B5EF4-FFF2-40B4-BE49-F238E27FC236}">
                <a16:creationId xmlns:a16="http://schemas.microsoft.com/office/drawing/2014/main" id="{ECDDA3FB-6A7A-45F3-946D-B9ACDEC1E130}"/>
              </a:ext>
            </a:extLst>
          </p:cNvPr>
          <p:cNvSpPr>
            <a:spLocks noChangeShapeType="1"/>
          </p:cNvSpPr>
          <p:nvPr/>
        </p:nvSpPr>
        <p:spPr bwMode="auto">
          <a:xfrm>
            <a:off x="7824789" y="1916114"/>
            <a:ext cx="358775" cy="1081087"/>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wrap="square" lIns="90000" tIns="46800" rIns="90000" bIns="46800">
            <a:spAutoFit/>
          </a:bodyPr>
          <a:lstStyle/>
          <a:p>
            <a:endParaRPr lang="cs-CZ"/>
          </a:p>
        </p:txBody>
      </p:sp>
      <p:sp>
        <p:nvSpPr>
          <p:cNvPr id="26636" name="Text Box 5">
            <a:extLst>
              <a:ext uri="{FF2B5EF4-FFF2-40B4-BE49-F238E27FC236}">
                <a16:creationId xmlns:a16="http://schemas.microsoft.com/office/drawing/2014/main" id="{092D9600-71EB-4E63-AC78-EE31D7C8AB14}"/>
              </a:ext>
            </a:extLst>
          </p:cNvPr>
          <p:cNvSpPr txBox="1">
            <a:spLocks noChangeArrowheads="1"/>
          </p:cNvSpPr>
          <p:nvPr/>
        </p:nvSpPr>
        <p:spPr bwMode="auto">
          <a:xfrm>
            <a:off x="2135188" y="1128714"/>
            <a:ext cx="8077200" cy="830997"/>
          </a:xfrm>
          <a:prstGeom prst="rect">
            <a:avLst/>
          </a:prstGeom>
          <a:solidFill>
            <a:schemeClr val="bg1">
              <a:alpha val="4705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sz="2400">
                <a:cs typeface="Times New Roman" panose="02020603050405020304" pitchFamily="18" charset="0"/>
              </a:rPr>
              <a:t>UZ sondy pro dynamické</a:t>
            </a:r>
            <a:r>
              <a:rPr lang="en-GB" altLang="cs-CZ" sz="2400">
                <a:cs typeface="Times New Roman" panose="02020603050405020304" pitchFamily="18" charset="0"/>
              </a:rPr>
              <a:t> B-</a:t>
            </a:r>
            <a:r>
              <a:rPr lang="cs-CZ" altLang="cs-CZ" sz="2400">
                <a:cs typeface="Times New Roman" panose="02020603050405020304" pitchFamily="18" charset="0"/>
              </a:rPr>
              <a:t>zobrazení</a:t>
            </a:r>
            <a:r>
              <a:rPr lang="en-GB" altLang="cs-CZ" sz="2400">
                <a:cs typeface="Times New Roman" panose="02020603050405020304" pitchFamily="18" charset="0"/>
              </a:rPr>
              <a:t>: </a:t>
            </a:r>
            <a:r>
              <a:rPr lang="cs-CZ" altLang="cs-CZ" sz="2400">
                <a:cs typeface="Times New Roman" panose="02020603050405020304" pitchFamily="18" charset="0"/>
              </a:rPr>
              <a:t>elektronické a mechanické (historie)</a:t>
            </a:r>
            <a:r>
              <a:rPr lang="en-GB" altLang="cs-CZ" sz="2400">
                <a:cs typeface="Times New Roman" panose="02020603050405020304" pitchFamily="18" charset="0"/>
              </a:rPr>
              <a:t>, </a:t>
            </a:r>
            <a:r>
              <a:rPr lang="cs-CZ" altLang="cs-CZ" sz="2400">
                <a:cs typeface="Times New Roman" panose="02020603050405020304" pitchFamily="18" charset="0"/>
              </a:rPr>
              <a:t>sektorové a lineární</a:t>
            </a:r>
            <a:endParaRPr lang="en-GB" altLang="cs-CZ" sz="2400">
              <a:cs typeface="Times New Roman" panose="02020603050405020304" pitchFamily="18" charset="0"/>
            </a:endParaRPr>
          </a:p>
        </p:txBody>
      </p:sp>
      <p:sp>
        <p:nvSpPr>
          <p:cNvPr id="26637" name="Text Box 19">
            <a:extLst>
              <a:ext uri="{FF2B5EF4-FFF2-40B4-BE49-F238E27FC236}">
                <a16:creationId xmlns:a16="http://schemas.microsoft.com/office/drawing/2014/main" id="{F463F322-15EF-4FF3-9FDE-BC3B48AB9FFD}"/>
              </a:ext>
            </a:extLst>
          </p:cNvPr>
          <p:cNvSpPr txBox="1">
            <a:spLocks noChangeArrowheads="1"/>
          </p:cNvSpPr>
          <p:nvPr/>
        </p:nvSpPr>
        <p:spPr bwMode="auto">
          <a:xfrm>
            <a:off x="9917113" y="2533424"/>
            <a:ext cx="2300001" cy="224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sz="2000" b="0" dirty="0">
                <a:solidFill>
                  <a:srgbClr val="F01928"/>
                </a:solidFill>
              </a:rPr>
              <a:t>Dutina břišní je často vyšetřována pomocí </a:t>
            </a:r>
            <a:r>
              <a:rPr lang="cs-CZ" altLang="cs-CZ" sz="2000" dirty="0">
                <a:solidFill>
                  <a:srgbClr val="F01928"/>
                </a:solidFill>
              </a:rPr>
              <a:t>konvexní sondy</a:t>
            </a:r>
            <a:r>
              <a:rPr lang="cs-CZ" altLang="cs-CZ" sz="2000" b="0" dirty="0">
                <a:solidFill>
                  <a:srgbClr val="F01928"/>
                </a:solidFill>
              </a:rPr>
              <a:t> – kombinace sondy sektorové a lineární</a:t>
            </a:r>
            <a:r>
              <a:rPr lang="cs-CZ" altLang="cs-CZ" sz="2000" b="0" dirty="0"/>
              <a:t>.</a:t>
            </a:r>
          </a:p>
        </p:txBody>
      </p:sp>
    </p:spTree>
    <p:extLst>
      <p:ext uri="{BB962C8B-B14F-4D97-AF65-F5344CB8AC3E}">
        <p14:creationId xmlns:p14="http://schemas.microsoft.com/office/powerpoint/2010/main" val="3520273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27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ástupný symbol pro číslo snímku 5">
            <a:extLst>
              <a:ext uri="{FF2B5EF4-FFF2-40B4-BE49-F238E27FC236}">
                <a16:creationId xmlns:a16="http://schemas.microsoft.com/office/drawing/2014/main" id="{3980CA38-C532-4797-B322-AD5EC28566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05BCE594-EC9F-4D0E-8EC6-5841C433147B}" type="slidenum">
              <a:rPr lang="cs-CZ" altLang="cs-CZ" b="0"/>
              <a:pPr eaLnBrk="1" hangingPunct="1"/>
              <a:t>2</a:t>
            </a:fld>
            <a:endParaRPr lang="cs-CZ" altLang="cs-CZ" b="0"/>
          </a:p>
        </p:txBody>
      </p:sp>
      <p:sp>
        <p:nvSpPr>
          <p:cNvPr id="5123" name="Rectangle 2">
            <a:extLst>
              <a:ext uri="{FF2B5EF4-FFF2-40B4-BE49-F238E27FC236}">
                <a16:creationId xmlns:a16="http://schemas.microsoft.com/office/drawing/2014/main" id="{04265C94-CBEE-496B-BB9E-60425155B31A}"/>
              </a:ext>
            </a:extLst>
          </p:cNvPr>
          <p:cNvSpPr>
            <a:spLocks noGrp="1" noChangeArrowheads="1"/>
          </p:cNvSpPr>
          <p:nvPr>
            <p:ph type="title"/>
          </p:nvPr>
        </p:nvSpPr>
        <p:spPr>
          <a:xfrm>
            <a:off x="1774825" y="188913"/>
            <a:ext cx="8229600" cy="633412"/>
          </a:xfrm>
        </p:spPr>
        <p:txBody>
          <a:bodyPr/>
          <a:lstStyle/>
          <a:p>
            <a:pPr algn="l" eaLnBrk="1" hangingPunct="1"/>
            <a:r>
              <a:rPr lang="cs-CZ" altLang="cs-CZ" sz="3200" b="1"/>
              <a:t>Obsah přednášky</a:t>
            </a:r>
            <a:endParaRPr lang="en-GB" altLang="cs-CZ" sz="3200" b="1"/>
          </a:p>
        </p:txBody>
      </p:sp>
      <p:sp>
        <p:nvSpPr>
          <p:cNvPr id="5124" name="Rectangle 3">
            <a:extLst>
              <a:ext uri="{FF2B5EF4-FFF2-40B4-BE49-F238E27FC236}">
                <a16:creationId xmlns:a16="http://schemas.microsoft.com/office/drawing/2014/main" id="{EE1850B2-D3C1-4983-9A36-4667AAF4B8E7}"/>
              </a:ext>
            </a:extLst>
          </p:cNvPr>
          <p:cNvSpPr>
            <a:spLocks noGrp="1" noChangeArrowheads="1"/>
          </p:cNvSpPr>
          <p:nvPr>
            <p:ph type="body" idx="1"/>
          </p:nvPr>
        </p:nvSpPr>
        <p:spPr>
          <a:xfrm>
            <a:off x="1774825" y="836614"/>
            <a:ext cx="8229600" cy="5761037"/>
          </a:xfrm>
        </p:spPr>
        <p:txBody>
          <a:bodyPr/>
          <a:lstStyle/>
          <a:p>
            <a:pPr eaLnBrk="1" hangingPunct="1">
              <a:lnSpc>
                <a:spcPct val="100000"/>
              </a:lnSpc>
              <a:buFont typeface="Wingdings" panose="05000000000000000000" pitchFamily="2" charset="2"/>
              <a:buChar char="Ø"/>
            </a:pPr>
            <a:r>
              <a:rPr lang="cs-CZ" altLang="cs-CZ" sz="1800" b="1" dirty="0"/>
              <a:t>Fyzikální vlastnosti ultrazvuku a akustické parametry prostředí</a:t>
            </a:r>
          </a:p>
          <a:p>
            <a:pPr eaLnBrk="1" hangingPunct="1">
              <a:lnSpc>
                <a:spcPct val="100000"/>
              </a:lnSpc>
              <a:buFont typeface="Wingdings" panose="05000000000000000000" pitchFamily="2" charset="2"/>
              <a:buChar char="Ø"/>
            </a:pPr>
            <a:r>
              <a:rPr lang="cs-CZ" altLang="cs-CZ" sz="1800" b="1" dirty="0"/>
              <a:t>Sonografie</a:t>
            </a:r>
          </a:p>
          <a:p>
            <a:pPr lvl="2">
              <a:lnSpc>
                <a:spcPct val="100000"/>
              </a:lnSpc>
              <a:buFontTx/>
              <a:buChar char="•"/>
            </a:pPr>
            <a:r>
              <a:rPr lang="cs-CZ" altLang="cs-CZ" sz="1700" b="1" dirty="0"/>
              <a:t>Impulsní odrazová metoda</a:t>
            </a:r>
          </a:p>
          <a:p>
            <a:pPr lvl="2">
              <a:lnSpc>
                <a:spcPct val="100000"/>
              </a:lnSpc>
              <a:buFontTx/>
              <a:buChar char="•"/>
            </a:pPr>
            <a:r>
              <a:rPr lang="cs-CZ" altLang="cs-CZ" sz="1700" b="1" dirty="0"/>
              <a:t>A-zobrazení – jednorozměrné</a:t>
            </a:r>
          </a:p>
          <a:p>
            <a:pPr lvl="2">
              <a:lnSpc>
                <a:spcPct val="100000"/>
              </a:lnSpc>
              <a:buFontTx/>
              <a:buChar char="•"/>
            </a:pPr>
            <a:r>
              <a:rPr lang="cs-CZ" altLang="cs-CZ" sz="1700" b="1" dirty="0"/>
              <a:t>B-zobrazení – dvourozměrné</a:t>
            </a:r>
          </a:p>
          <a:p>
            <a:pPr lvl="2">
              <a:lnSpc>
                <a:spcPct val="100000"/>
              </a:lnSpc>
              <a:buFontTx/>
              <a:buChar char="•"/>
            </a:pPr>
            <a:r>
              <a:rPr lang="cs-CZ" altLang="cs-CZ" sz="1700" b="1" dirty="0"/>
              <a:t>M-zobrazení</a:t>
            </a:r>
          </a:p>
          <a:p>
            <a:pPr lvl="2">
              <a:lnSpc>
                <a:spcPct val="100000"/>
              </a:lnSpc>
              <a:buFontTx/>
              <a:buChar char="•"/>
            </a:pPr>
            <a:r>
              <a:rPr lang="cs-CZ" altLang="cs-CZ" sz="1700" b="1" dirty="0"/>
              <a:t>Základní charakteristiky </a:t>
            </a:r>
            <a:r>
              <a:rPr lang="cs-CZ" altLang="cs-CZ" sz="1700" b="1" dirty="0" err="1"/>
              <a:t>sonogramů</a:t>
            </a:r>
            <a:endParaRPr lang="cs-CZ" altLang="cs-CZ" sz="1700" b="1" dirty="0"/>
          </a:p>
          <a:p>
            <a:pPr lvl="2">
              <a:lnSpc>
                <a:spcPct val="100000"/>
              </a:lnSpc>
              <a:buFontTx/>
              <a:buChar char="•"/>
            </a:pPr>
            <a:r>
              <a:rPr lang="cs-CZ" altLang="cs-CZ" sz="1700" b="1" dirty="0"/>
              <a:t>Intervenční sonografie</a:t>
            </a:r>
          </a:p>
          <a:p>
            <a:pPr lvl="2">
              <a:lnSpc>
                <a:spcPct val="100000"/>
              </a:lnSpc>
              <a:buFontTx/>
              <a:buChar char="•"/>
            </a:pPr>
            <a:r>
              <a:rPr lang="cs-CZ" altLang="cs-CZ" sz="1700" b="1" dirty="0" err="1"/>
              <a:t>Echokontrastní</a:t>
            </a:r>
            <a:r>
              <a:rPr lang="cs-CZ" altLang="cs-CZ" sz="1700" b="1" dirty="0"/>
              <a:t> prostředky </a:t>
            </a:r>
          </a:p>
          <a:p>
            <a:pPr lvl="2">
              <a:lnSpc>
                <a:spcPct val="100000"/>
              </a:lnSpc>
              <a:buFontTx/>
              <a:buChar char="•"/>
            </a:pPr>
            <a:r>
              <a:rPr lang="cs-CZ" altLang="cs-CZ" sz="1700" b="1" dirty="0"/>
              <a:t>Harmonické zobrazení</a:t>
            </a:r>
          </a:p>
          <a:p>
            <a:pPr lvl="2">
              <a:lnSpc>
                <a:spcPct val="100000"/>
              </a:lnSpc>
              <a:buFontTx/>
              <a:buChar char="•"/>
            </a:pPr>
            <a:r>
              <a:rPr lang="cs-CZ" altLang="cs-CZ" sz="1700" b="1" dirty="0"/>
              <a:t>Princip trojrozměrného zobrazení</a:t>
            </a:r>
          </a:p>
          <a:p>
            <a:pPr eaLnBrk="1" hangingPunct="1">
              <a:lnSpc>
                <a:spcPct val="100000"/>
              </a:lnSpc>
              <a:buFont typeface="Wingdings" panose="05000000000000000000" pitchFamily="2" charset="2"/>
              <a:buChar char="Ø"/>
            </a:pPr>
            <a:r>
              <a:rPr lang="cs-CZ" altLang="cs-CZ" sz="1800" b="1" dirty="0"/>
              <a:t>Dopplerovské měření toku</a:t>
            </a:r>
          </a:p>
          <a:p>
            <a:pPr lvl="2">
              <a:lnSpc>
                <a:spcPct val="100000"/>
              </a:lnSpc>
              <a:buFontTx/>
              <a:buChar char="•"/>
            </a:pPr>
            <a:r>
              <a:rPr lang="cs-CZ" altLang="cs-CZ" sz="1700" b="1" dirty="0"/>
              <a:t>Princip Dopplerova jevu</a:t>
            </a:r>
          </a:p>
          <a:p>
            <a:pPr lvl="2">
              <a:lnSpc>
                <a:spcPct val="100000"/>
              </a:lnSpc>
              <a:buFontTx/>
              <a:buChar char="•"/>
            </a:pPr>
            <a:r>
              <a:rPr lang="cs-CZ" altLang="cs-CZ" sz="1700" b="1" dirty="0"/>
              <a:t>Princip měření toku krve</a:t>
            </a:r>
          </a:p>
          <a:p>
            <a:pPr lvl="2">
              <a:lnSpc>
                <a:spcPct val="100000"/>
              </a:lnSpc>
              <a:buFontTx/>
              <a:buChar char="•"/>
            </a:pPr>
            <a:r>
              <a:rPr lang="cs-CZ" altLang="cs-CZ" sz="1700" b="1" dirty="0"/>
              <a:t>Kontinuální dopplerovské systémy</a:t>
            </a:r>
          </a:p>
          <a:p>
            <a:pPr lvl="2">
              <a:lnSpc>
                <a:spcPct val="100000"/>
              </a:lnSpc>
              <a:buFontTx/>
              <a:buChar char="•"/>
            </a:pPr>
            <a:r>
              <a:rPr lang="cs-CZ" altLang="cs-CZ" sz="1700" b="1" dirty="0"/>
              <a:t>Impulsní dopplerovské systémy</a:t>
            </a:r>
          </a:p>
          <a:p>
            <a:pPr lvl="2">
              <a:lnSpc>
                <a:spcPct val="100000"/>
              </a:lnSpc>
              <a:buFontTx/>
              <a:buChar char="•"/>
            </a:pPr>
            <a:r>
              <a:rPr lang="cs-CZ" altLang="cs-CZ" sz="1700" b="1" dirty="0"/>
              <a:t>Duplexní a triplexní metoda</a:t>
            </a:r>
          </a:p>
          <a:p>
            <a:pPr lvl="2">
              <a:lnSpc>
                <a:spcPct val="100000"/>
              </a:lnSpc>
              <a:buFontTx/>
              <a:buChar char="•"/>
            </a:pPr>
            <a:r>
              <a:rPr lang="cs-CZ" altLang="cs-CZ" sz="1700" b="1" dirty="0" err="1"/>
              <a:t>Power</a:t>
            </a:r>
            <a:r>
              <a:rPr lang="cs-CZ" altLang="cs-CZ" sz="1700" b="1" dirty="0"/>
              <a:t> Doppler</a:t>
            </a:r>
          </a:p>
          <a:p>
            <a:pPr marL="285750" lvl="1" indent="-285750" eaLnBrk="1" hangingPunct="1">
              <a:lnSpc>
                <a:spcPct val="100000"/>
              </a:lnSpc>
              <a:buFont typeface="Wingdings" panose="05000000000000000000" pitchFamily="2" charset="2"/>
              <a:buChar char="Ø"/>
            </a:pPr>
            <a:r>
              <a:rPr lang="cs-CZ" altLang="cs-CZ" sz="1700" b="1" dirty="0"/>
              <a:t>Tkáňový Doppler – zobrazení pohybu tkání</a:t>
            </a:r>
          </a:p>
          <a:p>
            <a:pPr eaLnBrk="1" hangingPunct="1">
              <a:lnSpc>
                <a:spcPct val="100000"/>
              </a:lnSpc>
              <a:buFont typeface="Wingdings" panose="05000000000000000000" pitchFamily="2" charset="2"/>
              <a:buChar char="Ø"/>
            </a:pPr>
            <a:r>
              <a:rPr lang="cs-CZ" altLang="cs-CZ" sz="1800" b="1" dirty="0"/>
              <a:t>Elastografie</a:t>
            </a:r>
          </a:p>
          <a:p>
            <a:pPr eaLnBrk="1" hangingPunct="1">
              <a:lnSpc>
                <a:spcPct val="100000"/>
              </a:lnSpc>
              <a:buFont typeface="Wingdings" panose="05000000000000000000" pitchFamily="2" charset="2"/>
              <a:buChar char="Ø"/>
            </a:pPr>
            <a:r>
              <a:rPr lang="cs-CZ" altLang="cs-CZ" sz="1800" b="1" dirty="0"/>
              <a:t>Ultrazvuková denzitometrie</a:t>
            </a:r>
          </a:p>
          <a:p>
            <a:pPr eaLnBrk="1" hangingPunct="1">
              <a:lnSpc>
                <a:spcPct val="100000"/>
              </a:lnSpc>
              <a:buFont typeface="Wingdings" panose="05000000000000000000" pitchFamily="2" charset="2"/>
              <a:buChar char="Ø"/>
            </a:pPr>
            <a:r>
              <a:rPr lang="cs-CZ" altLang="cs-CZ" sz="1800" b="1" dirty="0"/>
              <a:t>Bezpečnost pacientů: omezování „dávek“ ultrazvuku</a:t>
            </a:r>
          </a:p>
        </p:txBody>
      </p:sp>
    </p:spTree>
    <p:extLst>
      <p:ext uri="{BB962C8B-B14F-4D97-AF65-F5344CB8AC3E}">
        <p14:creationId xmlns:p14="http://schemas.microsoft.com/office/powerpoint/2010/main" val="3526358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6" name="Picture 5">
            <a:extLst>
              <a:ext uri="{FF2B5EF4-FFF2-40B4-BE49-F238E27FC236}">
                <a16:creationId xmlns:a16="http://schemas.microsoft.com/office/drawing/2014/main" id="{EB2DD418-3C8D-45BA-8A14-F76076FC94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5650" y="694531"/>
            <a:ext cx="2482099" cy="324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Zástupný symbol pro číslo snímku 3">
            <a:extLst>
              <a:ext uri="{FF2B5EF4-FFF2-40B4-BE49-F238E27FC236}">
                <a16:creationId xmlns:a16="http://schemas.microsoft.com/office/drawing/2014/main" id="{B6A388DA-1ED1-4C57-BB42-0492D7F1AFD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82B91164-57E9-4973-81B7-539DA4927F4E}" type="slidenum">
              <a:rPr lang="cs-CZ" altLang="cs-CZ" b="0"/>
              <a:pPr eaLnBrk="1" hangingPunct="1"/>
              <a:t>20</a:t>
            </a:fld>
            <a:endParaRPr lang="cs-CZ" altLang="cs-CZ" b="0"/>
          </a:p>
        </p:txBody>
      </p:sp>
      <p:sp>
        <p:nvSpPr>
          <p:cNvPr id="27651" name="Text Box 2">
            <a:extLst>
              <a:ext uri="{FF2B5EF4-FFF2-40B4-BE49-F238E27FC236}">
                <a16:creationId xmlns:a16="http://schemas.microsoft.com/office/drawing/2014/main" id="{3C3261E5-F7C9-4B9C-8417-51D60563B24A}"/>
              </a:ext>
            </a:extLst>
          </p:cNvPr>
          <p:cNvSpPr txBox="1">
            <a:spLocks noChangeArrowheads="1"/>
          </p:cNvSpPr>
          <p:nvPr/>
        </p:nvSpPr>
        <p:spPr bwMode="auto">
          <a:xfrm>
            <a:off x="2208213" y="2060575"/>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en-GB" altLang="cs-CZ" sz="2400">
              <a:solidFill>
                <a:srgbClr val="FFFF00"/>
              </a:solidFill>
              <a:latin typeface="Times New Roman" panose="02020603050405020304" pitchFamily="18" charset="0"/>
            </a:endParaRPr>
          </a:p>
        </p:txBody>
      </p:sp>
      <p:sp>
        <p:nvSpPr>
          <p:cNvPr id="27652" name="Text Box 4">
            <a:extLst>
              <a:ext uri="{FF2B5EF4-FFF2-40B4-BE49-F238E27FC236}">
                <a16:creationId xmlns:a16="http://schemas.microsoft.com/office/drawing/2014/main" id="{637C5DF3-C65B-4C15-90B3-B62B75905509}"/>
              </a:ext>
            </a:extLst>
          </p:cNvPr>
          <p:cNvSpPr txBox="1">
            <a:spLocks noChangeArrowheads="1"/>
          </p:cNvSpPr>
          <p:nvPr/>
        </p:nvSpPr>
        <p:spPr bwMode="auto">
          <a:xfrm>
            <a:off x="681065" y="4235647"/>
            <a:ext cx="9448800" cy="2308324"/>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sz="2400" dirty="0">
                <a:cs typeface="Times New Roman" panose="02020603050405020304" pitchFamily="18" charset="0"/>
              </a:rPr>
              <a:t>Moderní sonografie</a:t>
            </a:r>
            <a:r>
              <a:rPr lang="en-GB" altLang="cs-CZ" sz="2400" dirty="0">
                <a:cs typeface="Times New Roman" panose="02020603050405020304" pitchFamily="18" charset="0"/>
              </a:rPr>
              <a:t> – </a:t>
            </a:r>
            <a:r>
              <a:rPr lang="cs-CZ" altLang="cs-CZ" sz="2400" dirty="0">
                <a:cs typeface="Times New Roman" panose="02020603050405020304" pitchFamily="18" charset="0"/>
              </a:rPr>
              <a:t>digitální zpracování obrazu</a:t>
            </a:r>
            <a:endParaRPr lang="en-GB" altLang="cs-CZ" sz="2400" dirty="0"/>
          </a:p>
          <a:p>
            <a:pPr eaLnBrk="1" hangingPunct="1">
              <a:spcBef>
                <a:spcPct val="0"/>
              </a:spcBef>
              <a:buFont typeface="Wingdings" panose="05000000000000000000" pitchFamily="2" charset="2"/>
              <a:buChar char="Ø"/>
            </a:pPr>
            <a:r>
              <a:rPr lang="en-GB" altLang="cs-CZ" sz="2400" dirty="0"/>
              <a:t>  </a:t>
            </a:r>
            <a:r>
              <a:rPr lang="cs-CZ" altLang="cs-CZ" sz="2400" dirty="0">
                <a:solidFill>
                  <a:srgbClr val="FF3300"/>
                </a:solidFill>
              </a:rPr>
              <a:t>Analogová část</a:t>
            </a:r>
            <a:r>
              <a:rPr lang="en-GB" altLang="cs-CZ" sz="2400" dirty="0"/>
              <a:t> – </a:t>
            </a:r>
            <a:r>
              <a:rPr lang="cs-CZ" altLang="cs-CZ" sz="2400" b="0" dirty="0"/>
              <a:t>snímací systém</a:t>
            </a:r>
            <a:endParaRPr lang="en-GB" altLang="cs-CZ" sz="2400" b="0" dirty="0"/>
          </a:p>
          <a:p>
            <a:pPr eaLnBrk="1" hangingPunct="1">
              <a:spcBef>
                <a:spcPct val="0"/>
              </a:spcBef>
              <a:buFont typeface="Wingdings" panose="05000000000000000000" pitchFamily="2" charset="2"/>
              <a:buChar char="Ø"/>
            </a:pPr>
            <a:r>
              <a:rPr lang="en-GB" altLang="cs-CZ" sz="2400" dirty="0"/>
              <a:t>  </a:t>
            </a:r>
            <a:r>
              <a:rPr lang="en-GB" altLang="cs-CZ" sz="2400" dirty="0">
                <a:solidFill>
                  <a:srgbClr val="FF3300"/>
                </a:solidFill>
              </a:rPr>
              <a:t>A</a:t>
            </a:r>
            <a:r>
              <a:rPr lang="cs-CZ" altLang="cs-CZ" sz="2400" dirty="0" err="1">
                <a:solidFill>
                  <a:srgbClr val="FF3300"/>
                </a:solidFill>
              </a:rPr>
              <a:t>nalogově</a:t>
            </a:r>
            <a:r>
              <a:rPr lang="cs-CZ" altLang="cs-CZ" sz="2400" dirty="0">
                <a:solidFill>
                  <a:srgbClr val="FF3300"/>
                </a:solidFill>
              </a:rPr>
              <a:t>-digitální převodníky</a:t>
            </a:r>
            <a:r>
              <a:rPr lang="en-GB" altLang="cs-CZ" sz="2400" dirty="0">
                <a:solidFill>
                  <a:srgbClr val="FF3300"/>
                </a:solidFill>
              </a:rPr>
              <a:t> (ADC)</a:t>
            </a:r>
          </a:p>
          <a:p>
            <a:pPr eaLnBrk="1" hangingPunct="1">
              <a:spcBef>
                <a:spcPct val="0"/>
              </a:spcBef>
              <a:buFont typeface="Wingdings" panose="05000000000000000000" pitchFamily="2" charset="2"/>
              <a:buChar char="Ø"/>
            </a:pPr>
            <a:r>
              <a:rPr lang="en-GB" altLang="cs-CZ" sz="2400" dirty="0"/>
              <a:t>  </a:t>
            </a:r>
            <a:r>
              <a:rPr lang="cs-CZ" altLang="cs-CZ" sz="2400" dirty="0">
                <a:solidFill>
                  <a:srgbClr val="FF3300"/>
                </a:solidFill>
              </a:rPr>
              <a:t>D</a:t>
            </a:r>
            <a:r>
              <a:rPr lang="en-GB" altLang="cs-CZ" sz="2400" dirty="0" err="1">
                <a:solidFill>
                  <a:srgbClr val="FF3300"/>
                </a:solidFill>
              </a:rPr>
              <a:t>igit</a:t>
            </a:r>
            <a:r>
              <a:rPr lang="cs-CZ" altLang="cs-CZ" sz="2400" dirty="0" err="1">
                <a:solidFill>
                  <a:srgbClr val="FF3300"/>
                </a:solidFill>
              </a:rPr>
              <a:t>ální</a:t>
            </a:r>
            <a:r>
              <a:rPr lang="cs-CZ" altLang="cs-CZ" sz="2400" dirty="0">
                <a:solidFill>
                  <a:srgbClr val="FF3300"/>
                </a:solidFill>
              </a:rPr>
              <a:t> zpracování signálu</a:t>
            </a:r>
            <a:r>
              <a:rPr lang="en-GB" altLang="cs-CZ" sz="2400" dirty="0"/>
              <a:t> – </a:t>
            </a:r>
            <a:r>
              <a:rPr lang="cs-CZ" altLang="cs-CZ" sz="2400" b="0" dirty="0"/>
              <a:t>možnost programování</a:t>
            </a:r>
            <a:r>
              <a:rPr lang="en-GB" altLang="cs-CZ" sz="2400" b="0" dirty="0"/>
              <a:t>  (</a:t>
            </a:r>
            <a:r>
              <a:rPr lang="en-GB" altLang="cs-CZ" sz="2400" b="0" dirty="0" err="1"/>
              <a:t>preprocessing</a:t>
            </a:r>
            <a:r>
              <a:rPr lang="en-GB" altLang="cs-CZ" sz="2400" b="0" dirty="0"/>
              <a:t>, postprocessing), </a:t>
            </a:r>
            <a:r>
              <a:rPr lang="cs-CZ" altLang="cs-CZ" sz="2400" b="0" dirty="0">
                <a:solidFill>
                  <a:srgbClr val="FF3300"/>
                </a:solidFill>
              </a:rPr>
              <a:t>ukládání obrazů do paměti</a:t>
            </a:r>
            <a:r>
              <a:rPr lang="en-GB" altLang="cs-CZ" sz="2400" b="0" dirty="0"/>
              <a:t> (</a:t>
            </a:r>
            <a:r>
              <a:rPr lang="cs-CZ" altLang="cs-CZ" sz="2400" b="0" dirty="0"/>
              <a:t>pevné disky,</a:t>
            </a:r>
            <a:r>
              <a:rPr lang="en-GB" altLang="cs-CZ" sz="2400" b="0" dirty="0"/>
              <a:t> CD, flash</a:t>
            </a:r>
            <a:r>
              <a:rPr lang="cs-CZ" altLang="cs-CZ" sz="2400" b="0" dirty="0"/>
              <a:t>-karty </a:t>
            </a:r>
            <a:r>
              <a:rPr lang="cs-CZ" altLang="cs-CZ" sz="2400" b="0" dirty="0" err="1"/>
              <a:t>atd</a:t>
            </a:r>
            <a:r>
              <a:rPr lang="en-GB" altLang="cs-CZ" sz="2400" b="0" dirty="0"/>
              <a:t>.)</a:t>
            </a:r>
          </a:p>
        </p:txBody>
      </p:sp>
      <p:sp>
        <p:nvSpPr>
          <p:cNvPr id="27653" name="Text Box 8">
            <a:extLst>
              <a:ext uri="{FF2B5EF4-FFF2-40B4-BE49-F238E27FC236}">
                <a16:creationId xmlns:a16="http://schemas.microsoft.com/office/drawing/2014/main" id="{ABB5C124-F060-45DF-940B-5AB6794FB742}"/>
              </a:ext>
            </a:extLst>
          </p:cNvPr>
          <p:cNvSpPr txBox="1">
            <a:spLocks noChangeArrowheads="1"/>
          </p:cNvSpPr>
          <p:nvPr/>
        </p:nvSpPr>
        <p:spPr bwMode="auto">
          <a:xfrm>
            <a:off x="1847850" y="404814"/>
            <a:ext cx="77041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GB" altLang="cs-CZ" sz="3200" dirty="0">
                <a:solidFill>
                  <a:srgbClr val="0000DC"/>
                </a:solidFill>
              </a:rPr>
              <a:t>B-</a:t>
            </a:r>
            <a:r>
              <a:rPr lang="cs-CZ" altLang="cs-CZ" sz="3200" dirty="0">
                <a:solidFill>
                  <a:srgbClr val="0000DC"/>
                </a:solidFill>
              </a:rPr>
              <a:t>zobrazení</a:t>
            </a:r>
            <a:r>
              <a:rPr lang="en-GB" altLang="cs-CZ" sz="3200" dirty="0">
                <a:solidFill>
                  <a:srgbClr val="0000DC"/>
                </a:solidFill>
              </a:rPr>
              <a:t> - </a:t>
            </a:r>
            <a:r>
              <a:rPr lang="cs-CZ" altLang="cs-CZ" sz="3200" dirty="0">
                <a:solidFill>
                  <a:srgbClr val="0000DC"/>
                </a:solidFill>
              </a:rPr>
              <a:t>dynamické</a:t>
            </a:r>
            <a:endParaRPr lang="en-GB" altLang="cs-CZ" sz="3200" dirty="0">
              <a:solidFill>
                <a:srgbClr val="0000DC"/>
              </a:solidFill>
            </a:endParaRPr>
          </a:p>
        </p:txBody>
      </p:sp>
      <p:grpSp>
        <p:nvGrpSpPr>
          <p:cNvPr id="27654" name="Group 12">
            <a:extLst>
              <a:ext uri="{FF2B5EF4-FFF2-40B4-BE49-F238E27FC236}">
                <a16:creationId xmlns:a16="http://schemas.microsoft.com/office/drawing/2014/main" id="{8533C1E0-BE2C-458B-8D4E-346337D428F3}"/>
              </a:ext>
            </a:extLst>
          </p:cNvPr>
          <p:cNvGrpSpPr>
            <a:grpSpLocks/>
          </p:cNvGrpSpPr>
          <p:nvPr/>
        </p:nvGrpSpPr>
        <p:grpSpPr bwMode="auto">
          <a:xfrm>
            <a:off x="954089" y="1108762"/>
            <a:ext cx="4897437" cy="2827337"/>
            <a:chOff x="521" y="2395"/>
            <a:chExt cx="2858" cy="1682"/>
          </a:xfrm>
        </p:grpSpPr>
        <p:pic>
          <p:nvPicPr>
            <p:cNvPr id="27658" name="Picture 6">
              <a:extLst>
                <a:ext uri="{FF2B5EF4-FFF2-40B4-BE49-F238E27FC236}">
                  <a16:creationId xmlns:a16="http://schemas.microsoft.com/office/drawing/2014/main" id="{C152DC60-2C57-4402-BA6C-725EDC783B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 y="2395"/>
              <a:ext cx="2858" cy="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9" name="Text Box 10">
              <a:extLst>
                <a:ext uri="{FF2B5EF4-FFF2-40B4-BE49-F238E27FC236}">
                  <a16:creationId xmlns:a16="http://schemas.microsoft.com/office/drawing/2014/main" id="{71B931A9-6B30-4E5A-8861-55DEB5549F1F}"/>
                </a:ext>
              </a:extLst>
            </p:cNvPr>
            <p:cNvSpPr txBox="1">
              <a:spLocks noChangeArrowheads="1"/>
            </p:cNvSpPr>
            <p:nvPr/>
          </p:nvSpPr>
          <p:spPr bwMode="auto">
            <a:xfrm rot="-5400000">
              <a:off x="2118" y="3194"/>
              <a:ext cx="726" cy="197"/>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sz="1600">
                  <a:latin typeface="Arial Unicode MS" pitchFamily="34" charset="-128"/>
                </a:rPr>
                <a:t>MEMORY</a:t>
              </a:r>
            </a:p>
          </p:txBody>
        </p:sp>
      </p:grpSp>
      <p:sp>
        <p:nvSpPr>
          <p:cNvPr id="2" name="TextovéPole 1">
            <a:extLst>
              <a:ext uri="{FF2B5EF4-FFF2-40B4-BE49-F238E27FC236}">
                <a16:creationId xmlns:a16="http://schemas.microsoft.com/office/drawing/2014/main" id="{C784C8FF-1C1B-4008-97F4-356A1B67F6BC}"/>
              </a:ext>
            </a:extLst>
          </p:cNvPr>
          <p:cNvSpPr txBox="1"/>
          <p:nvPr/>
        </p:nvSpPr>
        <p:spPr>
          <a:xfrm>
            <a:off x="9858474" y="1376855"/>
            <a:ext cx="2207113" cy="3170099"/>
          </a:xfrm>
          <a:prstGeom prst="rect">
            <a:avLst/>
          </a:prstGeom>
          <a:noFill/>
        </p:spPr>
        <p:txBody>
          <a:bodyPr wrap="square" rtlCol="0">
            <a:spAutoFit/>
          </a:bodyPr>
          <a:lstStyle/>
          <a:p>
            <a:pPr algn="l"/>
            <a:r>
              <a:rPr lang="cs-CZ" sz="2000" dirty="0">
                <a:solidFill>
                  <a:srgbClr val="FF0000"/>
                </a:solidFill>
                <a:latin typeface="+mn-lt"/>
              </a:rPr>
              <a:t>Vzorkováním</a:t>
            </a:r>
            <a:r>
              <a:rPr lang="cs-CZ" sz="2000" dirty="0">
                <a:latin typeface="+mn-lt"/>
              </a:rPr>
              <a:t> rozumíme odečítání numerických hodnot signálu ve velmi krátkých (a vhodně zvolených) časových intervalech</a:t>
            </a:r>
            <a:endParaRPr lang="en-GB" sz="2000" dirty="0" err="1">
              <a:latin typeface="+mn-lt"/>
            </a:endParaRPr>
          </a:p>
        </p:txBody>
      </p:sp>
    </p:spTree>
    <p:extLst>
      <p:ext uri="{BB962C8B-B14F-4D97-AF65-F5344CB8AC3E}">
        <p14:creationId xmlns:p14="http://schemas.microsoft.com/office/powerpoint/2010/main" val="871102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číslo snímku 4">
            <a:extLst>
              <a:ext uri="{FF2B5EF4-FFF2-40B4-BE49-F238E27FC236}">
                <a16:creationId xmlns:a16="http://schemas.microsoft.com/office/drawing/2014/main" id="{0F3AA3E7-7FFD-4366-BF28-77AB1515C8E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483D3B87-015A-4C9D-BAFB-483FE9446753}" type="slidenum">
              <a:rPr lang="cs-CZ" altLang="cs-CZ" b="0"/>
              <a:pPr eaLnBrk="1" hangingPunct="1"/>
              <a:t>21</a:t>
            </a:fld>
            <a:endParaRPr lang="cs-CZ" altLang="cs-CZ" b="0"/>
          </a:p>
        </p:txBody>
      </p:sp>
      <p:sp>
        <p:nvSpPr>
          <p:cNvPr id="28675" name="Text Box 4">
            <a:extLst>
              <a:ext uri="{FF2B5EF4-FFF2-40B4-BE49-F238E27FC236}">
                <a16:creationId xmlns:a16="http://schemas.microsoft.com/office/drawing/2014/main" id="{ECAAEB15-A3B0-4D3C-B02F-5790D41770EE}"/>
              </a:ext>
            </a:extLst>
          </p:cNvPr>
          <p:cNvSpPr txBox="1">
            <a:spLocks noChangeArrowheads="1"/>
          </p:cNvSpPr>
          <p:nvPr/>
        </p:nvSpPr>
        <p:spPr bwMode="auto">
          <a:xfrm>
            <a:off x="2351088" y="2276475"/>
            <a:ext cx="7632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en-GB" altLang="cs-CZ" sz="2400">
              <a:solidFill>
                <a:srgbClr val="FFFF00"/>
              </a:solidFill>
              <a:latin typeface="Times New Roman" panose="02020603050405020304" pitchFamily="18" charset="0"/>
            </a:endParaRPr>
          </a:p>
        </p:txBody>
      </p:sp>
      <p:graphicFrame>
        <p:nvGraphicFramePr>
          <p:cNvPr id="28676" name="Object 5">
            <a:extLst>
              <a:ext uri="{FF2B5EF4-FFF2-40B4-BE49-F238E27FC236}">
                <a16:creationId xmlns:a16="http://schemas.microsoft.com/office/drawing/2014/main" id="{E43270E1-2868-48AB-93BD-26BD691D2654}"/>
              </a:ext>
            </a:extLst>
          </p:cNvPr>
          <p:cNvGraphicFramePr>
            <a:graphicFrameLocks noChangeAspect="1"/>
          </p:cNvGraphicFramePr>
          <p:nvPr>
            <p:extLst>
              <p:ext uri="{D42A27DB-BD31-4B8C-83A1-F6EECF244321}">
                <p14:modId xmlns:p14="http://schemas.microsoft.com/office/powerpoint/2010/main" val="4203361609"/>
              </p:ext>
            </p:extLst>
          </p:nvPr>
        </p:nvGraphicFramePr>
        <p:xfrm>
          <a:off x="5808663" y="233438"/>
          <a:ext cx="4824412" cy="3211512"/>
        </p:xfrm>
        <a:graphic>
          <a:graphicData uri="http://schemas.openxmlformats.org/presentationml/2006/ole">
            <mc:AlternateContent xmlns:mc="http://schemas.openxmlformats.org/markup-compatibility/2006">
              <mc:Choice xmlns:v="urn:schemas-microsoft-com:vml" Requires="v">
                <p:oleObj name="Fotografie" r:id="rId3" imgW="3048426" imgH="1952898" progId="MSPhotoEd.3">
                  <p:embed/>
                </p:oleObj>
              </mc:Choice>
              <mc:Fallback>
                <p:oleObj name="Fotografie" r:id="rId3" imgW="3048426" imgH="1952898" progId="MSPhotoEd.3">
                  <p:embed/>
                  <p:pic>
                    <p:nvPicPr>
                      <p:cNvPr id="28676" name="Object 5">
                        <a:extLst>
                          <a:ext uri="{FF2B5EF4-FFF2-40B4-BE49-F238E27FC236}">
                            <a16:creationId xmlns:a16="http://schemas.microsoft.com/office/drawing/2014/main" id="{E43270E1-2868-48AB-93BD-26BD691D2654}"/>
                          </a:ext>
                        </a:extLst>
                      </p:cNvPr>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5808663" y="233438"/>
                        <a:ext cx="4824412" cy="321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7" name="Text Box 6">
            <a:extLst>
              <a:ext uri="{FF2B5EF4-FFF2-40B4-BE49-F238E27FC236}">
                <a16:creationId xmlns:a16="http://schemas.microsoft.com/office/drawing/2014/main" id="{6DD47F2E-34BB-47CF-9EB8-FE3ECC23C114}"/>
              </a:ext>
            </a:extLst>
          </p:cNvPr>
          <p:cNvSpPr txBox="1">
            <a:spLocks noChangeArrowheads="1"/>
          </p:cNvSpPr>
          <p:nvPr/>
        </p:nvSpPr>
        <p:spPr bwMode="auto">
          <a:xfrm>
            <a:off x="1774825" y="549275"/>
            <a:ext cx="33845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sz="3600" dirty="0">
                <a:solidFill>
                  <a:srgbClr val="0000DC"/>
                </a:solidFill>
              </a:rPr>
              <a:t>B-zobrazení - dynamické</a:t>
            </a:r>
          </a:p>
        </p:txBody>
      </p:sp>
      <p:pic>
        <p:nvPicPr>
          <p:cNvPr id="28678" name="Picture 7">
            <a:extLst>
              <a:ext uri="{FF2B5EF4-FFF2-40B4-BE49-F238E27FC236}">
                <a16:creationId xmlns:a16="http://schemas.microsoft.com/office/drawing/2014/main" id="{997C3C19-D97B-47D8-B139-FCF8EFC2DB66}"/>
              </a:ext>
            </a:extLst>
          </p:cNvPr>
          <p:cNvPicPr>
            <a:picLocks noChangeAspect="1" noChangeArrowheads="1"/>
          </p:cNvPicPr>
          <p:nvPr/>
        </p:nvPicPr>
        <p:blipFill>
          <a:blip r:embed="rId5">
            <a:lum bright="30000"/>
            <a:extLst>
              <a:ext uri="{28A0092B-C50C-407E-A947-70E740481C1C}">
                <a14:useLocalDpi xmlns:a14="http://schemas.microsoft.com/office/drawing/2010/main" val="0"/>
              </a:ext>
            </a:extLst>
          </a:blip>
          <a:srcRect/>
          <a:stretch>
            <a:fillRect/>
          </a:stretch>
        </p:blipFill>
        <p:spPr bwMode="auto">
          <a:xfrm>
            <a:off x="5808663" y="3429001"/>
            <a:ext cx="4824412"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9" name="Picture 17" descr="VÃ½sledek obrÃ¡zku pro echokardiografie">
            <a:extLst>
              <a:ext uri="{FF2B5EF4-FFF2-40B4-BE49-F238E27FC236}">
                <a16:creationId xmlns:a16="http://schemas.microsoft.com/office/drawing/2014/main" id="{72FD19B2-1E5D-4966-9020-525FF7B2AA27}"/>
              </a:ext>
            </a:extLst>
          </p:cNvPr>
          <p:cNvPicPr>
            <a:picLocks noGrp="1" noChangeAspect="1" noChangeArrowheads="1"/>
          </p:cNvPicPr>
          <p:nvPr>
            <p:ph/>
          </p:nvPr>
        </p:nvPicPr>
        <p:blipFill rotWithShape="1">
          <a:blip r:embed="rId6">
            <a:extLst>
              <a:ext uri="{28A0092B-C50C-407E-A947-70E740481C1C}">
                <a14:useLocalDpi xmlns:a14="http://schemas.microsoft.com/office/drawing/2010/main" val="0"/>
              </a:ext>
            </a:extLst>
          </a:blip>
          <a:srcRect l="-26517" r="48648"/>
          <a:stretch/>
        </p:blipFill>
        <p:spPr bwMode="auto">
          <a:xfrm>
            <a:off x="-127088" y="3137941"/>
            <a:ext cx="5849257" cy="3107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480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číslo snímku 5">
            <a:extLst>
              <a:ext uri="{FF2B5EF4-FFF2-40B4-BE49-F238E27FC236}">
                <a16:creationId xmlns:a16="http://schemas.microsoft.com/office/drawing/2014/main" id="{8AE137CF-3994-41EC-AAC9-1ED593CAC57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997CB6CC-824F-4B62-A7A1-73C74C649014}" type="slidenum">
              <a:rPr lang="cs-CZ" altLang="cs-CZ" b="0"/>
              <a:pPr eaLnBrk="1" hangingPunct="1"/>
              <a:t>22</a:t>
            </a:fld>
            <a:endParaRPr lang="cs-CZ" altLang="cs-CZ" b="0"/>
          </a:p>
        </p:txBody>
      </p:sp>
      <p:sp>
        <p:nvSpPr>
          <p:cNvPr id="37890" name="Rectangle 2">
            <a:extLst>
              <a:ext uri="{FF2B5EF4-FFF2-40B4-BE49-F238E27FC236}">
                <a16:creationId xmlns:a16="http://schemas.microsoft.com/office/drawing/2014/main" id="{FF3D8103-CA15-4AFE-9A18-2DFD629EE20A}"/>
              </a:ext>
            </a:extLst>
          </p:cNvPr>
          <p:cNvSpPr>
            <a:spLocks noGrp="1" noChangeArrowheads="1"/>
          </p:cNvSpPr>
          <p:nvPr>
            <p:ph type="body" idx="1"/>
          </p:nvPr>
        </p:nvSpPr>
        <p:spPr>
          <a:xfrm>
            <a:off x="1261241" y="1700214"/>
            <a:ext cx="9767423" cy="4752975"/>
          </a:xfrm>
          <a:solidFill>
            <a:schemeClr val="bg1">
              <a:alpha val="59999"/>
            </a:schemeClr>
          </a:solidFill>
        </p:spPr>
        <p:txBody>
          <a:bodyPr/>
          <a:lstStyle/>
          <a:p>
            <a:pPr marL="265113" indent="-265113" eaLnBrk="1" hangingPunct="1">
              <a:lnSpc>
                <a:spcPct val="100000"/>
              </a:lnSpc>
              <a:buFontTx/>
              <a:buNone/>
            </a:pPr>
            <a:r>
              <a:rPr lang="en-US" altLang="cs-CZ" sz="2400" b="1" dirty="0"/>
              <a:t>	</a:t>
            </a:r>
            <a:r>
              <a:rPr lang="cs-CZ" altLang="cs-CZ" sz="2000" b="1" dirty="0"/>
              <a:t>Stupeň odrazivosti – </a:t>
            </a:r>
            <a:r>
              <a:rPr lang="cs-CZ" altLang="cs-CZ" sz="2000" b="1" dirty="0" err="1"/>
              <a:t>echogenita</a:t>
            </a:r>
            <a:r>
              <a:rPr lang="cs-CZ" altLang="cs-CZ" sz="2000" b="1" dirty="0"/>
              <a:t>. </a:t>
            </a:r>
            <a:r>
              <a:rPr lang="cs-CZ" altLang="cs-CZ" sz="2000" dirty="0"/>
              <a:t>Obrazy cyst (kapalinou naplněných) a solidních struktur jsou různé. Podle intenzity odrazů </a:t>
            </a:r>
            <a:r>
              <a:rPr lang="cs-CZ" altLang="cs-CZ" sz="2000" i="1" dirty="0"/>
              <a:t>z objemu tkáně</a:t>
            </a:r>
            <a:r>
              <a:rPr lang="cs-CZ" altLang="cs-CZ" sz="2000" dirty="0"/>
              <a:t> můžeme rozlišovat struktury:  </a:t>
            </a:r>
          </a:p>
          <a:p>
            <a:pPr marL="265113" indent="-265113" eaLnBrk="1" hangingPunct="1">
              <a:lnSpc>
                <a:spcPct val="100000"/>
              </a:lnSpc>
              <a:buFontTx/>
              <a:buNone/>
            </a:pPr>
            <a:endParaRPr lang="cs-CZ" altLang="cs-CZ" sz="2000" dirty="0"/>
          </a:p>
          <a:p>
            <a:pPr marL="265113" indent="-265113" eaLnBrk="1" hangingPunct="1">
              <a:lnSpc>
                <a:spcPct val="100000"/>
              </a:lnSpc>
              <a:spcBef>
                <a:spcPct val="0"/>
              </a:spcBef>
              <a:buFontTx/>
              <a:buNone/>
            </a:pPr>
            <a:r>
              <a:rPr lang="cs-CZ" altLang="cs-CZ" sz="2000" b="1" dirty="0"/>
              <a:t>   </a:t>
            </a:r>
            <a:r>
              <a:rPr lang="cs-CZ" altLang="cs-CZ" sz="2000" b="1" dirty="0" err="1"/>
              <a:t>hyperechogenní</a:t>
            </a:r>
            <a:r>
              <a:rPr lang="cs-CZ" altLang="cs-CZ" sz="2000" b="1" dirty="0"/>
              <a:t>, </a:t>
            </a:r>
            <a:r>
              <a:rPr lang="cs-CZ" altLang="cs-CZ" sz="2000" b="1" dirty="0" err="1"/>
              <a:t>izoechogenní</a:t>
            </a:r>
            <a:r>
              <a:rPr lang="cs-CZ" altLang="cs-CZ" sz="2000" b="1" dirty="0"/>
              <a:t>, </a:t>
            </a:r>
            <a:r>
              <a:rPr lang="cs-CZ" altLang="cs-CZ" sz="2000" b="1" dirty="0" err="1"/>
              <a:t>hypoechogenní</a:t>
            </a:r>
            <a:r>
              <a:rPr lang="cs-CZ" altLang="cs-CZ" sz="2000" b="1" dirty="0"/>
              <a:t>, </a:t>
            </a:r>
            <a:r>
              <a:rPr lang="cs-CZ" altLang="cs-CZ" sz="2000" b="1" dirty="0" err="1"/>
              <a:t>anechogenní</a:t>
            </a:r>
            <a:r>
              <a:rPr lang="cs-CZ" altLang="cs-CZ" sz="2000" b="1" dirty="0"/>
              <a:t>.</a:t>
            </a:r>
          </a:p>
          <a:p>
            <a:pPr marL="265113" indent="-265113" eaLnBrk="1" hangingPunct="1">
              <a:lnSpc>
                <a:spcPct val="100000"/>
              </a:lnSpc>
              <a:spcBef>
                <a:spcPct val="0"/>
              </a:spcBef>
              <a:buFontTx/>
              <a:buNone/>
            </a:pPr>
            <a:endParaRPr lang="cs-CZ" altLang="cs-CZ" sz="2400" b="1" dirty="0"/>
          </a:p>
          <a:p>
            <a:pPr marL="265113" indent="-265113" eaLnBrk="1" hangingPunct="1">
              <a:lnSpc>
                <a:spcPct val="100000"/>
              </a:lnSpc>
              <a:buClr>
                <a:srgbClr val="FFFF00"/>
              </a:buClr>
            </a:pPr>
            <a:r>
              <a:rPr lang="cs-CZ" altLang="cs-CZ" sz="2000" dirty="0" err="1"/>
              <a:t>Echogenita</a:t>
            </a:r>
            <a:r>
              <a:rPr lang="cs-CZ" altLang="cs-CZ" sz="2000" dirty="0"/>
              <a:t> je do určité míry artefaktem ultrazvukového zobrazení. Jednotlivé světlé body, které v souhrnu vytvářejí dojem šedi, jsou v podstatě tzv. </a:t>
            </a:r>
            <a:r>
              <a:rPr lang="cs-CZ" altLang="cs-CZ" sz="2000" i="1" dirty="0" err="1"/>
              <a:t>speckles</a:t>
            </a:r>
            <a:r>
              <a:rPr lang="cs-CZ" altLang="cs-CZ" sz="2000" dirty="0"/>
              <a:t>, důsledky interference zpětně rozptýlených ultrazvukových vln. Výše uvedené termíny musíme chápat ve vztahu k okolním tkáním.</a:t>
            </a:r>
          </a:p>
          <a:p>
            <a:pPr marL="265113" indent="-265113" eaLnBrk="1" hangingPunct="1">
              <a:lnSpc>
                <a:spcPct val="100000"/>
              </a:lnSpc>
              <a:buClr>
                <a:srgbClr val="FFFF00"/>
              </a:buClr>
            </a:pPr>
            <a:endParaRPr lang="cs-CZ" altLang="cs-CZ" sz="1200" b="1" dirty="0"/>
          </a:p>
          <a:p>
            <a:pPr marL="265113" indent="-265113" eaLnBrk="1" hangingPunct="1">
              <a:lnSpc>
                <a:spcPct val="100000"/>
              </a:lnSpc>
              <a:buClr>
                <a:schemeClr val="tx1"/>
              </a:buClr>
              <a:buFont typeface="Wingdings" panose="05000000000000000000" pitchFamily="2" charset="2"/>
              <a:buChar char="Ø"/>
            </a:pPr>
            <a:r>
              <a:rPr lang="cs-CZ" altLang="cs-CZ" sz="2000" b="1" dirty="0"/>
              <a:t>Solidní struktury (konkrementy) – vrhají akustický stín </a:t>
            </a:r>
            <a:r>
              <a:rPr lang="cs-CZ" altLang="cs-CZ" sz="2000" dirty="0"/>
              <a:t>(způsobený absorpcí a odrazy UZ na těchto konkrementech)</a:t>
            </a:r>
          </a:p>
          <a:p>
            <a:pPr marL="265113" indent="-265113" eaLnBrk="1" hangingPunct="1">
              <a:lnSpc>
                <a:spcPct val="100000"/>
              </a:lnSpc>
              <a:buClr>
                <a:schemeClr val="tx1"/>
              </a:buClr>
              <a:buFont typeface="Wingdings" panose="05000000000000000000" pitchFamily="2" charset="2"/>
              <a:buChar char="Ø"/>
            </a:pPr>
            <a:r>
              <a:rPr lang="cs-CZ" altLang="cs-CZ" sz="2000" b="1" dirty="0"/>
              <a:t>Vzduchové bubliny a jiná silně odrážející rozhraní mohou dokonce způsobovat opakované odrazy </a:t>
            </a:r>
            <a:r>
              <a:rPr lang="cs-CZ" altLang="cs-CZ" sz="2000" dirty="0"/>
              <a:t>(</a:t>
            </a:r>
            <a:r>
              <a:rPr lang="cs-CZ" altLang="cs-CZ" sz="2000" dirty="0" err="1"/>
              <a:t>reverberace</a:t>
            </a:r>
            <a:r>
              <a:rPr lang="cs-CZ" altLang="cs-CZ" sz="2000" dirty="0"/>
              <a:t>, „chvost komety“). </a:t>
            </a:r>
          </a:p>
        </p:txBody>
      </p:sp>
      <p:sp>
        <p:nvSpPr>
          <p:cNvPr id="29700" name="Text Box 4">
            <a:extLst>
              <a:ext uri="{FF2B5EF4-FFF2-40B4-BE49-F238E27FC236}">
                <a16:creationId xmlns:a16="http://schemas.microsoft.com/office/drawing/2014/main" id="{3C429476-EE30-4460-85D9-20FA9D8027EE}"/>
              </a:ext>
            </a:extLst>
          </p:cNvPr>
          <p:cNvSpPr txBox="1">
            <a:spLocks noChangeArrowheads="1"/>
          </p:cNvSpPr>
          <p:nvPr/>
        </p:nvSpPr>
        <p:spPr bwMode="auto">
          <a:xfrm>
            <a:off x="1737518" y="404813"/>
            <a:ext cx="8030371"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spcBef>
                <a:spcPct val="0"/>
              </a:spcBef>
            </a:pPr>
            <a:r>
              <a:rPr lang="cs-CZ" altLang="cs-CZ" sz="3600" dirty="0">
                <a:solidFill>
                  <a:srgbClr val="0000DC"/>
                </a:solidFill>
              </a:rPr>
              <a:t>Základní charakteristiky </a:t>
            </a:r>
            <a:r>
              <a:rPr lang="cs-CZ" altLang="cs-CZ" sz="3600" dirty="0" err="1">
                <a:solidFill>
                  <a:srgbClr val="0000DC"/>
                </a:solidFill>
              </a:rPr>
              <a:t>sonogramů</a:t>
            </a:r>
            <a:endParaRPr lang="en-GB" altLang="cs-CZ" sz="3600" dirty="0">
              <a:solidFill>
                <a:srgbClr val="0000DC"/>
              </a:solidFill>
            </a:endParaRPr>
          </a:p>
        </p:txBody>
      </p:sp>
    </p:spTree>
    <p:extLst>
      <p:ext uri="{BB962C8B-B14F-4D97-AF65-F5344CB8AC3E}">
        <p14:creationId xmlns:p14="http://schemas.microsoft.com/office/powerpoint/2010/main" val="3529847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0">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89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číslo snímku 5">
            <a:extLst>
              <a:ext uri="{FF2B5EF4-FFF2-40B4-BE49-F238E27FC236}">
                <a16:creationId xmlns:a16="http://schemas.microsoft.com/office/drawing/2014/main" id="{D846DB43-D4C3-4F3F-B33A-B6C0D5FF19F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13B83FAA-3A3E-46D1-94C9-B686E70BED30}" type="slidenum">
              <a:rPr lang="cs-CZ" altLang="cs-CZ" b="0"/>
              <a:pPr eaLnBrk="1" hangingPunct="1"/>
              <a:t>23</a:t>
            </a:fld>
            <a:endParaRPr lang="cs-CZ" altLang="cs-CZ" b="0"/>
          </a:p>
        </p:txBody>
      </p:sp>
      <p:sp>
        <p:nvSpPr>
          <p:cNvPr id="38915" name="Rectangle 3">
            <a:extLst>
              <a:ext uri="{FF2B5EF4-FFF2-40B4-BE49-F238E27FC236}">
                <a16:creationId xmlns:a16="http://schemas.microsoft.com/office/drawing/2014/main" id="{64881023-F6DF-45F8-B6FE-BB3C65742353}"/>
              </a:ext>
            </a:extLst>
          </p:cNvPr>
          <p:cNvSpPr>
            <a:spLocks noChangeArrowheads="1"/>
          </p:cNvSpPr>
          <p:nvPr/>
        </p:nvSpPr>
        <p:spPr bwMode="auto">
          <a:xfrm>
            <a:off x="2927351" y="1341439"/>
            <a:ext cx="2936875" cy="1368425"/>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r" eaLnBrk="1" hangingPunct="1">
              <a:lnSpc>
                <a:spcPct val="80000"/>
              </a:lnSpc>
              <a:spcBef>
                <a:spcPct val="20000"/>
              </a:spcBef>
            </a:pPr>
            <a:r>
              <a:rPr lang="cs-CZ" altLang="cs-CZ" sz="2000" dirty="0"/>
              <a:t>Akustický stín způsobený absorpcí a odrazem UZ ledvinovým kamenem</a:t>
            </a:r>
            <a:endParaRPr lang="en-GB" altLang="cs-CZ" sz="2000" b="0" dirty="0"/>
          </a:p>
        </p:txBody>
      </p:sp>
      <p:pic>
        <p:nvPicPr>
          <p:cNvPr id="30724" name="Picture 4">
            <a:extLst>
              <a:ext uri="{FF2B5EF4-FFF2-40B4-BE49-F238E27FC236}">
                <a16:creationId xmlns:a16="http://schemas.microsoft.com/office/drawing/2014/main" id="{B8294E62-DE0B-4575-AE17-14F9E79047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539" y="476250"/>
            <a:ext cx="432117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a:extLst>
              <a:ext uri="{FF2B5EF4-FFF2-40B4-BE49-F238E27FC236}">
                <a16:creationId xmlns:a16="http://schemas.microsoft.com/office/drawing/2014/main" id="{32A8DC10-CDFE-49A0-B246-6F27AA11DD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313" y="3213100"/>
            <a:ext cx="43180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 Box 7">
            <a:extLst>
              <a:ext uri="{FF2B5EF4-FFF2-40B4-BE49-F238E27FC236}">
                <a16:creationId xmlns:a16="http://schemas.microsoft.com/office/drawing/2014/main" id="{BA8767C2-D59A-41E5-8E05-4959369AD86C}"/>
              </a:ext>
            </a:extLst>
          </p:cNvPr>
          <p:cNvSpPr txBox="1">
            <a:spLocks noChangeArrowheads="1"/>
          </p:cNvSpPr>
          <p:nvPr/>
        </p:nvSpPr>
        <p:spPr bwMode="auto">
          <a:xfrm>
            <a:off x="6310312" y="3660396"/>
            <a:ext cx="5198515" cy="2554545"/>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GB" altLang="cs-CZ" sz="2000" dirty="0" err="1"/>
              <a:t>Hyperechogen</a:t>
            </a:r>
            <a:r>
              <a:rPr lang="cs-CZ" altLang="cs-CZ" sz="2000" dirty="0"/>
              <a:t>ní oblast pod cystou</a:t>
            </a:r>
            <a:r>
              <a:rPr lang="en-GB" altLang="cs-CZ" sz="2000" dirty="0"/>
              <a:t> (</a:t>
            </a:r>
            <a:r>
              <a:rPr lang="cs-CZ" altLang="cs-CZ" sz="2000" dirty="0"/>
              <a:t>projev nízkého útlumu UZ během průchodu cystou ve srovnání s okolními tkáněmi</a:t>
            </a:r>
            <a:r>
              <a:rPr lang="en-GB" altLang="cs-CZ" sz="2000" dirty="0"/>
              <a:t>)</a:t>
            </a:r>
            <a:r>
              <a:rPr lang="cs-CZ" altLang="cs-CZ" sz="2000" dirty="0"/>
              <a:t> je v podstatě obrazový artefakt. Tkáň „pod“ cystou či „pod“ zdravou částí ledviny se od sebe ničím neliší. Cystou prošlo více akustické energie a více se jí tedy mohlo odrazit.</a:t>
            </a:r>
            <a:endParaRPr lang="en-GB" altLang="cs-CZ" sz="2000" dirty="0"/>
          </a:p>
        </p:txBody>
      </p:sp>
      <p:sp>
        <p:nvSpPr>
          <p:cNvPr id="30727" name="Text Box 8">
            <a:extLst>
              <a:ext uri="{FF2B5EF4-FFF2-40B4-BE49-F238E27FC236}">
                <a16:creationId xmlns:a16="http://schemas.microsoft.com/office/drawing/2014/main" id="{00982DBC-4CBE-4348-8FC7-5D28AD5F6E46}"/>
              </a:ext>
            </a:extLst>
          </p:cNvPr>
          <p:cNvSpPr txBox="1">
            <a:spLocks noChangeArrowheads="1"/>
          </p:cNvSpPr>
          <p:nvPr/>
        </p:nvSpPr>
        <p:spPr bwMode="auto">
          <a:xfrm>
            <a:off x="723902" y="425450"/>
            <a:ext cx="3455987"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square" lIns="90000" tIns="46800" rIns="90000" bIns="468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sz="3600" dirty="0">
                <a:solidFill>
                  <a:srgbClr val="0000DC"/>
                </a:solidFill>
              </a:rPr>
              <a:t>Sonografie</a:t>
            </a:r>
            <a:endParaRPr lang="en-GB" altLang="cs-CZ" sz="3600" dirty="0">
              <a:solidFill>
                <a:srgbClr val="0000DC"/>
              </a:solidFill>
            </a:endParaRPr>
          </a:p>
        </p:txBody>
      </p:sp>
    </p:spTree>
    <p:extLst>
      <p:ext uri="{BB962C8B-B14F-4D97-AF65-F5344CB8AC3E}">
        <p14:creationId xmlns:p14="http://schemas.microsoft.com/office/powerpoint/2010/main" val="1408933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dissolve">
                                      <p:cBhvr>
                                        <p:cTn id="7" dur="1000"/>
                                        <p:tgtEl>
                                          <p:spTgt spid="38915"/>
                                        </p:tgtEl>
                                      </p:cBhvr>
                                    </p:animEffect>
                                  </p:childTnLst>
                                </p:cTn>
                              </p:par>
                              <p:par>
                                <p:cTn id="8" presetID="9" presetClass="entr" presetSubtype="0" fill="hold" grpId="0" nodeType="withEffect">
                                  <p:stCondLst>
                                    <p:cond delay="500"/>
                                  </p:stCondLst>
                                  <p:childTnLst>
                                    <p:set>
                                      <p:cBhvr>
                                        <p:cTn id="9" dur="1" fill="hold">
                                          <p:stCondLst>
                                            <p:cond delay="0"/>
                                          </p:stCondLst>
                                        </p:cTn>
                                        <p:tgtEl>
                                          <p:spTgt spid="38919"/>
                                        </p:tgtEl>
                                        <p:attrNameLst>
                                          <p:attrName>style.visibility</p:attrName>
                                        </p:attrNameLst>
                                      </p:cBhvr>
                                      <p:to>
                                        <p:strVal val="visible"/>
                                      </p:to>
                                    </p:set>
                                    <p:animEffect transition="in" filter="dissolve">
                                      <p:cBhvr>
                                        <p:cTn id="10" dur="500"/>
                                        <p:tgtEl>
                                          <p:spTgt spid="38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nimBg="1"/>
      <p:bldP spid="389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číslo snímku 6">
            <a:extLst>
              <a:ext uri="{FF2B5EF4-FFF2-40B4-BE49-F238E27FC236}">
                <a16:creationId xmlns:a16="http://schemas.microsoft.com/office/drawing/2014/main" id="{9128B635-5E8A-4279-845B-0857AECBEDE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B7197ACB-03B0-44C5-9632-657C717CE640}" type="slidenum">
              <a:rPr lang="cs-CZ" altLang="cs-CZ" b="0"/>
              <a:pPr eaLnBrk="1" hangingPunct="1"/>
              <a:t>24</a:t>
            </a:fld>
            <a:endParaRPr lang="cs-CZ" altLang="cs-CZ" b="0"/>
          </a:p>
        </p:txBody>
      </p:sp>
      <p:sp>
        <p:nvSpPr>
          <p:cNvPr id="40963" name="Text Box 3">
            <a:extLst>
              <a:ext uri="{FF2B5EF4-FFF2-40B4-BE49-F238E27FC236}">
                <a16:creationId xmlns:a16="http://schemas.microsoft.com/office/drawing/2014/main" id="{2A89B791-013C-4181-B779-565E2C1D07D8}"/>
              </a:ext>
            </a:extLst>
          </p:cNvPr>
          <p:cNvSpPr txBox="1">
            <a:spLocks noChangeArrowheads="1"/>
          </p:cNvSpPr>
          <p:nvPr/>
        </p:nvSpPr>
        <p:spPr bwMode="auto">
          <a:xfrm>
            <a:off x="830317" y="5361297"/>
            <a:ext cx="10741573" cy="830997"/>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spcBef>
                <a:spcPct val="0"/>
              </a:spcBef>
            </a:pPr>
            <a:r>
              <a:rPr lang="cs-CZ" altLang="cs-CZ" dirty="0"/>
              <a:t>Omezení!  – absorpce UZ roste s jeho frekvencí =</a:t>
            </a:r>
            <a:r>
              <a:rPr lang="cs-CZ" altLang="cs-CZ" dirty="0">
                <a:cs typeface="Times New Roman" panose="02020603050405020304" pitchFamily="18" charset="0"/>
              </a:rPr>
              <a:t> menší hloubka průniku</a:t>
            </a:r>
            <a:endParaRPr lang="cs-CZ" altLang="cs-CZ" dirty="0"/>
          </a:p>
          <a:p>
            <a:pPr eaLnBrk="1" hangingPunct="1">
              <a:spcBef>
                <a:spcPct val="0"/>
              </a:spcBef>
            </a:pPr>
            <a:r>
              <a:rPr lang="cs-CZ" altLang="cs-CZ" i="1" dirty="0"/>
              <a:t>Kompromisní frekvence</a:t>
            </a:r>
            <a:r>
              <a:rPr lang="cs-CZ" altLang="cs-CZ" dirty="0"/>
              <a:t> 3-5 MHz – proniká do hloubky kolem 20 cm</a:t>
            </a:r>
          </a:p>
        </p:txBody>
      </p:sp>
      <p:sp>
        <p:nvSpPr>
          <p:cNvPr id="31748" name="Text Box 6">
            <a:extLst>
              <a:ext uri="{FF2B5EF4-FFF2-40B4-BE49-F238E27FC236}">
                <a16:creationId xmlns:a16="http://schemas.microsoft.com/office/drawing/2014/main" id="{314C38F7-55D7-4728-8B00-35947C7A13DD}"/>
              </a:ext>
            </a:extLst>
          </p:cNvPr>
          <p:cNvSpPr txBox="1">
            <a:spLocks noChangeArrowheads="1"/>
          </p:cNvSpPr>
          <p:nvPr/>
        </p:nvSpPr>
        <p:spPr bwMode="auto">
          <a:xfrm>
            <a:off x="324388" y="64451"/>
            <a:ext cx="5049079"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square" lIns="90000" tIns="46800" rIns="90000" bIns="468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sz="3600" dirty="0">
                <a:solidFill>
                  <a:srgbClr val="0000DC"/>
                </a:solidFill>
              </a:rPr>
              <a:t>Prostorové rozlišení sonografie</a:t>
            </a:r>
            <a:endParaRPr lang="en-GB" altLang="cs-CZ" sz="3600" dirty="0">
              <a:solidFill>
                <a:srgbClr val="0000DC"/>
              </a:solidFill>
            </a:endParaRPr>
          </a:p>
        </p:txBody>
      </p:sp>
      <p:sp>
        <p:nvSpPr>
          <p:cNvPr id="31749" name="Rectangle 7">
            <a:extLst>
              <a:ext uri="{FF2B5EF4-FFF2-40B4-BE49-F238E27FC236}">
                <a16:creationId xmlns:a16="http://schemas.microsoft.com/office/drawing/2014/main" id="{52DBADE1-74EF-4E57-9F71-BF486BDA1755}"/>
              </a:ext>
            </a:extLst>
          </p:cNvPr>
          <p:cNvSpPr>
            <a:spLocks noChangeArrowheads="1"/>
          </p:cNvSpPr>
          <p:nvPr/>
        </p:nvSpPr>
        <p:spPr bwMode="auto">
          <a:xfrm>
            <a:off x="1008506" y="1557339"/>
            <a:ext cx="4223895" cy="3049169"/>
          </a:xfrm>
          <a:prstGeom prst="rect">
            <a:avLst/>
          </a:prstGeom>
          <a:solidFill>
            <a:schemeClr val="bg1">
              <a:alpha val="5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dirty="0">
                <a:solidFill>
                  <a:srgbClr val="FF3300"/>
                </a:solidFill>
              </a:rPr>
              <a:t>Prostorové rozlišení</a:t>
            </a:r>
            <a:r>
              <a:rPr lang="cs-CZ" altLang="cs-CZ" dirty="0"/>
              <a:t> </a:t>
            </a:r>
            <a:r>
              <a:rPr lang="cs-CZ" altLang="cs-CZ" b="0" dirty="0"/>
              <a:t>UZ zobrazovacího systému je dáno vlnovou délkou UZ</a:t>
            </a:r>
            <a:r>
              <a:rPr lang="cs-CZ" altLang="cs-CZ" dirty="0"/>
              <a:t>. </a:t>
            </a:r>
            <a:r>
              <a:rPr lang="cs-CZ" altLang="cs-CZ" b="0" dirty="0"/>
              <a:t>Jestliže jsou rozměry objektu menší než tato vlnová délka, dochází jen k </a:t>
            </a:r>
            <a:r>
              <a:rPr lang="cs-CZ" altLang="cs-CZ" dirty="0"/>
              <a:t>rozptylu</a:t>
            </a:r>
            <a:r>
              <a:rPr lang="cs-CZ" altLang="cs-CZ" b="0" dirty="0"/>
              <a:t>. Proto vyžaduje vyšší prostorové rozlišení vyšší frekvenci UZ.</a:t>
            </a:r>
          </a:p>
        </p:txBody>
      </p:sp>
      <p:pic>
        <p:nvPicPr>
          <p:cNvPr id="31750" name="Picture 8">
            <a:extLst>
              <a:ext uri="{FF2B5EF4-FFF2-40B4-BE49-F238E27FC236}">
                <a16:creationId xmlns:a16="http://schemas.microsoft.com/office/drawing/2014/main" id="{DEBEB66D-27F8-471A-A6B3-743F4834257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14533" y="957669"/>
            <a:ext cx="5668961" cy="4063841"/>
          </a:xfrm>
          <a:noFill/>
        </p:spPr>
      </p:pic>
    </p:spTree>
    <p:extLst>
      <p:ext uri="{BB962C8B-B14F-4D97-AF65-F5344CB8AC3E}">
        <p14:creationId xmlns:p14="http://schemas.microsoft.com/office/powerpoint/2010/main" val="2374978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číslo snímku 3">
            <a:extLst>
              <a:ext uri="{FF2B5EF4-FFF2-40B4-BE49-F238E27FC236}">
                <a16:creationId xmlns:a16="http://schemas.microsoft.com/office/drawing/2014/main" id="{E2FF3257-2278-4E2E-97B9-A5FCCB81D7E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E1AB1886-EC22-494A-B49F-48D9890FE770}" type="slidenum">
              <a:rPr lang="cs-CZ" altLang="cs-CZ" b="0"/>
              <a:pPr eaLnBrk="1" hangingPunct="1"/>
              <a:t>25</a:t>
            </a:fld>
            <a:endParaRPr lang="cs-CZ" altLang="cs-CZ" b="0"/>
          </a:p>
        </p:txBody>
      </p:sp>
      <p:sp>
        <p:nvSpPr>
          <p:cNvPr id="43010" name="Rectangle 2">
            <a:extLst>
              <a:ext uri="{FF2B5EF4-FFF2-40B4-BE49-F238E27FC236}">
                <a16:creationId xmlns:a16="http://schemas.microsoft.com/office/drawing/2014/main" id="{5B372E0D-2C9D-4603-B78F-008D7C22E209}"/>
              </a:ext>
            </a:extLst>
          </p:cNvPr>
          <p:cNvSpPr>
            <a:spLocks noChangeArrowheads="1"/>
          </p:cNvSpPr>
          <p:nvPr/>
        </p:nvSpPr>
        <p:spPr bwMode="auto">
          <a:xfrm>
            <a:off x="1776248" y="3832225"/>
            <a:ext cx="9122979" cy="3025775"/>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spcBef>
                <a:spcPct val="20000"/>
              </a:spcBef>
              <a:buFont typeface="Wingdings" panose="05000000000000000000" pitchFamily="2" charset="2"/>
              <a:buChar char="Ø"/>
            </a:pPr>
            <a:r>
              <a:rPr lang="cs-CZ" altLang="cs-CZ" sz="2000" dirty="0">
                <a:solidFill>
                  <a:srgbClr val="FF3300"/>
                </a:solidFill>
              </a:rPr>
              <a:t>Axiální (osové) prostorové rozlišení </a:t>
            </a:r>
            <a:r>
              <a:rPr lang="cs-CZ" altLang="cs-CZ" sz="2000" dirty="0"/>
              <a:t>-  dáno vzdáleností dvou rozlišitelných struktur ležících v ose svazku – </a:t>
            </a:r>
            <a:r>
              <a:rPr lang="cs-CZ" altLang="cs-CZ" sz="2000" b="0" dirty="0"/>
              <a:t>závisí mj. na frekvenci (při 3,5 MHz kolem 0,5 mm).</a:t>
            </a:r>
          </a:p>
          <a:p>
            <a:pPr eaLnBrk="1" hangingPunct="1">
              <a:spcBef>
                <a:spcPct val="20000"/>
              </a:spcBef>
              <a:buFont typeface="Wingdings" panose="05000000000000000000" pitchFamily="2" charset="2"/>
              <a:buChar char="Ø"/>
            </a:pPr>
            <a:r>
              <a:rPr lang="cs-CZ" altLang="cs-CZ" sz="2000" dirty="0">
                <a:solidFill>
                  <a:srgbClr val="FF3300"/>
                </a:solidFill>
              </a:rPr>
              <a:t>Laterální (stranové) rozlišení</a:t>
            </a:r>
            <a:r>
              <a:rPr lang="cs-CZ" altLang="cs-CZ" sz="2000" dirty="0"/>
              <a:t> – dáno vzdáleností dvou rozlišitelných struktur kolmou k ose svazku </a:t>
            </a:r>
            <a:r>
              <a:rPr lang="cs-CZ" altLang="cs-CZ" sz="2000" b="0" dirty="0"/>
              <a:t>– závisí na šířce svazku.</a:t>
            </a:r>
          </a:p>
          <a:p>
            <a:pPr eaLnBrk="1" hangingPunct="1">
              <a:spcBef>
                <a:spcPct val="20000"/>
              </a:spcBef>
              <a:buFont typeface="Wingdings" panose="05000000000000000000" pitchFamily="2" charset="2"/>
              <a:buChar char="Ø"/>
            </a:pPr>
            <a:r>
              <a:rPr lang="cs-CZ" altLang="cs-CZ" sz="2000" dirty="0">
                <a:solidFill>
                  <a:srgbClr val="FF3300"/>
                </a:solidFill>
              </a:rPr>
              <a:t>Elevace</a:t>
            </a:r>
            <a:r>
              <a:rPr lang="cs-CZ" altLang="cs-CZ" sz="2000" b="0" dirty="0"/>
              <a:t> – schopnost rozlišit dvě roviny (řezy) ležící pod nebo nad (na obr. před nebo za) zobrazenou tomografickou rovinou – závisí na frekvenci a geometrii svazku.</a:t>
            </a:r>
            <a:endParaRPr lang="cs-CZ" altLang="cs-CZ" sz="2000" dirty="0"/>
          </a:p>
        </p:txBody>
      </p:sp>
      <p:sp>
        <p:nvSpPr>
          <p:cNvPr id="32772" name="Rectangle 4">
            <a:extLst>
              <a:ext uri="{FF2B5EF4-FFF2-40B4-BE49-F238E27FC236}">
                <a16:creationId xmlns:a16="http://schemas.microsoft.com/office/drawing/2014/main" id="{1CDF88B4-DD2F-4242-B35B-6AF5DCF57BAD}"/>
              </a:ext>
            </a:extLst>
          </p:cNvPr>
          <p:cNvSpPr>
            <a:spLocks noChangeArrowheads="1"/>
          </p:cNvSpPr>
          <p:nvPr/>
        </p:nvSpPr>
        <p:spPr bwMode="auto">
          <a:xfrm>
            <a:off x="666000" y="141071"/>
            <a:ext cx="77163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GB" altLang="cs-CZ" sz="2400" dirty="0">
                <a:solidFill>
                  <a:srgbClr val="FFFF00"/>
                </a:solidFill>
              </a:rPr>
              <a:t>  </a:t>
            </a:r>
            <a:r>
              <a:rPr lang="en-GB" altLang="cs-CZ" sz="3600" dirty="0">
                <a:solidFill>
                  <a:srgbClr val="0000DC"/>
                </a:solidFill>
              </a:rPr>
              <a:t> </a:t>
            </a:r>
            <a:r>
              <a:rPr lang="cs-CZ" altLang="cs-CZ" sz="3600" dirty="0">
                <a:solidFill>
                  <a:srgbClr val="0000DC"/>
                </a:solidFill>
              </a:rPr>
              <a:t>Prostorové rozlišení sonografie</a:t>
            </a:r>
            <a:endParaRPr lang="en-GB" altLang="cs-CZ" sz="3600" dirty="0">
              <a:solidFill>
                <a:srgbClr val="0000DC"/>
              </a:solidFill>
            </a:endParaRPr>
          </a:p>
        </p:txBody>
      </p:sp>
      <p:pic>
        <p:nvPicPr>
          <p:cNvPr id="32773" name="Picture 6">
            <a:extLst>
              <a:ext uri="{FF2B5EF4-FFF2-40B4-BE49-F238E27FC236}">
                <a16:creationId xmlns:a16="http://schemas.microsoft.com/office/drawing/2014/main" id="{4B6BFE99-1878-4F21-B905-65DD7289C1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1" y="908051"/>
            <a:ext cx="4392613"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275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1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0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číslo snímku 5">
            <a:extLst>
              <a:ext uri="{FF2B5EF4-FFF2-40B4-BE49-F238E27FC236}">
                <a16:creationId xmlns:a16="http://schemas.microsoft.com/office/drawing/2014/main" id="{8DCA006E-C8F0-4958-8E37-E4811903341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D3D86CDB-E0EE-4D0C-A4BA-93E7226FB20C}" type="slidenum">
              <a:rPr lang="cs-CZ" altLang="cs-CZ" b="0"/>
              <a:pPr eaLnBrk="1" hangingPunct="1"/>
              <a:t>26</a:t>
            </a:fld>
            <a:endParaRPr lang="cs-CZ" altLang="cs-CZ" b="0"/>
          </a:p>
        </p:txBody>
      </p:sp>
      <p:sp>
        <p:nvSpPr>
          <p:cNvPr id="45058" name="Rectangle 2">
            <a:extLst>
              <a:ext uri="{FF2B5EF4-FFF2-40B4-BE49-F238E27FC236}">
                <a16:creationId xmlns:a16="http://schemas.microsoft.com/office/drawing/2014/main" id="{25684064-F6A1-4C95-9DBE-3EB7EA13813E}"/>
              </a:ext>
            </a:extLst>
          </p:cNvPr>
          <p:cNvSpPr>
            <a:spLocks noChangeArrowheads="1"/>
          </p:cNvSpPr>
          <p:nvPr/>
        </p:nvSpPr>
        <p:spPr bwMode="auto">
          <a:xfrm>
            <a:off x="1250731" y="1484313"/>
            <a:ext cx="9343697" cy="4824412"/>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450850" indent="-45085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spcBef>
                <a:spcPct val="20000"/>
              </a:spcBef>
            </a:pPr>
            <a:r>
              <a:rPr lang="cs-CZ" altLang="cs-CZ" sz="2400" dirty="0"/>
              <a:t>	</a:t>
            </a:r>
            <a:r>
              <a:rPr lang="cs-CZ" altLang="cs-CZ" sz="2800" dirty="0"/>
              <a:t>Nejvyšší rozlišovací schopnost zjišťujeme v nejužší části profilu UZ svazku.  </a:t>
            </a:r>
          </a:p>
          <a:p>
            <a:pPr eaLnBrk="1" hangingPunct="1">
              <a:spcBef>
                <a:spcPct val="20000"/>
              </a:spcBef>
            </a:pPr>
            <a:r>
              <a:rPr lang="cs-CZ" altLang="cs-CZ" sz="2800" dirty="0">
                <a:solidFill>
                  <a:srgbClr val="FF3300"/>
                </a:solidFill>
              </a:rPr>
              <a:t>	Fokusace </a:t>
            </a:r>
            <a:r>
              <a:rPr lang="cs-CZ" altLang="cs-CZ" sz="2800" dirty="0"/>
              <a:t>– </a:t>
            </a:r>
            <a:r>
              <a:rPr lang="cs-CZ" altLang="cs-CZ" sz="2800" b="0" dirty="0"/>
              <a:t>UZ svazek je </a:t>
            </a:r>
            <a:r>
              <a:rPr lang="cs-CZ" altLang="cs-CZ" sz="2800" dirty="0"/>
              <a:t>konvergován </a:t>
            </a:r>
            <a:r>
              <a:rPr lang="cs-CZ" altLang="cs-CZ" sz="2800" b="0" dirty="0"/>
              <a:t>na vyšetřovanou strukturu pomocí akustické čočky (tvaru vrstvy na povrchu měniče) nebo elektronicky. </a:t>
            </a:r>
          </a:p>
          <a:p>
            <a:pPr eaLnBrk="1" hangingPunct="1">
              <a:spcBef>
                <a:spcPct val="20000"/>
              </a:spcBef>
              <a:buFont typeface="Wingdings" panose="05000000000000000000" pitchFamily="2" charset="2"/>
              <a:buChar char="Ø"/>
            </a:pPr>
            <a:r>
              <a:rPr lang="cs-CZ" altLang="cs-CZ" sz="2800" dirty="0"/>
              <a:t>Sondy mohou být univerzální nebo speciálně upravené </a:t>
            </a:r>
            <a:r>
              <a:rPr lang="cs-CZ" altLang="cs-CZ" sz="2800" b="0" dirty="0"/>
              <a:t>pro různé účely s různými ohnisky.</a:t>
            </a:r>
          </a:p>
          <a:p>
            <a:pPr eaLnBrk="1" hangingPunct="1">
              <a:spcBef>
                <a:spcPct val="20000"/>
              </a:spcBef>
              <a:buFont typeface="Wingdings" panose="05000000000000000000" pitchFamily="2" charset="2"/>
              <a:buChar char="Ø"/>
            </a:pPr>
            <a:r>
              <a:rPr lang="cs-CZ" altLang="cs-CZ" sz="2800" dirty="0"/>
              <a:t>Polohu ohniska lze měnit </a:t>
            </a:r>
            <a:r>
              <a:rPr lang="cs-CZ" altLang="cs-CZ" sz="2800" b="0" dirty="0"/>
              <a:t>u většiny sektorových sond) </a:t>
            </a:r>
          </a:p>
        </p:txBody>
      </p:sp>
      <p:sp>
        <p:nvSpPr>
          <p:cNvPr id="33796" name="Rectangle 3">
            <a:extLst>
              <a:ext uri="{FF2B5EF4-FFF2-40B4-BE49-F238E27FC236}">
                <a16:creationId xmlns:a16="http://schemas.microsoft.com/office/drawing/2014/main" id="{A5CB38DF-6DD1-4240-AAAF-987112CBF11D}"/>
              </a:ext>
            </a:extLst>
          </p:cNvPr>
          <p:cNvSpPr>
            <a:spLocks noChangeArrowheads="1"/>
          </p:cNvSpPr>
          <p:nvPr/>
        </p:nvSpPr>
        <p:spPr bwMode="auto">
          <a:xfrm>
            <a:off x="918888" y="345965"/>
            <a:ext cx="71834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sz="3600" dirty="0">
                <a:solidFill>
                  <a:srgbClr val="0000DC"/>
                </a:solidFill>
              </a:rPr>
              <a:t>Prostorové rozlišení sonografie</a:t>
            </a:r>
            <a:endParaRPr lang="en-GB" altLang="cs-CZ" sz="3600" dirty="0">
              <a:solidFill>
                <a:srgbClr val="0000DC"/>
              </a:solidFill>
            </a:endParaRPr>
          </a:p>
        </p:txBody>
      </p:sp>
    </p:spTree>
    <p:extLst>
      <p:ext uri="{BB962C8B-B14F-4D97-AF65-F5344CB8AC3E}">
        <p14:creationId xmlns:p14="http://schemas.microsoft.com/office/powerpoint/2010/main" val="1086264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8">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číslo snímku 5">
            <a:extLst>
              <a:ext uri="{FF2B5EF4-FFF2-40B4-BE49-F238E27FC236}">
                <a16:creationId xmlns:a16="http://schemas.microsoft.com/office/drawing/2014/main" id="{4EEC6A2B-F1EB-4EA3-86A6-5C352F593F3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DAA93935-9367-4530-87FB-8F606E63667D}" type="slidenum">
              <a:rPr lang="cs-CZ" altLang="cs-CZ" b="0"/>
              <a:pPr eaLnBrk="1" hangingPunct="1"/>
              <a:t>27</a:t>
            </a:fld>
            <a:endParaRPr lang="cs-CZ" altLang="cs-CZ" b="0"/>
          </a:p>
        </p:txBody>
      </p:sp>
      <p:sp>
        <p:nvSpPr>
          <p:cNvPr id="34819" name="Rectangle 2">
            <a:extLst>
              <a:ext uri="{FF2B5EF4-FFF2-40B4-BE49-F238E27FC236}">
                <a16:creationId xmlns:a16="http://schemas.microsoft.com/office/drawing/2014/main" id="{F1BEE8FD-E1B2-4345-AA30-F12B15E86E00}"/>
              </a:ext>
            </a:extLst>
          </p:cNvPr>
          <p:cNvSpPr>
            <a:spLocks noGrp="1" noChangeArrowheads="1"/>
          </p:cNvSpPr>
          <p:nvPr>
            <p:ph type="title"/>
          </p:nvPr>
        </p:nvSpPr>
        <p:spPr>
          <a:xfrm>
            <a:off x="1203455" y="466362"/>
            <a:ext cx="5806924" cy="451576"/>
          </a:xfrm>
        </p:spPr>
        <p:txBody>
          <a:bodyPr/>
          <a:lstStyle/>
          <a:p>
            <a:pPr algn="l" eaLnBrk="1" hangingPunct="1"/>
            <a:r>
              <a:rPr lang="cs-CZ" altLang="cs-CZ" sz="3600" b="1" dirty="0">
                <a:solidFill>
                  <a:srgbClr val="0000DC"/>
                </a:solidFill>
              </a:rPr>
              <a:t>Intervenční sonografie</a:t>
            </a:r>
            <a:endParaRPr lang="en-GB" altLang="cs-CZ" sz="3600" b="1" dirty="0">
              <a:solidFill>
                <a:srgbClr val="0000DC"/>
              </a:solidFill>
            </a:endParaRPr>
          </a:p>
        </p:txBody>
      </p:sp>
      <p:sp>
        <p:nvSpPr>
          <p:cNvPr id="98307" name="Rectangle 3">
            <a:extLst>
              <a:ext uri="{FF2B5EF4-FFF2-40B4-BE49-F238E27FC236}">
                <a16:creationId xmlns:a16="http://schemas.microsoft.com/office/drawing/2014/main" id="{1B9F82BF-F355-4985-9127-F3CCB1B1740F}"/>
              </a:ext>
            </a:extLst>
          </p:cNvPr>
          <p:cNvSpPr>
            <a:spLocks noGrp="1" noChangeArrowheads="1"/>
          </p:cNvSpPr>
          <p:nvPr>
            <p:ph type="body" idx="1"/>
          </p:nvPr>
        </p:nvSpPr>
        <p:spPr>
          <a:xfrm>
            <a:off x="512379" y="1460938"/>
            <a:ext cx="7189077" cy="4704912"/>
          </a:xfrm>
          <a:solidFill>
            <a:schemeClr val="bg1">
              <a:alpha val="59999"/>
            </a:schemeClr>
          </a:solidFill>
        </p:spPr>
        <p:txBody>
          <a:bodyPr/>
          <a:lstStyle/>
          <a:p>
            <a:pPr eaLnBrk="1" hangingPunct="1">
              <a:lnSpc>
                <a:spcPct val="90000"/>
              </a:lnSpc>
              <a:buClr>
                <a:schemeClr val="tx1"/>
              </a:buClr>
              <a:buFont typeface="Wingdings" panose="05000000000000000000" pitchFamily="2" charset="2"/>
              <a:buChar char="Ø"/>
            </a:pPr>
            <a:r>
              <a:rPr lang="cs-CZ" altLang="cs-CZ" sz="2800" b="1" dirty="0"/>
              <a:t>Intervenční sonografie se využívá hlavně při provádění punkcí</a:t>
            </a:r>
            <a:endParaRPr lang="en-GB" altLang="cs-CZ" sz="2800" b="1" dirty="0"/>
          </a:p>
          <a:p>
            <a:pPr eaLnBrk="1" hangingPunct="1">
              <a:lnSpc>
                <a:spcPct val="90000"/>
              </a:lnSpc>
              <a:buClr>
                <a:schemeClr val="tx1"/>
              </a:buClr>
              <a:buFont typeface="Wingdings" panose="05000000000000000000" pitchFamily="2" charset="2"/>
              <a:buChar char="Ø"/>
            </a:pPr>
            <a:r>
              <a:rPr lang="en-GB" altLang="cs-CZ" sz="2800" b="1" dirty="0">
                <a:solidFill>
                  <a:srgbClr val="FF3300"/>
                </a:solidFill>
              </a:rPr>
              <a:t>diagnostic</a:t>
            </a:r>
            <a:r>
              <a:rPr lang="cs-CZ" altLang="cs-CZ" sz="2800" b="1" dirty="0" err="1">
                <a:solidFill>
                  <a:srgbClr val="FF3300"/>
                </a:solidFill>
              </a:rPr>
              <a:t>kých</a:t>
            </a:r>
            <a:r>
              <a:rPr lang="en-GB" altLang="cs-CZ" sz="2800" b="1" dirty="0"/>
              <a:t> – </a:t>
            </a:r>
            <a:r>
              <a:rPr lang="cs-CZ" altLang="cs-CZ" sz="2800" dirty="0"/>
              <a:t>punkce tenkou jehlou pro odběr vzorků tkáně na histologické vyšetření</a:t>
            </a:r>
            <a:endParaRPr lang="en-GB" altLang="cs-CZ" sz="2800" dirty="0"/>
          </a:p>
          <a:p>
            <a:pPr eaLnBrk="1" hangingPunct="1">
              <a:lnSpc>
                <a:spcPct val="90000"/>
              </a:lnSpc>
              <a:buClr>
                <a:schemeClr val="tx1"/>
              </a:buClr>
              <a:buFont typeface="Wingdings" panose="05000000000000000000" pitchFamily="2" charset="2"/>
              <a:buChar char="Ø"/>
            </a:pPr>
            <a:r>
              <a:rPr lang="en-GB" altLang="cs-CZ" sz="2800" b="1" dirty="0" err="1">
                <a:solidFill>
                  <a:srgbClr val="FF3300"/>
                </a:solidFill>
              </a:rPr>
              <a:t>terapeutic</a:t>
            </a:r>
            <a:r>
              <a:rPr lang="cs-CZ" altLang="cs-CZ" sz="2800" b="1" dirty="0" err="1">
                <a:solidFill>
                  <a:srgbClr val="FF3300"/>
                </a:solidFill>
              </a:rPr>
              <a:t>kých</a:t>
            </a:r>
            <a:r>
              <a:rPr lang="en-GB" altLang="cs-CZ" sz="2800" b="1" dirty="0"/>
              <a:t> – </a:t>
            </a:r>
            <a:r>
              <a:rPr lang="cs-CZ" altLang="cs-CZ" sz="2800" dirty="0"/>
              <a:t>navádění injekcí, pro aspiraci obsahu cyst nebo abscesů, výpotků atd</a:t>
            </a:r>
            <a:r>
              <a:rPr lang="en-GB" altLang="cs-CZ" sz="2800" dirty="0"/>
              <a:t>.</a:t>
            </a:r>
            <a:r>
              <a:rPr lang="en-GB" altLang="cs-CZ" sz="2800" b="1" dirty="0"/>
              <a:t>     </a:t>
            </a:r>
            <a:endParaRPr lang="cs-CZ" altLang="cs-CZ" sz="2800" b="1" dirty="0"/>
          </a:p>
          <a:p>
            <a:pPr eaLnBrk="1" hangingPunct="1">
              <a:lnSpc>
                <a:spcPct val="90000"/>
              </a:lnSpc>
              <a:buClr>
                <a:schemeClr val="tx1"/>
              </a:buClr>
              <a:buFont typeface="Wingdings" panose="05000000000000000000" pitchFamily="2" charset="2"/>
              <a:buChar char="Ø"/>
            </a:pPr>
            <a:endParaRPr lang="en-GB" altLang="cs-CZ" sz="2800" b="1" dirty="0"/>
          </a:p>
          <a:p>
            <a:pPr eaLnBrk="1" hangingPunct="1">
              <a:lnSpc>
                <a:spcPct val="90000"/>
              </a:lnSpc>
              <a:buClr>
                <a:schemeClr val="tx1"/>
              </a:buClr>
              <a:buFont typeface="Wingdings" panose="05000000000000000000" pitchFamily="2" charset="2"/>
              <a:buChar char="Ø"/>
            </a:pPr>
            <a:r>
              <a:rPr lang="cs-CZ" altLang="cs-CZ" sz="2800" dirty="0"/>
              <a:t>Punkce může být provedena </a:t>
            </a:r>
            <a:r>
              <a:rPr lang="en-GB" altLang="cs-CZ" sz="2800" dirty="0"/>
              <a:t>„</a:t>
            </a:r>
            <a:r>
              <a:rPr lang="cs-CZ" altLang="cs-CZ" sz="2800" dirty="0"/>
              <a:t>z volné ruky</a:t>
            </a:r>
            <a:r>
              <a:rPr lang="en-GB" altLang="cs-CZ" sz="2800" dirty="0"/>
              <a:t>“ – </a:t>
            </a:r>
            <a:r>
              <a:rPr lang="cs-CZ" altLang="cs-CZ" sz="2800" dirty="0"/>
              <a:t>sonda je blízko místa punkce</a:t>
            </a:r>
            <a:r>
              <a:rPr lang="en-GB" altLang="cs-CZ" sz="2800" dirty="0"/>
              <a:t> – </a:t>
            </a:r>
            <a:r>
              <a:rPr lang="cs-CZ" altLang="cs-CZ" sz="2800" dirty="0"/>
              <a:t>nebo je punkční jehla naváděna speciálním punkčním vodicím nástavcem</a:t>
            </a:r>
            <a:r>
              <a:rPr lang="en-GB" altLang="cs-CZ" sz="2800" dirty="0"/>
              <a:t>.</a:t>
            </a:r>
          </a:p>
        </p:txBody>
      </p:sp>
      <p:pic>
        <p:nvPicPr>
          <p:cNvPr id="1026" name="Picture 2">
            <a:extLst>
              <a:ext uri="{FF2B5EF4-FFF2-40B4-BE49-F238E27FC236}">
                <a16:creationId xmlns:a16="http://schemas.microsoft.com/office/drawing/2014/main" id="{94DF5E31-1CDA-4784-BAF4-96744BECFE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1456" y="1460938"/>
            <a:ext cx="4343399" cy="2614612"/>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15975C2F-9EB1-47BC-AFF7-4C0006CF1566}"/>
              </a:ext>
            </a:extLst>
          </p:cNvPr>
          <p:cNvSpPr txBox="1"/>
          <p:nvPr/>
        </p:nvSpPr>
        <p:spPr>
          <a:xfrm>
            <a:off x="7872247" y="4335870"/>
            <a:ext cx="3993931" cy="738664"/>
          </a:xfrm>
          <a:prstGeom prst="rect">
            <a:avLst/>
          </a:prstGeom>
          <a:noFill/>
        </p:spPr>
        <p:txBody>
          <a:bodyPr wrap="square">
            <a:spAutoFit/>
          </a:bodyPr>
          <a:lstStyle/>
          <a:p>
            <a:r>
              <a:rPr lang="en-GB" sz="1400" dirty="0"/>
              <a:t>https://theultrasoundsite.co.uk/region-specific-ultrasound-guided-injections/ultrasound-guided-injections-wrist-hand/</a:t>
            </a:r>
          </a:p>
        </p:txBody>
      </p:sp>
    </p:spTree>
    <p:extLst>
      <p:ext uri="{BB962C8B-B14F-4D97-AF65-F5344CB8AC3E}">
        <p14:creationId xmlns:p14="http://schemas.microsoft.com/office/powerpoint/2010/main" val="2482173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83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83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83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číslo snímku 3">
            <a:extLst>
              <a:ext uri="{FF2B5EF4-FFF2-40B4-BE49-F238E27FC236}">
                <a16:creationId xmlns:a16="http://schemas.microsoft.com/office/drawing/2014/main" id="{A4D83330-8D2E-4ABD-955A-F6F60E439BA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69EFF306-99A8-45F8-9490-E60991DA3DF5}" type="slidenum">
              <a:rPr lang="cs-CZ" altLang="cs-CZ" b="0"/>
              <a:pPr eaLnBrk="1" hangingPunct="1"/>
              <a:t>28</a:t>
            </a:fld>
            <a:endParaRPr lang="cs-CZ" altLang="cs-CZ" b="0"/>
          </a:p>
        </p:txBody>
      </p:sp>
      <p:sp>
        <p:nvSpPr>
          <p:cNvPr id="35843" name="Text Box 2">
            <a:extLst>
              <a:ext uri="{FF2B5EF4-FFF2-40B4-BE49-F238E27FC236}">
                <a16:creationId xmlns:a16="http://schemas.microsoft.com/office/drawing/2014/main" id="{EDB73051-2B45-4E9A-95EF-535A77BB3BCC}"/>
              </a:ext>
            </a:extLst>
          </p:cNvPr>
          <p:cNvSpPr txBox="1">
            <a:spLocks noChangeArrowheads="1"/>
          </p:cNvSpPr>
          <p:nvPr/>
        </p:nvSpPr>
        <p:spPr bwMode="auto">
          <a:xfrm>
            <a:off x="1847851" y="549275"/>
            <a:ext cx="8353425" cy="5632311"/>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spcBef>
                <a:spcPct val="80000"/>
              </a:spcBef>
            </a:pPr>
            <a:r>
              <a:rPr lang="cs-CZ" altLang="cs-CZ" sz="3600" dirty="0" err="1">
                <a:solidFill>
                  <a:srgbClr val="0000DC"/>
                </a:solidFill>
              </a:rPr>
              <a:t>Echokontrastní</a:t>
            </a:r>
            <a:r>
              <a:rPr lang="cs-CZ" altLang="cs-CZ" sz="3600" dirty="0">
                <a:solidFill>
                  <a:srgbClr val="0000DC"/>
                </a:solidFill>
              </a:rPr>
              <a:t> prostředky </a:t>
            </a:r>
          </a:p>
          <a:p>
            <a:pPr eaLnBrk="1" hangingPunct="1">
              <a:spcBef>
                <a:spcPct val="0"/>
              </a:spcBef>
            </a:pPr>
            <a:endParaRPr lang="cs-CZ" altLang="cs-CZ" sz="2400" dirty="0"/>
          </a:p>
          <a:p>
            <a:pPr eaLnBrk="1" hangingPunct="1">
              <a:spcBef>
                <a:spcPct val="0"/>
              </a:spcBef>
              <a:buFontTx/>
              <a:buChar char="-"/>
            </a:pPr>
            <a:r>
              <a:rPr lang="cs-CZ" altLang="cs-CZ" sz="2400" dirty="0"/>
              <a:t>Zvyšují </a:t>
            </a:r>
            <a:r>
              <a:rPr lang="cs-CZ" altLang="cs-CZ" sz="2400" dirty="0" err="1"/>
              <a:t>echogenitu</a:t>
            </a:r>
            <a:r>
              <a:rPr lang="cs-CZ" altLang="cs-CZ" sz="2400" dirty="0"/>
              <a:t> </a:t>
            </a:r>
            <a:r>
              <a:rPr lang="cs-CZ" altLang="cs-CZ" sz="2400" b="0" dirty="0"/>
              <a:t>proudící krve</a:t>
            </a:r>
          </a:p>
          <a:p>
            <a:pPr eaLnBrk="1" hangingPunct="1">
              <a:spcBef>
                <a:spcPct val="0"/>
              </a:spcBef>
              <a:buFontTx/>
              <a:buChar char="-"/>
            </a:pPr>
            <a:r>
              <a:rPr lang="cs-CZ" altLang="cs-CZ" sz="2400" b="0" dirty="0"/>
              <a:t>Plynové </a:t>
            </a:r>
            <a:r>
              <a:rPr lang="cs-CZ" altLang="cs-CZ" sz="2400" b="0" dirty="0" err="1"/>
              <a:t>mikrobubliny</a:t>
            </a:r>
            <a:endParaRPr lang="cs-CZ" altLang="cs-CZ" sz="2400" b="0" dirty="0"/>
          </a:p>
          <a:p>
            <a:pPr eaLnBrk="1" hangingPunct="1">
              <a:spcBef>
                <a:spcPct val="0"/>
              </a:spcBef>
            </a:pPr>
            <a:r>
              <a:rPr lang="cs-CZ" altLang="cs-CZ" sz="2400" b="0" dirty="0"/>
              <a:t>(hlavně vzduch nebo </a:t>
            </a:r>
          </a:p>
          <a:p>
            <a:pPr eaLnBrk="1" hangingPunct="1">
              <a:spcBef>
                <a:spcPct val="0"/>
              </a:spcBef>
            </a:pPr>
            <a:r>
              <a:rPr lang="cs-CZ" altLang="cs-CZ" sz="2400" b="0" dirty="0"/>
              <a:t>těkavé uhlovodíky) </a:t>
            </a:r>
          </a:p>
          <a:p>
            <a:pPr eaLnBrk="1" hangingPunct="1">
              <a:spcBef>
                <a:spcPct val="0"/>
              </a:spcBef>
            </a:pPr>
            <a:r>
              <a:rPr lang="cs-CZ" altLang="cs-CZ" sz="2400" b="0" dirty="0"/>
              <a:t>- volné</a:t>
            </a:r>
          </a:p>
          <a:p>
            <a:pPr eaLnBrk="1" hangingPunct="1">
              <a:spcBef>
                <a:spcPct val="0"/>
              </a:spcBef>
              <a:buFontTx/>
              <a:buChar char="-"/>
            </a:pPr>
            <a:r>
              <a:rPr lang="cs-CZ" altLang="cs-CZ" sz="2400" b="0" dirty="0"/>
              <a:t> uzavřené </a:t>
            </a:r>
          </a:p>
          <a:p>
            <a:pPr eaLnBrk="1" hangingPunct="1">
              <a:spcBef>
                <a:spcPct val="0"/>
              </a:spcBef>
            </a:pPr>
            <a:r>
              <a:rPr lang="cs-CZ" altLang="cs-CZ" sz="2400" b="0" dirty="0"/>
              <a:t>(</a:t>
            </a:r>
            <a:r>
              <a:rPr lang="cs-CZ" altLang="cs-CZ" sz="2400" b="0" dirty="0" err="1"/>
              <a:t>enkapsulované</a:t>
            </a:r>
            <a:r>
              <a:rPr lang="cs-CZ" altLang="cs-CZ" sz="2400" b="0" dirty="0"/>
              <a:t>) </a:t>
            </a:r>
          </a:p>
          <a:p>
            <a:pPr eaLnBrk="1" hangingPunct="1">
              <a:spcBef>
                <a:spcPct val="0"/>
              </a:spcBef>
            </a:pPr>
            <a:r>
              <a:rPr lang="cs-CZ" altLang="cs-CZ" sz="2400" b="0" dirty="0"/>
              <a:t>v obalu z biopolymeru</a:t>
            </a:r>
          </a:p>
          <a:p>
            <a:pPr eaLnBrk="1" hangingPunct="1">
              <a:spcBef>
                <a:spcPct val="0"/>
              </a:spcBef>
            </a:pPr>
            <a:endParaRPr lang="cs-CZ" altLang="cs-CZ" sz="2400" b="0" dirty="0"/>
          </a:p>
          <a:p>
            <a:pPr eaLnBrk="1" hangingPunct="1">
              <a:spcBef>
                <a:spcPct val="0"/>
              </a:spcBef>
            </a:pPr>
            <a:endParaRPr lang="cs-CZ" altLang="cs-CZ" sz="2400" b="0" dirty="0"/>
          </a:p>
          <a:p>
            <a:pPr algn="r" eaLnBrk="1" hangingPunct="1">
              <a:spcBef>
                <a:spcPct val="0"/>
              </a:spcBef>
            </a:pPr>
            <a:r>
              <a:rPr lang="cs-CZ" altLang="cs-CZ" sz="2000" b="0" dirty="0"/>
              <a:t>SEM mikrosnímek</a:t>
            </a:r>
          </a:p>
          <a:p>
            <a:pPr algn="r" eaLnBrk="1" hangingPunct="1">
              <a:spcBef>
                <a:spcPct val="0"/>
              </a:spcBef>
            </a:pPr>
            <a:r>
              <a:rPr lang="cs-CZ" altLang="cs-CZ" sz="2000" b="0" dirty="0" err="1"/>
              <a:t>enkapsulovaného</a:t>
            </a:r>
            <a:r>
              <a:rPr lang="cs-CZ" altLang="cs-CZ" sz="2000" b="0" dirty="0"/>
              <a:t> </a:t>
            </a:r>
          </a:p>
          <a:p>
            <a:pPr algn="r" eaLnBrk="1" hangingPunct="1">
              <a:spcBef>
                <a:spcPct val="0"/>
              </a:spcBef>
            </a:pPr>
            <a:r>
              <a:rPr lang="cs-CZ" altLang="cs-CZ" sz="2000" b="0" dirty="0" err="1"/>
              <a:t>echokontrastního</a:t>
            </a:r>
            <a:r>
              <a:rPr lang="cs-CZ" altLang="cs-CZ" sz="2000" b="0" dirty="0"/>
              <a:t> prostředku</a:t>
            </a:r>
          </a:p>
        </p:txBody>
      </p:sp>
      <p:pic>
        <p:nvPicPr>
          <p:cNvPr id="95236" name="Picture 4">
            <a:extLst>
              <a:ext uri="{FF2B5EF4-FFF2-40B4-BE49-F238E27FC236}">
                <a16:creationId xmlns:a16="http://schemas.microsoft.com/office/drawing/2014/main" id="{50FDA64D-7C5C-4432-961A-5BFE72F4392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3159" y="1393656"/>
            <a:ext cx="4687614" cy="371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60877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95236"/>
                                        </p:tgtEl>
                                        <p:attrNameLst>
                                          <p:attrName>style.visibility</p:attrName>
                                        </p:attrNameLst>
                                      </p:cBhvr>
                                      <p:to>
                                        <p:strVal val="visible"/>
                                      </p:to>
                                    </p:set>
                                    <p:animEffect transition="in" filter="wedge">
                                      <p:cBhvr>
                                        <p:cTn id="7" dur="500"/>
                                        <p:tgtEl>
                                          <p:spTgt spid="95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číslo snímku 3">
            <a:extLst>
              <a:ext uri="{FF2B5EF4-FFF2-40B4-BE49-F238E27FC236}">
                <a16:creationId xmlns:a16="http://schemas.microsoft.com/office/drawing/2014/main" id="{0B17B2FF-CAF2-4CA2-BA07-B8B362E4E35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203DA4C0-963E-4925-BBA5-A0677ABB4C42}" type="slidenum">
              <a:rPr lang="cs-CZ" altLang="cs-CZ" b="0"/>
              <a:pPr eaLnBrk="1" hangingPunct="1"/>
              <a:t>29</a:t>
            </a:fld>
            <a:endParaRPr lang="cs-CZ" altLang="cs-CZ" b="0"/>
          </a:p>
        </p:txBody>
      </p:sp>
      <p:sp>
        <p:nvSpPr>
          <p:cNvPr id="36867" name="Text Box 2">
            <a:extLst>
              <a:ext uri="{FF2B5EF4-FFF2-40B4-BE49-F238E27FC236}">
                <a16:creationId xmlns:a16="http://schemas.microsoft.com/office/drawing/2014/main" id="{303947B3-3AEF-4403-9D03-03EBDC26C4D3}"/>
              </a:ext>
            </a:extLst>
          </p:cNvPr>
          <p:cNvSpPr txBox="1">
            <a:spLocks noChangeArrowheads="1"/>
          </p:cNvSpPr>
          <p:nvPr/>
        </p:nvSpPr>
        <p:spPr bwMode="auto">
          <a:xfrm>
            <a:off x="1919289" y="333376"/>
            <a:ext cx="8353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spcBef>
                <a:spcPct val="80000"/>
              </a:spcBef>
            </a:pPr>
            <a:r>
              <a:rPr lang="en-GB" altLang="cs-CZ" sz="3600" dirty="0">
                <a:solidFill>
                  <a:srgbClr val="0000DC"/>
                </a:solidFill>
              </a:rPr>
              <a:t>Echo</a:t>
            </a:r>
            <a:r>
              <a:rPr lang="cs-CZ" altLang="cs-CZ" sz="3600" dirty="0">
                <a:solidFill>
                  <a:srgbClr val="0000DC"/>
                </a:solidFill>
              </a:rPr>
              <a:t>k</a:t>
            </a:r>
            <a:r>
              <a:rPr lang="en-GB" altLang="cs-CZ" sz="3600" dirty="0" err="1">
                <a:solidFill>
                  <a:srgbClr val="0000DC"/>
                </a:solidFill>
              </a:rPr>
              <a:t>ontrast</a:t>
            </a:r>
            <a:r>
              <a:rPr lang="cs-CZ" altLang="cs-CZ" sz="3600" dirty="0">
                <a:solidFill>
                  <a:srgbClr val="0000DC"/>
                </a:solidFill>
              </a:rPr>
              <a:t>ní prostředky </a:t>
            </a:r>
            <a:r>
              <a:rPr lang="en-GB" altLang="cs-CZ" sz="3600" dirty="0">
                <a:solidFill>
                  <a:srgbClr val="0000DC"/>
                </a:solidFill>
              </a:rPr>
              <a:t>- </a:t>
            </a:r>
            <a:r>
              <a:rPr lang="cs-CZ" altLang="cs-CZ" sz="3600" dirty="0">
                <a:solidFill>
                  <a:srgbClr val="0000DC"/>
                </a:solidFill>
              </a:rPr>
              <a:t>použití</a:t>
            </a:r>
            <a:endParaRPr lang="en-GB" altLang="cs-CZ" sz="3600" dirty="0">
              <a:solidFill>
                <a:srgbClr val="0000DC"/>
              </a:solidFill>
            </a:endParaRPr>
          </a:p>
        </p:txBody>
      </p:sp>
      <p:pic>
        <p:nvPicPr>
          <p:cNvPr id="36870" name="Picture 6" descr="FNH 18s">
            <a:extLst>
              <a:ext uri="{FF2B5EF4-FFF2-40B4-BE49-F238E27FC236}">
                <a16:creationId xmlns:a16="http://schemas.microsoft.com/office/drawing/2014/main" id="{4D767971-79E0-4C4E-B61C-A40D18E8B7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3944" y="2874552"/>
            <a:ext cx="1978025"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 Box 8">
            <a:extLst>
              <a:ext uri="{FF2B5EF4-FFF2-40B4-BE49-F238E27FC236}">
                <a16:creationId xmlns:a16="http://schemas.microsoft.com/office/drawing/2014/main" id="{0CDFA61E-F27D-4B08-97A7-0E839AA2B064}"/>
              </a:ext>
            </a:extLst>
          </p:cNvPr>
          <p:cNvSpPr txBox="1">
            <a:spLocks noChangeArrowheads="1"/>
          </p:cNvSpPr>
          <p:nvPr/>
        </p:nvSpPr>
        <p:spPr bwMode="auto">
          <a:xfrm>
            <a:off x="7561063" y="1985913"/>
            <a:ext cx="3062288"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sz="1600" b="0" dirty="0"/>
              <a:t>Kontrastní zobrazeni ložiskové </a:t>
            </a:r>
            <a:r>
              <a:rPr lang="cs-CZ" altLang="cs-CZ" sz="1600" b="0" dirty="0" err="1"/>
              <a:t>nodulární</a:t>
            </a:r>
            <a:r>
              <a:rPr lang="cs-CZ" altLang="cs-CZ" sz="1600" b="0" dirty="0"/>
              <a:t> hyperplazie v játrech</a:t>
            </a:r>
          </a:p>
        </p:txBody>
      </p:sp>
      <p:sp>
        <p:nvSpPr>
          <p:cNvPr id="36872" name="Text Box 10">
            <a:extLst>
              <a:ext uri="{FF2B5EF4-FFF2-40B4-BE49-F238E27FC236}">
                <a16:creationId xmlns:a16="http://schemas.microsoft.com/office/drawing/2014/main" id="{73201BE4-ECF0-4F16-A59F-D5C0974F261B}"/>
              </a:ext>
            </a:extLst>
          </p:cNvPr>
          <p:cNvSpPr txBox="1">
            <a:spLocks noChangeArrowheads="1"/>
          </p:cNvSpPr>
          <p:nvPr/>
        </p:nvSpPr>
        <p:spPr bwMode="auto">
          <a:xfrm>
            <a:off x="9892308" y="3273901"/>
            <a:ext cx="1462087" cy="138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sz="1400" dirty="0"/>
              <a:t>zobrazení v arteriální fázi 18 s po aplikaci bolusu kontrastní látky</a:t>
            </a:r>
          </a:p>
        </p:txBody>
      </p:sp>
      <p:pic>
        <p:nvPicPr>
          <p:cNvPr id="2050" name="Picture 2" descr="CEUS+  CEUS+ technology uses the unique properties of ultrasound contrast agents. &amp;nbsp;When stimulated with low MI frequencies, the oscillating micro bubbles reflect both basic frequencies and harmonic signals.">
            <a:extLst>
              <a:ext uri="{FF2B5EF4-FFF2-40B4-BE49-F238E27FC236}">
                <a16:creationId xmlns:a16="http://schemas.microsoft.com/office/drawing/2014/main" id="{8EDE9BAE-A9FE-4B61-85C5-6C9B7A6E27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534" y="1626803"/>
            <a:ext cx="3741391" cy="4897821"/>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a:extLst>
              <a:ext uri="{FF2B5EF4-FFF2-40B4-BE49-F238E27FC236}">
                <a16:creationId xmlns:a16="http://schemas.microsoft.com/office/drawing/2014/main" id="{DF203604-0AD9-4293-9C25-D0E79C29E53E}"/>
              </a:ext>
            </a:extLst>
          </p:cNvPr>
          <p:cNvSpPr txBox="1"/>
          <p:nvPr/>
        </p:nvSpPr>
        <p:spPr>
          <a:xfrm>
            <a:off x="414000" y="2028497"/>
            <a:ext cx="2524534" cy="1015663"/>
          </a:xfrm>
          <a:prstGeom prst="rect">
            <a:avLst/>
          </a:prstGeom>
          <a:noFill/>
        </p:spPr>
        <p:txBody>
          <a:bodyPr wrap="square" rtlCol="0">
            <a:spAutoFit/>
          </a:bodyPr>
          <a:lstStyle/>
          <a:p>
            <a:pPr algn="l"/>
            <a:r>
              <a:rPr lang="cs-CZ" sz="2000" dirty="0">
                <a:latin typeface="+mn-lt"/>
              </a:rPr>
              <a:t>Zesílení kontrastu pomocí </a:t>
            </a:r>
            <a:r>
              <a:rPr lang="cs-CZ" sz="2000" dirty="0" err="1">
                <a:latin typeface="+mn-lt"/>
              </a:rPr>
              <a:t>mikrobublin</a:t>
            </a:r>
            <a:endParaRPr lang="cs-CZ" sz="2000" dirty="0">
              <a:latin typeface="+mn-lt"/>
            </a:endParaRPr>
          </a:p>
          <a:p>
            <a:pPr algn="l"/>
            <a:r>
              <a:rPr lang="cs-CZ" sz="2000" dirty="0">
                <a:latin typeface="+mn-lt"/>
              </a:rPr>
              <a:t>u jater a ledviny</a:t>
            </a:r>
            <a:endParaRPr lang="en-GB" sz="2000" dirty="0" err="1">
              <a:latin typeface="+mn-lt"/>
            </a:endParaRPr>
          </a:p>
        </p:txBody>
      </p:sp>
      <p:sp>
        <p:nvSpPr>
          <p:cNvPr id="13" name="TextovéPole 12">
            <a:extLst>
              <a:ext uri="{FF2B5EF4-FFF2-40B4-BE49-F238E27FC236}">
                <a16:creationId xmlns:a16="http://schemas.microsoft.com/office/drawing/2014/main" id="{3764C68B-1A6C-4E30-A02D-0B8CDD9A8AFA}"/>
              </a:ext>
            </a:extLst>
          </p:cNvPr>
          <p:cNvSpPr txBox="1"/>
          <p:nvPr/>
        </p:nvSpPr>
        <p:spPr>
          <a:xfrm>
            <a:off x="666000" y="4369183"/>
            <a:ext cx="2111477" cy="523220"/>
          </a:xfrm>
          <a:prstGeom prst="rect">
            <a:avLst/>
          </a:prstGeom>
          <a:noFill/>
        </p:spPr>
        <p:txBody>
          <a:bodyPr wrap="square">
            <a:spAutoFit/>
          </a:bodyPr>
          <a:lstStyle/>
          <a:p>
            <a:r>
              <a:rPr lang="en-GB" sz="1400" dirty="0"/>
              <a:t>http://www.medicalimagingtech.com/us-rs80a</a:t>
            </a:r>
          </a:p>
        </p:txBody>
      </p:sp>
    </p:spTree>
    <p:extLst>
      <p:ext uri="{BB962C8B-B14F-4D97-AF65-F5344CB8AC3E}">
        <p14:creationId xmlns:p14="http://schemas.microsoft.com/office/powerpoint/2010/main" val="3422328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číslo snímku 5">
            <a:extLst>
              <a:ext uri="{FF2B5EF4-FFF2-40B4-BE49-F238E27FC236}">
                <a16:creationId xmlns:a16="http://schemas.microsoft.com/office/drawing/2014/main" id="{27D866A8-55C1-4415-95EA-9E6F3FF6DC4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D0CC0B99-FD4A-4F4B-9E2C-EBD07565C0B1}" type="slidenum">
              <a:rPr lang="cs-CZ" altLang="cs-CZ" b="0"/>
              <a:pPr eaLnBrk="1" hangingPunct="1"/>
              <a:t>3</a:t>
            </a:fld>
            <a:endParaRPr lang="cs-CZ" altLang="cs-CZ" b="0"/>
          </a:p>
        </p:txBody>
      </p:sp>
      <p:sp>
        <p:nvSpPr>
          <p:cNvPr id="6147" name="Rectangle 2">
            <a:extLst>
              <a:ext uri="{FF2B5EF4-FFF2-40B4-BE49-F238E27FC236}">
                <a16:creationId xmlns:a16="http://schemas.microsoft.com/office/drawing/2014/main" id="{B1517A87-C8E9-47FB-82FA-81CD30616FB8}"/>
              </a:ext>
            </a:extLst>
          </p:cNvPr>
          <p:cNvSpPr>
            <a:spLocks noGrp="1" noChangeArrowheads="1"/>
          </p:cNvSpPr>
          <p:nvPr>
            <p:ph type="title"/>
          </p:nvPr>
        </p:nvSpPr>
        <p:spPr>
          <a:xfrm>
            <a:off x="1981200" y="274639"/>
            <a:ext cx="8229600" cy="777875"/>
          </a:xfrm>
        </p:spPr>
        <p:txBody>
          <a:bodyPr/>
          <a:lstStyle/>
          <a:p>
            <a:pPr algn="l" eaLnBrk="1" hangingPunct="1"/>
            <a:r>
              <a:rPr lang="cs-CZ" altLang="cs-CZ" sz="3200" b="1"/>
              <a:t>Ultrazvuková diagnostika</a:t>
            </a:r>
            <a:endParaRPr lang="en-GB" altLang="cs-CZ" sz="3200" b="1"/>
          </a:p>
        </p:txBody>
      </p:sp>
      <p:sp>
        <p:nvSpPr>
          <p:cNvPr id="69635" name="Rectangle 3">
            <a:extLst>
              <a:ext uri="{FF2B5EF4-FFF2-40B4-BE49-F238E27FC236}">
                <a16:creationId xmlns:a16="http://schemas.microsoft.com/office/drawing/2014/main" id="{2BA6CB3C-5074-4B0B-B550-B921AA31836C}"/>
              </a:ext>
            </a:extLst>
          </p:cNvPr>
          <p:cNvSpPr>
            <a:spLocks noGrp="1" noChangeArrowheads="1"/>
          </p:cNvSpPr>
          <p:nvPr>
            <p:ph type="body" idx="1"/>
          </p:nvPr>
        </p:nvSpPr>
        <p:spPr>
          <a:xfrm>
            <a:off x="1693628" y="1125539"/>
            <a:ext cx="8825948" cy="5399087"/>
          </a:xfrm>
          <a:solidFill>
            <a:schemeClr val="bg1">
              <a:alpha val="59999"/>
            </a:schemeClr>
          </a:solidFill>
        </p:spPr>
        <p:txBody>
          <a:bodyPr/>
          <a:lstStyle/>
          <a:p>
            <a:pPr eaLnBrk="1" hangingPunct="1">
              <a:lnSpc>
                <a:spcPct val="100000"/>
              </a:lnSpc>
              <a:buClr>
                <a:schemeClr val="tx1"/>
              </a:buClr>
              <a:buFont typeface="Wingdings" panose="05000000000000000000" pitchFamily="2" charset="2"/>
              <a:buChar char="Ø"/>
            </a:pPr>
            <a:r>
              <a:rPr lang="cs-CZ" altLang="cs-CZ" sz="2400" dirty="0"/>
              <a:t>Ultrazvuková diagnostika se vyvíjí od začátku 50. let 20. století. Umožňuje získat obrazy příčných řezů lidským tělem, obsahující důležité informace o funkčním stavu a patologii dané části těla. </a:t>
            </a:r>
          </a:p>
          <a:p>
            <a:pPr eaLnBrk="1" hangingPunct="1">
              <a:lnSpc>
                <a:spcPct val="100000"/>
              </a:lnSpc>
              <a:buClr>
                <a:schemeClr val="tx1"/>
              </a:buClr>
              <a:buFont typeface="Wingdings" panose="05000000000000000000" pitchFamily="2" charset="2"/>
              <a:buChar char="Ø"/>
            </a:pPr>
            <a:endParaRPr lang="cs-CZ" altLang="cs-CZ" sz="1200" dirty="0"/>
          </a:p>
          <a:p>
            <a:pPr eaLnBrk="1" hangingPunct="1">
              <a:lnSpc>
                <a:spcPct val="100000"/>
              </a:lnSpc>
              <a:buClr>
                <a:schemeClr val="tx1"/>
              </a:buClr>
              <a:buFont typeface="Wingdings" panose="05000000000000000000" pitchFamily="2" charset="2"/>
              <a:buChar char="Ø"/>
            </a:pPr>
            <a:r>
              <a:rPr lang="cs-CZ" altLang="cs-CZ" sz="2400" dirty="0"/>
              <a:t>Ultrazvuková diagnostika je založena hlavně na odrazu ultrazvukových vln od akustických rozhraní a zpětném rozptylu od drobnějších struktur.</a:t>
            </a:r>
          </a:p>
          <a:p>
            <a:pPr eaLnBrk="1" hangingPunct="1">
              <a:lnSpc>
                <a:spcPct val="100000"/>
              </a:lnSpc>
              <a:buClr>
                <a:schemeClr val="tx1"/>
              </a:buClr>
              <a:buFont typeface="Wingdings" panose="05000000000000000000" pitchFamily="2" charset="2"/>
              <a:buNone/>
            </a:pPr>
            <a:endParaRPr lang="cs-CZ" altLang="cs-CZ" sz="1200" dirty="0"/>
          </a:p>
          <a:p>
            <a:pPr eaLnBrk="1" hangingPunct="1">
              <a:lnSpc>
                <a:spcPct val="100000"/>
              </a:lnSpc>
              <a:buClr>
                <a:schemeClr val="tx1"/>
              </a:buClr>
              <a:buFont typeface="Wingdings" panose="05000000000000000000" pitchFamily="2" charset="2"/>
              <a:buChar char="Ø"/>
            </a:pPr>
            <a:r>
              <a:rPr lang="cs-CZ" altLang="cs-CZ" sz="2400" dirty="0"/>
              <a:t>Rozlišujeme:</a:t>
            </a:r>
          </a:p>
          <a:p>
            <a:pPr eaLnBrk="1" hangingPunct="1">
              <a:lnSpc>
                <a:spcPct val="100000"/>
              </a:lnSpc>
              <a:buClr>
                <a:schemeClr val="tx1"/>
              </a:buClr>
              <a:buFont typeface="Wingdings" panose="05000000000000000000" pitchFamily="2" charset="2"/>
              <a:buChar char="Ø"/>
            </a:pPr>
            <a:endParaRPr lang="cs-CZ" altLang="cs-CZ" sz="1200" dirty="0"/>
          </a:p>
          <a:p>
            <a:pPr lvl="1" eaLnBrk="1" hangingPunct="1">
              <a:lnSpc>
                <a:spcPct val="100000"/>
              </a:lnSpc>
            </a:pPr>
            <a:r>
              <a:rPr lang="cs-CZ" altLang="cs-CZ" sz="2000" dirty="0"/>
              <a:t>Sonografii (A, B a M zobrazení, 3D a 4D zobrazení)</a:t>
            </a:r>
          </a:p>
          <a:p>
            <a:pPr lvl="1" eaLnBrk="1" hangingPunct="1">
              <a:lnSpc>
                <a:spcPct val="100000"/>
              </a:lnSpc>
            </a:pPr>
            <a:r>
              <a:rPr lang="cs-CZ" altLang="cs-CZ" sz="2000" dirty="0"/>
              <a:t>Dopplerovské měření toku krve, včetně duplexních a triplexních metod (Duplex, </a:t>
            </a:r>
            <a:r>
              <a:rPr lang="cs-CZ" altLang="cs-CZ" sz="2000" dirty="0" err="1"/>
              <a:t>Colour</a:t>
            </a:r>
            <a:r>
              <a:rPr lang="cs-CZ" altLang="cs-CZ" sz="2000" dirty="0"/>
              <a:t> Doppler, Triplex, </a:t>
            </a:r>
            <a:r>
              <a:rPr lang="cs-CZ" altLang="cs-CZ" sz="2000" dirty="0" err="1"/>
              <a:t>Power</a:t>
            </a:r>
            <a:r>
              <a:rPr lang="cs-CZ" altLang="cs-CZ" sz="2000" dirty="0"/>
              <a:t> Doppler)</a:t>
            </a:r>
          </a:p>
          <a:p>
            <a:pPr lvl="1" eaLnBrk="1" hangingPunct="1">
              <a:lnSpc>
                <a:spcPct val="100000"/>
              </a:lnSpc>
            </a:pPr>
            <a:r>
              <a:rPr lang="cs-CZ" altLang="cs-CZ" sz="2000" dirty="0"/>
              <a:t>Tkáňový Doppler – zobrazení pohybu tkání</a:t>
            </a:r>
          </a:p>
          <a:p>
            <a:pPr lvl="1" eaLnBrk="1" hangingPunct="1">
              <a:lnSpc>
                <a:spcPct val="100000"/>
              </a:lnSpc>
            </a:pPr>
            <a:r>
              <a:rPr lang="cs-CZ" altLang="cs-CZ" sz="2000" dirty="0" err="1"/>
              <a:t>Elastografii</a:t>
            </a:r>
            <a:endParaRPr lang="cs-CZ" altLang="cs-CZ" sz="2000" dirty="0"/>
          </a:p>
          <a:p>
            <a:pPr lvl="1" eaLnBrk="1" hangingPunct="1">
              <a:lnSpc>
                <a:spcPct val="100000"/>
              </a:lnSpc>
            </a:pPr>
            <a:r>
              <a:rPr lang="cs-CZ" altLang="cs-CZ" sz="2000" dirty="0"/>
              <a:t>Ultrazvukovou denzitometrii</a:t>
            </a:r>
          </a:p>
        </p:txBody>
      </p:sp>
    </p:spTree>
    <p:extLst>
      <p:ext uri="{BB962C8B-B14F-4D97-AF65-F5344CB8AC3E}">
        <p14:creationId xmlns:p14="http://schemas.microsoft.com/office/powerpoint/2010/main" val="2819576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9635">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63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63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963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63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9635">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6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číslo snímku 6">
            <a:extLst>
              <a:ext uri="{FF2B5EF4-FFF2-40B4-BE49-F238E27FC236}">
                <a16:creationId xmlns:a16="http://schemas.microsoft.com/office/drawing/2014/main" id="{EFC4C3FF-F05B-4E81-AB22-AA9083286E6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030CA434-CBE3-425E-887F-D000CB10302F}" type="slidenum">
              <a:rPr lang="cs-CZ" altLang="cs-CZ" b="0"/>
              <a:pPr eaLnBrk="1" hangingPunct="1"/>
              <a:t>30</a:t>
            </a:fld>
            <a:endParaRPr lang="cs-CZ" altLang="cs-CZ" b="0"/>
          </a:p>
        </p:txBody>
      </p:sp>
      <p:sp>
        <p:nvSpPr>
          <p:cNvPr id="37891" name="Rectangle 2">
            <a:extLst>
              <a:ext uri="{FF2B5EF4-FFF2-40B4-BE49-F238E27FC236}">
                <a16:creationId xmlns:a16="http://schemas.microsoft.com/office/drawing/2014/main" id="{F17A4E5F-7B5B-4F09-8061-E9E079D8E2BA}"/>
              </a:ext>
            </a:extLst>
          </p:cNvPr>
          <p:cNvSpPr>
            <a:spLocks noChangeArrowheads="1"/>
          </p:cNvSpPr>
          <p:nvPr/>
        </p:nvSpPr>
        <p:spPr bwMode="auto">
          <a:xfrm>
            <a:off x="540000" y="1367266"/>
            <a:ext cx="6725401" cy="2735263"/>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350" indent="22225"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spcBef>
                <a:spcPct val="20000"/>
              </a:spcBef>
            </a:pPr>
            <a:r>
              <a:rPr lang="cs-CZ" altLang="cs-CZ" sz="2000" b="0" dirty="0"/>
              <a:t>Impuls o základní frekvenci</a:t>
            </a:r>
            <a:r>
              <a:rPr lang="en-GB" altLang="cs-CZ" sz="2000" b="0" dirty="0"/>
              <a:t> f</a:t>
            </a:r>
            <a:r>
              <a:rPr lang="en-GB" altLang="cs-CZ" sz="2000" b="0" baseline="-25000" dirty="0"/>
              <a:t>0</a:t>
            </a:r>
            <a:r>
              <a:rPr lang="en-GB" altLang="cs-CZ" sz="2000" b="0" dirty="0"/>
              <a:t> </a:t>
            </a:r>
            <a:r>
              <a:rPr lang="cs-CZ" altLang="cs-CZ" sz="2000" b="0" dirty="0"/>
              <a:t>je vyslán do tkáně</a:t>
            </a:r>
            <a:r>
              <a:rPr lang="en-GB" altLang="cs-CZ" sz="2000" b="0" dirty="0"/>
              <a:t>.  </a:t>
            </a:r>
            <a:r>
              <a:rPr lang="cs-CZ" altLang="cs-CZ" sz="2000" b="0" dirty="0"/>
              <a:t>Přijímač však nedetektuje odražený UZ o stejné (základní) frekvenci nýbrž druhou harmonickou frekvenci</a:t>
            </a:r>
            <a:r>
              <a:rPr lang="en-GB" altLang="cs-CZ" sz="2000" b="0" dirty="0"/>
              <a:t> 2f</a:t>
            </a:r>
            <a:r>
              <a:rPr lang="en-GB" altLang="cs-CZ" sz="2000" b="0" baseline="-25000" dirty="0"/>
              <a:t>0</a:t>
            </a:r>
            <a:r>
              <a:rPr lang="en-GB" altLang="cs-CZ" sz="2000" b="0" dirty="0"/>
              <a:t>. </a:t>
            </a:r>
            <a:r>
              <a:rPr lang="cs-CZ" altLang="cs-CZ" sz="2000" b="0" dirty="0"/>
              <a:t>Jejím zdrojem je sama tkáň (výhodné u pacientů „obtížně </a:t>
            </a:r>
            <a:r>
              <a:rPr lang="cs-CZ" altLang="cs-CZ" sz="2000" b="0" dirty="0" err="1"/>
              <a:t>vyšetřitelných</a:t>
            </a:r>
            <a:r>
              <a:rPr lang="cs-CZ" altLang="cs-CZ" sz="2000" b="0" dirty="0"/>
              <a:t>“</a:t>
            </a:r>
            <a:r>
              <a:rPr lang="en-GB" altLang="cs-CZ" sz="2000" b="0" dirty="0"/>
              <a:t>). </a:t>
            </a:r>
            <a:r>
              <a:rPr lang="cs-CZ" altLang="cs-CZ" sz="2000" b="0" dirty="0"/>
              <a:t>Metoda je používána </a:t>
            </a:r>
            <a:r>
              <a:rPr lang="cs-CZ" altLang="cs-CZ" sz="2000" dirty="0"/>
              <a:t>též</a:t>
            </a:r>
            <a:r>
              <a:rPr lang="cs-CZ" altLang="cs-CZ" sz="2000" b="0" dirty="0"/>
              <a:t> s </a:t>
            </a:r>
            <a:r>
              <a:rPr lang="cs-CZ" altLang="cs-CZ" sz="2000" b="0" dirty="0" err="1"/>
              <a:t>echokontrastními</a:t>
            </a:r>
            <a:r>
              <a:rPr lang="cs-CZ" altLang="cs-CZ" sz="2000" b="0" dirty="0"/>
              <a:t> prostředky</a:t>
            </a:r>
            <a:r>
              <a:rPr lang="en-GB" altLang="cs-CZ" sz="2000" b="0" dirty="0"/>
              <a:t> – </a:t>
            </a:r>
            <a:r>
              <a:rPr lang="cs-CZ" altLang="cs-CZ" sz="2000" b="0" dirty="0"/>
              <a:t>zdrojem druhé harmonické frekvence jsou kmitající bubliny</a:t>
            </a:r>
            <a:r>
              <a:rPr lang="en-GB" altLang="cs-CZ" sz="2000" b="0" dirty="0"/>
              <a:t>. </a:t>
            </a:r>
            <a:r>
              <a:rPr lang="cs-CZ" altLang="cs-CZ" sz="2000" b="0" dirty="0"/>
              <a:t>Výhodné při vyšetřování krevního zásobení některých lézí</a:t>
            </a:r>
            <a:r>
              <a:rPr lang="en-GB" altLang="cs-CZ" sz="2000" b="0" dirty="0"/>
              <a:t>.</a:t>
            </a:r>
          </a:p>
        </p:txBody>
      </p:sp>
      <p:sp>
        <p:nvSpPr>
          <p:cNvPr id="37892" name="Text Box 4">
            <a:extLst>
              <a:ext uri="{FF2B5EF4-FFF2-40B4-BE49-F238E27FC236}">
                <a16:creationId xmlns:a16="http://schemas.microsoft.com/office/drawing/2014/main" id="{486384CD-B8C3-4DE5-9D71-78FAE04353D5}"/>
              </a:ext>
            </a:extLst>
          </p:cNvPr>
          <p:cNvSpPr txBox="1">
            <a:spLocks noChangeArrowheads="1"/>
          </p:cNvSpPr>
          <p:nvPr/>
        </p:nvSpPr>
        <p:spPr bwMode="auto">
          <a:xfrm>
            <a:off x="6816725" y="4868864"/>
            <a:ext cx="3455988" cy="1323439"/>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350" indent="-635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spcBef>
                <a:spcPct val="0"/>
              </a:spcBef>
            </a:pPr>
            <a:r>
              <a:rPr lang="cs-CZ" altLang="cs-CZ" sz="2000" b="0" dirty="0"/>
              <a:t>Konvenční (vlevo) a harmonické (vpravo) zobrazení ledviny s kamenem. </a:t>
            </a:r>
            <a:endParaRPr lang="cs-CZ" altLang="cs-CZ" sz="2000" dirty="0"/>
          </a:p>
        </p:txBody>
      </p:sp>
      <p:sp>
        <p:nvSpPr>
          <p:cNvPr id="37893" name="Text Box 5">
            <a:extLst>
              <a:ext uri="{FF2B5EF4-FFF2-40B4-BE49-F238E27FC236}">
                <a16:creationId xmlns:a16="http://schemas.microsoft.com/office/drawing/2014/main" id="{72A33E24-2C18-46E6-B906-CAEA130A4FA1}"/>
              </a:ext>
            </a:extLst>
          </p:cNvPr>
          <p:cNvSpPr txBox="1">
            <a:spLocks noChangeArrowheads="1"/>
          </p:cNvSpPr>
          <p:nvPr/>
        </p:nvSpPr>
        <p:spPr bwMode="auto">
          <a:xfrm>
            <a:off x="1919290" y="260350"/>
            <a:ext cx="5175194"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spcBef>
                <a:spcPct val="20000"/>
              </a:spcBef>
            </a:pPr>
            <a:r>
              <a:rPr lang="cs-CZ" altLang="cs-CZ" sz="3600" dirty="0">
                <a:solidFill>
                  <a:srgbClr val="0000DC"/>
                </a:solidFill>
              </a:rPr>
              <a:t>Harmonické zobrazení</a:t>
            </a:r>
            <a:endParaRPr lang="en-GB" altLang="cs-CZ" sz="3600" dirty="0">
              <a:solidFill>
                <a:srgbClr val="0000DC"/>
              </a:solidFill>
            </a:endParaRPr>
          </a:p>
        </p:txBody>
      </p:sp>
      <p:pic>
        <p:nvPicPr>
          <p:cNvPr id="37894" name="Picture 8" descr="harm">
            <a:extLst>
              <a:ext uri="{FF2B5EF4-FFF2-40B4-BE49-F238E27FC236}">
                <a16:creationId xmlns:a16="http://schemas.microsoft.com/office/drawing/2014/main" id="{A99CF956-219E-4FE5-BF97-65C9E9E1F3E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r="16687" b="31097"/>
          <a:stretch>
            <a:fillRect/>
          </a:stretch>
        </p:blipFill>
        <p:spPr>
          <a:xfrm>
            <a:off x="7676431" y="1734406"/>
            <a:ext cx="3900667" cy="2897188"/>
          </a:xfrm>
          <a:noFill/>
        </p:spPr>
      </p:pic>
      <p:pic>
        <p:nvPicPr>
          <p:cNvPr id="37895" name="Picture 10" descr="harmzobr">
            <a:extLst>
              <a:ext uri="{FF2B5EF4-FFF2-40B4-BE49-F238E27FC236}">
                <a16:creationId xmlns:a16="http://schemas.microsoft.com/office/drawing/2014/main" id="{DB0F106B-3AF7-45E4-96AD-B96A167DFFD0}"/>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992313" y="4221164"/>
            <a:ext cx="4038600" cy="2352675"/>
          </a:xfrm>
          <a:noFill/>
        </p:spPr>
      </p:pic>
    </p:spTree>
    <p:extLst>
      <p:ext uri="{BB962C8B-B14F-4D97-AF65-F5344CB8AC3E}">
        <p14:creationId xmlns:p14="http://schemas.microsoft.com/office/powerpoint/2010/main" val="3076915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3">
            <a:extLst>
              <a:ext uri="{FF2B5EF4-FFF2-40B4-BE49-F238E27FC236}">
                <a16:creationId xmlns:a16="http://schemas.microsoft.com/office/drawing/2014/main" id="{354E0590-F050-4E05-9B95-4ED05A11D5A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383B7F1D-104E-4C0C-80A4-9B47D52E99E0}" type="slidenum">
              <a:rPr lang="cs-CZ" altLang="cs-CZ" b="0"/>
              <a:pPr eaLnBrk="1" hangingPunct="1"/>
              <a:t>31</a:t>
            </a:fld>
            <a:endParaRPr lang="cs-CZ" altLang="cs-CZ" b="0"/>
          </a:p>
        </p:txBody>
      </p:sp>
      <p:sp>
        <p:nvSpPr>
          <p:cNvPr id="38915" name="Rectangle 2">
            <a:extLst>
              <a:ext uri="{FF2B5EF4-FFF2-40B4-BE49-F238E27FC236}">
                <a16:creationId xmlns:a16="http://schemas.microsoft.com/office/drawing/2014/main" id="{CBC2CB18-8FA9-423C-BF62-811483B2017D}"/>
              </a:ext>
            </a:extLst>
          </p:cNvPr>
          <p:cNvSpPr>
            <a:spLocks noChangeArrowheads="1"/>
          </p:cNvSpPr>
          <p:nvPr/>
        </p:nvSpPr>
        <p:spPr bwMode="auto">
          <a:xfrm>
            <a:off x="2057400" y="457200"/>
            <a:ext cx="7467600"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sz="3200" dirty="0">
                <a:solidFill>
                  <a:srgbClr val="0000DC"/>
                </a:solidFill>
              </a:rPr>
              <a:t>Panoramatické zobrazení</a:t>
            </a:r>
          </a:p>
        </p:txBody>
      </p:sp>
      <p:sp>
        <p:nvSpPr>
          <p:cNvPr id="235523" name="Text Box 3">
            <a:extLst>
              <a:ext uri="{FF2B5EF4-FFF2-40B4-BE49-F238E27FC236}">
                <a16:creationId xmlns:a16="http://schemas.microsoft.com/office/drawing/2014/main" id="{905A2092-A433-488A-B940-189FFF56591C}"/>
              </a:ext>
            </a:extLst>
          </p:cNvPr>
          <p:cNvSpPr txBox="1">
            <a:spLocks noChangeArrowheads="1"/>
          </p:cNvSpPr>
          <p:nvPr/>
        </p:nvSpPr>
        <p:spPr bwMode="auto">
          <a:xfrm>
            <a:off x="795130" y="1676401"/>
            <a:ext cx="5681870" cy="3295390"/>
          </a:xfrm>
          <a:prstGeom prst="rect">
            <a:avLst/>
          </a:prstGeom>
          <a:noFill/>
          <a:ln w="9525">
            <a:noFill/>
            <a:miter lim="800000"/>
            <a:headEnd/>
            <a:tailEnd/>
          </a:ln>
          <a:effectLst/>
        </p:spPr>
        <p:txBody>
          <a:bodyPr wrap="square" lIns="90000" tIns="46800" rIns="90000" bIns="46800">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50000"/>
              </a:spcBef>
              <a:spcAft>
                <a:spcPct val="0"/>
              </a:spcAft>
              <a:defRPr b="1">
                <a:solidFill>
                  <a:schemeClr val="tx1"/>
                </a:solidFill>
                <a:latin typeface="Arial" pitchFamily="34" charset="0"/>
              </a:defRPr>
            </a:lvl6pPr>
            <a:lvl7pPr marL="2971800" indent="-228600" eaLnBrk="0" fontAlgn="base" hangingPunct="0">
              <a:spcBef>
                <a:spcPct val="50000"/>
              </a:spcBef>
              <a:spcAft>
                <a:spcPct val="0"/>
              </a:spcAft>
              <a:defRPr b="1">
                <a:solidFill>
                  <a:schemeClr val="tx1"/>
                </a:solidFill>
                <a:latin typeface="Arial" pitchFamily="34" charset="0"/>
              </a:defRPr>
            </a:lvl7pPr>
            <a:lvl8pPr marL="3429000" indent="-228600" eaLnBrk="0" fontAlgn="base" hangingPunct="0">
              <a:spcBef>
                <a:spcPct val="50000"/>
              </a:spcBef>
              <a:spcAft>
                <a:spcPct val="0"/>
              </a:spcAft>
              <a:defRPr b="1">
                <a:solidFill>
                  <a:schemeClr val="tx1"/>
                </a:solidFill>
                <a:latin typeface="Arial" pitchFamily="34" charset="0"/>
              </a:defRPr>
            </a:lvl8pPr>
            <a:lvl9pPr marL="3886200" indent="-228600" eaLnBrk="0" fontAlgn="base" hangingPunct="0">
              <a:spcBef>
                <a:spcPct val="50000"/>
              </a:spcBef>
              <a:spcAft>
                <a:spcPct val="0"/>
              </a:spcAft>
              <a:defRPr b="1">
                <a:solidFill>
                  <a:schemeClr val="tx1"/>
                </a:solidFill>
                <a:latin typeface="Arial" pitchFamily="34" charset="0"/>
              </a:defRPr>
            </a:lvl9pPr>
          </a:lstStyle>
          <a:p>
            <a:pPr eaLnBrk="1" hangingPunct="1">
              <a:spcBef>
                <a:spcPct val="20000"/>
              </a:spcBef>
              <a:buClr>
                <a:schemeClr val="hlink"/>
              </a:buClr>
              <a:buFont typeface="Wingdings" pitchFamily="2" charset="2"/>
              <a:buBlip>
                <a:blip r:embed="rId3"/>
              </a:buBlip>
              <a:defRPr/>
            </a:pPr>
            <a:r>
              <a:rPr lang="cs-CZ" altLang="cs-CZ" sz="2000" dirty="0">
                <a:latin typeface="Verdana" pitchFamily="34" charset="0"/>
              </a:rPr>
              <a:t>Cílem této modality je </a:t>
            </a:r>
            <a:r>
              <a:rPr lang="cs-CZ" altLang="cs-CZ" sz="2000" dirty="0">
                <a:solidFill>
                  <a:srgbClr val="FF3300"/>
                </a:solidFill>
                <a:latin typeface="Verdana" pitchFamily="34" charset="0"/>
              </a:rPr>
              <a:t>souvislé sejmutí obrazu tkáně nebo orgánu v požadovaném směru</a:t>
            </a:r>
            <a:r>
              <a:rPr lang="cs-CZ" altLang="cs-CZ" sz="2000" dirty="0">
                <a:latin typeface="Verdana" pitchFamily="34" charset="0"/>
              </a:rPr>
              <a:t> a jeho převedení do paměti přístroje.</a:t>
            </a:r>
          </a:p>
          <a:p>
            <a:pPr eaLnBrk="1" hangingPunct="1">
              <a:spcBef>
                <a:spcPct val="20000"/>
              </a:spcBef>
              <a:buClr>
                <a:schemeClr val="hlink"/>
              </a:buClr>
              <a:buFont typeface="Wingdings" pitchFamily="2" charset="2"/>
              <a:buBlip>
                <a:blip r:embed="rId3"/>
              </a:buBlip>
              <a:defRPr/>
            </a:pPr>
            <a:r>
              <a:rPr lang="cs-CZ" altLang="cs-CZ" sz="2000" b="0" dirty="0">
                <a:latin typeface="Verdana" pitchFamily="34" charset="0"/>
              </a:rPr>
              <a:t>Prodloužený pohled umožňuje posouzení rozměrů i morfologie celého orgánu.</a:t>
            </a:r>
          </a:p>
          <a:p>
            <a:pPr eaLnBrk="1" hangingPunct="1">
              <a:spcBef>
                <a:spcPct val="20000"/>
              </a:spcBef>
              <a:buClr>
                <a:schemeClr val="hlink"/>
              </a:buClr>
              <a:buFont typeface="Wingdings" pitchFamily="2" charset="2"/>
              <a:buBlip>
                <a:blip r:embed="rId3"/>
              </a:buBlip>
              <a:defRPr/>
            </a:pPr>
            <a:r>
              <a:rPr lang="cs-CZ" altLang="cs-CZ" sz="2000" b="0" dirty="0">
                <a:latin typeface="Verdana" pitchFamily="34" charset="0"/>
              </a:rPr>
              <a:t>Metoda je doplňkem ke konvenčnímu zobrazení, které většinou poskytuje jen částečný pohled na vyšetřovanou tkáň.</a:t>
            </a:r>
          </a:p>
          <a:p>
            <a:pPr eaLnBrk="1" hangingPunct="1">
              <a:defRPr/>
            </a:pPr>
            <a:endParaRPr lang="cs-CZ" altLang="cs-CZ" sz="2000" dirty="0"/>
          </a:p>
        </p:txBody>
      </p:sp>
      <p:pic>
        <p:nvPicPr>
          <p:cNvPr id="235524" name="Picture 4" descr="játra, žlučník a pravá ledvina DF">
            <a:extLst>
              <a:ext uri="{FF2B5EF4-FFF2-40B4-BE49-F238E27FC236}">
                <a16:creationId xmlns:a16="http://schemas.microsoft.com/office/drawing/2014/main" id="{258D28A0-345D-4C88-B53C-094E6A3113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7805"/>
          <a:stretch>
            <a:fillRect/>
          </a:stretch>
        </p:blipFill>
        <p:spPr bwMode="auto">
          <a:xfrm>
            <a:off x="6947452" y="1785729"/>
            <a:ext cx="3657600"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 Box 5">
            <a:extLst>
              <a:ext uri="{FF2B5EF4-FFF2-40B4-BE49-F238E27FC236}">
                <a16:creationId xmlns:a16="http://schemas.microsoft.com/office/drawing/2014/main" id="{6FEF40F6-E8DB-4835-839B-F937E4EF07B2}"/>
              </a:ext>
            </a:extLst>
          </p:cNvPr>
          <p:cNvSpPr txBox="1">
            <a:spLocks noChangeArrowheads="1"/>
          </p:cNvSpPr>
          <p:nvPr/>
        </p:nvSpPr>
        <p:spPr bwMode="auto">
          <a:xfrm>
            <a:off x="7047465" y="4547507"/>
            <a:ext cx="3557587" cy="84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sz="1400" dirty="0"/>
              <a:t>Panoramatický obraz epigastria</a:t>
            </a:r>
          </a:p>
          <a:p>
            <a:pPr eaLnBrk="1" hangingPunct="1"/>
            <a:r>
              <a:rPr lang="cs-CZ" altLang="cs-CZ" sz="1400" dirty="0"/>
              <a:t>Zleva: pravá ledvina, pravý lalok jater, žlučník, levý lalok jater, slezina</a:t>
            </a:r>
          </a:p>
        </p:txBody>
      </p:sp>
    </p:spTree>
    <p:extLst>
      <p:ext uri="{BB962C8B-B14F-4D97-AF65-F5344CB8AC3E}">
        <p14:creationId xmlns:p14="http://schemas.microsoft.com/office/powerpoint/2010/main" val="2720130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355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Zástupný symbol pro číslo snímku 6">
            <a:extLst>
              <a:ext uri="{FF2B5EF4-FFF2-40B4-BE49-F238E27FC236}">
                <a16:creationId xmlns:a16="http://schemas.microsoft.com/office/drawing/2014/main" id="{BC8937C2-A830-439B-BBA3-E0CAD53A694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C184B7A4-2307-47FD-8A2B-235F19E68A0B}" type="slidenum">
              <a:rPr lang="cs-CZ" altLang="cs-CZ" b="0"/>
              <a:pPr eaLnBrk="1" hangingPunct="1"/>
              <a:t>32</a:t>
            </a:fld>
            <a:endParaRPr lang="cs-CZ" altLang="cs-CZ" b="0"/>
          </a:p>
        </p:txBody>
      </p:sp>
      <p:sp>
        <p:nvSpPr>
          <p:cNvPr id="39939" name="Rectangle 2">
            <a:extLst>
              <a:ext uri="{FF2B5EF4-FFF2-40B4-BE49-F238E27FC236}">
                <a16:creationId xmlns:a16="http://schemas.microsoft.com/office/drawing/2014/main" id="{7BBBDFCE-5DC3-400A-BCAB-48FDEB595969}"/>
              </a:ext>
            </a:extLst>
          </p:cNvPr>
          <p:cNvSpPr>
            <a:spLocks noChangeArrowheads="1"/>
          </p:cNvSpPr>
          <p:nvPr/>
        </p:nvSpPr>
        <p:spPr bwMode="auto">
          <a:xfrm>
            <a:off x="1001865" y="1268413"/>
            <a:ext cx="9415312" cy="2305050"/>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sz="2200" dirty="0"/>
              <a:t>- Sonda se lineárně posunuje, naklání nebo rotuje.</a:t>
            </a:r>
          </a:p>
          <a:p>
            <a:pPr eaLnBrk="1" hangingPunct="1">
              <a:spcBef>
                <a:spcPct val="0"/>
              </a:spcBef>
            </a:pPr>
            <a:r>
              <a:rPr lang="cs-CZ" altLang="cs-CZ" sz="2200" b="0" dirty="0"/>
              <a:t>Data o odražených signálech v jednotlivých rovinách jsou ukládána do paměti výkonného PC, který následně provádí </a:t>
            </a:r>
            <a:r>
              <a:rPr lang="cs-CZ" altLang="cs-CZ" sz="2200" dirty="0"/>
              <a:t>matematickou </a:t>
            </a:r>
            <a:r>
              <a:rPr lang="cs-CZ" altLang="cs-CZ" sz="2200" b="0" dirty="0"/>
              <a:t>rekonstrukci obrazu. </a:t>
            </a:r>
          </a:p>
          <a:p>
            <a:pPr eaLnBrk="1" hangingPunct="1">
              <a:spcBef>
                <a:spcPct val="0"/>
              </a:spcBef>
            </a:pPr>
            <a:r>
              <a:rPr lang="cs-CZ" altLang="cs-CZ" sz="2200" dirty="0"/>
              <a:t>Nevýhodou </a:t>
            </a:r>
            <a:r>
              <a:rPr lang="cs-CZ" altLang="cs-CZ" sz="2200" b="0" dirty="0"/>
              <a:t>zejména</a:t>
            </a:r>
            <a:r>
              <a:rPr lang="cs-CZ" altLang="cs-CZ" sz="2200" dirty="0"/>
              <a:t> </a:t>
            </a:r>
            <a:r>
              <a:rPr lang="cs-CZ" altLang="cs-CZ" sz="2200" b="0" dirty="0"/>
              <a:t>starších 3D zobrazovacích systémů: relativně</a:t>
            </a:r>
            <a:r>
              <a:rPr lang="cs-CZ" altLang="cs-CZ" sz="2200" dirty="0"/>
              <a:t> dlouhá doba </a:t>
            </a:r>
            <a:r>
              <a:rPr lang="cs-CZ" altLang="cs-CZ" sz="2200" b="0" dirty="0"/>
              <a:t>potřebná pro matematické zpracování,</a:t>
            </a:r>
            <a:r>
              <a:rPr lang="cs-CZ" altLang="cs-CZ" sz="2200" dirty="0"/>
              <a:t> cena.</a:t>
            </a:r>
          </a:p>
        </p:txBody>
      </p:sp>
      <p:pic>
        <p:nvPicPr>
          <p:cNvPr id="50180" name="Picture 4">
            <a:extLst>
              <a:ext uri="{FF2B5EF4-FFF2-40B4-BE49-F238E27FC236}">
                <a16:creationId xmlns:a16="http://schemas.microsoft.com/office/drawing/2014/main" id="{2F785957-B4F0-43A6-9ED5-2D9E6245296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253329" y="3573463"/>
            <a:ext cx="2961482" cy="2961482"/>
          </a:xfrm>
          <a:noFill/>
        </p:spPr>
      </p:pic>
      <p:pic>
        <p:nvPicPr>
          <p:cNvPr id="50182" name="Picture 6">
            <a:extLst>
              <a:ext uri="{FF2B5EF4-FFF2-40B4-BE49-F238E27FC236}">
                <a16:creationId xmlns:a16="http://schemas.microsoft.com/office/drawing/2014/main" id="{85D01275-9A94-4500-9B82-1C09F81EAF19}"/>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l="25060" t="38293" r="9021"/>
          <a:stretch>
            <a:fillRect/>
          </a:stretch>
        </p:blipFill>
        <p:spPr>
          <a:xfrm>
            <a:off x="4572000" y="4191000"/>
            <a:ext cx="1828800" cy="1703388"/>
          </a:xfrm>
          <a:noFill/>
        </p:spPr>
      </p:pic>
      <p:sp>
        <p:nvSpPr>
          <p:cNvPr id="39942" name="Text Box 9">
            <a:extLst>
              <a:ext uri="{FF2B5EF4-FFF2-40B4-BE49-F238E27FC236}">
                <a16:creationId xmlns:a16="http://schemas.microsoft.com/office/drawing/2014/main" id="{9320D901-ED91-4A28-9C39-2B050F9FEEFE}"/>
              </a:ext>
            </a:extLst>
          </p:cNvPr>
          <p:cNvSpPr txBox="1">
            <a:spLocks noChangeArrowheads="1"/>
          </p:cNvSpPr>
          <p:nvPr/>
        </p:nvSpPr>
        <p:spPr bwMode="auto">
          <a:xfrm>
            <a:off x="747424" y="170060"/>
            <a:ext cx="9164928"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square" lIns="90000" tIns="46800" rIns="90000" bIns="468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spcBef>
                <a:spcPct val="0"/>
              </a:spcBef>
            </a:pPr>
            <a:r>
              <a:rPr lang="cs-CZ" altLang="cs-CZ" sz="3600" dirty="0">
                <a:solidFill>
                  <a:srgbClr val="0000DC"/>
                </a:solidFill>
              </a:rPr>
              <a:t>Princip trojrozměrného </a:t>
            </a:r>
            <a:r>
              <a:rPr lang="en-GB" altLang="cs-CZ" sz="3600" dirty="0">
                <a:solidFill>
                  <a:srgbClr val="0000DC"/>
                </a:solidFill>
              </a:rPr>
              <a:t>(3D) </a:t>
            </a:r>
            <a:r>
              <a:rPr lang="cs-CZ" altLang="cs-CZ" sz="3600" dirty="0">
                <a:solidFill>
                  <a:srgbClr val="0000DC"/>
                </a:solidFill>
              </a:rPr>
              <a:t>zobrazení</a:t>
            </a:r>
            <a:endParaRPr lang="en-GB" altLang="cs-CZ" sz="3600" dirty="0">
              <a:solidFill>
                <a:srgbClr val="0000DC"/>
              </a:solidFill>
            </a:endParaRPr>
          </a:p>
        </p:txBody>
      </p:sp>
      <p:pic>
        <p:nvPicPr>
          <p:cNvPr id="8" name="Picture 11" descr="http://i01.i.aliimg.com/img/pb/363/457/469/469457363_664.jpg">
            <a:extLst>
              <a:ext uri="{FF2B5EF4-FFF2-40B4-BE49-F238E27FC236}">
                <a16:creationId xmlns:a16="http://schemas.microsoft.com/office/drawing/2014/main" id="{9F8E2632-0714-4688-814E-88C124BDD2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1" y="3702051"/>
            <a:ext cx="6366670" cy="287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9100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wipe(left)">
                                      <p:cBhvr>
                                        <p:cTn id="7" dur="500"/>
                                        <p:tgtEl>
                                          <p:spTgt spid="50180"/>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0182"/>
                                        </p:tgtEl>
                                        <p:attrNameLst>
                                          <p:attrName>style.visibility</p:attrName>
                                        </p:attrNameLst>
                                      </p:cBhvr>
                                      <p:to>
                                        <p:strVal val="visible"/>
                                      </p:to>
                                    </p:set>
                                    <p:animEffect transition="in" filter="wipe(left)">
                                      <p:cBhvr>
                                        <p:cTn id="11" dur="500"/>
                                        <p:tgtEl>
                                          <p:spTgt spid="50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5">
            <a:extLst>
              <a:ext uri="{FF2B5EF4-FFF2-40B4-BE49-F238E27FC236}">
                <a16:creationId xmlns:a16="http://schemas.microsoft.com/office/drawing/2014/main" id="{66946E06-74E9-48FE-890A-ED16E6B3324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3C436E8F-06DF-437C-85FD-4024D023BF95}" type="slidenum">
              <a:rPr lang="cs-CZ" altLang="cs-CZ" b="0"/>
              <a:pPr eaLnBrk="1" hangingPunct="1"/>
              <a:t>33</a:t>
            </a:fld>
            <a:endParaRPr lang="cs-CZ" altLang="cs-CZ" b="0" dirty="0"/>
          </a:p>
        </p:txBody>
      </p:sp>
      <p:sp>
        <p:nvSpPr>
          <p:cNvPr id="40963" name="Rectangle 5">
            <a:extLst>
              <a:ext uri="{FF2B5EF4-FFF2-40B4-BE49-F238E27FC236}">
                <a16:creationId xmlns:a16="http://schemas.microsoft.com/office/drawing/2014/main" id="{84A0C0BA-808D-4759-BBD3-00E0E3445625}"/>
              </a:ext>
            </a:extLst>
          </p:cNvPr>
          <p:cNvSpPr>
            <a:spLocks noGrp="1" noChangeArrowheads="1"/>
          </p:cNvSpPr>
          <p:nvPr>
            <p:ph type="title"/>
          </p:nvPr>
        </p:nvSpPr>
        <p:spPr>
          <a:xfrm>
            <a:off x="1752600" y="274638"/>
            <a:ext cx="8763000" cy="2031240"/>
          </a:xfrm>
        </p:spPr>
        <p:txBody>
          <a:bodyPr/>
          <a:lstStyle/>
          <a:p>
            <a:pPr algn="l" eaLnBrk="1" hangingPunct="1">
              <a:lnSpc>
                <a:spcPct val="100000"/>
              </a:lnSpc>
            </a:pPr>
            <a:r>
              <a:rPr lang="cs-CZ" altLang="cs-CZ" sz="3200" b="1" dirty="0"/>
              <a:t>Trojrozměrné zobrazení v reálném čase </a:t>
            </a:r>
            <a:r>
              <a:rPr lang="en-GB" altLang="cs-CZ" sz="3200" b="1" dirty="0"/>
              <a:t>(4D)</a:t>
            </a:r>
            <a:br>
              <a:rPr lang="cs-CZ" altLang="cs-CZ" sz="3200" b="1" dirty="0"/>
            </a:br>
            <a:br>
              <a:rPr lang="cs-CZ" altLang="cs-CZ" sz="3200" b="1" dirty="0"/>
            </a:br>
            <a:r>
              <a:rPr lang="cs-CZ" altLang="cs-CZ" sz="2000" b="0" dirty="0">
                <a:solidFill>
                  <a:schemeClr val="tx1"/>
                </a:solidFill>
              </a:rPr>
              <a:t>Čtvrtým rozměrem je čas. Výsledek vyšetření je sice zajímavý, ale z lékařského hlediska nadbytečný. Představuje sice malé, ale zcela zbytečné riziko – odkazujeme na princip ALARA.</a:t>
            </a:r>
            <a:endParaRPr lang="en-GB" altLang="cs-CZ" sz="2000" b="0" dirty="0">
              <a:solidFill>
                <a:schemeClr val="tx1"/>
              </a:solidFill>
            </a:endParaRPr>
          </a:p>
        </p:txBody>
      </p:sp>
      <p:pic>
        <p:nvPicPr>
          <p:cNvPr id="40966" name="Picture 6" descr="VÃ½sledek obrÃ¡zku pro 4d ultrasound gif">
            <a:extLst>
              <a:ext uri="{FF2B5EF4-FFF2-40B4-BE49-F238E27FC236}">
                <a16:creationId xmlns:a16="http://schemas.microsoft.com/office/drawing/2014/main" id="{8B6DEF7E-0FD5-455E-B983-5B8F97AF9C9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27645" y="2236674"/>
            <a:ext cx="2822714" cy="3528392"/>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a:extLst>
              <a:ext uri="{FF2B5EF4-FFF2-40B4-BE49-F238E27FC236}">
                <a16:creationId xmlns:a16="http://schemas.microsoft.com/office/drawing/2014/main" id="{0378F6F8-73BF-43E9-AC49-12B5E9695C19}"/>
              </a:ext>
            </a:extLst>
          </p:cNvPr>
          <p:cNvSpPr/>
          <p:nvPr/>
        </p:nvSpPr>
        <p:spPr>
          <a:xfrm>
            <a:off x="3863752" y="5884388"/>
            <a:ext cx="4032448" cy="338554"/>
          </a:xfrm>
          <a:prstGeom prst="rect">
            <a:avLst/>
          </a:prstGeom>
        </p:spPr>
        <p:txBody>
          <a:bodyPr wrap="square">
            <a:spAutoFit/>
          </a:bodyPr>
          <a:lstStyle/>
          <a:p>
            <a:r>
              <a:rPr lang="cs-CZ" sz="1600" b="0" dirty="0"/>
              <a:t>https://giphy.com/gifs/4d-14jU1PuglaN1v2</a:t>
            </a:r>
          </a:p>
        </p:txBody>
      </p:sp>
    </p:spTree>
    <p:extLst>
      <p:ext uri="{BB962C8B-B14F-4D97-AF65-F5344CB8AC3E}">
        <p14:creationId xmlns:p14="http://schemas.microsoft.com/office/powerpoint/2010/main" val="1825951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číslo snímku 6">
            <a:extLst>
              <a:ext uri="{FF2B5EF4-FFF2-40B4-BE49-F238E27FC236}">
                <a16:creationId xmlns:a16="http://schemas.microsoft.com/office/drawing/2014/main" id="{6BBA3E9E-8B36-4BE5-B7B3-A98E62E544C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1E6D366F-8933-42C2-A318-147BDED80654}" type="slidenum">
              <a:rPr lang="cs-CZ" altLang="cs-CZ" b="0"/>
              <a:pPr eaLnBrk="1" hangingPunct="1"/>
              <a:t>34</a:t>
            </a:fld>
            <a:endParaRPr lang="cs-CZ" altLang="cs-CZ" b="0"/>
          </a:p>
        </p:txBody>
      </p:sp>
      <p:sp>
        <p:nvSpPr>
          <p:cNvPr id="41987" name="Rectangle 6">
            <a:extLst>
              <a:ext uri="{FF2B5EF4-FFF2-40B4-BE49-F238E27FC236}">
                <a16:creationId xmlns:a16="http://schemas.microsoft.com/office/drawing/2014/main" id="{35C4DB47-D8DE-4FF6-82B0-EF34FB0D718B}"/>
              </a:ext>
            </a:extLst>
          </p:cNvPr>
          <p:cNvSpPr>
            <a:spLocks noGrp="1" noChangeArrowheads="1"/>
          </p:cNvSpPr>
          <p:nvPr>
            <p:ph type="title"/>
          </p:nvPr>
        </p:nvSpPr>
        <p:spPr>
          <a:xfrm>
            <a:off x="1981200" y="255785"/>
            <a:ext cx="8229600" cy="1143000"/>
          </a:xfrm>
        </p:spPr>
        <p:txBody>
          <a:bodyPr/>
          <a:lstStyle/>
          <a:p>
            <a:pPr algn="l" eaLnBrk="1" hangingPunct="1"/>
            <a:r>
              <a:rPr lang="cs-CZ" altLang="cs-CZ" sz="3600" b="1" dirty="0"/>
              <a:t>Dopplerovské měření toku</a:t>
            </a:r>
            <a:endParaRPr lang="en-GB" altLang="cs-CZ" sz="3600" b="1" dirty="0"/>
          </a:p>
        </p:txBody>
      </p:sp>
      <p:sp>
        <p:nvSpPr>
          <p:cNvPr id="41988" name="Rectangle 3">
            <a:extLst>
              <a:ext uri="{FF2B5EF4-FFF2-40B4-BE49-F238E27FC236}">
                <a16:creationId xmlns:a16="http://schemas.microsoft.com/office/drawing/2014/main" id="{D857FA71-E991-4AD4-B0EB-CE56CE7CEC27}"/>
              </a:ext>
            </a:extLst>
          </p:cNvPr>
          <p:cNvSpPr>
            <a:spLocks noGrp="1" noChangeArrowheads="1"/>
          </p:cNvSpPr>
          <p:nvPr>
            <p:ph type="body" sz="half" idx="1"/>
          </p:nvPr>
        </p:nvSpPr>
        <p:spPr>
          <a:xfrm>
            <a:off x="1149723" y="3429000"/>
            <a:ext cx="10537779" cy="3441699"/>
          </a:xfrm>
          <a:noFill/>
        </p:spPr>
        <p:txBody>
          <a:bodyPr/>
          <a:lstStyle/>
          <a:p>
            <a:pPr marL="0" indent="0" eaLnBrk="1" hangingPunct="1">
              <a:buFontTx/>
              <a:buNone/>
            </a:pPr>
            <a:r>
              <a:rPr lang="cs-CZ" altLang="cs-CZ" sz="2400" b="1" dirty="0"/>
              <a:t>Dopplerův jev </a:t>
            </a:r>
            <a:r>
              <a:rPr lang="cs-CZ" altLang="cs-CZ" sz="2400" dirty="0"/>
              <a:t>(posun frekvence vlnění buzeného nebo odráženého pohybujícím se objektem) lze použít pro detekci a měření toku krve, stejně jako pro detekci a měření pohybu některých akustických rozhraní uvnitř těla (srdce, stěny cév).</a:t>
            </a:r>
          </a:p>
          <a:p>
            <a:pPr marL="0" indent="0" eaLnBrk="1" hangingPunct="1"/>
            <a:r>
              <a:rPr lang="cs-CZ" altLang="cs-CZ" sz="2400" dirty="0"/>
              <a:t>Přijímaná frekvence je stejná jako frekvence vysílaná zdrojem, jenž je v klidu.</a:t>
            </a:r>
            <a:endParaRPr lang="en-GB" altLang="cs-CZ" sz="2400" dirty="0"/>
          </a:p>
          <a:p>
            <a:pPr marL="0" indent="0" eaLnBrk="1" hangingPunct="1"/>
            <a:r>
              <a:rPr lang="cs-CZ" altLang="cs-CZ" sz="2400" dirty="0">
                <a:solidFill>
                  <a:srgbClr val="F01928"/>
                </a:solidFill>
              </a:rPr>
              <a:t>Přijímaná frekvence je vyšší, jestliže se zdroj přibližuje.</a:t>
            </a:r>
            <a:endParaRPr lang="en-GB" altLang="cs-CZ" sz="2400" dirty="0">
              <a:solidFill>
                <a:srgbClr val="F01928"/>
              </a:solidFill>
            </a:endParaRPr>
          </a:p>
          <a:p>
            <a:pPr marL="0" indent="0" eaLnBrk="1" hangingPunct="1"/>
            <a:r>
              <a:rPr lang="cs-CZ" altLang="cs-CZ" sz="2400" dirty="0">
                <a:solidFill>
                  <a:srgbClr val="F01928"/>
                </a:solidFill>
              </a:rPr>
              <a:t>Přijímaná frekvence je nižší, jestliže se zdroj vzdaluje.</a:t>
            </a:r>
            <a:endParaRPr lang="en-GB" altLang="cs-CZ" sz="2400" dirty="0">
              <a:solidFill>
                <a:srgbClr val="F01928"/>
              </a:solidFill>
            </a:endParaRPr>
          </a:p>
          <a:p>
            <a:pPr marL="0" indent="0" eaLnBrk="1" hangingPunct="1">
              <a:buFontTx/>
              <a:buNone/>
            </a:pPr>
            <a:endParaRPr lang="cs-CZ" altLang="cs-CZ" sz="2800" b="1" dirty="0"/>
          </a:p>
        </p:txBody>
      </p:sp>
      <p:pic>
        <p:nvPicPr>
          <p:cNvPr id="41989" name="Picture 7" descr="DOPPLER-foto">
            <a:extLst>
              <a:ext uri="{FF2B5EF4-FFF2-40B4-BE49-F238E27FC236}">
                <a16:creationId xmlns:a16="http://schemas.microsoft.com/office/drawing/2014/main" id="{928E4DE8-4AD6-4540-92B9-A8FFA0F6726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9879724" y="255785"/>
            <a:ext cx="1964216" cy="2844170"/>
          </a:xfrm>
          <a:noFill/>
        </p:spPr>
      </p:pic>
      <p:sp>
        <p:nvSpPr>
          <p:cNvPr id="41990" name="Rectangle 9">
            <a:extLst>
              <a:ext uri="{FF2B5EF4-FFF2-40B4-BE49-F238E27FC236}">
                <a16:creationId xmlns:a16="http://schemas.microsoft.com/office/drawing/2014/main" id="{1799F583-ED97-433B-B605-E2BC439F802C}"/>
              </a:ext>
            </a:extLst>
          </p:cNvPr>
          <p:cNvSpPr>
            <a:spLocks noChangeArrowheads="1"/>
          </p:cNvSpPr>
          <p:nvPr/>
        </p:nvSpPr>
        <p:spPr bwMode="auto">
          <a:xfrm>
            <a:off x="4450474" y="1215114"/>
            <a:ext cx="5327650" cy="925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spcBef>
                <a:spcPct val="20000"/>
              </a:spcBef>
              <a:buClr>
                <a:schemeClr val="accent1"/>
              </a:buClr>
              <a:buSzPct val="75000"/>
              <a:buFont typeface="Monotype Sorts" charset="2"/>
              <a:buNone/>
            </a:pPr>
            <a:r>
              <a:rPr lang="cs-CZ" altLang="cs-CZ" dirty="0"/>
              <a:t>Ch. A. Doppler (1803-1853), rakouský fyzik a matematik, vyslovil svoji teorii r. 1842 v době svého působení v Praze</a:t>
            </a:r>
          </a:p>
        </p:txBody>
      </p:sp>
    </p:spTree>
    <p:extLst>
      <p:ext uri="{BB962C8B-B14F-4D97-AF65-F5344CB8AC3E}">
        <p14:creationId xmlns:p14="http://schemas.microsoft.com/office/powerpoint/2010/main" val="1155850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číslo snímku 6">
            <a:extLst>
              <a:ext uri="{FF2B5EF4-FFF2-40B4-BE49-F238E27FC236}">
                <a16:creationId xmlns:a16="http://schemas.microsoft.com/office/drawing/2014/main" id="{19982D1A-0772-423E-8BCF-230A4D08371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5160909B-B2AB-4DBD-BD3A-267633A7871E}" type="slidenum">
              <a:rPr lang="cs-CZ" altLang="cs-CZ" b="0"/>
              <a:pPr eaLnBrk="1" hangingPunct="1"/>
              <a:t>35</a:t>
            </a:fld>
            <a:endParaRPr lang="cs-CZ" altLang="cs-CZ" b="0"/>
          </a:p>
        </p:txBody>
      </p:sp>
      <p:sp>
        <p:nvSpPr>
          <p:cNvPr id="44035" name="Text Box 2">
            <a:extLst>
              <a:ext uri="{FF2B5EF4-FFF2-40B4-BE49-F238E27FC236}">
                <a16:creationId xmlns:a16="http://schemas.microsoft.com/office/drawing/2014/main" id="{A1337CCA-DA85-401C-96D2-1BC23F8ECF31}"/>
              </a:ext>
            </a:extLst>
          </p:cNvPr>
          <p:cNvSpPr txBox="1">
            <a:spLocks noChangeArrowheads="1"/>
          </p:cNvSpPr>
          <p:nvPr/>
        </p:nvSpPr>
        <p:spPr bwMode="auto">
          <a:xfrm>
            <a:off x="1981200" y="14478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en-GB" altLang="cs-CZ" sz="2400" b="0">
              <a:latin typeface="Times New Roman" panose="02020603050405020304" pitchFamily="18" charset="0"/>
            </a:endParaRPr>
          </a:p>
        </p:txBody>
      </p:sp>
      <p:sp>
        <p:nvSpPr>
          <p:cNvPr id="44036" name="Text Box 3">
            <a:extLst>
              <a:ext uri="{FF2B5EF4-FFF2-40B4-BE49-F238E27FC236}">
                <a16:creationId xmlns:a16="http://schemas.microsoft.com/office/drawing/2014/main" id="{2BF6CCDA-E7AF-4BC6-BC53-BED4DF18E4E4}"/>
              </a:ext>
            </a:extLst>
          </p:cNvPr>
          <p:cNvSpPr txBox="1">
            <a:spLocks noChangeArrowheads="1"/>
          </p:cNvSpPr>
          <p:nvPr/>
        </p:nvSpPr>
        <p:spPr bwMode="auto">
          <a:xfrm>
            <a:off x="1992314" y="1700213"/>
            <a:ext cx="3754437" cy="3970318"/>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sz="2400" b="0" dirty="0"/>
              <a:t>Využití Dopplerova jevu při měření rychlosti toku krve</a:t>
            </a:r>
          </a:p>
          <a:p>
            <a:pPr eaLnBrk="1" hangingPunct="1"/>
            <a:endParaRPr lang="cs-CZ" altLang="cs-CZ" sz="2400" b="0" dirty="0"/>
          </a:p>
          <a:p>
            <a:pPr eaLnBrk="1" hangingPunct="1"/>
            <a:endParaRPr lang="cs-CZ" altLang="cs-CZ" sz="2400" b="0" dirty="0"/>
          </a:p>
          <a:p>
            <a:pPr eaLnBrk="1" hangingPunct="1"/>
            <a:r>
              <a:rPr lang="cs-CZ" altLang="cs-CZ" sz="2400" b="0" dirty="0"/>
              <a:t>Pohybujícím se reflektorem (zpětně rozptylující strukturou) jsou vlastně erytrocyty. </a:t>
            </a:r>
          </a:p>
        </p:txBody>
      </p:sp>
      <p:sp>
        <p:nvSpPr>
          <p:cNvPr id="44037" name="Text Box 6">
            <a:extLst>
              <a:ext uri="{FF2B5EF4-FFF2-40B4-BE49-F238E27FC236}">
                <a16:creationId xmlns:a16="http://schemas.microsoft.com/office/drawing/2014/main" id="{8487370A-CC05-43E0-B788-7085AAE16DAB}"/>
              </a:ext>
            </a:extLst>
          </p:cNvPr>
          <p:cNvSpPr txBox="1">
            <a:spLocks noChangeArrowheads="1"/>
          </p:cNvSpPr>
          <p:nvPr/>
        </p:nvSpPr>
        <p:spPr bwMode="auto">
          <a:xfrm>
            <a:off x="1919288" y="260351"/>
            <a:ext cx="60160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b="1">
                <a:solidFill>
                  <a:schemeClr val="tx1"/>
                </a:solidFill>
                <a:latin typeface="Arial" panose="020B0604020202020204" pitchFamily="34" charset="0"/>
              </a:defRPr>
            </a:lvl1pPr>
            <a:lvl2pPr marL="179388"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lvl="1" eaLnBrk="1" hangingPunct="1">
              <a:spcBef>
                <a:spcPct val="0"/>
              </a:spcBef>
            </a:pPr>
            <a:r>
              <a:rPr lang="cs-CZ" altLang="cs-CZ" sz="3600" dirty="0">
                <a:solidFill>
                  <a:srgbClr val="0000DC"/>
                </a:solidFill>
              </a:rPr>
              <a:t>Princip Dopplerova jevu</a:t>
            </a:r>
          </a:p>
        </p:txBody>
      </p:sp>
      <p:graphicFrame>
        <p:nvGraphicFramePr>
          <p:cNvPr id="44038" name="Object 7">
            <a:extLst>
              <a:ext uri="{FF2B5EF4-FFF2-40B4-BE49-F238E27FC236}">
                <a16:creationId xmlns:a16="http://schemas.microsoft.com/office/drawing/2014/main" id="{67139928-F087-4C30-A46A-452DB5A70381}"/>
              </a:ext>
            </a:extLst>
          </p:cNvPr>
          <p:cNvGraphicFramePr>
            <a:graphicFrameLocks noGrp="1" noChangeAspect="1"/>
          </p:cNvGraphicFramePr>
          <p:nvPr>
            <p:ph sz="half" idx="2"/>
            <p:extLst>
              <p:ext uri="{D42A27DB-BD31-4B8C-83A1-F6EECF244321}">
                <p14:modId xmlns:p14="http://schemas.microsoft.com/office/powerpoint/2010/main" val="4210563733"/>
              </p:ext>
            </p:extLst>
          </p:nvPr>
        </p:nvGraphicFramePr>
        <p:xfrm>
          <a:off x="6445251" y="1269290"/>
          <a:ext cx="3657600" cy="4537075"/>
        </p:xfrm>
        <a:graphic>
          <a:graphicData uri="http://schemas.openxmlformats.org/presentationml/2006/ole">
            <mc:AlternateContent xmlns:mc="http://schemas.openxmlformats.org/markup-compatibility/2006">
              <mc:Choice xmlns:v="urn:schemas-microsoft-com:vml" Requires="v">
                <p:oleObj name="Presto! ImageFolio LE" r:id="rId3" imgW="1819660" imgH="2257426" progId="ImgFolio.Document">
                  <p:embed/>
                </p:oleObj>
              </mc:Choice>
              <mc:Fallback>
                <p:oleObj name="Presto! ImageFolio LE" r:id="rId3" imgW="1819660" imgH="2257426" progId="ImgFolio.Document">
                  <p:embed/>
                  <p:pic>
                    <p:nvPicPr>
                      <p:cNvPr id="44038" name="Object 7">
                        <a:extLst>
                          <a:ext uri="{FF2B5EF4-FFF2-40B4-BE49-F238E27FC236}">
                            <a16:creationId xmlns:a16="http://schemas.microsoft.com/office/drawing/2014/main" id="{67139928-F087-4C30-A46A-452DB5A703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5251" y="1269290"/>
                        <a:ext cx="3657600"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22414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číslo snímku 4">
            <a:extLst>
              <a:ext uri="{FF2B5EF4-FFF2-40B4-BE49-F238E27FC236}">
                <a16:creationId xmlns:a16="http://schemas.microsoft.com/office/drawing/2014/main" id="{CD240F65-B9BB-49C3-A7C3-7854E747668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2F26CE12-5622-4CAE-A982-6377C8890FC4}" type="slidenum">
              <a:rPr lang="cs-CZ" altLang="cs-CZ" b="0"/>
              <a:pPr eaLnBrk="1" hangingPunct="1"/>
              <a:t>36</a:t>
            </a:fld>
            <a:endParaRPr lang="cs-CZ" altLang="cs-CZ" b="0"/>
          </a:p>
        </p:txBody>
      </p:sp>
      <p:sp>
        <p:nvSpPr>
          <p:cNvPr id="75778" name="Text Box 2">
            <a:extLst>
              <a:ext uri="{FF2B5EF4-FFF2-40B4-BE49-F238E27FC236}">
                <a16:creationId xmlns:a16="http://schemas.microsoft.com/office/drawing/2014/main" id="{EB25F4E4-99AC-485A-9196-1415758BE133}"/>
              </a:ext>
            </a:extLst>
          </p:cNvPr>
          <p:cNvSpPr txBox="1">
            <a:spLocks noChangeArrowheads="1"/>
          </p:cNvSpPr>
          <p:nvPr/>
        </p:nvSpPr>
        <p:spPr bwMode="auto">
          <a:xfrm>
            <a:off x="1387367" y="1412876"/>
            <a:ext cx="8885348" cy="4007251"/>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spcBef>
                <a:spcPct val="60000"/>
              </a:spcBef>
            </a:pPr>
            <a:r>
              <a:rPr lang="cs-CZ" altLang="cs-CZ" sz="2400" dirty="0"/>
              <a:t>Dopplerovské UZ měřiče toku krve</a:t>
            </a:r>
            <a:r>
              <a:rPr lang="en-GB" altLang="cs-CZ" sz="2400" b="0" dirty="0"/>
              <a:t> </a:t>
            </a:r>
            <a:r>
              <a:rPr lang="cs-CZ" altLang="cs-CZ" sz="2400" b="0" dirty="0"/>
              <a:t>jsou založeny na rozdílu mezi frekvencí UZ vlnění vysílaných sondou a vlnění odráženého (zpětně rozptylovaného)</a:t>
            </a:r>
            <a:r>
              <a:rPr lang="en-GB" altLang="cs-CZ" sz="2400" b="0" dirty="0"/>
              <a:t> </a:t>
            </a:r>
            <a:r>
              <a:rPr lang="cs-CZ" altLang="cs-CZ" sz="2400" b="0" dirty="0"/>
              <a:t>pohybujícími se erytrocyty</a:t>
            </a:r>
            <a:r>
              <a:rPr lang="en-GB" altLang="cs-CZ" sz="2400" b="0" dirty="0"/>
              <a:t>.</a:t>
            </a:r>
            <a:r>
              <a:rPr lang="en-GB" altLang="cs-CZ" sz="2400" b="0" dirty="0">
                <a:cs typeface="Times New Roman" panose="02020603050405020304" pitchFamily="18" charset="0"/>
              </a:rPr>
              <a:t> </a:t>
            </a:r>
            <a:r>
              <a:rPr lang="en-GB" altLang="cs-CZ" sz="2400" b="0" dirty="0"/>
              <a:t> </a:t>
            </a:r>
          </a:p>
          <a:p>
            <a:pPr eaLnBrk="1" hangingPunct="1">
              <a:spcBef>
                <a:spcPct val="100000"/>
              </a:spcBef>
            </a:pPr>
            <a:r>
              <a:rPr lang="cs-CZ" altLang="cs-CZ" sz="2400" dirty="0">
                <a:solidFill>
                  <a:srgbClr val="FF3300"/>
                </a:solidFill>
              </a:rPr>
              <a:t>Frekvence odražených vln </a:t>
            </a:r>
            <a:r>
              <a:rPr lang="cs-CZ" altLang="cs-CZ" sz="2400" b="0" dirty="0"/>
              <a:t>je</a:t>
            </a:r>
            <a:r>
              <a:rPr lang="en-GB" altLang="cs-CZ" sz="2400" b="0" dirty="0"/>
              <a:t> (</a:t>
            </a:r>
            <a:r>
              <a:rPr lang="cs-CZ" altLang="cs-CZ" sz="2400" b="0" dirty="0"/>
              <a:t>ve srovnání s vlnami vyslanými</a:t>
            </a:r>
            <a:r>
              <a:rPr lang="en-GB" altLang="cs-CZ" sz="2400" b="0" dirty="0"/>
              <a:t>)</a:t>
            </a:r>
          </a:p>
          <a:p>
            <a:pPr eaLnBrk="1" hangingPunct="1">
              <a:spcBef>
                <a:spcPct val="30000"/>
              </a:spcBef>
            </a:pPr>
            <a:r>
              <a:rPr lang="cs-CZ" altLang="cs-CZ" dirty="0">
                <a:solidFill>
                  <a:srgbClr val="FF3300"/>
                </a:solidFill>
              </a:rPr>
              <a:t>v</a:t>
            </a:r>
            <a:r>
              <a:rPr lang="cs-CZ" altLang="cs-CZ" sz="2400" dirty="0">
                <a:solidFill>
                  <a:srgbClr val="FF3300"/>
                </a:solidFill>
              </a:rPr>
              <a:t>yšší u dopředného toku</a:t>
            </a:r>
            <a:r>
              <a:rPr lang="en-GB" altLang="cs-CZ" sz="2400" dirty="0"/>
              <a:t> </a:t>
            </a:r>
            <a:r>
              <a:rPr lang="en-GB" altLang="cs-CZ" sz="2400" b="0" dirty="0"/>
              <a:t>(</a:t>
            </a:r>
            <a:r>
              <a:rPr lang="cs-CZ" altLang="cs-CZ" sz="2400" b="0" dirty="0"/>
              <a:t>směrem k sondě</a:t>
            </a:r>
            <a:r>
              <a:rPr lang="en-GB" altLang="cs-CZ" sz="2400" b="0" dirty="0"/>
              <a:t>)</a:t>
            </a:r>
            <a:r>
              <a:rPr lang="en-GB" altLang="cs-CZ" sz="2400" dirty="0"/>
              <a:t>     </a:t>
            </a:r>
          </a:p>
          <a:p>
            <a:pPr eaLnBrk="1" hangingPunct="1">
              <a:spcBef>
                <a:spcPct val="30000"/>
              </a:spcBef>
            </a:pPr>
            <a:r>
              <a:rPr lang="cs-CZ" altLang="cs-CZ" dirty="0">
                <a:solidFill>
                  <a:srgbClr val="FF3300"/>
                </a:solidFill>
              </a:rPr>
              <a:t>n</a:t>
            </a:r>
            <a:r>
              <a:rPr lang="cs-CZ" altLang="cs-CZ" sz="2400" dirty="0">
                <a:solidFill>
                  <a:srgbClr val="FF3300"/>
                </a:solidFill>
              </a:rPr>
              <a:t>ižší u zpětného toku</a:t>
            </a:r>
            <a:r>
              <a:rPr lang="en-GB" altLang="cs-CZ" sz="2400" dirty="0"/>
              <a:t> </a:t>
            </a:r>
            <a:r>
              <a:rPr lang="en-GB" altLang="cs-CZ" sz="2400" b="0" dirty="0"/>
              <a:t>(</a:t>
            </a:r>
            <a:r>
              <a:rPr lang="cs-CZ" altLang="cs-CZ" sz="2400" b="0" dirty="0"/>
              <a:t>směrem od sondy</a:t>
            </a:r>
            <a:r>
              <a:rPr lang="en-GB" altLang="cs-CZ" sz="2400" b="0" dirty="0"/>
              <a:t>)</a:t>
            </a:r>
            <a:endParaRPr lang="en-GB" altLang="cs-CZ" sz="2400" b="0" u="sng" dirty="0"/>
          </a:p>
          <a:p>
            <a:pPr eaLnBrk="1" hangingPunct="1">
              <a:spcBef>
                <a:spcPct val="100000"/>
              </a:spcBef>
            </a:pPr>
            <a:r>
              <a:rPr lang="cs-CZ" altLang="cs-CZ" sz="2400" dirty="0"/>
              <a:t>Rozdíl </a:t>
            </a:r>
            <a:r>
              <a:rPr lang="cs-CZ" altLang="cs-CZ" sz="2400" b="0" dirty="0"/>
              <a:t>mezi frekvencemi vysílaného a odraženého UZ </a:t>
            </a:r>
            <a:r>
              <a:rPr lang="cs-CZ" altLang="cs-CZ" sz="2400" dirty="0"/>
              <a:t>je</a:t>
            </a:r>
            <a:r>
              <a:rPr lang="en-GB" altLang="cs-CZ" sz="2400" dirty="0"/>
              <a:t> </a:t>
            </a:r>
            <a:r>
              <a:rPr lang="cs-CZ" altLang="cs-CZ" sz="2400" dirty="0"/>
              <a:t>úměrný rychlosti </a:t>
            </a:r>
            <a:r>
              <a:rPr lang="cs-CZ" altLang="cs-CZ" sz="2400" b="0" dirty="0"/>
              <a:t>toku krve.</a:t>
            </a:r>
            <a:endParaRPr lang="en-GB" altLang="cs-CZ" sz="2400" dirty="0"/>
          </a:p>
        </p:txBody>
      </p:sp>
      <p:sp>
        <p:nvSpPr>
          <p:cNvPr id="45060" name="Text Box 3">
            <a:extLst>
              <a:ext uri="{FF2B5EF4-FFF2-40B4-BE49-F238E27FC236}">
                <a16:creationId xmlns:a16="http://schemas.microsoft.com/office/drawing/2014/main" id="{267FC8FE-718D-4EAC-98CA-DFD56ABC3CB4}"/>
              </a:ext>
            </a:extLst>
          </p:cNvPr>
          <p:cNvSpPr txBox="1">
            <a:spLocks noChangeArrowheads="1"/>
          </p:cNvSpPr>
          <p:nvPr/>
        </p:nvSpPr>
        <p:spPr bwMode="auto">
          <a:xfrm>
            <a:off x="1847850" y="260351"/>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b="1">
                <a:solidFill>
                  <a:schemeClr val="tx1"/>
                </a:solidFill>
                <a:latin typeface="Arial" panose="020B0604020202020204" pitchFamily="34" charset="0"/>
              </a:defRPr>
            </a:lvl1pPr>
            <a:lvl2pPr marL="179388"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lvl="1" eaLnBrk="1" hangingPunct="1">
              <a:spcBef>
                <a:spcPct val="0"/>
              </a:spcBef>
            </a:pPr>
            <a:r>
              <a:rPr lang="cs-CZ" altLang="cs-CZ" sz="3600" dirty="0">
                <a:solidFill>
                  <a:srgbClr val="0000DC"/>
                </a:solidFill>
              </a:rPr>
              <a:t>Princip měření toku krve</a:t>
            </a:r>
          </a:p>
        </p:txBody>
      </p:sp>
    </p:spTree>
    <p:extLst>
      <p:ext uri="{BB962C8B-B14F-4D97-AF65-F5344CB8AC3E}">
        <p14:creationId xmlns:p14="http://schemas.microsoft.com/office/powerpoint/2010/main" val="13497563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77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77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778">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577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číslo snímku 6">
            <a:extLst>
              <a:ext uri="{FF2B5EF4-FFF2-40B4-BE49-F238E27FC236}">
                <a16:creationId xmlns:a16="http://schemas.microsoft.com/office/drawing/2014/main" id="{FDF44112-41FD-4DC1-AC8B-B9902341627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8C6507BE-B031-402C-B868-FBEC9EBFBCD8}" type="slidenum">
              <a:rPr lang="cs-CZ" altLang="cs-CZ" b="0"/>
              <a:pPr eaLnBrk="1" hangingPunct="1"/>
              <a:t>37</a:t>
            </a:fld>
            <a:endParaRPr lang="cs-CZ" altLang="cs-CZ" b="0"/>
          </a:p>
        </p:txBody>
      </p:sp>
      <p:sp>
        <p:nvSpPr>
          <p:cNvPr id="46083" name="Text Box 2">
            <a:extLst>
              <a:ext uri="{FF2B5EF4-FFF2-40B4-BE49-F238E27FC236}">
                <a16:creationId xmlns:a16="http://schemas.microsoft.com/office/drawing/2014/main" id="{DF1F8A14-0AA8-4E17-A9AC-4DF2B786F638}"/>
              </a:ext>
            </a:extLst>
          </p:cNvPr>
          <p:cNvSpPr txBox="1">
            <a:spLocks noChangeArrowheads="1"/>
          </p:cNvSpPr>
          <p:nvPr/>
        </p:nvSpPr>
        <p:spPr bwMode="auto">
          <a:xfrm>
            <a:off x="1981200" y="1619053"/>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en-GB" altLang="cs-CZ" sz="2400" b="0">
              <a:latin typeface="Times New Roman" panose="02020603050405020304" pitchFamily="18" charset="0"/>
            </a:endParaRPr>
          </a:p>
        </p:txBody>
      </p:sp>
      <p:sp>
        <p:nvSpPr>
          <p:cNvPr id="46084" name="Text Box 3">
            <a:extLst>
              <a:ext uri="{FF2B5EF4-FFF2-40B4-BE49-F238E27FC236}">
                <a16:creationId xmlns:a16="http://schemas.microsoft.com/office/drawing/2014/main" id="{81303090-942D-4ACD-9504-BC936CD47526}"/>
              </a:ext>
            </a:extLst>
          </p:cNvPr>
          <p:cNvSpPr txBox="1">
            <a:spLocks noChangeArrowheads="1"/>
          </p:cNvSpPr>
          <p:nvPr/>
        </p:nvSpPr>
        <p:spPr bwMode="auto">
          <a:xfrm>
            <a:off x="1919289" y="385960"/>
            <a:ext cx="7920037"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lnSpc>
                <a:spcPct val="80000"/>
              </a:lnSpc>
            </a:pPr>
            <a:r>
              <a:rPr lang="cs-CZ" altLang="cs-CZ" sz="3600" dirty="0">
                <a:solidFill>
                  <a:srgbClr val="0000DC"/>
                </a:solidFill>
              </a:rPr>
              <a:t>Obecný princip měření toku krve</a:t>
            </a:r>
            <a:endParaRPr lang="en-GB" altLang="cs-CZ" sz="3600" dirty="0">
              <a:solidFill>
                <a:srgbClr val="0000DC"/>
              </a:solidFill>
            </a:endParaRPr>
          </a:p>
        </p:txBody>
      </p:sp>
      <p:graphicFrame>
        <p:nvGraphicFramePr>
          <p:cNvPr id="46085" name="Object 5">
            <a:extLst>
              <a:ext uri="{FF2B5EF4-FFF2-40B4-BE49-F238E27FC236}">
                <a16:creationId xmlns:a16="http://schemas.microsoft.com/office/drawing/2014/main" id="{1C18ABC3-85C8-435F-A5D7-EE5FFD438190}"/>
              </a:ext>
            </a:extLst>
          </p:cNvPr>
          <p:cNvGraphicFramePr>
            <a:graphicFrameLocks noGrp="1" noChangeAspect="1"/>
          </p:cNvGraphicFramePr>
          <p:nvPr>
            <p:ph sz="half" idx="2"/>
          </p:nvPr>
        </p:nvGraphicFramePr>
        <p:xfrm>
          <a:off x="3287714" y="1773238"/>
          <a:ext cx="5646737" cy="4462462"/>
        </p:xfrm>
        <a:graphic>
          <a:graphicData uri="http://schemas.openxmlformats.org/presentationml/2006/ole">
            <mc:AlternateContent xmlns:mc="http://schemas.openxmlformats.org/markup-compatibility/2006">
              <mc:Choice xmlns:v="urn:schemas-microsoft-com:vml" Requires="v">
                <p:oleObj name="Presto! ImageFolio LE" r:id="rId3" imgW="2495683" imgH="1971602" progId="ImgFolio.Document">
                  <p:embed/>
                </p:oleObj>
              </mc:Choice>
              <mc:Fallback>
                <p:oleObj name="Presto! ImageFolio LE" r:id="rId3" imgW="2495683" imgH="1971602" progId="ImgFolio.Document">
                  <p:embed/>
                  <p:pic>
                    <p:nvPicPr>
                      <p:cNvPr id="46085" name="Object 5">
                        <a:extLst>
                          <a:ext uri="{FF2B5EF4-FFF2-40B4-BE49-F238E27FC236}">
                            <a16:creationId xmlns:a16="http://schemas.microsoft.com/office/drawing/2014/main" id="{1C18ABC3-85C8-435F-A5D7-EE5FFD4381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7714" y="1773238"/>
                        <a:ext cx="5646737" cy="446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ovéPole 2">
            <a:extLst>
              <a:ext uri="{FF2B5EF4-FFF2-40B4-BE49-F238E27FC236}">
                <a16:creationId xmlns:a16="http://schemas.microsoft.com/office/drawing/2014/main" id="{DFDD7393-C226-40B9-9F52-E7AF3D2A5A84}"/>
              </a:ext>
            </a:extLst>
          </p:cNvPr>
          <p:cNvSpPr txBox="1"/>
          <p:nvPr/>
        </p:nvSpPr>
        <p:spPr>
          <a:xfrm>
            <a:off x="9595945" y="2932386"/>
            <a:ext cx="2228193" cy="830997"/>
          </a:xfrm>
          <a:prstGeom prst="rect">
            <a:avLst/>
          </a:prstGeom>
          <a:noFill/>
        </p:spPr>
        <p:txBody>
          <a:bodyPr wrap="square" rtlCol="0">
            <a:spAutoFit/>
          </a:bodyPr>
          <a:lstStyle/>
          <a:p>
            <a:pPr algn="l"/>
            <a:r>
              <a:rPr lang="cs-CZ" dirty="0">
                <a:solidFill>
                  <a:srgbClr val="F01928"/>
                </a:solidFill>
                <a:latin typeface="+mn-lt"/>
              </a:rPr>
              <a:t>Povšimněte si úhlu alfa!</a:t>
            </a:r>
            <a:endParaRPr lang="en-GB" dirty="0" err="1">
              <a:solidFill>
                <a:srgbClr val="F01928"/>
              </a:solidFill>
              <a:latin typeface="+mn-lt"/>
            </a:endParaRPr>
          </a:p>
        </p:txBody>
      </p:sp>
    </p:spTree>
    <p:extLst>
      <p:ext uri="{BB962C8B-B14F-4D97-AF65-F5344CB8AC3E}">
        <p14:creationId xmlns:p14="http://schemas.microsoft.com/office/powerpoint/2010/main" val="89650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číslo snímku 6">
            <a:extLst>
              <a:ext uri="{FF2B5EF4-FFF2-40B4-BE49-F238E27FC236}">
                <a16:creationId xmlns:a16="http://schemas.microsoft.com/office/drawing/2014/main" id="{FCABEDF7-88C3-4E32-B89F-D24FA71B65C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FB13073C-41CA-4F76-9A8F-7C16903F5E5B}" type="slidenum">
              <a:rPr lang="cs-CZ" altLang="cs-CZ" b="0"/>
              <a:pPr eaLnBrk="1" hangingPunct="1"/>
              <a:t>38</a:t>
            </a:fld>
            <a:endParaRPr lang="cs-CZ" altLang="cs-CZ" b="0"/>
          </a:p>
        </p:txBody>
      </p:sp>
      <p:sp>
        <p:nvSpPr>
          <p:cNvPr id="77826" name="Text Box 2">
            <a:extLst>
              <a:ext uri="{FF2B5EF4-FFF2-40B4-BE49-F238E27FC236}">
                <a16:creationId xmlns:a16="http://schemas.microsoft.com/office/drawing/2014/main" id="{370DD2B9-943D-48E3-B1FA-2F6FB652CB6E}"/>
              </a:ext>
            </a:extLst>
          </p:cNvPr>
          <p:cNvSpPr txBox="1">
            <a:spLocks noChangeArrowheads="1"/>
          </p:cNvSpPr>
          <p:nvPr/>
        </p:nvSpPr>
        <p:spPr bwMode="auto">
          <a:xfrm>
            <a:off x="1218804" y="1114216"/>
            <a:ext cx="8458200" cy="3108543"/>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marL="0" eaLnBrk="1" hangingPunct="1">
              <a:spcBef>
                <a:spcPts val="0"/>
              </a:spcBef>
              <a:buFontTx/>
              <a:buAutoNum type="arabicParenR"/>
            </a:pPr>
            <a:r>
              <a:rPr lang="cs-CZ" altLang="cs-CZ" sz="2400" b="0" dirty="0"/>
              <a:t>Výpočet dopplerovské změny frekvence (posunu)</a:t>
            </a:r>
            <a:r>
              <a:rPr lang="en-GB" altLang="cs-CZ" sz="2400" b="0" dirty="0"/>
              <a:t>  </a:t>
            </a:r>
            <a:r>
              <a:rPr lang="en-GB" altLang="cs-CZ" sz="2400" b="0" i="1" dirty="0" err="1"/>
              <a:t>f</a:t>
            </a:r>
            <a:r>
              <a:rPr lang="en-GB" altLang="cs-CZ" sz="2400" b="0" i="1" baseline="-25000" dirty="0" err="1"/>
              <a:t>d</a:t>
            </a:r>
            <a:endParaRPr lang="en-GB" altLang="cs-CZ" sz="2400" b="0" i="1" dirty="0"/>
          </a:p>
          <a:p>
            <a:pPr marL="0" eaLnBrk="1" hangingPunct="1">
              <a:spcBef>
                <a:spcPts val="0"/>
              </a:spcBef>
              <a:buFontTx/>
              <a:buAutoNum type="arabicParenR"/>
            </a:pPr>
            <a:r>
              <a:rPr lang="cs-CZ" altLang="cs-CZ" sz="2400" b="0" dirty="0"/>
              <a:t>Výpočet rychlosti „reflektoru“</a:t>
            </a:r>
            <a:r>
              <a:rPr lang="en-GB" altLang="cs-CZ" sz="2400" b="0" dirty="0"/>
              <a:t> (</a:t>
            </a:r>
            <a:r>
              <a:rPr lang="en-GB" altLang="cs-CZ" sz="2400" b="0" dirty="0" err="1"/>
              <a:t>erytrocyt</a:t>
            </a:r>
            <a:r>
              <a:rPr lang="cs-CZ" altLang="cs-CZ" sz="2400" b="0" dirty="0"/>
              <a:t>ů</a:t>
            </a:r>
            <a:r>
              <a:rPr lang="en-GB" altLang="cs-CZ" sz="2400" b="0" dirty="0"/>
              <a:t>) </a:t>
            </a:r>
            <a:r>
              <a:rPr lang="en-GB" altLang="cs-CZ" sz="2400" b="0" i="1" dirty="0"/>
              <a:t>v</a:t>
            </a:r>
          </a:p>
          <a:p>
            <a:pPr marL="0" eaLnBrk="1" hangingPunct="1">
              <a:spcBef>
                <a:spcPts val="0"/>
              </a:spcBef>
            </a:pPr>
            <a:r>
              <a:rPr lang="en-GB" altLang="cs-CZ" sz="2400" dirty="0"/>
              <a:t>    </a:t>
            </a:r>
          </a:p>
          <a:p>
            <a:pPr eaLnBrk="1" hangingPunct="1">
              <a:spcBef>
                <a:spcPct val="0"/>
              </a:spcBef>
            </a:pPr>
            <a:r>
              <a:rPr lang="en-GB" altLang="cs-CZ" sz="2400" dirty="0"/>
              <a:t>1                                            2    </a:t>
            </a:r>
          </a:p>
          <a:p>
            <a:pPr eaLnBrk="1" hangingPunct="1">
              <a:spcBef>
                <a:spcPct val="0"/>
              </a:spcBef>
            </a:pPr>
            <a:r>
              <a:rPr lang="en-GB" altLang="cs-CZ" sz="2400" dirty="0"/>
              <a:t>                 </a:t>
            </a:r>
            <a:r>
              <a:rPr lang="en-GB" altLang="cs-CZ" sz="2400" baseline="-25000" dirty="0"/>
              <a:t>                                                             </a:t>
            </a:r>
          </a:p>
          <a:p>
            <a:pPr eaLnBrk="1" hangingPunct="1">
              <a:spcBef>
                <a:spcPct val="0"/>
              </a:spcBef>
            </a:pPr>
            <a:endParaRPr lang="cs-CZ" altLang="cs-CZ" sz="2400" baseline="-25000" dirty="0"/>
          </a:p>
          <a:p>
            <a:pPr eaLnBrk="1" hangingPunct="1">
              <a:spcBef>
                <a:spcPct val="0"/>
              </a:spcBef>
            </a:pPr>
            <a:r>
              <a:rPr lang="en-GB" altLang="cs-CZ" sz="2000" i="1" dirty="0" err="1"/>
              <a:t>f</a:t>
            </a:r>
            <a:r>
              <a:rPr lang="en-GB" altLang="cs-CZ" sz="2000" i="1" baseline="-25000" dirty="0" err="1"/>
              <a:t>v</a:t>
            </a:r>
            <a:r>
              <a:rPr lang="en-GB" altLang="cs-CZ" sz="2000" baseline="-25000" dirty="0"/>
              <a:t> </a:t>
            </a:r>
            <a:r>
              <a:rPr lang="en-GB" altLang="cs-CZ" sz="2000" b="0" dirty="0"/>
              <a:t>– </a:t>
            </a:r>
            <a:r>
              <a:rPr lang="cs-CZ" altLang="cs-CZ" sz="2000" b="0" dirty="0"/>
              <a:t>frekvence vysílaného UZ vlnění</a:t>
            </a:r>
            <a:endParaRPr lang="en-GB" altLang="cs-CZ" sz="2000" b="0" dirty="0"/>
          </a:p>
          <a:p>
            <a:pPr eaLnBrk="1" hangingPunct="1">
              <a:spcBef>
                <a:spcPct val="0"/>
              </a:spcBef>
            </a:pPr>
            <a:r>
              <a:rPr lang="en-GB" altLang="cs-CZ" sz="2000" dirty="0">
                <a:cs typeface="Times New Roman" panose="02020603050405020304" pitchFamily="18" charset="0"/>
              </a:rPr>
              <a:t>α</a:t>
            </a:r>
            <a:r>
              <a:rPr lang="en-GB" altLang="cs-CZ" sz="2000" dirty="0"/>
              <a:t> </a:t>
            </a:r>
            <a:r>
              <a:rPr lang="en-GB" altLang="cs-CZ" sz="2000" b="0" dirty="0"/>
              <a:t>– </a:t>
            </a:r>
            <a:r>
              <a:rPr lang="cs-CZ" altLang="cs-CZ" sz="2000" b="0" dirty="0"/>
              <a:t>úhel sevřený osou UZ svazku</a:t>
            </a:r>
            <a:r>
              <a:rPr lang="en-GB" altLang="cs-CZ" sz="2000" b="0" dirty="0"/>
              <a:t> a</a:t>
            </a:r>
            <a:r>
              <a:rPr lang="cs-CZ" altLang="cs-CZ" sz="2000" b="0" dirty="0"/>
              <a:t> vektorem rychlosti reflektoru</a:t>
            </a:r>
            <a:endParaRPr lang="en-GB" altLang="cs-CZ" sz="2000" b="0" dirty="0"/>
          </a:p>
          <a:p>
            <a:pPr eaLnBrk="1" hangingPunct="1">
              <a:spcBef>
                <a:spcPct val="0"/>
              </a:spcBef>
            </a:pPr>
            <a:r>
              <a:rPr lang="en-GB" altLang="cs-CZ" sz="2000" i="1" dirty="0"/>
              <a:t>c</a:t>
            </a:r>
            <a:r>
              <a:rPr lang="en-GB" altLang="cs-CZ" sz="2000" dirty="0"/>
              <a:t> </a:t>
            </a:r>
            <a:r>
              <a:rPr lang="en-GB" altLang="cs-CZ" sz="2000" b="0" dirty="0"/>
              <a:t>– </a:t>
            </a:r>
            <a:r>
              <a:rPr lang="cs-CZ" altLang="cs-CZ" sz="2000" b="0" dirty="0"/>
              <a:t>rychlost UZ v daném prostředí </a:t>
            </a:r>
            <a:r>
              <a:rPr lang="en-GB" altLang="cs-CZ" sz="2000" b="0" dirty="0"/>
              <a:t>(</a:t>
            </a:r>
            <a:r>
              <a:rPr lang="cs-CZ" altLang="cs-CZ" sz="2000" b="0" dirty="0"/>
              <a:t>kolem</a:t>
            </a:r>
            <a:r>
              <a:rPr lang="en-GB" altLang="cs-CZ" sz="2000" b="0" dirty="0"/>
              <a:t> 1540 m/s </a:t>
            </a:r>
            <a:r>
              <a:rPr lang="cs-CZ" altLang="cs-CZ" sz="2000" b="0" dirty="0"/>
              <a:t>v krvi</a:t>
            </a:r>
            <a:r>
              <a:rPr lang="en-GB" altLang="cs-CZ" sz="2000" b="0" dirty="0"/>
              <a:t>)</a:t>
            </a:r>
            <a:endParaRPr lang="en-GB" altLang="cs-CZ" sz="2000" b="0" baseline="-25000" dirty="0"/>
          </a:p>
        </p:txBody>
      </p:sp>
      <mc:AlternateContent xmlns:mc="http://schemas.openxmlformats.org/markup-compatibility/2006" xmlns:a14="http://schemas.microsoft.com/office/drawing/2010/main">
        <mc:Choice Requires="a14">
          <p:sp>
            <p:nvSpPr>
              <p:cNvPr id="77827" name="Object 3">
                <a:extLst>
                  <a:ext uri="{FF2B5EF4-FFF2-40B4-BE49-F238E27FC236}">
                    <a16:creationId xmlns:a16="http://schemas.microsoft.com/office/drawing/2014/main" id="{1227766D-E42A-4FA8-AC2F-C1CC3E5B43E3}"/>
                  </a:ext>
                </a:extLst>
              </p:cNvPr>
              <p:cNvSpPr txBox="1">
                <a:spLocks noGrp="1"/>
              </p:cNvSpPr>
              <p:nvPr>
                <p:ph sz="half" idx="1"/>
              </p:nvPr>
            </p:nvSpPr>
            <p:spPr bwMode="auto">
              <a:xfrm>
                <a:off x="1750997" y="1989128"/>
                <a:ext cx="2808288" cy="792162"/>
              </a:xfrm>
              <a:prstGeom prst="rect">
                <a:avLst/>
              </a:prstGeom>
              <a:solidFill>
                <a:schemeClr val="bg1">
                  <a:alpha val="59999"/>
                </a:schemeClr>
              </a:solidFill>
              <a:ln>
                <a:noFill/>
              </a:ln>
              <a:effectLst/>
            </p:spPr>
            <p:txBody>
              <a:bodyPr>
                <a:normAutofit fontScale="92500"/>
              </a:bodyPr>
              <a:lstStyle/>
              <a:p>
                <a:pPr>
                  <a:buNone/>
                </a:pPr>
                <a14:m>
                  <m:oMathPara xmlns:m="http://schemas.openxmlformats.org/officeDocument/2006/math">
                    <m:oMathParaPr>
                      <m:jc m:val="left"/>
                    </m:oMathParaPr>
                    <m:oMath xmlns:m="http://schemas.openxmlformats.org/officeDocument/2006/math">
                      <m:sSub>
                        <m:sSubPr>
                          <m:ctrlPr>
                            <a:rPr lang="cs-CZ" sz="2400" i="1">
                              <a:solidFill>
                                <a:srgbClr val="000000"/>
                              </a:solidFill>
                              <a:latin typeface="Cambria Math" panose="02040503050406030204" pitchFamily="18" charset="0"/>
                            </a:rPr>
                          </m:ctrlPr>
                        </m:sSubPr>
                        <m:e>
                          <m:r>
                            <a:rPr lang="cs-CZ" sz="2400" i="1">
                              <a:solidFill>
                                <a:srgbClr val="000000"/>
                              </a:solidFill>
                              <a:latin typeface="Cambria Math" panose="02040503050406030204" pitchFamily="18" charset="0"/>
                            </a:rPr>
                            <m:t>𝑓</m:t>
                          </m:r>
                        </m:e>
                        <m:sub>
                          <m:r>
                            <a:rPr lang="cs-CZ" sz="2400" i="1">
                              <a:solidFill>
                                <a:srgbClr val="000000"/>
                              </a:solidFill>
                              <a:latin typeface="Cambria Math" panose="02040503050406030204" pitchFamily="18" charset="0"/>
                            </a:rPr>
                            <m:t>𝑑</m:t>
                          </m:r>
                        </m:sub>
                      </m:sSub>
                      <m:r>
                        <a:rPr lang="cs-CZ" sz="2400" i="1">
                          <a:solidFill>
                            <a:srgbClr val="000000"/>
                          </a:solidFill>
                          <a:latin typeface="Cambria Math" panose="02040503050406030204" pitchFamily="18" charset="0"/>
                        </a:rPr>
                        <m:t>=</m:t>
                      </m:r>
                      <m:f>
                        <m:fPr>
                          <m:ctrlPr>
                            <a:rPr lang="cs-CZ" sz="2400" i="1">
                              <a:solidFill>
                                <a:srgbClr val="000000"/>
                              </a:solidFill>
                              <a:latin typeface="Cambria Math" panose="02040503050406030204" pitchFamily="18" charset="0"/>
                            </a:rPr>
                          </m:ctrlPr>
                        </m:fPr>
                        <m:num>
                          <m:r>
                            <a:rPr lang="cs-CZ" sz="2400" i="1">
                              <a:solidFill>
                                <a:srgbClr val="000000"/>
                              </a:solidFill>
                              <a:latin typeface="Cambria Math" panose="02040503050406030204" pitchFamily="18" charset="0"/>
                            </a:rPr>
                            <m:t>2</m:t>
                          </m:r>
                          <m:sSub>
                            <m:sSubPr>
                              <m:ctrlPr>
                                <a:rPr lang="cs-CZ" sz="2400" i="1">
                                  <a:solidFill>
                                    <a:srgbClr val="000000"/>
                                  </a:solidFill>
                                  <a:latin typeface="Cambria Math" panose="02040503050406030204" pitchFamily="18" charset="0"/>
                                </a:rPr>
                              </m:ctrlPr>
                            </m:sSubPr>
                            <m:e>
                              <m:r>
                                <a:rPr lang="cs-CZ" sz="2400" i="1">
                                  <a:solidFill>
                                    <a:srgbClr val="000000"/>
                                  </a:solidFill>
                                  <a:latin typeface="Cambria Math" panose="02040503050406030204" pitchFamily="18" charset="0"/>
                                </a:rPr>
                                <m:t>𝑓</m:t>
                              </m:r>
                            </m:e>
                            <m:sub>
                              <m:r>
                                <a:rPr lang="cs-CZ" sz="2400" i="1">
                                  <a:solidFill>
                                    <a:srgbClr val="000000"/>
                                  </a:solidFill>
                                  <a:latin typeface="Cambria Math" panose="02040503050406030204" pitchFamily="18" charset="0"/>
                                </a:rPr>
                                <m:t>𝑣</m:t>
                              </m:r>
                            </m:sub>
                          </m:sSub>
                          <m:r>
                            <a:rPr lang="cs-CZ" sz="2400" i="1">
                              <a:solidFill>
                                <a:srgbClr val="000000"/>
                              </a:solidFill>
                              <a:latin typeface="Cambria Math" panose="02040503050406030204" pitchFamily="18" charset="0"/>
                            </a:rPr>
                            <m:t>𝑣</m:t>
                          </m:r>
                          <m:func>
                            <m:funcPr>
                              <m:ctrlPr>
                                <a:rPr lang="cs-CZ" sz="2400" i="1">
                                  <a:solidFill>
                                    <a:srgbClr val="000000"/>
                                  </a:solidFill>
                                  <a:latin typeface="Cambria Math" panose="02040503050406030204" pitchFamily="18" charset="0"/>
                                </a:rPr>
                              </m:ctrlPr>
                            </m:funcPr>
                            <m:fName>
                              <m:r>
                                <m:rPr>
                                  <m:sty m:val="p"/>
                                </m:rPr>
                                <a:rPr lang="cs-CZ" sz="2400" i="0">
                                  <a:solidFill>
                                    <a:srgbClr val="000000"/>
                                  </a:solidFill>
                                  <a:latin typeface="Cambria Math" panose="02040503050406030204" pitchFamily="18" charset="0"/>
                                </a:rPr>
                                <m:t>cos</m:t>
                              </m:r>
                            </m:fName>
                            <m:e>
                              <m:r>
                                <a:rPr lang="cs-CZ" sz="2400" i="1">
                                  <a:solidFill>
                                    <a:srgbClr val="000000"/>
                                  </a:solidFill>
                                  <a:latin typeface="Cambria Math" panose="02040503050406030204" pitchFamily="18" charset="0"/>
                                </a:rPr>
                                <m:t>𝛼</m:t>
                              </m:r>
                            </m:e>
                          </m:func>
                        </m:num>
                        <m:den>
                          <m:r>
                            <a:rPr lang="cs-CZ" sz="2400" i="1">
                              <a:solidFill>
                                <a:srgbClr val="000000"/>
                              </a:solidFill>
                              <a:latin typeface="Cambria Math" panose="02040503050406030204" pitchFamily="18" charset="0"/>
                            </a:rPr>
                            <m:t>𝑐</m:t>
                          </m:r>
                        </m:den>
                      </m:f>
                    </m:oMath>
                  </m:oMathPara>
                </a14:m>
                <a:endParaRPr lang="cs-CZ" sz="2400" dirty="0"/>
              </a:p>
            </p:txBody>
          </p:sp>
        </mc:Choice>
        <mc:Fallback xmlns="">
          <p:sp>
            <p:nvSpPr>
              <p:cNvPr id="77827" name="Object 3">
                <a:extLst>
                  <a:ext uri="{FF2B5EF4-FFF2-40B4-BE49-F238E27FC236}">
                    <a16:creationId xmlns:a16="http://schemas.microsoft.com/office/drawing/2014/main" id="{1227766D-E42A-4FA8-AC2F-C1CC3E5B43E3}"/>
                  </a:ext>
                </a:extLst>
              </p:cNvPr>
              <p:cNvSpPr txBox="1">
                <a:spLocks noGrp="1" noRot="1" noChangeAspect="1" noMove="1" noResize="1" noEditPoints="1" noAdjustHandles="1" noChangeArrowheads="1" noChangeShapeType="1" noTextEdit="1"/>
              </p:cNvSpPr>
              <p:nvPr>
                <p:ph sz="half" idx="1"/>
              </p:nvPr>
            </p:nvSpPr>
            <p:spPr bwMode="auto">
              <a:xfrm>
                <a:off x="1750997" y="1989128"/>
                <a:ext cx="2808288" cy="792162"/>
              </a:xfrm>
              <a:prstGeom prst="rect">
                <a:avLst/>
              </a:prstGeom>
              <a:blipFill>
                <a:blip r:embed="rId3"/>
                <a:stretch>
                  <a:fillRect l="-217"/>
                </a:stretch>
              </a:blipFill>
              <a:ln>
                <a:noFill/>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828" name="Object 4">
                <a:extLst>
                  <a:ext uri="{FF2B5EF4-FFF2-40B4-BE49-F238E27FC236}">
                    <a16:creationId xmlns:a16="http://schemas.microsoft.com/office/drawing/2014/main" id="{E1110058-B592-4912-BE20-F1A123472AF0}"/>
                  </a:ext>
                </a:extLst>
              </p:cNvPr>
              <p:cNvSpPr txBox="1">
                <a:spLocks noGrp="1"/>
              </p:cNvSpPr>
              <p:nvPr>
                <p:ph sz="half" idx="2"/>
              </p:nvPr>
            </p:nvSpPr>
            <p:spPr bwMode="auto">
              <a:xfrm>
                <a:off x="5610976" y="1989128"/>
                <a:ext cx="2304752" cy="1007690"/>
              </a:xfrm>
              <a:prstGeom prst="rect">
                <a:avLst/>
              </a:prstGeom>
              <a:solidFill>
                <a:schemeClr val="bg1">
                  <a:alpha val="59999"/>
                </a:schemeClr>
              </a:solidFill>
              <a:ln>
                <a:noFill/>
              </a:ln>
              <a:effectLst/>
            </p:spPr>
            <p:txBody>
              <a:bodyPr>
                <a:normAutofit fontScale="92500"/>
              </a:bodyPr>
              <a:lstStyle/>
              <a:p>
                <a:pPr>
                  <a:buNone/>
                </a:pPr>
                <a14:m>
                  <m:oMathPara xmlns:m="http://schemas.openxmlformats.org/officeDocument/2006/math">
                    <m:oMathParaPr>
                      <m:jc m:val="left"/>
                    </m:oMathParaPr>
                    <m:oMath xmlns:m="http://schemas.openxmlformats.org/officeDocument/2006/math">
                      <m:r>
                        <a:rPr lang="cs-CZ" sz="2400" i="1">
                          <a:solidFill>
                            <a:srgbClr val="000000"/>
                          </a:solidFill>
                          <a:latin typeface="Cambria Math" panose="02040503050406030204" pitchFamily="18" charset="0"/>
                        </a:rPr>
                        <m:t>𝑣</m:t>
                      </m:r>
                      <m:r>
                        <a:rPr lang="cs-CZ" sz="2400" i="1">
                          <a:solidFill>
                            <a:srgbClr val="000000"/>
                          </a:solidFill>
                          <a:latin typeface="Cambria Math" panose="02040503050406030204" pitchFamily="18" charset="0"/>
                        </a:rPr>
                        <m:t>=</m:t>
                      </m:r>
                      <m:f>
                        <m:fPr>
                          <m:ctrlPr>
                            <a:rPr lang="cs-CZ" sz="2400" i="1">
                              <a:solidFill>
                                <a:srgbClr val="000000"/>
                              </a:solidFill>
                              <a:latin typeface="Cambria Math" panose="02040503050406030204" pitchFamily="18" charset="0"/>
                            </a:rPr>
                          </m:ctrlPr>
                        </m:fPr>
                        <m:num>
                          <m:sSub>
                            <m:sSubPr>
                              <m:ctrlPr>
                                <a:rPr lang="cs-CZ" sz="2400" i="1">
                                  <a:solidFill>
                                    <a:srgbClr val="000000"/>
                                  </a:solidFill>
                                  <a:latin typeface="Cambria Math" panose="02040503050406030204" pitchFamily="18" charset="0"/>
                                </a:rPr>
                              </m:ctrlPr>
                            </m:sSubPr>
                            <m:e>
                              <m:r>
                                <a:rPr lang="cs-CZ" sz="2400" i="1">
                                  <a:solidFill>
                                    <a:srgbClr val="000000"/>
                                  </a:solidFill>
                                  <a:latin typeface="Cambria Math" panose="02040503050406030204" pitchFamily="18" charset="0"/>
                                </a:rPr>
                                <m:t>𝑓</m:t>
                              </m:r>
                            </m:e>
                            <m:sub>
                              <m:r>
                                <a:rPr lang="cs-CZ" sz="2400" i="1">
                                  <a:solidFill>
                                    <a:srgbClr val="000000"/>
                                  </a:solidFill>
                                  <a:latin typeface="Cambria Math" panose="02040503050406030204" pitchFamily="18" charset="0"/>
                                </a:rPr>
                                <m:t>𝑑</m:t>
                              </m:r>
                            </m:sub>
                          </m:sSub>
                          <m:r>
                            <a:rPr lang="cs-CZ" sz="2400" i="1">
                              <a:solidFill>
                                <a:srgbClr val="000000"/>
                              </a:solidFill>
                              <a:latin typeface="Cambria Math" panose="02040503050406030204" pitchFamily="18" charset="0"/>
                            </a:rPr>
                            <m:t>𝑐</m:t>
                          </m:r>
                        </m:num>
                        <m:den>
                          <m:r>
                            <a:rPr lang="cs-CZ" sz="2400" i="1">
                              <a:solidFill>
                                <a:srgbClr val="000000"/>
                              </a:solidFill>
                              <a:latin typeface="Cambria Math" panose="02040503050406030204" pitchFamily="18" charset="0"/>
                            </a:rPr>
                            <m:t>2</m:t>
                          </m:r>
                          <m:sSub>
                            <m:sSubPr>
                              <m:ctrlPr>
                                <a:rPr lang="cs-CZ" sz="2400" i="1">
                                  <a:solidFill>
                                    <a:srgbClr val="000000"/>
                                  </a:solidFill>
                                  <a:latin typeface="Cambria Math" panose="02040503050406030204" pitchFamily="18" charset="0"/>
                                </a:rPr>
                              </m:ctrlPr>
                            </m:sSubPr>
                            <m:e>
                              <m:r>
                                <a:rPr lang="cs-CZ" sz="2400" i="1">
                                  <a:solidFill>
                                    <a:srgbClr val="000000"/>
                                  </a:solidFill>
                                  <a:latin typeface="Cambria Math" panose="02040503050406030204" pitchFamily="18" charset="0"/>
                                </a:rPr>
                                <m:t>𝑓</m:t>
                              </m:r>
                            </m:e>
                            <m:sub>
                              <m:r>
                                <a:rPr lang="cs-CZ" sz="2400" i="1">
                                  <a:solidFill>
                                    <a:srgbClr val="000000"/>
                                  </a:solidFill>
                                  <a:latin typeface="Cambria Math" panose="02040503050406030204" pitchFamily="18" charset="0"/>
                                </a:rPr>
                                <m:t>𝑣</m:t>
                              </m:r>
                            </m:sub>
                          </m:sSub>
                          <m:func>
                            <m:funcPr>
                              <m:ctrlPr>
                                <a:rPr lang="cs-CZ" sz="2400" i="1">
                                  <a:solidFill>
                                    <a:srgbClr val="000000"/>
                                  </a:solidFill>
                                  <a:latin typeface="Cambria Math" panose="02040503050406030204" pitchFamily="18" charset="0"/>
                                </a:rPr>
                              </m:ctrlPr>
                            </m:funcPr>
                            <m:fName>
                              <m:r>
                                <m:rPr>
                                  <m:sty m:val="p"/>
                                </m:rPr>
                                <a:rPr lang="cs-CZ" sz="2400" i="0">
                                  <a:solidFill>
                                    <a:srgbClr val="000000"/>
                                  </a:solidFill>
                                  <a:latin typeface="Cambria Math" panose="02040503050406030204" pitchFamily="18" charset="0"/>
                                </a:rPr>
                                <m:t>cos</m:t>
                              </m:r>
                            </m:fName>
                            <m:e>
                              <m:r>
                                <a:rPr lang="cs-CZ" sz="2400" i="1">
                                  <a:solidFill>
                                    <a:srgbClr val="000000"/>
                                  </a:solidFill>
                                  <a:latin typeface="Cambria Math" panose="02040503050406030204" pitchFamily="18" charset="0"/>
                                </a:rPr>
                                <m:t>𝛼</m:t>
                              </m:r>
                            </m:e>
                          </m:func>
                        </m:den>
                      </m:f>
                    </m:oMath>
                  </m:oMathPara>
                </a14:m>
                <a:endParaRPr lang="cs-CZ" sz="2400" dirty="0"/>
              </a:p>
            </p:txBody>
          </p:sp>
        </mc:Choice>
        <mc:Fallback xmlns="">
          <p:sp>
            <p:nvSpPr>
              <p:cNvPr id="77828" name="Object 4">
                <a:extLst>
                  <a:ext uri="{FF2B5EF4-FFF2-40B4-BE49-F238E27FC236}">
                    <a16:creationId xmlns:a16="http://schemas.microsoft.com/office/drawing/2014/main" id="{E1110058-B592-4912-BE20-F1A123472AF0}"/>
                  </a:ext>
                </a:extLst>
              </p:cNvPr>
              <p:cNvSpPr txBox="1">
                <a:spLocks noGrp="1" noRot="1" noChangeAspect="1" noMove="1" noResize="1" noEditPoints="1" noAdjustHandles="1" noChangeArrowheads="1" noChangeShapeType="1" noTextEdit="1"/>
              </p:cNvSpPr>
              <p:nvPr>
                <p:ph sz="half" idx="2"/>
              </p:nvPr>
            </p:nvSpPr>
            <p:spPr bwMode="auto">
              <a:xfrm>
                <a:off x="5610976" y="1989128"/>
                <a:ext cx="2304752" cy="1007690"/>
              </a:xfrm>
              <a:prstGeom prst="rect">
                <a:avLst/>
              </a:prstGeom>
              <a:blipFill>
                <a:blip r:embed="rId4"/>
                <a:stretch>
                  <a:fillRect/>
                </a:stretch>
              </a:blipFill>
              <a:ln>
                <a:noFill/>
              </a:ln>
              <a:effectLst/>
            </p:spPr>
            <p:txBody>
              <a:bodyPr/>
              <a:lstStyle/>
              <a:p>
                <a:r>
                  <a:rPr lang="en-GB">
                    <a:noFill/>
                  </a:rPr>
                  <a:t> </a:t>
                </a:r>
              </a:p>
            </p:txBody>
          </p:sp>
        </mc:Fallback>
      </mc:AlternateContent>
      <p:sp>
        <p:nvSpPr>
          <p:cNvPr id="47110" name="Text Box 5">
            <a:extLst>
              <a:ext uri="{FF2B5EF4-FFF2-40B4-BE49-F238E27FC236}">
                <a16:creationId xmlns:a16="http://schemas.microsoft.com/office/drawing/2014/main" id="{02AACC82-DF8C-4183-9B25-4B0C38BAF7D6}"/>
              </a:ext>
            </a:extLst>
          </p:cNvPr>
          <p:cNvSpPr txBox="1">
            <a:spLocks noChangeArrowheads="1"/>
          </p:cNvSpPr>
          <p:nvPr/>
        </p:nvSpPr>
        <p:spPr bwMode="auto">
          <a:xfrm>
            <a:off x="1633860" y="283577"/>
            <a:ext cx="6112264"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square" lIns="90000" tIns="46800" rIns="90000" bIns="468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sz="3600" dirty="0">
                <a:solidFill>
                  <a:srgbClr val="0000DC"/>
                </a:solidFill>
              </a:rPr>
              <a:t>Dopplerovské měření toku</a:t>
            </a:r>
            <a:endParaRPr lang="en-GB" altLang="cs-CZ" sz="3600" dirty="0">
              <a:solidFill>
                <a:srgbClr val="0000DC"/>
              </a:solidFill>
            </a:endParaRPr>
          </a:p>
        </p:txBody>
      </p:sp>
      <p:sp>
        <p:nvSpPr>
          <p:cNvPr id="11" name="Text Box 2">
            <a:extLst>
              <a:ext uri="{FF2B5EF4-FFF2-40B4-BE49-F238E27FC236}">
                <a16:creationId xmlns:a16="http://schemas.microsoft.com/office/drawing/2014/main" id="{2975B52A-6A44-405B-9BF5-506267B9C677}"/>
              </a:ext>
            </a:extLst>
          </p:cNvPr>
          <p:cNvSpPr txBox="1">
            <a:spLocks noChangeArrowheads="1"/>
          </p:cNvSpPr>
          <p:nvPr/>
        </p:nvSpPr>
        <p:spPr bwMode="auto">
          <a:xfrm>
            <a:off x="4094136" y="4859106"/>
            <a:ext cx="4587408" cy="1631216"/>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8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spcBef>
                <a:spcPct val="0"/>
              </a:spcBef>
            </a:pPr>
            <a:r>
              <a:rPr lang="cs-CZ" altLang="cs-CZ" sz="2000" dirty="0"/>
              <a:t>Závislost nadhodnocení rychlosti na úhlu dopadu </a:t>
            </a:r>
            <a:r>
              <a:rPr lang="cs-CZ" altLang="cs-CZ" sz="2000" dirty="0">
                <a:cs typeface="Times New Roman" panose="02020603050405020304" pitchFamily="18" charset="0"/>
              </a:rPr>
              <a:t>α </a:t>
            </a:r>
            <a:r>
              <a:rPr lang="cs-CZ" altLang="cs-CZ" sz="2000" b="0" dirty="0">
                <a:cs typeface="Times New Roman" panose="02020603050405020304" pitchFamily="18" charset="0"/>
              </a:rPr>
              <a:t>(je-li zařízení nastaveno na </a:t>
            </a:r>
            <a:r>
              <a:rPr lang="cs-CZ" altLang="cs-CZ" sz="2000" b="0" dirty="0">
                <a:latin typeface="Symbol" panose="05050102010706020507" pitchFamily="18" charset="2"/>
                <a:cs typeface="Times New Roman" panose="02020603050405020304" pitchFamily="18" charset="0"/>
              </a:rPr>
              <a:t>a</a:t>
            </a:r>
            <a:r>
              <a:rPr lang="cs-CZ" altLang="cs-CZ" sz="2000" b="0" dirty="0">
                <a:cs typeface="Times New Roman" panose="02020603050405020304" pitchFamily="18" charset="0"/>
              </a:rPr>
              <a:t> = 0, tj. cos</a:t>
            </a:r>
            <a:r>
              <a:rPr lang="cs-CZ" altLang="cs-CZ" sz="2000" b="0" dirty="0">
                <a:latin typeface="Symbol" panose="05050102010706020507" pitchFamily="18" charset="2"/>
                <a:cs typeface="Times New Roman" panose="02020603050405020304" pitchFamily="18" charset="0"/>
              </a:rPr>
              <a:t>a</a:t>
            </a:r>
            <a:r>
              <a:rPr lang="cs-CZ" altLang="cs-CZ" sz="2000" b="0" dirty="0">
                <a:cs typeface="Times New Roman" panose="02020603050405020304" pitchFamily="18" charset="0"/>
              </a:rPr>
              <a:t> = 1)</a:t>
            </a:r>
            <a:endParaRPr lang="cs-CZ" altLang="cs-CZ" sz="2000" b="0" dirty="0"/>
          </a:p>
          <a:p>
            <a:pPr eaLnBrk="1" hangingPunct="1">
              <a:spcBef>
                <a:spcPct val="0"/>
              </a:spcBef>
            </a:pPr>
            <a:r>
              <a:rPr lang="cs-CZ" altLang="cs-CZ" sz="2000" b="0" dirty="0">
                <a:latin typeface="Symbol" panose="05050102010706020507" pitchFamily="18" charset="2"/>
              </a:rPr>
              <a:t>a</a:t>
            </a:r>
            <a:r>
              <a:rPr lang="cs-CZ" altLang="cs-CZ" sz="2000" b="0" dirty="0"/>
              <a:t> - úhel sevřený osou vysílaného UZ svazku a vektorem rychlosti reflektoru</a:t>
            </a:r>
            <a:endParaRPr lang="cs-CZ" altLang="cs-CZ" sz="2000" b="0" baseline="-25000" dirty="0">
              <a:latin typeface="Arial Unicode MS" pitchFamily="34" charset="-128"/>
            </a:endParaRPr>
          </a:p>
        </p:txBody>
      </p:sp>
      <p:pic>
        <p:nvPicPr>
          <p:cNvPr id="12" name="Picture 3" descr="overestimation">
            <a:extLst>
              <a:ext uri="{FF2B5EF4-FFF2-40B4-BE49-F238E27FC236}">
                <a16:creationId xmlns:a16="http://schemas.microsoft.com/office/drawing/2014/main" id="{F8BA83D5-3F72-426E-BC9C-5F45E96972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7419" y="2781290"/>
            <a:ext cx="3160862" cy="3262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5">
            <a:extLst>
              <a:ext uri="{FF2B5EF4-FFF2-40B4-BE49-F238E27FC236}">
                <a16:creationId xmlns:a16="http://schemas.microsoft.com/office/drawing/2014/main" id="{66306D76-B710-4C0A-A4D3-4B813E4A8339}"/>
              </a:ext>
            </a:extLst>
          </p:cNvPr>
          <p:cNvSpPr txBox="1">
            <a:spLocks noChangeArrowheads="1"/>
          </p:cNvSpPr>
          <p:nvPr/>
        </p:nvSpPr>
        <p:spPr bwMode="auto">
          <a:xfrm rot="16200000">
            <a:off x="7745021" y="3998068"/>
            <a:ext cx="2513510" cy="27918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sz="1200" dirty="0"/>
              <a:t>nadhodnocení rychlosti</a:t>
            </a:r>
          </a:p>
        </p:txBody>
      </p:sp>
    </p:spTree>
    <p:extLst>
      <p:ext uri="{BB962C8B-B14F-4D97-AF65-F5344CB8AC3E}">
        <p14:creationId xmlns:p14="http://schemas.microsoft.com/office/powerpoint/2010/main" val="3339533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82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82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7826">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7826">
                                            <p:txEl>
                                              <p:pRg st="8" end="8"/>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7826">
                                            <p:txEl>
                                              <p:pRg st="1" end="1"/>
                                            </p:txEl>
                                          </p:spTgt>
                                        </p:tgtEl>
                                        <p:attrNameLst>
                                          <p:attrName>style.visibility</p:attrName>
                                        </p:attrNameLst>
                                      </p:cBhvr>
                                      <p:to>
                                        <p:strVal val="visible"/>
                                      </p:to>
                                    </p:set>
                                  </p:childTnLst>
                                </p:cTn>
                              </p:par>
                              <p:par>
                                <p:cTn id="17" presetID="9"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číslo snímku 6">
            <a:extLst>
              <a:ext uri="{FF2B5EF4-FFF2-40B4-BE49-F238E27FC236}">
                <a16:creationId xmlns:a16="http://schemas.microsoft.com/office/drawing/2014/main" id="{DF06A23C-3E3A-4004-8CB9-F33380ADBDD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807758D2-7781-499E-A6AF-F5754AAA6168}" type="slidenum">
              <a:rPr lang="cs-CZ" altLang="cs-CZ" b="0"/>
              <a:pPr eaLnBrk="1" hangingPunct="1"/>
              <a:t>39</a:t>
            </a:fld>
            <a:endParaRPr lang="cs-CZ" altLang="cs-CZ" b="0"/>
          </a:p>
        </p:txBody>
      </p:sp>
      <p:sp>
        <p:nvSpPr>
          <p:cNvPr id="49155" name="Text Box 2">
            <a:extLst>
              <a:ext uri="{FF2B5EF4-FFF2-40B4-BE49-F238E27FC236}">
                <a16:creationId xmlns:a16="http://schemas.microsoft.com/office/drawing/2014/main" id="{B9E17F7A-B564-44B3-9531-648CD440BB28}"/>
              </a:ext>
            </a:extLst>
          </p:cNvPr>
          <p:cNvSpPr txBox="1">
            <a:spLocks noChangeArrowheads="1"/>
          </p:cNvSpPr>
          <p:nvPr/>
        </p:nvSpPr>
        <p:spPr bwMode="auto">
          <a:xfrm>
            <a:off x="1347376" y="908862"/>
            <a:ext cx="9497247" cy="2057400"/>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spcBef>
                <a:spcPct val="0"/>
              </a:spcBef>
              <a:buFontTx/>
              <a:buAutoNum type="arabicParenR"/>
            </a:pPr>
            <a:r>
              <a:rPr lang="cs-CZ" altLang="cs-CZ" sz="2000" b="0" dirty="0"/>
              <a:t>Systémy se </a:t>
            </a:r>
            <a:r>
              <a:rPr lang="cs-CZ" altLang="cs-CZ" sz="2000" dirty="0"/>
              <a:t>spojitým (kontinuálním) vlněním</a:t>
            </a:r>
            <a:r>
              <a:rPr lang="en-GB" altLang="cs-CZ" sz="2000" dirty="0"/>
              <a:t> – CW</a:t>
            </a:r>
            <a:r>
              <a:rPr lang="cs-CZ" altLang="cs-CZ" sz="2000" dirty="0"/>
              <a:t> (</a:t>
            </a:r>
            <a:r>
              <a:rPr lang="cs-CZ" altLang="cs-CZ" sz="2000" b="0" i="1" dirty="0" err="1"/>
              <a:t>continuous</a:t>
            </a:r>
            <a:r>
              <a:rPr lang="cs-CZ" altLang="cs-CZ" sz="2000" b="0" i="1" dirty="0"/>
              <a:t> </a:t>
            </a:r>
            <a:r>
              <a:rPr lang="cs-CZ" altLang="cs-CZ" sz="2000" b="0" i="1" dirty="0" err="1"/>
              <a:t>wave</a:t>
            </a:r>
            <a:r>
              <a:rPr lang="cs-CZ" altLang="cs-CZ" sz="2000" dirty="0"/>
              <a:t>)</a:t>
            </a:r>
            <a:r>
              <a:rPr lang="en-GB" altLang="cs-CZ" sz="2000" b="0" dirty="0"/>
              <a:t>. </a:t>
            </a:r>
            <a:r>
              <a:rPr lang="cs-CZ" altLang="cs-CZ" sz="2000" b="0" dirty="0"/>
              <a:t>Používají se pro měření toku v </a:t>
            </a:r>
            <a:r>
              <a:rPr lang="cs-CZ" altLang="cs-CZ" sz="2000" dirty="0"/>
              <a:t>povrchových cévách</a:t>
            </a:r>
            <a:r>
              <a:rPr lang="cs-CZ" altLang="cs-CZ" sz="2000" b="0" dirty="0"/>
              <a:t>, a to bez možnosti hloubkového rozlišení. Používají se relativně málo.</a:t>
            </a:r>
          </a:p>
          <a:p>
            <a:pPr eaLnBrk="1" hangingPunct="1">
              <a:spcBef>
                <a:spcPct val="0"/>
              </a:spcBef>
              <a:buFontTx/>
              <a:buAutoNum type="arabicParenR"/>
            </a:pPr>
            <a:endParaRPr lang="en-GB" altLang="cs-CZ" sz="900" b="0" dirty="0"/>
          </a:p>
          <a:p>
            <a:pPr eaLnBrk="1" hangingPunct="1">
              <a:spcBef>
                <a:spcPct val="0"/>
              </a:spcBef>
              <a:buFontTx/>
              <a:buAutoNum type="arabicParenR" startAt="2"/>
            </a:pPr>
            <a:r>
              <a:rPr lang="cs-CZ" altLang="cs-CZ" sz="2000" b="0" dirty="0"/>
              <a:t>Systémy s </a:t>
            </a:r>
            <a:r>
              <a:rPr lang="cs-CZ" altLang="cs-CZ" sz="2000" dirty="0"/>
              <a:t>přerušovaným – impulsním vlněním – PW</a:t>
            </a:r>
            <a:r>
              <a:rPr lang="cs-CZ" altLang="cs-CZ" sz="2000" b="0" dirty="0"/>
              <a:t> (</a:t>
            </a:r>
            <a:r>
              <a:rPr lang="cs-CZ" altLang="cs-CZ" sz="2000" b="0" i="1" dirty="0" err="1"/>
              <a:t>pulsed</a:t>
            </a:r>
            <a:r>
              <a:rPr lang="cs-CZ" altLang="cs-CZ" sz="2000" b="0" i="1" dirty="0"/>
              <a:t> </a:t>
            </a:r>
            <a:r>
              <a:rPr lang="cs-CZ" altLang="cs-CZ" sz="2000" b="0" i="1" dirty="0" err="1"/>
              <a:t>wave</a:t>
            </a:r>
            <a:r>
              <a:rPr lang="cs-CZ" altLang="cs-CZ" sz="2000" b="0" dirty="0"/>
              <a:t>)</a:t>
            </a:r>
            <a:r>
              <a:rPr lang="en-GB" altLang="cs-CZ" sz="2000" b="0" dirty="0"/>
              <a:t>. </a:t>
            </a:r>
            <a:r>
              <a:rPr lang="cs-CZ" altLang="cs-CZ" sz="2000" b="0" dirty="0"/>
              <a:t>Umožňují měřit tok s přesnou </a:t>
            </a:r>
            <a:r>
              <a:rPr lang="cs-CZ" altLang="cs-CZ" sz="2000" dirty="0"/>
              <a:t>hloubkovou lokalizací</a:t>
            </a:r>
            <a:r>
              <a:rPr lang="en-GB" altLang="cs-CZ" sz="2000" dirty="0"/>
              <a:t>. </a:t>
            </a:r>
            <a:r>
              <a:rPr lang="cs-CZ" altLang="cs-CZ" sz="2000" b="0" dirty="0"/>
              <a:t>Měření vysokých rychlostí toku v hloubce je omezené</a:t>
            </a:r>
            <a:r>
              <a:rPr lang="en-GB" altLang="cs-CZ" sz="2000" b="0" dirty="0"/>
              <a:t>.     </a:t>
            </a:r>
          </a:p>
        </p:txBody>
      </p:sp>
      <p:sp>
        <p:nvSpPr>
          <p:cNvPr id="49156" name="Text Box 4">
            <a:extLst>
              <a:ext uri="{FF2B5EF4-FFF2-40B4-BE49-F238E27FC236}">
                <a16:creationId xmlns:a16="http://schemas.microsoft.com/office/drawing/2014/main" id="{D3A16089-C2AD-4684-BD11-6C56C8365D42}"/>
              </a:ext>
            </a:extLst>
          </p:cNvPr>
          <p:cNvSpPr txBox="1">
            <a:spLocks noChangeArrowheads="1"/>
          </p:cNvSpPr>
          <p:nvPr/>
        </p:nvSpPr>
        <p:spPr bwMode="auto">
          <a:xfrm>
            <a:off x="2063750" y="260350"/>
            <a:ext cx="6121400"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square" lIns="90000" tIns="46800" rIns="90000" bIns="468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sz="3600" dirty="0">
                <a:solidFill>
                  <a:srgbClr val="0000DC"/>
                </a:solidFill>
              </a:rPr>
              <a:t>Dopplerovské měření toku</a:t>
            </a:r>
            <a:endParaRPr lang="en-GB" altLang="cs-CZ" sz="3600" dirty="0">
              <a:solidFill>
                <a:srgbClr val="0000DC"/>
              </a:solidFill>
            </a:endParaRPr>
          </a:p>
        </p:txBody>
      </p:sp>
      <p:graphicFrame>
        <p:nvGraphicFramePr>
          <p:cNvPr id="49157" name="Object 5">
            <a:extLst>
              <a:ext uri="{FF2B5EF4-FFF2-40B4-BE49-F238E27FC236}">
                <a16:creationId xmlns:a16="http://schemas.microsoft.com/office/drawing/2014/main" id="{E3D8D36C-0398-4F47-B935-4A1A008793D4}"/>
              </a:ext>
            </a:extLst>
          </p:cNvPr>
          <p:cNvGraphicFramePr>
            <a:graphicFrameLocks noGrp="1" noChangeAspect="1"/>
          </p:cNvGraphicFramePr>
          <p:nvPr>
            <p:ph sz="half" idx="2"/>
            <p:extLst>
              <p:ext uri="{D42A27DB-BD31-4B8C-83A1-F6EECF244321}">
                <p14:modId xmlns:p14="http://schemas.microsoft.com/office/powerpoint/2010/main" val="244478059"/>
              </p:ext>
            </p:extLst>
          </p:nvPr>
        </p:nvGraphicFramePr>
        <p:xfrm>
          <a:off x="2443875" y="3143250"/>
          <a:ext cx="6697663" cy="3454400"/>
        </p:xfrm>
        <a:graphic>
          <a:graphicData uri="http://schemas.openxmlformats.org/presentationml/2006/ole">
            <mc:AlternateContent xmlns:mc="http://schemas.openxmlformats.org/markup-compatibility/2006">
              <mc:Choice xmlns:v="urn:schemas-microsoft-com:vml" Requires="v">
                <p:oleObj name="Presto! ImageFolio LE" r:id="rId3" imgW="18489205" imgH="9534789" progId="ImgFolio.Document">
                  <p:embed/>
                </p:oleObj>
              </mc:Choice>
              <mc:Fallback>
                <p:oleObj name="Presto! ImageFolio LE" r:id="rId3" imgW="18489205" imgH="9534789" progId="ImgFolio.Document">
                  <p:embed/>
                  <p:pic>
                    <p:nvPicPr>
                      <p:cNvPr id="49157" name="Object 5">
                        <a:extLst>
                          <a:ext uri="{FF2B5EF4-FFF2-40B4-BE49-F238E27FC236}">
                            <a16:creationId xmlns:a16="http://schemas.microsoft.com/office/drawing/2014/main" id="{E3D8D36C-0398-4F47-B935-4A1A008793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3875" y="3143250"/>
                        <a:ext cx="6697663" cy="34544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12101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ástupný symbol pro číslo snímku 4">
            <a:extLst>
              <a:ext uri="{FF2B5EF4-FFF2-40B4-BE49-F238E27FC236}">
                <a16:creationId xmlns:a16="http://schemas.microsoft.com/office/drawing/2014/main" id="{2B060EE3-8529-4035-8CEB-5610A10B9BB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47FB9CC6-BA25-430D-954F-C35142EB77B7}" type="slidenum">
              <a:rPr lang="cs-CZ" altLang="cs-CZ" b="0"/>
              <a:pPr eaLnBrk="1" hangingPunct="1"/>
              <a:t>4</a:t>
            </a:fld>
            <a:endParaRPr lang="cs-CZ" altLang="cs-CZ" b="0"/>
          </a:p>
        </p:txBody>
      </p:sp>
      <p:sp>
        <p:nvSpPr>
          <p:cNvPr id="7171" name="Rectangle 3">
            <a:extLst>
              <a:ext uri="{FF2B5EF4-FFF2-40B4-BE49-F238E27FC236}">
                <a16:creationId xmlns:a16="http://schemas.microsoft.com/office/drawing/2014/main" id="{F8E06B81-DE50-415F-B4EC-F6552BAD50C6}"/>
              </a:ext>
            </a:extLst>
          </p:cNvPr>
          <p:cNvSpPr>
            <a:spLocks noChangeArrowheads="1"/>
          </p:cNvSpPr>
          <p:nvPr/>
        </p:nvSpPr>
        <p:spPr bwMode="auto">
          <a:xfrm>
            <a:off x="2209800" y="609601"/>
            <a:ext cx="77724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spcBef>
                <a:spcPct val="0"/>
              </a:spcBef>
            </a:pPr>
            <a:r>
              <a:rPr lang="cs-CZ" altLang="cs-CZ" sz="2400" dirty="0">
                <a:solidFill>
                  <a:srgbClr val="FFFF00"/>
                </a:solidFill>
                <a:latin typeface="Times New Roman" panose="02020603050405020304" pitchFamily="18" charset="0"/>
              </a:rPr>
              <a:t> </a:t>
            </a:r>
            <a:r>
              <a:rPr lang="cs-CZ" altLang="cs-CZ" sz="3200" dirty="0">
                <a:solidFill>
                  <a:srgbClr val="0000DC"/>
                </a:solidFill>
              </a:rPr>
              <a:t>Fyzikální vlastnosti ultrazvuku</a:t>
            </a:r>
            <a:endParaRPr lang="en-GB" altLang="cs-CZ" sz="3200" dirty="0">
              <a:solidFill>
                <a:srgbClr val="0000DC"/>
              </a:solidFill>
            </a:endParaRPr>
          </a:p>
        </p:txBody>
      </p:sp>
      <p:sp>
        <p:nvSpPr>
          <p:cNvPr id="7172" name="Rectangle 5">
            <a:extLst>
              <a:ext uri="{FF2B5EF4-FFF2-40B4-BE49-F238E27FC236}">
                <a16:creationId xmlns:a16="http://schemas.microsoft.com/office/drawing/2014/main" id="{5AC0EA83-2852-4D95-9C1A-6878387A9A19}"/>
              </a:ext>
            </a:extLst>
          </p:cNvPr>
          <p:cNvSpPr>
            <a:spLocks noChangeArrowheads="1"/>
          </p:cNvSpPr>
          <p:nvPr/>
        </p:nvSpPr>
        <p:spPr bwMode="auto">
          <a:xfrm>
            <a:off x="938254" y="1628776"/>
            <a:ext cx="9043946" cy="4467225"/>
          </a:xfrm>
          <a:prstGeom prst="rect">
            <a:avLst/>
          </a:prstGeom>
          <a:solidFill>
            <a:schemeClr val="bg1">
              <a:alpha val="59999"/>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spcBef>
                <a:spcPct val="20000"/>
              </a:spcBef>
              <a:buFont typeface="Wingdings" panose="05000000000000000000" pitchFamily="2" charset="2"/>
              <a:buNone/>
            </a:pPr>
            <a:r>
              <a:rPr lang="cs-CZ" altLang="cs-CZ" sz="2400" b="0" i="1" dirty="0"/>
              <a:t>Co to je ultrazvuk a jaké jsou hlavní akustické vlastnosti prostředí?</a:t>
            </a:r>
          </a:p>
          <a:p>
            <a:pPr eaLnBrk="1" hangingPunct="1">
              <a:spcBef>
                <a:spcPct val="20000"/>
              </a:spcBef>
              <a:buFont typeface="Wingdings" panose="05000000000000000000" pitchFamily="2" charset="2"/>
              <a:buNone/>
            </a:pPr>
            <a:endParaRPr lang="en-GB" altLang="cs-CZ" sz="2400" b="0" i="1" dirty="0"/>
          </a:p>
          <a:p>
            <a:pPr eaLnBrk="1" hangingPunct="1">
              <a:spcBef>
                <a:spcPct val="20000"/>
              </a:spcBef>
              <a:buFont typeface="Wingdings" panose="05000000000000000000" pitchFamily="2" charset="2"/>
              <a:buNone/>
            </a:pPr>
            <a:r>
              <a:rPr lang="cs-CZ" altLang="cs-CZ" sz="2400" b="0" dirty="0"/>
              <a:t>Ultrazvuk (UZ) je mechanické vlnění s frekvencí vyšší než </a:t>
            </a:r>
            <a:r>
              <a:rPr lang="en-GB" altLang="cs-CZ" sz="2400" b="0" dirty="0"/>
              <a:t>20 kHz</a:t>
            </a:r>
            <a:r>
              <a:rPr lang="cs-CZ" altLang="cs-CZ" sz="2400" b="0" dirty="0"/>
              <a:t>, které se šíří pružným prostředím.</a:t>
            </a:r>
          </a:p>
          <a:p>
            <a:pPr eaLnBrk="1" hangingPunct="1">
              <a:spcBef>
                <a:spcPct val="20000"/>
              </a:spcBef>
              <a:buFont typeface="Wingdings" panose="05000000000000000000" pitchFamily="2" charset="2"/>
              <a:buNone/>
            </a:pPr>
            <a:endParaRPr lang="en-GB" altLang="cs-CZ" sz="2400" dirty="0"/>
          </a:p>
          <a:p>
            <a:pPr eaLnBrk="1" hangingPunct="1">
              <a:spcBef>
                <a:spcPct val="20000"/>
              </a:spcBef>
              <a:buFont typeface="Wingdings" panose="05000000000000000000" pitchFamily="2" charset="2"/>
              <a:buNone/>
            </a:pPr>
            <a:r>
              <a:rPr lang="cs-CZ" altLang="cs-CZ" sz="2400" dirty="0"/>
              <a:t>V kapalinách a plynech se šíří jako vlnění podélné</a:t>
            </a:r>
            <a:r>
              <a:rPr lang="en-GB" altLang="cs-CZ" sz="2400" dirty="0"/>
              <a:t>.</a:t>
            </a:r>
          </a:p>
          <a:p>
            <a:pPr eaLnBrk="1" hangingPunct="1">
              <a:spcBef>
                <a:spcPct val="20000"/>
              </a:spcBef>
              <a:buFont typeface="Wingdings" panose="05000000000000000000" pitchFamily="2" charset="2"/>
              <a:buNone/>
            </a:pPr>
            <a:r>
              <a:rPr lang="cs-CZ" altLang="cs-CZ" sz="2400" dirty="0"/>
              <a:t>V pevných látkách se </a:t>
            </a:r>
            <a:r>
              <a:rPr lang="cs-CZ" altLang="cs-CZ" sz="2400" i="1" dirty="0"/>
              <a:t>může</a:t>
            </a:r>
            <a:r>
              <a:rPr lang="cs-CZ" altLang="cs-CZ" sz="2400" dirty="0"/>
              <a:t> šířit </a:t>
            </a:r>
            <a:r>
              <a:rPr lang="cs-CZ" altLang="cs-CZ" sz="2400" i="1" dirty="0"/>
              <a:t>i</a:t>
            </a:r>
            <a:r>
              <a:rPr lang="cs-CZ" altLang="cs-CZ" sz="2400" dirty="0"/>
              <a:t> jako vlnění příčné</a:t>
            </a:r>
            <a:r>
              <a:rPr lang="en-GB" altLang="cs-CZ" sz="2400" dirty="0"/>
              <a:t>.</a:t>
            </a:r>
          </a:p>
        </p:txBody>
      </p:sp>
    </p:spTree>
    <p:extLst>
      <p:ext uri="{BB962C8B-B14F-4D97-AF65-F5344CB8AC3E}">
        <p14:creationId xmlns:p14="http://schemas.microsoft.com/office/powerpoint/2010/main" val="3269089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číslo snímku 4">
            <a:extLst>
              <a:ext uri="{FF2B5EF4-FFF2-40B4-BE49-F238E27FC236}">
                <a16:creationId xmlns:a16="http://schemas.microsoft.com/office/drawing/2014/main" id="{756F65E7-099B-4727-97F6-7601E20BCAA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F8F78EA2-82ED-4F20-B635-A02ED7EAB9E8}" type="slidenum">
              <a:rPr lang="cs-CZ" altLang="cs-CZ" b="0"/>
              <a:pPr eaLnBrk="1" hangingPunct="1"/>
              <a:t>40</a:t>
            </a:fld>
            <a:endParaRPr lang="cs-CZ" altLang="cs-CZ" b="0"/>
          </a:p>
        </p:txBody>
      </p:sp>
      <p:sp>
        <p:nvSpPr>
          <p:cNvPr id="50179" name="Text Box 2">
            <a:extLst>
              <a:ext uri="{FF2B5EF4-FFF2-40B4-BE49-F238E27FC236}">
                <a16:creationId xmlns:a16="http://schemas.microsoft.com/office/drawing/2014/main" id="{72AF24AF-B27B-45E9-9EEB-6C4A37CCBC18}"/>
              </a:ext>
            </a:extLst>
          </p:cNvPr>
          <p:cNvSpPr txBox="1">
            <a:spLocks noChangeArrowheads="1"/>
          </p:cNvSpPr>
          <p:nvPr/>
        </p:nvSpPr>
        <p:spPr bwMode="auto">
          <a:xfrm>
            <a:off x="1345324" y="2133601"/>
            <a:ext cx="9900745" cy="3036985"/>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sz="2400" b="0" dirty="0">
                <a:cs typeface="Times New Roman" panose="02020603050405020304" pitchFamily="18" charset="0"/>
              </a:rPr>
              <a:t>Sonda má pouze</a:t>
            </a:r>
            <a:r>
              <a:rPr lang="en-GB" altLang="cs-CZ" sz="2400" dirty="0">
                <a:cs typeface="Times New Roman" panose="02020603050405020304" pitchFamily="18" charset="0"/>
              </a:rPr>
              <a:t> </a:t>
            </a:r>
            <a:r>
              <a:rPr lang="cs-CZ" altLang="cs-CZ" sz="2400" dirty="0">
                <a:solidFill>
                  <a:srgbClr val="FF3300"/>
                </a:solidFill>
                <a:cs typeface="Times New Roman" panose="02020603050405020304" pitchFamily="18" charset="0"/>
              </a:rPr>
              <a:t>jeden</a:t>
            </a:r>
            <a:r>
              <a:rPr lang="en-GB" altLang="cs-CZ" sz="2400" dirty="0">
                <a:solidFill>
                  <a:srgbClr val="FF3300"/>
                </a:solidFill>
                <a:cs typeface="Times New Roman" panose="02020603050405020304" pitchFamily="18" charset="0"/>
              </a:rPr>
              <a:t> </a:t>
            </a:r>
            <a:r>
              <a:rPr lang="cs-CZ" altLang="cs-CZ" sz="2400" dirty="0">
                <a:solidFill>
                  <a:srgbClr val="FF3300"/>
                </a:solidFill>
                <a:cs typeface="Times New Roman" panose="02020603050405020304" pitchFamily="18" charset="0"/>
              </a:rPr>
              <a:t>měnič</a:t>
            </a:r>
            <a:r>
              <a:rPr lang="cs-CZ" altLang="cs-CZ" sz="2400" b="0" dirty="0">
                <a:cs typeface="Times New Roman" panose="02020603050405020304" pitchFamily="18" charset="0"/>
              </a:rPr>
              <a:t>, který</a:t>
            </a:r>
            <a:r>
              <a:rPr lang="en-GB" altLang="cs-CZ" sz="2400" b="0" dirty="0">
                <a:cs typeface="Times New Roman" panose="02020603050405020304" pitchFamily="18" charset="0"/>
              </a:rPr>
              <a:t> </a:t>
            </a:r>
            <a:r>
              <a:rPr lang="cs-CZ" altLang="cs-CZ" sz="2400" b="0" dirty="0">
                <a:cs typeface="Times New Roman" panose="02020603050405020304" pitchFamily="18" charset="0"/>
              </a:rPr>
              <a:t>slouží střídavě jako vysílač a přijímač</a:t>
            </a:r>
            <a:r>
              <a:rPr lang="en-GB" altLang="cs-CZ" sz="2400" b="0" dirty="0">
                <a:cs typeface="Times New Roman" panose="02020603050405020304" pitchFamily="18" charset="0"/>
              </a:rPr>
              <a:t>. </a:t>
            </a:r>
            <a:endParaRPr lang="cs-CZ" altLang="cs-CZ" sz="2400" b="0" dirty="0">
              <a:cs typeface="Times New Roman" panose="02020603050405020304" pitchFamily="18" charset="0"/>
            </a:endParaRPr>
          </a:p>
          <a:p>
            <a:pPr eaLnBrk="1" hangingPunct="1"/>
            <a:endParaRPr lang="en-GB" altLang="cs-CZ" sz="1400" b="0" dirty="0">
              <a:cs typeface="Times New Roman" panose="02020603050405020304" pitchFamily="18" charset="0"/>
            </a:endParaRPr>
          </a:p>
          <a:p>
            <a:pPr eaLnBrk="1" hangingPunct="1">
              <a:spcBef>
                <a:spcPct val="20000"/>
              </a:spcBef>
            </a:pPr>
            <a:r>
              <a:rPr lang="cs-CZ" altLang="cs-CZ" sz="2400" b="0" dirty="0">
                <a:cs typeface="Times New Roman" panose="02020603050405020304" pitchFamily="18" charset="0"/>
              </a:rPr>
              <a:t>Měření rychlosti a směru toku krve v cévách je hodnoceno v tzv. </a:t>
            </a:r>
            <a:r>
              <a:rPr lang="cs-CZ" altLang="cs-CZ" sz="2400" dirty="0">
                <a:solidFill>
                  <a:srgbClr val="FF3300"/>
                </a:solidFill>
                <a:cs typeface="Times New Roman" panose="02020603050405020304" pitchFamily="18" charset="0"/>
              </a:rPr>
              <a:t>vzorkovacím objemu</a:t>
            </a:r>
            <a:r>
              <a:rPr lang="en-GB" altLang="cs-CZ" sz="2400" dirty="0">
                <a:cs typeface="Times New Roman" panose="02020603050405020304" pitchFamily="18" charset="0"/>
              </a:rPr>
              <a:t> </a:t>
            </a:r>
            <a:r>
              <a:rPr lang="cs-CZ" altLang="cs-CZ" sz="2400" dirty="0">
                <a:cs typeface="Times New Roman" panose="02020603050405020304" pitchFamily="18" charset="0"/>
              </a:rPr>
              <a:t>s nastavitelnou velikostí a hloubkou</a:t>
            </a:r>
            <a:r>
              <a:rPr lang="en-GB" altLang="cs-CZ" sz="2400" dirty="0">
                <a:cs typeface="Times New Roman" panose="02020603050405020304" pitchFamily="18" charset="0"/>
              </a:rPr>
              <a:t>.</a:t>
            </a:r>
            <a:endParaRPr lang="cs-CZ" altLang="cs-CZ" sz="2400" dirty="0">
              <a:cs typeface="Times New Roman" panose="02020603050405020304" pitchFamily="18" charset="0"/>
            </a:endParaRPr>
          </a:p>
          <a:p>
            <a:pPr eaLnBrk="1" hangingPunct="1">
              <a:spcBef>
                <a:spcPct val="20000"/>
              </a:spcBef>
            </a:pPr>
            <a:endParaRPr lang="en-GB" altLang="cs-CZ" sz="1400" dirty="0">
              <a:cs typeface="Times New Roman" panose="02020603050405020304" pitchFamily="18" charset="0"/>
            </a:endParaRPr>
          </a:p>
          <a:p>
            <a:pPr eaLnBrk="1" hangingPunct="1">
              <a:lnSpc>
                <a:spcPct val="120000"/>
              </a:lnSpc>
              <a:spcBef>
                <a:spcPct val="20000"/>
              </a:spcBef>
            </a:pPr>
            <a:r>
              <a:rPr lang="cs-CZ" altLang="cs-CZ" sz="2400" dirty="0"/>
              <a:t>Trvání impulsu vlastně definuje velikost vzorkovacího objemu</a:t>
            </a:r>
            <a:r>
              <a:rPr lang="en-GB" altLang="cs-CZ" sz="2400" dirty="0"/>
              <a:t> </a:t>
            </a:r>
            <a:r>
              <a:rPr lang="en-GB" altLang="cs-CZ" sz="2400" b="0" dirty="0"/>
              <a:t>(</a:t>
            </a:r>
            <a:r>
              <a:rPr lang="cs-CZ" altLang="cs-CZ" sz="2400" b="0" dirty="0"/>
              <a:t>tento objem by měl zahrnovat celý průměr vyšetřované cévy</a:t>
            </a:r>
            <a:r>
              <a:rPr lang="en-GB" altLang="cs-CZ" sz="2400" b="0" dirty="0"/>
              <a:t>).</a:t>
            </a:r>
          </a:p>
        </p:txBody>
      </p:sp>
      <p:sp>
        <p:nvSpPr>
          <p:cNvPr id="50180" name="Text Box 3">
            <a:extLst>
              <a:ext uri="{FF2B5EF4-FFF2-40B4-BE49-F238E27FC236}">
                <a16:creationId xmlns:a16="http://schemas.microsoft.com/office/drawing/2014/main" id="{D15F0B1F-814E-4CF9-B61D-C8DD04E20C39}"/>
              </a:ext>
            </a:extLst>
          </p:cNvPr>
          <p:cNvSpPr txBox="1">
            <a:spLocks noChangeArrowheads="1"/>
          </p:cNvSpPr>
          <p:nvPr/>
        </p:nvSpPr>
        <p:spPr bwMode="auto">
          <a:xfrm>
            <a:off x="1992314" y="333376"/>
            <a:ext cx="8034555"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square" lIns="90000" tIns="46800" rIns="90000" bIns="468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spcBef>
                <a:spcPct val="0"/>
              </a:spcBef>
            </a:pPr>
            <a:r>
              <a:rPr lang="cs-CZ" altLang="cs-CZ" sz="3600" dirty="0">
                <a:solidFill>
                  <a:srgbClr val="0000DC"/>
                </a:solidFill>
              </a:rPr>
              <a:t>Systémy s impulsním vlněním</a:t>
            </a:r>
            <a:r>
              <a:rPr lang="en-GB" altLang="cs-CZ" sz="3600" dirty="0">
                <a:solidFill>
                  <a:srgbClr val="0000DC"/>
                </a:solidFill>
              </a:rPr>
              <a:t> - PW</a:t>
            </a:r>
          </a:p>
        </p:txBody>
      </p:sp>
    </p:spTree>
    <p:extLst>
      <p:ext uri="{BB962C8B-B14F-4D97-AF65-F5344CB8AC3E}">
        <p14:creationId xmlns:p14="http://schemas.microsoft.com/office/powerpoint/2010/main" val="30150061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číslo snímku 4">
            <a:extLst>
              <a:ext uri="{FF2B5EF4-FFF2-40B4-BE49-F238E27FC236}">
                <a16:creationId xmlns:a16="http://schemas.microsoft.com/office/drawing/2014/main" id="{5EF57399-CCA6-4084-830F-64F08F8EDA8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EE93831B-659C-40F3-A6AB-4D43F81AF68B}" type="slidenum">
              <a:rPr lang="cs-CZ" altLang="cs-CZ" b="0"/>
              <a:pPr eaLnBrk="1" hangingPunct="1"/>
              <a:t>41</a:t>
            </a:fld>
            <a:endParaRPr lang="cs-CZ" altLang="cs-CZ" b="0"/>
          </a:p>
        </p:txBody>
      </p:sp>
      <p:sp>
        <p:nvSpPr>
          <p:cNvPr id="51203" name="Text Box 2">
            <a:extLst>
              <a:ext uri="{FF2B5EF4-FFF2-40B4-BE49-F238E27FC236}">
                <a16:creationId xmlns:a16="http://schemas.microsoft.com/office/drawing/2014/main" id="{8856E80E-A1CC-47F9-9902-F23EB04897F8}"/>
              </a:ext>
            </a:extLst>
          </p:cNvPr>
          <p:cNvSpPr txBox="1">
            <a:spLocks noChangeArrowheads="1"/>
          </p:cNvSpPr>
          <p:nvPr/>
        </p:nvSpPr>
        <p:spPr bwMode="auto">
          <a:xfrm>
            <a:off x="1022430" y="1002363"/>
            <a:ext cx="9890235" cy="2308324"/>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GB" altLang="cs-CZ" dirty="0">
                <a:solidFill>
                  <a:srgbClr val="FF0000"/>
                </a:solidFill>
              </a:rPr>
              <a:t>Aliasing – </a:t>
            </a:r>
            <a:r>
              <a:rPr lang="cs-CZ" altLang="cs-CZ" b="0" dirty="0">
                <a:solidFill>
                  <a:srgbClr val="FF0000"/>
                </a:solidFill>
              </a:rPr>
              <a:t>artefakt měření.</a:t>
            </a:r>
            <a:r>
              <a:rPr lang="cs-CZ" altLang="cs-CZ" b="0" dirty="0"/>
              <a:t> Při vysoké opakovací frekvenci impulsů se může horní část křivky rychlostního spektra objevit v oblasti záporných rychlostí. Jen souvisí s nedostatečnou vzorkovací frekvencí pro krátké impulsy ultrazvuku.                 </a:t>
            </a:r>
          </a:p>
          <a:p>
            <a:pPr eaLnBrk="1" hangingPunct="1"/>
            <a:r>
              <a:rPr lang="cs-CZ" altLang="cs-CZ" b="0" dirty="0"/>
              <a:t>- </a:t>
            </a:r>
            <a:r>
              <a:rPr lang="cs-CZ" altLang="cs-CZ" b="0" dirty="0" err="1"/>
              <a:t>aliasing</a:t>
            </a:r>
            <a:r>
              <a:rPr lang="cs-CZ" altLang="cs-CZ" b="0" dirty="0"/>
              <a:t> lze částečně upravit snížením nulové linie</a:t>
            </a:r>
            <a:endParaRPr lang="en-GB" altLang="cs-CZ" b="0" dirty="0"/>
          </a:p>
          <a:p>
            <a:pPr eaLnBrk="1" hangingPunct="1"/>
            <a:r>
              <a:rPr lang="en-GB" altLang="cs-CZ" b="0" dirty="0"/>
              <a:t>- </a:t>
            </a:r>
            <a:r>
              <a:rPr lang="cs-CZ" altLang="cs-CZ" b="0" dirty="0" err="1"/>
              <a:t>aliasing</a:t>
            </a:r>
            <a:r>
              <a:rPr lang="cs-CZ" altLang="cs-CZ" b="0" dirty="0"/>
              <a:t> nelze odstranit při rychlostech nad 4 m/s</a:t>
            </a:r>
            <a:endParaRPr lang="en-GB" altLang="cs-CZ" b="0" u="sng" dirty="0"/>
          </a:p>
        </p:txBody>
      </p:sp>
      <p:sp>
        <p:nvSpPr>
          <p:cNvPr id="51204" name="Text Box 3">
            <a:extLst>
              <a:ext uri="{FF2B5EF4-FFF2-40B4-BE49-F238E27FC236}">
                <a16:creationId xmlns:a16="http://schemas.microsoft.com/office/drawing/2014/main" id="{2ED9F4AE-7B95-4284-8012-E1D72457EFB0}"/>
              </a:ext>
            </a:extLst>
          </p:cNvPr>
          <p:cNvSpPr txBox="1">
            <a:spLocks noChangeArrowheads="1"/>
          </p:cNvSpPr>
          <p:nvPr/>
        </p:nvSpPr>
        <p:spPr bwMode="auto">
          <a:xfrm>
            <a:off x="1981200" y="18288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en-GB" altLang="cs-CZ" sz="2400" b="0">
              <a:latin typeface="Times New Roman" panose="02020603050405020304" pitchFamily="18" charset="0"/>
            </a:endParaRPr>
          </a:p>
        </p:txBody>
      </p:sp>
      <p:pic>
        <p:nvPicPr>
          <p:cNvPr id="51207" name="Picture 4">
            <a:extLst>
              <a:ext uri="{FF2B5EF4-FFF2-40B4-BE49-F238E27FC236}">
                <a16:creationId xmlns:a16="http://schemas.microsoft.com/office/drawing/2014/main" id="{ACAC8BB9-B9F0-4BDC-801B-2F779FF005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174" b="-7009"/>
          <a:stretch/>
        </p:blipFill>
        <p:spPr bwMode="auto">
          <a:xfrm>
            <a:off x="2305241" y="3533662"/>
            <a:ext cx="6913563" cy="33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ext Box 6">
            <a:extLst>
              <a:ext uri="{FF2B5EF4-FFF2-40B4-BE49-F238E27FC236}">
                <a16:creationId xmlns:a16="http://schemas.microsoft.com/office/drawing/2014/main" id="{3370B9F4-09AF-4304-8BB8-36561DBAA7F2}"/>
              </a:ext>
            </a:extLst>
          </p:cNvPr>
          <p:cNvSpPr txBox="1">
            <a:spLocks noChangeArrowheads="1"/>
          </p:cNvSpPr>
          <p:nvPr/>
        </p:nvSpPr>
        <p:spPr bwMode="auto">
          <a:xfrm>
            <a:off x="1992312" y="260351"/>
            <a:ext cx="7950473"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square" lIns="90000" tIns="46800" rIns="90000" bIns="468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sz="3600" dirty="0">
                <a:solidFill>
                  <a:srgbClr val="0000DC"/>
                </a:solidFill>
              </a:rPr>
              <a:t>Systémy s impulsním vlněním</a:t>
            </a:r>
            <a:r>
              <a:rPr lang="en-GB" altLang="cs-CZ" sz="3600" dirty="0">
                <a:solidFill>
                  <a:srgbClr val="0000DC"/>
                </a:solidFill>
              </a:rPr>
              <a:t> - PW</a:t>
            </a:r>
          </a:p>
        </p:txBody>
      </p:sp>
    </p:spTree>
    <p:extLst>
      <p:ext uri="{BB962C8B-B14F-4D97-AF65-F5344CB8AC3E}">
        <p14:creationId xmlns:p14="http://schemas.microsoft.com/office/powerpoint/2010/main" val="20689603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číslo snímku 3">
            <a:extLst>
              <a:ext uri="{FF2B5EF4-FFF2-40B4-BE49-F238E27FC236}">
                <a16:creationId xmlns:a16="http://schemas.microsoft.com/office/drawing/2014/main" id="{5CEA0812-8C76-434D-807D-E0058CEF2B6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E9EC1489-626A-4B58-8DD4-D661C3E24244}" type="slidenum">
              <a:rPr lang="cs-CZ" altLang="cs-CZ" b="0"/>
              <a:pPr eaLnBrk="1" hangingPunct="1"/>
              <a:t>42</a:t>
            </a:fld>
            <a:endParaRPr lang="cs-CZ" altLang="cs-CZ" b="0"/>
          </a:p>
        </p:txBody>
      </p:sp>
      <p:sp>
        <p:nvSpPr>
          <p:cNvPr id="52227" name="Text Box 2">
            <a:extLst>
              <a:ext uri="{FF2B5EF4-FFF2-40B4-BE49-F238E27FC236}">
                <a16:creationId xmlns:a16="http://schemas.microsoft.com/office/drawing/2014/main" id="{9D4790BB-BFA3-46D4-AA97-C086083CA065}"/>
              </a:ext>
            </a:extLst>
          </p:cNvPr>
          <p:cNvSpPr txBox="1">
            <a:spLocks noChangeArrowheads="1"/>
          </p:cNvSpPr>
          <p:nvPr/>
        </p:nvSpPr>
        <p:spPr bwMode="auto">
          <a:xfrm>
            <a:off x="1992313" y="1557338"/>
            <a:ext cx="8280400" cy="4487382"/>
          </a:xfrm>
          <a:prstGeom prst="rect">
            <a:avLst/>
          </a:prstGeom>
          <a:noFill/>
          <a:ln>
            <a:noFill/>
          </a:ln>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spcAft>
                <a:spcPct val="50000"/>
              </a:spcAft>
            </a:pPr>
            <a:r>
              <a:rPr lang="cs-CZ" altLang="cs-CZ" sz="2400" dirty="0">
                <a:solidFill>
                  <a:srgbClr val="FF3300"/>
                </a:solidFill>
              </a:rPr>
              <a:t>DUPLEXNÍ metoda </a:t>
            </a:r>
          </a:p>
          <a:p>
            <a:pPr eaLnBrk="1" hangingPunct="1"/>
            <a:r>
              <a:rPr lang="cs-CZ" altLang="cs-CZ" sz="2400" b="0" dirty="0"/>
              <a:t>Je kombinací</a:t>
            </a:r>
            <a:r>
              <a:rPr lang="cs-CZ" altLang="cs-CZ" sz="2400" dirty="0"/>
              <a:t> </a:t>
            </a:r>
          </a:p>
          <a:p>
            <a:pPr eaLnBrk="1" hangingPunct="1"/>
            <a:r>
              <a:rPr lang="cs-CZ" altLang="cs-CZ" sz="2400" dirty="0"/>
              <a:t>dynamického B-zobrazení </a:t>
            </a:r>
            <a:r>
              <a:rPr lang="cs-CZ" altLang="cs-CZ" sz="2400" b="0" dirty="0"/>
              <a:t>(zobrazuje se morfologie vyšetřované oblasti včetně cév) </a:t>
            </a:r>
          </a:p>
          <a:p>
            <a:pPr eaLnBrk="1" hangingPunct="1"/>
            <a:r>
              <a:rPr lang="cs-CZ" altLang="cs-CZ" sz="2400" dirty="0"/>
              <a:t>a impulsního dopplerovského systému </a:t>
            </a:r>
            <a:r>
              <a:rPr lang="cs-CZ" altLang="cs-CZ" sz="2400" b="0" dirty="0"/>
              <a:t>(měření rychlostního spektra toku krve).</a:t>
            </a:r>
          </a:p>
          <a:p>
            <a:pPr eaLnBrk="1" hangingPunct="1">
              <a:spcBef>
                <a:spcPct val="90000"/>
              </a:spcBef>
            </a:pPr>
            <a:r>
              <a:rPr lang="cs-CZ" altLang="cs-CZ" sz="2400" b="0" dirty="0"/>
              <a:t>Tímto je umožňováno vyšetřování toku krve uvnitř srdce nebo v hluboce uložených cévách (rychlost, směr a charakter proudění).</a:t>
            </a:r>
          </a:p>
        </p:txBody>
      </p:sp>
      <p:sp>
        <p:nvSpPr>
          <p:cNvPr id="52228" name="Text Box 3">
            <a:extLst>
              <a:ext uri="{FF2B5EF4-FFF2-40B4-BE49-F238E27FC236}">
                <a16:creationId xmlns:a16="http://schemas.microsoft.com/office/drawing/2014/main" id="{8DA623EA-11A4-4859-A7FA-ABB99335C295}"/>
              </a:ext>
            </a:extLst>
          </p:cNvPr>
          <p:cNvSpPr txBox="1">
            <a:spLocks noChangeArrowheads="1"/>
          </p:cNvSpPr>
          <p:nvPr/>
        </p:nvSpPr>
        <p:spPr bwMode="auto">
          <a:xfrm>
            <a:off x="1992313" y="476250"/>
            <a:ext cx="6335712" cy="53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square" lIns="90000" tIns="46800" rIns="90000" bIns="46800">
            <a:spAutoFit/>
          </a:bodyPr>
          <a:lstStyle>
            <a:lvl1pPr marL="342900" indent="-342900" eaLnBrk="0" hangingPunct="0">
              <a:defRPr b="1">
                <a:solidFill>
                  <a:schemeClr val="tx1"/>
                </a:solidFill>
                <a:latin typeface="Arial" panose="020B0604020202020204" pitchFamily="34" charset="0"/>
              </a:defRPr>
            </a:lvl1pPr>
            <a:lvl2pPr marL="179388"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lvl="1" eaLnBrk="1" hangingPunct="1">
              <a:lnSpc>
                <a:spcPct val="80000"/>
              </a:lnSpc>
              <a:spcBef>
                <a:spcPct val="20000"/>
              </a:spcBef>
            </a:pPr>
            <a:r>
              <a:rPr lang="cs-CZ" altLang="cs-CZ" sz="3600" dirty="0">
                <a:solidFill>
                  <a:srgbClr val="0000DC"/>
                </a:solidFill>
              </a:rPr>
              <a:t>Dopplerovské měření toku</a:t>
            </a:r>
            <a:endParaRPr lang="en-GB" altLang="cs-CZ" sz="3600" dirty="0">
              <a:solidFill>
                <a:srgbClr val="0000DC"/>
              </a:solidFill>
            </a:endParaRPr>
          </a:p>
        </p:txBody>
      </p:sp>
    </p:spTree>
    <p:extLst>
      <p:ext uri="{BB962C8B-B14F-4D97-AF65-F5344CB8AC3E}">
        <p14:creationId xmlns:p14="http://schemas.microsoft.com/office/powerpoint/2010/main" val="27574514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číslo snímku 3">
            <a:extLst>
              <a:ext uri="{FF2B5EF4-FFF2-40B4-BE49-F238E27FC236}">
                <a16:creationId xmlns:a16="http://schemas.microsoft.com/office/drawing/2014/main" id="{938545DD-F142-438D-A133-DB0DAAF8259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DFEB8E8F-CB1C-4BF9-96F8-7C9FA4E20CC4}" type="slidenum">
              <a:rPr lang="cs-CZ" altLang="cs-CZ" b="0"/>
              <a:pPr eaLnBrk="1" hangingPunct="1"/>
              <a:t>43</a:t>
            </a:fld>
            <a:endParaRPr lang="cs-CZ" altLang="cs-CZ" b="0"/>
          </a:p>
        </p:txBody>
      </p:sp>
      <p:sp>
        <p:nvSpPr>
          <p:cNvPr id="53252" name="Text Box 3">
            <a:extLst>
              <a:ext uri="{FF2B5EF4-FFF2-40B4-BE49-F238E27FC236}">
                <a16:creationId xmlns:a16="http://schemas.microsoft.com/office/drawing/2014/main" id="{E85BCDAA-539A-459C-A964-C8C6406215C7}"/>
              </a:ext>
            </a:extLst>
          </p:cNvPr>
          <p:cNvSpPr txBox="1">
            <a:spLocks noChangeArrowheads="1"/>
          </p:cNvSpPr>
          <p:nvPr/>
        </p:nvSpPr>
        <p:spPr bwMode="auto">
          <a:xfrm>
            <a:off x="2019466" y="402154"/>
            <a:ext cx="7558087" cy="1017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r>
              <a:rPr lang="cs-CZ" altLang="cs-CZ" sz="3600" dirty="0">
                <a:solidFill>
                  <a:srgbClr val="0000DC"/>
                </a:solidFill>
              </a:rPr>
              <a:t>Základní spektrální křivky</a:t>
            </a:r>
          </a:p>
          <a:p>
            <a:pPr eaLnBrk="1" hangingPunct="1"/>
            <a:r>
              <a:rPr lang="cs-CZ" altLang="cs-CZ" dirty="0"/>
              <a:t>                         </a:t>
            </a:r>
            <a:r>
              <a:rPr lang="cs-CZ" altLang="cs-CZ" sz="2000" dirty="0"/>
              <a:t>směrové                                  impedanční</a:t>
            </a:r>
          </a:p>
        </p:txBody>
      </p:sp>
      <p:pic>
        <p:nvPicPr>
          <p:cNvPr id="53253" name="Picture 4" descr="OBR37">
            <a:extLst>
              <a:ext uri="{FF2B5EF4-FFF2-40B4-BE49-F238E27FC236}">
                <a16:creationId xmlns:a16="http://schemas.microsoft.com/office/drawing/2014/main" id="{49A516A0-72D5-47F8-BB78-608752BD5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116" r="6116"/>
          <a:stretch>
            <a:fillRect/>
          </a:stretch>
        </p:blipFill>
        <p:spPr bwMode="auto">
          <a:xfrm>
            <a:off x="2175642" y="1679575"/>
            <a:ext cx="4038600" cy="319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5" descr="obr">
            <a:extLst>
              <a:ext uri="{FF2B5EF4-FFF2-40B4-BE49-F238E27FC236}">
                <a16:creationId xmlns:a16="http://schemas.microsoft.com/office/drawing/2014/main" id="{B4386D59-C773-449E-ACB9-9B6F0A80D1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3688"/>
          <a:stretch>
            <a:fillRect/>
          </a:stretch>
        </p:blipFill>
        <p:spPr bwMode="auto">
          <a:xfrm>
            <a:off x="6400801" y="1679575"/>
            <a:ext cx="42672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Text Box 6">
            <a:extLst>
              <a:ext uri="{FF2B5EF4-FFF2-40B4-BE49-F238E27FC236}">
                <a16:creationId xmlns:a16="http://schemas.microsoft.com/office/drawing/2014/main" id="{611558D5-E924-4291-906C-624BAFD6DD2C}"/>
              </a:ext>
            </a:extLst>
          </p:cNvPr>
          <p:cNvSpPr txBox="1">
            <a:spLocks noChangeArrowheads="1"/>
          </p:cNvSpPr>
          <p:nvPr/>
        </p:nvSpPr>
        <p:spPr bwMode="auto">
          <a:xfrm>
            <a:off x="7042096" y="5294588"/>
            <a:ext cx="4267200"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sz="1600" dirty="0" err="1"/>
              <a:t>Nízkoodporové</a:t>
            </a:r>
            <a:r>
              <a:rPr lang="cs-CZ" altLang="cs-CZ" sz="1600" dirty="0"/>
              <a:t>: tepny mozkové, tepny parenchymatosních orgánů</a:t>
            </a:r>
          </a:p>
          <a:p>
            <a:pPr eaLnBrk="1" hangingPunct="1"/>
            <a:r>
              <a:rPr lang="cs-CZ" altLang="cs-CZ" sz="1600" dirty="0" err="1"/>
              <a:t>Vysokoodporové</a:t>
            </a:r>
            <a:r>
              <a:rPr lang="cs-CZ" altLang="cs-CZ" sz="1600" dirty="0"/>
              <a:t>: tepny kosterních svalů</a:t>
            </a:r>
          </a:p>
        </p:txBody>
      </p:sp>
    </p:spTree>
    <p:extLst>
      <p:ext uri="{BB962C8B-B14F-4D97-AF65-F5344CB8AC3E}">
        <p14:creationId xmlns:p14="http://schemas.microsoft.com/office/powerpoint/2010/main" val="21805642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číslo snímku 4">
            <a:extLst>
              <a:ext uri="{FF2B5EF4-FFF2-40B4-BE49-F238E27FC236}">
                <a16:creationId xmlns:a16="http://schemas.microsoft.com/office/drawing/2014/main" id="{F7732963-F1EA-4F61-9AC6-A9D3EE1E63E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F8224A78-DDBC-465B-B9EE-D47222F16495}" type="slidenum">
              <a:rPr lang="cs-CZ" altLang="cs-CZ" b="0"/>
              <a:pPr eaLnBrk="1" hangingPunct="1"/>
              <a:t>44</a:t>
            </a:fld>
            <a:endParaRPr lang="cs-CZ" altLang="cs-CZ" b="0"/>
          </a:p>
        </p:txBody>
      </p:sp>
      <p:pic>
        <p:nvPicPr>
          <p:cNvPr id="55299" name="Picture 6" descr="figure2">
            <a:extLst>
              <a:ext uri="{FF2B5EF4-FFF2-40B4-BE49-F238E27FC236}">
                <a16:creationId xmlns:a16="http://schemas.microsoft.com/office/drawing/2014/main" id="{711764FC-0921-4DB3-BE72-ACDA6524C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564" y="2636838"/>
            <a:ext cx="4440237"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 Box 2">
            <a:extLst>
              <a:ext uri="{FF2B5EF4-FFF2-40B4-BE49-F238E27FC236}">
                <a16:creationId xmlns:a16="http://schemas.microsoft.com/office/drawing/2014/main" id="{1BDDFE85-F6CE-4317-BCD6-644F52AA3B9A}"/>
              </a:ext>
            </a:extLst>
          </p:cNvPr>
          <p:cNvSpPr txBox="1">
            <a:spLocks noChangeArrowheads="1"/>
          </p:cNvSpPr>
          <p:nvPr/>
        </p:nvSpPr>
        <p:spPr bwMode="auto">
          <a:xfrm>
            <a:off x="2063750" y="549276"/>
            <a:ext cx="8305800" cy="1643527"/>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179388"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lvl="1" eaLnBrk="1" hangingPunct="1">
              <a:lnSpc>
                <a:spcPct val="80000"/>
              </a:lnSpc>
              <a:spcBef>
                <a:spcPct val="20000"/>
              </a:spcBef>
            </a:pPr>
            <a:r>
              <a:rPr lang="cs-CZ" altLang="cs-CZ" sz="3600" b="0" dirty="0">
                <a:solidFill>
                  <a:srgbClr val="0000DC"/>
                </a:solidFill>
              </a:rPr>
              <a:t>    </a:t>
            </a:r>
            <a:r>
              <a:rPr lang="en-GB" altLang="cs-CZ" sz="3600" dirty="0">
                <a:solidFill>
                  <a:srgbClr val="0000DC"/>
                </a:solidFill>
              </a:rPr>
              <a:t>DUPLEX</a:t>
            </a:r>
            <a:r>
              <a:rPr lang="cs-CZ" altLang="cs-CZ" sz="3600" dirty="0">
                <a:solidFill>
                  <a:srgbClr val="0000DC"/>
                </a:solidFill>
              </a:rPr>
              <a:t>NÍ</a:t>
            </a:r>
            <a:r>
              <a:rPr lang="en-GB" altLang="cs-CZ" sz="3600" dirty="0">
                <a:solidFill>
                  <a:srgbClr val="0000DC"/>
                </a:solidFill>
              </a:rPr>
              <a:t> </a:t>
            </a:r>
            <a:r>
              <a:rPr lang="en-GB" altLang="cs-CZ" sz="3600" dirty="0" err="1">
                <a:solidFill>
                  <a:srgbClr val="0000DC"/>
                </a:solidFill>
              </a:rPr>
              <a:t>metod</a:t>
            </a:r>
            <a:r>
              <a:rPr lang="cs-CZ" altLang="cs-CZ" sz="3600" dirty="0">
                <a:solidFill>
                  <a:srgbClr val="0000DC"/>
                </a:solidFill>
              </a:rPr>
              <a:t>a</a:t>
            </a:r>
            <a:r>
              <a:rPr lang="en-GB" altLang="cs-CZ" sz="3600" dirty="0">
                <a:solidFill>
                  <a:srgbClr val="0000DC"/>
                </a:solidFill>
              </a:rPr>
              <a:t> </a:t>
            </a:r>
            <a:endParaRPr lang="cs-CZ" altLang="cs-CZ" sz="3600" dirty="0">
              <a:solidFill>
                <a:srgbClr val="0000DC"/>
              </a:solidFill>
            </a:endParaRPr>
          </a:p>
          <a:p>
            <a:pPr lvl="1" eaLnBrk="1" hangingPunct="1">
              <a:lnSpc>
                <a:spcPct val="80000"/>
              </a:lnSpc>
              <a:spcBef>
                <a:spcPct val="20000"/>
              </a:spcBef>
            </a:pPr>
            <a:endParaRPr lang="en-GB" altLang="cs-CZ" sz="2400" dirty="0"/>
          </a:p>
          <a:p>
            <a:pPr eaLnBrk="1" hangingPunct="1"/>
            <a:r>
              <a:rPr lang="cs-CZ" altLang="cs-CZ" sz="2400" b="0" dirty="0"/>
              <a:t>Umístění vzorkovacího objemu</a:t>
            </a:r>
            <a:r>
              <a:rPr lang="en-GB" altLang="cs-CZ" sz="2400" b="0" dirty="0"/>
              <a:t> (</a:t>
            </a:r>
            <a:r>
              <a:rPr lang="cs-CZ" altLang="cs-CZ" sz="2400" b="0" dirty="0"/>
              <a:t>vlevo</a:t>
            </a:r>
            <a:r>
              <a:rPr lang="en-GB" altLang="cs-CZ" sz="2400" b="0" dirty="0"/>
              <a:t>) a </a:t>
            </a:r>
            <a:r>
              <a:rPr lang="cs-CZ" altLang="cs-CZ" sz="2400" b="0" dirty="0"/>
              <a:t>spektrální záznam rychlosti krve ve </a:t>
            </a:r>
            <a:r>
              <a:rPr lang="cs-CZ" altLang="cs-CZ" sz="2400" b="0" dirty="0" err="1"/>
              <a:t>stenotické</a:t>
            </a:r>
            <a:r>
              <a:rPr lang="cs-CZ" altLang="cs-CZ" sz="2400" b="0" dirty="0"/>
              <a:t> </a:t>
            </a:r>
            <a:r>
              <a:rPr lang="en-GB" altLang="cs-CZ" sz="2400" b="0" i="1" dirty="0"/>
              <a:t>a. </a:t>
            </a:r>
            <a:r>
              <a:rPr lang="en-GB" altLang="cs-CZ" sz="2400" b="0" i="1" dirty="0" err="1"/>
              <a:t>carotis</a:t>
            </a:r>
            <a:r>
              <a:rPr lang="en-GB" altLang="cs-CZ" sz="2400" b="0" i="1" dirty="0"/>
              <a:t> </a:t>
            </a:r>
            <a:r>
              <a:rPr lang="en-GB" altLang="cs-CZ" sz="2400" b="0" i="1" dirty="0" err="1"/>
              <a:t>communis</a:t>
            </a:r>
            <a:r>
              <a:rPr lang="en-GB" altLang="cs-CZ" sz="2400" b="0" dirty="0"/>
              <a:t> (</a:t>
            </a:r>
            <a:r>
              <a:rPr lang="cs-CZ" altLang="cs-CZ" sz="2400" b="0" dirty="0" err="1"/>
              <a:t>vravo</a:t>
            </a:r>
            <a:r>
              <a:rPr lang="en-GB" altLang="cs-CZ" sz="2400" b="0" dirty="0"/>
              <a:t>)</a:t>
            </a:r>
          </a:p>
        </p:txBody>
      </p:sp>
      <p:sp>
        <p:nvSpPr>
          <p:cNvPr id="55301" name="Text Box 3">
            <a:extLst>
              <a:ext uri="{FF2B5EF4-FFF2-40B4-BE49-F238E27FC236}">
                <a16:creationId xmlns:a16="http://schemas.microsoft.com/office/drawing/2014/main" id="{C89D9B9F-F57A-4E54-8227-847B1A0CF3B5}"/>
              </a:ext>
            </a:extLst>
          </p:cNvPr>
          <p:cNvSpPr txBox="1">
            <a:spLocks noChangeArrowheads="1"/>
          </p:cNvSpPr>
          <p:nvPr/>
        </p:nvSpPr>
        <p:spPr bwMode="auto">
          <a:xfrm>
            <a:off x="2057400" y="18288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en-GB" altLang="cs-CZ" sz="2400" b="0">
              <a:latin typeface="Times New Roman" panose="02020603050405020304" pitchFamily="18" charset="0"/>
            </a:endParaRPr>
          </a:p>
        </p:txBody>
      </p:sp>
      <p:graphicFrame>
        <p:nvGraphicFramePr>
          <p:cNvPr id="55302" name="Object 2">
            <a:extLst>
              <a:ext uri="{FF2B5EF4-FFF2-40B4-BE49-F238E27FC236}">
                <a16:creationId xmlns:a16="http://schemas.microsoft.com/office/drawing/2014/main" id="{A357E6BF-27AB-4A3E-B6A8-53B467F9B787}"/>
              </a:ext>
            </a:extLst>
          </p:cNvPr>
          <p:cNvGraphicFramePr>
            <a:graphicFrameLocks noChangeAspect="1"/>
          </p:cNvGraphicFramePr>
          <p:nvPr/>
        </p:nvGraphicFramePr>
        <p:xfrm>
          <a:off x="1774826" y="2565400"/>
          <a:ext cx="4479925" cy="3759200"/>
        </p:xfrm>
        <a:graphic>
          <a:graphicData uri="http://schemas.openxmlformats.org/presentationml/2006/ole">
            <mc:AlternateContent xmlns:mc="http://schemas.openxmlformats.org/markup-compatibility/2006">
              <mc:Choice xmlns:v="urn:schemas-microsoft-com:vml" Requires="v">
                <p:oleObj name="Fotografie" r:id="rId4" imgW="2486372" imgH="2085714" progId="MSPhotoEd.3">
                  <p:embed/>
                </p:oleObj>
              </mc:Choice>
              <mc:Fallback>
                <p:oleObj name="Fotografie" r:id="rId4" imgW="2486372" imgH="2085714" progId="MSPhotoEd.3">
                  <p:embed/>
                  <p:pic>
                    <p:nvPicPr>
                      <p:cNvPr id="55302" name="Object 2">
                        <a:extLst>
                          <a:ext uri="{FF2B5EF4-FFF2-40B4-BE49-F238E27FC236}">
                            <a16:creationId xmlns:a16="http://schemas.microsoft.com/office/drawing/2014/main" id="{A357E6BF-27AB-4A3E-B6A8-53B467F9B7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4826" y="2565400"/>
                        <a:ext cx="4479925" cy="375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03" name="Text Box 5">
            <a:extLst>
              <a:ext uri="{FF2B5EF4-FFF2-40B4-BE49-F238E27FC236}">
                <a16:creationId xmlns:a16="http://schemas.microsoft.com/office/drawing/2014/main" id="{FC6FC23E-9006-41BD-A285-4294F1FF850C}"/>
              </a:ext>
            </a:extLst>
          </p:cNvPr>
          <p:cNvSpPr txBox="1">
            <a:spLocks noChangeArrowheads="1"/>
          </p:cNvSpPr>
          <p:nvPr/>
        </p:nvSpPr>
        <p:spPr bwMode="auto">
          <a:xfrm>
            <a:off x="6553200" y="24384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en-GB" altLang="cs-CZ" sz="2400" b="0">
              <a:latin typeface="Times New Roman" panose="02020603050405020304" pitchFamily="18" charset="0"/>
            </a:endParaRPr>
          </a:p>
        </p:txBody>
      </p:sp>
    </p:spTree>
    <p:extLst>
      <p:ext uri="{BB962C8B-B14F-4D97-AF65-F5344CB8AC3E}">
        <p14:creationId xmlns:p14="http://schemas.microsoft.com/office/powerpoint/2010/main" val="3759499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číslo snímku 3">
            <a:extLst>
              <a:ext uri="{FF2B5EF4-FFF2-40B4-BE49-F238E27FC236}">
                <a16:creationId xmlns:a16="http://schemas.microsoft.com/office/drawing/2014/main" id="{F404B0EC-52E4-4924-9753-000418DD70D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8BD6B383-07D0-463A-B8F7-477F15079739}" type="slidenum">
              <a:rPr lang="cs-CZ" altLang="cs-CZ" b="0"/>
              <a:pPr eaLnBrk="1" hangingPunct="1"/>
              <a:t>45</a:t>
            </a:fld>
            <a:endParaRPr lang="cs-CZ" altLang="cs-CZ" b="0"/>
          </a:p>
        </p:txBody>
      </p:sp>
      <p:sp>
        <p:nvSpPr>
          <p:cNvPr id="56323" name="Text Box 2">
            <a:extLst>
              <a:ext uri="{FF2B5EF4-FFF2-40B4-BE49-F238E27FC236}">
                <a16:creationId xmlns:a16="http://schemas.microsoft.com/office/drawing/2014/main" id="{7F12BB93-8C10-4658-A4B1-00A0CFE6BE3B}"/>
              </a:ext>
            </a:extLst>
          </p:cNvPr>
          <p:cNvSpPr txBox="1">
            <a:spLocks noChangeArrowheads="1"/>
          </p:cNvSpPr>
          <p:nvPr/>
        </p:nvSpPr>
        <p:spPr bwMode="auto">
          <a:xfrm>
            <a:off x="1450428" y="404813"/>
            <a:ext cx="9417269" cy="5693866"/>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179388"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lvl="1" eaLnBrk="1" hangingPunct="1">
              <a:spcBef>
                <a:spcPct val="0"/>
              </a:spcBef>
            </a:pPr>
            <a:r>
              <a:rPr lang="cs-CZ" altLang="cs-CZ" sz="3600" dirty="0">
                <a:solidFill>
                  <a:srgbClr val="0000DC"/>
                </a:solidFill>
              </a:rPr>
              <a:t>Barevné dopplerovské zobrazení</a:t>
            </a:r>
          </a:p>
          <a:p>
            <a:pPr algn="ctr" eaLnBrk="1" hangingPunct="1">
              <a:spcBef>
                <a:spcPct val="0"/>
              </a:spcBef>
            </a:pPr>
            <a:endParaRPr lang="cs-CZ" altLang="cs-CZ" sz="3200" dirty="0"/>
          </a:p>
          <a:p>
            <a:pPr algn="ctr" eaLnBrk="1" hangingPunct="1">
              <a:spcBef>
                <a:spcPct val="0"/>
              </a:spcBef>
            </a:pPr>
            <a:endParaRPr lang="cs-CZ" altLang="cs-CZ" sz="3200" dirty="0"/>
          </a:p>
          <a:p>
            <a:pPr eaLnBrk="1" hangingPunct="1">
              <a:spcBef>
                <a:spcPct val="0"/>
              </a:spcBef>
            </a:pPr>
            <a:r>
              <a:rPr lang="cs-CZ" altLang="cs-CZ" sz="2400" dirty="0"/>
              <a:t>Obraz se skládá z černobílé a barevné části.</a:t>
            </a:r>
          </a:p>
          <a:p>
            <a:pPr eaLnBrk="1" hangingPunct="1">
              <a:spcBef>
                <a:spcPct val="0"/>
              </a:spcBef>
            </a:pPr>
            <a:r>
              <a:rPr lang="cs-CZ" altLang="cs-CZ" sz="2400" dirty="0"/>
              <a:t>Černobílá část </a:t>
            </a:r>
            <a:r>
              <a:rPr lang="cs-CZ" altLang="cs-CZ" sz="2400" b="0" dirty="0"/>
              <a:t>obsahuje informaci o </a:t>
            </a:r>
            <a:r>
              <a:rPr lang="cs-CZ" altLang="cs-CZ" sz="2400" dirty="0"/>
              <a:t>odrazivosti a struktuře </a:t>
            </a:r>
            <a:r>
              <a:rPr lang="cs-CZ" altLang="cs-CZ" sz="2400" b="0" dirty="0"/>
              <a:t>tkání.</a:t>
            </a:r>
            <a:endParaRPr lang="cs-CZ" altLang="cs-CZ" sz="2400" b="0" i="1" dirty="0"/>
          </a:p>
          <a:p>
            <a:pPr eaLnBrk="1" hangingPunct="1">
              <a:spcBef>
                <a:spcPct val="0"/>
              </a:spcBef>
            </a:pPr>
            <a:r>
              <a:rPr lang="cs-CZ" altLang="cs-CZ" sz="2400" dirty="0">
                <a:solidFill>
                  <a:schemeClr val="hlink"/>
                </a:solidFill>
              </a:rPr>
              <a:t>Barevná</a:t>
            </a:r>
            <a:r>
              <a:rPr lang="cs-CZ" altLang="cs-CZ" sz="2400" dirty="0"/>
              <a:t> část </a:t>
            </a:r>
            <a:r>
              <a:rPr lang="cs-CZ" altLang="cs-CZ" sz="2400" b="0" dirty="0"/>
              <a:t>informuje o</a:t>
            </a:r>
            <a:r>
              <a:rPr lang="cs-CZ" altLang="cs-CZ" sz="2400" dirty="0"/>
              <a:t> pohybech </a:t>
            </a:r>
            <a:r>
              <a:rPr lang="cs-CZ" altLang="cs-CZ" sz="2400" b="0" dirty="0"/>
              <a:t>ve vyšetřované oblasti. (Barva je odvozena od průměrné rychlosti toku.)</a:t>
            </a:r>
          </a:p>
          <a:p>
            <a:pPr eaLnBrk="1" hangingPunct="1">
              <a:spcBef>
                <a:spcPct val="0"/>
              </a:spcBef>
            </a:pPr>
            <a:r>
              <a:rPr lang="cs-CZ" altLang="cs-CZ" sz="2400" b="0" dirty="0"/>
              <a:t>Přístroj zobrazuje distribuci a směr proudící krve jako dvojrozměrný obraz.</a:t>
            </a:r>
            <a:r>
              <a:rPr lang="cs-CZ" altLang="cs-CZ" sz="2400" u="sng" dirty="0"/>
              <a:t>  </a:t>
            </a:r>
          </a:p>
          <a:p>
            <a:pPr eaLnBrk="1" hangingPunct="1">
              <a:spcBef>
                <a:spcPct val="0"/>
              </a:spcBef>
            </a:pPr>
            <a:r>
              <a:rPr lang="cs-CZ" altLang="cs-CZ" sz="2400" dirty="0">
                <a:solidFill>
                  <a:schemeClr val="accent2"/>
                </a:solidFill>
              </a:rPr>
              <a:t>BA</a:t>
            </a:r>
            <a:r>
              <a:rPr lang="cs-CZ" altLang="cs-CZ" sz="2400" dirty="0">
                <a:solidFill>
                  <a:srgbClr val="FF3300"/>
                </a:solidFill>
              </a:rPr>
              <a:t>RT</a:t>
            </a:r>
            <a:r>
              <a:rPr lang="cs-CZ" altLang="cs-CZ" sz="2400" dirty="0"/>
              <a:t> pravidlo – </a:t>
            </a:r>
            <a:r>
              <a:rPr lang="cs-CZ" altLang="cs-CZ" sz="2400" dirty="0">
                <a:solidFill>
                  <a:schemeClr val="accent2"/>
                </a:solidFill>
              </a:rPr>
              <a:t>blue </a:t>
            </a:r>
            <a:r>
              <a:rPr lang="cs-CZ" altLang="cs-CZ" sz="2400" dirty="0" err="1">
                <a:solidFill>
                  <a:schemeClr val="accent2"/>
                </a:solidFill>
              </a:rPr>
              <a:t>away</a:t>
            </a:r>
            <a:r>
              <a:rPr lang="cs-CZ" altLang="cs-CZ" sz="2400" dirty="0"/>
              <a:t>, </a:t>
            </a:r>
            <a:r>
              <a:rPr lang="cs-CZ" altLang="cs-CZ" sz="2400" dirty="0" err="1">
                <a:solidFill>
                  <a:srgbClr val="FF3300"/>
                </a:solidFill>
              </a:rPr>
              <a:t>red</a:t>
            </a:r>
            <a:r>
              <a:rPr lang="cs-CZ" altLang="cs-CZ" sz="2400" dirty="0">
                <a:solidFill>
                  <a:srgbClr val="FF3300"/>
                </a:solidFill>
              </a:rPr>
              <a:t> </a:t>
            </a:r>
            <a:r>
              <a:rPr lang="cs-CZ" altLang="cs-CZ" sz="2400" dirty="0" err="1">
                <a:solidFill>
                  <a:srgbClr val="FF3300"/>
                </a:solidFill>
              </a:rPr>
              <a:t>towards</a:t>
            </a:r>
            <a:r>
              <a:rPr lang="cs-CZ" altLang="cs-CZ" sz="2400" dirty="0"/>
              <a:t>. </a:t>
            </a:r>
            <a:r>
              <a:rPr lang="cs-CZ" altLang="cs-CZ" sz="2400" b="0" dirty="0"/>
              <a:t>Tok krve od sondy je kódovaný modrou barvou, tok k sondě je kódovaný červenou barvou.</a:t>
            </a:r>
            <a:r>
              <a:rPr lang="cs-CZ" altLang="cs-CZ" sz="2400" dirty="0"/>
              <a:t> </a:t>
            </a:r>
          </a:p>
          <a:p>
            <a:pPr eaLnBrk="1" hangingPunct="1">
              <a:spcBef>
                <a:spcPct val="0"/>
              </a:spcBef>
            </a:pPr>
            <a:r>
              <a:rPr lang="cs-CZ" altLang="cs-CZ" sz="2400" dirty="0"/>
              <a:t>Jas je úměrný rychlosti</a:t>
            </a:r>
            <a:r>
              <a:rPr lang="cs-CZ" altLang="cs-CZ" sz="2400" b="0" dirty="0"/>
              <a:t>, </a:t>
            </a:r>
            <a:r>
              <a:rPr lang="cs-CZ" altLang="cs-CZ" sz="2400" b="0" dirty="0">
                <a:solidFill>
                  <a:schemeClr val="hlink"/>
                </a:solidFill>
              </a:rPr>
              <a:t>turbulence jsou zobrazeny zelenými skvrnami</a:t>
            </a:r>
            <a:r>
              <a:rPr lang="cs-CZ" altLang="cs-CZ" sz="2400" b="0" dirty="0"/>
              <a:t>.</a:t>
            </a:r>
          </a:p>
        </p:txBody>
      </p:sp>
    </p:spTree>
    <p:extLst>
      <p:ext uri="{BB962C8B-B14F-4D97-AF65-F5344CB8AC3E}">
        <p14:creationId xmlns:p14="http://schemas.microsoft.com/office/powerpoint/2010/main" val="14395313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ástupný symbol pro číslo snímku 3">
            <a:extLst>
              <a:ext uri="{FF2B5EF4-FFF2-40B4-BE49-F238E27FC236}">
                <a16:creationId xmlns:a16="http://schemas.microsoft.com/office/drawing/2014/main" id="{15F2BF09-61BE-4CE1-B79D-A4268062AD1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272CA074-6DBA-4B7C-96ED-CE093AF37899}" type="slidenum">
              <a:rPr lang="cs-CZ" altLang="cs-CZ" b="0"/>
              <a:pPr eaLnBrk="1" hangingPunct="1"/>
              <a:t>46</a:t>
            </a:fld>
            <a:endParaRPr lang="cs-CZ" altLang="cs-CZ" b="0"/>
          </a:p>
        </p:txBody>
      </p:sp>
      <p:sp>
        <p:nvSpPr>
          <p:cNvPr id="58371" name="Text Box 2">
            <a:extLst>
              <a:ext uri="{FF2B5EF4-FFF2-40B4-BE49-F238E27FC236}">
                <a16:creationId xmlns:a16="http://schemas.microsoft.com/office/drawing/2014/main" id="{BA8BC643-8097-4EEB-AFAC-AA0A3F92E5F7}"/>
              </a:ext>
            </a:extLst>
          </p:cNvPr>
          <p:cNvSpPr txBox="1">
            <a:spLocks noChangeArrowheads="1"/>
          </p:cNvSpPr>
          <p:nvPr/>
        </p:nvSpPr>
        <p:spPr bwMode="auto">
          <a:xfrm>
            <a:off x="1847850" y="476251"/>
            <a:ext cx="8591550" cy="2566857"/>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179388"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lvl="1" eaLnBrk="1" hangingPunct="1">
              <a:lnSpc>
                <a:spcPct val="80000"/>
              </a:lnSpc>
              <a:spcBef>
                <a:spcPct val="20000"/>
              </a:spcBef>
            </a:pPr>
            <a:r>
              <a:rPr lang="cs-CZ" altLang="cs-CZ" dirty="0"/>
              <a:t>Dopplerovské měření toku 		</a:t>
            </a:r>
            <a:r>
              <a:rPr lang="en-GB" altLang="cs-CZ" sz="2400" dirty="0"/>
              <a:t>TRIPLEX</a:t>
            </a:r>
            <a:r>
              <a:rPr lang="cs-CZ" altLang="cs-CZ" sz="2400" dirty="0"/>
              <a:t>NÍ</a:t>
            </a:r>
            <a:r>
              <a:rPr lang="en-GB" altLang="cs-CZ" sz="2400" dirty="0"/>
              <a:t> </a:t>
            </a:r>
            <a:r>
              <a:rPr lang="en-GB" altLang="cs-CZ" sz="2400" dirty="0" err="1"/>
              <a:t>metod</a:t>
            </a:r>
            <a:r>
              <a:rPr lang="cs-CZ" altLang="cs-CZ" sz="2400" dirty="0"/>
              <a:t>a</a:t>
            </a:r>
          </a:p>
          <a:p>
            <a:pPr lvl="1" eaLnBrk="1" hangingPunct="1">
              <a:lnSpc>
                <a:spcPct val="80000"/>
              </a:lnSpc>
              <a:spcBef>
                <a:spcPct val="20000"/>
              </a:spcBef>
            </a:pPr>
            <a:endParaRPr lang="en-GB" altLang="cs-CZ" sz="2400" dirty="0"/>
          </a:p>
          <a:p>
            <a:pPr eaLnBrk="1" hangingPunct="1"/>
            <a:r>
              <a:rPr lang="cs-CZ" altLang="cs-CZ" sz="2400" dirty="0"/>
              <a:t>Kombinace duplexní metody a barevného kódování krevního toku</a:t>
            </a:r>
            <a:endParaRPr lang="en-GB" altLang="cs-CZ" sz="2400" dirty="0"/>
          </a:p>
          <a:p>
            <a:pPr eaLnBrk="1" hangingPunct="1">
              <a:spcBef>
                <a:spcPct val="40000"/>
              </a:spcBef>
              <a:spcAft>
                <a:spcPct val="40000"/>
              </a:spcAft>
            </a:pPr>
            <a:r>
              <a:rPr lang="cs-CZ" altLang="cs-CZ" sz="2400" b="0" dirty="0"/>
              <a:t>Normální nález toku krve v</a:t>
            </a:r>
            <a:r>
              <a:rPr lang="en-GB" altLang="cs-CZ" sz="2400" b="0" dirty="0"/>
              <a:t> </a:t>
            </a:r>
            <a:r>
              <a:rPr lang="en-GB" altLang="cs-CZ" sz="2400" b="0" i="1" dirty="0"/>
              <a:t>a. </a:t>
            </a:r>
            <a:r>
              <a:rPr lang="en-GB" altLang="cs-CZ" sz="2400" b="0" i="1" dirty="0" err="1"/>
              <a:t>carotis</a:t>
            </a:r>
            <a:r>
              <a:rPr lang="en-GB" altLang="cs-CZ" sz="2400" b="0" i="1" dirty="0"/>
              <a:t> </a:t>
            </a:r>
            <a:r>
              <a:rPr lang="en-GB" altLang="cs-CZ" sz="2400" b="0" i="1" dirty="0" err="1"/>
              <a:t>communis</a:t>
            </a:r>
            <a:r>
              <a:rPr lang="en-GB" altLang="cs-CZ" sz="2400" b="0" dirty="0"/>
              <a:t> (</a:t>
            </a:r>
            <a:r>
              <a:rPr lang="cs-CZ" altLang="cs-CZ" sz="2400" b="0" dirty="0"/>
              <a:t>vlevo</a:t>
            </a:r>
            <a:r>
              <a:rPr lang="en-GB" altLang="cs-CZ" sz="2400" b="0" dirty="0"/>
              <a:t>) a</a:t>
            </a:r>
            <a:r>
              <a:rPr lang="cs-CZ" altLang="cs-CZ" sz="2400" b="0" dirty="0"/>
              <a:t> v </a:t>
            </a:r>
            <a:r>
              <a:rPr lang="cs-CZ" altLang="cs-CZ" sz="2400" b="0" i="1" dirty="0"/>
              <a:t>a. </a:t>
            </a:r>
            <a:r>
              <a:rPr lang="cs-CZ" altLang="cs-CZ" sz="2400" b="0" i="1" dirty="0" err="1"/>
              <a:t>renalis</a:t>
            </a:r>
            <a:r>
              <a:rPr lang="cs-CZ" altLang="cs-CZ" sz="2400" b="0" i="1" dirty="0"/>
              <a:t> </a:t>
            </a:r>
            <a:r>
              <a:rPr lang="cs-CZ" altLang="cs-CZ" sz="2400" b="0" i="1" dirty="0" err="1"/>
              <a:t>dx</a:t>
            </a:r>
            <a:r>
              <a:rPr lang="en-GB" altLang="cs-CZ" sz="2400" b="0" dirty="0"/>
              <a:t> (</a:t>
            </a:r>
            <a:r>
              <a:rPr lang="cs-CZ" altLang="cs-CZ" sz="2400" b="0" dirty="0"/>
              <a:t>vpravo – barevně zvýrazněno</a:t>
            </a:r>
            <a:r>
              <a:rPr lang="en-GB" altLang="cs-CZ" sz="2400" b="0" dirty="0"/>
              <a:t>) </a:t>
            </a:r>
          </a:p>
        </p:txBody>
      </p:sp>
      <p:pic>
        <p:nvPicPr>
          <p:cNvPr id="58372" name="Picture 5" descr="ACI">
            <a:extLst>
              <a:ext uri="{FF2B5EF4-FFF2-40B4-BE49-F238E27FC236}">
                <a16:creationId xmlns:a16="http://schemas.microsoft.com/office/drawing/2014/main" id="{86162052-760C-40F4-898D-42E4620BF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352801"/>
            <a:ext cx="3505200"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6" descr="obr">
            <a:extLst>
              <a:ext uri="{FF2B5EF4-FFF2-40B4-BE49-F238E27FC236}">
                <a16:creationId xmlns:a16="http://schemas.microsoft.com/office/drawing/2014/main" id="{6E7E32E9-CD7D-4008-A96B-340649C004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1" y="3352800"/>
            <a:ext cx="45767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35567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číslo snímku 3">
            <a:extLst>
              <a:ext uri="{FF2B5EF4-FFF2-40B4-BE49-F238E27FC236}">
                <a16:creationId xmlns:a16="http://schemas.microsoft.com/office/drawing/2014/main" id="{F8F441FB-C3C8-4572-BF3C-8B4433FC8DA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205B092E-7515-45E5-BFD3-ADA6B5420844}" type="slidenum">
              <a:rPr lang="cs-CZ" altLang="cs-CZ" b="0"/>
              <a:pPr eaLnBrk="1" hangingPunct="1"/>
              <a:t>47</a:t>
            </a:fld>
            <a:endParaRPr lang="cs-CZ" altLang="cs-CZ" b="0"/>
          </a:p>
        </p:txBody>
      </p:sp>
      <p:sp>
        <p:nvSpPr>
          <p:cNvPr id="59395" name="Text Box 2">
            <a:extLst>
              <a:ext uri="{FF2B5EF4-FFF2-40B4-BE49-F238E27FC236}">
                <a16:creationId xmlns:a16="http://schemas.microsoft.com/office/drawing/2014/main" id="{A301861C-B0C3-40AA-9037-25D23D484463}"/>
              </a:ext>
            </a:extLst>
          </p:cNvPr>
          <p:cNvSpPr txBox="1">
            <a:spLocks noChangeArrowheads="1"/>
          </p:cNvSpPr>
          <p:nvPr/>
        </p:nvSpPr>
        <p:spPr bwMode="auto">
          <a:xfrm>
            <a:off x="2208214" y="1484313"/>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endParaRPr lang="en-GB" altLang="cs-CZ" sz="2400" b="0">
              <a:latin typeface="Times New Roman" panose="02020603050405020304" pitchFamily="18" charset="0"/>
            </a:endParaRPr>
          </a:p>
        </p:txBody>
      </p:sp>
      <p:sp>
        <p:nvSpPr>
          <p:cNvPr id="59396" name="Text Box 3">
            <a:extLst>
              <a:ext uri="{FF2B5EF4-FFF2-40B4-BE49-F238E27FC236}">
                <a16:creationId xmlns:a16="http://schemas.microsoft.com/office/drawing/2014/main" id="{8AC7BD2E-B1ED-439B-A4A4-C6205E865EE6}"/>
              </a:ext>
            </a:extLst>
          </p:cNvPr>
          <p:cNvSpPr txBox="1">
            <a:spLocks noChangeArrowheads="1"/>
          </p:cNvSpPr>
          <p:nvPr/>
        </p:nvSpPr>
        <p:spPr bwMode="auto">
          <a:xfrm>
            <a:off x="1992313" y="1484313"/>
            <a:ext cx="828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endParaRPr lang="en-GB" altLang="cs-CZ" sz="2400" b="0">
              <a:latin typeface="Times New Roman" panose="02020603050405020304" pitchFamily="18" charset="0"/>
            </a:endParaRPr>
          </a:p>
        </p:txBody>
      </p:sp>
      <p:sp>
        <p:nvSpPr>
          <p:cNvPr id="59397" name="Text Box 5">
            <a:extLst>
              <a:ext uri="{FF2B5EF4-FFF2-40B4-BE49-F238E27FC236}">
                <a16:creationId xmlns:a16="http://schemas.microsoft.com/office/drawing/2014/main" id="{6F65822A-8810-4EDD-B3AF-D53BC3252C29}"/>
              </a:ext>
            </a:extLst>
          </p:cNvPr>
          <p:cNvSpPr txBox="1">
            <a:spLocks noChangeArrowheads="1"/>
          </p:cNvSpPr>
          <p:nvPr/>
        </p:nvSpPr>
        <p:spPr bwMode="auto">
          <a:xfrm>
            <a:off x="1919288" y="404814"/>
            <a:ext cx="7848600" cy="3490186"/>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b="1">
                <a:solidFill>
                  <a:schemeClr val="tx1"/>
                </a:solidFill>
                <a:latin typeface="Arial" panose="020B0604020202020204" pitchFamily="34" charset="0"/>
              </a:defRPr>
            </a:lvl1pPr>
            <a:lvl2pPr marL="914400" indent="-45720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lvl="1" eaLnBrk="1" hangingPunct="1">
              <a:lnSpc>
                <a:spcPct val="80000"/>
              </a:lnSpc>
              <a:spcBef>
                <a:spcPct val="20000"/>
              </a:spcBef>
            </a:pPr>
            <a:r>
              <a:rPr lang="cs-CZ" altLang="cs-CZ" dirty="0"/>
              <a:t>		</a:t>
            </a:r>
            <a:r>
              <a:rPr lang="en-GB" altLang="cs-CZ" sz="3600" dirty="0">
                <a:solidFill>
                  <a:srgbClr val="0000DC"/>
                </a:solidFill>
              </a:rPr>
              <a:t>T</a:t>
            </a:r>
            <a:r>
              <a:rPr lang="cs-CZ" altLang="cs-CZ" sz="3600" dirty="0" err="1">
                <a:solidFill>
                  <a:srgbClr val="0000DC"/>
                </a:solidFill>
              </a:rPr>
              <a:t>riplexní</a:t>
            </a:r>
            <a:r>
              <a:rPr lang="en-GB" altLang="cs-CZ" sz="3600" dirty="0">
                <a:solidFill>
                  <a:srgbClr val="0000DC"/>
                </a:solidFill>
              </a:rPr>
              <a:t> </a:t>
            </a:r>
            <a:r>
              <a:rPr lang="en-GB" altLang="cs-CZ" sz="3600" dirty="0" err="1">
                <a:solidFill>
                  <a:srgbClr val="0000DC"/>
                </a:solidFill>
              </a:rPr>
              <a:t>metod</a:t>
            </a:r>
            <a:r>
              <a:rPr lang="cs-CZ" altLang="cs-CZ" sz="3600" dirty="0">
                <a:solidFill>
                  <a:srgbClr val="0000DC"/>
                </a:solidFill>
              </a:rPr>
              <a:t>a</a:t>
            </a:r>
          </a:p>
          <a:p>
            <a:pPr eaLnBrk="1" hangingPunct="1"/>
            <a:endParaRPr lang="cs-CZ" altLang="cs-CZ" sz="2400" dirty="0"/>
          </a:p>
          <a:p>
            <a:pPr eaLnBrk="1" hangingPunct="1"/>
            <a:endParaRPr lang="cs-CZ" altLang="cs-CZ" sz="2400" dirty="0"/>
          </a:p>
          <a:p>
            <a:pPr eaLnBrk="1" hangingPunct="1"/>
            <a:endParaRPr lang="en-GB" altLang="cs-CZ" sz="2400" dirty="0"/>
          </a:p>
          <a:p>
            <a:pPr eaLnBrk="1" hangingPunct="1"/>
            <a:endParaRPr lang="en-GB" altLang="cs-CZ" sz="2400" dirty="0"/>
          </a:p>
          <a:p>
            <a:pPr eaLnBrk="1" hangingPunct="1"/>
            <a:endParaRPr lang="en-GB" altLang="cs-CZ" sz="2400" dirty="0"/>
          </a:p>
          <a:p>
            <a:pPr eaLnBrk="1" hangingPunct="1"/>
            <a:r>
              <a:rPr lang="cs-CZ" altLang="cs-CZ" sz="2400" dirty="0"/>
              <a:t>Stenóza</a:t>
            </a:r>
            <a:r>
              <a:rPr lang="en-GB" altLang="cs-CZ" sz="2400" dirty="0"/>
              <a:t> </a:t>
            </a:r>
          </a:p>
          <a:p>
            <a:pPr eaLnBrk="1" hangingPunct="1">
              <a:buFontTx/>
              <a:buAutoNum type="alphaLcPeriod"/>
            </a:pPr>
            <a:r>
              <a:rPr lang="cs-CZ" altLang="cs-CZ" sz="2400" i="1" dirty="0"/>
              <a:t>c</a:t>
            </a:r>
            <a:r>
              <a:rPr lang="en-GB" altLang="cs-CZ" sz="2400" i="1" dirty="0" err="1"/>
              <a:t>arotis</a:t>
            </a:r>
            <a:endParaRPr lang="cs-CZ" altLang="cs-CZ" sz="2400" i="1" dirty="0"/>
          </a:p>
          <a:p>
            <a:pPr eaLnBrk="1" hangingPunct="1"/>
            <a:r>
              <a:rPr lang="cs-CZ" altLang="cs-CZ" sz="2400" i="1" dirty="0"/>
              <a:t>(asi 60%)</a:t>
            </a:r>
            <a:endParaRPr lang="en-GB" altLang="cs-CZ" sz="2400" i="1" dirty="0"/>
          </a:p>
        </p:txBody>
      </p:sp>
      <p:pic>
        <p:nvPicPr>
          <p:cNvPr id="59398" name="Picture 4" descr="Cartoid Artery Stenosis">
            <a:extLst>
              <a:ext uri="{FF2B5EF4-FFF2-40B4-BE49-F238E27FC236}">
                <a16:creationId xmlns:a16="http://schemas.microsoft.com/office/drawing/2014/main" id="{F11FD7C1-947B-4AD3-8D59-F3765648E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075" y="1196976"/>
            <a:ext cx="66294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08499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Zástupný symbol pro číslo snímku 3">
            <a:extLst>
              <a:ext uri="{FF2B5EF4-FFF2-40B4-BE49-F238E27FC236}">
                <a16:creationId xmlns:a16="http://schemas.microsoft.com/office/drawing/2014/main" id="{023DD5A2-7B1E-4030-8576-6A99E63105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5D7FC6F8-DD3D-47D5-9D44-442A3D32F49F}" type="slidenum">
              <a:rPr lang="cs-CZ" altLang="cs-CZ" b="0"/>
              <a:pPr eaLnBrk="1" hangingPunct="1"/>
              <a:t>48</a:t>
            </a:fld>
            <a:endParaRPr lang="cs-CZ" altLang="cs-CZ" b="0"/>
          </a:p>
        </p:txBody>
      </p:sp>
      <p:sp>
        <p:nvSpPr>
          <p:cNvPr id="60419" name="Text Box 2">
            <a:extLst>
              <a:ext uri="{FF2B5EF4-FFF2-40B4-BE49-F238E27FC236}">
                <a16:creationId xmlns:a16="http://schemas.microsoft.com/office/drawing/2014/main" id="{207A3D33-6034-408B-99D0-95208DC0F82B}"/>
              </a:ext>
            </a:extLst>
          </p:cNvPr>
          <p:cNvSpPr txBox="1">
            <a:spLocks noChangeArrowheads="1"/>
          </p:cNvSpPr>
          <p:nvPr/>
        </p:nvSpPr>
        <p:spPr bwMode="auto">
          <a:xfrm>
            <a:off x="1250731" y="404814"/>
            <a:ext cx="9637986" cy="2979277"/>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179388"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lvl="1" eaLnBrk="1" hangingPunct="1">
              <a:lnSpc>
                <a:spcPct val="80000"/>
              </a:lnSpc>
              <a:spcBef>
                <a:spcPct val="20000"/>
              </a:spcBef>
            </a:pPr>
            <a:r>
              <a:rPr lang="cs-CZ" altLang="cs-CZ" sz="3600" dirty="0">
                <a:solidFill>
                  <a:srgbClr val="0000DC"/>
                </a:solidFill>
              </a:rPr>
              <a:t>Metoda </a:t>
            </a:r>
            <a:r>
              <a:rPr lang="en-GB" altLang="cs-CZ" sz="3600" dirty="0">
                <a:solidFill>
                  <a:srgbClr val="0000DC"/>
                </a:solidFill>
              </a:rPr>
              <a:t>POWER DOPPLER </a:t>
            </a:r>
            <a:r>
              <a:rPr lang="cs-CZ" altLang="cs-CZ" sz="3600" dirty="0">
                <a:solidFill>
                  <a:srgbClr val="0000DC"/>
                </a:solidFill>
              </a:rPr>
              <a:t>(tzv. energetický Doppler)</a:t>
            </a:r>
          </a:p>
          <a:p>
            <a:pPr lvl="1" eaLnBrk="1" hangingPunct="1">
              <a:lnSpc>
                <a:spcPct val="80000"/>
              </a:lnSpc>
              <a:spcBef>
                <a:spcPct val="20000"/>
              </a:spcBef>
            </a:pPr>
            <a:endParaRPr lang="en-GB" altLang="cs-CZ" sz="1000" dirty="0"/>
          </a:p>
          <a:p>
            <a:pPr eaLnBrk="1" hangingPunct="1">
              <a:spcBef>
                <a:spcPct val="0"/>
              </a:spcBef>
              <a:buFont typeface="Arial" panose="020B0604020202020204" pitchFamily="34" charset="0"/>
              <a:buChar char="-"/>
            </a:pPr>
            <a:r>
              <a:rPr lang="cs-CZ" altLang="cs-CZ" sz="2400" b="0" dirty="0"/>
              <a:t> Využívá se veškerá energie dopplerovského signálu.</a:t>
            </a:r>
            <a:r>
              <a:rPr lang="en-GB" altLang="cs-CZ" sz="2400" dirty="0"/>
              <a:t>    </a:t>
            </a:r>
          </a:p>
          <a:p>
            <a:pPr eaLnBrk="1" hangingPunct="1">
              <a:spcBef>
                <a:spcPct val="0"/>
              </a:spcBef>
              <a:buFont typeface="Arial" panose="020B0604020202020204" pitchFamily="34" charset="0"/>
              <a:buChar char="-"/>
            </a:pPr>
            <a:r>
              <a:rPr lang="en-GB" altLang="cs-CZ" sz="2400" dirty="0"/>
              <a:t> </a:t>
            </a:r>
            <a:r>
              <a:rPr lang="cs-CZ" altLang="cs-CZ" sz="2400" dirty="0"/>
              <a:t>Pouhá detekce toku krve jen málo závisí na tzv. dopplerovském úhlu dopadu.</a:t>
            </a:r>
            <a:endParaRPr lang="en-GB" altLang="cs-CZ" sz="2400" dirty="0"/>
          </a:p>
          <a:p>
            <a:pPr eaLnBrk="1" hangingPunct="1">
              <a:spcBef>
                <a:spcPct val="0"/>
              </a:spcBef>
              <a:buFontTx/>
              <a:buChar char="-"/>
            </a:pPr>
            <a:r>
              <a:rPr lang="en-GB" altLang="cs-CZ" sz="2400" dirty="0"/>
              <a:t> </a:t>
            </a:r>
            <a:r>
              <a:rPr lang="cs-CZ" altLang="cs-CZ" sz="2400" dirty="0"/>
              <a:t>Zobrazují se i velmi pomalé toky</a:t>
            </a:r>
            <a:r>
              <a:rPr lang="en-GB" altLang="cs-CZ" sz="2400" dirty="0"/>
              <a:t> </a:t>
            </a:r>
            <a:r>
              <a:rPr lang="en-GB" altLang="cs-CZ" sz="2400" b="0" dirty="0"/>
              <a:t>(</a:t>
            </a:r>
            <a:r>
              <a:rPr lang="cs-CZ" altLang="cs-CZ" sz="2400" b="0" dirty="0"/>
              <a:t>perfuse tkání a orgánů</a:t>
            </a:r>
            <a:r>
              <a:rPr lang="en-GB" altLang="cs-CZ" sz="2400" b="0" dirty="0"/>
              <a:t>)</a:t>
            </a:r>
          </a:p>
          <a:p>
            <a:pPr eaLnBrk="1" hangingPunct="1">
              <a:spcBef>
                <a:spcPct val="0"/>
              </a:spcBef>
              <a:buFontTx/>
              <a:buChar char="-"/>
            </a:pPr>
            <a:r>
              <a:rPr lang="en-GB" altLang="cs-CZ" sz="2400" b="0" dirty="0"/>
              <a:t> </a:t>
            </a:r>
            <a:r>
              <a:rPr lang="cs-CZ" altLang="cs-CZ" sz="2400" b="0" dirty="0"/>
              <a:t>Nezobrazuje se směr toku.</a:t>
            </a:r>
            <a:endParaRPr lang="en-GB" altLang="cs-CZ" sz="2400" b="0" dirty="0"/>
          </a:p>
        </p:txBody>
      </p:sp>
      <p:pic>
        <p:nvPicPr>
          <p:cNvPr id="93187" name="Picture 3" descr="Power Doppler of Carotid Bifurcation">
            <a:extLst>
              <a:ext uri="{FF2B5EF4-FFF2-40B4-BE49-F238E27FC236}">
                <a16:creationId xmlns:a16="http://schemas.microsoft.com/office/drawing/2014/main" id="{57F27579-DDB9-4DF7-AE08-172439EE44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174"/>
          <a:stretch>
            <a:fillRect/>
          </a:stretch>
        </p:blipFill>
        <p:spPr bwMode="auto">
          <a:xfrm>
            <a:off x="4953000" y="3505201"/>
            <a:ext cx="2928938"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6">
            <a:extLst>
              <a:ext uri="{FF2B5EF4-FFF2-40B4-BE49-F238E27FC236}">
                <a16:creationId xmlns:a16="http://schemas.microsoft.com/office/drawing/2014/main" id="{4B063CE7-70F9-443B-A806-4954287071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191001"/>
            <a:ext cx="3240088"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1" name="Picture 7" descr="obr">
            <a:extLst>
              <a:ext uri="{FF2B5EF4-FFF2-40B4-BE49-F238E27FC236}">
                <a16:creationId xmlns:a16="http://schemas.microsoft.com/office/drawing/2014/main" id="{7069011F-CF38-468E-B46D-8DF106094E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4448" r="18324" b="20018"/>
          <a:stretch>
            <a:fillRect/>
          </a:stretch>
        </p:blipFill>
        <p:spPr bwMode="auto">
          <a:xfrm>
            <a:off x="7620000" y="3962400"/>
            <a:ext cx="28194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Text Box 8">
            <a:extLst>
              <a:ext uri="{FF2B5EF4-FFF2-40B4-BE49-F238E27FC236}">
                <a16:creationId xmlns:a16="http://schemas.microsoft.com/office/drawing/2014/main" id="{186F73EB-1F31-4452-98E0-BA951A8EDB5D}"/>
              </a:ext>
            </a:extLst>
          </p:cNvPr>
          <p:cNvSpPr txBox="1">
            <a:spLocks noChangeArrowheads="1"/>
          </p:cNvSpPr>
          <p:nvPr/>
        </p:nvSpPr>
        <p:spPr bwMode="auto">
          <a:xfrm>
            <a:off x="5486400" y="6019800"/>
            <a:ext cx="2185988"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sz="1200"/>
              <a:t>Karotická bifurkace</a:t>
            </a:r>
          </a:p>
        </p:txBody>
      </p:sp>
      <p:sp>
        <p:nvSpPr>
          <p:cNvPr id="60424" name="Text Box 9">
            <a:extLst>
              <a:ext uri="{FF2B5EF4-FFF2-40B4-BE49-F238E27FC236}">
                <a16:creationId xmlns:a16="http://schemas.microsoft.com/office/drawing/2014/main" id="{523660DE-3801-467C-B3E5-3974D857E494}"/>
              </a:ext>
            </a:extLst>
          </p:cNvPr>
          <p:cNvSpPr txBox="1">
            <a:spLocks noChangeArrowheads="1"/>
          </p:cNvSpPr>
          <p:nvPr/>
        </p:nvSpPr>
        <p:spPr bwMode="auto">
          <a:xfrm>
            <a:off x="8229600" y="6248400"/>
            <a:ext cx="2147888"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sz="1200"/>
              <a:t>Perfuze ledvinou</a:t>
            </a:r>
          </a:p>
        </p:txBody>
      </p:sp>
    </p:spTree>
    <p:extLst>
      <p:ext uri="{BB962C8B-B14F-4D97-AF65-F5344CB8AC3E}">
        <p14:creationId xmlns:p14="http://schemas.microsoft.com/office/powerpoint/2010/main" val="1218570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3187"/>
                                        </p:tgtEl>
                                        <p:attrNameLst>
                                          <p:attrName>style.visibility</p:attrName>
                                        </p:attrNameLst>
                                      </p:cBhvr>
                                      <p:to>
                                        <p:strVal val="visible"/>
                                      </p:to>
                                    </p:set>
                                    <p:animEffect transition="in" filter="wipe(left)">
                                      <p:cBhvr>
                                        <p:cTn id="7" dur="500"/>
                                        <p:tgtEl>
                                          <p:spTgt spid="931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93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číslo snímku 3">
            <a:extLst>
              <a:ext uri="{FF2B5EF4-FFF2-40B4-BE49-F238E27FC236}">
                <a16:creationId xmlns:a16="http://schemas.microsoft.com/office/drawing/2014/main" id="{43B8433D-9921-4B1A-AE3E-8DDE801AEEC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C22CD3CA-C7D1-4524-AC79-83EF83D2DB40}" type="slidenum">
              <a:rPr lang="cs-CZ" altLang="cs-CZ" b="0"/>
              <a:pPr eaLnBrk="1" hangingPunct="1"/>
              <a:t>49</a:t>
            </a:fld>
            <a:endParaRPr lang="cs-CZ" altLang="cs-CZ" b="0"/>
          </a:p>
        </p:txBody>
      </p:sp>
      <p:sp>
        <p:nvSpPr>
          <p:cNvPr id="61443" name="Text Box 2">
            <a:extLst>
              <a:ext uri="{FF2B5EF4-FFF2-40B4-BE49-F238E27FC236}">
                <a16:creationId xmlns:a16="http://schemas.microsoft.com/office/drawing/2014/main" id="{D6471C8B-1AB2-4374-A871-ACDC8E7BF480}"/>
              </a:ext>
            </a:extLst>
          </p:cNvPr>
          <p:cNvSpPr txBox="1">
            <a:spLocks noChangeArrowheads="1"/>
          </p:cNvSpPr>
          <p:nvPr/>
        </p:nvSpPr>
        <p:spPr bwMode="auto">
          <a:xfrm>
            <a:off x="1847851" y="692151"/>
            <a:ext cx="8353425" cy="5853910"/>
          </a:xfrm>
          <a:prstGeom prst="rect">
            <a:avLst/>
          </a:prstGeom>
          <a:noFill/>
          <a:ln>
            <a:noFill/>
          </a:ln>
        </p:spPr>
        <p:txBody>
          <a:bodyPr wrap="square">
            <a:spAutoFit/>
          </a:bodyPr>
          <a:lstStyle>
            <a:lvl1pPr eaLnBrk="0" hangingPunct="0">
              <a:defRPr b="1">
                <a:solidFill>
                  <a:schemeClr val="tx1"/>
                </a:solidFill>
                <a:latin typeface="Arial" panose="020B0604020202020204" pitchFamily="34" charset="0"/>
              </a:defRPr>
            </a:lvl1pPr>
            <a:lvl2pPr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r>
              <a:rPr lang="cs-CZ" altLang="cs-CZ" sz="3600" dirty="0">
                <a:solidFill>
                  <a:srgbClr val="0000DC"/>
                </a:solidFill>
              </a:rPr>
              <a:t>Barevné zobrazení tkání </a:t>
            </a:r>
            <a:r>
              <a:rPr lang="cs-CZ" altLang="cs-CZ" sz="3600" b="0" dirty="0">
                <a:solidFill>
                  <a:srgbClr val="0000DC"/>
                </a:solidFill>
              </a:rPr>
              <a:t>(</a:t>
            </a:r>
            <a:r>
              <a:rPr lang="cs-CZ" altLang="cs-CZ" sz="3600" dirty="0">
                <a:solidFill>
                  <a:srgbClr val="0000DC"/>
                </a:solidFill>
              </a:rPr>
              <a:t>TDI - </a:t>
            </a:r>
            <a:r>
              <a:rPr lang="cs-CZ" altLang="cs-CZ" sz="3600" b="0" dirty="0" err="1">
                <a:solidFill>
                  <a:srgbClr val="0000DC"/>
                </a:solidFill>
              </a:rPr>
              <a:t>Tissue</a:t>
            </a:r>
            <a:r>
              <a:rPr lang="cs-CZ" altLang="cs-CZ" sz="3600" b="0" dirty="0">
                <a:solidFill>
                  <a:srgbClr val="0000DC"/>
                </a:solidFill>
              </a:rPr>
              <a:t> Doppler </a:t>
            </a:r>
            <a:r>
              <a:rPr lang="cs-CZ" altLang="cs-CZ" sz="3600" b="0" dirty="0" err="1">
                <a:solidFill>
                  <a:srgbClr val="0000DC"/>
                </a:solidFill>
              </a:rPr>
              <a:t>Imaging</a:t>
            </a:r>
            <a:r>
              <a:rPr lang="cs-CZ" altLang="cs-CZ" sz="3600" b="0" dirty="0">
                <a:solidFill>
                  <a:srgbClr val="0000DC"/>
                </a:solidFill>
              </a:rPr>
              <a:t>)</a:t>
            </a:r>
          </a:p>
          <a:p>
            <a:pPr eaLnBrk="1" hangingPunct="1">
              <a:spcBef>
                <a:spcPct val="0"/>
              </a:spcBef>
            </a:pPr>
            <a:endParaRPr lang="cs-CZ" altLang="cs-CZ" sz="2400" dirty="0"/>
          </a:p>
          <a:p>
            <a:pPr eaLnBrk="1" hangingPunct="1">
              <a:spcBef>
                <a:spcPct val="0"/>
              </a:spcBef>
            </a:pPr>
            <a:r>
              <a:rPr lang="cs-CZ" altLang="cs-CZ" sz="2400" dirty="0"/>
              <a:t>Barevné kódování informace o rychlosti a směru pohybu tkání</a:t>
            </a:r>
          </a:p>
          <a:p>
            <a:pPr eaLnBrk="1" hangingPunct="1">
              <a:spcBef>
                <a:spcPct val="0"/>
              </a:spcBef>
            </a:pPr>
            <a:endParaRPr lang="cs-CZ" altLang="cs-CZ" sz="800" dirty="0"/>
          </a:p>
          <a:p>
            <a:pPr eaLnBrk="1" hangingPunct="1">
              <a:spcBef>
                <a:spcPct val="0"/>
              </a:spcBef>
            </a:pPr>
            <a:r>
              <a:rPr lang="cs-CZ" altLang="cs-CZ" sz="2400" b="0" dirty="0"/>
              <a:t>Zobrazují se </a:t>
            </a:r>
          </a:p>
          <a:p>
            <a:pPr eaLnBrk="1" hangingPunct="1">
              <a:spcBef>
                <a:spcPct val="0"/>
              </a:spcBef>
            </a:pPr>
            <a:r>
              <a:rPr lang="cs-CZ" altLang="cs-CZ" sz="2400" b="0" dirty="0"/>
              <a:t>rychlosti</a:t>
            </a:r>
          </a:p>
          <a:p>
            <a:pPr eaLnBrk="1" hangingPunct="1">
              <a:spcBef>
                <a:spcPct val="0"/>
              </a:spcBef>
            </a:pPr>
            <a:r>
              <a:rPr lang="cs-CZ" altLang="cs-CZ" sz="2400" b="0" dirty="0"/>
              <a:t>1 - 10mm/s.</a:t>
            </a:r>
          </a:p>
          <a:p>
            <a:pPr eaLnBrk="1" hangingPunct="1">
              <a:spcBef>
                <a:spcPct val="0"/>
              </a:spcBef>
            </a:pPr>
            <a:endParaRPr lang="cs-CZ" altLang="cs-CZ" sz="2400" b="0" dirty="0"/>
          </a:p>
          <a:p>
            <a:pPr eaLnBrk="1" hangingPunct="1">
              <a:spcBef>
                <a:spcPct val="0"/>
              </a:spcBef>
            </a:pPr>
            <a:endParaRPr lang="cs-CZ" altLang="cs-CZ" sz="2400" dirty="0"/>
          </a:p>
          <a:p>
            <a:pPr eaLnBrk="1" hangingPunct="1">
              <a:spcBef>
                <a:spcPct val="0"/>
              </a:spcBef>
            </a:pPr>
            <a:endParaRPr lang="cs-CZ" altLang="cs-CZ" sz="2400" dirty="0"/>
          </a:p>
          <a:p>
            <a:pPr eaLnBrk="1" hangingPunct="1">
              <a:spcBef>
                <a:spcPct val="0"/>
              </a:spcBef>
            </a:pPr>
            <a:r>
              <a:rPr lang="cs-CZ" altLang="cs-CZ" sz="2400" dirty="0"/>
              <a:t>TDI </a:t>
            </a:r>
            <a:r>
              <a:rPr lang="cs-CZ" altLang="cs-CZ" sz="2400" i="1" dirty="0"/>
              <a:t>a. </a:t>
            </a:r>
            <a:r>
              <a:rPr lang="cs-CZ" altLang="cs-CZ" sz="2400" i="1" dirty="0" err="1"/>
              <a:t>carotis</a:t>
            </a:r>
            <a:endParaRPr lang="cs-CZ" altLang="cs-CZ" sz="2400" i="1" dirty="0"/>
          </a:p>
          <a:p>
            <a:pPr eaLnBrk="1" hangingPunct="1">
              <a:spcBef>
                <a:spcPct val="0"/>
              </a:spcBef>
            </a:pPr>
            <a:r>
              <a:rPr lang="cs-CZ" altLang="cs-CZ" sz="2400" i="1" dirty="0" err="1"/>
              <a:t>communis</a:t>
            </a:r>
            <a:r>
              <a:rPr lang="cs-CZ" altLang="cs-CZ" sz="2400" i="1" dirty="0"/>
              <a:t> </a:t>
            </a:r>
            <a:r>
              <a:rPr lang="cs-CZ" altLang="cs-CZ" sz="2400" b="0" dirty="0"/>
              <a:t>během</a:t>
            </a:r>
          </a:p>
          <a:p>
            <a:pPr eaLnBrk="1" hangingPunct="1">
              <a:spcBef>
                <a:spcPct val="0"/>
              </a:spcBef>
            </a:pPr>
            <a:r>
              <a:rPr lang="cs-CZ" altLang="cs-CZ" sz="2400" b="0" dirty="0"/>
              <a:t>systoly</a:t>
            </a:r>
          </a:p>
        </p:txBody>
      </p:sp>
      <p:pic>
        <p:nvPicPr>
          <p:cNvPr id="94212" name="Picture 4" descr="obr">
            <a:extLst>
              <a:ext uri="{FF2B5EF4-FFF2-40B4-BE49-F238E27FC236}">
                <a16:creationId xmlns:a16="http://schemas.microsoft.com/office/drawing/2014/main" id="{141B8D9A-B7B4-48A1-8A45-A6DA5A316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714626"/>
            <a:ext cx="4191000"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04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94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číslo snímku 5">
            <a:extLst>
              <a:ext uri="{FF2B5EF4-FFF2-40B4-BE49-F238E27FC236}">
                <a16:creationId xmlns:a16="http://schemas.microsoft.com/office/drawing/2014/main" id="{97F48464-5B71-4D81-A87D-CF123AD5FF7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9E07DD9A-394D-464E-8EB4-2C11850049D5}" type="slidenum">
              <a:rPr lang="cs-CZ" altLang="cs-CZ" b="0"/>
              <a:pPr eaLnBrk="1" hangingPunct="1"/>
              <a:t>5</a:t>
            </a:fld>
            <a:endParaRPr lang="cs-CZ" altLang="cs-CZ" b="0"/>
          </a:p>
        </p:txBody>
      </p:sp>
      <p:sp>
        <p:nvSpPr>
          <p:cNvPr id="8195" name="Rectangle 2">
            <a:extLst>
              <a:ext uri="{FF2B5EF4-FFF2-40B4-BE49-F238E27FC236}">
                <a16:creationId xmlns:a16="http://schemas.microsoft.com/office/drawing/2014/main" id="{80895FC5-7290-456D-B10B-CB1DCA25BE93}"/>
              </a:ext>
            </a:extLst>
          </p:cNvPr>
          <p:cNvSpPr>
            <a:spLocks noGrp="1" noChangeArrowheads="1"/>
          </p:cNvSpPr>
          <p:nvPr>
            <p:ph type="title"/>
          </p:nvPr>
        </p:nvSpPr>
        <p:spPr>
          <a:xfrm>
            <a:off x="2244725" y="287339"/>
            <a:ext cx="7704138" cy="936625"/>
          </a:xfrm>
        </p:spPr>
        <p:txBody>
          <a:bodyPr/>
          <a:lstStyle/>
          <a:p>
            <a:pPr algn="l" eaLnBrk="1" hangingPunct="1"/>
            <a:r>
              <a:rPr lang="cs-CZ" altLang="cs-CZ" sz="3200" b="1" dirty="0"/>
              <a:t>Interakce UZ s tkáněmi</a:t>
            </a:r>
            <a:endParaRPr lang="en-GB" altLang="cs-CZ" sz="3200" b="1" dirty="0"/>
          </a:p>
        </p:txBody>
      </p:sp>
      <p:sp>
        <p:nvSpPr>
          <p:cNvPr id="8196" name="Rectangle 3">
            <a:extLst>
              <a:ext uri="{FF2B5EF4-FFF2-40B4-BE49-F238E27FC236}">
                <a16:creationId xmlns:a16="http://schemas.microsoft.com/office/drawing/2014/main" id="{6D159FC7-9836-42E3-BA29-5FCBDD244C5A}"/>
              </a:ext>
            </a:extLst>
          </p:cNvPr>
          <p:cNvSpPr>
            <a:spLocks noGrp="1" noChangeArrowheads="1"/>
          </p:cNvSpPr>
          <p:nvPr>
            <p:ph type="body" idx="1"/>
          </p:nvPr>
        </p:nvSpPr>
        <p:spPr>
          <a:xfrm>
            <a:off x="731520" y="1030112"/>
            <a:ext cx="6202018" cy="5449888"/>
          </a:xfrm>
          <a:solidFill>
            <a:schemeClr val="bg1">
              <a:alpha val="61176"/>
            </a:schemeClr>
          </a:solidFill>
        </p:spPr>
        <p:txBody>
          <a:bodyPr/>
          <a:lstStyle/>
          <a:p>
            <a:pPr eaLnBrk="1" hangingPunct="1">
              <a:lnSpc>
                <a:spcPct val="80000"/>
              </a:lnSpc>
              <a:buClr>
                <a:schemeClr val="tx1"/>
              </a:buClr>
              <a:buFont typeface="Wingdings" panose="05000000000000000000" pitchFamily="2" charset="2"/>
              <a:buChar char="Ø"/>
            </a:pPr>
            <a:r>
              <a:rPr lang="cs-CZ" altLang="cs-CZ" sz="2000" dirty="0"/>
              <a:t>Odraz (dochází k němu typicky na rozhraních homogenních prostředí o velikosti výrazně větší, než je  vlnová délka ultrazvuku, například může jít o povrchy orgánů)</a:t>
            </a:r>
          </a:p>
          <a:p>
            <a:pPr eaLnBrk="1" hangingPunct="1">
              <a:lnSpc>
                <a:spcPct val="80000"/>
              </a:lnSpc>
              <a:buClr>
                <a:schemeClr val="tx1"/>
              </a:buClr>
              <a:buFont typeface="Wingdings" panose="05000000000000000000" pitchFamily="2" charset="2"/>
              <a:buChar char="Ø"/>
            </a:pPr>
            <a:endParaRPr lang="cs-CZ" altLang="cs-CZ" sz="2000" dirty="0"/>
          </a:p>
          <a:p>
            <a:pPr eaLnBrk="1" hangingPunct="1">
              <a:lnSpc>
                <a:spcPct val="80000"/>
              </a:lnSpc>
              <a:buClr>
                <a:schemeClr val="tx1"/>
              </a:buClr>
              <a:buFont typeface="Wingdings" panose="05000000000000000000" pitchFamily="2" charset="2"/>
              <a:buChar char="Ø"/>
            </a:pPr>
            <a:r>
              <a:rPr lang="cs-CZ" altLang="cs-CZ" sz="2000" dirty="0" err="1"/>
              <a:t>Rayleighův</a:t>
            </a:r>
            <a:r>
              <a:rPr lang="cs-CZ" altLang="cs-CZ" sz="2000" dirty="0"/>
              <a:t> rozptyl (je typický pro malé rozměry rozhraní, např. krevních buněk, převládá v nehomogenním prostředí)</a:t>
            </a:r>
          </a:p>
          <a:p>
            <a:pPr eaLnBrk="1" hangingPunct="1">
              <a:lnSpc>
                <a:spcPct val="80000"/>
              </a:lnSpc>
              <a:buClr>
                <a:schemeClr val="tx1"/>
              </a:buClr>
              <a:buFont typeface="Wingdings" panose="05000000000000000000" pitchFamily="2" charset="2"/>
              <a:buChar char="Ø"/>
            </a:pPr>
            <a:endParaRPr lang="cs-CZ" altLang="cs-CZ" sz="2000" dirty="0"/>
          </a:p>
          <a:p>
            <a:pPr eaLnBrk="1" hangingPunct="1">
              <a:lnSpc>
                <a:spcPct val="80000"/>
              </a:lnSpc>
              <a:buClr>
                <a:schemeClr val="tx1"/>
              </a:buClr>
              <a:buFont typeface="Wingdings" panose="05000000000000000000" pitchFamily="2" charset="2"/>
              <a:buChar char="Ø"/>
            </a:pPr>
            <a:r>
              <a:rPr lang="cs-CZ" altLang="cs-CZ" sz="2000" dirty="0"/>
              <a:t>Lom (nastává od kolmice z řidšího do hustšího prostředí, </a:t>
            </a:r>
            <a:r>
              <a:rPr lang="cs-CZ" altLang="cs-CZ" sz="2000" dirty="0">
                <a:solidFill>
                  <a:srgbClr val="FF0000"/>
                </a:solidFill>
              </a:rPr>
              <a:t>opačně než u světla</a:t>
            </a:r>
            <a:r>
              <a:rPr lang="cs-CZ" altLang="cs-CZ" sz="2000" dirty="0"/>
              <a:t>! Někdy zkresluje obraz)</a:t>
            </a:r>
          </a:p>
          <a:p>
            <a:pPr eaLnBrk="1" hangingPunct="1">
              <a:lnSpc>
                <a:spcPct val="80000"/>
              </a:lnSpc>
              <a:buClr>
                <a:schemeClr val="tx1"/>
              </a:buClr>
              <a:buFont typeface="Wingdings" panose="05000000000000000000" pitchFamily="2" charset="2"/>
              <a:buChar char="Ø"/>
            </a:pPr>
            <a:endParaRPr lang="cs-CZ" altLang="cs-CZ" sz="2000" dirty="0"/>
          </a:p>
          <a:p>
            <a:pPr eaLnBrk="1" hangingPunct="1">
              <a:lnSpc>
                <a:spcPct val="80000"/>
              </a:lnSpc>
              <a:buClr>
                <a:schemeClr val="tx1"/>
              </a:buClr>
              <a:buFont typeface="Wingdings" panose="05000000000000000000" pitchFamily="2" charset="2"/>
              <a:buChar char="Ø"/>
            </a:pPr>
            <a:r>
              <a:rPr lang="cs-CZ" altLang="cs-CZ" sz="2000" dirty="0"/>
              <a:t>Absorpce (přeměna UZ na teplo)</a:t>
            </a:r>
          </a:p>
          <a:p>
            <a:pPr lvl="1" eaLnBrk="1" hangingPunct="1">
              <a:lnSpc>
                <a:spcPct val="80000"/>
              </a:lnSpc>
            </a:pPr>
            <a:r>
              <a:rPr lang="cs-CZ" altLang="cs-CZ" sz="1800" dirty="0"/>
              <a:t>Absorpce se zvyšuje s frekvencí – opačně než u </a:t>
            </a:r>
            <a:r>
              <a:rPr lang="cs-CZ" altLang="cs-CZ" sz="1800" dirty="0" err="1"/>
              <a:t>rtg</a:t>
            </a:r>
            <a:r>
              <a:rPr lang="cs-CZ" altLang="cs-CZ" sz="1800" dirty="0"/>
              <a:t> záření</a:t>
            </a:r>
          </a:p>
          <a:p>
            <a:pPr lvl="1" eaLnBrk="1" hangingPunct="1">
              <a:lnSpc>
                <a:spcPct val="80000"/>
              </a:lnSpc>
            </a:pPr>
            <a:r>
              <a:rPr lang="cs-CZ" altLang="cs-CZ" sz="1800" dirty="0"/>
              <a:t>Absorpce je vysoká v plících, menší v kostech, nejmenší v měkké tkáni – znovu jiná závislost než u </a:t>
            </a:r>
            <a:r>
              <a:rPr lang="cs-CZ" altLang="cs-CZ" sz="1800" dirty="0" err="1"/>
              <a:t>rtg</a:t>
            </a:r>
            <a:r>
              <a:rPr lang="cs-CZ" altLang="cs-CZ" sz="1800" dirty="0"/>
              <a:t> záření.</a:t>
            </a:r>
          </a:p>
          <a:p>
            <a:pPr lvl="1" eaLnBrk="1" hangingPunct="1">
              <a:lnSpc>
                <a:spcPct val="80000"/>
              </a:lnSpc>
            </a:pPr>
            <a:endParaRPr lang="cs-CZ" altLang="cs-CZ" sz="1800" dirty="0"/>
          </a:p>
          <a:p>
            <a:pPr eaLnBrk="1" hangingPunct="1">
              <a:lnSpc>
                <a:spcPct val="80000"/>
              </a:lnSpc>
              <a:buClr>
                <a:schemeClr val="tx1"/>
              </a:buClr>
              <a:buFont typeface="Wingdings" panose="05000000000000000000" pitchFamily="2" charset="2"/>
              <a:buChar char="Ø"/>
            </a:pPr>
            <a:r>
              <a:rPr lang="cs-CZ" altLang="cs-CZ" sz="2000" dirty="0"/>
              <a:t>Interference: ‘</a:t>
            </a:r>
            <a:r>
              <a:rPr lang="cs-CZ" altLang="cs-CZ" sz="2000" i="1" dirty="0" err="1"/>
              <a:t>speckles</a:t>
            </a:r>
            <a:r>
              <a:rPr lang="cs-CZ" altLang="cs-CZ" sz="2000" dirty="0"/>
              <a:t>’ v UZ obrazech jsou výsledkem interference vln vznikajících při </a:t>
            </a:r>
            <a:r>
              <a:rPr lang="cs-CZ" altLang="cs-CZ" sz="2000" dirty="0" err="1"/>
              <a:t>Rayleighově</a:t>
            </a:r>
            <a:r>
              <a:rPr lang="cs-CZ" altLang="cs-CZ" sz="2000" dirty="0"/>
              <a:t> rozptylu. Jde o obrazový artefakt.</a:t>
            </a:r>
          </a:p>
          <a:p>
            <a:pPr eaLnBrk="1" hangingPunct="1">
              <a:lnSpc>
                <a:spcPct val="80000"/>
              </a:lnSpc>
              <a:buClr>
                <a:schemeClr val="tx1"/>
              </a:buClr>
              <a:buFont typeface="Wingdings" panose="05000000000000000000" pitchFamily="2" charset="2"/>
              <a:buChar char="Ø"/>
            </a:pPr>
            <a:endParaRPr lang="cs-CZ" altLang="cs-CZ" sz="2000" dirty="0"/>
          </a:p>
          <a:p>
            <a:pPr eaLnBrk="1" hangingPunct="1">
              <a:lnSpc>
                <a:spcPct val="80000"/>
              </a:lnSpc>
              <a:buClr>
                <a:schemeClr val="tx1"/>
              </a:buClr>
              <a:buFont typeface="Wingdings" panose="05000000000000000000" pitchFamily="2" charset="2"/>
              <a:buChar char="Ø"/>
            </a:pPr>
            <a:r>
              <a:rPr lang="cs-CZ" altLang="cs-CZ" sz="2000" dirty="0"/>
              <a:t>Difrakce – ohyb vlnění</a:t>
            </a:r>
          </a:p>
        </p:txBody>
      </p:sp>
      <p:pic>
        <p:nvPicPr>
          <p:cNvPr id="6" name="Picture 3" descr="interactions">
            <a:extLst>
              <a:ext uri="{FF2B5EF4-FFF2-40B4-BE49-F238E27FC236}">
                <a16:creationId xmlns:a16="http://schemas.microsoft.com/office/drawing/2014/main" id="{D24D1257-B694-4F4F-916F-27D85421D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0405" y="1223964"/>
            <a:ext cx="4174215" cy="24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a:extLst>
              <a:ext uri="{FF2B5EF4-FFF2-40B4-BE49-F238E27FC236}">
                <a16:creationId xmlns:a16="http://schemas.microsoft.com/office/drawing/2014/main" id="{B90234EA-90D3-4EC0-844F-CA64B43E1489}"/>
              </a:ext>
            </a:extLst>
          </p:cNvPr>
          <p:cNvSpPr>
            <a:spLocks noChangeArrowheads="1"/>
          </p:cNvSpPr>
          <p:nvPr/>
        </p:nvSpPr>
        <p:spPr bwMode="auto">
          <a:xfrm>
            <a:off x="7220406" y="4102720"/>
            <a:ext cx="4557594" cy="2125839"/>
          </a:xfrm>
          <a:prstGeom prst="rect">
            <a:avLst/>
          </a:prstGeom>
          <a:solidFill>
            <a:schemeClr val="bg1">
              <a:alpha val="59999"/>
            </a:schemeClr>
          </a:solidFill>
          <a:ln>
            <a:noFill/>
          </a:ln>
          <a:extLst>
            <a:ext uri="{91240B29-F687-4F45-9708-019B960494DF}">
              <a14:hiddenLine xmlns:a14="http://schemas.microsoft.com/office/drawing/2010/main" w="25400" algn="ctr">
                <a:solidFill>
                  <a:srgbClr val="000000"/>
                </a:solidFill>
                <a:miter lim="800000"/>
                <a:headEnd/>
                <a:tailEnd type="none" w="lg" len="lg"/>
              </a14:hiddenLine>
            </a:ext>
          </a:extLst>
        </p:spPr>
        <p:txBody>
          <a:bodyPr wrap="square" lIns="90000" tIns="46800" rIns="90000" bIns="468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sz="2400" b="0" dirty="0"/>
              <a:t>Interakce UZ s prostředím – </a:t>
            </a:r>
            <a:r>
              <a:rPr lang="cs-CZ" altLang="cs-CZ" sz="1800" b="0" dirty="0"/>
              <a:t>odraz a zpětný rozptyl</a:t>
            </a:r>
            <a:r>
              <a:rPr lang="en-GB" altLang="cs-CZ" sz="1800" b="0" dirty="0"/>
              <a:t>, </a:t>
            </a:r>
            <a:r>
              <a:rPr lang="cs-CZ" altLang="cs-CZ" sz="1800" b="0" dirty="0"/>
              <a:t>lom, útlum</a:t>
            </a:r>
            <a:r>
              <a:rPr lang="en-GB" altLang="cs-CZ" sz="1800" b="0" dirty="0"/>
              <a:t> (</a:t>
            </a:r>
            <a:r>
              <a:rPr lang="cs-CZ" altLang="cs-CZ" sz="1800" b="0" dirty="0"/>
              <a:t>rozptyl a absorpce</a:t>
            </a:r>
            <a:r>
              <a:rPr lang="en-GB" altLang="cs-CZ" sz="1800" b="0" dirty="0"/>
              <a:t>)</a:t>
            </a:r>
            <a:endParaRPr lang="cs-CZ" altLang="cs-CZ" sz="1800" b="0" dirty="0"/>
          </a:p>
          <a:p>
            <a:pPr eaLnBrk="1" hangingPunct="1"/>
            <a:r>
              <a:rPr lang="cs-CZ" sz="1600" b="0" dirty="0" err="1"/>
              <a:t>Probe</a:t>
            </a:r>
            <a:r>
              <a:rPr lang="cs-CZ" sz="1600" b="0" dirty="0"/>
              <a:t> = sonda, </a:t>
            </a:r>
            <a:r>
              <a:rPr lang="cs-CZ" sz="1600" b="0" dirty="0" err="1"/>
              <a:t>reflection</a:t>
            </a:r>
            <a:r>
              <a:rPr lang="cs-CZ" sz="1600" b="0" dirty="0"/>
              <a:t> = odraz, </a:t>
            </a:r>
            <a:r>
              <a:rPr lang="cs-CZ" sz="1600" b="0" dirty="0" err="1"/>
              <a:t>refraction</a:t>
            </a:r>
            <a:r>
              <a:rPr lang="cs-CZ" sz="1600" b="0" dirty="0"/>
              <a:t> = lom, </a:t>
            </a:r>
            <a:r>
              <a:rPr lang="cs-CZ" sz="1600" b="0" dirty="0" err="1"/>
              <a:t>attenuation</a:t>
            </a:r>
            <a:r>
              <a:rPr lang="cs-CZ" sz="1600" b="0" dirty="0"/>
              <a:t> = útlum, </a:t>
            </a:r>
            <a:r>
              <a:rPr lang="cs-CZ" sz="1600" b="0" dirty="0" err="1"/>
              <a:t>back-scatternig</a:t>
            </a:r>
            <a:r>
              <a:rPr lang="cs-CZ" sz="1600" b="0" dirty="0"/>
              <a:t> = zpětný </a:t>
            </a:r>
            <a:r>
              <a:rPr lang="cs-CZ" sz="1600" b="0" dirty="0" err="1"/>
              <a:t>ropzptyl</a:t>
            </a:r>
            <a:endParaRPr lang="en-GB" sz="1600" b="0" dirty="0"/>
          </a:p>
          <a:p>
            <a:pPr eaLnBrk="1" hangingPunct="1"/>
            <a:endParaRPr lang="en-GB" altLang="cs-CZ" sz="2400" b="0" dirty="0"/>
          </a:p>
        </p:txBody>
      </p:sp>
    </p:spTree>
    <p:extLst>
      <p:ext uri="{BB962C8B-B14F-4D97-AF65-F5344CB8AC3E}">
        <p14:creationId xmlns:p14="http://schemas.microsoft.com/office/powerpoint/2010/main" val="11501818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ACDACAF1-2446-4D3E-A653-C98F787C8D6C}"/>
              </a:ext>
            </a:extLst>
          </p:cNvPr>
          <p:cNvSpPr>
            <a:spLocks noGrp="1"/>
          </p:cNvSpPr>
          <p:nvPr>
            <p:ph type="title"/>
          </p:nvPr>
        </p:nvSpPr>
        <p:spPr>
          <a:xfrm>
            <a:off x="720000" y="720000"/>
            <a:ext cx="4072717" cy="451576"/>
          </a:xfrm>
        </p:spPr>
        <p:txBody>
          <a:bodyPr/>
          <a:lstStyle/>
          <a:p>
            <a:r>
              <a:rPr lang="cs-CZ" dirty="0"/>
              <a:t>Elastografie</a:t>
            </a:r>
          </a:p>
        </p:txBody>
      </p:sp>
      <p:sp>
        <p:nvSpPr>
          <p:cNvPr id="4" name="Zástupný symbol pro obsah 3">
            <a:extLst>
              <a:ext uri="{FF2B5EF4-FFF2-40B4-BE49-F238E27FC236}">
                <a16:creationId xmlns:a16="http://schemas.microsoft.com/office/drawing/2014/main" id="{7A6F1FB9-FB95-41BD-B023-8A4D4CC6748B}"/>
              </a:ext>
            </a:extLst>
          </p:cNvPr>
          <p:cNvSpPr>
            <a:spLocks noGrp="1"/>
          </p:cNvSpPr>
          <p:nvPr>
            <p:ph sz="half" idx="1"/>
          </p:nvPr>
        </p:nvSpPr>
        <p:spPr>
          <a:xfrm>
            <a:off x="1981200" y="1600201"/>
            <a:ext cx="8518634" cy="4525963"/>
          </a:xfrm>
        </p:spPr>
        <p:txBody>
          <a:bodyPr/>
          <a:lstStyle/>
          <a:p>
            <a:pPr>
              <a:lnSpc>
                <a:spcPct val="100000"/>
              </a:lnSpc>
            </a:pPr>
            <a:r>
              <a:rPr lang="cs-CZ" sz="2400" b="1" dirty="0"/>
              <a:t>Elastografie je  zobrazovací modalita napodobující palpaci</a:t>
            </a:r>
            <a:r>
              <a:rPr lang="cs-CZ" sz="2400" dirty="0"/>
              <a:t>. Východisko: patologické změny tkáně se projeví změněnými mechanickými vlastnostmi, např. tuhosti. Nádory vykazují většinou větší tuhost než  zdravé tkáně. </a:t>
            </a:r>
          </a:p>
          <a:p>
            <a:pPr>
              <a:lnSpc>
                <a:spcPct val="100000"/>
              </a:lnSpc>
            </a:pPr>
            <a:r>
              <a:rPr lang="cs-CZ" sz="2400" dirty="0"/>
              <a:t>Metoda poskytuje rekonstrukci vnitřní struktury měkkých tkání na základě měření odpovědi na kompresi z povrchu těla. Tyto vlastnosti závisí mj. na jejich mikroskopické i makroskopické organizaci. </a:t>
            </a:r>
          </a:p>
          <a:p>
            <a:pPr>
              <a:lnSpc>
                <a:spcPct val="100000"/>
              </a:lnSpc>
            </a:pPr>
            <a:r>
              <a:rPr lang="cs-CZ" sz="2400" dirty="0"/>
              <a:t>Tkáně navíc vykazují vedle pevnosti a pružnosti též viskoelastické a </a:t>
            </a:r>
            <a:r>
              <a:rPr lang="cs-CZ" sz="2400" dirty="0" err="1"/>
              <a:t>poroelastické</a:t>
            </a:r>
            <a:r>
              <a:rPr lang="cs-CZ" sz="2400" dirty="0"/>
              <a:t> vlastnosti (</a:t>
            </a:r>
            <a:r>
              <a:rPr lang="cs-CZ" sz="2400" dirty="0" err="1"/>
              <a:t>poroelasticita</a:t>
            </a:r>
            <a:r>
              <a:rPr lang="cs-CZ" sz="2400" dirty="0"/>
              <a:t> je specifická pružnost porézních materiálů, jejichž póry vyplňuje kapalina). </a:t>
            </a:r>
          </a:p>
        </p:txBody>
      </p:sp>
      <p:sp>
        <p:nvSpPr>
          <p:cNvPr id="2" name="Zástupný symbol pro číslo snímku 1">
            <a:extLst>
              <a:ext uri="{FF2B5EF4-FFF2-40B4-BE49-F238E27FC236}">
                <a16:creationId xmlns:a16="http://schemas.microsoft.com/office/drawing/2014/main" id="{263AFDE2-A991-4C09-A21E-BA7D1E45315D}"/>
              </a:ext>
            </a:extLst>
          </p:cNvPr>
          <p:cNvSpPr>
            <a:spLocks noGrp="1"/>
          </p:cNvSpPr>
          <p:nvPr>
            <p:ph type="sldNum" sz="quarter" idx="12"/>
          </p:nvPr>
        </p:nvSpPr>
        <p:spPr/>
        <p:txBody>
          <a:bodyPr/>
          <a:lstStyle/>
          <a:p>
            <a:fld id="{22D013CF-600B-4F65-91C7-2900D1047A1D}" type="slidenum">
              <a:rPr lang="cs-CZ" altLang="cs-CZ" smtClean="0"/>
              <a:pPr/>
              <a:t>50</a:t>
            </a:fld>
            <a:endParaRPr lang="cs-CZ" altLang="cs-CZ"/>
          </a:p>
        </p:txBody>
      </p:sp>
    </p:spTree>
    <p:extLst>
      <p:ext uri="{BB962C8B-B14F-4D97-AF65-F5344CB8AC3E}">
        <p14:creationId xmlns:p14="http://schemas.microsoft.com/office/powerpoint/2010/main" val="17998133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3D1D2E-ED78-4675-BF67-8D3679B01DC8}"/>
              </a:ext>
            </a:extLst>
          </p:cNvPr>
          <p:cNvSpPr>
            <a:spLocks noGrp="1"/>
          </p:cNvSpPr>
          <p:nvPr>
            <p:ph type="title"/>
          </p:nvPr>
        </p:nvSpPr>
        <p:spPr>
          <a:xfrm>
            <a:off x="877656" y="339434"/>
            <a:ext cx="10753200" cy="451576"/>
          </a:xfrm>
        </p:spPr>
        <p:txBody>
          <a:bodyPr/>
          <a:lstStyle/>
          <a:p>
            <a:r>
              <a:rPr lang="cs-CZ" dirty="0"/>
              <a:t>Elastografie</a:t>
            </a:r>
          </a:p>
        </p:txBody>
      </p:sp>
      <p:sp>
        <p:nvSpPr>
          <p:cNvPr id="3" name="Zástupný symbol pro obsah 2">
            <a:extLst>
              <a:ext uri="{FF2B5EF4-FFF2-40B4-BE49-F238E27FC236}">
                <a16:creationId xmlns:a16="http://schemas.microsoft.com/office/drawing/2014/main" id="{EF998EBE-43D3-489C-8C7D-563392100EE6}"/>
              </a:ext>
            </a:extLst>
          </p:cNvPr>
          <p:cNvSpPr>
            <a:spLocks noGrp="1"/>
          </p:cNvSpPr>
          <p:nvPr>
            <p:ph sz="half" idx="1"/>
          </p:nvPr>
        </p:nvSpPr>
        <p:spPr>
          <a:xfrm>
            <a:off x="877656" y="1032642"/>
            <a:ext cx="10515558" cy="4525963"/>
          </a:xfrm>
        </p:spPr>
        <p:txBody>
          <a:bodyPr/>
          <a:lstStyle/>
          <a:p>
            <a:r>
              <a:rPr lang="cs-CZ" sz="2000" dirty="0"/>
              <a:t>Elastické vlastnosti tkáně nelze posoudit z prostého </a:t>
            </a:r>
            <a:r>
              <a:rPr lang="cs-CZ" sz="2000" dirty="0" err="1"/>
              <a:t>sonogramu</a:t>
            </a:r>
            <a:r>
              <a:rPr lang="cs-CZ" sz="2000" dirty="0"/>
              <a:t>. Proto bylo vypracováno několik UZ </a:t>
            </a:r>
            <a:r>
              <a:rPr lang="cs-CZ" sz="2000" dirty="0" err="1"/>
              <a:t>elastografických</a:t>
            </a:r>
            <a:r>
              <a:rPr lang="cs-CZ" sz="2000" dirty="0"/>
              <a:t> metod: </a:t>
            </a:r>
          </a:p>
          <a:p>
            <a:r>
              <a:rPr lang="cs-CZ" sz="2000" b="1" dirty="0"/>
              <a:t>Statická kompresivní elastografie </a:t>
            </a:r>
            <a:r>
              <a:rPr lang="cs-CZ" sz="2000" dirty="0"/>
              <a:t>(</a:t>
            </a:r>
            <a:r>
              <a:rPr lang="cs-CZ" sz="2000" dirty="0" err="1"/>
              <a:t>Strain</a:t>
            </a:r>
            <a:r>
              <a:rPr lang="cs-CZ" sz="2000" dirty="0"/>
              <a:t>-Stress Elastography), při níž byla deformace tkáně vyvolána tlakem vyšetřovací sondy. </a:t>
            </a:r>
          </a:p>
          <a:p>
            <a:r>
              <a:rPr lang="cs-CZ" sz="2000" b="1" dirty="0"/>
              <a:t>Elastografie impulzem akustické radiační síly </a:t>
            </a:r>
            <a:r>
              <a:rPr lang="cs-CZ" sz="2000" dirty="0"/>
              <a:t>(</a:t>
            </a:r>
            <a:r>
              <a:rPr lang="cs-CZ" sz="2000" dirty="0" err="1"/>
              <a:t>Acoustic</a:t>
            </a:r>
            <a:r>
              <a:rPr lang="cs-CZ" sz="2000" dirty="0"/>
              <a:t> </a:t>
            </a:r>
            <a:r>
              <a:rPr lang="cs-CZ" sz="2000" dirty="0" err="1"/>
              <a:t>Radiation</a:t>
            </a:r>
            <a:r>
              <a:rPr lang="cs-CZ" sz="2000" dirty="0"/>
              <a:t> </a:t>
            </a:r>
            <a:r>
              <a:rPr lang="cs-CZ" sz="2000" dirty="0" err="1"/>
              <a:t>Forced</a:t>
            </a:r>
            <a:r>
              <a:rPr lang="cs-CZ" sz="2000" dirty="0"/>
              <a:t> Impulse Elastography), u níž byl tlak vyvolán silným impulzem radiační síly ultrazvuku.  </a:t>
            </a:r>
          </a:p>
          <a:p>
            <a:r>
              <a:rPr lang="cs-CZ" sz="2000" dirty="0"/>
              <a:t>V současné době dominuje v UZ </a:t>
            </a:r>
            <a:r>
              <a:rPr lang="cs-CZ" sz="2000" dirty="0" err="1"/>
              <a:t>elastografii</a:t>
            </a:r>
            <a:r>
              <a:rPr lang="cs-CZ" sz="2000" dirty="0"/>
              <a:t> technika </a:t>
            </a:r>
            <a:r>
              <a:rPr lang="cs-CZ" sz="2000" b="1" dirty="0"/>
              <a:t>elastografie střižnými vlnami </a:t>
            </a:r>
            <a:r>
              <a:rPr lang="cs-CZ" sz="2000" dirty="0"/>
              <a:t>(SWE – </a:t>
            </a:r>
            <a:r>
              <a:rPr lang="cs-CZ" sz="2000" i="1" dirty="0" err="1"/>
              <a:t>Shear</a:t>
            </a:r>
            <a:r>
              <a:rPr lang="cs-CZ" sz="2000" i="1" dirty="0"/>
              <a:t> </a:t>
            </a:r>
            <a:r>
              <a:rPr lang="cs-CZ" sz="2000" i="1" dirty="0" err="1"/>
              <a:t>Wave</a:t>
            </a:r>
            <a:r>
              <a:rPr lang="cs-CZ" sz="2000" i="1" dirty="0"/>
              <a:t> </a:t>
            </a:r>
            <a:r>
              <a:rPr lang="cs-CZ" sz="2000" i="1" dirty="0" err="1"/>
              <a:t>Elastography</a:t>
            </a:r>
            <a:r>
              <a:rPr lang="cs-CZ" sz="2000" dirty="0"/>
              <a:t>), která místo tlakového účinku sondy využívá radiační síly ultrazvukové vlny – viz obr. Komprese se dosahuje poměrně dlouhými opakovanými fokusovanými impulzy podél zobrazovací linie, které dávají vznik akustickým střižným (příčným) vlnám, které se šíří mnohem pomaleji než podélné, jejichž rychlost je úměrná elasticitě tkáně (</a:t>
            </a:r>
            <a:r>
              <a:rPr lang="cs-CZ" sz="2000" dirty="0" err="1"/>
              <a:t>Youngovu</a:t>
            </a:r>
            <a:r>
              <a:rPr lang="cs-CZ" sz="2000" dirty="0"/>
              <a:t> modulu). Částice prostředí se pohybují s amplitudou jen několika mikrometrů a zobrazení tohoto pohybu vyžaduje speciální zobrazovací mód, označovaný jako supersonické zobrazení, jehož základem je ultrarychlé zpracování obrazu (5000–20000 snímků/s). Na rozdíl od předešlé metody je informace o tkáňové elasticitě kvantitativní a barevná škála je kalibrována v </a:t>
            </a:r>
            <a:r>
              <a:rPr lang="cs-CZ" sz="2000" dirty="0" err="1"/>
              <a:t>kPa</a:t>
            </a:r>
            <a:r>
              <a:rPr lang="cs-CZ" sz="2000" dirty="0"/>
              <a:t>.</a:t>
            </a:r>
          </a:p>
          <a:p>
            <a:endParaRPr lang="cs-CZ" dirty="0"/>
          </a:p>
        </p:txBody>
      </p:sp>
      <p:sp>
        <p:nvSpPr>
          <p:cNvPr id="5" name="Zástupný symbol pro číslo snímku 4">
            <a:extLst>
              <a:ext uri="{FF2B5EF4-FFF2-40B4-BE49-F238E27FC236}">
                <a16:creationId xmlns:a16="http://schemas.microsoft.com/office/drawing/2014/main" id="{D70AD95C-DFB7-479B-B0DD-78CCBA9BFA57}"/>
              </a:ext>
            </a:extLst>
          </p:cNvPr>
          <p:cNvSpPr>
            <a:spLocks noGrp="1"/>
          </p:cNvSpPr>
          <p:nvPr>
            <p:ph type="sldNum" sz="quarter" idx="12"/>
          </p:nvPr>
        </p:nvSpPr>
        <p:spPr/>
        <p:txBody>
          <a:bodyPr/>
          <a:lstStyle/>
          <a:p>
            <a:fld id="{6503B8AB-0D96-45DE-B391-ABCD832E3513}" type="slidenum">
              <a:rPr lang="cs-CZ" altLang="cs-CZ" smtClean="0"/>
              <a:pPr/>
              <a:t>51</a:t>
            </a:fld>
            <a:endParaRPr lang="cs-CZ" altLang="cs-CZ"/>
          </a:p>
        </p:txBody>
      </p:sp>
    </p:spTree>
    <p:extLst>
      <p:ext uri="{BB962C8B-B14F-4D97-AF65-F5344CB8AC3E}">
        <p14:creationId xmlns:p14="http://schemas.microsoft.com/office/powerpoint/2010/main" val="11107518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508A04-8A7B-48CC-B561-ADE4FE4BC55D}"/>
              </a:ext>
            </a:extLst>
          </p:cNvPr>
          <p:cNvSpPr>
            <a:spLocks noGrp="1"/>
          </p:cNvSpPr>
          <p:nvPr>
            <p:ph type="title"/>
          </p:nvPr>
        </p:nvSpPr>
        <p:spPr>
          <a:xfrm>
            <a:off x="1981200" y="274638"/>
            <a:ext cx="8229600" cy="778098"/>
          </a:xfrm>
        </p:spPr>
        <p:txBody>
          <a:bodyPr/>
          <a:lstStyle/>
          <a:p>
            <a:r>
              <a:rPr lang="cs-CZ" dirty="0"/>
              <a:t>Elastografie</a:t>
            </a:r>
          </a:p>
        </p:txBody>
      </p:sp>
      <p:sp>
        <p:nvSpPr>
          <p:cNvPr id="5" name="Zástupný symbol pro číslo snímku 4">
            <a:extLst>
              <a:ext uri="{FF2B5EF4-FFF2-40B4-BE49-F238E27FC236}">
                <a16:creationId xmlns:a16="http://schemas.microsoft.com/office/drawing/2014/main" id="{D9F4A478-723C-4A28-9589-EED4012C96D4}"/>
              </a:ext>
            </a:extLst>
          </p:cNvPr>
          <p:cNvSpPr>
            <a:spLocks noGrp="1"/>
          </p:cNvSpPr>
          <p:nvPr>
            <p:ph type="sldNum" sz="quarter" idx="12"/>
          </p:nvPr>
        </p:nvSpPr>
        <p:spPr/>
        <p:txBody>
          <a:bodyPr/>
          <a:lstStyle/>
          <a:p>
            <a:fld id="{6503B8AB-0D96-45DE-B391-ABCD832E3513}" type="slidenum">
              <a:rPr lang="cs-CZ" altLang="cs-CZ" smtClean="0"/>
              <a:pPr/>
              <a:t>52</a:t>
            </a:fld>
            <a:endParaRPr lang="cs-CZ" altLang="cs-CZ"/>
          </a:p>
        </p:txBody>
      </p:sp>
      <p:pic>
        <p:nvPicPr>
          <p:cNvPr id="7" name="Picture 3">
            <a:extLst>
              <a:ext uri="{FF2B5EF4-FFF2-40B4-BE49-F238E27FC236}">
                <a16:creationId xmlns:a16="http://schemas.microsoft.com/office/drawing/2014/main" id="{11A99343-8615-4ECC-A21D-6341F60EE8A7}"/>
              </a:ext>
            </a:extLst>
          </p:cNvPr>
          <p:cNvPicPr/>
          <p:nvPr/>
        </p:nvPicPr>
        <p:blipFill>
          <a:blip r:embed="rId2" cstate="print"/>
          <a:srcRect/>
          <a:stretch>
            <a:fillRect/>
          </a:stretch>
        </p:blipFill>
        <p:spPr bwMode="auto">
          <a:xfrm>
            <a:off x="2207568" y="894383"/>
            <a:ext cx="7272808" cy="4459634"/>
          </a:xfrm>
          <a:prstGeom prst="rect">
            <a:avLst/>
          </a:prstGeom>
          <a:noFill/>
          <a:ln w="9525">
            <a:noFill/>
            <a:miter lim="800000"/>
            <a:headEnd/>
            <a:tailEnd/>
          </a:ln>
          <a:effectLst/>
        </p:spPr>
      </p:pic>
      <p:sp>
        <p:nvSpPr>
          <p:cNvPr id="10" name="Obdélník 9">
            <a:extLst>
              <a:ext uri="{FF2B5EF4-FFF2-40B4-BE49-F238E27FC236}">
                <a16:creationId xmlns:a16="http://schemas.microsoft.com/office/drawing/2014/main" id="{A54C7D46-ECE4-42E9-9802-6CB295E5B37F}"/>
              </a:ext>
            </a:extLst>
          </p:cNvPr>
          <p:cNvSpPr/>
          <p:nvPr/>
        </p:nvSpPr>
        <p:spPr>
          <a:xfrm>
            <a:off x="1744717" y="5658818"/>
            <a:ext cx="8996855" cy="830997"/>
          </a:xfrm>
          <a:prstGeom prst="rect">
            <a:avLst/>
          </a:prstGeom>
        </p:spPr>
        <p:txBody>
          <a:bodyPr wrap="square">
            <a:spAutoFit/>
          </a:bodyPr>
          <a:lstStyle/>
          <a:p>
            <a:pPr>
              <a:spcAft>
                <a:spcPts val="0"/>
              </a:spcAft>
            </a:pPr>
            <a:r>
              <a:rPr lang="cs-CZ" dirty="0">
                <a:ea typeface="Times New Roman" panose="02020603050405020304" pitchFamily="18" charset="0"/>
              </a:rPr>
              <a:t>SWE elastografie fantomu se dvěma oblastmi různé elasticity. V horní části </a:t>
            </a:r>
            <a:r>
              <a:rPr lang="cs-CZ" dirty="0" err="1">
                <a:ea typeface="Times New Roman" panose="02020603050405020304" pitchFamily="18" charset="0"/>
              </a:rPr>
              <a:t>elastogram</a:t>
            </a:r>
            <a:r>
              <a:rPr lang="cs-CZ" dirty="0">
                <a:ea typeface="Times New Roman" panose="02020603050405020304" pitchFamily="18" charset="0"/>
              </a:rPr>
              <a:t>, v dolní části šedý ultrazvukový obraz.</a:t>
            </a:r>
          </a:p>
        </p:txBody>
      </p:sp>
    </p:spTree>
    <p:extLst>
      <p:ext uri="{BB962C8B-B14F-4D97-AF65-F5344CB8AC3E}">
        <p14:creationId xmlns:p14="http://schemas.microsoft.com/office/powerpoint/2010/main" val="39717767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ástupný symbol pro číslo snímku 5">
            <a:extLst>
              <a:ext uri="{FF2B5EF4-FFF2-40B4-BE49-F238E27FC236}">
                <a16:creationId xmlns:a16="http://schemas.microsoft.com/office/drawing/2014/main" id="{7D8896DA-DE80-4895-8712-35FB0F255F8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79880C61-4D4C-4538-A71E-DDFF41FF7345}" type="slidenum">
              <a:rPr lang="cs-CZ" altLang="cs-CZ" b="0"/>
              <a:pPr eaLnBrk="1" hangingPunct="1"/>
              <a:t>53</a:t>
            </a:fld>
            <a:endParaRPr lang="cs-CZ" altLang="cs-CZ" b="0"/>
          </a:p>
        </p:txBody>
      </p:sp>
      <p:sp>
        <p:nvSpPr>
          <p:cNvPr id="62467" name="Rectangle 2">
            <a:extLst>
              <a:ext uri="{FF2B5EF4-FFF2-40B4-BE49-F238E27FC236}">
                <a16:creationId xmlns:a16="http://schemas.microsoft.com/office/drawing/2014/main" id="{689F4495-3DC4-4081-B9F3-967A744FCED9}"/>
              </a:ext>
            </a:extLst>
          </p:cNvPr>
          <p:cNvSpPr>
            <a:spLocks noGrp="1" noChangeArrowheads="1"/>
          </p:cNvSpPr>
          <p:nvPr>
            <p:ph type="title"/>
          </p:nvPr>
        </p:nvSpPr>
        <p:spPr>
          <a:xfrm>
            <a:off x="1981200" y="274639"/>
            <a:ext cx="8229600" cy="587375"/>
          </a:xfrm>
        </p:spPr>
        <p:txBody>
          <a:bodyPr/>
          <a:lstStyle/>
          <a:p>
            <a:pPr eaLnBrk="1" hangingPunct="1"/>
            <a:r>
              <a:rPr lang="cs-CZ" altLang="cs-CZ" sz="4000" b="1" dirty="0"/>
              <a:t>Ultrazvuková denzitometrie</a:t>
            </a:r>
            <a:endParaRPr lang="en-US" altLang="cs-CZ" sz="4000" b="1" dirty="0"/>
          </a:p>
        </p:txBody>
      </p:sp>
      <p:sp>
        <p:nvSpPr>
          <p:cNvPr id="62468" name="Rectangle 3">
            <a:extLst>
              <a:ext uri="{FF2B5EF4-FFF2-40B4-BE49-F238E27FC236}">
                <a16:creationId xmlns:a16="http://schemas.microsoft.com/office/drawing/2014/main" id="{1C7D10E1-93DB-448F-BD74-42A5FAE27CA7}"/>
              </a:ext>
            </a:extLst>
          </p:cNvPr>
          <p:cNvSpPr>
            <a:spLocks noGrp="1" noChangeArrowheads="1"/>
          </p:cNvSpPr>
          <p:nvPr>
            <p:ph type="body" idx="1"/>
          </p:nvPr>
        </p:nvSpPr>
        <p:spPr>
          <a:xfrm>
            <a:off x="1650124" y="1412876"/>
            <a:ext cx="8944304" cy="4968875"/>
          </a:xfrm>
          <a:solidFill>
            <a:schemeClr val="bg1">
              <a:alpha val="59999"/>
            </a:schemeClr>
          </a:solidFill>
        </p:spPr>
        <p:txBody>
          <a:bodyPr/>
          <a:lstStyle/>
          <a:p>
            <a:pPr marL="0" indent="179388" eaLnBrk="1" hangingPunct="1">
              <a:lnSpc>
                <a:spcPct val="80000"/>
              </a:lnSpc>
              <a:buFontTx/>
              <a:buNone/>
            </a:pPr>
            <a:r>
              <a:rPr lang="cs-CZ" altLang="cs-CZ" sz="2400" dirty="0"/>
              <a:t>Je založena na měření rychlosti UZ v kosti i na stanovení útlumu UZ v kosti</a:t>
            </a:r>
            <a:r>
              <a:rPr lang="en-GB" altLang="cs-CZ" sz="2400" dirty="0"/>
              <a:t>. </a:t>
            </a:r>
            <a:r>
              <a:rPr lang="cs-CZ" altLang="cs-CZ" sz="2400" dirty="0"/>
              <a:t>Na rozdíl od rentgenových metod, ultrazvuková denzitometrie poskytuje také informaci o struktuře kosti a její pružnosti</a:t>
            </a:r>
            <a:r>
              <a:rPr lang="en-GB" altLang="cs-CZ" sz="2400" dirty="0"/>
              <a:t>.</a:t>
            </a:r>
            <a:endParaRPr lang="cs-CZ" altLang="cs-CZ" sz="2400" dirty="0"/>
          </a:p>
          <a:p>
            <a:pPr marL="0" indent="179388" eaLnBrk="1" hangingPunct="1">
              <a:lnSpc>
                <a:spcPct val="80000"/>
              </a:lnSpc>
              <a:buFontTx/>
              <a:buNone/>
            </a:pPr>
            <a:endParaRPr lang="en-GB" altLang="cs-CZ" sz="1200" dirty="0"/>
          </a:p>
          <a:p>
            <a:pPr marL="0" indent="179388" eaLnBrk="1" hangingPunct="1">
              <a:lnSpc>
                <a:spcPct val="80000"/>
              </a:lnSpc>
              <a:buFont typeface="Wingdings" panose="05000000000000000000" pitchFamily="2" charset="2"/>
              <a:buChar char="Ø"/>
            </a:pPr>
            <a:r>
              <a:rPr lang="cs-CZ" altLang="cs-CZ" sz="2400" dirty="0"/>
              <a:t>Rychlost šíření UZ závisí na hustotě a elasticitě prostředí</a:t>
            </a:r>
            <a:r>
              <a:rPr lang="en-GB" altLang="cs-CZ" sz="2400" dirty="0"/>
              <a:t>. </a:t>
            </a:r>
            <a:r>
              <a:rPr lang="cs-CZ" altLang="cs-CZ" sz="2400" dirty="0"/>
              <a:t>Přední strana kosti holenní a zadní strana patní kosti se často využívají jako místa pro měření</a:t>
            </a:r>
            <a:r>
              <a:rPr lang="en-GB" altLang="cs-CZ" sz="2400" dirty="0"/>
              <a:t>. </a:t>
            </a:r>
            <a:r>
              <a:rPr lang="cs-CZ" altLang="cs-CZ" sz="2400" dirty="0"/>
              <a:t>Rychlost UZ je dána podílem změřené vzdálenosti a doby průchodu ultrazvuku kostí.</a:t>
            </a:r>
          </a:p>
          <a:p>
            <a:pPr marL="0" indent="179388" eaLnBrk="1" hangingPunct="1">
              <a:lnSpc>
                <a:spcPct val="80000"/>
              </a:lnSpc>
              <a:buFont typeface="Wingdings" panose="05000000000000000000" pitchFamily="2" charset="2"/>
              <a:buChar char="Ø"/>
            </a:pPr>
            <a:endParaRPr lang="en-GB" altLang="cs-CZ" sz="1200" dirty="0"/>
          </a:p>
          <a:p>
            <a:pPr marL="0" indent="179388" eaLnBrk="1" hangingPunct="1">
              <a:lnSpc>
                <a:spcPct val="80000"/>
              </a:lnSpc>
              <a:buFont typeface="Wingdings" panose="05000000000000000000" pitchFamily="2" charset="2"/>
              <a:buChar char="Ø"/>
            </a:pPr>
            <a:r>
              <a:rPr lang="cs-CZ" altLang="cs-CZ" sz="2400" dirty="0"/>
              <a:t>Útlum UZ závisí na fyzikálních vlastnostech daného prostředí a frekvenci použitého UZ</a:t>
            </a:r>
            <a:r>
              <a:rPr lang="en-GB" altLang="cs-CZ" sz="2400" dirty="0"/>
              <a:t>. </a:t>
            </a:r>
            <a:r>
              <a:rPr lang="cs-CZ" altLang="cs-CZ" sz="2400" dirty="0"/>
              <a:t>Pro frekvence v oblasti </a:t>
            </a:r>
            <a:r>
              <a:rPr lang="en-GB" altLang="cs-CZ" sz="2400" dirty="0"/>
              <a:t>0</a:t>
            </a:r>
            <a:r>
              <a:rPr lang="cs-CZ" altLang="cs-CZ" sz="2400" dirty="0"/>
              <a:t>,</a:t>
            </a:r>
            <a:r>
              <a:rPr lang="en-GB" altLang="cs-CZ" sz="2400" dirty="0"/>
              <a:t>1 - 1 MHz</a:t>
            </a:r>
            <a:r>
              <a:rPr lang="cs-CZ" altLang="cs-CZ" sz="2400" dirty="0"/>
              <a:t> je tato závislost téměř lineární</a:t>
            </a:r>
            <a:r>
              <a:rPr lang="en-GB" altLang="cs-CZ" sz="2400" dirty="0"/>
              <a:t>. </a:t>
            </a:r>
            <a:r>
              <a:rPr lang="cs-CZ" altLang="cs-CZ" sz="2400" dirty="0"/>
              <a:t>Útlum je vyjadřován běžně v jednotkách</a:t>
            </a:r>
            <a:r>
              <a:rPr lang="en-GB" altLang="cs-CZ" sz="2400" dirty="0"/>
              <a:t> dB/MHz/cm.</a:t>
            </a:r>
            <a:endParaRPr lang="cs-CZ" altLang="cs-CZ" sz="2400" dirty="0"/>
          </a:p>
          <a:p>
            <a:pPr marL="0" indent="179388" eaLnBrk="1" hangingPunct="1">
              <a:lnSpc>
                <a:spcPct val="80000"/>
              </a:lnSpc>
              <a:buFont typeface="Wingdings" panose="05000000000000000000" pitchFamily="2" charset="2"/>
              <a:buChar char="Ø"/>
            </a:pPr>
            <a:r>
              <a:rPr lang="cs-CZ" altLang="cs-CZ" sz="2400" dirty="0"/>
              <a:t>Klinický význam: diagnostika osteoporózy</a:t>
            </a:r>
            <a:endParaRPr lang="en-GB" altLang="cs-CZ" sz="2400" dirty="0"/>
          </a:p>
        </p:txBody>
      </p:sp>
    </p:spTree>
    <p:extLst>
      <p:ext uri="{BB962C8B-B14F-4D97-AF65-F5344CB8AC3E}">
        <p14:creationId xmlns:p14="http://schemas.microsoft.com/office/powerpoint/2010/main" val="11986962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číslo snímku 5">
            <a:extLst>
              <a:ext uri="{FF2B5EF4-FFF2-40B4-BE49-F238E27FC236}">
                <a16:creationId xmlns:a16="http://schemas.microsoft.com/office/drawing/2014/main" id="{CFB49BC1-4246-49E8-957D-7FC1BCC17C4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4B2B5014-C179-4B4C-94B4-8332EF7D5F8F}" type="slidenum">
              <a:rPr lang="cs-CZ" altLang="cs-CZ" b="0"/>
              <a:pPr eaLnBrk="1" hangingPunct="1"/>
              <a:t>54</a:t>
            </a:fld>
            <a:endParaRPr lang="cs-CZ" altLang="cs-CZ" b="0"/>
          </a:p>
        </p:txBody>
      </p:sp>
      <p:sp>
        <p:nvSpPr>
          <p:cNvPr id="63491" name="Rectangle 4">
            <a:extLst>
              <a:ext uri="{FF2B5EF4-FFF2-40B4-BE49-F238E27FC236}">
                <a16:creationId xmlns:a16="http://schemas.microsoft.com/office/drawing/2014/main" id="{C43A0CF3-EE32-424A-A3ED-6727E42F762E}"/>
              </a:ext>
            </a:extLst>
          </p:cNvPr>
          <p:cNvSpPr>
            <a:spLocks noGrp="1" noChangeArrowheads="1"/>
          </p:cNvSpPr>
          <p:nvPr>
            <p:ph type="title"/>
          </p:nvPr>
        </p:nvSpPr>
        <p:spPr/>
        <p:txBody>
          <a:bodyPr/>
          <a:lstStyle/>
          <a:p>
            <a:pPr eaLnBrk="1" hangingPunct="1"/>
            <a:r>
              <a:rPr lang="cs-CZ" altLang="cs-CZ" b="1"/>
              <a:t>Ultrazvuková denzitometrie</a:t>
            </a:r>
          </a:p>
        </p:txBody>
      </p:sp>
      <p:pic>
        <p:nvPicPr>
          <p:cNvPr id="63492" name="Picture 5" descr="densitometr">
            <a:extLst>
              <a:ext uri="{FF2B5EF4-FFF2-40B4-BE49-F238E27FC236}">
                <a16:creationId xmlns:a16="http://schemas.microsoft.com/office/drawing/2014/main" id="{A9A1B6D4-4C84-4509-B9E8-F26781E0DDB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151313" y="1332829"/>
            <a:ext cx="4162370" cy="4361535"/>
          </a:xfrm>
          <a:noFill/>
        </p:spPr>
      </p:pic>
      <p:sp>
        <p:nvSpPr>
          <p:cNvPr id="63493" name="Text Box 7">
            <a:extLst>
              <a:ext uri="{FF2B5EF4-FFF2-40B4-BE49-F238E27FC236}">
                <a16:creationId xmlns:a16="http://schemas.microsoft.com/office/drawing/2014/main" id="{65A66CF3-6E0F-4C0A-8550-ED410BB85CDD}"/>
              </a:ext>
            </a:extLst>
          </p:cNvPr>
          <p:cNvSpPr txBox="1">
            <a:spLocks noChangeArrowheads="1"/>
          </p:cNvSpPr>
          <p:nvPr/>
        </p:nvSpPr>
        <p:spPr bwMode="auto">
          <a:xfrm>
            <a:off x="4205289" y="5875338"/>
            <a:ext cx="180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en-GB" altLang="cs-CZ" sz="1400"/>
          </a:p>
        </p:txBody>
      </p:sp>
      <p:sp>
        <p:nvSpPr>
          <p:cNvPr id="63494" name="Text Box 8">
            <a:extLst>
              <a:ext uri="{FF2B5EF4-FFF2-40B4-BE49-F238E27FC236}">
                <a16:creationId xmlns:a16="http://schemas.microsoft.com/office/drawing/2014/main" id="{06424C20-7F71-4FC7-BAD7-93F837AB9DB6}"/>
              </a:ext>
            </a:extLst>
          </p:cNvPr>
          <p:cNvSpPr txBox="1">
            <a:spLocks noChangeArrowheads="1"/>
          </p:cNvSpPr>
          <p:nvPr/>
        </p:nvSpPr>
        <p:spPr bwMode="auto">
          <a:xfrm>
            <a:off x="4064548" y="5952243"/>
            <a:ext cx="5348288"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sz="1800" dirty="0"/>
              <a:t>Ultrazvuková denzitometrie patní kosti</a:t>
            </a:r>
          </a:p>
        </p:txBody>
      </p:sp>
    </p:spTree>
    <p:extLst>
      <p:ext uri="{BB962C8B-B14F-4D97-AF65-F5344CB8AC3E}">
        <p14:creationId xmlns:p14="http://schemas.microsoft.com/office/powerpoint/2010/main" val="10044923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B36BFD4B-B90A-4FAF-BE0E-0926F5D15F06}"/>
              </a:ext>
            </a:extLst>
          </p:cNvPr>
          <p:cNvSpPr>
            <a:spLocks noGrp="1" noChangeArrowheads="1"/>
          </p:cNvSpPr>
          <p:nvPr>
            <p:ph type="ctrTitle"/>
          </p:nvPr>
        </p:nvSpPr>
        <p:spPr>
          <a:xfrm>
            <a:off x="1992313" y="2492375"/>
            <a:ext cx="8151812" cy="1143000"/>
          </a:xfrm>
          <a:solidFill>
            <a:schemeClr val="bg1">
              <a:alpha val="70195"/>
            </a:schemeClr>
          </a:solidFill>
        </p:spPr>
        <p:txBody>
          <a:bodyPr/>
          <a:lstStyle/>
          <a:p>
            <a:pPr eaLnBrk="1" hangingPunct="1"/>
            <a:r>
              <a:rPr lang="cs-CZ" altLang="en-GB" sz="3200" b="1" dirty="0"/>
              <a:t>Bezpečnost pacientů</a:t>
            </a:r>
            <a:r>
              <a:rPr lang="en-GB" altLang="en-GB" sz="3200" b="1" dirty="0"/>
              <a:t>: </a:t>
            </a:r>
            <a:r>
              <a:rPr lang="cs-CZ" altLang="en-GB" sz="3200" b="1" dirty="0"/>
              <a:t>snižování „dávek“ ultrazvuku</a:t>
            </a:r>
            <a:br>
              <a:rPr lang="cs-CZ" altLang="en-GB" sz="3200" b="1" dirty="0"/>
            </a:br>
            <a:r>
              <a:rPr lang="cs-CZ" altLang="en-GB" sz="1800" b="1" dirty="0"/>
              <a:t>(viz též přednášku o biologických účincích ultrazvuku)</a:t>
            </a:r>
            <a:endParaRPr lang="en-GB" altLang="en-GB" sz="1800" b="1" dirty="0"/>
          </a:p>
        </p:txBody>
      </p:sp>
    </p:spTree>
    <p:extLst>
      <p:ext uri="{BB962C8B-B14F-4D97-AF65-F5344CB8AC3E}">
        <p14:creationId xmlns:p14="http://schemas.microsoft.com/office/powerpoint/2010/main" val="16049689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číslo snímku 5">
            <a:extLst>
              <a:ext uri="{FF2B5EF4-FFF2-40B4-BE49-F238E27FC236}">
                <a16:creationId xmlns:a16="http://schemas.microsoft.com/office/drawing/2014/main" id="{E189B247-B4CE-44DA-A844-F033B52AE3F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0ED31C70-D050-4383-89C7-DAE22E47DD5F}" type="slidenum">
              <a:rPr lang="cs-CZ" altLang="cs-CZ" b="0"/>
              <a:pPr eaLnBrk="1" hangingPunct="1"/>
              <a:t>56</a:t>
            </a:fld>
            <a:endParaRPr lang="cs-CZ" altLang="cs-CZ" b="0"/>
          </a:p>
        </p:txBody>
      </p:sp>
      <p:sp>
        <p:nvSpPr>
          <p:cNvPr id="65539" name="Rectangle 2">
            <a:extLst>
              <a:ext uri="{FF2B5EF4-FFF2-40B4-BE49-F238E27FC236}">
                <a16:creationId xmlns:a16="http://schemas.microsoft.com/office/drawing/2014/main" id="{9128422A-E400-455D-978C-F007875106DA}"/>
              </a:ext>
            </a:extLst>
          </p:cNvPr>
          <p:cNvSpPr>
            <a:spLocks noGrp="1" noChangeArrowheads="1"/>
          </p:cNvSpPr>
          <p:nvPr>
            <p:ph type="title"/>
          </p:nvPr>
        </p:nvSpPr>
        <p:spPr>
          <a:xfrm>
            <a:off x="2057400" y="304800"/>
            <a:ext cx="7772400" cy="685800"/>
          </a:xfrm>
        </p:spPr>
        <p:txBody>
          <a:bodyPr/>
          <a:lstStyle/>
          <a:p>
            <a:pPr algn="l" eaLnBrk="1" hangingPunct="1"/>
            <a:r>
              <a:rPr lang="cs-CZ" altLang="en-GB" sz="2800" b="1"/>
              <a:t>Uvážlivé používání ultrazvuku</a:t>
            </a:r>
            <a:endParaRPr lang="en-GB" altLang="en-GB" sz="2800" b="1"/>
          </a:p>
        </p:txBody>
      </p:sp>
      <p:sp>
        <p:nvSpPr>
          <p:cNvPr id="65540" name="Rectangle 3">
            <a:extLst>
              <a:ext uri="{FF2B5EF4-FFF2-40B4-BE49-F238E27FC236}">
                <a16:creationId xmlns:a16="http://schemas.microsoft.com/office/drawing/2014/main" id="{9C0C7D00-021E-46D9-8328-6B754D13E4B4}"/>
              </a:ext>
            </a:extLst>
          </p:cNvPr>
          <p:cNvSpPr>
            <a:spLocks noGrp="1" noChangeArrowheads="1"/>
          </p:cNvSpPr>
          <p:nvPr>
            <p:ph type="body" idx="1"/>
          </p:nvPr>
        </p:nvSpPr>
        <p:spPr>
          <a:xfrm>
            <a:off x="924911" y="990600"/>
            <a:ext cx="9743090" cy="2004807"/>
          </a:xfrm>
          <a:solidFill>
            <a:schemeClr val="bg1">
              <a:alpha val="59999"/>
            </a:schemeClr>
          </a:solidFill>
        </p:spPr>
        <p:txBody>
          <a:bodyPr/>
          <a:lstStyle/>
          <a:p>
            <a:pPr marL="449263" indent="-449263" eaLnBrk="1" hangingPunct="1">
              <a:lnSpc>
                <a:spcPct val="90000"/>
              </a:lnSpc>
              <a:buFont typeface="Wingdings" panose="05000000000000000000" pitchFamily="2" charset="2"/>
              <a:buChar char="Ø"/>
            </a:pPr>
            <a:r>
              <a:rPr lang="cs-CZ" altLang="en-GB" sz="2400" dirty="0"/>
              <a:t>UZ nemá ionizační účinky, avšak protože mnohé biologické účinky UZ nebyly dosud zcela prozkoumány</a:t>
            </a:r>
            <a:r>
              <a:rPr lang="en-GB" altLang="en-GB" sz="2400" dirty="0"/>
              <a:t>, </a:t>
            </a:r>
            <a:r>
              <a:rPr lang="cs-CZ" altLang="en-GB" sz="2400" dirty="0"/>
              <a:t>je doporučováno používat UZ s opatrností.</a:t>
            </a:r>
          </a:p>
          <a:p>
            <a:pPr marL="449263" indent="-449263" eaLnBrk="1" hangingPunct="1">
              <a:lnSpc>
                <a:spcPct val="90000"/>
              </a:lnSpc>
              <a:buFont typeface="Wingdings" panose="05000000000000000000" pitchFamily="2" charset="2"/>
              <a:buChar char="Ø"/>
            </a:pPr>
            <a:r>
              <a:rPr lang="en-GB" altLang="en-GB" sz="2400" dirty="0"/>
              <a:t>ALARA – </a:t>
            </a:r>
            <a:r>
              <a:rPr lang="en-GB" altLang="en-GB" sz="2400" i="1" dirty="0"/>
              <a:t>as low as reasonably achievable</a:t>
            </a:r>
            <a:r>
              <a:rPr lang="en-GB" altLang="en-GB" sz="2400" dirty="0"/>
              <a:t> </a:t>
            </a:r>
            <a:r>
              <a:rPr lang="cs-CZ" altLang="en-GB" sz="2400" dirty="0"/>
              <a:t>– tak nízké, jaké lze rozumně dosáhnout </a:t>
            </a:r>
            <a:r>
              <a:rPr lang="en-GB" altLang="en-GB" sz="2400" dirty="0"/>
              <a:t>(expo</a:t>
            </a:r>
            <a:r>
              <a:rPr lang="cs-CZ" altLang="en-GB" sz="2400" dirty="0" err="1"/>
              <a:t>zice</a:t>
            </a:r>
            <a:r>
              <a:rPr lang="en-GB" altLang="en-GB" sz="2400" dirty="0"/>
              <a:t>)</a:t>
            </a:r>
            <a:endParaRPr lang="cs-CZ" altLang="en-GB" sz="2400" dirty="0"/>
          </a:p>
          <a:p>
            <a:pPr marL="449263" indent="-449263" eaLnBrk="1" hangingPunct="1">
              <a:lnSpc>
                <a:spcPct val="90000"/>
              </a:lnSpc>
              <a:buFont typeface="Wingdings" panose="05000000000000000000" pitchFamily="2" charset="2"/>
              <a:buChar char="Ø"/>
            </a:pPr>
            <a:r>
              <a:rPr lang="cs-CZ" altLang="en-GB" sz="2400" dirty="0"/>
              <a:t>V praxi znamená „uvážlivé používání“ </a:t>
            </a:r>
            <a:r>
              <a:rPr lang="cs-CZ" altLang="en-GB" sz="2400" b="1" dirty="0"/>
              <a:t>zdůvodněnost a optimalizaci</a:t>
            </a:r>
            <a:endParaRPr lang="en-GB" altLang="en-GB" sz="2400" b="1" dirty="0"/>
          </a:p>
        </p:txBody>
      </p:sp>
      <p:sp>
        <p:nvSpPr>
          <p:cNvPr id="5" name="Rectangle 2">
            <a:extLst>
              <a:ext uri="{FF2B5EF4-FFF2-40B4-BE49-F238E27FC236}">
                <a16:creationId xmlns:a16="http://schemas.microsoft.com/office/drawing/2014/main" id="{CD4D873A-A7A6-4B7B-B851-150B45E06047}"/>
              </a:ext>
            </a:extLst>
          </p:cNvPr>
          <p:cNvSpPr txBox="1">
            <a:spLocks noChangeArrowheads="1"/>
          </p:cNvSpPr>
          <p:nvPr/>
        </p:nvSpPr>
        <p:spPr>
          <a:xfrm>
            <a:off x="2057401" y="3636806"/>
            <a:ext cx="496351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altLang="en-GB" sz="3200" kern="0" dirty="0"/>
              <a:t>Výstupní výkon měniče</a:t>
            </a:r>
          </a:p>
        </p:txBody>
      </p:sp>
      <p:sp>
        <p:nvSpPr>
          <p:cNvPr id="6" name="Rectangle 3">
            <a:extLst>
              <a:ext uri="{FF2B5EF4-FFF2-40B4-BE49-F238E27FC236}">
                <a16:creationId xmlns:a16="http://schemas.microsoft.com/office/drawing/2014/main" id="{2FD3924D-48DA-4A01-B264-6108096FEE78}"/>
              </a:ext>
            </a:extLst>
          </p:cNvPr>
          <p:cNvSpPr txBox="1">
            <a:spLocks noChangeArrowheads="1"/>
          </p:cNvSpPr>
          <p:nvPr/>
        </p:nvSpPr>
        <p:spPr>
          <a:xfrm>
            <a:off x="924911" y="4407041"/>
            <a:ext cx="9984828" cy="2004807"/>
          </a:xfrm>
          <a:prstGeom prst="rect">
            <a:avLst/>
          </a:prstGeom>
          <a:solidFill>
            <a:schemeClr val="bg1">
              <a:alpha val="59999"/>
            </a:schemeClr>
          </a:solidFill>
        </p:spPr>
        <p:txBody>
          <a:bodyPr vert="horz" lIns="0" tIns="0" rIns="0" bIns="0" rtlCol="0">
            <a:noAutofit/>
          </a:bodyPr>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90000"/>
              </a:lnSpc>
              <a:buFont typeface="Wingdings" panose="05000000000000000000" pitchFamily="2" charset="2"/>
              <a:buChar char="Ø"/>
            </a:pPr>
            <a:r>
              <a:rPr lang="cs-CZ" altLang="en-GB" sz="2400" kern="0" dirty="0"/>
              <a:t>U každého přístroje může být jiný</a:t>
            </a:r>
          </a:p>
          <a:p>
            <a:pPr>
              <a:lnSpc>
                <a:spcPct val="90000"/>
              </a:lnSpc>
              <a:buFont typeface="Wingdings" panose="05000000000000000000" pitchFamily="2" charset="2"/>
              <a:buChar char="Ø"/>
            </a:pPr>
            <a:r>
              <a:rPr lang="cs-CZ" altLang="en-GB" sz="2400" kern="0" dirty="0"/>
              <a:t>Zvyšuje se, přejdeme-li od běžného zobrazení B k barevnému zobrazení toku.</a:t>
            </a:r>
            <a:r>
              <a:rPr lang="en-GB" altLang="en-GB" sz="2400" kern="0" dirty="0"/>
              <a:t> </a:t>
            </a:r>
            <a:endParaRPr lang="cs-CZ" altLang="en-GB" sz="2400" kern="0" dirty="0"/>
          </a:p>
          <a:p>
            <a:pPr>
              <a:lnSpc>
                <a:spcPct val="90000"/>
              </a:lnSpc>
              <a:buFont typeface="Wingdings" panose="05000000000000000000" pitchFamily="2" charset="2"/>
              <a:buChar char="Ø"/>
            </a:pPr>
            <a:r>
              <a:rPr lang="cs-CZ" altLang="en-GB" sz="2400" kern="0" dirty="0"/>
              <a:t>U </a:t>
            </a:r>
            <a:r>
              <a:rPr lang="en-GB" altLang="en-GB" sz="2400" kern="0" dirty="0"/>
              <a:t>M-</a:t>
            </a:r>
            <a:r>
              <a:rPr lang="cs-CZ" altLang="en-GB" sz="2400" kern="0" dirty="0"/>
              <a:t>zobrazení jsou výstupní výkony nízké, avšak dávka absorbovaná ve vyšetřované oblasti je relativně vysoká, protože svazek UZ je stacionární.</a:t>
            </a:r>
            <a:endParaRPr lang="en-GB" altLang="en-GB" sz="2400" kern="0" dirty="0"/>
          </a:p>
        </p:txBody>
      </p:sp>
    </p:spTree>
    <p:extLst>
      <p:ext uri="{BB962C8B-B14F-4D97-AF65-F5344CB8AC3E}">
        <p14:creationId xmlns:p14="http://schemas.microsoft.com/office/powerpoint/2010/main" val="299917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Zástupný symbol pro číslo snímku 5">
            <a:extLst>
              <a:ext uri="{FF2B5EF4-FFF2-40B4-BE49-F238E27FC236}">
                <a16:creationId xmlns:a16="http://schemas.microsoft.com/office/drawing/2014/main" id="{1CED4C72-57EA-46F4-AC7E-C8B4ABFB07B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82285D3B-8DB6-4DA1-ADBC-154C5B2827F5}" type="slidenum">
              <a:rPr lang="cs-CZ" altLang="cs-CZ" b="0"/>
              <a:pPr eaLnBrk="1" hangingPunct="1"/>
              <a:t>57</a:t>
            </a:fld>
            <a:endParaRPr lang="cs-CZ" altLang="cs-CZ" b="0"/>
          </a:p>
        </p:txBody>
      </p:sp>
      <p:sp>
        <p:nvSpPr>
          <p:cNvPr id="68611" name="Rectangle 2">
            <a:extLst>
              <a:ext uri="{FF2B5EF4-FFF2-40B4-BE49-F238E27FC236}">
                <a16:creationId xmlns:a16="http://schemas.microsoft.com/office/drawing/2014/main" id="{9493B4B1-66BC-41C0-82C2-C5DEF118433C}"/>
              </a:ext>
            </a:extLst>
          </p:cNvPr>
          <p:cNvSpPr>
            <a:spLocks noGrp="1" noChangeArrowheads="1"/>
          </p:cNvSpPr>
          <p:nvPr>
            <p:ph type="title"/>
          </p:nvPr>
        </p:nvSpPr>
        <p:spPr>
          <a:xfrm>
            <a:off x="1408386" y="466361"/>
            <a:ext cx="3662814" cy="451576"/>
          </a:xfrm>
        </p:spPr>
        <p:txBody>
          <a:bodyPr/>
          <a:lstStyle/>
          <a:p>
            <a:pPr algn="l" eaLnBrk="1" hangingPunct="1"/>
            <a:r>
              <a:rPr lang="cs-CZ" altLang="en-GB" sz="3600" b="1" dirty="0"/>
              <a:t>Indikátory rizika</a:t>
            </a:r>
            <a:endParaRPr lang="en-GB" altLang="en-GB" sz="3600" dirty="0"/>
          </a:p>
        </p:txBody>
      </p:sp>
      <p:sp>
        <p:nvSpPr>
          <p:cNvPr id="109571" name="Rectangle 3">
            <a:extLst>
              <a:ext uri="{FF2B5EF4-FFF2-40B4-BE49-F238E27FC236}">
                <a16:creationId xmlns:a16="http://schemas.microsoft.com/office/drawing/2014/main" id="{9ABF408D-CCB7-4EF0-9B63-93EC1623B8E3}"/>
              </a:ext>
            </a:extLst>
          </p:cNvPr>
          <p:cNvSpPr>
            <a:spLocks noGrp="1" noChangeArrowheads="1"/>
          </p:cNvSpPr>
          <p:nvPr>
            <p:ph type="body" idx="1"/>
          </p:nvPr>
        </p:nvSpPr>
        <p:spPr>
          <a:xfrm>
            <a:off x="1408386" y="1484314"/>
            <a:ext cx="9043714" cy="4681537"/>
          </a:xfrm>
          <a:solidFill>
            <a:schemeClr val="bg1">
              <a:alpha val="59999"/>
            </a:schemeClr>
          </a:solidFill>
        </p:spPr>
        <p:txBody>
          <a:bodyPr/>
          <a:lstStyle/>
          <a:p>
            <a:pPr eaLnBrk="1" hangingPunct="1">
              <a:lnSpc>
                <a:spcPct val="100000"/>
              </a:lnSpc>
              <a:buFont typeface="Wingdings" panose="05000000000000000000" pitchFamily="2" charset="2"/>
              <a:buChar char="Ø"/>
            </a:pPr>
            <a:r>
              <a:rPr lang="cs-CZ" altLang="cs-CZ" sz="2800" dirty="0"/>
              <a:t>Aby bylo možno vyhnout se nebezpečným expozicím, byly zavedeny dva indexy. Jejich hodnoty (různé pro různé orgány) jsou často zobrazovány na obrazovce přístroje a neměly by být překračovány.</a:t>
            </a:r>
            <a:endParaRPr lang="cs-CZ" altLang="en-GB" sz="2800" dirty="0"/>
          </a:p>
          <a:p>
            <a:pPr eaLnBrk="1" hangingPunct="1">
              <a:lnSpc>
                <a:spcPct val="100000"/>
              </a:lnSpc>
              <a:buFont typeface="Wingdings" panose="05000000000000000000" pitchFamily="2" charset="2"/>
              <a:buChar char="Ø"/>
            </a:pPr>
            <a:r>
              <a:rPr lang="cs-CZ" altLang="en-GB" sz="2800" dirty="0"/>
              <a:t>Tepelný index (TI): Vyjadřuje možný nárůst teploty za předpokladu neměnné polohy měniče. Rozlišujeme:</a:t>
            </a:r>
          </a:p>
          <a:p>
            <a:pPr lvl="2">
              <a:lnSpc>
                <a:spcPct val="100000"/>
              </a:lnSpc>
            </a:pPr>
            <a:r>
              <a:rPr lang="cs-CZ" altLang="en-GB" sz="1800" dirty="0"/>
              <a:t>TIS: pro průchod UZ měkkou tkání</a:t>
            </a:r>
          </a:p>
          <a:p>
            <a:pPr lvl="2">
              <a:lnSpc>
                <a:spcPct val="100000"/>
              </a:lnSpc>
            </a:pPr>
            <a:r>
              <a:rPr lang="cs-CZ" altLang="en-GB" sz="1800" dirty="0"/>
              <a:t>TIB: nachází-li se v blízkosti ohniska svazku kost</a:t>
            </a:r>
          </a:p>
          <a:p>
            <a:pPr lvl="2">
              <a:lnSpc>
                <a:spcPct val="100000"/>
              </a:lnSpc>
            </a:pPr>
            <a:r>
              <a:rPr lang="cs-CZ" altLang="en-GB" sz="1800" dirty="0"/>
              <a:t>TIC: lebka (blízký povrch kosti)</a:t>
            </a:r>
          </a:p>
          <a:p>
            <a:pPr eaLnBrk="1" hangingPunct="1">
              <a:lnSpc>
                <a:spcPct val="100000"/>
              </a:lnSpc>
              <a:buFont typeface="Wingdings" panose="05000000000000000000" pitchFamily="2" charset="2"/>
              <a:buChar char="Ø"/>
            </a:pPr>
            <a:r>
              <a:rPr lang="cs-CZ" altLang="en-GB" sz="2800" dirty="0"/>
              <a:t>Mechanický index (MI): měřítko možných mechanických (kavitačních) biologických účinků</a:t>
            </a:r>
          </a:p>
        </p:txBody>
      </p:sp>
    </p:spTree>
    <p:extLst>
      <p:ext uri="{BB962C8B-B14F-4D97-AF65-F5344CB8AC3E}">
        <p14:creationId xmlns:p14="http://schemas.microsoft.com/office/powerpoint/2010/main" val="717725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57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57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957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9571">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95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číslo snímku 3">
            <a:extLst>
              <a:ext uri="{FF2B5EF4-FFF2-40B4-BE49-F238E27FC236}">
                <a16:creationId xmlns:a16="http://schemas.microsoft.com/office/drawing/2014/main" id="{EF2916CE-5D6C-4499-ADB2-F225B9D1EE5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C5105805-430D-409D-8A2D-160F24458048}" type="slidenum">
              <a:rPr lang="cs-CZ" altLang="cs-CZ" b="0"/>
              <a:pPr eaLnBrk="1" hangingPunct="1"/>
              <a:t>58</a:t>
            </a:fld>
            <a:endParaRPr lang="cs-CZ" altLang="cs-CZ" b="0"/>
          </a:p>
        </p:txBody>
      </p:sp>
      <p:sp>
        <p:nvSpPr>
          <p:cNvPr id="69636" name="Text Box 2">
            <a:extLst>
              <a:ext uri="{FF2B5EF4-FFF2-40B4-BE49-F238E27FC236}">
                <a16:creationId xmlns:a16="http://schemas.microsoft.com/office/drawing/2014/main" id="{36BC0AC4-445A-4245-8877-6F8B3B4E66F7}"/>
              </a:ext>
            </a:extLst>
          </p:cNvPr>
          <p:cNvSpPr txBox="1">
            <a:spLocks noChangeArrowheads="1"/>
          </p:cNvSpPr>
          <p:nvPr/>
        </p:nvSpPr>
        <p:spPr bwMode="auto">
          <a:xfrm>
            <a:off x="2135189" y="390927"/>
            <a:ext cx="4895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sz="3600" dirty="0">
                <a:solidFill>
                  <a:srgbClr val="0000DC"/>
                </a:solidFill>
              </a:rPr>
              <a:t>Podrobněji k </a:t>
            </a:r>
            <a:r>
              <a:rPr lang="en-US" altLang="cs-CZ" sz="3600" dirty="0">
                <a:solidFill>
                  <a:srgbClr val="0000DC"/>
                </a:solidFill>
              </a:rPr>
              <a:t>TI a MI</a:t>
            </a:r>
            <a:endParaRPr lang="en-GB" altLang="cs-CZ" sz="3600" dirty="0">
              <a:solidFill>
                <a:srgbClr val="0000DC"/>
              </a:solidFill>
            </a:endParaRPr>
          </a:p>
        </p:txBody>
      </p:sp>
      <p:sp>
        <p:nvSpPr>
          <p:cNvPr id="69637" name="Text Box 3">
            <a:extLst>
              <a:ext uri="{FF2B5EF4-FFF2-40B4-BE49-F238E27FC236}">
                <a16:creationId xmlns:a16="http://schemas.microsoft.com/office/drawing/2014/main" id="{C8A0291B-FE41-4811-BBBE-6AFE95955738}"/>
              </a:ext>
            </a:extLst>
          </p:cNvPr>
          <p:cNvSpPr txBox="1">
            <a:spLocks noChangeArrowheads="1"/>
          </p:cNvSpPr>
          <p:nvPr/>
        </p:nvSpPr>
        <p:spPr bwMode="auto">
          <a:xfrm>
            <a:off x="2108913" y="1548916"/>
            <a:ext cx="8135937" cy="2123658"/>
          </a:xfrm>
          <a:prstGeom prst="rect">
            <a:avLst/>
          </a:prstGeom>
          <a:noFill/>
          <a:ln>
            <a:noFill/>
          </a:ln>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spcBef>
                <a:spcPct val="0"/>
              </a:spcBef>
            </a:pPr>
            <a:r>
              <a:rPr lang="cs-CZ" altLang="cs-CZ" sz="2200" dirty="0">
                <a:solidFill>
                  <a:srgbClr val="FF3300"/>
                </a:solidFill>
              </a:rPr>
              <a:t>Tepelný index</a:t>
            </a:r>
            <a:r>
              <a:rPr lang="cs-CZ" altLang="cs-CZ" sz="2200" b="0" dirty="0"/>
              <a:t> – výstupní výkon přístroje dělený výkonem, který by způsobil zvýšení teploty o jeden stupeň za podmínek minimálních ztrát tepla (bez průtoku krve).</a:t>
            </a:r>
          </a:p>
          <a:p>
            <a:pPr eaLnBrk="1" hangingPunct="1">
              <a:spcBef>
                <a:spcPct val="0"/>
              </a:spcBef>
            </a:pPr>
            <a:r>
              <a:rPr lang="cs-CZ" altLang="cs-CZ" sz="2200" dirty="0">
                <a:solidFill>
                  <a:srgbClr val="FF3300"/>
                </a:solidFill>
              </a:rPr>
              <a:t>Mechanický index</a:t>
            </a:r>
            <a:r>
              <a:rPr lang="cs-CZ" altLang="cs-CZ" sz="2200" b="0" i="1" dirty="0"/>
              <a:t> - </a:t>
            </a:r>
            <a:r>
              <a:rPr lang="cs-CZ" altLang="cs-CZ" sz="2200" b="0" dirty="0"/>
              <a:t>pro posouzení kavitací podmíněného rizika, zvýšené nebezpečí při použití </a:t>
            </a:r>
            <a:r>
              <a:rPr lang="cs-CZ" altLang="cs-CZ" sz="2200" b="0" dirty="0" err="1"/>
              <a:t>echokontrastních</a:t>
            </a:r>
            <a:r>
              <a:rPr lang="cs-CZ" altLang="cs-CZ" sz="2200" b="0" dirty="0"/>
              <a:t> prostředků:</a:t>
            </a:r>
          </a:p>
        </p:txBody>
      </p:sp>
      <mc:AlternateContent xmlns:mc="http://schemas.openxmlformats.org/markup-compatibility/2006" xmlns:a14="http://schemas.microsoft.com/office/drawing/2010/main">
        <mc:Choice Requires="a14">
          <p:sp>
            <p:nvSpPr>
              <p:cNvPr id="2" name="TextovéPole 1">
                <a:extLst>
                  <a:ext uri="{FF2B5EF4-FFF2-40B4-BE49-F238E27FC236}">
                    <a16:creationId xmlns:a16="http://schemas.microsoft.com/office/drawing/2014/main" id="{9D397A81-2E70-42A6-8794-0496E48ED137}"/>
                  </a:ext>
                </a:extLst>
              </p:cNvPr>
              <p:cNvSpPr txBox="1"/>
              <p:nvPr/>
            </p:nvSpPr>
            <p:spPr>
              <a:xfrm>
                <a:off x="4188372" y="3672574"/>
                <a:ext cx="3379076" cy="745460"/>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r>
                        <a:rPr lang="cs-CZ" sz="4000" b="0" i="1" smtClean="0">
                          <a:latin typeface="Cambria Math" panose="02040503050406030204" pitchFamily="18" charset="0"/>
                        </a:rPr>
                        <m:t>𝑀𝐼</m:t>
                      </m:r>
                      <m:r>
                        <a:rPr lang="cs-CZ" sz="4000" b="0" i="1" smtClean="0">
                          <a:latin typeface="Cambria Math" panose="02040503050406030204" pitchFamily="18" charset="0"/>
                        </a:rPr>
                        <m:t>=</m:t>
                      </m:r>
                      <m:f>
                        <m:fPr>
                          <m:type m:val="lin"/>
                          <m:ctrlPr>
                            <a:rPr lang="cs-CZ" sz="4000" b="0" i="1" smtClean="0">
                              <a:latin typeface="Cambria Math" panose="02040503050406030204" pitchFamily="18" charset="0"/>
                            </a:rPr>
                          </m:ctrlPr>
                        </m:fPr>
                        <m:num>
                          <m:r>
                            <a:rPr lang="cs-CZ" sz="4000" b="0" i="1" smtClean="0">
                              <a:latin typeface="Cambria Math" panose="02040503050406030204" pitchFamily="18" charset="0"/>
                            </a:rPr>
                            <m:t>𝑃</m:t>
                          </m:r>
                        </m:num>
                        <m:den>
                          <m:rad>
                            <m:radPr>
                              <m:degHide m:val="on"/>
                              <m:ctrlPr>
                                <a:rPr lang="cs-CZ" sz="4000" b="0" i="1" smtClean="0">
                                  <a:latin typeface="Cambria Math" panose="02040503050406030204" pitchFamily="18" charset="0"/>
                                </a:rPr>
                              </m:ctrlPr>
                            </m:radPr>
                            <m:deg/>
                            <m:e>
                              <m:r>
                                <a:rPr lang="cs-CZ" sz="4000" b="0" i="1" smtClean="0">
                                  <a:latin typeface="Cambria Math" panose="02040503050406030204" pitchFamily="18" charset="0"/>
                                </a:rPr>
                                <m:t>𝑓</m:t>
                              </m:r>
                            </m:e>
                          </m:rad>
                        </m:den>
                      </m:f>
                    </m:oMath>
                  </m:oMathPara>
                </a14:m>
                <a:endParaRPr lang="en-GB" sz="4000" dirty="0" err="1">
                  <a:latin typeface="+mn-lt"/>
                </a:endParaRPr>
              </a:p>
            </p:txBody>
          </p:sp>
        </mc:Choice>
        <mc:Fallback xmlns="">
          <p:sp>
            <p:nvSpPr>
              <p:cNvPr id="2" name="TextovéPole 1">
                <a:extLst>
                  <a:ext uri="{FF2B5EF4-FFF2-40B4-BE49-F238E27FC236}">
                    <a16:creationId xmlns:a16="http://schemas.microsoft.com/office/drawing/2014/main" id="{9D397A81-2E70-42A6-8794-0496E48ED137}"/>
                  </a:ext>
                </a:extLst>
              </p:cNvPr>
              <p:cNvSpPr txBox="1">
                <a:spLocks noRot="1" noChangeAspect="1" noMove="1" noResize="1" noEditPoints="1" noAdjustHandles="1" noChangeArrowheads="1" noChangeShapeType="1" noTextEdit="1"/>
              </p:cNvSpPr>
              <p:nvPr/>
            </p:nvSpPr>
            <p:spPr>
              <a:xfrm>
                <a:off x="4188372" y="3672574"/>
                <a:ext cx="3379076" cy="745460"/>
              </a:xfrm>
              <a:prstGeom prst="rect">
                <a:avLst/>
              </a:prstGeom>
              <a:blipFill>
                <a:blip r:embed="rId3"/>
                <a:stretch>
                  <a:fillRect/>
                </a:stretch>
              </a:blipFill>
            </p:spPr>
            <p:txBody>
              <a:bodyPr/>
              <a:lstStyle/>
              <a:p>
                <a:r>
                  <a:rPr lang="en-GB">
                    <a:noFill/>
                  </a:rPr>
                  <a:t> </a:t>
                </a:r>
              </a:p>
            </p:txBody>
          </p:sp>
        </mc:Fallback>
      </mc:AlternateContent>
      <p:sp>
        <p:nvSpPr>
          <p:cNvPr id="3" name="TextovéPole 2">
            <a:extLst>
              <a:ext uri="{FF2B5EF4-FFF2-40B4-BE49-F238E27FC236}">
                <a16:creationId xmlns:a16="http://schemas.microsoft.com/office/drawing/2014/main" id="{FC5AB5E0-C048-4C6E-B6F0-F063E117D3ED}"/>
              </a:ext>
            </a:extLst>
          </p:cNvPr>
          <p:cNvSpPr txBox="1"/>
          <p:nvPr/>
        </p:nvSpPr>
        <p:spPr>
          <a:xfrm>
            <a:off x="2135189" y="4832030"/>
            <a:ext cx="8177048" cy="830997"/>
          </a:xfrm>
          <a:prstGeom prst="rect">
            <a:avLst/>
          </a:prstGeom>
          <a:noFill/>
        </p:spPr>
        <p:txBody>
          <a:bodyPr wrap="square" rtlCol="0">
            <a:spAutoFit/>
          </a:bodyPr>
          <a:lstStyle/>
          <a:p>
            <a:pPr algn="l"/>
            <a:r>
              <a:rPr lang="cs-CZ" dirty="0">
                <a:latin typeface="+mn-lt"/>
              </a:rPr>
              <a:t>kde </a:t>
            </a:r>
            <a:r>
              <a:rPr lang="cs-CZ" i="1" dirty="0">
                <a:latin typeface="+mn-lt"/>
              </a:rPr>
              <a:t>P</a:t>
            </a:r>
            <a:r>
              <a:rPr lang="cs-CZ" dirty="0">
                <a:latin typeface="+mn-lt"/>
              </a:rPr>
              <a:t> je negativní amplituda akustického tlaku a </a:t>
            </a:r>
            <a:r>
              <a:rPr lang="cs-CZ" i="1" dirty="0">
                <a:latin typeface="+mn-lt"/>
              </a:rPr>
              <a:t>f</a:t>
            </a:r>
            <a:r>
              <a:rPr lang="cs-CZ" dirty="0">
                <a:latin typeface="+mn-lt"/>
              </a:rPr>
              <a:t> je frekvence ultrazvuk udaná v MHz.</a:t>
            </a:r>
            <a:endParaRPr lang="en-GB" dirty="0" err="1">
              <a:latin typeface="+mn-lt"/>
            </a:endParaRPr>
          </a:p>
        </p:txBody>
      </p:sp>
    </p:spTree>
    <p:extLst>
      <p:ext uri="{BB962C8B-B14F-4D97-AF65-F5344CB8AC3E}">
        <p14:creationId xmlns:p14="http://schemas.microsoft.com/office/powerpoint/2010/main" val="30984807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číslo snímku 5">
            <a:extLst>
              <a:ext uri="{FF2B5EF4-FFF2-40B4-BE49-F238E27FC236}">
                <a16:creationId xmlns:a16="http://schemas.microsoft.com/office/drawing/2014/main" id="{A5FACEE9-F03E-4BCB-8956-CC8CDD4D22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A09B7F25-2E8B-4451-BCE9-A7C5CAD41755}" type="slidenum">
              <a:rPr lang="cs-CZ" altLang="cs-CZ" b="0"/>
              <a:pPr eaLnBrk="1" hangingPunct="1"/>
              <a:t>59</a:t>
            </a:fld>
            <a:endParaRPr lang="cs-CZ" altLang="cs-CZ" b="0"/>
          </a:p>
        </p:txBody>
      </p:sp>
      <p:sp>
        <p:nvSpPr>
          <p:cNvPr id="70659" name="Rectangle 2">
            <a:extLst>
              <a:ext uri="{FF2B5EF4-FFF2-40B4-BE49-F238E27FC236}">
                <a16:creationId xmlns:a16="http://schemas.microsoft.com/office/drawing/2014/main" id="{DC38506A-810D-48FC-9C5A-CD0BDED34E33}"/>
              </a:ext>
            </a:extLst>
          </p:cNvPr>
          <p:cNvSpPr>
            <a:spLocks noGrp="1" noChangeArrowheads="1"/>
          </p:cNvSpPr>
          <p:nvPr>
            <p:ph type="title"/>
          </p:nvPr>
        </p:nvSpPr>
        <p:spPr>
          <a:xfrm>
            <a:off x="2279650" y="260350"/>
            <a:ext cx="3754438" cy="1143000"/>
          </a:xfrm>
        </p:spPr>
        <p:txBody>
          <a:bodyPr/>
          <a:lstStyle/>
          <a:p>
            <a:pPr algn="l" eaLnBrk="1" hangingPunct="1"/>
            <a:r>
              <a:rPr lang="cs-CZ" altLang="en-GB" sz="3200" b="1"/>
              <a:t>Zdůvodněnost</a:t>
            </a:r>
            <a:endParaRPr lang="en-GB" altLang="en-GB" sz="3200" b="1"/>
          </a:p>
        </p:txBody>
      </p:sp>
      <p:sp>
        <p:nvSpPr>
          <p:cNvPr id="70660" name="Rectangle 3">
            <a:extLst>
              <a:ext uri="{FF2B5EF4-FFF2-40B4-BE49-F238E27FC236}">
                <a16:creationId xmlns:a16="http://schemas.microsoft.com/office/drawing/2014/main" id="{757EA0CB-57EB-49DD-B1AE-737484DF8974}"/>
              </a:ext>
            </a:extLst>
          </p:cNvPr>
          <p:cNvSpPr>
            <a:spLocks noGrp="1" noChangeArrowheads="1"/>
          </p:cNvSpPr>
          <p:nvPr>
            <p:ph type="body" idx="1"/>
          </p:nvPr>
        </p:nvSpPr>
        <p:spPr>
          <a:xfrm>
            <a:off x="2208214" y="2276475"/>
            <a:ext cx="7775575" cy="2808288"/>
          </a:xfrm>
          <a:solidFill>
            <a:schemeClr val="bg1">
              <a:alpha val="59999"/>
            </a:schemeClr>
          </a:solidFill>
        </p:spPr>
        <p:txBody>
          <a:bodyPr/>
          <a:lstStyle/>
          <a:p>
            <a:pPr eaLnBrk="1" hangingPunct="1">
              <a:buFont typeface="Wingdings" panose="05000000000000000000" pitchFamily="2" charset="2"/>
              <a:buChar char="Ø"/>
            </a:pPr>
            <a:r>
              <a:rPr lang="cs-CZ" altLang="en-GB" dirty="0"/>
              <a:t>Žádné komerční demonstrace na lidech</a:t>
            </a:r>
            <a:endParaRPr lang="en-GB" altLang="en-GB" dirty="0"/>
          </a:p>
          <a:p>
            <a:pPr eaLnBrk="1" hangingPunct="1">
              <a:buFont typeface="Wingdings" panose="05000000000000000000" pitchFamily="2" charset="2"/>
              <a:buChar char="Ø"/>
            </a:pPr>
            <a:r>
              <a:rPr lang="cs-CZ" altLang="en-GB" dirty="0"/>
              <a:t>Žádný výcvik na studentech</a:t>
            </a:r>
            <a:endParaRPr lang="en-GB" altLang="en-GB" dirty="0"/>
          </a:p>
          <a:p>
            <a:pPr eaLnBrk="1" hangingPunct="1">
              <a:buFont typeface="Wingdings" panose="05000000000000000000" pitchFamily="2" charset="2"/>
              <a:buChar char="Ø"/>
            </a:pPr>
            <a:r>
              <a:rPr lang="cs-CZ" altLang="en-GB" dirty="0"/>
              <a:t>Žádná</a:t>
            </a:r>
            <a:r>
              <a:rPr lang="en-GB" altLang="en-GB" dirty="0"/>
              <a:t> </a:t>
            </a:r>
            <a:r>
              <a:rPr lang="cs-CZ" altLang="en-GB" dirty="0"/>
              <a:t>„ultrazvuková videa na památku“</a:t>
            </a:r>
            <a:r>
              <a:rPr lang="en-GB" altLang="en-GB" dirty="0"/>
              <a:t> </a:t>
            </a:r>
            <a:r>
              <a:rPr lang="cs-CZ" altLang="en-GB" dirty="0"/>
              <a:t>nebo nadměrné používání v porodnictví</a:t>
            </a:r>
            <a:endParaRPr lang="en-GB" altLang="en-GB" dirty="0"/>
          </a:p>
        </p:txBody>
      </p:sp>
    </p:spTree>
    <p:extLst>
      <p:ext uri="{BB962C8B-B14F-4D97-AF65-F5344CB8AC3E}">
        <p14:creationId xmlns:p14="http://schemas.microsoft.com/office/powerpoint/2010/main" val="3377968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číslo snímku 6">
            <a:extLst>
              <a:ext uri="{FF2B5EF4-FFF2-40B4-BE49-F238E27FC236}">
                <a16:creationId xmlns:a16="http://schemas.microsoft.com/office/drawing/2014/main" id="{96290980-7DF9-4F3C-AF48-387835E1EA9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F914735E-580F-4B09-B271-70C47E8E79D2}" type="slidenum">
              <a:rPr lang="cs-CZ" altLang="cs-CZ" b="0"/>
              <a:pPr eaLnBrk="1" hangingPunct="1"/>
              <a:t>6</a:t>
            </a:fld>
            <a:endParaRPr lang="cs-CZ" altLang="cs-CZ" b="0"/>
          </a:p>
        </p:txBody>
      </p:sp>
      <p:sp>
        <p:nvSpPr>
          <p:cNvPr id="10243" name="Rectangle 2">
            <a:extLst>
              <a:ext uri="{FF2B5EF4-FFF2-40B4-BE49-F238E27FC236}">
                <a16:creationId xmlns:a16="http://schemas.microsoft.com/office/drawing/2014/main" id="{A78B52C3-DAC7-4EE3-A97A-37A8FAEA5BBF}"/>
              </a:ext>
            </a:extLst>
          </p:cNvPr>
          <p:cNvSpPr>
            <a:spLocks noGrp="1" noChangeArrowheads="1"/>
          </p:cNvSpPr>
          <p:nvPr>
            <p:ph type="title"/>
          </p:nvPr>
        </p:nvSpPr>
        <p:spPr>
          <a:xfrm>
            <a:off x="1992315" y="260350"/>
            <a:ext cx="6173676" cy="703289"/>
          </a:xfrm>
        </p:spPr>
        <p:txBody>
          <a:bodyPr/>
          <a:lstStyle/>
          <a:p>
            <a:pPr algn="l" eaLnBrk="1" hangingPunct="1"/>
            <a:r>
              <a:rPr lang="cs-CZ" altLang="cs-CZ" sz="3200" b="1" dirty="0">
                <a:solidFill>
                  <a:srgbClr val="0000DC"/>
                </a:solidFill>
              </a:rPr>
              <a:t>Akustické parametry prostředí</a:t>
            </a:r>
            <a:endParaRPr lang="en-GB" altLang="cs-CZ" sz="3200" b="1" dirty="0">
              <a:solidFill>
                <a:srgbClr val="0000DC"/>
              </a:solidFill>
            </a:endParaRPr>
          </a:p>
        </p:txBody>
      </p:sp>
      <p:sp>
        <p:nvSpPr>
          <p:cNvPr id="10244" name="Rectangle 3">
            <a:extLst>
              <a:ext uri="{FF2B5EF4-FFF2-40B4-BE49-F238E27FC236}">
                <a16:creationId xmlns:a16="http://schemas.microsoft.com/office/drawing/2014/main" id="{0F0BFEC2-34F2-47C3-836C-72D3D53F66F9}"/>
              </a:ext>
            </a:extLst>
          </p:cNvPr>
          <p:cNvSpPr>
            <a:spLocks noGrp="1" noChangeArrowheads="1"/>
          </p:cNvSpPr>
          <p:nvPr>
            <p:ph type="body" sz="half" idx="1"/>
          </p:nvPr>
        </p:nvSpPr>
        <p:spPr>
          <a:xfrm>
            <a:off x="1546915" y="1269206"/>
            <a:ext cx="7416800" cy="4319587"/>
          </a:xfrm>
          <a:solidFill>
            <a:schemeClr val="bg1">
              <a:alpha val="59999"/>
            </a:schemeClr>
          </a:solidFill>
        </p:spPr>
        <p:txBody>
          <a:bodyPr/>
          <a:lstStyle/>
          <a:p>
            <a:pPr marL="0" indent="0" eaLnBrk="1" hangingPunct="1">
              <a:lnSpc>
                <a:spcPct val="100000"/>
              </a:lnSpc>
              <a:buClr>
                <a:srgbClr val="FF3300"/>
              </a:buClr>
              <a:buFontTx/>
              <a:buNone/>
            </a:pPr>
            <a:r>
              <a:rPr lang="cs-CZ" altLang="cs-CZ" sz="2400" b="1" dirty="0">
                <a:solidFill>
                  <a:srgbClr val="FF3300"/>
                </a:solidFill>
              </a:rPr>
              <a:t>Rychlost</a:t>
            </a:r>
            <a:r>
              <a:rPr lang="en-GB" altLang="cs-CZ" sz="2400" dirty="0"/>
              <a:t> </a:t>
            </a:r>
            <a:r>
              <a:rPr lang="cs-CZ" altLang="cs-CZ" sz="2400" dirty="0"/>
              <a:t>UZ</a:t>
            </a:r>
            <a:r>
              <a:rPr lang="en-GB" altLang="cs-CZ" sz="2400" dirty="0"/>
              <a:t> </a:t>
            </a:r>
            <a:r>
              <a:rPr lang="en-GB" altLang="cs-CZ" sz="2400" i="1" dirty="0"/>
              <a:t>c</a:t>
            </a:r>
            <a:r>
              <a:rPr lang="en-GB" altLang="cs-CZ" sz="2400" dirty="0"/>
              <a:t> </a:t>
            </a:r>
            <a:r>
              <a:rPr lang="cs-CZ" altLang="cs-CZ" sz="2400" dirty="0"/>
              <a:t>závisí na pružnosti a hustotě prostředí.</a:t>
            </a:r>
            <a:endParaRPr lang="en-GB" altLang="cs-CZ" sz="2400" dirty="0"/>
          </a:p>
          <a:p>
            <a:pPr marL="0" indent="0" eaLnBrk="1" hangingPunct="1">
              <a:lnSpc>
                <a:spcPct val="100000"/>
              </a:lnSpc>
              <a:buClr>
                <a:srgbClr val="FF3300"/>
              </a:buClr>
              <a:buFontTx/>
              <a:buNone/>
            </a:pPr>
            <a:endParaRPr lang="cs-CZ" altLang="cs-CZ" sz="2400" b="1" dirty="0"/>
          </a:p>
          <a:p>
            <a:pPr marL="0" indent="0" eaLnBrk="1" hangingPunct="1">
              <a:lnSpc>
                <a:spcPct val="100000"/>
              </a:lnSpc>
              <a:buClr>
                <a:srgbClr val="FF3300"/>
              </a:buClr>
              <a:buFontTx/>
              <a:buNone/>
            </a:pPr>
            <a:endParaRPr lang="cs-CZ" altLang="cs-CZ" sz="2400" b="1" dirty="0"/>
          </a:p>
          <a:p>
            <a:pPr marL="0" indent="0" eaLnBrk="1" hangingPunct="1">
              <a:lnSpc>
                <a:spcPct val="100000"/>
              </a:lnSpc>
              <a:buClr>
                <a:srgbClr val="FF3300"/>
              </a:buClr>
              <a:buFontTx/>
              <a:buNone/>
            </a:pPr>
            <a:endParaRPr lang="cs-CZ" altLang="cs-CZ" sz="2400" b="1" dirty="0"/>
          </a:p>
          <a:p>
            <a:pPr marL="0" indent="0" eaLnBrk="1" hangingPunct="1">
              <a:lnSpc>
                <a:spcPct val="100000"/>
              </a:lnSpc>
              <a:buClr>
                <a:srgbClr val="FF3300"/>
              </a:buClr>
              <a:buFontTx/>
              <a:buNone/>
            </a:pPr>
            <a:endParaRPr lang="cs-CZ" altLang="cs-CZ" sz="2400" b="1" dirty="0"/>
          </a:p>
          <a:p>
            <a:pPr marL="0" indent="0" eaLnBrk="1" hangingPunct="1">
              <a:lnSpc>
                <a:spcPct val="100000"/>
              </a:lnSpc>
              <a:buClr>
                <a:srgbClr val="FF3300"/>
              </a:buClr>
              <a:buFontTx/>
              <a:buNone/>
            </a:pPr>
            <a:endParaRPr lang="cs-CZ" altLang="cs-CZ" sz="2400" b="1" dirty="0"/>
          </a:p>
          <a:p>
            <a:pPr marL="0" indent="0" eaLnBrk="1" hangingPunct="1">
              <a:lnSpc>
                <a:spcPct val="100000"/>
              </a:lnSpc>
              <a:buClr>
                <a:srgbClr val="FF3300"/>
              </a:buClr>
              <a:buFontTx/>
              <a:buNone/>
            </a:pPr>
            <a:endParaRPr lang="cs-CZ" altLang="cs-CZ" sz="2400" b="1" dirty="0"/>
          </a:p>
          <a:p>
            <a:pPr marL="0" indent="0" eaLnBrk="1" hangingPunct="1">
              <a:lnSpc>
                <a:spcPct val="100000"/>
              </a:lnSpc>
              <a:buClr>
                <a:srgbClr val="FF3300"/>
              </a:buClr>
              <a:buFontTx/>
              <a:buNone/>
            </a:pPr>
            <a:r>
              <a:rPr lang="en-GB" altLang="cs-CZ" sz="2400" b="1" dirty="0"/>
              <a:t>               </a:t>
            </a:r>
          </a:p>
          <a:p>
            <a:pPr marL="0" indent="0" eaLnBrk="1" hangingPunct="1">
              <a:lnSpc>
                <a:spcPct val="100000"/>
              </a:lnSpc>
              <a:buClr>
                <a:srgbClr val="FF3300"/>
              </a:buClr>
              <a:buFontTx/>
              <a:buNone/>
            </a:pPr>
            <a:r>
              <a:rPr lang="en-GB" altLang="cs-CZ" sz="2400" i="1" dirty="0"/>
              <a:t>K</a:t>
            </a:r>
            <a:r>
              <a:rPr lang="en-GB" altLang="cs-CZ" sz="2400" dirty="0"/>
              <a:t> -  </a:t>
            </a:r>
            <a:r>
              <a:rPr lang="en-GB" altLang="cs-CZ" sz="2400" dirty="0" err="1"/>
              <a:t>modul</a:t>
            </a:r>
            <a:r>
              <a:rPr lang="cs-CZ" altLang="cs-CZ" sz="2400" dirty="0"/>
              <a:t> objemové pružnosti, </a:t>
            </a:r>
            <a:r>
              <a:rPr lang="el-GR" altLang="cs-CZ" sz="2400" i="1" dirty="0">
                <a:latin typeface="+mj-lt"/>
              </a:rPr>
              <a:t>ρ</a:t>
            </a:r>
            <a:r>
              <a:rPr lang="cs-CZ" altLang="cs-CZ" sz="2400" dirty="0">
                <a:latin typeface="+mj-lt"/>
              </a:rPr>
              <a:t> –</a:t>
            </a:r>
            <a:r>
              <a:rPr lang="en-GB" altLang="cs-CZ" sz="2400" dirty="0">
                <a:latin typeface="+mj-lt"/>
              </a:rPr>
              <a:t> </a:t>
            </a:r>
            <a:r>
              <a:rPr lang="cs-CZ" altLang="cs-CZ" sz="2400" dirty="0"/>
              <a:t>hustota prostředí</a:t>
            </a:r>
            <a:r>
              <a:rPr lang="en-GB" altLang="cs-CZ" sz="2400" dirty="0"/>
              <a:t>: </a:t>
            </a:r>
          </a:p>
          <a:p>
            <a:pPr marL="0" indent="0" eaLnBrk="1" hangingPunct="1">
              <a:lnSpc>
                <a:spcPct val="100000"/>
              </a:lnSpc>
              <a:buClr>
                <a:srgbClr val="FF3300"/>
              </a:buClr>
              <a:buFontTx/>
              <a:buNone/>
            </a:pPr>
            <a:r>
              <a:rPr lang="cs-CZ" altLang="cs-CZ" sz="2400" dirty="0"/>
              <a:t>ve vodě a v měkkých tkáních </a:t>
            </a:r>
            <a:r>
              <a:rPr lang="cs-CZ" altLang="cs-CZ" sz="2400" i="1" dirty="0"/>
              <a:t>c</a:t>
            </a:r>
            <a:r>
              <a:rPr lang="cs-CZ" altLang="cs-CZ" sz="2400" dirty="0"/>
              <a:t> = </a:t>
            </a:r>
            <a:r>
              <a:rPr lang="en-GB" altLang="cs-CZ" sz="2400" dirty="0"/>
              <a:t>1500</a:t>
            </a:r>
            <a:r>
              <a:rPr lang="cs-CZ" altLang="cs-CZ" sz="2400" dirty="0"/>
              <a:t> </a:t>
            </a:r>
            <a:r>
              <a:rPr lang="en-GB" altLang="cs-CZ" sz="2400" dirty="0"/>
              <a:t>-</a:t>
            </a:r>
            <a:r>
              <a:rPr lang="cs-CZ" altLang="cs-CZ" sz="2400" dirty="0"/>
              <a:t> </a:t>
            </a:r>
            <a:r>
              <a:rPr lang="en-GB" altLang="cs-CZ" sz="2400" dirty="0"/>
              <a:t>1600 m·s</a:t>
            </a:r>
            <a:r>
              <a:rPr lang="en-GB" altLang="cs-CZ" sz="2400" baseline="30000" dirty="0"/>
              <a:t>-1</a:t>
            </a:r>
            <a:r>
              <a:rPr lang="en-GB" altLang="cs-CZ" sz="2400" dirty="0"/>
              <a:t>, </a:t>
            </a:r>
            <a:r>
              <a:rPr lang="cs-CZ" altLang="cs-CZ" sz="2400" dirty="0"/>
              <a:t>v kostech</a:t>
            </a:r>
            <a:r>
              <a:rPr lang="en-GB" altLang="cs-CZ" sz="2400" dirty="0"/>
              <a:t> </a:t>
            </a:r>
            <a:r>
              <a:rPr lang="cs-CZ" altLang="cs-CZ" sz="2400" dirty="0"/>
              <a:t>kolem </a:t>
            </a:r>
            <a:r>
              <a:rPr lang="en-GB" altLang="cs-CZ" sz="2400" dirty="0"/>
              <a:t>3600 m·s</a:t>
            </a:r>
            <a:r>
              <a:rPr lang="en-GB" altLang="cs-CZ" sz="2400" baseline="30000" dirty="0"/>
              <a:t>-1</a:t>
            </a:r>
          </a:p>
        </p:txBody>
      </p:sp>
      <p:graphicFrame>
        <p:nvGraphicFramePr>
          <p:cNvPr id="10245" name="Object 4">
            <a:extLst>
              <a:ext uri="{FF2B5EF4-FFF2-40B4-BE49-F238E27FC236}">
                <a16:creationId xmlns:a16="http://schemas.microsoft.com/office/drawing/2014/main" id="{135E122B-BF90-45BF-B0D0-9D60FA80FF19}"/>
              </a:ext>
            </a:extLst>
          </p:cNvPr>
          <p:cNvGraphicFramePr>
            <a:graphicFrameLocks noGrp="1" noChangeAspect="1"/>
          </p:cNvGraphicFramePr>
          <p:nvPr>
            <p:ph sz="half" idx="2"/>
            <p:extLst>
              <p:ext uri="{D42A27DB-BD31-4B8C-83A1-F6EECF244321}">
                <p14:modId xmlns:p14="http://schemas.microsoft.com/office/powerpoint/2010/main" val="2623860960"/>
              </p:ext>
            </p:extLst>
          </p:nvPr>
        </p:nvGraphicFramePr>
        <p:xfrm>
          <a:off x="3135313" y="1892300"/>
          <a:ext cx="3887787" cy="2132013"/>
        </p:xfrm>
        <a:graphic>
          <a:graphicData uri="http://schemas.openxmlformats.org/presentationml/2006/ole">
            <mc:AlternateContent xmlns:mc="http://schemas.openxmlformats.org/markup-compatibility/2006">
              <mc:Choice xmlns:v="urn:schemas-microsoft-com:vml" Requires="v">
                <p:oleObj name="Rovnice" r:id="rId3" imgW="1079500" imgH="469900" progId="Equation.3">
                  <p:embed/>
                </p:oleObj>
              </mc:Choice>
              <mc:Fallback>
                <p:oleObj name="Rovnice" r:id="rId3" imgW="1079500" imgH="469900" progId="Equation.3">
                  <p:embed/>
                  <p:pic>
                    <p:nvPicPr>
                      <p:cNvPr id="10245" name="Object 4">
                        <a:extLst>
                          <a:ext uri="{FF2B5EF4-FFF2-40B4-BE49-F238E27FC236}">
                            <a16:creationId xmlns:a16="http://schemas.microsoft.com/office/drawing/2014/main" id="{135E122B-BF90-45BF-B0D0-9D60FA80FF19}"/>
                          </a:ext>
                        </a:extLst>
                      </p:cNvPr>
                      <p:cNvPicPr>
                        <a:picLocks noChangeAspect="1" noChangeArrowheads="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3135313" y="1892300"/>
                        <a:ext cx="3887787" cy="2132013"/>
                      </a:xfrm>
                      <a:prstGeom prst="rect">
                        <a:avLst/>
                      </a:prstGeom>
                      <a:solidFill>
                        <a:schemeClr val="bg1">
                          <a:alpha val="59999"/>
                        </a:schemeClr>
                      </a:solidFill>
                      <a:ln>
                        <a:noFill/>
                      </a:ln>
                      <a:effectLst/>
                    </p:spPr>
                  </p:pic>
                </p:oleObj>
              </mc:Fallback>
            </mc:AlternateContent>
          </a:graphicData>
        </a:graphic>
      </p:graphicFrame>
    </p:spTree>
    <p:extLst>
      <p:ext uri="{BB962C8B-B14F-4D97-AF65-F5344CB8AC3E}">
        <p14:creationId xmlns:p14="http://schemas.microsoft.com/office/powerpoint/2010/main" val="30138513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číslo snímku 5">
            <a:extLst>
              <a:ext uri="{FF2B5EF4-FFF2-40B4-BE49-F238E27FC236}">
                <a16:creationId xmlns:a16="http://schemas.microsoft.com/office/drawing/2014/main" id="{243A31D8-DE4E-49E1-9ACF-66DA0A478BA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C32E3E96-EE38-4C92-828C-63BEAC408F7C}" type="slidenum">
              <a:rPr lang="cs-CZ" altLang="cs-CZ" b="0"/>
              <a:pPr eaLnBrk="1" hangingPunct="1"/>
              <a:t>60</a:t>
            </a:fld>
            <a:endParaRPr lang="cs-CZ" altLang="cs-CZ" b="0"/>
          </a:p>
        </p:txBody>
      </p:sp>
      <p:sp>
        <p:nvSpPr>
          <p:cNvPr id="71683" name="Rectangle 2">
            <a:extLst>
              <a:ext uri="{FF2B5EF4-FFF2-40B4-BE49-F238E27FC236}">
                <a16:creationId xmlns:a16="http://schemas.microsoft.com/office/drawing/2014/main" id="{CD2AD876-B1A9-4600-BF90-2CC2BBEC52D9}"/>
              </a:ext>
            </a:extLst>
          </p:cNvPr>
          <p:cNvSpPr>
            <a:spLocks noGrp="1" noChangeArrowheads="1"/>
          </p:cNvSpPr>
          <p:nvPr>
            <p:ph type="title"/>
          </p:nvPr>
        </p:nvSpPr>
        <p:spPr>
          <a:xfrm>
            <a:off x="1752600" y="228600"/>
            <a:ext cx="8925910" cy="706821"/>
          </a:xfrm>
        </p:spPr>
        <p:txBody>
          <a:bodyPr/>
          <a:lstStyle/>
          <a:p>
            <a:pPr algn="l" eaLnBrk="1" hangingPunct="1"/>
            <a:r>
              <a:rPr lang="cs-CZ" altLang="en-GB" sz="3600" b="1" dirty="0"/>
              <a:t>Optimalizace ultrazvukové expozice</a:t>
            </a:r>
            <a:endParaRPr lang="en-GB" altLang="en-GB" sz="3600" b="1" dirty="0"/>
          </a:p>
        </p:txBody>
      </p:sp>
      <p:sp>
        <p:nvSpPr>
          <p:cNvPr id="71684" name="Rectangle 3">
            <a:extLst>
              <a:ext uri="{FF2B5EF4-FFF2-40B4-BE49-F238E27FC236}">
                <a16:creationId xmlns:a16="http://schemas.microsoft.com/office/drawing/2014/main" id="{2A3D1515-2C1E-47C8-92FA-1D95F21B91AE}"/>
              </a:ext>
            </a:extLst>
          </p:cNvPr>
          <p:cNvSpPr>
            <a:spLocks noGrp="1" noChangeArrowheads="1"/>
          </p:cNvSpPr>
          <p:nvPr>
            <p:ph type="body" idx="1"/>
          </p:nvPr>
        </p:nvSpPr>
        <p:spPr>
          <a:xfrm>
            <a:off x="1752600" y="1557338"/>
            <a:ext cx="8458200" cy="4968006"/>
          </a:xfrm>
          <a:solidFill>
            <a:schemeClr val="bg1">
              <a:alpha val="59999"/>
            </a:schemeClr>
          </a:solidFill>
        </p:spPr>
        <p:txBody>
          <a:bodyPr/>
          <a:lstStyle/>
          <a:p>
            <a:pPr eaLnBrk="1" hangingPunct="1">
              <a:lnSpc>
                <a:spcPct val="80000"/>
              </a:lnSpc>
              <a:buFont typeface="Wingdings" panose="05000000000000000000" pitchFamily="2" charset="2"/>
              <a:buChar char="Ø"/>
            </a:pPr>
            <a:r>
              <a:rPr lang="cs-CZ" altLang="en-GB" sz="2000" dirty="0"/>
              <a:t>Minimalizace</a:t>
            </a:r>
            <a:r>
              <a:rPr lang="en-GB" altLang="en-GB" sz="2000" dirty="0"/>
              <a:t> TI  a MI a</a:t>
            </a:r>
            <a:r>
              <a:rPr lang="cs-CZ" altLang="en-GB" sz="2000" dirty="0"/>
              <a:t> používání správných indexů</a:t>
            </a:r>
            <a:r>
              <a:rPr lang="en-GB" altLang="en-GB" sz="2000" dirty="0"/>
              <a:t> (TIS, TIB, TIC)</a:t>
            </a:r>
            <a:endParaRPr lang="cs-CZ" altLang="en-GB" sz="2000" dirty="0"/>
          </a:p>
          <a:p>
            <a:pPr eaLnBrk="1" hangingPunct="1">
              <a:lnSpc>
                <a:spcPct val="80000"/>
              </a:lnSpc>
              <a:buFont typeface="Wingdings" panose="05000000000000000000" pitchFamily="2" charset="2"/>
              <a:buChar char="Ø"/>
            </a:pPr>
            <a:endParaRPr lang="en-GB" altLang="en-GB" sz="2000" dirty="0"/>
          </a:p>
          <a:p>
            <a:pPr eaLnBrk="1" hangingPunct="1">
              <a:lnSpc>
                <a:spcPct val="80000"/>
              </a:lnSpc>
              <a:buFont typeface="Wingdings" panose="05000000000000000000" pitchFamily="2" charset="2"/>
              <a:buChar char="Ø"/>
            </a:pPr>
            <a:r>
              <a:rPr lang="cs-CZ" altLang="en-GB" sz="2000" dirty="0"/>
              <a:t>Ověřování akustického výkonu podle manuálu</a:t>
            </a:r>
          </a:p>
          <a:p>
            <a:pPr eaLnBrk="1" hangingPunct="1">
              <a:lnSpc>
                <a:spcPct val="80000"/>
              </a:lnSpc>
              <a:buFont typeface="Wingdings" panose="05000000000000000000" pitchFamily="2" charset="2"/>
              <a:buChar char="Ø"/>
            </a:pPr>
            <a:endParaRPr lang="en-GB" altLang="en-GB" sz="2000" dirty="0"/>
          </a:p>
          <a:p>
            <a:pPr eaLnBrk="1" hangingPunct="1">
              <a:lnSpc>
                <a:spcPct val="80000"/>
              </a:lnSpc>
              <a:buFont typeface="Wingdings" panose="05000000000000000000" pitchFamily="2" charset="2"/>
              <a:buChar char="Ø"/>
            </a:pPr>
            <a:r>
              <a:rPr lang="cs-CZ" altLang="en-GB" sz="2000" dirty="0"/>
              <a:t>Používat spíše většího zesílení přijímaného signálu spíše než vyšších výstupních výkonů</a:t>
            </a:r>
          </a:p>
          <a:p>
            <a:pPr eaLnBrk="1" hangingPunct="1">
              <a:lnSpc>
                <a:spcPct val="80000"/>
              </a:lnSpc>
              <a:buFont typeface="Wingdings" panose="05000000000000000000" pitchFamily="2" charset="2"/>
              <a:buChar char="Ø"/>
            </a:pPr>
            <a:endParaRPr lang="en-GB" altLang="en-GB" sz="2000" dirty="0"/>
          </a:p>
          <a:p>
            <a:pPr eaLnBrk="1" hangingPunct="1">
              <a:lnSpc>
                <a:spcPct val="80000"/>
              </a:lnSpc>
              <a:buFont typeface="Wingdings" panose="05000000000000000000" pitchFamily="2" charset="2"/>
              <a:buChar char="Ø"/>
            </a:pPr>
            <a:r>
              <a:rPr lang="cs-CZ" altLang="en-GB" sz="2000" dirty="0"/>
              <a:t>Vyšetřování zahájit s nízkým výkonem, teprve v případě nutnosti jej postupně zvyšovat</a:t>
            </a:r>
          </a:p>
          <a:p>
            <a:pPr eaLnBrk="1" hangingPunct="1">
              <a:lnSpc>
                <a:spcPct val="80000"/>
              </a:lnSpc>
              <a:buFont typeface="Wingdings" panose="05000000000000000000" pitchFamily="2" charset="2"/>
              <a:buChar char="Ø"/>
            </a:pPr>
            <a:endParaRPr lang="cs-CZ" altLang="en-GB" sz="2000" dirty="0"/>
          </a:p>
          <a:p>
            <a:pPr eaLnBrk="1" hangingPunct="1">
              <a:lnSpc>
                <a:spcPct val="80000"/>
              </a:lnSpc>
              <a:buFont typeface="Wingdings" panose="05000000000000000000" pitchFamily="2" charset="2"/>
              <a:buChar char="Ø"/>
            </a:pPr>
            <a:r>
              <a:rPr lang="cs-CZ" altLang="en-GB" sz="2000" dirty="0"/>
              <a:t>Vyhýbat se opakovanému vyšetřování a snižovat expoziční časy</a:t>
            </a:r>
          </a:p>
          <a:p>
            <a:pPr eaLnBrk="1" hangingPunct="1">
              <a:lnSpc>
                <a:spcPct val="80000"/>
              </a:lnSpc>
              <a:buFont typeface="Wingdings" panose="05000000000000000000" pitchFamily="2" charset="2"/>
              <a:buChar char="Ø"/>
            </a:pPr>
            <a:endParaRPr lang="en-GB" altLang="en-GB" sz="2000" dirty="0"/>
          </a:p>
          <a:p>
            <a:pPr eaLnBrk="1" hangingPunct="1">
              <a:lnSpc>
                <a:spcPct val="80000"/>
              </a:lnSpc>
              <a:buFont typeface="Wingdings" panose="05000000000000000000" pitchFamily="2" charset="2"/>
              <a:buChar char="Ø"/>
            </a:pPr>
            <a:r>
              <a:rPr lang="cs-CZ" altLang="en-GB" sz="2000" dirty="0"/>
              <a:t>Nesetrvávat se sondou v jediné poloze!</a:t>
            </a:r>
          </a:p>
          <a:p>
            <a:pPr eaLnBrk="1" hangingPunct="1">
              <a:lnSpc>
                <a:spcPct val="80000"/>
              </a:lnSpc>
              <a:buFont typeface="Wingdings" panose="05000000000000000000" pitchFamily="2" charset="2"/>
              <a:buChar char="Ø"/>
            </a:pPr>
            <a:endParaRPr lang="en-GB" altLang="en-GB" sz="2000" dirty="0"/>
          </a:p>
          <a:p>
            <a:pPr eaLnBrk="1" hangingPunct="1">
              <a:lnSpc>
                <a:spcPct val="80000"/>
              </a:lnSpc>
              <a:buFont typeface="Wingdings" panose="05000000000000000000" pitchFamily="2" charset="2"/>
              <a:buChar char="Ø"/>
            </a:pPr>
            <a:r>
              <a:rPr lang="cs-CZ" altLang="en-GB" sz="2000" dirty="0"/>
              <a:t>Větší opatrnost při používání kontrastních prostředků, protože zvyšují riziko kavitace</a:t>
            </a:r>
          </a:p>
          <a:p>
            <a:pPr eaLnBrk="1" hangingPunct="1">
              <a:lnSpc>
                <a:spcPct val="80000"/>
              </a:lnSpc>
              <a:buFont typeface="Wingdings" panose="05000000000000000000" pitchFamily="2" charset="2"/>
              <a:buChar char="Ø"/>
            </a:pPr>
            <a:endParaRPr lang="en-GB" altLang="en-GB" sz="2000" dirty="0"/>
          </a:p>
          <a:p>
            <a:pPr eaLnBrk="1" hangingPunct="1">
              <a:lnSpc>
                <a:spcPct val="80000"/>
              </a:lnSpc>
              <a:buFont typeface="Wingdings" panose="05000000000000000000" pitchFamily="2" charset="2"/>
              <a:buChar char="Ø"/>
            </a:pPr>
            <a:r>
              <a:rPr lang="cs-CZ" altLang="en-GB" sz="2000" dirty="0"/>
              <a:t>Pravidelná kontrola kvality ultrazvukových přístrojů</a:t>
            </a:r>
            <a:endParaRPr lang="en-GB" altLang="en-GB" sz="2000" dirty="0"/>
          </a:p>
          <a:p>
            <a:pPr eaLnBrk="1" hangingPunct="1">
              <a:lnSpc>
                <a:spcPct val="80000"/>
              </a:lnSpc>
              <a:buFont typeface="Wingdings" panose="05000000000000000000" pitchFamily="2" charset="2"/>
              <a:buChar char="Ø"/>
            </a:pPr>
            <a:endParaRPr lang="en-GB" altLang="en-GB" sz="2200" b="1" dirty="0"/>
          </a:p>
        </p:txBody>
      </p:sp>
    </p:spTree>
    <p:extLst>
      <p:ext uri="{BB962C8B-B14F-4D97-AF65-F5344CB8AC3E}">
        <p14:creationId xmlns:p14="http://schemas.microsoft.com/office/powerpoint/2010/main" val="16930570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4D875A9C-2B62-47B5-91D1-E76FC47DCA37}"/>
              </a:ext>
            </a:extLst>
          </p:cNvPr>
          <p:cNvSpPr>
            <a:spLocks noGrp="1" noChangeArrowheads="1"/>
          </p:cNvSpPr>
          <p:nvPr>
            <p:ph type="ctrTitle"/>
          </p:nvPr>
        </p:nvSpPr>
        <p:spPr>
          <a:xfrm>
            <a:off x="2680138" y="404814"/>
            <a:ext cx="7448112" cy="5976937"/>
          </a:xfrm>
        </p:spPr>
        <p:txBody>
          <a:bodyPr/>
          <a:lstStyle/>
          <a:p>
            <a:pPr algn="l" eaLnBrk="1" hangingPunct="1"/>
            <a:r>
              <a:rPr lang="cs-CZ" altLang="cs-CZ" sz="2800" dirty="0">
                <a:solidFill>
                  <a:srgbClr val="0000DC"/>
                </a:solidFill>
              </a:rPr>
              <a:t>Autoři</a:t>
            </a:r>
            <a:r>
              <a:rPr lang="en-GB" altLang="cs-CZ" sz="2800" dirty="0">
                <a:solidFill>
                  <a:srgbClr val="0000DC"/>
                </a:solidFill>
              </a:rPr>
              <a:t>: </a:t>
            </a:r>
            <a:br>
              <a:rPr lang="en-GB" altLang="cs-CZ" sz="2800" dirty="0">
                <a:solidFill>
                  <a:srgbClr val="B2B2B2"/>
                </a:solidFill>
              </a:rPr>
            </a:br>
            <a:r>
              <a:rPr lang="en-GB" altLang="cs-CZ" sz="2800" b="1" dirty="0">
                <a:solidFill>
                  <a:schemeClr val="tx1"/>
                </a:solidFill>
              </a:rPr>
              <a:t>Vojtěch Mornstein</a:t>
            </a:r>
            <a:r>
              <a:rPr lang="cs-CZ" altLang="cs-CZ" sz="2800" b="1" dirty="0">
                <a:solidFill>
                  <a:schemeClr val="tx1"/>
                </a:solidFill>
              </a:rPr>
              <a:t>, Ivo Hrazdira, </a:t>
            </a:r>
            <a:r>
              <a:rPr lang="en-GB" altLang="cs-CZ" sz="2800" b="1" dirty="0">
                <a:solidFill>
                  <a:schemeClr val="tx1"/>
                </a:solidFill>
              </a:rPr>
              <a:t>Pavel </a:t>
            </a:r>
            <a:r>
              <a:rPr lang="en-GB" altLang="cs-CZ" sz="2800" b="1" dirty="0" err="1">
                <a:solidFill>
                  <a:schemeClr val="tx1"/>
                </a:solidFill>
              </a:rPr>
              <a:t>Grec</a:t>
            </a:r>
            <a:r>
              <a:rPr lang="en-GB" altLang="cs-CZ" sz="2800" b="1" dirty="0">
                <a:solidFill>
                  <a:schemeClr val="tx1"/>
                </a:solidFill>
              </a:rPr>
              <a:t> </a:t>
            </a:r>
            <a:br>
              <a:rPr lang="cs-CZ" altLang="cs-CZ" sz="2800" dirty="0">
                <a:solidFill>
                  <a:srgbClr val="DDDDDD"/>
                </a:solidFill>
              </a:rPr>
            </a:br>
            <a:br>
              <a:rPr lang="en-GB" altLang="cs-CZ" sz="2800" dirty="0">
                <a:solidFill>
                  <a:srgbClr val="DDDDDD"/>
                </a:solidFill>
              </a:rPr>
            </a:br>
            <a:r>
              <a:rPr lang="cs-CZ" altLang="cs-CZ" sz="2800" dirty="0">
                <a:solidFill>
                  <a:srgbClr val="DDDDDD"/>
                </a:solidFill>
              </a:rPr>
              <a:t>		</a:t>
            </a:r>
            <a:r>
              <a:rPr lang="cs-CZ" altLang="cs-CZ" sz="2800" dirty="0"/>
              <a:t>Obsahová spolupráce</a:t>
            </a:r>
            <a:r>
              <a:rPr lang="en-GB" altLang="cs-CZ" sz="2800" dirty="0"/>
              <a:t>: </a:t>
            </a:r>
            <a:br>
              <a:rPr lang="en-GB" altLang="cs-CZ" sz="2800" dirty="0">
                <a:solidFill>
                  <a:srgbClr val="DDDDDD"/>
                </a:solidFill>
              </a:rPr>
            </a:br>
            <a:r>
              <a:rPr lang="cs-CZ" altLang="cs-CZ" sz="2800" dirty="0">
                <a:solidFill>
                  <a:srgbClr val="DDDDDD"/>
                </a:solidFill>
              </a:rPr>
              <a:t>		</a:t>
            </a:r>
            <a:r>
              <a:rPr lang="en-GB" altLang="cs-CZ" sz="2800" b="1" dirty="0">
                <a:solidFill>
                  <a:schemeClr val="tx1"/>
                </a:solidFill>
              </a:rPr>
              <a:t>Carmel J. Caruana</a:t>
            </a:r>
            <a:br>
              <a:rPr lang="en-GB" altLang="cs-CZ" sz="2800" dirty="0">
                <a:solidFill>
                  <a:srgbClr val="DDDDDD"/>
                </a:solidFill>
              </a:rPr>
            </a:br>
            <a:br>
              <a:rPr lang="en-GB" altLang="cs-CZ" sz="2800" dirty="0">
                <a:solidFill>
                  <a:srgbClr val="DDDDDD"/>
                </a:solidFill>
              </a:rPr>
            </a:br>
            <a:br>
              <a:rPr lang="cs-CZ" altLang="cs-CZ" sz="2800" dirty="0">
                <a:solidFill>
                  <a:srgbClr val="DDDDDD"/>
                </a:solidFill>
              </a:rPr>
            </a:br>
            <a:r>
              <a:rPr lang="cs-CZ" altLang="cs-CZ" sz="2800" dirty="0">
                <a:solidFill>
                  <a:srgbClr val="DDDDDD"/>
                </a:solidFill>
              </a:rPr>
              <a:t>	</a:t>
            </a:r>
            <a:r>
              <a:rPr lang="cs-CZ" altLang="cs-CZ" sz="2800" dirty="0">
                <a:solidFill>
                  <a:srgbClr val="0000DC"/>
                </a:solidFill>
              </a:rPr>
              <a:t>Grafika</a:t>
            </a:r>
            <a:r>
              <a:rPr lang="en-GB" altLang="cs-CZ" sz="2800" dirty="0">
                <a:solidFill>
                  <a:srgbClr val="0000DC"/>
                </a:solidFill>
              </a:rPr>
              <a:t>: </a:t>
            </a:r>
            <a:br>
              <a:rPr lang="en-GB" altLang="cs-CZ" sz="2800" dirty="0">
                <a:solidFill>
                  <a:srgbClr val="B2B2B2"/>
                </a:solidFill>
              </a:rPr>
            </a:br>
            <a:r>
              <a:rPr lang="cs-CZ" altLang="cs-CZ" sz="2800" dirty="0">
                <a:solidFill>
                  <a:srgbClr val="DDDDDD"/>
                </a:solidFill>
              </a:rPr>
              <a:t>	</a:t>
            </a:r>
            <a:r>
              <a:rPr lang="en-GB" altLang="cs-CZ" sz="2800" b="1" dirty="0">
                <a:solidFill>
                  <a:schemeClr val="tx1"/>
                </a:solidFill>
              </a:rPr>
              <a:t>Lucie Mornsteinová</a:t>
            </a:r>
            <a:br>
              <a:rPr lang="en-GB" altLang="cs-CZ" sz="2800" dirty="0">
                <a:solidFill>
                  <a:srgbClr val="DDDDDD"/>
                </a:solidFill>
              </a:rPr>
            </a:br>
            <a:br>
              <a:rPr lang="en-GB" altLang="cs-CZ" sz="2800" dirty="0">
                <a:solidFill>
                  <a:srgbClr val="DDDDDD"/>
                </a:solidFill>
              </a:rPr>
            </a:br>
            <a:r>
              <a:rPr lang="cs-CZ" altLang="cs-CZ" sz="2800" dirty="0">
                <a:solidFill>
                  <a:srgbClr val="0000DC"/>
                </a:solidFill>
              </a:rPr>
              <a:t>Poslední revize a ozvučení</a:t>
            </a:r>
            <a:r>
              <a:rPr lang="en-GB" altLang="cs-CZ" sz="2800" dirty="0">
                <a:solidFill>
                  <a:srgbClr val="B2B2B2"/>
                </a:solidFill>
              </a:rPr>
              <a:t>:</a:t>
            </a:r>
            <a:r>
              <a:rPr lang="cs-CZ" altLang="cs-CZ" sz="2800" dirty="0">
                <a:solidFill>
                  <a:schemeClr val="tx1"/>
                </a:solidFill>
              </a:rPr>
              <a:t>březen 2021</a:t>
            </a:r>
            <a:endParaRPr lang="en-GB" altLang="cs-CZ" sz="2800" dirty="0">
              <a:solidFill>
                <a:schemeClr val="tx1"/>
              </a:solidFill>
            </a:endParaRPr>
          </a:p>
        </p:txBody>
      </p:sp>
      <p:sp>
        <p:nvSpPr>
          <p:cNvPr id="114691" name="Rectangle 3">
            <a:extLst>
              <a:ext uri="{FF2B5EF4-FFF2-40B4-BE49-F238E27FC236}">
                <a16:creationId xmlns:a16="http://schemas.microsoft.com/office/drawing/2014/main" id="{2D6045C3-2EA7-4679-9C9D-F089AC401045}"/>
              </a:ext>
            </a:extLst>
          </p:cNvPr>
          <p:cNvSpPr>
            <a:spLocks noChangeArrowheads="1"/>
          </p:cNvSpPr>
          <p:nvPr/>
        </p:nvSpPr>
        <p:spPr bwMode="auto">
          <a:xfrm>
            <a:off x="8693261" y="5117249"/>
            <a:ext cx="3317875"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sz="1800" dirty="0">
                <a:solidFill>
                  <a:srgbClr val="5F5F5F"/>
                </a:solidFill>
              </a:rPr>
              <a:t>http://www.freehotgame.com</a:t>
            </a:r>
          </a:p>
        </p:txBody>
      </p:sp>
      <p:pic>
        <p:nvPicPr>
          <p:cNvPr id="114693" name="Picture 5" descr="Bad%20Hair%20Day">
            <a:extLst>
              <a:ext uri="{FF2B5EF4-FFF2-40B4-BE49-F238E27FC236}">
                <a16:creationId xmlns:a16="http://schemas.microsoft.com/office/drawing/2014/main" id="{5FDA7E47-0884-4975-B766-68661619EA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8690" y="1890712"/>
            <a:ext cx="3182446"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3004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wd">
                                    <p:tmPct val="10000"/>
                                  </p:iterate>
                                  <p:childTnLst>
                                    <p:set>
                                      <p:cBhvr>
                                        <p:cTn id="6" dur="1" fill="hold">
                                          <p:stCondLst>
                                            <p:cond delay="0"/>
                                          </p:stCondLst>
                                        </p:cTn>
                                        <p:tgtEl>
                                          <p:spTgt spid="114690"/>
                                        </p:tgtEl>
                                        <p:attrNameLst>
                                          <p:attrName>style.visibility</p:attrName>
                                        </p:attrNameLst>
                                      </p:cBhvr>
                                      <p:to>
                                        <p:strVal val="visible"/>
                                      </p:to>
                                    </p:set>
                                    <p:animEffect transition="in" filter="fade">
                                      <p:cBhvr>
                                        <p:cTn id="7" dur="2000"/>
                                        <p:tgtEl>
                                          <p:spTgt spid="114690"/>
                                        </p:tgtEl>
                                      </p:cBhvr>
                                    </p:animEffect>
                                    <p:anim calcmode="lin" valueType="num">
                                      <p:cBhvr>
                                        <p:cTn id="8" dur="2000" fill="hold"/>
                                        <p:tgtEl>
                                          <p:spTgt spid="114690"/>
                                        </p:tgtEl>
                                        <p:attrNameLst>
                                          <p:attrName>ppt_w</p:attrName>
                                        </p:attrNameLst>
                                      </p:cBhvr>
                                      <p:tavLst>
                                        <p:tav tm="0" fmla="#ppt_w*sin(2.5*pi*$)">
                                          <p:val>
                                            <p:fltVal val="0"/>
                                          </p:val>
                                        </p:tav>
                                        <p:tav tm="100000">
                                          <p:val>
                                            <p:fltVal val="1"/>
                                          </p:val>
                                        </p:tav>
                                      </p:tavLst>
                                    </p:anim>
                                    <p:anim calcmode="lin" valueType="num">
                                      <p:cBhvr>
                                        <p:cTn id="9" dur="2000" fill="hold"/>
                                        <p:tgtEl>
                                          <p:spTgt spid="114690"/>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7400"/>
                            </p:stCondLst>
                            <p:childTnLst>
                              <p:par>
                                <p:cTn id="11" presetID="8" presetClass="emph" presetSubtype="0" accel="50000" decel="50000" fill="hold" grpId="1" nodeType="afterEffect">
                                  <p:stCondLst>
                                    <p:cond delay="2000"/>
                                  </p:stCondLst>
                                  <p:iterate type="wd">
                                    <p:tmPct val="0"/>
                                  </p:iterate>
                                  <p:childTnLst>
                                    <p:animRot by="1800000">
                                      <p:cBhvr>
                                        <p:cTn id="12" dur="2000" fill="hold"/>
                                        <p:tgtEl>
                                          <p:spTgt spid="114690"/>
                                        </p:tgtEl>
                                        <p:attrNameLst>
                                          <p:attrName>r</p:attrName>
                                        </p:attrNameLst>
                                      </p:cBhvr>
                                    </p:animRot>
                                  </p:childTnLst>
                                </p:cTn>
                              </p:par>
                            </p:childTnLst>
                          </p:cTn>
                        </p:par>
                        <p:par>
                          <p:cTn id="13" fill="hold" nodeType="afterGroup">
                            <p:stCondLst>
                              <p:cond delay="11400"/>
                            </p:stCondLst>
                            <p:childTnLst>
                              <p:par>
                                <p:cTn id="14" presetID="49" presetClass="path" presetSubtype="0" accel="50000" decel="50000" fill="hold" grpId="2" nodeType="afterEffect">
                                  <p:stCondLst>
                                    <p:cond delay="0"/>
                                  </p:stCondLst>
                                  <p:iterate type="wd">
                                    <p:tmPct val="0"/>
                                  </p:iterate>
                                  <p:childTnLst>
                                    <p:animMotion origin="layout" path="M 0.0 -4.04624E-6 L 1.3151 1.72532 " pathEditMode="fixed" rAng="0" ptsTypes="AA">
                                      <p:cBhvr>
                                        <p:cTn id="15" dur="1000" fill="hold"/>
                                        <p:tgtEl>
                                          <p:spTgt spid="114690"/>
                                        </p:tgtEl>
                                        <p:attrNameLst>
                                          <p:attrName>ppt_x</p:attrName>
                                          <p:attrName>ppt_y</p:attrName>
                                        </p:attrNameLst>
                                      </p:cBhvr>
                                      <p:rCtr x="65747" y="86266"/>
                                    </p:animMotion>
                                  </p:childTnLst>
                                </p:cTn>
                              </p:par>
                            </p:childTnLst>
                          </p:cTn>
                        </p:par>
                        <p:par>
                          <p:cTn id="16" fill="hold" nodeType="afterGroup">
                            <p:stCondLst>
                              <p:cond delay="12400"/>
                            </p:stCondLst>
                            <p:childTnLst>
                              <p:par>
                                <p:cTn id="17" presetID="9" presetClass="entr" presetSubtype="0" fill="hold" nodeType="afterEffect">
                                  <p:stCondLst>
                                    <p:cond delay="0"/>
                                  </p:stCondLst>
                                  <p:childTnLst>
                                    <p:set>
                                      <p:cBhvr>
                                        <p:cTn id="18" dur="1" fill="hold">
                                          <p:stCondLst>
                                            <p:cond delay="0"/>
                                          </p:stCondLst>
                                        </p:cTn>
                                        <p:tgtEl>
                                          <p:spTgt spid="114693"/>
                                        </p:tgtEl>
                                        <p:attrNameLst>
                                          <p:attrName>style.visibility</p:attrName>
                                        </p:attrNameLst>
                                      </p:cBhvr>
                                      <p:to>
                                        <p:strVal val="visible"/>
                                      </p:to>
                                    </p:set>
                                    <p:animEffect transition="in" filter="dissolve">
                                      <p:cBhvr>
                                        <p:cTn id="19" dur="500"/>
                                        <p:tgtEl>
                                          <p:spTgt spid="114693"/>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146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p:bldP spid="114690" grpId="1"/>
      <p:bldP spid="114690" grpId="2"/>
      <p:bldP spid="11469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číslo snímku 7">
            <a:extLst>
              <a:ext uri="{FF2B5EF4-FFF2-40B4-BE49-F238E27FC236}">
                <a16:creationId xmlns:a16="http://schemas.microsoft.com/office/drawing/2014/main" id="{66FF8672-2250-472A-9DFB-A763C47B97A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1CB32A15-A0C9-4F77-A819-5B8237A464AB}" type="slidenum">
              <a:rPr lang="cs-CZ" altLang="cs-CZ" b="0"/>
              <a:pPr eaLnBrk="1" hangingPunct="1"/>
              <a:t>7</a:t>
            </a:fld>
            <a:endParaRPr lang="cs-CZ" altLang="cs-CZ" b="0"/>
          </a:p>
        </p:txBody>
      </p:sp>
      <p:sp>
        <p:nvSpPr>
          <p:cNvPr id="54277" name="Rectangle 5">
            <a:extLst>
              <a:ext uri="{FF2B5EF4-FFF2-40B4-BE49-F238E27FC236}">
                <a16:creationId xmlns:a16="http://schemas.microsoft.com/office/drawing/2014/main" id="{77FB1ECA-A8CF-4FE7-8423-C8AD2E1BD5D1}"/>
              </a:ext>
            </a:extLst>
          </p:cNvPr>
          <p:cNvSpPr>
            <a:spLocks noChangeArrowheads="1"/>
          </p:cNvSpPr>
          <p:nvPr/>
        </p:nvSpPr>
        <p:spPr bwMode="auto">
          <a:xfrm>
            <a:off x="1847850" y="1268414"/>
            <a:ext cx="8496300" cy="4967287"/>
          </a:xfrm>
          <a:prstGeom prst="rect">
            <a:avLst/>
          </a:prstGeom>
          <a:solidFill>
            <a:schemeClr val="bg1">
              <a:alpha val="59999"/>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spcBef>
                <a:spcPct val="0"/>
              </a:spcBef>
            </a:pPr>
            <a:r>
              <a:rPr lang="cs-CZ" altLang="cs-CZ" sz="2400" dirty="0">
                <a:solidFill>
                  <a:srgbClr val="FF3300"/>
                </a:solidFill>
              </a:rPr>
              <a:t>Útlum</a:t>
            </a:r>
            <a:r>
              <a:rPr lang="en-GB" altLang="cs-CZ" sz="2400" dirty="0"/>
              <a:t> </a:t>
            </a:r>
            <a:r>
              <a:rPr lang="en-GB" altLang="cs-CZ" sz="2400" b="0" dirty="0"/>
              <a:t>U</a:t>
            </a:r>
            <a:r>
              <a:rPr lang="cs-CZ" altLang="cs-CZ" sz="2400" b="0" dirty="0"/>
              <a:t>Z vyjadřuje pokles amplitudy (rovinné) vlny podél její dráhy</a:t>
            </a:r>
            <a:r>
              <a:rPr lang="en-GB" altLang="cs-CZ" sz="2400" b="0" dirty="0"/>
              <a:t>. </a:t>
            </a:r>
            <a:r>
              <a:rPr lang="cs-CZ" altLang="cs-CZ" sz="2400" dirty="0"/>
              <a:t>Závisí na frekvenci</a:t>
            </a:r>
            <a:endParaRPr lang="en-GB" altLang="cs-CZ" sz="2400" dirty="0"/>
          </a:p>
          <a:p>
            <a:pPr eaLnBrk="1" hangingPunct="1">
              <a:spcBef>
                <a:spcPct val="0"/>
              </a:spcBef>
            </a:pPr>
            <a:endParaRPr lang="en-GB" altLang="cs-CZ" sz="2400" dirty="0"/>
          </a:p>
          <a:p>
            <a:pPr eaLnBrk="1" hangingPunct="1">
              <a:spcBef>
                <a:spcPct val="0"/>
              </a:spcBef>
            </a:pPr>
            <a:r>
              <a:rPr lang="en-GB" altLang="cs-CZ" sz="2400" dirty="0"/>
              <a:t>       </a:t>
            </a:r>
            <a:r>
              <a:rPr lang="en-GB" altLang="cs-CZ" sz="2800" b="0" dirty="0"/>
              <a:t>I</a:t>
            </a:r>
            <a:r>
              <a:rPr lang="en-GB" altLang="cs-CZ" sz="2800" b="0" baseline="-25000" dirty="0"/>
              <a:t>x</a:t>
            </a:r>
            <a:r>
              <a:rPr lang="en-GB" altLang="cs-CZ" sz="2800" b="0" dirty="0"/>
              <a:t>  =   I</a:t>
            </a:r>
            <a:r>
              <a:rPr lang="en-GB" altLang="cs-CZ" sz="2800" b="0" baseline="-25000" dirty="0"/>
              <a:t>o</a:t>
            </a:r>
            <a:r>
              <a:rPr lang="en-GB" altLang="cs-CZ" sz="2800" b="0" dirty="0">
                <a:latin typeface="Calibri" panose="020F0502020204030204" pitchFamily="34" charset="0"/>
                <a:cs typeface="Calibri" panose="020F0502020204030204" pitchFamily="34" charset="0"/>
              </a:rPr>
              <a:t>·</a:t>
            </a:r>
            <a:r>
              <a:rPr lang="en-GB" altLang="cs-CZ" sz="2800" b="0" dirty="0"/>
              <a:t>e</a:t>
            </a:r>
            <a:r>
              <a:rPr lang="en-GB" altLang="cs-CZ" sz="2800" b="0" baseline="30000" dirty="0"/>
              <a:t>-2</a:t>
            </a:r>
            <a:r>
              <a:rPr lang="en-GB" altLang="cs-CZ" sz="2800" b="0" baseline="30000" dirty="0">
                <a:latin typeface="Symbol" panose="05050102010706020507" pitchFamily="18" charset="2"/>
              </a:rPr>
              <a:t>a</a:t>
            </a:r>
            <a:r>
              <a:rPr lang="en-GB" altLang="cs-CZ" sz="2800" b="0" baseline="30000" dirty="0"/>
              <a:t>x</a:t>
            </a:r>
            <a:r>
              <a:rPr lang="en-GB" altLang="cs-CZ" sz="2800" baseline="30000" dirty="0"/>
              <a:t> </a:t>
            </a:r>
            <a:r>
              <a:rPr lang="en-GB" altLang="cs-CZ" sz="2800" dirty="0"/>
              <a:t>                   </a:t>
            </a:r>
            <a:r>
              <a:rPr lang="en-GB" altLang="cs-CZ" sz="2800" b="0" dirty="0">
                <a:sym typeface="Symbol" panose="05050102010706020507" pitchFamily="18" charset="2"/>
              </a:rPr>
              <a:t>  =  </a:t>
            </a:r>
            <a:r>
              <a:rPr lang="en-GB" altLang="cs-CZ" sz="2800" b="0" dirty="0">
                <a:latin typeface="Calibri" panose="020F0502020204030204" pitchFamily="34" charset="0"/>
                <a:cs typeface="Calibri" panose="020F0502020204030204" pitchFamily="34" charset="0"/>
                <a:sym typeface="Symbol" panose="05050102010706020507" pitchFamily="18" charset="2"/>
              </a:rPr>
              <a:t>·</a:t>
            </a:r>
            <a:r>
              <a:rPr lang="en-GB" altLang="cs-CZ" sz="2800" b="0" dirty="0">
                <a:sym typeface="Symbol" panose="05050102010706020507" pitchFamily="18" charset="2"/>
              </a:rPr>
              <a:t>´f</a:t>
            </a:r>
            <a:r>
              <a:rPr lang="en-GB" altLang="cs-CZ" sz="2800" b="0" baseline="30000" dirty="0">
                <a:sym typeface="Symbol" panose="05050102010706020507" pitchFamily="18" charset="2"/>
              </a:rPr>
              <a:t>2</a:t>
            </a:r>
            <a:endParaRPr lang="cs-CZ" altLang="cs-CZ" sz="2800" b="0" baseline="30000" dirty="0">
              <a:sym typeface="Symbol" panose="05050102010706020507" pitchFamily="18" charset="2"/>
            </a:endParaRPr>
          </a:p>
          <a:p>
            <a:pPr eaLnBrk="1" hangingPunct="1">
              <a:spcBef>
                <a:spcPct val="0"/>
              </a:spcBef>
            </a:pPr>
            <a:endParaRPr lang="en-GB" altLang="cs-CZ" sz="2800" b="0" baseline="30000" dirty="0">
              <a:sym typeface="Symbol" panose="05050102010706020507" pitchFamily="18" charset="2"/>
            </a:endParaRPr>
          </a:p>
          <a:p>
            <a:pPr eaLnBrk="1" hangingPunct="1">
              <a:spcBef>
                <a:spcPct val="0"/>
              </a:spcBef>
            </a:pPr>
            <a:endParaRPr lang="en-GB" altLang="cs-CZ" sz="2800" b="0" baseline="30000" dirty="0"/>
          </a:p>
          <a:p>
            <a:pPr eaLnBrk="1" hangingPunct="1">
              <a:spcBef>
                <a:spcPct val="0"/>
              </a:spcBef>
            </a:pPr>
            <a:r>
              <a:rPr lang="en-GB" altLang="cs-CZ" sz="2400" b="0" dirty="0"/>
              <a:t>I</a:t>
            </a:r>
            <a:r>
              <a:rPr lang="en-GB" altLang="cs-CZ" sz="2400" b="0" baseline="-25000" dirty="0"/>
              <a:t>x</a:t>
            </a:r>
            <a:r>
              <a:rPr lang="en-GB" altLang="cs-CZ" sz="2400" b="0" dirty="0"/>
              <a:t> – </a:t>
            </a:r>
            <a:r>
              <a:rPr lang="cs-CZ" altLang="cs-CZ" sz="2400" b="0" dirty="0"/>
              <a:t>výsledná intenzita</a:t>
            </a:r>
            <a:r>
              <a:rPr lang="en-GB" altLang="cs-CZ" sz="2400" b="0" dirty="0"/>
              <a:t>, I</a:t>
            </a:r>
            <a:r>
              <a:rPr lang="en-GB" altLang="cs-CZ" sz="2400" b="0" baseline="-25000" dirty="0"/>
              <a:t>o</a:t>
            </a:r>
            <a:r>
              <a:rPr lang="en-GB" altLang="cs-CZ" sz="2400" b="0" dirty="0"/>
              <a:t> – </a:t>
            </a:r>
            <a:r>
              <a:rPr lang="cs-CZ" altLang="cs-CZ" sz="2400" b="0" dirty="0"/>
              <a:t>počáteční intenzita</a:t>
            </a:r>
            <a:r>
              <a:rPr lang="en-GB" altLang="cs-CZ" sz="2400" b="0" dirty="0"/>
              <a:t>, 2x – </a:t>
            </a:r>
            <a:r>
              <a:rPr lang="cs-CZ" altLang="cs-CZ" sz="2400" b="0" dirty="0"/>
              <a:t>tloušťka vrstvy prostředí</a:t>
            </a:r>
            <a:r>
              <a:rPr lang="en-GB" altLang="cs-CZ" sz="2400" b="0" dirty="0"/>
              <a:t> (</a:t>
            </a:r>
            <a:r>
              <a:rPr lang="cs-CZ" altLang="cs-CZ" sz="2400" b="0" dirty="0"/>
              <a:t>odražené vlny se pohybují po dráze „tam a zpět“</a:t>
            </a:r>
            <a:r>
              <a:rPr lang="en-GB" altLang="cs-CZ" sz="2400" b="0" dirty="0"/>
              <a:t>), </a:t>
            </a:r>
            <a:r>
              <a:rPr lang="en-GB" altLang="cs-CZ" sz="2400" b="0" dirty="0">
                <a:sym typeface="Symbol" panose="05050102010706020507" pitchFamily="18" charset="2"/>
              </a:rPr>
              <a:t></a:t>
            </a:r>
            <a:r>
              <a:rPr lang="en-GB" altLang="cs-CZ" sz="2400" b="0" dirty="0"/>
              <a:t> - </a:t>
            </a:r>
            <a:r>
              <a:rPr lang="cs-CZ" altLang="cs-CZ" sz="2400" b="0" dirty="0"/>
              <a:t>lineární koeficient útlumu</a:t>
            </a:r>
            <a:r>
              <a:rPr lang="en-GB" altLang="cs-CZ" sz="2400" b="0" dirty="0"/>
              <a:t> (</a:t>
            </a:r>
            <a:r>
              <a:rPr lang="cs-CZ" altLang="cs-CZ" sz="2400" b="0" dirty="0"/>
              <a:t>roste s frekvencí</a:t>
            </a:r>
            <a:r>
              <a:rPr lang="en-GB" altLang="cs-CZ" sz="2400" b="0" dirty="0"/>
              <a:t>)</a:t>
            </a:r>
            <a:r>
              <a:rPr lang="cs-CZ" altLang="cs-CZ" sz="2400" b="0" dirty="0"/>
              <a:t>.</a:t>
            </a:r>
            <a:endParaRPr lang="en-GB" altLang="cs-CZ" sz="2400" b="0" dirty="0"/>
          </a:p>
          <a:p>
            <a:pPr eaLnBrk="1" hangingPunct="1">
              <a:spcBef>
                <a:spcPct val="0"/>
              </a:spcBef>
              <a:buFont typeface="Symbol" panose="05050102010706020507" pitchFamily="18" charset="2"/>
              <a:buNone/>
            </a:pPr>
            <a:r>
              <a:rPr lang="cs-CZ" altLang="cs-CZ" sz="2400" b="0" dirty="0"/>
              <a:t>Jestliže</a:t>
            </a:r>
            <a:endParaRPr lang="en-GB" altLang="cs-CZ" sz="2400" b="0" dirty="0"/>
          </a:p>
          <a:p>
            <a:pPr algn="ctr" eaLnBrk="1" hangingPunct="1">
              <a:spcBef>
                <a:spcPct val="0"/>
              </a:spcBef>
              <a:buFont typeface="Symbol" panose="05050102010706020507" pitchFamily="18" charset="2"/>
              <a:buNone/>
            </a:pPr>
            <a:r>
              <a:rPr lang="en-GB" altLang="cs-CZ" sz="2800" b="0" i="1" dirty="0">
                <a:latin typeface="Symbol" panose="05050102010706020507" pitchFamily="18" charset="2"/>
              </a:rPr>
              <a:t>a </a:t>
            </a:r>
            <a:r>
              <a:rPr lang="en-GB" altLang="cs-CZ" sz="2800" b="0" i="1" dirty="0"/>
              <a:t>= </a:t>
            </a:r>
            <a:r>
              <a:rPr lang="en-GB" altLang="cs-CZ" sz="2800" b="0" dirty="0"/>
              <a:t>log</a:t>
            </a:r>
            <a:r>
              <a:rPr lang="en-GB" altLang="cs-CZ" sz="2800" b="0" baseline="-25000" dirty="0"/>
              <a:t>10</a:t>
            </a:r>
            <a:r>
              <a:rPr lang="en-GB" altLang="cs-CZ" sz="2800" b="0" dirty="0"/>
              <a:t>(</a:t>
            </a:r>
            <a:r>
              <a:rPr lang="en-GB" altLang="cs-CZ" sz="2800" b="0" i="1" dirty="0"/>
              <a:t>I</a:t>
            </a:r>
            <a:r>
              <a:rPr lang="en-GB" altLang="cs-CZ" sz="2800" b="0" i="1" baseline="-25000" dirty="0"/>
              <a:t>0</a:t>
            </a:r>
            <a:r>
              <a:rPr lang="en-GB" altLang="cs-CZ" sz="2800" b="0" dirty="0"/>
              <a:t>/</a:t>
            </a:r>
            <a:r>
              <a:rPr lang="en-GB" altLang="cs-CZ" sz="2800" b="0" i="1" dirty="0"/>
              <a:t>I</a:t>
            </a:r>
            <a:r>
              <a:rPr lang="en-GB" altLang="cs-CZ" sz="2800" b="0" i="1" baseline="-25000" dirty="0"/>
              <a:t>X</a:t>
            </a:r>
            <a:r>
              <a:rPr lang="en-GB" altLang="cs-CZ" sz="2800" b="0" dirty="0"/>
              <a:t>)/2</a:t>
            </a:r>
            <a:r>
              <a:rPr lang="en-GB" altLang="cs-CZ" sz="2800" b="0" i="1" dirty="0"/>
              <a:t>x</a:t>
            </a:r>
            <a:r>
              <a:rPr lang="cs-CZ" altLang="cs-CZ" sz="2800" b="0" i="1" dirty="0"/>
              <a:t>,</a:t>
            </a:r>
            <a:endParaRPr lang="en-GB" altLang="cs-CZ" sz="2800" b="0" i="1" dirty="0"/>
          </a:p>
          <a:p>
            <a:pPr eaLnBrk="1" hangingPunct="1">
              <a:spcBef>
                <a:spcPct val="0"/>
              </a:spcBef>
              <a:buFont typeface="Symbol" panose="05050102010706020507" pitchFamily="18" charset="2"/>
              <a:buNone/>
            </a:pPr>
            <a:endParaRPr lang="en-GB" altLang="cs-CZ" sz="2400" b="0" dirty="0"/>
          </a:p>
          <a:p>
            <a:pPr eaLnBrk="1" hangingPunct="1">
              <a:spcBef>
                <a:spcPct val="0"/>
              </a:spcBef>
              <a:buFont typeface="Symbol" panose="05050102010706020507" pitchFamily="18" charset="2"/>
              <a:buNone/>
            </a:pPr>
            <a:r>
              <a:rPr lang="cs-CZ" altLang="cs-CZ" sz="2400" b="0" dirty="0"/>
              <a:t>můžeme</a:t>
            </a:r>
            <a:r>
              <a:rPr lang="en-GB" altLang="cs-CZ" sz="2400" b="0" dirty="0"/>
              <a:t> </a:t>
            </a:r>
            <a:r>
              <a:rPr lang="en-GB" altLang="cs-CZ" sz="2400" b="0" dirty="0">
                <a:sym typeface="Symbol" panose="05050102010706020507" pitchFamily="18" charset="2"/>
              </a:rPr>
              <a:t></a:t>
            </a:r>
            <a:r>
              <a:rPr lang="en-GB" altLang="cs-CZ" sz="2400" b="0" dirty="0"/>
              <a:t> </a:t>
            </a:r>
            <a:r>
              <a:rPr lang="cs-CZ" altLang="cs-CZ" sz="2400" b="0" dirty="0"/>
              <a:t>vyjádřit v jednotkách</a:t>
            </a:r>
            <a:r>
              <a:rPr lang="en-GB" altLang="cs-CZ" sz="2400" b="0" dirty="0"/>
              <a:t> </a:t>
            </a:r>
            <a:r>
              <a:rPr lang="en-GB" altLang="cs-CZ" sz="2400" b="0" dirty="0">
                <a:solidFill>
                  <a:srgbClr val="FF3300"/>
                </a:solidFill>
              </a:rPr>
              <a:t>dB/cm</a:t>
            </a:r>
            <a:r>
              <a:rPr lang="en-GB" altLang="cs-CZ" sz="2400" b="0" dirty="0"/>
              <a:t>. </a:t>
            </a:r>
            <a:r>
              <a:rPr lang="cs-CZ" altLang="cs-CZ" sz="2400" b="0" dirty="0"/>
              <a:t>Při </a:t>
            </a:r>
            <a:r>
              <a:rPr lang="en-GB" altLang="cs-CZ" sz="2400" b="0" dirty="0"/>
              <a:t>1 MHz: </a:t>
            </a:r>
            <a:r>
              <a:rPr lang="cs-CZ" altLang="cs-CZ" sz="2400" b="0" dirty="0"/>
              <a:t>sval</a:t>
            </a:r>
            <a:r>
              <a:rPr lang="en-GB" altLang="cs-CZ" sz="2400" b="0" dirty="0"/>
              <a:t> 1</a:t>
            </a:r>
            <a:r>
              <a:rPr lang="cs-CZ" altLang="cs-CZ" sz="2400" b="0" dirty="0"/>
              <a:t>,</a:t>
            </a:r>
            <a:r>
              <a:rPr lang="en-GB" altLang="cs-CZ" sz="2400" b="0" dirty="0"/>
              <a:t>2, </a:t>
            </a:r>
            <a:r>
              <a:rPr lang="cs-CZ" altLang="cs-CZ" sz="2400" b="0" dirty="0"/>
              <a:t>játra</a:t>
            </a:r>
            <a:r>
              <a:rPr lang="en-GB" altLang="cs-CZ" sz="2400" b="0" dirty="0"/>
              <a:t> 0</a:t>
            </a:r>
            <a:r>
              <a:rPr lang="cs-CZ" altLang="cs-CZ" sz="2400" b="0" dirty="0"/>
              <a:t>,</a:t>
            </a:r>
            <a:r>
              <a:rPr lang="en-GB" altLang="cs-CZ" sz="2400" b="0" dirty="0"/>
              <a:t>5, </a:t>
            </a:r>
            <a:r>
              <a:rPr lang="cs-CZ" altLang="cs-CZ" sz="2400" b="0" dirty="0"/>
              <a:t>mozek</a:t>
            </a:r>
            <a:r>
              <a:rPr lang="en-GB" altLang="cs-CZ" sz="2400" b="0" dirty="0"/>
              <a:t> 0</a:t>
            </a:r>
            <a:r>
              <a:rPr lang="cs-CZ" altLang="cs-CZ" sz="2400" b="0" dirty="0"/>
              <a:t>,</a:t>
            </a:r>
            <a:r>
              <a:rPr lang="en-GB" altLang="cs-CZ" sz="2400" b="0" dirty="0"/>
              <a:t>9, </a:t>
            </a:r>
            <a:r>
              <a:rPr lang="cs-CZ" altLang="cs-CZ" sz="2400" b="0" dirty="0"/>
              <a:t>vazivová tkáň</a:t>
            </a:r>
            <a:r>
              <a:rPr lang="en-GB" altLang="cs-CZ" sz="2400" b="0" dirty="0"/>
              <a:t> 2</a:t>
            </a:r>
            <a:r>
              <a:rPr lang="cs-CZ" altLang="cs-CZ" sz="2400" b="0" dirty="0"/>
              <a:t>,</a:t>
            </a:r>
            <a:r>
              <a:rPr lang="en-GB" altLang="cs-CZ" sz="2400" b="0" dirty="0"/>
              <a:t>5, </a:t>
            </a:r>
            <a:r>
              <a:rPr lang="cs-CZ" altLang="cs-CZ" sz="2400" b="0" dirty="0"/>
              <a:t>kost</a:t>
            </a:r>
            <a:r>
              <a:rPr lang="en-GB" altLang="cs-CZ" sz="2400" b="0" dirty="0"/>
              <a:t> 8</a:t>
            </a:r>
            <a:r>
              <a:rPr lang="cs-CZ" altLang="cs-CZ" sz="2400" b="0" dirty="0"/>
              <a:t>,</a:t>
            </a:r>
            <a:r>
              <a:rPr lang="en-GB" altLang="cs-CZ" sz="2400" b="0" dirty="0"/>
              <a:t>0</a:t>
            </a:r>
            <a:r>
              <a:rPr lang="cs-CZ" altLang="cs-CZ" sz="2400" b="0" dirty="0"/>
              <a:t>.</a:t>
            </a:r>
            <a:endParaRPr lang="en-GB" altLang="cs-CZ" sz="2400" b="0" dirty="0"/>
          </a:p>
        </p:txBody>
      </p:sp>
      <p:sp>
        <p:nvSpPr>
          <p:cNvPr id="11268" name="Text Box 2">
            <a:extLst>
              <a:ext uri="{FF2B5EF4-FFF2-40B4-BE49-F238E27FC236}">
                <a16:creationId xmlns:a16="http://schemas.microsoft.com/office/drawing/2014/main" id="{4F6133B4-F8A8-4BEF-8D73-7DA925CDF50F}"/>
              </a:ext>
            </a:extLst>
          </p:cNvPr>
          <p:cNvSpPr txBox="1">
            <a:spLocks noChangeArrowheads="1"/>
          </p:cNvSpPr>
          <p:nvPr/>
        </p:nvSpPr>
        <p:spPr bwMode="auto">
          <a:xfrm>
            <a:off x="2286000" y="6858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en-GB" altLang="cs-CZ" sz="2400">
              <a:solidFill>
                <a:srgbClr val="FFFF00"/>
              </a:solidFill>
              <a:latin typeface="Times New Roman" panose="02020603050405020304" pitchFamily="18" charset="0"/>
            </a:endParaRPr>
          </a:p>
        </p:txBody>
      </p:sp>
      <p:sp>
        <p:nvSpPr>
          <p:cNvPr id="11269" name="Text Box 4">
            <a:extLst>
              <a:ext uri="{FF2B5EF4-FFF2-40B4-BE49-F238E27FC236}">
                <a16:creationId xmlns:a16="http://schemas.microsoft.com/office/drawing/2014/main" id="{14ACC97C-0170-4A93-B83A-4B0A14D0E818}"/>
              </a:ext>
            </a:extLst>
          </p:cNvPr>
          <p:cNvSpPr txBox="1">
            <a:spLocks noChangeArrowheads="1"/>
          </p:cNvSpPr>
          <p:nvPr/>
        </p:nvSpPr>
        <p:spPr bwMode="auto">
          <a:xfrm>
            <a:off x="2470087" y="192405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en-GB" altLang="cs-CZ" sz="2400">
              <a:solidFill>
                <a:srgbClr val="FFFF00"/>
              </a:solidFill>
              <a:latin typeface="Times New Roman" panose="02020603050405020304" pitchFamily="18" charset="0"/>
            </a:endParaRPr>
          </a:p>
        </p:txBody>
      </p:sp>
      <p:sp>
        <p:nvSpPr>
          <p:cNvPr id="11270" name="Rectangle 13">
            <a:extLst>
              <a:ext uri="{FF2B5EF4-FFF2-40B4-BE49-F238E27FC236}">
                <a16:creationId xmlns:a16="http://schemas.microsoft.com/office/drawing/2014/main" id="{60298349-6097-49FC-A446-C7A9BBEF6B31}"/>
              </a:ext>
            </a:extLst>
          </p:cNvPr>
          <p:cNvSpPr>
            <a:spLocks noGrp="1" noChangeArrowheads="1"/>
          </p:cNvSpPr>
          <p:nvPr>
            <p:ph type="title"/>
          </p:nvPr>
        </p:nvSpPr>
        <p:spPr>
          <a:xfrm>
            <a:off x="2135188" y="188913"/>
            <a:ext cx="8064500" cy="863600"/>
          </a:xfrm>
        </p:spPr>
        <p:txBody>
          <a:bodyPr/>
          <a:lstStyle/>
          <a:p>
            <a:pPr algn="l" eaLnBrk="1" hangingPunct="1"/>
            <a:r>
              <a:rPr lang="cs-CZ" altLang="cs-CZ" sz="3200" b="1" dirty="0">
                <a:solidFill>
                  <a:srgbClr val="0000DC"/>
                </a:solidFill>
              </a:rPr>
              <a:t>Akustické parametry prostředí</a:t>
            </a:r>
            <a:endParaRPr lang="en-GB" altLang="cs-CZ" sz="3200" b="1" dirty="0">
              <a:solidFill>
                <a:srgbClr val="0000DC"/>
              </a:solidFill>
            </a:endParaRPr>
          </a:p>
        </p:txBody>
      </p:sp>
      <p:graphicFrame>
        <p:nvGraphicFramePr>
          <p:cNvPr id="11271" name="Object 6">
            <a:extLst>
              <a:ext uri="{FF2B5EF4-FFF2-40B4-BE49-F238E27FC236}">
                <a16:creationId xmlns:a16="http://schemas.microsoft.com/office/drawing/2014/main" id="{BD224745-67DB-48DA-B0B5-EF0131886BE6}"/>
              </a:ext>
            </a:extLst>
          </p:cNvPr>
          <p:cNvGraphicFramePr>
            <a:graphicFrameLocks noGrp="1" noChangeAspect="1"/>
          </p:cNvGraphicFramePr>
          <p:nvPr>
            <p:ph sz="half" idx="1"/>
          </p:nvPr>
        </p:nvGraphicFramePr>
        <p:xfrm>
          <a:off x="3698875" y="3248025"/>
          <a:ext cx="133350" cy="361950"/>
        </p:xfrm>
        <a:graphic>
          <a:graphicData uri="http://schemas.openxmlformats.org/presentationml/2006/ole">
            <mc:AlternateContent xmlns:mc="http://schemas.openxmlformats.org/markup-compatibility/2006">
              <mc:Choice xmlns:v="urn:schemas-microsoft-com:vml" Requires="v">
                <p:oleObj name="Rovnice" r:id="rId3" imgW="114151" imgH="215619" progId="Equation.3">
                  <p:embed/>
                </p:oleObj>
              </mc:Choice>
              <mc:Fallback>
                <p:oleObj name="Rovnice" r:id="rId3" imgW="114151" imgH="215619" progId="Equation.3">
                  <p:embed/>
                  <p:pic>
                    <p:nvPicPr>
                      <p:cNvPr id="11271" name="Object 6">
                        <a:extLst>
                          <a:ext uri="{FF2B5EF4-FFF2-40B4-BE49-F238E27FC236}">
                            <a16:creationId xmlns:a16="http://schemas.microsoft.com/office/drawing/2014/main" id="{BD224745-67DB-48DA-B0B5-EF0131886B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8875" y="3248025"/>
                        <a:ext cx="13335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Ovál 2">
            <a:extLst>
              <a:ext uri="{FF2B5EF4-FFF2-40B4-BE49-F238E27FC236}">
                <a16:creationId xmlns:a16="http://schemas.microsoft.com/office/drawing/2014/main" id="{E5F50C77-1576-421C-A51D-A1A94A113F2B}"/>
              </a:ext>
            </a:extLst>
          </p:cNvPr>
          <p:cNvSpPr/>
          <p:nvPr/>
        </p:nvSpPr>
        <p:spPr bwMode="auto">
          <a:xfrm>
            <a:off x="6188350" y="2335941"/>
            <a:ext cx="1757908" cy="522418"/>
          </a:xfrm>
          <a:prstGeom prst="ellipse">
            <a:avLst/>
          </a:prstGeom>
          <a:noFill/>
          <a:ln w="9525" cap="flat" cmpd="sng" algn="ctr">
            <a:solidFill>
              <a:srgbClr val="FF33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800" b="1" i="0" u="none" strike="noStrike" cap="none" normalizeH="0" baseline="0">
              <a:ln>
                <a:noFill/>
              </a:ln>
              <a:effectLst/>
              <a:latin typeface="Arial" pitchFamily="34" charset="0"/>
            </a:endParaRPr>
          </a:p>
        </p:txBody>
      </p:sp>
    </p:spTree>
    <p:extLst>
      <p:ext uri="{BB962C8B-B14F-4D97-AF65-F5344CB8AC3E}">
        <p14:creationId xmlns:p14="http://schemas.microsoft.com/office/powerpoint/2010/main" val="975470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27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7">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27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číslo snímku 6">
            <a:extLst>
              <a:ext uri="{FF2B5EF4-FFF2-40B4-BE49-F238E27FC236}">
                <a16:creationId xmlns:a16="http://schemas.microsoft.com/office/drawing/2014/main" id="{FFB470BB-830F-458B-893F-509D76AB952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2E2CC66A-A44E-44FB-B318-83AB929C73DE}" type="slidenum">
              <a:rPr lang="cs-CZ" altLang="cs-CZ" b="0"/>
              <a:pPr eaLnBrk="1" hangingPunct="1"/>
              <a:t>8</a:t>
            </a:fld>
            <a:endParaRPr lang="cs-CZ" altLang="cs-CZ" b="0"/>
          </a:p>
        </p:txBody>
      </p:sp>
      <p:grpSp>
        <p:nvGrpSpPr>
          <p:cNvPr id="2" name="Group 43">
            <a:extLst>
              <a:ext uri="{FF2B5EF4-FFF2-40B4-BE49-F238E27FC236}">
                <a16:creationId xmlns:a16="http://schemas.microsoft.com/office/drawing/2014/main" id="{32DE4EE5-83AD-4BF4-9D15-8816ED3A96EB}"/>
              </a:ext>
            </a:extLst>
          </p:cNvPr>
          <p:cNvGrpSpPr>
            <a:grpSpLocks/>
          </p:cNvGrpSpPr>
          <p:nvPr/>
        </p:nvGrpSpPr>
        <p:grpSpPr bwMode="auto">
          <a:xfrm>
            <a:off x="7312499" y="1336612"/>
            <a:ext cx="3529012" cy="1957388"/>
            <a:chOff x="2971" y="1162"/>
            <a:chExt cx="2223" cy="1233"/>
          </a:xfrm>
        </p:grpSpPr>
        <p:sp>
          <p:nvSpPr>
            <p:cNvPr id="12306" name="Freeform 22">
              <a:extLst>
                <a:ext uri="{FF2B5EF4-FFF2-40B4-BE49-F238E27FC236}">
                  <a16:creationId xmlns:a16="http://schemas.microsoft.com/office/drawing/2014/main" id="{5F6EEA12-CB4D-40FB-9287-0BD04AE30150}"/>
                </a:ext>
              </a:extLst>
            </p:cNvPr>
            <p:cNvSpPr>
              <a:spLocks/>
            </p:cNvSpPr>
            <p:nvPr/>
          </p:nvSpPr>
          <p:spPr bwMode="auto">
            <a:xfrm>
              <a:off x="2971" y="1162"/>
              <a:ext cx="175" cy="1233"/>
            </a:xfrm>
            <a:custGeom>
              <a:avLst/>
              <a:gdLst>
                <a:gd name="T0" fmla="*/ 0 w 181"/>
                <a:gd name="T1" fmla="*/ 1233 h 1233"/>
                <a:gd name="T2" fmla="*/ 43 w 181"/>
                <a:gd name="T3" fmla="*/ 8 h 1233"/>
                <a:gd name="T4" fmla="*/ 169 w 181"/>
                <a:gd name="T5" fmla="*/ 1187 h 1233"/>
                <a:gd name="T6" fmla="*/ 0 60000 65536"/>
                <a:gd name="T7" fmla="*/ 0 60000 65536"/>
                <a:gd name="T8" fmla="*/ 0 60000 65536"/>
                <a:gd name="T9" fmla="*/ 0 w 181"/>
                <a:gd name="T10" fmla="*/ 0 h 1233"/>
                <a:gd name="T11" fmla="*/ 181 w 181"/>
                <a:gd name="T12" fmla="*/ 1233 h 1233"/>
              </a:gdLst>
              <a:ahLst/>
              <a:cxnLst>
                <a:cxn ang="T6">
                  <a:pos x="T0" y="T1"/>
                </a:cxn>
                <a:cxn ang="T7">
                  <a:pos x="T2" y="T3"/>
                </a:cxn>
                <a:cxn ang="T8">
                  <a:pos x="T4" y="T5"/>
                </a:cxn>
              </a:cxnLst>
              <a:rect l="T9" t="T10" r="T11" b="T12"/>
              <a:pathLst>
                <a:path w="181" h="1233">
                  <a:moveTo>
                    <a:pt x="0" y="1233"/>
                  </a:moveTo>
                  <a:cubicBezTo>
                    <a:pt x="7" y="624"/>
                    <a:pt x="15" y="16"/>
                    <a:pt x="45" y="8"/>
                  </a:cubicBezTo>
                  <a:cubicBezTo>
                    <a:pt x="75" y="0"/>
                    <a:pt x="158" y="990"/>
                    <a:pt x="181" y="1187"/>
                  </a:cubicBezTo>
                </a:path>
              </a:pathLst>
            </a:custGeom>
            <a:noFill/>
            <a:ln w="53975" cap="flat" cmpd="sng">
              <a:solidFill>
                <a:srgbClr val="FF3300"/>
              </a:solidFill>
              <a:prstDash val="solid"/>
              <a:round/>
              <a:headEnd type="none" w="med" len="med"/>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cs-CZ"/>
            </a:p>
          </p:txBody>
        </p:sp>
        <p:sp>
          <p:nvSpPr>
            <p:cNvPr id="12307" name="Freeform 24">
              <a:extLst>
                <a:ext uri="{FF2B5EF4-FFF2-40B4-BE49-F238E27FC236}">
                  <a16:creationId xmlns:a16="http://schemas.microsoft.com/office/drawing/2014/main" id="{8B4D122D-BE76-4F0E-872F-B085A10D9894}"/>
                </a:ext>
              </a:extLst>
            </p:cNvPr>
            <p:cNvSpPr>
              <a:spLocks/>
            </p:cNvSpPr>
            <p:nvPr/>
          </p:nvSpPr>
          <p:spPr bwMode="auto">
            <a:xfrm>
              <a:off x="3152" y="1609"/>
              <a:ext cx="959" cy="786"/>
            </a:xfrm>
            <a:custGeom>
              <a:avLst/>
              <a:gdLst>
                <a:gd name="T0" fmla="*/ 0 w 998"/>
                <a:gd name="T1" fmla="*/ 740 h 786"/>
                <a:gd name="T2" fmla="*/ 84 w 998"/>
                <a:gd name="T3" fmla="*/ 695 h 786"/>
                <a:gd name="T4" fmla="*/ 168 w 998"/>
                <a:gd name="T5" fmla="*/ 740 h 786"/>
                <a:gd name="T6" fmla="*/ 335 w 998"/>
                <a:gd name="T7" fmla="*/ 740 h 786"/>
                <a:gd name="T8" fmla="*/ 545 w 998"/>
                <a:gd name="T9" fmla="*/ 786 h 786"/>
                <a:gd name="T10" fmla="*/ 712 w 998"/>
                <a:gd name="T11" fmla="*/ 740 h 786"/>
                <a:gd name="T12" fmla="*/ 754 w 998"/>
                <a:gd name="T13" fmla="*/ 559 h 786"/>
                <a:gd name="T14" fmla="*/ 796 w 998"/>
                <a:gd name="T15" fmla="*/ 196 h 786"/>
                <a:gd name="T16" fmla="*/ 838 w 998"/>
                <a:gd name="T17" fmla="*/ 15 h 786"/>
                <a:gd name="T18" fmla="*/ 922 w 998"/>
                <a:gd name="T19" fmla="*/ 287 h 7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8"/>
                <a:gd name="T31" fmla="*/ 0 h 786"/>
                <a:gd name="T32" fmla="*/ 998 w 998"/>
                <a:gd name="T33" fmla="*/ 786 h 7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8" h="786">
                  <a:moveTo>
                    <a:pt x="0" y="740"/>
                  </a:moveTo>
                  <a:cubicBezTo>
                    <a:pt x="30" y="717"/>
                    <a:pt x="61" y="695"/>
                    <a:pt x="91" y="695"/>
                  </a:cubicBezTo>
                  <a:cubicBezTo>
                    <a:pt x="121" y="695"/>
                    <a:pt x="137" y="733"/>
                    <a:pt x="182" y="740"/>
                  </a:cubicBezTo>
                  <a:cubicBezTo>
                    <a:pt x="227" y="747"/>
                    <a:pt x="295" y="732"/>
                    <a:pt x="363" y="740"/>
                  </a:cubicBezTo>
                  <a:cubicBezTo>
                    <a:pt x="431" y="748"/>
                    <a:pt x="522" y="786"/>
                    <a:pt x="590" y="786"/>
                  </a:cubicBezTo>
                  <a:cubicBezTo>
                    <a:pt x="658" y="786"/>
                    <a:pt x="733" y="778"/>
                    <a:pt x="771" y="740"/>
                  </a:cubicBezTo>
                  <a:cubicBezTo>
                    <a:pt x="809" y="702"/>
                    <a:pt x="802" y="650"/>
                    <a:pt x="817" y="559"/>
                  </a:cubicBezTo>
                  <a:cubicBezTo>
                    <a:pt x="832" y="468"/>
                    <a:pt x="847" y="287"/>
                    <a:pt x="862" y="196"/>
                  </a:cubicBezTo>
                  <a:cubicBezTo>
                    <a:pt x="877" y="105"/>
                    <a:pt x="884" y="0"/>
                    <a:pt x="907" y="15"/>
                  </a:cubicBezTo>
                  <a:cubicBezTo>
                    <a:pt x="930" y="30"/>
                    <a:pt x="983" y="249"/>
                    <a:pt x="998" y="287"/>
                  </a:cubicBezTo>
                </a:path>
              </a:pathLst>
            </a:custGeom>
            <a:noFill/>
            <a:ln w="53975" cap="flat" cmpd="sng">
              <a:solidFill>
                <a:srgbClr val="FF3300"/>
              </a:solidFill>
              <a:prstDash val="solid"/>
              <a:round/>
              <a:headEnd type="none" w="med" len="med"/>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cs-CZ"/>
            </a:p>
          </p:txBody>
        </p:sp>
        <p:sp>
          <p:nvSpPr>
            <p:cNvPr id="12308" name="Freeform 27">
              <a:extLst>
                <a:ext uri="{FF2B5EF4-FFF2-40B4-BE49-F238E27FC236}">
                  <a16:creationId xmlns:a16="http://schemas.microsoft.com/office/drawing/2014/main" id="{A81AA9C2-91A6-4FBB-B85A-4E5ACC532A56}"/>
                </a:ext>
              </a:extLst>
            </p:cNvPr>
            <p:cNvSpPr>
              <a:spLocks/>
            </p:cNvSpPr>
            <p:nvPr/>
          </p:nvSpPr>
          <p:spPr bwMode="auto">
            <a:xfrm>
              <a:off x="4105" y="1888"/>
              <a:ext cx="1089" cy="507"/>
            </a:xfrm>
            <a:custGeom>
              <a:avLst/>
              <a:gdLst>
                <a:gd name="T0" fmla="*/ 0 w 1089"/>
                <a:gd name="T1" fmla="*/ 0 h 507"/>
                <a:gd name="T2" fmla="*/ 43 w 1089"/>
                <a:gd name="T3" fmla="*/ 317 h 507"/>
                <a:gd name="T4" fmla="*/ 87 w 1089"/>
                <a:gd name="T5" fmla="*/ 408 h 507"/>
                <a:gd name="T6" fmla="*/ 305 w 1089"/>
                <a:gd name="T7" fmla="*/ 453 h 507"/>
                <a:gd name="T8" fmla="*/ 522 w 1089"/>
                <a:gd name="T9" fmla="*/ 453 h 507"/>
                <a:gd name="T10" fmla="*/ 610 w 1089"/>
                <a:gd name="T11" fmla="*/ 499 h 507"/>
                <a:gd name="T12" fmla="*/ 740 w 1089"/>
                <a:gd name="T13" fmla="*/ 499 h 507"/>
                <a:gd name="T14" fmla="*/ 785 w 1089"/>
                <a:gd name="T15" fmla="*/ 453 h 507"/>
                <a:gd name="T16" fmla="*/ 837 w 1089"/>
                <a:gd name="T17" fmla="*/ 399 h 507"/>
                <a:gd name="T18" fmla="*/ 871 w 1089"/>
                <a:gd name="T19" fmla="*/ 317 h 507"/>
                <a:gd name="T20" fmla="*/ 895 w 1089"/>
                <a:gd name="T21" fmla="*/ 207 h 507"/>
                <a:gd name="T22" fmla="*/ 958 w 1089"/>
                <a:gd name="T23" fmla="*/ 453 h 507"/>
                <a:gd name="T24" fmla="*/ 1089 w 1089"/>
                <a:gd name="T25" fmla="*/ 499 h 5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9"/>
                <a:gd name="T40" fmla="*/ 0 h 507"/>
                <a:gd name="T41" fmla="*/ 1089 w 1089"/>
                <a:gd name="T42" fmla="*/ 507 h 5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9" h="507">
                  <a:moveTo>
                    <a:pt x="0" y="0"/>
                  </a:moveTo>
                  <a:cubicBezTo>
                    <a:pt x="14" y="124"/>
                    <a:pt x="29" y="249"/>
                    <a:pt x="43" y="317"/>
                  </a:cubicBezTo>
                  <a:cubicBezTo>
                    <a:pt x="58" y="385"/>
                    <a:pt x="44" y="385"/>
                    <a:pt x="87" y="408"/>
                  </a:cubicBezTo>
                  <a:cubicBezTo>
                    <a:pt x="131" y="431"/>
                    <a:pt x="233" y="446"/>
                    <a:pt x="305" y="453"/>
                  </a:cubicBezTo>
                  <a:cubicBezTo>
                    <a:pt x="377" y="460"/>
                    <a:pt x="472" y="445"/>
                    <a:pt x="522" y="453"/>
                  </a:cubicBezTo>
                  <a:cubicBezTo>
                    <a:pt x="573" y="461"/>
                    <a:pt x="573" y="491"/>
                    <a:pt x="610" y="499"/>
                  </a:cubicBezTo>
                  <a:cubicBezTo>
                    <a:pt x="646" y="507"/>
                    <a:pt x="712" y="507"/>
                    <a:pt x="740" y="499"/>
                  </a:cubicBezTo>
                  <a:cubicBezTo>
                    <a:pt x="769" y="491"/>
                    <a:pt x="769" y="470"/>
                    <a:pt x="785" y="453"/>
                  </a:cubicBezTo>
                  <a:cubicBezTo>
                    <a:pt x="801" y="436"/>
                    <a:pt x="823" y="421"/>
                    <a:pt x="837" y="399"/>
                  </a:cubicBezTo>
                  <a:cubicBezTo>
                    <a:pt x="851" y="377"/>
                    <a:pt x="861" y="349"/>
                    <a:pt x="871" y="317"/>
                  </a:cubicBezTo>
                  <a:cubicBezTo>
                    <a:pt x="881" y="285"/>
                    <a:pt x="881" y="184"/>
                    <a:pt x="895" y="207"/>
                  </a:cubicBezTo>
                  <a:cubicBezTo>
                    <a:pt x="909" y="230"/>
                    <a:pt x="926" y="404"/>
                    <a:pt x="958" y="453"/>
                  </a:cubicBezTo>
                  <a:cubicBezTo>
                    <a:pt x="990" y="502"/>
                    <a:pt x="1067" y="491"/>
                    <a:pt x="1089" y="499"/>
                  </a:cubicBezTo>
                </a:path>
              </a:pathLst>
            </a:custGeom>
            <a:noFill/>
            <a:ln w="53975" cap="flat" cmpd="sng">
              <a:solidFill>
                <a:srgbClr val="FF3300"/>
              </a:solidFill>
              <a:prstDash val="solid"/>
              <a:round/>
              <a:headEnd type="none" w="med" len="med"/>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cs-CZ"/>
            </a:p>
          </p:txBody>
        </p:sp>
      </p:grpSp>
      <p:sp>
        <p:nvSpPr>
          <p:cNvPr id="12292" name="Rectangle 5">
            <a:extLst>
              <a:ext uri="{FF2B5EF4-FFF2-40B4-BE49-F238E27FC236}">
                <a16:creationId xmlns:a16="http://schemas.microsoft.com/office/drawing/2014/main" id="{4CB73DAD-6B38-41D4-851C-0C4ED3DCD8BA}"/>
              </a:ext>
            </a:extLst>
          </p:cNvPr>
          <p:cNvSpPr>
            <a:spLocks noChangeArrowheads="1"/>
          </p:cNvSpPr>
          <p:nvPr/>
        </p:nvSpPr>
        <p:spPr bwMode="auto">
          <a:xfrm>
            <a:off x="2063750" y="170059"/>
            <a:ext cx="81359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spcBef>
                <a:spcPct val="0"/>
              </a:spcBef>
            </a:pPr>
            <a:r>
              <a:rPr lang="cs-CZ" altLang="cs-CZ" sz="3200" dirty="0">
                <a:solidFill>
                  <a:srgbClr val="0000DC"/>
                </a:solidFill>
              </a:rPr>
              <a:t>Akustické parametry prostředí</a:t>
            </a:r>
          </a:p>
          <a:p>
            <a:pPr eaLnBrk="1" hangingPunct="1">
              <a:spcBef>
                <a:spcPct val="0"/>
              </a:spcBef>
            </a:pPr>
            <a:r>
              <a:rPr lang="cs-CZ" altLang="cs-CZ" sz="1400" dirty="0"/>
              <a:t>(povinné jen pro radiologickou asistenci)</a:t>
            </a:r>
            <a:endParaRPr lang="en-GB" altLang="cs-CZ" sz="1400" dirty="0"/>
          </a:p>
        </p:txBody>
      </p:sp>
      <p:sp>
        <p:nvSpPr>
          <p:cNvPr id="12293" name="Text Box 6">
            <a:extLst>
              <a:ext uri="{FF2B5EF4-FFF2-40B4-BE49-F238E27FC236}">
                <a16:creationId xmlns:a16="http://schemas.microsoft.com/office/drawing/2014/main" id="{4EEAAF8E-45E1-404F-80CF-E735C724A698}"/>
              </a:ext>
            </a:extLst>
          </p:cNvPr>
          <p:cNvSpPr txBox="1">
            <a:spLocks noChangeArrowheads="1"/>
          </p:cNvSpPr>
          <p:nvPr/>
        </p:nvSpPr>
        <p:spPr bwMode="auto">
          <a:xfrm>
            <a:off x="1176800" y="1355471"/>
            <a:ext cx="4100050" cy="2923877"/>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sz="2400" dirty="0">
                <a:latin typeface="Arial Unicode MS" pitchFamily="34" charset="-128"/>
              </a:rPr>
              <a:t>Útlum ultrazvuku</a:t>
            </a:r>
            <a:r>
              <a:rPr lang="en-GB" altLang="cs-CZ" sz="2400" dirty="0">
                <a:latin typeface="Arial Unicode MS" pitchFamily="34" charset="-128"/>
              </a:rPr>
              <a:t> </a:t>
            </a:r>
            <a:endParaRPr lang="cs-CZ" altLang="cs-CZ" sz="2400" dirty="0">
              <a:latin typeface="Arial Unicode MS" pitchFamily="34" charset="-128"/>
            </a:endParaRPr>
          </a:p>
          <a:p>
            <a:pPr eaLnBrk="1" hangingPunct="1"/>
            <a:r>
              <a:rPr lang="cs-CZ" altLang="cs-CZ" sz="2000" b="0" dirty="0">
                <a:latin typeface="Arial Unicode MS" pitchFamily="34" charset="-128"/>
              </a:rPr>
              <a:t>Jestliže vyjádříme intenzitu UZ v decibelech</a:t>
            </a:r>
            <a:r>
              <a:rPr lang="en-GB" altLang="cs-CZ" sz="2000" b="0" dirty="0">
                <a:latin typeface="Arial Unicode MS" pitchFamily="34" charset="-128"/>
              </a:rPr>
              <a:t>, </a:t>
            </a:r>
            <a:r>
              <a:rPr lang="cs-CZ" altLang="cs-CZ" sz="2000" b="0" dirty="0">
                <a:latin typeface="Arial Unicode MS" pitchFamily="34" charset="-128"/>
              </a:rPr>
              <a:t>tj. na základě logaritmu poměru intenzity prošlé a původní (viz předchozí snímek), vidíme, že takto vyjádřené </a:t>
            </a:r>
            <a:r>
              <a:rPr lang="cs-CZ" altLang="cs-CZ" sz="2000" dirty="0">
                <a:latin typeface="Arial Unicode MS" pitchFamily="34" charset="-128"/>
              </a:rPr>
              <a:t>amplitudy odražených vln  (ech) klesají lineárně s hloubkou odrazu.</a:t>
            </a:r>
            <a:endParaRPr lang="en-GB" altLang="cs-CZ" sz="2000" dirty="0">
              <a:solidFill>
                <a:srgbClr val="FFFF00"/>
              </a:solidFill>
              <a:latin typeface="Arial Unicode MS" pitchFamily="34" charset="-128"/>
            </a:endParaRPr>
          </a:p>
        </p:txBody>
      </p:sp>
      <p:graphicFrame>
        <p:nvGraphicFramePr>
          <p:cNvPr id="6153" name="Object 9">
            <a:extLst>
              <a:ext uri="{FF2B5EF4-FFF2-40B4-BE49-F238E27FC236}">
                <a16:creationId xmlns:a16="http://schemas.microsoft.com/office/drawing/2014/main" id="{5292BCD2-7C72-45C9-9974-AD6FAE8DBC9E}"/>
              </a:ext>
            </a:extLst>
          </p:cNvPr>
          <p:cNvGraphicFramePr>
            <a:graphicFrameLocks noGrp="1" noChangeAspect="1"/>
          </p:cNvGraphicFramePr>
          <p:nvPr>
            <p:ph sz="half" idx="2"/>
            <p:extLst>
              <p:ext uri="{D42A27DB-BD31-4B8C-83A1-F6EECF244321}">
                <p14:modId xmlns:p14="http://schemas.microsoft.com/office/powerpoint/2010/main" val="2901911826"/>
              </p:ext>
            </p:extLst>
          </p:nvPr>
        </p:nvGraphicFramePr>
        <p:xfrm>
          <a:off x="1176800" y="4802527"/>
          <a:ext cx="6519658" cy="1218302"/>
        </p:xfrm>
        <a:graphic>
          <a:graphicData uri="http://schemas.openxmlformats.org/presentationml/2006/ole">
            <mc:AlternateContent xmlns:mc="http://schemas.openxmlformats.org/markup-compatibility/2006">
              <mc:Choice xmlns:v="urn:schemas-microsoft-com:vml" Requires="v">
                <p:oleObj name="Rovnice" r:id="rId3" imgW="2641600" imgH="431800" progId="Equation.3">
                  <p:embed/>
                </p:oleObj>
              </mc:Choice>
              <mc:Fallback>
                <p:oleObj name="Rovnice" r:id="rId3" imgW="2641600" imgH="431800" progId="Equation.3">
                  <p:embed/>
                  <p:pic>
                    <p:nvPicPr>
                      <p:cNvPr id="6153" name="Object 9">
                        <a:extLst>
                          <a:ext uri="{FF2B5EF4-FFF2-40B4-BE49-F238E27FC236}">
                            <a16:creationId xmlns:a16="http://schemas.microsoft.com/office/drawing/2014/main" id="{5292BCD2-7C72-45C9-9974-AD6FAE8DBC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6800" y="4802527"/>
                        <a:ext cx="6519658" cy="1218302"/>
                      </a:xfrm>
                      <a:prstGeom prst="rect">
                        <a:avLst/>
                      </a:prstGeom>
                      <a:solidFill>
                        <a:schemeClr val="bg1">
                          <a:alpha val="59999"/>
                        </a:schemeClr>
                      </a:solidFill>
                      <a:ln>
                        <a:noFill/>
                      </a:ln>
                      <a:effectLst/>
                    </p:spPr>
                  </p:pic>
                </p:oleObj>
              </mc:Fallback>
            </mc:AlternateContent>
          </a:graphicData>
        </a:graphic>
      </p:graphicFrame>
      <p:grpSp>
        <p:nvGrpSpPr>
          <p:cNvPr id="12295" name="Group 17">
            <a:extLst>
              <a:ext uri="{FF2B5EF4-FFF2-40B4-BE49-F238E27FC236}">
                <a16:creationId xmlns:a16="http://schemas.microsoft.com/office/drawing/2014/main" id="{6B0F1A46-C569-4233-89F5-6A144264012D}"/>
              </a:ext>
            </a:extLst>
          </p:cNvPr>
          <p:cNvGrpSpPr>
            <a:grpSpLocks/>
          </p:cNvGrpSpPr>
          <p:nvPr/>
        </p:nvGrpSpPr>
        <p:grpSpPr bwMode="auto">
          <a:xfrm>
            <a:off x="5772473" y="1033352"/>
            <a:ext cx="5119687" cy="3001963"/>
            <a:chOff x="2286" y="1036"/>
            <a:chExt cx="3225" cy="1891"/>
          </a:xfrm>
        </p:grpSpPr>
        <p:sp>
          <p:nvSpPr>
            <p:cNvPr id="12302" name="Line 12">
              <a:extLst>
                <a:ext uri="{FF2B5EF4-FFF2-40B4-BE49-F238E27FC236}">
                  <a16:creationId xmlns:a16="http://schemas.microsoft.com/office/drawing/2014/main" id="{4560C511-67A3-4138-BF8B-AC0CBB4BB2DB}"/>
                </a:ext>
              </a:extLst>
            </p:cNvPr>
            <p:cNvSpPr>
              <a:spLocks noChangeShapeType="1"/>
            </p:cNvSpPr>
            <p:nvPr/>
          </p:nvSpPr>
          <p:spPr bwMode="auto">
            <a:xfrm>
              <a:off x="2971" y="1162"/>
              <a:ext cx="0" cy="1588"/>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12303" name="Line 14">
              <a:extLst>
                <a:ext uri="{FF2B5EF4-FFF2-40B4-BE49-F238E27FC236}">
                  <a16:creationId xmlns:a16="http://schemas.microsoft.com/office/drawing/2014/main" id="{A3935DCA-7D86-4EFC-8A41-2D7421D3FC1A}"/>
                </a:ext>
              </a:extLst>
            </p:cNvPr>
            <p:cNvSpPr>
              <a:spLocks noChangeShapeType="1"/>
            </p:cNvSpPr>
            <p:nvPr/>
          </p:nvSpPr>
          <p:spPr bwMode="auto">
            <a:xfrm>
              <a:off x="2653" y="2478"/>
              <a:ext cx="2858" cy="0"/>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12304" name="Text Box 15">
              <a:extLst>
                <a:ext uri="{FF2B5EF4-FFF2-40B4-BE49-F238E27FC236}">
                  <a16:creationId xmlns:a16="http://schemas.microsoft.com/office/drawing/2014/main" id="{F3EC4BE8-64E8-4A6E-991D-11CE20959DE1}"/>
                </a:ext>
              </a:extLst>
            </p:cNvPr>
            <p:cNvSpPr txBox="1">
              <a:spLocks noChangeArrowheads="1"/>
            </p:cNvSpPr>
            <p:nvPr/>
          </p:nvSpPr>
          <p:spPr bwMode="auto">
            <a:xfrm>
              <a:off x="4422" y="2523"/>
              <a:ext cx="86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lIns="90000" tIns="46800" rIns="90000" bIns="468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a:t>hloubka </a:t>
              </a:r>
              <a:r>
                <a:rPr lang="en-US" altLang="cs-CZ"/>
                <a:t>[cm]</a:t>
              </a:r>
              <a:endParaRPr lang="cs-CZ" altLang="cs-CZ"/>
            </a:p>
          </p:txBody>
        </p:sp>
        <p:sp>
          <p:nvSpPr>
            <p:cNvPr id="12305" name="Text Box 16">
              <a:extLst>
                <a:ext uri="{FF2B5EF4-FFF2-40B4-BE49-F238E27FC236}">
                  <a16:creationId xmlns:a16="http://schemas.microsoft.com/office/drawing/2014/main" id="{C7DDED0F-FC7B-4403-8423-00D4FF38EE4A}"/>
                </a:ext>
              </a:extLst>
            </p:cNvPr>
            <p:cNvSpPr txBox="1">
              <a:spLocks noChangeArrowheads="1"/>
            </p:cNvSpPr>
            <p:nvPr/>
          </p:nvSpPr>
          <p:spPr bwMode="auto">
            <a:xfrm>
              <a:off x="2286" y="1036"/>
              <a:ext cx="680"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lIns="90000" tIns="46800" rIns="90000" bIns="468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cs-CZ" dirty="0"/>
                <a:t>I </a:t>
              </a:r>
              <a:r>
                <a:rPr lang="cs-CZ" altLang="cs-CZ" dirty="0"/>
                <a:t>nebo</a:t>
              </a:r>
            </a:p>
            <a:p>
              <a:pPr eaLnBrk="1" hangingPunct="1"/>
              <a:r>
                <a:rPr lang="en-US" altLang="cs-CZ" dirty="0"/>
                <a:t>P</a:t>
              </a:r>
              <a:r>
                <a:rPr lang="cs-CZ" altLang="cs-CZ" dirty="0"/>
                <a:t> </a:t>
              </a:r>
              <a:r>
                <a:rPr lang="en-US" altLang="cs-CZ" dirty="0"/>
                <a:t>[dB]</a:t>
              </a:r>
              <a:endParaRPr lang="cs-CZ" altLang="cs-CZ" dirty="0"/>
            </a:p>
          </p:txBody>
        </p:sp>
      </p:grpSp>
      <p:sp>
        <p:nvSpPr>
          <p:cNvPr id="6174" name="Line 30">
            <a:extLst>
              <a:ext uri="{FF2B5EF4-FFF2-40B4-BE49-F238E27FC236}">
                <a16:creationId xmlns:a16="http://schemas.microsoft.com/office/drawing/2014/main" id="{99CB17E0-6EC8-4541-A6AB-9E3ED28B954B}"/>
              </a:ext>
            </a:extLst>
          </p:cNvPr>
          <p:cNvSpPr>
            <a:spLocks noChangeShapeType="1"/>
          </p:cNvSpPr>
          <p:nvPr/>
        </p:nvSpPr>
        <p:spPr bwMode="auto">
          <a:xfrm>
            <a:off x="7148042" y="1204107"/>
            <a:ext cx="3744913" cy="1728787"/>
          </a:xfrm>
          <a:prstGeom prst="line">
            <a:avLst/>
          </a:prstGeom>
          <a:noFill/>
          <a:ln w="19050">
            <a:solidFill>
              <a:schemeClr val="tx1"/>
            </a:solidFill>
            <a:prstDash val="dash"/>
            <a:round/>
            <a:headEnd/>
            <a:tailEnd type="none" w="lg" len="lg"/>
          </a:ln>
          <a:extLst>
            <a:ext uri="{909E8E84-426E-40DD-AFC4-6F175D3DCCD1}">
              <a14:hiddenFill xmlns:a14="http://schemas.microsoft.com/office/drawing/2010/main">
                <a:noFill/>
              </a14:hiddenFill>
            </a:ext>
          </a:extLst>
        </p:spPr>
        <p:txBody>
          <a:bodyPr wrap="square" lIns="90000" tIns="46800" rIns="90000" bIns="46800">
            <a:spAutoFit/>
          </a:bodyPr>
          <a:lstStyle/>
          <a:p>
            <a:endParaRPr lang="cs-CZ"/>
          </a:p>
        </p:txBody>
      </p:sp>
      <p:grpSp>
        <p:nvGrpSpPr>
          <p:cNvPr id="4" name="Group 38">
            <a:extLst>
              <a:ext uri="{FF2B5EF4-FFF2-40B4-BE49-F238E27FC236}">
                <a16:creationId xmlns:a16="http://schemas.microsoft.com/office/drawing/2014/main" id="{7B790787-6127-470A-A853-255EBF4DAC6A}"/>
              </a:ext>
            </a:extLst>
          </p:cNvPr>
          <p:cNvGrpSpPr>
            <a:grpSpLocks/>
          </p:cNvGrpSpPr>
          <p:nvPr/>
        </p:nvGrpSpPr>
        <p:grpSpPr bwMode="auto">
          <a:xfrm>
            <a:off x="7364736" y="1225106"/>
            <a:ext cx="4184651" cy="836613"/>
            <a:chOff x="2880" y="953"/>
            <a:chExt cx="2636" cy="527"/>
          </a:xfrm>
        </p:grpSpPr>
        <p:sp>
          <p:nvSpPr>
            <p:cNvPr id="12298" name="Line 33">
              <a:extLst>
                <a:ext uri="{FF2B5EF4-FFF2-40B4-BE49-F238E27FC236}">
                  <a16:creationId xmlns:a16="http://schemas.microsoft.com/office/drawing/2014/main" id="{9C51BEE3-D005-4F7C-9EBE-831D95EB7DD8}"/>
                </a:ext>
              </a:extLst>
            </p:cNvPr>
            <p:cNvSpPr>
              <a:spLocks noChangeShapeType="1"/>
            </p:cNvSpPr>
            <p:nvPr/>
          </p:nvSpPr>
          <p:spPr bwMode="auto">
            <a:xfrm>
              <a:off x="2880" y="1026"/>
              <a:ext cx="1497" cy="0"/>
            </a:xfrm>
            <a:prstGeom prst="line">
              <a:avLst/>
            </a:prstGeom>
            <a:noFill/>
            <a:ln w="19050">
              <a:solidFill>
                <a:schemeClr val="tx1"/>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12299" name="Line 34">
              <a:extLst>
                <a:ext uri="{FF2B5EF4-FFF2-40B4-BE49-F238E27FC236}">
                  <a16:creationId xmlns:a16="http://schemas.microsoft.com/office/drawing/2014/main" id="{9152503C-ACA4-495B-B876-E11E45E3A99F}"/>
                </a:ext>
              </a:extLst>
            </p:cNvPr>
            <p:cNvSpPr>
              <a:spLocks noChangeShapeType="1"/>
            </p:cNvSpPr>
            <p:nvPr/>
          </p:nvSpPr>
          <p:spPr bwMode="auto">
            <a:xfrm>
              <a:off x="3923" y="1480"/>
              <a:ext cx="454" cy="0"/>
            </a:xfrm>
            <a:prstGeom prst="line">
              <a:avLst/>
            </a:prstGeom>
            <a:noFill/>
            <a:ln w="19050">
              <a:solidFill>
                <a:schemeClr val="tx1"/>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12300" name="Line 36">
              <a:extLst>
                <a:ext uri="{FF2B5EF4-FFF2-40B4-BE49-F238E27FC236}">
                  <a16:creationId xmlns:a16="http://schemas.microsoft.com/office/drawing/2014/main" id="{FD1D4D98-FF08-4761-B411-F894731BDCB6}"/>
                </a:ext>
              </a:extLst>
            </p:cNvPr>
            <p:cNvSpPr>
              <a:spLocks noChangeShapeType="1"/>
            </p:cNvSpPr>
            <p:nvPr/>
          </p:nvSpPr>
          <p:spPr bwMode="auto">
            <a:xfrm>
              <a:off x="4377" y="1026"/>
              <a:ext cx="0" cy="454"/>
            </a:xfrm>
            <a:prstGeom prst="line">
              <a:avLst/>
            </a:prstGeom>
            <a:noFill/>
            <a:ln w="19050">
              <a:solidFill>
                <a:schemeClr val="tx1"/>
              </a:solidFill>
              <a:round/>
              <a:headEnd type="triangle" w="med" len="med"/>
              <a:tailEnd type="triangle" w="sm" len="med"/>
            </a:ln>
            <a:extLst>
              <a:ext uri="{909E8E84-426E-40DD-AFC4-6F175D3DCCD1}">
                <a14:hiddenFill xmlns:a14="http://schemas.microsoft.com/office/drawing/2010/main">
                  <a:noFill/>
                </a14:hiddenFill>
              </a:ext>
            </a:extLst>
          </p:spPr>
          <p:txBody>
            <a:bodyPr lIns="90000" tIns="46800" rIns="90000" bIns="46800">
              <a:spAutoFit/>
            </a:bodyPr>
            <a:lstStyle/>
            <a:p>
              <a:endParaRPr lang="cs-CZ"/>
            </a:p>
          </p:txBody>
        </p:sp>
        <p:sp>
          <p:nvSpPr>
            <p:cNvPr id="12301" name="Text Box 37">
              <a:extLst>
                <a:ext uri="{FF2B5EF4-FFF2-40B4-BE49-F238E27FC236}">
                  <a16:creationId xmlns:a16="http://schemas.microsoft.com/office/drawing/2014/main" id="{3A656EB5-C7B6-47A3-A9B6-2D5EF6E09C56}"/>
                </a:ext>
              </a:extLst>
            </p:cNvPr>
            <p:cNvSpPr txBox="1">
              <a:spLocks noChangeArrowheads="1"/>
            </p:cNvSpPr>
            <p:nvPr/>
          </p:nvSpPr>
          <p:spPr bwMode="auto">
            <a:xfrm>
              <a:off x="4473" y="953"/>
              <a:ext cx="10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lIns="90000" tIns="46800" rIns="90000" bIns="468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dirty="0"/>
                <a:t>útlum</a:t>
              </a:r>
            </a:p>
          </p:txBody>
        </p:sp>
      </p:grpSp>
    </p:spTree>
    <p:extLst>
      <p:ext uri="{BB962C8B-B14F-4D97-AF65-F5344CB8AC3E}">
        <p14:creationId xmlns:p14="http://schemas.microsoft.com/office/powerpoint/2010/main" val="220579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0"/>
                                        <p:tgtEl>
                                          <p:spTgt spid="2"/>
                                        </p:tgtEl>
                                      </p:cBhvr>
                                    </p:animEffect>
                                  </p:childTnLst>
                                </p:cTn>
                              </p:par>
                            </p:childTnLst>
                          </p:cTn>
                        </p:par>
                        <p:par>
                          <p:cTn id="8" fill="hold" nodeType="afterGroup">
                            <p:stCondLst>
                              <p:cond delay="5000"/>
                            </p:stCondLst>
                            <p:childTnLst>
                              <p:par>
                                <p:cTn id="9" presetID="22" presetClass="entr" presetSubtype="8" fill="hold" nodeType="afterEffect">
                                  <p:stCondLst>
                                    <p:cond delay="0"/>
                                  </p:stCondLst>
                                  <p:childTnLst>
                                    <p:set>
                                      <p:cBhvr>
                                        <p:cTn id="10" dur="1" fill="hold">
                                          <p:stCondLst>
                                            <p:cond delay="0"/>
                                          </p:stCondLst>
                                        </p:cTn>
                                        <p:tgtEl>
                                          <p:spTgt spid="6174"/>
                                        </p:tgtEl>
                                        <p:attrNameLst>
                                          <p:attrName>style.visibility</p:attrName>
                                        </p:attrNameLst>
                                      </p:cBhvr>
                                      <p:to>
                                        <p:strVal val="visible"/>
                                      </p:to>
                                    </p:set>
                                    <p:animEffect transition="in" filter="wipe(left)">
                                      <p:cBhvr>
                                        <p:cTn id="11" dur="3000"/>
                                        <p:tgtEl>
                                          <p:spTgt spid="6174"/>
                                        </p:tgtEl>
                                      </p:cBhvr>
                                    </p:animEffect>
                                  </p:childTnLst>
                                </p:cTn>
                              </p:par>
                            </p:childTnLst>
                          </p:cTn>
                        </p:par>
                        <p:par>
                          <p:cTn id="12" fill="hold" nodeType="afterGroup">
                            <p:stCondLst>
                              <p:cond delay="8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3000"/>
                                        <p:tgtEl>
                                          <p:spTgt spid="4"/>
                                        </p:tgtEl>
                                      </p:cBhvr>
                                    </p:animEffect>
                                  </p:childTnLst>
                                </p:cTn>
                              </p:par>
                            </p:childTnLst>
                          </p:cTn>
                        </p:par>
                        <p:par>
                          <p:cTn id="16" fill="hold" nodeType="afterGroup">
                            <p:stCondLst>
                              <p:cond delay="11000"/>
                            </p:stCondLst>
                            <p:childTnLst>
                              <p:par>
                                <p:cTn id="17" presetID="22" presetClass="entr" presetSubtype="8" fill="hold" nodeType="afterEffect">
                                  <p:stCondLst>
                                    <p:cond delay="2000"/>
                                  </p:stCondLst>
                                  <p:childTnLst>
                                    <p:set>
                                      <p:cBhvr>
                                        <p:cTn id="18" dur="1" fill="hold">
                                          <p:stCondLst>
                                            <p:cond delay="0"/>
                                          </p:stCondLst>
                                        </p:cTn>
                                        <p:tgtEl>
                                          <p:spTgt spid="6153"/>
                                        </p:tgtEl>
                                        <p:attrNameLst>
                                          <p:attrName>style.visibility</p:attrName>
                                        </p:attrNameLst>
                                      </p:cBhvr>
                                      <p:to>
                                        <p:strVal val="visible"/>
                                      </p:to>
                                    </p:set>
                                    <p:animEffect transition="in" filter="wipe(left)">
                                      <p:cBhvr>
                                        <p:cTn id="19" dur="20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číslo snímku 4">
            <a:extLst>
              <a:ext uri="{FF2B5EF4-FFF2-40B4-BE49-F238E27FC236}">
                <a16:creationId xmlns:a16="http://schemas.microsoft.com/office/drawing/2014/main" id="{8E4479BF-FCA3-49FD-9432-1B49C43EA6F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6D3AD787-1E16-4010-9B0C-C4F6D4806DA3}" type="slidenum">
              <a:rPr lang="cs-CZ" altLang="cs-CZ" b="0"/>
              <a:pPr eaLnBrk="1" hangingPunct="1"/>
              <a:t>9</a:t>
            </a:fld>
            <a:endParaRPr lang="cs-CZ" altLang="cs-CZ" b="0"/>
          </a:p>
        </p:txBody>
      </p:sp>
      <p:sp>
        <p:nvSpPr>
          <p:cNvPr id="14339" name="Text Box 3">
            <a:extLst>
              <a:ext uri="{FF2B5EF4-FFF2-40B4-BE49-F238E27FC236}">
                <a16:creationId xmlns:a16="http://schemas.microsoft.com/office/drawing/2014/main" id="{0AB4A509-F6AD-49E1-AE3B-C7F10605CD29}"/>
              </a:ext>
            </a:extLst>
          </p:cNvPr>
          <p:cNvSpPr txBox="1">
            <a:spLocks noChangeArrowheads="1"/>
          </p:cNvSpPr>
          <p:nvPr/>
        </p:nvSpPr>
        <p:spPr bwMode="auto">
          <a:xfrm>
            <a:off x="1478943" y="2153826"/>
            <a:ext cx="8731857" cy="1015663"/>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sz="2000" b="0" dirty="0">
                <a:cs typeface="Times New Roman" panose="02020603050405020304" pitchFamily="18" charset="0"/>
              </a:rPr>
              <a:t>Při kolmém dopadu UZ na rozhraní mezi prostředími s různým </a:t>
            </a:r>
            <a:r>
              <a:rPr lang="en-GB" altLang="cs-CZ" sz="2000" b="0" dirty="0">
                <a:cs typeface="Times New Roman" panose="02020603050405020304" pitchFamily="18" charset="0"/>
              </a:rPr>
              <a:t>Z  -  </a:t>
            </a:r>
            <a:r>
              <a:rPr lang="cs-CZ" altLang="cs-CZ" sz="2000" b="0" dirty="0">
                <a:cs typeface="Times New Roman" panose="02020603050405020304" pitchFamily="18" charset="0"/>
              </a:rPr>
              <a:t>část vln prochází a část se odráží</a:t>
            </a:r>
            <a:r>
              <a:rPr lang="en-GB" altLang="cs-CZ" sz="2000" b="0" dirty="0">
                <a:cs typeface="Times New Roman" panose="02020603050405020304" pitchFamily="18" charset="0"/>
              </a:rPr>
              <a:t> </a:t>
            </a:r>
            <a:r>
              <a:rPr lang="cs-CZ" altLang="cs-CZ" sz="2000" b="0" dirty="0">
                <a:cs typeface="Times New Roman" panose="02020603050405020304" pitchFamily="18" charset="0"/>
              </a:rPr>
              <a:t>- </a:t>
            </a:r>
            <a:r>
              <a:rPr lang="cs-CZ" altLang="cs-CZ" sz="2000" dirty="0">
                <a:cs typeface="Times New Roman" panose="02020603050405020304" pitchFamily="18" charset="0"/>
              </a:rPr>
              <a:t>čím větší je rozdíl akustických impedancí </a:t>
            </a:r>
            <a:r>
              <a:rPr lang="en-GB" altLang="cs-CZ" sz="2000" dirty="0">
                <a:cs typeface="Times New Roman" panose="02020603050405020304" pitchFamily="18" charset="0"/>
              </a:rPr>
              <a:t>Z,</a:t>
            </a:r>
            <a:r>
              <a:rPr lang="cs-CZ" altLang="cs-CZ" sz="2000" dirty="0">
                <a:cs typeface="Times New Roman" panose="02020603050405020304" pitchFamily="18" charset="0"/>
              </a:rPr>
              <a:t> tím je větší odraz</a:t>
            </a:r>
            <a:r>
              <a:rPr lang="en-GB" altLang="cs-CZ" sz="2000" b="0" dirty="0"/>
              <a:t>.</a:t>
            </a:r>
            <a:endParaRPr lang="en-GB" altLang="cs-CZ" sz="900" b="0" dirty="0"/>
          </a:p>
        </p:txBody>
      </p:sp>
      <p:sp>
        <p:nvSpPr>
          <p:cNvPr id="14340" name="Text Box 4">
            <a:extLst>
              <a:ext uri="{FF2B5EF4-FFF2-40B4-BE49-F238E27FC236}">
                <a16:creationId xmlns:a16="http://schemas.microsoft.com/office/drawing/2014/main" id="{1BFD0CB8-F420-4352-870C-5D364ADD292A}"/>
              </a:ext>
            </a:extLst>
          </p:cNvPr>
          <p:cNvSpPr txBox="1">
            <a:spLocks noChangeArrowheads="1"/>
          </p:cNvSpPr>
          <p:nvPr/>
        </p:nvSpPr>
        <p:spPr bwMode="auto">
          <a:xfrm>
            <a:off x="2495550" y="404813"/>
            <a:ext cx="7272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en-GB" altLang="cs-CZ" sz="2400">
              <a:solidFill>
                <a:srgbClr val="FFFF00"/>
              </a:solidFill>
              <a:latin typeface="Arial Unicode MS" pitchFamily="34" charset="-128"/>
            </a:endParaRPr>
          </a:p>
        </p:txBody>
      </p:sp>
      <p:sp>
        <p:nvSpPr>
          <p:cNvPr id="14341" name="Text Box 5">
            <a:extLst>
              <a:ext uri="{FF2B5EF4-FFF2-40B4-BE49-F238E27FC236}">
                <a16:creationId xmlns:a16="http://schemas.microsoft.com/office/drawing/2014/main" id="{D7D5E1AC-6F05-4251-A7D0-F8BF8F61B59E}"/>
              </a:ext>
            </a:extLst>
          </p:cNvPr>
          <p:cNvSpPr txBox="1">
            <a:spLocks noChangeArrowheads="1"/>
          </p:cNvSpPr>
          <p:nvPr/>
        </p:nvSpPr>
        <p:spPr bwMode="auto">
          <a:xfrm>
            <a:off x="1992313" y="170060"/>
            <a:ext cx="84248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spcBef>
                <a:spcPct val="0"/>
              </a:spcBef>
            </a:pPr>
            <a:r>
              <a:rPr lang="cs-CZ" altLang="cs-CZ" sz="3200" dirty="0">
                <a:solidFill>
                  <a:srgbClr val="0000DC"/>
                </a:solidFill>
              </a:rPr>
              <a:t>Akustické parametry prostředí</a:t>
            </a:r>
            <a:endParaRPr lang="en-GB" altLang="cs-CZ" sz="3200" dirty="0">
              <a:solidFill>
                <a:srgbClr val="0000DC"/>
              </a:solidFill>
            </a:endParaRPr>
          </a:p>
        </p:txBody>
      </p:sp>
      <p:pic>
        <p:nvPicPr>
          <p:cNvPr id="14343" name="Picture 7">
            <a:extLst>
              <a:ext uri="{FF2B5EF4-FFF2-40B4-BE49-F238E27FC236}">
                <a16:creationId xmlns:a16="http://schemas.microsoft.com/office/drawing/2014/main" id="{F3F751F7-AB9A-4717-9AD8-EECBAF32B7DF}"/>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t="14403"/>
          <a:stretch>
            <a:fillRect/>
          </a:stretch>
        </p:blipFill>
        <p:spPr>
          <a:xfrm>
            <a:off x="7176121" y="3200718"/>
            <a:ext cx="1552575" cy="2374900"/>
          </a:xfrm>
          <a:solidFill>
            <a:srgbClr val="000000"/>
          </a:solidFill>
        </p:spPr>
      </p:pic>
      <p:sp>
        <p:nvSpPr>
          <p:cNvPr id="14344" name="Rectangle 10">
            <a:extLst>
              <a:ext uri="{FF2B5EF4-FFF2-40B4-BE49-F238E27FC236}">
                <a16:creationId xmlns:a16="http://schemas.microsoft.com/office/drawing/2014/main" id="{1691E4D0-6B88-4D2A-B44D-015050821EB1}"/>
              </a:ext>
            </a:extLst>
          </p:cNvPr>
          <p:cNvSpPr>
            <a:spLocks noChangeArrowheads="1"/>
          </p:cNvSpPr>
          <p:nvPr/>
        </p:nvSpPr>
        <p:spPr bwMode="auto">
          <a:xfrm>
            <a:off x="1423283" y="5638076"/>
            <a:ext cx="9059559" cy="648512"/>
          </a:xfrm>
          <a:prstGeom prst="rect">
            <a:avLst/>
          </a:prstGeom>
          <a:solidFill>
            <a:schemeClr val="bg1">
              <a:alpha val="5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cs-CZ" altLang="cs-CZ" sz="1800" dirty="0">
                <a:solidFill>
                  <a:srgbClr val="FF3300"/>
                </a:solidFill>
              </a:rPr>
              <a:t>Koeficient odrazu</a:t>
            </a:r>
            <a:r>
              <a:rPr lang="en-GB" altLang="cs-CZ" sz="1800" dirty="0">
                <a:solidFill>
                  <a:srgbClr val="FF3300"/>
                </a:solidFill>
              </a:rPr>
              <a:t> R</a:t>
            </a:r>
            <a:r>
              <a:rPr lang="en-GB" altLang="cs-CZ" sz="1800" b="0" dirty="0"/>
              <a:t> – </a:t>
            </a:r>
            <a:r>
              <a:rPr lang="cs-CZ" altLang="cs-CZ" sz="1800" b="0" dirty="0"/>
              <a:t>poměr akustických tlaků odraženého a dopadajícího vlnění</a:t>
            </a:r>
            <a:endParaRPr lang="en-GB" altLang="cs-CZ" sz="1800" b="0" dirty="0"/>
          </a:p>
          <a:p>
            <a:pPr eaLnBrk="1" hangingPunct="1"/>
            <a:r>
              <a:rPr lang="cs-CZ" altLang="cs-CZ" sz="1800" dirty="0">
                <a:solidFill>
                  <a:srgbClr val="FF3300"/>
                </a:solidFill>
              </a:rPr>
              <a:t>Koeficient přenosu</a:t>
            </a:r>
            <a:r>
              <a:rPr lang="en-GB" altLang="cs-CZ" sz="1800" dirty="0">
                <a:solidFill>
                  <a:srgbClr val="FF3300"/>
                </a:solidFill>
              </a:rPr>
              <a:t> D</a:t>
            </a:r>
            <a:r>
              <a:rPr lang="en-GB" altLang="cs-CZ" sz="1800" dirty="0"/>
              <a:t> – </a:t>
            </a:r>
            <a:r>
              <a:rPr lang="cs-CZ" altLang="cs-CZ" sz="1800" b="0" dirty="0"/>
              <a:t>poměr akustických tlaků prošlého a dopadajícího vlnění</a:t>
            </a:r>
            <a:endParaRPr lang="en-GB" altLang="cs-CZ" sz="1800" b="0" dirty="0"/>
          </a:p>
        </p:txBody>
      </p:sp>
      <p:sp>
        <p:nvSpPr>
          <p:cNvPr id="2" name="Obdélník 1">
            <a:extLst>
              <a:ext uri="{FF2B5EF4-FFF2-40B4-BE49-F238E27FC236}">
                <a16:creationId xmlns:a16="http://schemas.microsoft.com/office/drawing/2014/main" id="{9A777678-6535-4387-B559-917AA21BF137}"/>
              </a:ext>
            </a:extLst>
          </p:cNvPr>
          <p:cNvSpPr/>
          <p:nvPr/>
        </p:nvSpPr>
        <p:spPr>
          <a:xfrm>
            <a:off x="1913269" y="969781"/>
            <a:ext cx="8297531" cy="1015663"/>
          </a:xfrm>
          <a:prstGeom prst="rect">
            <a:avLst/>
          </a:prstGeom>
        </p:spPr>
        <p:txBody>
          <a:bodyPr wrap="square">
            <a:spAutoFit/>
          </a:bodyPr>
          <a:lstStyle/>
          <a:p>
            <a:pPr eaLnBrk="1" hangingPunct="1"/>
            <a:r>
              <a:rPr lang="en-GB" altLang="cs-CZ" sz="2000" b="0" dirty="0">
                <a:solidFill>
                  <a:srgbClr val="FF3300"/>
                </a:solidFill>
              </a:rPr>
              <a:t>A</a:t>
            </a:r>
            <a:r>
              <a:rPr lang="cs-CZ" altLang="cs-CZ" sz="2000" b="0" dirty="0" err="1">
                <a:solidFill>
                  <a:srgbClr val="FF3300"/>
                </a:solidFill>
              </a:rPr>
              <a:t>kustická</a:t>
            </a:r>
            <a:r>
              <a:rPr lang="cs-CZ" altLang="cs-CZ" sz="2000" b="0" dirty="0">
                <a:solidFill>
                  <a:srgbClr val="FF3300"/>
                </a:solidFill>
              </a:rPr>
              <a:t> impedance:</a:t>
            </a:r>
            <a:r>
              <a:rPr lang="en-GB" altLang="cs-CZ" sz="2000" b="0" dirty="0">
                <a:solidFill>
                  <a:srgbClr val="FF3300"/>
                </a:solidFill>
              </a:rPr>
              <a:t> </a:t>
            </a:r>
            <a:r>
              <a:rPr lang="cs-CZ" altLang="cs-CZ" sz="2000" b="0" dirty="0"/>
              <a:t>součin rychlosti UZ</a:t>
            </a:r>
            <a:r>
              <a:rPr lang="en-GB" altLang="cs-CZ" sz="2000" b="0" dirty="0"/>
              <a:t> </a:t>
            </a:r>
            <a:r>
              <a:rPr lang="en-GB" altLang="cs-CZ" sz="2000" b="0" i="1" dirty="0"/>
              <a:t>c</a:t>
            </a:r>
            <a:r>
              <a:rPr lang="en-GB" altLang="cs-CZ" sz="2000" b="0" dirty="0"/>
              <a:t> a</a:t>
            </a:r>
            <a:r>
              <a:rPr lang="cs-CZ" altLang="cs-CZ" sz="2000" b="0" dirty="0"/>
              <a:t> hustoty prostředí</a:t>
            </a:r>
            <a:r>
              <a:rPr lang="en-GB" altLang="cs-CZ" sz="2000" b="0" dirty="0"/>
              <a:t> </a:t>
            </a:r>
            <a:r>
              <a:rPr lang="en-GB" altLang="cs-CZ" sz="2000" b="0" dirty="0">
                <a:latin typeface="Symbol" panose="05050102010706020507" pitchFamily="18" charset="2"/>
              </a:rPr>
              <a:t>r</a:t>
            </a:r>
          </a:p>
          <a:p>
            <a:pPr eaLnBrk="1" hangingPunct="1"/>
            <a:r>
              <a:rPr lang="en-GB" altLang="cs-CZ" sz="2000" b="0" dirty="0">
                <a:solidFill>
                  <a:srgbClr val="FFFF00"/>
                </a:solidFill>
              </a:rPr>
              <a:t>        </a:t>
            </a:r>
            <a:r>
              <a:rPr lang="en-GB" altLang="cs-CZ" sz="2000" b="0" dirty="0"/>
              <a:t>Z =  </a:t>
            </a:r>
            <a:r>
              <a:rPr lang="en-GB" altLang="cs-CZ" sz="2000" b="0" dirty="0">
                <a:sym typeface="Symbol" panose="05050102010706020507" pitchFamily="18" charset="2"/>
              </a:rPr>
              <a:t></a:t>
            </a:r>
            <a:r>
              <a:rPr lang="en-GB" altLang="cs-CZ" sz="2000" b="0" dirty="0"/>
              <a:t> c           (</a:t>
            </a:r>
            <a:r>
              <a:rPr lang="en-GB" altLang="cs-CZ" sz="2000" b="0" dirty="0" err="1"/>
              <a:t>Pa·s</a:t>
            </a:r>
            <a:r>
              <a:rPr lang="en-GB" altLang="cs-CZ" sz="2000" b="0" dirty="0"/>
              <a:t>/m) </a:t>
            </a:r>
          </a:p>
          <a:p>
            <a:pPr eaLnBrk="1" hangingPunct="1"/>
            <a:r>
              <a:rPr lang="en-GB" altLang="cs-CZ" sz="2000" b="0" dirty="0"/>
              <a:t>Z·10</a:t>
            </a:r>
            <a:r>
              <a:rPr lang="en-GB" altLang="cs-CZ" sz="2000" b="0" baseline="30000" dirty="0"/>
              <a:t>-6</a:t>
            </a:r>
            <a:r>
              <a:rPr lang="en-GB" altLang="cs-CZ" sz="2000" b="0" dirty="0"/>
              <a:t>: </a:t>
            </a:r>
            <a:r>
              <a:rPr lang="cs-CZ" altLang="cs-CZ" sz="2000" b="0" dirty="0"/>
              <a:t>svaly</a:t>
            </a:r>
            <a:r>
              <a:rPr lang="en-GB" altLang="cs-CZ" sz="2000" b="0" dirty="0"/>
              <a:t> 1</a:t>
            </a:r>
            <a:r>
              <a:rPr lang="cs-CZ" altLang="cs-CZ" sz="2000" b="0" dirty="0"/>
              <a:t>,</a:t>
            </a:r>
            <a:r>
              <a:rPr lang="en-GB" altLang="cs-CZ" sz="2000" b="0" dirty="0"/>
              <a:t>7, </a:t>
            </a:r>
            <a:r>
              <a:rPr lang="cs-CZ" altLang="cs-CZ" sz="2000" b="0" dirty="0"/>
              <a:t>játra</a:t>
            </a:r>
            <a:r>
              <a:rPr lang="en-GB" altLang="cs-CZ" sz="2000" b="0" dirty="0"/>
              <a:t> 1</a:t>
            </a:r>
            <a:r>
              <a:rPr lang="cs-CZ" altLang="cs-CZ" sz="2000" b="0" dirty="0"/>
              <a:t>,</a:t>
            </a:r>
            <a:r>
              <a:rPr lang="en-GB" altLang="cs-CZ" sz="2000" b="0" dirty="0"/>
              <a:t>65</a:t>
            </a:r>
            <a:r>
              <a:rPr lang="cs-CZ" altLang="cs-CZ" sz="2000" b="0" dirty="0"/>
              <a:t>, mozek</a:t>
            </a:r>
            <a:r>
              <a:rPr lang="en-GB" altLang="cs-CZ" sz="2000" b="0" dirty="0"/>
              <a:t> 1</a:t>
            </a:r>
            <a:r>
              <a:rPr lang="cs-CZ" altLang="cs-CZ" sz="2000" b="0" dirty="0"/>
              <a:t>,</a:t>
            </a:r>
            <a:r>
              <a:rPr lang="en-GB" altLang="cs-CZ" sz="2000" b="0" dirty="0"/>
              <a:t>56, </a:t>
            </a:r>
            <a:r>
              <a:rPr lang="cs-CZ" altLang="cs-CZ" sz="2000" b="0" dirty="0"/>
              <a:t>kost</a:t>
            </a:r>
            <a:r>
              <a:rPr lang="en-GB" altLang="cs-CZ" sz="2000" b="0" dirty="0"/>
              <a:t> 6</a:t>
            </a:r>
            <a:r>
              <a:rPr lang="cs-CZ" altLang="cs-CZ" sz="2000" b="0" dirty="0"/>
              <a:t>,</a:t>
            </a:r>
            <a:r>
              <a:rPr lang="en-GB" altLang="cs-CZ" sz="2000" b="0" dirty="0"/>
              <a:t>1, </a:t>
            </a:r>
            <a:r>
              <a:rPr lang="cs-CZ" altLang="cs-CZ" sz="2000" b="0" dirty="0"/>
              <a:t>voda</a:t>
            </a:r>
            <a:r>
              <a:rPr lang="en-GB" altLang="cs-CZ" sz="2000" b="0" dirty="0"/>
              <a:t> 1</a:t>
            </a:r>
            <a:r>
              <a:rPr lang="cs-CZ" altLang="cs-CZ" sz="2000" b="0" dirty="0"/>
              <a:t>,</a:t>
            </a:r>
            <a:r>
              <a:rPr lang="en-GB" altLang="cs-CZ" sz="2000" b="0" dirty="0"/>
              <a:t>48</a:t>
            </a:r>
          </a:p>
        </p:txBody>
      </p:sp>
      <mc:AlternateContent xmlns:mc="http://schemas.openxmlformats.org/markup-compatibility/2006" xmlns:a14="http://schemas.microsoft.com/office/drawing/2010/main">
        <mc:Choice Requires="a14">
          <p:sp>
            <p:nvSpPr>
              <p:cNvPr id="3" name="TextovéPole 2">
                <a:extLst>
                  <a:ext uri="{FF2B5EF4-FFF2-40B4-BE49-F238E27FC236}">
                    <a16:creationId xmlns:a16="http://schemas.microsoft.com/office/drawing/2014/main" id="{6E342828-7E85-4285-AA6E-1DF8F5E5B953}"/>
                  </a:ext>
                </a:extLst>
              </p:cNvPr>
              <p:cNvSpPr txBox="1"/>
              <p:nvPr/>
            </p:nvSpPr>
            <p:spPr>
              <a:xfrm>
                <a:off x="4120171" y="3432777"/>
                <a:ext cx="2334302" cy="6265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cs-CZ" sz="2000" b="1" i="1" smtClean="0">
                          <a:latin typeface="Cambria Math" panose="02040503050406030204" pitchFamily="18" charset="0"/>
                        </a:rPr>
                        <m:t>𝑹</m:t>
                      </m:r>
                      <m:r>
                        <a:rPr lang="cs-CZ" sz="2000" b="1" i="1" smtClean="0">
                          <a:latin typeface="Cambria Math" panose="02040503050406030204" pitchFamily="18" charset="0"/>
                        </a:rPr>
                        <m:t>=</m:t>
                      </m:r>
                      <m:f>
                        <m:fPr>
                          <m:ctrlPr>
                            <a:rPr lang="cs-CZ" sz="2000" b="1" i="1" smtClean="0">
                              <a:latin typeface="Cambria Math" panose="02040503050406030204" pitchFamily="18" charset="0"/>
                            </a:rPr>
                          </m:ctrlPr>
                        </m:fPr>
                        <m:num>
                          <m:sSub>
                            <m:sSubPr>
                              <m:ctrlPr>
                                <a:rPr lang="cs-CZ" sz="2000" b="1" i="1" smtClean="0">
                                  <a:latin typeface="Cambria Math" panose="02040503050406030204" pitchFamily="18" charset="0"/>
                                </a:rPr>
                              </m:ctrlPr>
                            </m:sSubPr>
                            <m:e>
                              <m:r>
                                <a:rPr lang="cs-CZ" sz="2000" b="1" i="1" smtClean="0">
                                  <a:latin typeface="Cambria Math" panose="02040503050406030204" pitchFamily="18" charset="0"/>
                                </a:rPr>
                                <m:t>𝑷</m:t>
                              </m:r>
                            </m:e>
                            <m:sub>
                              <m:r>
                                <a:rPr lang="cs-CZ" sz="2000" b="1" i="1" smtClean="0">
                                  <a:latin typeface="Cambria Math" panose="02040503050406030204" pitchFamily="18" charset="0"/>
                                </a:rPr>
                                <m:t>𝟏</m:t>
                              </m:r>
                            </m:sub>
                          </m:sSub>
                        </m:num>
                        <m:den>
                          <m:r>
                            <a:rPr lang="cs-CZ" sz="2000" b="1" i="1" smtClean="0">
                              <a:latin typeface="Cambria Math" panose="02040503050406030204" pitchFamily="18" charset="0"/>
                            </a:rPr>
                            <m:t>𝑷</m:t>
                          </m:r>
                        </m:den>
                      </m:f>
                      <m:r>
                        <a:rPr lang="cs-CZ" sz="2000" b="1" i="1" smtClean="0">
                          <a:latin typeface="Cambria Math" panose="02040503050406030204" pitchFamily="18" charset="0"/>
                        </a:rPr>
                        <m:t>=</m:t>
                      </m:r>
                      <m:f>
                        <m:fPr>
                          <m:ctrlPr>
                            <a:rPr lang="cs-CZ" sz="2000" b="1" i="1" smtClean="0">
                              <a:latin typeface="Cambria Math" panose="02040503050406030204" pitchFamily="18" charset="0"/>
                            </a:rPr>
                          </m:ctrlPr>
                        </m:fPr>
                        <m:num>
                          <m:sSub>
                            <m:sSubPr>
                              <m:ctrlPr>
                                <a:rPr lang="cs-CZ" sz="2000" b="1" i="1" smtClean="0">
                                  <a:latin typeface="Cambria Math" panose="02040503050406030204" pitchFamily="18" charset="0"/>
                                </a:rPr>
                              </m:ctrlPr>
                            </m:sSubPr>
                            <m:e>
                              <m:r>
                                <a:rPr lang="cs-CZ" sz="2000" b="1" i="1" smtClean="0">
                                  <a:latin typeface="Cambria Math" panose="02040503050406030204" pitchFamily="18" charset="0"/>
                                </a:rPr>
                                <m:t>𝒁</m:t>
                              </m:r>
                            </m:e>
                            <m:sub>
                              <m:r>
                                <a:rPr lang="cs-CZ" sz="2000" b="1" i="1" smtClean="0">
                                  <a:latin typeface="Cambria Math" panose="02040503050406030204" pitchFamily="18" charset="0"/>
                                </a:rPr>
                                <m:t>𝟐</m:t>
                              </m:r>
                            </m:sub>
                          </m:sSub>
                          <m:r>
                            <a:rPr lang="cs-CZ" sz="2000" b="1" i="1" smtClean="0">
                              <a:latin typeface="Cambria Math" panose="02040503050406030204" pitchFamily="18" charset="0"/>
                            </a:rPr>
                            <m:t>−</m:t>
                          </m:r>
                          <m:sSub>
                            <m:sSubPr>
                              <m:ctrlPr>
                                <a:rPr lang="cs-CZ" sz="2000" b="1" i="1" smtClean="0">
                                  <a:latin typeface="Cambria Math" panose="02040503050406030204" pitchFamily="18" charset="0"/>
                                </a:rPr>
                              </m:ctrlPr>
                            </m:sSubPr>
                            <m:e>
                              <m:r>
                                <a:rPr lang="cs-CZ" sz="2000" b="1" i="1" smtClean="0">
                                  <a:latin typeface="Cambria Math" panose="02040503050406030204" pitchFamily="18" charset="0"/>
                                </a:rPr>
                                <m:t>𝒁</m:t>
                              </m:r>
                            </m:e>
                            <m:sub>
                              <m:r>
                                <a:rPr lang="cs-CZ" sz="2000" b="1" i="1" smtClean="0">
                                  <a:latin typeface="Cambria Math" panose="02040503050406030204" pitchFamily="18" charset="0"/>
                                </a:rPr>
                                <m:t>𝟏</m:t>
                              </m:r>
                            </m:sub>
                          </m:sSub>
                        </m:num>
                        <m:den>
                          <m:sSub>
                            <m:sSubPr>
                              <m:ctrlPr>
                                <a:rPr lang="cs-CZ" sz="2000" i="1">
                                  <a:latin typeface="Cambria Math" panose="02040503050406030204" pitchFamily="18" charset="0"/>
                                </a:rPr>
                              </m:ctrlPr>
                            </m:sSubPr>
                            <m:e>
                              <m:r>
                                <a:rPr lang="cs-CZ" sz="2000" i="1">
                                  <a:latin typeface="Cambria Math" panose="02040503050406030204" pitchFamily="18" charset="0"/>
                                </a:rPr>
                                <m:t>𝒁</m:t>
                              </m:r>
                            </m:e>
                            <m:sub>
                              <m:r>
                                <a:rPr lang="cs-CZ" sz="2000" i="1">
                                  <a:latin typeface="Cambria Math" panose="02040503050406030204" pitchFamily="18" charset="0"/>
                                </a:rPr>
                                <m:t>𝟐</m:t>
                              </m:r>
                            </m:sub>
                          </m:sSub>
                          <m:r>
                            <a:rPr lang="cs-CZ" sz="2000" b="1" i="1" smtClean="0">
                              <a:latin typeface="Cambria Math" panose="02040503050406030204" pitchFamily="18" charset="0"/>
                            </a:rPr>
                            <m:t>+</m:t>
                          </m:r>
                          <m:sSub>
                            <m:sSubPr>
                              <m:ctrlPr>
                                <a:rPr lang="cs-CZ" sz="2000" i="1">
                                  <a:latin typeface="Cambria Math" panose="02040503050406030204" pitchFamily="18" charset="0"/>
                                </a:rPr>
                              </m:ctrlPr>
                            </m:sSubPr>
                            <m:e>
                              <m:r>
                                <a:rPr lang="cs-CZ" sz="2000" i="1">
                                  <a:latin typeface="Cambria Math" panose="02040503050406030204" pitchFamily="18" charset="0"/>
                                </a:rPr>
                                <m:t>𝒁</m:t>
                              </m:r>
                            </m:e>
                            <m:sub>
                              <m:r>
                                <a:rPr lang="cs-CZ" sz="2000" i="1">
                                  <a:latin typeface="Cambria Math" panose="02040503050406030204" pitchFamily="18" charset="0"/>
                                </a:rPr>
                                <m:t>𝟏</m:t>
                              </m:r>
                            </m:sub>
                          </m:sSub>
                        </m:den>
                      </m:f>
                    </m:oMath>
                  </m:oMathPara>
                </a14:m>
                <a:endParaRPr lang="cs-CZ" sz="2000" dirty="0"/>
              </a:p>
            </p:txBody>
          </p:sp>
        </mc:Choice>
        <mc:Fallback xmlns="">
          <p:sp>
            <p:nvSpPr>
              <p:cNvPr id="3" name="TextovéPole 2">
                <a:extLst>
                  <a:ext uri="{FF2B5EF4-FFF2-40B4-BE49-F238E27FC236}">
                    <a16:creationId xmlns:a16="http://schemas.microsoft.com/office/drawing/2014/main" id="{6E342828-7E85-4285-AA6E-1DF8F5E5B953}"/>
                  </a:ext>
                </a:extLst>
              </p:cNvPr>
              <p:cNvSpPr txBox="1">
                <a:spLocks noRot="1" noChangeAspect="1" noMove="1" noResize="1" noEditPoints="1" noAdjustHandles="1" noChangeArrowheads="1" noChangeShapeType="1" noTextEdit="1"/>
              </p:cNvSpPr>
              <p:nvPr/>
            </p:nvSpPr>
            <p:spPr>
              <a:xfrm>
                <a:off x="4120171" y="3432777"/>
                <a:ext cx="2334302" cy="626518"/>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ovéPole 3">
                <a:extLst>
                  <a:ext uri="{FF2B5EF4-FFF2-40B4-BE49-F238E27FC236}">
                    <a16:creationId xmlns:a16="http://schemas.microsoft.com/office/drawing/2014/main" id="{083B2AEF-5625-45E9-A248-E00C9C8CB379}"/>
                  </a:ext>
                </a:extLst>
              </p:cNvPr>
              <p:cNvSpPr txBox="1"/>
              <p:nvPr/>
            </p:nvSpPr>
            <p:spPr>
              <a:xfrm>
                <a:off x="3967186" y="4433024"/>
                <a:ext cx="2640272" cy="62850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cs-CZ" sz="2000" b="1" i="1" smtClean="0">
                          <a:latin typeface="Cambria Math" panose="02040503050406030204" pitchFamily="18" charset="0"/>
                        </a:rPr>
                        <m:t>𝑫</m:t>
                      </m:r>
                      <m:r>
                        <a:rPr lang="cs-CZ" sz="2000" b="1" i="1" smtClean="0">
                          <a:latin typeface="Cambria Math" panose="02040503050406030204" pitchFamily="18" charset="0"/>
                        </a:rPr>
                        <m:t>=</m:t>
                      </m:r>
                      <m:f>
                        <m:fPr>
                          <m:ctrlPr>
                            <a:rPr lang="cs-CZ" sz="2000" i="1">
                              <a:latin typeface="Cambria Math" panose="02040503050406030204" pitchFamily="18" charset="0"/>
                            </a:rPr>
                          </m:ctrlPr>
                        </m:fPr>
                        <m:num>
                          <m:sSub>
                            <m:sSubPr>
                              <m:ctrlPr>
                                <a:rPr lang="cs-CZ" sz="2000" i="1">
                                  <a:latin typeface="Cambria Math" panose="02040503050406030204" pitchFamily="18" charset="0"/>
                                </a:rPr>
                              </m:ctrlPr>
                            </m:sSubPr>
                            <m:e>
                              <m:r>
                                <a:rPr lang="cs-CZ" sz="2000" i="1">
                                  <a:latin typeface="Cambria Math" panose="02040503050406030204" pitchFamily="18" charset="0"/>
                                </a:rPr>
                                <m:t>𝑷</m:t>
                              </m:r>
                            </m:e>
                            <m:sub>
                              <m:r>
                                <a:rPr lang="cs-CZ" sz="2000" b="1" i="1" smtClean="0">
                                  <a:latin typeface="Cambria Math" panose="02040503050406030204" pitchFamily="18" charset="0"/>
                                </a:rPr>
                                <m:t>𝟐</m:t>
                              </m:r>
                            </m:sub>
                          </m:sSub>
                        </m:num>
                        <m:den>
                          <m:r>
                            <a:rPr lang="cs-CZ" sz="2000" i="1">
                              <a:latin typeface="Cambria Math" panose="02040503050406030204" pitchFamily="18" charset="0"/>
                            </a:rPr>
                            <m:t>𝑷</m:t>
                          </m:r>
                        </m:den>
                      </m:f>
                      <m:r>
                        <a:rPr lang="cs-CZ" sz="2000" i="1">
                          <a:latin typeface="Cambria Math" panose="02040503050406030204" pitchFamily="18" charset="0"/>
                        </a:rPr>
                        <m:t>=</m:t>
                      </m:r>
                      <m:f>
                        <m:fPr>
                          <m:ctrlPr>
                            <a:rPr lang="cs-CZ" sz="2000" i="1">
                              <a:latin typeface="Cambria Math" panose="02040503050406030204" pitchFamily="18" charset="0"/>
                            </a:rPr>
                          </m:ctrlPr>
                        </m:fPr>
                        <m:num>
                          <m:r>
                            <a:rPr lang="cs-CZ" sz="2000" b="1" i="1" smtClean="0">
                              <a:latin typeface="Cambria Math" panose="02040503050406030204" pitchFamily="18" charset="0"/>
                            </a:rPr>
                            <m:t>𝟐</m:t>
                          </m:r>
                          <m:sSub>
                            <m:sSubPr>
                              <m:ctrlPr>
                                <a:rPr lang="cs-CZ" sz="2000" i="1">
                                  <a:latin typeface="Cambria Math" panose="02040503050406030204" pitchFamily="18" charset="0"/>
                                </a:rPr>
                              </m:ctrlPr>
                            </m:sSubPr>
                            <m:e>
                              <m:r>
                                <a:rPr lang="cs-CZ" sz="2000" i="1">
                                  <a:latin typeface="Cambria Math" panose="02040503050406030204" pitchFamily="18" charset="0"/>
                                </a:rPr>
                                <m:t>𝒁</m:t>
                              </m:r>
                            </m:e>
                            <m:sub>
                              <m:r>
                                <a:rPr lang="cs-CZ" sz="2000" i="1">
                                  <a:latin typeface="Cambria Math" panose="02040503050406030204" pitchFamily="18" charset="0"/>
                                </a:rPr>
                                <m:t>𝟏</m:t>
                              </m:r>
                            </m:sub>
                          </m:sSub>
                        </m:num>
                        <m:den>
                          <m:sSub>
                            <m:sSubPr>
                              <m:ctrlPr>
                                <a:rPr lang="cs-CZ" sz="2000" i="1">
                                  <a:latin typeface="Cambria Math" panose="02040503050406030204" pitchFamily="18" charset="0"/>
                                </a:rPr>
                              </m:ctrlPr>
                            </m:sSubPr>
                            <m:e>
                              <m:r>
                                <a:rPr lang="cs-CZ" sz="2000" i="1">
                                  <a:latin typeface="Cambria Math" panose="02040503050406030204" pitchFamily="18" charset="0"/>
                                </a:rPr>
                                <m:t>𝒁</m:t>
                              </m:r>
                            </m:e>
                            <m:sub>
                              <m:r>
                                <a:rPr lang="cs-CZ" sz="2000" i="1">
                                  <a:latin typeface="Cambria Math" panose="02040503050406030204" pitchFamily="18" charset="0"/>
                                </a:rPr>
                                <m:t>𝟐</m:t>
                              </m:r>
                            </m:sub>
                          </m:sSub>
                          <m:r>
                            <a:rPr lang="cs-CZ" sz="2000" i="1">
                              <a:latin typeface="Cambria Math" panose="02040503050406030204" pitchFamily="18" charset="0"/>
                            </a:rPr>
                            <m:t>+</m:t>
                          </m:r>
                          <m:sSub>
                            <m:sSubPr>
                              <m:ctrlPr>
                                <a:rPr lang="cs-CZ" sz="2000" i="1">
                                  <a:latin typeface="Cambria Math" panose="02040503050406030204" pitchFamily="18" charset="0"/>
                                </a:rPr>
                              </m:ctrlPr>
                            </m:sSubPr>
                            <m:e>
                              <m:r>
                                <a:rPr lang="cs-CZ" sz="2000" i="1">
                                  <a:latin typeface="Cambria Math" panose="02040503050406030204" pitchFamily="18" charset="0"/>
                                </a:rPr>
                                <m:t>𝒁</m:t>
                              </m:r>
                            </m:e>
                            <m:sub>
                              <m:r>
                                <a:rPr lang="cs-CZ" sz="2000" i="1">
                                  <a:latin typeface="Cambria Math" panose="02040503050406030204" pitchFamily="18" charset="0"/>
                                </a:rPr>
                                <m:t>𝟏</m:t>
                              </m:r>
                            </m:sub>
                          </m:sSub>
                        </m:den>
                      </m:f>
                    </m:oMath>
                  </m:oMathPara>
                </a14:m>
                <a:endParaRPr lang="cs-CZ" sz="2000" dirty="0"/>
              </a:p>
            </p:txBody>
          </p:sp>
        </mc:Choice>
        <mc:Fallback xmlns="">
          <p:sp>
            <p:nvSpPr>
              <p:cNvPr id="4" name="TextovéPole 3">
                <a:extLst>
                  <a:ext uri="{FF2B5EF4-FFF2-40B4-BE49-F238E27FC236}">
                    <a16:creationId xmlns:a16="http://schemas.microsoft.com/office/drawing/2014/main" id="{083B2AEF-5625-45E9-A248-E00C9C8CB379}"/>
                  </a:ext>
                </a:extLst>
              </p:cNvPr>
              <p:cNvSpPr txBox="1">
                <a:spLocks noRot="1" noChangeAspect="1" noMove="1" noResize="1" noEditPoints="1" noAdjustHandles="1" noChangeArrowheads="1" noChangeShapeType="1" noTextEdit="1"/>
              </p:cNvSpPr>
              <p:nvPr/>
            </p:nvSpPr>
            <p:spPr>
              <a:xfrm>
                <a:off x="3967186" y="4433024"/>
                <a:ext cx="2640272" cy="628505"/>
              </a:xfrm>
              <a:prstGeom prst="rect">
                <a:avLst/>
              </a:prstGeom>
              <a:blipFill>
                <a:blip r:embed="rId7"/>
                <a:stretch>
                  <a:fillRect b="-971"/>
                </a:stretch>
              </a:blipFill>
            </p:spPr>
            <p:txBody>
              <a:bodyPr/>
              <a:lstStyle/>
              <a:p>
                <a:r>
                  <a:rPr lang="en-GB">
                    <a:noFill/>
                  </a:rPr>
                  <a:t> </a:t>
                </a:r>
              </a:p>
            </p:txBody>
          </p:sp>
        </mc:Fallback>
      </mc:AlternateContent>
    </p:spTree>
    <p:extLst>
      <p:ext uri="{BB962C8B-B14F-4D97-AF65-F5344CB8AC3E}">
        <p14:creationId xmlns:p14="http://schemas.microsoft.com/office/powerpoint/2010/main" val="3434022881"/>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0" ma:contentTypeDescription="Create a new document." ma:contentTypeScope="" ma:versionID="95a052b0847fd16805d557ab7f313c05">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485512-1CA8-4DFA-AD53-D4AD3EF7AD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39E6250-3CF2-4C03-8BDB-FC890C3EB9E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BBC64D6-CE6A-4B8F-9E06-9D36E473AA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muni-med-prezentace-16-9-en-v10</Template>
  <TotalTime>565</TotalTime>
  <Words>3954</Words>
  <Application>Microsoft Office PowerPoint</Application>
  <PresentationFormat>Širokoúhlá obrazovka</PresentationFormat>
  <Paragraphs>513</Paragraphs>
  <Slides>61</Slides>
  <Notes>57</Notes>
  <HiddenSlides>0</HiddenSlides>
  <MMClips>0</MMClips>
  <ScaleCrop>false</ScaleCrop>
  <HeadingPairs>
    <vt:vector size="8" baseType="variant">
      <vt:variant>
        <vt:lpstr>Použitá písma</vt:lpstr>
      </vt:variant>
      <vt:variant>
        <vt:i4>10</vt:i4>
      </vt:variant>
      <vt:variant>
        <vt:lpstr>Motiv</vt:lpstr>
      </vt:variant>
      <vt:variant>
        <vt:i4>1</vt:i4>
      </vt:variant>
      <vt:variant>
        <vt:lpstr>Vložené servery OLE</vt:lpstr>
      </vt:variant>
      <vt:variant>
        <vt:i4>3</vt:i4>
      </vt:variant>
      <vt:variant>
        <vt:lpstr>Nadpisy snímků</vt:lpstr>
      </vt:variant>
      <vt:variant>
        <vt:i4>61</vt:i4>
      </vt:variant>
    </vt:vector>
  </HeadingPairs>
  <TitlesOfParts>
    <vt:vector size="75" baseType="lpstr">
      <vt:lpstr>Arial</vt:lpstr>
      <vt:lpstr>Arial Unicode MS</vt:lpstr>
      <vt:lpstr>Calibri</vt:lpstr>
      <vt:lpstr>Cambria Math</vt:lpstr>
      <vt:lpstr>Monotype Sorts</vt:lpstr>
      <vt:lpstr>Symbol</vt:lpstr>
      <vt:lpstr>Tahoma</vt:lpstr>
      <vt:lpstr>Times New Roman</vt:lpstr>
      <vt:lpstr>Verdana</vt:lpstr>
      <vt:lpstr>Wingdings</vt:lpstr>
      <vt:lpstr>Presentation_MU_EN</vt:lpstr>
      <vt:lpstr>Rovnice</vt:lpstr>
      <vt:lpstr>Fotografie</vt:lpstr>
      <vt:lpstr>Presto! ImageFolio LE</vt:lpstr>
      <vt:lpstr>Přednášky z lékařské biofyziky</vt:lpstr>
      <vt:lpstr>Obsah přednášky</vt:lpstr>
      <vt:lpstr>Ultrazvuková diagnostika</vt:lpstr>
      <vt:lpstr>Prezentace aplikace PowerPoint</vt:lpstr>
      <vt:lpstr>Interakce UZ s tkáněmi</vt:lpstr>
      <vt:lpstr>Akustické parametry prostředí</vt:lpstr>
      <vt:lpstr>Akustické parametry prostředí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Intervenční sonografie</vt:lpstr>
      <vt:lpstr>Prezentace aplikace PowerPoint</vt:lpstr>
      <vt:lpstr>Prezentace aplikace PowerPoint</vt:lpstr>
      <vt:lpstr>Prezentace aplikace PowerPoint</vt:lpstr>
      <vt:lpstr>Prezentace aplikace PowerPoint</vt:lpstr>
      <vt:lpstr>Prezentace aplikace PowerPoint</vt:lpstr>
      <vt:lpstr>Trojrozměrné zobrazení v reálném čase (4D)  Čtvrtým rozměrem je čas. Výsledek vyšetření je sice zajímavý, ale z lékařského hlediska nadbytečný. Představuje sice malé, ale zcela zbytečné riziko – odkazujeme na princip ALARA.</vt:lpstr>
      <vt:lpstr>Dopplerovské měření toku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Elastografie</vt:lpstr>
      <vt:lpstr>Elastografie</vt:lpstr>
      <vt:lpstr>Elastografie</vt:lpstr>
      <vt:lpstr>Ultrazvuková denzitometrie</vt:lpstr>
      <vt:lpstr>Ultrazvuková denzitometrie</vt:lpstr>
      <vt:lpstr>Bezpečnost pacientů: snižování „dávek“ ultrazvuku (viz též přednášku o biologických účincích ultrazvuku)</vt:lpstr>
      <vt:lpstr>Uvážlivé používání ultrazvuku</vt:lpstr>
      <vt:lpstr>Indikátory rizika</vt:lpstr>
      <vt:lpstr>Prezentace aplikace PowerPoint</vt:lpstr>
      <vt:lpstr>Zdůvodněnost</vt:lpstr>
      <vt:lpstr>Optimalizace ultrazvukové expozice</vt:lpstr>
      <vt:lpstr>Autoři:  Vojtěch Mornstein, Ivo Hrazdira, Pavel Grec     Obsahová spolupráce:    Carmel J. Caruana    Grafika:   Lucie Mornsteinová  Poslední revize a ozvučení:březen 2021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Vojtěch Mornstein</dc:creator>
  <cp:lastModifiedBy>Vojtěch Mornstein</cp:lastModifiedBy>
  <cp:revision>29</cp:revision>
  <cp:lastPrinted>1601-01-01T00:00:00Z</cp:lastPrinted>
  <dcterms:created xsi:type="dcterms:W3CDTF">2021-03-08T09:30:25Z</dcterms:created>
  <dcterms:modified xsi:type="dcterms:W3CDTF">2021-03-12T10:25:57Z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