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742950" y="1844675"/>
            <a:ext cx="8420100" cy="20415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1485900" y="3886200"/>
            <a:ext cx="6934200" cy="2971800"/>
          </a:xfrm>
          <a:prstGeom prst="rect">
            <a:avLst/>
          </a:prstGeom>
        </p:spPr>
        <p:txBody>
          <a:bodyPr/>
          <a:lstStyle>
            <a:lvl1pPr marL="0" indent="0"/>
            <a:lvl2pPr marL="0" indent="336550"/>
            <a:lvl3pPr marL="0" indent="673100"/>
            <a:lvl4pPr marL="0" indent="1011237"/>
            <a:lvl5pPr marL="0" indent="1347787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95300" y="85724"/>
            <a:ext cx="8915400" cy="15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95300" y="1604962"/>
            <a:ext cx="8915400" cy="5253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99300" y="6172200"/>
            <a:ext cx="2311400" cy="36830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1pPr>
      <a:lvl2pPr marL="0" marR="0" indent="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2pPr>
      <a:lvl3pPr marL="0" marR="0" indent="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3pPr>
      <a:lvl4pPr marL="0" marR="0" indent="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4pPr>
      <a:lvl5pPr marL="0" marR="0" indent="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5pPr>
      <a:lvl6pPr marL="0" marR="0" indent="45720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6pPr>
      <a:lvl7pPr marL="0" marR="0" indent="91440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7pPr>
      <a:lvl8pPr marL="0" marR="0" indent="137160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8pPr>
      <a:lvl9pPr marL="0" marR="0" indent="1828800" algn="ctr" defTabSz="3365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9pPr>
    </p:titleStyle>
    <p:bodyStyle>
      <a:lvl1pPr marL="252412" marR="0" indent="-252412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1pPr>
      <a:lvl2pPr marL="252412" marR="0" indent="84137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2pPr>
      <a:lvl3pPr marL="252412" marR="0" indent="420687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3pPr>
      <a:lvl4pPr marL="252412" marR="0" indent="75882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4pPr>
      <a:lvl5pPr marL="252412" marR="0" indent="109537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5pPr>
      <a:lvl6pPr marL="252412" marR="0" indent="155257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6pPr>
      <a:lvl7pPr marL="252412" marR="0" indent="200977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7pPr>
      <a:lvl8pPr marL="252412" marR="0" indent="246697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8pPr>
      <a:lvl9pPr marL="252412" marR="0" indent="2924175" algn="l" defTabSz="336550" rtl="0" latinLnBrk="0">
        <a:lnSpc>
          <a:spcPct val="100000"/>
        </a:lnSpc>
        <a:spcBef>
          <a:spcPts val="1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Relationship Id="rId4" Type="http://schemas.openxmlformats.org/officeDocument/2006/relationships/image" Target="../media/image20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Relationship Id="rId4" Type="http://schemas.openxmlformats.org/officeDocument/2006/relationships/image" Target="../media/image2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Relationship Id="rId4" Type="http://schemas.openxmlformats.org/officeDocument/2006/relationships/image" Target="../media/image24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Relationship Id="rId4" Type="http://schemas.openxmlformats.org/officeDocument/2006/relationships/image" Target="../media/image25.png"/><Relationship Id="rId5" Type="http://schemas.openxmlformats.org/officeDocument/2006/relationships/image" Target="../media/image21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19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5.png"/><Relationship Id="rId4" Type="http://schemas.openxmlformats.org/officeDocument/2006/relationships/image" Target="../media/image11.png"/><Relationship Id="rId5" Type="http://schemas.openxmlformats.org/officeDocument/2006/relationships/image" Target="../media/image2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19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11.png"/><Relationship Id="rId4" Type="http://schemas.openxmlformats.org/officeDocument/2006/relationships/image" Target="../media/image28.png"/><Relationship Id="rId5" Type="http://schemas.openxmlformats.org/officeDocument/2006/relationships/image" Target="../media/image1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1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1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1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11.png"/><Relationship Id="rId4" Type="http://schemas.openxmlformats.org/officeDocument/2006/relationships/image" Target="../media/image29.png"/><Relationship Id="rId5" Type="http://schemas.openxmlformats.org/officeDocument/2006/relationships/image" Target="../media/image1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0.png"/><Relationship Id="rId4" Type="http://schemas.openxmlformats.org/officeDocument/2006/relationships/image" Target="../media/image11.png"/><Relationship Id="rId5" Type="http://schemas.openxmlformats.org/officeDocument/2006/relationships/image" Target="../media/image29.png"/><Relationship Id="rId6" Type="http://schemas.openxmlformats.org/officeDocument/2006/relationships/image" Target="../media/image28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19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0.png"/><Relationship Id="rId4" Type="http://schemas.openxmlformats.org/officeDocument/2006/relationships/image" Target="../media/image11.png"/><Relationship Id="rId5" Type="http://schemas.openxmlformats.org/officeDocument/2006/relationships/image" Target="../media/image29.png"/><Relationship Id="rId6" Type="http://schemas.openxmlformats.org/officeDocument/2006/relationships/image" Target="../media/image28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0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0.png"/><Relationship Id="rId4" Type="http://schemas.openxmlformats.org/officeDocument/2006/relationships/image" Target="../media/image37.png"/><Relationship Id="rId5" Type="http://schemas.openxmlformats.org/officeDocument/2006/relationships/image" Target="../media/image29.png"/><Relationship Id="rId6" Type="http://schemas.openxmlformats.org/officeDocument/2006/relationships/image" Target="../media/image11.png"/><Relationship Id="rId7" Type="http://schemas.openxmlformats.org/officeDocument/2006/relationships/image" Target="../media/image28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0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0.png"/><Relationship Id="rId4" Type="http://schemas.openxmlformats.org/officeDocument/2006/relationships/image" Target="../media/image11.png"/><Relationship Id="rId5" Type="http://schemas.openxmlformats.org/officeDocument/2006/relationships/image" Target="../media/image38.png"/><Relationship Id="rId6" Type="http://schemas.openxmlformats.org/officeDocument/2006/relationships/image" Target="../media/image29.png"/><Relationship Id="rId7" Type="http://schemas.openxmlformats.org/officeDocument/2006/relationships/image" Target="../media/image28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0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0.png"/><Relationship Id="rId4" Type="http://schemas.openxmlformats.org/officeDocument/2006/relationships/image" Target="../media/image11.png"/><Relationship Id="rId5" Type="http://schemas.openxmlformats.org/officeDocument/2006/relationships/image" Target="../media/image1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3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6.png"/><Relationship Id="rId7" Type="http://schemas.openxmlformats.org/officeDocument/2006/relationships/image" Target="../media/image19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0.png"/><Relationship Id="rId4" Type="http://schemas.openxmlformats.org/officeDocument/2006/relationships/image" Target="../media/image11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13.png"/><Relationship Id="rId8" Type="http://schemas.openxmlformats.org/officeDocument/2006/relationships/image" Target="../media/image17.png"/><Relationship Id="rId9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mputational Material Science…"/>
          <p:cNvSpPr txBox="1"/>
          <p:nvPr/>
        </p:nvSpPr>
        <p:spPr>
          <a:xfrm>
            <a:off x="2534593" y="803275"/>
            <a:ext cx="4773314" cy="2082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4478" tIns="34478" rIns="34478" bIns="34478">
            <a:spAutoFit/>
          </a:bodyPr>
          <a:lstStyle/>
          <a:p>
            <a:pPr algn="ctr" defTabSz="336550">
              <a:lnSpc>
                <a:spcPct val="130000"/>
              </a:lnSpc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  <a:tab pos="7454900" algn="l"/>
                <a:tab pos="7988300" algn="l"/>
              </a:tabLst>
              <a:defRPr>
                <a:latin typeface="+mn-lt"/>
                <a:ea typeface="+mn-ea"/>
                <a:cs typeface="+mn-cs"/>
                <a:sym typeface="Gill Sans"/>
              </a:defRPr>
            </a:pPr>
            <a:r>
              <a:rPr b="1" sz="2400">
                <a:solidFill>
                  <a:schemeClr val="accent2"/>
                </a:solidFill>
                <a:uFill>
                  <a:solidFill>
                    <a:schemeClr val="accent2"/>
                  </a:solidFill>
                </a:uFill>
                <a:latin typeface="Textile"/>
                <a:ea typeface="Textile"/>
                <a:cs typeface="Textile"/>
                <a:sym typeface="Textile"/>
              </a:rPr>
              <a:t>Computational Material Science</a:t>
            </a:r>
            <a:endParaRPr b="1" sz="2400">
              <a:solidFill>
                <a:schemeClr val="accent2"/>
              </a:solidFill>
              <a:uFill>
                <a:solidFill>
                  <a:schemeClr val="accent2"/>
                </a:solidFill>
              </a:uFill>
              <a:latin typeface="Textile"/>
              <a:ea typeface="Textile"/>
              <a:cs typeface="Textile"/>
              <a:sym typeface="Textile"/>
            </a:endParaRPr>
          </a:p>
          <a:p>
            <a:pPr algn="ctr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  <a:tab pos="7454900" algn="l"/>
                <a:tab pos="7988300" algn="l"/>
              </a:tabLst>
              <a:defRPr>
                <a:latin typeface="+mn-lt"/>
                <a:ea typeface="+mn-ea"/>
                <a:cs typeface="+mn-cs"/>
                <a:sym typeface="Gill Sans"/>
              </a:defRPr>
            </a:pPr>
            <a:endParaRPr b="1" sz="2400">
              <a:latin typeface="Textile"/>
              <a:ea typeface="Textile"/>
              <a:cs typeface="Textile"/>
              <a:sym typeface="Textile"/>
            </a:endParaRPr>
          </a:p>
          <a:p>
            <a:pPr algn="ctr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  <a:tab pos="7454900" algn="l"/>
                <a:tab pos="7988300" algn="l"/>
              </a:tabLst>
              <a:defRPr>
                <a:latin typeface="+mn-lt"/>
                <a:ea typeface="+mn-ea"/>
                <a:cs typeface="+mn-cs"/>
                <a:sym typeface="Gill Sans"/>
              </a:defRPr>
            </a:pPr>
            <a:r>
              <a:rPr sz="2700">
                <a:latin typeface="Times New Roman"/>
                <a:ea typeface="Times New Roman"/>
                <a:cs typeface="Times New Roman"/>
                <a:sym typeface="Times New Roman"/>
              </a:rPr>
              <a:t>Karsten Held, Jan Kunes</a:t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  <a:tab pos="7454900" algn="l"/>
                <a:tab pos="7988300" algn="l"/>
              </a:tabLst>
              <a:defRPr>
                <a:latin typeface="+mn-lt"/>
                <a:ea typeface="+mn-ea"/>
                <a:cs typeface="+mn-cs"/>
                <a:sym typeface="Gill Sans"/>
              </a:defRPr>
            </a:pP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  <a:tab pos="7454900" algn="l"/>
                <a:tab pos="7988300" algn="l"/>
              </a:tabLst>
              <a:defRPr>
                <a:latin typeface="+mn-lt"/>
                <a:ea typeface="+mn-ea"/>
                <a:cs typeface="+mn-cs"/>
                <a:sym typeface="Gill Sans"/>
              </a:defRPr>
            </a:pPr>
            <a:r>
              <a:rPr sz="2700">
                <a:latin typeface="Times New Roman"/>
                <a:ea typeface="Times New Roman"/>
                <a:cs typeface="Times New Roman"/>
                <a:sym typeface="Times New Roman"/>
              </a:rPr>
              <a:t>TU Wien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28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8" name="Group"/>
          <p:cNvGrpSpPr/>
          <p:nvPr/>
        </p:nvGrpSpPr>
        <p:grpSpPr>
          <a:xfrm>
            <a:off x="772683" y="2799702"/>
            <a:ext cx="5086266" cy="2916071"/>
            <a:chOff x="0" y="0"/>
            <a:chExt cx="5086264" cy="2916069"/>
          </a:xfrm>
        </p:grpSpPr>
        <p:pic>
          <p:nvPicPr>
            <p:cNvPr id="28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7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2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3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4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5" name="Circle"/>
            <p:cNvSpPr/>
            <p:nvPr/>
          </p:nvSpPr>
          <p:spPr>
            <a:xfrm>
              <a:off x="5904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6" name="Circle"/>
            <p:cNvSpPr/>
            <p:nvPr/>
          </p:nvSpPr>
          <p:spPr>
            <a:xfrm>
              <a:off x="22160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7" name="Circle"/>
            <p:cNvSpPr/>
            <p:nvPr/>
          </p:nvSpPr>
          <p:spPr>
            <a:xfrm>
              <a:off x="5904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8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9" name="Circle"/>
            <p:cNvSpPr/>
            <p:nvPr/>
          </p:nvSpPr>
          <p:spPr>
            <a:xfrm>
              <a:off x="13947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0" name="Circle"/>
            <p:cNvSpPr/>
            <p:nvPr/>
          </p:nvSpPr>
          <p:spPr>
            <a:xfrm>
              <a:off x="13947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1" name="Circle"/>
            <p:cNvSpPr/>
            <p:nvPr/>
          </p:nvSpPr>
          <p:spPr>
            <a:xfrm>
              <a:off x="30203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2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3" name="Circle"/>
            <p:cNvSpPr/>
            <p:nvPr/>
          </p:nvSpPr>
          <p:spPr>
            <a:xfrm>
              <a:off x="22160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4" name="Circle"/>
            <p:cNvSpPr/>
            <p:nvPr/>
          </p:nvSpPr>
          <p:spPr>
            <a:xfrm>
              <a:off x="3841649" y="240523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5" name="Circle"/>
            <p:cNvSpPr/>
            <p:nvPr/>
          </p:nvSpPr>
          <p:spPr>
            <a:xfrm>
              <a:off x="30203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6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7" name="Circle"/>
            <p:cNvSpPr/>
            <p:nvPr/>
          </p:nvSpPr>
          <p:spPr>
            <a:xfrm>
              <a:off x="46459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8" name="Circle"/>
            <p:cNvSpPr/>
            <p:nvPr/>
          </p:nvSpPr>
          <p:spPr>
            <a:xfrm>
              <a:off x="38416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9" name="Circle"/>
            <p:cNvSpPr/>
            <p:nvPr/>
          </p:nvSpPr>
          <p:spPr>
            <a:xfrm>
              <a:off x="4641865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0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1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2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3" name="Circle"/>
            <p:cNvSpPr/>
            <p:nvPr/>
          </p:nvSpPr>
          <p:spPr>
            <a:xfrm>
              <a:off x="29240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4" name="Circle"/>
            <p:cNvSpPr/>
            <p:nvPr/>
          </p:nvSpPr>
          <p:spPr>
            <a:xfrm>
              <a:off x="12984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5" name="Circle"/>
            <p:cNvSpPr/>
            <p:nvPr/>
          </p:nvSpPr>
          <p:spPr>
            <a:xfrm>
              <a:off x="3745365" y="4628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6" name="Circle"/>
            <p:cNvSpPr/>
            <p:nvPr/>
          </p:nvSpPr>
          <p:spPr>
            <a:xfrm>
              <a:off x="4545581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7" name="Circle"/>
            <p:cNvSpPr/>
            <p:nvPr/>
          </p:nvSpPr>
          <p:spPr>
            <a:xfrm>
              <a:off x="2119765" y="45367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8" name="Circle"/>
            <p:cNvSpPr/>
            <p:nvPr/>
          </p:nvSpPr>
          <p:spPr>
            <a:xfrm>
              <a:off x="498584" y="4628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9" name="Circle"/>
            <p:cNvSpPr/>
            <p:nvPr/>
          </p:nvSpPr>
          <p:spPr>
            <a:xfrm>
              <a:off x="12984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0" name="Circle"/>
            <p:cNvSpPr/>
            <p:nvPr/>
          </p:nvSpPr>
          <p:spPr>
            <a:xfrm>
              <a:off x="3745365" y="2308955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1" name="Circle"/>
            <p:cNvSpPr/>
            <p:nvPr/>
          </p:nvSpPr>
          <p:spPr>
            <a:xfrm>
              <a:off x="4535799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2" name="Circle"/>
            <p:cNvSpPr/>
            <p:nvPr/>
          </p:nvSpPr>
          <p:spPr>
            <a:xfrm>
              <a:off x="29240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3" name="Circle"/>
            <p:cNvSpPr/>
            <p:nvPr/>
          </p:nvSpPr>
          <p:spPr>
            <a:xfrm>
              <a:off x="2119765" y="2342295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4" name="Circle"/>
            <p:cNvSpPr/>
            <p:nvPr/>
          </p:nvSpPr>
          <p:spPr>
            <a:xfrm>
              <a:off x="494165" y="23424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5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6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7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29" name="Group"/>
          <p:cNvGrpSpPr/>
          <p:nvPr/>
        </p:nvGrpSpPr>
        <p:grpSpPr>
          <a:xfrm>
            <a:off x="4750742" y="57362"/>
            <a:ext cx="1417083" cy="2201123"/>
            <a:chOff x="0" y="0"/>
            <a:chExt cx="1417082" cy="2201122"/>
          </a:xfrm>
        </p:grpSpPr>
        <p:grpSp>
          <p:nvGrpSpPr>
            <p:cNvPr id="326" name="Group"/>
            <p:cNvGrpSpPr/>
            <p:nvPr/>
          </p:nvGrpSpPr>
          <p:grpSpPr>
            <a:xfrm>
              <a:off x="-1" y="-1"/>
              <a:ext cx="1417084" cy="2201124"/>
              <a:chOff x="-173162" y="-75591"/>
              <a:chExt cx="1417082" cy="2201122"/>
            </a:xfrm>
          </p:grpSpPr>
          <p:sp>
            <p:nvSpPr>
              <p:cNvPr id="319" name="a"/>
              <p:cNvSpPr txBox="1"/>
              <p:nvPr/>
            </p:nvSpPr>
            <p:spPr>
              <a:xfrm>
                <a:off x="576137" y="1257908"/>
                <a:ext cx="29484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320" name="b"/>
              <p:cNvSpPr txBox="1"/>
              <p:nvPr/>
            </p:nvSpPr>
            <p:spPr>
              <a:xfrm>
                <a:off x="681061" y="25400"/>
                <a:ext cx="3135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grpSp>
            <p:nvGrpSpPr>
              <p:cNvPr id="323" name="Group"/>
              <p:cNvGrpSpPr/>
              <p:nvPr/>
            </p:nvGrpSpPr>
            <p:grpSpPr>
              <a:xfrm rot="1770425">
                <a:off x="144118" y="370743"/>
                <a:ext cx="955684" cy="836889"/>
                <a:chOff x="0" y="0"/>
                <a:chExt cx="955683" cy="836887"/>
              </a:xfrm>
            </p:grpSpPr>
            <p:sp>
              <p:nvSpPr>
                <p:cNvPr id="321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22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24" name="Ga"/>
              <p:cNvSpPr txBox="1"/>
              <p:nvPr/>
            </p:nvSpPr>
            <p:spPr>
              <a:xfrm>
                <a:off x="271337" y="1651608"/>
                <a:ext cx="49799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a</a:t>
                </a:r>
              </a:p>
            </p:txBody>
          </p:sp>
          <p:sp>
            <p:nvSpPr>
              <p:cNvPr id="325" name="Gb"/>
              <p:cNvSpPr txBox="1"/>
              <p:nvPr/>
            </p:nvSpPr>
            <p:spPr>
              <a:xfrm>
                <a:off x="-173163" y="-75592"/>
                <a:ext cx="5104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b</a:t>
                </a:r>
              </a:p>
            </p:txBody>
          </p:sp>
        </p:grpSp>
        <p:sp>
          <p:nvSpPr>
            <p:cNvPr id="327" name="Line"/>
            <p:cNvSpPr/>
            <p:nvPr/>
          </p:nvSpPr>
          <p:spPr>
            <a:xfrm>
              <a:off x="188325" y="996288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8" name="Line"/>
            <p:cNvSpPr/>
            <p:nvPr/>
          </p:nvSpPr>
          <p:spPr>
            <a:xfrm flipV="1">
              <a:off x="201025" y="153885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30" name="Are different K points equivalent?"/>
          <p:cNvSpPr txBox="1"/>
          <p:nvPr/>
        </p:nvSpPr>
        <p:spPr>
          <a:xfrm>
            <a:off x="221985" y="24439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Are different K points equivalent?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0" grpId="2"/>
      <p:bldP build="whole" bldLvl="1" animBg="1" rev="0" advAuto="0" spid="32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3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Circle"/>
          <p:cNvSpPr/>
          <p:nvPr/>
        </p:nvSpPr>
        <p:spPr>
          <a:xfrm>
            <a:off x="8691033" y="2084222"/>
            <a:ext cx="326728" cy="334783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372" name="Group"/>
          <p:cNvGrpSpPr/>
          <p:nvPr/>
        </p:nvGrpSpPr>
        <p:grpSpPr>
          <a:xfrm>
            <a:off x="772683" y="2799702"/>
            <a:ext cx="5086266" cy="2916071"/>
            <a:chOff x="0" y="0"/>
            <a:chExt cx="5086264" cy="2916069"/>
          </a:xfrm>
        </p:grpSpPr>
        <p:pic>
          <p:nvPicPr>
            <p:cNvPr id="33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7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6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7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8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9" name="Circle"/>
            <p:cNvSpPr/>
            <p:nvPr/>
          </p:nvSpPr>
          <p:spPr>
            <a:xfrm>
              <a:off x="5904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0" name="Circle"/>
            <p:cNvSpPr/>
            <p:nvPr/>
          </p:nvSpPr>
          <p:spPr>
            <a:xfrm>
              <a:off x="22160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1" name="Circle"/>
            <p:cNvSpPr/>
            <p:nvPr/>
          </p:nvSpPr>
          <p:spPr>
            <a:xfrm>
              <a:off x="5904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2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3" name="Circle"/>
            <p:cNvSpPr/>
            <p:nvPr/>
          </p:nvSpPr>
          <p:spPr>
            <a:xfrm>
              <a:off x="13947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4" name="Circle"/>
            <p:cNvSpPr/>
            <p:nvPr/>
          </p:nvSpPr>
          <p:spPr>
            <a:xfrm>
              <a:off x="13947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5" name="Circle"/>
            <p:cNvSpPr/>
            <p:nvPr/>
          </p:nvSpPr>
          <p:spPr>
            <a:xfrm>
              <a:off x="30203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6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7" name="Circle"/>
            <p:cNvSpPr/>
            <p:nvPr/>
          </p:nvSpPr>
          <p:spPr>
            <a:xfrm>
              <a:off x="22160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8" name="Circle"/>
            <p:cNvSpPr/>
            <p:nvPr/>
          </p:nvSpPr>
          <p:spPr>
            <a:xfrm>
              <a:off x="3841649" y="240523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9" name="Circle"/>
            <p:cNvSpPr/>
            <p:nvPr/>
          </p:nvSpPr>
          <p:spPr>
            <a:xfrm>
              <a:off x="30203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0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1" name="Circle"/>
            <p:cNvSpPr/>
            <p:nvPr/>
          </p:nvSpPr>
          <p:spPr>
            <a:xfrm>
              <a:off x="46459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2" name="Circle"/>
            <p:cNvSpPr/>
            <p:nvPr/>
          </p:nvSpPr>
          <p:spPr>
            <a:xfrm>
              <a:off x="38416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3" name="Circle"/>
            <p:cNvSpPr/>
            <p:nvPr/>
          </p:nvSpPr>
          <p:spPr>
            <a:xfrm>
              <a:off x="4641865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4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5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6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7" name="Circle"/>
            <p:cNvSpPr/>
            <p:nvPr/>
          </p:nvSpPr>
          <p:spPr>
            <a:xfrm>
              <a:off x="29240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8" name="Circle"/>
            <p:cNvSpPr/>
            <p:nvPr/>
          </p:nvSpPr>
          <p:spPr>
            <a:xfrm>
              <a:off x="12984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9" name="Circle"/>
            <p:cNvSpPr/>
            <p:nvPr/>
          </p:nvSpPr>
          <p:spPr>
            <a:xfrm>
              <a:off x="3745365" y="4628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0" name="Circle"/>
            <p:cNvSpPr/>
            <p:nvPr/>
          </p:nvSpPr>
          <p:spPr>
            <a:xfrm>
              <a:off x="4545581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1" name="Circle"/>
            <p:cNvSpPr/>
            <p:nvPr/>
          </p:nvSpPr>
          <p:spPr>
            <a:xfrm>
              <a:off x="2119765" y="45367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2" name="Circle"/>
            <p:cNvSpPr/>
            <p:nvPr/>
          </p:nvSpPr>
          <p:spPr>
            <a:xfrm>
              <a:off x="498584" y="4628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3" name="Circle"/>
            <p:cNvSpPr/>
            <p:nvPr/>
          </p:nvSpPr>
          <p:spPr>
            <a:xfrm>
              <a:off x="12984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4" name="Circle"/>
            <p:cNvSpPr/>
            <p:nvPr/>
          </p:nvSpPr>
          <p:spPr>
            <a:xfrm>
              <a:off x="3745365" y="2308955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5" name="Circle"/>
            <p:cNvSpPr/>
            <p:nvPr/>
          </p:nvSpPr>
          <p:spPr>
            <a:xfrm>
              <a:off x="4535799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6" name="Circle"/>
            <p:cNvSpPr/>
            <p:nvPr/>
          </p:nvSpPr>
          <p:spPr>
            <a:xfrm>
              <a:off x="29240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7" name="Circle"/>
            <p:cNvSpPr/>
            <p:nvPr/>
          </p:nvSpPr>
          <p:spPr>
            <a:xfrm>
              <a:off x="2119765" y="2342295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8" name="Circle"/>
            <p:cNvSpPr/>
            <p:nvPr/>
          </p:nvSpPr>
          <p:spPr>
            <a:xfrm>
              <a:off x="494165" y="23424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9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0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1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373" name="mathbf_K_=(_frac.pdf" descr="mathbf_K_=(_frac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4256" y="374120"/>
            <a:ext cx="15621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8" name="Group"/>
          <p:cNvGrpSpPr/>
          <p:nvPr/>
        </p:nvGrpSpPr>
        <p:grpSpPr>
          <a:xfrm>
            <a:off x="406399" y="3873500"/>
            <a:ext cx="6246126" cy="1409700"/>
            <a:chOff x="0" y="0"/>
            <a:chExt cx="6246124" cy="1409700"/>
          </a:xfrm>
        </p:grpSpPr>
        <p:sp>
          <p:nvSpPr>
            <p:cNvPr id="374" name="Line"/>
            <p:cNvSpPr/>
            <p:nvPr/>
          </p:nvSpPr>
          <p:spPr>
            <a:xfrm>
              <a:off x="12700" y="14097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0" y="9398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0" y="4699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2700" y="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  <p:grpSp>
        <p:nvGrpSpPr>
          <p:cNvPr id="390" name="Group"/>
          <p:cNvGrpSpPr/>
          <p:nvPr/>
        </p:nvGrpSpPr>
        <p:grpSpPr>
          <a:xfrm>
            <a:off x="4750742" y="57362"/>
            <a:ext cx="1417083" cy="2201123"/>
            <a:chOff x="0" y="0"/>
            <a:chExt cx="1417082" cy="2201122"/>
          </a:xfrm>
        </p:grpSpPr>
        <p:grpSp>
          <p:nvGrpSpPr>
            <p:cNvPr id="386" name="Group"/>
            <p:cNvGrpSpPr/>
            <p:nvPr/>
          </p:nvGrpSpPr>
          <p:grpSpPr>
            <a:xfrm>
              <a:off x="-1" y="-1"/>
              <a:ext cx="1417084" cy="2201124"/>
              <a:chOff x="-173162" y="-75591"/>
              <a:chExt cx="1417082" cy="2201122"/>
            </a:xfrm>
          </p:grpSpPr>
          <p:sp>
            <p:nvSpPr>
              <p:cNvPr id="379" name="a"/>
              <p:cNvSpPr txBox="1"/>
              <p:nvPr/>
            </p:nvSpPr>
            <p:spPr>
              <a:xfrm>
                <a:off x="576137" y="1257908"/>
                <a:ext cx="29484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380" name="b"/>
              <p:cNvSpPr txBox="1"/>
              <p:nvPr/>
            </p:nvSpPr>
            <p:spPr>
              <a:xfrm>
                <a:off x="681061" y="25400"/>
                <a:ext cx="3135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grpSp>
            <p:nvGrpSpPr>
              <p:cNvPr id="383" name="Group"/>
              <p:cNvGrpSpPr/>
              <p:nvPr/>
            </p:nvGrpSpPr>
            <p:grpSpPr>
              <a:xfrm rot="1770425">
                <a:off x="144118" y="370743"/>
                <a:ext cx="955684" cy="836889"/>
                <a:chOff x="0" y="0"/>
                <a:chExt cx="955683" cy="836887"/>
              </a:xfrm>
            </p:grpSpPr>
            <p:sp>
              <p:nvSpPr>
                <p:cNvPr id="381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82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84" name="Ga"/>
              <p:cNvSpPr txBox="1"/>
              <p:nvPr/>
            </p:nvSpPr>
            <p:spPr>
              <a:xfrm>
                <a:off x="271337" y="1651608"/>
                <a:ext cx="49799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a</a:t>
                </a:r>
              </a:p>
            </p:txBody>
          </p:sp>
          <p:sp>
            <p:nvSpPr>
              <p:cNvPr id="385" name="Gb"/>
              <p:cNvSpPr txBox="1"/>
              <p:nvPr/>
            </p:nvSpPr>
            <p:spPr>
              <a:xfrm>
                <a:off x="-173163" y="-75592"/>
                <a:ext cx="5104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b</a:t>
                </a:r>
              </a:p>
            </p:txBody>
          </p:sp>
        </p:grpSp>
        <p:sp>
          <p:nvSpPr>
            <p:cNvPr id="387" name="Line"/>
            <p:cNvSpPr/>
            <p:nvPr/>
          </p:nvSpPr>
          <p:spPr>
            <a:xfrm flipH="1">
              <a:off x="189557" y="1027225"/>
              <a:ext cx="1" cy="752417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8" name="Line"/>
            <p:cNvSpPr/>
            <p:nvPr/>
          </p:nvSpPr>
          <p:spPr>
            <a:xfrm>
              <a:off x="188325" y="996288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9" name="Line"/>
            <p:cNvSpPr/>
            <p:nvPr/>
          </p:nvSpPr>
          <p:spPr>
            <a:xfrm flipV="1">
              <a:off x="201025" y="153885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39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394" name="Circle"/>
          <p:cNvSpPr/>
          <p:nvPr/>
        </p:nvSpPr>
        <p:spPr>
          <a:xfrm>
            <a:off x="7395633" y="2156708"/>
            <a:ext cx="326728" cy="334784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432" name="Group"/>
          <p:cNvGrpSpPr/>
          <p:nvPr/>
        </p:nvGrpSpPr>
        <p:grpSpPr>
          <a:xfrm>
            <a:off x="772683" y="2799702"/>
            <a:ext cx="5086266" cy="2916071"/>
            <a:chOff x="0" y="0"/>
            <a:chExt cx="5086264" cy="2916069"/>
          </a:xfrm>
        </p:grpSpPr>
        <p:pic>
          <p:nvPicPr>
            <p:cNvPr id="39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7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6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7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8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9" name="Circle"/>
            <p:cNvSpPr/>
            <p:nvPr/>
          </p:nvSpPr>
          <p:spPr>
            <a:xfrm>
              <a:off x="5904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0" name="Circle"/>
            <p:cNvSpPr/>
            <p:nvPr/>
          </p:nvSpPr>
          <p:spPr>
            <a:xfrm>
              <a:off x="22160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1" name="Circle"/>
            <p:cNvSpPr/>
            <p:nvPr/>
          </p:nvSpPr>
          <p:spPr>
            <a:xfrm>
              <a:off x="5904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2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3" name="Circle"/>
            <p:cNvSpPr/>
            <p:nvPr/>
          </p:nvSpPr>
          <p:spPr>
            <a:xfrm>
              <a:off x="13947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4" name="Circle"/>
            <p:cNvSpPr/>
            <p:nvPr/>
          </p:nvSpPr>
          <p:spPr>
            <a:xfrm>
              <a:off x="13947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5" name="Circle"/>
            <p:cNvSpPr/>
            <p:nvPr/>
          </p:nvSpPr>
          <p:spPr>
            <a:xfrm>
              <a:off x="30203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6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7" name="Circle"/>
            <p:cNvSpPr/>
            <p:nvPr/>
          </p:nvSpPr>
          <p:spPr>
            <a:xfrm>
              <a:off x="22160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8" name="Circle"/>
            <p:cNvSpPr/>
            <p:nvPr/>
          </p:nvSpPr>
          <p:spPr>
            <a:xfrm>
              <a:off x="3841649" y="240523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9" name="Circle"/>
            <p:cNvSpPr/>
            <p:nvPr/>
          </p:nvSpPr>
          <p:spPr>
            <a:xfrm>
              <a:off x="30203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0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1" name="Circle"/>
            <p:cNvSpPr/>
            <p:nvPr/>
          </p:nvSpPr>
          <p:spPr>
            <a:xfrm>
              <a:off x="46459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2" name="Circle"/>
            <p:cNvSpPr/>
            <p:nvPr/>
          </p:nvSpPr>
          <p:spPr>
            <a:xfrm>
              <a:off x="38416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3" name="Circle"/>
            <p:cNvSpPr/>
            <p:nvPr/>
          </p:nvSpPr>
          <p:spPr>
            <a:xfrm>
              <a:off x="4641865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4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5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6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7" name="Circle"/>
            <p:cNvSpPr/>
            <p:nvPr/>
          </p:nvSpPr>
          <p:spPr>
            <a:xfrm>
              <a:off x="29240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8" name="Circle"/>
            <p:cNvSpPr/>
            <p:nvPr/>
          </p:nvSpPr>
          <p:spPr>
            <a:xfrm>
              <a:off x="12984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9" name="Circle"/>
            <p:cNvSpPr/>
            <p:nvPr/>
          </p:nvSpPr>
          <p:spPr>
            <a:xfrm>
              <a:off x="3745365" y="4628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0" name="Circle"/>
            <p:cNvSpPr/>
            <p:nvPr/>
          </p:nvSpPr>
          <p:spPr>
            <a:xfrm>
              <a:off x="4545581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1" name="Circle"/>
            <p:cNvSpPr/>
            <p:nvPr/>
          </p:nvSpPr>
          <p:spPr>
            <a:xfrm>
              <a:off x="2119765" y="45367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2" name="Circle"/>
            <p:cNvSpPr/>
            <p:nvPr/>
          </p:nvSpPr>
          <p:spPr>
            <a:xfrm>
              <a:off x="498584" y="4628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3" name="Circle"/>
            <p:cNvSpPr/>
            <p:nvPr/>
          </p:nvSpPr>
          <p:spPr>
            <a:xfrm>
              <a:off x="12984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4" name="Circle"/>
            <p:cNvSpPr/>
            <p:nvPr/>
          </p:nvSpPr>
          <p:spPr>
            <a:xfrm>
              <a:off x="3745365" y="2308955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5" name="Circle"/>
            <p:cNvSpPr/>
            <p:nvPr/>
          </p:nvSpPr>
          <p:spPr>
            <a:xfrm>
              <a:off x="4535799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6" name="Circle"/>
            <p:cNvSpPr/>
            <p:nvPr/>
          </p:nvSpPr>
          <p:spPr>
            <a:xfrm>
              <a:off x="29240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7" name="Circle"/>
            <p:cNvSpPr/>
            <p:nvPr/>
          </p:nvSpPr>
          <p:spPr>
            <a:xfrm>
              <a:off x="2119765" y="2342295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8" name="Circle"/>
            <p:cNvSpPr/>
            <p:nvPr/>
          </p:nvSpPr>
          <p:spPr>
            <a:xfrm>
              <a:off x="494165" y="23424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9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0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1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37" name="Group"/>
          <p:cNvGrpSpPr/>
          <p:nvPr/>
        </p:nvGrpSpPr>
        <p:grpSpPr>
          <a:xfrm rot="18000000">
            <a:off x="342899" y="3378200"/>
            <a:ext cx="6246126" cy="1409701"/>
            <a:chOff x="0" y="0"/>
            <a:chExt cx="6246124" cy="1409700"/>
          </a:xfrm>
        </p:grpSpPr>
        <p:sp>
          <p:nvSpPr>
            <p:cNvPr id="433" name="Line"/>
            <p:cNvSpPr/>
            <p:nvPr/>
          </p:nvSpPr>
          <p:spPr>
            <a:xfrm>
              <a:off x="12700" y="14097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0" y="9398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0" y="4699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12700" y="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  <p:sp>
        <p:nvSpPr>
          <p:cNvPr id="438" name="Line"/>
          <p:cNvSpPr/>
          <p:nvPr/>
        </p:nvSpPr>
        <p:spPr>
          <a:xfrm flipH="1" flipV="1">
            <a:off x="4284294" y="675792"/>
            <a:ext cx="651612" cy="376208"/>
          </a:xfrm>
          <a:prstGeom prst="line">
            <a:avLst/>
          </a:prstGeom>
          <a:ln w="50800">
            <a:solidFill>
              <a:srgbClr val="FF2600"/>
            </a:solidFill>
            <a:tailEnd type="arrow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449" name="Group"/>
          <p:cNvGrpSpPr/>
          <p:nvPr/>
        </p:nvGrpSpPr>
        <p:grpSpPr>
          <a:xfrm>
            <a:off x="4750742" y="57362"/>
            <a:ext cx="1417083" cy="2201123"/>
            <a:chOff x="0" y="0"/>
            <a:chExt cx="1417082" cy="2201122"/>
          </a:xfrm>
        </p:grpSpPr>
        <p:grpSp>
          <p:nvGrpSpPr>
            <p:cNvPr id="446" name="Group"/>
            <p:cNvGrpSpPr/>
            <p:nvPr/>
          </p:nvGrpSpPr>
          <p:grpSpPr>
            <a:xfrm>
              <a:off x="-1" y="-1"/>
              <a:ext cx="1417084" cy="2201124"/>
              <a:chOff x="-173162" y="-75591"/>
              <a:chExt cx="1417082" cy="2201122"/>
            </a:xfrm>
          </p:grpSpPr>
          <p:sp>
            <p:nvSpPr>
              <p:cNvPr id="439" name="a"/>
              <p:cNvSpPr txBox="1"/>
              <p:nvPr/>
            </p:nvSpPr>
            <p:spPr>
              <a:xfrm>
                <a:off x="576137" y="1257908"/>
                <a:ext cx="29484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440" name="b"/>
              <p:cNvSpPr txBox="1"/>
              <p:nvPr/>
            </p:nvSpPr>
            <p:spPr>
              <a:xfrm>
                <a:off x="681061" y="25400"/>
                <a:ext cx="3135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grpSp>
            <p:nvGrpSpPr>
              <p:cNvPr id="443" name="Group"/>
              <p:cNvGrpSpPr/>
              <p:nvPr/>
            </p:nvGrpSpPr>
            <p:grpSpPr>
              <a:xfrm rot="1770425">
                <a:off x="144118" y="370743"/>
                <a:ext cx="955684" cy="836889"/>
                <a:chOff x="0" y="0"/>
                <a:chExt cx="955683" cy="836887"/>
              </a:xfrm>
            </p:grpSpPr>
            <p:sp>
              <p:nvSpPr>
                <p:cNvPr id="441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42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44" name="Ga"/>
              <p:cNvSpPr txBox="1"/>
              <p:nvPr/>
            </p:nvSpPr>
            <p:spPr>
              <a:xfrm>
                <a:off x="271337" y="1651608"/>
                <a:ext cx="49799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a</a:t>
                </a:r>
              </a:p>
            </p:txBody>
          </p:sp>
          <p:sp>
            <p:nvSpPr>
              <p:cNvPr id="445" name="Gb"/>
              <p:cNvSpPr txBox="1"/>
              <p:nvPr/>
            </p:nvSpPr>
            <p:spPr>
              <a:xfrm>
                <a:off x="-173163" y="-75592"/>
                <a:ext cx="5104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b</a:t>
                </a:r>
              </a:p>
            </p:txBody>
          </p:sp>
        </p:grpSp>
        <p:sp>
          <p:nvSpPr>
            <p:cNvPr id="447" name="Line"/>
            <p:cNvSpPr/>
            <p:nvPr/>
          </p:nvSpPr>
          <p:spPr>
            <a:xfrm>
              <a:off x="188325" y="996288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8" name="Line"/>
            <p:cNvSpPr/>
            <p:nvPr/>
          </p:nvSpPr>
          <p:spPr>
            <a:xfrm flipV="1">
              <a:off x="201025" y="153885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450" name="mathbf_K_=(-_fra.pdf" descr="mathbf_K_=(-_fra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1878" y="371326"/>
            <a:ext cx="1727201" cy="482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4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Circle"/>
          <p:cNvSpPr/>
          <p:nvPr/>
        </p:nvSpPr>
        <p:spPr>
          <a:xfrm>
            <a:off x="7763933" y="1931822"/>
            <a:ext cx="326728" cy="334783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492" name="Group"/>
          <p:cNvGrpSpPr/>
          <p:nvPr/>
        </p:nvGrpSpPr>
        <p:grpSpPr>
          <a:xfrm>
            <a:off x="772683" y="2799702"/>
            <a:ext cx="5086266" cy="2916071"/>
            <a:chOff x="0" y="0"/>
            <a:chExt cx="5086264" cy="2916069"/>
          </a:xfrm>
        </p:grpSpPr>
        <p:pic>
          <p:nvPicPr>
            <p:cNvPr id="45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7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6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7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8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9" name="Circle"/>
            <p:cNvSpPr/>
            <p:nvPr/>
          </p:nvSpPr>
          <p:spPr>
            <a:xfrm>
              <a:off x="5904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0" name="Circle"/>
            <p:cNvSpPr/>
            <p:nvPr/>
          </p:nvSpPr>
          <p:spPr>
            <a:xfrm>
              <a:off x="22160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1" name="Circle"/>
            <p:cNvSpPr/>
            <p:nvPr/>
          </p:nvSpPr>
          <p:spPr>
            <a:xfrm>
              <a:off x="5904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2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3" name="Circle"/>
            <p:cNvSpPr/>
            <p:nvPr/>
          </p:nvSpPr>
          <p:spPr>
            <a:xfrm>
              <a:off x="13947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4" name="Circle"/>
            <p:cNvSpPr/>
            <p:nvPr/>
          </p:nvSpPr>
          <p:spPr>
            <a:xfrm>
              <a:off x="13947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5" name="Circle"/>
            <p:cNvSpPr/>
            <p:nvPr/>
          </p:nvSpPr>
          <p:spPr>
            <a:xfrm>
              <a:off x="30203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6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7" name="Circle"/>
            <p:cNvSpPr/>
            <p:nvPr/>
          </p:nvSpPr>
          <p:spPr>
            <a:xfrm>
              <a:off x="22160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8" name="Circle"/>
            <p:cNvSpPr/>
            <p:nvPr/>
          </p:nvSpPr>
          <p:spPr>
            <a:xfrm>
              <a:off x="3841649" y="240523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9" name="Circle"/>
            <p:cNvSpPr/>
            <p:nvPr/>
          </p:nvSpPr>
          <p:spPr>
            <a:xfrm>
              <a:off x="30203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0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1" name="Circle"/>
            <p:cNvSpPr/>
            <p:nvPr/>
          </p:nvSpPr>
          <p:spPr>
            <a:xfrm>
              <a:off x="46459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2" name="Circle"/>
            <p:cNvSpPr/>
            <p:nvPr/>
          </p:nvSpPr>
          <p:spPr>
            <a:xfrm>
              <a:off x="38416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3" name="Circle"/>
            <p:cNvSpPr/>
            <p:nvPr/>
          </p:nvSpPr>
          <p:spPr>
            <a:xfrm>
              <a:off x="4641865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4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5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6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7" name="Circle"/>
            <p:cNvSpPr/>
            <p:nvPr/>
          </p:nvSpPr>
          <p:spPr>
            <a:xfrm>
              <a:off x="29240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8" name="Circle"/>
            <p:cNvSpPr/>
            <p:nvPr/>
          </p:nvSpPr>
          <p:spPr>
            <a:xfrm>
              <a:off x="12984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9" name="Circle"/>
            <p:cNvSpPr/>
            <p:nvPr/>
          </p:nvSpPr>
          <p:spPr>
            <a:xfrm>
              <a:off x="3745365" y="4628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0" name="Circle"/>
            <p:cNvSpPr/>
            <p:nvPr/>
          </p:nvSpPr>
          <p:spPr>
            <a:xfrm>
              <a:off x="4545581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1" name="Circle"/>
            <p:cNvSpPr/>
            <p:nvPr/>
          </p:nvSpPr>
          <p:spPr>
            <a:xfrm>
              <a:off x="2119765" y="45367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2" name="Circle"/>
            <p:cNvSpPr/>
            <p:nvPr/>
          </p:nvSpPr>
          <p:spPr>
            <a:xfrm>
              <a:off x="498584" y="4628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3" name="Circle"/>
            <p:cNvSpPr/>
            <p:nvPr/>
          </p:nvSpPr>
          <p:spPr>
            <a:xfrm>
              <a:off x="12984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4" name="Circle"/>
            <p:cNvSpPr/>
            <p:nvPr/>
          </p:nvSpPr>
          <p:spPr>
            <a:xfrm>
              <a:off x="3745365" y="2308955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5" name="Circle"/>
            <p:cNvSpPr/>
            <p:nvPr/>
          </p:nvSpPr>
          <p:spPr>
            <a:xfrm>
              <a:off x="4535799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6" name="Circle"/>
            <p:cNvSpPr/>
            <p:nvPr/>
          </p:nvSpPr>
          <p:spPr>
            <a:xfrm>
              <a:off x="29240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7" name="Circle"/>
            <p:cNvSpPr/>
            <p:nvPr/>
          </p:nvSpPr>
          <p:spPr>
            <a:xfrm>
              <a:off x="2119765" y="2342295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8" name="Circle"/>
            <p:cNvSpPr/>
            <p:nvPr/>
          </p:nvSpPr>
          <p:spPr>
            <a:xfrm>
              <a:off x="494165" y="23424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9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0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1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97" name="Group"/>
          <p:cNvGrpSpPr/>
          <p:nvPr/>
        </p:nvGrpSpPr>
        <p:grpSpPr>
          <a:xfrm rot="3600000">
            <a:off x="101599" y="3479799"/>
            <a:ext cx="6246126" cy="1409701"/>
            <a:chOff x="0" y="0"/>
            <a:chExt cx="6246124" cy="1409700"/>
          </a:xfrm>
        </p:grpSpPr>
        <p:sp>
          <p:nvSpPr>
            <p:cNvPr id="493" name="Line"/>
            <p:cNvSpPr/>
            <p:nvPr/>
          </p:nvSpPr>
          <p:spPr>
            <a:xfrm>
              <a:off x="12700" y="14097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0" y="9398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0" y="46990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2700" y="0"/>
              <a:ext cx="6233425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  <p:sp>
        <p:nvSpPr>
          <p:cNvPr id="498" name="Line"/>
          <p:cNvSpPr/>
          <p:nvPr/>
        </p:nvSpPr>
        <p:spPr>
          <a:xfrm flipV="1">
            <a:off x="4931994" y="688492"/>
            <a:ext cx="651612" cy="376208"/>
          </a:xfrm>
          <a:prstGeom prst="line">
            <a:avLst/>
          </a:prstGeom>
          <a:ln w="50800">
            <a:solidFill>
              <a:srgbClr val="FF2600"/>
            </a:solidFill>
            <a:tailEnd type="arrow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509" name="Group"/>
          <p:cNvGrpSpPr/>
          <p:nvPr/>
        </p:nvGrpSpPr>
        <p:grpSpPr>
          <a:xfrm>
            <a:off x="4750742" y="57362"/>
            <a:ext cx="1417083" cy="2201123"/>
            <a:chOff x="0" y="0"/>
            <a:chExt cx="1417082" cy="2201122"/>
          </a:xfrm>
        </p:grpSpPr>
        <p:grpSp>
          <p:nvGrpSpPr>
            <p:cNvPr id="506" name="Group"/>
            <p:cNvGrpSpPr/>
            <p:nvPr/>
          </p:nvGrpSpPr>
          <p:grpSpPr>
            <a:xfrm>
              <a:off x="-1" y="-1"/>
              <a:ext cx="1417084" cy="2201124"/>
              <a:chOff x="-173162" y="-75591"/>
              <a:chExt cx="1417082" cy="2201122"/>
            </a:xfrm>
          </p:grpSpPr>
          <p:sp>
            <p:nvSpPr>
              <p:cNvPr id="499" name="a"/>
              <p:cNvSpPr txBox="1"/>
              <p:nvPr/>
            </p:nvSpPr>
            <p:spPr>
              <a:xfrm>
                <a:off x="576137" y="1257908"/>
                <a:ext cx="29484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500" name="b"/>
              <p:cNvSpPr txBox="1"/>
              <p:nvPr/>
            </p:nvSpPr>
            <p:spPr>
              <a:xfrm>
                <a:off x="681061" y="25400"/>
                <a:ext cx="3135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grpSp>
            <p:nvGrpSpPr>
              <p:cNvPr id="503" name="Group"/>
              <p:cNvGrpSpPr/>
              <p:nvPr/>
            </p:nvGrpSpPr>
            <p:grpSpPr>
              <a:xfrm rot="1770425">
                <a:off x="144118" y="370743"/>
                <a:ext cx="955684" cy="836889"/>
                <a:chOff x="0" y="0"/>
                <a:chExt cx="955683" cy="836887"/>
              </a:xfrm>
            </p:grpSpPr>
            <p:sp>
              <p:nvSpPr>
                <p:cNvPr id="501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02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504" name="Ga"/>
              <p:cNvSpPr txBox="1"/>
              <p:nvPr/>
            </p:nvSpPr>
            <p:spPr>
              <a:xfrm>
                <a:off x="271337" y="1651608"/>
                <a:ext cx="497996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a</a:t>
                </a:r>
              </a:p>
            </p:txBody>
          </p:sp>
          <p:sp>
            <p:nvSpPr>
              <p:cNvPr id="505" name="Gb"/>
              <p:cNvSpPr txBox="1"/>
              <p:nvPr/>
            </p:nvSpPr>
            <p:spPr>
              <a:xfrm>
                <a:off x="-173163" y="-75592"/>
                <a:ext cx="5104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b="1" sz="2700">
                    <a:solidFill>
                      <a:srgbClr val="9437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</a:t>
                </a:r>
                <a:r>
                  <a:rPr baseline="-5999"/>
                  <a:t>b</a:t>
                </a:r>
              </a:p>
            </p:txBody>
          </p:sp>
        </p:grpSp>
        <p:sp>
          <p:nvSpPr>
            <p:cNvPr id="507" name="Line"/>
            <p:cNvSpPr/>
            <p:nvPr/>
          </p:nvSpPr>
          <p:spPr>
            <a:xfrm>
              <a:off x="188325" y="996288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8" name="Line"/>
            <p:cNvSpPr/>
            <p:nvPr/>
          </p:nvSpPr>
          <p:spPr>
            <a:xfrm flipV="1">
              <a:off x="201025" y="153885"/>
              <a:ext cx="475382" cy="823384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510" name="mathbf_K_=(_frac.pdf" descr="mathbf_K_=(_frac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4256" y="374120"/>
            <a:ext cx="1384301" cy="482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513" name="Circle"/>
          <p:cNvSpPr/>
          <p:nvPr/>
        </p:nvSpPr>
        <p:spPr>
          <a:xfrm>
            <a:off x="7192433" y="2084222"/>
            <a:ext cx="326728" cy="334783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4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sp>
        <p:nvSpPr>
          <p:cNvPr id="515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6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7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8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560" name="Group"/>
          <p:cNvGrpSpPr/>
          <p:nvPr/>
        </p:nvGrpSpPr>
        <p:grpSpPr>
          <a:xfrm>
            <a:off x="251983" y="912836"/>
            <a:ext cx="5086266" cy="2916018"/>
            <a:chOff x="0" y="0"/>
            <a:chExt cx="5086264" cy="2916017"/>
          </a:xfrm>
        </p:grpSpPr>
        <p:pic>
          <p:nvPicPr>
            <p:cNvPr id="51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22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0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1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2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3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4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5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6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7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8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35" name="Group"/>
            <p:cNvGrpSpPr/>
            <p:nvPr/>
          </p:nvGrpSpPr>
          <p:grpSpPr>
            <a:xfrm>
              <a:off x="483523" y="2348029"/>
              <a:ext cx="3557953" cy="310869"/>
              <a:chOff x="0" y="0"/>
              <a:chExt cx="3557951" cy="310868"/>
            </a:xfrm>
          </p:grpSpPr>
          <p:sp>
            <p:nvSpPr>
              <p:cNvPr id="529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0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1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2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3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4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542" name="Group"/>
            <p:cNvGrpSpPr/>
            <p:nvPr/>
          </p:nvGrpSpPr>
          <p:grpSpPr>
            <a:xfrm>
              <a:off x="1300708" y="922362"/>
              <a:ext cx="3557650" cy="320072"/>
              <a:chOff x="0" y="0"/>
              <a:chExt cx="3557649" cy="320070"/>
            </a:xfrm>
          </p:grpSpPr>
          <p:sp>
            <p:nvSpPr>
              <p:cNvPr id="536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7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8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39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0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1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549" name="Group"/>
            <p:cNvGrpSpPr/>
            <p:nvPr/>
          </p:nvGrpSpPr>
          <p:grpSpPr>
            <a:xfrm>
              <a:off x="488414" y="468869"/>
              <a:ext cx="3548171" cy="310869"/>
              <a:chOff x="0" y="0"/>
              <a:chExt cx="3548169" cy="310868"/>
            </a:xfrm>
          </p:grpSpPr>
          <p:sp>
            <p:nvSpPr>
              <p:cNvPr id="543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4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5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6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7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8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556" name="Group"/>
            <p:cNvGrpSpPr/>
            <p:nvPr/>
          </p:nvGrpSpPr>
          <p:grpSpPr>
            <a:xfrm>
              <a:off x="1298498" y="1857075"/>
              <a:ext cx="3562070" cy="344387"/>
              <a:chOff x="0" y="0"/>
              <a:chExt cx="3562068" cy="344385"/>
            </a:xfrm>
          </p:grpSpPr>
          <p:sp>
            <p:nvSpPr>
              <p:cNvPr id="550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1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2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3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4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5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57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8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9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561" name="mathbf_K'_=(-_fr.pdf" descr="mathbf_K'_=(-_fr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4652" y="240307"/>
            <a:ext cx="16129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562" name="Wave function at K'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Wave function at K'</a:t>
            </a:r>
          </a:p>
        </p:txBody>
      </p:sp>
      <p:pic>
        <p:nvPicPr>
          <p:cNvPr id="563" name="psi(_mathbf_R_=m.pdf" descr="psi(_mathbf_R_=m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99731" y="5571190"/>
            <a:ext cx="4483101" cy="863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6" name="Group"/>
          <p:cNvGrpSpPr/>
          <p:nvPr/>
        </p:nvGrpSpPr>
        <p:grpSpPr>
          <a:xfrm>
            <a:off x="263539" y="4106998"/>
            <a:ext cx="6044922" cy="562369"/>
            <a:chOff x="0" y="0"/>
            <a:chExt cx="6044920" cy="562368"/>
          </a:xfrm>
        </p:grpSpPr>
        <p:pic>
          <p:nvPicPr>
            <p:cNvPr id="564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7127"/>
              <a:ext cx="3703094" cy="5452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65" name="textcolor_red_+_.pdf" descr="textcolor_red_+_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815095" y="0"/>
              <a:ext cx="2229826" cy="5600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71" name="Group"/>
          <p:cNvGrpSpPr/>
          <p:nvPr/>
        </p:nvGrpSpPr>
        <p:grpSpPr>
          <a:xfrm>
            <a:off x="7543536" y="3861591"/>
            <a:ext cx="1394230" cy="1244257"/>
            <a:chOff x="0" y="0"/>
            <a:chExt cx="1394228" cy="1244256"/>
          </a:xfrm>
        </p:grpSpPr>
        <p:grpSp>
          <p:nvGrpSpPr>
            <p:cNvPr id="569" name="Group"/>
            <p:cNvGrpSpPr/>
            <p:nvPr/>
          </p:nvGrpSpPr>
          <p:grpSpPr>
            <a:xfrm>
              <a:off x="0" y="0"/>
              <a:ext cx="1394229" cy="1244257"/>
              <a:chOff x="0" y="0"/>
              <a:chExt cx="1394228" cy="1244256"/>
            </a:xfrm>
          </p:grpSpPr>
          <p:pic>
            <p:nvPicPr>
              <p:cNvPr id="567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8">
                <a:extLst/>
              </a:blip>
              <a:srcRect l="0" t="0" r="0" b="0"/>
              <a:stretch>
                <a:fillRect/>
              </a:stretch>
            </p:blipFill>
            <p:spPr>
              <a:xfrm flipH="1" rot="10800000">
                <a:off x="0" y="873000"/>
                <a:ext cx="1391129" cy="3712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68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3099" y="0"/>
                <a:ext cx="1391130" cy="371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570" name="Circle"/>
            <p:cNvSpPr/>
            <p:nvPr/>
          </p:nvSpPr>
          <p:spPr>
            <a:xfrm>
              <a:off x="625264" y="285367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72" name="Rectangle"/>
          <p:cNvSpPr/>
          <p:nvPr/>
        </p:nvSpPr>
        <p:spPr>
          <a:xfrm>
            <a:off x="7407407" y="3697306"/>
            <a:ext cx="1626444" cy="15341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575" name="Circle"/>
          <p:cNvSpPr/>
          <p:nvPr/>
        </p:nvSpPr>
        <p:spPr>
          <a:xfrm>
            <a:off x="7205133" y="2084222"/>
            <a:ext cx="326728" cy="334783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6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sp>
        <p:nvSpPr>
          <p:cNvPr id="577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8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9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80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581" name="mathbf_K'_=(-_fr.pdf" descr="mathbf_K'_=(-_f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4652" y="240307"/>
            <a:ext cx="16129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582" name="Wave function at K'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Wave function at K'</a:t>
            </a:r>
          </a:p>
        </p:txBody>
      </p:sp>
      <p:grpSp>
        <p:nvGrpSpPr>
          <p:cNvPr id="644" name="Group"/>
          <p:cNvGrpSpPr/>
          <p:nvPr/>
        </p:nvGrpSpPr>
        <p:grpSpPr>
          <a:xfrm>
            <a:off x="251983" y="896764"/>
            <a:ext cx="5406668" cy="2932090"/>
            <a:chOff x="0" y="0"/>
            <a:chExt cx="5406667" cy="2932089"/>
          </a:xfrm>
        </p:grpSpPr>
        <p:pic>
          <p:nvPicPr>
            <p:cNvPr id="58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27092"/>
            <a:stretch>
              <a:fillRect/>
            </a:stretch>
          </p:blipFill>
          <p:spPr>
            <a:xfrm>
              <a:off x="0" y="7469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24" name="Group"/>
            <p:cNvGrpSpPr/>
            <p:nvPr/>
          </p:nvGrpSpPr>
          <p:grpSpPr>
            <a:xfrm>
              <a:off x="1029623" y="0"/>
              <a:ext cx="4377045" cy="2658898"/>
              <a:chOff x="0" y="0"/>
              <a:chExt cx="4377043" cy="2658897"/>
            </a:xfrm>
          </p:grpSpPr>
          <p:sp>
            <p:nvSpPr>
              <p:cNvPr id="584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5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6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7" name="Circle"/>
              <p:cNvSpPr/>
              <p:nvPr/>
            </p:nvSpPr>
            <p:spPr>
              <a:xfrm>
                <a:off x="1732525" y="1498956"/>
                <a:ext cx="118302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8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9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90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91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92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599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593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94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95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96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97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98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606" name="Group"/>
              <p:cNvGrpSpPr/>
              <p:nvPr/>
            </p:nvGrpSpPr>
            <p:grpSpPr>
              <a:xfrm>
                <a:off x="817184" y="922362"/>
                <a:ext cx="3557650" cy="320072"/>
                <a:chOff x="0" y="0"/>
                <a:chExt cx="3557649" cy="320070"/>
              </a:xfrm>
            </p:grpSpPr>
            <p:sp>
              <p:nvSpPr>
                <p:cNvPr id="600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1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2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3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4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5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613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607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8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09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0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1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2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620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614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5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6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7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8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19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621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2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3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43" name="Group"/>
            <p:cNvGrpSpPr/>
            <p:nvPr/>
          </p:nvGrpSpPr>
          <p:grpSpPr>
            <a:xfrm>
              <a:off x="1125907" y="96284"/>
              <a:ext cx="4184476" cy="2466330"/>
              <a:chOff x="0" y="0"/>
              <a:chExt cx="4184474" cy="2466329"/>
            </a:xfrm>
          </p:grpSpPr>
          <p:sp>
            <p:nvSpPr>
              <p:cNvPr id="625" name="Circle"/>
              <p:cNvSpPr/>
              <p:nvPr/>
            </p:nvSpPr>
            <p:spPr>
              <a:xfrm>
                <a:off x="814974" y="0"/>
                <a:ext cx="118302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6" name="Circle"/>
              <p:cNvSpPr/>
              <p:nvPr/>
            </p:nvSpPr>
            <p:spPr>
              <a:xfrm>
                <a:off x="2440574" y="0"/>
                <a:ext cx="118302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7" name="Circle"/>
              <p:cNvSpPr/>
              <p:nvPr/>
            </p:nvSpPr>
            <p:spPr>
              <a:xfrm>
                <a:off x="4066174" y="0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8" name="Circle"/>
              <p:cNvSpPr/>
              <p:nvPr/>
            </p:nvSpPr>
            <p:spPr>
              <a:xfrm>
                <a:off x="1636241" y="1402672"/>
                <a:ext cx="118302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9" name="Circle"/>
              <p:cNvSpPr/>
              <p:nvPr/>
            </p:nvSpPr>
            <p:spPr>
              <a:xfrm>
                <a:off x="10641" y="1402672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0" name="Circle"/>
              <p:cNvSpPr/>
              <p:nvPr/>
            </p:nvSpPr>
            <p:spPr>
              <a:xfrm>
                <a:off x="3261841" y="1402672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1" name="Circle"/>
              <p:cNvSpPr/>
              <p:nvPr/>
            </p:nvSpPr>
            <p:spPr>
              <a:xfrm>
                <a:off x="0" y="2348029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2" name="Circle"/>
              <p:cNvSpPr/>
              <p:nvPr/>
            </p:nvSpPr>
            <p:spPr>
              <a:xfrm>
                <a:off x="1625600" y="2348029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3" name="Circle"/>
              <p:cNvSpPr/>
              <p:nvPr/>
            </p:nvSpPr>
            <p:spPr>
              <a:xfrm>
                <a:off x="3247083" y="2348029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4" name="Circle"/>
              <p:cNvSpPr/>
              <p:nvPr/>
            </p:nvSpPr>
            <p:spPr>
              <a:xfrm>
                <a:off x="812765" y="931565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5" name="Circle"/>
              <p:cNvSpPr/>
              <p:nvPr/>
            </p:nvSpPr>
            <p:spPr>
              <a:xfrm>
                <a:off x="2438365" y="931565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6" name="Circle"/>
              <p:cNvSpPr/>
              <p:nvPr/>
            </p:nvSpPr>
            <p:spPr>
              <a:xfrm>
                <a:off x="4063965" y="931565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7" name="Circle"/>
              <p:cNvSpPr/>
              <p:nvPr/>
            </p:nvSpPr>
            <p:spPr>
              <a:xfrm>
                <a:off x="4890" y="468868"/>
                <a:ext cx="118302" cy="118302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8" name="Circle"/>
              <p:cNvSpPr/>
              <p:nvPr/>
            </p:nvSpPr>
            <p:spPr>
              <a:xfrm>
                <a:off x="1630490" y="468868"/>
                <a:ext cx="118302" cy="118302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9" name="Circle"/>
              <p:cNvSpPr/>
              <p:nvPr/>
            </p:nvSpPr>
            <p:spPr>
              <a:xfrm>
                <a:off x="3256091" y="468868"/>
                <a:ext cx="118301" cy="118302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0" name="Circle"/>
              <p:cNvSpPr/>
              <p:nvPr/>
            </p:nvSpPr>
            <p:spPr>
              <a:xfrm>
                <a:off x="814974" y="1890593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1" name="Circle"/>
              <p:cNvSpPr/>
              <p:nvPr/>
            </p:nvSpPr>
            <p:spPr>
              <a:xfrm>
                <a:off x="2440574" y="1890593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2" name="Circle"/>
              <p:cNvSpPr/>
              <p:nvPr/>
            </p:nvSpPr>
            <p:spPr>
              <a:xfrm>
                <a:off x="4066174" y="1857075"/>
                <a:ext cx="118301" cy="118302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pic>
        <p:nvPicPr>
          <p:cNvPr id="645" name="psi(_mathbf_R_=m.pdf" descr="psi(_mathbf_R_=m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93728" y="5571876"/>
            <a:ext cx="4483101" cy="863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8" name="Group"/>
          <p:cNvGrpSpPr/>
          <p:nvPr/>
        </p:nvGrpSpPr>
        <p:grpSpPr>
          <a:xfrm>
            <a:off x="263539" y="4106998"/>
            <a:ext cx="6044922" cy="562369"/>
            <a:chOff x="0" y="0"/>
            <a:chExt cx="6044920" cy="562368"/>
          </a:xfrm>
        </p:grpSpPr>
        <p:pic>
          <p:nvPicPr>
            <p:cNvPr id="646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7127"/>
              <a:ext cx="3703094" cy="5452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47" name="textcolor_red_+_.pdf" descr="textcolor_red_+_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815095" y="0"/>
              <a:ext cx="2229826" cy="5600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54" name="Group"/>
          <p:cNvGrpSpPr/>
          <p:nvPr/>
        </p:nvGrpSpPr>
        <p:grpSpPr>
          <a:xfrm>
            <a:off x="7407407" y="3697306"/>
            <a:ext cx="1626444" cy="1534153"/>
            <a:chOff x="-136128" y="-164285"/>
            <a:chExt cx="1626443" cy="1534152"/>
          </a:xfrm>
        </p:grpSpPr>
        <p:grpSp>
          <p:nvGrpSpPr>
            <p:cNvPr id="652" name="Group"/>
            <p:cNvGrpSpPr/>
            <p:nvPr/>
          </p:nvGrpSpPr>
          <p:grpSpPr>
            <a:xfrm>
              <a:off x="-136129" y="-164286"/>
              <a:ext cx="1626444" cy="1534154"/>
              <a:chOff x="-136128" y="-164285"/>
              <a:chExt cx="1626443" cy="1534152"/>
            </a:xfrm>
          </p:grpSpPr>
          <p:pic>
            <p:nvPicPr>
              <p:cNvPr id="649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8">
                <a:extLst/>
              </a:blip>
              <a:srcRect l="0" t="0" r="0" b="0"/>
              <a:stretch>
                <a:fillRect/>
              </a:stretch>
            </p:blipFill>
            <p:spPr>
              <a:xfrm flipH="1" rot="10800000">
                <a:off x="0" y="873000"/>
                <a:ext cx="1391129" cy="3712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650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3099" y="0"/>
                <a:ext cx="1391130" cy="371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651" name="Rectangle"/>
              <p:cNvSpPr/>
              <p:nvPr/>
            </p:nvSpPr>
            <p:spPr>
              <a:xfrm>
                <a:off x="-136129" y="-164286"/>
                <a:ext cx="1626444" cy="1534154"/>
              </a:xfrm>
              <a:prstGeom prst="rect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653" name="Circle"/>
            <p:cNvSpPr/>
            <p:nvPr/>
          </p:nvSpPr>
          <p:spPr>
            <a:xfrm>
              <a:off x="637964" y="844167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6" name="psi(_mathbf_R_=m.pdf" descr="psi(_mathbf_R_=m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5458" y="5558585"/>
            <a:ext cx="4078468" cy="863409"/>
          </a:xfrm>
          <a:prstGeom prst="rect">
            <a:avLst/>
          </a:prstGeom>
          <a:ln w="12700">
            <a:miter lim="400000"/>
          </a:ln>
        </p:spPr>
      </p:pic>
      <p:sp>
        <p:nvSpPr>
          <p:cNvPr id="657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8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9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60" name="Is this an eigenstate?"/>
          <p:cNvSpPr txBox="1"/>
          <p:nvPr/>
        </p:nvSpPr>
        <p:spPr>
          <a:xfrm>
            <a:off x="221985" y="24439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Is this an eigenstate?</a:t>
            </a:r>
          </a:p>
        </p:txBody>
      </p:sp>
      <p:sp>
        <p:nvSpPr>
          <p:cNvPr id="661" name="="/>
          <p:cNvSpPr txBox="1"/>
          <p:nvPr/>
        </p:nvSpPr>
        <p:spPr>
          <a:xfrm>
            <a:off x="6715979" y="2562139"/>
            <a:ext cx="578804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=</a:t>
            </a:r>
          </a:p>
        </p:txBody>
      </p:sp>
      <p:sp>
        <p:nvSpPr>
          <p:cNvPr id="662" name="0"/>
          <p:cNvSpPr txBox="1"/>
          <p:nvPr/>
        </p:nvSpPr>
        <p:spPr>
          <a:xfrm>
            <a:off x="7542214" y="2562139"/>
            <a:ext cx="556181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663" name="H"/>
          <p:cNvSpPr txBox="1"/>
          <p:nvPr/>
        </p:nvSpPr>
        <p:spPr>
          <a:xfrm>
            <a:off x="134058" y="2461811"/>
            <a:ext cx="691120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</a:t>
            </a:r>
          </a:p>
        </p:txBody>
      </p:sp>
      <p:grpSp>
        <p:nvGrpSpPr>
          <p:cNvPr id="701" name="Group"/>
          <p:cNvGrpSpPr/>
          <p:nvPr/>
        </p:nvGrpSpPr>
        <p:grpSpPr>
          <a:xfrm>
            <a:off x="1280683" y="1606429"/>
            <a:ext cx="5086266" cy="2916071"/>
            <a:chOff x="0" y="0"/>
            <a:chExt cx="5086264" cy="2916069"/>
          </a:xfrm>
        </p:grpSpPr>
        <p:pic>
          <p:nvPicPr>
            <p:cNvPr id="66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58674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65" name="Circle"/>
            <p:cNvSpPr/>
            <p:nvPr/>
          </p:nvSpPr>
          <p:spPr>
            <a:xfrm>
              <a:off x="22160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6" name="Circle"/>
            <p:cNvSpPr/>
            <p:nvPr/>
          </p:nvSpPr>
          <p:spPr>
            <a:xfrm>
              <a:off x="5904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7" name="Circle"/>
            <p:cNvSpPr/>
            <p:nvPr/>
          </p:nvSpPr>
          <p:spPr>
            <a:xfrm>
              <a:off x="3841649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8" name="Circle"/>
            <p:cNvSpPr/>
            <p:nvPr/>
          </p:nvSpPr>
          <p:spPr>
            <a:xfrm>
              <a:off x="5904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9" name="Circle"/>
            <p:cNvSpPr/>
            <p:nvPr/>
          </p:nvSpPr>
          <p:spPr>
            <a:xfrm>
              <a:off x="2216049" y="24387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0" name="Circle"/>
            <p:cNvSpPr/>
            <p:nvPr/>
          </p:nvSpPr>
          <p:spPr>
            <a:xfrm>
              <a:off x="5904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1" name="Circle"/>
            <p:cNvSpPr/>
            <p:nvPr/>
          </p:nvSpPr>
          <p:spPr>
            <a:xfrm>
              <a:off x="13947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2" name="Circle"/>
            <p:cNvSpPr/>
            <p:nvPr/>
          </p:nvSpPr>
          <p:spPr>
            <a:xfrm>
              <a:off x="13947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3" name="Circle"/>
            <p:cNvSpPr/>
            <p:nvPr/>
          </p:nvSpPr>
          <p:spPr>
            <a:xfrm>
              <a:off x="13947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4" name="Circle"/>
            <p:cNvSpPr/>
            <p:nvPr/>
          </p:nvSpPr>
          <p:spPr>
            <a:xfrm>
              <a:off x="30203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5" name="Circle"/>
            <p:cNvSpPr/>
            <p:nvPr/>
          </p:nvSpPr>
          <p:spPr>
            <a:xfrm>
              <a:off x="30203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6" name="Circle"/>
            <p:cNvSpPr/>
            <p:nvPr/>
          </p:nvSpPr>
          <p:spPr>
            <a:xfrm>
              <a:off x="22160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7" name="Circle"/>
            <p:cNvSpPr/>
            <p:nvPr/>
          </p:nvSpPr>
          <p:spPr>
            <a:xfrm>
              <a:off x="3841649" y="240523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8" name="Circle"/>
            <p:cNvSpPr/>
            <p:nvPr/>
          </p:nvSpPr>
          <p:spPr>
            <a:xfrm>
              <a:off x="3020382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9" name="Circle"/>
            <p:cNvSpPr/>
            <p:nvPr/>
          </p:nvSpPr>
          <p:spPr>
            <a:xfrm>
              <a:off x="4645982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0" name="Circle"/>
            <p:cNvSpPr/>
            <p:nvPr/>
          </p:nvSpPr>
          <p:spPr>
            <a:xfrm>
              <a:off x="4645982" y="1033290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1" name="Circle"/>
            <p:cNvSpPr/>
            <p:nvPr/>
          </p:nvSpPr>
          <p:spPr>
            <a:xfrm>
              <a:off x="3841649" y="5591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2" name="Circle"/>
            <p:cNvSpPr/>
            <p:nvPr/>
          </p:nvSpPr>
          <p:spPr>
            <a:xfrm>
              <a:off x="4641865" y="1970296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3" name="Circle"/>
            <p:cNvSpPr/>
            <p:nvPr/>
          </p:nvSpPr>
          <p:spPr>
            <a:xfrm>
              <a:off x="2119765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4" name="Circle"/>
            <p:cNvSpPr/>
            <p:nvPr/>
          </p:nvSpPr>
          <p:spPr>
            <a:xfrm>
              <a:off x="3745365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5" name="Circle"/>
            <p:cNvSpPr/>
            <p:nvPr/>
          </p:nvSpPr>
          <p:spPr>
            <a:xfrm>
              <a:off x="494165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6" name="Circle"/>
            <p:cNvSpPr/>
            <p:nvPr/>
          </p:nvSpPr>
          <p:spPr>
            <a:xfrm>
              <a:off x="29240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7" name="Circle"/>
            <p:cNvSpPr/>
            <p:nvPr/>
          </p:nvSpPr>
          <p:spPr>
            <a:xfrm>
              <a:off x="1298498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8" name="Circle"/>
            <p:cNvSpPr/>
            <p:nvPr/>
          </p:nvSpPr>
          <p:spPr>
            <a:xfrm>
              <a:off x="3745365" y="4628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9" name="Circle"/>
            <p:cNvSpPr/>
            <p:nvPr/>
          </p:nvSpPr>
          <p:spPr>
            <a:xfrm>
              <a:off x="4545581" y="1874011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0" name="Circle"/>
            <p:cNvSpPr/>
            <p:nvPr/>
          </p:nvSpPr>
          <p:spPr>
            <a:xfrm>
              <a:off x="2119765" y="45367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1" name="Circle"/>
            <p:cNvSpPr/>
            <p:nvPr/>
          </p:nvSpPr>
          <p:spPr>
            <a:xfrm>
              <a:off x="498584" y="4628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2" name="Circle"/>
            <p:cNvSpPr/>
            <p:nvPr/>
          </p:nvSpPr>
          <p:spPr>
            <a:xfrm>
              <a:off x="12984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3" name="Circle"/>
            <p:cNvSpPr/>
            <p:nvPr/>
          </p:nvSpPr>
          <p:spPr>
            <a:xfrm>
              <a:off x="3745365" y="2308955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4" name="Circle"/>
            <p:cNvSpPr/>
            <p:nvPr/>
          </p:nvSpPr>
          <p:spPr>
            <a:xfrm>
              <a:off x="4535799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5" name="Circle"/>
            <p:cNvSpPr/>
            <p:nvPr/>
          </p:nvSpPr>
          <p:spPr>
            <a:xfrm>
              <a:off x="2924098" y="937006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6" name="Circle"/>
            <p:cNvSpPr/>
            <p:nvPr/>
          </p:nvSpPr>
          <p:spPr>
            <a:xfrm>
              <a:off x="2119765" y="2342295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7" name="Circle"/>
            <p:cNvSpPr/>
            <p:nvPr/>
          </p:nvSpPr>
          <p:spPr>
            <a:xfrm>
              <a:off x="494165" y="23424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8" name="Circle"/>
            <p:cNvSpPr/>
            <p:nvPr/>
          </p:nvSpPr>
          <p:spPr>
            <a:xfrm>
              <a:off x="12984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9" name="Circle"/>
            <p:cNvSpPr/>
            <p:nvPr/>
          </p:nvSpPr>
          <p:spPr>
            <a:xfrm>
              <a:off x="2924098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0" name="Circle"/>
            <p:cNvSpPr/>
            <p:nvPr/>
          </p:nvSpPr>
          <p:spPr>
            <a:xfrm>
              <a:off x="4545581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716" name="Group"/>
          <p:cNvGrpSpPr/>
          <p:nvPr/>
        </p:nvGrpSpPr>
        <p:grpSpPr>
          <a:xfrm>
            <a:off x="177800" y="4738669"/>
            <a:ext cx="3261172" cy="2038069"/>
            <a:chOff x="0" y="0"/>
            <a:chExt cx="3261171" cy="2038068"/>
          </a:xfrm>
        </p:grpSpPr>
        <p:grpSp>
          <p:nvGrpSpPr>
            <p:cNvPr id="714" name="Group"/>
            <p:cNvGrpSpPr/>
            <p:nvPr/>
          </p:nvGrpSpPr>
          <p:grpSpPr>
            <a:xfrm>
              <a:off x="206286" y="93730"/>
              <a:ext cx="2431216" cy="1846264"/>
              <a:chOff x="0" y="0"/>
              <a:chExt cx="2431215" cy="1846263"/>
            </a:xfrm>
          </p:grpSpPr>
          <p:grpSp>
            <p:nvGrpSpPr>
              <p:cNvPr id="706" name="Group"/>
              <p:cNvGrpSpPr/>
              <p:nvPr/>
            </p:nvGrpSpPr>
            <p:grpSpPr>
              <a:xfrm>
                <a:off x="786075" y="0"/>
                <a:ext cx="1645141" cy="1846264"/>
                <a:chOff x="0" y="0"/>
                <a:chExt cx="1645140" cy="1846263"/>
              </a:xfrm>
            </p:grpSpPr>
            <p:sp>
              <p:nvSpPr>
                <p:cNvPr id="702" name="Line"/>
                <p:cNvSpPr/>
                <p:nvPr/>
              </p:nvSpPr>
              <p:spPr>
                <a:xfrm flipH="1" flipV="1">
                  <a:off x="1150890" y="1130310"/>
                  <a:ext cx="208570" cy="340257"/>
                </a:xfrm>
                <a:prstGeom prst="line">
                  <a:avLst/>
                </a:prstGeom>
                <a:noFill/>
                <a:ln w="63500" cap="flat">
                  <a:solidFill>
                    <a:schemeClr val="accent1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  <p:sp>
              <p:nvSpPr>
                <p:cNvPr id="703" name="Line"/>
                <p:cNvSpPr/>
                <p:nvPr/>
              </p:nvSpPr>
              <p:spPr>
                <a:xfrm flipH="1">
                  <a:off x="1188990" y="301403"/>
                  <a:ext cx="208570" cy="340256"/>
                </a:xfrm>
                <a:prstGeom prst="line">
                  <a:avLst/>
                </a:prstGeom>
                <a:noFill/>
                <a:ln w="63500" cap="flat">
                  <a:solidFill>
                    <a:schemeClr val="accent1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  <p:sp>
              <p:nvSpPr>
                <p:cNvPr id="704" name="Line"/>
                <p:cNvSpPr/>
                <p:nvPr/>
              </p:nvSpPr>
              <p:spPr>
                <a:xfrm>
                  <a:off x="265975" y="923131"/>
                  <a:ext cx="476847" cy="1"/>
                </a:xfrm>
                <a:prstGeom prst="line">
                  <a:avLst/>
                </a:prstGeom>
                <a:noFill/>
                <a:ln w="63500" cap="flat">
                  <a:solidFill>
                    <a:schemeClr val="accent1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  <p:pic>
              <p:nvPicPr>
                <p:cNvPr id="705" name="Image" descr="Image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rcRect l="26370" t="35178" r="53276" b="35178"/>
                <a:stretch>
                  <a:fillRect/>
                </a:stretch>
              </p:blipFill>
              <p:spPr>
                <a:xfrm>
                  <a:off x="0" y="0"/>
                  <a:ext cx="1645141" cy="184626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707" name="Circle"/>
              <p:cNvSpPr/>
              <p:nvPr/>
            </p:nvSpPr>
            <p:spPr>
              <a:xfrm>
                <a:off x="793862" y="767697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08" name="Circle"/>
              <p:cNvSpPr/>
              <p:nvPr/>
            </p:nvSpPr>
            <p:spPr>
              <a:xfrm>
                <a:off x="2114662" y="151942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09" name="Circle"/>
              <p:cNvSpPr/>
              <p:nvPr/>
            </p:nvSpPr>
            <p:spPr>
              <a:xfrm>
                <a:off x="2114662" y="15739"/>
                <a:ext cx="310870" cy="310870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710" name="itA_x.pdf" descr="itA_x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17011" t="0" r="61445" b="0"/>
              <a:stretch>
                <a:fillRect/>
              </a:stretch>
            </p:blipFill>
            <p:spPr>
              <a:xfrm>
                <a:off x="1291470" y="542460"/>
                <a:ext cx="82080" cy="190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11" name="itA_x.pdf" descr="itA_x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17011" t="0" r="61445" b="0"/>
              <a:stretch>
                <a:fillRect/>
              </a:stretch>
            </p:blipFill>
            <p:spPr>
              <a:xfrm>
                <a:off x="1850270" y="244010"/>
                <a:ext cx="82080" cy="190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12" name="itA_x.pdf" descr="itA_x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17011" t="0" r="61445" b="0"/>
              <a:stretch>
                <a:fillRect/>
              </a:stretch>
            </p:blipFill>
            <p:spPr>
              <a:xfrm>
                <a:off x="2072520" y="1006010"/>
                <a:ext cx="82080" cy="190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13" name="Σ"/>
              <p:cNvSpPr txBox="1"/>
              <p:nvPr/>
            </p:nvSpPr>
            <p:spPr>
              <a:xfrm>
                <a:off x="0" y="420806"/>
                <a:ext cx="606584" cy="10046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sz="6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Σ</a:t>
                </a:r>
              </a:p>
            </p:txBody>
          </p:sp>
        </p:grpSp>
        <p:sp>
          <p:nvSpPr>
            <p:cNvPr id="715" name="Rounded Rectangle"/>
            <p:cNvSpPr/>
            <p:nvPr/>
          </p:nvSpPr>
          <p:spPr>
            <a:xfrm>
              <a:off x="0" y="0"/>
              <a:ext cx="3261172" cy="2038069"/>
            </a:xfrm>
            <a:prstGeom prst="roundRect">
              <a:avLst>
                <a:gd name="adj" fmla="val 9347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719" name="Connection Line"/>
          <p:cNvSpPr/>
          <p:nvPr/>
        </p:nvSpPr>
        <p:spPr>
          <a:xfrm>
            <a:off x="1225515" y="3195472"/>
            <a:ext cx="1188511" cy="1521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41" h="21600" fill="norm" stroke="1" extrusionOk="0">
                <a:moveTo>
                  <a:pt x="407" y="21600"/>
                </a:moveTo>
                <a:cubicBezTo>
                  <a:pt x="-1759" y="17494"/>
                  <a:pt x="4719" y="10294"/>
                  <a:pt x="19841" y="0"/>
                </a:cubicBezTo>
              </a:path>
            </a:pathLst>
          </a:custGeom>
          <a:ln w="25400">
            <a:solidFill>
              <a:schemeClr val="accent1"/>
            </a:solidFill>
            <a:headEnd type="triangle"/>
          </a:ln>
        </p:spPr>
        <p:txBody>
          <a:bodyPr/>
          <a:lstStyle/>
          <a:p>
            <a:pPr/>
          </a:p>
        </p:txBody>
      </p:sp>
      <p:pic>
        <p:nvPicPr>
          <p:cNvPr id="71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54677" y="829217"/>
            <a:ext cx="7796646" cy="5183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9" grpId="1"/>
      <p:bldP build="whole" bldLvl="1" animBg="1" rev="0" advAuto="0" spid="716" grpId="2"/>
      <p:bldP build="whole" bldLvl="1" animBg="1" rev="0" advAuto="0" spid="662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pic>
        <p:nvPicPr>
          <p:cNvPr id="722" name="psi(_mathbf_R_=m.pdf" descr="psi(_mathbf_R_=m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5458" y="5558585"/>
            <a:ext cx="4078468" cy="863409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4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5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769" name="Group"/>
          <p:cNvGrpSpPr/>
          <p:nvPr/>
        </p:nvGrpSpPr>
        <p:grpSpPr>
          <a:xfrm>
            <a:off x="793262" y="1076882"/>
            <a:ext cx="3133637" cy="1588680"/>
            <a:chOff x="0" y="0"/>
            <a:chExt cx="3133636" cy="1588678"/>
          </a:xfrm>
        </p:grpSpPr>
        <p:sp>
          <p:nvSpPr>
            <p:cNvPr id="726" name="Circle"/>
            <p:cNvSpPr/>
            <p:nvPr/>
          </p:nvSpPr>
          <p:spPr>
            <a:xfrm>
              <a:off x="1131197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7" name="Circle"/>
            <p:cNvSpPr/>
            <p:nvPr/>
          </p:nvSpPr>
          <p:spPr>
            <a:xfrm>
              <a:off x="2013002" y="52229"/>
              <a:ext cx="64172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8" name="Circle"/>
            <p:cNvSpPr/>
            <p:nvPr/>
          </p:nvSpPr>
          <p:spPr>
            <a:xfrm>
              <a:off x="2894806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68" name="Group"/>
            <p:cNvGrpSpPr/>
            <p:nvPr/>
          </p:nvGrpSpPr>
          <p:grpSpPr>
            <a:xfrm>
              <a:off x="0" y="0"/>
              <a:ext cx="3133637" cy="1588679"/>
              <a:chOff x="0" y="0"/>
              <a:chExt cx="3133636" cy="1588678"/>
            </a:xfrm>
          </p:grpSpPr>
          <p:pic>
            <p:nvPicPr>
              <p:cNvPr id="729" name="Image" descr="Image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0" b="27092"/>
              <a:stretch>
                <a:fillRect/>
              </a:stretch>
            </p:blipFill>
            <p:spPr>
              <a:xfrm>
                <a:off x="374599" y="38688"/>
                <a:ext cx="2759038" cy="154999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30" name="Type to enter text"/>
              <p:cNvSpPr txBox="1"/>
              <p:nvPr/>
            </p:nvSpPr>
            <p:spPr>
              <a:xfrm>
                <a:off x="0" y="703535"/>
                <a:ext cx="80778" cy="688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200"/>
                </a:lvl1pPr>
              </a:lstStyle>
              <a:p>
                <a:pPr/>
                <a:r>
                  <a:t>Type to enter text</a:t>
                </a:r>
              </a:p>
            </p:txBody>
          </p:sp>
          <p:sp>
            <p:nvSpPr>
              <p:cNvPr id="731" name="Circle"/>
              <p:cNvSpPr/>
              <p:nvPr/>
            </p:nvSpPr>
            <p:spPr>
              <a:xfrm>
                <a:off x="1576692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2" name="Circle"/>
              <p:cNvSpPr/>
              <p:nvPr/>
            </p:nvSpPr>
            <p:spPr>
              <a:xfrm>
                <a:off x="694888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3" name="Circle"/>
              <p:cNvSpPr/>
              <p:nvPr/>
            </p:nvSpPr>
            <p:spPr>
              <a:xfrm>
                <a:off x="2458497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4" name="Circle"/>
              <p:cNvSpPr/>
              <p:nvPr/>
            </p:nvSpPr>
            <p:spPr>
              <a:xfrm>
                <a:off x="1524463" y="760877"/>
                <a:ext cx="168631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5" name="Circle"/>
              <p:cNvSpPr/>
              <p:nvPr/>
            </p:nvSpPr>
            <p:spPr>
              <a:xfrm>
                <a:off x="2406268" y="751787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6" name="Circle"/>
              <p:cNvSpPr/>
              <p:nvPr/>
            </p:nvSpPr>
            <p:spPr>
              <a:xfrm>
                <a:off x="642658" y="760877"/>
                <a:ext cx="168632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743" name="Group"/>
              <p:cNvGrpSpPr/>
              <p:nvPr/>
            </p:nvGrpSpPr>
            <p:grpSpPr>
              <a:xfrm>
                <a:off x="636886" y="1273685"/>
                <a:ext cx="1930007" cy="168631"/>
                <a:chOff x="0" y="0"/>
                <a:chExt cx="1930005" cy="168630"/>
              </a:xfrm>
            </p:grpSpPr>
            <p:sp>
              <p:nvSpPr>
                <p:cNvPr id="737" name="Circle"/>
                <p:cNvSpPr/>
                <p:nvPr/>
              </p:nvSpPr>
              <p:spPr>
                <a:xfrm>
                  <a:off x="52229" y="52229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38" name="Circle"/>
                <p:cNvSpPr/>
                <p:nvPr/>
              </p:nvSpPr>
              <p:spPr>
                <a:xfrm>
                  <a:off x="934033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39" name="Circle"/>
                <p:cNvSpPr/>
                <p:nvPr/>
              </p:nvSpPr>
              <p:spPr>
                <a:xfrm>
                  <a:off x="1813604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0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1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2" name="Circle"/>
                <p:cNvSpPr/>
                <p:nvPr/>
              </p:nvSpPr>
              <p:spPr>
                <a:xfrm>
                  <a:off x="1761375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750" name="Group"/>
              <p:cNvGrpSpPr/>
              <p:nvPr/>
            </p:nvGrpSpPr>
            <p:grpSpPr>
              <a:xfrm>
                <a:off x="1080167" y="500334"/>
                <a:ext cx="1929843" cy="173623"/>
                <a:chOff x="0" y="0"/>
                <a:chExt cx="1929842" cy="173621"/>
              </a:xfrm>
            </p:grpSpPr>
            <p:sp>
              <p:nvSpPr>
                <p:cNvPr id="744" name="Circle"/>
                <p:cNvSpPr/>
                <p:nvPr/>
              </p:nvSpPr>
              <p:spPr>
                <a:xfrm>
                  <a:off x="49832" y="5722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5" name="Circle"/>
                <p:cNvSpPr/>
                <p:nvPr/>
              </p:nvSpPr>
              <p:spPr>
                <a:xfrm>
                  <a:off x="931636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6" name="Circle"/>
                <p:cNvSpPr/>
                <p:nvPr/>
              </p:nvSpPr>
              <p:spPr>
                <a:xfrm>
                  <a:off x="1813441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7" name="Circle"/>
                <p:cNvSpPr/>
                <p:nvPr/>
              </p:nvSpPr>
              <p:spPr>
                <a:xfrm>
                  <a:off x="1761212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8" name="Circle"/>
                <p:cNvSpPr/>
                <p:nvPr/>
              </p:nvSpPr>
              <p:spPr>
                <a:xfrm>
                  <a:off x="879407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49" name="Circle"/>
                <p:cNvSpPr/>
                <p:nvPr/>
              </p:nvSpPr>
              <p:spPr>
                <a:xfrm>
                  <a:off x="0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757" name="Group"/>
              <p:cNvGrpSpPr/>
              <p:nvPr/>
            </p:nvGrpSpPr>
            <p:grpSpPr>
              <a:xfrm>
                <a:off x="639539" y="254337"/>
                <a:ext cx="1924701" cy="168631"/>
                <a:chOff x="0" y="0"/>
                <a:chExt cx="1924699" cy="168630"/>
              </a:xfrm>
            </p:grpSpPr>
            <p:sp>
              <p:nvSpPr>
                <p:cNvPr id="751" name="Circle"/>
                <p:cNvSpPr/>
                <p:nvPr/>
              </p:nvSpPr>
              <p:spPr>
                <a:xfrm>
                  <a:off x="52229" y="52229"/>
                  <a:ext cx="64172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2" name="Circle"/>
                <p:cNvSpPr/>
                <p:nvPr/>
              </p:nvSpPr>
              <p:spPr>
                <a:xfrm>
                  <a:off x="934033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3" name="Circle"/>
                <p:cNvSpPr/>
                <p:nvPr/>
              </p:nvSpPr>
              <p:spPr>
                <a:xfrm>
                  <a:off x="1815838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4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5" name="Circle"/>
                <p:cNvSpPr/>
                <p:nvPr/>
              </p:nvSpPr>
              <p:spPr>
                <a:xfrm>
                  <a:off x="175606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6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764" name="Group"/>
              <p:cNvGrpSpPr/>
              <p:nvPr/>
            </p:nvGrpSpPr>
            <p:grpSpPr>
              <a:xfrm>
                <a:off x="1078968" y="1007368"/>
                <a:ext cx="1932240" cy="186812"/>
                <a:chOff x="0" y="0"/>
                <a:chExt cx="1932239" cy="186811"/>
              </a:xfrm>
            </p:grpSpPr>
            <p:sp>
              <p:nvSpPr>
                <p:cNvPr id="758" name="Circle"/>
                <p:cNvSpPr/>
                <p:nvPr/>
              </p:nvSpPr>
              <p:spPr>
                <a:xfrm>
                  <a:off x="52229" y="7041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59" name="Circle"/>
                <p:cNvSpPr/>
                <p:nvPr/>
              </p:nvSpPr>
              <p:spPr>
                <a:xfrm>
                  <a:off x="934033" y="7041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60" name="Circle"/>
                <p:cNvSpPr/>
                <p:nvPr/>
              </p:nvSpPr>
              <p:spPr>
                <a:xfrm>
                  <a:off x="1815838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61" name="Circle"/>
                <p:cNvSpPr/>
                <p:nvPr/>
              </p:nvSpPr>
              <p:spPr>
                <a:xfrm>
                  <a:off x="176360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62" name="Circle"/>
                <p:cNvSpPr/>
                <p:nvPr/>
              </p:nvSpPr>
              <p:spPr>
                <a:xfrm>
                  <a:off x="881804" y="18085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63" name="Circle"/>
                <p:cNvSpPr/>
                <p:nvPr/>
              </p:nvSpPr>
              <p:spPr>
                <a:xfrm>
                  <a:off x="0" y="1818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765" name="Circle"/>
              <p:cNvSpPr/>
              <p:nvPr/>
            </p:nvSpPr>
            <p:spPr>
              <a:xfrm>
                <a:off x="1078968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66" name="Circle"/>
              <p:cNvSpPr/>
              <p:nvPr/>
            </p:nvSpPr>
            <p:spPr>
              <a:xfrm>
                <a:off x="1960772" y="0"/>
                <a:ext cx="168632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67" name="Circle"/>
              <p:cNvSpPr/>
              <p:nvPr/>
            </p:nvSpPr>
            <p:spPr>
              <a:xfrm>
                <a:off x="2840344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807" name="Group"/>
          <p:cNvGrpSpPr/>
          <p:nvPr/>
        </p:nvGrpSpPr>
        <p:grpSpPr>
          <a:xfrm>
            <a:off x="5445982" y="1080777"/>
            <a:ext cx="2757419" cy="1580891"/>
            <a:chOff x="0" y="0"/>
            <a:chExt cx="2757418" cy="1580889"/>
          </a:xfrm>
        </p:grpSpPr>
        <p:pic>
          <p:nvPicPr>
            <p:cNvPr id="77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31809"/>
              <a:ext cx="2757419" cy="15490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1" name="Circle"/>
            <p:cNvSpPr/>
            <p:nvPr/>
          </p:nvSpPr>
          <p:spPr>
            <a:xfrm>
              <a:off x="1201387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2" name="Circle"/>
            <p:cNvSpPr/>
            <p:nvPr/>
          </p:nvSpPr>
          <p:spPr>
            <a:xfrm>
              <a:off x="320100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3" name="Circle"/>
            <p:cNvSpPr/>
            <p:nvPr/>
          </p:nvSpPr>
          <p:spPr>
            <a:xfrm>
              <a:off x="2082674" y="812630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4" name="Circle"/>
            <p:cNvSpPr/>
            <p:nvPr/>
          </p:nvSpPr>
          <p:spPr>
            <a:xfrm>
              <a:off x="320100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5" name="Circle"/>
            <p:cNvSpPr/>
            <p:nvPr/>
          </p:nvSpPr>
          <p:spPr>
            <a:xfrm>
              <a:off x="1201387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6" name="Circle"/>
            <p:cNvSpPr/>
            <p:nvPr/>
          </p:nvSpPr>
          <p:spPr>
            <a:xfrm>
              <a:off x="320100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7" name="Circle"/>
            <p:cNvSpPr/>
            <p:nvPr/>
          </p:nvSpPr>
          <p:spPr>
            <a:xfrm>
              <a:off x="756154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8" name="Circle"/>
            <p:cNvSpPr/>
            <p:nvPr/>
          </p:nvSpPr>
          <p:spPr>
            <a:xfrm>
              <a:off x="756154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9" name="Circle"/>
            <p:cNvSpPr/>
            <p:nvPr/>
          </p:nvSpPr>
          <p:spPr>
            <a:xfrm>
              <a:off x="756154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0" name="Circle"/>
            <p:cNvSpPr/>
            <p:nvPr/>
          </p:nvSpPr>
          <p:spPr>
            <a:xfrm>
              <a:off x="1637441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1" name="Circle"/>
            <p:cNvSpPr/>
            <p:nvPr/>
          </p:nvSpPr>
          <p:spPr>
            <a:xfrm>
              <a:off x="1637441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2" name="Circle"/>
            <p:cNvSpPr/>
            <p:nvPr/>
          </p:nvSpPr>
          <p:spPr>
            <a:xfrm>
              <a:off x="1201387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3" name="Circle"/>
            <p:cNvSpPr/>
            <p:nvPr/>
          </p:nvSpPr>
          <p:spPr>
            <a:xfrm>
              <a:off x="2082674" y="1303953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4" name="Circle"/>
            <p:cNvSpPr/>
            <p:nvPr/>
          </p:nvSpPr>
          <p:spPr>
            <a:xfrm>
              <a:off x="1637441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5" name="Circle"/>
            <p:cNvSpPr/>
            <p:nvPr/>
          </p:nvSpPr>
          <p:spPr>
            <a:xfrm>
              <a:off x="2518728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6" name="Circle"/>
            <p:cNvSpPr/>
            <p:nvPr/>
          </p:nvSpPr>
          <p:spPr>
            <a:xfrm>
              <a:off x="2518728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7" name="Circle"/>
            <p:cNvSpPr/>
            <p:nvPr/>
          </p:nvSpPr>
          <p:spPr>
            <a:xfrm>
              <a:off x="2082674" y="303135"/>
              <a:ext cx="64136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8" name="Circle"/>
            <p:cNvSpPr/>
            <p:nvPr/>
          </p:nvSpPr>
          <p:spPr>
            <a:xfrm>
              <a:off x="2516496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9" name="Circle"/>
            <p:cNvSpPr/>
            <p:nvPr/>
          </p:nvSpPr>
          <p:spPr>
            <a:xfrm>
              <a:off x="1149189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0" name="Circle"/>
            <p:cNvSpPr/>
            <p:nvPr/>
          </p:nvSpPr>
          <p:spPr>
            <a:xfrm>
              <a:off x="2030476" y="751346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1" name="Circle"/>
            <p:cNvSpPr/>
            <p:nvPr/>
          </p:nvSpPr>
          <p:spPr>
            <a:xfrm>
              <a:off x="267902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2" name="Circle"/>
            <p:cNvSpPr/>
            <p:nvPr/>
          </p:nvSpPr>
          <p:spPr>
            <a:xfrm>
              <a:off x="1585242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3" name="Circle"/>
            <p:cNvSpPr/>
            <p:nvPr/>
          </p:nvSpPr>
          <p:spPr>
            <a:xfrm>
              <a:off x="703955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4" name="Circle"/>
            <p:cNvSpPr/>
            <p:nvPr/>
          </p:nvSpPr>
          <p:spPr>
            <a:xfrm>
              <a:off x="2030476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5" name="Circle"/>
            <p:cNvSpPr/>
            <p:nvPr/>
          </p:nvSpPr>
          <p:spPr>
            <a:xfrm>
              <a:off x="2464297" y="1015958"/>
              <a:ext cx="168533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6" name="Circle"/>
            <p:cNvSpPr/>
            <p:nvPr/>
          </p:nvSpPr>
          <p:spPr>
            <a:xfrm>
              <a:off x="1149189" y="245948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7" name="Circle"/>
            <p:cNvSpPr/>
            <p:nvPr/>
          </p:nvSpPr>
          <p:spPr>
            <a:xfrm>
              <a:off x="270297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8" name="Circle"/>
            <p:cNvSpPr/>
            <p:nvPr/>
          </p:nvSpPr>
          <p:spPr>
            <a:xfrm>
              <a:off x="703955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9" name="Circle"/>
            <p:cNvSpPr/>
            <p:nvPr/>
          </p:nvSpPr>
          <p:spPr>
            <a:xfrm>
              <a:off x="2030476" y="1251754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0" name="Circle"/>
            <p:cNvSpPr/>
            <p:nvPr/>
          </p:nvSpPr>
          <p:spPr>
            <a:xfrm>
              <a:off x="2458994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1" name="Circle"/>
            <p:cNvSpPr/>
            <p:nvPr/>
          </p:nvSpPr>
          <p:spPr>
            <a:xfrm>
              <a:off x="1585242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2" name="Circle"/>
            <p:cNvSpPr/>
            <p:nvPr/>
          </p:nvSpPr>
          <p:spPr>
            <a:xfrm>
              <a:off x="1149189" y="126982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3" name="Circle"/>
            <p:cNvSpPr/>
            <p:nvPr/>
          </p:nvSpPr>
          <p:spPr>
            <a:xfrm>
              <a:off x="267902" y="1269925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4" name="Circle"/>
            <p:cNvSpPr/>
            <p:nvPr/>
          </p:nvSpPr>
          <p:spPr>
            <a:xfrm>
              <a:off x="703955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5" name="Circle"/>
            <p:cNvSpPr/>
            <p:nvPr/>
          </p:nvSpPr>
          <p:spPr>
            <a:xfrm>
              <a:off x="1585242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6" name="Circle"/>
            <p:cNvSpPr/>
            <p:nvPr/>
          </p:nvSpPr>
          <p:spPr>
            <a:xfrm>
              <a:off x="2464297" y="0"/>
              <a:ext cx="168533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808" name="*"/>
          <p:cNvSpPr txBox="1"/>
          <p:nvPr/>
        </p:nvSpPr>
        <p:spPr>
          <a:xfrm>
            <a:off x="3943652" y="669987"/>
            <a:ext cx="510541" cy="99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/>
            </a:lvl1pPr>
          </a:lstStyle>
          <a:p>
            <a:pPr/>
            <a:r>
              <a:t>*</a:t>
            </a:r>
          </a:p>
        </p:txBody>
      </p:sp>
      <p:sp>
        <p:nvSpPr>
          <p:cNvPr id="809" name="."/>
          <p:cNvSpPr txBox="1"/>
          <p:nvPr/>
        </p:nvSpPr>
        <p:spPr>
          <a:xfrm>
            <a:off x="4521460" y="1663537"/>
            <a:ext cx="329962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.</a:t>
            </a:r>
          </a:p>
        </p:txBody>
      </p:sp>
      <p:sp>
        <p:nvSpPr>
          <p:cNvPr id="810" name="Are function at K and K' mutually orthogonal?"/>
          <p:cNvSpPr txBox="1"/>
          <p:nvPr/>
        </p:nvSpPr>
        <p:spPr>
          <a:xfrm>
            <a:off x="221985" y="24439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Are function at K and K' mutually orthogonal?</a:t>
            </a:r>
          </a:p>
        </p:txBody>
      </p:sp>
      <p:grpSp>
        <p:nvGrpSpPr>
          <p:cNvPr id="813" name="Group"/>
          <p:cNvGrpSpPr/>
          <p:nvPr/>
        </p:nvGrpSpPr>
        <p:grpSpPr>
          <a:xfrm>
            <a:off x="333286" y="1324349"/>
            <a:ext cx="606584" cy="1093746"/>
            <a:chOff x="0" y="0"/>
            <a:chExt cx="606583" cy="1093744"/>
          </a:xfrm>
        </p:grpSpPr>
        <p:sp>
          <p:nvSpPr>
            <p:cNvPr id="811" name="Σ"/>
            <p:cNvSpPr txBox="1"/>
            <p:nvPr/>
          </p:nvSpPr>
          <p:spPr>
            <a:xfrm>
              <a:off x="0" y="0"/>
              <a:ext cx="606584" cy="10046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6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Σ</a:t>
              </a:r>
            </a:p>
          </p:txBody>
        </p:sp>
        <p:sp>
          <p:nvSpPr>
            <p:cNvPr id="812" name="sites"/>
            <p:cNvSpPr txBox="1"/>
            <p:nvPr/>
          </p:nvSpPr>
          <p:spPr>
            <a:xfrm>
              <a:off x="36345" y="767800"/>
              <a:ext cx="559294" cy="3259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b="1" sz="1800"/>
              </a:lvl1pPr>
            </a:lstStyle>
            <a:p>
              <a:pPr/>
              <a:r>
                <a:t>sites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pic>
        <p:nvPicPr>
          <p:cNvPr id="816" name="psi(_mathbf_R_=m.pdf" descr="psi(_mathbf_R_=m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5458" y="5558585"/>
            <a:ext cx="4078468" cy="863409"/>
          </a:xfrm>
          <a:prstGeom prst="rect">
            <a:avLst/>
          </a:prstGeom>
          <a:ln w="12700">
            <a:miter lim="400000"/>
          </a:ln>
        </p:spPr>
      </p:pic>
      <p:sp>
        <p:nvSpPr>
          <p:cNvPr id="817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18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19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57" name="Group"/>
          <p:cNvGrpSpPr/>
          <p:nvPr/>
        </p:nvGrpSpPr>
        <p:grpSpPr>
          <a:xfrm>
            <a:off x="5445982" y="1080777"/>
            <a:ext cx="2757419" cy="1580891"/>
            <a:chOff x="0" y="0"/>
            <a:chExt cx="2757418" cy="1580889"/>
          </a:xfrm>
        </p:grpSpPr>
        <p:pic>
          <p:nvPicPr>
            <p:cNvPr id="82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31809"/>
              <a:ext cx="2757419" cy="15490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21" name="Circle"/>
            <p:cNvSpPr/>
            <p:nvPr/>
          </p:nvSpPr>
          <p:spPr>
            <a:xfrm>
              <a:off x="1201387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2" name="Circle"/>
            <p:cNvSpPr/>
            <p:nvPr/>
          </p:nvSpPr>
          <p:spPr>
            <a:xfrm>
              <a:off x="320100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3" name="Circle"/>
            <p:cNvSpPr/>
            <p:nvPr/>
          </p:nvSpPr>
          <p:spPr>
            <a:xfrm>
              <a:off x="2082674" y="812630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4" name="Circle"/>
            <p:cNvSpPr/>
            <p:nvPr/>
          </p:nvSpPr>
          <p:spPr>
            <a:xfrm>
              <a:off x="320100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5" name="Circle"/>
            <p:cNvSpPr/>
            <p:nvPr/>
          </p:nvSpPr>
          <p:spPr>
            <a:xfrm>
              <a:off x="1201387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6" name="Circle"/>
            <p:cNvSpPr/>
            <p:nvPr/>
          </p:nvSpPr>
          <p:spPr>
            <a:xfrm>
              <a:off x="320100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7" name="Circle"/>
            <p:cNvSpPr/>
            <p:nvPr/>
          </p:nvSpPr>
          <p:spPr>
            <a:xfrm>
              <a:off x="756154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8" name="Circle"/>
            <p:cNvSpPr/>
            <p:nvPr/>
          </p:nvSpPr>
          <p:spPr>
            <a:xfrm>
              <a:off x="756154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9" name="Circle"/>
            <p:cNvSpPr/>
            <p:nvPr/>
          </p:nvSpPr>
          <p:spPr>
            <a:xfrm>
              <a:off x="756154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0" name="Circle"/>
            <p:cNvSpPr/>
            <p:nvPr/>
          </p:nvSpPr>
          <p:spPr>
            <a:xfrm>
              <a:off x="1637441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1" name="Circle"/>
            <p:cNvSpPr/>
            <p:nvPr/>
          </p:nvSpPr>
          <p:spPr>
            <a:xfrm>
              <a:off x="1637441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2" name="Circle"/>
            <p:cNvSpPr/>
            <p:nvPr/>
          </p:nvSpPr>
          <p:spPr>
            <a:xfrm>
              <a:off x="1201387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3" name="Circle"/>
            <p:cNvSpPr/>
            <p:nvPr/>
          </p:nvSpPr>
          <p:spPr>
            <a:xfrm>
              <a:off x="2082674" y="1303953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4" name="Circle"/>
            <p:cNvSpPr/>
            <p:nvPr/>
          </p:nvSpPr>
          <p:spPr>
            <a:xfrm>
              <a:off x="1637441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5" name="Circle"/>
            <p:cNvSpPr/>
            <p:nvPr/>
          </p:nvSpPr>
          <p:spPr>
            <a:xfrm>
              <a:off x="2518728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6" name="Circle"/>
            <p:cNvSpPr/>
            <p:nvPr/>
          </p:nvSpPr>
          <p:spPr>
            <a:xfrm>
              <a:off x="2518728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7" name="Circle"/>
            <p:cNvSpPr/>
            <p:nvPr/>
          </p:nvSpPr>
          <p:spPr>
            <a:xfrm>
              <a:off x="2082674" y="303135"/>
              <a:ext cx="64136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8" name="Circle"/>
            <p:cNvSpPr/>
            <p:nvPr/>
          </p:nvSpPr>
          <p:spPr>
            <a:xfrm>
              <a:off x="2516496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9" name="Circle"/>
            <p:cNvSpPr/>
            <p:nvPr/>
          </p:nvSpPr>
          <p:spPr>
            <a:xfrm>
              <a:off x="1149189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0" name="Circle"/>
            <p:cNvSpPr/>
            <p:nvPr/>
          </p:nvSpPr>
          <p:spPr>
            <a:xfrm>
              <a:off x="2030476" y="751346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1" name="Circle"/>
            <p:cNvSpPr/>
            <p:nvPr/>
          </p:nvSpPr>
          <p:spPr>
            <a:xfrm>
              <a:off x="267902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2" name="Circle"/>
            <p:cNvSpPr/>
            <p:nvPr/>
          </p:nvSpPr>
          <p:spPr>
            <a:xfrm>
              <a:off x="1585242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3" name="Circle"/>
            <p:cNvSpPr/>
            <p:nvPr/>
          </p:nvSpPr>
          <p:spPr>
            <a:xfrm>
              <a:off x="703955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4" name="Circle"/>
            <p:cNvSpPr/>
            <p:nvPr/>
          </p:nvSpPr>
          <p:spPr>
            <a:xfrm>
              <a:off x="2030476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5" name="Circle"/>
            <p:cNvSpPr/>
            <p:nvPr/>
          </p:nvSpPr>
          <p:spPr>
            <a:xfrm>
              <a:off x="2464297" y="1015958"/>
              <a:ext cx="168533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6" name="Circle"/>
            <p:cNvSpPr/>
            <p:nvPr/>
          </p:nvSpPr>
          <p:spPr>
            <a:xfrm>
              <a:off x="1149189" y="245948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7" name="Circle"/>
            <p:cNvSpPr/>
            <p:nvPr/>
          </p:nvSpPr>
          <p:spPr>
            <a:xfrm>
              <a:off x="270297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8" name="Circle"/>
            <p:cNvSpPr/>
            <p:nvPr/>
          </p:nvSpPr>
          <p:spPr>
            <a:xfrm>
              <a:off x="703955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9" name="Circle"/>
            <p:cNvSpPr/>
            <p:nvPr/>
          </p:nvSpPr>
          <p:spPr>
            <a:xfrm>
              <a:off x="2030476" y="1251754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0" name="Circle"/>
            <p:cNvSpPr/>
            <p:nvPr/>
          </p:nvSpPr>
          <p:spPr>
            <a:xfrm>
              <a:off x="2458994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1" name="Circle"/>
            <p:cNvSpPr/>
            <p:nvPr/>
          </p:nvSpPr>
          <p:spPr>
            <a:xfrm>
              <a:off x="1585242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2" name="Circle"/>
            <p:cNvSpPr/>
            <p:nvPr/>
          </p:nvSpPr>
          <p:spPr>
            <a:xfrm>
              <a:off x="1149189" y="126982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3" name="Circle"/>
            <p:cNvSpPr/>
            <p:nvPr/>
          </p:nvSpPr>
          <p:spPr>
            <a:xfrm>
              <a:off x="267902" y="1269925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4" name="Circle"/>
            <p:cNvSpPr/>
            <p:nvPr/>
          </p:nvSpPr>
          <p:spPr>
            <a:xfrm>
              <a:off x="703955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5" name="Circle"/>
            <p:cNvSpPr/>
            <p:nvPr/>
          </p:nvSpPr>
          <p:spPr>
            <a:xfrm>
              <a:off x="1585242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6" name="Circle"/>
            <p:cNvSpPr/>
            <p:nvPr/>
          </p:nvSpPr>
          <p:spPr>
            <a:xfrm>
              <a:off x="2464297" y="0"/>
              <a:ext cx="168533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858" name="."/>
          <p:cNvSpPr txBox="1"/>
          <p:nvPr/>
        </p:nvSpPr>
        <p:spPr>
          <a:xfrm>
            <a:off x="4521460" y="1663537"/>
            <a:ext cx="329962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.</a:t>
            </a:r>
          </a:p>
        </p:txBody>
      </p:sp>
      <p:sp>
        <p:nvSpPr>
          <p:cNvPr id="859" name="="/>
          <p:cNvSpPr txBox="1"/>
          <p:nvPr/>
        </p:nvSpPr>
        <p:spPr>
          <a:xfrm>
            <a:off x="218986" y="3599017"/>
            <a:ext cx="578803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=</a:t>
            </a:r>
          </a:p>
        </p:txBody>
      </p:sp>
      <p:grpSp>
        <p:nvGrpSpPr>
          <p:cNvPr id="903" name="Group"/>
          <p:cNvGrpSpPr/>
          <p:nvPr/>
        </p:nvGrpSpPr>
        <p:grpSpPr>
          <a:xfrm>
            <a:off x="1631462" y="3307002"/>
            <a:ext cx="3133638" cy="1588680"/>
            <a:chOff x="0" y="0"/>
            <a:chExt cx="3133636" cy="1588678"/>
          </a:xfrm>
        </p:grpSpPr>
        <p:sp>
          <p:nvSpPr>
            <p:cNvPr id="860" name="Circle"/>
            <p:cNvSpPr/>
            <p:nvPr/>
          </p:nvSpPr>
          <p:spPr>
            <a:xfrm>
              <a:off x="1131197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1" name="Circle"/>
            <p:cNvSpPr/>
            <p:nvPr/>
          </p:nvSpPr>
          <p:spPr>
            <a:xfrm>
              <a:off x="2013002" y="52229"/>
              <a:ext cx="64172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2" name="Circle"/>
            <p:cNvSpPr/>
            <p:nvPr/>
          </p:nvSpPr>
          <p:spPr>
            <a:xfrm>
              <a:off x="2894806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902" name="Group"/>
            <p:cNvGrpSpPr/>
            <p:nvPr/>
          </p:nvGrpSpPr>
          <p:grpSpPr>
            <a:xfrm>
              <a:off x="0" y="0"/>
              <a:ext cx="3133637" cy="1588679"/>
              <a:chOff x="0" y="0"/>
              <a:chExt cx="3133636" cy="1588678"/>
            </a:xfrm>
          </p:grpSpPr>
          <p:pic>
            <p:nvPicPr>
              <p:cNvPr id="863" name="Image" descr="Image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0" b="27092"/>
              <a:stretch>
                <a:fillRect/>
              </a:stretch>
            </p:blipFill>
            <p:spPr>
              <a:xfrm>
                <a:off x="374599" y="38688"/>
                <a:ext cx="2759038" cy="154999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64" name="Type to enter text"/>
              <p:cNvSpPr txBox="1"/>
              <p:nvPr/>
            </p:nvSpPr>
            <p:spPr>
              <a:xfrm>
                <a:off x="0" y="703535"/>
                <a:ext cx="80778" cy="688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200"/>
                </a:lvl1pPr>
              </a:lstStyle>
              <a:p>
                <a:pPr/>
                <a:r>
                  <a:t>Type to enter text</a:t>
                </a:r>
              </a:p>
            </p:txBody>
          </p:sp>
          <p:sp>
            <p:nvSpPr>
              <p:cNvPr id="865" name="Circle"/>
              <p:cNvSpPr/>
              <p:nvPr/>
            </p:nvSpPr>
            <p:spPr>
              <a:xfrm>
                <a:off x="1576692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6" name="Circle"/>
              <p:cNvSpPr/>
              <p:nvPr/>
            </p:nvSpPr>
            <p:spPr>
              <a:xfrm>
                <a:off x="694888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7" name="Circle"/>
              <p:cNvSpPr/>
              <p:nvPr/>
            </p:nvSpPr>
            <p:spPr>
              <a:xfrm>
                <a:off x="2458497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8" name="Circle"/>
              <p:cNvSpPr/>
              <p:nvPr/>
            </p:nvSpPr>
            <p:spPr>
              <a:xfrm>
                <a:off x="1524463" y="760877"/>
                <a:ext cx="168631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9" name="Circle"/>
              <p:cNvSpPr/>
              <p:nvPr/>
            </p:nvSpPr>
            <p:spPr>
              <a:xfrm>
                <a:off x="2406268" y="751787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70" name="Circle"/>
              <p:cNvSpPr/>
              <p:nvPr/>
            </p:nvSpPr>
            <p:spPr>
              <a:xfrm>
                <a:off x="642658" y="760877"/>
                <a:ext cx="168632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877" name="Group"/>
              <p:cNvGrpSpPr/>
              <p:nvPr/>
            </p:nvGrpSpPr>
            <p:grpSpPr>
              <a:xfrm>
                <a:off x="636886" y="1273685"/>
                <a:ext cx="1930007" cy="168631"/>
                <a:chOff x="0" y="0"/>
                <a:chExt cx="1930005" cy="168630"/>
              </a:xfrm>
            </p:grpSpPr>
            <p:sp>
              <p:nvSpPr>
                <p:cNvPr id="871" name="Circle"/>
                <p:cNvSpPr/>
                <p:nvPr/>
              </p:nvSpPr>
              <p:spPr>
                <a:xfrm>
                  <a:off x="52229" y="52229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2" name="Circle"/>
                <p:cNvSpPr/>
                <p:nvPr/>
              </p:nvSpPr>
              <p:spPr>
                <a:xfrm>
                  <a:off x="934033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3" name="Circle"/>
                <p:cNvSpPr/>
                <p:nvPr/>
              </p:nvSpPr>
              <p:spPr>
                <a:xfrm>
                  <a:off x="1813604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4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5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6" name="Circle"/>
                <p:cNvSpPr/>
                <p:nvPr/>
              </p:nvSpPr>
              <p:spPr>
                <a:xfrm>
                  <a:off x="1761375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884" name="Group"/>
              <p:cNvGrpSpPr/>
              <p:nvPr/>
            </p:nvGrpSpPr>
            <p:grpSpPr>
              <a:xfrm>
                <a:off x="1080167" y="500334"/>
                <a:ext cx="1929843" cy="173623"/>
                <a:chOff x="0" y="0"/>
                <a:chExt cx="1929842" cy="173621"/>
              </a:xfrm>
            </p:grpSpPr>
            <p:sp>
              <p:nvSpPr>
                <p:cNvPr id="878" name="Circle"/>
                <p:cNvSpPr/>
                <p:nvPr/>
              </p:nvSpPr>
              <p:spPr>
                <a:xfrm>
                  <a:off x="49832" y="5722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79" name="Circle"/>
                <p:cNvSpPr/>
                <p:nvPr/>
              </p:nvSpPr>
              <p:spPr>
                <a:xfrm>
                  <a:off x="931636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0" name="Circle"/>
                <p:cNvSpPr/>
                <p:nvPr/>
              </p:nvSpPr>
              <p:spPr>
                <a:xfrm>
                  <a:off x="1813441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1" name="Circle"/>
                <p:cNvSpPr/>
                <p:nvPr/>
              </p:nvSpPr>
              <p:spPr>
                <a:xfrm>
                  <a:off x="1761212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2" name="Circle"/>
                <p:cNvSpPr/>
                <p:nvPr/>
              </p:nvSpPr>
              <p:spPr>
                <a:xfrm>
                  <a:off x="879407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3" name="Circle"/>
                <p:cNvSpPr/>
                <p:nvPr/>
              </p:nvSpPr>
              <p:spPr>
                <a:xfrm>
                  <a:off x="0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891" name="Group"/>
              <p:cNvGrpSpPr/>
              <p:nvPr/>
            </p:nvGrpSpPr>
            <p:grpSpPr>
              <a:xfrm>
                <a:off x="639539" y="254337"/>
                <a:ext cx="1924701" cy="168631"/>
                <a:chOff x="0" y="0"/>
                <a:chExt cx="1924699" cy="168630"/>
              </a:xfrm>
            </p:grpSpPr>
            <p:sp>
              <p:nvSpPr>
                <p:cNvPr id="885" name="Circle"/>
                <p:cNvSpPr/>
                <p:nvPr/>
              </p:nvSpPr>
              <p:spPr>
                <a:xfrm>
                  <a:off x="52229" y="52229"/>
                  <a:ext cx="64172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6" name="Circle"/>
                <p:cNvSpPr/>
                <p:nvPr/>
              </p:nvSpPr>
              <p:spPr>
                <a:xfrm>
                  <a:off x="934033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7" name="Circle"/>
                <p:cNvSpPr/>
                <p:nvPr/>
              </p:nvSpPr>
              <p:spPr>
                <a:xfrm>
                  <a:off x="1815838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8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89" name="Circle"/>
                <p:cNvSpPr/>
                <p:nvPr/>
              </p:nvSpPr>
              <p:spPr>
                <a:xfrm>
                  <a:off x="175606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0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898" name="Group"/>
              <p:cNvGrpSpPr/>
              <p:nvPr/>
            </p:nvGrpSpPr>
            <p:grpSpPr>
              <a:xfrm>
                <a:off x="1078968" y="1007368"/>
                <a:ext cx="1932240" cy="186812"/>
                <a:chOff x="0" y="0"/>
                <a:chExt cx="1932239" cy="186811"/>
              </a:xfrm>
            </p:grpSpPr>
            <p:sp>
              <p:nvSpPr>
                <p:cNvPr id="892" name="Circle"/>
                <p:cNvSpPr/>
                <p:nvPr/>
              </p:nvSpPr>
              <p:spPr>
                <a:xfrm>
                  <a:off x="52229" y="7041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3" name="Circle"/>
                <p:cNvSpPr/>
                <p:nvPr/>
              </p:nvSpPr>
              <p:spPr>
                <a:xfrm>
                  <a:off x="934033" y="7041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4" name="Circle"/>
                <p:cNvSpPr/>
                <p:nvPr/>
              </p:nvSpPr>
              <p:spPr>
                <a:xfrm>
                  <a:off x="1815838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5" name="Circle"/>
                <p:cNvSpPr/>
                <p:nvPr/>
              </p:nvSpPr>
              <p:spPr>
                <a:xfrm>
                  <a:off x="176360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6" name="Circle"/>
                <p:cNvSpPr/>
                <p:nvPr/>
              </p:nvSpPr>
              <p:spPr>
                <a:xfrm>
                  <a:off x="881804" y="18085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7" name="Circle"/>
                <p:cNvSpPr/>
                <p:nvPr/>
              </p:nvSpPr>
              <p:spPr>
                <a:xfrm>
                  <a:off x="0" y="1818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899" name="Circle"/>
              <p:cNvSpPr/>
              <p:nvPr/>
            </p:nvSpPr>
            <p:spPr>
              <a:xfrm>
                <a:off x="1078968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00" name="Circle"/>
              <p:cNvSpPr/>
              <p:nvPr/>
            </p:nvSpPr>
            <p:spPr>
              <a:xfrm>
                <a:off x="1960772" y="0"/>
                <a:ext cx="168632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01" name="Circle"/>
              <p:cNvSpPr/>
              <p:nvPr/>
            </p:nvSpPr>
            <p:spPr>
              <a:xfrm>
                <a:off x="2840344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904" name="Are function at K and K' mutually orthogonal?"/>
          <p:cNvSpPr txBox="1"/>
          <p:nvPr/>
        </p:nvSpPr>
        <p:spPr>
          <a:xfrm>
            <a:off x="221985" y="24439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Are function at K and K' mutually orthogonal?</a:t>
            </a:r>
          </a:p>
        </p:txBody>
      </p:sp>
      <p:sp>
        <p:nvSpPr>
          <p:cNvPr id="905" name="Σ"/>
          <p:cNvSpPr txBox="1"/>
          <p:nvPr/>
        </p:nvSpPr>
        <p:spPr>
          <a:xfrm>
            <a:off x="1107986" y="3599017"/>
            <a:ext cx="606584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Σ</a:t>
            </a:r>
          </a:p>
        </p:txBody>
      </p:sp>
      <p:sp>
        <p:nvSpPr>
          <p:cNvPr id="906" name="="/>
          <p:cNvSpPr txBox="1"/>
          <p:nvPr/>
        </p:nvSpPr>
        <p:spPr>
          <a:xfrm>
            <a:off x="5187226" y="3548217"/>
            <a:ext cx="578803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=</a:t>
            </a:r>
          </a:p>
        </p:txBody>
      </p:sp>
      <p:sp>
        <p:nvSpPr>
          <p:cNvPr id="907" name="0"/>
          <p:cNvSpPr txBox="1"/>
          <p:nvPr/>
        </p:nvSpPr>
        <p:spPr>
          <a:xfrm>
            <a:off x="6015266" y="3586317"/>
            <a:ext cx="556181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grpSp>
        <p:nvGrpSpPr>
          <p:cNvPr id="945" name="Group"/>
          <p:cNvGrpSpPr/>
          <p:nvPr/>
        </p:nvGrpSpPr>
        <p:grpSpPr>
          <a:xfrm>
            <a:off x="1169480" y="1084727"/>
            <a:ext cx="2757419" cy="1580891"/>
            <a:chOff x="0" y="0"/>
            <a:chExt cx="2757418" cy="1580889"/>
          </a:xfrm>
        </p:grpSpPr>
        <p:pic>
          <p:nvPicPr>
            <p:cNvPr id="908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31809"/>
              <a:ext cx="2757419" cy="15490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09" name="Circle"/>
            <p:cNvSpPr/>
            <p:nvPr/>
          </p:nvSpPr>
          <p:spPr>
            <a:xfrm>
              <a:off x="1201387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0" name="Circle"/>
            <p:cNvSpPr/>
            <p:nvPr/>
          </p:nvSpPr>
          <p:spPr>
            <a:xfrm>
              <a:off x="320100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1" name="Circle"/>
            <p:cNvSpPr/>
            <p:nvPr/>
          </p:nvSpPr>
          <p:spPr>
            <a:xfrm>
              <a:off x="2082674" y="812630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2" name="Circle"/>
            <p:cNvSpPr/>
            <p:nvPr/>
          </p:nvSpPr>
          <p:spPr>
            <a:xfrm>
              <a:off x="320100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3" name="Circle"/>
            <p:cNvSpPr/>
            <p:nvPr/>
          </p:nvSpPr>
          <p:spPr>
            <a:xfrm>
              <a:off x="1201387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4" name="Circle"/>
            <p:cNvSpPr/>
            <p:nvPr/>
          </p:nvSpPr>
          <p:spPr>
            <a:xfrm>
              <a:off x="320100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5" name="Circle"/>
            <p:cNvSpPr/>
            <p:nvPr/>
          </p:nvSpPr>
          <p:spPr>
            <a:xfrm>
              <a:off x="756154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6" name="Circle"/>
            <p:cNvSpPr/>
            <p:nvPr/>
          </p:nvSpPr>
          <p:spPr>
            <a:xfrm>
              <a:off x="756154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7" name="Circle"/>
            <p:cNvSpPr/>
            <p:nvPr/>
          </p:nvSpPr>
          <p:spPr>
            <a:xfrm>
              <a:off x="756154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8" name="Circle"/>
            <p:cNvSpPr/>
            <p:nvPr/>
          </p:nvSpPr>
          <p:spPr>
            <a:xfrm>
              <a:off x="1637441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9" name="Circle"/>
            <p:cNvSpPr/>
            <p:nvPr/>
          </p:nvSpPr>
          <p:spPr>
            <a:xfrm>
              <a:off x="1637441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0" name="Circle"/>
            <p:cNvSpPr/>
            <p:nvPr/>
          </p:nvSpPr>
          <p:spPr>
            <a:xfrm>
              <a:off x="1201387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1" name="Circle"/>
            <p:cNvSpPr/>
            <p:nvPr/>
          </p:nvSpPr>
          <p:spPr>
            <a:xfrm>
              <a:off x="2082674" y="1303953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2" name="Circle"/>
            <p:cNvSpPr/>
            <p:nvPr/>
          </p:nvSpPr>
          <p:spPr>
            <a:xfrm>
              <a:off x="1637441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3" name="Circle"/>
            <p:cNvSpPr/>
            <p:nvPr/>
          </p:nvSpPr>
          <p:spPr>
            <a:xfrm>
              <a:off x="2518728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4" name="Circle"/>
            <p:cNvSpPr/>
            <p:nvPr/>
          </p:nvSpPr>
          <p:spPr>
            <a:xfrm>
              <a:off x="2518728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5" name="Circle"/>
            <p:cNvSpPr/>
            <p:nvPr/>
          </p:nvSpPr>
          <p:spPr>
            <a:xfrm>
              <a:off x="2082674" y="303135"/>
              <a:ext cx="64136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6" name="Circle"/>
            <p:cNvSpPr/>
            <p:nvPr/>
          </p:nvSpPr>
          <p:spPr>
            <a:xfrm>
              <a:off x="2516496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7" name="Circle"/>
            <p:cNvSpPr/>
            <p:nvPr/>
          </p:nvSpPr>
          <p:spPr>
            <a:xfrm>
              <a:off x="1149189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8" name="Circle"/>
            <p:cNvSpPr/>
            <p:nvPr/>
          </p:nvSpPr>
          <p:spPr>
            <a:xfrm>
              <a:off x="2030476" y="751346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9" name="Circle"/>
            <p:cNvSpPr/>
            <p:nvPr/>
          </p:nvSpPr>
          <p:spPr>
            <a:xfrm>
              <a:off x="267902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0" name="Circle"/>
            <p:cNvSpPr/>
            <p:nvPr/>
          </p:nvSpPr>
          <p:spPr>
            <a:xfrm>
              <a:off x="1585242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1" name="Circle"/>
            <p:cNvSpPr/>
            <p:nvPr/>
          </p:nvSpPr>
          <p:spPr>
            <a:xfrm>
              <a:off x="703955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2" name="Circle"/>
            <p:cNvSpPr/>
            <p:nvPr/>
          </p:nvSpPr>
          <p:spPr>
            <a:xfrm>
              <a:off x="2030476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3" name="Circle"/>
            <p:cNvSpPr/>
            <p:nvPr/>
          </p:nvSpPr>
          <p:spPr>
            <a:xfrm>
              <a:off x="2464297" y="1015958"/>
              <a:ext cx="168533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4" name="Circle"/>
            <p:cNvSpPr/>
            <p:nvPr/>
          </p:nvSpPr>
          <p:spPr>
            <a:xfrm>
              <a:off x="1149189" y="245948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5" name="Circle"/>
            <p:cNvSpPr/>
            <p:nvPr/>
          </p:nvSpPr>
          <p:spPr>
            <a:xfrm>
              <a:off x="270297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6" name="Circle"/>
            <p:cNvSpPr/>
            <p:nvPr/>
          </p:nvSpPr>
          <p:spPr>
            <a:xfrm>
              <a:off x="703955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7" name="Circle"/>
            <p:cNvSpPr/>
            <p:nvPr/>
          </p:nvSpPr>
          <p:spPr>
            <a:xfrm>
              <a:off x="2030476" y="1251754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8" name="Circle"/>
            <p:cNvSpPr/>
            <p:nvPr/>
          </p:nvSpPr>
          <p:spPr>
            <a:xfrm>
              <a:off x="2458994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9" name="Circle"/>
            <p:cNvSpPr/>
            <p:nvPr/>
          </p:nvSpPr>
          <p:spPr>
            <a:xfrm>
              <a:off x="1585242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0" name="Circle"/>
            <p:cNvSpPr/>
            <p:nvPr/>
          </p:nvSpPr>
          <p:spPr>
            <a:xfrm>
              <a:off x="1149189" y="126982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1" name="Circle"/>
            <p:cNvSpPr/>
            <p:nvPr/>
          </p:nvSpPr>
          <p:spPr>
            <a:xfrm>
              <a:off x="267902" y="1269925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2" name="Circle"/>
            <p:cNvSpPr/>
            <p:nvPr/>
          </p:nvSpPr>
          <p:spPr>
            <a:xfrm>
              <a:off x="703955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3" name="Circle"/>
            <p:cNvSpPr/>
            <p:nvPr/>
          </p:nvSpPr>
          <p:spPr>
            <a:xfrm>
              <a:off x="1585242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4" name="Circle"/>
            <p:cNvSpPr/>
            <p:nvPr/>
          </p:nvSpPr>
          <p:spPr>
            <a:xfrm>
              <a:off x="2464297" y="0"/>
              <a:ext cx="168533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946" name="sites"/>
          <p:cNvSpPr txBox="1"/>
          <p:nvPr/>
        </p:nvSpPr>
        <p:spPr>
          <a:xfrm>
            <a:off x="1144331" y="4366817"/>
            <a:ext cx="559294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sites</a:t>
            </a:r>
          </a:p>
        </p:txBody>
      </p:sp>
      <p:grpSp>
        <p:nvGrpSpPr>
          <p:cNvPr id="949" name="Group"/>
          <p:cNvGrpSpPr/>
          <p:nvPr/>
        </p:nvGrpSpPr>
        <p:grpSpPr>
          <a:xfrm>
            <a:off x="333286" y="1324349"/>
            <a:ext cx="606584" cy="1093746"/>
            <a:chOff x="0" y="0"/>
            <a:chExt cx="606583" cy="1093744"/>
          </a:xfrm>
        </p:grpSpPr>
        <p:sp>
          <p:nvSpPr>
            <p:cNvPr id="947" name="Σ"/>
            <p:cNvSpPr txBox="1"/>
            <p:nvPr/>
          </p:nvSpPr>
          <p:spPr>
            <a:xfrm>
              <a:off x="0" y="0"/>
              <a:ext cx="606584" cy="10046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6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Σ</a:t>
              </a:r>
            </a:p>
          </p:txBody>
        </p:sp>
        <p:sp>
          <p:nvSpPr>
            <p:cNvPr id="948" name="sites"/>
            <p:cNvSpPr txBox="1"/>
            <p:nvPr/>
          </p:nvSpPr>
          <p:spPr>
            <a:xfrm>
              <a:off x="36345" y="767800"/>
              <a:ext cx="559294" cy="3259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b="1" sz="1800"/>
              </a:lvl1pPr>
            </a:lstStyle>
            <a:p>
              <a:pPr/>
              <a:r>
                <a:t>sites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pic>
        <p:nvPicPr>
          <p:cNvPr id="952" name="psi(_mathbf_R_=m.pdf" descr="psi(_mathbf_R_=m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5458" y="5558585"/>
            <a:ext cx="4078468" cy="863409"/>
          </a:xfrm>
          <a:prstGeom prst="rect">
            <a:avLst/>
          </a:prstGeom>
          <a:ln w="12700">
            <a:miter lim="400000"/>
          </a:ln>
        </p:spPr>
      </p:pic>
      <p:sp>
        <p:nvSpPr>
          <p:cNvPr id="953" name="Circle"/>
          <p:cNvSpPr/>
          <p:nvPr/>
        </p:nvSpPr>
        <p:spPr>
          <a:xfrm>
            <a:off x="9255149" y="5437169"/>
            <a:ext cx="310869" cy="310869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54" name="Circle"/>
          <p:cNvSpPr/>
          <p:nvPr/>
        </p:nvSpPr>
        <p:spPr>
          <a:xfrm>
            <a:off x="9255149" y="5810549"/>
            <a:ext cx="310869" cy="310870"/>
          </a:xfrm>
          <a:prstGeom prst="ellipse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55" name="Circle"/>
          <p:cNvSpPr/>
          <p:nvPr/>
        </p:nvSpPr>
        <p:spPr>
          <a:xfrm>
            <a:off x="9255149" y="6180501"/>
            <a:ext cx="310869" cy="310869"/>
          </a:xfrm>
          <a:prstGeom prst="ellipse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999" name="Group"/>
          <p:cNvGrpSpPr/>
          <p:nvPr/>
        </p:nvGrpSpPr>
        <p:grpSpPr>
          <a:xfrm>
            <a:off x="793262" y="1076882"/>
            <a:ext cx="3133637" cy="1588680"/>
            <a:chOff x="0" y="0"/>
            <a:chExt cx="3133636" cy="1588678"/>
          </a:xfrm>
        </p:grpSpPr>
        <p:sp>
          <p:nvSpPr>
            <p:cNvPr id="956" name="Circle"/>
            <p:cNvSpPr/>
            <p:nvPr/>
          </p:nvSpPr>
          <p:spPr>
            <a:xfrm>
              <a:off x="1131197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7" name="Circle"/>
            <p:cNvSpPr/>
            <p:nvPr/>
          </p:nvSpPr>
          <p:spPr>
            <a:xfrm>
              <a:off x="2013002" y="52229"/>
              <a:ext cx="64172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8" name="Circle"/>
            <p:cNvSpPr/>
            <p:nvPr/>
          </p:nvSpPr>
          <p:spPr>
            <a:xfrm>
              <a:off x="2894806" y="52229"/>
              <a:ext cx="64173" cy="6417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998" name="Group"/>
            <p:cNvGrpSpPr/>
            <p:nvPr/>
          </p:nvGrpSpPr>
          <p:grpSpPr>
            <a:xfrm>
              <a:off x="0" y="0"/>
              <a:ext cx="3133637" cy="1588679"/>
              <a:chOff x="0" y="0"/>
              <a:chExt cx="3133636" cy="1588678"/>
            </a:xfrm>
          </p:grpSpPr>
          <p:pic>
            <p:nvPicPr>
              <p:cNvPr id="959" name="Image" descr="Image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0" b="27092"/>
              <a:stretch>
                <a:fillRect/>
              </a:stretch>
            </p:blipFill>
            <p:spPr>
              <a:xfrm>
                <a:off x="374599" y="38688"/>
                <a:ext cx="2759038" cy="154999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960" name="Type to enter text"/>
              <p:cNvSpPr txBox="1"/>
              <p:nvPr/>
            </p:nvSpPr>
            <p:spPr>
              <a:xfrm>
                <a:off x="0" y="703535"/>
                <a:ext cx="80778" cy="688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200"/>
                </a:lvl1pPr>
              </a:lstStyle>
              <a:p>
                <a:pPr/>
                <a:r>
                  <a:t>Type to enter text</a:t>
                </a:r>
              </a:p>
            </p:txBody>
          </p:sp>
          <p:sp>
            <p:nvSpPr>
              <p:cNvPr id="961" name="Circle"/>
              <p:cNvSpPr/>
              <p:nvPr/>
            </p:nvSpPr>
            <p:spPr>
              <a:xfrm>
                <a:off x="1576692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62" name="Circle"/>
              <p:cNvSpPr/>
              <p:nvPr/>
            </p:nvSpPr>
            <p:spPr>
              <a:xfrm>
                <a:off x="694888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63" name="Circle"/>
              <p:cNvSpPr/>
              <p:nvPr/>
            </p:nvSpPr>
            <p:spPr>
              <a:xfrm>
                <a:off x="2458497" y="813107"/>
                <a:ext cx="64173" cy="6417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64" name="Circle"/>
              <p:cNvSpPr/>
              <p:nvPr/>
            </p:nvSpPr>
            <p:spPr>
              <a:xfrm>
                <a:off x="1524463" y="760877"/>
                <a:ext cx="168631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65" name="Circle"/>
              <p:cNvSpPr/>
              <p:nvPr/>
            </p:nvSpPr>
            <p:spPr>
              <a:xfrm>
                <a:off x="2406268" y="751787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66" name="Circle"/>
              <p:cNvSpPr/>
              <p:nvPr/>
            </p:nvSpPr>
            <p:spPr>
              <a:xfrm>
                <a:off x="642658" y="760877"/>
                <a:ext cx="168632" cy="168632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973" name="Group"/>
              <p:cNvGrpSpPr/>
              <p:nvPr/>
            </p:nvGrpSpPr>
            <p:grpSpPr>
              <a:xfrm>
                <a:off x="636886" y="1273685"/>
                <a:ext cx="1930007" cy="168631"/>
                <a:chOff x="0" y="0"/>
                <a:chExt cx="1930005" cy="168630"/>
              </a:xfrm>
            </p:grpSpPr>
            <p:sp>
              <p:nvSpPr>
                <p:cNvPr id="967" name="Circle"/>
                <p:cNvSpPr/>
                <p:nvPr/>
              </p:nvSpPr>
              <p:spPr>
                <a:xfrm>
                  <a:off x="52229" y="52229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68" name="Circle"/>
                <p:cNvSpPr/>
                <p:nvPr/>
              </p:nvSpPr>
              <p:spPr>
                <a:xfrm>
                  <a:off x="934033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69" name="Circle"/>
                <p:cNvSpPr/>
                <p:nvPr/>
              </p:nvSpPr>
              <p:spPr>
                <a:xfrm>
                  <a:off x="1813604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0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1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2" name="Circle"/>
                <p:cNvSpPr/>
                <p:nvPr/>
              </p:nvSpPr>
              <p:spPr>
                <a:xfrm>
                  <a:off x="1761375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980" name="Group"/>
              <p:cNvGrpSpPr/>
              <p:nvPr/>
            </p:nvGrpSpPr>
            <p:grpSpPr>
              <a:xfrm>
                <a:off x="1080167" y="500334"/>
                <a:ext cx="1929843" cy="173623"/>
                <a:chOff x="0" y="0"/>
                <a:chExt cx="1929842" cy="173621"/>
              </a:xfrm>
            </p:grpSpPr>
            <p:sp>
              <p:nvSpPr>
                <p:cNvPr id="974" name="Circle"/>
                <p:cNvSpPr/>
                <p:nvPr/>
              </p:nvSpPr>
              <p:spPr>
                <a:xfrm>
                  <a:off x="49832" y="5722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5" name="Circle"/>
                <p:cNvSpPr/>
                <p:nvPr/>
              </p:nvSpPr>
              <p:spPr>
                <a:xfrm>
                  <a:off x="931636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6" name="Circle"/>
                <p:cNvSpPr/>
                <p:nvPr/>
              </p:nvSpPr>
              <p:spPr>
                <a:xfrm>
                  <a:off x="1813441" y="5722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7" name="Circle"/>
                <p:cNvSpPr/>
                <p:nvPr/>
              </p:nvSpPr>
              <p:spPr>
                <a:xfrm>
                  <a:off x="1761212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8" name="Circle"/>
                <p:cNvSpPr/>
                <p:nvPr/>
              </p:nvSpPr>
              <p:spPr>
                <a:xfrm>
                  <a:off x="879407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79" name="Circle"/>
                <p:cNvSpPr/>
                <p:nvPr/>
              </p:nvSpPr>
              <p:spPr>
                <a:xfrm>
                  <a:off x="0" y="499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987" name="Group"/>
              <p:cNvGrpSpPr/>
              <p:nvPr/>
            </p:nvGrpSpPr>
            <p:grpSpPr>
              <a:xfrm>
                <a:off x="639539" y="254337"/>
                <a:ext cx="1924701" cy="168631"/>
                <a:chOff x="0" y="0"/>
                <a:chExt cx="1924699" cy="168630"/>
              </a:xfrm>
            </p:grpSpPr>
            <p:sp>
              <p:nvSpPr>
                <p:cNvPr id="981" name="Circle"/>
                <p:cNvSpPr/>
                <p:nvPr/>
              </p:nvSpPr>
              <p:spPr>
                <a:xfrm>
                  <a:off x="52229" y="52229"/>
                  <a:ext cx="64172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2" name="Circle"/>
                <p:cNvSpPr/>
                <p:nvPr/>
              </p:nvSpPr>
              <p:spPr>
                <a:xfrm>
                  <a:off x="934033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3" name="Circle"/>
                <p:cNvSpPr/>
                <p:nvPr/>
              </p:nvSpPr>
              <p:spPr>
                <a:xfrm>
                  <a:off x="1815838" y="52229"/>
                  <a:ext cx="64173" cy="6417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4" name="Circle"/>
                <p:cNvSpPr/>
                <p:nvPr/>
              </p:nvSpPr>
              <p:spPr>
                <a:xfrm>
                  <a:off x="0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5" name="Circle"/>
                <p:cNvSpPr/>
                <p:nvPr/>
              </p:nvSpPr>
              <p:spPr>
                <a:xfrm>
                  <a:off x="175606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6" name="Circle"/>
                <p:cNvSpPr/>
                <p:nvPr/>
              </p:nvSpPr>
              <p:spPr>
                <a:xfrm>
                  <a:off x="881804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994" name="Group"/>
              <p:cNvGrpSpPr/>
              <p:nvPr/>
            </p:nvGrpSpPr>
            <p:grpSpPr>
              <a:xfrm>
                <a:off x="1078968" y="1007368"/>
                <a:ext cx="1932240" cy="186812"/>
                <a:chOff x="0" y="0"/>
                <a:chExt cx="1932239" cy="186811"/>
              </a:xfrm>
            </p:grpSpPr>
            <p:sp>
              <p:nvSpPr>
                <p:cNvPr id="988" name="Circle"/>
                <p:cNvSpPr/>
                <p:nvPr/>
              </p:nvSpPr>
              <p:spPr>
                <a:xfrm>
                  <a:off x="52229" y="70410"/>
                  <a:ext cx="64172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89" name="Circle"/>
                <p:cNvSpPr/>
                <p:nvPr/>
              </p:nvSpPr>
              <p:spPr>
                <a:xfrm>
                  <a:off x="934033" y="70410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90" name="Circle"/>
                <p:cNvSpPr/>
                <p:nvPr/>
              </p:nvSpPr>
              <p:spPr>
                <a:xfrm>
                  <a:off x="1815838" y="52229"/>
                  <a:ext cx="64173" cy="64173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91" name="Circle"/>
                <p:cNvSpPr/>
                <p:nvPr/>
              </p:nvSpPr>
              <p:spPr>
                <a:xfrm>
                  <a:off x="1763609" y="0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92" name="Circle"/>
                <p:cNvSpPr/>
                <p:nvPr/>
              </p:nvSpPr>
              <p:spPr>
                <a:xfrm>
                  <a:off x="881804" y="18085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93" name="Circle"/>
                <p:cNvSpPr/>
                <p:nvPr/>
              </p:nvSpPr>
              <p:spPr>
                <a:xfrm>
                  <a:off x="0" y="18181"/>
                  <a:ext cx="168631" cy="168631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95" name="Circle"/>
              <p:cNvSpPr/>
              <p:nvPr/>
            </p:nvSpPr>
            <p:spPr>
              <a:xfrm>
                <a:off x="1078968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96" name="Circle"/>
              <p:cNvSpPr/>
              <p:nvPr/>
            </p:nvSpPr>
            <p:spPr>
              <a:xfrm>
                <a:off x="1960772" y="0"/>
                <a:ext cx="168632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97" name="Circle"/>
              <p:cNvSpPr/>
              <p:nvPr/>
            </p:nvSpPr>
            <p:spPr>
              <a:xfrm>
                <a:off x="2840344" y="0"/>
                <a:ext cx="168631" cy="168631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1037" name="Group"/>
          <p:cNvGrpSpPr/>
          <p:nvPr/>
        </p:nvGrpSpPr>
        <p:grpSpPr>
          <a:xfrm>
            <a:off x="5445982" y="1080777"/>
            <a:ext cx="2757419" cy="1580891"/>
            <a:chOff x="0" y="0"/>
            <a:chExt cx="2757418" cy="1580889"/>
          </a:xfrm>
        </p:grpSpPr>
        <p:pic>
          <p:nvPicPr>
            <p:cNvPr id="100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31809"/>
              <a:ext cx="2757419" cy="15490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01" name="Circle"/>
            <p:cNvSpPr/>
            <p:nvPr/>
          </p:nvSpPr>
          <p:spPr>
            <a:xfrm>
              <a:off x="1201387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2" name="Circle"/>
            <p:cNvSpPr/>
            <p:nvPr/>
          </p:nvSpPr>
          <p:spPr>
            <a:xfrm>
              <a:off x="320100" y="812630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3" name="Circle"/>
            <p:cNvSpPr/>
            <p:nvPr/>
          </p:nvSpPr>
          <p:spPr>
            <a:xfrm>
              <a:off x="2082674" y="812630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4" name="Circle"/>
            <p:cNvSpPr/>
            <p:nvPr/>
          </p:nvSpPr>
          <p:spPr>
            <a:xfrm>
              <a:off x="320100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5" name="Circle"/>
            <p:cNvSpPr/>
            <p:nvPr/>
          </p:nvSpPr>
          <p:spPr>
            <a:xfrm>
              <a:off x="1201387" y="1322124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6" name="Circle"/>
            <p:cNvSpPr/>
            <p:nvPr/>
          </p:nvSpPr>
          <p:spPr>
            <a:xfrm>
              <a:off x="320100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7" name="Circle"/>
            <p:cNvSpPr/>
            <p:nvPr/>
          </p:nvSpPr>
          <p:spPr>
            <a:xfrm>
              <a:off x="756154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8" name="Circle"/>
            <p:cNvSpPr/>
            <p:nvPr/>
          </p:nvSpPr>
          <p:spPr>
            <a:xfrm>
              <a:off x="756154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9" name="Circle"/>
            <p:cNvSpPr/>
            <p:nvPr/>
          </p:nvSpPr>
          <p:spPr>
            <a:xfrm>
              <a:off x="756154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0" name="Circle"/>
            <p:cNvSpPr/>
            <p:nvPr/>
          </p:nvSpPr>
          <p:spPr>
            <a:xfrm>
              <a:off x="1637441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1" name="Circle"/>
            <p:cNvSpPr/>
            <p:nvPr/>
          </p:nvSpPr>
          <p:spPr>
            <a:xfrm>
              <a:off x="1637441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2" name="Circle"/>
            <p:cNvSpPr/>
            <p:nvPr/>
          </p:nvSpPr>
          <p:spPr>
            <a:xfrm>
              <a:off x="1201387" y="303135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3" name="Circle"/>
            <p:cNvSpPr/>
            <p:nvPr/>
          </p:nvSpPr>
          <p:spPr>
            <a:xfrm>
              <a:off x="2082674" y="1303953"/>
              <a:ext cx="64136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4" name="Circle"/>
            <p:cNvSpPr/>
            <p:nvPr/>
          </p:nvSpPr>
          <p:spPr>
            <a:xfrm>
              <a:off x="1637441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5" name="Circle"/>
            <p:cNvSpPr/>
            <p:nvPr/>
          </p:nvSpPr>
          <p:spPr>
            <a:xfrm>
              <a:off x="2518728" y="52198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6" name="Circle"/>
            <p:cNvSpPr/>
            <p:nvPr/>
          </p:nvSpPr>
          <p:spPr>
            <a:xfrm>
              <a:off x="2518728" y="560177"/>
              <a:ext cx="64135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7" name="Circle"/>
            <p:cNvSpPr/>
            <p:nvPr/>
          </p:nvSpPr>
          <p:spPr>
            <a:xfrm>
              <a:off x="2082674" y="303135"/>
              <a:ext cx="64136" cy="64136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8" name="Circle"/>
            <p:cNvSpPr/>
            <p:nvPr/>
          </p:nvSpPr>
          <p:spPr>
            <a:xfrm>
              <a:off x="2516496" y="1068157"/>
              <a:ext cx="64135" cy="64135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9" name="Circle"/>
            <p:cNvSpPr/>
            <p:nvPr/>
          </p:nvSpPr>
          <p:spPr>
            <a:xfrm>
              <a:off x="1149189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0" name="Circle"/>
            <p:cNvSpPr/>
            <p:nvPr/>
          </p:nvSpPr>
          <p:spPr>
            <a:xfrm>
              <a:off x="2030476" y="751346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1" name="Circle"/>
            <p:cNvSpPr/>
            <p:nvPr/>
          </p:nvSpPr>
          <p:spPr>
            <a:xfrm>
              <a:off x="267902" y="760431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2" name="Circle"/>
            <p:cNvSpPr/>
            <p:nvPr/>
          </p:nvSpPr>
          <p:spPr>
            <a:xfrm>
              <a:off x="1585242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3" name="Circle"/>
            <p:cNvSpPr/>
            <p:nvPr/>
          </p:nvSpPr>
          <p:spPr>
            <a:xfrm>
              <a:off x="703955" y="1015958"/>
              <a:ext cx="168532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4" name="Circle"/>
            <p:cNvSpPr/>
            <p:nvPr/>
          </p:nvSpPr>
          <p:spPr>
            <a:xfrm>
              <a:off x="2030476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5" name="Circle"/>
            <p:cNvSpPr/>
            <p:nvPr/>
          </p:nvSpPr>
          <p:spPr>
            <a:xfrm>
              <a:off x="2464297" y="1015958"/>
              <a:ext cx="168533" cy="168533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6" name="Circle"/>
            <p:cNvSpPr/>
            <p:nvPr/>
          </p:nvSpPr>
          <p:spPr>
            <a:xfrm>
              <a:off x="1149189" y="245948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7" name="Circle"/>
            <p:cNvSpPr/>
            <p:nvPr/>
          </p:nvSpPr>
          <p:spPr>
            <a:xfrm>
              <a:off x="270297" y="250937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8" name="Circle"/>
            <p:cNvSpPr/>
            <p:nvPr/>
          </p:nvSpPr>
          <p:spPr>
            <a:xfrm>
              <a:off x="703955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9" name="Circle"/>
            <p:cNvSpPr/>
            <p:nvPr/>
          </p:nvSpPr>
          <p:spPr>
            <a:xfrm>
              <a:off x="2030476" y="1251754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0" name="Circle"/>
            <p:cNvSpPr/>
            <p:nvPr/>
          </p:nvSpPr>
          <p:spPr>
            <a:xfrm>
              <a:off x="2458994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1" name="Circle"/>
            <p:cNvSpPr/>
            <p:nvPr/>
          </p:nvSpPr>
          <p:spPr>
            <a:xfrm>
              <a:off x="1585242" y="50797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2" name="Circle"/>
            <p:cNvSpPr/>
            <p:nvPr/>
          </p:nvSpPr>
          <p:spPr>
            <a:xfrm>
              <a:off x="1149189" y="1269829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3" name="Circle"/>
            <p:cNvSpPr/>
            <p:nvPr/>
          </p:nvSpPr>
          <p:spPr>
            <a:xfrm>
              <a:off x="267902" y="1269925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4" name="Circle"/>
            <p:cNvSpPr/>
            <p:nvPr/>
          </p:nvSpPr>
          <p:spPr>
            <a:xfrm>
              <a:off x="703955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5" name="Circle"/>
            <p:cNvSpPr/>
            <p:nvPr/>
          </p:nvSpPr>
          <p:spPr>
            <a:xfrm>
              <a:off x="1585242" y="0"/>
              <a:ext cx="168532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6" name="Circle"/>
            <p:cNvSpPr/>
            <p:nvPr/>
          </p:nvSpPr>
          <p:spPr>
            <a:xfrm>
              <a:off x="2464297" y="0"/>
              <a:ext cx="168533" cy="168532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038" name="+"/>
          <p:cNvSpPr txBox="1"/>
          <p:nvPr/>
        </p:nvSpPr>
        <p:spPr>
          <a:xfrm>
            <a:off x="4390284" y="1370717"/>
            <a:ext cx="578803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039" name="="/>
          <p:cNvSpPr txBox="1"/>
          <p:nvPr/>
        </p:nvSpPr>
        <p:spPr>
          <a:xfrm>
            <a:off x="218986" y="3599017"/>
            <a:ext cx="578803" cy="100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=</a:t>
            </a:r>
          </a:p>
        </p:txBody>
      </p:sp>
      <p:sp>
        <p:nvSpPr>
          <p:cNvPr id="1040" name="Type to enter text"/>
          <p:cNvSpPr txBox="1"/>
          <p:nvPr/>
        </p:nvSpPr>
        <p:spPr>
          <a:xfrm>
            <a:off x="1631462" y="4010538"/>
            <a:ext cx="80778" cy="6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sp>
        <p:nvSpPr>
          <p:cNvPr id="1041" name="Linear superposition of |K &gt; and |K'&gt;?"/>
          <p:cNvSpPr txBox="1"/>
          <p:nvPr/>
        </p:nvSpPr>
        <p:spPr>
          <a:xfrm>
            <a:off x="221985" y="24439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b="1" sz="1800"/>
            </a:lvl1pPr>
          </a:lstStyle>
          <a:p>
            <a:pPr/>
            <a:r>
              <a:t>Linear superposition of |K &gt; and |K'&gt;?</a:t>
            </a:r>
          </a:p>
        </p:txBody>
      </p:sp>
      <p:grpSp>
        <p:nvGrpSpPr>
          <p:cNvPr id="1085" name="Group"/>
          <p:cNvGrpSpPr/>
          <p:nvPr/>
        </p:nvGrpSpPr>
        <p:grpSpPr>
          <a:xfrm>
            <a:off x="1282162" y="3257255"/>
            <a:ext cx="2759038" cy="1626259"/>
            <a:chOff x="0" y="0"/>
            <a:chExt cx="2759037" cy="1626258"/>
          </a:xfrm>
        </p:grpSpPr>
        <p:pic>
          <p:nvPicPr>
            <p:cNvPr id="104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76268"/>
              <a:ext cx="2759038" cy="15499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49" name="Group"/>
            <p:cNvGrpSpPr/>
            <p:nvPr/>
          </p:nvGrpSpPr>
          <p:grpSpPr>
            <a:xfrm>
              <a:off x="666268" y="0"/>
              <a:ext cx="1998030" cy="238481"/>
              <a:chOff x="0" y="0"/>
              <a:chExt cx="1998028" cy="238480"/>
            </a:xfrm>
          </p:grpSpPr>
          <p:sp>
            <p:nvSpPr>
              <p:cNvPr id="1043" name="Circle"/>
              <p:cNvSpPr/>
              <p:nvPr/>
            </p:nvSpPr>
            <p:spPr>
              <a:xfrm>
                <a:off x="1765898" y="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44" name="Circle"/>
              <p:cNvSpPr/>
              <p:nvPr/>
            </p:nvSpPr>
            <p:spPr>
              <a:xfrm>
                <a:off x="892044" y="635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45" name="Circle"/>
              <p:cNvSpPr/>
              <p:nvPr/>
            </p:nvSpPr>
            <p:spPr>
              <a:xfrm>
                <a:off x="0" y="635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46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47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48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56" name="Group"/>
            <p:cNvGrpSpPr/>
            <p:nvPr/>
          </p:nvGrpSpPr>
          <p:grpSpPr>
            <a:xfrm>
              <a:off x="211337" y="757326"/>
              <a:ext cx="1998029" cy="238481"/>
              <a:chOff x="0" y="0"/>
              <a:chExt cx="1998028" cy="238480"/>
            </a:xfrm>
          </p:grpSpPr>
          <p:sp>
            <p:nvSpPr>
              <p:cNvPr id="1050" name="Circle"/>
              <p:cNvSpPr/>
              <p:nvPr/>
            </p:nvSpPr>
            <p:spPr>
              <a:xfrm>
                <a:off x="1765898" y="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1" name="Circle"/>
              <p:cNvSpPr/>
              <p:nvPr/>
            </p:nvSpPr>
            <p:spPr>
              <a:xfrm>
                <a:off x="892044" y="635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2" name="Circle"/>
              <p:cNvSpPr/>
              <p:nvPr/>
            </p:nvSpPr>
            <p:spPr>
              <a:xfrm>
                <a:off x="0" y="6350"/>
                <a:ext cx="232131" cy="232131"/>
              </a:xfrm>
              <a:prstGeom prst="ellipse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3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4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5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63" name="Group"/>
            <p:cNvGrpSpPr/>
            <p:nvPr/>
          </p:nvGrpSpPr>
          <p:grpSpPr>
            <a:xfrm>
              <a:off x="253042" y="298450"/>
              <a:ext cx="1914619" cy="155931"/>
              <a:chOff x="50800" y="44450"/>
              <a:chExt cx="1914618" cy="155930"/>
            </a:xfrm>
          </p:grpSpPr>
          <p:sp>
            <p:nvSpPr>
              <p:cNvPr id="1057" name="Circle"/>
              <p:cNvSpPr/>
              <p:nvPr/>
            </p:nvSpPr>
            <p:spPr>
              <a:xfrm>
                <a:off x="926254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8" name="Circle"/>
              <p:cNvSpPr/>
              <p:nvPr/>
            </p:nvSpPr>
            <p:spPr>
              <a:xfrm>
                <a:off x="1809488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9" name="Circle"/>
              <p:cNvSpPr/>
              <p:nvPr/>
            </p:nvSpPr>
            <p:spPr>
              <a:xfrm>
                <a:off x="50800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0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1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2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70" name="Group"/>
            <p:cNvGrpSpPr/>
            <p:nvPr/>
          </p:nvGrpSpPr>
          <p:grpSpPr>
            <a:xfrm>
              <a:off x="707973" y="544910"/>
              <a:ext cx="1914620" cy="155932"/>
              <a:chOff x="50800" y="44450"/>
              <a:chExt cx="1914618" cy="155930"/>
            </a:xfrm>
          </p:grpSpPr>
          <p:sp>
            <p:nvSpPr>
              <p:cNvPr id="1064" name="Circle"/>
              <p:cNvSpPr/>
              <p:nvPr/>
            </p:nvSpPr>
            <p:spPr>
              <a:xfrm>
                <a:off x="926254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5" name="Circle"/>
              <p:cNvSpPr/>
              <p:nvPr/>
            </p:nvSpPr>
            <p:spPr>
              <a:xfrm>
                <a:off x="1809488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6" name="Circle"/>
              <p:cNvSpPr/>
              <p:nvPr/>
            </p:nvSpPr>
            <p:spPr>
              <a:xfrm>
                <a:off x="50800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7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8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9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77" name="Group"/>
            <p:cNvGrpSpPr/>
            <p:nvPr/>
          </p:nvGrpSpPr>
          <p:grpSpPr>
            <a:xfrm>
              <a:off x="700353" y="1058990"/>
              <a:ext cx="1914620" cy="155932"/>
              <a:chOff x="50800" y="44450"/>
              <a:chExt cx="1914618" cy="155930"/>
            </a:xfrm>
          </p:grpSpPr>
          <p:sp>
            <p:nvSpPr>
              <p:cNvPr id="1071" name="Circle"/>
              <p:cNvSpPr/>
              <p:nvPr/>
            </p:nvSpPr>
            <p:spPr>
              <a:xfrm>
                <a:off x="926254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2" name="Circle"/>
              <p:cNvSpPr/>
              <p:nvPr/>
            </p:nvSpPr>
            <p:spPr>
              <a:xfrm>
                <a:off x="1809488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3" name="Circle"/>
              <p:cNvSpPr/>
              <p:nvPr/>
            </p:nvSpPr>
            <p:spPr>
              <a:xfrm>
                <a:off x="50800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4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5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6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84" name="Group"/>
            <p:cNvGrpSpPr/>
            <p:nvPr/>
          </p:nvGrpSpPr>
          <p:grpSpPr>
            <a:xfrm>
              <a:off x="255853" y="1299037"/>
              <a:ext cx="1914620" cy="155932"/>
              <a:chOff x="50800" y="44450"/>
              <a:chExt cx="1914618" cy="155930"/>
            </a:xfrm>
          </p:grpSpPr>
          <p:sp>
            <p:nvSpPr>
              <p:cNvPr id="1078" name="Circle"/>
              <p:cNvSpPr/>
              <p:nvPr/>
            </p:nvSpPr>
            <p:spPr>
              <a:xfrm>
                <a:off x="926254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9" name="Circle"/>
              <p:cNvSpPr/>
              <p:nvPr/>
            </p:nvSpPr>
            <p:spPr>
              <a:xfrm>
                <a:off x="1809488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0" name="Circle"/>
              <p:cNvSpPr/>
              <p:nvPr/>
            </p:nvSpPr>
            <p:spPr>
              <a:xfrm>
                <a:off x="50800" y="44450"/>
                <a:ext cx="155931" cy="155931"/>
              </a:xfrm>
              <a:prstGeom prst="ellipse">
                <a:avLst/>
              </a:prstGeom>
              <a:solidFill>
                <a:srgbClr val="92929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1" name="Circle"/>
              <p:cNvSpPr/>
              <p:nvPr/>
            </p:nvSpPr>
            <p:spPr>
              <a:xfrm>
                <a:off x="90329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2" name="Circle"/>
              <p:cNvSpPr/>
              <p:nvPr/>
            </p:nvSpPr>
            <p:spPr>
              <a:xfrm>
                <a:off x="972133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3" name="Circle"/>
              <p:cNvSpPr/>
              <p:nvPr/>
            </p:nvSpPr>
            <p:spPr>
              <a:xfrm>
                <a:off x="1853938" y="83979"/>
                <a:ext cx="64173" cy="64173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Bloch wave function - what is it?"/>
          <p:cNvSpPr txBox="1"/>
          <p:nvPr>
            <p:ph type="title"/>
          </p:nvPr>
        </p:nvSpPr>
        <p:spPr>
          <a:xfrm>
            <a:off x="635000" y="110066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6200">
                <a:latin typeface="+mn-lt"/>
                <a:ea typeface="+mn-ea"/>
                <a:cs typeface="+mn-cs"/>
                <a:sym typeface="Gill Sans"/>
              </a:defRPr>
            </a:pPr>
            <a:r>
              <a:rPr b="1" sz="2900">
                <a:latin typeface="Times"/>
                <a:ea typeface="Times"/>
                <a:cs typeface="Times"/>
                <a:sym typeface="Times"/>
              </a:rPr>
              <a:t>Bloch wave function - what is it?</a:t>
            </a:r>
          </a:p>
        </p:txBody>
      </p:sp>
      <p:sp>
        <p:nvSpPr>
          <p:cNvPr id="34" name="In most 'real life'  cases, the wave functions are hidden somewhere in the memory of our computer. However, looking at their shape sometimes can provide a better intuition about 'how the theory actually works'.…"/>
          <p:cNvSpPr txBox="1"/>
          <p:nvPr/>
        </p:nvSpPr>
        <p:spPr>
          <a:xfrm>
            <a:off x="448468" y="898556"/>
            <a:ext cx="9009064" cy="170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 algn="just">
              <a:defRPr sz="2200"/>
            </a:pPr>
            <a:r>
              <a:t>In most 'real life'  cases, the wave functions are hidden somewhere in the memory of our computer. However, looking at their shape sometimes can provide a better intuition about 'how the theory actually works'. </a:t>
            </a:r>
          </a:p>
          <a:p>
            <a:pPr algn="just">
              <a:defRPr sz="2200"/>
            </a:pPr>
          </a:p>
          <a:p>
            <a:pPr algn="just">
              <a:defRPr sz="2200"/>
            </a:pPr>
            <a:r>
              <a:t>This is such an example.</a:t>
            </a:r>
          </a:p>
        </p:txBody>
      </p:sp>
      <p:pic>
        <p:nvPicPr>
          <p:cNvPr id="3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5200" y="3750129"/>
            <a:ext cx="7569200" cy="2549534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Transition metal dichalcogenides (e.g. MoS2):"/>
          <p:cNvSpPr txBox="1"/>
          <p:nvPr/>
        </p:nvSpPr>
        <p:spPr>
          <a:xfrm>
            <a:off x="245268" y="3235356"/>
            <a:ext cx="9009064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 algn="just">
              <a:defRPr sz="2200"/>
            </a:pPr>
            <a:r>
              <a:t>Transition metal dichalcogenides (e.g. MoS</a:t>
            </a:r>
            <a:r>
              <a:rPr baseline="-5999"/>
              <a:t>2</a:t>
            </a:r>
            <a:r>
              <a:t>):</a:t>
            </a:r>
          </a:p>
        </p:txBody>
      </p:sp>
      <p:sp>
        <p:nvSpPr>
          <p:cNvPr id="37" name="source Wikipedia"/>
          <p:cNvSpPr txBox="1"/>
          <p:nvPr/>
        </p:nvSpPr>
        <p:spPr>
          <a:xfrm>
            <a:off x="7792392" y="6274748"/>
            <a:ext cx="1774925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algn="just">
              <a:defRPr i="1" sz="1800"/>
            </a:lvl1pPr>
          </a:lstStyle>
          <a:p>
            <a:pPr/>
            <a:r>
              <a:t>source Wikipedia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Optical transitions (at K)"/>
          <p:cNvSpPr txBox="1"/>
          <p:nvPr>
            <p:ph type="title"/>
          </p:nvPr>
        </p:nvSpPr>
        <p:spPr>
          <a:xfrm>
            <a:off x="939800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K)</a:t>
            </a:r>
          </a:p>
        </p:txBody>
      </p:sp>
      <p:sp>
        <p:nvSpPr>
          <p:cNvPr id="1088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1089" name="mathbf_K_=(_frac.pdf" descr="mathbf_K_=(_frac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74" name="Group"/>
          <p:cNvGrpSpPr/>
          <p:nvPr/>
        </p:nvGrpSpPr>
        <p:grpSpPr>
          <a:xfrm>
            <a:off x="549163" y="1044916"/>
            <a:ext cx="5376858" cy="2934189"/>
            <a:chOff x="0" y="0"/>
            <a:chExt cx="5376856" cy="2934187"/>
          </a:xfrm>
        </p:grpSpPr>
        <p:sp>
          <p:nvSpPr>
            <p:cNvPr id="1090" name="Type to enter text"/>
            <p:cNvSpPr txBox="1"/>
            <p:nvPr/>
          </p:nvSpPr>
          <p:spPr>
            <a:xfrm>
              <a:off x="419358" y="936162"/>
              <a:ext cx="80778" cy="688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200"/>
              </a:lvl1pPr>
            </a:lstStyle>
            <a:p>
              <a:pPr/>
              <a:r>
                <a:t>Type to enter text</a:t>
              </a:r>
            </a:p>
          </p:txBody>
        </p:sp>
        <p:pic>
          <p:nvPicPr>
            <p:cNvPr id="109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7092"/>
            <a:stretch>
              <a:fillRect/>
            </a:stretch>
          </p:blipFill>
          <p:spPr>
            <a:xfrm>
              <a:off x="0" y="76792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32" name="Group"/>
            <p:cNvGrpSpPr/>
            <p:nvPr/>
          </p:nvGrpSpPr>
          <p:grpSpPr>
            <a:xfrm>
              <a:off x="475903" y="0"/>
              <a:ext cx="4377045" cy="2658898"/>
              <a:chOff x="0" y="0"/>
              <a:chExt cx="4377043" cy="2658897"/>
            </a:xfrm>
          </p:grpSpPr>
          <p:sp>
            <p:nvSpPr>
              <p:cNvPr id="1092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3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4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5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6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7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8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9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00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107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101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2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3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4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5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6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14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108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09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0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1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2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3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21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115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6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7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8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19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0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28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122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3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4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5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6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27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129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0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1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73" name="Group"/>
            <p:cNvGrpSpPr/>
            <p:nvPr/>
          </p:nvGrpSpPr>
          <p:grpSpPr>
            <a:xfrm>
              <a:off x="999813" y="0"/>
              <a:ext cx="4377044" cy="2658898"/>
              <a:chOff x="0" y="0"/>
              <a:chExt cx="4377043" cy="2658897"/>
            </a:xfrm>
          </p:grpSpPr>
          <p:sp>
            <p:nvSpPr>
              <p:cNvPr id="1133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4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5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6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7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8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9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40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41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148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142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43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44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45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46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47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55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149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0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1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2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3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4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62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156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7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8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59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0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1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169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163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4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5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6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7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68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170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71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72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1178" name="Group"/>
          <p:cNvGrpSpPr/>
          <p:nvPr/>
        </p:nvGrpSpPr>
        <p:grpSpPr>
          <a:xfrm>
            <a:off x="231973" y="4468441"/>
            <a:ext cx="3137943" cy="1689843"/>
            <a:chOff x="0" y="0"/>
            <a:chExt cx="3137941" cy="1689842"/>
          </a:xfrm>
        </p:grpSpPr>
        <p:pic>
          <p:nvPicPr>
            <p:cNvPr id="1175" name="t_rightarrow_te^.pdf" descr="t_rightarrow_te^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7772" y="530249"/>
              <a:ext cx="2413001" cy="266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76" name="Peierls substitution:"/>
            <p:cNvSpPr txBox="1"/>
            <p:nvPr/>
          </p:nvSpPr>
          <p:spPr>
            <a:xfrm>
              <a:off x="38100" y="0"/>
              <a:ext cx="2164557" cy="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Peierls substitution:</a:t>
              </a:r>
            </a:p>
          </p:txBody>
        </p:sp>
        <p:sp>
          <p:nvSpPr>
            <p:cNvPr id="1177" name="A is related to the vector potential of the elmag.  field"/>
            <p:cNvSpPr txBox="1"/>
            <p:nvPr/>
          </p:nvSpPr>
          <p:spPr>
            <a:xfrm>
              <a:off x="0" y="1097197"/>
              <a:ext cx="3137942" cy="5926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A is related to the vector potential of the elmag.  field</a:t>
              </a:r>
            </a:p>
          </p:txBody>
        </p:sp>
      </p:grpSp>
      <p:grpSp>
        <p:nvGrpSpPr>
          <p:cNvPr id="1187" name="Group"/>
          <p:cNvGrpSpPr/>
          <p:nvPr/>
        </p:nvGrpSpPr>
        <p:grpSpPr>
          <a:xfrm>
            <a:off x="6552936" y="1231520"/>
            <a:ext cx="2516254" cy="1695008"/>
            <a:chOff x="0" y="0"/>
            <a:chExt cx="2516252" cy="1695007"/>
          </a:xfrm>
        </p:grpSpPr>
        <p:grpSp>
          <p:nvGrpSpPr>
            <p:cNvPr id="1185" name="Group"/>
            <p:cNvGrpSpPr/>
            <p:nvPr/>
          </p:nvGrpSpPr>
          <p:grpSpPr>
            <a:xfrm>
              <a:off x="0" y="0"/>
              <a:ext cx="1842896" cy="1695008"/>
              <a:chOff x="0" y="0"/>
              <a:chExt cx="1842895" cy="1695007"/>
            </a:xfrm>
          </p:grpSpPr>
          <p:grpSp>
            <p:nvGrpSpPr>
              <p:cNvPr id="1182" name="Group"/>
              <p:cNvGrpSpPr/>
              <p:nvPr/>
            </p:nvGrpSpPr>
            <p:grpSpPr>
              <a:xfrm>
                <a:off x="0" y="0"/>
                <a:ext cx="1842896" cy="1695008"/>
                <a:chOff x="-38100" y="0"/>
                <a:chExt cx="1842895" cy="1695007"/>
              </a:xfrm>
            </p:grpSpPr>
            <p:pic>
              <p:nvPicPr>
                <p:cNvPr id="1179" name="CIi2_8I6zIW1nzDHKDuh-3bZMstLrHDO6Bm9cnP7Z2tguCvO-2AJYWqjP3GRbuq_iynFNg=s85.png" descr="CIi2_8I6zIW1nzDHKDuh-3bZMstLrHDO6Bm9cnP7Z2tguCvO-2AJYWqjP3GRbuq_iynFNg=s85.png"/>
                <p:cNvPicPr>
                  <a:picLocks noChangeAspect="0"/>
                </p:cNvPicPr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 flipH="1" rot="10800000">
                  <a:off x="-38100" y="1189257"/>
                  <a:ext cx="1800784" cy="50575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1180" name="CIi2_8I6zIW1nzDHKDuh-3bZMstLrHDO6Bm9cnP7Z2tguCvO-2AJYWqjP3GRbuq_iynFNg=s85.png" descr="CIi2_8I6zIW1nzDHKDuh-3bZMstLrHDO6Bm9cnP7Z2tguCvO-2AJYWqjP3GRbuq_iynFNg=s85.png"/>
                <p:cNvPicPr>
                  <a:picLocks noChangeAspect="0"/>
                </p:cNvPicPr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4012" y="0"/>
                  <a:ext cx="1800784" cy="50575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1181" name="Line"/>
                <p:cNvSpPr/>
                <p:nvPr/>
              </p:nvSpPr>
              <p:spPr>
                <a:xfrm flipV="1">
                  <a:off x="854218" y="485691"/>
                  <a:ext cx="1" cy="7302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</p:grpSp>
          <p:pic>
            <p:nvPicPr>
              <p:cNvPr id="1183" name="langle_K_+_|d|K_.pdf" descr="langle_K_+_|d|K_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26556" t="0" r="51799" b="0"/>
              <a:stretch>
                <a:fillRect/>
              </a:stretch>
            </p:blipFill>
            <p:spPr>
              <a:xfrm>
                <a:off x="664273" y="1356314"/>
                <a:ext cx="552500" cy="2794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84" name="|K_+_rangle.pdf" descr="|K_+_rangl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699507" y="82544"/>
                <a:ext cx="508001" cy="2667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1186" name="langle_K_+_|d|K_.pdf" descr="langle_K_+_|d|K_.pdf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50532" b="0"/>
            <a:stretch>
              <a:fillRect/>
            </a:stretch>
          </p:blipFill>
          <p:spPr>
            <a:xfrm>
              <a:off x="1253495" y="811399"/>
              <a:ext cx="1262758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204" name="Group"/>
          <p:cNvGrpSpPr/>
          <p:nvPr/>
        </p:nvGrpSpPr>
        <p:grpSpPr>
          <a:xfrm>
            <a:off x="5765800" y="4264543"/>
            <a:ext cx="3820270" cy="2338591"/>
            <a:chOff x="0" y="0"/>
            <a:chExt cx="3820269" cy="2338590"/>
          </a:xfrm>
        </p:grpSpPr>
        <p:pic>
          <p:nvPicPr>
            <p:cNvPr id="1188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rcRect l="0" t="22363" r="53292" b="28453"/>
            <a:stretch>
              <a:fillRect/>
            </a:stretch>
          </p:blipFill>
          <p:spPr>
            <a:xfrm>
              <a:off x="0" y="1084655"/>
              <a:ext cx="3535363" cy="12539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95" name="Group"/>
            <p:cNvGrpSpPr/>
            <p:nvPr/>
          </p:nvGrpSpPr>
          <p:grpSpPr>
            <a:xfrm>
              <a:off x="595068" y="-1"/>
              <a:ext cx="733411" cy="990922"/>
              <a:chOff x="6875" y="0"/>
              <a:chExt cx="733409" cy="990920"/>
            </a:xfrm>
          </p:grpSpPr>
          <p:sp>
            <p:nvSpPr>
              <p:cNvPr id="1189" name="Line"/>
              <p:cNvSpPr/>
              <p:nvPr/>
            </p:nvSpPr>
            <p:spPr>
              <a:xfrm flipH="1">
                <a:off x="329261" y="0"/>
                <a:ext cx="50603" cy="99092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0" name="Line"/>
              <p:cNvSpPr/>
              <p:nvPr/>
            </p:nvSpPr>
            <p:spPr>
              <a:xfrm flipH="1">
                <a:off x="6875" y="274771"/>
                <a:ext cx="733410" cy="288331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1" name="Line"/>
              <p:cNvSpPr/>
              <p:nvPr/>
            </p:nvSpPr>
            <p:spPr>
              <a:xfrm flipH="1">
                <a:off x="105641" y="458292"/>
                <a:ext cx="510477" cy="20068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2" name="Line"/>
              <p:cNvSpPr/>
              <p:nvPr/>
            </p:nvSpPr>
            <p:spPr>
              <a:xfrm flipH="1">
                <a:off x="210775" y="643242"/>
                <a:ext cx="274809" cy="10803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3" name="Line"/>
              <p:cNvSpPr/>
              <p:nvPr/>
            </p:nvSpPr>
            <p:spPr>
              <a:xfrm flipH="1">
                <a:off x="105641" y="191592"/>
                <a:ext cx="510477" cy="20068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4" name="Line"/>
              <p:cNvSpPr/>
              <p:nvPr/>
            </p:nvSpPr>
            <p:spPr>
              <a:xfrm flipH="1">
                <a:off x="236175" y="86594"/>
                <a:ext cx="274809" cy="10803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</p:grpSp>
        <p:grpSp>
          <p:nvGrpSpPr>
            <p:cNvPr id="1201" name="Group"/>
            <p:cNvGrpSpPr/>
            <p:nvPr/>
          </p:nvGrpSpPr>
          <p:grpSpPr>
            <a:xfrm>
              <a:off x="2147761" y="-1"/>
              <a:ext cx="752224" cy="990922"/>
              <a:chOff x="0" y="0"/>
              <a:chExt cx="752222" cy="990920"/>
            </a:xfrm>
          </p:grpSpPr>
          <p:sp>
            <p:nvSpPr>
              <p:cNvPr id="1196" name="Line"/>
              <p:cNvSpPr/>
              <p:nvPr/>
            </p:nvSpPr>
            <p:spPr>
              <a:xfrm flipH="1">
                <a:off x="331793" y="0"/>
                <a:ext cx="50602" cy="99092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7" name="Line"/>
              <p:cNvSpPr/>
              <p:nvPr/>
            </p:nvSpPr>
            <p:spPr>
              <a:xfrm flipH="1" flipV="1">
                <a:off x="0" y="633514"/>
                <a:ext cx="752223" cy="494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8" name="Line"/>
              <p:cNvSpPr/>
              <p:nvPr/>
            </p:nvSpPr>
            <p:spPr>
              <a:xfrm flipH="1">
                <a:off x="108173" y="395116"/>
                <a:ext cx="510477" cy="20068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199" name="Line"/>
              <p:cNvSpPr/>
              <p:nvPr/>
            </p:nvSpPr>
            <p:spPr>
              <a:xfrm flipH="1">
                <a:off x="226007" y="275561"/>
                <a:ext cx="274808" cy="182619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  <p:sp>
            <p:nvSpPr>
              <p:cNvPr id="1200" name="Line"/>
              <p:cNvSpPr/>
              <p:nvPr/>
            </p:nvSpPr>
            <p:spPr>
              <a:xfrm>
                <a:off x="120873" y="129169"/>
                <a:ext cx="510477" cy="200688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</p:grpSp>
        <p:sp>
          <p:nvSpPr>
            <p:cNvPr id="1202" name="light"/>
            <p:cNvSpPr txBox="1"/>
            <p:nvPr/>
          </p:nvSpPr>
          <p:spPr>
            <a:xfrm>
              <a:off x="3203773" y="332487"/>
              <a:ext cx="616497" cy="3259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light</a:t>
              </a:r>
            </a:p>
          </p:txBody>
        </p:sp>
        <p:sp>
          <p:nvSpPr>
            <p:cNvPr id="1203" name="or"/>
            <p:cNvSpPr txBox="1"/>
            <p:nvPr/>
          </p:nvSpPr>
          <p:spPr>
            <a:xfrm>
              <a:off x="1611833" y="332487"/>
              <a:ext cx="616497" cy="3259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or</a:t>
              </a:r>
            </a:p>
          </p:txBody>
        </p:sp>
      </p:grpSp>
      <p:grpSp>
        <p:nvGrpSpPr>
          <p:cNvPr id="1207" name="Group"/>
          <p:cNvGrpSpPr/>
          <p:nvPr/>
        </p:nvGrpSpPr>
        <p:grpSpPr>
          <a:xfrm>
            <a:off x="4165203" y="4752063"/>
            <a:ext cx="1575446" cy="1123821"/>
            <a:chOff x="0" y="0"/>
            <a:chExt cx="1575444" cy="1123819"/>
          </a:xfrm>
        </p:grpSpPr>
        <p:pic>
          <p:nvPicPr>
            <p:cNvPr id="1205" name="newcommand_pd_ps.pdf" descr="newcommand_pd_ps.pdf"/>
            <p:cNvPicPr>
              <a:picLocks noChangeAspect="1"/>
            </p:cNvPicPr>
            <p:nvPr/>
          </p:nvPicPr>
          <p:blipFill>
            <a:blip r:embed="rId9">
              <a:extLst/>
            </a:blip>
            <a:srcRect l="0" t="0" r="69938" b="0"/>
            <a:stretch>
              <a:fillRect/>
            </a:stretch>
          </p:blipFill>
          <p:spPr>
            <a:xfrm>
              <a:off x="45938" y="0"/>
              <a:ext cx="1011734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06" name="newcommand_pd_ps.pdf" descr="newcommand_pd_ps.pdf"/>
            <p:cNvPicPr>
              <a:picLocks noChangeAspect="1"/>
            </p:cNvPicPr>
            <p:nvPr/>
          </p:nvPicPr>
          <p:blipFill>
            <a:blip r:embed="rId10">
              <a:extLst/>
            </a:blip>
            <a:srcRect l="43613" t="0" r="0" b="0"/>
            <a:stretch>
              <a:fillRect/>
            </a:stretch>
          </p:blipFill>
          <p:spPr>
            <a:xfrm>
              <a:off x="0" y="628519"/>
              <a:ext cx="1575445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78" grpId="4"/>
      <p:bldP build="whole" bldLvl="1" animBg="1" rev="0" advAuto="0" spid="1187" grpId="2"/>
      <p:bldP build="whole" bldLvl="1" animBg="1" rev="0" advAuto="0" spid="1174" grpId="3"/>
      <p:bldP build="whole" bldLvl="1" animBg="1" rev="0" advAuto="0" spid="120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Optical transitions (at K)"/>
          <p:cNvSpPr txBox="1"/>
          <p:nvPr>
            <p:ph type="title"/>
          </p:nvPr>
        </p:nvSpPr>
        <p:spPr>
          <a:xfrm>
            <a:off x="939800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K)</a:t>
            </a:r>
          </a:p>
        </p:txBody>
      </p:sp>
      <p:sp>
        <p:nvSpPr>
          <p:cNvPr id="1210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1215" name="Group"/>
          <p:cNvGrpSpPr/>
          <p:nvPr/>
        </p:nvGrpSpPr>
        <p:grpSpPr>
          <a:xfrm>
            <a:off x="6219333" y="848169"/>
            <a:ext cx="3245085" cy="715601"/>
            <a:chOff x="0" y="0"/>
            <a:chExt cx="3245083" cy="715600"/>
          </a:xfrm>
        </p:grpSpPr>
        <p:pic>
          <p:nvPicPr>
            <p:cNvPr id="1211" name="psi(_mathbf_R_=m.pdf" descr="psi(_mathbf_R_=m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82418"/>
              <a:ext cx="2768498" cy="58609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2" name="Circle"/>
            <p:cNvSpPr/>
            <p:nvPr/>
          </p:nvSpPr>
          <p:spPr>
            <a:xfrm>
              <a:off x="3034063" y="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13" name="Circle"/>
            <p:cNvSpPr/>
            <p:nvPr/>
          </p:nvSpPr>
          <p:spPr>
            <a:xfrm>
              <a:off x="3034063" y="253453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14" name="Circle"/>
            <p:cNvSpPr/>
            <p:nvPr/>
          </p:nvSpPr>
          <p:spPr>
            <a:xfrm>
              <a:off x="3034063" y="50458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216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7" name="Type to enter text"/>
          <p:cNvSpPr txBox="1"/>
          <p:nvPr/>
        </p:nvSpPr>
        <p:spPr>
          <a:xfrm>
            <a:off x="549422" y="2044578"/>
            <a:ext cx="80778" cy="6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1218" name="Image" descr="Image"/>
          <p:cNvPicPr>
            <a:picLocks noChangeAspect="1"/>
          </p:cNvPicPr>
          <p:nvPr/>
        </p:nvPicPr>
        <p:blipFill>
          <a:blip r:embed="rId4">
            <a:extLst/>
          </a:blip>
          <a:srcRect l="0" t="0" r="0" b="27092"/>
          <a:stretch>
            <a:fillRect/>
          </a:stretch>
        </p:blipFill>
        <p:spPr>
          <a:xfrm>
            <a:off x="130063" y="1185209"/>
            <a:ext cx="5086266" cy="28573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59" name="Group"/>
          <p:cNvGrpSpPr/>
          <p:nvPr/>
        </p:nvGrpSpPr>
        <p:grpSpPr>
          <a:xfrm>
            <a:off x="605967" y="1108416"/>
            <a:ext cx="4377044" cy="2658899"/>
            <a:chOff x="0" y="0"/>
            <a:chExt cx="4377043" cy="2658897"/>
          </a:xfrm>
        </p:grpSpPr>
        <p:sp>
          <p:nvSpPr>
            <p:cNvPr id="1219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0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1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2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3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4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5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6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7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234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228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29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0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1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2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3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41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235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6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7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8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39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0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48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242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3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4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5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6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47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55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249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50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51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52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53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54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256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57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58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300" name="Group"/>
          <p:cNvGrpSpPr/>
          <p:nvPr/>
        </p:nvGrpSpPr>
        <p:grpSpPr>
          <a:xfrm>
            <a:off x="1129877" y="1108416"/>
            <a:ext cx="4377044" cy="2658899"/>
            <a:chOff x="0" y="0"/>
            <a:chExt cx="4377043" cy="2658897"/>
          </a:xfrm>
        </p:grpSpPr>
        <p:sp>
          <p:nvSpPr>
            <p:cNvPr id="1260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1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2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3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4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5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6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7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8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275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269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0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1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2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3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4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82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276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7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8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9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0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1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89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283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4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5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6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7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8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96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290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1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2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3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4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5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297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98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99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301" name="t_rightarrow_te^.pdf" descr="t_rightarrow_te^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746" y="4998690"/>
            <a:ext cx="2413001" cy="26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09" name="Group"/>
          <p:cNvGrpSpPr/>
          <p:nvPr/>
        </p:nvGrpSpPr>
        <p:grpSpPr>
          <a:xfrm>
            <a:off x="5043661" y="4938829"/>
            <a:ext cx="3009504" cy="1846264"/>
            <a:chOff x="0" y="0"/>
            <a:chExt cx="3009503" cy="1846263"/>
          </a:xfrm>
        </p:grpSpPr>
        <p:sp>
          <p:nvSpPr>
            <p:cNvPr id="1302" name="Line"/>
            <p:cNvSpPr/>
            <p:nvPr/>
          </p:nvSpPr>
          <p:spPr>
            <a:xfrm flipH="1" flipV="1">
              <a:off x="1150890" y="1130310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 flipH="1">
              <a:off x="1188990" y="301402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65975" y="923131"/>
              <a:ext cx="476847" cy="1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pic>
          <p:nvPicPr>
            <p:cNvPr id="130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6370" t="35178" r="53276" b="35178"/>
            <a:stretch>
              <a:fillRect/>
            </a:stretch>
          </p:blipFill>
          <p:spPr>
            <a:xfrm>
              <a:off x="0" y="0"/>
              <a:ext cx="1645141" cy="1846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06" name="itA_x.pdf" descr="itA_x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3580" y="548810"/>
              <a:ext cx="381001" cy="190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07" name="-_tfrac_1_2_itA_.pdf" descr="-_tfrac_1_2_itA_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447403" y="252394"/>
              <a:ext cx="15621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08" name="-_tfrac_1_2_itA_.pdf" descr="-_tfrac_1_2_itA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393825" y="1160593"/>
              <a:ext cx="15621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10" name="Peierls substitution:"/>
          <p:cNvSpPr txBox="1"/>
          <p:nvPr/>
        </p:nvSpPr>
        <p:spPr>
          <a:xfrm>
            <a:off x="270073" y="4468441"/>
            <a:ext cx="2164557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Peierls substitution:</a:t>
            </a:r>
          </a:p>
        </p:txBody>
      </p:sp>
      <p:sp>
        <p:nvSpPr>
          <p:cNvPr id="1311" name="When driven by external field electron picks a direction dependent phase on any given bond:"/>
          <p:cNvSpPr txBox="1"/>
          <p:nvPr/>
        </p:nvSpPr>
        <p:spPr>
          <a:xfrm>
            <a:off x="3863280" y="4194447"/>
            <a:ext cx="5750620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When driven by external field electron picks a direction dependent phase on any given bond:</a:t>
            </a:r>
          </a:p>
        </p:txBody>
      </p:sp>
      <p:sp>
        <p:nvSpPr>
          <p:cNvPr id="1312" name="A is related to the vector potential of the elmag.  field"/>
          <p:cNvSpPr txBox="1"/>
          <p:nvPr/>
        </p:nvSpPr>
        <p:spPr>
          <a:xfrm>
            <a:off x="231973" y="5565638"/>
            <a:ext cx="3137943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A is related to the vector potential of the elmag.  field</a:t>
            </a:r>
          </a:p>
        </p:txBody>
      </p:sp>
      <p:grpSp>
        <p:nvGrpSpPr>
          <p:cNvPr id="1319" name="Group"/>
          <p:cNvGrpSpPr/>
          <p:nvPr/>
        </p:nvGrpSpPr>
        <p:grpSpPr>
          <a:xfrm>
            <a:off x="6756136" y="2033400"/>
            <a:ext cx="1842897" cy="1695008"/>
            <a:chOff x="0" y="0"/>
            <a:chExt cx="1842895" cy="1695007"/>
          </a:xfrm>
        </p:grpSpPr>
        <p:grpSp>
          <p:nvGrpSpPr>
            <p:cNvPr id="1316" name="Group"/>
            <p:cNvGrpSpPr/>
            <p:nvPr/>
          </p:nvGrpSpPr>
          <p:grpSpPr>
            <a:xfrm>
              <a:off x="0" y="0"/>
              <a:ext cx="1842896" cy="1695008"/>
              <a:chOff x="-38100" y="0"/>
              <a:chExt cx="1842895" cy="1695007"/>
            </a:xfrm>
          </p:grpSpPr>
          <p:pic>
            <p:nvPicPr>
              <p:cNvPr id="1313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 flipH="1" rot="10800000">
                <a:off x="-38100" y="1189257"/>
                <a:ext cx="1800784" cy="5057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14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4012" y="0"/>
                <a:ext cx="1800784" cy="5057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15" name="Line"/>
              <p:cNvSpPr/>
              <p:nvPr/>
            </p:nvSpPr>
            <p:spPr>
              <a:xfrm flipV="1">
                <a:off x="854218" y="485691"/>
                <a:ext cx="1" cy="7302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uFillTx/>
                    <a:latin typeface="+mj-lt"/>
                    <a:ea typeface="+mj-ea"/>
                    <a:cs typeface="+mj-cs"/>
                    <a:sym typeface="Helvetica"/>
                  </a:defRPr>
                </a:pPr>
              </a:p>
            </p:txBody>
          </p:sp>
        </p:grpSp>
        <p:pic>
          <p:nvPicPr>
            <p:cNvPr id="1317" name="langle_K_+_|d|K_.pdf" descr="langle_K_+_|d|K_.pdf"/>
            <p:cNvPicPr>
              <a:picLocks noChangeAspect="1"/>
            </p:cNvPicPr>
            <p:nvPr/>
          </p:nvPicPr>
          <p:blipFill>
            <a:blip r:embed="rId10">
              <a:extLst/>
            </a:blip>
            <a:srcRect l="26556" t="0" r="51799" b="0"/>
            <a:stretch>
              <a:fillRect/>
            </a:stretch>
          </p:blipFill>
          <p:spPr>
            <a:xfrm>
              <a:off x="664273" y="1356314"/>
              <a:ext cx="5525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18" name="|K_+_rangle.pdf" descr="|K_+_rangl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99507" y="82544"/>
              <a:ext cx="508001" cy="266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24" name="Group"/>
          <p:cNvGrpSpPr/>
          <p:nvPr/>
        </p:nvGrpSpPr>
        <p:grpSpPr>
          <a:xfrm>
            <a:off x="4284503" y="5706087"/>
            <a:ext cx="1141871" cy="996171"/>
            <a:chOff x="0" y="0"/>
            <a:chExt cx="1141869" cy="996169"/>
          </a:xfrm>
        </p:grpSpPr>
        <p:sp>
          <p:nvSpPr>
            <p:cNvPr id="1320" name="Line"/>
            <p:cNvSpPr/>
            <p:nvPr/>
          </p:nvSpPr>
          <p:spPr>
            <a:xfrm>
              <a:off x="195123" y="930573"/>
              <a:ext cx="94674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 flipV="1">
              <a:off x="198596" y="0"/>
              <a:ext cx="1" cy="94674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22" name="x"/>
            <p:cNvSpPr txBox="1"/>
            <p:nvPr/>
          </p:nvSpPr>
          <p:spPr>
            <a:xfrm>
              <a:off x="538718" y="612744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323" name="y"/>
            <p:cNvSpPr txBox="1"/>
            <p:nvPr/>
          </p:nvSpPr>
          <p:spPr>
            <a:xfrm>
              <a:off x="0" y="281660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y</a:t>
              </a:r>
            </a:p>
          </p:txBody>
        </p:sp>
      </p:grpSp>
      <p:pic>
        <p:nvPicPr>
          <p:cNvPr id="1325" name="langle_K_+_|d|K_.pdf" descr="langle_K_+_|d|K_.pdf"/>
          <p:cNvPicPr>
            <a:picLocks noChangeAspect="1"/>
          </p:cNvPicPr>
          <p:nvPr/>
        </p:nvPicPr>
        <p:blipFill>
          <a:blip r:embed="rId10">
            <a:extLst/>
          </a:blip>
          <a:srcRect l="0" t="0" r="50532" b="0"/>
          <a:stretch>
            <a:fillRect/>
          </a:stretch>
        </p:blipFill>
        <p:spPr>
          <a:xfrm>
            <a:off x="8009632" y="2844800"/>
            <a:ext cx="1262758" cy="27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Optical transitions (at K)"/>
          <p:cNvSpPr txBox="1"/>
          <p:nvPr>
            <p:ph type="title"/>
          </p:nvPr>
        </p:nvSpPr>
        <p:spPr>
          <a:xfrm>
            <a:off x="939800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K)</a:t>
            </a:r>
          </a:p>
        </p:txBody>
      </p:sp>
      <p:sp>
        <p:nvSpPr>
          <p:cNvPr id="1328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1333" name="Group"/>
          <p:cNvGrpSpPr/>
          <p:nvPr/>
        </p:nvGrpSpPr>
        <p:grpSpPr>
          <a:xfrm>
            <a:off x="6219333" y="848169"/>
            <a:ext cx="3245085" cy="715601"/>
            <a:chOff x="0" y="0"/>
            <a:chExt cx="3245083" cy="715600"/>
          </a:xfrm>
        </p:grpSpPr>
        <p:pic>
          <p:nvPicPr>
            <p:cNvPr id="1329" name="psi(_mathbf_R_=m.pdf" descr="psi(_mathbf_R_=m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82418"/>
              <a:ext cx="2768498" cy="58609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30" name="Circle"/>
            <p:cNvSpPr/>
            <p:nvPr/>
          </p:nvSpPr>
          <p:spPr>
            <a:xfrm>
              <a:off x="3034063" y="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331" name="Circle"/>
            <p:cNvSpPr/>
            <p:nvPr/>
          </p:nvSpPr>
          <p:spPr>
            <a:xfrm>
              <a:off x="3034063" y="253453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332" name="Circle"/>
            <p:cNvSpPr/>
            <p:nvPr/>
          </p:nvSpPr>
          <p:spPr>
            <a:xfrm>
              <a:off x="3034063" y="50458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334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19" name="Group"/>
          <p:cNvGrpSpPr/>
          <p:nvPr/>
        </p:nvGrpSpPr>
        <p:grpSpPr>
          <a:xfrm>
            <a:off x="130063" y="1108416"/>
            <a:ext cx="5376858" cy="2934189"/>
            <a:chOff x="0" y="0"/>
            <a:chExt cx="5376856" cy="2934187"/>
          </a:xfrm>
        </p:grpSpPr>
        <p:sp>
          <p:nvSpPr>
            <p:cNvPr id="1335" name="Type to enter text"/>
            <p:cNvSpPr txBox="1"/>
            <p:nvPr/>
          </p:nvSpPr>
          <p:spPr>
            <a:xfrm>
              <a:off x="419358" y="936162"/>
              <a:ext cx="80778" cy="688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200"/>
              </a:lvl1pPr>
            </a:lstStyle>
            <a:p>
              <a:pPr/>
              <a:r>
                <a:t>Type to enter text</a:t>
              </a:r>
            </a:p>
          </p:txBody>
        </p:sp>
        <p:pic>
          <p:nvPicPr>
            <p:cNvPr id="1336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27092"/>
            <a:stretch>
              <a:fillRect/>
            </a:stretch>
          </p:blipFill>
          <p:spPr>
            <a:xfrm>
              <a:off x="0" y="76792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377" name="Group"/>
            <p:cNvGrpSpPr/>
            <p:nvPr/>
          </p:nvGrpSpPr>
          <p:grpSpPr>
            <a:xfrm>
              <a:off x="475903" y="0"/>
              <a:ext cx="4377045" cy="2658898"/>
              <a:chOff x="0" y="0"/>
              <a:chExt cx="4377043" cy="2658897"/>
            </a:xfrm>
          </p:grpSpPr>
          <p:sp>
            <p:nvSpPr>
              <p:cNvPr id="1337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38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39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0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1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2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3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4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45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352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346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47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48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49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0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1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359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353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4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5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6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7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58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366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360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1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2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3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4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5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373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367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8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69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70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71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72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374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75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76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418" name="Group"/>
            <p:cNvGrpSpPr/>
            <p:nvPr/>
          </p:nvGrpSpPr>
          <p:grpSpPr>
            <a:xfrm>
              <a:off x="999813" y="0"/>
              <a:ext cx="4377044" cy="2658898"/>
              <a:chOff x="0" y="0"/>
              <a:chExt cx="4377043" cy="2658897"/>
            </a:xfrm>
          </p:grpSpPr>
          <p:sp>
            <p:nvSpPr>
              <p:cNvPr id="1378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79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0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1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2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3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4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5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6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393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387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88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89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0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1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2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400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394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5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6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7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8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399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407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401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2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3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4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5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6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414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408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09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10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11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12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13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415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16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17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pic>
        <p:nvPicPr>
          <p:cNvPr id="1420" name="t_rightarrow_te^.pdf" descr="t_rightarrow_te^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746" y="4998690"/>
            <a:ext cx="2413001" cy="26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28" name="Group"/>
          <p:cNvGrpSpPr/>
          <p:nvPr/>
        </p:nvGrpSpPr>
        <p:grpSpPr>
          <a:xfrm>
            <a:off x="5043661" y="4938829"/>
            <a:ext cx="3009504" cy="1846264"/>
            <a:chOff x="0" y="0"/>
            <a:chExt cx="3009503" cy="1846263"/>
          </a:xfrm>
        </p:grpSpPr>
        <p:sp>
          <p:nvSpPr>
            <p:cNvPr id="1421" name="Line"/>
            <p:cNvSpPr/>
            <p:nvPr/>
          </p:nvSpPr>
          <p:spPr>
            <a:xfrm flipH="1" flipV="1">
              <a:off x="1150890" y="1130310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 flipH="1">
              <a:off x="1188990" y="301402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265975" y="923131"/>
              <a:ext cx="476847" cy="1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pic>
          <p:nvPicPr>
            <p:cNvPr id="1424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6370" t="35178" r="53276" b="35178"/>
            <a:stretch>
              <a:fillRect/>
            </a:stretch>
          </p:blipFill>
          <p:spPr>
            <a:xfrm>
              <a:off x="0" y="0"/>
              <a:ext cx="1645141" cy="1846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25" name="itA_x.pdf" descr="itA_x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3580" y="548810"/>
              <a:ext cx="381001" cy="190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26" name="-_tfrac_1_2_itA_.pdf" descr="-_tfrac_1_2_itA_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447403" y="252394"/>
              <a:ext cx="15621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27" name="-_tfrac_1_2_itA_.pdf" descr="-_tfrac_1_2_itA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393825" y="1160593"/>
              <a:ext cx="15621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429" name="&amp;iA_x-iA_x_tfrac.pdf" descr="&amp;iA_x-iA_x_tfrac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81278" y="2557561"/>
            <a:ext cx="2324101" cy="1092201"/>
          </a:xfrm>
          <a:prstGeom prst="rect">
            <a:avLst/>
          </a:prstGeom>
          <a:ln w="12700">
            <a:miter lim="400000"/>
          </a:ln>
        </p:spPr>
      </p:pic>
      <p:sp>
        <p:nvSpPr>
          <p:cNvPr id="1430" name="Rectangle"/>
          <p:cNvSpPr/>
          <p:nvPr/>
        </p:nvSpPr>
        <p:spPr>
          <a:xfrm>
            <a:off x="6261100" y="2400300"/>
            <a:ext cx="2989858" cy="1533724"/>
          </a:xfrm>
          <a:prstGeom prst="rect">
            <a:avLst/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431" name="Peierls substitution:"/>
          <p:cNvSpPr txBox="1"/>
          <p:nvPr/>
        </p:nvSpPr>
        <p:spPr>
          <a:xfrm>
            <a:off x="270073" y="4468441"/>
            <a:ext cx="2164557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Peierls substitution:</a:t>
            </a:r>
          </a:p>
        </p:txBody>
      </p:sp>
      <p:sp>
        <p:nvSpPr>
          <p:cNvPr id="1432" name="When driven by external field electron picks a direction dependent phase on any given bond:"/>
          <p:cNvSpPr txBox="1"/>
          <p:nvPr/>
        </p:nvSpPr>
        <p:spPr>
          <a:xfrm>
            <a:off x="3863280" y="4194447"/>
            <a:ext cx="5750620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When driven by external field electron picks a direction dependent phase on any given bond:</a:t>
            </a:r>
          </a:p>
        </p:txBody>
      </p:sp>
      <p:sp>
        <p:nvSpPr>
          <p:cNvPr id="1433" name="A is related to the vector potential of the elmag.  field"/>
          <p:cNvSpPr txBox="1"/>
          <p:nvPr/>
        </p:nvSpPr>
        <p:spPr>
          <a:xfrm>
            <a:off x="231973" y="5565638"/>
            <a:ext cx="3137943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A is related to the vector potential of the elmag.  field</a:t>
            </a:r>
          </a:p>
        </p:txBody>
      </p:sp>
      <p:grpSp>
        <p:nvGrpSpPr>
          <p:cNvPr id="1438" name="Group"/>
          <p:cNvGrpSpPr/>
          <p:nvPr/>
        </p:nvGrpSpPr>
        <p:grpSpPr>
          <a:xfrm>
            <a:off x="4284503" y="5706087"/>
            <a:ext cx="1141871" cy="996171"/>
            <a:chOff x="0" y="0"/>
            <a:chExt cx="1141869" cy="996169"/>
          </a:xfrm>
        </p:grpSpPr>
        <p:sp>
          <p:nvSpPr>
            <p:cNvPr id="1434" name="Line"/>
            <p:cNvSpPr/>
            <p:nvPr/>
          </p:nvSpPr>
          <p:spPr>
            <a:xfrm>
              <a:off x="195123" y="930573"/>
              <a:ext cx="94674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 flipV="1">
              <a:off x="198596" y="0"/>
              <a:ext cx="1" cy="94674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36" name="x"/>
            <p:cNvSpPr txBox="1"/>
            <p:nvPr/>
          </p:nvSpPr>
          <p:spPr>
            <a:xfrm>
              <a:off x="538718" y="612744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437" name="y"/>
            <p:cNvSpPr txBox="1"/>
            <p:nvPr/>
          </p:nvSpPr>
          <p:spPr>
            <a:xfrm>
              <a:off x="0" y="281660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y</a:t>
              </a:r>
            </a:p>
          </p:txBody>
        </p:sp>
      </p:grpSp>
      <p:pic>
        <p:nvPicPr>
          <p:cNvPr id="1439" name="langle_K_+_|d|K_.pdf" descr="langle_K_+_|d|K_.pdf"/>
          <p:cNvPicPr>
            <a:picLocks noChangeAspect="1"/>
          </p:cNvPicPr>
          <p:nvPr/>
        </p:nvPicPr>
        <p:blipFill>
          <a:blip r:embed="rId10">
            <a:extLst/>
          </a:blip>
          <a:srcRect l="20005" t="0" r="50532" b="0"/>
          <a:stretch>
            <a:fillRect/>
          </a:stretch>
        </p:blipFill>
        <p:spPr>
          <a:xfrm>
            <a:off x="6362551" y="1920965"/>
            <a:ext cx="752079" cy="27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1446" name="Group"/>
          <p:cNvGrpSpPr/>
          <p:nvPr/>
        </p:nvGrpSpPr>
        <p:grpSpPr>
          <a:xfrm>
            <a:off x="6219333" y="848169"/>
            <a:ext cx="3245085" cy="715601"/>
            <a:chOff x="0" y="0"/>
            <a:chExt cx="3245083" cy="715600"/>
          </a:xfrm>
        </p:grpSpPr>
        <p:pic>
          <p:nvPicPr>
            <p:cNvPr id="1442" name="psi(_mathbf_R_=m.pdf" descr="psi(_mathbf_R_=m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82418"/>
              <a:ext cx="2768498" cy="58609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43" name="Circle"/>
            <p:cNvSpPr/>
            <p:nvPr/>
          </p:nvSpPr>
          <p:spPr>
            <a:xfrm>
              <a:off x="3034063" y="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44" name="Circle"/>
            <p:cNvSpPr/>
            <p:nvPr/>
          </p:nvSpPr>
          <p:spPr>
            <a:xfrm>
              <a:off x="3034063" y="253453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45" name="Circle"/>
            <p:cNvSpPr/>
            <p:nvPr/>
          </p:nvSpPr>
          <p:spPr>
            <a:xfrm>
              <a:off x="3034063" y="50458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447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8" name="Type to enter text"/>
          <p:cNvSpPr txBox="1"/>
          <p:nvPr/>
        </p:nvSpPr>
        <p:spPr>
          <a:xfrm>
            <a:off x="549422" y="2044578"/>
            <a:ext cx="80778" cy="6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sp>
        <p:nvSpPr>
          <p:cNvPr id="1449" name="Rectangle"/>
          <p:cNvSpPr/>
          <p:nvPr/>
        </p:nvSpPr>
        <p:spPr>
          <a:xfrm>
            <a:off x="6261100" y="2400300"/>
            <a:ext cx="2989858" cy="1533724"/>
          </a:xfrm>
          <a:prstGeom prst="rect">
            <a:avLst/>
          </a:prstGeom>
          <a:ln w="25400">
            <a:solidFill>
              <a:srgbClr val="0433FF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1450" name="&amp;iA_xe^i_tfrac_2.pdf" descr="&amp;iA_xe^i_tfrac_2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39954" y="2512764"/>
            <a:ext cx="2425701" cy="1181101"/>
          </a:xfrm>
          <a:prstGeom prst="rect">
            <a:avLst/>
          </a:prstGeom>
          <a:ln w="12700">
            <a:miter lim="400000"/>
          </a:ln>
        </p:spPr>
      </p:pic>
      <p:sp>
        <p:nvSpPr>
          <p:cNvPr id="1451" name="Optical transitions (at K)"/>
          <p:cNvSpPr txBox="1"/>
          <p:nvPr>
            <p:ph type="title"/>
          </p:nvPr>
        </p:nvSpPr>
        <p:spPr>
          <a:xfrm>
            <a:off x="939800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K)</a:t>
            </a:r>
          </a:p>
        </p:txBody>
      </p:sp>
      <p:pic>
        <p:nvPicPr>
          <p:cNvPr id="1452" name="t_rightarrow_te^.pdf" descr="t_rightarrow_te^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746" y="4998690"/>
            <a:ext cx="2413001" cy="26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60" name="Group"/>
          <p:cNvGrpSpPr/>
          <p:nvPr/>
        </p:nvGrpSpPr>
        <p:grpSpPr>
          <a:xfrm>
            <a:off x="5043661" y="4938829"/>
            <a:ext cx="3009504" cy="1846264"/>
            <a:chOff x="0" y="0"/>
            <a:chExt cx="3009503" cy="1846263"/>
          </a:xfrm>
        </p:grpSpPr>
        <p:sp>
          <p:nvSpPr>
            <p:cNvPr id="1453" name="Line"/>
            <p:cNvSpPr/>
            <p:nvPr/>
          </p:nvSpPr>
          <p:spPr>
            <a:xfrm flipH="1" flipV="1">
              <a:off x="1150890" y="1130310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 flipH="1">
              <a:off x="1188990" y="301402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65975" y="923131"/>
              <a:ext cx="476847" cy="1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pic>
          <p:nvPicPr>
            <p:cNvPr id="1456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26370" t="35178" r="53276" b="35178"/>
            <a:stretch>
              <a:fillRect/>
            </a:stretch>
          </p:blipFill>
          <p:spPr>
            <a:xfrm>
              <a:off x="0" y="0"/>
              <a:ext cx="1645141" cy="1846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57" name="itA_x.pdf" descr="itA_x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13580" y="548810"/>
              <a:ext cx="381001" cy="190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58" name="-_tfrac_1_2_itA_.pdf" descr="-_tfrac_1_2_itA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447403" y="252394"/>
              <a:ext cx="15621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59" name="-_tfrac_1_2_itA_.pdf" descr="-_tfrac_1_2_itA_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393825" y="1160593"/>
              <a:ext cx="15621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61" name="Peierls substitution:"/>
          <p:cNvSpPr txBox="1"/>
          <p:nvPr/>
        </p:nvSpPr>
        <p:spPr>
          <a:xfrm>
            <a:off x="270073" y="4468441"/>
            <a:ext cx="2164557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Peierls substitution:</a:t>
            </a:r>
          </a:p>
        </p:txBody>
      </p:sp>
      <p:sp>
        <p:nvSpPr>
          <p:cNvPr id="1462" name="When driven by external field electron picks a direction dependent phase on any given bond:"/>
          <p:cNvSpPr txBox="1"/>
          <p:nvPr/>
        </p:nvSpPr>
        <p:spPr>
          <a:xfrm>
            <a:off x="3863280" y="4194447"/>
            <a:ext cx="5750620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When driven by external field electron picks a direction dependent phase on any given bond:</a:t>
            </a:r>
          </a:p>
        </p:txBody>
      </p:sp>
      <p:sp>
        <p:nvSpPr>
          <p:cNvPr id="1463" name="A is related to the vector potential of the elmag.  field"/>
          <p:cNvSpPr txBox="1"/>
          <p:nvPr/>
        </p:nvSpPr>
        <p:spPr>
          <a:xfrm>
            <a:off x="231973" y="5565638"/>
            <a:ext cx="3137943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A is related to the vector potential of the elmag.  field</a:t>
            </a:r>
          </a:p>
        </p:txBody>
      </p:sp>
      <p:grpSp>
        <p:nvGrpSpPr>
          <p:cNvPr id="1468" name="Group"/>
          <p:cNvGrpSpPr/>
          <p:nvPr/>
        </p:nvGrpSpPr>
        <p:grpSpPr>
          <a:xfrm>
            <a:off x="4284503" y="5706087"/>
            <a:ext cx="1141871" cy="996171"/>
            <a:chOff x="0" y="0"/>
            <a:chExt cx="1141869" cy="996169"/>
          </a:xfrm>
        </p:grpSpPr>
        <p:sp>
          <p:nvSpPr>
            <p:cNvPr id="1464" name="Line"/>
            <p:cNvSpPr/>
            <p:nvPr/>
          </p:nvSpPr>
          <p:spPr>
            <a:xfrm>
              <a:off x="195123" y="930573"/>
              <a:ext cx="94674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 flipV="1">
              <a:off x="198596" y="0"/>
              <a:ext cx="1" cy="94674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66" name="x"/>
            <p:cNvSpPr txBox="1"/>
            <p:nvPr/>
          </p:nvSpPr>
          <p:spPr>
            <a:xfrm>
              <a:off x="538718" y="612744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467" name="y"/>
            <p:cNvSpPr txBox="1"/>
            <p:nvPr/>
          </p:nvSpPr>
          <p:spPr>
            <a:xfrm>
              <a:off x="0" y="281660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y</a:t>
              </a:r>
            </a:p>
          </p:txBody>
        </p:sp>
      </p:grpSp>
      <p:grpSp>
        <p:nvGrpSpPr>
          <p:cNvPr id="1553" name="Group"/>
          <p:cNvGrpSpPr/>
          <p:nvPr/>
        </p:nvGrpSpPr>
        <p:grpSpPr>
          <a:xfrm>
            <a:off x="130063" y="1108416"/>
            <a:ext cx="5376858" cy="2934189"/>
            <a:chOff x="0" y="0"/>
            <a:chExt cx="5376856" cy="2934187"/>
          </a:xfrm>
        </p:grpSpPr>
        <p:sp>
          <p:nvSpPr>
            <p:cNvPr id="1469" name="Type to enter text"/>
            <p:cNvSpPr txBox="1"/>
            <p:nvPr/>
          </p:nvSpPr>
          <p:spPr>
            <a:xfrm>
              <a:off x="419358" y="936162"/>
              <a:ext cx="80778" cy="688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200"/>
              </a:lvl1pPr>
            </a:lstStyle>
            <a:p>
              <a:pPr/>
              <a:r>
                <a:t>Type to enter text</a:t>
              </a:r>
            </a:p>
          </p:txBody>
        </p:sp>
        <p:pic>
          <p:nvPicPr>
            <p:cNvPr id="1470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0" b="27092"/>
            <a:stretch>
              <a:fillRect/>
            </a:stretch>
          </p:blipFill>
          <p:spPr>
            <a:xfrm>
              <a:off x="0" y="76792"/>
              <a:ext cx="5086265" cy="285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11" name="Group"/>
            <p:cNvGrpSpPr/>
            <p:nvPr/>
          </p:nvGrpSpPr>
          <p:grpSpPr>
            <a:xfrm>
              <a:off x="475903" y="0"/>
              <a:ext cx="4377045" cy="2658898"/>
              <a:chOff x="0" y="0"/>
              <a:chExt cx="4377043" cy="2658897"/>
            </a:xfrm>
          </p:grpSpPr>
          <p:sp>
            <p:nvSpPr>
              <p:cNvPr id="1471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2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3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4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5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6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7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8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9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486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480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1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2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3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4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5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493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487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8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89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0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1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2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500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494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5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6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7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8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99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507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501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02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03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04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05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06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508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09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0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52" name="Group"/>
            <p:cNvGrpSpPr/>
            <p:nvPr/>
          </p:nvGrpSpPr>
          <p:grpSpPr>
            <a:xfrm>
              <a:off x="999813" y="0"/>
              <a:ext cx="4377044" cy="2658898"/>
              <a:chOff x="0" y="0"/>
              <a:chExt cx="4377043" cy="2658897"/>
            </a:xfrm>
          </p:grpSpPr>
          <p:sp>
            <p:nvSpPr>
              <p:cNvPr id="1512" name="Circle"/>
              <p:cNvSpPr/>
              <p:nvPr/>
            </p:nvSpPr>
            <p:spPr>
              <a:xfrm>
                <a:off x="9112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3" name="Circle"/>
              <p:cNvSpPr/>
              <p:nvPr/>
            </p:nvSpPr>
            <p:spPr>
              <a:xfrm>
                <a:off x="25368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4" name="Circle"/>
              <p:cNvSpPr/>
              <p:nvPr/>
            </p:nvSpPr>
            <p:spPr>
              <a:xfrm>
                <a:off x="4162458" y="96284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5" name="Circle"/>
              <p:cNvSpPr/>
              <p:nvPr/>
            </p:nvSpPr>
            <p:spPr>
              <a:xfrm>
                <a:off x="17325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6" name="Circle"/>
              <p:cNvSpPr/>
              <p:nvPr/>
            </p:nvSpPr>
            <p:spPr>
              <a:xfrm>
                <a:off x="1069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7" name="Circle"/>
              <p:cNvSpPr/>
              <p:nvPr/>
            </p:nvSpPr>
            <p:spPr>
              <a:xfrm>
                <a:off x="3358125" y="1498956"/>
                <a:ext cx="118301" cy="118302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8" name="Circle"/>
              <p:cNvSpPr/>
              <p:nvPr/>
            </p:nvSpPr>
            <p:spPr>
              <a:xfrm>
                <a:off x="1636241" y="1402672"/>
                <a:ext cx="310870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9" name="Circle"/>
              <p:cNvSpPr/>
              <p:nvPr/>
            </p:nvSpPr>
            <p:spPr>
              <a:xfrm>
                <a:off x="3261841" y="1385914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20" name="Circle"/>
              <p:cNvSpPr/>
              <p:nvPr/>
            </p:nvSpPr>
            <p:spPr>
              <a:xfrm>
                <a:off x="10641" y="1402672"/>
                <a:ext cx="310869" cy="310870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grpSp>
            <p:nvGrpSpPr>
              <p:cNvPr id="1527" name="Group"/>
              <p:cNvGrpSpPr/>
              <p:nvPr/>
            </p:nvGrpSpPr>
            <p:grpSpPr>
              <a:xfrm>
                <a:off x="0" y="2348029"/>
                <a:ext cx="3557952" cy="310869"/>
                <a:chOff x="0" y="0"/>
                <a:chExt cx="3557951" cy="310868"/>
              </a:xfrm>
            </p:grpSpPr>
            <p:sp>
              <p:nvSpPr>
                <p:cNvPr id="1521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2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3" name="Circle"/>
                <p:cNvSpPr/>
                <p:nvPr/>
              </p:nvSpPr>
              <p:spPr>
                <a:xfrm>
                  <a:off x="3343367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4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5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6" name="Circle"/>
                <p:cNvSpPr/>
                <p:nvPr/>
              </p:nvSpPr>
              <p:spPr>
                <a:xfrm>
                  <a:off x="3247083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534" name="Group"/>
              <p:cNvGrpSpPr/>
              <p:nvPr/>
            </p:nvGrpSpPr>
            <p:grpSpPr>
              <a:xfrm>
                <a:off x="817184" y="922363"/>
                <a:ext cx="3557650" cy="320071"/>
                <a:chOff x="0" y="0"/>
                <a:chExt cx="3557649" cy="320070"/>
              </a:xfrm>
            </p:grpSpPr>
            <p:sp>
              <p:nvSpPr>
                <p:cNvPr id="1528" name="Circle"/>
                <p:cNvSpPr/>
                <p:nvPr/>
              </p:nvSpPr>
              <p:spPr>
                <a:xfrm>
                  <a:off x="918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29" name="Circle"/>
                <p:cNvSpPr/>
                <p:nvPr/>
              </p:nvSpPr>
              <p:spPr>
                <a:xfrm>
                  <a:off x="17174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0" name="Circle"/>
                <p:cNvSpPr/>
                <p:nvPr/>
              </p:nvSpPr>
              <p:spPr>
                <a:xfrm>
                  <a:off x="3343065" y="105486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1" name="Circle"/>
                <p:cNvSpPr/>
                <p:nvPr/>
              </p:nvSpPr>
              <p:spPr>
                <a:xfrm>
                  <a:off x="3246781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2" name="Circle"/>
                <p:cNvSpPr/>
                <p:nvPr/>
              </p:nvSpPr>
              <p:spPr>
                <a:xfrm>
                  <a:off x="1621181" y="0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3" name="Circle"/>
                <p:cNvSpPr/>
                <p:nvPr/>
              </p:nvSpPr>
              <p:spPr>
                <a:xfrm>
                  <a:off x="0" y="9202"/>
                  <a:ext cx="310869" cy="310869"/>
                </a:xfrm>
                <a:prstGeom prst="ellipse">
                  <a:avLst/>
                </a:prstGeom>
                <a:solidFill>
                  <a:srgbClr val="0433FF"/>
                </a:solidFill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541" name="Group"/>
              <p:cNvGrpSpPr/>
              <p:nvPr/>
            </p:nvGrpSpPr>
            <p:grpSpPr>
              <a:xfrm>
                <a:off x="4890" y="468869"/>
                <a:ext cx="3548171" cy="310869"/>
                <a:chOff x="0" y="0"/>
                <a:chExt cx="3548169" cy="310868"/>
              </a:xfrm>
            </p:grpSpPr>
            <p:sp>
              <p:nvSpPr>
                <p:cNvPr id="1535" name="Circle"/>
                <p:cNvSpPr/>
                <p:nvPr/>
              </p:nvSpPr>
              <p:spPr>
                <a:xfrm>
                  <a:off x="962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6" name="Circle"/>
                <p:cNvSpPr/>
                <p:nvPr/>
              </p:nvSpPr>
              <p:spPr>
                <a:xfrm>
                  <a:off x="17218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7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8" name="Circle"/>
                <p:cNvSpPr/>
                <p:nvPr/>
              </p:nvSpPr>
              <p:spPr>
                <a:xfrm>
                  <a:off x="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39" name="Circle"/>
                <p:cNvSpPr/>
                <p:nvPr/>
              </p:nvSpPr>
              <p:spPr>
                <a:xfrm>
                  <a:off x="3237301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0" name="Circle"/>
                <p:cNvSpPr/>
                <p:nvPr/>
              </p:nvSpPr>
              <p:spPr>
                <a:xfrm>
                  <a:off x="16256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548" name="Group"/>
              <p:cNvGrpSpPr/>
              <p:nvPr/>
            </p:nvGrpSpPr>
            <p:grpSpPr>
              <a:xfrm>
                <a:off x="814974" y="1857075"/>
                <a:ext cx="3562070" cy="344387"/>
                <a:chOff x="0" y="0"/>
                <a:chExt cx="3562068" cy="344385"/>
              </a:xfrm>
            </p:grpSpPr>
            <p:sp>
              <p:nvSpPr>
                <p:cNvPr id="1542" name="Circle"/>
                <p:cNvSpPr/>
                <p:nvPr/>
              </p:nvSpPr>
              <p:spPr>
                <a:xfrm>
                  <a:off x="96283" y="129801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3" name="Circle"/>
                <p:cNvSpPr/>
                <p:nvPr/>
              </p:nvSpPr>
              <p:spPr>
                <a:xfrm>
                  <a:off x="1721884" y="129801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4" name="Circle"/>
                <p:cNvSpPr/>
                <p:nvPr/>
              </p:nvSpPr>
              <p:spPr>
                <a:xfrm>
                  <a:off x="3347484" y="96284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5" name="Circle"/>
                <p:cNvSpPr/>
                <p:nvPr/>
              </p:nvSpPr>
              <p:spPr>
                <a:xfrm>
                  <a:off x="3251200" y="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6" name="Circle"/>
                <p:cNvSpPr/>
                <p:nvPr/>
              </p:nvSpPr>
              <p:spPr>
                <a:xfrm>
                  <a:off x="1625600" y="33340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547" name="Circle"/>
                <p:cNvSpPr/>
                <p:nvPr/>
              </p:nvSpPr>
              <p:spPr>
                <a:xfrm>
                  <a:off x="0" y="33517"/>
                  <a:ext cx="310869" cy="310869"/>
                </a:xfrm>
                <a:prstGeom prst="ellipse">
                  <a:avLst/>
                </a:prstGeom>
                <a:solidFill>
                  <a:srgbClr val="4F8F00"/>
                </a:solidFill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549" name="Circle"/>
              <p:cNvSpPr/>
              <p:nvPr/>
            </p:nvSpPr>
            <p:spPr>
              <a:xfrm>
                <a:off x="8149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50" name="Circle"/>
              <p:cNvSpPr/>
              <p:nvPr/>
            </p:nvSpPr>
            <p:spPr>
              <a:xfrm>
                <a:off x="2440574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51" name="Circle"/>
              <p:cNvSpPr/>
              <p:nvPr/>
            </p:nvSpPr>
            <p:spPr>
              <a:xfrm>
                <a:off x="4062057" y="0"/>
                <a:ext cx="310870" cy="310869"/>
              </a:xfrm>
              <a:prstGeom prst="ellipse">
                <a:avLst/>
              </a:prstGeom>
              <a:solidFill>
                <a:srgbClr val="FF2600"/>
              </a:solidFill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pic>
        <p:nvPicPr>
          <p:cNvPr id="1554" name="langle_K_+_|d|K_.pdf" descr="langle_K_+_|d|K_.pdf"/>
          <p:cNvPicPr>
            <a:picLocks noChangeAspect="1"/>
          </p:cNvPicPr>
          <p:nvPr/>
        </p:nvPicPr>
        <p:blipFill>
          <a:blip r:embed="rId10">
            <a:extLst/>
          </a:blip>
          <a:srcRect l="20005" t="0" r="50532" b="0"/>
          <a:stretch>
            <a:fillRect/>
          </a:stretch>
        </p:blipFill>
        <p:spPr>
          <a:xfrm>
            <a:off x="6362551" y="1920965"/>
            <a:ext cx="752079" cy="27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1561" name="Group"/>
          <p:cNvGrpSpPr/>
          <p:nvPr/>
        </p:nvGrpSpPr>
        <p:grpSpPr>
          <a:xfrm>
            <a:off x="6219333" y="848169"/>
            <a:ext cx="3245085" cy="715601"/>
            <a:chOff x="0" y="0"/>
            <a:chExt cx="3245083" cy="715600"/>
          </a:xfrm>
        </p:grpSpPr>
        <p:pic>
          <p:nvPicPr>
            <p:cNvPr id="1557" name="psi(_mathbf_R_=m.pdf" descr="psi(_mathbf_R_=m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82418"/>
              <a:ext cx="2768498" cy="58609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8" name="Circle"/>
            <p:cNvSpPr/>
            <p:nvPr/>
          </p:nvSpPr>
          <p:spPr>
            <a:xfrm>
              <a:off x="3034063" y="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59" name="Circle"/>
            <p:cNvSpPr/>
            <p:nvPr/>
          </p:nvSpPr>
          <p:spPr>
            <a:xfrm>
              <a:off x="3034063" y="253453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0" name="Circle"/>
            <p:cNvSpPr/>
            <p:nvPr/>
          </p:nvSpPr>
          <p:spPr>
            <a:xfrm>
              <a:off x="3034063" y="50458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562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63" name="Type to enter text"/>
          <p:cNvSpPr txBox="1"/>
          <p:nvPr/>
        </p:nvSpPr>
        <p:spPr>
          <a:xfrm>
            <a:off x="549422" y="2044578"/>
            <a:ext cx="80778" cy="6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1564" name="Image" descr="Image"/>
          <p:cNvPicPr>
            <a:picLocks noChangeAspect="1"/>
          </p:cNvPicPr>
          <p:nvPr/>
        </p:nvPicPr>
        <p:blipFill>
          <a:blip r:embed="rId4">
            <a:extLst/>
          </a:blip>
          <a:srcRect l="0" t="0" r="0" b="27092"/>
          <a:stretch>
            <a:fillRect/>
          </a:stretch>
        </p:blipFill>
        <p:spPr>
          <a:xfrm>
            <a:off x="130063" y="1185209"/>
            <a:ext cx="5086266" cy="28573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05" name="Group"/>
          <p:cNvGrpSpPr/>
          <p:nvPr/>
        </p:nvGrpSpPr>
        <p:grpSpPr>
          <a:xfrm>
            <a:off x="605967" y="1108416"/>
            <a:ext cx="4377044" cy="2658899"/>
            <a:chOff x="0" y="0"/>
            <a:chExt cx="4377043" cy="2658897"/>
          </a:xfrm>
        </p:grpSpPr>
        <p:sp>
          <p:nvSpPr>
            <p:cNvPr id="1565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6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7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8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9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0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1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2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3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580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574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5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6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7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8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9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87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581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2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3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4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5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6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94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588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89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0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1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2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3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01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595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6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7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8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99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00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602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3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4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646" name="Group"/>
          <p:cNvGrpSpPr/>
          <p:nvPr/>
        </p:nvGrpSpPr>
        <p:grpSpPr>
          <a:xfrm>
            <a:off x="1129877" y="1108416"/>
            <a:ext cx="4377044" cy="2658899"/>
            <a:chOff x="0" y="0"/>
            <a:chExt cx="4377043" cy="2658897"/>
          </a:xfrm>
        </p:grpSpPr>
        <p:sp>
          <p:nvSpPr>
            <p:cNvPr id="1606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7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8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9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0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1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2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3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4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621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615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16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17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18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19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0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28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622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3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4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5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6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27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35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629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0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1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2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3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4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42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636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7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8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9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40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41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643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44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45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647" name="Rectangle"/>
          <p:cNvSpPr/>
          <p:nvPr/>
        </p:nvSpPr>
        <p:spPr>
          <a:xfrm>
            <a:off x="6261100" y="2400300"/>
            <a:ext cx="2989858" cy="1533724"/>
          </a:xfrm>
          <a:prstGeom prst="rect">
            <a:avLst/>
          </a:prstGeom>
          <a:ln w="25400">
            <a:solidFill>
              <a:srgbClr val="008F00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1648" name="&amp;iA_xe^-i_tfrac_.pdf" descr="&amp;iA_xe^-i_tfrac_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35340" y="2514748"/>
            <a:ext cx="2425701" cy="1181101"/>
          </a:xfrm>
          <a:prstGeom prst="rect">
            <a:avLst/>
          </a:prstGeom>
          <a:ln w="12700">
            <a:miter lim="400000"/>
          </a:ln>
        </p:spPr>
      </p:pic>
      <p:sp>
        <p:nvSpPr>
          <p:cNvPr id="1649" name="Optical transitions (at K)"/>
          <p:cNvSpPr txBox="1"/>
          <p:nvPr>
            <p:ph type="title"/>
          </p:nvPr>
        </p:nvSpPr>
        <p:spPr>
          <a:xfrm>
            <a:off x="939800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K)</a:t>
            </a:r>
          </a:p>
        </p:txBody>
      </p:sp>
      <p:pic>
        <p:nvPicPr>
          <p:cNvPr id="1650" name="t_rightarrow_te^.pdf" descr="t_rightarrow_te^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9746" y="4998690"/>
            <a:ext cx="2413001" cy="26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58" name="Group"/>
          <p:cNvGrpSpPr/>
          <p:nvPr/>
        </p:nvGrpSpPr>
        <p:grpSpPr>
          <a:xfrm>
            <a:off x="5043661" y="4938829"/>
            <a:ext cx="3009504" cy="1846264"/>
            <a:chOff x="0" y="0"/>
            <a:chExt cx="3009503" cy="1846263"/>
          </a:xfrm>
        </p:grpSpPr>
        <p:sp>
          <p:nvSpPr>
            <p:cNvPr id="1651" name="Line"/>
            <p:cNvSpPr/>
            <p:nvPr/>
          </p:nvSpPr>
          <p:spPr>
            <a:xfrm flipH="1" flipV="1">
              <a:off x="1150890" y="1130310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 flipH="1">
              <a:off x="1188990" y="301402"/>
              <a:ext cx="208570" cy="340257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65975" y="923131"/>
              <a:ext cx="476847" cy="1"/>
            </a:xfrm>
            <a:prstGeom prst="line">
              <a:avLst/>
            </a:prstGeom>
            <a:noFill/>
            <a:ln w="63500" cap="flat">
              <a:solidFill>
                <a:schemeClr val="accent1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pic>
          <p:nvPicPr>
            <p:cNvPr id="1654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6370" t="35178" r="53276" b="35178"/>
            <a:stretch>
              <a:fillRect/>
            </a:stretch>
          </p:blipFill>
          <p:spPr>
            <a:xfrm>
              <a:off x="0" y="0"/>
              <a:ext cx="1645141" cy="1846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5" name="itA_x.pdf" descr="itA_x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13580" y="548810"/>
              <a:ext cx="381001" cy="190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6" name="-_tfrac_1_2_itA_.pdf" descr="-_tfrac_1_2_itA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447403" y="252394"/>
              <a:ext cx="15621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7" name="-_tfrac_1_2_itA_.pdf" descr="-_tfrac_1_2_itA_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393825" y="1160593"/>
              <a:ext cx="15621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59" name="Peierls substitution:"/>
          <p:cNvSpPr txBox="1"/>
          <p:nvPr/>
        </p:nvSpPr>
        <p:spPr>
          <a:xfrm>
            <a:off x="270073" y="4468441"/>
            <a:ext cx="2164557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Peierls substitution:</a:t>
            </a:r>
          </a:p>
        </p:txBody>
      </p:sp>
      <p:sp>
        <p:nvSpPr>
          <p:cNvPr id="1660" name="When driven by external field electron picks a direction dependent phase on any given bond:"/>
          <p:cNvSpPr txBox="1"/>
          <p:nvPr/>
        </p:nvSpPr>
        <p:spPr>
          <a:xfrm>
            <a:off x="3863280" y="4194447"/>
            <a:ext cx="5750620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When driven by external field electron picks a direction dependent phase on any given bond:</a:t>
            </a:r>
          </a:p>
        </p:txBody>
      </p:sp>
      <p:sp>
        <p:nvSpPr>
          <p:cNvPr id="1661" name="A is related to the vector potential of the elmag.  field"/>
          <p:cNvSpPr txBox="1"/>
          <p:nvPr/>
        </p:nvSpPr>
        <p:spPr>
          <a:xfrm>
            <a:off x="231973" y="5565638"/>
            <a:ext cx="3137943" cy="592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A is related to the vector potential of the elmag.  field</a:t>
            </a:r>
          </a:p>
        </p:txBody>
      </p:sp>
      <p:grpSp>
        <p:nvGrpSpPr>
          <p:cNvPr id="1666" name="Group"/>
          <p:cNvGrpSpPr/>
          <p:nvPr/>
        </p:nvGrpSpPr>
        <p:grpSpPr>
          <a:xfrm>
            <a:off x="4284503" y="5706087"/>
            <a:ext cx="1141871" cy="996171"/>
            <a:chOff x="0" y="0"/>
            <a:chExt cx="1141869" cy="996169"/>
          </a:xfrm>
        </p:grpSpPr>
        <p:sp>
          <p:nvSpPr>
            <p:cNvPr id="1662" name="Line"/>
            <p:cNvSpPr/>
            <p:nvPr/>
          </p:nvSpPr>
          <p:spPr>
            <a:xfrm>
              <a:off x="195123" y="930573"/>
              <a:ext cx="94674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 flipV="1">
              <a:off x="198596" y="0"/>
              <a:ext cx="1" cy="94674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64" name="x"/>
            <p:cNvSpPr txBox="1"/>
            <p:nvPr/>
          </p:nvSpPr>
          <p:spPr>
            <a:xfrm>
              <a:off x="538718" y="612744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665" name="y"/>
            <p:cNvSpPr txBox="1"/>
            <p:nvPr/>
          </p:nvSpPr>
          <p:spPr>
            <a:xfrm>
              <a:off x="0" y="281660"/>
              <a:ext cx="259557" cy="38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lvl1pPr>
            </a:lstStyle>
            <a:p>
              <a:pPr/>
              <a:r>
                <a:t>y</a:t>
              </a:r>
            </a:p>
          </p:txBody>
        </p:sp>
      </p:grpSp>
      <p:pic>
        <p:nvPicPr>
          <p:cNvPr id="1667" name="langle_K_+_|d|K_.pdf" descr="langle_K_+_|d|K_.pdf"/>
          <p:cNvPicPr>
            <a:picLocks noChangeAspect="1"/>
          </p:cNvPicPr>
          <p:nvPr/>
        </p:nvPicPr>
        <p:blipFill>
          <a:blip r:embed="rId10">
            <a:extLst/>
          </a:blip>
          <a:srcRect l="20005" t="0" r="50532" b="0"/>
          <a:stretch>
            <a:fillRect/>
          </a:stretch>
        </p:blipFill>
        <p:spPr>
          <a:xfrm>
            <a:off x="6362551" y="1920965"/>
            <a:ext cx="752079" cy="27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grpSp>
        <p:nvGrpSpPr>
          <p:cNvPr id="1674" name="Group"/>
          <p:cNvGrpSpPr/>
          <p:nvPr/>
        </p:nvGrpSpPr>
        <p:grpSpPr>
          <a:xfrm>
            <a:off x="6219333" y="848169"/>
            <a:ext cx="3245085" cy="715601"/>
            <a:chOff x="0" y="0"/>
            <a:chExt cx="3245083" cy="715600"/>
          </a:xfrm>
        </p:grpSpPr>
        <p:pic>
          <p:nvPicPr>
            <p:cNvPr id="1670" name="psi(_mathbf_R_=m.pdf" descr="psi(_mathbf_R_=m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82418"/>
              <a:ext cx="2768498" cy="58609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1" name="Circle"/>
            <p:cNvSpPr/>
            <p:nvPr/>
          </p:nvSpPr>
          <p:spPr>
            <a:xfrm>
              <a:off x="3034063" y="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72" name="Circle"/>
            <p:cNvSpPr/>
            <p:nvPr/>
          </p:nvSpPr>
          <p:spPr>
            <a:xfrm>
              <a:off x="3034063" y="253453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433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73" name="Circle"/>
            <p:cNvSpPr/>
            <p:nvPr/>
          </p:nvSpPr>
          <p:spPr>
            <a:xfrm>
              <a:off x="3034063" y="504580"/>
              <a:ext cx="211021" cy="211021"/>
            </a:xfrm>
            <a:prstGeom prst="ellips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1675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9259" y="505477"/>
            <a:ext cx="15621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76" name="Type to enter text"/>
          <p:cNvSpPr txBox="1"/>
          <p:nvPr/>
        </p:nvSpPr>
        <p:spPr>
          <a:xfrm>
            <a:off x="549422" y="2044578"/>
            <a:ext cx="80778" cy="6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1677" name="Image" descr="Image"/>
          <p:cNvPicPr>
            <a:picLocks noChangeAspect="1"/>
          </p:cNvPicPr>
          <p:nvPr/>
        </p:nvPicPr>
        <p:blipFill>
          <a:blip r:embed="rId4">
            <a:extLst/>
          </a:blip>
          <a:srcRect l="0" t="0" r="0" b="27092"/>
          <a:stretch>
            <a:fillRect/>
          </a:stretch>
        </p:blipFill>
        <p:spPr>
          <a:xfrm>
            <a:off x="130063" y="1185209"/>
            <a:ext cx="5086266" cy="28573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18" name="Group"/>
          <p:cNvGrpSpPr/>
          <p:nvPr/>
        </p:nvGrpSpPr>
        <p:grpSpPr>
          <a:xfrm>
            <a:off x="605967" y="1108416"/>
            <a:ext cx="4377044" cy="2658899"/>
            <a:chOff x="0" y="0"/>
            <a:chExt cx="4377043" cy="2658897"/>
          </a:xfrm>
        </p:grpSpPr>
        <p:sp>
          <p:nvSpPr>
            <p:cNvPr id="1678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79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0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1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2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3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4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5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6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693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687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88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89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0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1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2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00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694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5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6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7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8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9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07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701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2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3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4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5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6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14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708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9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10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11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12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13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715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16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17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59" name="Group"/>
          <p:cNvGrpSpPr/>
          <p:nvPr/>
        </p:nvGrpSpPr>
        <p:grpSpPr>
          <a:xfrm>
            <a:off x="1129877" y="1108416"/>
            <a:ext cx="4377044" cy="2658899"/>
            <a:chOff x="0" y="0"/>
            <a:chExt cx="4377043" cy="2658897"/>
          </a:xfrm>
        </p:grpSpPr>
        <p:sp>
          <p:nvSpPr>
            <p:cNvPr id="1719" name="Circle"/>
            <p:cNvSpPr/>
            <p:nvPr/>
          </p:nvSpPr>
          <p:spPr>
            <a:xfrm>
              <a:off x="9112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0" name="Circle"/>
            <p:cNvSpPr/>
            <p:nvPr/>
          </p:nvSpPr>
          <p:spPr>
            <a:xfrm>
              <a:off x="25368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1" name="Circle"/>
            <p:cNvSpPr/>
            <p:nvPr/>
          </p:nvSpPr>
          <p:spPr>
            <a:xfrm>
              <a:off x="4162458" y="96284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2" name="Circle"/>
            <p:cNvSpPr/>
            <p:nvPr/>
          </p:nvSpPr>
          <p:spPr>
            <a:xfrm>
              <a:off x="17325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3" name="Circle"/>
            <p:cNvSpPr/>
            <p:nvPr/>
          </p:nvSpPr>
          <p:spPr>
            <a:xfrm>
              <a:off x="1069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4" name="Circle"/>
            <p:cNvSpPr/>
            <p:nvPr/>
          </p:nvSpPr>
          <p:spPr>
            <a:xfrm>
              <a:off x="3358125" y="1498956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5" name="Circle"/>
            <p:cNvSpPr/>
            <p:nvPr/>
          </p:nvSpPr>
          <p:spPr>
            <a:xfrm>
              <a:off x="1636241" y="1402672"/>
              <a:ext cx="310870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6" name="Circle"/>
            <p:cNvSpPr/>
            <p:nvPr/>
          </p:nvSpPr>
          <p:spPr>
            <a:xfrm>
              <a:off x="3261841" y="1385914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7" name="Circle"/>
            <p:cNvSpPr/>
            <p:nvPr/>
          </p:nvSpPr>
          <p:spPr>
            <a:xfrm>
              <a:off x="10641" y="1402672"/>
              <a:ext cx="310869" cy="310870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734" name="Group"/>
            <p:cNvGrpSpPr/>
            <p:nvPr/>
          </p:nvGrpSpPr>
          <p:grpSpPr>
            <a:xfrm>
              <a:off x="0" y="2348029"/>
              <a:ext cx="3557952" cy="310869"/>
              <a:chOff x="0" y="0"/>
              <a:chExt cx="3557951" cy="310868"/>
            </a:xfrm>
          </p:grpSpPr>
          <p:sp>
            <p:nvSpPr>
              <p:cNvPr id="1728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29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0" name="Circle"/>
              <p:cNvSpPr/>
              <p:nvPr/>
            </p:nvSpPr>
            <p:spPr>
              <a:xfrm>
                <a:off x="3343367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1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2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3" name="Circle"/>
              <p:cNvSpPr/>
              <p:nvPr/>
            </p:nvSpPr>
            <p:spPr>
              <a:xfrm>
                <a:off x="3247083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41" name="Group"/>
            <p:cNvGrpSpPr/>
            <p:nvPr/>
          </p:nvGrpSpPr>
          <p:grpSpPr>
            <a:xfrm>
              <a:off x="817184" y="922363"/>
              <a:ext cx="3557650" cy="320071"/>
              <a:chOff x="0" y="0"/>
              <a:chExt cx="3557649" cy="320070"/>
            </a:xfrm>
          </p:grpSpPr>
          <p:sp>
            <p:nvSpPr>
              <p:cNvPr id="1735" name="Circle"/>
              <p:cNvSpPr/>
              <p:nvPr/>
            </p:nvSpPr>
            <p:spPr>
              <a:xfrm>
                <a:off x="918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6" name="Circle"/>
              <p:cNvSpPr/>
              <p:nvPr/>
            </p:nvSpPr>
            <p:spPr>
              <a:xfrm>
                <a:off x="17174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7" name="Circle"/>
              <p:cNvSpPr/>
              <p:nvPr/>
            </p:nvSpPr>
            <p:spPr>
              <a:xfrm>
                <a:off x="3343065" y="105486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8" name="Circle"/>
              <p:cNvSpPr/>
              <p:nvPr/>
            </p:nvSpPr>
            <p:spPr>
              <a:xfrm>
                <a:off x="3246781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39" name="Circle"/>
              <p:cNvSpPr/>
              <p:nvPr/>
            </p:nvSpPr>
            <p:spPr>
              <a:xfrm>
                <a:off x="1621181" y="0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0" name="Circle"/>
              <p:cNvSpPr/>
              <p:nvPr/>
            </p:nvSpPr>
            <p:spPr>
              <a:xfrm>
                <a:off x="0" y="9202"/>
                <a:ext cx="310869" cy="310869"/>
              </a:xfrm>
              <a:prstGeom prst="ellipse">
                <a:avLst/>
              </a:prstGeom>
              <a:solidFill>
                <a:srgbClr val="0433FF"/>
              </a:solidFill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48" name="Group"/>
            <p:cNvGrpSpPr/>
            <p:nvPr/>
          </p:nvGrpSpPr>
          <p:grpSpPr>
            <a:xfrm>
              <a:off x="4890" y="468869"/>
              <a:ext cx="3548171" cy="310869"/>
              <a:chOff x="0" y="0"/>
              <a:chExt cx="3548169" cy="310868"/>
            </a:xfrm>
          </p:grpSpPr>
          <p:sp>
            <p:nvSpPr>
              <p:cNvPr id="1742" name="Circle"/>
              <p:cNvSpPr/>
              <p:nvPr/>
            </p:nvSpPr>
            <p:spPr>
              <a:xfrm>
                <a:off x="962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3" name="Circle"/>
              <p:cNvSpPr/>
              <p:nvPr/>
            </p:nvSpPr>
            <p:spPr>
              <a:xfrm>
                <a:off x="17218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4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5" name="Circle"/>
              <p:cNvSpPr/>
              <p:nvPr/>
            </p:nvSpPr>
            <p:spPr>
              <a:xfrm>
                <a:off x="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6" name="Circle"/>
              <p:cNvSpPr/>
              <p:nvPr/>
            </p:nvSpPr>
            <p:spPr>
              <a:xfrm>
                <a:off x="3237301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47" name="Circle"/>
              <p:cNvSpPr/>
              <p:nvPr/>
            </p:nvSpPr>
            <p:spPr>
              <a:xfrm>
                <a:off x="16256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55" name="Group"/>
            <p:cNvGrpSpPr/>
            <p:nvPr/>
          </p:nvGrpSpPr>
          <p:grpSpPr>
            <a:xfrm>
              <a:off x="814974" y="1857075"/>
              <a:ext cx="3562070" cy="344387"/>
              <a:chOff x="0" y="0"/>
              <a:chExt cx="3562068" cy="344385"/>
            </a:xfrm>
          </p:grpSpPr>
          <p:sp>
            <p:nvSpPr>
              <p:cNvPr id="1749" name="Circle"/>
              <p:cNvSpPr/>
              <p:nvPr/>
            </p:nvSpPr>
            <p:spPr>
              <a:xfrm>
                <a:off x="96283" y="129801"/>
                <a:ext cx="118302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50" name="Circle"/>
              <p:cNvSpPr/>
              <p:nvPr/>
            </p:nvSpPr>
            <p:spPr>
              <a:xfrm>
                <a:off x="1721884" y="129801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51" name="Circle"/>
              <p:cNvSpPr/>
              <p:nvPr/>
            </p:nvSpPr>
            <p:spPr>
              <a:xfrm>
                <a:off x="3347484" y="96284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52" name="Circle"/>
              <p:cNvSpPr/>
              <p:nvPr/>
            </p:nvSpPr>
            <p:spPr>
              <a:xfrm>
                <a:off x="3251200" y="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53" name="Circle"/>
              <p:cNvSpPr/>
              <p:nvPr/>
            </p:nvSpPr>
            <p:spPr>
              <a:xfrm>
                <a:off x="1625600" y="33340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54" name="Circle"/>
              <p:cNvSpPr/>
              <p:nvPr/>
            </p:nvSpPr>
            <p:spPr>
              <a:xfrm>
                <a:off x="0" y="33517"/>
                <a:ext cx="310869" cy="310869"/>
              </a:xfrm>
              <a:prstGeom prst="ellipse">
                <a:avLst/>
              </a:prstGeom>
              <a:solidFill>
                <a:srgbClr val="4F8F00"/>
              </a:solidFill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756" name="Circle"/>
            <p:cNvSpPr/>
            <p:nvPr/>
          </p:nvSpPr>
          <p:spPr>
            <a:xfrm>
              <a:off x="8149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57" name="Circle"/>
            <p:cNvSpPr/>
            <p:nvPr/>
          </p:nvSpPr>
          <p:spPr>
            <a:xfrm>
              <a:off x="2440574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58" name="Circle"/>
            <p:cNvSpPr/>
            <p:nvPr/>
          </p:nvSpPr>
          <p:spPr>
            <a:xfrm>
              <a:off x="4062057" y="0"/>
              <a:ext cx="310870" cy="310869"/>
            </a:xfrm>
            <a:prstGeom prst="ellipse">
              <a:avLst/>
            </a:prstGeom>
            <a:solidFill>
              <a:srgbClr val="FF2600"/>
            </a:solidFill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63" name="Group"/>
          <p:cNvGrpSpPr/>
          <p:nvPr/>
        </p:nvGrpSpPr>
        <p:grpSpPr>
          <a:xfrm>
            <a:off x="6057636" y="2453685"/>
            <a:ext cx="1842897" cy="1695008"/>
            <a:chOff x="-38100" y="0"/>
            <a:chExt cx="1842895" cy="1695007"/>
          </a:xfrm>
        </p:grpSpPr>
        <p:pic>
          <p:nvPicPr>
            <p:cNvPr id="1760" name="CIi2_8I6zIW1nzDHKDuh-3bZMstLrHDO6Bm9cnP7Z2tguCvO-2AJYWqjP3GRbuq_iynFNg=s85.png" descr="CIi2_8I6zIW1nzDHKDuh-3bZMstLrHDO6Bm9cnP7Z2tguCvO-2AJYWqjP3GRbuq_iynFNg=s85.png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 flipH="1" rot="10800000">
              <a:off x="-38100" y="1189257"/>
              <a:ext cx="1800784" cy="5057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61" name="CIi2_8I6zIW1nzDHKDuh-3bZMstLrHDO6Bm9cnP7Z2tguCvO-2AJYWqjP3GRbuq_iynFNg=s85.png" descr="CIi2_8I6zIW1nzDHKDuh-3bZMstLrHDO6Bm9cnP7Z2tguCvO-2AJYWqjP3GRbuq_iynFNg=s85.png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012" y="0"/>
              <a:ext cx="1800784" cy="5057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2" name="Line"/>
            <p:cNvSpPr/>
            <p:nvPr/>
          </p:nvSpPr>
          <p:spPr>
            <a:xfrm flipV="1">
              <a:off x="854218" y="485691"/>
              <a:ext cx="1" cy="73025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  <p:pic>
        <p:nvPicPr>
          <p:cNvPr id="1764" name="langle_K_+_|d|K_.pdf" descr="langle_K_+_|d|K_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46032" y="3289300"/>
            <a:ext cx="2552701" cy="27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5" name="langle_K_+_|d|K_.pdf" descr="langle_K_+_|d|K_.pdf"/>
          <p:cNvPicPr>
            <a:picLocks noChangeAspect="1"/>
          </p:cNvPicPr>
          <p:nvPr/>
        </p:nvPicPr>
        <p:blipFill>
          <a:blip r:embed="rId6">
            <a:extLst/>
          </a:blip>
          <a:srcRect l="26556" t="0" r="51799" b="0"/>
          <a:stretch>
            <a:fillRect/>
          </a:stretch>
        </p:blipFill>
        <p:spPr>
          <a:xfrm>
            <a:off x="6721909" y="3810000"/>
            <a:ext cx="552501" cy="27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6" name="|K_+_rangle.pdf" descr="|K_+_rangl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57144" y="2536229"/>
            <a:ext cx="508001" cy="266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69" name="Group"/>
          <p:cNvGrpSpPr/>
          <p:nvPr/>
        </p:nvGrpSpPr>
        <p:grpSpPr>
          <a:xfrm>
            <a:off x="494059" y="4833485"/>
            <a:ext cx="6447285" cy="325946"/>
            <a:chOff x="0" y="0"/>
            <a:chExt cx="6447283" cy="325944"/>
          </a:xfrm>
        </p:grpSpPr>
        <p:pic>
          <p:nvPicPr>
            <p:cNvPr id="1767" name="mathbf_A_propto_.pdf" descr="mathbf_A_propto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42322"/>
              <a:ext cx="952500" cy="241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8" name="excites optical transition at K"/>
            <p:cNvSpPr txBox="1"/>
            <p:nvPr/>
          </p:nvSpPr>
          <p:spPr>
            <a:xfrm>
              <a:off x="1109513" y="0"/>
              <a:ext cx="5337771" cy="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excites optical transition at K</a:t>
              </a:r>
            </a:p>
          </p:txBody>
        </p:sp>
      </p:grpSp>
      <p:grpSp>
        <p:nvGrpSpPr>
          <p:cNvPr id="1772" name="Group"/>
          <p:cNvGrpSpPr/>
          <p:nvPr/>
        </p:nvGrpSpPr>
        <p:grpSpPr>
          <a:xfrm>
            <a:off x="518556" y="5258389"/>
            <a:ext cx="6562488" cy="325946"/>
            <a:chOff x="0" y="0"/>
            <a:chExt cx="6562486" cy="325944"/>
          </a:xfrm>
        </p:grpSpPr>
        <p:pic>
          <p:nvPicPr>
            <p:cNvPr id="1770" name="mathbf_A_propto_.pdf" descr="mathbf_A_propto_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67722"/>
              <a:ext cx="1130300" cy="241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71" name="does not excite optical transition at K"/>
            <p:cNvSpPr txBox="1"/>
            <p:nvPr/>
          </p:nvSpPr>
          <p:spPr>
            <a:xfrm>
              <a:off x="1224716" y="0"/>
              <a:ext cx="5337771" cy="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does not excite optical transition at K</a:t>
              </a:r>
            </a:p>
          </p:txBody>
        </p:sp>
      </p:grpSp>
      <p:sp>
        <p:nvSpPr>
          <p:cNvPr id="1773" name="circular polarization:"/>
          <p:cNvSpPr txBox="1"/>
          <p:nvPr/>
        </p:nvSpPr>
        <p:spPr>
          <a:xfrm>
            <a:off x="270073" y="4443041"/>
            <a:ext cx="2164557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circular polarization:</a:t>
            </a:r>
          </a:p>
        </p:txBody>
      </p:sp>
      <p:sp>
        <p:nvSpPr>
          <p:cNvPr id="1774" name="You can show that at K' the role of circular polarizations is exchanged."/>
          <p:cNvSpPr txBox="1"/>
          <p:nvPr/>
        </p:nvSpPr>
        <p:spPr>
          <a:xfrm>
            <a:off x="346273" y="5683293"/>
            <a:ext cx="8468520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You can show that at K' the role of circular polarizations is exchanged.</a:t>
            </a:r>
          </a:p>
        </p:txBody>
      </p:sp>
      <p:sp>
        <p:nvSpPr>
          <p:cNvPr id="1775" name="=&gt; You can choose the valley K or K' by using a circularly polarized light."/>
          <p:cNvSpPr txBox="1"/>
          <p:nvPr/>
        </p:nvSpPr>
        <p:spPr>
          <a:xfrm>
            <a:off x="346273" y="6225601"/>
            <a:ext cx="8468520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pPr>
            <a:r>
              <a:t>=&gt; </a:t>
            </a:r>
            <a:r>
              <a:rPr b="1"/>
              <a:t>You can choose the valley K or K' by using a circularly polarized light.</a:t>
            </a:r>
          </a:p>
        </p:txBody>
      </p:sp>
      <p:sp>
        <p:nvSpPr>
          <p:cNvPr id="1776" name="Optical transitions (at K and K')"/>
          <p:cNvSpPr txBox="1"/>
          <p:nvPr>
            <p:ph type="title"/>
          </p:nvPr>
        </p:nvSpPr>
        <p:spPr>
          <a:xfrm>
            <a:off x="1175841" y="213377"/>
            <a:ext cx="7554318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Optical transitions (at K and K')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4" grpId="4"/>
      <p:bldP build="whole" bldLvl="1" animBg="1" rev="0" advAuto="0" spid="1773" grpId="1"/>
      <p:bldP build="whole" bldLvl="1" animBg="1" rev="0" advAuto="0" spid="1772" grpId="3"/>
      <p:bldP build="whole" bldLvl="1" animBg="1" rev="0" advAuto="0" spid="1769" grpId="2"/>
      <p:bldP build="whole" bldLvl="1" animBg="1" rev="0" advAuto="0" spid="1775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Summary"/>
          <p:cNvSpPr txBox="1"/>
          <p:nvPr>
            <p:ph type="title"/>
          </p:nvPr>
        </p:nvSpPr>
        <p:spPr>
          <a:xfrm>
            <a:off x="465137" y="268287"/>
            <a:ext cx="8915401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6200">
                <a:latin typeface="+mn-lt"/>
                <a:ea typeface="+mn-ea"/>
                <a:cs typeface="+mn-cs"/>
                <a:sym typeface="Gill Sans"/>
              </a:defRPr>
            </a:pPr>
            <a:r>
              <a:rPr b="1" sz="2900">
                <a:latin typeface="Times"/>
                <a:ea typeface="Times"/>
                <a:cs typeface="Times"/>
                <a:sym typeface="Times"/>
              </a:rPr>
              <a:t>Summary</a:t>
            </a:r>
          </a:p>
        </p:txBody>
      </p:sp>
      <p:sp>
        <p:nvSpPr>
          <p:cNvPr id="1779" name="Continuous and lattice models of solids…"/>
          <p:cNvSpPr txBox="1"/>
          <p:nvPr/>
        </p:nvSpPr>
        <p:spPr>
          <a:xfrm>
            <a:off x="715168" y="1138155"/>
            <a:ext cx="8475664" cy="170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 marL="220578" indent="-220578">
              <a:buSzPct val="100000"/>
              <a:buChar char="•"/>
              <a:defRPr sz="2200"/>
            </a:pPr>
            <a:r>
              <a:t>Continuous and lattice models of solids</a:t>
            </a:r>
          </a:p>
          <a:p>
            <a:pPr marL="220578" indent="-220578">
              <a:buSzPct val="100000"/>
              <a:buChar char="•"/>
              <a:defRPr sz="2200"/>
            </a:pPr>
            <a:r>
              <a:t>Translational symmetry (unit cell, basis vectors)</a:t>
            </a:r>
          </a:p>
          <a:p>
            <a:pPr marL="220578" indent="-220578">
              <a:buSzPct val="100000"/>
              <a:buChar char="•"/>
              <a:defRPr sz="2200"/>
            </a:pPr>
            <a:r>
              <a:t>Bloch theorem</a:t>
            </a:r>
          </a:p>
          <a:p>
            <a:pPr marL="220578" indent="-220578">
              <a:buSzPct val="100000"/>
              <a:buChar char="•"/>
              <a:defRPr sz="2200"/>
            </a:pPr>
            <a:r>
              <a:t>Simple lattice models and their diagonalization </a:t>
            </a:r>
          </a:p>
          <a:p>
            <a:pPr marL="220578" indent="-220578">
              <a:buSzPct val="100000"/>
              <a:buChar char="•"/>
              <a:defRPr sz="2200"/>
            </a:pPr>
            <a:r>
              <a:t>Density of states its calculation </a:t>
            </a:r>
          </a:p>
        </p:txBody>
      </p:sp>
      <p:sp>
        <p:nvSpPr>
          <p:cNvPr id="1780" name="Next time"/>
          <p:cNvSpPr txBox="1"/>
          <p:nvPr/>
        </p:nvSpPr>
        <p:spPr>
          <a:xfrm>
            <a:off x="465137" y="3248554"/>
            <a:ext cx="8915401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 anchor="ctr">
            <a:normAutofit fontScale="100000" lnSpcReduction="0"/>
          </a:bodyPr>
          <a:lstStyle>
            <a:lvl1pPr algn="ctr" defTabSz="336550"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6200">
                <a:latin typeface="+mn-lt"/>
                <a:ea typeface="+mn-ea"/>
                <a:cs typeface="+mn-cs"/>
                <a:sym typeface="Gill Sans"/>
              </a:defRPr>
            </a:pPr>
            <a:r>
              <a:rPr b="1" sz="2900">
                <a:latin typeface="Times"/>
                <a:ea typeface="Times"/>
                <a:cs typeface="Times"/>
                <a:sym typeface="Times"/>
              </a:rPr>
              <a:t>Next time</a:t>
            </a:r>
          </a:p>
        </p:txBody>
      </p:sp>
      <p:sp>
        <p:nvSpPr>
          <p:cNvPr id="1781" name="Basics of the density functional theory"/>
          <p:cNvSpPr txBox="1"/>
          <p:nvPr/>
        </p:nvSpPr>
        <p:spPr>
          <a:xfrm>
            <a:off x="715168" y="4260465"/>
            <a:ext cx="8475664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220578" indent="-220578">
              <a:buSzPct val="100000"/>
              <a:buChar char="•"/>
              <a:defRPr sz="2200"/>
            </a:lvl1pPr>
          </a:lstStyle>
          <a:p>
            <a:pPr/>
            <a:r>
              <a:t>Basics of the density functional theory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" name="Project no. 1"/>
          <p:cNvSpPr txBox="1"/>
          <p:nvPr>
            <p:ph type="title"/>
          </p:nvPr>
        </p:nvSpPr>
        <p:spPr>
          <a:xfrm>
            <a:off x="465137" y="268287"/>
            <a:ext cx="8915401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6200">
                <a:latin typeface="+mn-lt"/>
                <a:ea typeface="+mn-ea"/>
                <a:cs typeface="+mn-cs"/>
                <a:sym typeface="Gill Sans"/>
              </a:defRPr>
            </a:pPr>
            <a:r>
              <a:rPr b="1" sz="2900">
                <a:latin typeface="Times"/>
                <a:ea typeface="Times"/>
                <a:cs typeface="Times"/>
                <a:sym typeface="Times"/>
              </a:rPr>
              <a:t>Project no. 1</a:t>
            </a:r>
          </a:p>
        </p:txBody>
      </p:sp>
      <p:sp>
        <p:nvSpPr>
          <p:cNvPr id="1784" name="Calculate the band structure and density of states for 2D Kagome and 3D pyrochlore lattices.…"/>
          <p:cNvSpPr txBox="1"/>
          <p:nvPr/>
        </p:nvSpPr>
        <p:spPr>
          <a:xfrm>
            <a:off x="715168" y="1138155"/>
            <a:ext cx="8475664" cy="3028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>
              <a:defRPr sz="2200"/>
            </a:pPr>
            <a:r>
              <a:t>Calculate the band structure and density of states for 2D Kagome and 3D pyrochlore lattices.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Are there any bands with special properties?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How does the the band structure change when we add a sublattice site potentials? </a:t>
            </a:r>
          </a:p>
          <a:p>
            <a:pPr>
              <a:defRPr sz="2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"/>
          <p:cNvGrpSpPr/>
          <p:nvPr/>
        </p:nvGrpSpPr>
        <p:grpSpPr>
          <a:xfrm>
            <a:off x="111918" y="2945537"/>
            <a:ext cx="8915401" cy="3028888"/>
            <a:chOff x="0" y="0"/>
            <a:chExt cx="8915400" cy="3028887"/>
          </a:xfrm>
        </p:grpSpPr>
        <p:sp>
          <p:nvSpPr>
            <p:cNvPr id="39" name="Unitary transformation (very common trick for periodic systems):"/>
            <p:cNvSpPr txBox="1"/>
            <p:nvPr/>
          </p:nvSpPr>
          <p:spPr>
            <a:xfrm>
              <a:off x="0" y="0"/>
              <a:ext cx="8915400" cy="3028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/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  <a:r>
                <a:t>Unitary transformation (very common trick for periodic systems):</a:t>
              </a: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</a:defRPr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</a:defRPr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</a:defRPr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</a:defRPr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  <a:latin typeface="+mn-lt"/>
                  <a:ea typeface="+mn-ea"/>
                  <a:cs typeface="+mn-cs"/>
                  <a:sym typeface="Gill Sans"/>
                </a:defRPr>
              </a:pPr>
              <a:endParaRPr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  <a:latin typeface="+mn-lt"/>
                  <a:ea typeface="+mn-ea"/>
                  <a:cs typeface="+mn-cs"/>
                  <a:sym typeface="Gill Sans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		</a:t>
              </a:r>
              <a:endParaRPr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>
                  <a:solidFill>
                    <a:srgbClr val="FF2600"/>
                  </a:solidFill>
                  <a:latin typeface="+mn-lt"/>
                  <a:ea typeface="+mn-ea"/>
                  <a:cs typeface="+mn-cs"/>
                  <a:sym typeface="Gill Sans"/>
                </a:defRPr>
              </a:pPr>
              <a:endParaRPr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4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05581" y="448733"/>
              <a:ext cx="2362201" cy="647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2" name="Bloch theorem for lattice models"/>
          <p:cNvSpPr txBox="1"/>
          <p:nvPr>
            <p:ph type="title"/>
          </p:nvPr>
        </p:nvSpPr>
        <p:spPr>
          <a:xfrm>
            <a:off x="465137" y="268287"/>
            <a:ext cx="8915401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Bloch theorem for lattice models</a:t>
            </a:r>
          </a:p>
        </p:txBody>
      </p:sp>
      <p:grpSp>
        <p:nvGrpSpPr>
          <p:cNvPr id="48" name="Group"/>
          <p:cNvGrpSpPr/>
          <p:nvPr/>
        </p:nvGrpSpPr>
        <p:grpSpPr>
          <a:xfrm>
            <a:off x="690033" y="1134533"/>
            <a:ext cx="6707092" cy="1644318"/>
            <a:chOff x="0" y="0"/>
            <a:chExt cx="6707091" cy="1644316"/>
          </a:xfrm>
        </p:grpSpPr>
        <p:sp>
          <p:nvSpPr>
            <p:cNvPr id="43" name="Line"/>
            <p:cNvSpPr/>
            <p:nvPr/>
          </p:nvSpPr>
          <p:spPr>
            <a:xfrm flipV="1">
              <a:off x="1150294" y="399520"/>
              <a:ext cx="398857" cy="398857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" name="periodicity"/>
            <p:cNvSpPr txBox="1"/>
            <p:nvPr/>
          </p:nvSpPr>
          <p:spPr>
            <a:xfrm>
              <a:off x="461433" y="796660"/>
              <a:ext cx="1314510" cy="409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200">
                  <a:solidFill>
                    <a:srgbClr val="FF2600"/>
                  </a:solidFill>
                </a:defRPr>
              </a:lvl1pPr>
            </a:lstStyle>
            <a:p>
              <a:pPr/>
              <a:r>
                <a:t>periodicity</a:t>
              </a:r>
            </a:p>
          </p:txBody>
        </p:sp>
        <p:pic>
          <p:nvPicPr>
            <p:cNvPr id="4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692400" cy="571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" name="Line"/>
            <p:cNvSpPr/>
            <p:nvPr/>
          </p:nvSpPr>
          <p:spPr>
            <a:xfrm flipH="1" flipV="1">
              <a:off x="2565150" y="399520"/>
              <a:ext cx="560585" cy="560586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" name="lattice site coincides with the unit cell…"/>
            <p:cNvSpPr txBox="1"/>
            <p:nvPr/>
          </p:nvSpPr>
          <p:spPr>
            <a:xfrm>
              <a:off x="2242510" y="904345"/>
              <a:ext cx="4464581" cy="7399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200">
                  <a:solidFill>
                    <a:srgbClr val="FF2600"/>
                  </a:solidFill>
                </a:defRPr>
              </a:pPr>
              <a:r>
                <a:t>lattice site coincides with the unit cell </a:t>
              </a:r>
            </a:p>
            <a:p>
              <a:pPr>
                <a:defRPr sz="2200">
                  <a:solidFill>
                    <a:srgbClr val="FF2600"/>
                  </a:solidFill>
                </a:defRPr>
              </a:pPr>
              <a:r>
                <a:t>(not the most general case)</a:t>
              </a:r>
            </a:p>
          </p:txBody>
        </p:sp>
      </p:grpSp>
      <p:grpSp>
        <p:nvGrpSpPr>
          <p:cNvPr id="54" name="Group"/>
          <p:cNvGrpSpPr/>
          <p:nvPr/>
        </p:nvGrpSpPr>
        <p:grpSpPr>
          <a:xfrm>
            <a:off x="232304" y="4326631"/>
            <a:ext cx="7416801" cy="2086869"/>
            <a:chOff x="0" y="0"/>
            <a:chExt cx="7416800" cy="2086868"/>
          </a:xfrm>
        </p:grpSpPr>
        <p:pic>
          <p:nvPicPr>
            <p:cNvPr id="49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7416800" cy="158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" name="Line"/>
            <p:cNvSpPr/>
            <p:nvPr/>
          </p:nvSpPr>
          <p:spPr>
            <a:xfrm>
              <a:off x="1165534" y="1731268"/>
              <a:ext cx="1843926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headEnd type="triangle" w="med" len="med"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" name="Line"/>
            <p:cNvSpPr/>
            <p:nvPr/>
          </p:nvSpPr>
          <p:spPr>
            <a:xfrm>
              <a:off x="3416622" y="1731268"/>
              <a:ext cx="1595218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headEnd type="triangle" w="med" len="med"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952095" y="1832868"/>
              <a:ext cx="406401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3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984095" y="1820168"/>
              <a:ext cx="419101" cy="266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2"/>
      <p:bldP build="whole" bldLvl="1" animBg="1" rev="0" advAuto="0"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xample: 1D chain with nn hopping"/>
          <p:cNvSpPr txBox="1"/>
          <p:nvPr>
            <p:ph type="title"/>
          </p:nvPr>
        </p:nvSpPr>
        <p:spPr>
          <a:xfrm>
            <a:off x="465137" y="268287"/>
            <a:ext cx="8915401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Example: 1D chain with nn hopping</a:t>
            </a:r>
          </a:p>
        </p:txBody>
      </p:sp>
      <p:grpSp>
        <p:nvGrpSpPr>
          <p:cNvPr id="66" name="Group"/>
          <p:cNvGrpSpPr/>
          <p:nvPr/>
        </p:nvGrpSpPr>
        <p:grpSpPr>
          <a:xfrm>
            <a:off x="6666276" y="1291166"/>
            <a:ext cx="2093715" cy="2044635"/>
            <a:chOff x="0" y="0"/>
            <a:chExt cx="2093714" cy="2044633"/>
          </a:xfrm>
        </p:grpSpPr>
        <p:sp>
          <p:nvSpPr>
            <p:cNvPr id="57" name="Circle"/>
            <p:cNvSpPr/>
            <p:nvPr/>
          </p:nvSpPr>
          <p:spPr>
            <a:xfrm>
              <a:off x="965199" y="0"/>
              <a:ext cx="146382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" name="Circle"/>
            <p:cNvSpPr/>
            <p:nvPr/>
          </p:nvSpPr>
          <p:spPr>
            <a:xfrm>
              <a:off x="85890" y="88833"/>
              <a:ext cx="1905001" cy="1905001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" name="Circle"/>
            <p:cNvSpPr/>
            <p:nvPr/>
          </p:nvSpPr>
          <p:spPr>
            <a:xfrm>
              <a:off x="1710266" y="356459"/>
              <a:ext cx="146382" cy="152269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" name="Circle"/>
            <p:cNvSpPr/>
            <p:nvPr/>
          </p:nvSpPr>
          <p:spPr>
            <a:xfrm>
              <a:off x="0" y="965200"/>
              <a:ext cx="146381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" name="Circle"/>
            <p:cNvSpPr/>
            <p:nvPr/>
          </p:nvSpPr>
          <p:spPr>
            <a:xfrm>
              <a:off x="1947333" y="965200"/>
              <a:ext cx="146382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2" name="Circle"/>
            <p:cNvSpPr/>
            <p:nvPr/>
          </p:nvSpPr>
          <p:spPr>
            <a:xfrm>
              <a:off x="304800" y="1642533"/>
              <a:ext cx="146381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" name="Circle"/>
            <p:cNvSpPr/>
            <p:nvPr/>
          </p:nvSpPr>
          <p:spPr>
            <a:xfrm>
              <a:off x="1054099" y="1892366"/>
              <a:ext cx="146382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" name="Circle"/>
            <p:cNvSpPr/>
            <p:nvPr/>
          </p:nvSpPr>
          <p:spPr>
            <a:xfrm>
              <a:off x="1722966" y="1549400"/>
              <a:ext cx="146382" cy="15226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" name="Circle"/>
            <p:cNvSpPr/>
            <p:nvPr/>
          </p:nvSpPr>
          <p:spPr>
            <a:xfrm>
              <a:off x="279400" y="318359"/>
              <a:ext cx="146381" cy="152269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67" name="Text"/>
          <p:cNvSpPr txBox="1"/>
          <p:nvPr/>
        </p:nvSpPr>
        <p:spPr>
          <a:xfrm>
            <a:off x="4953000" y="3429000"/>
            <a:ext cx="148913" cy="1270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>
              <a:defRPr sz="200"/>
            </a:pPr>
          </a:p>
        </p:txBody>
      </p:sp>
      <p:pic>
        <p:nvPicPr>
          <p:cNvPr id="6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" y="1168400"/>
            <a:ext cx="5181600" cy="7493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1" name="Group"/>
          <p:cNvGrpSpPr/>
          <p:nvPr/>
        </p:nvGrpSpPr>
        <p:grpSpPr>
          <a:xfrm>
            <a:off x="179652" y="2126223"/>
            <a:ext cx="8915401" cy="2577011"/>
            <a:chOff x="0" y="0"/>
            <a:chExt cx="8915400" cy="2577010"/>
          </a:xfrm>
        </p:grpSpPr>
        <p:pic>
          <p:nvPicPr>
            <p:cNvPr id="6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93447" y="595810"/>
              <a:ext cx="3429001" cy="1981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" name="Hopping matrix (Hamiltonian):"/>
            <p:cNvSpPr txBox="1"/>
            <p:nvPr/>
          </p:nvSpPr>
          <p:spPr>
            <a:xfrm>
              <a:off x="0" y="0"/>
              <a:ext cx="8915400" cy="3872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lvl1pPr>
            </a:lstStyle>
            <a:p>
              <a:pPr/>
              <a:r>
                <a:t>Hopping matrix (Hamiltonian):</a:t>
              </a:r>
            </a:p>
          </p:txBody>
        </p:sp>
      </p:grpSp>
      <p:grpSp>
        <p:nvGrpSpPr>
          <p:cNvPr id="74" name="Group"/>
          <p:cNvGrpSpPr/>
          <p:nvPr/>
        </p:nvGrpSpPr>
        <p:grpSpPr>
          <a:xfrm>
            <a:off x="179652" y="4911756"/>
            <a:ext cx="8915401" cy="1913446"/>
            <a:chOff x="0" y="0"/>
            <a:chExt cx="8915400" cy="1913445"/>
          </a:xfrm>
        </p:grpSpPr>
        <p:sp>
          <p:nvSpPr>
            <p:cNvPr id="72" name="Dispersion:…"/>
            <p:cNvSpPr txBox="1"/>
            <p:nvPr/>
          </p:nvSpPr>
          <p:spPr>
            <a:xfrm>
              <a:off x="0" y="0"/>
              <a:ext cx="8915400" cy="19134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/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  <a:r>
                <a:t>Dispersion:</a:t>
              </a: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i="1" sz="1800"/>
              </a:pPr>
              <a:r>
                <a:t>Diagonalize h directly for N=3. What eigenstates do you get?</a:t>
              </a:r>
            </a:p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i="1" sz="1800"/>
              </a:pPr>
              <a:r>
                <a:t>Generalize the problem for square and cubic lattices.</a:t>
              </a:r>
            </a:p>
          </p:txBody>
        </p:sp>
        <p:pic>
          <p:nvPicPr>
            <p:cNvPr id="7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63247" y="485743"/>
              <a:ext cx="4457701" cy="520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" name="Group"/>
          <p:cNvGrpSpPr/>
          <p:nvPr/>
        </p:nvGrpSpPr>
        <p:grpSpPr>
          <a:xfrm>
            <a:off x="6301052" y="3749079"/>
            <a:ext cx="2623692" cy="2717206"/>
            <a:chOff x="0" y="0"/>
            <a:chExt cx="2623691" cy="2717204"/>
          </a:xfrm>
        </p:grpSpPr>
        <p:pic>
          <p:nvPicPr>
            <p:cNvPr id="75" name="vdots_0_0_1_0_0_.pdf" descr="vdots_0_0_1_0_0_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37331" y="520104"/>
              <a:ext cx="2349501" cy="2197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6" name="Basis transformation:"/>
            <p:cNvSpPr txBox="1"/>
            <p:nvPr/>
          </p:nvSpPr>
          <p:spPr>
            <a:xfrm>
              <a:off x="0" y="0"/>
              <a:ext cx="2623692" cy="3872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lvl1pPr>
            </a:lstStyle>
            <a:p>
              <a:pPr/>
              <a:r>
                <a:t>Basis transformation: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" grpId="3"/>
      <p:bldP build="whole" bldLvl="1" animBg="1" rev="0" advAuto="0" spid="71" grpId="1"/>
      <p:bldP build="whole" bldLvl="1" animBg="1" rev="0" advAuto="0" spid="7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xample: Honeycomb lattice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Example: Honeycomb lattice</a:t>
            </a:r>
          </a:p>
        </p:txBody>
      </p:sp>
      <p:grpSp>
        <p:nvGrpSpPr>
          <p:cNvPr id="95" name="Group"/>
          <p:cNvGrpSpPr/>
          <p:nvPr/>
        </p:nvGrpSpPr>
        <p:grpSpPr>
          <a:xfrm>
            <a:off x="-438588" y="971511"/>
            <a:ext cx="5776837" cy="2857396"/>
            <a:chOff x="0" y="0"/>
            <a:chExt cx="5776836" cy="2857394"/>
          </a:xfrm>
        </p:grpSpPr>
        <p:pic>
          <p:nvPicPr>
            <p:cNvPr id="8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7092"/>
            <a:stretch>
              <a:fillRect/>
            </a:stretch>
          </p:blipFill>
          <p:spPr>
            <a:xfrm>
              <a:off x="690571" y="0"/>
              <a:ext cx="5086266" cy="28573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1" name="Type to enter text"/>
            <p:cNvSpPr txBox="1"/>
            <p:nvPr/>
          </p:nvSpPr>
          <p:spPr>
            <a:xfrm>
              <a:off x="0" y="1238288"/>
              <a:ext cx="148913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200"/>
              </a:lvl1pPr>
            </a:lstStyle>
            <a:p>
              <a:pPr/>
              <a:r>
                <a:t>Type to enter text</a:t>
              </a:r>
            </a:p>
          </p:txBody>
        </p:sp>
        <p:sp>
          <p:nvSpPr>
            <p:cNvPr id="82" name="(0,0)"/>
            <p:cNvSpPr txBox="1"/>
            <p:nvPr/>
          </p:nvSpPr>
          <p:spPr>
            <a:xfrm>
              <a:off x="2974842" y="1133654"/>
              <a:ext cx="517809" cy="336269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1700">
                  <a:solidFill>
                    <a:srgbClr val="FF2600"/>
                  </a:solidFill>
                </a:defRPr>
              </a:lvl1pPr>
            </a:lstStyle>
            <a:p>
              <a:pPr/>
              <a:r>
                <a:t>(0,0)</a:t>
              </a:r>
            </a:p>
          </p:txBody>
        </p:sp>
        <p:sp>
          <p:nvSpPr>
            <p:cNvPr id="83" name="(1,0)"/>
            <p:cNvSpPr txBox="1"/>
            <p:nvPr/>
          </p:nvSpPr>
          <p:spPr>
            <a:xfrm>
              <a:off x="3774757" y="1599320"/>
              <a:ext cx="517808" cy="33627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1700">
                  <a:solidFill>
                    <a:srgbClr val="FF2600"/>
                  </a:solidFill>
                </a:defRPr>
              </a:lvl1pPr>
            </a:lstStyle>
            <a:p>
              <a:pPr/>
              <a:r>
                <a:t>(1,0)</a:t>
              </a:r>
            </a:p>
          </p:txBody>
        </p:sp>
        <p:sp>
          <p:nvSpPr>
            <p:cNvPr id="84" name="(0,1)"/>
            <p:cNvSpPr txBox="1"/>
            <p:nvPr/>
          </p:nvSpPr>
          <p:spPr>
            <a:xfrm>
              <a:off x="3774757" y="658326"/>
              <a:ext cx="517808" cy="33627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1700">
                  <a:solidFill>
                    <a:srgbClr val="FF2600"/>
                  </a:solidFill>
                </a:defRPr>
              </a:lvl1pPr>
            </a:lstStyle>
            <a:p>
              <a:pPr/>
              <a:r>
                <a:t>(0,1)</a:t>
              </a:r>
            </a:p>
          </p:txBody>
        </p:sp>
        <p:sp>
          <p:nvSpPr>
            <p:cNvPr id="85" name="(-1,0)"/>
            <p:cNvSpPr txBox="1"/>
            <p:nvPr/>
          </p:nvSpPr>
          <p:spPr>
            <a:xfrm>
              <a:off x="2100676" y="658326"/>
              <a:ext cx="639451" cy="336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1700">
                  <a:solidFill>
                    <a:srgbClr val="FF2600"/>
                  </a:solidFill>
                </a:defRPr>
              </a:lvl1pPr>
            </a:lstStyle>
            <a:p>
              <a:pPr/>
              <a:r>
                <a:t>(-1,0)</a:t>
              </a:r>
            </a:p>
          </p:txBody>
        </p:sp>
        <p:sp>
          <p:nvSpPr>
            <p:cNvPr id="86" name="a"/>
            <p:cNvSpPr txBox="1"/>
            <p:nvPr/>
          </p:nvSpPr>
          <p:spPr>
            <a:xfrm>
              <a:off x="2859631" y="1833971"/>
              <a:ext cx="294845" cy="4739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2700">
                  <a:solidFill>
                    <a:srgbClr val="008F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87" name="b"/>
            <p:cNvSpPr txBox="1"/>
            <p:nvPr/>
          </p:nvSpPr>
          <p:spPr>
            <a:xfrm>
              <a:off x="2875655" y="550662"/>
              <a:ext cx="313598" cy="4739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2700">
                  <a:solidFill>
                    <a:srgbClr val="008F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  <p:grpSp>
          <p:nvGrpSpPr>
            <p:cNvPr id="90" name="Group"/>
            <p:cNvGrpSpPr/>
            <p:nvPr/>
          </p:nvGrpSpPr>
          <p:grpSpPr>
            <a:xfrm rot="1770425">
              <a:off x="2529211" y="921406"/>
              <a:ext cx="955685" cy="836888"/>
              <a:chOff x="0" y="0"/>
              <a:chExt cx="955683" cy="836887"/>
            </a:xfrm>
          </p:grpSpPr>
          <p:sp>
            <p:nvSpPr>
              <p:cNvPr id="88" name="Line"/>
              <p:cNvSpPr/>
              <p:nvPr/>
            </p:nvSpPr>
            <p:spPr>
              <a:xfrm flipV="1">
                <a:off x="-1" y="836887"/>
                <a:ext cx="955685" cy="1"/>
              </a:xfrm>
              <a:prstGeom prst="line">
                <a:avLst/>
              </a:prstGeom>
              <a:noFill/>
              <a:ln w="50800" cap="flat">
                <a:solidFill>
                  <a:srgbClr val="008F00"/>
                </a:solidFill>
                <a:prstDash val="solid"/>
                <a:round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9" name="Line"/>
              <p:cNvSpPr/>
              <p:nvPr/>
            </p:nvSpPr>
            <p:spPr>
              <a:xfrm flipV="1">
                <a:off x="16709" y="0"/>
                <a:ext cx="463558" cy="836888"/>
              </a:xfrm>
              <a:prstGeom prst="line">
                <a:avLst/>
              </a:prstGeom>
              <a:noFill/>
              <a:ln w="50800" cap="flat">
                <a:solidFill>
                  <a:srgbClr val="008F00"/>
                </a:solidFill>
                <a:prstDash val="solid"/>
                <a:round/>
                <a:tailEnd type="arrow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93" name="Group"/>
            <p:cNvGrpSpPr/>
            <p:nvPr/>
          </p:nvGrpSpPr>
          <p:grpSpPr>
            <a:xfrm rot="12570425">
              <a:off x="2927144" y="1163912"/>
              <a:ext cx="955685" cy="836889"/>
              <a:chOff x="0" y="0"/>
              <a:chExt cx="955683" cy="836887"/>
            </a:xfrm>
          </p:grpSpPr>
          <p:sp>
            <p:nvSpPr>
              <p:cNvPr id="91" name="Line"/>
              <p:cNvSpPr/>
              <p:nvPr/>
            </p:nvSpPr>
            <p:spPr>
              <a:xfrm flipV="1">
                <a:off x="-1" y="836887"/>
                <a:ext cx="955685" cy="1"/>
              </a:xfrm>
              <a:prstGeom prst="lin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2" name="Line"/>
              <p:cNvSpPr/>
              <p:nvPr/>
            </p:nvSpPr>
            <p:spPr>
              <a:xfrm flipV="1">
                <a:off x="16709" y="0"/>
                <a:ext cx="463558" cy="836888"/>
              </a:xfrm>
              <a:prstGeom prst="lin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94" name="(0,-1)"/>
            <p:cNvSpPr txBox="1"/>
            <p:nvPr/>
          </p:nvSpPr>
          <p:spPr>
            <a:xfrm>
              <a:off x="2151476" y="1624720"/>
              <a:ext cx="639451" cy="336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>
                <a:defRPr sz="1700">
                  <a:solidFill>
                    <a:srgbClr val="FF2600"/>
                  </a:solidFill>
                </a:defRPr>
              </a:lvl1pPr>
            </a:lstStyle>
            <a:p>
              <a:pPr/>
              <a:r>
                <a:t>(0,-1)</a:t>
              </a:r>
            </a:p>
          </p:txBody>
        </p:sp>
      </p:grpSp>
      <p:grpSp>
        <p:nvGrpSpPr>
          <p:cNvPr id="103" name="Group"/>
          <p:cNvGrpSpPr/>
          <p:nvPr/>
        </p:nvGrpSpPr>
        <p:grpSpPr>
          <a:xfrm>
            <a:off x="368300" y="4047066"/>
            <a:ext cx="9169400" cy="1272804"/>
            <a:chOff x="0" y="0"/>
            <a:chExt cx="9169400" cy="1272803"/>
          </a:xfrm>
        </p:grpSpPr>
        <p:pic>
          <p:nvPicPr>
            <p:cNvPr id="96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9169400" cy="609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7" name="Line"/>
            <p:cNvSpPr/>
            <p:nvPr/>
          </p:nvSpPr>
          <p:spPr>
            <a:xfrm>
              <a:off x="1670564" y="1000053"/>
              <a:ext cx="62748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8" name="Line"/>
            <p:cNvSpPr/>
            <p:nvPr/>
          </p:nvSpPr>
          <p:spPr>
            <a:xfrm flipH="1" flipV="1">
              <a:off x="4282767" y="728345"/>
              <a:ext cx="313742" cy="543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9" name="Line"/>
            <p:cNvSpPr/>
            <p:nvPr/>
          </p:nvSpPr>
          <p:spPr>
            <a:xfrm flipV="1">
              <a:off x="7417875" y="729387"/>
              <a:ext cx="313742" cy="5434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Line"/>
            <p:cNvSpPr/>
            <p:nvPr/>
          </p:nvSpPr>
          <p:spPr>
            <a:xfrm>
              <a:off x="1368205" y="622300"/>
              <a:ext cx="1234741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headEnd type="triangle" w="med" len="med"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" name="Line"/>
            <p:cNvSpPr/>
            <p:nvPr/>
          </p:nvSpPr>
          <p:spPr>
            <a:xfrm>
              <a:off x="3061538" y="622300"/>
              <a:ext cx="2758741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headEnd type="triangle" w="med" len="med"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" name="Line"/>
            <p:cNvSpPr/>
            <p:nvPr/>
          </p:nvSpPr>
          <p:spPr>
            <a:xfrm>
              <a:off x="6278871" y="622300"/>
              <a:ext cx="2758742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  <a:headEnd type="triangle" w="med" len="med"/>
              <a:tailEnd type="arrow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06" name="Group"/>
          <p:cNvGrpSpPr/>
          <p:nvPr/>
        </p:nvGrpSpPr>
        <p:grpSpPr>
          <a:xfrm>
            <a:off x="213518" y="5267356"/>
            <a:ext cx="8915401" cy="1044544"/>
            <a:chOff x="0" y="0"/>
            <a:chExt cx="8915400" cy="1044543"/>
          </a:xfrm>
        </p:grpSpPr>
        <p:sp>
          <p:nvSpPr>
            <p:cNvPr id="104" name="After FT:"/>
            <p:cNvSpPr txBox="1"/>
            <p:nvPr/>
          </p:nvSpPr>
          <p:spPr>
            <a:xfrm>
              <a:off x="0" y="0"/>
              <a:ext cx="8915400" cy="3872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lvl1pPr>
            </a:lstStyle>
            <a:p>
              <a:pPr/>
              <a:r>
                <a:t>After FT:</a:t>
              </a:r>
            </a:p>
          </p:txBody>
        </p:sp>
        <p:pic>
          <p:nvPicPr>
            <p:cNvPr id="10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3181" y="434943"/>
              <a:ext cx="4140201" cy="609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" grpId="1"/>
      <p:bldP build="whole" bldLvl="1" animBg="1" rev="0" advAuto="0" spid="106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xample: Honeycomb lattice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Example: Honeycomb lattice</a:t>
            </a:r>
          </a:p>
        </p:txBody>
      </p:sp>
      <p:sp>
        <p:nvSpPr>
          <p:cNvPr id="109" name="After FT:"/>
          <p:cNvSpPr txBox="1"/>
          <p:nvPr/>
        </p:nvSpPr>
        <p:spPr>
          <a:xfrm>
            <a:off x="348985" y="2119873"/>
            <a:ext cx="8915401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2200"/>
            </a:lvl1pPr>
          </a:lstStyle>
          <a:p>
            <a:pPr/>
            <a:r>
              <a:t>After FT:</a:t>
            </a:r>
          </a:p>
        </p:txBody>
      </p:sp>
      <p:pic>
        <p:nvPicPr>
          <p:cNvPr id="11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6833" y="1100666"/>
            <a:ext cx="91694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5233" y="2535766"/>
            <a:ext cx="4140201" cy="609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4" name="Group"/>
          <p:cNvGrpSpPr/>
          <p:nvPr/>
        </p:nvGrpSpPr>
        <p:grpSpPr>
          <a:xfrm>
            <a:off x="348985" y="3356006"/>
            <a:ext cx="8915401" cy="1105928"/>
            <a:chOff x="0" y="0"/>
            <a:chExt cx="8915400" cy="1105926"/>
          </a:xfrm>
        </p:grpSpPr>
        <p:sp>
          <p:nvSpPr>
            <p:cNvPr id="112" name="At each k-point k=(ka,kb) we have a 2x2 matrix to diagonalize:"/>
            <p:cNvSpPr txBox="1"/>
            <p:nvPr/>
          </p:nvSpPr>
          <p:spPr>
            <a:xfrm>
              <a:off x="0" y="0"/>
              <a:ext cx="8915400" cy="3872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/>
            <a:p>
              <a: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pPr>
              <a:r>
                <a:t>At each k-point </a:t>
              </a:r>
              <a:r>
                <a:rPr b="1"/>
                <a:t>k</a:t>
              </a:r>
              <a:r>
                <a:t>=(k</a:t>
              </a:r>
              <a:r>
                <a:rPr baseline="-5999"/>
                <a:t>a</a:t>
              </a:r>
              <a:r>
                <a:t>,k</a:t>
              </a:r>
              <a:r>
                <a:rPr baseline="-5999"/>
                <a:t>b</a:t>
              </a:r>
              <a:r>
                <a:t>) we have a 2x2 matrix to diagonalize:</a:t>
              </a:r>
            </a:p>
          </p:txBody>
        </p:sp>
        <p:pic>
          <p:nvPicPr>
            <p:cNvPr id="11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205581" y="483626"/>
              <a:ext cx="5295901" cy="622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20" name="Group"/>
          <p:cNvGrpSpPr/>
          <p:nvPr/>
        </p:nvGrpSpPr>
        <p:grpSpPr>
          <a:xfrm>
            <a:off x="348985" y="4786312"/>
            <a:ext cx="8915401" cy="990008"/>
            <a:chOff x="0" y="0"/>
            <a:chExt cx="8915400" cy="990007"/>
          </a:xfrm>
        </p:grpSpPr>
        <p:sp>
          <p:nvSpPr>
            <p:cNvPr id="115" name="Finally we get the dispersion relation:"/>
            <p:cNvSpPr txBox="1"/>
            <p:nvPr/>
          </p:nvSpPr>
          <p:spPr>
            <a:xfrm>
              <a:off x="0" y="0"/>
              <a:ext cx="8915400" cy="3872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2200"/>
              </a:lvl1pPr>
            </a:lstStyle>
            <a:p>
              <a:pPr/>
              <a:r>
                <a:t>Finally we get the dispersion relation:</a:t>
              </a:r>
            </a:p>
          </p:txBody>
        </p:sp>
        <p:grpSp>
          <p:nvGrpSpPr>
            <p:cNvPr id="119" name="Group"/>
            <p:cNvGrpSpPr/>
            <p:nvPr/>
          </p:nvGrpSpPr>
          <p:grpSpPr>
            <a:xfrm>
              <a:off x="184414" y="489743"/>
              <a:ext cx="5549901" cy="500265"/>
              <a:chOff x="0" y="0"/>
              <a:chExt cx="5549900" cy="500263"/>
            </a:xfrm>
          </p:grpSpPr>
          <p:pic>
            <p:nvPicPr>
              <p:cNvPr id="116" name="Image" descr="Image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0" y="32543"/>
                <a:ext cx="5549900" cy="317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17" name="Rectangle"/>
              <p:cNvSpPr/>
              <p:nvPr/>
            </p:nvSpPr>
            <p:spPr>
              <a:xfrm>
                <a:off x="4825603" y="112976"/>
                <a:ext cx="241697" cy="387288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118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rcRect l="91730" t="24869" r="6502" b="24869"/>
              <a:stretch>
                <a:fillRect/>
              </a:stretch>
            </p:blipFill>
            <p:spPr>
              <a:xfrm>
                <a:off x="4865489" y="0"/>
                <a:ext cx="204904" cy="3873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2"/>
      <p:bldP build="whole" bldLvl="1" animBg="1" rev="0" advAuto="0" spid="1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Example: Honeycomb lattice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Example: Honeycomb lattice</a:t>
            </a:r>
          </a:p>
        </p:txBody>
      </p:sp>
      <p:sp>
        <p:nvSpPr>
          <p:cNvPr id="123" name="After FT:"/>
          <p:cNvSpPr txBox="1"/>
          <p:nvPr/>
        </p:nvSpPr>
        <p:spPr>
          <a:xfrm>
            <a:off x="348985" y="2119873"/>
            <a:ext cx="8915401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2200"/>
            </a:lvl1pPr>
          </a:lstStyle>
          <a:p>
            <a:pPr/>
            <a:r>
              <a:t>After FT:</a:t>
            </a:r>
          </a:p>
        </p:txBody>
      </p:sp>
      <p:pic>
        <p:nvPicPr>
          <p:cNvPr id="1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6833" y="1100666"/>
            <a:ext cx="91694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5233" y="2535766"/>
            <a:ext cx="41402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At each k-point k=(ka,kb) we have a 2x2 matrix to diagonalize:"/>
          <p:cNvSpPr txBox="1"/>
          <p:nvPr/>
        </p:nvSpPr>
        <p:spPr>
          <a:xfrm>
            <a:off x="348985" y="3356006"/>
            <a:ext cx="8915401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/>
          <a:p>
            <a: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2200"/>
            </a:pPr>
            <a:r>
              <a:t>At each k-point </a:t>
            </a:r>
            <a:r>
              <a:rPr b="1"/>
              <a:t>k</a:t>
            </a:r>
            <a:r>
              <a:t>=(k</a:t>
            </a:r>
            <a:r>
              <a:rPr baseline="-5999"/>
              <a:t>a</a:t>
            </a:r>
            <a:r>
              <a:t>,k</a:t>
            </a:r>
            <a:r>
              <a:rPr baseline="-5999"/>
              <a:t>b</a:t>
            </a:r>
            <a:r>
              <a:t>) we have a 2x2 matrix to diagonalize: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4566" y="3839633"/>
            <a:ext cx="5295901" cy="62230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Finally we get the dispersion relation:"/>
          <p:cNvSpPr txBox="1"/>
          <p:nvPr/>
        </p:nvSpPr>
        <p:spPr>
          <a:xfrm>
            <a:off x="348985" y="4786312"/>
            <a:ext cx="8915401" cy="38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2200"/>
            </a:lvl1pPr>
          </a:lstStyle>
          <a:p>
            <a:pPr/>
            <a:r>
              <a:t>Finally we get the dispersion relation:</a:t>
            </a:r>
          </a:p>
        </p:txBody>
      </p:sp>
      <p:pic>
        <p:nvPicPr>
          <p:cNvPr id="12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3400" y="5308600"/>
            <a:ext cx="55499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Callout"/>
          <p:cNvSpPr/>
          <p:nvPr/>
        </p:nvSpPr>
        <p:spPr>
          <a:xfrm>
            <a:off x="1242880" y="2159431"/>
            <a:ext cx="6737748" cy="42604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95" y="0"/>
                </a:moveTo>
                <a:cubicBezTo>
                  <a:pt x="1601" y="0"/>
                  <a:pt x="1444" y="249"/>
                  <a:pt x="1444" y="555"/>
                </a:cubicBezTo>
                <a:lnTo>
                  <a:pt x="1444" y="15206"/>
                </a:lnTo>
                <a:lnTo>
                  <a:pt x="0" y="16870"/>
                </a:lnTo>
                <a:lnTo>
                  <a:pt x="1444" y="18536"/>
                </a:lnTo>
                <a:lnTo>
                  <a:pt x="1444" y="21045"/>
                </a:lnTo>
                <a:cubicBezTo>
                  <a:pt x="1444" y="21351"/>
                  <a:pt x="1601" y="21600"/>
                  <a:pt x="1795" y="21600"/>
                </a:cubicBezTo>
                <a:lnTo>
                  <a:pt x="21249" y="21600"/>
                </a:lnTo>
                <a:cubicBezTo>
                  <a:pt x="21443" y="21600"/>
                  <a:pt x="21600" y="21351"/>
                  <a:pt x="21600" y="21045"/>
                </a:cubicBezTo>
                <a:lnTo>
                  <a:pt x="21600" y="555"/>
                </a:lnTo>
                <a:cubicBezTo>
                  <a:pt x="21600" y="249"/>
                  <a:pt x="21443" y="0"/>
                  <a:pt x="21249" y="0"/>
                </a:cubicBezTo>
                <a:lnTo>
                  <a:pt x="1795" y="0"/>
                </a:lnTo>
                <a:close/>
              </a:path>
            </a:pathLst>
          </a:cu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13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27085" y="2384658"/>
            <a:ext cx="3759201" cy="381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ransition metal dichalcogenides (TMDs)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Transition metal dichalcogenides (TMDs)</a:t>
            </a:r>
          </a:p>
        </p:txBody>
      </p:sp>
      <p:grpSp>
        <p:nvGrpSpPr>
          <p:cNvPr id="186" name="Group"/>
          <p:cNvGrpSpPr/>
          <p:nvPr/>
        </p:nvGrpSpPr>
        <p:grpSpPr>
          <a:xfrm>
            <a:off x="-438588" y="971511"/>
            <a:ext cx="5776837" cy="2857396"/>
            <a:chOff x="0" y="0"/>
            <a:chExt cx="5776836" cy="2857394"/>
          </a:xfrm>
        </p:grpSpPr>
        <p:grpSp>
          <p:nvGrpSpPr>
            <p:cNvPr id="149" name="Group"/>
            <p:cNvGrpSpPr/>
            <p:nvPr/>
          </p:nvGrpSpPr>
          <p:grpSpPr>
            <a:xfrm>
              <a:off x="0" y="0"/>
              <a:ext cx="5776837" cy="2857395"/>
              <a:chOff x="0" y="0"/>
              <a:chExt cx="5776836" cy="2857394"/>
            </a:xfrm>
          </p:grpSpPr>
          <p:pic>
            <p:nvPicPr>
              <p:cNvPr id="134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rcRect l="0" t="0" r="0" b="27092"/>
              <a:stretch>
                <a:fillRect/>
              </a:stretch>
            </p:blipFill>
            <p:spPr>
              <a:xfrm>
                <a:off x="690571" y="0"/>
                <a:ext cx="5086266" cy="28573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5" name="Type to enter text"/>
              <p:cNvSpPr txBox="1"/>
              <p:nvPr/>
            </p:nvSpPr>
            <p:spPr>
              <a:xfrm>
                <a:off x="0" y="1238288"/>
                <a:ext cx="148913" cy="127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200"/>
                </a:lvl1pPr>
              </a:lstStyle>
              <a:p>
                <a:pPr/>
                <a:r>
                  <a:t>Type to enter text</a:t>
                </a:r>
              </a:p>
            </p:txBody>
          </p:sp>
          <p:sp>
            <p:nvSpPr>
              <p:cNvPr id="136" name="(0,0)"/>
              <p:cNvSpPr txBox="1"/>
              <p:nvPr/>
            </p:nvSpPr>
            <p:spPr>
              <a:xfrm>
                <a:off x="2974842" y="1133654"/>
                <a:ext cx="517809" cy="336269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1700">
                    <a:solidFill>
                      <a:srgbClr val="FF2600"/>
                    </a:solidFill>
                  </a:defRPr>
                </a:lvl1pPr>
              </a:lstStyle>
              <a:p>
                <a:pPr/>
                <a:r>
                  <a:t>(0,0)</a:t>
                </a:r>
              </a:p>
            </p:txBody>
          </p:sp>
          <p:sp>
            <p:nvSpPr>
              <p:cNvPr id="137" name="(1,0)"/>
              <p:cNvSpPr txBox="1"/>
              <p:nvPr/>
            </p:nvSpPr>
            <p:spPr>
              <a:xfrm>
                <a:off x="3774757" y="1599320"/>
                <a:ext cx="517808" cy="33627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1700">
                    <a:solidFill>
                      <a:srgbClr val="FF2600"/>
                    </a:solidFill>
                  </a:defRPr>
                </a:lvl1pPr>
              </a:lstStyle>
              <a:p>
                <a:pPr/>
                <a:r>
                  <a:t>(1,0)</a:t>
                </a:r>
              </a:p>
            </p:txBody>
          </p:sp>
          <p:sp>
            <p:nvSpPr>
              <p:cNvPr id="138" name="(0,1)"/>
              <p:cNvSpPr txBox="1"/>
              <p:nvPr/>
            </p:nvSpPr>
            <p:spPr>
              <a:xfrm>
                <a:off x="3774757" y="658326"/>
                <a:ext cx="517808" cy="33627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1700">
                    <a:solidFill>
                      <a:srgbClr val="FF2600"/>
                    </a:solidFill>
                  </a:defRPr>
                </a:lvl1pPr>
              </a:lstStyle>
              <a:p>
                <a:pPr/>
                <a:r>
                  <a:t>(0,1)</a:t>
                </a:r>
              </a:p>
            </p:txBody>
          </p:sp>
          <p:sp>
            <p:nvSpPr>
              <p:cNvPr id="139" name="(-1,0)"/>
              <p:cNvSpPr txBox="1"/>
              <p:nvPr/>
            </p:nvSpPr>
            <p:spPr>
              <a:xfrm>
                <a:off x="2100676" y="658326"/>
                <a:ext cx="639451" cy="3362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1700">
                    <a:solidFill>
                      <a:srgbClr val="FF2600"/>
                    </a:solidFill>
                  </a:defRPr>
                </a:lvl1pPr>
              </a:lstStyle>
              <a:p>
                <a:pPr/>
                <a:r>
                  <a:t>(-1,0)</a:t>
                </a:r>
              </a:p>
            </p:txBody>
          </p:sp>
          <p:sp>
            <p:nvSpPr>
              <p:cNvPr id="140" name="a"/>
              <p:cNvSpPr txBox="1"/>
              <p:nvPr/>
            </p:nvSpPr>
            <p:spPr>
              <a:xfrm>
                <a:off x="2859631" y="1833971"/>
                <a:ext cx="294845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41" name="b"/>
              <p:cNvSpPr txBox="1"/>
              <p:nvPr/>
            </p:nvSpPr>
            <p:spPr>
              <a:xfrm>
                <a:off x="2875655" y="550662"/>
                <a:ext cx="313598" cy="4739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b="1" sz="2700">
                    <a:solidFill>
                      <a:srgbClr val="008F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grpSp>
            <p:nvGrpSpPr>
              <p:cNvPr id="144" name="Group"/>
              <p:cNvGrpSpPr/>
              <p:nvPr/>
            </p:nvGrpSpPr>
            <p:grpSpPr>
              <a:xfrm rot="1770425">
                <a:off x="2529211" y="921406"/>
                <a:ext cx="955685" cy="836888"/>
                <a:chOff x="0" y="0"/>
                <a:chExt cx="955683" cy="836887"/>
              </a:xfrm>
            </p:grpSpPr>
            <p:sp>
              <p:nvSpPr>
                <p:cNvPr id="142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508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3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50800" cap="flat">
                  <a:solidFill>
                    <a:srgbClr val="008F00"/>
                  </a:solidFill>
                  <a:prstDash val="solid"/>
                  <a:round/>
                  <a:tailEnd type="arrow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grpSp>
            <p:nvGrpSpPr>
              <p:cNvPr id="147" name="Group"/>
              <p:cNvGrpSpPr/>
              <p:nvPr/>
            </p:nvGrpSpPr>
            <p:grpSpPr>
              <a:xfrm rot="12570425">
                <a:off x="2927144" y="1163912"/>
                <a:ext cx="955685" cy="836889"/>
                <a:chOff x="0" y="0"/>
                <a:chExt cx="955683" cy="836887"/>
              </a:xfrm>
            </p:grpSpPr>
            <p:sp>
              <p:nvSpPr>
                <p:cNvPr id="145" name="Line"/>
                <p:cNvSpPr/>
                <p:nvPr/>
              </p:nvSpPr>
              <p:spPr>
                <a:xfrm flipV="1">
                  <a:off x="-1" y="836887"/>
                  <a:ext cx="9556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46" name="Line"/>
                <p:cNvSpPr/>
                <p:nvPr/>
              </p:nvSpPr>
              <p:spPr>
                <a:xfrm flipV="1">
                  <a:off x="16709" y="0"/>
                  <a:ext cx="463558" cy="836888"/>
                </a:xfrm>
                <a:prstGeom prst="lin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48" name="(0,-1)"/>
              <p:cNvSpPr txBox="1"/>
              <p:nvPr/>
            </p:nvSpPr>
            <p:spPr>
              <a:xfrm>
                <a:off x="2151476" y="1624720"/>
                <a:ext cx="639451" cy="3362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sz="1700">
                    <a:solidFill>
                      <a:srgbClr val="FF2600"/>
                    </a:solidFill>
                  </a:defRPr>
                </a:lvl1pPr>
              </a:lstStyle>
              <a:p>
                <a:pPr/>
                <a:r>
                  <a:t>(0,-1)</a:t>
                </a:r>
              </a:p>
            </p:txBody>
          </p:sp>
        </p:grpSp>
        <p:sp>
          <p:nvSpPr>
            <p:cNvPr id="150" name="Circle"/>
            <p:cNvSpPr/>
            <p:nvPr/>
          </p:nvSpPr>
          <p:spPr>
            <a:xfrm>
              <a:off x="2906621" y="14402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1" name="Circle"/>
            <p:cNvSpPr/>
            <p:nvPr/>
          </p:nvSpPr>
          <p:spPr>
            <a:xfrm>
              <a:off x="1281021" y="14402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2" name="Circle"/>
            <p:cNvSpPr/>
            <p:nvPr/>
          </p:nvSpPr>
          <p:spPr>
            <a:xfrm>
              <a:off x="4532221" y="14402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3" name="Circle"/>
            <p:cNvSpPr/>
            <p:nvPr/>
          </p:nvSpPr>
          <p:spPr>
            <a:xfrm>
              <a:off x="1281021" y="23800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4" name="Circle"/>
            <p:cNvSpPr/>
            <p:nvPr/>
          </p:nvSpPr>
          <p:spPr>
            <a:xfrm>
              <a:off x="2906621" y="23800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5" name="Circle"/>
            <p:cNvSpPr/>
            <p:nvPr/>
          </p:nvSpPr>
          <p:spPr>
            <a:xfrm>
              <a:off x="1281021" y="5004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6" name="Circle"/>
            <p:cNvSpPr/>
            <p:nvPr/>
          </p:nvSpPr>
          <p:spPr>
            <a:xfrm>
              <a:off x="2085354" y="3760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" name="Circle"/>
            <p:cNvSpPr/>
            <p:nvPr/>
          </p:nvSpPr>
          <p:spPr>
            <a:xfrm>
              <a:off x="2085354" y="974615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8" name="Circle"/>
            <p:cNvSpPr/>
            <p:nvPr/>
          </p:nvSpPr>
          <p:spPr>
            <a:xfrm>
              <a:off x="2085354" y="1911621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9" name="Circle"/>
            <p:cNvSpPr/>
            <p:nvPr/>
          </p:nvSpPr>
          <p:spPr>
            <a:xfrm>
              <a:off x="3710954" y="974615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" name="Circle"/>
            <p:cNvSpPr/>
            <p:nvPr/>
          </p:nvSpPr>
          <p:spPr>
            <a:xfrm>
              <a:off x="3710954" y="3760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" name="Circle"/>
            <p:cNvSpPr/>
            <p:nvPr/>
          </p:nvSpPr>
          <p:spPr>
            <a:xfrm>
              <a:off x="2906621" y="5004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2" name="Circle"/>
            <p:cNvSpPr/>
            <p:nvPr/>
          </p:nvSpPr>
          <p:spPr>
            <a:xfrm>
              <a:off x="4532221" y="2346564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3" name="Circle"/>
            <p:cNvSpPr/>
            <p:nvPr/>
          </p:nvSpPr>
          <p:spPr>
            <a:xfrm>
              <a:off x="3710954" y="1911621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4" name="Circle"/>
            <p:cNvSpPr/>
            <p:nvPr/>
          </p:nvSpPr>
          <p:spPr>
            <a:xfrm>
              <a:off x="5336554" y="37609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5" name="Circle"/>
            <p:cNvSpPr/>
            <p:nvPr/>
          </p:nvSpPr>
          <p:spPr>
            <a:xfrm>
              <a:off x="5336554" y="974615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6" name="Circle"/>
            <p:cNvSpPr/>
            <p:nvPr/>
          </p:nvSpPr>
          <p:spPr>
            <a:xfrm>
              <a:off x="4532221" y="500481"/>
              <a:ext cx="118301" cy="118302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7" name="Circle"/>
            <p:cNvSpPr/>
            <p:nvPr/>
          </p:nvSpPr>
          <p:spPr>
            <a:xfrm>
              <a:off x="5063356" y="4877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" name="Circle"/>
            <p:cNvSpPr/>
            <p:nvPr/>
          </p:nvSpPr>
          <p:spPr>
            <a:xfrm>
              <a:off x="5332437" y="1911621"/>
              <a:ext cx="118302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9" name="Circle"/>
            <p:cNvSpPr/>
            <p:nvPr/>
          </p:nvSpPr>
          <p:spPr>
            <a:xfrm>
              <a:off x="3448487" y="5004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0" name="Circle"/>
            <p:cNvSpPr/>
            <p:nvPr/>
          </p:nvSpPr>
          <p:spPr>
            <a:xfrm>
              <a:off x="3448487" y="23800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1" name="Circle"/>
            <p:cNvSpPr/>
            <p:nvPr/>
          </p:nvSpPr>
          <p:spPr>
            <a:xfrm>
              <a:off x="3448487" y="14402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" name="Circle"/>
            <p:cNvSpPr/>
            <p:nvPr/>
          </p:nvSpPr>
          <p:spPr>
            <a:xfrm>
              <a:off x="1833619" y="1427581"/>
              <a:ext cx="118301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3" name="Circle"/>
            <p:cNvSpPr/>
            <p:nvPr/>
          </p:nvSpPr>
          <p:spPr>
            <a:xfrm>
              <a:off x="1833619" y="487781"/>
              <a:ext cx="118301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4" name="Circle"/>
            <p:cNvSpPr/>
            <p:nvPr/>
          </p:nvSpPr>
          <p:spPr>
            <a:xfrm>
              <a:off x="5076056" y="23800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5" name="Circle"/>
            <p:cNvSpPr/>
            <p:nvPr/>
          </p:nvSpPr>
          <p:spPr>
            <a:xfrm>
              <a:off x="5076056" y="1427581"/>
              <a:ext cx="118302" cy="118302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6" name="Circle"/>
            <p:cNvSpPr/>
            <p:nvPr/>
          </p:nvSpPr>
          <p:spPr>
            <a:xfrm>
              <a:off x="1822888" y="2346564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7" name="Circle"/>
            <p:cNvSpPr/>
            <p:nvPr/>
          </p:nvSpPr>
          <p:spPr>
            <a:xfrm>
              <a:off x="2616786" y="29375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8" name="Circle"/>
            <p:cNvSpPr/>
            <p:nvPr/>
          </p:nvSpPr>
          <p:spPr>
            <a:xfrm>
              <a:off x="2616786" y="961915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9" name="Circle"/>
            <p:cNvSpPr/>
            <p:nvPr/>
          </p:nvSpPr>
          <p:spPr>
            <a:xfrm>
              <a:off x="2629486" y="1911621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0" name="Circle"/>
            <p:cNvSpPr/>
            <p:nvPr/>
          </p:nvSpPr>
          <p:spPr>
            <a:xfrm>
              <a:off x="4269754" y="1911621"/>
              <a:ext cx="118302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1" name="Circle"/>
            <p:cNvSpPr/>
            <p:nvPr/>
          </p:nvSpPr>
          <p:spPr>
            <a:xfrm>
              <a:off x="4269754" y="961915"/>
              <a:ext cx="118302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2" name="Circle"/>
            <p:cNvSpPr/>
            <p:nvPr/>
          </p:nvSpPr>
          <p:spPr>
            <a:xfrm>
              <a:off x="1001621" y="961915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3" name="Circle"/>
            <p:cNvSpPr/>
            <p:nvPr/>
          </p:nvSpPr>
          <p:spPr>
            <a:xfrm>
              <a:off x="4269754" y="29375"/>
              <a:ext cx="118302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4" name="Circle"/>
            <p:cNvSpPr/>
            <p:nvPr/>
          </p:nvSpPr>
          <p:spPr>
            <a:xfrm>
              <a:off x="1001621" y="29375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5" name="Circle"/>
            <p:cNvSpPr/>
            <p:nvPr/>
          </p:nvSpPr>
          <p:spPr>
            <a:xfrm>
              <a:off x="989217" y="1911621"/>
              <a:ext cx="118301" cy="118301"/>
            </a:xfrm>
            <a:prstGeom prst="ellipse">
              <a:avLst/>
            </a:prstGeom>
            <a:solidFill>
              <a:srgbClr val="04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89" name="Group"/>
          <p:cNvGrpSpPr/>
          <p:nvPr/>
        </p:nvGrpSpPr>
        <p:grpSpPr>
          <a:xfrm>
            <a:off x="263539" y="4106998"/>
            <a:ext cx="6044922" cy="562369"/>
            <a:chOff x="0" y="0"/>
            <a:chExt cx="6044920" cy="562368"/>
          </a:xfrm>
        </p:grpSpPr>
        <p:pic>
          <p:nvPicPr>
            <p:cNvPr id="18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7127"/>
              <a:ext cx="3703094" cy="5452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extcolor_red_+_.pdf" descr="textcolor_red_+_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815095" y="0"/>
              <a:ext cx="2229826" cy="5600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2" name="Group"/>
          <p:cNvGrpSpPr/>
          <p:nvPr/>
        </p:nvGrpSpPr>
        <p:grpSpPr>
          <a:xfrm>
            <a:off x="221985" y="4758921"/>
            <a:ext cx="8915401" cy="938472"/>
            <a:chOff x="0" y="0"/>
            <a:chExt cx="8915400" cy="938470"/>
          </a:xfrm>
        </p:grpSpPr>
        <p:sp>
          <p:nvSpPr>
            <p:cNvPr id="190" name="At K and K' the off-diagonal element vanishes:"/>
            <p:cNvSpPr txBox="1"/>
            <p:nvPr/>
          </p:nvSpPr>
          <p:spPr>
            <a:xfrm>
              <a:off x="0" y="0"/>
              <a:ext cx="8915400" cy="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478" tIns="34478" rIns="34478" bIns="34478" numCol="1" anchor="t">
              <a:spAutoFit/>
            </a:bodyPr>
            <a:lstStyle>
              <a:lvl1pPr marL="168275" indent="-168275" defTabSz="336550">
                <a:tabLst>
                  <a:tab pos="673100" algn="l"/>
                  <a:tab pos="1346200" algn="l"/>
                  <a:tab pos="2019300" algn="l"/>
                  <a:tab pos="2692400" algn="l"/>
                  <a:tab pos="3365500" algn="l"/>
                  <a:tab pos="4038600" algn="l"/>
                  <a:tab pos="4711700" algn="l"/>
                  <a:tab pos="5384800" algn="l"/>
                  <a:tab pos="6057900" algn="l"/>
                  <a:tab pos="6731000" algn="l"/>
                  <a:tab pos="7404100" algn="l"/>
                </a:tabLst>
                <a:defRPr sz="1800"/>
              </a:lvl1pPr>
            </a:lstStyle>
            <a:p>
              <a:pPr/>
              <a:r>
                <a:t>At K and K' the off-diagonal element vanishes:</a:t>
              </a:r>
            </a:p>
          </p:txBody>
        </p:sp>
        <p:pic>
          <p:nvPicPr>
            <p:cNvPr id="191" name="mathbf_K_=(_pm_f.pdf" descr="mathbf_K_=(_pm_f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56196" y="455870"/>
              <a:ext cx="1727201" cy="482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How does the wave function at K look?"/>
          <p:cNvSpPr txBox="1"/>
          <p:nvPr/>
        </p:nvSpPr>
        <p:spPr>
          <a:xfrm>
            <a:off x="221985" y="5827317"/>
            <a:ext cx="3959772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grpSp>
        <p:nvGrpSpPr>
          <p:cNvPr id="209" name="Group"/>
          <p:cNvGrpSpPr/>
          <p:nvPr/>
        </p:nvGrpSpPr>
        <p:grpSpPr>
          <a:xfrm>
            <a:off x="5695318" y="1145567"/>
            <a:ext cx="4113188" cy="2514949"/>
            <a:chOff x="0" y="0"/>
            <a:chExt cx="4113186" cy="2514947"/>
          </a:xfrm>
        </p:grpSpPr>
        <p:grpSp>
          <p:nvGrpSpPr>
            <p:cNvPr id="197" name="Group"/>
            <p:cNvGrpSpPr/>
            <p:nvPr/>
          </p:nvGrpSpPr>
          <p:grpSpPr>
            <a:xfrm>
              <a:off x="0" y="0"/>
              <a:ext cx="2258748" cy="2289271"/>
              <a:chOff x="0" y="0"/>
              <a:chExt cx="2258747" cy="2289270"/>
            </a:xfrm>
          </p:grpSpPr>
          <p:pic>
            <p:nvPicPr>
              <p:cNvPr id="194" name="Image" descr="Image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0"/>
                <a:ext cx="2258748" cy="22892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95" name="Circle"/>
              <p:cNvSpPr/>
              <p:nvPr/>
            </p:nvSpPr>
            <p:spPr>
              <a:xfrm>
                <a:off x="1701799" y="977244"/>
                <a:ext cx="326728" cy="334783"/>
              </a:xfrm>
              <a:prstGeom prst="ellipse">
                <a:avLst/>
              </a:prstGeom>
              <a:noFill/>
              <a:ln w="50800" cap="flat">
                <a:solidFill>
                  <a:srgbClr val="00F9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96" name="Circle"/>
              <p:cNvSpPr/>
              <p:nvPr/>
            </p:nvSpPr>
            <p:spPr>
              <a:xfrm>
                <a:off x="203199" y="977244"/>
                <a:ext cx="326728" cy="334783"/>
              </a:xfrm>
              <a:prstGeom prst="ellipse">
                <a:avLst/>
              </a:prstGeom>
              <a:noFill/>
              <a:ln w="50800" cap="flat">
                <a:solidFill>
                  <a:srgbClr val="00F9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98" name="Oval"/>
            <p:cNvSpPr/>
            <p:nvPr/>
          </p:nvSpPr>
          <p:spPr>
            <a:xfrm>
              <a:off x="2323677" y="202544"/>
              <a:ext cx="1789510" cy="2312404"/>
            </a:xfrm>
            <a:prstGeom prst="ellipse">
              <a:avLst/>
            </a:prstGeom>
            <a:noFill/>
            <a:ln w="25400" cap="flat">
              <a:solidFill>
                <a:srgbClr val="00F9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9" name="Line"/>
            <p:cNvSpPr/>
            <p:nvPr/>
          </p:nvSpPr>
          <p:spPr>
            <a:xfrm flipV="1">
              <a:off x="1810381" y="374949"/>
              <a:ext cx="932261" cy="587684"/>
            </a:xfrm>
            <a:prstGeom prst="line">
              <a:avLst/>
            </a:prstGeom>
            <a:noFill/>
            <a:ln w="25400" cap="flat">
              <a:solidFill>
                <a:srgbClr val="00F9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784981" y="1305532"/>
              <a:ext cx="932260" cy="1018392"/>
            </a:xfrm>
            <a:prstGeom prst="line">
              <a:avLst/>
            </a:prstGeom>
            <a:noFill/>
            <a:ln w="25400" cap="flat">
              <a:solidFill>
                <a:srgbClr val="00F9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uFillTx/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grpSp>
          <p:nvGrpSpPr>
            <p:cNvPr id="208" name="Group"/>
            <p:cNvGrpSpPr/>
            <p:nvPr/>
          </p:nvGrpSpPr>
          <p:grpSpPr>
            <a:xfrm>
              <a:off x="2521318" y="736617"/>
              <a:ext cx="1394229" cy="1244257"/>
              <a:chOff x="0" y="0"/>
              <a:chExt cx="1394228" cy="1244256"/>
            </a:xfrm>
          </p:grpSpPr>
          <p:grpSp>
            <p:nvGrpSpPr>
              <p:cNvPr id="205" name="Group"/>
              <p:cNvGrpSpPr/>
              <p:nvPr/>
            </p:nvGrpSpPr>
            <p:grpSpPr>
              <a:xfrm>
                <a:off x="0" y="0"/>
                <a:ext cx="1394229" cy="1244257"/>
                <a:chOff x="0" y="0"/>
                <a:chExt cx="1394228" cy="1244256"/>
              </a:xfrm>
            </p:grpSpPr>
            <p:pic>
              <p:nvPicPr>
                <p:cNvPr id="201" name="CIi2_8I6zIW1nzDHKDuh-3bZMstLrHDO6Bm9cnP7Z2tguCvO-2AJYWqjP3GRbuq_iynFNg=s85.png" descr="CIi2_8I6zIW1nzDHKDuh-3bZMstLrHDO6Bm9cnP7Z2tguCvO-2AJYWqjP3GRbuq_iynFNg=s85.png"/>
                <p:cNvPicPr>
                  <a:picLocks noChangeAspect="0"/>
                </p:cNvPicPr>
                <p:nvPr/>
              </p:nvPicPr>
              <p:blipFill>
                <a:blip r:embed="rId7">
                  <a:extLst/>
                </a:blip>
                <a:srcRect l="0" t="0" r="0" b="0"/>
                <a:stretch>
                  <a:fillRect/>
                </a:stretch>
              </p:blipFill>
              <p:spPr>
                <a:xfrm flipH="1" rot="10800000">
                  <a:off x="0" y="873000"/>
                  <a:ext cx="1391129" cy="371257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02" name="CIi2_8I6zIW1nzDHKDuh-3bZMstLrHDO6Bm9cnP7Z2tguCvO-2AJYWqjP3GRbuq_iynFNg=s85.png" descr="CIi2_8I6zIW1nzDHKDuh-3bZMstLrHDO6Bm9cnP7Z2tguCvO-2AJYWqjP3GRbuq_iynFNg=s85.png"/>
                <p:cNvPicPr>
                  <a:picLocks noChangeAspect="0"/>
                </p:cNvPicPr>
                <p:nvPr/>
              </p:nvPicPr>
              <p:blipFill>
                <a:blip r:embed="rId7">
                  <a:extLst/>
                </a:blip>
                <a:stretch>
                  <a:fillRect/>
                </a:stretch>
              </p:blipFill>
              <p:spPr>
                <a:xfrm>
                  <a:off x="3099" y="0"/>
                  <a:ext cx="1391130" cy="37125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203" name="Line"/>
                <p:cNvSpPr/>
                <p:nvPr/>
              </p:nvSpPr>
              <p:spPr>
                <a:xfrm flipV="1">
                  <a:off x="121062" y="12661"/>
                  <a:ext cx="1174403" cy="1174403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  <p:sp>
              <p:nvSpPr>
                <p:cNvPr id="204" name="Line"/>
                <p:cNvSpPr/>
                <p:nvPr/>
              </p:nvSpPr>
              <p:spPr>
                <a:xfrm flipH="1" flipV="1">
                  <a:off x="82962" y="25361"/>
                  <a:ext cx="1174403" cy="1174403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uFillTx/>
                      <a:latin typeface="+mj-lt"/>
                      <a:ea typeface="+mj-ea"/>
                      <a:cs typeface="+mj-cs"/>
                      <a:sym typeface="Helvetica"/>
                    </a:defRPr>
                  </a:pPr>
                </a:p>
              </p:txBody>
            </p:sp>
          </p:grpSp>
          <p:sp>
            <p:nvSpPr>
              <p:cNvPr id="206" name="Circle"/>
              <p:cNvSpPr/>
              <p:nvPr/>
            </p:nvSpPr>
            <p:spPr>
              <a:xfrm>
                <a:off x="625264" y="285367"/>
                <a:ext cx="118301" cy="118301"/>
              </a:xfrm>
              <a:prstGeom prst="ellipse">
                <a:avLst/>
              </a:prstGeom>
              <a:solidFill>
                <a:srgbClr val="FF2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7" name="Circle"/>
              <p:cNvSpPr/>
              <p:nvPr/>
            </p:nvSpPr>
            <p:spPr>
              <a:xfrm>
                <a:off x="625264" y="847435"/>
                <a:ext cx="118301" cy="118301"/>
              </a:xfrm>
              <a:prstGeom prst="ellipse">
                <a:avLst/>
              </a:prstGeom>
              <a:solidFill>
                <a:srgbClr val="0433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4"/>
      <p:bldP build="whole" bldLvl="1" animBg="1" rev="0" advAuto="0" spid="193" grpId="5"/>
      <p:bldP build="whole" bldLvl="1" animBg="1" rev="0" advAuto="0" spid="189" grpId="2"/>
      <p:bldP build="whole" bldLvl="1" animBg="1" rev="0" advAuto="0" spid="209" grpId="3"/>
      <p:bldP build="whole" bldLvl="1" animBg="1" rev="0" advAuto="0" spid="18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Wave function at K"/>
          <p:cNvSpPr txBox="1"/>
          <p:nvPr>
            <p:ph type="title"/>
          </p:nvPr>
        </p:nvSpPr>
        <p:spPr>
          <a:xfrm>
            <a:off x="495300" y="285220"/>
            <a:ext cx="8915400" cy="609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29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Wave function at K</a:t>
            </a:r>
          </a:p>
        </p:txBody>
      </p:sp>
      <p:sp>
        <p:nvSpPr>
          <p:cNvPr id="212" name="Type to enter text"/>
          <p:cNvSpPr txBox="1"/>
          <p:nvPr/>
        </p:nvSpPr>
        <p:spPr>
          <a:xfrm>
            <a:off x="-438588" y="2209800"/>
            <a:ext cx="148913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00"/>
            </a:lvl1pPr>
          </a:lstStyle>
          <a:p>
            <a:pPr/>
            <a:r>
              <a:t>Type to enter text</a:t>
            </a:r>
          </a:p>
        </p:txBody>
      </p:sp>
      <p:pic>
        <p:nvPicPr>
          <p:cNvPr id="2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9233" y="1106978"/>
            <a:ext cx="2258749" cy="2289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Circle"/>
          <p:cNvSpPr/>
          <p:nvPr/>
        </p:nvSpPr>
        <p:spPr>
          <a:xfrm>
            <a:off x="8691033" y="2084222"/>
            <a:ext cx="326728" cy="334783"/>
          </a:xfrm>
          <a:prstGeom prst="ellipse">
            <a:avLst/>
          </a:prstGeom>
          <a:ln w="50800">
            <a:solidFill>
              <a:srgbClr val="00F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5" name="How does the wave function at K look?"/>
          <p:cNvSpPr txBox="1"/>
          <p:nvPr/>
        </p:nvSpPr>
        <p:spPr>
          <a:xfrm>
            <a:off x="221985" y="5827317"/>
            <a:ext cx="8915401" cy="32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478" tIns="34478" rIns="34478" bIns="34478">
            <a:spAutoFit/>
          </a:bodyPr>
          <a:lstStyle>
            <a:lvl1pPr marL="168275" indent="-168275" defTabSz="336550">
              <a:tabLst>
                <a:tab pos="673100" algn="l"/>
                <a:tab pos="1346200" algn="l"/>
                <a:tab pos="2019300" algn="l"/>
                <a:tab pos="2692400" algn="l"/>
                <a:tab pos="3365500" algn="l"/>
                <a:tab pos="4038600" algn="l"/>
                <a:tab pos="4711700" algn="l"/>
                <a:tab pos="5384800" algn="l"/>
                <a:tab pos="6057900" algn="l"/>
                <a:tab pos="6731000" algn="l"/>
                <a:tab pos="7404100" algn="l"/>
              </a:tabLst>
              <a:defRPr sz="1800"/>
            </a:lvl1pPr>
          </a:lstStyle>
          <a:p>
            <a:pPr/>
            <a:r>
              <a:t>How does the wave function at K look?</a:t>
            </a:r>
          </a:p>
        </p:txBody>
      </p:sp>
      <p:pic>
        <p:nvPicPr>
          <p:cNvPr id="216" name="mathbf_K_=(_frac.pdf" descr="mathbf_K_=(_fr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6156" y="276877"/>
            <a:ext cx="15621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7" name="Group"/>
          <p:cNvGrpSpPr/>
          <p:nvPr/>
        </p:nvGrpSpPr>
        <p:grpSpPr>
          <a:xfrm>
            <a:off x="251983" y="925536"/>
            <a:ext cx="9314035" cy="5578534"/>
            <a:chOff x="0" y="0"/>
            <a:chExt cx="9314033" cy="5578533"/>
          </a:xfrm>
        </p:grpSpPr>
        <p:grpSp>
          <p:nvGrpSpPr>
            <p:cNvPr id="261" name="Group"/>
            <p:cNvGrpSpPr/>
            <p:nvPr/>
          </p:nvGrpSpPr>
          <p:grpSpPr>
            <a:xfrm>
              <a:off x="0" y="0"/>
              <a:ext cx="5086265" cy="2916070"/>
              <a:chOff x="0" y="0"/>
              <a:chExt cx="5086264" cy="2916069"/>
            </a:xfrm>
          </p:grpSpPr>
          <p:grpSp>
            <p:nvGrpSpPr>
              <p:cNvPr id="222" name="Group"/>
              <p:cNvGrpSpPr/>
              <p:nvPr/>
            </p:nvGrpSpPr>
            <p:grpSpPr>
              <a:xfrm>
                <a:off x="2220821" y="634212"/>
                <a:ext cx="1243921" cy="1757232"/>
                <a:chOff x="0" y="0"/>
                <a:chExt cx="1243920" cy="1757230"/>
              </a:xfrm>
            </p:grpSpPr>
            <p:sp>
              <p:nvSpPr>
                <p:cNvPr id="217" name="a"/>
                <p:cNvSpPr txBox="1"/>
                <p:nvPr/>
              </p:nvSpPr>
              <p:spPr>
                <a:xfrm>
                  <a:off x="474537" y="1283308"/>
                  <a:ext cx="294846" cy="47392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9" tIns="45719" rIns="45719" bIns="45719" numCol="1" anchor="t">
                  <a:spAutoFit/>
                </a:bodyPr>
                <a:lstStyle>
                  <a:lvl1pPr>
                    <a:defRPr b="1" sz="2700">
                      <a:solidFill>
                        <a:srgbClr val="008F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a</a:t>
                  </a:r>
                </a:p>
              </p:txBody>
            </p:sp>
            <p:sp>
              <p:nvSpPr>
                <p:cNvPr id="218" name="b"/>
                <p:cNvSpPr txBox="1"/>
                <p:nvPr/>
              </p:nvSpPr>
              <p:spPr>
                <a:xfrm>
                  <a:off x="490561" y="0"/>
                  <a:ext cx="313598" cy="47392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9" tIns="45719" rIns="45719" bIns="45719" numCol="1" anchor="t">
                  <a:spAutoFit/>
                </a:bodyPr>
                <a:lstStyle>
                  <a:lvl1pPr>
                    <a:defRPr b="1" sz="2700">
                      <a:solidFill>
                        <a:srgbClr val="008F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b</a:t>
                  </a:r>
                </a:p>
              </p:txBody>
            </p:sp>
            <p:grpSp>
              <p:nvGrpSpPr>
                <p:cNvPr id="221" name="Group"/>
                <p:cNvGrpSpPr/>
                <p:nvPr/>
              </p:nvGrpSpPr>
              <p:grpSpPr>
                <a:xfrm rot="1770425">
                  <a:off x="144118" y="370743"/>
                  <a:ext cx="955684" cy="836889"/>
                  <a:chOff x="0" y="0"/>
                  <a:chExt cx="955683" cy="836887"/>
                </a:xfrm>
              </p:grpSpPr>
              <p:sp>
                <p:nvSpPr>
                  <p:cNvPr id="219" name="Line"/>
                  <p:cNvSpPr/>
                  <p:nvPr/>
                </p:nvSpPr>
                <p:spPr>
                  <a:xfrm flipV="1">
                    <a:off x="-1" y="836887"/>
                    <a:ext cx="955685" cy="1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008F00"/>
                    </a:solidFill>
                    <a:prstDash val="solid"/>
                    <a:round/>
                    <a:tailEnd type="arrow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/>
                  </a:p>
                </p:txBody>
              </p:sp>
              <p:sp>
                <p:nvSpPr>
                  <p:cNvPr id="220" name="Line"/>
                  <p:cNvSpPr/>
                  <p:nvPr/>
                </p:nvSpPr>
                <p:spPr>
                  <a:xfrm flipV="1">
                    <a:off x="16709" y="0"/>
                    <a:ext cx="463558" cy="836888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008F00"/>
                    </a:solidFill>
                    <a:prstDash val="solid"/>
                    <a:round/>
                    <a:tailEnd type="arrow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/>
                  </a:p>
                </p:txBody>
              </p:sp>
            </p:grpSp>
          </p:grpSp>
          <p:grpSp>
            <p:nvGrpSpPr>
              <p:cNvPr id="260" name="Group"/>
              <p:cNvGrpSpPr/>
              <p:nvPr/>
            </p:nvGrpSpPr>
            <p:grpSpPr>
              <a:xfrm>
                <a:off x="0" y="0"/>
                <a:ext cx="5086265" cy="2916070"/>
                <a:chOff x="0" y="0"/>
                <a:chExt cx="5086264" cy="2916069"/>
              </a:xfrm>
            </p:grpSpPr>
            <p:pic>
              <p:nvPicPr>
                <p:cNvPr id="223" name="Image" descr="Image"/>
                <p:cNvPicPr>
                  <a:picLocks noChangeAspect="1"/>
                </p:cNvPicPr>
                <p:nvPr/>
              </p:nvPicPr>
              <p:blipFill>
                <a:blip r:embed="rId4">
                  <a:extLst/>
                </a:blip>
                <a:srcRect l="0" t="0" r="0" b="27092"/>
                <a:stretch>
                  <a:fillRect/>
                </a:stretch>
              </p:blipFill>
              <p:spPr>
                <a:xfrm>
                  <a:off x="0" y="58674"/>
                  <a:ext cx="5086265" cy="285739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224" name="Circle"/>
                <p:cNvSpPr/>
                <p:nvPr/>
              </p:nvSpPr>
              <p:spPr>
                <a:xfrm>
                  <a:off x="2216049" y="14989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25" name="Circle"/>
                <p:cNvSpPr/>
                <p:nvPr/>
              </p:nvSpPr>
              <p:spPr>
                <a:xfrm>
                  <a:off x="590449" y="14989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26" name="Circle"/>
                <p:cNvSpPr/>
                <p:nvPr/>
              </p:nvSpPr>
              <p:spPr>
                <a:xfrm>
                  <a:off x="3841649" y="14989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27" name="Circle"/>
                <p:cNvSpPr/>
                <p:nvPr/>
              </p:nvSpPr>
              <p:spPr>
                <a:xfrm>
                  <a:off x="590449" y="24387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28" name="Circle"/>
                <p:cNvSpPr/>
                <p:nvPr/>
              </p:nvSpPr>
              <p:spPr>
                <a:xfrm>
                  <a:off x="2216049" y="24387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29" name="Circle"/>
                <p:cNvSpPr/>
                <p:nvPr/>
              </p:nvSpPr>
              <p:spPr>
                <a:xfrm>
                  <a:off x="590449" y="5591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0" name="Circle"/>
                <p:cNvSpPr/>
                <p:nvPr/>
              </p:nvSpPr>
              <p:spPr>
                <a:xfrm>
                  <a:off x="1394782" y="96284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1" name="Circle"/>
                <p:cNvSpPr/>
                <p:nvPr/>
              </p:nvSpPr>
              <p:spPr>
                <a:xfrm>
                  <a:off x="1394782" y="1033290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2" name="Circle"/>
                <p:cNvSpPr/>
                <p:nvPr/>
              </p:nvSpPr>
              <p:spPr>
                <a:xfrm>
                  <a:off x="1394782" y="1970296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3" name="Circle"/>
                <p:cNvSpPr/>
                <p:nvPr/>
              </p:nvSpPr>
              <p:spPr>
                <a:xfrm>
                  <a:off x="3020382" y="1033290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4" name="Circle"/>
                <p:cNvSpPr/>
                <p:nvPr/>
              </p:nvSpPr>
              <p:spPr>
                <a:xfrm>
                  <a:off x="3020382" y="96284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5" name="Circle"/>
                <p:cNvSpPr/>
                <p:nvPr/>
              </p:nvSpPr>
              <p:spPr>
                <a:xfrm>
                  <a:off x="2216049" y="5591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6" name="Circle"/>
                <p:cNvSpPr/>
                <p:nvPr/>
              </p:nvSpPr>
              <p:spPr>
                <a:xfrm>
                  <a:off x="3841649" y="2405239"/>
                  <a:ext cx="118301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7" name="Circle"/>
                <p:cNvSpPr/>
                <p:nvPr/>
              </p:nvSpPr>
              <p:spPr>
                <a:xfrm>
                  <a:off x="3020382" y="1970296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8" name="Circle"/>
                <p:cNvSpPr/>
                <p:nvPr/>
              </p:nvSpPr>
              <p:spPr>
                <a:xfrm>
                  <a:off x="4645982" y="96284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39" name="Circle"/>
                <p:cNvSpPr/>
                <p:nvPr/>
              </p:nvSpPr>
              <p:spPr>
                <a:xfrm>
                  <a:off x="4645982" y="1033290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0" name="Circle"/>
                <p:cNvSpPr/>
                <p:nvPr/>
              </p:nvSpPr>
              <p:spPr>
                <a:xfrm>
                  <a:off x="3841649" y="559156"/>
                  <a:ext cx="118301" cy="118302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1" name="Circle"/>
                <p:cNvSpPr/>
                <p:nvPr/>
              </p:nvSpPr>
              <p:spPr>
                <a:xfrm>
                  <a:off x="4641865" y="1970296"/>
                  <a:ext cx="118302" cy="118301"/>
                </a:xfrm>
                <a:prstGeom prst="ellipse">
                  <a:avLst/>
                </a:prstGeom>
                <a:solidFill>
                  <a:srgbClr val="FF26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2" name="Circle"/>
                <p:cNvSpPr/>
                <p:nvPr/>
              </p:nvSpPr>
              <p:spPr>
                <a:xfrm>
                  <a:off x="2119765" y="1402672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3" name="Circle"/>
                <p:cNvSpPr/>
                <p:nvPr/>
              </p:nvSpPr>
              <p:spPr>
                <a:xfrm>
                  <a:off x="3745365" y="1385914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4" name="Circle"/>
                <p:cNvSpPr/>
                <p:nvPr/>
              </p:nvSpPr>
              <p:spPr>
                <a:xfrm>
                  <a:off x="494165" y="1402672"/>
                  <a:ext cx="310869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5" name="Circle"/>
                <p:cNvSpPr/>
                <p:nvPr/>
              </p:nvSpPr>
              <p:spPr>
                <a:xfrm>
                  <a:off x="2924098" y="1874011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6" name="Circle"/>
                <p:cNvSpPr/>
                <p:nvPr/>
              </p:nvSpPr>
              <p:spPr>
                <a:xfrm>
                  <a:off x="1298498" y="1874011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7" name="Circle"/>
                <p:cNvSpPr/>
                <p:nvPr/>
              </p:nvSpPr>
              <p:spPr>
                <a:xfrm>
                  <a:off x="3745365" y="462872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8" name="Circle"/>
                <p:cNvSpPr/>
                <p:nvPr/>
              </p:nvSpPr>
              <p:spPr>
                <a:xfrm>
                  <a:off x="4545581" y="1874011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49" name="Circle"/>
                <p:cNvSpPr/>
                <p:nvPr/>
              </p:nvSpPr>
              <p:spPr>
                <a:xfrm>
                  <a:off x="2119765" y="453670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0" name="Circle"/>
                <p:cNvSpPr/>
                <p:nvPr/>
              </p:nvSpPr>
              <p:spPr>
                <a:xfrm>
                  <a:off x="498584" y="462872"/>
                  <a:ext cx="310869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433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1" name="Circle"/>
                <p:cNvSpPr/>
                <p:nvPr/>
              </p:nvSpPr>
              <p:spPr>
                <a:xfrm>
                  <a:off x="1298498" y="937006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2" name="Circle"/>
                <p:cNvSpPr/>
                <p:nvPr/>
              </p:nvSpPr>
              <p:spPr>
                <a:xfrm>
                  <a:off x="3745365" y="2308955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3" name="Circle"/>
                <p:cNvSpPr/>
                <p:nvPr/>
              </p:nvSpPr>
              <p:spPr>
                <a:xfrm>
                  <a:off x="4535799" y="937006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4" name="Circle"/>
                <p:cNvSpPr/>
                <p:nvPr/>
              </p:nvSpPr>
              <p:spPr>
                <a:xfrm>
                  <a:off x="2924098" y="937006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5" name="Circle"/>
                <p:cNvSpPr/>
                <p:nvPr/>
              </p:nvSpPr>
              <p:spPr>
                <a:xfrm>
                  <a:off x="2119765" y="2342295"/>
                  <a:ext cx="310870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6" name="Circle"/>
                <p:cNvSpPr/>
                <p:nvPr/>
              </p:nvSpPr>
              <p:spPr>
                <a:xfrm>
                  <a:off x="494165" y="2342472"/>
                  <a:ext cx="310869" cy="310870"/>
                </a:xfrm>
                <a:prstGeom prst="ellipse">
                  <a:avLst/>
                </a:prstGeom>
                <a:noFill/>
                <a:ln w="25400" cap="flat">
                  <a:solidFill>
                    <a:srgbClr val="008F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7" name="Circle"/>
                <p:cNvSpPr/>
                <p:nvPr/>
              </p:nvSpPr>
              <p:spPr>
                <a:xfrm>
                  <a:off x="1298498" y="0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8" name="Circle"/>
                <p:cNvSpPr/>
                <p:nvPr/>
              </p:nvSpPr>
              <p:spPr>
                <a:xfrm>
                  <a:off x="2924098" y="0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9" name="Circle"/>
                <p:cNvSpPr/>
                <p:nvPr/>
              </p:nvSpPr>
              <p:spPr>
                <a:xfrm>
                  <a:off x="4545581" y="0"/>
                  <a:ext cx="310870" cy="310869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</p:grpSp>
        <p:grpSp>
          <p:nvGrpSpPr>
            <p:cNvPr id="266" name="Group"/>
            <p:cNvGrpSpPr/>
            <p:nvPr/>
          </p:nvGrpSpPr>
          <p:grpSpPr>
            <a:xfrm>
              <a:off x="4347747" y="4524332"/>
              <a:ext cx="4966287" cy="1054202"/>
              <a:chOff x="0" y="0"/>
              <a:chExt cx="4966285" cy="1054200"/>
            </a:xfrm>
          </p:grpSpPr>
          <p:sp>
            <p:nvSpPr>
              <p:cNvPr id="262" name="Circle"/>
              <p:cNvSpPr/>
              <p:nvPr/>
            </p:nvSpPr>
            <p:spPr>
              <a:xfrm>
                <a:off x="4655417" y="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3" name="Circle"/>
              <p:cNvSpPr/>
              <p:nvPr/>
            </p:nvSpPr>
            <p:spPr>
              <a:xfrm>
                <a:off x="4655417" y="373380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433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4" name="Circle"/>
              <p:cNvSpPr/>
              <p:nvPr/>
            </p:nvSpPr>
            <p:spPr>
              <a:xfrm>
                <a:off x="4655417" y="743332"/>
                <a:ext cx="310869" cy="310869"/>
              </a:xfrm>
              <a:prstGeom prst="ellipse">
                <a:avLst/>
              </a:prstGeom>
              <a:noFill/>
              <a:ln w="25400" cap="flat">
                <a:solidFill>
                  <a:srgbClr val="008F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265" name="psi(_mathbf_R_=m.pdf" descr="psi(_mathbf_R_=m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134020"/>
                <a:ext cx="4483100" cy="863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268" name="h(_mathbf_K_)=_D.pdf" descr="h(_mathbf_K_)=_D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1551" y="4948757"/>
            <a:ext cx="1892301" cy="558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1" name="Group"/>
          <p:cNvGrpSpPr/>
          <p:nvPr/>
        </p:nvGrpSpPr>
        <p:grpSpPr>
          <a:xfrm>
            <a:off x="263539" y="4106998"/>
            <a:ext cx="6044922" cy="562369"/>
            <a:chOff x="0" y="0"/>
            <a:chExt cx="6044920" cy="562368"/>
          </a:xfrm>
        </p:grpSpPr>
        <p:pic>
          <p:nvPicPr>
            <p:cNvPr id="269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7127"/>
              <a:ext cx="3703094" cy="5452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0" name="textcolor_red_+_.pdf" descr="textcolor_red_+_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815095" y="0"/>
              <a:ext cx="2229826" cy="5600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6" name="Group"/>
          <p:cNvGrpSpPr/>
          <p:nvPr/>
        </p:nvGrpSpPr>
        <p:grpSpPr>
          <a:xfrm>
            <a:off x="7543536" y="3861591"/>
            <a:ext cx="1394230" cy="1244257"/>
            <a:chOff x="0" y="0"/>
            <a:chExt cx="1394228" cy="1244256"/>
          </a:xfrm>
        </p:grpSpPr>
        <p:grpSp>
          <p:nvGrpSpPr>
            <p:cNvPr id="274" name="Group"/>
            <p:cNvGrpSpPr/>
            <p:nvPr/>
          </p:nvGrpSpPr>
          <p:grpSpPr>
            <a:xfrm>
              <a:off x="0" y="0"/>
              <a:ext cx="1394229" cy="1244257"/>
              <a:chOff x="0" y="0"/>
              <a:chExt cx="1394228" cy="1244256"/>
            </a:xfrm>
          </p:grpSpPr>
          <p:pic>
            <p:nvPicPr>
              <p:cNvPr id="272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9">
                <a:extLst/>
              </a:blip>
              <a:srcRect l="0" t="0" r="0" b="0"/>
              <a:stretch>
                <a:fillRect/>
              </a:stretch>
            </p:blipFill>
            <p:spPr>
              <a:xfrm flipH="1" rot="10800000">
                <a:off x="0" y="873000"/>
                <a:ext cx="1391129" cy="3712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73" name="CIi2_8I6zIW1nzDHKDuh-3bZMstLrHDO6Bm9cnP7Z2tguCvO-2AJYWqjP3GRbuq_iynFNg=s85.png" descr="CIi2_8I6zIW1nzDHKDuh-3bZMstLrHDO6Bm9cnP7Z2tguCvO-2AJYWqjP3GRbuq_iynFNg=s85.png"/>
              <p:cNvPicPr>
                <a:picLocks noChangeAspect="0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3099" y="0"/>
                <a:ext cx="1391130" cy="371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275" name="Circle"/>
            <p:cNvSpPr/>
            <p:nvPr/>
          </p:nvSpPr>
          <p:spPr>
            <a:xfrm>
              <a:off x="625264" y="285367"/>
              <a:ext cx="118301" cy="1183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77" name="Rectangle"/>
          <p:cNvSpPr/>
          <p:nvPr/>
        </p:nvSpPr>
        <p:spPr>
          <a:xfrm>
            <a:off x="7407407" y="3697306"/>
            <a:ext cx="1626444" cy="15341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7" grpId="2"/>
      <p:bldP build="whole" bldLvl="1" animBg="1" rev="0" advAuto="0" spid="26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