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5" name="Shape 13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xfrm>
            <a:off x="975358" y="2796864"/>
            <a:ext cx="11054083" cy="2680158"/>
          </a:xfrm>
          <a:prstGeom prst="rect">
            <a:avLst/>
          </a:prstGeom>
        </p:spPr>
        <p:txBody>
          <a:bodyPr lIns="45263" tIns="45263" rIns="45263" bIns="45263"/>
          <a:lstStyle>
            <a:lvl1pPr defTabSz="478648">
              <a:defRPr sz="88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sz="half" idx="1"/>
          </p:nvPr>
        </p:nvSpPr>
        <p:spPr>
          <a:xfrm>
            <a:off x="1950718" y="5477021"/>
            <a:ext cx="9103364" cy="3901442"/>
          </a:xfrm>
          <a:prstGeom prst="rect">
            <a:avLst/>
          </a:prstGeom>
        </p:spPr>
        <p:txBody>
          <a:bodyPr lIns="0" tIns="0" rIns="0" bIns="0" anchor="t"/>
          <a:lstStyle>
            <a:lvl1pPr marL="0" indent="0" defTabSz="478648">
              <a:spcBef>
                <a:spcPts val="24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1pPr>
            <a:lvl2pPr marL="0" indent="0" defTabSz="478648">
              <a:spcBef>
                <a:spcPts val="24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2pPr>
            <a:lvl3pPr marL="0" indent="0" defTabSz="478648">
              <a:spcBef>
                <a:spcPts val="24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3pPr>
            <a:lvl4pPr marL="0" indent="0" defTabSz="478648">
              <a:spcBef>
                <a:spcPts val="24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4pPr>
            <a:lvl5pPr marL="0" indent="0" defTabSz="478648">
              <a:spcBef>
                <a:spcPts val="24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xfrm>
            <a:off x="12018616" y="8539213"/>
            <a:ext cx="335945" cy="361345"/>
          </a:xfrm>
          <a:prstGeom prst="rect">
            <a:avLst/>
          </a:prstGeom>
        </p:spPr>
        <p:txBody>
          <a:bodyPr lIns="60022" tIns="60022" rIns="60022" bIns="60022" anchor="ctr"/>
          <a:lstStyle>
            <a:lvl1pPr algn="r" defTabSz="650240">
              <a:defRPr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Text"/>
          <p:cNvSpPr txBox="1"/>
          <p:nvPr>
            <p:ph type="title"/>
          </p:nvPr>
        </p:nvSpPr>
        <p:spPr>
          <a:xfrm>
            <a:off x="975359" y="2796865"/>
            <a:ext cx="11054082" cy="2680157"/>
          </a:xfrm>
          <a:prstGeom prst="rect">
            <a:avLst/>
          </a:prstGeom>
        </p:spPr>
        <p:txBody>
          <a:bodyPr lIns="45263" tIns="45263" rIns="45263" bIns="45263">
            <a:noAutofit/>
          </a:bodyPr>
          <a:lstStyle>
            <a:lvl1pPr defTabSz="478648">
              <a:defRPr sz="88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7" name="Body Level One…"/>
          <p:cNvSpPr txBox="1"/>
          <p:nvPr>
            <p:ph type="body" sz="half" idx="1"/>
          </p:nvPr>
        </p:nvSpPr>
        <p:spPr>
          <a:xfrm>
            <a:off x="1950719" y="5477021"/>
            <a:ext cx="9103362" cy="390144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defTabSz="478648">
              <a:spcBef>
                <a:spcPts val="24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1pPr>
            <a:lvl2pPr marL="0" indent="336550" defTabSz="478648">
              <a:spcBef>
                <a:spcPts val="24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2pPr>
            <a:lvl3pPr marL="0" indent="673100" defTabSz="478648">
              <a:spcBef>
                <a:spcPts val="24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3pPr>
            <a:lvl4pPr marL="0" indent="1011237" defTabSz="478648">
              <a:spcBef>
                <a:spcPts val="24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4pPr>
            <a:lvl5pPr marL="0" indent="1347787" defTabSz="478648">
              <a:spcBef>
                <a:spcPts val="2400"/>
              </a:spcBef>
              <a:buSzTx/>
              <a:buNone/>
              <a:defRPr sz="4400"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xfrm>
            <a:off x="9320107" y="8478585"/>
            <a:ext cx="3034454" cy="482601"/>
          </a:xfrm>
          <a:prstGeom prst="rect">
            <a:avLst/>
          </a:prstGeom>
        </p:spPr>
        <p:txBody>
          <a:bodyPr wrap="square" lIns="60022" tIns="60022" rIns="60022" bIns="60022" anchor="ctr"/>
          <a:lstStyle>
            <a:lvl1pPr algn="r" defTabSz="650240">
              <a:defRPr>
                <a:uFill>
                  <a:solidFill>
                    <a:srgbClr val="000000"/>
                  </a:solidFill>
                </a:u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8" Type="http://schemas.openxmlformats.org/officeDocument/2006/relationships/image" Target="../media/image21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Relationship Id="rId7" Type="http://schemas.openxmlformats.org/officeDocument/2006/relationships/image" Target="../media/image25.png"/><Relationship Id="rId8" Type="http://schemas.openxmlformats.org/officeDocument/2006/relationships/image" Target="../media/image26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32.png"/><Relationship Id="rId5" Type="http://schemas.openxmlformats.org/officeDocument/2006/relationships/image" Target="../media/image29.png"/><Relationship Id="rId6" Type="http://schemas.openxmlformats.org/officeDocument/2006/relationships/image" Target="../media/image33.png"/><Relationship Id="rId7" Type="http://schemas.openxmlformats.org/officeDocument/2006/relationships/image" Target="../media/image34.png"/><Relationship Id="rId8" Type="http://schemas.openxmlformats.org/officeDocument/2006/relationships/image" Target="../media/image35.png"/><Relationship Id="rId9" Type="http://schemas.openxmlformats.org/officeDocument/2006/relationships/image" Target="../media/image31.png"/><Relationship Id="rId10" Type="http://schemas.openxmlformats.org/officeDocument/2006/relationships/image" Target="../media/image27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Relationship Id="rId3" Type="http://schemas.openxmlformats.org/officeDocument/2006/relationships/image" Target="../media/image36.png"/><Relationship Id="rId4" Type="http://schemas.openxmlformats.org/officeDocument/2006/relationships/image" Target="../media/image10.png"/><Relationship Id="rId5" Type="http://schemas.openxmlformats.org/officeDocument/2006/relationships/image" Target="../media/image37.png"/><Relationship Id="rId6" Type="http://schemas.openxmlformats.org/officeDocument/2006/relationships/image" Target="../media/image38.png"/><Relationship Id="rId7" Type="http://schemas.openxmlformats.org/officeDocument/2006/relationships/image" Target="../media/image39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8.png"/><Relationship Id="rId3" Type="http://schemas.openxmlformats.org/officeDocument/2006/relationships/image" Target="../media/image40.png"/><Relationship Id="rId4" Type="http://schemas.openxmlformats.org/officeDocument/2006/relationships/image" Target="../media/image39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8.png"/><Relationship Id="rId3" Type="http://schemas.openxmlformats.org/officeDocument/2006/relationships/image" Target="../media/image40.png"/><Relationship Id="rId4" Type="http://schemas.openxmlformats.org/officeDocument/2006/relationships/image" Target="../media/image41.png"/><Relationship Id="rId5" Type="http://schemas.openxmlformats.org/officeDocument/2006/relationships/image" Target="../media/image42.png"/><Relationship Id="rId6" Type="http://schemas.openxmlformats.org/officeDocument/2006/relationships/image" Target="../media/image43.png"/><Relationship Id="rId7" Type="http://schemas.openxmlformats.org/officeDocument/2006/relationships/image" Target="../media/image44.png"/><Relationship Id="rId8" Type="http://schemas.openxmlformats.org/officeDocument/2006/relationships/image" Target="../media/image45.png"/><Relationship Id="rId9" Type="http://schemas.openxmlformats.org/officeDocument/2006/relationships/image" Target="../media/image46.png"/><Relationship Id="rId10" Type="http://schemas.openxmlformats.org/officeDocument/2006/relationships/image" Target="../media/image47.png"/><Relationship Id="rId11" Type="http://schemas.openxmlformats.org/officeDocument/2006/relationships/image" Target="../media/image39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8.png"/><Relationship Id="rId3" Type="http://schemas.openxmlformats.org/officeDocument/2006/relationships/image" Target="../media/image40.png"/><Relationship Id="rId4" Type="http://schemas.openxmlformats.org/officeDocument/2006/relationships/image" Target="../media/image39.png"/><Relationship Id="rId5" Type="http://schemas.openxmlformats.org/officeDocument/2006/relationships/image" Target="../media/image48.png"/><Relationship Id="rId6" Type="http://schemas.openxmlformats.org/officeDocument/2006/relationships/image" Target="../media/image49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8.png"/><Relationship Id="rId3" Type="http://schemas.openxmlformats.org/officeDocument/2006/relationships/image" Target="../media/image39.png"/><Relationship Id="rId4" Type="http://schemas.openxmlformats.org/officeDocument/2006/relationships/image" Target="../media/image40.png"/><Relationship Id="rId5" Type="http://schemas.openxmlformats.org/officeDocument/2006/relationships/image" Target="../media/image50.png"/><Relationship Id="rId6" Type="http://schemas.openxmlformats.org/officeDocument/2006/relationships/image" Target="../media/image51.png"/><Relationship Id="rId7" Type="http://schemas.openxmlformats.org/officeDocument/2006/relationships/image" Target="../media/image5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8.png"/><Relationship Id="rId3" Type="http://schemas.openxmlformats.org/officeDocument/2006/relationships/image" Target="../media/image39.png"/><Relationship Id="rId4" Type="http://schemas.openxmlformats.org/officeDocument/2006/relationships/image" Target="../media/image53.png"/><Relationship Id="rId5" Type="http://schemas.openxmlformats.org/officeDocument/2006/relationships/image" Target="../media/image40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8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9.png"/><Relationship Id="rId5" Type="http://schemas.openxmlformats.org/officeDocument/2006/relationships/image" Target="../media/image10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Relationship Id="rId8" Type="http://schemas.openxmlformats.org/officeDocument/2006/relationships/image" Target="../media/image17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sp>
        <p:nvSpPr>
          <p:cNvPr id="138" name="Making time-step infinitely small"/>
          <p:cNvSpPr txBox="1"/>
          <p:nvPr/>
        </p:nvSpPr>
        <p:spPr>
          <a:xfrm>
            <a:off x="1863634" y="3644836"/>
            <a:ext cx="5349114" cy="420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Large Fock space:  dim 2</a:t>
            </a:r>
            <a:r>
              <a:rPr baseline="31999"/>
              <a:t>12</a:t>
            </a:r>
          </a:p>
        </p:txBody>
      </p:sp>
      <p:sp>
        <p:nvSpPr>
          <p:cNvPr id="139" name="H is constant in time"/>
          <p:cNvSpPr txBox="1"/>
          <p:nvPr/>
        </p:nvSpPr>
        <p:spPr>
          <a:xfrm>
            <a:off x="1863634" y="4323660"/>
            <a:ext cx="6634493" cy="420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Use conservation of S</a:t>
            </a:r>
            <a:r>
              <a:rPr baseline="-5999"/>
              <a:t>z </a:t>
            </a:r>
            <a:r>
              <a:t>: (s1, s2) sectors of dim</a:t>
            </a:r>
          </a:p>
        </p:txBody>
      </p:sp>
      <p:sp>
        <p:nvSpPr>
          <p:cNvPr id="140" name="H is constant in time"/>
          <p:cNvSpPr txBox="1"/>
          <p:nvPr/>
        </p:nvSpPr>
        <p:spPr>
          <a:xfrm>
            <a:off x="1863634" y="5002485"/>
            <a:ext cx="7507072" cy="11062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263" tIns="45263" rIns="45263" bIns="45263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For example a </a:t>
            </a:r>
            <a:r>
              <a:rPr b="1"/>
              <a:t>basis</a:t>
            </a:r>
            <a:r>
              <a:t> function from (1,2) sector:</a:t>
            </a:r>
          </a:p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 binary code (10000|101000)</a:t>
            </a:r>
          </a:p>
        </p:txBody>
      </p:sp>
      <p:grpSp>
        <p:nvGrpSpPr>
          <p:cNvPr id="152" name="Group"/>
          <p:cNvGrpSpPr/>
          <p:nvPr/>
        </p:nvGrpSpPr>
        <p:grpSpPr>
          <a:xfrm>
            <a:off x="8610382" y="4985141"/>
            <a:ext cx="2500927" cy="2880807"/>
            <a:chOff x="0" y="0"/>
            <a:chExt cx="2500926" cy="2880806"/>
          </a:xfrm>
        </p:grpSpPr>
        <p:grpSp>
          <p:nvGrpSpPr>
            <p:cNvPr id="148" name="Group"/>
            <p:cNvGrpSpPr/>
            <p:nvPr/>
          </p:nvGrpSpPr>
          <p:grpSpPr>
            <a:xfrm>
              <a:off x="0" y="196566"/>
              <a:ext cx="2500927" cy="2684241"/>
              <a:chOff x="112758" y="0"/>
              <a:chExt cx="2500926" cy="2684239"/>
            </a:xfrm>
          </p:grpSpPr>
          <p:sp>
            <p:nvSpPr>
              <p:cNvPr id="141" name="Oval"/>
              <p:cNvSpPr/>
              <p:nvPr/>
            </p:nvSpPr>
            <p:spPr>
              <a:xfrm>
                <a:off x="1267133" y="0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42" name="Circle"/>
              <p:cNvSpPr/>
              <p:nvPr/>
            </p:nvSpPr>
            <p:spPr>
              <a:xfrm>
                <a:off x="112758" y="116622"/>
                <a:ext cx="2500927" cy="2500927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43" name="Oval"/>
              <p:cNvSpPr/>
              <p:nvPr/>
            </p:nvSpPr>
            <p:spPr>
              <a:xfrm>
                <a:off x="2410374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44" name="Oval"/>
              <p:cNvSpPr/>
              <p:nvPr/>
            </p:nvSpPr>
            <p:spPr>
              <a:xfrm>
                <a:off x="214401" y="1940451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45" name="Oval"/>
              <p:cNvSpPr/>
              <p:nvPr/>
            </p:nvSpPr>
            <p:spPr>
              <a:xfrm>
                <a:off x="1383844" y="2484337"/>
                <a:ext cx="192175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46" name="Oval"/>
              <p:cNvSpPr/>
              <p:nvPr/>
            </p:nvSpPr>
            <p:spPr>
              <a:xfrm>
                <a:off x="2372274" y="1864251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47" name="Oval"/>
              <p:cNvSpPr/>
              <p:nvPr/>
            </p:nvSpPr>
            <p:spPr>
              <a:xfrm>
                <a:off x="163602" y="709267"/>
                <a:ext cx="192173" cy="199903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149" name="Line"/>
            <p:cNvSpPr/>
            <p:nvPr/>
          </p:nvSpPr>
          <p:spPr>
            <a:xfrm flipV="1">
              <a:off x="1223478" y="0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1350478" y="25400"/>
              <a:ext cx="1" cy="420480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2353778" y="2030918"/>
              <a:ext cx="1" cy="42048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pic>
        <p:nvPicPr>
          <p:cNvPr id="153" name="binom_6_s_1_bino.pdf" descr="binom_6_s_1_bino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00193" y="4191000"/>
            <a:ext cx="1231901" cy="685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6704" y="1729915"/>
            <a:ext cx="6032783" cy="104761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Time-dependent (dynamical) correlations</a:t>
            </a:r>
          </a:p>
        </p:txBody>
      </p:sp>
      <p:sp>
        <p:nvSpPr>
          <p:cNvPr id="559" name="Spectral representation"/>
          <p:cNvSpPr txBox="1"/>
          <p:nvPr/>
        </p:nvSpPr>
        <p:spPr>
          <a:xfrm>
            <a:off x="366886" y="1002797"/>
            <a:ext cx="3159026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Spectral representation</a:t>
            </a:r>
          </a:p>
        </p:txBody>
      </p:sp>
      <p:pic>
        <p:nvPicPr>
          <p:cNvPr id="560" name="langle_psi_g|e^i.pdf" descr="langle_psi_g|e^i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56593" y="1686682"/>
            <a:ext cx="6921501" cy="1346201"/>
          </a:xfrm>
          <a:prstGeom prst="rect">
            <a:avLst/>
          </a:prstGeom>
          <a:ln w="12700">
            <a:miter lim="400000"/>
          </a:ln>
        </p:spPr>
      </p:pic>
      <p:sp>
        <p:nvSpPr>
          <p:cNvPr id="561" name="Fourier transform:"/>
          <p:cNvSpPr txBox="1"/>
          <p:nvPr/>
        </p:nvSpPr>
        <p:spPr>
          <a:xfrm>
            <a:off x="404986" y="2967715"/>
            <a:ext cx="2357438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Fourier transform:</a:t>
            </a:r>
          </a:p>
        </p:txBody>
      </p:sp>
      <p:pic>
        <p:nvPicPr>
          <p:cNvPr id="562" name="G_AB_(t)=.pdf" descr="G_AB_(t)=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81781" y="1739337"/>
            <a:ext cx="1181101" cy="292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3" name="G_AB_(_omega)=_i.pdf" descr="G_AB_(_omega)=_i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66166" y="3582177"/>
            <a:ext cx="3517901" cy="660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4" name="=_sum_n_langle_p.pdf" descr="=_sum_n_langle_p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043452" y="3550427"/>
            <a:ext cx="4965701" cy="723901"/>
          </a:xfrm>
          <a:prstGeom prst="rect">
            <a:avLst/>
          </a:prstGeom>
          <a:ln w="12700">
            <a:miter lim="400000"/>
          </a:ln>
        </p:spPr>
      </p:pic>
      <p:sp>
        <p:nvSpPr>
          <p:cNvPr id="565" name="Oval"/>
          <p:cNvSpPr/>
          <p:nvPr/>
        </p:nvSpPr>
        <p:spPr>
          <a:xfrm>
            <a:off x="6496922" y="3300975"/>
            <a:ext cx="2850209" cy="1222804"/>
          </a:xfrm>
          <a:prstGeom prst="ellipse">
            <a:avLst/>
          </a:prstGeom>
          <a:ln w="25400">
            <a:solidFill>
              <a:srgbClr val="FF2600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66" name="Problem"/>
          <p:cNvSpPr txBox="1"/>
          <p:nvPr/>
        </p:nvSpPr>
        <p:spPr>
          <a:xfrm>
            <a:off x="9091786" y="3174314"/>
            <a:ext cx="1022878" cy="407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21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Problem</a:t>
            </a:r>
          </a:p>
        </p:txBody>
      </p:sp>
      <p:grpSp>
        <p:nvGrpSpPr>
          <p:cNvPr id="574" name="Group"/>
          <p:cNvGrpSpPr/>
          <p:nvPr/>
        </p:nvGrpSpPr>
        <p:grpSpPr>
          <a:xfrm>
            <a:off x="6484731" y="4425487"/>
            <a:ext cx="2860098" cy="1628371"/>
            <a:chOff x="0" y="0"/>
            <a:chExt cx="2860096" cy="1628370"/>
          </a:xfrm>
        </p:grpSpPr>
        <p:graphicFrame>
          <p:nvGraphicFramePr>
            <p:cNvPr id="567" name="Table"/>
            <p:cNvGraphicFramePr/>
            <p:nvPr/>
          </p:nvGraphicFramePr>
          <p:xfrm>
            <a:off x="448890" y="412550"/>
            <a:ext cx="2411207" cy="1215821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{2708684C-4D16-4618-839F-0558EEFCDFE6}</a:tableStyleId>
                </a:tblPr>
                <a:tblGrid>
                  <a:gridCol w="401867"/>
                  <a:gridCol w="401867"/>
                  <a:gridCol w="401867"/>
                  <a:gridCol w="401867"/>
                  <a:gridCol w="401867"/>
                  <a:gridCol w="401867"/>
                </a:tblGrid>
                <a:tr h="202636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  <a:lnT w="12700"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T w="12700"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T w="12700"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T w="12700"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T w="12700"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  <a:lnT w="12700">
                        <a:miter lim="400000"/>
                      </a:lnT>
                    </a:tcPr>
                  </a:tc>
                </a:tr>
                <a:tr h="202636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</a:tcPr>
                  </a:tc>
                </a:tr>
                <a:tr h="202636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</a:tcPr>
                  </a:tc>
                </a:tr>
                <a:tr h="202636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</a:tcPr>
                  </a:tc>
                </a:tr>
                <a:tr h="202636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</a:tcPr>
                  </a:tc>
                </a:tr>
                <a:tr h="202636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  <a:lnB w="1270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B w="1270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B w="1270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B w="1270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B w="1270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  <a:lnB w="12700">
                        <a:miter lim="400000"/>
                      </a:lnB>
                    </a:tcPr>
                  </a:tc>
                </a:tr>
              </a:tbl>
            </a:graphicData>
          </a:graphic>
        </p:graphicFrame>
        <p:sp>
          <p:nvSpPr>
            <p:cNvPr id="568" name="space"/>
            <p:cNvSpPr txBox="1"/>
            <p:nvPr/>
          </p:nvSpPr>
          <p:spPr>
            <a:xfrm rot="16200000">
              <a:off x="-95989" y="893807"/>
              <a:ext cx="440892" cy="2489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15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space</a:t>
              </a:r>
            </a:p>
          </p:txBody>
        </p:sp>
        <p:sp>
          <p:nvSpPr>
            <p:cNvPr id="569" name="Line"/>
            <p:cNvSpPr/>
            <p:nvPr/>
          </p:nvSpPr>
          <p:spPr>
            <a:xfrm flipV="1">
              <a:off x="265181" y="696350"/>
              <a:ext cx="1" cy="64382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1308689" y="234167"/>
              <a:ext cx="683436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571" name="time"/>
            <p:cNvSpPr txBox="1"/>
            <p:nvPr/>
          </p:nvSpPr>
          <p:spPr>
            <a:xfrm>
              <a:off x="1452069" y="0"/>
              <a:ext cx="355809" cy="2489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15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time</a:t>
              </a:r>
            </a:p>
          </p:txBody>
        </p:sp>
        <p:sp>
          <p:nvSpPr>
            <p:cNvPr id="572" name="Oval"/>
            <p:cNvSpPr/>
            <p:nvPr/>
          </p:nvSpPr>
          <p:spPr>
            <a:xfrm>
              <a:off x="794322" y="1365471"/>
              <a:ext cx="98368" cy="102325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73" name="Oval"/>
            <p:cNvSpPr/>
            <p:nvPr/>
          </p:nvSpPr>
          <p:spPr>
            <a:xfrm>
              <a:off x="1591006" y="1365471"/>
              <a:ext cx="98369" cy="102325"/>
            </a:xfrm>
            <a:prstGeom prst="ellipse">
              <a:avLst/>
            </a:prstGeom>
            <a:solidFill>
              <a:srgbClr val="91919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grpSp>
        <p:nvGrpSpPr>
          <p:cNvPr id="585" name="Group"/>
          <p:cNvGrpSpPr/>
          <p:nvPr/>
        </p:nvGrpSpPr>
        <p:grpSpPr>
          <a:xfrm>
            <a:off x="9560445" y="4425487"/>
            <a:ext cx="2860098" cy="1628371"/>
            <a:chOff x="0" y="0"/>
            <a:chExt cx="2860096" cy="1628370"/>
          </a:xfrm>
        </p:grpSpPr>
        <p:grpSp>
          <p:nvGrpSpPr>
            <p:cNvPr id="582" name="Group"/>
            <p:cNvGrpSpPr/>
            <p:nvPr/>
          </p:nvGrpSpPr>
          <p:grpSpPr>
            <a:xfrm>
              <a:off x="0" y="0"/>
              <a:ext cx="2860097" cy="1628371"/>
              <a:chOff x="0" y="0"/>
              <a:chExt cx="2860096" cy="1628370"/>
            </a:xfrm>
          </p:grpSpPr>
          <p:graphicFrame>
            <p:nvGraphicFramePr>
              <p:cNvPr id="575" name="Table"/>
              <p:cNvGraphicFramePr/>
              <p:nvPr/>
            </p:nvGraphicFramePr>
            <p:xfrm>
              <a:off x="448890" y="412550"/>
              <a:ext cx="2411207" cy="1215821"/>
            </p:xfrm>
            <a:graphic xmlns:a="http://schemas.openxmlformats.org/drawingml/2006/main">
              <a:graphicData uri="http://schemas.openxmlformats.org/drawingml/2006/table">
                <a:tbl>
                  <a:tblPr firstCol="0" firstRow="0" lastCol="0" lastRow="0" bandCol="0" bandRow="0" rtl="0">
                    <a:tableStyleId>{2708684C-4D16-4618-839F-0558EEFCDFE6}</a:tableStyleId>
                  </a:tblPr>
                  <a:tblGrid>
                    <a:gridCol w="401867"/>
                    <a:gridCol w="401867"/>
                    <a:gridCol w="401867"/>
                    <a:gridCol w="401867"/>
                    <a:gridCol w="401867"/>
                    <a:gridCol w="401867"/>
                  </a:tblGrid>
                  <a:tr h="202636"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miter lim="400000"/>
                        </a:lnL>
                        <a:lnT w="12700">
                          <a:miter lim="400000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T w="12700">
                          <a:miter lim="400000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T w="12700">
                          <a:miter lim="400000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T w="12700">
                          <a:miter lim="400000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T w="12700">
                          <a:miter lim="400000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R w="12700">
                          <a:miter lim="400000"/>
                        </a:lnR>
                        <a:lnT w="12700">
                          <a:miter lim="400000"/>
                        </a:lnT>
                      </a:tcPr>
                    </a:tc>
                  </a:tr>
                  <a:tr h="202636"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miter lim="400000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R w="12700">
                          <a:miter lim="400000"/>
                        </a:lnR>
                      </a:tcPr>
                    </a:tc>
                  </a:tr>
                  <a:tr h="202636"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miter lim="400000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R w="12700">
                          <a:miter lim="400000"/>
                        </a:lnR>
                      </a:tcPr>
                    </a:tc>
                  </a:tr>
                  <a:tr h="202636"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miter lim="400000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R w="12700">
                          <a:miter lim="400000"/>
                        </a:lnR>
                      </a:tcPr>
                    </a:tc>
                  </a:tr>
                  <a:tr h="202636"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miter lim="400000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R w="12700">
                          <a:miter lim="400000"/>
                        </a:lnR>
                      </a:tcPr>
                    </a:tc>
                  </a:tr>
                  <a:tr h="202636"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miter lim="400000"/>
                        </a:lnL>
                        <a:lnB w="12700"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B w="12700"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B w="12700"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B w="12700"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B w="12700"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R w="12700">
                          <a:miter lim="400000"/>
                        </a:lnR>
                        <a:lnB w="12700">
                          <a:miter lim="400000"/>
                        </a:lnB>
                      </a:tcPr>
                    </a:tc>
                  </a:tr>
                </a:tbl>
              </a:graphicData>
            </a:graphic>
          </p:graphicFrame>
          <p:sp>
            <p:nvSpPr>
              <p:cNvPr id="576" name="space"/>
              <p:cNvSpPr txBox="1"/>
              <p:nvPr/>
            </p:nvSpPr>
            <p:spPr>
              <a:xfrm rot="16200000">
                <a:off x="-95989" y="893807"/>
                <a:ext cx="440892" cy="2489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 marL="239324" indent="-239324" algn="l" defTabSz="478648">
                  <a:tabLst>
                    <a:tab pos="952500" algn="l"/>
                    <a:tab pos="1905000" algn="l"/>
                    <a:tab pos="2870200" algn="l"/>
                    <a:tab pos="3822700" algn="l"/>
                    <a:tab pos="4775200" algn="l"/>
                    <a:tab pos="5740400" algn="l"/>
                    <a:tab pos="6692900" algn="l"/>
                    <a:tab pos="7658100" algn="l"/>
                    <a:tab pos="8610600" algn="l"/>
                    <a:tab pos="9563100" algn="l"/>
                    <a:tab pos="10528300" algn="l"/>
                  </a:tabLst>
                  <a:defRPr b="0" i="1" sz="15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space</a:t>
                </a:r>
              </a:p>
            </p:txBody>
          </p:sp>
          <p:sp>
            <p:nvSpPr>
              <p:cNvPr id="577" name="Line"/>
              <p:cNvSpPr/>
              <p:nvPr/>
            </p:nvSpPr>
            <p:spPr>
              <a:xfrm flipV="1">
                <a:off x="265181" y="696350"/>
                <a:ext cx="1" cy="643829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578" name="Line"/>
              <p:cNvSpPr/>
              <p:nvPr/>
            </p:nvSpPr>
            <p:spPr>
              <a:xfrm>
                <a:off x="1308689" y="234167"/>
                <a:ext cx="683436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579" name="time"/>
              <p:cNvSpPr txBox="1"/>
              <p:nvPr/>
            </p:nvSpPr>
            <p:spPr>
              <a:xfrm>
                <a:off x="1452069" y="0"/>
                <a:ext cx="355809" cy="2489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 marL="239324" indent="-239324" algn="l" defTabSz="478648">
                  <a:tabLst>
                    <a:tab pos="952500" algn="l"/>
                    <a:tab pos="1905000" algn="l"/>
                    <a:tab pos="2870200" algn="l"/>
                    <a:tab pos="3822700" algn="l"/>
                    <a:tab pos="4775200" algn="l"/>
                    <a:tab pos="5740400" algn="l"/>
                    <a:tab pos="6692900" algn="l"/>
                    <a:tab pos="7658100" algn="l"/>
                    <a:tab pos="8610600" algn="l"/>
                    <a:tab pos="9563100" algn="l"/>
                    <a:tab pos="10528300" algn="l"/>
                  </a:tabLst>
                  <a:defRPr b="0" i="1" sz="15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time</a:t>
                </a:r>
              </a:p>
            </p:txBody>
          </p:sp>
          <p:sp>
            <p:nvSpPr>
              <p:cNvPr id="580" name="Oval"/>
              <p:cNvSpPr/>
              <p:nvPr/>
            </p:nvSpPr>
            <p:spPr>
              <a:xfrm>
                <a:off x="2000822" y="1365471"/>
                <a:ext cx="98368" cy="102325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581" name="Oval"/>
              <p:cNvSpPr/>
              <p:nvPr/>
            </p:nvSpPr>
            <p:spPr>
              <a:xfrm>
                <a:off x="1591006" y="1365471"/>
                <a:ext cx="98369" cy="102325"/>
              </a:xfrm>
              <a:prstGeom prst="ellipse">
                <a:avLst/>
              </a:prstGeom>
              <a:solidFill>
                <a:srgbClr val="91919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583" name="Line"/>
            <p:cNvSpPr/>
            <p:nvPr/>
          </p:nvSpPr>
          <p:spPr>
            <a:xfrm flipV="1">
              <a:off x="1558992" y="1281527"/>
              <a:ext cx="569407" cy="280446"/>
            </a:xfrm>
            <a:prstGeom prst="line">
              <a:avLst/>
            </a:prstGeom>
            <a:noFill/>
            <a:ln w="127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 flipH="1" flipV="1">
              <a:off x="1571692" y="1294227"/>
              <a:ext cx="569407" cy="280446"/>
            </a:xfrm>
            <a:prstGeom prst="line">
              <a:avLst/>
            </a:prstGeom>
            <a:noFill/>
            <a:ln w="127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pic>
        <p:nvPicPr>
          <p:cNvPr id="586" name="G_AB_(t)=_Theta(.pdf" descr="G_AB_(t)=_Theta(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87511" y="5277792"/>
            <a:ext cx="4381501" cy="342901"/>
          </a:xfrm>
          <a:prstGeom prst="rect">
            <a:avLst/>
          </a:prstGeom>
          <a:ln w="12700">
            <a:miter lim="400000"/>
          </a:ln>
        </p:spPr>
      </p:pic>
      <p:sp>
        <p:nvSpPr>
          <p:cNvPr id="587" name="Retarded (causal) Green's function:"/>
          <p:cNvSpPr txBox="1"/>
          <p:nvPr/>
        </p:nvSpPr>
        <p:spPr>
          <a:xfrm>
            <a:off x="354186" y="4696809"/>
            <a:ext cx="4426149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Retarded (causal) Green's function:</a:t>
            </a:r>
          </a:p>
        </p:txBody>
      </p:sp>
      <p:sp>
        <p:nvSpPr>
          <p:cNvPr id="588" name="Treat omega as a complex variable:"/>
          <p:cNvSpPr txBox="1"/>
          <p:nvPr/>
        </p:nvSpPr>
        <p:spPr>
          <a:xfrm>
            <a:off x="344810" y="6068409"/>
            <a:ext cx="4444901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Treat omega as a complex variable:</a:t>
            </a:r>
          </a:p>
        </p:txBody>
      </p:sp>
      <p:pic>
        <p:nvPicPr>
          <p:cNvPr id="589" name="int_-_infty^inft.pdf" descr="int_-_infty^inft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35793" y="6795134"/>
            <a:ext cx="8445501" cy="673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90" name="1920px-Contour_of_KKR.svg.png" descr="1920px-Contour_of_KKR.svg.png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232826" y="6754306"/>
            <a:ext cx="3308697" cy="2681423"/>
          </a:xfrm>
          <a:prstGeom prst="rect">
            <a:avLst/>
          </a:prstGeom>
          <a:ln w="12700">
            <a:miter lim="400000"/>
          </a:ln>
        </p:spPr>
      </p:pic>
      <p:sp>
        <p:nvSpPr>
          <p:cNvPr id="591" name="Callout"/>
          <p:cNvSpPr/>
          <p:nvPr/>
        </p:nvSpPr>
        <p:spPr>
          <a:xfrm>
            <a:off x="7977435" y="5814916"/>
            <a:ext cx="3817542" cy="24983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59" y="0"/>
                </a:moveTo>
                <a:cubicBezTo>
                  <a:pt x="161" y="0"/>
                  <a:pt x="0" y="246"/>
                  <a:pt x="0" y="549"/>
                </a:cubicBezTo>
                <a:lnTo>
                  <a:pt x="0" y="5548"/>
                </a:lnTo>
                <a:cubicBezTo>
                  <a:pt x="0" y="5852"/>
                  <a:pt x="161" y="6097"/>
                  <a:pt x="359" y="6097"/>
                </a:cubicBezTo>
                <a:lnTo>
                  <a:pt x="15654" y="6097"/>
                </a:lnTo>
                <a:lnTo>
                  <a:pt x="16372" y="21600"/>
                </a:lnTo>
                <a:lnTo>
                  <a:pt x="17091" y="6097"/>
                </a:lnTo>
                <a:lnTo>
                  <a:pt x="21241" y="6097"/>
                </a:lnTo>
                <a:cubicBezTo>
                  <a:pt x="21439" y="6097"/>
                  <a:pt x="21600" y="5852"/>
                  <a:pt x="21600" y="5548"/>
                </a:cubicBezTo>
                <a:lnTo>
                  <a:pt x="21600" y="549"/>
                </a:lnTo>
                <a:cubicBezTo>
                  <a:pt x="21600" y="246"/>
                  <a:pt x="21439" y="0"/>
                  <a:pt x="21241" y="0"/>
                </a:cubicBezTo>
                <a:lnTo>
                  <a:pt x="359" y="0"/>
                </a:lnTo>
                <a:close/>
              </a:path>
            </a:pathLst>
          </a:custGeom>
          <a:solidFill>
            <a:srgbClr val="D6D6D6"/>
          </a:solidFill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pic>
        <p:nvPicPr>
          <p:cNvPr id="592" name="frac_1_omega^+-E.pdf" descr="frac_1_omega^+-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552011" y="5953670"/>
            <a:ext cx="2946401" cy="419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Time-dependent (dynamical) correlations</a:t>
            </a:r>
          </a:p>
        </p:txBody>
      </p:sp>
      <p:sp>
        <p:nvSpPr>
          <p:cNvPr id="595" name="Spectral representation"/>
          <p:cNvSpPr txBox="1"/>
          <p:nvPr/>
        </p:nvSpPr>
        <p:spPr>
          <a:xfrm>
            <a:off x="366886" y="1002797"/>
            <a:ext cx="3159026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Spectral representation</a:t>
            </a:r>
          </a:p>
        </p:txBody>
      </p:sp>
      <p:pic>
        <p:nvPicPr>
          <p:cNvPr id="596" name="G_AB_(_omega)=_i.pdf" descr="G_AB_(_omega)=_i.pdf"/>
          <p:cNvPicPr>
            <a:picLocks noChangeAspect="1"/>
          </p:cNvPicPr>
          <p:nvPr/>
        </p:nvPicPr>
        <p:blipFill>
          <a:blip r:embed="rId2">
            <a:extLst/>
          </a:blip>
          <a:srcRect l="0" t="0" r="70320" b="0"/>
          <a:stretch>
            <a:fillRect/>
          </a:stretch>
        </p:blipFill>
        <p:spPr>
          <a:xfrm>
            <a:off x="531266" y="2623410"/>
            <a:ext cx="1044080" cy="660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97" name="=_sum_n_langle_p.pdf" descr="=_sum_n_langle_p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45493" y="2642460"/>
            <a:ext cx="4965701" cy="723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98" name="G_AB_(t)=_Theta(.pdf" descr="G_AB_(t)=_Theta(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12911" y="2013892"/>
            <a:ext cx="4381501" cy="342901"/>
          </a:xfrm>
          <a:prstGeom prst="rect">
            <a:avLst/>
          </a:prstGeom>
          <a:ln w="12700">
            <a:miter lim="400000"/>
          </a:ln>
        </p:spPr>
      </p:pic>
      <p:sp>
        <p:nvSpPr>
          <p:cNvPr id="599" name="Retarded (causal) Green's function:"/>
          <p:cNvSpPr txBox="1"/>
          <p:nvPr/>
        </p:nvSpPr>
        <p:spPr>
          <a:xfrm>
            <a:off x="354186" y="1439532"/>
            <a:ext cx="4426149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Retarded (causal) Green's function:</a:t>
            </a:r>
          </a:p>
        </p:txBody>
      </p:sp>
      <p:grpSp>
        <p:nvGrpSpPr>
          <p:cNvPr id="603" name="Group"/>
          <p:cNvGrpSpPr/>
          <p:nvPr/>
        </p:nvGrpSpPr>
        <p:grpSpPr>
          <a:xfrm>
            <a:off x="7571035" y="1293716"/>
            <a:ext cx="4564088" cy="3620813"/>
            <a:chOff x="0" y="0"/>
            <a:chExt cx="4564086" cy="3620812"/>
          </a:xfrm>
        </p:grpSpPr>
        <p:pic>
          <p:nvPicPr>
            <p:cNvPr id="600" name="1920px-Contour_of_KKR.svg.png" descr="1920px-Contour_of_KKR.svg.png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0" t="0" r="0" b="0"/>
            <a:stretch>
              <a:fillRect/>
            </a:stretch>
          </p:blipFill>
          <p:spPr>
            <a:xfrm>
              <a:off x="1255390" y="939389"/>
              <a:ext cx="3308697" cy="268142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01" name="Callout"/>
            <p:cNvSpPr/>
            <p:nvPr/>
          </p:nvSpPr>
          <p:spPr>
            <a:xfrm>
              <a:off x="0" y="0"/>
              <a:ext cx="3817541" cy="2498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59" y="0"/>
                  </a:moveTo>
                  <a:cubicBezTo>
                    <a:pt x="161" y="0"/>
                    <a:pt x="0" y="246"/>
                    <a:pt x="0" y="549"/>
                  </a:cubicBezTo>
                  <a:lnTo>
                    <a:pt x="0" y="5548"/>
                  </a:lnTo>
                  <a:cubicBezTo>
                    <a:pt x="0" y="5852"/>
                    <a:pt x="161" y="6097"/>
                    <a:pt x="359" y="6097"/>
                  </a:cubicBezTo>
                  <a:lnTo>
                    <a:pt x="15654" y="6097"/>
                  </a:lnTo>
                  <a:lnTo>
                    <a:pt x="16372" y="21600"/>
                  </a:lnTo>
                  <a:lnTo>
                    <a:pt x="17091" y="6097"/>
                  </a:lnTo>
                  <a:lnTo>
                    <a:pt x="21241" y="6097"/>
                  </a:lnTo>
                  <a:cubicBezTo>
                    <a:pt x="21439" y="6097"/>
                    <a:pt x="21600" y="5852"/>
                    <a:pt x="21600" y="5548"/>
                  </a:cubicBezTo>
                  <a:lnTo>
                    <a:pt x="21600" y="549"/>
                  </a:lnTo>
                  <a:cubicBezTo>
                    <a:pt x="21600" y="246"/>
                    <a:pt x="21439" y="0"/>
                    <a:pt x="21241" y="0"/>
                  </a:cubicBezTo>
                  <a:lnTo>
                    <a:pt x="359" y="0"/>
                  </a:lnTo>
                  <a:close/>
                </a:path>
              </a:pathLst>
            </a:custGeom>
            <a:solidFill>
              <a:srgbClr val="D6D6D6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pic>
          <p:nvPicPr>
            <p:cNvPr id="602" name="frac_1_omega^+-E.pdf" descr="frac_1_omega^+-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74575" y="138754"/>
              <a:ext cx="2946401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604" name="operatorname_Im_.pdf" descr="operatorname_Im_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27124" y="4708326"/>
            <a:ext cx="5245101" cy="596901"/>
          </a:xfrm>
          <a:prstGeom prst="rect">
            <a:avLst/>
          </a:prstGeom>
          <a:ln w="12700">
            <a:miter lim="400000"/>
          </a:ln>
        </p:spPr>
      </p:pic>
      <p:sp>
        <p:nvSpPr>
          <p:cNvPr id="605" name="Physical meaning"/>
          <p:cNvSpPr txBox="1"/>
          <p:nvPr/>
        </p:nvSpPr>
        <p:spPr>
          <a:xfrm>
            <a:off x="557386" y="4036135"/>
            <a:ext cx="2391966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Physical meaning</a:t>
            </a:r>
          </a:p>
        </p:txBody>
      </p:sp>
      <p:pic>
        <p:nvPicPr>
          <p:cNvPr id="606" name="Screenshot 2020-11-13 at 11.29.19.png" descr="Screenshot 2020-11-13 at 11.29.19.png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306852" y="6647193"/>
            <a:ext cx="3822701" cy="1600201"/>
          </a:xfrm>
          <a:prstGeom prst="rect">
            <a:avLst/>
          </a:prstGeom>
          <a:ln w="12700">
            <a:miter lim="400000"/>
          </a:ln>
        </p:spPr>
      </p:pic>
      <p:sp>
        <p:nvSpPr>
          <p:cNvPr id="607" name="Line"/>
          <p:cNvSpPr/>
          <p:nvPr/>
        </p:nvSpPr>
        <p:spPr>
          <a:xfrm>
            <a:off x="656394" y="7599692"/>
            <a:ext cx="1635150" cy="1"/>
          </a:xfrm>
          <a:prstGeom prst="line">
            <a:avLst/>
          </a:prstGeom>
          <a:ln w="381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8" name="Line"/>
          <p:cNvSpPr/>
          <p:nvPr/>
        </p:nvSpPr>
        <p:spPr>
          <a:xfrm>
            <a:off x="8017860" y="7599692"/>
            <a:ext cx="1635150" cy="1"/>
          </a:xfrm>
          <a:prstGeom prst="line">
            <a:avLst/>
          </a:prstGeom>
          <a:ln w="381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09" name="Line"/>
          <p:cNvSpPr/>
          <p:nvPr/>
        </p:nvSpPr>
        <p:spPr>
          <a:xfrm>
            <a:off x="8017860" y="7256792"/>
            <a:ext cx="1635150" cy="1"/>
          </a:xfrm>
          <a:prstGeom prst="line">
            <a:avLst/>
          </a:prstGeom>
          <a:ln w="381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0" name="Line"/>
          <p:cNvSpPr/>
          <p:nvPr/>
        </p:nvSpPr>
        <p:spPr>
          <a:xfrm>
            <a:off x="8017860" y="6012635"/>
            <a:ext cx="1635150" cy="1"/>
          </a:xfrm>
          <a:prstGeom prst="line">
            <a:avLst/>
          </a:prstGeom>
          <a:ln w="381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1" name="Line"/>
          <p:cNvSpPr/>
          <p:nvPr/>
        </p:nvSpPr>
        <p:spPr>
          <a:xfrm>
            <a:off x="8017860" y="6806164"/>
            <a:ext cx="1635150" cy="1"/>
          </a:xfrm>
          <a:prstGeom prst="line">
            <a:avLst/>
          </a:prstGeom>
          <a:ln w="381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2" name="Line"/>
          <p:cNvSpPr/>
          <p:nvPr/>
        </p:nvSpPr>
        <p:spPr>
          <a:xfrm flipV="1">
            <a:off x="8216710" y="7249956"/>
            <a:ext cx="1" cy="335104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arrow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3" name="Line"/>
          <p:cNvSpPr/>
          <p:nvPr/>
        </p:nvSpPr>
        <p:spPr>
          <a:xfrm flipV="1">
            <a:off x="8521510" y="6777466"/>
            <a:ext cx="1" cy="807594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arrow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4" name="Line"/>
          <p:cNvSpPr/>
          <p:nvPr/>
        </p:nvSpPr>
        <p:spPr>
          <a:xfrm flipV="1">
            <a:off x="9016810" y="6024728"/>
            <a:ext cx="1" cy="1562237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arrow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15" name="long 𝜔-pulse"/>
          <p:cNvSpPr txBox="1"/>
          <p:nvPr/>
        </p:nvSpPr>
        <p:spPr>
          <a:xfrm>
            <a:off x="4392786" y="6248399"/>
            <a:ext cx="1488520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21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long 𝜔-pulse</a:t>
            </a:r>
          </a:p>
        </p:txBody>
      </p:sp>
      <p:sp>
        <p:nvSpPr>
          <p:cNvPr id="616" name="ground state"/>
          <p:cNvSpPr txBox="1"/>
          <p:nvPr/>
        </p:nvSpPr>
        <p:spPr>
          <a:xfrm>
            <a:off x="752223" y="7602254"/>
            <a:ext cx="1445327" cy="407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21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ground state</a:t>
            </a:r>
          </a:p>
        </p:txBody>
      </p:sp>
      <p:sp>
        <p:nvSpPr>
          <p:cNvPr id="617" name="exited states"/>
          <p:cNvSpPr txBox="1"/>
          <p:nvPr/>
        </p:nvSpPr>
        <p:spPr>
          <a:xfrm>
            <a:off x="10061323" y="6433854"/>
            <a:ext cx="1425142" cy="407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21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exited states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Time-dependent (dynamical) correlations</a:t>
            </a:r>
          </a:p>
        </p:txBody>
      </p:sp>
      <p:pic>
        <p:nvPicPr>
          <p:cNvPr id="620" name="operatorname_Im_.pdf" descr="operatorname_Im_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0124" y="1972375"/>
            <a:ext cx="5245101" cy="596901"/>
          </a:xfrm>
          <a:prstGeom prst="rect">
            <a:avLst/>
          </a:prstGeom>
          <a:ln w="12700">
            <a:miter lim="400000"/>
          </a:ln>
        </p:spPr>
      </p:pic>
      <p:sp>
        <p:nvSpPr>
          <p:cNvPr id="621" name="Physical meaning"/>
          <p:cNvSpPr txBox="1"/>
          <p:nvPr/>
        </p:nvSpPr>
        <p:spPr>
          <a:xfrm>
            <a:off x="455786" y="1305635"/>
            <a:ext cx="2391966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Physical meaning</a:t>
            </a:r>
          </a:p>
        </p:txBody>
      </p:sp>
      <p:grpSp>
        <p:nvGrpSpPr>
          <p:cNvPr id="634" name="Group"/>
          <p:cNvGrpSpPr/>
          <p:nvPr/>
        </p:nvGrpSpPr>
        <p:grpSpPr>
          <a:xfrm>
            <a:off x="719894" y="2482035"/>
            <a:ext cx="10830071" cy="2234758"/>
            <a:chOff x="0" y="0"/>
            <a:chExt cx="10830070" cy="2234757"/>
          </a:xfrm>
        </p:grpSpPr>
        <p:pic>
          <p:nvPicPr>
            <p:cNvPr id="622" name="Screenshot 2020-11-13 at 11.29.19.png" descr="Screenshot 2020-11-13 at 11.29.19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650457" y="634557"/>
              <a:ext cx="3822701" cy="160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23" name="Line"/>
            <p:cNvSpPr/>
            <p:nvPr/>
          </p:nvSpPr>
          <p:spPr>
            <a:xfrm>
              <a:off x="0" y="1587057"/>
              <a:ext cx="1635150" cy="1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7361465" y="1587057"/>
              <a:ext cx="1635150" cy="1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7361465" y="1244157"/>
              <a:ext cx="1635150" cy="1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7361465" y="0"/>
              <a:ext cx="1635150" cy="0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7361465" y="793528"/>
              <a:ext cx="1635150" cy="1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 flipV="1">
              <a:off x="7560316" y="1237320"/>
              <a:ext cx="1" cy="335104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arrow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 flipV="1">
              <a:off x="7865115" y="764830"/>
              <a:ext cx="1" cy="807595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miter lim="400000"/>
              <a:tailEnd type="arrow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 flipV="1">
              <a:off x="8360416" y="12092"/>
              <a:ext cx="1" cy="1562237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400000"/>
              <a:tailEnd type="arrow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31" name="long 𝜔-pulse"/>
            <p:cNvSpPr txBox="1"/>
            <p:nvPr/>
          </p:nvSpPr>
          <p:spPr>
            <a:xfrm>
              <a:off x="3736391" y="235764"/>
              <a:ext cx="1488521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long 𝜔-pulse</a:t>
              </a:r>
            </a:p>
          </p:txBody>
        </p:sp>
        <p:sp>
          <p:nvSpPr>
            <p:cNvPr id="632" name="ground state"/>
            <p:cNvSpPr txBox="1"/>
            <p:nvPr/>
          </p:nvSpPr>
          <p:spPr>
            <a:xfrm>
              <a:off x="95829" y="1589618"/>
              <a:ext cx="1445327" cy="4077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ground state</a:t>
              </a:r>
            </a:p>
          </p:txBody>
        </p:sp>
        <p:sp>
          <p:nvSpPr>
            <p:cNvPr id="633" name="exited states"/>
            <p:cNvSpPr txBox="1"/>
            <p:nvPr/>
          </p:nvSpPr>
          <p:spPr>
            <a:xfrm>
              <a:off x="9404929" y="421218"/>
              <a:ext cx="1425142" cy="4077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exited states</a:t>
              </a:r>
            </a:p>
          </p:txBody>
        </p:sp>
      </p:grpSp>
      <p:sp>
        <p:nvSpPr>
          <p:cNvPr id="635" name="Examples:"/>
          <p:cNvSpPr txBox="1"/>
          <p:nvPr/>
        </p:nvSpPr>
        <p:spPr>
          <a:xfrm>
            <a:off x="443086" y="4997574"/>
            <a:ext cx="1562101" cy="774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Examples:</a:t>
            </a:r>
          </a:p>
        </p:txBody>
      </p:sp>
      <p:grpSp>
        <p:nvGrpSpPr>
          <p:cNvPr id="642" name="Group"/>
          <p:cNvGrpSpPr/>
          <p:nvPr/>
        </p:nvGrpSpPr>
        <p:grpSpPr>
          <a:xfrm>
            <a:off x="5328637" y="5899138"/>
            <a:ext cx="5344726" cy="2978163"/>
            <a:chOff x="0" y="0"/>
            <a:chExt cx="5344725" cy="2978161"/>
          </a:xfrm>
        </p:grpSpPr>
        <p:sp>
          <p:nvSpPr>
            <p:cNvPr id="636" name="perturbation"/>
            <p:cNvSpPr txBox="1"/>
            <p:nvPr/>
          </p:nvSpPr>
          <p:spPr>
            <a:xfrm>
              <a:off x="0" y="160348"/>
              <a:ext cx="1593761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 defTabSz="914400">
                <a:defRPr b="0">
                  <a:solidFill>
                    <a:srgbClr val="008F00"/>
                  </a:solidFill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lvl1pPr>
            </a:lstStyle>
            <a:p>
              <a:pPr/>
              <a:r>
                <a:t>perturbation</a:t>
              </a:r>
            </a:p>
          </p:txBody>
        </p:sp>
        <p:pic>
          <p:nvPicPr>
            <p:cNvPr id="637" name="Image" descr="Image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025265" y="948724"/>
              <a:ext cx="2018069" cy="20294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38" name="Image" descr="Image"/>
            <p:cNvPicPr>
              <a:picLocks noChangeAspect="0"/>
            </p:cNvPicPr>
            <p:nvPr/>
          </p:nvPicPr>
          <p:blipFill>
            <a:blip r:embed="rId5">
              <a:extLst/>
            </a:blip>
            <a:srcRect l="0" t="0" r="0" b="0"/>
            <a:stretch>
              <a:fillRect/>
            </a:stretch>
          </p:blipFill>
          <p:spPr>
            <a:xfrm rot="2806430">
              <a:off x="3724485" y="149145"/>
              <a:ext cx="1032629" cy="144116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39" name="Image" descr="Imag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 flipH="1" rot="8224787">
              <a:off x="1462338" y="415845"/>
              <a:ext cx="1032628" cy="144116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40" name="probe"/>
            <p:cNvSpPr txBox="1"/>
            <p:nvPr/>
          </p:nvSpPr>
          <p:spPr>
            <a:xfrm>
              <a:off x="4546600" y="7948"/>
              <a:ext cx="798126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 defTabSz="914400">
                <a:defRPr b="0">
                  <a:solidFill>
                    <a:srgbClr val="008F00"/>
                  </a:solidFill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lvl1pPr>
            </a:lstStyle>
            <a:p>
              <a:pPr/>
              <a:r>
                <a:t>probe</a:t>
              </a:r>
            </a:p>
          </p:txBody>
        </p:sp>
        <p:sp>
          <p:nvSpPr>
            <p:cNvPr id="641" name="sample"/>
            <p:cNvSpPr txBox="1"/>
            <p:nvPr/>
          </p:nvSpPr>
          <p:spPr>
            <a:xfrm>
              <a:off x="2630928" y="639834"/>
              <a:ext cx="967493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l" defTabSz="914400">
                <a:defRPr b="0">
                  <a:solidFill>
                    <a:srgbClr val="008F00"/>
                  </a:solidFill>
                  <a:uFill>
                    <a:solidFill>
                      <a:srgbClr val="000000"/>
                    </a:solidFill>
                  </a:uFill>
                  <a:latin typeface="Times"/>
                  <a:ea typeface="Times"/>
                  <a:cs typeface="Times"/>
                  <a:sym typeface="Times"/>
                </a:defRPr>
              </a:lvl1pPr>
            </a:lstStyle>
            <a:p>
              <a:pPr/>
              <a:r>
                <a:t>sample</a:t>
              </a:r>
            </a:p>
          </p:txBody>
        </p:sp>
      </p:grpSp>
      <p:pic>
        <p:nvPicPr>
          <p:cNvPr id="643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47700" y="6972300"/>
            <a:ext cx="1346200" cy="368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44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80495" y="7962900"/>
            <a:ext cx="151871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45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58800" y="7429500"/>
            <a:ext cx="1562100" cy="444500"/>
          </a:xfrm>
          <a:prstGeom prst="rect">
            <a:avLst/>
          </a:prstGeom>
          <a:ln w="12700">
            <a:miter lim="400000"/>
          </a:ln>
        </p:spPr>
      </p:pic>
      <p:sp>
        <p:nvSpPr>
          <p:cNvPr id="646" name="photoemission…"/>
          <p:cNvSpPr txBox="1"/>
          <p:nvPr/>
        </p:nvSpPr>
        <p:spPr>
          <a:xfrm>
            <a:off x="2369419" y="6901179"/>
            <a:ext cx="3479315" cy="151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l" defTabSz="914400">
              <a:lnSpc>
                <a:spcPct val="150000"/>
              </a:lnSpc>
              <a:defRPr b="0" sz="22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photoemission</a:t>
            </a:r>
          </a:p>
          <a:p>
            <a:pPr algn="l" defTabSz="914400">
              <a:lnSpc>
                <a:spcPct val="150000"/>
              </a:lnSpc>
              <a:defRPr b="0" sz="22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transport, optics</a:t>
            </a:r>
          </a:p>
          <a:p>
            <a:pPr algn="l" defTabSz="914400">
              <a:lnSpc>
                <a:spcPct val="150000"/>
              </a:lnSpc>
              <a:defRPr b="0" sz="2200"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pPr>
            <a:r>
              <a:t>magnetism, neutron scattering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Why correlation functions?…"/>
          <p:cNvSpPr txBox="1"/>
          <p:nvPr/>
        </p:nvSpPr>
        <p:spPr>
          <a:xfrm>
            <a:off x="481186" y="1227246"/>
            <a:ext cx="6494711" cy="11173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Why correlation functions?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Contributions to interaction energy of the system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Response to small perturbations</a:t>
            </a:r>
          </a:p>
        </p:txBody>
      </p:sp>
      <p:grpSp>
        <p:nvGrpSpPr>
          <p:cNvPr id="663" name="Group"/>
          <p:cNvGrpSpPr/>
          <p:nvPr/>
        </p:nvGrpSpPr>
        <p:grpSpPr>
          <a:xfrm>
            <a:off x="799882" y="2772024"/>
            <a:ext cx="2582932" cy="2788962"/>
            <a:chOff x="0" y="203011"/>
            <a:chExt cx="2582931" cy="2788960"/>
          </a:xfrm>
        </p:grpSpPr>
        <p:grpSp>
          <p:nvGrpSpPr>
            <p:cNvPr id="656" name="Group"/>
            <p:cNvGrpSpPr/>
            <p:nvPr/>
          </p:nvGrpSpPr>
          <p:grpSpPr>
            <a:xfrm>
              <a:off x="0" y="203011"/>
              <a:ext cx="2582932" cy="2772257"/>
              <a:chOff x="116455" y="0"/>
              <a:chExt cx="2582931" cy="2772255"/>
            </a:xfrm>
          </p:grpSpPr>
          <p:sp>
            <p:nvSpPr>
              <p:cNvPr id="649" name="Oval"/>
              <p:cNvSpPr/>
              <p:nvPr/>
            </p:nvSpPr>
            <p:spPr>
              <a:xfrm>
                <a:off x="1308683" y="0"/>
                <a:ext cx="198476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50" name="Circle"/>
              <p:cNvSpPr/>
              <p:nvPr/>
            </p:nvSpPr>
            <p:spPr>
              <a:xfrm>
                <a:off x="116455" y="120446"/>
                <a:ext cx="2582932" cy="2582932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51" name="Oval"/>
              <p:cNvSpPr/>
              <p:nvPr/>
            </p:nvSpPr>
            <p:spPr>
              <a:xfrm>
                <a:off x="2489410" y="732524"/>
                <a:ext cx="198474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52" name="Oval"/>
              <p:cNvSpPr/>
              <p:nvPr/>
            </p:nvSpPr>
            <p:spPr>
              <a:xfrm>
                <a:off x="221431" y="2004079"/>
                <a:ext cx="198476" cy="206458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53" name="Oval"/>
              <p:cNvSpPr/>
              <p:nvPr/>
            </p:nvSpPr>
            <p:spPr>
              <a:xfrm>
                <a:off x="1429220" y="2565799"/>
                <a:ext cx="198476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54" name="Oval"/>
              <p:cNvSpPr/>
              <p:nvPr/>
            </p:nvSpPr>
            <p:spPr>
              <a:xfrm>
                <a:off x="2450061" y="1925380"/>
                <a:ext cx="198474" cy="206458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55" name="Oval"/>
              <p:cNvSpPr/>
              <p:nvPr/>
            </p:nvSpPr>
            <p:spPr>
              <a:xfrm>
                <a:off x="168966" y="732524"/>
                <a:ext cx="198475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657" name="Line"/>
            <p:cNvSpPr/>
            <p:nvPr/>
          </p:nvSpPr>
          <p:spPr>
            <a:xfrm flipV="1">
              <a:off x="2549006" y="773869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2430958" y="839451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2430958" y="2097511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 flipH="1">
              <a:off x="135582" y="878800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 flipV="1">
              <a:off x="201165" y="2019930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 flipV="1">
              <a:off x="1407876" y="2557704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grpSp>
        <p:nvGrpSpPr>
          <p:cNvPr id="666" name="Group"/>
          <p:cNvGrpSpPr/>
          <p:nvPr/>
        </p:nvGrpSpPr>
        <p:grpSpPr>
          <a:xfrm>
            <a:off x="7347954" y="1047521"/>
            <a:ext cx="5291387" cy="1248204"/>
            <a:chOff x="0" y="0"/>
            <a:chExt cx="5291385" cy="1248203"/>
          </a:xfrm>
        </p:grpSpPr>
        <p:pic>
          <p:nvPicPr>
            <p:cNvPr id="664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0"/>
            <a:stretch>
              <a:fillRect/>
            </a:stretch>
          </p:blipFill>
          <p:spPr>
            <a:xfrm>
              <a:off x="327109" y="210756"/>
              <a:ext cx="4761624" cy="82686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65" name="Rounded Rectangle"/>
            <p:cNvSpPr/>
            <p:nvPr/>
          </p:nvSpPr>
          <p:spPr>
            <a:xfrm>
              <a:off x="0" y="0"/>
              <a:ext cx="5291386" cy="1248204"/>
            </a:xfrm>
            <a:prstGeom prst="roundRect">
              <a:avLst>
                <a:gd name="adj" fmla="val 15262"/>
              </a:avLst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grpSp>
        <p:nvGrpSpPr>
          <p:cNvPr id="681" name="Group"/>
          <p:cNvGrpSpPr/>
          <p:nvPr/>
        </p:nvGrpSpPr>
        <p:grpSpPr>
          <a:xfrm>
            <a:off x="5981482" y="2735364"/>
            <a:ext cx="2582932" cy="2825622"/>
            <a:chOff x="0" y="166351"/>
            <a:chExt cx="2582931" cy="2825620"/>
          </a:xfrm>
        </p:grpSpPr>
        <p:grpSp>
          <p:nvGrpSpPr>
            <p:cNvPr id="674" name="Group"/>
            <p:cNvGrpSpPr/>
            <p:nvPr/>
          </p:nvGrpSpPr>
          <p:grpSpPr>
            <a:xfrm>
              <a:off x="0" y="203011"/>
              <a:ext cx="2582932" cy="2772257"/>
              <a:chOff x="116455" y="0"/>
              <a:chExt cx="2582931" cy="2772255"/>
            </a:xfrm>
          </p:grpSpPr>
          <p:sp>
            <p:nvSpPr>
              <p:cNvPr id="667" name="Oval"/>
              <p:cNvSpPr/>
              <p:nvPr/>
            </p:nvSpPr>
            <p:spPr>
              <a:xfrm>
                <a:off x="1308683" y="0"/>
                <a:ext cx="198476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68" name="Circle"/>
              <p:cNvSpPr/>
              <p:nvPr/>
            </p:nvSpPr>
            <p:spPr>
              <a:xfrm>
                <a:off x="116455" y="120446"/>
                <a:ext cx="2582932" cy="2582932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69" name="Oval"/>
              <p:cNvSpPr/>
              <p:nvPr/>
            </p:nvSpPr>
            <p:spPr>
              <a:xfrm>
                <a:off x="2489410" y="732524"/>
                <a:ext cx="198474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70" name="Oval"/>
              <p:cNvSpPr/>
              <p:nvPr/>
            </p:nvSpPr>
            <p:spPr>
              <a:xfrm>
                <a:off x="221431" y="2004079"/>
                <a:ext cx="198476" cy="206458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71" name="Oval"/>
              <p:cNvSpPr/>
              <p:nvPr/>
            </p:nvSpPr>
            <p:spPr>
              <a:xfrm>
                <a:off x="1429220" y="2565799"/>
                <a:ext cx="198476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72" name="Oval"/>
              <p:cNvSpPr/>
              <p:nvPr/>
            </p:nvSpPr>
            <p:spPr>
              <a:xfrm>
                <a:off x="2450061" y="1925380"/>
                <a:ext cx="198474" cy="206458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673" name="Oval"/>
              <p:cNvSpPr/>
              <p:nvPr/>
            </p:nvSpPr>
            <p:spPr>
              <a:xfrm>
                <a:off x="168966" y="732524"/>
                <a:ext cx="198475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675" name="Line"/>
            <p:cNvSpPr/>
            <p:nvPr/>
          </p:nvSpPr>
          <p:spPr>
            <a:xfrm flipV="1">
              <a:off x="2549006" y="773869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1278765" y="166351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 flipV="1">
              <a:off x="2430958" y="1945111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 flipH="1">
              <a:off x="135582" y="878800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 flipH="1">
              <a:off x="201165" y="2159630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 flipV="1">
              <a:off x="1407876" y="2557704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682" name="Rounded Rectangle"/>
          <p:cNvSpPr/>
          <p:nvPr/>
        </p:nvSpPr>
        <p:spPr>
          <a:xfrm>
            <a:off x="1861554" y="4989284"/>
            <a:ext cx="686297" cy="774899"/>
          </a:xfrm>
          <a:prstGeom prst="roundRect">
            <a:avLst>
              <a:gd name="adj" fmla="val 27758"/>
            </a:avLst>
          </a:prstGeom>
          <a:ln w="25400">
            <a:solidFill>
              <a:srgbClr val="009051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3" name="Rounded Rectangle"/>
          <p:cNvSpPr/>
          <p:nvPr/>
        </p:nvSpPr>
        <p:spPr>
          <a:xfrm>
            <a:off x="7030454" y="5001984"/>
            <a:ext cx="686297" cy="774899"/>
          </a:xfrm>
          <a:prstGeom prst="roundRect">
            <a:avLst>
              <a:gd name="adj" fmla="val 27758"/>
            </a:avLst>
          </a:prstGeom>
          <a:ln w="25400">
            <a:solidFill>
              <a:srgbClr val="009051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84" name="Line"/>
          <p:cNvSpPr/>
          <p:nvPr/>
        </p:nvSpPr>
        <p:spPr>
          <a:xfrm>
            <a:off x="4016973" y="4258482"/>
            <a:ext cx="1635150" cy="1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pic>
        <p:nvPicPr>
          <p:cNvPr id="685" name="color_red_e^-itH.pdf" descr="color_red_e^-itH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58642" y="3672234"/>
            <a:ext cx="8255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686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pic>
        <p:nvPicPr>
          <p:cNvPr id="687" name="langle_S_iz_S_iz.pdf" descr="langle_S_iz_S_iz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09091" y="6064795"/>
            <a:ext cx="1092201" cy="2921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91" name="Group"/>
          <p:cNvGrpSpPr/>
          <p:nvPr/>
        </p:nvGrpSpPr>
        <p:grpSpPr>
          <a:xfrm>
            <a:off x="278431" y="6565436"/>
            <a:ext cx="3443922" cy="3264364"/>
            <a:chOff x="0" y="0"/>
            <a:chExt cx="3443921" cy="3264363"/>
          </a:xfrm>
        </p:grpSpPr>
        <p:pic>
          <p:nvPicPr>
            <p:cNvPr id="688" name="Screenshot 2020-11-12 at 15.30.08.png" descr="Screenshot 2020-11-12 at 15.30.08.pn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08621" y="79372"/>
              <a:ext cx="3035301" cy="30226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89" name="𝜔"/>
            <p:cNvSpPr txBox="1"/>
            <p:nvPr/>
          </p:nvSpPr>
          <p:spPr>
            <a:xfrm>
              <a:off x="1968054" y="2756363"/>
              <a:ext cx="29592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𝜔</a:t>
              </a:r>
            </a:p>
          </p:txBody>
        </p:sp>
        <p:sp>
          <p:nvSpPr>
            <p:cNvPr id="690" name="Im"/>
            <p:cNvSpPr txBox="1"/>
            <p:nvPr/>
          </p:nvSpPr>
          <p:spPr>
            <a:xfrm>
              <a:off x="0" y="0"/>
              <a:ext cx="395716" cy="4077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Im</a:t>
              </a:r>
            </a:p>
          </p:txBody>
        </p:sp>
      </p:grpSp>
      <p:grpSp>
        <p:nvGrpSpPr>
          <p:cNvPr id="695" name="Group"/>
          <p:cNvGrpSpPr/>
          <p:nvPr/>
        </p:nvGrpSpPr>
        <p:grpSpPr>
          <a:xfrm>
            <a:off x="7644431" y="6768636"/>
            <a:ext cx="4251104" cy="2857964"/>
            <a:chOff x="0" y="0"/>
            <a:chExt cx="4251103" cy="2857963"/>
          </a:xfrm>
        </p:grpSpPr>
        <p:pic>
          <p:nvPicPr>
            <p:cNvPr id="692" name="Screenshot 2020-11-13 at 11.50.00.png" descr="Screenshot 2020-11-13 at 11.50.00.pn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68397" y="122777"/>
              <a:ext cx="3882707" cy="25039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93" name="Im"/>
            <p:cNvSpPr txBox="1"/>
            <p:nvPr/>
          </p:nvSpPr>
          <p:spPr>
            <a:xfrm>
              <a:off x="0" y="0"/>
              <a:ext cx="395716" cy="4077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Im</a:t>
              </a:r>
            </a:p>
          </p:txBody>
        </p:sp>
        <p:sp>
          <p:nvSpPr>
            <p:cNvPr id="694" name="𝜔"/>
            <p:cNvSpPr txBox="1"/>
            <p:nvPr/>
          </p:nvSpPr>
          <p:spPr>
            <a:xfrm>
              <a:off x="2526855" y="2349963"/>
              <a:ext cx="29592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𝜔</a:t>
              </a:r>
            </a:p>
          </p:txBody>
        </p:sp>
      </p:grpSp>
      <p:pic>
        <p:nvPicPr>
          <p:cNvPr id="696" name="S_z(_mathbf_k_)=.pdf" descr="S_z(_mathbf_k_)=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400691" y="7446516"/>
            <a:ext cx="2565401" cy="622301"/>
          </a:xfrm>
          <a:prstGeom prst="rect">
            <a:avLst/>
          </a:prstGeom>
          <a:ln w="12700">
            <a:miter lim="400000"/>
          </a:ln>
        </p:spPr>
      </p:pic>
      <p:sp>
        <p:nvSpPr>
          <p:cNvPr id="697" name="Line"/>
          <p:cNvSpPr/>
          <p:nvPr/>
        </p:nvSpPr>
        <p:spPr>
          <a:xfrm>
            <a:off x="4865817" y="8197618"/>
            <a:ext cx="1635150" cy="1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698" name="Line"/>
          <p:cNvSpPr/>
          <p:nvPr/>
        </p:nvSpPr>
        <p:spPr>
          <a:xfrm flipH="1">
            <a:off x="4854550" y="8337318"/>
            <a:ext cx="1635150" cy="1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701" name="Group"/>
          <p:cNvGrpSpPr/>
          <p:nvPr/>
        </p:nvGrpSpPr>
        <p:grpSpPr>
          <a:xfrm>
            <a:off x="6855479" y="6086499"/>
            <a:ext cx="1889513" cy="292101"/>
            <a:chOff x="0" y="0"/>
            <a:chExt cx="1889511" cy="292100"/>
          </a:xfrm>
        </p:grpSpPr>
        <p:pic>
          <p:nvPicPr>
            <p:cNvPr id="699" name="langle_S_z(_math.pdf" descr="langle_S_z(_math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0"/>
              <a:ext cx="1752600" cy="292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00" name="langle_S_iz_S_iz.pdf" descr="langle_S_iz_S_iz.pdf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87222" t="0" r="0" b="0"/>
            <a:stretch>
              <a:fillRect/>
            </a:stretch>
          </p:blipFill>
          <p:spPr>
            <a:xfrm>
              <a:off x="1749960" y="0"/>
              <a:ext cx="139552" cy="292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Why correlation functions?…"/>
          <p:cNvSpPr txBox="1"/>
          <p:nvPr/>
        </p:nvSpPr>
        <p:spPr>
          <a:xfrm>
            <a:off x="481186" y="1227246"/>
            <a:ext cx="6494711" cy="11173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Why correlation functions?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Contributions to interaction energy of the system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Response to small perturbations</a:t>
            </a:r>
          </a:p>
        </p:txBody>
      </p:sp>
      <p:grpSp>
        <p:nvGrpSpPr>
          <p:cNvPr id="718" name="Group"/>
          <p:cNvGrpSpPr/>
          <p:nvPr/>
        </p:nvGrpSpPr>
        <p:grpSpPr>
          <a:xfrm>
            <a:off x="799882" y="2772024"/>
            <a:ext cx="2582932" cy="2788962"/>
            <a:chOff x="0" y="203011"/>
            <a:chExt cx="2582931" cy="2788960"/>
          </a:xfrm>
        </p:grpSpPr>
        <p:grpSp>
          <p:nvGrpSpPr>
            <p:cNvPr id="711" name="Group"/>
            <p:cNvGrpSpPr/>
            <p:nvPr/>
          </p:nvGrpSpPr>
          <p:grpSpPr>
            <a:xfrm>
              <a:off x="0" y="203011"/>
              <a:ext cx="2582932" cy="2772257"/>
              <a:chOff x="116455" y="0"/>
              <a:chExt cx="2582931" cy="2772255"/>
            </a:xfrm>
          </p:grpSpPr>
          <p:sp>
            <p:nvSpPr>
              <p:cNvPr id="704" name="Oval"/>
              <p:cNvSpPr/>
              <p:nvPr/>
            </p:nvSpPr>
            <p:spPr>
              <a:xfrm>
                <a:off x="1308683" y="0"/>
                <a:ext cx="198476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705" name="Circle"/>
              <p:cNvSpPr/>
              <p:nvPr/>
            </p:nvSpPr>
            <p:spPr>
              <a:xfrm>
                <a:off x="116455" y="120446"/>
                <a:ext cx="2582932" cy="2582932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706" name="Oval"/>
              <p:cNvSpPr/>
              <p:nvPr/>
            </p:nvSpPr>
            <p:spPr>
              <a:xfrm>
                <a:off x="2489410" y="732524"/>
                <a:ext cx="198474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707" name="Oval"/>
              <p:cNvSpPr/>
              <p:nvPr/>
            </p:nvSpPr>
            <p:spPr>
              <a:xfrm>
                <a:off x="221431" y="2004079"/>
                <a:ext cx="198476" cy="206458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708" name="Oval"/>
              <p:cNvSpPr/>
              <p:nvPr/>
            </p:nvSpPr>
            <p:spPr>
              <a:xfrm>
                <a:off x="1429220" y="2565799"/>
                <a:ext cx="198476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709" name="Oval"/>
              <p:cNvSpPr/>
              <p:nvPr/>
            </p:nvSpPr>
            <p:spPr>
              <a:xfrm>
                <a:off x="2450061" y="1925380"/>
                <a:ext cx="198474" cy="206458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710" name="Oval"/>
              <p:cNvSpPr/>
              <p:nvPr/>
            </p:nvSpPr>
            <p:spPr>
              <a:xfrm>
                <a:off x="168966" y="732524"/>
                <a:ext cx="198475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712" name="Line"/>
            <p:cNvSpPr/>
            <p:nvPr/>
          </p:nvSpPr>
          <p:spPr>
            <a:xfrm flipV="1">
              <a:off x="2549006" y="773869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2430958" y="839451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2430958" y="2097511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 flipH="1">
              <a:off x="135582" y="878800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 flipV="1">
              <a:off x="201165" y="2019930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 flipV="1">
              <a:off x="1407876" y="2557704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grpSp>
        <p:nvGrpSpPr>
          <p:cNvPr id="721" name="Group"/>
          <p:cNvGrpSpPr/>
          <p:nvPr/>
        </p:nvGrpSpPr>
        <p:grpSpPr>
          <a:xfrm>
            <a:off x="7347954" y="1047521"/>
            <a:ext cx="5291387" cy="1248204"/>
            <a:chOff x="0" y="0"/>
            <a:chExt cx="5291385" cy="1248203"/>
          </a:xfrm>
        </p:grpSpPr>
        <p:pic>
          <p:nvPicPr>
            <p:cNvPr id="719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0"/>
            <a:stretch>
              <a:fillRect/>
            </a:stretch>
          </p:blipFill>
          <p:spPr>
            <a:xfrm>
              <a:off x="327109" y="210756"/>
              <a:ext cx="4761624" cy="82686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20" name="Rounded Rectangle"/>
            <p:cNvSpPr/>
            <p:nvPr/>
          </p:nvSpPr>
          <p:spPr>
            <a:xfrm>
              <a:off x="0" y="0"/>
              <a:ext cx="5291386" cy="1248204"/>
            </a:xfrm>
            <a:prstGeom prst="roundRect">
              <a:avLst>
                <a:gd name="adj" fmla="val 15262"/>
              </a:avLst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grpSp>
        <p:nvGrpSpPr>
          <p:cNvPr id="736" name="Group"/>
          <p:cNvGrpSpPr/>
          <p:nvPr/>
        </p:nvGrpSpPr>
        <p:grpSpPr>
          <a:xfrm>
            <a:off x="5981482" y="2735364"/>
            <a:ext cx="2582932" cy="2825622"/>
            <a:chOff x="0" y="166351"/>
            <a:chExt cx="2582931" cy="2825620"/>
          </a:xfrm>
        </p:grpSpPr>
        <p:grpSp>
          <p:nvGrpSpPr>
            <p:cNvPr id="729" name="Group"/>
            <p:cNvGrpSpPr/>
            <p:nvPr/>
          </p:nvGrpSpPr>
          <p:grpSpPr>
            <a:xfrm>
              <a:off x="0" y="203011"/>
              <a:ext cx="2582932" cy="2772257"/>
              <a:chOff x="116455" y="0"/>
              <a:chExt cx="2582931" cy="2772255"/>
            </a:xfrm>
          </p:grpSpPr>
          <p:sp>
            <p:nvSpPr>
              <p:cNvPr id="722" name="Oval"/>
              <p:cNvSpPr/>
              <p:nvPr/>
            </p:nvSpPr>
            <p:spPr>
              <a:xfrm>
                <a:off x="1308683" y="0"/>
                <a:ext cx="198476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723" name="Circle"/>
              <p:cNvSpPr/>
              <p:nvPr/>
            </p:nvSpPr>
            <p:spPr>
              <a:xfrm>
                <a:off x="116455" y="120446"/>
                <a:ext cx="2582932" cy="2582932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724" name="Oval"/>
              <p:cNvSpPr/>
              <p:nvPr/>
            </p:nvSpPr>
            <p:spPr>
              <a:xfrm>
                <a:off x="2489410" y="732524"/>
                <a:ext cx="198474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725" name="Oval"/>
              <p:cNvSpPr/>
              <p:nvPr/>
            </p:nvSpPr>
            <p:spPr>
              <a:xfrm>
                <a:off x="221431" y="2004079"/>
                <a:ext cx="198476" cy="206458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726" name="Oval"/>
              <p:cNvSpPr/>
              <p:nvPr/>
            </p:nvSpPr>
            <p:spPr>
              <a:xfrm>
                <a:off x="1429220" y="2565799"/>
                <a:ext cx="198476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727" name="Oval"/>
              <p:cNvSpPr/>
              <p:nvPr/>
            </p:nvSpPr>
            <p:spPr>
              <a:xfrm>
                <a:off x="2450061" y="1925380"/>
                <a:ext cx="198474" cy="206458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728" name="Oval"/>
              <p:cNvSpPr/>
              <p:nvPr/>
            </p:nvSpPr>
            <p:spPr>
              <a:xfrm>
                <a:off x="168966" y="732524"/>
                <a:ext cx="198475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730" name="Line"/>
            <p:cNvSpPr/>
            <p:nvPr/>
          </p:nvSpPr>
          <p:spPr>
            <a:xfrm flipV="1">
              <a:off x="2549006" y="773869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1278765" y="166351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 flipV="1">
              <a:off x="2430958" y="1945111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 flipH="1">
              <a:off x="135582" y="878800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 flipH="1">
              <a:off x="201165" y="2159630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 flipV="1">
              <a:off x="1407876" y="2557704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737" name="Rounded Rectangle"/>
          <p:cNvSpPr/>
          <p:nvPr/>
        </p:nvSpPr>
        <p:spPr>
          <a:xfrm>
            <a:off x="1861554" y="4989284"/>
            <a:ext cx="686297" cy="774899"/>
          </a:xfrm>
          <a:prstGeom prst="roundRect">
            <a:avLst>
              <a:gd name="adj" fmla="val 27758"/>
            </a:avLst>
          </a:prstGeom>
          <a:ln w="25400">
            <a:solidFill>
              <a:srgbClr val="009051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8" name="Rounded Rectangle"/>
          <p:cNvSpPr/>
          <p:nvPr/>
        </p:nvSpPr>
        <p:spPr>
          <a:xfrm>
            <a:off x="7030454" y="5001984"/>
            <a:ext cx="686297" cy="774899"/>
          </a:xfrm>
          <a:prstGeom prst="roundRect">
            <a:avLst>
              <a:gd name="adj" fmla="val 27758"/>
            </a:avLst>
          </a:prstGeom>
          <a:ln w="25400">
            <a:solidFill>
              <a:srgbClr val="009051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39" name="Line"/>
          <p:cNvSpPr/>
          <p:nvPr/>
        </p:nvSpPr>
        <p:spPr>
          <a:xfrm>
            <a:off x="4016973" y="4258482"/>
            <a:ext cx="1635150" cy="1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pic>
        <p:nvPicPr>
          <p:cNvPr id="740" name="color_red_e^-itH.pdf" descr="color_red_e^-itH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58642" y="3672234"/>
            <a:ext cx="8255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grpSp>
        <p:nvGrpSpPr>
          <p:cNvPr id="745" name="Group"/>
          <p:cNvGrpSpPr/>
          <p:nvPr/>
        </p:nvGrpSpPr>
        <p:grpSpPr>
          <a:xfrm>
            <a:off x="6310931" y="6412979"/>
            <a:ext cx="5152109" cy="2984962"/>
            <a:chOff x="0" y="0"/>
            <a:chExt cx="5152108" cy="2984960"/>
          </a:xfrm>
        </p:grpSpPr>
        <p:pic>
          <p:nvPicPr>
            <p:cNvPr id="742" name="Screenshot 2020-11-13 at 11.57.14.png" descr="Screenshot 2020-11-13 at 11.57.14.pn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338808" y="107527"/>
              <a:ext cx="4813301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43" name="Re"/>
            <p:cNvSpPr txBox="1"/>
            <p:nvPr/>
          </p:nvSpPr>
          <p:spPr>
            <a:xfrm>
              <a:off x="0" y="0"/>
              <a:ext cx="395586" cy="4077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Re</a:t>
              </a:r>
            </a:p>
          </p:txBody>
        </p:sp>
        <p:sp>
          <p:nvSpPr>
            <p:cNvPr id="744" name="𝜔"/>
            <p:cNvSpPr txBox="1"/>
            <p:nvPr/>
          </p:nvSpPr>
          <p:spPr>
            <a:xfrm>
              <a:off x="2793555" y="2476960"/>
              <a:ext cx="29592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𝜔</a:t>
              </a:r>
            </a:p>
          </p:txBody>
        </p:sp>
      </p:grpSp>
      <p:grpSp>
        <p:nvGrpSpPr>
          <p:cNvPr id="753" name="Group"/>
          <p:cNvGrpSpPr/>
          <p:nvPr/>
        </p:nvGrpSpPr>
        <p:grpSpPr>
          <a:xfrm>
            <a:off x="341931" y="6705076"/>
            <a:ext cx="4251104" cy="2857965"/>
            <a:chOff x="0" y="0"/>
            <a:chExt cx="4251103" cy="2857963"/>
          </a:xfrm>
        </p:grpSpPr>
        <p:pic>
          <p:nvPicPr>
            <p:cNvPr id="746" name="Screenshot 2020-11-13 at 11.50.00.png" descr="Screenshot 2020-11-13 at 11.50.00.pn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368397" y="122777"/>
              <a:ext cx="3882707" cy="25039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47" name="Im"/>
            <p:cNvSpPr txBox="1"/>
            <p:nvPr/>
          </p:nvSpPr>
          <p:spPr>
            <a:xfrm>
              <a:off x="0" y="0"/>
              <a:ext cx="395716" cy="4077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Im</a:t>
              </a:r>
            </a:p>
          </p:txBody>
        </p:sp>
        <p:sp>
          <p:nvSpPr>
            <p:cNvPr id="748" name="𝜔"/>
            <p:cNvSpPr txBox="1"/>
            <p:nvPr/>
          </p:nvSpPr>
          <p:spPr>
            <a:xfrm>
              <a:off x="2526855" y="2349963"/>
              <a:ext cx="295923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𝜔</a:t>
              </a:r>
            </a:p>
          </p:txBody>
        </p:sp>
        <p:sp>
          <p:nvSpPr>
            <p:cNvPr id="749" name="Im"/>
            <p:cNvSpPr txBox="1"/>
            <p:nvPr/>
          </p:nvSpPr>
          <p:spPr>
            <a:xfrm>
              <a:off x="0" y="0"/>
              <a:ext cx="395716" cy="4077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Im</a:t>
              </a:r>
            </a:p>
          </p:txBody>
        </p:sp>
        <p:pic>
          <p:nvPicPr>
            <p:cNvPr id="750" name="mathbf_k_=_pi.pdf" descr="mathbf_k_=_pi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610580" y="150155"/>
              <a:ext cx="6985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1" name="mathbf_k_=_pi∕3.pdf" descr="mathbf_k_=_pi∕3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636601" y="1386240"/>
              <a:ext cx="977901" cy="292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2" name="mathbf_k_=2_pi∕3.pdf" descr="mathbf_k_=2_pi∕3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163756" y="686031"/>
              <a:ext cx="1117601" cy="292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56" name="Group"/>
          <p:cNvGrpSpPr/>
          <p:nvPr/>
        </p:nvGrpSpPr>
        <p:grpSpPr>
          <a:xfrm>
            <a:off x="441979" y="6094929"/>
            <a:ext cx="1889513" cy="292101"/>
            <a:chOff x="0" y="0"/>
            <a:chExt cx="1889511" cy="292100"/>
          </a:xfrm>
        </p:grpSpPr>
        <p:pic>
          <p:nvPicPr>
            <p:cNvPr id="754" name="langle_S_z(_math.pdf" descr="langle_S_z(_math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0" y="0"/>
              <a:ext cx="1752600" cy="292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55" name="langle_S_iz_S_iz.pdf" descr="langle_S_iz_S_iz.pdf"/>
            <p:cNvPicPr>
              <a:picLocks noChangeAspect="1"/>
            </p:cNvPicPr>
            <p:nvPr/>
          </p:nvPicPr>
          <p:blipFill>
            <a:blip r:embed="rId10">
              <a:extLst/>
            </a:blip>
            <a:srcRect l="87222" t="0" r="0" b="0"/>
            <a:stretch>
              <a:fillRect/>
            </a:stretch>
          </p:blipFill>
          <p:spPr>
            <a:xfrm>
              <a:off x="1749960" y="0"/>
              <a:ext cx="139552" cy="292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9" name="Group"/>
          <p:cNvGrpSpPr/>
          <p:nvPr/>
        </p:nvGrpSpPr>
        <p:grpSpPr>
          <a:xfrm>
            <a:off x="6579448" y="1060241"/>
            <a:ext cx="6238092" cy="2715757"/>
            <a:chOff x="0" y="-80425"/>
            <a:chExt cx="6238090" cy="2715756"/>
          </a:xfrm>
        </p:grpSpPr>
        <p:sp>
          <p:nvSpPr>
            <p:cNvPr id="758" name="Line"/>
            <p:cNvSpPr/>
            <p:nvPr/>
          </p:nvSpPr>
          <p:spPr>
            <a:xfrm flipV="1">
              <a:off x="1825699" y="435128"/>
              <a:ext cx="1" cy="311040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1741148" y="482100"/>
              <a:ext cx="1" cy="31104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1741148" y="1383173"/>
              <a:ext cx="1" cy="31104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1117532" y="1803743"/>
              <a:ext cx="1" cy="311041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2304207" y="1090916"/>
              <a:ext cx="1171160" cy="1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pic>
          <p:nvPicPr>
            <p:cNvPr id="763" name="color_red_e^-itH.pdf" descr="color_red_e^-itH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620548" y="671023"/>
              <a:ext cx="591257" cy="2365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64" name="Line"/>
            <p:cNvSpPr/>
            <p:nvPr/>
          </p:nvSpPr>
          <p:spPr>
            <a:xfrm flipH="1">
              <a:off x="97109" y="510284"/>
              <a:ext cx="1" cy="311040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grpSp>
          <p:nvGrpSpPr>
            <p:cNvPr id="778" name="Group"/>
            <p:cNvGrpSpPr/>
            <p:nvPr/>
          </p:nvGrpSpPr>
          <p:grpSpPr>
            <a:xfrm>
              <a:off x="0" y="26257"/>
              <a:ext cx="1849998" cy="2609075"/>
              <a:chOff x="0" y="0"/>
              <a:chExt cx="1849997" cy="2609073"/>
            </a:xfrm>
          </p:grpSpPr>
          <p:grpSp>
            <p:nvGrpSpPr>
              <p:cNvPr id="772" name="Group"/>
              <p:cNvGrpSpPr/>
              <p:nvPr/>
            </p:nvGrpSpPr>
            <p:grpSpPr>
              <a:xfrm>
                <a:off x="0" y="-1"/>
                <a:ext cx="1849998" cy="1985601"/>
                <a:chOff x="83409" y="0"/>
                <a:chExt cx="1849997" cy="1985599"/>
              </a:xfrm>
            </p:grpSpPr>
            <p:sp>
              <p:nvSpPr>
                <p:cNvPr id="765" name="Oval"/>
                <p:cNvSpPr/>
                <p:nvPr/>
              </p:nvSpPr>
              <p:spPr>
                <a:xfrm>
                  <a:off x="937330" y="0"/>
                  <a:ext cx="142157" cy="14787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766" name="Circle"/>
                <p:cNvSpPr/>
                <p:nvPr/>
              </p:nvSpPr>
              <p:spPr>
                <a:xfrm>
                  <a:off x="83409" y="86268"/>
                  <a:ext cx="1849999" cy="1849998"/>
                </a:xfrm>
                <a:prstGeom prst="ellipse">
                  <a:avLst/>
                </a:prstGeom>
                <a:noFill/>
                <a:ln w="254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767" name="Oval"/>
                <p:cNvSpPr/>
                <p:nvPr/>
              </p:nvSpPr>
              <p:spPr>
                <a:xfrm>
                  <a:off x="1783014" y="524662"/>
                  <a:ext cx="142155" cy="147874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768" name="Oval"/>
                <p:cNvSpPr/>
                <p:nvPr/>
              </p:nvSpPr>
              <p:spPr>
                <a:xfrm>
                  <a:off x="158597" y="1435400"/>
                  <a:ext cx="142157" cy="147874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769" name="Oval"/>
                <p:cNvSpPr/>
                <p:nvPr/>
              </p:nvSpPr>
              <p:spPr>
                <a:xfrm>
                  <a:off x="1023663" y="1837726"/>
                  <a:ext cx="142157" cy="147874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770" name="Oval"/>
                <p:cNvSpPr/>
                <p:nvPr/>
              </p:nvSpPr>
              <p:spPr>
                <a:xfrm>
                  <a:off x="1754830" y="1379033"/>
                  <a:ext cx="142156" cy="147874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771" name="Oval"/>
                <p:cNvSpPr/>
                <p:nvPr/>
              </p:nvSpPr>
              <p:spPr>
                <a:xfrm>
                  <a:off x="121020" y="524662"/>
                  <a:ext cx="142156" cy="147874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</p:grpSp>
          <p:sp>
            <p:nvSpPr>
              <p:cNvPr id="773" name="Line"/>
              <p:cNvSpPr/>
              <p:nvPr/>
            </p:nvSpPr>
            <p:spPr>
              <a:xfrm flipV="1">
                <a:off x="144082" y="1301349"/>
                <a:ext cx="1" cy="311040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774" name="Line"/>
              <p:cNvSpPr/>
              <p:nvPr/>
            </p:nvSpPr>
            <p:spPr>
              <a:xfrm flipV="1">
                <a:off x="899222" y="1732005"/>
                <a:ext cx="1" cy="311040"/>
              </a:xfrm>
              <a:prstGeom prst="line">
                <a:avLst/>
              </a:prstGeom>
              <a:noFill/>
              <a:ln w="38100" cap="flat">
                <a:solidFill>
                  <a:srgbClr val="FF26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775" name="Rounded Rectangle"/>
              <p:cNvSpPr/>
              <p:nvPr/>
            </p:nvSpPr>
            <p:spPr>
              <a:xfrm>
                <a:off x="760411" y="1588089"/>
                <a:ext cx="491554" cy="555013"/>
              </a:xfrm>
              <a:prstGeom prst="roundRect">
                <a:avLst>
                  <a:gd name="adj" fmla="val 27758"/>
                </a:avLst>
              </a:prstGeom>
              <a:noFill/>
              <a:ln w="25400" cap="flat">
                <a:solidFill>
                  <a:srgbClr val="009051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pic>
            <p:nvPicPr>
              <p:cNvPr id="776" name="Line" descr="Line"/>
              <p:cNvPicPr>
                <a:picLocks noChangeAspect="0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 rot="18900000">
                <a:off x="249575" y="1963704"/>
                <a:ext cx="719904" cy="457905"/>
              </a:xfrm>
              <a:prstGeom prst="rect">
                <a:avLst/>
              </a:prstGeom>
              <a:effectLst/>
            </p:spPr>
          </p:pic>
        </p:grpSp>
        <p:grpSp>
          <p:nvGrpSpPr>
            <p:cNvPr id="798" name="Group"/>
            <p:cNvGrpSpPr/>
            <p:nvPr/>
          </p:nvGrpSpPr>
          <p:grpSpPr>
            <a:xfrm>
              <a:off x="3711266" y="-80426"/>
              <a:ext cx="2526825" cy="2204306"/>
              <a:chOff x="0" y="-80425"/>
              <a:chExt cx="2526824" cy="2204305"/>
            </a:xfrm>
          </p:grpSpPr>
          <p:sp>
            <p:nvSpPr>
              <p:cNvPr id="779" name="Line"/>
              <p:cNvSpPr/>
              <p:nvPr/>
            </p:nvSpPr>
            <p:spPr>
              <a:xfrm>
                <a:off x="908318" y="1812839"/>
                <a:ext cx="1" cy="311041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grpSp>
            <p:nvGrpSpPr>
              <p:cNvPr id="794" name="Group"/>
              <p:cNvGrpSpPr/>
              <p:nvPr/>
            </p:nvGrpSpPr>
            <p:grpSpPr>
              <a:xfrm>
                <a:off x="0" y="0"/>
                <a:ext cx="1849998" cy="2065123"/>
                <a:chOff x="0" y="119147"/>
                <a:chExt cx="1849997" cy="2065122"/>
              </a:xfrm>
            </p:grpSpPr>
            <p:grpSp>
              <p:nvGrpSpPr>
                <p:cNvPr id="787" name="Group"/>
                <p:cNvGrpSpPr/>
                <p:nvPr/>
              </p:nvGrpSpPr>
              <p:grpSpPr>
                <a:xfrm>
                  <a:off x="0" y="145404"/>
                  <a:ext cx="1849998" cy="1985601"/>
                  <a:chOff x="83409" y="0"/>
                  <a:chExt cx="1849997" cy="1985599"/>
                </a:xfrm>
              </p:grpSpPr>
              <p:sp>
                <p:nvSpPr>
                  <p:cNvPr id="780" name="Oval"/>
                  <p:cNvSpPr/>
                  <p:nvPr/>
                </p:nvSpPr>
                <p:spPr>
                  <a:xfrm>
                    <a:off x="937330" y="0"/>
                    <a:ext cx="142157" cy="14787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781" name="Circle"/>
                  <p:cNvSpPr/>
                  <p:nvPr/>
                </p:nvSpPr>
                <p:spPr>
                  <a:xfrm>
                    <a:off x="83409" y="86268"/>
                    <a:ext cx="1849999" cy="1849998"/>
                  </a:xfrm>
                  <a:prstGeom prst="ellipse">
                    <a:avLst/>
                  </a:prstGeom>
                  <a:noFill/>
                  <a:ln w="254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782" name="Oval"/>
                  <p:cNvSpPr/>
                  <p:nvPr/>
                </p:nvSpPr>
                <p:spPr>
                  <a:xfrm>
                    <a:off x="1783014" y="524662"/>
                    <a:ext cx="142155" cy="147874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783" name="Oval"/>
                  <p:cNvSpPr/>
                  <p:nvPr/>
                </p:nvSpPr>
                <p:spPr>
                  <a:xfrm>
                    <a:off x="158597" y="1435400"/>
                    <a:ext cx="142157" cy="147874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784" name="Oval"/>
                  <p:cNvSpPr/>
                  <p:nvPr/>
                </p:nvSpPr>
                <p:spPr>
                  <a:xfrm>
                    <a:off x="1023663" y="1837726"/>
                    <a:ext cx="142157" cy="147874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785" name="Oval"/>
                  <p:cNvSpPr/>
                  <p:nvPr/>
                </p:nvSpPr>
                <p:spPr>
                  <a:xfrm>
                    <a:off x="1754830" y="1379033"/>
                    <a:ext cx="142156" cy="147874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786" name="Oval"/>
                  <p:cNvSpPr/>
                  <p:nvPr/>
                </p:nvSpPr>
                <p:spPr>
                  <a:xfrm>
                    <a:off x="121020" y="524662"/>
                    <a:ext cx="142156" cy="147874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</p:grpSp>
            <p:sp>
              <p:nvSpPr>
                <p:cNvPr id="788" name="Line"/>
                <p:cNvSpPr/>
                <p:nvPr/>
              </p:nvSpPr>
              <p:spPr>
                <a:xfrm flipV="1">
                  <a:off x="1825699" y="554275"/>
                  <a:ext cx="1" cy="311041"/>
                </a:xfrm>
                <a:prstGeom prst="line">
                  <a:avLst/>
                </a:prstGeom>
                <a:noFill/>
                <a:ln w="38100" cap="flat">
                  <a:solidFill>
                    <a:srgbClr val="FF2600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789" name="Line"/>
                <p:cNvSpPr/>
                <p:nvPr/>
              </p:nvSpPr>
              <p:spPr>
                <a:xfrm>
                  <a:off x="915902" y="119147"/>
                  <a:ext cx="1" cy="31104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790" name="Line"/>
                <p:cNvSpPr/>
                <p:nvPr/>
              </p:nvSpPr>
              <p:spPr>
                <a:xfrm flipV="1">
                  <a:off x="1741148" y="1393165"/>
                  <a:ext cx="1" cy="31104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791" name="Line"/>
                <p:cNvSpPr/>
                <p:nvPr/>
              </p:nvSpPr>
              <p:spPr>
                <a:xfrm flipH="1">
                  <a:off x="97109" y="629431"/>
                  <a:ext cx="1" cy="31104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792" name="Line"/>
                <p:cNvSpPr/>
                <p:nvPr/>
              </p:nvSpPr>
              <p:spPr>
                <a:xfrm flipH="1">
                  <a:off x="144082" y="1546812"/>
                  <a:ext cx="1" cy="31104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793" name="Line"/>
                <p:cNvSpPr/>
                <p:nvPr/>
              </p:nvSpPr>
              <p:spPr>
                <a:xfrm flipV="1">
                  <a:off x="1116192" y="1873230"/>
                  <a:ext cx="1" cy="311041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</p:grpSp>
          <p:sp>
            <p:nvSpPr>
              <p:cNvPr id="795" name="Rounded Rectangle"/>
              <p:cNvSpPr/>
              <p:nvPr/>
            </p:nvSpPr>
            <p:spPr>
              <a:xfrm>
                <a:off x="1533592" y="331776"/>
                <a:ext cx="491553" cy="555013"/>
              </a:xfrm>
              <a:prstGeom prst="roundRect">
                <a:avLst>
                  <a:gd name="adj" fmla="val 27758"/>
                </a:avLst>
              </a:prstGeom>
              <a:noFill/>
              <a:ln w="25400" cap="flat">
                <a:solidFill>
                  <a:srgbClr val="009051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pic>
            <p:nvPicPr>
              <p:cNvPr id="796" name="Line" descr="Line"/>
              <p:cNvPicPr>
                <a:picLocks noChangeAspect="0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 rot="18900000">
                <a:off x="1750455" y="107039"/>
                <a:ext cx="719904" cy="457905"/>
              </a:xfrm>
              <a:prstGeom prst="rect">
                <a:avLst/>
              </a:prstGeom>
              <a:effectLst/>
            </p:spPr>
          </p:pic>
        </p:grpSp>
      </p:grpSp>
      <p:sp>
        <p:nvSpPr>
          <p:cNvPr id="800" name="1-particle spectral function"/>
          <p:cNvSpPr txBox="1"/>
          <p:nvPr/>
        </p:nvSpPr>
        <p:spPr>
          <a:xfrm>
            <a:off x="252586" y="3316823"/>
            <a:ext cx="3635723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1-particle spectral function</a:t>
            </a:r>
          </a:p>
        </p:txBody>
      </p:sp>
      <p:sp>
        <p:nvSpPr>
          <p:cNvPr id="801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pic>
        <p:nvPicPr>
          <p:cNvPr id="802" name="langle_color_blu.pdf" descr="langle_color_blu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7630" y="1936005"/>
            <a:ext cx="4737101" cy="406401"/>
          </a:xfrm>
          <a:prstGeom prst="rect">
            <a:avLst/>
          </a:prstGeom>
          <a:ln w="12700">
            <a:miter lim="400000"/>
          </a:ln>
        </p:spPr>
      </p:pic>
      <p:sp>
        <p:nvSpPr>
          <p:cNvPr id="803" name="1-particle propagator"/>
          <p:cNvSpPr txBox="1"/>
          <p:nvPr/>
        </p:nvSpPr>
        <p:spPr>
          <a:xfrm>
            <a:off x="252586" y="1287450"/>
            <a:ext cx="2910632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1-particle propagator</a:t>
            </a:r>
          </a:p>
        </p:txBody>
      </p:sp>
      <p:pic>
        <p:nvPicPr>
          <p:cNvPr id="804" name="Screenshot 2020-11-13 at 12.20.17.png" descr="Screenshot 2020-11-13 at 12.20.17.png"/>
          <p:cNvPicPr>
            <a:picLocks noChangeAspect="0"/>
          </p:cNvPicPr>
          <p:nvPr/>
        </p:nvPicPr>
        <p:blipFill>
          <a:blip r:embed="rId5">
            <a:extLst/>
          </a:blip>
          <a:srcRect l="33055" t="0" r="31088" b="0"/>
          <a:stretch>
            <a:fillRect/>
          </a:stretch>
        </p:blipFill>
        <p:spPr>
          <a:xfrm rot="16200000">
            <a:off x="7555954" y="3360926"/>
            <a:ext cx="1977232" cy="8028705"/>
          </a:xfrm>
          <a:prstGeom prst="rect">
            <a:avLst/>
          </a:prstGeom>
          <a:ln w="12700">
            <a:miter lim="400000"/>
          </a:ln>
        </p:spPr>
      </p:pic>
      <p:pic>
        <p:nvPicPr>
          <p:cNvPr id="805" name="Screenshot 2020-11-13 at 12.16.40.png" descr="Screenshot 2020-11-13 at 12.16.40.png"/>
          <p:cNvPicPr>
            <a:picLocks noChangeAspect="0"/>
          </p:cNvPicPr>
          <p:nvPr/>
        </p:nvPicPr>
        <p:blipFill>
          <a:blip r:embed="rId6">
            <a:alphaModFix amt="51301"/>
            <a:extLst/>
          </a:blip>
          <a:srcRect l="6569" t="8045" r="8204" b="21395"/>
          <a:stretch>
            <a:fillRect/>
          </a:stretch>
        </p:blipFill>
        <p:spPr>
          <a:xfrm>
            <a:off x="427533" y="6564462"/>
            <a:ext cx="3798095" cy="16216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11381"/>
                </a:lnTo>
                <a:lnTo>
                  <a:pt x="133" y="11381"/>
                </a:lnTo>
                <a:cubicBezTo>
                  <a:pt x="144" y="11322"/>
                  <a:pt x="166" y="11274"/>
                  <a:pt x="196" y="11244"/>
                </a:cubicBezTo>
                <a:cubicBezTo>
                  <a:pt x="250" y="11192"/>
                  <a:pt x="580" y="11161"/>
                  <a:pt x="1041" y="11154"/>
                </a:cubicBezTo>
                <a:cubicBezTo>
                  <a:pt x="2423" y="11134"/>
                  <a:pt x="5006" y="11296"/>
                  <a:pt x="5006" y="11461"/>
                </a:cubicBezTo>
                <a:cubicBezTo>
                  <a:pt x="5006" y="11508"/>
                  <a:pt x="4853" y="11551"/>
                  <a:pt x="4645" y="11588"/>
                </a:cubicBezTo>
                <a:cubicBezTo>
                  <a:pt x="4798" y="11617"/>
                  <a:pt x="5090" y="11637"/>
                  <a:pt x="5090" y="11672"/>
                </a:cubicBezTo>
                <a:cubicBezTo>
                  <a:pt x="5090" y="11810"/>
                  <a:pt x="3894" y="11906"/>
                  <a:pt x="1713" y="11942"/>
                </a:cubicBezTo>
                <a:lnTo>
                  <a:pt x="0" y="11974"/>
                </a:lnTo>
                <a:lnTo>
                  <a:pt x="0" y="21600"/>
                </a:lnTo>
                <a:lnTo>
                  <a:pt x="10678" y="21600"/>
                </a:lnTo>
                <a:cubicBezTo>
                  <a:pt x="10676" y="20875"/>
                  <a:pt x="10672" y="20310"/>
                  <a:pt x="10671" y="19512"/>
                </a:cubicBezTo>
                <a:cubicBezTo>
                  <a:pt x="10527" y="19860"/>
                  <a:pt x="10499" y="19144"/>
                  <a:pt x="10522" y="15706"/>
                </a:cubicBezTo>
                <a:cubicBezTo>
                  <a:pt x="10543" y="12706"/>
                  <a:pt x="10615" y="11926"/>
                  <a:pt x="10671" y="12930"/>
                </a:cubicBezTo>
                <a:lnTo>
                  <a:pt x="10671" y="12000"/>
                </a:lnTo>
                <a:lnTo>
                  <a:pt x="8175" y="11942"/>
                </a:lnTo>
                <a:cubicBezTo>
                  <a:pt x="6581" y="11906"/>
                  <a:pt x="5679" y="11808"/>
                  <a:pt x="5679" y="11672"/>
                </a:cubicBezTo>
                <a:cubicBezTo>
                  <a:pt x="5679" y="11604"/>
                  <a:pt x="5904" y="11549"/>
                  <a:pt x="6329" y="11503"/>
                </a:cubicBezTo>
                <a:cubicBezTo>
                  <a:pt x="6753" y="11458"/>
                  <a:pt x="7377" y="11426"/>
                  <a:pt x="8173" y="11408"/>
                </a:cubicBezTo>
                <a:lnTo>
                  <a:pt x="10669" y="11350"/>
                </a:lnTo>
                <a:lnTo>
                  <a:pt x="10689" y="7581"/>
                </a:lnTo>
                <a:cubicBezTo>
                  <a:pt x="10704" y="5247"/>
                  <a:pt x="10746" y="3806"/>
                  <a:pt x="10798" y="3806"/>
                </a:cubicBezTo>
                <a:cubicBezTo>
                  <a:pt x="10850" y="3806"/>
                  <a:pt x="10890" y="5247"/>
                  <a:pt x="10904" y="7581"/>
                </a:cubicBezTo>
                <a:lnTo>
                  <a:pt x="10926" y="11350"/>
                </a:lnTo>
                <a:lnTo>
                  <a:pt x="13423" y="11408"/>
                </a:lnTo>
                <a:cubicBezTo>
                  <a:pt x="15015" y="11444"/>
                  <a:pt x="15917" y="11537"/>
                  <a:pt x="15917" y="11672"/>
                </a:cubicBezTo>
                <a:cubicBezTo>
                  <a:pt x="15917" y="11808"/>
                  <a:pt x="15014" y="11906"/>
                  <a:pt x="13420" y="11942"/>
                </a:cubicBezTo>
                <a:lnTo>
                  <a:pt x="10924" y="12000"/>
                </a:lnTo>
                <a:lnTo>
                  <a:pt x="10924" y="19216"/>
                </a:lnTo>
                <a:cubicBezTo>
                  <a:pt x="10924" y="20462"/>
                  <a:pt x="10914" y="20718"/>
                  <a:pt x="10911" y="21600"/>
                </a:cubicBezTo>
                <a:lnTo>
                  <a:pt x="21600" y="21600"/>
                </a:lnTo>
                <a:lnTo>
                  <a:pt x="21600" y="11968"/>
                </a:lnTo>
                <a:lnTo>
                  <a:pt x="20092" y="11942"/>
                </a:lnTo>
                <a:cubicBezTo>
                  <a:pt x="17771" y="11906"/>
                  <a:pt x="16504" y="11810"/>
                  <a:pt x="16504" y="11672"/>
                </a:cubicBezTo>
                <a:cubicBezTo>
                  <a:pt x="16504" y="11535"/>
                  <a:pt x="17771" y="11444"/>
                  <a:pt x="20092" y="11408"/>
                </a:cubicBezTo>
                <a:lnTo>
                  <a:pt x="21600" y="11381"/>
                </a:lnTo>
                <a:lnTo>
                  <a:pt x="21600" y="0"/>
                </a:lnTo>
                <a:lnTo>
                  <a:pt x="10899" y="0"/>
                </a:lnTo>
                <a:cubicBezTo>
                  <a:pt x="10882" y="1158"/>
                  <a:pt x="10843" y="2004"/>
                  <a:pt x="10798" y="2004"/>
                </a:cubicBezTo>
                <a:cubicBezTo>
                  <a:pt x="10752" y="2004"/>
                  <a:pt x="10713" y="1158"/>
                  <a:pt x="10696" y="0"/>
                </a:cubicBezTo>
                <a:lnTo>
                  <a:pt x="0" y="0"/>
                </a:lnTo>
                <a:close/>
                <a:moveTo>
                  <a:pt x="9644" y="1660"/>
                </a:moveTo>
                <a:cubicBezTo>
                  <a:pt x="9668" y="1674"/>
                  <a:pt x="9687" y="1716"/>
                  <a:pt x="9701" y="1771"/>
                </a:cubicBezTo>
                <a:cubicBezTo>
                  <a:pt x="9709" y="1806"/>
                  <a:pt x="9709" y="1844"/>
                  <a:pt x="9710" y="1882"/>
                </a:cubicBezTo>
                <a:cubicBezTo>
                  <a:pt x="9740" y="1885"/>
                  <a:pt x="9767" y="1913"/>
                  <a:pt x="9784" y="1982"/>
                </a:cubicBezTo>
                <a:cubicBezTo>
                  <a:pt x="9811" y="2093"/>
                  <a:pt x="9801" y="2236"/>
                  <a:pt x="9757" y="2305"/>
                </a:cubicBezTo>
                <a:cubicBezTo>
                  <a:pt x="9714" y="2373"/>
                  <a:pt x="9656" y="2347"/>
                  <a:pt x="9629" y="2236"/>
                </a:cubicBezTo>
                <a:cubicBezTo>
                  <a:pt x="9620" y="2201"/>
                  <a:pt x="9620" y="2158"/>
                  <a:pt x="9620" y="2120"/>
                </a:cubicBezTo>
                <a:cubicBezTo>
                  <a:pt x="9589" y="2118"/>
                  <a:pt x="9560" y="2089"/>
                  <a:pt x="9543" y="2019"/>
                </a:cubicBezTo>
                <a:cubicBezTo>
                  <a:pt x="9516" y="1909"/>
                  <a:pt x="9528" y="1765"/>
                  <a:pt x="9572" y="1697"/>
                </a:cubicBezTo>
                <a:cubicBezTo>
                  <a:pt x="9594" y="1663"/>
                  <a:pt x="9621" y="1646"/>
                  <a:pt x="9644" y="1660"/>
                </a:cubicBezTo>
                <a:close/>
                <a:moveTo>
                  <a:pt x="9705" y="19327"/>
                </a:moveTo>
                <a:cubicBezTo>
                  <a:pt x="9751" y="19327"/>
                  <a:pt x="9801" y="19698"/>
                  <a:pt x="9816" y="20152"/>
                </a:cubicBezTo>
                <a:cubicBezTo>
                  <a:pt x="9823" y="20372"/>
                  <a:pt x="9821" y="20574"/>
                  <a:pt x="9811" y="20749"/>
                </a:cubicBezTo>
                <a:cubicBezTo>
                  <a:pt x="9811" y="20751"/>
                  <a:pt x="9812" y="20752"/>
                  <a:pt x="9811" y="20754"/>
                </a:cubicBezTo>
                <a:cubicBezTo>
                  <a:pt x="9801" y="20926"/>
                  <a:pt x="9782" y="21070"/>
                  <a:pt x="9762" y="21167"/>
                </a:cubicBezTo>
                <a:cubicBezTo>
                  <a:pt x="9740" y="21269"/>
                  <a:pt x="9720" y="21321"/>
                  <a:pt x="9694" y="21309"/>
                </a:cubicBezTo>
                <a:cubicBezTo>
                  <a:pt x="9669" y="21300"/>
                  <a:pt x="9642" y="21230"/>
                  <a:pt x="9620" y="21082"/>
                </a:cubicBezTo>
                <a:cubicBezTo>
                  <a:pt x="9583" y="20840"/>
                  <a:pt x="9581" y="20401"/>
                  <a:pt x="9599" y="20025"/>
                </a:cubicBezTo>
                <a:cubicBezTo>
                  <a:pt x="9599" y="20022"/>
                  <a:pt x="9599" y="20022"/>
                  <a:pt x="9599" y="20019"/>
                </a:cubicBezTo>
                <a:cubicBezTo>
                  <a:pt x="9618" y="19642"/>
                  <a:pt x="9656" y="19327"/>
                  <a:pt x="9705" y="19327"/>
                </a:cubicBezTo>
                <a:close/>
              </a:path>
            </a:pathLst>
          </a:custGeom>
          <a:ln w="12700">
            <a:miter lim="400000"/>
          </a:ln>
        </p:spPr>
      </p:pic>
      <p:sp>
        <p:nvSpPr>
          <p:cNvPr id="806" name="Line"/>
          <p:cNvSpPr/>
          <p:nvPr/>
        </p:nvSpPr>
        <p:spPr>
          <a:xfrm>
            <a:off x="252586" y="7426078"/>
            <a:ext cx="4147989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7" name="Line"/>
          <p:cNvSpPr/>
          <p:nvPr/>
        </p:nvSpPr>
        <p:spPr>
          <a:xfrm flipV="1">
            <a:off x="2339280" y="5994750"/>
            <a:ext cx="1" cy="2293495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8" name="k"/>
          <p:cNvSpPr txBox="1"/>
          <p:nvPr/>
        </p:nvSpPr>
        <p:spPr>
          <a:xfrm>
            <a:off x="4261585" y="7441455"/>
            <a:ext cx="232675" cy="407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21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k</a:t>
            </a:r>
          </a:p>
        </p:txBody>
      </p:sp>
      <p:sp>
        <p:nvSpPr>
          <p:cNvPr id="809" name="𝜔"/>
          <p:cNvSpPr txBox="1"/>
          <p:nvPr/>
        </p:nvSpPr>
        <p:spPr>
          <a:xfrm>
            <a:off x="1922485" y="5847110"/>
            <a:ext cx="29592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21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𝜔</a:t>
            </a:r>
          </a:p>
        </p:txBody>
      </p:sp>
      <p:sp>
        <p:nvSpPr>
          <p:cNvPr id="810" name="Oval"/>
          <p:cNvSpPr/>
          <p:nvPr/>
        </p:nvSpPr>
        <p:spPr>
          <a:xfrm>
            <a:off x="2240042" y="6670924"/>
            <a:ext cx="198477" cy="206458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/>
          <a:lstStyle/>
          <a:p>
            <a:pPr algn="l" defTabSz="650240">
              <a:defRPr b="0" sz="16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11" name="Oval"/>
          <p:cNvSpPr/>
          <p:nvPr/>
        </p:nvSpPr>
        <p:spPr>
          <a:xfrm>
            <a:off x="4132342" y="7974775"/>
            <a:ext cx="198477" cy="20645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2" name="Oval"/>
          <p:cNvSpPr/>
          <p:nvPr/>
        </p:nvSpPr>
        <p:spPr>
          <a:xfrm>
            <a:off x="2887742" y="7007782"/>
            <a:ext cx="198477" cy="206458"/>
          </a:xfrm>
          <a:prstGeom prst="ellipse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miter lim="400000"/>
          </a:ln>
        </p:spPr>
        <p:txBody>
          <a:bodyPr lIns="50800" tIns="50800" rIns="50800" bIns="50800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3" name="Oval"/>
          <p:cNvSpPr/>
          <p:nvPr/>
        </p:nvSpPr>
        <p:spPr>
          <a:xfrm>
            <a:off x="3484642" y="7619940"/>
            <a:ext cx="198477" cy="206458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50800" tIns="50800" rIns="50800" bIns="50800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4" name="Oval"/>
          <p:cNvSpPr/>
          <p:nvPr/>
        </p:nvSpPr>
        <p:spPr>
          <a:xfrm>
            <a:off x="4741942" y="5997882"/>
            <a:ext cx="944998" cy="206457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/>
          <a:lstStyle/>
          <a:p>
            <a:pPr algn="l" defTabSz="650240">
              <a:defRPr b="0" sz="16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15" name="Oval"/>
          <p:cNvSpPr/>
          <p:nvPr/>
        </p:nvSpPr>
        <p:spPr>
          <a:xfrm>
            <a:off x="6257003" y="5997882"/>
            <a:ext cx="944998" cy="206457"/>
          </a:xfrm>
          <a:prstGeom prst="ellipse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miter lim="400000"/>
          </a:ln>
        </p:spPr>
        <p:txBody>
          <a:bodyPr lIns="50800" tIns="50800" rIns="50800" bIns="50800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6" name="Oval"/>
          <p:cNvSpPr/>
          <p:nvPr/>
        </p:nvSpPr>
        <p:spPr>
          <a:xfrm>
            <a:off x="7772064" y="5997882"/>
            <a:ext cx="944998" cy="206457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50800" tIns="50800" rIns="50800" bIns="50800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7" name="Oval"/>
          <p:cNvSpPr/>
          <p:nvPr/>
        </p:nvSpPr>
        <p:spPr>
          <a:xfrm>
            <a:off x="9435764" y="5997882"/>
            <a:ext cx="944998" cy="206457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18" name="local"/>
          <p:cNvSpPr txBox="1"/>
          <p:nvPr/>
        </p:nvSpPr>
        <p:spPr>
          <a:xfrm>
            <a:off x="11240595" y="5897225"/>
            <a:ext cx="647571" cy="407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21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local</a:t>
            </a:r>
          </a:p>
        </p:txBody>
      </p:sp>
      <p:sp>
        <p:nvSpPr>
          <p:cNvPr id="819" name="Non-interacting case (U=0) - relationship to 1P eigenenergies"/>
          <p:cNvSpPr txBox="1"/>
          <p:nvPr/>
        </p:nvSpPr>
        <p:spPr>
          <a:xfrm>
            <a:off x="252586" y="5148371"/>
            <a:ext cx="7683699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0"/>
              <a:t>Non-interacting case (U=0) - relationship to 1P eigenenergies</a:t>
            </a:r>
            <a:r>
              <a:t> </a:t>
            </a:r>
          </a:p>
        </p:txBody>
      </p:sp>
      <p:sp>
        <p:nvSpPr>
          <p:cNvPr id="820" name="Oval"/>
          <p:cNvSpPr/>
          <p:nvPr/>
        </p:nvSpPr>
        <p:spPr>
          <a:xfrm>
            <a:off x="995442" y="7645340"/>
            <a:ext cx="198477" cy="206458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50800" tIns="50800" rIns="50800" bIns="50800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21" name="Oval"/>
          <p:cNvSpPr/>
          <p:nvPr/>
        </p:nvSpPr>
        <p:spPr>
          <a:xfrm>
            <a:off x="1592342" y="7024597"/>
            <a:ext cx="198476" cy="206458"/>
          </a:xfrm>
          <a:prstGeom prst="ellipse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miter lim="400000"/>
          </a:ln>
        </p:spPr>
        <p:txBody>
          <a:bodyPr lIns="50800" tIns="50800" rIns="50800" bIns="50800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pic>
        <p:nvPicPr>
          <p:cNvPr id="822" name="A(_omega)=_sum_l.pdf" descr="A(_omega)=_sum_l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17785" y="4022923"/>
            <a:ext cx="7353301" cy="850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1-particle spectral function"/>
          <p:cNvSpPr txBox="1"/>
          <p:nvPr/>
        </p:nvSpPr>
        <p:spPr>
          <a:xfrm>
            <a:off x="252586" y="1056223"/>
            <a:ext cx="3635723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1-particle spectral function</a:t>
            </a:r>
          </a:p>
        </p:txBody>
      </p:sp>
      <p:sp>
        <p:nvSpPr>
          <p:cNvPr id="825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grpSp>
        <p:nvGrpSpPr>
          <p:cNvPr id="835" name="Group"/>
          <p:cNvGrpSpPr/>
          <p:nvPr/>
        </p:nvGrpSpPr>
        <p:grpSpPr>
          <a:xfrm>
            <a:off x="8609165" y="258005"/>
            <a:ext cx="4241674" cy="2441135"/>
            <a:chOff x="0" y="0"/>
            <a:chExt cx="4241673" cy="2441133"/>
          </a:xfrm>
        </p:grpSpPr>
        <p:pic>
          <p:nvPicPr>
            <p:cNvPr id="826" name="Screenshot 2020-11-13 at 12.16.40.png" descr="Screenshot 2020-11-13 at 12.16.40.png"/>
            <p:cNvPicPr>
              <a:picLocks noChangeAspect="0"/>
            </p:cNvPicPr>
            <p:nvPr/>
          </p:nvPicPr>
          <p:blipFill>
            <a:blip r:embed="rId2">
              <a:alphaModFix amt="51301"/>
              <a:extLst/>
            </a:blip>
            <a:srcRect l="6569" t="8045" r="8204" b="21395"/>
            <a:stretch>
              <a:fillRect/>
            </a:stretch>
          </p:blipFill>
          <p:spPr>
            <a:xfrm>
              <a:off x="174947" y="717352"/>
              <a:ext cx="3798095" cy="1621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11381"/>
                  </a:lnTo>
                  <a:lnTo>
                    <a:pt x="133" y="11381"/>
                  </a:lnTo>
                  <a:cubicBezTo>
                    <a:pt x="144" y="11322"/>
                    <a:pt x="166" y="11274"/>
                    <a:pt x="196" y="11244"/>
                  </a:cubicBezTo>
                  <a:cubicBezTo>
                    <a:pt x="250" y="11192"/>
                    <a:pt x="580" y="11161"/>
                    <a:pt x="1041" y="11154"/>
                  </a:cubicBezTo>
                  <a:cubicBezTo>
                    <a:pt x="2423" y="11134"/>
                    <a:pt x="5006" y="11296"/>
                    <a:pt x="5006" y="11461"/>
                  </a:cubicBezTo>
                  <a:cubicBezTo>
                    <a:pt x="5006" y="11508"/>
                    <a:pt x="4853" y="11551"/>
                    <a:pt x="4645" y="11588"/>
                  </a:cubicBezTo>
                  <a:cubicBezTo>
                    <a:pt x="4798" y="11617"/>
                    <a:pt x="5090" y="11637"/>
                    <a:pt x="5090" y="11672"/>
                  </a:cubicBezTo>
                  <a:cubicBezTo>
                    <a:pt x="5090" y="11810"/>
                    <a:pt x="3894" y="11906"/>
                    <a:pt x="1713" y="11942"/>
                  </a:cubicBezTo>
                  <a:lnTo>
                    <a:pt x="0" y="11974"/>
                  </a:lnTo>
                  <a:lnTo>
                    <a:pt x="0" y="21600"/>
                  </a:lnTo>
                  <a:lnTo>
                    <a:pt x="10678" y="21600"/>
                  </a:lnTo>
                  <a:cubicBezTo>
                    <a:pt x="10676" y="20875"/>
                    <a:pt x="10672" y="20310"/>
                    <a:pt x="10671" y="19512"/>
                  </a:cubicBezTo>
                  <a:cubicBezTo>
                    <a:pt x="10527" y="19860"/>
                    <a:pt x="10499" y="19144"/>
                    <a:pt x="10522" y="15706"/>
                  </a:cubicBezTo>
                  <a:cubicBezTo>
                    <a:pt x="10543" y="12706"/>
                    <a:pt x="10615" y="11926"/>
                    <a:pt x="10671" y="12930"/>
                  </a:cubicBezTo>
                  <a:lnTo>
                    <a:pt x="10671" y="12000"/>
                  </a:lnTo>
                  <a:lnTo>
                    <a:pt x="8175" y="11942"/>
                  </a:lnTo>
                  <a:cubicBezTo>
                    <a:pt x="6581" y="11906"/>
                    <a:pt x="5679" y="11808"/>
                    <a:pt x="5679" y="11672"/>
                  </a:cubicBezTo>
                  <a:cubicBezTo>
                    <a:pt x="5679" y="11604"/>
                    <a:pt x="5904" y="11549"/>
                    <a:pt x="6329" y="11503"/>
                  </a:cubicBezTo>
                  <a:cubicBezTo>
                    <a:pt x="6753" y="11458"/>
                    <a:pt x="7377" y="11426"/>
                    <a:pt x="8173" y="11408"/>
                  </a:cubicBezTo>
                  <a:lnTo>
                    <a:pt x="10669" y="11350"/>
                  </a:lnTo>
                  <a:lnTo>
                    <a:pt x="10689" y="7581"/>
                  </a:lnTo>
                  <a:cubicBezTo>
                    <a:pt x="10704" y="5247"/>
                    <a:pt x="10746" y="3806"/>
                    <a:pt x="10798" y="3806"/>
                  </a:cubicBezTo>
                  <a:cubicBezTo>
                    <a:pt x="10850" y="3806"/>
                    <a:pt x="10890" y="5247"/>
                    <a:pt x="10904" y="7581"/>
                  </a:cubicBezTo>
                  <a:lnTo>
                    <a:pt x="10926" y="11350"/>
                  </a:lnTo>
                  <a:lnTo>
                    <a:pt x="13423" y="11408"/>
                  </a:lnTo>
                  <a:cubicBezTo>
                    <a:pt x="15015" y="11444"/>
                    <a:pt x="15917" y="11537"/>
                    <a:pt x="15917" y="11672"/>
                  </a:cubicBezTo>
                  <a:cubicBezTo>
                    <a:pt x="15917" y="11808"/>
                    <a:pt x="15014" y="11906"/>
                    <a:pt x="13420" y="11942"/>
                  </a:cubicBezTo>
                  <a:lnTo>
                    <a:pt x="10924" y="12000"/>
                  </a:lnTo>
                  <a:lnTo>
                    <a:pt x="10924" y="19216"/>
                  </a:lnTo>
                  <a:cubicBezTo>
                    <a:pt x="10924" y="20462"/>
                    <a:pt x="10914" y="20718"/>
                    <a:pt x="10911" y="21600"/>
                  </a:cubicBezTo>
                  <a:lnTo>
                    <a:pt x="21600" y="21600"/>
                  </a:lnTo>
                  <a:lnTo>
                    <a:pt x="21600" y="11968"/>
                  </a:lnTo>
                  <a:lnTo>
                    <a:pt x="20092" y="11942"/>
                  </a:lnTo>
                  <a:cubicBezTo>
                    <a:pt x="17771" y="11906"/>
                    <a:pt x="16504" y="11810"/>
                    <a:pt x="16504" y="11672"/>
                  </a:cubicBezTo>
                  <a:cubicBezTo>
                    <a:pt x="16504" y="11535"/>
                    <a:pt x="17771" y="11444"/>
                    <a:pt x="20092" y="11408"/>
                  </a:cubicBezTo>
                  <a:lnTo>
                    <a:pt x="21600" y="11381"/>
                  </a:lnTo>
                  <a:lnTo>
                    <a:pt x="21600" y="0"/>
                  </a:lnTo>
                  <a:lnTo>
                    <a:pt x="10899" y="0"/>
                  </a:lnTo>
                  <a:cubicBezTo>
                    <a:pt x="10882" y="1158"/>
                    <a:pt x="10843" y="2004"/>
                    <a:pt x="10798" y="2004"/>
                  </a:cubicBezTo>
                  <a:cubicBezTo>
                    <a:pt x="10752" y="2004"/>
                    <a:pt x="10713" y="1158"/>
                    <a:pt x="10696" y="0"/>
                  </a:cubicBezTo>
                  <a:lnTo>
                    <a:pt x="0" y="0"/>
                  </a:lnTo>
                  <a:close/>
                  <a:moveTo>
                    <a:pt x="9644" y="1660"/>
                  </a:moveTo>
                  <a:cubicBezTo>
                    <a:pt x="9668" y="1674"/>
                    <a:pt x="9687" y="1716"/>
                    <a:pt x="9701" y="1771"/>
                  </a:cubicBezTo>
                  <a:cubicBezTo>
                    <a:pt x="9709" y="1806"/>
                    <a:pt x="9709" y="1844"/>
                    <a:pt x="9710" y="1882"/>
                  </a:cubicBezTo>
                  <a:cubicBezTo>
                    <a:pt x="9740" y="1885"/>
                    <a:pt x="9767" y="1913"/>
                    <a:pt x="9784" y="1982"/>
                  </a:cubicBezTo>
                  <a:cubicBezTo>
                    <a:pt x="9811" y="2093"/>
                    <a:pt x="9801" y="2236"/>
                    <a:pt x="9757" y="2305"/>
                  </a:cubicBezTo>
                  <a:cubicBezTo>
                    <a:pt x="9714" y="2373"/>
                    <a:pt x="9656" y="2347"/>
                    <a:pt x="9629" y="2236"/>
                  </a:cubicBezTo>
                  <a:cubicBezTo>
                    <a:pt x="9620" y="2201"/>
                    <a:pt x="9620" y="2158"/>
                    <a:pt x="9620" y="2120"/>
                  </a:cubicBezTo>
                  <a:cubicBezTo>
                    <a:pt x="9589" y="2118"/>
                    <a:pt x="9560" y="2089"/>
                    <a:pt x="9543" y="2019"/>
                  </a:cubicBezTo>
                  <a:cubicBezTo>
                    <a:pt x="9516" y="1909"/>
                    <a:pt x="9528" y="1765"/>
                    <a:pt x="9572" y="1697"/>
                  </a:cubicBezTo>
                  <a:cubicBezTo>
                    <a:pt x="9594" y="1663"/>
                    <a:pt x="9621" y="1646"/>
                    <a:pt x="9644" y="1660"/>
                  </a:cubicBezTo>
                  <a:close/>
                  <a:moveTo>
                    <a:pt x="9705" y="19327"/>
                  </a:moveTo>
                  <a:cubicBezTo>
                    <a:pt x="9751" y="19327"/>
                    <a:pt x="9801" y="19698"/>
                    <a:pt x="9816" y="20152"/>
                  </a:cubicBezTo>
                  <a:cubicBezTo>
                    <a:pt x="9823" y="20372"/>
                    <a:pt x="9821" y="20574"/>
                    <a:pt x="9811" y="20749"/>
                  </a:cubicBezTo>
                  <a:cubicBezTo>
                    <a:pt x="9811" y="20751"/>
                    <a:pt x="9812" y="20752"/>
                    <a:pt x="9811" y="20754"/>
                  </a:cubicBezTo>
                  <a:cubicBezTo>
                    <a:pt x="9801" y="20926"/>
                    <a:pt x="9782" y="21070"/>
                    <a:pt x="9762" y="21167"/>
                  </a:cubicBezTo>
                  <a:cubicBezTo>
                    <a:pt x="9740" y="21269"/>
                    <a:pt x="9720" y="21321"/>
                    <a:pt x="9694" y="21309"/>
                  </a:cubicBezTo>
                  <a:cubicBezTo>
                    <a:pt x="9669" y="21300"/>
                    <a:pt x="9642" y="21230"/>
                    <a:pt x="9620" y="21082"/>
                  </a:cubicBezTo>
                  <a:cubicBezTo>
                    <a:pt x="9583" y="20840"/>
                    <a:pt x="9581" y="20401"/>
                    <a:pt x="9599" y="20025"/>
                  </a:cubicBezTo>
                  <a:cubicBezTo>
                    <a:pt x="9599" y="20022"/>
                    <a:pt x="9599" y="20022"/>
                    <a:pt x="9599" y="20019"/>
                  </a:cubicBezTo>
                  <a:cubicBezTo>
                    <a:pt x="9618" y="19642"/>
                    <a:pt x="9656" y="19327"/>
                    <a:pt x="9705" y="19327"/>
                  </a:cubicBezTo>
                  <a:close/>
                </a:path>
              </a:pathLst>
            </a:custGeom>
            <a:ln w="12700" cap="flat">
              <a:noFill/>
              <a:miter lim="400000"/>
            </a:ln>
            <a:effectLst/>
          </p:spPr>
        </p:pic>
        <p:sp>
          <p:nvSpPr>
            <p:cNvPr id="827" name="Line"/>
            <p:cNvSpPr/>
            <p:nvPr/>
          </p:nvSpPr>
          <p:spPr>
            <a:xfrm>
              <a:off x="0" y="1578967"/>
              <a:ext cx="414798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 flipV="1">
              <a:off x="2086694" y="147640"/>
              <a:ext cx="1" cy="2293494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829" name="k"/>
            <p:cNvSpPr txBox="1"/>
            <p:nvPr/>
          </p:nvSpPr>
          <p:spPr>
            <a:xfrm>
              <a:off x="4008999" y="1594344"/>
              <a:ext cx="232675" cy="4077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k</a:t>
              </a:r>
            </a:p>
          </p:txBody>
        </p:sp>
        <p:sp>
          <p:nvSpPr>
            <p:cNvPr id="830" name="𝜔"/>
            <p:cNvSpPr txBox="1"/>
            <p:nvPr/>
          </p:nvSpPr>
          <p:spPr>
            <a:xfrm>
              <a:off x="1669899" y="0"/>
              <a:ext cx="295924" cy="50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𝜔</a:t>
              </a:r>
            </a:p>
          </p:txBody>
        </p:sp>
        <p:sp>
          <p:nvSpPr>
            <p:cNvPr id="831" name="Oval"/>
            <p:cNvSpPr/>
            <p:nvPr/>
          </p:nvSpPr>
          <p:spPr>
            <a:xfrm>
              <a:off x="1987456" y="823814"/>
              <a:ext cx="198476" cy="206457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832" name="Oval"/>
            <p:cNvSpPr/>
            <p:nvPr/>
          </p:nvSpPr>
          <p:spPr>
            <a:xfrm>
              <a:off x="3879756" y="2127664"/>
              <a:ext cx="198476" cy="206458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833" name="Oval"/>
            <p:cNvSpPr/>
            <p:nvPr/>
          </p:nvSpPr>
          <p:spPr>
            <a:xfrm>
              <a:off x="2635156" y="1160671"/>
              <a:ext cx="198476" cy="206458"/>
            </a:xfrm>
            <a:prstGeom prst="ellipse">
              <a:avLst/>
            </a:prstGeom>
            <a:solidFill>
              <a:schemeClr val="accent5">
                <a:hueOff val="-82419"/>
                <a:satOff val="-9513"/>
                <a:lumOff val="-16343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834" name="Oval"/>
            <p:cNvSpPr/>
            <p:nvPr/>
          </p:nvSpPr>
          <p:spPr>
            <a:xfrm>
              <a:off x="3232056" y="1772829"/>
              <a:ext cx="198476" cy="206458"/>
            </a:xfrm>
            <a:prstGeom prst="ellipse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836" name="Oval"/>
          <p:cNvSpPr/>
          <p:nvPr/>
        </p:nvSpPr>
        <p:spPr>
          <a:xfrm>
            <a:off x="10257503" y="3781732"/>
            <a:ext cx="944998" cy="206458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/>
          <a:lstStyle/>
          <a:p>
            <a:pPr algn="l" defTabSz="650240">
              <a:defRPr b="0" sz="16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37" name="Oval"/>
          <p:cNvSpPr/>
          <p:nvPr/>
        </p:nvSpPr>
        <p:spPr>
          <a:xfrm>
            <a:off x="10270203" y="4880282"/>
            <a:ext cx="944998" cy="206458"/>
          </a:xfrm>
          <a:prstGeom prst="ellipse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miter lim="400000"/>
          </a:ln>
        </p:spPr>
        <p:txBody>
          <a:bodyPr lIns="50800" tIns="50800" rIns="50800" bIns="50800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8" name="Oval"/>
          <p:cNvSpPr/>
          <p:nvPr/>
        </p:nvSpPr>
        <p:spPr>
          <a:xfrm>
            <a:off x="10257503" y="6258468"/>
            <a:ext cx="944998" cy="206457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50800" tIns="50800" rIns="50800" bIns="50800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9" name="Oval"/>
          <p:cNvSpPr/>
          <p:nvPr/>
        </p:nvSpPr>
        <p:spPr>
          <a:xfrm>
            <a:off x="10257503" y="7636653"/>
            <a:ext cx="944998" cy="206458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40" name="local"/>
          <p:cNvSpPr txBox="1"/>
          <p:nvPr/>
        </p:nvSpPr>
        <p:spPr>
          <a:xfrm>
            <a:off x="10295678" y="8735203"/>
            <a:ext cx="647570" cy="407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21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local</a:t>
            </a:r>
          </a:p>
        </p:txBody>
      </p:sp>
      <p:pic>
        <p:nvPicPr>
          <p:cNvPr id="841" name="Screenshot 2020-11-13 at 12.30.39.png" descr="Screenshot 2020-11-13 at 12.30.39.png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5402" y="3249833"/>
            <a:ext cx="9620338" cy="6288006"/>
          </a:xfrm>
          <a:prstGeom prst="rect">
            <a:avLst/>
          </a:prstGeom>
          <a:ln w="12700">
            <a:miter lim="400000"/>
          </a:ln>
        </p:spPr>
      </p:pic>
      <p:sp>
        <p:nvSpPr>
          <p:cNvPr id="842" name="U=0"/>
          <p:cNvSpPr txBox="1"/>
          <p:nvPr/>
        </p:nvSpPr>
        <p:spPr>
          <a:xfrm>
            <a:off x="1186321" y="2724449"/>
            <a:ext cx="660501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U=0</a:t>
            </a:r>
          </a:p>
        </p:txBody>
      </p:sp>
      <p:sp>
        <p:nvSpPr>
          <p:cNvPr id="843" name="U=2"/>
          <p:cNvSpPr txBox="1"/>
          <p:nvPr/>
        </p:nvSpPr>
        <p:spPr>
          <a:xfrm>
            <a:off x="3653285" y="2724449"/>
            <a:ext cx="660501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U=2</a:t>
            </a:r>
          </a:p>
        </p:txBody>
      </p:sp>
      <p:sp>
        <p:nvSpPr>
          <p:cNvPr id="844" name="U=4"/>
          <p:cNvSpPr txBox="1"/>
          <p:nvPr/>
        </p:nvSpPr>
        <p:spPr>
          <a:xfrm>
            <a:off x="6120249" y="2724449"/>
            <a:ext cx="660500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U=4</a:t>
            </a:r>
          </a:p>
        </p:txBody>
      </p:sp>
      <p:sp>
        <p:nvSpPr>
          <p:cNvPr id="845" name="U=8"/>
          <p:cNvSpPr txBox="1"/>
          <p:nvPr/>
        </p:nvSpPr>
        <p:spPr>
          <a:xfrm>
            <a:off x="8474715" y="2724449"/>
            <a:ext cx="660500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U=8</a:t>
            </a:r>
          </a:p>
        </p:txBody>
      </p:sp>
      <p:pic>
        <p:nvPicPr>
          <p:cNvPr id="846" name="A(_omega)=_sum_l.pdf" descr="A(_omega)=_sum_l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06885" y="1535498"/>
            <a:ext cx="7353301" cy="850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1-particle spectral function"/>
          <p:cNvSpPr txBox="1"/>
          <p:nvPr/>
        </p:nvSpPr>
        <p:spPr>
          <a:xfrm>
            <a:off x="252586" y="1056223"/>
            <a:ext cx="3635723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1-particle spectral function</a:t>
            </a:r>
          </a:p>
        </p:txBody>
      </p:sp>
      <p:sp>
        <p:nvSpPr>
          <p:cNvPr id="849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grpSp>
        <p:nvGrpSpPr>
          <p:cNvPr id="859" name="Group"/>
          <p:cNvGrpSpPr/>
          <p:nvPr/>
        </p:nvGrpSpPr>
        <p:grpSpPr>
          <a:xfrm>
            <a:off x="8609165" y="258005"/>
            <a:ext cx="4241674" cy="2441135"/>
            <a:chOff x="0" y="0"/>
            <a:chExt cx="4241673" cy="2441133"/>
          </a:xfrm>
        </p:grpSpPr>
        <p:pic>
          <p:nvPicPr>
            <p:cNvPr id="850" name="Screenshot 2020-11-13 at 12.16.40.png" descr="Screenshot 2020-11-13 at 12.16.40.png"/>
            <p:cNvPicPr>
              <a:picLocks noChangeAspect="0"/>
            </p:cNvPicPr>
            <p:nvPr/>
          </p:nvPicPr>
          <p:blipFill>
            <a:blip r:embed="rId2">
              <a:alphaModFix amt="51301"/>
              <a:extLst/>
            </a:blip>
            <a:srcRect l="6569" t="8045" r="8204" b="21395"/>
            <a:stretch>
              <a:fillRect/>
            </a:stretch>
          </p:blipFill>
          <p:spPr>
            <a:xfrm>
              <a:off x="174947" y="717352"/>
              <a:ext cx="3798095" cy="1621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11381"/>
                  </a:lnTo>
                  <a:lnTo>
                    <a:pt x="133" y="11381"/>
                  </a:lnTo>
                  <a:cubicBezTo>
                    <a:pt x="144" y="11322"/>
                    <a:pt x="166" y="11274"/>
                    <a:pt x="196" y="11244"/>
                  </a:cubicBezTo>
                  <a:cubicBezTo>
                    <a:pt x="250" y="11192"/>
                    <a:pt x="580" y="11161"/>
                    <a:pt x="1041" y="11154"/>
                  </a:cubicBezTo>
                  <a:cubicBezTo>
                    <a:pt x="2423" y="11134"/>
                    <a:pt x="5006" y="11296"/>
                    <a:pt x="5006" y="11461"/>
                  </a:cubicBezTo>
                  <a:cubicBezTo>
                    <a:pt x="5006" y="11508"/>
                    <a:pt x="4853" y="11551"/>
                    <a:pt x="4645" y="11588"/>
                  </a:cubicBezTo>
                  <a:cubicBezTo>
                    <a:pt x="4798" y="11617"/>
                    <a:pt x="5090" y="11637"/>
                    <a:pt x="5090" y="11672"/>
                  </a:cubicBezTo>
                  <a:cubicBezTo>
                    <a:pt x="5090" y="11810"/>
                    <a:pt x="3894" y="11906"/>
                    <a:pt x="1713" y="11942"/>
                  </a:cubicBezTo>
                  <a:lnTo>
                    <a:pt x="0" y="11974"/>
                  </a:lnTo>
                  <a:lnTo>
                    <a:pt x="0" y="21600"/>
                  </a:lnTo>
                  <a:lnTo>
                    <a:pt x="10678" y="21600"/>
                  </a:lnTo>
                  <a:cubicBezTo>
                    <a:pt x="10676" y="20875"/>
                    <a:pt x="10672" y="20310"/>
                    <a:pt x="10671" y="19512"/>
                  </a:cubicBezTo>
                  <a:cubicBezTo>
                    <a:pt x="10527" y="19860"/>
                    <a:pt x="10499" y="19144"/>
                    <a:pt x="10522" y="15706"/>
                  </a:cubicBezTo>
                  <a:cubicBezTo>
                    <a:pt x="10543" y="12706"/>
                    <a:pt x="10615" y="11926"/>
                    <a:pt x="10671" y="12930"/>
                  </a:cubicBezTo>
                  <a:lnTo>
                    <a:pt x="10671" y="12000"/>
                  </a:lnTo>
                  <a:lnTo>
                    <a:pt x="8175" y="11942"/>
                  </a:lnTo>
                  <a:cubicBezTo>
                    <a:pt x="6581" y="11906"/>
                    <a:pt x="5679" y="11808"/>
                    <a:pt x="5679" y="11672"/>
                  </a:cubicBezTo>
                  <a:cubicBezTo>
                    <a:pt x="5679" y="11604"/>
                    <a:pt x="5904" y="11549"/>
                    <a:pt x="6329" y="11503"/>
                  </a:cubicBezTo>
                  <a:cubicBezTo>
                    <a:pt x="6753" y="11458"/>
                    <a:pt x="7377" y="11426"/>
                    <a:pt x="8173" y="11408"/>
                  </a:cubicBezTo>
                  <a:lnTo>
                    <a:pt x="10669" y="11350"/>
                  </a:lnTo>
                  <a:lnTo>
                    <a:pt x="10689" y="7581"/>
                  </a:lnTo>
                  <a:cubicBezTo>
                    <a:pt x="10704" y="5247"/>
                    <a:pt x="10746" y="3806"/>
                    <a:pt x="10798" y="3806"/>
                  </a:cubicBezTo>
                  <a:cubicBezTo>
                    <a:pt x="10850" y="3806"/>
                    <a:pt x="10890" y="5247"/>
                    <a:pt x="10904" y="7581"/>
                  </a:cubicBezTo>
                  <a:lnTo>
                    <a:pt x="10926" y="11350"/>
                  </a:lnTo>
                  <a:lnTo>
                    <a:pt x="13423" y="11408"/>
                  </a:lnTo>
                  <a:cubicBezTo>
                    <a:pt x="15015" y="11444"/>
                    <a:pt x="15917" y="11537"/>
                    <a:pt x="15917" y="11672"/>
                  </a:cubicBezTo>
                  <a:cubicBezTo>
                    <a:pt x="15917" y="11808"/>
                    <a:pt x="15014" y="11906"/>
                    <a:pt x="13420" y="11942"/>
                  </a:cubicBezTo>
                  <a:lnTo>
                    <a:pt x="10924" y="12000"/>
                  </a:lnTo>
                  <a:lnTo>
                    <a:pt x="10924" y="19216"/>
                  </a:lnTo>
                  <a:cubicBezTo>
                    <a:pt x="10924" y="20462"/>
                    <a:pt x="10914" y="20718"/>
                    <a:pt x="10911" y="21600"/>
                  </a:cubicBezTo>
                  <a:lnTo>
                    <a:pt x="21600" y="21600"/>
                  </a:lnTo>
                  <a:lnTo>
                    <a:pt x="21600" y="11968"/>
                  </a:lnTo>
                  <a:lnTo>
                    <a:pt x="20092" y="11942"/>
                  </a:lnTo>
                  <a:cubicBezTo>
                    <a:pt x="17771" y="11906"/>
                    <a:pt x="16504" y="11810"/>
                    <a:pt x="16504" y="11672"/>
                  </a:cubicBezTo>
                  <a:cubicBezTo>
                    <a:pt x="16504" y="11535"/>
                    <a:pt x="17771" y="11444"/>
                    <a:pt x="20092" y="11408"/>
                  </a:cubicBezTo>
                  <a:lnTo>
                    <a:pt x="21600" y="11381"/>
                  </a:lnTo>
                  <a:lnTo>
                    <a:pt x="21600" y="0"/>
                  </a:lnTo>
                  <a:lnTo>
                    <a:pt x="10899" y="0"/>
                  </a:lnTo>
                  <a:cubicBezTo>
                    <a:pt x="10882" y="1158"/>
                    <a:pt x="10843" y="2004"/>
                    <a:pt x="10798" y="2004"/>
                  </a:cubicBezTo>
                  <a:cubicBezTo>
                    <a:pt x="10752" y="2004"/>
                    <a:pt x="10713" y="1158"/>
                    <a:pt x="10696" y="0"/>
                  </a:cubicBezTo>
                  <a:lnTo>
                    <a:pt x="0" y="0"/>
                  </a:lnTo>
                  <a:close/>
                  <a:moveTo>
                    <a:pt x="9644" y="1660"/>
                  </a:moveTo>
                  <a:cubicBezTo>
                    <a:pt x="9668" y="1674"/>
                    <a:pt x="9687" y="1716"/>
                    <a:pt x="9701" y="1771"/>
                  </a:cubicBezTo>
                  <a:cubicBezTo>
                    <a:pt x="9709" y="1806"/>
                    <a:pt x="9709" y="1844"/>
                    <a:pt x="9710" y="1882"/>
                  </a:cubicBezTo>
                  <a:cubicBezTo>
                    <a:pt x="9740" y="1885"/>
                    <a:pt x="9767" y="1913"/>
                    <a:pt x="9784" y="1982"/>
                  </a:cubicBezTo>
                  <a:cubicBezTo>
                    <a:pt x="9811" y="2093"/>
                    <a:pt x="9801" y="2236"/>
                    <a:pt x="9757" y="2305"/>
                  </a:cubicBezTo>
                  <a:cubicBezTo>
                    <a:pt x="9714" y="2373"/>
                    <a:pt x="9656" y="2347"/>
                    <a:pt x="9629" y="2236"/>
                  </a:cubicBezTo>
                  <a:cubicBezTo>
                    <a:pt x="9620" y="2201"/>
                    <a:pt x="9620" y="2158"/>
                    <a:pt x="9620" y="2120"/>
                  </a:cubicBezTo>
                  <a:cubicBezTo>
                    <a:pt x="9589" y="2118"/>
                    <a:pt x="9560" y="2089"/>
                    <a:pt x="9543" y="2019"/>
                  </a:cubicBezTo>
                  <a:cubicBezTo>
                    <a:pt x="9516" y="1909"/>
                    <a:pt x="9528" y="1765"/>
                    <a:pt x="9572" y="1697"/>
                  </a:cubicBezTo>
                  <a:cubicBezTo>
                    <a:pt x="9594" y="1663"/>
                    <a:pt x="9621" y="1646"/>
                    <a:pt x="9644" y="1660"/>
                  </a:cubicBezTo>
                  <a:close/>
                  <a:moveTo>
                    <a:pt x="9705" y="19327"/>
                  </a:moveTo>
                  <a:cubicBezTo>
                    <a:pt x="9751" y="19327"/>
                    <a:pt x="9801" y="19698"/>
                    <a:pt x="9816" y="20152"/>
                  </a:cubicBezTo>
                  <a:cubicBezTo>
                    <a:pt x="9823" y="20372"/>
                    <a:pt x="9821" y="20574"/>
                    <a:pt x="9811" y="20749"/>
                  </a:cubicBezTo>
                  <a:cubicBezTo>
                    <a:pt x="9811" y="20751"/>
                    <a:pt x="9812" y="20752"/>
                    <a:pt x="9811" y="20754"/>
                  </a:cubicBezTo>
                  <a:cubicBezTo>
                    <a:pt x="9801" y="20926"/>
                    <a:pt x="9782" y="21070"/>
                    <a:pt x="9762" y="21167"/>
                  </a:cubicBezTo>
                  <a:cubicBezTo>
                    <a:pt x="9740" y="21269"/>
                    <a:pt x="9720" y="21321"/>
                    <a:pt x="9694" y="21309"/>
                  </a:cubicBezTo>
                  <a:cubicBezTo>
                    <a:pt x="9669" y="21300"/>
                    <a:pt x="9642" y="21230"/>
                    <a:pt x="9620" y="21082"/>
                  </a:cubicBezTo>
                  <a:cubicBezTo>
                    <a:pt x="9583" y="20840"/>
                    <a:pt x="9581" y="20401"/>
                    <a:pt x="9599" y="20025"/>
                  </a:cubicBezTo>
                  <a:cubicBezTo>
                    <a:pt x="9599" y="20022"/>
                    <a:pt x="9599" y="20022"/>
                    <a:pt x="9599" y="20019"/>
                  </a:cubicBezTo>
                  <a:cubicBezTo>
                    <a:pt x="9618" y="19642"/>
                    <a:pt x="9656" y="19327"/>
                    <a:pt x="9705" y="19327"/>
                  </a:cubicBezTo>
                  <a:close/>
                </a:path>
              </a:pathLst>
            </a:custGeom>
            <a:ln w="12700" cap="flat">
              <a:noFill/>
              <a:miter lim="400000"/>
            </a:ln>
            <a:effectLst/>
          </p:spPr>
        </p:pic>
        <p:sp>
          <p:nvSpPr>
            <p:cNvPr id="851" name="Line"/>
            <p:cNvSpPr/>
            <p:nvPr/>
          </p:nvSpPr>
          <p:spPr>
            <a:xfrm>
              <a:off x="0" y="1578967"/>
              <a:ext cx="414798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 flipV="1">
              <a:off x="2086694" y="147640"/>
              <a:ext cx="1" cy="2293494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853" name="k"/>
            <p:cNvSpPr txBox="1"/>
            <p:nvPr/>
          </p:nvSpPr>
          <p:spPr>
            <a:xfrm>
              <a:off x="4008999" y="1594344"/>
              <a:ext cx="232675" cy="4077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k</a:t>
              </a:r>
            </a:p>
          </p:txBody>
        </p:sp>
        <p:sp>
          <p:nvSpPr>
            <p:cNvPr id="854" name="𝜔"/>
            <p:cNvSpPr txBox="1"/>
            <p:nvPr/>
          </p:nvSpPr>
          <p:spPr>
            <a:xfrm>
              <a:off x="1669899" y="-1"/>
              <a:ext cx="29592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𝜔</a:t>
              </a:r>
            </a:p>
          </p:txBody>
        </p:sp>
        <p:sp>
          <p:nvSpPr>
            <p:cNvPr id="855" name="Oval"/>
            <p:cNvSpPr/>
            <p:nvPr/>
          </p:nvSpPr>
          <p:spPr>
            <a:xfrm>
              <a:off x="1987456" y="823814"/>
              <a:ext cx="198476" cy="206457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856" name="Oval"/>
            <p:cNvSpPr/>
            <p:nvPr/>
          </p:nvSpPr>
          <p:spPr>
            <a:xfrm>
              <a:off x="3879756" y="2127664"/>
              <a:ext cx="198476" cy="206458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857" name="Oval"/>
            <p:cNvSpPr/>
            <p:nvPr/>
          </p:nvSpPr>
          <p:spPr>
            <a:xfrm>
              <a:off x="2635156" y="1160671"/>
              <a:ext cx="198476" cy="206458"/>
            </a:xfrm>
            <a:prstGeom prst="ellipse">
              <a:avLst/>
            </a:prstGeom>
            <a:solidFill>
              <a:schemeClr val="accent5">
                <a:hueOff val="-82419"/>
                <a:satOff val="-9513"/>
                <a:lumOff val="-16343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858" name="Oval"/>
            <p:cNvSpPr/>
            <p:nvPr/>
          </p:nvSpPr>
          <p:spPr>
            <a:xfrm>
              <a:off x="3232056" y="1772829"/>
              <a:ext cx="198476" cy="206458"/>
            </a:xfrm>
            <a:prstGeom prst="ellipse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860" name="Oval"/>
          <p:cNvSpPr/>
          <p:nvPr/>
        </p:nvSpPr>
        <p:spPr>
          <a:xfrm>
            <a:off x="10257503" y="3781732"/>
            <a:ext cx="944998" cy="206458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/>
          <a:lstStyle/>
          <a:p>
            <a:pPr algn="l" defTabSz="650240">
              <a:defRPr b="0" sz="16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61" name="Oval"/>
          <p:cNvSpPr/>
          <p:nvPr/>
        </p:nvSpPr>
        <p:spPr>
          <a:xfrm>
            <a:off x="10270203" y="4880282"/>
            <a:ext cx="944998" cy="206458"/>
          </a:xfrm>
          <a:prstGeom prst="ellipse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miter lim="400000"/>
          </a:ln>
        </p:spPr>
        <p:txBody>
          <a:bodyPr lIns="50800" tIns="50800" rIns="50800" bIns="50800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2" name="Oval"/>
          <p:cNvSpPr/>
          <p:nvPr/>
        </p:nvSpPr>
        <p:spPr>
          <a:xfrm>
            <a:off x="10257503" y="6258467"/>
            <a:ext cx="944998" cy="206458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50800" tIns="50800" rIns="50800" bIns="50800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3" name="Oval"/>
          <p:cNvSpPr/>
          <p:nvPr/>
        </p:nvSpPr>
        <p:spPr>
          <a:xfrm>
            <a:off x="10257503" y="7636654"/>
            <a:ext cx="944998" cy="206457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64" name="local"/>
          <p:cNvSpPr txBox="1"/>
          <p:nvPr/>
        </p:nvSpPr>
        <p:spPr>
          <a:xfrm>
            <a:off x="10295677" y="8735204"/>
            <a:ext cx="647571" cy="407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21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local</a:t>
            </a:r>
          </a:p>
        </p:txBody>
      </p:sp>
      <p:pic>
        <p:nvPicPr>
          <p:cNvPr id="865" name="Screenshot 2020-11-13 at 12.30.39.png" descr="Screenshot 2020-11-13 at 12.30.39.png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5402" y="3249833"/>
            <a:ext cx="9620338" cy="6288006"/>
          </a:xfrm>
          <a:prstGeom prst="rect">
            <a:avLst/>
          </a:prstGeom>
          <a:ln w="12700">
            <a:miter lim="400000"/>
          </a:ln>
        </p:spPr>
      </p:pic>
      <p:sp>
        <p:nvSpPr>
          <p:cNvPr id="866" name="U=0"/>
          <p:cNvSpPr txBox="1"/>
          <p:nvPr/>
        </p:nvSpPr>
        <p:spPr>
          <a:xfrm>
            <a:off x="1186321" y="2724449"/>
            <a:ext cx="660500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U=0</a:t>
            </a:r>
          </a:p>
        </p:txBody>
      </p:sp>
      <p:sp>
        <p:nvSpPr>
          <p:cNvPr id="867" name="U=2"/>
          <p:cNvSpPr txBox="1"/>
          <p:nvPr/>
        </p:nvSpPr>
        <p:spPr>
          <a:xfrm>
            <a:off x="3653285" y="2724449"/>
            <a:ext cx="660501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U=2</a:t>
            </a:r>
          </a:p>
        </p:txBody>
      </p:sp>
      <p:sp>
        <p:nvSpPr>
          <p:cNvPr id="868" name="U=4"/>
          <p:cNvSpPr txBox="1"/>
          <p:nvPr/>
        </p:nvSpPr>
        <p:spPr>
          <a:xfrm>
            <a:off x="6120249" y="2724449"/>
            <a:ext cx="660500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U=4</a:t>
            </a:r>
          </a:p>
        </p:txBody>
      </p:sp>
      <p:sp>
        <p:nvSpPr>
          <p:cNvPr id="869" name="U=8"/>
          <p:cNvSpPr txBox="1"/>
          <p:nvPr/>
        </p:nvSpPr>
        <p:spPr>
          <a:xfrm>
            <a:off x="8474715" y="2724449"/>
            <a:ext cx="660500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U=8</a:t>
            </a:r>
          </a:p>
        </p:txBody>
      </p:sp>
      <p:sp>
        <p:nvSpPr>
          <p:cNvPr id="870" name="Callout"/>
          <p:cNvSpPr/>
          <p:nvPr/>
        </p:nvSpPr>
        <p:spPr>
          <a:xfrm>
            <a:off x="1700128" y="3116964"/>
            <a:ext cx="10598944" cy="6308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394" y="1932"/>
                </a:lnTo>
                <a:lnTo>
                  <a:pt x="2394" y="21383"/>
                </a:lnTo>
                <a:cubicBezTo>
                  <a:pt x="2394" y="21503"/>
                  <a:pt x="2452" y="21600"/>
                  <a:pt x="2523" y="21600"/>
                </a:cubicBezTo>
                <a:lnTo>
                  <a:pt x="21471" y="21600"/>
                </a:lnTo>
                <a:cubicBezTo>
                  <a:pt x="21542" y="21600"/>
                  <a:pt x="21600" y="21503"/>
                  <a:pt x="21600" y="21383"/>
                </a:cubicBezTo>
                <a:lnTo>
                  <a:pt x="21600" y="1533"/>
                </a:lnTo>
                <a:cubicBezTo>
                  <a:pt x="21600" y="1413"/>
                  <a:pt x="21542" y="1315"/>
                  <a:pt x="21471" y="1315"/>
                </a:cubicBezTo>
                <a:lnTo>
                  <a:pt x="3118" y="1315"/>
                </a:lnTo>
                <a:lnTo>
                  <a:pt x="0" y="0"/>
                </a:lnTo>
                <a:close/>
              </a:path>
            </a:pathLst>
          </a:custGeom>
          <a:solidFill>
            <a:srgbClr val="D6D6D6"/>
          </a:solidFill>
          <a:ln w="12700">
            <a:miter lim="400000"/>
          </a:ln>
        </p:spPr>
        <p:txBody>
          <a:bodyPr lIns="45719" rIns="45719"/>
          <a:lstStyle/>
          <a:p>
            <a:pPr algn="l" defTabSz="457200">
              <a:defRPr b="0" sz="12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pic>
        <p:nvPicPr>
          <p:cNvPr id="871" name="H=_sum_a,b_h_ab_.pdf" descr="H=_sum_a,b_h_ab_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406961" y="3985276"/>
            <a:ext cx="1587501" cy="533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72" name="c^phantom_dagger.pdf" descr="c^phantom_dagger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372208" y="4831110"/>
            <a:ext cx="3302001" cy="304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73" name="c^phantom_dagger.pdf" descr="c^phantom_dagger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344069" y="4810003"/>
            <a:ext cx="42037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74" name="H=_sum_i_epsilon.pdf" descr="H=_sum_i_epsilon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390243" y="5695759"/>
            <a:ext cx="13970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75" name="|_phi_rangle=c^d.pdf" descr="|_phi_rangle=c^d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414948" y="6483761"/>
            <a:ext cx="19558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76" name="H|_phi_rangle=_l.pdf" descr="H|_phi_rangle=_l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491346" y="7093962"/>
            <a:ext cx="2095501" cy="698501"/>
          </a:xfrm>
          <a:prstGeom prst="rect">
            <a:avLst/>
          </a:prstGeom>
          <a:ln w="12700">
            <a:miter lim="400000"/>
          </a:ln>
        </p:spPr>
      </p:pic>
      <p:sp>
        <p:nvSpPr>
          <p:cNvPr id="877" name="Line"/>
          <p:cNvSpPr/>
          <p:nvPr/>
        </p:nvSpPr>
        <p:spPr>
          <a:xfrm flipH="1">
            <a:off x="5684802" y="5263476"/>
            <a:ext cx="3624422" cy="1785712"/>
          </a:xfrm>
          <a:prstGeom prst="line">
            <a:avLst/>
          </a:prstGeom>
          <a:ln w="50800">
            <a:solidFill>
              <a:srgbClr val="00CC99"/>
            </a:solidFill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pPr algn="l" defTabSz="457200">
              <a:defRPr b="0"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878" name="Canonical commutation relations!"/>
          <p:cNvSpPr txBox="1"/>
          <p:nvPr/>
        </p:nvSpPr>
        <p:spPr>
          <a:xfrm>
            <a:off x="7675414" y="6258468"/>
            <a:ext cx="3906054" cy="409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l" defTabSz="457200">
              <a:defRPr b="0" sz="22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Canonical commutation relations!</a:t>
            </a:r>
          </a:p>
        </p:txBody>
      </p:sp>
      <p:pic>
        <p:nvPicPr>
          <p:cNvPr id="879" name="A_j(_omega)=_del.pdf" descr="A_j(_omega)=_del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172489" y="8216284"/>
            <a:ext cx="2171701" cy="304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80" name="A(_omega)=_sum_l.pdf" descr="A(_omega)=_sum_l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06885" y="1535498"/>
            <a:ext cx="7353301" cy="850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" name="1-particle spectral function"/>
          <p:cNvSpPr txBox="1"/>
          <p:nvPr/>
        </p:nvSpPr>
        <p:spPr>
          <a:xfrm>
            <a:off x="252586" y="1056223"/>
            <a:ext cx="3635723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1-particle spectral function</a:t>
            </a:r>
          </a:p>
        </p:txBody>
      </p:sp>
      <p:sp>
        <p:nvSpPr>
          <p:cNvPr id="883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6-site Hubbard model</a:t>
            </a:r>
          </a:p>
        </p:txBody>
      </p:sp>
      <p:grpSp>
        <p:nvGrpSpPr>
          <p:cNvPr id="893" name="Group"/>
          <p:cNvGrpSpPr/>
          <p:nvPr/>
        </p:nvGrpSpPr>
        <p:grpSpPr>
          <a:xfrm>
            <a:off x="8609165" y="258005"/>
            <a:ext cx="4241674" cy="2441135"/>
            <a:chOff x="0" y="0"/>
            <a:chExt cx="4241673" cy="2441133"/>
          </a:xfrm>
        </p:grpSpPr>
        <p:pic>
          <p:nvPicPr>
            <p:cNvPr id="884" name="Screenshot 2020-11-13 at 12.16.40.png" descr="Screenshot 2020-11-13 at 12.16.40.png"/>
            <p:cNvPicPr>
              <a:picLocks noChangeAspect="0"/>
            </p:cNvPicPr>
            <p:nvPr/>
          </p:nvPicPr>
          <p:blipFill>
            <a:blip r:embed="rId2">
              <a:alphaModFix amt="51301"/>
              <a:extLst/>
            </a:blip>
            <a:srcRect l="6569" t="8045" r="8204" b="21395"/>
            <a:stretch>
              <a:fillRect/>
            </a:stretch>
          </p:blipFill>
          <p:spPr>
            <a:xfrm>
              <a:off x="174947" y="717352"/>
              <a:ext cx="3798095" cy="1621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11381"/>
                  </a:lnTo>
                  <a:lnTo>
                    <a:pt x="133" y="11381"/>
                  </a:lnTo>
                  <a:cubicBezTo>
                    <a:pt x="144" y="11322"/>
                    <a:pt x="166" y="11274"/>
                    <a:pt x="196" y="11244"/>
                  </a:cubicBezTo>
                  <a:cubicBezTo>
                    <a:pt x="250" y="11192"/>
                    <a:pt x="580" y="11161"/>
                    <a:pt x="1041" y="11154"/>
                  </a:cubicBezTo>
                  <a:cubicBezTo>
                    <a:pt x="2423" y="11134"/>
                    <a:pt x="5006" y="11296"/>
                    <a:pt x="5006" y="11461"/>
                  </a:cubicBezTo>
                  <a:cubicBezTo>
                    <a:pt x="5006" y="11508"/>
                    <a:pt x="4853" y="11551"/>
                    <a:pt x="4645" y="11588"/>
                  </a:cubicBezTo>
                  <a:cubicBezTo>
                    <a:pt x="4798" y="11617"/>
                    <a:pt x="5090" y="11637"/>
                    <a:pt x="5090" y="11672"/>
                  </a:cubicBezTo>
                  <a:cubicBezTo>
                    <a:pt x="5090" y="11810"/>
                    <a:pt x="3894" y="11906"/>
                    <a:pt x="1713" y="11942"/>
                  </a:cubicBezTo>
                  <a:lnTo>
                    <a:pt x="0" y="11974"/>
                  </a:lnTo>
                  <a:lnTo>
                    <a:pt x="0" y="21600"/>
                  </a:lnTo>
                  <a:lnTo>
                    <a:pt x="10678" y="21600"/>
                  </a:lnTo>
                  <a:cubicBezTo>
                    <a:pt x="10676" y="20875"/>
                    <a:pt x="10672" y="20310"/>
                    <a:pt x="10671" y="19512"/>
                  </a:cubicBezTo>
                  <a:cubicBezTo>
                    <a:pt x="10527" y="19860"/>
                    <a:pt x="10499" y="19144"/>
                    <a:pt x="10522" y="15706"/>
                  </a:cubicBezTo>
                  <a:cubicBezTo>
                    <a:pt x="10543" y="12706"/>
                    <a:pt x="10615" y="11926"/>
                    <a:pt x="10671" y="12930"/>
                  </a:cubicBezTo>
                  <a:lnTo>
                    <a:pt x="10671" y="12000"/>
                  </a:lnTo>
                  <a:lnTo>
                    <a:pt x="8175" y="11942"/>
                  </a:lnTo>
                  <a:cubicBezTo>
                    <a:pt x="6581" y="11906"/>
                    <a:pt x="5679" y="11808"/>
                    <a:pt x="5679" y="11672"/>
                  </a:cubicBezTo>
                  <a:cubicBezTo>
                    <a:pt x="5679" y="11604"/>
                    <a:pt x="5904" y="11549"/>
                    <a:pt x="6329" y="11503"/>
                  </a:cubicBezTo>
                  <a:cubicBezTo>
                    <a:pt x="6753" y="11458"/>
                    <a:pt x="7377" y="11426"/>
                    <a:pt x="8173" y="11408"/>
                  </a:cubicBezTo>
                  <a:lnTo>
                    <a:pt x="10669" y="11350"/>
                  </a:lnTo>
                  <a:lnTo>
                    <a:pt x="10689" y="7581"/>
                  </a:lnTo>
                  <a:cubicBezTo>
                    <a:pt x="10704" y="5247"/>
                    <a:pt x="10746" y="3806"/>
                    <a:pt x="10798" y="3806"/>
                  </a:cubicBezTo>
                  <a:cubicBezTo>
                    <a:pt x="10850" y="3806"/>
                    <a:pt x="10890" y="5247"/>
                    <a:pt x="10904" y="7581"/>
                  </a:cubicBezTo>
                  <a:lnTo>
                    <a:pt x="10926" y="11350"/>
                  </a:lnTo>
                  <a:lnTo>
                    <a:pt x="13423" y="11408"/>
                  </a:lnTo>
                  <a:cubicBezTo>
                    <a:pt x="15015" y="11444"/>
                    <a:pt x="15917" y="11537"/>
                    <a:pt x="15917" y="11672"/>
                  </a:cubicBezTo>
                  <a:cubicBezTo>
                    <a:pt x="15917" y="11808"/>
                    <a:pt x="15014" y="11906"/>
                    <a:pt x="13420" y="11942"/>
                  </a:cubicBezTo>
                  <a:lnTo>
                    <a:pt x="10924" y="12000"/>
                  </a:lnTo>
                  <a:lnTo>
                    <a:pt x="10924" y="19216"/>
                  </a:lnTo>
                  <a:cubicBezTo>
                    <a:pt x="10924" y="20462"/>
                    <a:pt x="10914" y="20718"/>
                    <a:pt x="10911" y="21600"/>
                  </a:cubicBezTo>
                  <a:lnTo>
                    <a:pt x="21600" y="21600"/>
                  </a:lnTo>
                  <a:lnTo>
                    <a:pt x="21600" y="11968"/>
                  </a:lnTo>
                  <a:lnTo>
                    <a:pt x="20092" y="11942"/>
                  </a:lnTo>
                  <a:cubicBezTo>
                    <a:pt x="17771" y="11906"/>
                    <a:pt x="16504" y="11810"/>
                    <a:pt x="16504" y="11672"/>
                  </a:cubicBezTo>
                  <a:cubicBezTo>
                    <a:pt x="16504" y="11535"/>
                    <a:pt x="17771" y="11444"/>
                    <a:pt x="20092" y="11408"/>
                  </a:cubicBezTo>
                  <a:lnTo>
                    <a:pt x="21600" y="11381"/>
                  </a:lnTo>
                  <a:lnTo>
                    <a:pt x="21600" y="0"/>
                  </a:lnTo>
                  <a:lnTo>
                    <a:pt x="10899" y="0"/>
                  </a:lnTo>
                  <a:cubicBezTo>
                    <a:pt x="10882" y="1158"/>
                    <a:pt x="10843" y="2004"/>
                    <a:pt x="10798" y="2004"/>
                  </a:cubicBezTo>
                  <a:cubicBezTo>
                    <a:pt x="10752" y="2004"/>
                    <a:pt x="10713" y="1158"/>
                    <a:pt x="10696" y="0"/>
                  </a:cubicBezTo>
                  <a:lnTo>
                    <a:pt x="0" y="0"/>
                  </a:lnTo>
                  <a:close/>
                  <a:moveTo>
                    <a:pt x="9644" y="1660"/>
                  </a:moveTo>
                  <a:cubicBezTo>
                    <a:pt x="9668" y="1674"/>
                    <a:pt x="9687" y="1716"/>
                    <a:pt x="9701" y="1771"/>
                  </a:cubicBezTo>
                  <a:cubicBezTo>
                    <a:pt x="9709" y="1806"/>
                    <a:pt x="9709" y="1844"/>
                    <a:pt x="9710" y="1882"/>
                  </a:cubicBezTo>
                  <a:cubicBezTo>
                    <a:pt x="9740" y="1885"/>
                    <a:pt x="9767" y="1913"/>
                    <a:pt x="9784" y="1982"/>
                  </a:cubicBezTo>
                  <a:cubicBezTo>
                    <a:pt x="9811" y="2093"/>
                    <a:pt x="9801" y="2236"/>
                    <a:pt x="9757" y="2305"/>
                  </a:cubicBezTo>
                  <a:cubicBezTo>
                    <a:pt x="9714" y="2373"/>
                    <a:pt x="9656" y="2347"/>
                    <a:pt x="9629" y="2236"/>
                  </a:cubicBezTo>
                  <a:cubicBezTo>
                    <a:pt x="9620" y="2201"/>
                    <a:pt x="9620" y="2158"/>
                    <a:pt x="9620" y="2120"/>
                  </a:cubicBezTo>
                  <a:cubicBezTo>
                    <a:pt x="9589" y="2118"/>
                    <a:pt x="9560" y="2089"/>
                    <a:pt x="9543" y="2019"/>
                  </a:cubicBezTo>
                  <a:cubicBezTo>
                    <a:pt x="9516" y="1909"/>
                    <a:pt x="9528" y="1765"/>
                    <a:pt x="9572" y="1697"/>
                  </a:cubicBezTo>
                  <a:cubicBezTo>
                    <a:pt x="9594" y="1663"/>
                    <a:pt x="9621" y="1646"/>
                    <a:pt x="9644" y="1660"/>
                  </a:cubicBezTo>
                  <a:close/>
                  <a:moveTo>
                    <a:pt x="9705" y="19327"/>
                  </a:moveTo>
                  <a:cubicBezTo>
                    <a:pt x="9751" y="19327"/>
                    <a:pt x="9801" y="19698"/>
                    <a:pt x="9816" y="20152"/>
                  </a:cubicBezTo>
                  <a:cubicBezTo>
                    <a:pt x="9823" y="20372"/>
                    <a:pt x="9821" y="20574"/>
                    <a:pt x="9811" y="20749"/>
                  </a:cubicBezTo>
                  <a:cubicBezTo>
                    <a:pt x="9811" y="20751"/>
                    <a:pt x="9812" y="20752"/>
                    <a:pt x="9811" y="20754"/>
                  </a:cubicBezTo>
                  <a:cubicBezTo>
                    <a:pt x="9801" y="20926"/>
                    <a:pt x="9782" y="21070"/>
                    <a:pt x="9762" y="21167"/>
                  </a:cubicBezTo>
                  <a:cubicBezTo>
                    <a:pt x="9740" y="21269"/>
                    <a:pt x="9720" y="21321"/>
                    <a:pt x="9694" y="21309"/>
                  </a:cubicBezTo>
                  <a:cubicBezTo>
                    <a:pt x="9669" y="21300"/>
                    <a:pt x="9642" y="21230"/>
                    <a:pt x="9620" y="21082"/>
                  </a:cubicBezTo>
                  <a:cubicBezTo>
                    <a:pt x="9583" y="20840"/>
                    <a:pt x="9581" y="20401"/>
                    <a:pt x="9599" y="20025"/>
                  </a:cubicBezTo>
                  <a:cubicBezTo>
                    <a:pt x="9599" y="20022"/>
                    <a:pt x="9599" y="20022"/>
                    <a:pt x="9599" y="20019"/>
                  </a:cubicBezTo>
                  <a:cubicBezTo>
                    <a:pt x="9618" y="19642"/>
                    <a:pt x="9656" y="19327"/>
                    <a:pt x="9705" y="19327"/>
                  </a:cubicBezTo>
                  <a:close/>
                </a:path>
              </a:pathLst>
            </a:custGeom>
            <a:ln w="12700" cap="flat">
              <a:noFill/>
              <a:miter lim="400000"/>
            </a:ln>
            <a:effectLst/>
          </p:spPr>
        </p:pic>
        <p:sp>
          <p:nvSpPr>
            <p:cNvPr id="885" name="Line"/>
            <p:cNvSpPr/>
            <p:nvPr/>
          </p:nvSpPr>
          <p:spPr>
            <a:xfrm>
              <a:off x="0" y="1578967"/>
              <a:ext cx="414798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 flipV="1">
              <a:off x="2086694" y="147640"/>
              <a:ext cx="1" cy="2293494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887" name="k"/>
            <p:cNvSpPr txBox="1"/>
            <p:nvPr/>
          </p:nvSpPr>
          <p:spPr>
            <a:xfrm>
              <a:off x="4008999" y="1594344"/>
              <a:ext cx="232675" cy="4077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k</a:t>
              </a:r>
            </a:p>
          </p:txBody>
        </p:sp>
        <p:sp>
          <p:nvSpPr>
            <p:cNvPr id="888" name="𝜔"/>
            <p:cNvSpPr txBox="1"/>
            <p:nvPr/>
          </p:nvSpPr>
          <p:spPr>
            <a:xfrm>
              <a:off x="1669899" y="-1"/>
              <a:ext cx="29592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𝜔</a:t>
              </a:r>
            </a:p>
          </p:txBody>
        </p:sp>
        <p:sp>
          <p:nvSpPr>
            <p:cNvPr id="889" name="Oval"/>
            <p:cNvSpPr/>
            <p:nvPr/>
          </p:nvSpPr>
          <p:spPr>
            <a:xfrm>
              <a:off x="1987456" y="823814"/>
              <a:ext cx="198476" cy="206457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890" name="Oval"/>
            <p:cNvSpPr/>
            <p:nvPr/>
          </p:nvSpPr>
          <p:spPr>
            <a:xfrm>
              <a:off x="3879756" y="2127664"/>
              <a:ext cx="198476" cy="206458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891" name="Oval"/>
            <p:cNvSpPr/>
            <p:nvPr/>
          </p:nvSpPr>
          <p:spPr>
            <a:xfrm>
              <a:off x="2635156" y="1160671"/>
              <a:ext cx="198476" cy="206458"/>
            </a:xfrm>
            <a:prstGeom prst="ellipse">
              <a:avLst/>
            </a:prstGeom>
            <a:solidFill>
              <a:schemeClr val="accent5">
                <a:hueOff val="-82419"/>
                <a:satOff val="-9513"/>
                <a:lumOff val="-16343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892" name="Oval"/>
            <p:cNvSpPr/>
            <p:nvPr/>
          </p:nvSpPr>
          <p:spPr>
            <a:xfrm>
              <a:off x="3232056" y="1772829"/>
              <a:ext cx="198476" cy="206458"/>
            </a:xfrm>
            <a:prstGeom prst="ellipse">
              <a:avLst/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894" name="Oval"/>
          <p:cNvSpPr/>
          <p:nvPr/>
        </p:nvSpPr>
        <p:spPr>
          <a:xfrm>
            <a:off x="10257503" y="3781732"/>
            <a:ext cx="944998" cy="206458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/>
          <a:lstStyle/>
          <a:p>
            <a:pPr algn="l" defTabSz="650240">
              <a:defRPr b="0" sz="16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895" name="Oval"/>
          <p:cNvSpPr/>
          <p:nvPr/>
        </p:nvSpPr>
        <p:spPr>
          <a:xfrm>
            <a:off x="10270203" y="4880282"/>
            <a:ext cx="944998" cy="206458"/>
          </a:xfrm>
          <a:prstGeom prst="ellipse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miter lim="400000"/>
          </a:ln>
        </p:spPr>
        <p:txBody>
          <a:bodyPr lIns="50800" tIns="50800" rIns="50800" bIns="50800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96" name="Oval"/>
          <p:cNvSpPr/>
          <p:nvPr/>
        </p:nvSpPr>
        <p:spPr>
          <a:xfrm>
            <a:off x="10257503" y="6258467"/>
            <a:ext cx="944998" cy="206458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50800" tIns="50800" rIns="50800" bIns="50800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97" name="Oval"/>
          <p:cNvSpPr/>
          <p:nvPr/>
        </p:nvSpPr>
        <p:spPr>
          <a:xfrm>
            <a:off x="10257503" y="7636654"/>
            <a:ext cx="944998" cy="206457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98" name="local"/>
          <p:cNvSpPr txBox="1"/>
          <p:nvPr/>
        </p:nvSpPr>
        <p:spPr>
          <a:xfrm>
            <a:off x="10295677" y="8735204"/>
            <a:ext cx="647571" cy="407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21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local</a:t>
            </a:r>
          </a:p>
        </p:txBody>
      </p:sp>
      <p:pic>
        <p:nvPicPr>
          <p:cNvPr id="899" name="Screenshot 2020-11-13 at 12.30.39.png" descr="Screenshot 2020-11-13 at 12.30.39.png"/>
          <p:cNvPicPr>
            <a:picLocks noChangeAspect="0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9149" y="3217693"/>
            <a:ext cx="9620338" cy="6288006"/>
          </a:xfrm>
          <a:prstGeom prst="rect">
            <a:avLst/>
          </a:prstGeom>
          <a:ln w="12700">
            <a:miter lim="400000"/>
          </a:ln>
        </p:spPr>
      </p:pic>
      <p:sp>
        <p:nvSpPr>
          <p:cNvPr id="900" name="U=0"/>
          <p:cNvSpPr txBox="1"/>
          <p:nvPr/>
        </p:nvSpPr>
        <p:spPr>
          <a:xfrm>
            <a:off x="1186321" y="2724449"/>
            <a:ext cx="660500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U=0</a:t>
            </a:r>
          </a:p>
        </p:txBody>
      </p:sp>
      <p:sp>
        <p:nvSpPr>
          <p:cNvPr id="901" name="U=2"/>
          <p:cNvSpPr txBox="1"/>
          <p:nvPr/>
        </p:nvSpPr>
        <p:spPr>
          <a:xfrm>
            <a:off x="3653285" y="2724449"/>
            <a:ext cx="660501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U=2</a:t>
            </a:r>
          </a:p>
        </p:txBody>
      </p:sp>
      <p:sp>
        <p:nvSpPr>
          <p:cNvPr id="902" name="U=4"/>
          <p:cNvSpPr txBox="1"/>
          <p:nvPr/>
        </p:nvSpPr>
        <p:spPr>
          <a:xfrm>
            <a:off x="6120249" y="2724449"/>
            <a:ext cx="660500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U=4</a:t>
            </a:r>
          </a:p>
        </p:txBody>
      </p:sp>
      <p:sp>
        <p:nvSpPr>
          <p:cNvPr id="903" name="U=8"/>
          <p:cNvSpPr txBox="1"/>
          <p:nvPr/>
        </p:nvSpPr>
        <p:spPr>
          <a:xfrm>
            <a:off x="8474715" y="2724449"/>
            <a:ext cx="660500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U=8</a:t>
            </a:r>
          </a:p>
        </p:txBody>
      </p:sp>
      <p:pic>
        <p:nvPicPr>
          <p:cNvPr id="904" name="A(_omega)=_sum_l.pdf" descr="A(_omega)=_sum_l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06885" y="1535498"/>
            <a:ext cx="7353301" cy="850901"/>
          </a:xfrm>
          <a:prstGeom prst="rect">
            <a:avLst/>
          </a:prstGeom>
          <a:ln w="12700">
            <a:miter lim="400000"/>
          </a:ln>
        </p:spPr>
      </p:pic>
      <p:sp>
        <p:nvSpPr>
          <p:cNvPr id="905" name="Callout"/>
          <p:cNvSpPr/>
          <p:nvPr/>
        </p:nvSpPr>
        <p:spPr>
          <a:xfrm>
            <a:off x="118670" y="3159657"/>
            <a:ext cx="12050714" cy="50593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16232" y="1023"/>
                </a:lnTo>
                <a:lnTo>
                  <a:pt x="114" y="1023"/>
                </a:lnTo>
                <a:cubicBezTo>
                  <a:pt x="51" y="1023"/>
                  <a:pt x="0" y="1145"/>
                  <a:pt x="0" y="1295"/>
                </a:cubicBezTo>
                <a:lnTo>
                  <a:pt x="0" y="21329"/>
                </a:lnTo>
                <a:cubicBezTo>
                  <a:pt x="0" y="21479"/>
                  <a:pt x="51" y="21600"/>
                  <a:pt x="114" y="21600"/>
                </a:cubicBezTo>
                <a:lnTo>
                  <a:pt x="17742" y="21600"/>
                </a:lnTo>
                <a:cubicBezTo>
                  <a:pt x="17804" y="21600"/>
                  <a:pt x="17855" y="21479"/>
                  <a:pt x="17855" y="21329"/>
                </a:cubicBezTo>
                <a:lnTo>
                  <a:pt x="17855" y="1810"/>
                </a:lnTo>
                <a:lnTo>
                  <a:pt x="21600" y="0"/>
                </a:lnTo>
                <a:close/>
              </a:path>
            </a:pathLst>
          </a:custGeom>
          <a:solidFill>
            <a:srgbClr val="D6D6D6"/>
          </a:solidFill>
          <a:ln w="12700">
            <a:miter lim="400000"/>
          </a:ln>
        </p:spPr>
        <p:txBody>
          <a:bodyPr lIns="45719" rIns="45719"/>
          <a:lstStyle/>
          <a:p>
            <a:pPr algn="l" defTabSz="457200">
              <a:defRPr b="0" sz="12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pic>
        <p:nvPicPr>
          <p:cNvPr id="906" name="H=-_mu(n_i_uparr.pdf" descr="H=-_mu(n_i_uparr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21416" y="4354766"/>
            <a:ext cx="3606801" cy="304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907" name="&amp;_langle_uparrow.pdf" descr="&amp;_langle_uparrow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92693" y="4978483"/>
            <a:ext cx="7556501" cy="901701"/>
          </a:xfrm>
          <a:prstGeom prst="rect">
            <a:avLst/>
          </a:prstGeom>
          <a:ln w="12700">
            <a:miter lim="400000"/>
          </a:ln>
        </p:spPr>
      </p:pic>
      <p:sp>
        <p:nvSpPr>
          <p:cNvPr id="908" name="Large U (atomic problem, t=0)"/>
          <p:cNvSpPr txBox="1"/>
          <p:nvPr/>
        </p:nvSpPr>
        <p:spPr>
          <a:xfrm>
            <a:off x="285958" y="3604297"/>
            <a:ext cx="3877718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Large U (atomic problem, t=0)</a:t>
            </a:r>
          </a:p>
        </p:txBody>
      </p:sp>
      <p:sp>
        <p:nvSpPr>
          <p:cNvPr id="909" name="Line"/>
          <p:cNvSpPr/>
          <p:nvPr/>
        </p:nvSpPr>
        <p:spPr>
          <a:xfrm>
            <a:off x="2805093" y="7529597"/>
            <a:ext cx="4147989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10" name="Line"/>
          <p:cNvSpPr/>
          <p:nvPr/>
        </p:nvSpPr>
        <p:spPr>
          <a:xfrm flipV="1">
            <a:off x="4891787" y="6098270"/>
            <a:ext cx="1" cy="2293494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11" name="𝜔"/>
          <p:cNvSpPr txBox="1"/>
          <p:nvPr/>
        </p:nvSpPr>
        <p:spPr>
          <a:xfrm>
            <a:off x="6893705" y="7494859"/>
            <a:ext cx="29592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21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𝜔</a:t>
            </a:r>
          </a:p>
        </p:txBody>
      </p:sp>
      <p:sp>
        <p:nvSpPr>
          <p:cNvPr id="912" name="Ak(𝜔)"/>
          <p:cNvSpPr txBox="1"/>
          <p:nvPr/>
        </p:nvSpPr>
        <p:spPr>
          <a:xfrm>
            <a:off x="4174006" y="5834232"/>
            <a:ext cx="715377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21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</a:t>
            </a:r>
            <a:r>
              <a:rPr baseline="-5999"/>
              <a:t>k</a:t>
            </a:r>
            <a:r>
              <a:t>(𝜔)</a:t>
            </a:r>
          </a:p>
        </p:txBody>
      </p:sp>
      <p:pic>
        <p:nvPicPr>
          <p:cNvPr id="913" name="Screenshot 2020-11-13 at 12.30.39.png" descr="Screenshot 2020-11-13 at 12.30.39.png"/>
          <p:cNvPicPr>
            <a:picLocks noChangeAspect="0"/>
          </p:cNvPicPr>
          <p:nvPr/>
        </p:nvPicPr>
        <p:blipFill>
          <a:blip r:embed="rId3">
            <a:extLst/>
          </a:blip>
          <a:srcRect l="13816" t="0" r="84109" b="82674"/>
          <a:stretch>
            <a:fillRect/>
          </a:stretch>
        </p:blipFill>
        <p:spPr>
          <a:xfrm>
            <a:off x="5949973" y="6433036"/>
            <a:ext cx="199487" cy="1089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914" name="Screenshot 2020-11-13 at 12.30.39.png" descr="Screenshot 2020-11-13 at 12.30.39.png"/>
          <p:cNvPicPr>
            <a:picLocks noChangeAspect="0"/>
          </p:cNvPicPr>
          <p:nvPr/>
        </p:nvPicPr>
        <p:blipFill>
          <a:blip r:embed="rId3">
            <a:extLst/>
          </a:blip>
          <a:srcRect l="8103" t="59576" r="90064" b="23098"/>
          <a:stretch>
            <a:fillRect/>
          </a:stretch>
        </p:blipFill>
        <p:spPr>
          <a:xfrm>
            <a:off x="3723234" y="6433036"/>
            <a:ext cx="176240" cy="1089399"/>
          </a:xfrm>
          <a:prstGeom prst="rect">
            <a:avLst/>
          </a:prstGeom>
          <a:ln w="12700">
            <a:miter lim="400000"/>
          </a:ln>
        </p:spPr>
      </p:pic>
      <p:sp>
        <p:nvSpPr>
          <p:cNvPr id="915" name="U-𝜇"/>
          <p:cNvSpPr txBox="1"/>
          <p:nvPr/>
        </p:nvSpPr>
        <p:spPr>
          <a:xfrm>
            <a:off x="5771975" y="7494859"/>
            <a:ext cx="55013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21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U-𝜇</a:t>
            </a:r>
          </a:p>
        </p:txBody>
      </p:sp>
      <p:sp>
        <p:nvSpPr>
          <p:cNvPr id="916" name="-𝜇"/>
          <p:cNvSpPr txBox="1"/>
          <p:nvPr/>
        </p:nvSpPr>
        <p:spPr>
          <a:xfrm>
            <a:off x="3556374" y="7456759"/>
            <a:ext cx="357533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21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-𝜇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" name="1-particle spectral function"/>
          <p:cNvSpPr txBox="1"/>
          <p:nvPr/>
        </p:nvSpPr>
        <p:spPr>
          <a:xfrm>
            <a:off x="252586" y="1056223"/>
            <a:ext cx="3635723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1-particle spectral function</a:t>
            </a:r>
          </a:p>
        </p:txBody>
      </p:sp>
      <p:sp>
        <p:nvSpPr>
          <p:cNvPr id="919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Infinite system</a:t>
            </a:r>
          </a:p>
        </p:txBody>
      </p:sp>
      <p:grpSp>
        <p:nvGrpSpPr>
          <p:cNvPr id="925" name="Group"/>
          <p:cNvGrpSpPr/>
          <p:nvPr/>
        </p:nvGrpSpPr>
        <p:grpSpPr>
          <a:xfrm>
            <a:off x="8609165" y="258005"/>
            <a:ext cx="4241674" cy="2441135"/>
            <a:chOff x="0" y="0"/>
            <a:chExt cx="4241673" cy="2441133"/>
          </a:xfrm>
        </p:grpSpPr>
        <p:pic>
          <p:nvPicPr>
            <p:cNvPr id="920" name="Screenshot 2020-11-13 at 12.16.40.png" descr="Screenshot 2020-11-13 at 12.16.40.png"/>
            <p:cNvPicPr>
              <a:picLocks noChangeAspect="0"/>
            </p:cNvPicPr>
            <p:nvPr/>
          </p:nvPicPr>
          <p:blipFill>
            <a:blip r:embed="rId2">
              <a:alphaModFix amt="51301"/>
              <a:extLst/>
            </a:blip>
            <a:srcRect l="6569" t="8045" r="8204" b="21395"/>
            <a:stretch>
              <a:fillRect/>
            </a:stretch>
          </p:blipFill>
          <p:spPr>
            <a:xfrm>
              <a:off x="174947" y="717352"/>
              <a:ext cx="3798095" cy="1621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11381"/>
                  </a:lnTo>
                  <a:lnTo>
                    <a:pt x="133" y="11381"/>
                  </a:lnTo>
                  <a:cubicBezTo>
                    <a:pt x="144" y="11322"/>
                    <a:pt x="166" y="11274"/>
                    <a:pt x="196" y="11244"/>
                  </a:cubicBezTo>
                  <a:cubicBezTo>
                    <a:pt x="250" y="11192"/>
                    <a:pt x="580" y="11161"/>
                    <a:pt x="1041" y="11154"/>
                  </a:cubicBezTo>
                  <a:cubicBezTo>
                    <a:pt x="2423" y="11134"/>
                    <a:pt x="5006" y="11296"/>
                    <a:pt x="5006" y="11461"/>
                  </a:cubicBezTo>
                  <a:cubicBezTo>
                    <a:pt x="5006" y="11508"/>
                    <a:pt x="4853" y="11551"/>
                    <a:pt x="4645" y="11588"/>
                  </a:cubicBezTo>
                  <a:cubicBezTo>
                    <a:pt x="4798" y="11617"/>
                    <a:pt x="5090" y="11637"/>
                    <a:pt x="5090" y="11672"/>
                  </a:cubicBezTo>
                  <a:cubicBezTo>
                    <a:pt x="5090" y="11810"/>
                    <a:pt x="3894" y="11906"/>
                    <a:pt x="1713" y="11942"/>
                  </a:cubicBezTo>
                  <a:lnTo>
                    <a:pt x="0" y="11974"/>
                  </a:lnTo>
                  <a:lnTo>
                    <a:pt x="0" y="21600"/>
                  </a:lnTo>
                  <a:lnTo>
                    <a:pt x="10678" y="21600"/>
                  </a:lnTo>
                  <a:cubicBezTo>
                    <a:pt x="10676" y="20875"/>
                    <a:pt x="10672" y="20310"/>
                    <a:pt x="10671" y="19512"/>
                  </a:cubicBezTo>
                  <a:cubicBezTo>
                    <a:pt x="10527" y="19860"/>
                    <a:pt x="10499" y="19144"/>
                    <a:pt x="10522" y="15706"/>
                  </a:cubicBezTo>
                  <a:cubicBezTo>
                    <a:pt x="10543" y="12706"/>
                    <a:pt x="10615" y="11926"/>
                    <a:pt x="10671" y="12930"/>
                  </a:cubicBezTo>
                  <a:lnTo>
                    <a:pt x="10671" y="12000"/>
                  </a:lnTo>
                  <a:lnTo>
                    <a:pt x="8175" y="11942"/>
                  </a:lnTo>
                  <a:cubicBezTo>
                    <a:pt x="6581" y="11906"/>
                    <a:pt x="5679" y="11808"/>
                    <a:pt x="5679" y="11672"/>
                  </a:cubicBezTo>
                  <a:cubicBezTo>
                    <a:pt x="5679" y="11604"/>
                    <a:pt x="5904" y="11549"/>
                    <a:pt x="6329" y="11503"/>
                  </a:cubicBezTo>
                  <a:cubicBezTo>
                    <a:pt x="6753" y="11458"/>
                    <a:pt x="7377" y="11426"/>
                    <a:pt x="8173" y="11408"/>
                  </a:cubicBezTo>
                  <a:lnTo>
                    <a:pt x="10669" y="11350"/>
                  </a:lnTo>
                  <a:lnTo>
                    <a:pt x="10689" y="7581"/>
                  </a:lnTo>
                  <a:cubicBezTo>
                    <a:pt x="10704" y="5247"/>
                    <a:pt x="10746" y="3806"/>
                    <a:pt x="10798" y="3806"/>
                  </a:cubicBezTo>
                  <a:cubicBezTo>
                    <a:pt x="10850" y="3806"/>
                    <a:pt x="10890" y="5247"/>
                    <a:pt x="10904" y="7581"/>
                  </a:cubicBezTo>
                  <a:lnTo>
                    <a:pt x="10926" y="11350"/>
                  </a:lnTo>
                  <a:lnTo>
                    <a:pt x="13423" y="11408"/>
                  </a:lnTo>
                  <a:cubicBezTo>
                    <a:pt x="15015" y="11444"/>
                    <a:pt x="15917" y="11537"/>
                    <a:pt x="15917" y="11672"/>
                  </a:cubicBezTo>
                  <a:cubicBezTo>
                    <a:pt x="15917" y="11808"/>
                    <a:pt x="15014" y="11906"/>
                    <a:pt x="13420" y="11942"/>
                  </a:cubicBezTo>
                  <a:lnTo>
                    <a:pt x="10924" y="12000"/>
                  </a:lnTo>
                  <a:lnTo>
                    <a:pt x="10924" y="19216"/>
                  </a:lnTo>
                  <a:cubicBezTo>
                    <a:pt x="10924" y="20462"/>
                    <a:pt x="10914" y="20718"/>
                    <a:pt x="10911" y="21600"/>
                  </a:cubicBezTo>
                  <a:lnTo>
                    <a:pt x="21600" y="21600"/>
                  </a:lnTo>
                  <a:lnTo>
                    <a:pt x="21600" y="11968"/>
                  </a:lnTo>
                  <a:lnTo>
                    <a:pt x="20092" y="11942"/>
                  </a:lnTo>
                  <a:cubicBezTo>
                    <a:pt x="17771" y="11906"/>
                    <a:pt x="16504" y="11810"/>
                    <a:pt x="16504" y="11672"/>
                  </a:cubicBezTo>
                  <a:cubicBezTo>
                    <a:pt x="16504" y="11535"/>
                    <a:pt x="17771" y="11444"/>
                    <a:pt x="20092" y="11408"/>
                  </a:cubicBezTo>
                  <a:lnTo>
                    <a:pt x="21600" y="11381"/>
                  </a:lnTo>
                  <a:lnTo>
                    <a:pt x="21600" y="0"/>
                  </a:lnTo>
                  <a:lnTo>
                    <a:pt x="10899" y="0"/>
                  </a:lnTo>
                  <a:cubicBezTo>
                    <a:pt x="10882" y="1158"/>
                    <a:pt x="10843" y="2004"/>
                    <a:pt x="10798" y="2004"/>
                  </a:cubicBezTo>
                  <a:cubicBezTo>
                    <a:pt x="10752" y="2004"/>
                    <a:pt x="10713" y="1158"/>
                    <a:pt x="10696" y="0"/>
                  </a:cubicBezTo>
                  <a:lnTo>
                    <a:pt x="0" y="0"/>
                  </a:lnTo>
                  <a:close/>
                  <a:moveTo>
                    <a:pt x="9644" y="1660"/>
                  </a:moveTo>
                  <a:cubicBezTo>
                    <a:pt x="9668" y="1674"/>
                    <a:pt x="9687" y="1716"/>
                    <a:pt x="9701" y="1771"/>
                  </a:cubicBezTo>
                  <a:cubicBezTo>
                    <a:pt x="9709" y="1806"/>
                    <a:pt x="9709" y="1844"/>
                    <a:pt x="9710" y="1882"/>
                  </a:cubicBezTo>
                  <a:cubicBezTo>
                    <a:pt x="9740" y="1885"/>
                    <a:pt x="9767" y="1913"/>
                    <a:pt x="9784" y="1982"/>
                  </a:cubicBezTo>
                  <a:cubicBezTo>
                    <a:pt x="9811" y="2093"/>
                    <a:pt x="9801" y="2236"/>
                    <a:pt x="9757" y="2305"/>
                  </a:cubicBezTo>
                  <a:cubicBezTo>
                    <a:pt x="9714" y="2373"/>
                    <a:pt x="9656" y="2347"/>
                    <a:pt x="9629" y="2236"/>
                  </a:cubicBezTo>
                  <a:cubicBezTo>
                    <a:pt x="9620" y="2201"/>
                    <a:pt x="9620" y="2158"/>
                    <a:pt x="9620" y="2120"/>
                  </a:cubicBezTo>
                  <a:cubicBezTo>
                    <a:pt x="9589" y="2118"/>
                    <a:pt x="9560" y="2089"/>
                    <a:pt x="9543" y="2019"/>
                  </a:cubicBezTo>
                  <a:cubicBezTo>
                    <a:pt x="9516" y="1909"/>
                    <a:pt x="9528" y="1765"/>
                    <a:pt x="9572" y="1697"/>
                  </a:cubicBezTo>
                  <a:cubicBezTo>
                    <a:pt x="9594" y="1663"/>
                    <a:pt x="9621" y="1646"/>
                    <a:pt x="9644" y="1660"/>
                  </a:cubicBezTo>
                  <a:close/>
                  <a:moveTo>
                    <a:pt x="9705" y="19327"/>
                  </a:moveTo>
                  <a:cubicBezTo>
                    <a:pt x="9751" y="19327"/>
                    <a:pt x="9801" y="19698"/>
                    <a:pt x="9816" y="20152"/>
                  </a:cubicBezTo>
                  <a:cubicBezTo>
                    <a:pt x="9823" y="20372"/>
                    <a:pt x="9821" y="20574"/>
                    <a:pt x="9811" y="20749"/>
                  </a:cubicBezTo>
                  <a:cubicBezTo>
                    <a:pt x="9811" y="20751"/>
                    <a:pt x="9812" y="20752"/>
                    <a:pt x="9811" y="20754"/>
                  </a:cubicBezTo>
                  <a:cubicBezTo>
                    <a:pt x="9801" y="20926"/>
                    <a:pt x="9782" y="21070"/>
                    <a:pt x="9762" y="21167"/>
                  </a:cubicBezTo>
                  <a:cubicBezTo>
                    <a:pt x="9740" y="21269"/>
                    <a:pt x="9720" y="21321"/>
                    <a:pt x="9694" y="21309"/>
                  </a:cubicBezTo>
                  <a:cubicBezTo>
                    <a:pt x="9669" y="21300"/>
                    <a:pt x="9642" y="21230"/>
                    <a:pt x="9620" y="21082"/>
                  </a:cubicBezTo>
                  <a:cubicBezTo>
                    <a:pt x="9583" y="20840"/>
                    <a:pt x="9581" y="20401"/>
                    <a:pt x="9599" y="20025"/>
                  </a:cubicBezTo>
                  <a:cubicBezTo>
                    <a:pt x="9599" y="20022"/>
                    <a:pt x="9599" y="20022"/>
                    <a:pt x="9599" y="20019"/>
                  </a:cubicBezTo>
                  <a:cubicBezTo>
                    <a:pt x="9618" y="19642"/>
                    <a:pt x="9656" y="19327"/>
                    <a:pt x="9705" y="19327"/>
                  </a:cubicBezTo>
                  <a:close/>
                </a:path>
              </a:pathLst>
            </a:custGeom>
            <a:ln w="12700" cap="flat">
              <a:noFill/>
              <a:miter lim="400000"/>
            </a:ln>
            <a:effectLst/>
          </p:spPr>
        </p:pic>
        <p:sp>
          <p:nvSpPr>
            <p:cNvPr id="921" name="Line"/>
            <p:cNvSpPr/>
            <p:nvPr/>
          </p:nvSpPr>
          <p:spPr>
            <a:xfrm>
              <a:off x="0" y="1578967"/>
              <a:ext cx="414798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 flipV="1">
              <a:off x="2086694" y="147640"/>
              <a:ext cx="1" cy="2293494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923" name="k"/>
            <p:cNvSpPr txBox="1"/>
            <p:nvPr/>
          </p:nvSpPr>
          <p:spPr>
            <a:xfrm>
              <a:off x="4008999" y="1594344"/>
              <a:ext cx="232675" cy="4077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k</a:t>
              </a:r>
            </a:p>
          </p:txBody>
        </p:sp>
        <p:sp>
          <p:nvSpPr>
            <p:cNvPr id="924" name="𝜔"/>
            <p:cNvSpPr txBox="1"/>
            <p:nvPr/>
          </p:nvSpPr>
          <p:spPr>
            <a:xfrm>
              <a:off x="1669899" y="-1"/>
              <a:ext cx="29592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𝜔</a:t>
              </a:r>
            </a:p>
          </p:txBody>
        </p:sp>
      </p:grpSp>
      <p:pic>
        <p:nvPicPr>
          <p:cNvPr id="926" name="A(_omega)=_sum_l.pdf" descr="A(_omega)=_sum_l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6885" y="1535498"/>
            <a:ext cx="7353301" cy="850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927" name="Screenshot 2020-11-13 at 12.30.39.png" descr="Screenshot 2020-11-13 at 12.30.39.png"/>
          <p:cNvPicPr>
            <a:picLocks noChangeAspect="0"/>
          </p:cNvPicPr>
          <p:nvPr/>
        </p:nvPicPr>
        <p:blipFill>
          <a:blip r:embed="rId4">
            <a:extLst/>
          </a:blip>
          <a:srcRect l="0" t="40257" r="0" b="39201"/>
          <a:stretch>
            <a:fillRect/>
          </a:stretch>
        </p:blipFill>
        <p:spPr>
          <a:xfrm>
            <a:off x="682899" y="3084418"/>
            <a:ext cx="9292423" cy="165188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31" name="Group"/>
          <p:cNvGrpSpPr/>
          <p:nvPr/>
        </p:nvGrpSpPr>
        <p:grpSpPr>
          <a:xfrm>
            <a:off x="7243036" y="4728727"/>
            <a:ext cx="2116705" cy="2270700"/>
            <a:chOff x="137810" y="1079983"/>
            <a:chExt cx="2116703" cy="2270699"/>
          </a:xfrm>
        </p:grpSpPr>
        <p:pic>
          <p:nvPicPr>
            <p:cNvPr id="928" name="tmp.pdf" descr="tmp.pdf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51381" t="33873" r="10431" b="13112"/>
            <a:stretch>
              <a:fillRect/>
            </a:stretch>
          </p:blipFill>
          <p:spPr>
            <a:xfrm>
              <a:off x="137810" y="1079983"/>
              <a:ext cx="2116704" cy="2270700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</p:pic>
        <p:pic>
          <p:nvPicPr>
            <p:cNvPr id="929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rcRect l="33761" t="53957" r="61006" b="0"/>
            <a:stretch>
              <a:fillRect/>
            </a:stretch>
          </p:blipFill>
          <p:spPr>
            <a:xfrm>
              <a:off x="1659867" y="1405616"/>
              <a:ext cx="210642" cy="26898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930" name="Image" descr="Image"/>
            <p:cNvPicPr>
              <a:picLocks noChangeAspect="1"/>
            </p:cNvPicPr>
            <p:nvPr/>
          </p:nvPicPr>
          <p:blipFill>
            <a:blip r:embed="rId7">
              <a:extLst/>
            </a:blip>
            <a:srcRect l="6192" t="0" r="85818" b="0"/>
            <a:stretch>
              <a:fillRect/>
            </a:stretch>
          </p:blipFill>
          <p:spPr>
            <a:xfrm>
              <a:off x="1792640" y="1406806"/>
              <a:ext cx="196824" cy="266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32" name="non-interacting (bare)"/>
          <p:cNvSpPr txBox="1"/>
          <p:nvPr/>
        </p:nvSpPr>
        <p:spPr>
          <a:xfrm>
            <a:off x="2889807" y="4810003"/>
            <a:ext cx="2696767" cy="44704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l" defTabSz="914400">
              <a:defRPr b="0" sz="22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non-interacting (bare)</a:t>
            </a:r>
          </a:p>
        </p:txBody>
      </p:sp>
      <p:sp>
        <p:nvSpPr>
          <p:cNvPr id="933" name="interacting (dressed)"/>
          <p:cNvSpPr txBox="1"/>
          <p:nvPr/>
        </p:nvSpPr>
        <p:spPr>
          <a:xfrm>
            <a:off x="9371158" y="4653280"/>
            <a:ext cx="2463802" cy="44704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l" defTabSz="914400">
              <a:defRPr b="0" sz="22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interacting (dressed)</a:t>
            </a:r>
          </a:p>
        </p:txBody>
      </p:sp>
      <p:sp>
        <p:nvSpPr>
          <p:cNvPr id="934" name="U=0"/>
          <p:cNvSpPr txBox="1"/>
          <p:nvPr/>
        </p:nvSpPr>
        <p:spPr>
          <a:xfrm>
            <a:off x="1186321" y="2724449"/>
            <a:ext cx="660500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U=0</a:t>
            </a:r>
          </a:p>
        </p:txBody>
      </p:sp>
      <p:sp>
        <p:nvSpPr>
          <p:cNvPr id="935" name="U=2"/>
          <p:cNvSpPr txBox="1"/>
          <p:nvPr/>
        </p:nvSpPr>
        <p:spPr>
          <a:xfrm>
            <a:off x="3653285" y="2724449"/>
            <a:ext cx="660501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U=2</a:t>
            </a:r>
          </a:p>
        </p:txBody>
      </p:sp>
      <p:sp>
        <p:nvSpPr>
          <p:cNvPr id="936" name="U=4"/>
          <p:cNvSpPr txBox="1"/>
          <p:nvPr/>
        </p:nvSpPr>
        <p:spPr>
          <a:xfrm>
            <a:off x="6120249" y="2724449"/>
            <a:ext cx="660500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U=4</a:t>
            </a:r>
          </a:p>
        </p:txBody>
      </p:sp>
      <p:sp>
        <p:nvSpPr>
          <p:cNvPr id="937" name="U=8"/>
          <p:cNvSpPr txBox="1"/>
          <p:nvPr/>
        </p:nvSpPr>
        <p:spPr>
          <a:xfrm>
            <a:off x="8474715" y="2724449"/>
            <a:ext cx="660500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U=8</a:t>
            </a:r>
          </a:p>
        </p:txBody>
      </p:sp>
      <p:grpSp>
        <p:nvGrpSpPr>
          <p:cNvPr id="940" name="Group"/>
          <p:cNvGrpSpPr/>
          <p:nvPr/>
        </p:nvGrpSpPr>
        <p:grpSpPr>
          <a:xfrm>
            <a:off x="774990" y="4943286"/>
            <a:ext cx="2043977" cy="2270700"/>
            <a:chOff x="0" y="0"/>
            <a:chExt cx="2043975" cy="2270699"/>
          </a:xfrm>
        </p:grpSpPr>
        <p:pic>
          <p:nvPicPr>
            <p:cNvPr id="938" name="tmp.pdf" descr="tmp.pdf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12160" t="33873" r="50964" b="13112"/>
            <a:stretch>
              <a:fillRect/>
            </a:stretch>
          </p:blipFill>
          <p:spPr>
            <a:xfrm>
              <a:off x="-1" y="0"/>
              <a:ext cx="2043977" cy="2270700"/>
            </a:xfrm>
            <a:prstGeom prst="rect">
              <a:avLst/>
            </a:prstGeom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</p:pic>
        <p:pic>
          <p:nvPicPr>
            <p:cNvPr id="939" name="Image" descr="Image"/>
            <p:cNvPicPr>
              <a:picLocks noChangeAspect="1"/>
            </p:cNvPicPr>
            <p:nvPr/>
          </p:nvPicPr>
          <p:blipFill>
            <a:blip r:embed="rId6">
              <a:extLst/>
            </a:blip>
            <a:srcRect l="33761" t="53957" r="61006" b="0"/>
            <a:stretch>
              <a:fillRect/>
            </a:stretch>
          </p:blipFill>
          <p:spPr>
            <a:xfrm>
              <a:off x="973627" y="606878"/>
              <a:ext cx="210643" cy="26898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41" name="Oval"/>
          <p:cNvSpPr/>
          <p:nvPr/>
        </p:nvSpPr>
        <p:spPr>
          <a:xfrm>
            <a:off x="11841221" y="2030835"/>
            <a:ext cx="198476" cy="206458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50800" tIns="50800" rIns="50800" bIns="50800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42" name="Oval"/>
          <p:cNvSpPr/>
          <p:nvPr/>
        </p:nvSpPr>
        <p:spPr>
          <a:xfrm>
            <a:off x="10392501" y="3716007"/>
            <a:ext cx="944998" cy="206457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50800" tIns="50800" rIns="50800" bIns="50800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Time-dependent (dynamical) correlations</a:t>
            </a:r>
          </a:p>
        </p:txBody>
      </p:sp>
      <p:sp>
        <p:nvSpPr>
          <p:cNvPr id="157" name="Why correlation functions?…"/>
          <p:cNvSpPr txBox="1"/>
          <p:nvPr/>
        </p:nvSpPr>
        <p:spPr>
          <a:xfrm>
            <a:off x="481186" y="1227246"/>
            <a:ext cx="6494711" cy="11173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Why correlation functions?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Contributions to interaction energy of the system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Response to small perturbations</a:t>
            </a:r>
          </a:p>
        </p:txBody>
      </p:sp>
      <p:grpSp>
        <p:nvGrpSpPr>
          <p:cNvPr id="172" name="Group"/>
          <p:cNvGrpSpPr/>
          <p:nvPr/>
        </p:nvGrpSpPr>
        <p:grpSpPr>
          <a:xfrm>
            <a:off x="799882" y="2772024"/>
            <a:ext cx="2582932" cy="2788962"/>
            <a:chOff x="0" y="203011"/>
            <a:chExt cx="2582931" cy="2788960"/>
          </a:xfrm>
        </p:grpSpPr>
        <p:grpSp>
          <p:nvGrpSpPr>
            <p:cNvPr id="165" name="Group"/>
            <p:cNvGrpSpPr/>
            <p:nvPr/>
          </p:nvGrpSpPr>
          <p:grpSpPr>
            <a:xfrm>
              <a:off x="0" y="203011"/>
              <a:ext cx="2582932" cy="2772257"/>
              <a:chOff x="116455" y="0"/>
              <a:chExt cx="2582931" cy="2772255"/>
            </a:xfrm>
          </p:grpSpPr>
          <p:sp>
            <p:nvSpPr>
              <p:cNvPr id="158" name="Oval"/>
              <p:cNvSpPr/>
              <p:nvPr/>
            </p:nvSpPr>
            <p:spPr>
              <a:xfrm>
                <a:off x="1308683" y="0"/>
                <a:ext cx="198476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59" name="Circle"/>
              <p:cNvSpPr/>
              <p:nvPr/>
            </p:nvSpPr>
            <p:spPr>
              <a:xfrm>
                <a:off x="116455" y="120446"/>
                <a:ext cx="2582932" cy="2582932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60" name="Oval"/>
              <p:cNvSpPr/>
              <p:nvPr/>
            </p:nvSpPr>
            <p:spPr>
              <a:xfrm>
                <a:off x="2489410" y="732524"/>
                <a:ext cx="198474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61" name="Oval"/>
              <p:cNvSpPr/>
              <p:nvPr/>
            </p:nvSpPr>
            <p:spPr>
              <a:xfrm>
                <a:off x="221431" y="2004079"/>
                <a:ext cx="198476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62" name="Oval"/>
              <p:cNvSpPr/>
              <p:nvPr/>
            </p:nvSpPr>
            <p:spPr>
              <a:xfrm>
                <a:off x="1429220" y="2565799"/>
                <a:ext cx="198476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63" name="Oval"/>
              <p:cNvSpPr/>
              <p:nvPr/>
            </p:nvSpPr>
            <p:spPr>
              <a:xfrm>
                <a:off x="2450061" y="1925380"/>
                <a:ext cx="198474" cy="206458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64" name="Oval"/>
              <p:cNvSpPr/>
              <p:nvPr/>
            </p:nvSpPr>
            <p:spPr>
              <a:xfrm>
                <a:off x="168966" y="732524"/>
                <a:ext cx="198475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166" name="Line"/>
            <p:cNvSpPr/>
            <p:nvPr/>
          </p:nvSpPr>
          <p:spPr>
            <a:xfrm flipV="1">
              <a:off x="2549006" y="773869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2430958" y="839451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2430958" y="2097512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 flipH="1">
              <a:off x="135582" y="878800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 flipV="1">
              <a:off x="201165" y="2019930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 flipV="1">
              <a:off x="1407876" y="2557704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grpSp>
        <p:nvGrpSpPr>
          <p:cNvPr id="175" name="Group"/>
          <p:cNvGrpSpPr/>
          <p:nvPr/>
        </p:nvGrpSpPr>
        <p:grpSpPr>
          <a:xfrm>
            <a:off x="7347954" y="1047521"/>
            <a:ext cx="5291387" cy="1248204"/>
            <a:chOff x="0" y="0"/>
            <a:chExt cx="5291385" cy="1248203"/>
          </a:xfrm>
        </p:grpSpPr>
        <p:pic>
          <p:nvPicPr>
            <p:cNvPr id="173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0"/>
            <a:stretch>
              <a:fillRect/>
            </a:stretch>
          </p:blipFill>
          <p:spPr>
            <a:xfrm>
              <a:off x="327109" y="210756"/>
              <a:ext cx="4761624" cy="82686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4" name="Rounded Rectangle"/>
            <p:cNvSpPr/>
            <p:nvPr/>
          </p:nvSpPr>
          <p:spPr>
            <a:xfrm>
              <a:off x="0" y="0"/>
              <a:ext cx="5291386" cy="1248204"/>
            </a:xfrm>
            <a:prstGeom prst="roundRect">
              <a:avLst>
                <a:gd name="adj" fmla="val 15262"/>
              </a:avLst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grpSp>
        <p:nvGrpSpPr>
          <p:cNvPr id="190" name="Group"/>
          <p:cNvGrpSpPr/>
          <p:nvPr/>
        </p:nvGrpSpPr>
        <p:grpSpPr>
          <a:xfrm>
            <a:off x="5981482" y="2735364"/>
            <a:ext cx="2582932" cy="2825622"/>
            <a:chOff x="0" y="166351"/>
            <a:chExt cx="2582931" cy="2825620"/>
          </a:xfrm>
        </p:grpSpPr>
        <p:grpSp>
          <p:nvGrpSpPr>
            <p:cNvPr id="183" name="Group"/>
            <p:cNvGrpSpPr/>
            <p:nvPr/>
          </p:nvGrpSpPr>
          <p:grpSpPr>
            <a:xfrm>
              <a:off x="0" y="203011"/>
              <a:ext cx="2582932" cy="2772257"/>
              <a:chOff x="116455" y="0"/>
              <a:chExt cx="2582931" cy="2772255"/>
            </a:xfrm>
          </p:grpSpPr>
          <p:sp>
            <p:nvSpPr>
              <p:cNvPr id="176" name="Oval"/>
              <p:cNvSpPr/>
              <p:nvPr/>
            </p:nvSpPr>
            <p:spPr>
              <a:xfrm>
                <a:off x="1308683" y="0"/>
                <a:ext cx="198476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77" name="Circle"/>
              <p:cNvSpPr/>
              <p:nvPr/>
            </p:nvSpPr>
            <p:spPr>
              <a:xfrm>
                <a:off x="116455" y="120446"/>
                <a:ext cx="2582932" cy="2582932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78" name="Oval"/>
              <p:cNvSpPr/>
              <p:nvPr/>
            </p:nvSpPr>
            <p:spPr>
              <a:xfrm>
                <a:off x="2489410" y="732524"/>
                <a:ext cx="198474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79" name="Oval"/>
              <p:cNvSpPr/>
              <p:nvPr/>
            </p:nvSpPr>
            <p:spPr>
              <a:xfrm>
                <a:off x="221431" y="2004079"/>
                <a:ext cx="198476" cy="206458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80" name="Oval"/>
              <p:cNvSpPr/>
              <p:nvPr/>
            </p:nvSpPr>
            <p:spPr>
              <a:xfrm>
                <a:off x="1429220" y="2565799"/>
                <a:ext cx="198476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81" name="Oval"/>
              <p:cNvSpPr/>
              <p:nvPr/>
            </p:nvSpPr>
            <p:spPr>
              <a:xfrm>
                <a:off x="2450061" y="1925380"/>
                <a:ext cx="198474" cy="206458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182" name="Oval"/>
              <p:cNvSpPr/>
              <p:nvPr/>
            </p:nvSpPr>
            <p:spPr>
              <a:xfrm>
                <a:off x="168966" y="732524"/>
                <a:ext cx="198475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184" name="Line"/>
            <p:cNvSpPr/>
            <p:nvPr/>
          </p:nvSpPr>
          <p:spPr>
            <a:xfrm flipV="1">
              <a:off x="2549006" y="773869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1278765" y="166351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 flipV="1">
              <a:off x="2430958" y="1945111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 flipH="1">
              <a:off x="135582" y="878800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 flipH="1">
              <a:off x="201165" y="2159630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 flipV="1">
              <a:off x="1407876" y="2557704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191" name="Rounded Rectangle"/>
          <p:cNvSpPr/>
          <p:nvPr/>
        </p:nvSpPr>
        <p:spPr>
          <a:xfrm>
            <a:off x="1861554" y="4989284"/>
            <a:ext cx="686297" cy="774898"/>
          </a:xfrm>
          <a:prstGeom prst="roundRect">
            <a:avLst>
              <a:gd name="adj" fmla="val 27758"/>
            </a:avLst>
          </a:prstGeom>
          <a:ln w="25400">
            <a:solidFill>
              <a:srgbClr val="009051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2" name="Rounded Rectangle"/>
          <p:cNvSpPr/>
          <p:nvPr/>
        </p:nvSpPr>
        <p:spPr>
          <a:xfrm>
            <a:off x="7030454" y="5001984"/>
            <a:ext cx="686297" cy="774898"/>
          </a:xfrm>
          <a:prstGeom prst="roundRect">
            <a:avLst>
              <a:gd name="adj" fmla="val 27758"/>
            </a:avLst>
          </a:prstGeom>
          <a:ln w="25400">
            <a:solidFill>
              <a:srgbClr val="009051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3" name="Line"/>
          <p:cNvSpPr/>
          <p:nvPr/>
        </p:nvSpPr>
        <p:spPr>
          <a:xfrm>
            <a:off x="4016973" y="4258482"/>
            <a:ext cx="1635150" cy="1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pic>
        <p:nvPicPr>
          <p:cNvPr id="194" name="color_red_e^-itH.pdf" descr="color_red_e^-itH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58642" y="3672234"/>
            <a:ext cx="8255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langle_color_blu.pdf" descr="langle_color_blu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551608" y="6479182"/>
            <a:ext cx="4889501" cy="342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1-particle spectral function"/>
          <p:cNvSpPr txBox="1"/>
          <p:nvPr/>
        </p:nvSpPr>
        <p:spPr>
          <a:xfrm>
            <a:off x="252586" y="1056223"/>
            <a:ext cx="3635723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1-particle spectral function</a:t>
            </a:r>
          </a:p>
        </p:txBody>
      </p:sp>
      <p:sp>
        <p:nvSpPr>
          <p:cNvPr id="945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Infinite system</a:t>
            </a:r>
          </a:p>
        </p:txBody>
      </p:sp>
      <p:grpSp>
        <p:nvGrpSpPr>
          <p:cNvPr id="951" name="Group"/>
          <p:cNvGrpSpPr/>
          <p:nvPr/>
        </p:nvGrpSpPr>
        <p:grpSpPr>
          <a:xfrm>
            <a:off x="8609165" y="258005"/>
            <a:ext cx="4241674" cy="2441135"/>
            <a:chOff x="0" y="0"/>
            <a:chExt cx="4241673" cy="2441133"/>
          </a:xfrm>
        </p:grpSpPr>
        <p:pic>
          <p:nvPicPr>
            <p:cNvPr id="946" name="Screenshot 2020-11-13 at 12.16.40.png" descr="Screenshot 2020-11-13 at 12.16.40.png"/>
            <p:cNvPicPr>
              <a:picLocks noChangeAspect="0"/>
            </p:cNvPicPr>
            <p:nvPr/>
          </p:nvPicPr>
          <p:blipFill>
            <a:blip r:embed="rId2">
              <a:alphaModFix amt="51301"/>
              <a:extLst/>
            </a:blip>
            <a:srcRect l="6569" t="8045" r="8204" b="21395"/>
            <a:stretch>
              <a:fillRect/>
            </a:stretch>
          </p:blipFill>
          <p:spPr>
            <a:xfrm flipH="1" rot="10800000">
              <a:off x="174947" y="717185"/>
              <a:ext cx="3798095" cy="1621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11381"/>
                  </a:lnTo>
                  <a:lnTo>
                    <a:pt x="133" y="11381"/>
                  </a:lnTo>
                  <a:cubicBezTo>
                    <a:pt x="144" y="11322"/>
                    <a:pt x="166" y="11274"/>
                    <a:pt x="196" y="11244"/>
                  </a:cubicBezTo>
                  <a:cubicBezTo>
                    <a:pt x="250" y="11192"/>
                    <a:pt x="580" y="11161"/>
                    <a:pt x="1041" y="11154"/>
                  </a:cubicBezTo>
                  <a:cubicBezTo>
                    <a:pt x="2423" y="11134"/>
                    <a:pt x="5006" y="11296"/>
                    <a:pt x="5006" y="11461"/>
                  </a:cubicBezTo>
                  <a:cubicBezTo>
                    <a:pt x="5006" y="11508"/>
                    <a:pt x="4853" y="11551"/>
                    <a:pt x="4645" y="11588"/>
                  </a:cubicBezTo>
                  <a:cubicBezTo>
                    <a:pt x="4798" y="11617"/>
                    <a:pt x="5090" y="11637"/>
                    <a:pt x="5090" y="11672"/>
                  </a:cubicBezTo>
                  <a:cubicBezTo>
                    <a:pt x="5090" y="11810"/>
                    <a:pt x="3894" y="11906"/>
                    <a:pt x="1713" y="11942"/>
                  </a:cubicBezTo>
                  <a:lnTo>
                    <a:pt x="0" y="11974"/>
                  </a:lnTo>
                  <a:lnTo>
                    <a:pt x="0" y="21600"/>
                  </a:lnTo>
                  <a:lnTo>
                    <a:pt x="10678" y="21600"/>
                  </a:lnTo>
                  <a:cubicBezTo>
                    <a:pt x="10676" y="20875"/>
                    <a:pt x="10672" y="20310"/>
                    <a:pt x="10671" y="19512"/>
                  </a:cubicBezTo>
                  <a:cubicBezTo>
                    <a:pt x="10527" y="19860"/>
                    <a:pt x="10499" y="19144"/>
                    <a:pt x="10522" y="15706"/>
                  </a:cubicBezTo>
                  <a:cubicBezTo>
                    <a:pt x="10543" y="12706"/>
                    <a:pt x="10615" y="11926"/>
                    <a:pt x="10671" y="12930"/>
                  </a:cubicBezTo>
                  <a:lnTo>
                    <a:pt x="10671" y="12000"/>
                  </a:lnTo>
                  <a:lnTo>
                    <a:pt x="8175" y="11942"/>
                  </a:lnTo>
                  <a:cubicBezTo>
                    <a:pt x="6581" y="11906"/>
                    <a:pt x="5679" y="11808"/>
                    <a:pt x="5679" y="11672"/>
                  </a:cubicBezTo>
                  <a:cubicBezTo>
                    <a:pt x="5679" y="11604"/>
                    <a:pt x="5904" y="11549"/>
                    <a:pt x="6329" y="11503"/>
                  </a:cubicBezTo>
                  <a:cubicBezTo>
                    <a:pt x="6753" y="11458"/>
                    <a:pt x="7377" y="11426"/>
                    <a:pt x="8173" y="11408"/>
                  </a:cubicBezTo>
                  <a:lnTo>
                    <a:pt x="10669" y="11350"/>
                  </a:lnTo>
                  <a:lnTo>
                    <a:pt x="10689" y="7581"/>
                  </a:lnTo>
                  <a:cubicBezTo>
                    <a:pt x="10704" y="5247"/>
                    <a:pt x="10746" y="3806"/>
                    <a:pt x="10798" y="3806"/>
                  </a:cubicBezTo>
                  <a:cubicBezTo>
                    <a:pt x="10850" y="3806"/>
                    <a:pt x="10890" y="5247"/>
                    <a:pt x="10904" y="7581"/>
                  </a:cubicBezTo>
                  <a:lnTo>
                    <a:pt x="10926" y="11350"/>
                  </a:lnTo>
                  <a:lnTo>
                    <a:pt x="13423" y="11408"/>
                  </a:lnTo>
                  <a:cubicBezTo>
                    <a:pt x="15015" y="11444"/>
                    <a:pt x="15917" y="11537"/>
                    <a:pt x="15917" y="11672"/>
                  </a:cubicBezTo>
                  <a:cubicBezTo>
                    <a:pt x="15917" y="11808"/>
                    <a:pt x="15014" y="11906"/>
                    <a:pt x="13420" y="11942"/>
                  </a:cubicBezTo>
                  <a:lnTo>
                    <a:pt x="10924" y="12000"/>
                  </a:lnTo>
                  <a:lnTo>
                    <a:pt x="10924" y="19216"/>
                  </a:lnTo>
                  <a:cubicBezTo>
                    <a:pt x="10924" y="20462"/>
                    <a:pt x="10914" y="20718"/>
                    <a:pt x="10911" y="21600"/>
                  </a:cubicBezTo>
                  <a:lnTo>
                    <a:pt x="21600" y="21600"/>
                  </a:lnTo>
                  <a:lnTo>
                    <a:pt x="21600" y="11968"/>
                  </a:lnTo>
                  <a:lnTo>
                    <a:pt x="20092" y="11942"/>
                  </a:lnTo>
                  <a:cubicBezTo>
                    <a:pt x="17771" y="11906"/>
                    <a:pt x="16504" y="11810"/>
                    <a:pt x="16504" y="11672"/>
                  </a:cubicBezTo>
                  <a:cubicBezTo>
                    <a:pt x="16504" y="11535"/>
                    <a:pt x="17771" y="11444"/>
                    <a:pt x="20092" y="11408"/>
                  </a:cubicBezTo>
                  <a:lnTo>
                    <a:pt x="21600" y="11381"/>
                  </a:lnTo>
                  <a:lnTo>
                    <a:pt x="21600" y="0"/>
                  </a:lnTo>
                  <a:lnTo>
                    <a:pt x="10899" y="0"/>
                  </a:lnTo>
                  <a:cubicBezTo>
                    <a:pt x="10882" y="1158"/>
                    <a:pt x="10843" y="2004"/>
                    <a:pt x="10798" y="2004"/>
                  </a:cubicBezTo>
                  <a:cubicBezTo>
                    <a:pt x="10752" y="2004"/>
                    <a:pt x="10713" y="1158"/>
                    <a:pt x="10696" y="0"/>
                  </a:cubicBezTo>
                  <a:lnTo>
                    <a:pt x="0" y="0"/>
                  </a:lnTo>
                  <a:close/>
                  <a:moveTo>
                    <a:pt x="9644" y="1660"/>
                  </a:moveTo>
                  <a:cubicBezTo>
                    <a:pt x="9668" y="1674"/>
                    <a:pt x="9687" y="1716"/>
                    <a:pt x="9701" y="1771"/>
                  </a:cubicBezTo>
                  <a:cubicBezTo>
                    <a:pt x="9709" y="1806"/>
                    <a:pt x="9709" y="1844"/>
                    <a:pt x="9710" y="1882"/>
                  </a:cubicBezTo>
                  <a:cubicBezTo>
                    <a:pt x="9740" y="1885"/>
                    <a:pt x="9767" y="1913"/>
                    <a:pt x="9784" y="1982"/>
                  </a:cubicBezTo>
                  <a:cubicBezTo>
                    <a:pt x="9811" y="2093"/>
                    <a:pt x="9801" y="2236"/>
                    <a:pt x="9757" y="2305"/>
                  </a:cubicBezTo>
                  <a:cubicBezTo>
                    <a:pt x="9714" y="2373"/>
                    <a:pt x="9656" y="2347"/>
                    <a:pt x="9629" y="2236"/>
                  </a:cubicBezTo>
                  <a:cubicBezTo>
                    <a:pt x="9620" y="2201"/>
                    <a:pt x="9620" y="2158"/>
                    <a:pt x="9620" y="2120"/>
                  </a:cubicBezTo>
                  <a:cubicBezTo>
                    <a:pt x="9589" y="2118"/>
                    <a:pt x="9560" y="2089"/>
                    <a:pt x="9543" y="2019"/>
                  </a:cubicBezTo>
                  <a:cubicBezTo>
                    <a:pt x="9516" y="1909"/>
                    <a:pt x="9528" y="1765"/>
                    <a:pt x="9572" y="1697"/>
                  </a:cubicBezTo>
                  <a:cubicBezTo>
                    <a:pt x="9594" y="1663"/>
                    <a:pt x="9621" y="1646"/>
                    <a:pt x="9644" y="1660"/>
                  </a:cubicBezTo>
                  <a:close/>
                  <a:moveTo>
                    <a:pt x="9705" y="19327"/>
                  </a:moveTo>
                  <a:cubicBezTo>
                    <a:pt x="9751" y="19327"/>
                    <a:pt x="9801" y="19698"/>
                    <a:pt x="9816" y="20152"/>
                  </a:cubicBezTo>
                  <a:cubicBezTo>
                    <a:pt x="9823" y="20372"/>
                    <a:pt x="9821" y="20574"/>
                    <a:pt x="9811" y="20749"/>
                  </a:cubicBezTo>
                  <a:cubicBezTo>
                    <a:pt x="9811" y="20751"/>
                    <a:pt x="9812" y="20752"/>
                    <a:pt x="9811" y="20754"/>
                  </a:cubicBezTo>
                  <a:cubicBezTo>
                    <a:pt x="9801" y="20926"/>
                    <a:pt x="9782" y="21070"/>
                    <a:pt x="9762" y="21167"/>
                  </a:cubicBezTo>
                  <a:cubicBezTo>
                    <a:pt x="9740" y="21269"/>
                    <a:pt x="9720" y="21321"/>
                    <a:pt x="9694" y="21309"/>
                  </a:cubicBezTo>
                  <a:cubicBezTo>
                    <a:pt x="9669" y="21300"/>
                    <a:pt x="9642" y="21230"/>
                    <a:pt x="9620" y="21082"/>
                  </a:cubicBezTo>
                  <a:cubicBezTo>
                    <a:pt x="9583" y="20840"/>
                    <a:pt x="9581" y="20401"/>
                    <a:pt x="9599" y="20025"/>
                  </a:cubicBezTo>
                  <a:cubicBezTo>
                    <a:pt x="9599" y="20022"/>
                    <a:pt x="9599" y="20022"/>
                    <a:pt x="9599" y="20019"/>
                  </a:cubicBezTo>
                  <a:cubicBezTo>
                    <a:pt x="9618" y="19642"/>
                    <a:pt x="9656" y="19327"/>
                    <a:pt x="9705" y="19327"/>
                  </a:cubicBezTo>
                  <a:close/>
                </a:path>
              </a:pathLst>
            </a:custGeom>
            <a:ln w="12700" cap="flat">
              <a:noFill/>
              <a:miter lim="400000"/>
            </a:ln>
            <a:effectLst/>
          </p:spPr>
        </p:pic>
        <p:sp>
          <p:nvSpPr>
            <p:cNvPr id="947" name="Line"/>
            <p:cNvSpPr/>
            <p:nvPr/>
          </p:nvSpPr>
          <p:spPr>
            <a:xfrm>
              <a:off x="0" y="1578967"/>
              <a:ext cx="4147989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 flipV="1">
              <a:off x="2086694" y="147640"/>
              <a:ext cx="1" cy="2293494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949" name="k"/>
            <p:cNvSpPr txBox="1"/>
            <p:nvPr/>
          </p:nvSpPr>
          <p:spPr>
            <a:xfrm>
              <a:off x="4008999" y="1594344"/>
              <a:ext cx="232675" cy="4077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k</a:t>
              </a:r>
            </a:p>
          </p:txBody>
        </p:sp>
        <p:sp>
          <p:nvSpPr>
            <p:cNvPr id="950" name="𝜔"/>
            <p:cNvSpPr txBox="1"/>
            <p:nvPr/>
          </p:nvSpPr>
          <p:spPr>
            <a:xfrm>
              <a:off x="1669899" y="-1"/>
              <a:ext cx="295924" cy="508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1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𝜔</a:t>
              </a:r>
            </a:p>
          </p:txBody>
        </p:sp>
      </p:grpSp>
      <p:pic>
        <p:nvPicPr>
          <p:cNvPr id="952" name="A(_omega)=_sum_l.pdf" descr="A(_omega)=_sum_l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6885" y="1535498"/>
            <a:ext cx="7353301" cy="850901"/>
          </a:xfrm>
          <a:prstGeom prst="rect">
            <a:avLst/>
          </a:prstGeom>
          <a:ln w="12700">
            <a:miter lim="400000"/>
          </a:ln>
        </p:spPr>
      </p:pic>
      <p:sp>
        <p:nvSpPr>
          <p:cNvPr id="953" name="U=4"/>
          <p:cNvSpPr txBox="1"/>
          <p:nvPr/>
        </p:nvSpPr>
        <p:spPr>
          <a:xfrm>
            <a:off x="607834" y="2769449"/>
            <a:ext cx="660500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U=4</a:t>
            </a:r>
          </a:p>
        </p:txBody>
      </p:sp>
      <p:pic>
        <p:nvPicPr>
          <p:cNvPr id="954" name="Screenshot 2020-11-13 at 16.02.30.png" descr="Screenshot 2020-11-13 at 16.02.30.png"/>
          <p:cNvPicPr>
            <a:picLocks noChangeAspect="0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73305" y="3672717"/>
            <a:ext cx="2696767" cy="5772634"/>
          </a:xfrm>
          <a:prstGeom prst="rect">
            <a:avLst/>
          </a:prstGeom>
          <a:ln w="12700">
            <a:miter lim="400000"/>
          </a:ln>
        </p:spPr>
      </p:pic>
      <p:pic>
        <p:nvPicPr>
          <p:cNvPr id="955" name="Screenshot 2020-11-13 at 12.30.39.png" descr="Screenshot 2020-11-13 at 12.30.39.png"/>
          <p:cNvPicPr>
            <a:picLocks noChangeAspect="0"/>
          </p:cNvPicPr>
          <p:nvPr/>
        </p:nvPicPr>
        <p:blipFill>
          <a:blip r:embed="rId5">
            <a:extLst/>
          </a:blip>
          <a:srcRect l="50269" t="0" r="25937" b="0"/>
          <a:stretch>
            <a:fillRect/>
          </a:stretch>
        </p:blipFill>
        <p:spPr>
          <a:xfrm>
            <a:off x="5496462" y="3238583"/>
            <a:ext cx="2289010" cy="6288006"/>
          </a:xfrm>
          <a:prstGeom prst="rect">
            <a:avLst/>
          </a:prstGeom>
          <a:ln w="12700">
            <a:miter lim="400000"/>
          </a:ln>
        </p:spPr>
      </p:pic>
      <p:sp>
        <p:nvSpPr>
          <p:cNvPr id="956" name="Line"/>
          <p:cNvSpPr/>
          <p:nvPr/>
        </p:nvSpPr>
        <p:spPr>
          <a:xfrm flipH="1">
            <a:off x="3870725" y="4089447"/>
            <a:ext cx="1616210" cy="1293173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57" name="Line"/>
          <p:cNvSpPr/>
          <p:nvPr/>
        </p:nvSpPr>
        <p:spPr>
          <a:xfrm flipH="1" flipV="1">
            <a:off x="1916121" y="7436958"/>
            <a:ext cx="3633908" cy="345129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58" name="Line"/>
          <p:cNvSpPr/>
          <p:nvPr/>
        </p:nvSpPr>
        <p:spPr>
          <a:xfrm flipH="1">
            <a:off x="3169480" y="5437053"/>
            <a:ext cx="2384977" cy="601309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59" name="Line"/>
          <p:cNvSpPr/>
          <p:nvPr/>
        </p:nvSpPr>
        <p:spPr>
          <a:xfrm flipH="1">
            <a:off x="2610646" y="6561292"/>
            <a:ext cx="2910374" cy="276511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960" name="Nocera et al. 2017"/>
          <p:cNvSpPr txBox="1"/>
          <p:nvPr/>
        </p:nvSpPr>
        <p:spPr>
          <a:xfrm>
            <a:off x="188339" y="9234751"/>
            <a:ext cx="1910383" cy="370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9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Nocera et al. 2017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langle_color_blu.pdf" descr="langle_color_blu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10916" y="6471245"/>
            <a:ext cx="5130801" cy="342901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Why correlation functions?…"/>
          <p:cNvSpPr txBox="1"/>
          <p:nvPr/>
        </p:nvSpPr>
        <p:spPr>
          <a:xfrm>
            <a:off x="481186" y="1227246"/>
            <a:ext cx="6494711" cy="11173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Why correlation functions?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Contributions to interaction energy of the system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Response to small perturbations</a:t>
            </a:r>
          </a:p>
        </p:txBody>
      </p:sp>
      <p:sp>
        <p:nvSpPr>
          <p:cNvPr id="199" name="due to spin SU(2) symmetry is equivalent"/>
          <p:cNvSpPr txBox="1"/>
          <p:nvPr/>
        </p:nvSpPr>
        <p:spPr>
          <a:xfrm>
            <a:off x="7885286" y="6691191"/>
            <a:ext cx="3246296" cy="309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5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due to spin SU(2) symmetry is equivalent</a:t>
            </a:r>
          </a:p>
        </p:txBody>
      </p:sp>
      <p:grpSp>
        <p:nvGrpSpPr>
          <p:cNvPr id="202" name="Group"/>
          <p:cNvGrpSpPr/>
          <p:nvPr/>
        </p:nvGrpSpPr>
        <p:grpSpPr>
          <a:xfrm>
            <a:off x="7347954" y="1047521"/>
            <a:ext cx="5291387" cy="1248204"/>
            <a:chOff x="0" y="0"/>
            <a:chExt cx="5291385" cy="1248203"/>
          </a:xfrm>
        </p:grpSpPr>
        <p:pic>
          <p:nvPicPr>
            <p:cNvPr id="200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0" r="0" b="0"/>
            <a:stretch>
              <a:fillRect/>
            </a:stretch>
          </p:blipFill>
          <p:spPr>
            <a:xfrm>
              <a:off x="327109" y="210756"/>
              <a:ext cx="4761624" cy="82686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1" name="Rounded Rectangle"/>
            <p:cNvSpPr/>
            <p:nvPr/>
          </p:nvSpPr>
          <p:spPr>
            <a:xfrm>
              <a:off x="0" y="0"/>
              <a:ext cx="5291386" cy="1248204"/>
            </a:xfrm>
            <a:prstGeom prst="roundRect">
              <a:avLst>
                <a:gd name="adj" fmla="val 15262"/>
              </a:avLst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203" name="Rounded Rectangle"/>
          <p:cNvSpPr/>
          <p:nvPr/>
        </p:nvSpPr>
        <p:spPr>
          <a:xfrm>
            <a:off x="1861554" y="4989284"/>
            <a:ext cx="686297" cy="774899"/>
          </a:xfrm>
          <a:prstGeom prst="roundRect">
            <a:avLst>
              <a:gd name="adj" fmla="val 27758"/>
            </a:avLst>
          </a:prstGeom>
          <a:ln w="25400">
            <a:solidFill>
              <a:srgbClr val="009051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235" name="Group"/>
          <p:cNvGrpSpPr/>
          <p:nvPr/>
        </p:nvGrpSpPr>
        <p:grpSpPr>
          <a:xfrm>
            <a:off x="799882" y="2735364"/>
            <a:ext cx="7764532" cy="3041519"/>
            <a:chOff x="0" y="0"/>
            <a:chExt cx="7764531" cy="3041517"/>
          </a:xfrm>
        </p:grpSpPr>
        <p:grpSp>
          <p:nvGrpSpPr>
            <p:cNvPr id="220" name="Group"/>
            <p:cNvGrpSpPr/>
            <p:nvPr/>
          </p:nvGrpSpPr>
          <p:grpSpPr>
            <a:xfrm>
              <a:off x="0" y="36660"/>
              <a:ext cx="6449777" cy="2928661"/>
              <a:chOff x="0" y="203011"/>
              <a:chExt cx="6449776" cy="2928660"/>
            </a:xfrm>
          </p:grpSpPr>
          <p:grpSp>
            <p:nvGrpSpPr>
              <p:cNvPr id="211" name="Group"/>
              <p:cNvGrpSpPr/>
              <p:nvPr/>
            </p:nvGrpSpPr>
            <p:grpSpPr>
              <a:xfrm>
                <a:off x="0" y="203011"/>
                <a:ext cx="2582932" cy="2772257"/>
                <a:chOff x="116455" y="0"/>
                <a:chExt cx="2582931" cy="2772255"/>
              </a:xfrm>
            </p:grpSpPr>
            <p:sp>
              <p:nvSpPr>
                <p:cNvPr id="204" name="Oval"/>
                <p:cNvSpPr/>
                <p:nvPr/>
              </p:nvSpPr>
              <p:spPr>
                <a:xfrm>
                  <a:off x="1308683" y="0"/>
                  <a:ext cx="198476" cy="206457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205" name="Circle"/>
                <p:cNvSpPr/>
                <p:nvPr/>
              </p:nvSpPr>
              <p:spPr>
                <a:xfrm>
                  <a:off x="116455" y="120446"/>
                  <a:ext cx="2582932" cy="2582932"/>
                </a:xfrm>
                <a:prstGeom prst="ellipse">
                  <a:avLst/>
                </a:prstGeom>
                <a:noFill/>
                <a:ln w="254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206" name="Oval"/>
                <p:cNvSpPr/>
                <p:nvPr/>
              </p:nvSpPr>
              <p:spPr>
                <a:xfrm>
                  <a:off x="2489410" y="732524"/>
                  <a:ext cx="198474" cy="206457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207" name="Oval"/>
                <p:cNvSpPr/>
                <p:nvPr/>
              </p:nvSpPr>
              <p:spPr>
                <a:xfrm>
                  <a:off x="221431" y="2004079"/>
                  <a:ext cx="198476" cy="206458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208" name="Oval"/>
                <p:cNvSpPr/>
                <p:nvPr/>
              </p:nvSpPr>
              <p:spPr>
                <a:xfrm>
                  <a:off x="1429220" y="2565799"/>
                  <a:ext cx="198476" cy="206457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209" name="Oval"/>
                <p:cNvSpPr/>
                <p:nvPr/>
              </p:nvSpPr>
              <p:spPr>
                <a:xfrm>
                  <a:off x="2450061" y="1925380"/>
                  <a:ext cx="198474" cy="206458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210" name="Oval"/>
                <p:cNvSpPr/>
                <p:nvPr/>
              </p:nvSpPr>
              <p:spPr>
                <a:xfrm>
                  <a:off x="168966" y="732524"/>
                  <a:ext cx="198475" cy="206457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</p:grpSp>
          <p:sp>
            <p:nvSpPr>
              <p:cNvPr id="212" name="Line"/>
              <p:cNvSpPr/>
              <p:nvPr/>
            </p:nvSpPr>
            <p:spPr>
              <a:xfrm flipV="1">
                <a:off x="2549006" y="773869"/>
                <a:ext cx="1" cy="434268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213" name="Line"/>
              <p:cNvSpPr/>
              <p:nvPr/>
            </p:nvSpPr>
            <p:spPr>
              <a:xfrm>
                <a:off x="2430958" y="839451"/>
                <a:ext cx="1" cy="434269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214" name="Line"/>
              <p:cNvSpPr/>
              <p:nvPr/>
            </p:nvSpPr>
            <p:spPr>
              <a:xfrm>
                <a:off x="2430958" y="2097511"/>
                <a:ext cx="1" cy="434269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215" name="Line"/>
              <p:cNvSpPr/>
              <p:nvPr/>
            </p:nvSpPr>
            <p:spPr>
              <a:xfrm flipH="1">
                <a:off x="135582" y="878800"/>
                <a:ext cx="1" cy="434269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216" name="Line"/>
              <p:cNvSpPr/>
              <p:nvPr/>
            </p:nvSpPr>
            <p:spPr>
              <a:xfrm flipV="1">
                <a:off x="201165" y="2019930"/>
                <a:ext cx="1" cy="434268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217" name="Line"/>
              <p:cNvSpPr/>
              <p:nvPr/>
            </p:nvSpPr>
            <p:spPr>
              <a:xfrm flipV="1">
                <a:off x="1255476" y="2621204"/>
                <a:ext cx="1" cy="434268"/>
              </a:xfrm>
              <a:prstGeom prst="line">
                <a:avLst/>
              </a:prstGeom>
              <a:noFill/>
              <a:ln w="38100" cap="flat">
                <a:solidFill>
                  <a:srgbClr val="0433FF">
                    <a:alpha val="50342"/>
                  </a:srgbClr>
                </a:solidFill>
                <a:prstDash val="sysDot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218" name="Line"/>
              <p:cNvSpPr/>
              <p:nvPr/>
            </p:nvSpPr>
            <p:spPr>
              <a:xfrm>
                <a:off x="1560276" y="2684704"/>
                <a:ext cx="1" cy="434268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219" name="Line"/>
              <p:cNvSpPr/>
              <p:nvPr/>
            </p:nvSpPr>
            <p:spPr>
              <a:xfrm>
                <a:off x="6449776" y="2697404"/>
                <a:ext cx="1" cy="434268"/>
              </a:xfrm>
              <a:prstGeom prst="line">
                <a:avLst/>
              </a:prstGeom>
              <a:noFill/>
              <a:ln w="38100" cap="flat">
                <a:solidFill>
                  <a:srgbClr val="0433FF">
                    <a:alpha val="44816"/>
                  </a:srgbClr>
                </a:solidFill>
                <a:prstDash val="sysDot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</p:grpSp>
        <p:sp>
          <p:nvSpPr>
            <p:cNvPr id="221" name="Oval"/>
            <p:cNvSpPr/>
            <p:nvPr/>
          </p:nvSpPr>
          <p:spPr>
            <a:xfrm>
              <a:off x="6373828" y="36660"/>
              <a:ext cx="198476" cy="206457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22" name="Circle"/>
            <p:cNvSpPr/>
            <p:nvPr/>
          </p:nvSpPr>
          <p:spPr>
            <a:xfrm>
              <a:off x="5181600" y="157106"/>
              <a:ext cx="2582932" cy="2582932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23" name="Oval"/>
            <p:cNvSpPr/>
            <p:nvPr/>
          </p:nvSpPr>
          <p:spPr>
            <a:xfrm>
              <a:off x="7554555" y="769183"/>
              <a:ext cx="198474" cy="20645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24" name="Oval"/>
            <p:cNvSpPr/>
            <p:nvPr/>
          </p:nvSpPr>
          <p:spPr>
            <a:xfrm>
              <a:off x="5286576" y="2040739"/>
              <a:ext cx="198476" cy="20645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25" name="Oval"/>
            <p:cNvSpPr/>
            <p:nvPr/>
          </p:nvSpPr>
          <p:spPr>
            <a:xfrm>
              <a:off x="6494364" y="2602459"/>
              <a:ext cx="198477" cy="20645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26" name="Oval"/>
            <p:cNvSpPr/>
            <p:nvPr/>
          </p:nvSpPr>
          <p:spPr>
            <a:xfrm>
              <a:off x="7515205" y="1962040"/>
              <a:ext cx="198474" cy="20645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27" name="Oval"/>
            <p:cNvSpPr/>
            <p:nvPr/>
          </p:nvSpPr>
          <p:spPr>
            <a:xfrm>
              <a:off x="5234111" y="769183"/>
              <a:ext cx="198474" cy="20645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 flipV="1">
              <a:off x="7730606" y="607517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6460365" y="0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 flipV="1">
              <a:off x="7612559" y="1778760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5317182" y="712449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5382764" y="1993278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 flipV="1">
              <a:off x="6740006" y="2449017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34" name="Rounded Rectangle"/>
            <p:cNvSpPr/>
            <p:nvPr/>
          </p:nvSpPr>
          <p:spPr>
            <a:xfrm>
              <a:off x="6230572" y="2266620"/>
              <a:ext cx="686297" cy="774898"/>
            </a:xfrm>
            <a:prstGeom prst="roundRect">
              <a:avLst>
                <a:gd name="adj" fmla="val 27758"/>
              </a:avLst>
            </a:prstGeom>
            <a:noFill/>
            <a:ln w="25400" cap="flat">
              <a:solidFill>
                <a:srgbClr val="009051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236" name="Line"/>
          <p:cNvSpPr/>
          <p:nvPr/>
        </p:nvSpPr>
        <p:spPr>
          <a:xfrm>
            <a:off x="4016973" y="4258482"/>
            <a:ext cx="1635150" cy="1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pic>
        <p:nvPicPr>
          <p:cNvPr id="237" name="color_red_e^-itH.pdf" descr="color_red_e^-itH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458642" y="3672234"/>
            <a:ext cx="8255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238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Time-dependent (dynamical) correlations</a:t>
            </a:r>
          </a:p>
        </p:txBody>
      </p:sp>
      <p:sp>
        <p:nvSpPr>
          <p:cNvPr id="239" name="Meaning?"/>
          <p:cNvSpPr txBox="1"/>
          <p:nvPr/>
        </p:nvSpPr>
        <p:spPr>
          <a:xfrm>
            <a:off x="224222" y="6896217"/>
            <a:ext cx="1418184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Meaning?</a:t>
            </a:r>
          </a:p>
        </p:txBody>
      </p:sp>
      <p:pic>
        <p:nvPicPr>
          <p:cNvPr id="240" name="e^-itH_|_psi_g_r.pdf" descr="e^-itH_|_psi_g_r.pdf"/>
          <p:cNvPicPr>
            <a:picLocks noChangeAspect="1"/>
          </p:cNvPicPr>
          <p:nvPr/>
        </p:nvPicPr>
        <p:blipFill>
          <a:blip r:embed="rId5">
            <a:extLst/>
          </a:blip>
          <a:srcRect l="0" t="50403" r="0" b="0"/>
          <a:stretch>
            <a:fillRect/>
          </a:stretch>
        </p:blipFill>
        <p:spPr>
          <a:xfrm>
            <a:off x="401302" y="8751901"/>
            <a:ext cx="2006601" cy="39682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e^-itH_|_psi_g_r.pdf" descr="e^-itH_|_psi_g_r.pdf"/>
          <p:cNvPicPr>
            <a:picLocks noChangeAspect="1"/>
          </p:cNvPicPr>
          <p:nvPr/>
        </p:nvPicPr>
        <p:blipFill>
          <a:blip r:embed="rId5">
            <a:extLst/>
          </a:blip>
          <a:srcRect l="0" t="0" r="0" b="49708"/>
          <a:stretch>
            <a:fillRect/>
          </a:stretch>
        </p:blipFill>
        <p:spPr>
          <a:xfrm>
            <a:off x="-342900" y="8057694"/>
            <a:ext cx="2006600" cy="40238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53" name="Group"/>
          <p:cNvGrpSpPr/>
          <p:nvPr/>
        </p:nvGrpSpPr>
        <p:grpSpPr>
          <a:xfrm>
            <a:off x="2267681" y="7402262"/>
            <a:ext cx="4168287" cy="2264820"/>
            <a:chOff x="0" y="0"/>
            <a:chExt cx="4168285" cy="2264819"/>
          </a:xfrm>
        </p:grpSpPr>
        <p:sp>
          <p:nvSpPr>
            <p:cNvPr id="242" name="Line"/>
            <p:cNvSpPr/>
            <p:nvPr/>
          </p:nvSpPr>
          <p:spPr>
            <a:xfrm>
              <a:off x="644391" y="755120"/>
              <a:ext cx="3514750" cy="1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644391" y="1624645"/>
              <a:ext cx="3514750" cy="1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 flipH="1">
              <a:off x="1203191" y="461622"/>
              <a:ext cx="1" cy="1457006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 flipH="1">
              <a:off x="2543534" y="461622"/>
              <a:ext cx="1" cy="1457006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pic>
          <p:nvPicPr>
            <p:cNvPr id="246" name="e^-itH_|_psi_g_r.pdf" descr="e^-itH_|_psi_g_r.pdf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53419" t="48815" r="23484" b="1587"/>
            <a:stretch>
              <a:fillRect/>
            </a:stretch>
          </p:blipFill>
          <p:spPr>
            <a:xfrm>
              <a:off x="1063984" y="1842593"/>
              <a:ext cx="463452" cy="39682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7" name="e^-itH_|_psi_g_r.pdf" descr="e^-itH_|_psi_g_r.pdf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0" t="51990" r="80446" b="0"/>
            <a:stretch>
              <a:fillRect/>
            </a:stretch>
          </p:blipFill>
          <p:spPr>
            <a:xfrm>
              <a:off x="2418612" y="1880693"/>
              <a:ext cx="392361" cy="38412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8" name="Line"/>
            <p:cNvSpPr/>
            <p:nvPr/>
          </p:nvSpPr>
          <p:spPr>
            <a:xfrm>
              <a:off x="1202246" y="1624645"/>
              <a:ext cx="2951332" cy="1"/>
            </a:xfrm>
            <a:prstGeom prst="line">
              <a:avLst/>
            </a:prstGeom>
            <a:noFill/>
            <a:ln w="38100" cap="flat">
              <a:solidFill>
                <a:srgbClr val="929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49" name="0"/>
            <p:cNvSpPr txBox="1"/>
            <p:nvPr/>
          </p:nvSpPr>
          <p:spPr>
            <a:xfrm>
              <a:off x="1075410" y="0"/>
              <a:ext cx="255564" cy="385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000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0</a:t>
              </a:r>
            </a:p>
          </p:txBody>
        </p:sp>
        <p:sp>
          <p:nvSpPr>
            <p:cNvPr id="250" name="t"/>
            <p:cNvSpPr txBox="1"/>
            <p:nvPr/>
          </p:nvSpPr>
          <p:spPr>
            <a:xfrm>
              <a:off x="2451100" y="41592"/>
              <a:ext cx="184870" cy="385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000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</a:t>
              </a:r>
            </a:p>
          </p:txBody>
        </p:sp>
        <p:sp>
          <p:nvSpPr>
            <p:cNvPr id="251" name="time:"/>
            <p:cNvSpPr txBox="1"/>
            <p:nvPr/>
          </p:nvSpPr>
          <p:spPr>
            <a:xfrm>
              <a:off x="0" y="0"/>
              <a:ext cx="664717" cy="385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000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time:</a:t>
              </a:r>
            </a:p>
          </p:txBody>
        </p:sp>
        <p:sp>
          <p:nvSpPr>
            <p:cNvPr id="252" name="Line"/>
            <p:cNvSpPr/>
            <p:nvPr/>
          </p:nvSpPr>
          <p:spPr>
            <a:xfrm>
              <a:off x="2548446" y="1624645"/>
              <a:ext cx="1619840" cy="1"/>
            </a:xfrm>
            <a:prstGeom prst="line">
              <a:avLst/>
            </a:prstGeom>
            <a:noFill/>
            <a:ln w="38100" cap="flat">
              <a:solidFill>
                <a:srgbClr val="01199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254" name="Group"/>
          <p:cNvSpPr/>
          <p:nvPr/>
        </p:nvSpPr>
        <p:spPr>
          <a:xfrm>
            <a:off x="185154" y="7405076"/>
            <a:ext cx="6303368" cy="2291589"/>
          </a:xfrm>
          <a:prstGeom prst="roundRect">
            <a:avLst>
              <a:gd name="adj" fmla="val 8313"/>
            </a:avLst>
          </a:prstGeom>
          <a:ln w="25400">
            <a:solidFill>
              <a:srgbClr val="000000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264" name="Group"/>
          <p:cNvGrpSpPr/>
          <p:nvPr/>
        </p:nvGrpSpPr>
        <p:grpSpPr>
          <a:xfrm>
            <a:off x="6624054" y="7395227"/>
            <a:ext cx="6303368" cy="2291589"/>
            <a:chOff x="0" y="0"/>
            <a:chExt cx="6303367" cy="2291587"/>
          </a:xfrm>
        </p:grpSpPr>
        <p:pic>
          <p:nvPicPr>
            <p:cNvPr id="255" name="langle_psi_g|_S_.pdf" descr="langle_psi_g|_S_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68957" y="189477"/>
              <a:ext cx="2489201" cy="304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56" name="Group"/>
            <p:cNvSpPr/>
            <p:nvPr/>
          </p:nvSpPr>
          <p:spPr>
            <a:xfrm>
              <a:off x="0" y="0"/>
              <a:ext cx="6303368" cy="2291588"/>
            </a:xfrm>
            <a:prstGeom prst="roundRect">
              <a:avLst>
                <a:gd name="adj" fmla="val 8313"/>
              </a:avLst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graphicFrame>
          <p:nvGraphicFramePr>
            <p:cNvPr id="257" name="Table"/>
            <p:cNvGraphicFramePr/>
            <p:nvPr/>
          </p:nvGraphicFramePr>
          <p:xfrm>
            <a:off x="2828274" y="563612"/>
            <a:ext cx="2987043" cy="1505841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{2708684C-4D16-4618-839F-0558EEFCDFE6}</a:tableStyleId>
                </a:tblPr>
                <a:tblGrid>
                  <a:gridCol w="497840"/>
                  <a:gridCol w="497840"/>
                  <a:gridCol w="497840"/>
                  <a:gridCol w="497840"/>
                  <a:gridCol w="497840"/>
                  <a:gridCol w="497840"/>
                </a:tblGrid>
                <a:tr h="250973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  <a:lnT w="12700"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T w="12700"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T w="12700"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T w="12700"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T w="12700"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  <a:lnT w="12700">
                        <a:miter lim="400000"/>
                      </a:lnT>
                    </a:tcPr>
                  </a:tc>
                </a:tr>
                <a:tr h="250973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</a:tcPr>
                  </a:tc>
                </a:tr>
                <a:tr h="250973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</a:tcPr>
                  </a:tc>
                </a:tr>
                <a:tr h="250973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</a:tcPr>
                  </a:tc>
                </a:tr>
                <a:tr h="250973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</a:tcPr>
                  </a:tc>
                </a:tr>
                <a:tr h="250973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  <a:lnB w="1270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B w="1270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B w="1270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B w="1270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B w="1270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  <a:lnB w="12700">
                        <a:miter lim="400000"/>
                      </a:lnB>
                    </a:tcPr>
                  </a:tc>
                </a:tr>
              </a:tbl>
            </a:graphicData>
          </a:graphic>
        </p:graphicFrame>
        <p:sp>
          <p:nvSpPr>
            <p:cNvPr id="258" name="space"/>
            <p:cNvSpPr txBox="1"/>
            <p:nvPr/>
          </p:nvSpPr>
          <p:spPr>
            <a:xfrm rot="16200000">
              <a:off x="2150973" y="1161829"/>
              <a:ext cx="548042" cy="3094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15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space</a:t>
              </a:r>
            </a:p>
          </p:txBody>
        </p:sp>
        <p:sp>
          <p:nvSpPr>
            <p:cNvPr id="259" name="Line"/>
            <p:cNvSpPr/>
            <p:nvPr/>
          </p:nvSpPr>
          <p:spPr>
            <a:xfrm flipV="1">
              <a:off x="2599918" y="916384"/>
              <a:ext cx="1" cy="800298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3897030" y="341877"/>
              <a:ext cx="849530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61" name="time"/>
            <p:cNvSpPr txBox="1"/>
            <p:nvPr/>
          </p:nvSpPr>
          <p:spPr>
            <a:xfrm>
              <a:off x="4075255" y="50799"/>
              <a:ext cx="442281" cy="30940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15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time</a:t>
              </a:r>
            </a:p>
          </p:txBody>
        </p:sp>
        <p:sp>
          <p:nvSpPr>
            <p:cNvPr id="262" name="Oval"/>
            <p:cNvSpPr/>
            <p:nvPr/>
          </p:nvSpPr>
          <p:spPr>
            <a:xfrm>
              <a:off x="3257656" y="1748121"/>
              <a:ext cx="122274" cy="127192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63" name="Oval"/>
            <p:cNvSpPr/>
            <p:nvPr/>
          </p:nvSpPr>
          <p:spPr>
            <a:xfrm>
              <a:off x="4247958" y="1748121"/>
              <a:ext cx="122274" cy="127192"/>
            </a:xfrm>
            <a:prstGeom prst="ellipse">
              <a:avLst/>
            </a:prstGeom>
            <a:solidFill>
              <a:srgbClr val="91919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" name="langle_color_blu.pdf" descr="langle_color_blu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10916" y="6471245"/>
            <a:ext cx="5130801" cy="342901"/>
          </a:xfrm>
          <a:prstGeom prst="rect">
            <a:avLst/>
          </a:prstGeom>
          <a:ln w="12700">
            <a:miter lim="400000"/>
          </a:ln>
        </p:spPr>
      </p:pic>
      <p:sp>
        <p:nvSpPr>
          <p:cNvPr id="267" name="Why correlation functions?…"/>
          <p:cNvSpPr txBox="1"/>
          <p:nvPr/>
        </p:nvSpPr>
        <p:spPr>
          <a:xfrm>
            <a:off x="481186" y="1227246"/>
            <a:ext cx="6494711" cy="11173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Why correlation functions?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Contributions to interaction energy of the system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Response to small perturbations</a:t>
            </a:r>
          </a:p>
        </p:txBody>
      </p:sp>
      <p:sp>
        <p:nvSpPr>
          <p:cNvPr id="268" name="due to spin SU(2) symmetry is equivalent"/>
          <p:cNvSpPr txBox="1"/>
          <p:nvPr/>
        </p:nvSpPr>
        <p:spPr>
          <a:xfrm>
            <a:off x="7885286" y="6691191"/>
            <a:ext cx="3246296" cy="309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5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due to spin SU(2) symmetry is equivalent</a:t>
            </a:r>
          </a:p>
        </p:txBody>
      </p:sp>
      <p:grpSp>
        <p:nvGrpSpPr>
          <p:cNvPr id="271" name="Group"/>
          <p:cNvGrpSpPr/>
          <p:nvPr/>
        </p:nvGrpSpPr>
        <p:grpSpPr>
          <a:xfrm>
            <a:off x="7347954" y="1047521"/>
            <a:ext cx="5291387" cy="1248204"/>
            <a:chOff x="0" y="0"/>
            <a:chExt cx="5291385" cy="1248203"/>
          </a:xfrm>
        </p:grpSpPr>
        <p:pic>
          <p:nvPicPr>
            <p:cNvPr id="269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0" r="0" b="0"/>
            <a:stretch>
              <a:fillRect/>
            </a:stretch>
          </p:blipFill>
          <p:spPr>
            <a:xfrm>
              <a:off x="327109" y="210756"/>
              <a:ext cx="4761624" cy="82686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70" name="Rounded Rectangle"/>
            <p:cNvSpPr/>
            <p:nvPr/>
          </p:nvSpPr>
          <p:spPr>
            <a:xfrm>
              <a:off x="0" y="0"/>
              <a:ext cx="5291386" cy="1248204"/>
            </a:xfrm>
            <a:prstGeom prst="roundRect">
              <a:avLst>
                <a:gd name="adj" fmla="val 15262"/>
              </a:avLst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272" name="Rounded Rectangle"/>
          <p:cNvSpPr/>
          <p:nvPr/>
        </p:nvSpPr>
        <p:spPr>
          <a:xfrm>
            <a:off x="1861554" y="4989284"/>
            <a:ext cx="686297" cy="774899"/>
          </a:xfrm>
          <a:prstGeom prst="roundRect">
            <a:avLst>
              <a:gd name="adj" fmla="val 27758"/>
            </a:avLst>
          </a:prstGeom>
          <a:ln w="25400">
            <a:solidFill>
              <a:srgbClr val="009051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304" name="Group"/>
          <p:cNvGrpSpPr/>
          <p:nvPr/>
        </p:nvGrpSpPr>
        <p:grpSpPr>
          <a:xfrm>
            <a:off x="799882" y="2735364"/>
            <a:ext cx="7764532" cy="3041519"/>
            <a:chOff x="0" y="0"/>
            <a:chExt cx="7764531" cy="3041517"/>
          </a:xfrm>
        </p:grpSpPr>
        <p:grpSp>
          <p:nvGrpSpPr>
            <p:cNvPr id="289" name="Group"/>
            <p:cNvGrpSpPr/>
            <p:nvPr/>
          </p:nvGrpSpPr>
          <p:grpSpPr>
            <a:xfrm>
              <a:off x="0" y="36660"/>
              <a:ext cx="6449777" cy="2928661"/>
              <a:chOff x="0" y="203011"/>
              <a:chExt cx="6449776" cy="2928660"/>
            </a:xfrm>
          </p:grpSpPr>
          <p:grpSp>
            <p:nvGrpSpPr>
              <p:cNvPr id="280" name="Group"/>
              <p:cNvGrpSpPr/>
              <p:nvPr/>
            </p:nvGrpSpPr>
            <p:grpSpPr>
              <a:xfrm>
                <a:off x="0" y="203011"/>
                <a:ext cx="2582932" cy="2772257"/>
                <a:chOff x="116455" y="0"/>
                <a:chExt cx="2582931" cy="2772255"/>
              </a:xfrm>
            </p:grpSpPr>
            <p:sp>
              <p:nvSpPr>
                <p:cNvPr id="273" name="Oval"/>
                <p:cNvSpPr/>
                <p:nvPr/>
              </p:nvSpPr>
              <p:spPr>
                <a:xfrm>
                  <a:off x="1308683" y="0"/>
                  <a:ext cx="198476" cy="206457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274" name="Circle"/>
                <p:cNvSpPr/>
                <p:nvPr/>
              </p:nvSpPr>
              <p:spPr>
                <a:xfrm>
                  <a:off x="116455" y="120446"/>
                  <a:ext cx="2582932" cy="2582932"/>
                </a:xfrm>
                <a:prstGeom prst="ellipse">
                  <a:avLst/>
                </a:prstGeom>
                <a:noFill/>
                <a:ln w="254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275" name="Oval"/>
                <p:cNvSpPr/>
                <p:nvPr/>
              </p:nvSpPr>
              <p:spPr>
                <a:xfrm>
                  <a:off x="2489410" y="732524"/>
                  <a:ext cx="198474" cy="206457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276" name="Oval"/>
                <p:cNvSpPr/>
                <p:nvPr/>
              </p:nvSpPr>
              <p:spPr>
                <a:xfrm>
                  <a:off x="221431" y="2004079"/>
                  <a:ext cx="198476" cy="206458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277" name="Oval"/>
                <p:cNvSpPr/>
                <p:nvPr/>
              </p:nvSpPr>
              <p:spPr>
                <a:xfrm>
                  <a:off x="1429220" y="2565799"/>
                  <a:ext cx="198476" cy="206457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278" name="Oval"/>
                <p:cNvSpPr/>
                <p:nvPr/>
              </p:nvSpPr>
              <p:spPr>
                <a:xfrm>
                  <a:off x="2450061" y="1925380"/>
                  <a:ext cx="198474" cy="206458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279" name="Oval"/>
                <p:cNvSpPr/>
                <p:nvPr/>
              </p:nvSpPr>
              <p:spPr>
                <a:xfrm>
                  <a:off x="168966" y="732524"/>
                  <a:ext cx="198475" cy="206457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</p:grpSp>
          <p:sp>
            <p:nvSpPr>
              <p:cNvPr id="281" name="Line"/>
              <p:cNvSpPr/>
              <p:nvPr/>
            </p:nvSpPr>
            <p:spPr>
              <a:xfrm flipV="1">
                <a:off x="2549006" y="773869"/>
                <a:ext cx="1" cy="434268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282" name="Line"/>
              <p:cNvSpPr/>
              <p:nvPr/>
            </p:nvSpPr>
            <p:spPr>
              <a:xfrm>
                <a:off x="2430958" y="839451"/>
                <a:ext cx="1" cy="434269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283" name="Line"/>
              <p:cNvSpPr/>
              <p:nvPr/>
            </p:nvSpPr>
            <p:spPr>
              <a:xfrm>
                <a:off x="2430958" y="2097511"/>
                <a:ext cx="1" cy="434269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284" name="Line"/>
              <p:cNvSpPr/>
              <p:nvPr/>
            </p:nvSpPr>
            <p:spPr>
              <a:xfrm flipH="1">
                <a:off x="135582" y="878800"/>
                <a:ext cx="1" cy="434269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285" name="Line"/>
              <p:cNvSpPr/>
              <p:nvPr/>
            </p:nvSpPr>
            <p:spPr>
              <a:xfrm flipV="1">
                <a:off x="201165" y="2019930"/>
                <a:ext cx="1" cy="434268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286" name="Line"/>
              <p:cNvSpPr/>
              <p:nvPr/>
            </p:nvSpPr>
            <p:spPr>
              <a:xfrm flipV="1">
                <a:off x="1255476" y="2621204"/>
                <a:ext cx="1" cy="434268"/>
              </a:xfrm>
              <a:prstGeom prst="line">
                <a:avLst/>
              </a:prstGeom>
              <a:noFill/>
              <a:ln w="38100" cap="flat">
                <a:solidFill>
                  <a:srgbClr val="0433FF">
                    <a:alpha val="50342"/>
                  </a:srgbClr>
                </a:solidFill>
                <a:prstDash val="sysDot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287" name="Line"/>
              <p:cNvSpPr/>
              <p:nvPr/>
            </p:nvSpPr>
            <p:spPr>
              <a:xfrm>
                <a:off x="1560276" y="2684704"/>
                <a:ext cx="1" cy="434268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288" name="Line"/>
              <p:cNvSpPr/>
              <p:nvPr/>
            </p:nvSpPr>
            <p:spPr>
              <a:xfrm>
                <a:off x="6449776" y="2697404"/>
                <a:ext cx="1" cy="434268"/>
              </a:xfrm>
              <a:prstGeom prst="line">
                <a:avLst/>
              </a:prstGeom>
              <a:noFill/>
              <a:ln w="38100" cap="flat">
                <a:solidFill>
                  <a:srgbClr val="0433FF">
                    <a:alpha val="44816"/>
                  </a:srgbClr>
                </a:solidFill>
                <a:prstDash val="sysDot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</p:grpSp>
        <p:sp>
          <p:nvSpPr>
            <p:cNvPr id="290" name="Oval"/>
            <p:cNvSpPr/>
            <p:nvPr/>
          </p:nvSpPr>
          <p:spPr>
            <a:xfrm>
              <a:off x="6373828" y="36660"/>
              <a:ext cx="198476" cy="206457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91" name="Circle"/>
            <p:cNvSpPr/>
            <p:nvPr/>
          </p:nvSpPr>
          <p:spPr>
            <a:xfrm>
              <a:off x="5181600" y="157106"/>
              <a:ext cx="2582932" cy="2582932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92" name="Oval"/>
            <p:cNvSpPr/>
            <p:nvPr/>
          </p:nvSpPr>
          <p:spPr>
            <a:xfrm>
              <a:off x="7554555" y="769183"/>
              <a:ext cx="198474" cy="20645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93" name="Oval"/>
            <p:cNvSpPr/>
            <p:nvPr/>
          </p:nvSpPr>
          <p:spPr>
            <a:xfrm>
              <a:off x="5286576" y="2040739"/>
              <a:ext cx="198476" cy="20645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94" name="Oval"/>
            <p:cNvSpPr/>
            <p:nvPr/>
          </p:nvSpPr>
          <p:spPr>
            <a:xfrm>
              <a:off x="6494364" y="2602459"/>
              <a:ext cx="198477" cy="20645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95" name="Oval"/>
            <p:cNvSpPr/>
            <p:nvPr/>
          </p:nvSpPr>
          <p:spPr>
            <a:xfrm>
              <a:off x="7515205" y="1962040"/>
              <a:ext cx="198474" cy="20645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96" name="Oval"/>
            <p:cNvSpPr/>
            <p:nvPr/>
          </p:nvSpPr>
          <p:spPr>
            <a:xfrm>
              <a:off x="5234111" y="769183"/>
              <a:ext cx="198474" cy="206458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 flipV="1">
              <a:off x="7730606" y="607517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6460365" y="0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 flipV="1">
              <a:off x="7612559" y="1778760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5317182" y="712449"/>
              <a:ext cx="1" cy="43426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5382764" y="1993278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 flipV="1">
              <a:off x="6740006" y="2449017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03" name="Rounded Rectangle"/>
            <p:cNvSpPr/>
            <p:nvPr/>
          </p:nvSpPr>
          <p:spPr>
            <a:xfrm>
              <a:off x="6230572" y="2266620"/>
              <a:ext cx="686297" cy="774898"/>
            </a:xfrm>
            <a:prstGeom prst="roundRect">
              <a:avLst>
                <a:gd name="adj" fmla="val 27758"/>
              </a:avLst>
            </a:prstGeom>
            <a:noFill/>
            <a:ln w="25400" cap="flat">
              <a:solidFill>
                <a:srgbClr val="009051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305" name="Line"/>
          <p:cNvSpPr/>
          <p:nvPr/>
        </p:nvSpPr>
        <p:spPr>
          <a:xfrm>
            <a:off x="4016973" y="4258482"/>
            <a:ext cx="1635150" cy="1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pic>
        <p:nvPicPr>
          <p:cNvPr id="306" name="color_red_e^-itH.pdf" descr="color_red_e^-itH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458642" y="3672234"/>
            <a:ext cx="8255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307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Time-dependent (dynamical) correlations</a:t>
            </a:r>
          </a:p>
        </p:txBody>
      </p:sp>
      <p:sp>
        <p:nvSpPr>
          <p:cNvPr id="308" name="Meaning?"/>
          <p:cNvSpPr txBox="1"/>
          <p:nvPr/>
        </p:nvSpPr>
        <p:spPr>
          <a:xfrm>
            <a:off x="224222" y="6896217"/>
            <a:ext cx="1418184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Meaning?</a:t>
            </a:r>
          </a:p>
        </p:txBody>
      </p:sp>
      <p:pic>
        <p:nvPicPr>
          <p:cNvPr id="309" name="e^-itH_|_psi_g_r.pdf" descr="e^-itH_|_psi_g_r.pdf"/>
          <p:cNvPicPr>
            <a:picLocks noChangeAspect="1"/>
          </p:cNvPicPr>
          <p:nvPr/>
        </p:nvPicPr>
        <p:blipFill>
          <a:blip r:embed="rId5">
            <a:extLst/>
          </a:blip>
          <a:srcRect l="0" t="50403" r="0" b="0"/>
          <a:stretch>
            <a:fillRect/>
          </a:stretch>
        </p:blipFill>
        <p:spPr>
          <a:xfrm>
            <a:off x="401302" y="8751901"/>
            <a:ext cx="2006601" cy="396826"/>
          </a:xfrm>
          <a:prstGeom prst="rect">
            <a:avLst/>
          </a:prstGeom>
          <a:ln w="12700">
            <a:miter lim="400000"/>
          </a:ln>
        </p:spPr>
      </p:pic>
      <p:pic>
        <p:nvPicPr>
          <p:cNvPr id="310" name="e^-itH_|_psi_g_r.pdf" descr="e^-itH_|_psi_g_r.pdf"/>
          <p:cNvPicPr>
            <a:picLocks noChangeAspect="1"/>
          </p:cNvPicPr>
          <p:nvPr/>
        </p:nvPicPr>
        <p:blipFill>
          <a:blip r:embed="rId5">
            <a:extLst/>
          </a:blip>
          <a:srcRect l="0" t="0" r="0" b="49708"/>
          <a:stretch>
            <a:fillRect/>
          </a:stretch>
        </p:blipFill>
        <p:spPr>
          <a:xfrm>
            <a:off x="-342900" y="8057694"/>
            <a:ext cx="2006600" cy="40238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22" name="Group"/>
          <p:cNvGrpSpPr/>
          <p:nvPr/>
        </p:nvGrpSpPr>
        <p:grpSpPr>
          <a:xfrm>
            <a:off x="2267681" y="7402262"/>
            <a:ext cx="4168287" cy="2264820"/>
            <a:chOff x="0" y="0"/>
            <a:chExt cx="4168285" cy="2264819"/>
          </a:xfrm>
        </p:grpSpPr>
        <p:sp>
          <p:nvSpPr>
            <p:cNvPr id="311" name="Line"/>
            <p:cNvSpPr/>
            <p:nvPr/>
          </p:nvSpPr>
          <p:spPr>
            <a:xfrm>
              <a:off x="644391" y="755120"/>
              <a:ext cx="3514750" cy="1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644391" y="1624645"/>
              <a:ext cx="3514750" cy="1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 flipH="1">
              <a:off x="1203191" y="461622"/>
              <a:ext cx="1" cy="1457006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 flipH="1">
              <a:off x="2543534" y="461622"/>
              <a:ext cx="1" cy="1457006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pic>
          <p:nvPicPr>
            <p:cNvPr id="315" name="e^-itH_|_psi_g_r.pdf" descr="e^-itH_|_psi_g_r.pdf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53419" t="48815" r="23484" b="1587"/>
            <a:stretch>
              <a:fillRect/>
            </a:stretch>
          </p:blipFill>
          <p:spPr>
            <a:xfrm>
              <a:off x="1063984" y="1842593"/>
              <a:ext cx="463452" cy="39682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16" name="e^-itH_|_psi_g_r.pdf" descr="e^-itH_|_psi_g_r.pdf"/>
            <p:cNvPicPr>
              <a:picLocks noChangeAspect="1"/>
            </p:cNvPicPr>
            <p:nvPr/>
          </p:nvPicPr>
          <p:blipFill>
            <a:blip r:embed="rId5">
              <a:extLst/>
            </a:blip>
            <a:srcRect l="0" t="51990" r="80446" b="0"/>
            <a:stretch>
              <a:fillRect/>
            </a:stretch>
          </p:blipFill>
          <p:spPr>
            <a:xfrm>
              <a:off x="2418612" y="1880693"/>
              <a:ext cx="392361" cy="38412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17" name="Line"/>
            <p:cNvSpPr/>
            <p:nvPr/>
          </p:nvSpPr>
          <p:spPr>
            <a:xfrm>
              <a:off x="1202246" y="1624645"/>
              <a:ext cx="2951332" cy="1"/>
            </a:xfrm>
            <a:prstGeom prst="line">
              <a:avLst/>
            </a:prstGeom>
            <a:noFill/>
            <a:ln w="38100" cap="flat">
              <a:solidFill>
                <a:srgbClr val="929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18" name="0"/>
            <p:cNvSpPr txBox="1"/>
            <p:nvPr/>
          </p:nvSpPr>
          <p:spPr>
            <a:xfrm>
              <a:off x="1075410" y="0"/>
              <a:ext cx="255564" cy="385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000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0</a:t>
              </a:r>
            </a:p>
          </p:txBody>
        </p:sp>
        <p:sp>
          <p:nvSpPr>
            <p:cNvPr id="319" name="t"/>
            <p:cNvSpPr txBox="1"/>
            <p:nvPr/>
          </p:nvSpPr>
          <p:spPr>
            <a:xfrm>
              <a:off x="2451100" y="41592"/>
              <a:ext cx="184870" cy="385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000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</a:t>
              </a:r>
            </a:p>
          </p:txBody>
        </p:sp>
        <p:sp>
          <p:nvSpPr>
            <p:cNvPr id="320" name="time:"/>
            <p:cNvSpPr txBox="1"/>
            <p:nvPr/>
          </p:nvSpPr>
          <p:spPr>
            <a:xfrm>
              <a:off x="0" y="0"/>
              <a:ext cx="664717" cy="385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2000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time:</a:t>
              </a:r>
            </a:p>
          </p:txBody>
        </p:sp>
        <p:sp>
          <p:nvSpPr>
            <p:cNvPr id="321" name="Line"/>
            <p:cNvSpPr/>
            <p:nvPr/>
          </p:nvSpPr>
          <p:spPr>
            <a:xfrm>
              <a:off x="2548446" y="1624645"/>
              <a:ext cx="1619840" cy="1"/>
            </a:xfrm>
            <a:prstGeom prst="line">
              <a:avLst/>
            </a:prstGeom>
            <a:noFill/>
            <a:ln w="38100" cap="flat">
              <a:solidFill>
                <a:srgbClr val="01199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323" name="Group"/>
          <p:cNvSpPr/>
          <p:nvPr/>
        </p:nvSpPr>
        <p:spPr>
          <a:xfrm>
            <a:off x="185154" y="7405076"/>
            <a:ext cx="6303368" cy="2291589"/>
          </a:xfrm>
          <a:prstGeom prst="roundRect">
            <a:avLst>
              <a:gd name="adj" fmla="val 8313"/>
            </a:avLst>
          </a:prstGeom>
          <a:ln w="25400">
            <a:solidFill>
              <a:srgbClr val="000000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4" name="Group"/>
          <p:cNvSpPr/>
          <p:nvPr/>
        </p:nvSpPr>
        <p:spPr>
          <a:xfrm>
            <a:off x="6624054" y="7395227"/>
            <a:ext cx="6303368" cy="2291589"/>
          </a:xfrm>
          <a:prstGeom prst="roundRect">
            <a:avLst>
              <a:gd name="adj" fmla="val 8313"/>
            </a:avLst>
          </a:prstGeom>
          <a:ln w="25400">
            <a:solidFill>
              <a:srgbClr val="000000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aphicFrame>
        <p:nvGraphicFramePr>
          <p:cNvPr id="325" name="Table"/>
          <p:cNvGraphicFramePr/>
          <p:nvPr/>
        </p:nvGraphicFramePr>
        <p:xfrm>
          <a:off x="9452329" y="7958840"/>
          <a:ext cx="2987042" cy="150584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{2708684C-4D16-4618-839F-0558EEFCDFE6}</a:tableStyleId>
              </a:tblPr>
              <a:tblGrid>
                <a:gridCol w="497840"/>
                <a:gridCol w="497840"/>
                <a:gridCol w="497840"/>
                <a:gridCol w="497840"/>
                <a:gridCol w="497840"/>
                <a:gridCol w="497840"/>
              </a:tblGrid>
              <a:tr h="250973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T w="12700"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T w="12700"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T w="12700"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T w="12700"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T w="12700"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  <a:lnT w="12700">
                      <a:miter lim="400000"/>
                    </a:lnT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</a:tcPr>
                </a:tc>
              </a:tr>
              <a:tr h="250973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miter lim="400000"/>
                    </a:lnL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326" name="space"/>
          <p:cNvSpPr txBox="1"/>
          <p:nvPr/>
        </p:nvSpPr>
        <p:spPr>
          <a:xfrm rot="16200000">
            <a:off x="8775027" y="8557056"/>
            <a:ext cx="548042" cy="309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5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space</a:t>
            </a:r>
          </a:p>
        </p:txBody>
      </p:sp>
      <p:sp>
        <p:nvSpPr>
          <p:cNvPr id="327" name="Line"/>
          <p:cNvSpPr/>
          <p:nvPr/>
        </p:nvSpPr>
        <p:spPr>
          <a:xfrm flipV="1">
            <a:off x="9223973" y="8311611"/>
            <a:ext cx="1" cy="800299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8" name="Line"/>
          <p:cNvSpPr/>
          <p:nvPr/>
        </p:nvSpPr>
        <p:spPr>
          <a:xfrm>
            <a:off x="10521084" y="7737105"/>
            <a:ext cx="849531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29" name="time"/>
          <p:cNvSpPr txBox="1"/>
          <p:nvPr/>
        </p:nvSpPr>
        <p:spPr>
          <a:xfrm>
            <a:off x="10699309" y="7446027"/>
            <a:ext cx="442281" cy="309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5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time</a:t>
            </a:r>
          </a:p>
        </p:txBody>
      </p:sp>
      <p:sp>
        <p:nvSpPr>
          <p:cNvPr id="330" name="Oval"/>
          <p:cNvSpPr/>
          <p:nvPr/>
        </p:nvSpPr>
        <p:spPr>
          <a:xfrm>
            <a:off x="9881710" y="9143348"/>
            <a:ext cx="122275" cy="127193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/>
          <a:lstStyle/>
          <a:p>
            <a:pPr algn="l" defTabSz="650240">
              <a:defRPr b="0" sz="16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31" name="Oval"/>
          <p:cNvSpPr/>
          <p:nvPr/>
        </p:nvSpPr>
        <p:spPr>
          <a:xfrm>
            <a:off x="9881710" y="8648164"/>
            <a:ext cx="122275" cy="127193"/>
          </a:xfrm>
          <a:prstGeom prst="ellipse">
            <a:avLst/>
          </a:prstGeom>
          <a:solidFill>
            <a:srgbClr val="919191"/>
          </a:solidFill>
          <a:ln w="12700">
            <a:miter lim="400000"/>
          </a:ln>
        </p:spPr>
        <p:txBody>
          <a:bodyPr lIns="50800" tIns="50800" rIns="50800" bIns="50800"/>
          <a:lstStyle/>
          <a:p>
            <a:pPr algn="l" defTabSz="650240">
              <a:defRPr b="0" sz="16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pic>
        <p:nvPicPr>
          <p:cNvPr id="332" name="langle_psi_g|_S_.pdf" descr="langle_psi_g|_S_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769695" y="7589639"/>
            <a:ext cx="1841501" cy="304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Why correlation functions?…"/>
          <p:cNvSpPr txBox="1"/>
          <p:nvPr/>
        </p:nvSpPr>
        <p:spPr>
          <a:xfrm>
            <a:off x="481186" y="1227246"/>
            <a:ext cx="6494711" cy="11173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Why correlation functions?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Contributions to interaction energy of the system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Response to small perturbations</a:t>
            </a:r>
          </a:p>
        </p:txBody>
      </p:sp>
      <p:sp>
        <p:nvSpPr>
          <p:cNvPr id="335" name="Line"/>
          <p:cNvSpPr/>
          <p:nvPr/>
        </p:nvSpPr>
        <p:spPr>
          <a:xfrm flipV="1">
            <a:off x="3348888" y="3342882"/>
            <a:ext cx="1" cy="434269"/>
          </a:xfrm>
          <a:prstGeom prst="line">
            <a:avLst/>
          </a:prstGeom>
          <a:ln w="38100">
            <a:solidFill>
              <a:srgbClr val="0433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6" name="Line"/>
          <p:cNvSpPr/>
          <p:nvPr/>
        </p:nvSpPr>
        <p:spPr>
          <a:xfrm>
            <a:off x="3230840" y="3408464"/>
            <a:ext cx="1" cy="434269"/>
          </a:xfrm>
          <a:prstGeom prst="line">
            <a:avLst/>
          </a:prstGeom>
          <a:ln w="38100">
            <a:solidFill>
              <a:srgbClr val="0433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7" name="Line"/>
          <p:cNvSpPr/>
          <p:nvPr/>
        </p:nvSpPr>
        <p:spPr>
          <a:xfrm>
            <a:off x="3230840" y="4666525"/>
            <a:ext cx="1" cy="434268"/>
          </a:xfrm>
          <a:prstGeom prst="line">
            <a:avLst/>
          </a:prstGeom>
          <a:ln w="38100">
            <a:solidFill>
              <a:srgbClr val="0433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8" name="Line"/>
          <p:cNvSpPr/>
          <p:nvPr/>
        </p:nvSpPr>
        <p:spPr>
          <a:xfrm>
            <a:off x="2360159" y="5253717"/>
            <a:ext cx="1" cy="434269"/>
          </a:xfrm>
          <a:prstGeom prst="line">
            <a:avLst/>
          </a:prstGeom>
          <a:ln w="38100">
            <a:solidFill>
              <a:srgbClr val="0433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339" name="Note that operators taken at equal time fulfil the canonical commutation relations, but not at different times."/>
          <p:cNvSpPr txBox="1"/>
          <p:nvPr/>
        </p:nvSpPr>
        <p:spPr>
          <a:xfrm>
            <a:off x="900286" y="7313491"/>
            <a:ext cx="8364867" cy="309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15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Note that operators taken at equal time fulfil the canonical commutation relations, but not at different times.</a:t>
            </a:r>
          </a:p>
        </p:txBody>
      </p:sp>
      <p:grpSp>
        <p:nvGrpSpPr>
          <p:cNvPr id="342" name="Group"/>
          <p:cNvGrpSpPr/>
          <p:nvPr/>
        </p:nvGrpSpPr>
        <p:grpSpPr>
          <a:xfrm>
            <a:off x="7347954" y="1047521"/>
            <a:ext cx="5291387" cy="1248204"/>
            <a:chOff x="0" y="0"/>
            <a:chExt cx="5291385" cy="1248203"/>
          </a:xfrm>
        </p:grpSpPr>
        <p:pic>
          <p:nvPicPr>
            <p:cNvPr id="340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0"/>
            <a:stretch>
              <a:fillRect/>
            </a:stretch>
          </p:blipFill>
          <p:spPr>
            <a:xfrm>
              <a:off x="327109" y="210756"/>
              <a:ext cx="4761624" cy="82686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41" name="Rounded Rectangle"/>
            <p:cNvSpPr/>
            <p:nvPr/>
          </p:nvSpPr>
          <p:spPr>
            <a:xfrm>
              <a:off x="0" y="0"/>
              <a:ext cx="5291386" cy="1248204"/>
            </a:xfrm>
            <a:prstGeom prst="roundRect">
              <a:avLst>
                <a:gd name="adj" fmla="val 15262"/>
              </a:avLst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343" name="Line"/>
          <p:cNvSpPr/>
          <p:nvPr/>
        </p:nvSpPr>
        <p:spPr>
          <a:xfrm>
            <a:off x="4016973" y="4258482"/>
            <a:ext cx="1635150" cy="1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pic>
        <p:nvPicPr>
          <p:cNvPr id="344" name="color_red_e^-itH.pdf" descr="color_red_e^-itH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58642" y="3672234"/>
            <a:ext cx="8255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345" name="Line"/>
          <p:cNvSpPr/>
          <p:nvPr/>
        </p:nvSpPr>
        <p:spPr>
          <a:xfrm>
            <a:off x="935465" y="3447814"/>
            <a:ext cx="1" cy="434268"/>
          </a:xfrm>
          <a:prstGeom prst="line">
            <a:avLst/>
          </a:prstGeom>
          <a:ln w="38100">
            <a:solidFill>
              <a:srgbClr val="0433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359" name="Group"/>
          <p:cNvGrpSpPr/>
          <p:nvPr/>
        </p:nvGrpSpPr>
        <p:grpSpPr>
          <a:xfrm>
            <a:off x="799882" y="2772025"/>
            <a:ext cx="2582932" cy="3564461"/>
            <a:chOff x="0" y="0"/>
            <a:chExt cx="2582931" cy="3564460"/>
          </a:xfrm>
        </p:grpSpPr>
        <p:grpSp>
          <p:nvGrpSpPr>
            <p:cNvPr id="353" name="Group"/>
            <p:cNvGrpSpPr/>
            <p:nvPr/>
          </p:nvGrpSpPr>
          <p:grpSpPr>
            <a:xfrm>
              <a:off x="0" y="0"/>
              <a:ext cx="2582932" cy="2772256"/>
              <a:chOff x="116455" y="0"/>
              <a:chExt cx="2582931" cy="2772255"/>
            </a:xfrm>
          </p:grpSpPr>
          <p:sp>
            <p:nvSpPr>
              <p:cNvPr id="346" name="Oval"/>
              <p:cNvSpPr/>
              <p:nvPr/>
            </p:nvSpPr>
            <p:spPr>
              <a:xfrm>
                <a:off x="1308683" y="0"/>
                <a:ext cx="198476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47" name="Circle"/>
              <p:cNvSpPr/>
              <p:nvPr/>
            </p:nvSpPr>
            <p:spPr>
              <a:xfrm>
                <a:off x="116455" y="120446"/>
                <a:ext cx="2582932" cy="2582932"/>
              </a:xfrm>
              <a:prstGeom prst="ellips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48" name="Oval"/>
              <p:cNvSpPr/>
              <p:nvPr/>
            </p:nvSpPr>
            <p:spPr>
              <a:xfrm>
                <a:off x="2489410" y="732524"/>
                <a:ext cx="198474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49" name="Oval"/>
              <p:cNvSpPr/>
              <p:nvPr/>
            </p:nvSpPr>
            <p:spPr>
              <a:xfrm>
                <a:off x="221431" y="2004079"/>
                <a:ext cx="198476" cy="206458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50" name="Oval"/>
              <p:cNvSpPr/>
              <p:nvPr/>
            </p:nvSpPr>
            <p:spPr>
              <a:xfrm>
                <a:off x="1429220" y="2565799"/>
                <a:ext cx="198476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51" name="Oval"/>
              <p:cNvSpPr/>
              <p:nvPr/>
            </p:nvSpPr>
            <p:spPr>
              <a:xfrm>
                <a:off x="2450061" y="1925380"/>
                <a:ext cx="198474" cy="206458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352" name="Oval"/>
              <p:cNvSpPr/>
              <p:nvPr/>
            </p:nvSpPr>
            <p:spPr>
              <a:xfrm>
                <a:off x="168966" y="732524"/>
                <a:ext cx="198475" cy="206457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354" name="Line"/>
            <p:cNvSpPr/>
            <p:nvPr/>
          </p:nvSpPr>
          <p:spPr>
            <a:xfrm flipV="1">
              <a:off x="201165" y="1816918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 flipV="1">
              <a:off x="1255477" y="2418192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56" name="Rounded Rectangle"/>
            <p:cNvSpPr/>
            <p:nvPr/>
          </p:nvSpPr>
          <p:spPr>
            <a:xfrm>
              <a:off x="1061672" y="2217259"/>
              <a:ext cx="686297" cy="774899"/>
            </a:xfrm>
            <a:prstGeom prst="roundRect">
              <a:avLst>
                <a:gd name="adj" fmla="val 27758"/>
              </a:avLst>
            </a:prstGeom>
            <a:noFill/>
            <a:ln w="25400" cap="flat">
              <a:solidFill>
                <a:srgbClr val="009051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pic>
          <p:nvPicPr>
            <p:cNvPr id="357" name="Line" descr="Lin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 rot="18900000">
              <a:off x="368669" y="2832484"/>
              <a:ext cx="964864" cy="457905"/>
            </a:xfrm>
            <a:prstGeom prst="rect">
              <a:avLst/>
            </a:prstGeom>
            <a:effectLst/>
          </p:spPr>
        </p:pic>
      </p:grpSp>
      <p:grpSp>
        <p:nvGrpSpPr>
          <p:cNvPr id="379" name="Group"/>
          <p:cNvGrpSpPr/>
          <p:nvPr/>
        </p:nvGrpSpPr>
        <p:grpSpPr>
          <a:xfrm>
            <a:off x="5981482" y="2701537"/>
            <a:ext cx="3449626" cy="2999149"/>
            <a:chOff x="0" y="-33827"/>
            <a:chExt cx="3449624" cy="2999147"/>
          </a:xfrm>
        </p:grpSpPr>
        <p:sp>
          <p:nvSpPr>
            <p:cNvPr id="360" name="Line"/>
            <p:cNvSpPr/>
            <p:nvPr/>
          </p:nvSpPr>
          <p:spPr>
            <a:xfrm>
              <a:off x="1268177" y="2531052"/>
              <a:ext cx="1" cy="43426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grpSp>
          <p:nvGrpSpPr>
            <p:cNvPr id="375" name="Group"/>
            <p:cNvGrpSpPr/>
            <p:nvPr/>
          </p:nvGrpSpPr>
          <p:grpSpPr>
            <a:xfrm>
              <a:off x="0" y="0"/>
              <a:ext cx="2582932" cy="2883286"/>
              <a:chOff x="0" y="166351"/>
              <a:chExt cx="2582931" cy="2883285"/>
            </a:xfrm>
          </p:grpSpPr>
          <p:grpSp>
            <p:nvGrpSpPr>
              <p:cNvPr id="368" name="Group"/>
              <p:cNvGrpSpPr/>
              <p:nvPr/>
            </p:nvGrpSpPr>
            <p:grpSpPr>
              <a:xfrm>
                <a:off x="0" y="203011"/>
                <a:ext cx="2582932" cy="2772257"/>
                <a:chOff x="116455" y="0"/>
                <a:chExt cx="2582931" cy="2772255"/>
              </a:xfrm>
            </p:grpSpPr>
            <p:sp>
              <p:nvSpPr>
                <p:cNvPr id="361" name="Oval"/>
                <p:cNvSpPr/>
                <p:nvPr/>
              </p:nvSpPr>
              <p:spPr>
                <a:xfrm>
                  <a:off x="1308683" y="0"/>
                  <a:ext cx="198476" cy="206457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362" name="Circle"/>
                <p:cNvSpPr/>
                <p:nvPr/>
              </p:nvSpPr>
              <p:spPr>
                <a:xfrm>
                  <a:off x="116455" y="120446"/>
                  <a:ext cx="2582932" cy="2582932"/>
                </a:xfrm>
                <a:prstGeom prst="ellipse">
                  <a:avLst/>
                </a:prstGeom>
                <a:noFill/>
                <a:ln w="254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363" name="Oval"/>
                <p:cNvSpPr/>
                <p:nvPr/>
              </p:nvSpPr>
              <p:spPr>
                <a:xfrm>
                  <a:off x="2489410" y="732524"/>
                  <a:ext cx="198474" cy="206457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364" name="Oval"/>
                <p:cNvSpPr/>
                <p:nvPr/>
              </p:nvSpPr>
              <p:spPr>
                <a:xfrm>
                  <a:off x="221431" y="2004079"/>
                  <a:ext cx="198476" cy="206458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365" name="Oval"/>
                <p:cNvSpPr/>
                <p:nvPr/>
              </p:nvSpPr>
              <p:spPr>
                <a:xfrm>
                  <a:off x="1429220" y="2565799"/>
                  <a:ext cx="198476" cy="206457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366" name="Oval"/>
                <p:cNvSpPr/>
                <p:nvPr/>
              </p:nvSpPr>
              <p:spPr>
                <a:xfrm>
                  <a:off x="2450061" y="1925380"/>
                  <a:ext cx="198474" cy="206458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367" name="Oval"/>
                <p:cNvSpPr/>
                <p:nvPr/>
              </p:nvSpPr>
              <p:spPr>
                <a:xfrm>
                  <a:off x="168966" y="732524"/>
                  <a:ext cx="198475" cy="206457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</p:grpSp>
          <p:sp>
            <p:nvSpPr>
              <p:cNvPr id="369" name="Line"/>
              <p:cNvSpPr/>
              <p:nvPr/>
            </p:nvSpPr>
            <p:spPr>
              <a:xfrm flipV="1">
                <a:off x="2549006" y="773869"/>
                <a:ext cx="1" cy="434268"/>
              </a:xfrm>
              <a:prstGeom prst="line">
                <a:avLst/>
              </a:prstGeom>
              <a:noFill/>
              <a:ln w="38100" cap="flat">
                <a:solidFill>
                  <a:srgbClr val="FF26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370" name="Line"/>
              <p:cNvSpPr/>
              <p:nvPr/>
            </p:nvSpPr>
            <p:spPr>
              <a:xfrm>
                <a:off x="1278765" y="166351"/>
                <a:ext cx="1" cy="434269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371" name="Line"/>
              <p:cNvSpPr/>
              <p:nvPr/>
            </p:nvSpPr>
            <p:spPr>
              <a:xfrm flipV="1">
                <a:off x="2430958" y="1945111"/>
                <a:ext cx="1" cy="434269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372" name="Line"/>
              <p:cNvSpPr/>
              <p:nvPr/>
            </p:nvSpPr>
            <p:spPr>
              <a:xfrm flipH="1">
                <a:off x="135582" y="878800"/>
                <a:ext cx="1" cy="434269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373" name="Line"/>
              <p:cNvSpPr/>
              <p:nvPr/>
            </p:nvSpPr>
            <p:spPr>
              <a:xfrm flipH="1">
                <a:off x="201165" y="2159630"/>
                <a:ext cx="1" cy="434269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374" name="Line"/>
              <p:cNvSpPr/>
              <p:nvPr/>
            </p:nvSpPr>
            <p:spPr>
              <a:xfrm flipV="1">
                <a:off x="1558406" y="2615369"/>
                <a:ext cx="1" cy="434268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</p:grpSp>
        <p:sp>
          <p:nvSpPr>
            <p:cNvPr id="376" name="Rounded Rectangle"/>
            <p:cNvSpPr/>
            <p:nvPr/>
          </p:nvSpPr>
          <p:spPr>
            <a:xfrm>
              <a:off x="2141172" y="463220"/>
              <a:ext cx="686297" cy="774898"/>
            </a:xfrm>
            <a:prstGeom prst="roundRect">
              <a:avLst>
                <a:gd name="adj" fmla="val 27758"/>
              </a:avLst>
            </a:prstGeom>
            <a:noFill/>
            <a:ln w="25400" cap="flat">
              <a:solidFill>
                <a:srgbClr val="009051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pic>
          <p:nvPicPr>
            <p:cNvPr id="377" name="Line" descr="Lin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 rot="18900000">
              <a:off x="2464169" y="240244"/>
              <a:ext cx="964864" cy="457905"/>
            </a:xfrm>
            <a:prstGeom prst="rect">
              <a:avLst/>
            </a:prstGeom>
            <a:effectLst/>
          </p:spPr>
        </p:pic>
      </p:grpSp>
      <p:pic>
        <p:nvPicPr>
          <p:cNvPr id="380" name="langle_color_blu.pdf" descr="langle_color_blu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612330" y="6381005"/>
            <a:ext cx="4737101" cy="406401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Time-dependent (dynamical) correlations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Why correlation functions?…"/>
          <p:cNvSpPr txBox="1"/>
          <p:nvPr/>
        </p:nvSpPr>
        <p:spPr>
          <a:xfrm>
            <a:off x="481186" y="1227246"/>
            <a:ext cx="6494711" cy="11173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Why correlation functions?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Contributions to interaction energy of the system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Response to small perturbations</a:t>
            </a:r>
          </a:p>
        </p:txBody>
      </p:sp>
      <p:grpSp>
        <p:nvGrpSpPr>
          <p:cNvPr id="386" name="Group"/>
          <p:cNvGrpSpPr/>
          <p:nvPr/>
        </p:nvGrpSpPr>
        <p:grpSpPr>
          <a:xfrm>
            <a:off x="7347954" y="1047521"/>
            <a:ext cx="5291387" cy="1248204"/>
            <a:chOff x="0" y="0"/>
            <a:chExt cx="5291385" cy="1248203"/>
          </a:xfrm>
        </p:grpSpPr>
        <p:pic>
          <p:nvPicPr>
            <p:cNvPr id="384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0"/>
            <a:stretch>
              <a:fillRect/>
            </a:stretch>
          </p:blipFill>
          <p:spPr>
            <a:xfrm>
              <a:off x="327109" y="210756"/>
              <a:ext cx="4761624" cy="82686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85" name="Rounded Rectangle"/>
            <p:cNvSpPr/>
            <p:nvPr/>
          </p:nvSpPr>
          <p:spPr>
            <a:xfrm>
              <a:off x="0" y="0"/>
              <a:ext cx="5291386" cy="1248204"/>
            </a:xfrm>
            <a:prstGeom prst="roundRect">
              <a:avLst>
                <a:gd name="adj" fmla="val 15262"/>
              </a:avLst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grpSp>
        <p:nvGrpSpPr>
          <p:cNvPr id="428" name="Group"/>
          <p:cNvGrpSpPr/>
          <p:nvPr/>
        </p:nvGrpSpPr>
        <p:grpSpPr>
          <a:xfrm>
            <a:off x="2738811" y="2663783"/>
            <a:ext cx="6692296" cy="2890215"/>
            <a:chOff x="0" y="-71581"/>
            <a:chExt cx="6692295" cy="2890214"/>
          </a:xfrm>
        </p:grpSpPr>
        <p:sp>
          <p:nvSpPr>
            <p:cNvPr id="387" name="Line"/>
            <p:cNvSpPr/>
            <p:nvPr/>
          </p:nvSpPr>
          <p:spPr>
            <a:xfrm flipV="1">
              <a:off x="1962979" y="467846"/>
              <a:ext cx="1" cy="33442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1872070" y="518351"/>
              <a:ext cx="1" cy="33442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1872070" y="1487178"/>
              <a:ext cx="1" cy="33442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1201562" y="1939372"/>
              <a:ext cx="1" cy="33442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2477468" y="1172946"/>
              <a:ext cx="1259222" cy="1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pic>
          <p:nvPicPr>
            <p:cNvPr id="392" name="color_red_e^-itH.pdf" descr="color_red_e^-itH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817595" y="721479"/>
              <a:ext cx="635715" cy="25428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93" name="Line"/>
            <p:cNvSpPr/>
            <p:nvPr/>
          </p:nvSpPr>
          <p:spPr>
            <a:xfrm flipH="1">
              <a:off x="104411" y="548654"/>
              <a:ext cx="1" cy="33442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grpSp>
          <p:nvGrpSpPr>
            <p:cNvPr id="407" name="Group"/>
            <p:cNvGrpSpPr/>
            <p:nvPr/>
          </p:nvGrpSpPr>
          <p:grpSpPr>
            <a:xfrm>
              <a:off x="0" y="28231"/>
              <a:ext cx="1989105" cy="2790402"/>
              <a:chOff x="0" y="0"/>
              <a:chExt cx="1989104" cy="2790401"/>
            </a:xfrm>
          </p:grpSpPr>
          <p:grpSp>
            <p:nvGrpSpPr>
              <p:cNvPr id="401" name="Group"/>
              <p:cNvGrpSpPr/>
              <p:nvPr/>
            </p:nvGrpSpPr>
            <p:grpSpPr>
              <a:xfrm>
                <a:off x="0" y="0"/>
                <a:ext cx="1989105" cy="2134903"/>
                <a:chOff x="89681" y="0"/>
                <a:chExt cx="1989104" cy="2134902"/>
              </a:xfrm>
            </p:grpSpPr>
            <p:sp>
              <p:nvSpPr>
                <p:cNvPr id="394" name="Oval"/>
                <p:cNvSpPr/>
                <p:nvPr/>
              </p:nvSpPr>
              <p:spPr>
                <a:xfrm>
                  <a:off x="1007811" y="0"/>
                  <a:ext cx="152846" cy="158992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395" name="Circle"/>
                <p:cNvSpPr/>
                <p:nvPr/>
              </p:nvSpPr>
              <p:spPr>
                <a:xfrm>
                  <a:off x="89681" y="92754"/>
                  <a:ext cx="1989106" cy="1989106"/>
                </a:xfrm>
                <a:prstGeom prst="ellipse">
                  <a:avLst/>
                </a:prstGeom>
                <a:noFill/>
                <a:ln w="254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396" name="Oval"/>
                <p:cNvSpPr/>
                <p:nvPr/>
              </p:nvSpPr>
              <p:spPr>
                <a:xfrm>
                  <a:off x="1917084" y="564113"/>
                  <a:ext cx="152844" cy="15899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397" name="Oval"/>
                <p:cNvSpPr/>
                <p:nvPr/>
              </p:nvSpPr>
              <p:spPr>
                <a:xfrm>
                  <a:off x="170523" y="1543332"/>
                  <a:ext cx="152846" cy="15899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398" name="Oval"/>
                <p:cNvSpPr/>
                <p:nvPr/>
              </p:nvSpPr>
              <p:spPr>
                <a:xfrm>
                  <a:off x="1100636" y="1975910"/>
                  <a:ext cx="152846" cy="15899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399" name="Oval"/>
                <p:cNvSpPr/>
                <p:nvPr/>
              </p:nvSpPr>
              <p:spPr>
                <a:xfrm>
                  <a:off x="1886781" y="1482727"/>
                  <a:ext cx="152845" cy="158992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400" name="Oval"/>
                <p:cNvSpPr/>
                <p:nvPr/>
              </p:nvSpPr>
              <p:spPr>
                <a:xfrm>
                  <a:off x="130120" y="564113"/>
                  <a:ext cx="152845" cy="15899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</p:grpSp>
          <p:sp>
            <p:nvSpPr>
              <p:cNvPr id="402" name="Line"/>
              <p:cNvSpPr/>
              <p:nvPr/>
            </p:nvSpPr>
            <p:spPr>
              <a:xfrm flipV="1">
                <a:off x="154916" y="1399201"/>
                <a:ext cx="1" cy="334429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403" name="Line"/>
              <p:cNvSpPr/>
              <p:nvPr/>
            </p:nvSpPr>
            <p:spPr>
              <a:xfrm flipV="1">
                <a:off x="966837" y="1862239"/>
                <a:ext cx="1" cy="334429"/>
              </a:xfrm>
              <a:prstGeom prst="line">
                <a:avLst/>
              </a:prstGeom>
              <a:noFill/>
              <a:ln w="38100" cap="flat">
                <a:solidFill>
                  <a:srgbClr val="FF26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404" name="Rounded Rectangle"/>
              <p:cNvSpPr/>
              <p:nvPr/>
            </p:nvSpPr>
            <p:spPr>
              <a:xfrm>
                <a:off x="817589" y="1707502"/>
                <a:ext cx="528515" cy="596746"/>
              </a:xfrm>
              <a:prstGeom prst="roundRect">
                <a:avLst>
                  <a:gd name="adj" fmla="val 27758"/>
                </a:avLst>
              </a:prstGeom>
              <a:noFill/>
              <a:ln w="25400" cap="flat">
                <a:solidFill>
                  <a:srgbClr val="009051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pic>
            <p:nvPicPr>
              <p:cNvPr id="405" name="Line" descr="Line"/>
              <p:cNvPicPr>
                <a:picLocks noChangeAspect="0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 rot="18900000">
                <a:off x="272178" y="2128594"/>
                <a:ext cx="766396" cy="457905"/>
              </a:xfrm>
              <a:prstGeom prst="rect">
                <a:avLst/>
              </a:prstGeom>
              <a:effectLst/>
            </p:spPr>
          </p:pic>
        </p:grpSp>
        <p:grpSp>
          <p:nvGrpSpPr>
            <p:cNvPr id="427" name="Group"/>
            <p:cNvGrpSpPr/>
            <p:nvPr/>
          </p:nvGrpSpPr>
          <p:grpSpPr>
            <a:xfrm>
              <a:off x="3990328" y="-71582"/>
              <a:ext cx="2701968" cy="2355163"/>
              <a:chOff x="0" y="-71581"/>
              <a:chExt cx="2701966" cy="2355161"/>
            </a:xfrm>
          </p:grpSpPr>
          <p:sp>
            <p:nvSpPr>
              <p:cNvPr id="408" name="Line"/>
              <p:cNvSpPr/>
              <p:nvPr/>
            </p:nvSpPr>
            <p:spPr>
              <a:xfrm>
                <a:off x="976618" y="1949152"/>
                <a:ext cx="1" cy="334429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grpSp>
            <p:nvGrpSpPr>
              <p:cNvPr id="423" name="Group"/>
              <p:cNvGrpSpPr/>
              <p:nvPr/>
            </p:nvGrpSpPr>
            <p:grpSpPr>
              <a:xfrm>
                <a:off x="0" y="0"/>
                <a:ext cx="1989105" cy="2220406"/>
                <a:chOff x="0" y="128106"/>
                <a:chExt cx="1989104" cy="2220405"/>
              </a:xfrm>
            </p:grpSpPr>
            <p:grpSp>
              <p:nvGrpSpPr>
                <p:cNvPr id="416" name="Group"/>
                <p:cNvGrpSpPr/>
                <p:nvPr/>
              </p:nvGrpSpPr>
              <p:grpSpPr>
                <a:xfrm>
                  <a:off x="0" y="156338"/>
                  <a:ext cx="1989105" cy="2134903"/>
                  <a:chOff x="89681" y="0"/>
                  <a:chExt cx="1989104" cy="2134902"/>
                </a:xfrm>
              </p:grpSpPr>
              <p:sp>
                <p:nvSpPr>
                  <p:cNvPr id="409" name="Oval"/>
                  <p:cNvSpPr/>
                  <p:nvPr/>
                </p:nvSpPr>
                <p:spPr>
                  <a:xfrm>
                    <a:off x="1007811" y="0"/>
                    <a:ext cx="152846" cy="15899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410" name="Circle"/>
                  <p:cNvSpPr/>
                  <p:nvPr/>
                </p:nvSpPr>
                <p:spPr>
                  <a:xfrm>
                    <a:off x="89681" y="92754"/>
                    <a:ext cx="1989106" cy="1989106"/>
                  </a:xfrm>
                  <a:prstGeom prst="ellipse">
                    <a:avLst/>
                  </a:prstGeom>
                  <a:noFill/>
                  <a:ln w="254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411" name="Oval"/>
                  <p:cNvSpPr/>
                  <p:nvPr/>
                </p:nvSpPr>
                <p:spPr>
                  <a:xfrm>
                    <a:off x="1917084" y="564113"/>
                    <a:ext cx="152844" cy="15899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412" name="Oval"/>
                  <p:cNvSpPr/>
                  <p:nvPr/>
                </p:nvSpPr>
                <p:spPr>
                  <a:xfrm>
                    <a:off x="170523" y="1543332"/>
                    <a:ext cx="152846" cy="15899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413" name="Oval"/>
                  <p:cNvSpPr/>
                  <p:nvPr/>
                </p:nvSpPr>
                <p:spPr>
                  <a:xfrm>
                    <a:off x="1100636" y="1975910"/>
                    <a:ext cx="152846" cy="15899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414" name="Oval"/>
                  <p:cNvSpPr/>
                  <p:nvPr/>
                </p:nvSpPr>
                <p:spPr>
                  <a:xfrm>
                    <a:off x="1886781" y="1482727"/>
                    <a:ext cx="152845" cy="15899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415" name="Oval"/>
                  <p:cNvSpPr/>
                  <p:nvPr/>
                </p:nvSpPr>
                <p:spPr>
                  <a:xfrm>
                    <a:off x="130120" y="564113"/>
                    <a:ext cx="152845" cy="15899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</p:grpSp>
            <p:sp>
              <p:nvSpPr>
                <p:cNvPr id="417" name="Line"/>
                <p:cNvSpPr/>
                <p:nvPr/>
              </p:nvSpPr>
              <p:spPr>
                <a:xfrm flipV="1">
                  <a:off x="1962979" y="595953"/>
                  <a:ext cx="1" cy="334429"/>
                </a:xfrm>
                <a:prstGeom prst="line">
                  <a:avLst/>
                </a:prstGeom>
                <a:noFill/>
                <a:ln w="38100" cap="flat">
                  <a:solidFill>
                    <a:srgbClr val="FF2600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418" name="Line"/>
                <p:cNvSpPr/>
                <p:nvPr/>
              </p:nvSpPr>
              <p:spPr>
                <a:xfrm>
                  <a:off x="984772" y="128106"/>
                  <a:ext cx="1" cy="334429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419" name="Line"/>
                <p:cNvSpPr/>
                <p:nvPr/>
              </p:nvSpPr>
              <p:spPr>
                <a:xfrm flipV="1">
                  <a:off x="1872070" y="1497922"/>
                  <a:ext cx="1" cy="334428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420" name="Line"/>
                <p:cNvSpPr/>
                <p:nvPr/>
              </p:nvSpPr>
              <p:spPr>
                <a:xfrm flipH="1">
                  <a:off x="104411" y="676760"/>
                  <a:ext cx="1" cy="334429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421" name="Line"/>
                <p:cNvSpPr/>
                <p:nvPr/>
              </p:nvSpPr>
              <p:spPr>
                <a:xfrm flipH="1">
                  <a:off x="154916" y="1663122"/>
                  <a:ext cx="1" cy="334428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422" name="Line"/>
                <p:cNvSpPr/>
                <p:nvPr/>
              </p:nvSpPr>
              <p:spPr>
                <a:xfrm flipV="1">
                  <a:off x="1200121" y="2014084"/>
                  <a:ext cx="1" cy="334429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</p:grpSp>
          <p:sp>
            <p:nvSpPr>
              <p:cNvPr id="424" name="Rounded Rectangle"/>
              <p:cNvSpPr/>
              <p:nvPr/>
            </p:nvSpPr>
            <p:spPr>
              <a:xfrm>
                <a:off x="1648907" y="356723"/>
                <a:ext cx="528515" cy="596746"/>
              </a:xfrm>
              <a:prstGeom prst="roundRect">
                <a:avLst>
                  <a:gd name="adj" fmla="val 27758"/>
                </a:avLst>
              </a:prstGeom>
              <a:noFill/>
              <a:ln w="25400" cap="flat">
                <a:solidFill>
                  <a:srgbClr val="009051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pic>
            <p:nvPicPr>
              <p:cNvPr id="425" name="Line" descr="Line"/>
              <p:cNvPicPr>
                <a:picLocks noChangeAspect="0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 rot="18900000">
                <a:off x="1885914" y="132321"/>
                <a:ext cx="766396" cy="457905"/>
              </a:xfrm>
              <a:prstGeom prst="rect">
                <a:avLst/>
              </a:prstGeom>
              <a:effectLst/>
            </p:spPr>
          </p:pic>
        </p:grpSp>
      </p:grpSp>
      <p:sp>
        <p:nvSpPr>
          <p:cNvPr id="429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Time-dependent (dynamical) correlations</a:t>
            </a:r>
          </a:p>
        </p:txBody>
      </p:sp>
      <p:sp>
        <p:nvSpPr>
          <p:cNvPr id="430" name="Spectral representation"/>
          <p:cNvSpPr txBox="1"/>
          <p:nvPr/>
        </p:nvSpPr>
        <p:spPr>
          <a:xfrm>
            <a:off x="481186" y="5608746"/>
            <a:ext cx="3159026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Spectral representation</a:t>
            </a:r>
          </a:p>
        </p:txBody>
      </p:sp>
      <p:pic>
        <p:nvPicPr>
          <p:cNvPr id="431" name="langle_psi_g|e^i.pdf" descr="langle_psi_g|e^i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670893" y="6292632"/>
            <a:ext cx="6921501" cy="1346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Why correlation functions?…"/>
          <p:cNvSpPr txBox="1"/>
          <p:nvPr/>
        </p:nvSpPr>
        <p:spPr>
          <a:xfrm>
            <a:off x="481186" y="1227246"/>
            <a:ext cx="6494711" cy="11173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Why correlation functions?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Contributions to interaction energy of the system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Response to small perturbations</a:t>
            </a:r>
          </a:p>
        </p:txBody>
      </p:sp>
      <p:grpSp>
        <p:nvGrpSpPr>
          <p:cNvPr id="436" name="Group"/>
          <p:cNvGrpSpPr/>
          <p:nvPr/>
        </p:nvGrpSpPr>
        <p:grpSpPr>
          <a:xfrm>
            <a:off x="7347954" y="1047521"/>
            <a:ext cx="5291387" cy="1248204"/>
            <a:chOff x="0" y="0"/>
            <a:chExt cx="5291385" cy="1248203"/>
          </a:xfrm>
        </p:grpSpPr>
        <p:pic>
          <p:nvPicPr>
            <p:cNvPr id="434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0"/>
            <a:stretch>
              <a:fillRect/>
            </a:stretch>
          </p:blipFill>
          <p:spPr>
            <a:xfrm>
              <a:off x="327109" y="210756"/>
              <a:ext cx="4761624" cy="82686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35" name="Rounded Rectangle"/>
            <p:cNvSpPr/>
            <p:nvPr/>
          </p:nvSpPr>
          <p:spPr>
            <a:xfrm>
              <a:off x="0" y="0"/>
              <a:ext cx="5291386" cy="1248204"/>
            </a:xfrm>
            <a:prstGeom prst="roundRect">
              <a:avLst>
                <a:gd name="adj" fmla="val 15262"/>
              </a:avLst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grpSp>
        <p:nvGrpSpPr>
          <p:cNvPr id="478" name="Group"/>
          <p:cNvGrpSpPr/>
          <p:nvPr/>
        </p:nvGrpSpPr>
        <p:grpSpPr>
          <a:xfrm>
            <a:off x="2738811" y="2663783"/>
            <a:ext cx="6692296" cy="2890215"/>
            <a:chOff x="0" y="-71581"/>
            <a:chExt cx="6692295" cy="2890214"/>
          </a:xfrm>
        </p:grpSpPr>
        <p:sp>
          <p:nvSpPr>
            <p:cNvPr id="437" name="Line"/>
            <p:cNvSpPr/>
            <p:nvPr/>
          </p:nvSpPr>
          <p:spPr>
            <a:xfrm flipV="1">
              <a:off x="1962979" y="467846"/>
              <a:ext cx="1" cy="33442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1872070" y="518351"/>
              <a:ext cx="1" cy="33442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1872070" y="1487178"/>
              <a:ext cx="1" cy="33442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1201562" y="1939372"/>
              <a:ext cx="1" cy="334429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2477468" y="1172946"/>
              <a:ext cx="1259222" cy="1"/>
            </a:xfrm>
            <a:prstGeom prst="line">
              <a:avLst/>
            </a:prstGeom>
            <a:noFill/>
            <a:ln w="38100" cap="flat">
              <a:solidFill>
                <a:srgbClr val="FF26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pic>
          <p:nvPicPr>
            <p:cNvPr id="442" name="color_red_e^-itH.pdf" descr="color_red_e^-itH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817595" y="721479"/>
              <a:ext cx="635715" cy="25428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43" name="Line"/>
            <p:cNvSpPr/>
            <p:nvPr/>
          </p:nvSpPr>
          <p:spPr>
            <a:xfrm flipH="1">
              <a:off x="104411" y="548654"/>
              <a:ext cx="1" cy="334428"/>
            </a:xfrm>
            <a:prstGeom prst="line">
              <a:avLst/>
            </a:prstGeom>
            <a:noFill/>
            <a:ln w="38100" cap="flat">
              <a:solidFill>
                <a:srgbClr val="0433FF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grpSp>
          <p:nvGrpSpPr>
            <p:cNvPr id="457" name="Group"/>
            <p:cNvGrpSpPr/>
            <p:nvPr/>
          </p:nvGrpSpPr>
          <p:grpSpPr>
            <a:xfrm>
              <a:off x="0" y="28231"/>
              <a:ext cx="1989105" cy="2790402"/>
              <a:chOff x="0" y="0"/>
              <a:chExt cx="1989104" cy="2790401"/>
            </a:xfrm>
          </p:grpSpPr>
          <p:grpSp>
            <p:nvGrpSpPr>
              <p:cNvPr id="451" name="Group"/>
              <p:cNvGrpSpPr/>
              <p:nvPr/>
            </p:nvGrpSpPr>
            <p:grpSpPr>
              <a:xfrm>
                <a:off x="0" y="0"/>
                <a:ext cx="1989105" cy="2134903"/>
                <a:chOff x="89681" y="0"/>
                <a:chExt cx="1989104" cy="2134902"/>
              </a:xfrm>
            </p:grpSpPr>
            <p:sp>
              <p:nvSpPr>
                <p:cNvPr id="444" name="Oval"/>
                <p:cNvSpPr/>
                <p:nvPr/>
              </p:nvSpPr>
              <p:spPr>
                <a:xfrm>
                  <a:off x="1007811" y="0"/>
                  <a:ext cx="152846" cy="158992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445" name="Circle"/>
                <p:cNvSpPr/>
                <p:nvPr/>
              </p:nvSpPr>
              <p:spPr>
                <a:xfrm>
                  <a:off x="89681" y="92754"/>
                  <a:ext cx="1989106" cy="1989106"/>
                </a:xfrm>
                <a:prstGeom prst="ellipse">
                  <a:avLst/>
                </a:prstGeom>
                <a:noFill/>
                <a:ln w="25400" cap="flat">
                  <a:solidFill>
                    <a:srgbClr val="000000"/>
                  </a:solidFill>
                  <a:prstDash val="solid"/>
                  <a:round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446" name="Oval"/>
                <p:cNvSpPr/>
                <p:nvPr/>
              </p:nvSpPr>
              <p:spPr>
                <a:xfrm>
                  <a:off x="1917084" y="564113"/>
                  <a:ext cx="152844" cy="15899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447" name="Oval"/>
                <p:cNvSpPr/>
                <p:nvPr/>
              </p:nvSpPr>
              <p:spPr>
                <a:xfrm>
                  <a:off x="170523" y="1543332"/>
                  <a:ext cx="152846" cy="15899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448" name="Oval"/>
                <p:cNvSpPr/>
                <p:nvPr/>
              </p:nvSpPr>
              <p:spPr>
                <a:xfrm>
                  <a:off x="1100636" y="1975910"/>
                  <a:ext cx="152846" cy="15899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449" name="Oval"/>
                <p:cNvSpPr/>
                <p:nvPr/>
              </p:nvSpPr>
              <p:spPr>
                <a:xfrm>
                  <a:off x="1886781" y="1482727"/>
                  <a:ext cx="152845" cy="158992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  <p:sp>
              <p:nvSpPr>
                <p:cNvPr id="450" name="Oval"/>
                <p:cNvSpPr/>
                <p:nvPr/>
              </p:nvSpPr>
              <p:spPr>
                <a:xfrm>
                  <a:off x="130120" y="564113"/>
                  <a:ext cx="152845" cy="158993"/>
                </a:xfrm>
                <a:prstGeom prst="ellipse">
                  <a:avLst/>
                </a:prstGeom>
                <a:solidFill>
                  <a:srgbClr val="00000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50800" tIns="50800" rIns="50800" bIns="50800" numCol="1" anchor="t">
                  <a:noAutofit/>
                </a:bodyPr>
                <a:lstStyle/>
                <a:p>
                  <a:pPr algn="l" defTabSz="650240">
                    <a:defRPr b="0" sz="1600">
                      <a:uFill>
                        <a:solidFill>
                          <a:srgbClr val="000000"/>
                        </a:solidFill>
                      </a:uFill>
                      <a:latin typeface="Times New Roman"/>
                      <a:ea typeface="Times New Roman"/>
                      <a:cs typeface="Times New Roman"/>
                      <a:sym typeface="Times New Roman"/>
                    </a:defRPr>
                  </a:pPr>
                </a:p>
              </p:txBody>
            </p:sp>
          </p:grpSp>
          <p:sp>
            <p:nvSpPr>
              <p:cNvPr id="452" name="Line"/>
              <p:cNvSpPr/>
              <p:nvPr/>
            </p:nvSpPr>
            <p:spPr>
              <a:xfrm flipV="1">
                <a:off x="154916" y="1399201"/>
                <a:ext cx="1" cy="334429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453" name="Line"/>
              <p:cNvSpPr/>
              <p:nvPr/>
            </p:nvSpPr>
            <p:spPr>
              <a:xfrm flipV="1">
                <a:off x="966837" y="1862239"/>
                <a:ext cx="1" cy="334429"/>
              </a:xfrm>
              <a:prstGeom prst="line">
                <a:avLst/>
              </a:prstGeom>
              <a:noFill/>
              <a:ln w="38100" cap="flat">
                <a:solidFill>
                  <a:srgbClr val="FF26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454" name="Rounded Rectangle"/>
              <p:cNvSpPr/>
              <p:nvPr/>
            </p:nvSpPr>
            <p:spPr>
              <a:xfrm>
                <a:off x="817589" y="1707502"/>
                <a:ext cx="528515" cy="596746"/>
              </a:xfrm>
              <a:prstGeom prst="roundRect">
                <a:avLst>
                  <a:gd name="adj" fmla="val 27758"/>
                </a:avLst>
              </a:prstGeom>
              <a:noFill/>
              <a:ln w="25400" cap="flat">
                <a:solidFill>
                  <a:srgbClr val="009051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pic>
            <p:nvPicPr>
              <p:cNvPr id="455" name="Line" descr="Line"/>
              <p:cNvPicPr>
                <a:picLocks noChangeAspect="0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 rot="18900000">
                <a:off x="272178" y="2128594"/>
                <a:ext cx="766396" cy="457905"/>
              </a:xfrm>
              <a:prstGeom prst="rect">
                <a:avLst/>
              </a:prstGeom>
              <a:effectLst/>
            </p:spPr>
          </p:pic>
        </p:grpSp>
        <p:grpSp>
          <p:nvGrpSpPr>
            <p:cNvPr id="477" name="Group"/>
            <p:cNvGrpSpPr/>
            <p:nvPr/>
          </p:nvGrpSpPr>
          <p:grpSpPr>
            <a:xfrm>
              <a:off x="3990328" y="-71582"/>
              <a:ext cx="2701968" cy="2355163"/>
              <a:chOff x="0" y="-71581"/>
              <a:chExt cx="2701966" cy="2355161"/>
            </a:xfrm>
          </p:grpSpPr>
          <p:sp>
            <p:nvSpPr>
              <p:cNvPr id="458" name="Line"/>
              <p:cNvSpPr/>
              <p:nvPr/>
            </p:nvSpPr>
            <p:spPr>
              <a:xfrm>
                <a:off x="976618" y="1949152"/>
                <a:ext cx="1" cy="334429"/>
              </a:xfrm>
              <a:prstGeom prst="line">
                <a:avLst/>
              </a:prstGeom>
              <a:noFill/>
              <a:ln w="38100" cap="flat">
                <a:solidFill>
                  <a:srgbClr val="0433FF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grpSp>
            <p:nvGrpSpPr>
              <p:cNvPr id="473" name="Group"/>
              <p:cNvGrpSpPr/>
              <p:nvPr/>
            </p:nvGrpSpPr>
            <p:grpSpPr>
              <a:xfrm>
                <a:off x="0" y="0"/>
                <a:ext cx="1989105" cy="2220406"/>
                <a:chOff x="0" y="128106"/>
                <a:chExt cx="1989104" cy="2220405"/>
              </a:xfrm>
            </p:grpSpPr>
            <p:grpSp>
              <p:nvGrpSpPr>
                <p:cNvPr id="466" name="Group"/>
                <p:cNvGrpSpPr/>
                <p:nvPr/>
              </p:nvGrpSpPr>
              <p:grpSpPr>
                <a:xfrm>
                  <a:off x="0" y="156338"/>
                  <a:ext cx="1989105" cy="2134903"/>
                  <a:chOff x="89681" y="0"/>
                  <a:chExt cx="1989104" cy="2134902"/>
                </a:xfrm>
              </p:grpSpPr>
              <p:sp>
                <p:nvSpPr>
                  <p:cNvPr id="459" name="Oval"/>
                  <p:cNvSpPr/>
                  <p:nvPr/>
                </p:nvSpPr>
                <p:spPr>
                  <a:xfrm>
                    <a:off x="1007811" y="0"/>
                    <a:ext cx="152846" cy="15899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460" name="Circle"/>
                  <p:cNvSpPr/>
                  <p:nvPr/>
                </p:nvSpPr>
                <p:spPr>
                  <a:xfrm>
                    <a:off x="89681" y="92754"/>
                    <a:ext cx="1989106" cy="1989106"/>
                  </a:xfrm>
                  <a:prstGeom prst="ellipse">
                    <a:avLst/>
                  </a:prstGeom>
                  <a:noFill/>
                  <a:ln w="25400" cap="flat">
                    <a:solidFill>
                      <a:srgbClr val="000000"/>
                    </a:solidFill>
                    <a:prstDash val="solid"/>
                    <a:round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461" name="Oval"/>
                  <p:cNvSpPr/>
                  <p:nvPr/>
                </p:nvSpPr>
                <p:spPr>
                  <a:xfrm>
                    <a:off x="1917084" y="564113"/>
                    <a:ext cx="152844" cy="15899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462" name="Oval"/>
                  <p:cNvSpPr/>
                  <p:nvPr/>
                </p:nvSpPr>
                <p:spPr>
                  <a:xfrm>
                    <a:off x="170523" y="1543332"/>
                    <a:ext cx="152846" cy="15899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463" name="Oval"/>
                  <p:cNvSpPr/>
                  <p:nvPr/>
                </p:nvSpPr>
                <p:spPr>
                  <a:xfrm>
                    <a:off x="1100636" y="1975910"/>
                    <a:ext cx="152846" cy="15899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464" name="Oval"/>
                  <p:cNvSpPr/>
                  <p:nvPr/>
                </p:nvSpPr>
                <p:spPr>
                  <a:xfrm>
                    <a:off x="1886781" y="1482727"/>
                    <a:ext cx="152845" cy="158992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  <p:sp>
                <p:nvSpPr>
                  <p:cNvPr id="465" name="Oval"/>
                  <p:cNvSpPr/>
                  <p:nvPr/>
                </p:nvSpPr>
                <p:spPr>
                  <a:xfrm>
                    <a:off x="130120" y="564113"/>
                    <a:ext cx="152845" cy="15899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50800" tIns="50800" rIns="50800" bIns="50800" numCol="1" anchor="t">
                    <a:noAutofit/>
                  </a:bodyPr>
                  <a:lstStyle/>
                  <a:p>
                    <a:pPr algn="l" defTabSz="650240">
                      <a:defRPr b="0" sz="1600">
                        <a:uFill>
                          <a:solidFill>
                            <a:srgbClr val="000000"/>
                          </a:solidFill>
                        </a:uFill>
                        <a:latin typeface="Times New Roman"/>
                        <a:ea typeface="Times New Roman"/>
                        <a:cs typeface="Times New Roman"/>
                        <a:sym typeface="Times New Roman"/>
                      </a:defRPr>
                    </a:pPr>
                  </a:p>
                </p:txBody>
              </p:sp>
            </p:grpSp>
            <p:sp>
              <p:nvSpPr>
                <p:cNvPr id="467" name="Line"/>
                <p:cNvSpPr/>
                <p:nvPr/>
              </p:nvSpPr>
              <p:spPr>
                <a:xfrm flipV="1">
                  <a:off x="1962979" y="595953"/>
                  <a:ext cx="1" cy="334429"/>
                </a:xfrm>
                <a:prstGeom prst="line">
                  <a:avLst/>
                </a:prstGeom>
                <a:noFill/>
                <a:ln w="38100" cap="flat">
                  <a:solidFill>
                    <a:srgbClr val="FF2600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468" name="Line"/>
                <p:cNvSpPr/>
                <p:nvPr/>
              </p:nvSpPr>
              <p:spPr>
                <a:xfrm>
                  <a:off x="984772" y="128106"/>
                  <a:ext cx="1" cy="334429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469" name="Line"/>
                <p:cNvSpPr/>
                <p:nvPr/>
              </p:nvSpPr>
              <p:spPr>
                <a:xfrm flipV="1">
                  <a:off x="1872070" y="1497922"/>
                  <a:ext cx="1" cy="334428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470" name="Line"/>
                <p:cNvSpPr/>
                <p:nvPr/>
              </p:nvSpPr>
              <p:spPr>
                <a:xfrm flipH="1">
                  <a:off x="104411" y="676760"/>
                  <a:ext cx="1" cy="334429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471" name="Line"/>
                <p:cNvSpPr/>
                <p:nvPr/>
              </p:nvSpPr>
              <p:spPr>
                <a:xfrm flipH="1">
                  <a:off x="154916" y="1663122"/>
                  <a:ext cx="1" cy="334428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  <p:sp>
              <p:nvSpPr>
                <p:cNvPr id="472" name="Line"/>
                <p:cNvSpPr/>
                <p:nvPr/>
              </p:nvSpPr>
              <p:spPr>
                <a:xfrm flipV="1">
                  <a:off x="1200121" y="2014084"/>
                  <a:ext cx="1" cy="334429"/>
                </a:xfrm>
                <a:prstGeom prst="line">
                  <a:avLst/>
                </a:prstGeom>
                <a:noFill/>
                <a:ln w="38100" cap="flat">
                  <a:solidFill>
                    <a:srgbClr val="0433FF"/>
                  </a:solidFill>
                  <a:prstDash val="solid"/>
                  <a:miter lim="400000"/>
                  <a:tailEnd type="triangle" w="med" len="med"/>
                </a:ln>
                <a:effectLst/>
              </p:spPr>
              <p:txBody>
                <a:bodyPr wrap="square" lIns="50800" tIns="50800" rIns="50800" bIns="50800" numCol="1" anchor="ctr">
                  <a:noAutofit/>
                </a:bodyPr>
                <a:lstStyle/>
                <a:p>
                  <a:pPr>
                    <a:defRPr b="0" sz="2200">
                      <a:solidFill>
                        <a:srgbClr val="FFFFFF"/>
                      </a:solidFill>
                      <a:latin typeface="+mn-lt"/>
                      <a:ea typeface="+mn-ea"/>
                      <a:cs typeface="+mn-cs"/>
                      <a:sym typeface="Helvetica Neue Medium"/>
                    </a:defRPr>
                  </a:pPr>
                </a:p>
              </p:txBody>
            </p:sp>
          </p:grpSp>
          <p:sp>
            <p:nvSpPr>
              <p:cNvPr id="474" name="Rounded Rectangle"/>
              <p:cNvSpPr/>
              <p:nvPr/>
            </p:nvSpPr>
            <p:spPr>
              <a:xfrm>
                <a:off x="1648907" y="356723"/>
                <a:ext cx="528515" cy="596746"/>
              </a:xfrm>
              <a:prstGeom prst="roundRect">
                <a:avLst>
                  <a:gd name="adj" fmla="val 27758"/>
                </a:avLst>
              </a:prstGeom>
              <a:noFill/>
              <a:ln w="25400" cap="flat">
                <a:solidFill>
                  <a:srgbClr val="009051"/>
                </a:solidFill>
                <a:prstDash val="solid"/>
                <a:round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pic>
            <p:nvPicPr>
              <p:cNvPr id="475" name="Line" descr="Line"/>
              <p:cNvPicPr>
                <a:picLocks noChangeAspect="0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 rot="18900000">
                <a:off x="1885914" y="132321"/>
                <a:ext cx="766396" cy="457905"/>
              </a:xfrm>
              <a:prstGeom prst="rect">
                <a:avLst/>
              </a:prstGeom>
              <a:effectLst/>
            </p:spPr>
          </p:pic>
        </p:grpSp>
      </p:grpSp>
      <p:sp>
        <p:nvSpPr>
          <p:cNvPr id="479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Time-dependent (dynamical) correlations</a:t>
            </a:r>
          </a:p>
        </p:txBody>
      </p:sp>
      <p:sp>
        <p:nvSpPr>
          <p:cNvPr id="480" name="Spectral representation"/>
          <p:cNvSpPr txBox="1"/>
          <p:nvPr/>
        </p:nvSpPr>
        <p:spPr>
          <a:xfrm>
            <a:off x="481186" y="5608746"/>
            <a:ext cx="3159026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Spectral representation</a:t>
            </a:r>
          </a:p>
        </p:txBody>
      </p:sp>
      <p:pic>
        <p:nvPicPr>
          <p:cNvPr id="481" name="langle_psi_g|e^i.pdf" descr="langle_psi_g|e^i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670893" y="6292632"/>
            <a:ext cx="6921501" cy="1346201"/>
          </a:xfrm>
          <a:prstGeom prst="rect">
            <a:avLst/>
          </a:prstGeom>
          <a:ln w="12700">
            <a:miter lim="400000"/>
          </a:ln>
        </p:spPr>
      </p:pic>
      <p:sp>
        <p:nvSpPr>
          <p:cNvPr id="482" name="Fourier transform:"/>
          <p:cNvSpPr txBox="1"/>
          <p:nvPr/>
        </p:nvSpPr>
        <p:spPr>
          <a:xfrm>
            <a:off x="519286" y="7573664"/>
            <a:ext cx="2357438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Fourier transform:</a:t>
            </a:r>
          </a:p>
        </p:txBody>
      </p:sp>
      <p:pic>
        <p:nvPicPr>
          <p:cNvPr id="483" name="G_AB_(t)=.pdf" descr="G_AB_(t)=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96081" y="6345287"/>
            <a:ext cx="1181101" cy="292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4" name="G_AB_(_omega)=_i.pdf" descr="G_AB_(_omega)=_i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80466" y="8188126"/>
            <a:ext cx="3517901" cy="660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5" name="=_sum_n_langle_p.pdf" descr="=_sum_n_langle_p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157752" y="8156376"/>
            <a:ext cx="4965701" cy="723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Why correlation functions?…"/>
          <p:cNvSpPr txBox="1"/>
          <p:nvPr/>
        </p:nvSpPr>
        <p:spPr>
          <a:xfrm>
            <a:off x="481186" y="1227246"/>
            <a:ext cx="6494711" cy="11173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Why correlation functions?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Contributions to interaction energy of the system</a:t>
            </a:r>
          </a:p>
          <a:p>
            <a:pPr marL="333375" indent="-333375" algn="l" defTabSz="478648">
              <a:buSzPct val="145000"/>
              <a:buChar char="•"/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Response to small perturbations</a:t>
            </a:r>
          </a:p>
        </p:txBody>
      </p:sp>
      <p:grpSp>
        <p:nvGrpSpPr>
          <p:cNvPr id="490" name="Group"/>
          <p:cNvGrpSpPr/>
          <p:nvPr/>
        </p:nvGrpSpPr>
        <p:grpSpPr>
          <a:xfrm>
            <a:off x="7347954" y="1047521"/>
            <a:ext cx="5291387" cy="1248204"/>
            <a:chOff x="0" y="0"/>
            <a:chExt cx="5291385" cy="1248203"/>
          </a:xfrm>
        </p:grpSpPr>
        <p:pic>
          <p:nvPicPr>
            <p:cNvPr id="488" name="Image" descr="Image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0" r="0" b="0"/>
            <a:stretch>
              <a:fillRect/>
            </a:stretch>
          </p:blipFill>
          <p:spPr>
            <a:xfrm>
              <a:off x="327109" y="210756"/>
              <a:ext cx="4761624" cy="82686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89" name="Rounded Rectangle"/>
            <p:cNvSpPr/>
            <p:nvPr/>
          </p:nvSpPr>
          <p:spPr>
            <a:xfrm>
              <a:off x="0" y="0"/>
              <a:ext cx="5291386" cy="1248204"/>
            </a:xfrm>
            <a:prstGeom prst="roundRect">
              <a:avLst>
                <a:gd name="adj" fmla="val 15262"/>
              </a:avLst>
            </a:prstGeom>
            <a:noFill/>
            <a:ln w="25400" cap="flat">
              <a:solidFill>
                <a:srgbClr val="FF26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491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Time-dependent (dynamical) correlations</a:t>
            </a:r>
          </a:p>
        </p:txBody>
      </p:sp>
      <p:sp>
        <p:nvSpPr>
          <p:cNvPr id="492" name="Spectral representation"/>
          <p:cNvSpPr txBox="1"/>
          <p:nvPr/>
        </p:nvSpPr>
        <p:spPr>
          <a:xfrm>
            <a:off x="481186" y="2501397"/>
            <a:ext cx="3159026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Spectral representation</a:t>
            </a:r>
          </a:p>
        </p:txBody>
      </p:sp>
      <p:pic>
        <p:nvPicPr>
          <p:cNvPr id="493" name="langle_psi_g|e^i.pdf" descr="langle_psi_g|e^i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70893" y="3185282"/>
            <a:ext cx="6921501" cy="1346201"/>
          </a:xfrm>
          <a:prstGeom prst="rect">
            <a:avLst/>
          </a:prstGeom>
          <a:ln w="12700">
            <a:miter lim="400000"/>
          </a:ln>
        </p:spPr>
      </p:pic>
      <p:sp>
        <p:nvSpPr>
          <p:cNvPr id="494" name="Fourier transform:"/>
          <p:cNvSpPr txBox="1"/>
          <p:nvPr/>
        </p:nvSpPr>
        <p:spPr>
          <a:xfrm>
            <a:off x="519286" y="4466315"/>
            <a:ext cx="2357438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Fourier transform:</a:t>
            </a:r>
          </a:p>
        </p:txBody>
      </p:sp>
      <p:pic>
        <p:nvPicPr>
          <p:cNvPr id="495" name="G_AB_(t)=.pdf" descr="G_AB_(t)=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96081" y="3237937"/>
            <a:ext cx="1181101" cy="292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6" name="G_AB_(_omega)=_i.pdf" descr="G_AB_(_omega)=_i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80466" y="5080777"/>
            <a:ext cx="3517901" cy="660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7" name="=_sum_n_langle_p.pdf" descr="=_sum_n_langle_p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157752" y="5049027"/>
            <a:ext cx="4965701" cy="723901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Oval"/>
          <p:cNvSpPr/>
          <p:nvPr/>
        </p:nvSpPr>
        <p:spPr>
          <a:xfrm>
            <a:off x="6611222" y="4799575"/>
            <a:ext cx="2850209" cy="1222804"/>
          </a:xfrm>
          <a:prstGeom prst="ellipse">
            <a:avLst/>
          </a:prstGeom>
          <a:ln w="25400">
            <a:solidFill>
              <a:srgbClr val="FF2600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99" name="Problem"/>
          <p:cNvSpPr txBox="1"/>
          <p:nvPr/>
        </p:nvSpPr>
        <p:spPr>
          <a:xfrm>
            <a:off x="9206086" y="4672914"/>
            <a:ext cx="1022878" cy="407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21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Problem</a:t>
            </a:r>
          </a:p>
        </p:txBody>
      </p:sp>
      <p:grpSp>
        <p:nvGrpSpPr>
          <p:cNvPr id="507" name="Group"/>
          <p:cNvGrpSpPr/>
          <p:nvPr/>
        </p:nvGrpSpPr>
        <p:grpSpPr>
          <a:xfrm>
            <a:off x="6599030" y="5924087"/>
            <a:ext cx="2860098" cy="1628371"/>
            <a:chOff x="0" y="0"/>
            <a:chExt cx="2860096" cy="1628370"/>
          </a:xfrm>
        </p:grpSpPr>
        <p:graphicFrame>
          <p:nvGraphicFramePr>
            <p:cNvPr id="500" name="Table"/>
            <p:cNvGraphicFramePr/>
            <p:nvPr/>
          </p:nvGraphicFramePr>
          <p:xfrm>
            <a:off x="448890" y="412550"/>
            <a:ext cx="2411207" cy="1215821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{2708684C-4D16-4618-839F-0558EEFCDFE6}</a:tableStyleId>
                </a:tblPr>
                <a:tblGrid>
                  <a:gridCol w="401867"/>
                  <a:gridCol w="401867"/>
                  <a:gridCol w="401867"/>
                  <a:gridCol w="401867"/>
                  <a:gridCol w="401867"/>
                  <a:gridCol w="401867"/>
                </a:tblGrid>
                <a:tr h="202636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  <a:lnT w="12700"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T w="12700"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T w="12700"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T w="12700"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T w="12700"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  <a:lnT w="12700">
                        <a:miter lim="400000"/>
                      </a:lnT>
                    </a:tcPr>
                  </a:tc>
                </a:tr>
                <a:tr h="202636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</a:tcPr>
                  </a:tc>
                </a:tr>
                <a:tr h="202636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</a:tcPr>
                  </a:tc>
                </a:tr>
                <a:tr h="202636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</a:tcPr>
                  </a:tc>
                </a:tr>
                <a:tr h="202636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</a:tcPr>
                  </a:tc>
                </a:tr>
                <a:tr h="202636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  <a:lnB w="1270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B w="1270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B w="1270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B w="1270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B w="1270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  <a:lnB w="12700">
                        <a:miter lim="400000"/>
                      </a:lnB>
                    </a:tcPr>
                  </a:tc>
                </a:tr>
              </a:tbl>
            </a:graphicData>
          </a:graphic>
        </p:graphicFrame>
        <p:sp>
          <p:nvSpPr>
            <p:cNvPr id="501" name="space"/>
            <p:cNvSpPr txBox="1"/>
            <p:nvPr/>
          </p:nvSpPr>
          <p:spPr>
            <a:xfrm rot="16200000">
              <a:off x="-95989" y="893807"/>
              <a:ext cx="440892" cy="2489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15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space</a:t>
              </a:r>
            </a:p>
          </p:txBody>
        </p:sp>
        <p:sp>
          <p:nvSpPr>
            <p:cNvPr id="502" name="Line"/>
            <p:cNvSpPr/>
            <p:nvPr/>
          </p:nvSpPr>
          <p:spPr>
            <a:xfrm flipV="1">
              <a:off x="265181" y="696350"/>
              <a:ext cx="1" cy="64382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1308690" y="234167"/>
              <a:ext cx="683435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504" name="time"/>
            <p:cNvSpPr txBox="1"/>
            <p:nvPr/>
          </p:nvSpPr>
          <p:spPr>
            <a:xfrm>
              <a:off x="1452069" y="0"/>
              <a:ext cx="355809" cy="2489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15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time</a:t>
              </a:r>
            </a:p>
          </p:txBody>
        </p:sp>
        <p:sp>
          <p:nvSpPr>
            <p:cNvPr id="505" name="Oval"/>
            <p:cNvSpPr/>
            <p:nvPr/>
          </p:nvSpPr>
          <p:spPr>
            <a:xfrm>
              <a:off x="794322" y="1365471"/>
              <a:ext cx="98368" cy="102325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06" name="Oval"/>
            <p:cNvSpPr/>
            <p:nvPr/>
          </p:nvSpPr>
          <p:spPr>
            <a:xfrm>
              <a:off x="1591006" y="1365471"/>
              <a:ext cx="98369" cy="102325"/>
            </a:xfrm>
            <a:prstGeom prst="ellipse">
              <a:avLst/>
            </a:prstGeom>
            <a:solidFill>
              <a:srgbClr val="91919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grpSp>
        <p:nvGrpSpPr>
          <p:cNvPr id="518" name="Group"/>
          <p:cNvGrpSpPr/>
          <p:nvPr/>
        </p:nvGrpSpPr>
        <p:grpSpPr>
          <a:xfrm>
            <a:off x="9674745" y="5924087"/>
            <a:ext cx="2860098" cy="1628371"/>
            <a:chOff x="0" y="0"/>
            <a:chExt cx="2860096" cy="1628370"/>
          </a:xfrm>
        </p:grpSpPr>
        <p:grpSp>
          <p:nvGrpSpPr>
            <p:cNvPr id="515" name="Group"/>
            <p:cNvGrpSpPr/>
            <p:nvPr/>
          </p:nvGrpSpPr>
          <p:grpSpPr>
            <a:xfrm>
              <a:off x="0" y="0"/>
              <a:ext cx="2860097" cy="1628371"/>
              <a:chOff x="0" y="0"/>
              <a:chExt cx="2860096" cy="1628370"/>
            </a:xfrm>
          </p:grpSpPr>
          <p:graphicFrame>
            <p:nvGraphicFramePr>
              <p:cNvPr id="508" name="Table"/>
              <p:cNvGraphicFramePr/>
              <p:nvPr/>
            </p:nvGraphicFramePr>
            <p:xfrm>
              <a:off x="448890" y="412550"/>
              <a:ext cx="2411207" cy="1215821"/>
            </p:xfrm>
            <a:graphic xmlns:a="http://schemas.openxmlformats.org/drawingml/2006/main">
              <a:graphicData uri="http://schemas.openxmlformats.org/drawingml/2006/table">
                <a:tbl>
                  <a:tblPr firstCol="0" firstRow="0" lastCol="0" lastRow="0" bandCol="0" bandRow="0" rtl="0">
                    <a:tableStyleId>{2708684C-4D16-4618-839F-0558EEFCDFE6}</a:tableStyleId>
                  </a:tblPr>
                  <a:tblGrid>
                    <a:gridCol w="401867"/>
                    <a:gridCol w="401867"/>
                    <a:gridCol w="401867"/>
                    <a:gridCol w="401867"/>
                    <a:gridCol w="401867"/>
                    <a:gridCol w="401867"/>
                  </a:tblGrid>
                  <a:tr h="202636"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miter lim="400000"/>
                        </a:lnL>
                        <a:lnT w="12700">
                          <a:miter lim="400000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T w="12700">
                          <a:miter lim="400000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T w="12700">
                          <a:miter lim="400000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T w="12700">
                          <a:miter lim="400000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T w="12700">
                          <a:miter lim="400000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R w="12700">
                          <a:miter lim="400000"/>
                        </a:lnR>
                        <a:lnT w="12700">
                          <a:miter lim="400000"/>
                        </a:lnT>
                      </a:tcPr>
                    </a:tc>
                  </a:tr>
                  <a:tr h="202636"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miter lim="400000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R w="12700">
                          <a:miter lim="400000"/>
                        </a:lnR>
                      </a:tcPr>
                    </a:tc>
                  </a:tr>
                  <a:tr h="202636"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miter lim="400000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R w="12700">
                          <a:miter lim="400000"/>
                        </a:lnR>
                      </a:tcPr>
                    </a:tc>
                  </a:tr>
                  <a:tr h="202636"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miter lim="400000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R w="12700">
                          <a:miter lim="400000"/>
                        </a:lnR>
                      </a:tcPr>
                    </a:tc>
                  </a:tr>
                  <a:tr h="202636"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miter lim="400000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R w="12700">
                          <a:miter lim="400000"/>
                        </a:lnR>
                      </a:tcPr>
                    </a:tc>
                  </a:tr>
                  <a:tr h="202636"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miter lim="400000"/>
                        </a:lnL>
                        <a:lnB w="12700"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B w="12700"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B w="12700"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B w="12700"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B w="12700"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R w="12700">
                          <a:miter lim="400000"/>
                        </a:lnR>
                        <a:lnB w="12700">
                          <a:miter lim="400000"/>
                        </a:lnB>
                      </a:tcPr>
                    </a:tc>
                  </a:tr>
                </a:tbl>
              </a:graphicData>
            </a:graphic>
          </p:graphicFrame>
          <p:sp>
            <p:nvSpPr>
              <p:cNvPr id="509" name="space"/>
              <p:cNvSpPr txBox="1"/>
              <p:nvPr/>
            </p:nvSpPr>
            <p:spPr>
              <a:xfrm rot="16200000">
                <a:off x="-95989" y="893807"/>
                <a:ext cx="440892" cy="2489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 marL="239324" indent="-239324" algn="l" defTabSz="478648">
                  <a:tabLst>
                    <a:tab pos="952500" algn="l"/>
                    <a:tab pos="1905000" algn="l"/>
                    <a:tab pos="2870200" algn="l"/>
                    <a:tab pos="3822700" algn="l"/>
                    <a:tab pos="4775200" algn="l"/>
                    <a:tab pos="5740400" algn="l"/>
                    <a:tab pos="6692900" algn="l"/>
                    <a:tab pos="7658100" algn="l"/>
                    <a:tab pos="8610600" algn="l"/>
                    <a:tab pos="9563100" algn="l"/>
                    <a:tab pos="10528300" algn="l"/>
                  </a:tabLst>
                  <a:defRPr b="0" i="1" sz="15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space</a:t>
                </a:r>
              </a:p>
            </p:txBody>
          </p:sp>
          <p:sp>
            <p:nvSpPr>
              <p:cNvPr id="510" name="Line"/>
              <p:cNvSpPr/>
              <p:nvPr/>
            </p:nvSpPr>
            <p:spPr>
              <a:xfrm flipV="1">
                <a:off x="265181" y="696350"/>
                <a:ext cx="1" cy="643829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511" name="Line"/>
              <p:cNvSpPr/>
              <p:nvPr/>
            </p:nvSpPr>
            <p:spPr>
              <a:xfrm>
                <a:off x="1308689" y="234167"/>
                <a:ext cx="683436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512" name="time"/>
              <p:cNvSpPr txBox="1"/>
              <p:nvPr/>
            </p:nvSpPr>
            <p:spPr>
              <a:xfrm>
                <a:off x="1452069" y="0"/>
                <a:ext cx="355809" cy="2489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 marL="239324" indent="-239324" algn="l" defTabSz="478648">
                  <a:tabLst>
                    <a:tab pos="952500" algn="l"/>
                    <a:tab pos="1905000" algn="l"/>
                    <a:tab pos="2870200" algn="l"/>
                    <a:tab pos="3822700" algn="l"/>
                    <a:tab pos="4775200" algn="l"/>
                    <a:tab pos="5740400" algn="l"/>
                    <a:tab pos="6692900" algn="l"/>
                    <a:tab pos="7658100" algn="l"/>
                    <a:tab pos="8610600" algn="l"/>
                    <a:tab pos="9563100" algn="l"/>
                    <a:tab pos="10528300" algn="l"/>
                  </a:tabLst>
                  <a:defRPr b="0" i="1" sz="15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time</a:t>
                </a:r>
              </a:p>
            </p:txBody>
          </p:sp>
          <p:sp>
            <p:nvSpPr>
              <p:cNvPr id="513" name="Oval"/>
              <p:cNvSpPr/>
              <p:nvPr/>
            </p:nvSpPr>
            <p:spPr>
              <a:xfrm>
                <a:off x="2000822" y="1365471"/>
                <a:ext cx="98368" cy="102325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514" name="Oval"/>
              <p:cNvSpPr/>
              <p:nvPr/>
            </p:nvSpPr>
            <p:spPr>
              <a:xfrm>
                <a:off x="1591006" y="1365471"/>
                <a:ext cx="98369" cy="102325"/>
              </a:xfrm>
              <a:prstGeom prst="ellipse">
                <a:avLst/>
              </a:prstGeom>
              <a:solidFill>
                <a:srgbClr val="91919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516" name="Line"/>
            <p:cNvSpPr/>
            <p:nvPr/>
          </p:nvSpPr>
          <p:spPr>
            <a:xfrm flipV="1">
              <a:off x="1558992" y="1281527"/>
              <a:ext cx="569407" cy="280446"/>
            </a:xfrm>
            <a:prstGeom prst="line">
              <a:avLst/>
            </a:prstGeom>
            <a:noFill/>
            <a:ln w="127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 flipH="1" flipV="1">
              <a:off x="1571692" y="1294227"/>
              <a:ext cx="569407" cy="280446"/>
            </a:xfrm>
            <a:prstGeom prst="line">
              <a:avLst/>
            </a:prstGeom>
            <a:noFill/>
            <a:ln w="127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pic>
        <p:nvPicPr>
          <p:cNvPr id="519" name="G_AB_(t)=_Theta(.pdf" descr="G_AB_(t)=_Theta(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01811" y="6776392"/>
            <a:ext cx="4381501" cy="342901"/>
          </a:xfrm>
          <a:prstGeom prst="rect">
            <a:avLst/>
          </a:prstGeom>
          <a:ln w="12700">
            <a:miter lim="400000"/>
          </a:ln>
        </p:spPr>
      </p:pic>
      <p:sp>
        <p:nvSpPr>
          <p:cNvPr id="520" name="Retarded (causal) Green's function:"/>
          <p:cNvSpPr txBox="1"/>
          <p:nvPr/>
        </p:nvSpPr>
        <p:spPr>
          <a:xfrm>
            <a:off x="468486" y="6195408"/>
            <a:ext cx="4426149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Retarded (causal) Green's function:</a:t>
            </a:r>
          </a:p>
        </p:txBody>
      </p:sp>
      <p:sp>
        <p:nvSpPr>
          <p:cNvPr id="521" name="Treat omega as a complex variable:"/>
          <p:cNvSpPr txBox="1"/>
          <p:nvPr/>
        </p:nvSpPr>
        <p:spPr>
          <a:xfrm>
            <a:off x="459110" y="7567009"/>
            <a:ext cx="4444901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Treat omega as a complex variable:</a:t>
            </a:r>
          </a:p>
        </p:txBody>
      </p:sp>
      <p:pic>
        <p:nvPicPr>
          <p:cNvPr id="522" name="int_-_infty^inft.pdf" descr="int_-_infty^inft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50093" y="8293735"/>
            <a:ext cx="8445501" cy="673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chrodinger equation"/>
          <p:cNvSpPr txBox="1"/>
          <p:nvPr>
            <p:ph type="title"/>
          </p:nvPr>
        </p:nvSpPr>
        <p:spPr>
          <a:xfrm>
            <a:off x="877341" y="270150"/>
            <a:ext cx="11704323" cy="800299"/>
          </a:xfrm>
          <a:prstGeom prst="rect">
            <a:avLst/>
          </a:prstGeom>
        </p:spPr>
        <p:txBody>
          <a:bodyPr/>
          <a:lstStyle>
            <a:lvl1pPr>
              <a:defRPr b="1" sz="40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Time-dependent (dynamical) correlations</a:t>
            </a:r>
          </a:p>
        </p:txBody>
      </p:sp>
      <p:sp>
        <p:nvSpPr>
          <p:cNvPr id="525" name="Spectral representation"/>
          <p:cNvSpPr txBox="1"/>
          <p:nvPr/>
        </p:nvSpPr>
        <p:spPr>
          <a:xfrm>
            <a:off x="366886" y="1002797"/>
            <a:ext cx="3159026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Spectral representation</a:t>
            </a:r>
          </a:p>
        </p:txBody>
      </p:sp>
      <p:pic>
        <p:nvPicPr>
          <p:cNvPr id="526" name="langle_psi_g|e^i.pdf" descr="langle_psi_g|e^i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56593" y="1686682"/>
            <a:ext cx="6921501" cy="1346201"/>
          </a:xfrm>
          <a:prstGeom prst="rect">
            <a:avLst/>
          </a:prstGeom>
          <a:ln w="12700">
            <a:miter lim="400000"/>
          </a:ln>
        </p:spPr>
      </p:pic>
      <p:sp>
        <p:nvSpPr>
          <p:cNvPr id="527" name="Fourier transform:"/>
          <p:cNvSpPr txBox="1"/>
          <p:nvPr/>
        </p:nvSpPr>
        <p:spPr>
          <a:xfrm>
            <a:off x="404986" y="2967715"/>
            <a:ext cx="2357438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Fourier transform:</a:t>
            </a:r>
          </a:p>
        </p:txBody>
      </p:sp>
      <p:pic>
        <p:nvPicPr>
          <p:cNvPr id="528" name="G_AB_(t)=.pdf" descr="G_AB_(t)=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81781" y="1739337"/>
            <a:ext cx="1181101" cy="292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9" name="G_AB_(_omega)=_i.pdf" descr="G_AB_(_omega)=_i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66166" y="3582177"/>
            <a:ext cx="3517901" cy="660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30" name="=_sum_n_langle_p.pdf" descr="=_sum_n_langle_p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043452" y="3550427"/>
            <a:ext cx="4965701" cy="723901"/>
          </a:xfrm>
          <a:prstGeom prst="rect">
            <a:avLst/>
          </a:prstGeom>
          <a:ln w="12700">
            <a:miter lim="400000"/>
          </a:ln>
        </p:spPr>
      </p:pic>
      <p:sp>
        <p:nvSpPr>
          <p:cNvPr id="531" name="Oval"/>
          <p:cNvSpPr/>
          <p:nvPr/>
        </p:nvSpPr>
        <p:spPr>
          <a:xfrm>
            <a:off x="6496922" y="3300975"/>
            <a:ext cx="2850209" cy="1222804"/>
          </a:xfrm>
          <a:prstGeom prst="ellipse">
            <a:avLst/>
          </a:prstGeom>
          <a:ln w="25400">
            <a:solidFill>
              <a:srgbClr val="FF2600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532" name="Problem"/>
          <p:cNvSpPr txBox="1"/>
          <p:nvPr/>
        </p:nvSpPr>
        <p:spPr>
          <a:xfrm>
            <a:off x="9091786" y="3174314"/>
            <a:ext cx="1022878" cy="407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 i="1" sz="2100">
                <a:solidFill>
                  <a:srgbClr val="FF2600"/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Problem</a:t>
            </a:r>
          </a:p>
        </p:txBody>
      </p:sp>
      <p:grpSp>
        <p:nvGrpSpPr>
          <p:cNvPr id="540" name="Group"/>
          <p:cNvGrpSpPr/>
          <p:nvPr/>
        </p:nvGrpSpPr>
        <p:grpSpPr>
          <a:xfrm>
            <a:off x="6484731" y="4425487"/>
            <a:ext cx="2860098" cy="1628371"/>
            <a:chOff x="0" y="0"/>
            <a:chExt cx="2860096" cy="1628370"/>
          </a:xfrm>
        </p:grpSpPr>
        <p:graphicFrame>
          <p:nvGraphicFramePr>
            <p:cNvPr id="533" name="Table"/>
            <p:cNvGraphicFramePr/>
            <p:nvPr/>
          </p:nvGraphicFramePr>
          <p:xfrm>
            <a:off x="448890" y="412550"/>
            <a:ext cx="2411207" cy="1215821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{2708684C-4D16-4618-839F-0558EEFCDFE6}</a:tableStyleId>
                </a:tblPr>
                <a:tblGrid>
                  <a:gridCol w="401867"/>
                  <a:gridCol w="401867"/>
                  <a:gridCol w="401867"/>
                  <a:gridCol w="401867"/>
                  <a:gridCol w="401867"/>
                  <a:gridCol w="401867"/>
                </a:tblGrid>
                <a:tr h="202636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  <a:lnT w="12700"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T w="12700"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T w="12700"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T w="12700"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T w="12700">
                        <a:miter lim="400000"/>
                      </a:lnT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  <a:lnT w="12700">
                        <a:miter lim="400000"/>
                      </a:lnT>
                    </a:tcPr>
                  </a:tc>
                </a:tr>
                <a:tr h="202636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</a:tcPr>
                  </a:tc>
                </a:tr>
                <a:tr h="202636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</a:tcPr>
                  </a:tc>
                </a:tr>
                <a:tr h="202636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</a:tcPr>
                  </a:tc>
                </a:tr>
                <a:tr h="202636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</a:tcPr>
                  </a:tc>
                </a:tr>
                <a:tr h="202636"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miter lim="400000"/>
                      </a:lnL>
                      <a:lnB w="1270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B w="1270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B w="1270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B w="1270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B w="12700">
                        <a:miter lim="400000"/>
                      </a:lnB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2200"/>
                        </a:pPr>
                      </a:p>
                    </a:txBody>
                    <a:tcPr marL="50800" marR="50800" marT="50800" marB="50800" anchor="ctr" anchorCtr="0" horzOverflow="overflow">
                      <a:lnR w="12700">
                        <a:miter lim="400000"/>
                      </a:lnR>
                      <a:lnB w="12700">
                        <a:miter lim="400000"/>
                      </a:lnB>
                    </a:tcPr>
                  </a:tc>
                </a:tr>
              </a:tbl>
            </a:graphicData>
          </a:graphic>
        </p:graphicFrame>
        <p:sp>
          <p:nvSpPr>
            <p:cNvPr id="534" name="space"/>
            <p:cNvSpPr txBox="1"/>
            <p:nvPr/>
          </p:nvSpPr>
          <p:spPr>
            <a:xfrm rot="16200000">
              <a:off x="-95989" y="893807"/>
              <a:ext cx="440892" cy="2489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15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space</a:t>
              </a:r>
            </a:p>
          </p:txBody>
        </p:sp>
        <p:sp>
          <p:nvSpPr>
            <p:cNvPr id="535" name="Line"/>
            <p:cNvSpPr/>
            <p:nvPr/>
          </p:nvSpPr>
          <p:spPr>
            <a:xfrm flipV="1">
              <a:off x="265181" y="696350"/>
              <a:ext cx="1" cy="64382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1308689" y="234167"/>
              <a:ext cx="683436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537" name="time"/>
            <p:cNvSpPr txBox="1"/>
            <p:nvPr/>
          </p:nvSpPr>
          <p:spPr>
            <a:xfrm>
              <a:off x="1452069" y="0"/>
              <a:ext cx="355809" cy="2489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marL="239324" indent="-239324" algn="l" defTabSz="478648">
                <a:tabLst>
                  <a:tab pos="952500" algn="l"/>
                  <a:tab pos="1905000" algn="l"/>
                  <a:tab pos="2870200" algn="l"/>
                  <a:tab pos="3822700" algn="l"/>
                  <a:tab pos="4775200" algn="l"/>
                  <a:tab pos="5740400" algn="l"/>
                  <a:tab pos="6692900" algn="l"/>
                  <a:tab pos="7658100" algn="l"/>
                  <a:tab pos="8610600" algn="l"/>
                  <a:tab pos="9563100" algn="l"/>
                  <a:tab pos="10528300" algn="l"/>
                </a:tabLst>
                <a:defRPr b="0" i="1" sz="15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lvl1pPr>
            </a:lstStyle>
            <a:p>
              <a:pPr/>
              <a:r>
                <a:t>time</a:t>
              </a:r>
            </a:p>
          </p:txBody>
        </p:sp>
        <p:sp>
          <p:nvSpPr>
            <p:cNvPr id="538" name="Oval"/>
            <p:cNvSpPr/>
            <p:nvPr/>
          </p:nvSpPr>
          <p:spPr>
            <a:xfrm>
              <a:off x="794322" y="1365471"/>
              <a:ext cx="98368" cy="102325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539" name="Oval"/>
            <p:cNvSpPr/>
            <p:nvPr/>
          </p:nvSpPr>
          <p:spPr>
            <a:xfrm>
              <a:off x="1591006" y="1365471"/>
              <a:ext cx="98369" cy="102325"/>
            </a:xfrm>
            <a:prstGeom prst="ellipse">
              <a:avLst/>
            </a:prstGeom>
            <a:solidFill>
              <a:srgbClr val="91919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t">
              <a:noAutofit/>
            </a:bodyPr>
            <a:lstStyle/>
            <a:p>
              <a:pPr algn="l" defTabSz="650240">
                <a:defRPr b="0" sz="1600"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</p:grpSp>
      <p:grpSp>
        <p:nvGrpSpPr>
          <p:cNvPr id="551" name="Group"/>
          <p:cNvGrpSpPr/>
          <p:nvPr/>
        </p:nvGrpSpPr>
        <p:grpSpPr>
          <a:xfrm>
            <a:off x="9560445" y="4425487"/>
            <a:ext cx="2860098" cy="1628371"/>
            <a:chOff x="0" y="0"/>
            <a:chExt cx="2860096" cy="1628370"/>
          </a:xfrm>
        </p:grpSpPr>
        <p:grpSp>
          <p:nvGrpSpPr>
            <p:cNvPr id="548" name="Group"/>
            <p:cNvGrpSpPr/>
            <p:nvPr/>
          </p:nvGrpSpPr>
          <p:grpSpPr>
            <a:xfrm>
              <a:off x="0" y="0"/>
              <a:ext cx="2860097" cy="1628371"/>
              <a:chOff x="0" y="0"/>
              <a:chExt cx="2860096" cy="1628370"/>
            </a:xfrm>
          </p:grpSpPr>
          <p:graphicFrame>
            <p:nvGraphicFramePr>
              <p:cNvPr id="541" name="Table"/>
              <p:cNvGraphicFramePr/>
              <p:nvPr/>
            </p:nvGraphicFramePr>
            <p:xfrm>
              <a:off x="448890" y="412550"/>
              <a:ext cx="2411207" cy="1215821"/>
            </p:xfrm>
            <a:graphic xmlns:a="http://schemas.openxmlformats.org/drawingml/2006/main">
              <a:graphicData uri="http://schemas.openxmlformats.org/drawingml/2006/table">
                <a:tbl>
                  <a:tblPr firstCol="0" firstRow="0" lastCol="0" lastRow="0" bandCol="0" bandRow="0" rtl="0">
                    <a:tableStyleId>{2708684C-4D16-4618-839F-0558EEFCDFE6}</a:tableStyleId>
                  </a:tblPr>
                  <a:tblGrid>
                    <a:gridCol w="401867"/>
                    <a:gridCol w="401867"/>
                    <a:gridCol w="401867"/>
                    <a:gridCol w="401867"/>
                    <a:gridCol w="401867"/>
                    <a:gridCol w="401867"/>
                  </a:tblGrid>
                  <a:tr h="202636"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miter lim="400000"/>
                        </a:lnL>
                        <a:lnT w="12700">
                          <a:miter lim="400000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T w="12700">
                          <a:miter lim="400000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T w="12700">
                          <a:miter lim="400000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T w="12700">
                          <a:miter lim="400000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T w="12700">
                          <a:miter lim="400000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R w="12700">
                          <a:miter lim="400000"/>
                        </a:lnR>
                        <a:lnT w="12700">
                          <a:miter lim="400000"/>
                        </a:lnT>
                      </a:tcPr>
                    </a:tc>
                  </a:tr>
                  <a:tr h="202636"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miter lim="400000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R w="12700">
                          <a:miter lim="400000"/>
                        </a:lnR>
                      </a:tcPr>
                    </a:tc>
                  </a:tr>
                  <a:tr h="202636"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miter lim="400000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R w="12700">
                          <a:miter lim="400000"/>
                        </a:lnR>
                      </a:tcPr>
                    </a:tc>
                  </a:tr>
                  <a:tr h="202636"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miter lim="400000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R w="12700">
                          <a:miter lim="400000"/>
                        </a:lnR>
                      </a:tcPr>
                    </a:tc>
                  </a:tr>
                  <a:tr h="202636"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miter lim="400000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R w="12700">
                          <a:miter lim="400000"/>
                        </a:lnR>
                      </a:tcPr>
                    </a:tc>
                  </a:tr>
                  <a:tr h="202636"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miter lim="400000"/>
                        </a:lnL>
                        <a:lnB w="12700"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B w="12700"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B w="12700"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B w="12700"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B w="12700">
                          <a:miter lim="400000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2200"/>
                          </a:pPr>
                        </a:p>
                      </a:txBody>
                      <a:tcPr marL="50800" marR="50800" marT="50800" marB="50800" anchor="ctr" anchorCtr="0" horzOverflow="overflow">
                        <a:lnR w="12700">
                          <a:miter lim="400000"/>
                        </a:lnR>
                        <a:lnB w="12700">
                          <a:miter lim="400000"/>
                        </a:lnB>
                      </a:tcPr>
                    </a:tc>
                  </a:tr>
                </a:tbl>
              </a:graphicData>
            </a:graphic>
          </p:graphicFrame>
          <p:sp>
            <p:nvSpPr>
              <p:cNvPr id="542" name="space"/>
              <p:cNvSpPr txBox="1"/>
              <p:nvPr/>
            </p:nvSpPr>
            <p:spPr>
              <a:xfrm rot="16200000">
                <a:off x="-95989" y="893807"/>
                <a:ext cx="440892" cy="24891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 marL="239324" indent="-239324" algn="l" defTabSz="478648">
                  <a:tabLst>
                    <a:tab pos="952500" algn="l"/>
                    <a:tab pos="1905000" algn="l"/>
                    <a:tab pos="2870200" algn="l"/>
                    <a:tab pos="3822700" algn="l"/>
                    <a:tab pos="4775200" algn="l"/>
                    <a:tab pos="5740400" algn="l"/>
                    <a:tab pos="6692900" algn="l"/>
                    <a:tab pos="7658100" algn="l"/>
                    <a:tab pos="8610600" algn="l"/>
                    <a:tab pos="9563100" algn="l"/>
                    <a:tab pos="10528300" algn="l"/>
                  </a:tabLst>
                  <a:defRPr b="0" i="1" sz="15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space</a:t>
                </a:r>
              </a:p>
            </p:txBody>
          </p:sp>
          <p:sp>
            <p:nvSpPr>
              <p:cNvPr id="543" name="Line"/>
              <p:cNvSpPr/>
              <p:nvPr/>
            </p:nvSpPr>
            <p:spPr>
              <a:xfrm flipV="1">
                <a:off x="265181" y="696350"/>
                <a:ext cx="1" cy="643829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544" name="Line"/>
              <p:cNvSpPr/>
              <p:nvPr/>
            </p:nvSpPr>
            <p:spPr>
              <a:xfrm>
                <a:off x="1308689" y="234167"/>
                <a:ext cx="683436" cy="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b="0" sz="220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  <a:sym typeface="Helvetica Neue Medium"/>
                  </a:defRPr>
                </a:pPr>
              </a:p>
            </p:txBody>
          </p:sp>
          <p:sp>
            <p:nvSpPr>
              <p:cNvPr id="545" name="time"/>
              <p:cNvSpPr txBox="1"/>
              <p:nvPr/>
            </p:nvSpPr>
            <p:spPr>
              <a:xfrm>
                <a:off x="1452069" y="0"/>
                <a:ext cx="355809" cy="24891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>
                <a:lvl1pPr marL="239324" indent="-239324" algn="l" defTabSz="478648">
                  <a:tabLst>
                    <a:tab pos="952500" algn="l"/>
                    <a:tab pos="1905000" algn="l"/>
                    <a:tab pos="2870200" algn="l"/>
                    <a:tab pos="3822700" algn="l"/>
                    <a:tab pos="4775200" algn="l"/>
                    <a:tab pos="5740400" algn="l"/>
                    <a:tab pos="6692900" algn="l"/>
                    <a:tab pos="7658100" algn="l"/>
                    <a:tab pos="8610600" algn="l"/>
                    <a:tab pos="9563100" algn="l"/>
                    <a:tab pos="10528300" algn="l"/>
                  </a:tabLst>
                  <a:defRPr b="0" i="1" sz="15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</a:lstStyle>
              <a:p>
                <a:pPr/>
                <a:r>
                  <a:t>time</a:t>
                </a:r>
              </a:p>
            </p:txBody>
          </p:sp>
          <p:sp>
            <p:nvSpPr>
              <p:cNvPr id="546" name="Oval"/>
              <p:cNvSpPr/>
              <p:nvPr/>
            </p:nvSpPr>
            <p:spPr>
              <a:xfrm>
                <a:off x="2000822" y="1365471"/>
                <a:ext cx="98368" cy="102325"/>
              </a:xfrm>
              <a:prstGeom prst="ellipse">
                <a:avLst/>
              </a:prstGeom>
              <a:solidFill>
                <a:srgbClr val="00000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  <p:sp>
            <p:nvSpPr>
              <p:cNvPr id="547" name="Oval"/>
              <p:cNvSpPr/>
              <p:nvPr/>
            </p:nvSpPr>
            <p:spPr>
              <a:xfrm>
                <a:off x="1591006" y="1365471"/>
                <a:ext cx="98369" cy="102325"/>
              </a:xfrm>
              <a:prstGeom prst="ellipse">
                <a:avLst/>
              </a:prstGeom>
              <a:solidFill>
                <a:srgbClr val="91919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t">
                <a:noAutofit/>
              </a:bodyPr>
              <a:lstStyle/>
              <a:p>
                <a:pPr algn="l" defTabSz="650240">
                  <a:defRPr b="0" sz="1600">
                    <a:uFill>
                      <a:solidFill>
                        <a:srgbClr val="000000"/>
                      </a:solidFill>
                    </a:u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pPr>
              </a:p>
            </p:txBody>
          </p:sp>
        </p:grpSp>
        <p:sp>
          <p:nvSpPr>
            <p:cNvPr id="549" name="Line"/>
            <p:cNvSpPr/>
            <p:nvPr/>
          </p:nvSpPr>
          <p:spPr>
            <a:xfrm flipV="1">
              <a:off x="1558992" y="1281527"/>
              <a:ext cx="569407" cy="280446"/>
            </a:xfrm>
            <a:prstGeom prst="line">
              <a:avLst/>
            </a:prstGeom>
            <a:noFill/>
            <a:ln w="127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 flipH="1" flipV="1">
              <a:off x="1571692" y="1294227"/>
              <a:ext cx="569407" cy="280446"/>
            </a:xfrm>
            <a:prstGeom prst="line">
              <a:avLst/>
            </a:prstGeom>
            <a:noFill/>
            <a:ln w="127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pic>
        <p:nvPicPr>
          <p:cNvPr id="552" name="G_AB_(t)=_Theta(.pdf" descr="G_AB_(t)=_Theta(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87511" y="5277792"/>
            <a:ext cx="4381501" cy="342901"/>
          </a:xfrm>
          <a:prstGeom prst="rect">
            <a:avLst/>
          </a:prstGeom>
          <a:ln w="12700">
            <a:miter lim="400000"/>
          </a:ln>
        </p:spPr>
      </p:pic>
      <p:sp>
        <p:nvSpPr>
          <p:cNvPr id="553" name="Retarded (causal) Green's function:"/>
          <p:cNvSpPr txBox="1"/>
          <p:nvPr/>
        </p:nvSpPr>
        <p:spPr>
          <a:xfrm>
            <a:off x="354186" y="4696809"/>
            <a:ext cx="4426149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Retarded (causal) Green's function:</a:t>
            </a:r>
          </a:p>
        </p:txBody>
      </p:sp>
      <p:sp>
        <p:nvSpPr>
          <p:cNvPr id="554" name="Treat omega as a complex variable:"/>
          <p:cNvSpPr txBox="1"/>
          <p:nvPr/>
        </p:nvSpPr>
        <p:spPr>
          <a:xfrm>
            <a:off x="344810" y="6068409"/>
            <a:ext cx="4444901" cy="431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239324" indent="-239324" algn="l" defTabSz="478648">
              <a:tabLst>
                <a:tab pos="952500" algn="l"/>
                <a:tab pos="1905000" algn="l"/>
                <a:tab pos="2870200" algn="l"/>
                <a:tab pos="3822700" algn="l"/>
                <a:tab pos="4775200" algn="l"/>
                <a:tab pos="5740400" algn="l"/>
                <a:tab pos="6692900" algn="l"/>
                <a:tab pos="7658100" algn="l"/>
                <a:tab pos="8610600" algn="l"/>
                <a:tab pos="9563100" algn="l"/>
                <a:tab pos="10528300" algn="l"/>
              </a:tabLst>
              <a:defRPr b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Treat omega as a complex variable:</a:t>
            </a:r>
          </a:p>
        </p:txBody>
      </p:sp>
      <p:pic>
        <p:nvPicPr>
          <p:cNvPr id="555" name="int_-_infty^inft.pdf" descr="int_-_infty^inft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35793" y="6795134"/>
            <a:ext cx="8445501" cy="673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56" name="1920px-Contour_of_KKR.svg.png" descr="1920px-Contour_of_KKR.svg.png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232826" y="6754306"/>
            <a:ext cx="3308697" cy="268142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