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5" name="Shape 125"/>
          <p:cNvSpPr/>
          <p:nvPr>
            <p:ph type="sldImg"/>
          </p:nvPr>
        </p:nvSpPr>
        <p:spPr>
          <a:xfrm>
            <a:off x="1143000" y="685800"/>
            <a:ext cx="4572000" cy="3429000"/>
          </a:xfrm>
          <a:prstGeom prst="rect">
            <a:avLst/>
          </a:prstGeom>
        </p:spPr>
        <p:txBody>
          <a:bodyPr/>
          <a:lstStyle/>
          <a:p>
            <a:pPr/>
          </a:p>
        </p:txBody>
      </p:sp>
      <p:sp>
        <p:nvSpPr>
          <p:cNvPr id="126" name="Shape 12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n-lt"/>
        <a:ea typeface="+mn-ea"/>
        <a:cs typeface="+mn-cs"/>
        <a:sym typeface="Avenir Roman"/>
      </a:defRPr>
    </a:lvl1pPr>
    <a:lvl2pPr indent="228600" defTabSz="457200" latinLnBrk="0">
      <a:lnSpc>
        <a:spcPct val="125000"/>
      </a:lnSpc>
      <a:defRPr sz="2400">
        <a:latin typeface="+mn-lt"/>
        <a:ea typeface="+mn-ea"/>
        <a:cs typeface="+mn-cs"/>
        <a:sym typeface="Avenir Roman"/>
      </a:defRPr>
    </a:lvl2pPr>
    <a:lvl3pPr indent="457200" defTabSz="457200" latinLnBrk="0">
      <a:lnSpc>
        <a:spcPct val="125000"/>
      </a:lnSpc>
      <a:defRPr sz="2400">
        <a:latin typeface="+mn-lt"/>
        <a:ea typeface="+mn-ea"/>
        <a:cs typeface="+mn-cs"/>
        <a:sym typeface="Avenir Roman"/>
      </a:defRPr>
    </a:lvl3pPr>
    <a:lvl4pPr indent="685800" defTabSz="457200" latinLnBrk="0">
      <a:lnSpc>
        <a:spcPct val="125000"/>
      </a:lnSpc>
      <a:defRPr sz="2400">
        <a:latin typeface="+mn-lt"/>
        <a:ea typeface="+mn-ea"/>
        <a:cs typeface="+mn-cs"/>
        <a:sym typeface="Avenir Roman"/>
      </a:defRPr>
    </a:lvl4pPr>
    <a:lvl5pPr indent="914400" defTabSz="457200" latinLnBrk="0">
      <a:lnSpc>
        <a:spcPct val="125000"/>
      </a:lnSpc>
      <a:defRPr sz="2400">
        <a:latin typeface="+mn-lt"/>
        <a:ea typeface="+mn-ea"/>
        <a:cs typeface="+mn-cs"/>
        <a:sym typeface="Avenir Roman"/>
      </a:defRPr>
    </a:lvl5pPr>
    <a:lvl6pPr indent="1143000" defTabSz="457200" latinLnBrk="0">
      <a:lnSpc>
        <a:spcPct val="125000"/>
      </a:lnSpc>
      <a:defRPr sz="2400">
        <a:latin typeface="+mn-lt"/>
        <a:ea typeface="+mn-ea"/>
        <a:cs typeface="+mn-cs"/>
        <a:sym typeface="Avenir Roman"/>
      </a:defRPr>
    </a:lvl6pPr>
    <a:lvl7pPr indent="1371600" defTabSz="457200" latinLnBrk="0">
      <a:lnSpc>
        <a:spcPct val="125000"/>
      </a:lnSpc>
      <a:defRPr sz="2400">
        <a:latin typeface="+mn-lt"/>
        <a:ea typeface="+mn-ea"/>
        <a:cs typeface="+mn-cs"/>
        <a:sym typeface="Avenir Roman"/>
      </a:defRPr>
    </a:lvl7pPr>
    <a:lvl8pPr indent="1600200" defTabSz="457200" latinLnBrk="0">
      <a:lnSpc>
        <a:spcPct val="125000"/>
      </a:lnSpc>
      <a:defRPr sz="2400">
        <a:latin typeface="+mn-lt"/>
        <a:ea typeface="+mn-ea"/>
        <a:cs typeface="+mn-cs"/>
        <a:sym typeface="Avenir Roman"/>
      </a:defRPr>
    </a:lvl8pPr>
    <a:lvl9pPr indent="1828800" defTabSz="457200" latinLnBrk="0">
      <a:lnSpc>
        <a:spcPct val="125000"/>
      </a:lnSpc>
      <a:defRPr sz="2400">
        <a:latin typeface="+mn-lt"/>
        <a:ea typeface="+mn-ea"/>
        <a:cs typeface="+mn-cs"/>
        <a:sym typeface="Avenir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33" indent="-296333" algn="ctr">
              <a:spcBef>
                <a:spcPts val="0"/>
              </a:spcBef>
              <a:defRPr sz="2400">
                <a:latin typeface="+mj-lt"/>
                <a:ea typeface="+mj-ea"/>
                <a:cs typeface="+mj-cs"/>
                <a:sym typeface="Helvetica"/>
              </a:defRPr>
            </a:lvl2pPr>
            <a:lvl3pPr marL="1185333" indent="-296333" algn="ctr">
              <a:spcBef>
                <a:spcPts val="0"/>
              </a:spcBef>
              <a:defRPr sz="2400">
                <a:latin typeface="+mj-lt"/>
                <a:ea typeface="+mj-ea"/>
                <a:cs typeface="+mj-cs"/>
                <a:sym typeface="Helvetica"/>
              </a:defRPr>
            </a:lvl3pPr>
            <a:lvl4pPr marL="1629833" indent="-296333" algn="ctr">
              <a:spcBef>
                <a:spcPts val="0"/>
              </a:spcBef>
              <a:defRPr sz="2400">
                <a:latin typeface="+mj-lt"/>
                <a:ea typeface="+mj-ea"/>
                <a:cs typeface="+mj-cs"/>
                <a:sym typeface="Helvetica"/>
              </a:defRPr>
            </a:lvl4pPr>
            <a:lvl5pPr marL="2074333" indent="-296333" algn="ctr">
              <a:spcBef>
                <a:spcPts val="0"/>
              </a:spcBef>
              <a:defRPr sz="24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txBox="1"/>
          <p:nvPr>
            <p:ph type="body" sz="quarter" idx="13"/>
          </p:nvPr>
        </p:nvSpPr>
        <p:spPr>
          <a:xfrm>
            <a:off x="1270000" y="4267200"/>
            <a:ext cx="10464800" cy="685800"/>
          </a:xfrm>
          <a:prstGeom prst="rect">
            <a:avLst/>
          </a:prstGeom>
        </p:spPr>
        <p:txBody>
          <a:bodyPr/>
          <a:lstStyle/>
          <a:p>
            <a:pPr marL="0" indent="0" algn="ctr">
              <a:spcBef>
                <a:spcPts val="0"/>
              </a:spcBef>
              <a:buSzTx/>
              <a:buNone/>
              <a:defRPr sz="3800"/>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2999419"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7" name="Title Text"/>
          <p:cNvSpPr txBox="1"/>
          <p:nvPr>
            <p:ph type="title"/>
          </p:nvPr>
        </p:nvSpPr>
        <p:spPr>
          <a:xfrm>
            <a:off x="975359" y="2796865"/>
            <a:ext cx="11054082" cy="2680157"/>
          </a:xfrm>
          <a:prstGeom prst="rect">
            <a:avLst/>
          </a:prstGeom>
        </p:spPr>
        <p:txBody>
          <a:bodyPr lIns="45263" tIns="45263" rIns="45263" bIns="45263">
            <a:noAutofit/>
          </a:bodyPr>
          <a:lstStyle>
            <a:lvl1pPr defTabSz="478648">
              <a:defRPr sz="8800">
                <a:uFill>
                  <a:solidFill>
                    <a:srgbClr val="000000"/>
                  </a:solidFill>
                </a:uFill>
                <a:latin typeface="Gill Sans"/>
                <a:ea typeface="Gill Sans"/>
                <a:cs typeface="Gill Sans"/>
                <a:sym typeface="Gill Sans"/>
              </a:defRPr>
            </a:lvl1pPr>
          </a:lstStyle>
          <a:p>
            <a:pPr/>
            <a:r>
              <a:t>Title Text</a:t>
            </a:r>
          </a:p>
        </p:txBody>
      </p:sp>
      <p:sp>
        <p:nvSpPr>
          <p:cNvPr id="118" name="Body Level One…"/>
          <p:cNvSpPr txBox="1"/>
          <p:nvPr>
            <p:ph type="body" sz="half" idx="1"/>
          </p:nvPr>
        </p:nvSpPr>
        <p:spPr>
          <a:xfrm>
            <a:off x="1950719" y="5477021"/>
            <a:ext cx="9103362" cy="3901441"/>
          </a:xfrm>
          <a:prstGeom prst="rect">
            <a:avLst/>
          </a:prstGeom>
        </p:spPr>
        <p:txBody>
          <a:bodyPr lIns="0" tIns="0" rIns="0" bIns="0" anchor="t">
            <a:noAutofit/>
          </a:bodyPr>
          <a:lstStyle>
            <a:lvl1pPr marL="0" indent="0" defTabSz="478648">
              <a:spcBef>
                <a:spcPts val="2400"/>
              </a:spcBef>
              <a:buSzTx/>
              <a:buNone/>
              <a:defRPr sz="4400">
                <a:uFill>
                  <a:solidFill>
                    <a:srgbClr val="000000"/>
                  </a:solidFill>
                </a:uFill>
                <a:latin typeface="Gill Sans"/>
                <a:ea typeface="Gill Sans"/>
                <a:cs typeface="Gill Sans"/>
                <a:sym typeface="Gill Sans"/>
              </a:defRPr>
            </a:lvl1pPr>
            <a:lvl2pPr marL="0" indent="336550" defTabSz="478648">
              <a:spcBef>
                <a:spcPts val="2400"/>
              </a:spcBef>
              <a:buSzTx/>
              <a:buNone/>
              <a:defRPr sz="4400">
                <a:uFill>
                  <a:solidFill>
                    <a:srgbClr val="000000"/>
                  </a:solidFill>
                </a:uFill>
                <a:latin typeface="Gill Sans"/>
                <a:ea typeface="Gill Sans"/>
                <a:cs typeface="Gill Sans"/>
                <a:sym typeface="Gill Sans"/>
              </a:defRPr>
            </a:lvl2pPr>
            <a:lvl3pPr marL="0" indent="673100" defTabSz="478648">
              <a:spcBef>
                <a:spcPts val="2400"/>
              </a:spcBef>
              <a:buSzTx/>
              <a:buNone/>
              <a:defRPr sz="4400">
                <a:uFill>
                  <a:solidFill>
                    <a:srgbClr val="000000"/>
                  </a:solidFill>
                </a:uFill>
                <a:latin typeface="Gill Sans"/>
                <a:ea typeface="Gill Sans"/>
                <a:cs typeface="Gill Sans"/>
                <a:sym typeface="Gill Sans"/>
              </a:defRPr>
            </a:lvl3pPr>
            <a:lvl4pPr marL="0" indent="1011237" defTabSz="478648">
              <a:spcBef>
                <a:spcPts val="2400"/>
              </a:spcBef>
              <a:buSzTx/>
              <a:buNone/>
              <a:defRPr sz="4400">
                <a:uFill>
                  <a:solidFill>
                    <a:srgbClr val="000000"/>
                  </a:solidFill>
                </a:uFill>
                <a:latin typeface="Gill Sans"/>
                <a:ea typeface="Gill Sans"/>
                <a:cs typeface="Gill Sans"/>
                <a:sym typeface="Gill Sans"/>
              </a:defRPr>
            </a:lvl4pPr>
            <a:lvl5pPr marL="0" indent="1347787" defTabSz="478648">
              <a:spcBef>
                <a:spcPts val="2400"/>
              </a:spcBef>
              <a:buSzTx/>
              <a:buNone/>
              <a:defRPr sz="4400">
                <a:uFill>
                  <a:solidFill>
                    <a:srgbClr val="000000"/>
                  </a:solidFill>
                </a:u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xfrm>
            <a:off x="9320107" y="8478585"/>
            <a:ext cx="3034454" cy="482601"/>
          </a:xfrm>
          <a:prstGeom prst="rect">
            <a:avLst/>
          </a:prstGeom>
        </p:spPr>
        <p:txBody>
          <a:bodyPr wrap="square" lIns="60022" tIns="60022" rIns="60022" bIns="60022" anchor="ctr">
            <a:spAutoFit/>
          </a:bodyPr>
          <a:lstStyle>
            <a:lvl1pPr algn="r" defTabSz="650240">
              <a:defRPr sz="1600">
                <a:uFill>
                  <a:solidFill>
                    <a:srgbClr val="000000"/>
                  </a:solidFill>
                </a:u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xfrm>
            <a:off x="952500" y="393700"/>
            <a:ext cx="11099800" cy="2159000"/>
          </a:xfrm>
          <a:prstGeom prst="rect">
            <a:avLst/>
          </a:prstGeom>
        </p:spPr>
        <p:txBody>
          <a:bodyPr/>
          <a:lstStyle/>
          <a:p>
            <a:pPr/>
            <a:r>
              <a:t>Title Text</a:t>
            </a:r>
          </a:p>
        </p:txBody>
      </p:sp>
      <p:sp>
        <p:nvSpPr>
          <p:cNvPr id="67" name="Body Level One…"/>
          <p:cNvSpPr txBox="1"/>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half" idx="13"/>
          </p:nvPr>
        </p:nvSpPr>
        <p:spPr>
          <a:xfrm>
            <a:off x="952500" y="889000"/>
            <a:ext cx="5334000" cy="79756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5092700"/>
            <a:ext cx="5334000" cy="3771900"/>
          </a:xfrm>
          <a:prstGeom prst="rect">
            <a:avLst/>
          </a:prstGeom>
        </p:spPr>
        <p:txBody>
          <a:bodyPr lIns="91439" tIns="45719" rIns="91439" bIns="45719" anchor="t">
            <a:noAutofit/>
          </a:bodyPr>
          <a:lstStyle/>
          <a:p>
            <a:pPr/>
          </a:p>
        </p:txBody>
      </p:sp>
      <p:sp>
        <p:nvSpPr>
          <p:cNvPr id="85" name="Image"/>
          <p:cNvSpPr/>
          <p:nvPr>
            <p:ph type="pic" sz="quarter" idx="15"/>
          </p:nvPr>
        </p:nvSpPr>
        <p:spPr>
          <a:xfrm>
            <a:off x="6724518" y="889000"/>
            <a:ext cx="5334002" cy="37719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1950"/>
            <a:ext cx="368504" cy="381000"/>
          </a:xfrm>
          <a:prstGeom prst="rect">
            <a:avLst/>
          </a:prstGeom>
          <a:ln w="12700">
            <a:miter lim="400000"/>
          </a:ln>
        </p:spPr>
        <p:txBody>
          <a:bodyPr wrap="none" lIns="50800" tIns="50800" rIns="50800" bIns="50800">
            <a:normAutofit fontScale="100000" lnSpcReduction="0"/>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image" Target="../media/image30.png"/><Relationship Id="rId10" Type="http://schemas.openxmlformats.org/officeDocument/2006/relationships/image" Target="../media/image3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image" Target="../media/image30.png"/><Relationship Id="rId10" Type="http://schemas.openxmlformats.org/officeDocument/2006/relationships/image" Target="../media/image31.png"/><Relationship Id="rId11" Type="http://schemas.openxmlformats.org/officeDocument/2006/relationships/image" Target="../media/image32.png"/><Relationship Id="rId12" Type="http://schemas.openxmlformats.org/officeDocument/2006/relationships/image" Target="../media/image33.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image" Target="../media/image30.png"/><Relationship Id="rId10" Type="http://schemas.openxmlformats.org/officeDocument/2006/relationships/image" Target="../media/image31.png"/><Relationship Id="rId11" Type="http://schemas.openxmlformats.org/officeDocument/2006/relationships/image" Target="../media/image34.png"/><Relationship Id="rId12" Type="http://schemas.openxmlformats.org/officeDocument/2006/relationships/image" Target="../media/image35.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image" Target="../media/image30.png"/><Relationship Id="rId10" Type="http://schemas.openxmlformats.org/officeDocument/2006/relationships/image" Target="../media/image31.png"/><Relationship Id="rId11" Type="http://schemas.openxmlformats.org/officeDocument/2006/relationships/image" Target="../media/image36.png"/><Relationship Id="rId12" Type="http://schemas.openxmlformats.org/officeDocument/2006/relationships/image" Target="../media/image37.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38.png"/><Relationship Id="rId7" Type="http://schemas.openxmlformats.org/officeDocument/2006/relationships/image" Target="../media/image39.png"/><Relationship Id="rId8" Type="http://schemas.openxmlformats.org/officeDocument/2006/relationships/image" Target="../media/image40.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26.png"/><Relationship Id="rId6" Type="http://schemas.openxmlformats.org/officeDocument/2006/relationships/image" Target="../media/image38.png"/><Relationship Id="rId7" Type="http://schemas.openxmlformats.org/officeDocument/2006/relationships/image" Target="../media/image39.png"/><Relationship Id="rId8" Type="http://schemas.openxmlformats.org/officeDocument/2006/relationships/image" Target="../media/image40.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6.png"/><Relationship Id="rId4" Type="http://schemas.openxmlformats.org/officeDocument/2006/relationships/image" Target="../media/image26.png"/><Relationship Id="rId5" Type="http://schemas.openxmlformats.org/officeDocument/2006/relationships/image" Target="../media/image38.png"/><Relationship Id="rId6" Type="http://schemas.openxmlformats.org/officeDocument/2006/relationships/image" Target="../media/image39.png"/><Relationship Id="rId7" Type="http://schemas.openxmlformats.org/officeDocument/2006/relationships/image" Target="../media/image40.png"/><Relationship Id="rId8" Type="http://schemas.openxmlformats.org/officeDocument/2006/relationships/image" Target="../media/image41.png"/><Relationship Id="rId9" Type="http://schemas.openxmlformats.org/officeDocument/2006/relationships/image" Target="../media/image42.png"/><Relationship Id="rId10" Type="http://schemas.openxmlformats.org/officeDocument/2006/relationships/image" Target="../media/image43.png"/><Relationship Id="rId11" Type="http://schemas.openxmlformats.org/officeDocument/2006/relationships/image" Target="../media/image23.png"/><Relationship Id="rId12" Type="http://schemas.openxmlformats.org/officeDocument/2006/relationships/image" Target="../media/image44.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9.png"/><Relationship Id="rId4" Type="http://schemas.openxmlformats.org/officeDocument/2006/relationships/image" Target="../media/image26.png"/><Relationship Id="rId5" Type="http://schemas.openxmlformats.org/officeDocument/2006/relationships/image" Target="../media/image38.png"/><Relationship Id="rId6" Type="http://schemas.openxmlformats.org/officeDocument/2006/relationships/image" Target="../media/image39.png"/><Relationship Id="rId7" Type="http://schemas.openxmlformats.org/officeDocument/2006/relationships/image" Target="../media/image40.png"/><Relationship Id="rId8" Type="http://schemas.openxmlformats.org/officeDocument/2006/relationships/image" Target="../media/image41.png"/><Relationship Id="rId9" Type="http://schemas.openxmlformats.org/officeDocument/2006/relationships/image" Target="../media/image42.png"/><Relationship Id="rId10" Type="http://schemas.openxmlformats.org/officeDocument/2006/relationships/image" Target="../media/image43.png"/><Relationship Id="rId11" Type="http://schemas.openxmlformats.org/officeDocument/2006/relationships/image" Target="../media/image23.png"/><Relationship Id="rId12" Type="http://schemas.openxmlformats.org/officeDocument/2006/relationships/image" Target="../media/image44.png"/><Relationship Id="rId13" Type="http://schemas.openxmlformats.org/officeDocument/2006/relationships/image" Target="../media/image45.png"/><Relationship Id="rId14" Type="http://schemas.openxmlformats.org/officeDocument/2006/relationships/image" Target="../media/image24.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5.png"/><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6.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6.png"/><Relationship Id="rId3" Type="http://schemas.openxmlformats.org/officeDocument/2006/relationships/image" Target="../media/image47.png"/><Relationship Id="rId4" Type="http://schemas.openxmlformats.org/officeDocument/2006/relationships/image" Target="../media/image22.png"/><Relationship Id="rId5" Type="http://schemas.openxmlformats.org/officeDocument/2006/relationships/image" Target="../media/image18.png"/><Relationship Id="rId6" Type="http://schemas.openxmlformats.org/officeDocument/2006/relationships/image" Target="../media/image9.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47.png"/><Relationship Id="rId4" Type="http://schemas.openxmlformats.org/officeDocument/2006/relationships/image" Target="../media/image22.png"/><Relationship Id="rId5" Type="http://schemas.openxmlformats.org/officeDocument/2006/relationships/image" Target="../media/image48.png"/><Relationship Id="rId6" Type="http://schemas.openxmlformats.org/officeDocument/2006/relationships/image" Target="../media/image17.png"/><Relationship Id="rId7" Type="http://schemas.openxmlformats.org/officeDocument/2006/relationships/image" Target="../media/image18.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47.png"/><Relationship Id="rId4" Type="http://schemas.openxmlformats.org/officeDocument/2006/relationships/image" Target="../media/image22.png"/><Relationship Id="rId5" Type="http://schemas.openxmlformats.org/officeDocument/2006/relationships/image" Target="../media/image18.png"/><Relationship Id="rId6" Type="http://schemas.openxmlformats.org/officeDocument/2006/relationships/image" Target="../media/image49.png"/><Relationship Id="rId7" Type="http://schemas.openxmlformats.org/officeDocument/2006/relationships/image" Target="../media/image50.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2.png"/><Relationship Id="rId3" Type="http://schemas.openxmlformats.org/officeDocument/2006/relationships/image" Target="../media/image9.png"/><Relationship Id="rId4" Type="http://schemas.openxmlformats.org/officeDocument/2006/relationships/image" Target="../media/image51.png"/><Relationship Id="rId5" Type="http://schemas.openxmlformats.org/officeDocument/2006/relationships/image" Target="../media/image6.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26.png"/><Relationship Id="rId4" Type="http://schemas.openxmlformats.org/officeDocument/2006/relationships/image" Target="../media/image23.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26.png"/><Relationship Id="rId4" Type="http://schemas.openxmlformats.org/officeDocument/2006/relationships/image" Target="../media/image23.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26.png"/><Relationship Id="rId4" Type="http://schemas.openxmlformats.org/officeDocument/2006/relationships/image" Target="../media/image23.png"/><Relationship Id="rId5" Type="http://schemas.openxmlformats.org/officeDocument/2006/relationships/image" Target="../media/image6.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26.png"/><Relationship Id="rId4" Type="http://schemas.openxmlformats.org/officeDocument/2006/relationships/image" Target="../media/image23.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8.png"/><Relationship Id="rId7" Type="http://schemas.openxmlformats.org/officeDocument/2006/relationships/image" Target="../media/image13.png"/><Relationship Id="rId8" Type="http://schemas.openxmlformats.org/officeDocument/2006/relationships/image" Target="../media/image14.png"/><Relationship Id="rId9" Type="http://schemas.openxmlformats.org/officeDocument/2006/relationships/image" Target="../media/image6.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7" Type="http://schemas.openxmlformats.org/officeDocument/2006/relationships/image" Target="../media/image19.png"/><Relationship Id="rId8" Type="http://schemas.openxmlformats.org/officeDocument/2006/relationships/image" Target="../media/image20.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120 deg order on triangular lattice"/>
          <p:cNvSpPr txBox="1"/>
          <p:nvPr/>
        </p:nvSpPr>
        <p:spPr>
          <a:xfrm>
            <a:off x="1892299" y="13056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235584">
              <a:defRPr sz="3010">
                <a:uFill>
                  <a:solidFill>
                    <a:srgbClr val="000000"/>
                  </a:solidFill>
                </a:uFill>
                <a:latin typeface="Chalkboard SE Bold"/>
                <a:ea typeface="Chalkboard SE Bold"/>
                <a:cs typeface="Chalkboard SE Bold"/>
                <a:sym typeface="Chalkboard SE Bold"/>
              </a:defRPr>
            </a:lvl1pPr>
          </a:lstStyle>
          <a:p>
            <a:pPr/>
            <a:r>
              <a:t>Unfolding of bandstructres </a:t>
            </a:r>
          </a:p>
        </p:txBody>
      </p:sp>
      <p:pic>
        <p:nvPicPr>
          <p:cNvPr id="129" name="Image" descr="Image"/>
          <p:cNvPicPr>
            <a:picLocks noChangeAspect="1"/>
          </p:cNvPicPr>
          <p:nvPr/>
        </p:nvPicPr>
        <p:blipFill>
          <a:blip r:embed="rId2">
            <a:extLst/>
          </a:blip>
          <a:srcRect l="0" t="0" r="51059" b="0"/>
          <a:stretch>
            <a:fillRect/>
          </a:stretch>
        </p:blipFill>
        <p:spPr>
          <a:xfrm>
            <a:off x="-171450" y="2978150"/>
            <a:ext cx="5189885" cy="5194300"/>
          </a:xfrm>
          <a:prstGeom prst="rect">
            <a:avLst/>
          </a:prstGeom>
          <a:ln w="12700">
            <a:miter lim="400000"/>
          </a:ln>
        </p:spPr>
      </p:pic>
      <p:pic>
        <p:nvPicPr>
          <p:cNvPr id="130" name="Image" descr="Image"/>
          <p:cNvPicPr>
            <a:picLocks noChangeAspect="1"/>
          </p:cNvPicPr>
          <p:nvPr/>
        </p:nvPicPr>
        <p:blipFill>
          <a:blip r:embed="rId2">
            <a:extLst/>
          </a:blip>
          <a:srcRect l="53173" t="0" r="0" b="0"/>
          <a:stretch>
            <a:fillRect/>
          </a:stretch>
        </p:blipFill>
        <p:spPr>
          <a:xfrm>
            <a:off x="7740650" y="2978150"/>
            <a:ext cx="4965700" cy="5194300"/>
          </a:xfrm>
          <a:prstGeom prst="rect">
            <a:avLst/>
          </a:prstGeom>
          <a:ln w="12700">
            <a:miter lim="400000"/>
          </a:ln>
        </p:spPr>
      </p:pic>
      <p:sp>
        <p:nvSpPr>
          <p:cNvPr id="131" name="Arrow"/>
          <p:cNvSpPr/>
          <p:nvPr/>
        </p:nvSpPr>
        <p:spPr>
          <a:xfrm>
            <a:off x="5401419" y="4940300"/>
            <a:ext cx="1956297" cy="1270000"/>
          </a:xfrm>
          <a:prstGeom prst="rightArrow">
            <a:avLst>
              <a:gd name="adj1" fmla="val 32000"/>
              <a:gd name="adj2" fmla="val 64000"/>
            </a:avLst>
          </a:prstGeom>
          <a:solidFill>
            <a:srgbClr val="0433FF"/>
          </a:solidFill>
          <a:ln w="25400">
            <a:solidFill>
              <a:schemeClr val="accent1"/>
            </a:solidFill>
          </a:ln>
          <a:effectLst>
            <a:outerShdw sx="100000" sy="100000" kx="0" ky="0" algn="b" rotWithShape="0" blurRad="38100" dist="25400" dir="5400000">
              <a:srgbClr val="000000">
                <a:alpha val="50000"/>
              </a:srgbClr>
            </a:outerShdw>
          </a:effectLst>
        </p:spPr>
        <p:txBody>
          <a:bodyPr lIns="50800" tIns="50800" rIns="50800" bIns="50800" anchor="ctr"/>
          <a:lstStyle/>
          <a:p>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9"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380"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395" name="Group"/>
          <p:cNvGrpSpPr/>
          <p:nvPr/>
        </p:nvGrpSpPr>
        <p:grpSpPr>
          <a:xfrm>
            <a:off x="998659" y="2687938"/>
            <a:ext cx="3131933" cy="2593407"/>
            <a:chOff x="0" y="0"/>
            <a:chExt cx="3131931" cy="2593406"/>
          </a:xfrm>
        </p:grpSpPr>
        <p:pic>
          <p:nvPicPr>
            <p:cNvPr id="381"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382"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383"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384"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385"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386"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87"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388"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389"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90"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391"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392"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393"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394"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427" name="Group"/>
          <p:cNvGrpSpPr/>
          <p:nvPr/>
        </p:nvGrpSpPr>
        <p:grpSpPr>
          <a:xfrm>
            <a:off x="5989768" y="1968008"/>
            <a:ext cx="6880518" cy="3465174"/>
            <a:chOff x="0" y="0"/>
            <a:chExt cx="6880516" cy="3465172"/>
          </a:xfrm>
        </p:grpSpPr>
        <p:grpSp>
          <p:nvGrpSpPr>
            <p:cNvPr id="418" name="Group"/>
            <p:cNvGrpSpPr/>
            <p:nvPr/>
          </p:nvGrpSpPr>
          <p:grpSpPr>
            <a:xfrm>
              <a:off x="0" y="131802"/>
              <a:ext cx="4962834" cy="3333371"/>
              <a:chOff x="0" y="0"/>
              <a:chExt cx="4962833" cy="3333369"/>
            </a:xfrm>
          </p:grpSpPr>
          <p:pic>
            <p:nvPicPr>
              <p:cNvPr id="396"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397"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398"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399"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00"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01"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02"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03"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04"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05"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06"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07"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08"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09"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10"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11"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12"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13"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14"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15"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16"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17"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419"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420"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421"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422"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423"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24"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25"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426"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428"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429" name="m_n_end_pmatrix_.pdf" descr="m_n_end_pmatrix_.pdf"/>
          <p:cNvPicPr>
            <a:picLocks noChangeAspect="1"/>
          </p:cNvPicPr>
          <p:nvPr/>
        </p:nvPicPr>
        <p:blipFill>
          <a:blip r:embed="rId6">
            <a:extLst/>
          </a:blip>
          <a:stretch>
            <a:fillRect/>
          </a:stretch>
        </p:blipFill>
        <p:spPr>
          <a:xfrm>
            <a:off x="1001514" y="6825307"/>
            <a:ext cx="2044701" cy="495301"/>
          </a:xfrm>
          <a:prstGeom prst="rect">
            <a:avLst/>
          </a:prstGeom>
          <a:ln w="12700">
            <a:miter lim="400000"/>
          </a:ln>
        </p:spPr>
      </p:pic>
      <p:pic>
        <p:nvPicPr>
          <p:cNvPr id="430" name="tilde_m_tilde_n_.pdf" descr="tilde_m_tilde_n_.pdf"/>
          <p:cNvPicPr>
            <a:picLocks noChangeAspect="1"/>
          </p:cNvPicPr>
          <p:nvPr/>
        </p:nvPicPr>
        <p:blipFill>
          <a:blip r:embed="rId7">
            <a:extLst/>
          </a:blip>
          <a:stretch>
            <a:fillRect/>
          </a:stretch>
        </p:blipFill>
        <p:spPr>
          <a:xfrm>
            <a:off x="985093" y="7793136"/>
            <a:ext cx="2222501" cy="495301"/>
          </a:xfrm>
          <a:prstGeom prst="rect">
            <a:avLst/>
          </a:prstGeom>
          <a:ln w="12700">
            <a:miter lim="400000"/>
          </a:ln>
        </p:spPr>
      </p:pic>
      <p:pic>
        <p:nvPicPr>
          <p:cNvPr id="431" name="mathbf_tilde_R_&amp;.pdf" descr="mathbf_tilde_R_&amp;.pdf"/>
          <p:cNvPicPr>
            <a:picLocks noChangeAspect="1"/>
          </p:cNvPicPr>
          <p:nvPr/>
        </p:nvPicPr>
        <p:blipFill>
          <a:blip r:embed="rId8">
            <a:extLst/>
          </a:blip>
          <a:stretch>
            <a:fillRect/>
          </a:stretch>
        </p:blipFill>
        <p:spPr>
          <a:xfrm>
            <a:off x="1169193" y="5964425"/>
            <a:ext cx="2590801" cy="558801"/>
          </a:xfrm>
          <a:prstGeom prst="rect">
            <a:avLst/>
          </a:prstGeom>
          <a:ln w="12700">
            <a:miter lim="400000"/>
          </a:ln>
        </p:spPr>
      </p:pic>
      <p:pic>
        <p:nvPicPr>
          <p:cNvPr id="432" name="tilde_m_tilde_n_.pdf" descr="tilde_m_tilde_n_.pdf"/>
          <p:cNvPicPr>
            <a:picLocks noChangeAspect="1"/>
          </p:cNvPicPr>
          <p:nvPr/>
        </p:nvPicPr>
        <p:blipFill>
          <a:blip r:embed="rId9">
            <a:extLst/>
          </a:blip>
          <a:stretch>
            <a:fillRect/>
          </a:stretch>
        </p:blipFill>
        <p:spPr>
          <a:xfrm>
            <a:off x="4237682" y="7758360"/>
            <a:ext cx="2819401" cy="495301"/>
          </a:xfrm>
          <a:prstGeom prst="rect">
            <a:avLst/>
          </a:prstGeom>
          <a:ln w="12700">
            <a:miter lim="400000"/>
          </a:ln>
        </p:spPr>
      </p:pic>
      <p:pic>
        <p:nvPicPr>
          <p:cNvPr id="433" name="text_Flavor_=_op.pdf" descr="text_Flavor_=_op.pdf"/>
          <p:cNvPicPr>
            <a:picLocks noChangeAspect="1"/>
          </p:cNvPicPr>
          <p:nvPr/>
        </p:nvPicPr>
        <p:blipFill>
          <a:blip r:embed="rId10">
            <a:extLst/>
          </a:blip>
          <a:stretch>
            <a:fillRect/>
          </a:stretch>
        </p:blipFill>
        <p:spPr>
          <a:xfrm>
            <a:off x="4224188" y="8535739"/>
            <a:ext cx="3035301" cy="495301"/>
          </a:xfrm>
          <a:prstGeom prst="rect">
            <a:avLst/>
          </a:prstGeom>
          <a:ln w="12700">
            <a:miter lim="400000"/>
          </a:ln>
        </p:spPr>
      </p:pic>
      <p:sp>
        <p:nvSpPr>
          <p:cNvPr id="434" name="Line"/>
          <p:cNvSpPr/>
          <p:nvPr/>
        </p:nvSpPr>
        <p:spPr>
          <a:xfrm>
            <a:off x="3361134" y="7912596"/>
            <a:ext cx="779539" cy="874846"/>
          </a:xfrm>
          <a:custGeom>
            <a:avLst/>
            <a:gdLst/>
            <a:ahLst/>
            <a:cxnLst>
              <a:cxn ang="0">
                <a:pos x="wd2" y="hd2"/>
              </a:cxn>
              <a:cxn ang="5400000">
                <a:pos x="wd2" y="hd2"/>
              </a:cxn>
              <a:cxn ang="10800000">
                <a:pos x="wd2" y="hd2"/>
              </a:cxn>
              <a:cxn ang="16200000">
                <a:pos x="wd2" y="hd2"/>
              </a:cxn>
            </a:cxnLst>
            <a:rect l="0" t="0" r="r" b="b"/>
            <a:pathLst>
              <a:path w="21465" h="21600" fill="norm" stroke="1" extrusionOk="0">
                <a:moveTo>
                  <a:pt x="19446" y="0"/>
                </a:moveTo>
                <a:cubicBezTo>
                  <a:pt x="18999" y="1341"/>
                  <a:pt x="18064" y="2509"/>
                  <a:pt x="16789" y="3316"/>
                </a:cubicBezTo>
                <a:cubicBezTo>
                  <a:pt x="14418" y="4817"/>
                  <a:pt x="11379" y="4858"/>
                  <a:pt x="8469" y="4721"/>
                </a:cubicBezTo>
                <a:cubicBezTo>
                  <a:pt x="5634" y="4587"/>
                  <a:pt x="2807" y="4329"/>
                  <a:pt x="0" y="3949"/>
                </a:cubicBezTo>
                <a:cubicBezTo>
                  <a:pt x="4351" y="5322"/>
                  <a:pt x="8523" y="7113"/>
                  <a:pt x="12444" y="9291"/>
                </a:cubicBezTo>
                <a:cubicBezTo>
                  <a:pt x="15412" y="10939"/>
                  <a:pt x="18269" y="12854"/>
                  <a:pt x="19953" y="15585"/>
                </a:cubicBezTo>
                <a:cubicBezTo>
                  <a:pt x="21085" y="17420"/>
                  <a:pt x="21600" y="19505"/>
                  <a:pt x="21435" y="21600"/>
                </a:cubicBezTo>
              </a:path>
            </a:pathLst>
          </a:custGeom>
          <a:ln w="50800">
            <a:solidFill>
              <a:schemeClr val="accent1"/>
            </a:solidFill>
          </a:ln>
          <a:effectLst>
            <a:outerShdw sx="100000" sy="100000" kx="0" ky="0" algn="b" rotWithShape="0" blurRad="38100" dist="25400" dir="5400000">
              <a:srgbClr val="000000">
                <a:alpha val="50000"/>
              </a:srgbClr>
            </a:outerShdw>
          </a:effectLst>
        </p:spPr>
        <p:txBody>
          <a:bodyPr lIns="45718" tIns="45718" rIns="45718" bIns="45718"/>
          <a:lstStyle/>
          <a:p>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6"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437"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452" name="Group"/>
          <p:cNvGrpSpPr/>
          <p:nvPr/>
        </p:nvGrpSpPr>
        <p:grpSpPr>
          <a:xfrm>
            <a:off x="998659" y="2687938"/>
            <a:ext cx="3131933" cy="2593407"/>
            <a:chOff x="0" y="0"/>
            <a:chExt cx="3131931" cy="2593406"/>
          </a:xfrm>
        </p:grpSpPr>
        <p:pic>
          <p:nvPicPr>
            <p:cNvPr id="438"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439"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440"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441"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442"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443"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44"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445"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446"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47"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448"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449"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450"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451"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484" name="Group"/>
          <p:cNvGrpSpPr/>
          <p:nvPr/>
        </p:nvGrpSpPr>
        <p:grpSpPr>
          <a:xfrm>
            <a:off x="5989768" y="1968008"/>
            <a:ext cx="6880518" cy="3465174"/>
            <a:chOff x="0" y="0"/>
            <a:chExt cx="6880516" cy="3465172"/>
          </a:xfrm>
        </p:grpSpPr>
        <p:grpSp>
          <p:nvGrpSpPr>
            <p:cNvPr id="475" name="Group"/>
            <p:cNvGrpSpPr/>
            <p:nvPr/>
          </p:nvGrpSpPr>
          <p:grpSpPr>
            <a:xfrm>
              <a:off x="0" y="131802"/>
              <a:ext cx="4962834" cy="3333371"/>
              <a:chOff x="0" y="0"/>
              <a:chExt cx="4962833" cy="3333369"/>
            </a:xfrm>
          </p:grpSpPr>
          <p:pic>
            <p:nvPicPr>
              <p:cNvPr id="453"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454"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55"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56"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57"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58"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59"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60"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61"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62"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63"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64"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65"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66"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467"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468"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69"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470"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71"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72"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73"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474"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476"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477"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478"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479"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480"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81"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482"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483"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485"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486" name="m_n_end_pmatrix_.pdf" descr="m_n_end_pmatrix_.pdf"/>
          <p:cNvPicPr>
            <a:picLocks noChangeAspect="1"/>
          </p:cNvPicPr>
          <p:nvPr/>
        </p:nvPicPr>
        <p:blipFill>
          <a:blip r:embed="rId6">
            <a:extLst/>
          </a:blip>
          <a:stretch>
            <a:fillRect/>
          </a:stretch>
        </p:blipFill>
        <p:spPr>
          <a:xfrm>
            <a:off x="1001514" y="6825307"/>
            <a:ext cx="2044701" cy="495301"/>
          </a:xfrm>
          <a:prstGeom prst="rect">
            <a:avLst/>
          </a:prstGeom>
          <a:ln w="12700">
            <a:miter lim="400000"/>
          </a:ln>
        </p:spPr>
      </p:pic>
      <p:pic>
        <p:nvPicPr>
          <p:cNvPr id="487" name="tilde_m_tilde_n_.pdf" descr="tilde_m_tilde_n_.pdf"/>
          <p:cNvPicPr>
            <a:picLocks noChangeAspect="1"/>
          </p:cNvPicPr>
          <p:nvPr/>
        </p:nvPicPr>
        <p:blipFill>
          <a:blip r:embed="rId7">
            <a:extLst/>
          </a:blip>
          <a:stretch>
            <a:fillRect/>
          </a:stretch>
        </p:blipFill>
        <p:spPr>
          <a:xfrm>
            <a:off x="985093" y="7793136"/>
            <a:ext cx="2222501" cy="495301"/>
          </a:xfrm>
          <a:prstGeom prst="rect">
            <a:avLst/>
          </a:prstGeom>
          <a:ln w="12700">
            <a:miter lim="400000"/>
          </a:ln>
        </p:spPr>
      </p:pic>
      <p:pic>
        <p:nvPicPr>
          <p:cNvPr id="488" name="mathbf_tilde_R_&amp;.pdf" descr="mathbf_tilde_R_&amp;.pdf"/>
          <p:cNvPicPr>
            <a:picLocks noChangeAspect="1"/>
          </p:cNvPicPr>
          <p:nvPr/>
        </p:nvPicPr>
        <p:blipFill>
          <a:blip r:embed="rId8">
            <a:extLst/>
          </a:blip>
          <a:stretch>
            <a:fillRect/>
          </a:stretch>
        </p:blipFill>
        <p:spPr>
          <a:xfrm>
            <a:off x="1169193" y="5964425"/>
            <a:ext cx="2590801" cy="558801"/>
          </a:xfrm>
          <a:prstGeom prst="rect">
            <a:avLst/>
          </a:prstGeom>
          <a:ln w="12700">
            <a:miter lim="400000"/>
          </a:ln>
        </p:spPr>
      </p:pic>
      <p:pic>
        <p:nvPicPr>
          <p:cNvPr id="489" name="tilde_m_tilde_n_.pdf" descr="tilde_m_tilde_n_.pdf"/>
          <p:cNvPicPr>
            <a:picLocks noChangeAspect="1"/>
          </p:cNvPicPr>
          <p:nvPr/>
        </p:nvPicPr>
        <p:blipFill>
          <a:blip r:embed="rId9">
            <a:extLst/>
          </a:blip>
          <a:stretch>
            <a:fillRect/>
          </a:stretch>
        </p:blipFill>
        <p:spPr>
          <a:xfrm>
            <a:off x="4237682" y="7758360"/>
            <a:ext cx="2819401" cy="495301"/>
          </a:xfrm>
          <a:prstGeom prst="rect">
            <a:avLst/>
          </a:prstGeom>
          <a:ln w="12700">
            <a:miter lim="400000"/>
          </a:ln>
        </p:spPr>
      </p:pic>
      <p:pic>
        <p:nvPicPr>
          <p:cNvPr id="490" name="text_Flavor_=_op.pdf" descr="text_Flavor_=_op.pdf"/>
          <p:cNvPicPr>
            <a:picLocks noChangeAspect="1"/>
          </p:cNvPicPr>
          <p:nvPr/>
        </p:nvPicPr>
        <p:blipFill>
          <a:blip r:embed="rId10">
            <a:extLst/>
          </a:blip>
          <a:stretch>
            <a:fillRect/>
          </a:stretch>
        </p:blipFill>
        <p:spPr>
          <a:xfrm>
            <a:off x="4224188" y="8535739"/>
            <a:ext cx="3035301" cy="495301"/>
          </a:xfrm>
          <a:prstGeom prst="rect">
            <a:avLst/>
          </a:prstGeom>
          <a:ln w="12700">
            <a:miter lim="400000"/>
          </a:ln>
        </p:spPr>
      </p:pic>
      <p:sp>
        <p:nvSpPr>
          <p:cNvPr id="491" name="Line"/>
          <p:cNvSpPr/>
          <p:nvPr/>
        </p:nvSpPr>
        <p:spPr>
          <a:xfrm>
            <a:off x="3361134" y="7912596"/>
            <a:ext cx="779539" cy="874846"/>
          </a:xfrm>
          <a:custGeom>
            <a:avLst/>
            <a:gdLst/>
            <a:ahLst/>
            <a:cxnLst>
              <a:cxn ang="0">
                <a:pos x="wd2" y="hd2"/>
              </a:cxn>
              <a:cxn ang="5400000">
                <a:pos x="wd2" y="hd2"/>
              </a:cxn>
              <a:cxn ang="10800000">
                <a:pos x="wd2" y="hd2"/>
              </a:cxn>
              <a:cxn ang="16200000">
                <a:pos x="wd2" y="hd2"/>
              </a:cxn>
            </a:cxnLst>
            <a:rect l="0" t="0" r="r" b="b"/>
            <a:pathLst>
              <a:path w="21465" h="21600" fill="norm" stroke="1" extrusionOk="0">
                <a:moveTo>
                  <a:pt x="19446" y="0"/>
                </a:moveTo>
                <a:cubicBezTo>
                  <a:pt x="18999" y="1341"/>
                  <a:pt x="18064" y="2509"/>
                  <a:pt x="16789" y="3316"/>
                </a:cubicBezTo>
                <a:cubicBezTo>
                  <a:pt x="14418" y="4817"/>
                  <a:pt x="11379" y="4858"/>
                  <a:pt x="8469" y="4721"/>
                </a:cubicBezTo>
                <a:cubicBezTo>
                  <a:pt x="5634" y="4587"/>
                  <a:pt x="2807" y="4329"/>
                  <a:pt x="0" y="3949"/>
                </a:cubicBezTo>
                <a:cubicBezTo>
                  <a:pt x="4351" y="5322"/>
                  <a:pt x="8523" y="7113"/>
                  <a:pt x="12444" y="9291"/>
                </a:cubicBezTo>
                <a:cubicBezTo>
                  <a:pt x="15412" y="10939"/>
                  <a:pt x="18269" y="12854"/>
                  <a:pt x="19953" y="15585"/>
                </a:cubicBezTo>
                <a:cubicBezTo>
                  <a:pt x="21085" y="17420"/>
                  <a:pt x="21600" y="19505"/>
                  <a:pt x="21435" y="21600"/>
                </a:cubicBezTo>
              </a:path>
            </a:pathLst>
          </a:custGeom>
          <a:ln w="50800">
            <a:solidFill>
              <a:schemeClr val="accent1"/>
            </a:solidFill>
          </a:ln>
          <a:effectLst>
            <a:outerShdw sx="100000" sy="100000" kx="0" ky="0" algn="b" rotWithShape="0" blurRad="38100" dist="25400" dir="5400000">
              <a:srgbClr val="000000">
                <a:alpha val="50000"/>
              </a:srgbClr>
            </a:outerShdw>
          </a:effectLst>
        </p:spPr>
        <p:txBody>
          <a:bodyPr lIns="45718" tIns="45718" rIns="45718" bIns="45718"/>
          <a:lstStyle/>
          <a:p>
            <a:pPr/>
          </a:p>
        </p:txBody>
      </p:sp>
      <p:sp>
        <p:nvSpPr>
          <p:cNvPr id="492" name="Circle"/>
          <p:cNvSpPr/>
          <p:nvPr/>
        </p:nvSpPr>
        <p:spPr>
          <a:xfrm>
            <a:off x="2540000" y="3390900"/>
            <a:ext cx="381000" cy="381000"/>
          </a:xfrm>
          <a:prstGeom prst="ellipse">
            <a:avLst/>
          </a:prstGeom>
          <a:solidFill>
            <a:srgbClr val="FF2600"/>
          </a:solidFill>
          <a:ln w="12700">
            <a:miter lim="400000"/>
          </a:ln>
        </p:spPr>
        <p:txBody>
          <a:bodyPr lIns="50800" tIns="50800" rIns="50800" bIns="50800" anchor="ctr"/>
          <a:lstStyle/>
          <a:p>
            <a:pPr/>
          </a:p>
        </p:txBody>
      </p:sp>
      <p:sp>
        <p:nvSpPr>
          <p:cNvPr id="493" name="Circle"/>
          <p:cNvSpPr/>
          <p:nvPr/>
        </p:nvSpPr>
        <p:spPr>
          <a:xfrm>
            <a:off x="7721600" y="2565400"/>
            <a:ext cx="381000" cy="381000"/>
          </a:xfrm>
          <a:prstGeom prst="ellipse">
            <a:avLst/>
          </a:prstGeom>
          <a:solidFill>
            <a:srgbClr val="FF2600"/>
          </a:solidFill>
          <a:ln w="12700">
            <a:miter lim="400000"/>
          </a:ln>
        </p:spPr>
        <p:txBody>
          <a:bodyPr lIns="50800" tIns="50800" rIns="50800" bIns="50800" anchor="ctr"/>
          <a:lstStyle/>
          <a:p>
            <a:pPr/>
          </a:p>
        </p:txBody>
      </p:sp>
      <p:pic>
        <p:nvPicPr>
          <p:cNvPr id="494" name="operatorname_Div.pdf" descr="operatorname_Div.pdf"/>
          <p:cNvPicPr>
            <a:picLocks noChangeAspect="1"/>
          </p:cNvPicPr>
          <p:nvPr/>
        </p:nvPicPr>
        <p:blipFill>
          <a:blip r:embed="rId11">
            <a:extLst/>
          </a:blip>
          <a:stretch>
            <a:fillRect/>
          </a:stretch>
        </p:blipFill>
        <p:spPr>
          <a:xfrm>
            <a:off x="8123783" y="7736681"/>
            <a:ext cx="2870201" cy="495301"/>
          </a:xfrm>
          <a:prstGeom prst="rect">
            <a:avLst/>
          </a:prstGeom>
          <a:ln w="12700">
            <a:miter lim="400000"/>
          </a:ln>
        </p:spPr>
      </p:pic>
      <p:pic>
        <p:nvPicPr>
          <p:cNvPr id="495" name="operatorname_Mod.pdf" descr="operatorname_Mod.pdf"/>
          <p:cNvPicPr>
            <a:picLocks noChangeAspect="1"/>
          </p:cNvPicPr>
          <p:nvPr/>
        </p:nvPicPr>
        <p:blipFill>
          <a:blip r:embed="rId12">
            <a:extLst/>
          </a:blip>
          <a:stretch>
            <a:fillRect/>
          </a:stretch>
        </p:blipFill>
        <p:spPr>
          <a:xfrm>
            <a:off x="8040885" y="8535739"/>
            <a:ext cx="3479801" cy="495301"/>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7"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498"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513" name="Group"/>
          <p:cNvGrpSpPr/>
          <p:nvPr/>
        </p:nvGrpSpPr>
        <p:grpSpPr>
          <a:xfrm>
            <a:off x="998659" y="2687938"/>
            <a:ext cx="3131933" cy="2593407"/>
            <a:chOff x="0" y="0"/>
            <a:chExt cx="3131931" cy="2593406"/>
          </a:xfrm>
        </p:grpSpPr>
        <p:pic>
          <p:nvPicPr>
            <p:cNvPr id="499"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500"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501"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502"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503"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504"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05"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506"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507"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08"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509"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510"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511"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512"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545" name="Group"/>
          <p:cNvGrpSpPr/>
          <p:nvPr/>
        </p:nvGrpSpPr>
        <p:grpSpPr>
          <a:xfrm>
            <a:off x="5989768" y="1968008"/>
            <a:ext cx="6880518" cy="3465174"/>
            <a:chOff x="0" y="0"/>
            <a:chExt cx="6880516" cy="3465172"/>
          </a:xfrm>
        </p:grpSpPr>
        <p:grpSp>
          <p:nvGrpSpPr>
            <p:cNvPr id="536" name="Group"/>
            <p:cNvGrpSpPr/>
            <p:nvPr/>
          </p:nvGrpSpPr>
          <p:grpSpPr>
            <a:xfrm>
              <a:off x="0" y="131802"/>
              <a:ext cx="4962834" cy="3333371"/>
              <a:chOff x="0" y="0"/>
              <a:chExt cx="4962833" cy="3333369"/>
            </a:xfrm>
          </p:grpSpPr>
          <p:pic>
            <p:nvPicPr>
              <p:cNvPr id="514"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515"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16"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17"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18"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19"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20"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21"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22"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23"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24"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25"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26"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27"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28"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29"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30"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31"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32"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33"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34"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35"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537"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538"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539"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540"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541"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42"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43"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544"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546"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547" name="m_n_end_pmatrix_.pdf" descr="m_n_end_pmatrix_.pdf"/>
          <p:cNvPicPr>
            <a:picLocks noChangeAspect="1"/>
          </p:cNvPicPr>
          <p:nvPr/>
        </p:nvPicPr>
        <p:blipFill>
          <a:blip r:embed="rId6">
            <a:extLst/>
          </a:blip>
          <a:stretch>
            <a:fillRect/>
          </a:stretch>
        </p:blipFill>
        <p:spPr>
          <a:xfrm>
            <a:off x="1001514" y="6825307"/>
            <a:ext cx="2044701" cy="495301"/>
          </a:xfrm>
          <a:prstGeom prst="rect">
            <a:avLst/>
          </a:prstGeom>
          <a:ln w="12700">
            <a:miter lim="400000"/>
          </a:ln>
        </p:spPr>
      </p:pic>
      <p:pic>
        <p:nvPicPr>
          <p:cNvPr id="548" name="tilde_m_tilde_n_.pdf" descr="tilde_m_tilde_n_.pdf"/>
          <p:cNvPicPr>
            <a:picLocks noChangeAspect="1"/>
          </p:cNvPicPr>
          <p:nvPr/>
        </p:nvPicPr>
        <p:blipFill>
          <a:blip r:embed="rId7">
            <a:extLst/>
          </a:blip>
          <a:stretch>
            <a:fillRect/>
          </a:stretch>
        </p:blipFill>
        <p:spPr>
          <a:xfrm>
            <a:off x="985093" y="7793136"/>
            <a:ext cx="2222501" cy="495301"/>
          </a:xfrm>
          <a:prstGeom prst="rect">
            <a:avLst/>
          </a:prstGeom>
          <a:ln w="12700">
            <a:miter lim="400000"/>
          </a:ln>
        </p:spPr>
      </p:pic>
      <p:pic>
        <p:nvPicPr>
          <p:cNvPr id="549" name="mathbf_tilde_R_&amp;.pdf" descr="mathbf_tilde_R_&amp;.pdf"/>
          <p:cNvPicPr>
            <a:picLocks noChangeAspect="1"/>
          </p:cNvPicPr>
          <p:nvPr/>
        </p:nvPicPr>
        <p:blipFill>
          <a:blip r:embed="rId8">
            <a:extLst/>
          </a:blip>
          <a:stretch>
            <a:fillRect/>
          </a:stretch>
        </p:blipFill>
        <p:spPr>
          <a:xfrm>
            <a:off x="1169193" y="5964425"/>
            <a:ext cx="2590801" cy="558801"/>
          </a:xfrm>
          <a:prstGeom prst="rect">
            <a:avLst/>
          </a:prstGeom>
          <a:ln w="12700">
            <a:miter lim="400000"/>
          </a:ln>
        </p:spPr>
      </p:pic>
      <p:pic>
        <p:nvPicPr>
          <p:cNvPr id="550" name="tilde_m_tilde_n_.pdf" descr="tilde_m_tilde_n_.pdf"/>
          <p:cNvPicPr>
            <a:picLocks noChangeAspect="1"/>
          </p:cNvPicPr>
          <p:nvPr/>
        </p:nvPicPr>
        <p:blipFill>
          <a:blip r:embed="rId9">
            <a:extLst/>
          </a:blip>
          <a:stretch>
            <a:fillRect/>
          </a:stretch>
        </p:blipFill>
        <p:spPr>
          <a:xfrm>
            <a:off x="4237682" y="7758360"/>
            <a:ext cx="2819401" cy="495301"/>
          </a:xfrm>
          <a:prstGeom prst="rect">
            <a:avLst/>
          </a:prstGeom>
          <a:ln w="12700">
            <a:miter lim="400000"/>
          </a:ln>
        </p:spPr>
      </p:pic>
      <p:pic>
        <p:nvPicPr>
          <p:cNvPr id="551" name="text_Flavor_=_op.pdf" descr="text_Flavor_=_op.pdf"/>
          <p:cNvPicPr>
            <a:picLocks noChangeAspect="1"/>
          </p:cNvPicPr>
          <p:nvPr/>
        </p:nvPicPr>
        <p:blipFill>
          <a:blip r:embed="rId10">
            <a:extLst/>
          </a:blip>
          <a:stretch>
            <a:fillRect/>
          </a:stretch>
        </p:blipFill>
        <p:spPr>
          <a:xfrm>
            <a:off x="4224188" y="8535739"/>
            <a:ext cx="3035301" cy="495301"/>
          </a:xfrm>
          <a:prstGeom prst="rect">
            <a:avLst/>
          </a:prstGeom>
          <a:ln w="12700">
            <a:miter lim="400000"/>
          </a:ln>
        </p:spPr>
      </p:pic>
      <p:sp>
        <p:nvSpPr>
          <p:cNvPr id="552" name="Line"/>
          <p:cNvSpPr/>
          <p:nvPr/>
        </p:nvSpPr>
        <p:spPr>
          <a:xfrm>
            <a:off x="3361134" y="7912596"/>
            <a:ext cx="779539" cy="874846"/>
          </a:xfrm>
          <a:custGeom>
            <a:avLst/>
            <a:gdLst/>
            <a:ahLst/>
            <a:cxnLst>
              <a:cxn ang="0">
                <a:pos x="wd2" y="hd2"/>
              </a:cxn>
              <a:cxn ang="5400000">
                <a:pos x="wd2" y="hd2"/>
              </a:cxn>
              <a:cxn ang="10800000">
                <a:pos x="wd2" y="hd2"/>
              </a:cxn>
              <a:cxn ang="16200000">
                <a:pos x="wd2" y="hd2"/>
              </a:cxn>
            </a:cxnLst>
            <a:rect l="0" t="0" r="r" b="b"/>
            <a:pathLst>
              <a:path w="21465" h="21600" fill="norm" stroke="1" extrusionOk="0">
                <a:moveTo>
                  <a:pt x="19446" y="0"/>
                </a:moveTo>
                <a:cubicBezTo>
                  <a:pt x="18999" y="1341"/>
                  <a:pt x="18064" y="2509"/>
                  <a:pt x="16789" y="3316"/>
                </a:cubicBezTo>
                <a:cubicBezTo>
                  <a:pt x="14418" y="4817"/>
                  <a:pt x="11379" y="4858"/>
                  <a:pt x="8469" y="4721"/>
                </a:cubicBezTo>
                <a:cubicBezTo>
                  <a:pt x="5634" y="4587"/>
                  <a:pt x="2807" y="4329"/>
                  <a:pt x="0" y="3949"/>
                </a:cubicBezTo>
                <a:cubicBezTo>
                  <a:pt x="4351" y="5322"/>
                  <a:pt x="8523" y="7113"/>
                  <a:pt x="12444" y="9291"/>
                </a:cubicBezTo>
                <a:cubicBezTo>
                  <a:pt x="15412" y="10939"/>
                  <a:pt x="18269" y="12854"/>
                  <a:pt x="19953" y="15585"/>
                </a:cubicBezTo>
                <a:cubicBezTo>
                  <a:pt x="21085" y="17420"/>
                  <a:pt x="21600" y="19505"/>
                  <a:pt x="21435" y="21600"/>
                </a:cubicBezTo>
              </a:path>
            </a:pathLst>
          </a:custGeom>
          <a:ln w="50800">
            <a:solidFill>
              <a:schemeClr val="accent1"/>
            </a:solidFill>
          </a:ln>
          <a:effectLst>
            <a:outerShdw sx="100000" sy="100000" kx="0" ky="0" algn="b" rotWithShape="0" blurRad="38100" dist="25400" dir="5400000">
              <a:srgbClr val="000000">
                <a:alpha val="50000"/>
              </a:srgbClr>
            </a:outerShdw>
          </a:effectLst>
        </p:spPr>
        <p:txBody>
          <a:bodyPr lIns="45718" tIns="45718" rIns="45718" bIns="45718"/>
          <a:lstStyle/>
          <a:p>
            <a:pPr/>
          </a:p>
        </p:txBody>
      </p:sp>
      <p:sp>
        <p:nvSpPr>
          <p:cNvPr id="553" name="Circle"/>
          <p:cNvSpPr/>
          <p:nvPr/>
        </p:nvSpPr>
        <p:spPr>
          <a:xfrm>
            <a:off x="3416300" y="3390900"/>
            <a:ext cx="381000" cy="381000"/>
          </a:xfrm>
          <a:prstGeom prst="ellipse">
            <a:avLst/>
          </a:prstGeom>
          <a:solidFill>
            <a:srgbClr val="FF2600"/>
          </a:solidFill>
          <a:ln w="12700">
            <a:miter lim="400000"/>
          </a:ln>
        </p:spPr>
        <p:txBody>
          <a:bodyPr lIns="50800" tIns="50800" rIns="50800" bIns="50800" anchor="ctr"/>
          <a:lstStyle/>
          <a:p>
            <a:pPr/>
          </a:p>
        </p:txBody>
      </p:sp>
      <p:sp>
        <p:nvSpPr>
          <p:cNvPr id="554" name="Circle"/>
          <p:cNvSpPr/>
          <p:nvPr/>
        </p:nvSpPr>
        <p:spPr>
          <a:xfrm>
            <a:off x="8661400" y="2550318"/>
            <a:ext cx="381000" cy="381001"/>
          </a:xfrm>
          <a:prstGeom prst="ellipse">
            <a:avLst/>
          </a:prstGeom>
          <a:solidFill>
            <a:srgbClr val="FF2600"/>
          </a:solidFill>
          <a:ln w="12700">
            <a:miter lim="400000"/>
          </a:ln>
        </p:spPr>
        <p:txBody>
          <a:bodyPr lIns="50800" tIns="50800" rIns="50800" bIns="50800" anchor="ctr"/>
          <a:lstStyle/>
          <a:p>
            <a:pPr/>
          </a:p>
        </p:txBody>
      </p:sp>
      <p:pic>
        <p:nvPicPr>
          <p:cNvPr id="555" name="operatorname_Mod.pdf" descr="operatorname_Mod.pdf"/>
          <p:cNvPicPr>
            <a:picLocks noChangeAspect="1"/>
          </p:cNvPicPr>
          <p:nvPr/>
        </p:nvPicPr>
        <p:blipFill>
          <a:blip r:embed="rId11">
            <a:extLst/>
          </a:blip>
          <a:stretch>
            <a:fillRect/>
          </a:stretch>
        </p:blipFill>
        <p:spPr>
          <a:xfrm>
            <a:off x="8028185" y="8536384"/>
            <a:ext cx="3302001" cy="495301"/>
          </a:xfrm>
          <a:prstGeom prst="rect">
            <a:avLst/>
          </a:prstGeom>
          <a:ln w="12700">
            <a:miter lim="400000"/>
          </a:ln>
        </p:spPr>
      </p:pic>
      <p:pic>
        <p:nvPicPr>
          <p:cNvPr id="556" name="operatorname_Div.pdf" descr="operatorname_Div.pdf"/>
          <p:cNvPicPr>
            <a:picLocks noChangeAspect="1"/>
          </p:cNvPicPr>
          <p:nvPr/>
        </p:nvPicPr>
        <p:blipFill>
          <a:blip r:embed="rId12">
            <a:extLst/>
          </a:blip>
          <a:stretch>
            <a:fillRect/>
          </a:stretch>
        </p:blipFill>
        <p:spPr>
          <a:xfrm>
            <a:off x="8046690" y="7744519"/>
            <a:ext cx="2717801" cy="495301"/>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8"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559"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574" name="Group"/>
          <p:cNvGrpSpPr/>
          <p:nvPr/>
        </p:nvGrpSpPr>
        <p:grpSpPr>
          <a:xfrm>
            <a:off x="998659" y="2687938"/>
            <a:ext cx="3131933" cy="2593407"/>
            <a:chOff x="0" y="0"/>
            <a:chExt cx="3131931" cy="2593406"/>
          </a:xfrm>
        </p:grpSpPr>
        <p:pic>
          <p:nvPicPr>
            <p:cNvPr id="560"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561"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562"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563"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564"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565"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66"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567"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568"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569"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570"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571"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572"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573"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606" name="Group"/>
          <p:cNvGrpSpPr/>
          <p:nvPr/>
        </p:nvGrpSpPr>
        <p:grpSpPr>
          <a:xfrm>
            <a:off x="5989768" y="1968008"/>
            <a:ext cx="6880518" cy="3465174"/>
            <a:chOff x="0" y="0"/>
            <a:chExt cx="6880516" cy="3465172"/>
          </a:xfrm>
        </p:grpSpPr>
        <p:grpSp>
          <p:nvGrpSpPr>
            <p:cNvPr id="597" name="Group"/>
            <p:cNvGrpSpPr/>
            <p:nvPr/>
          </p:nvGrpSpPr>
          <p:grpSpPr>
            <a:xfrm>
              <a:off x="0" y="131802"/>
              <a:ext cx="4962834" cy="3333371"/>
              <a:chOff x="0" y="0"/>
              <a:chExt cx="4962833" cy="3333369"/>
            </a:xfrm>
          </p:grpSpPr>
          <p:pic>
            <p:nvPicPr>
              <p:cNvPr id="575"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576"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77"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78"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79"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80"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81"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82"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83"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84"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85"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86"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87"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88"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589"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590"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91"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592"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93"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94"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95"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596"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598"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599"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600"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601"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602"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03"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04"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605"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607"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608" name="m_n_end_pmatrix_.pdf" descr="m_n_end_pmatrix_.pdf"/>
          <p:cNvPicPr>
            <a:picLocks noChangeAspect="1"/>
          </p:cNvPicPr>
          <p:nvPr/>
        </p:nvPicPr>
        <p:blipFill>
          <a:blip r:embed="rId6">
            <a:extLst/>
          </a:blip>
          <a:stretch>
            <a:fillRect/>
          </a:stretch>
        </p:blipFill>
        <p:spPr>
          <a:xfrm>
            <a:off x="1001514" y="6825307"/>
            <a:ext cx="2044701" cy="495301"/>
          </a:xfrm>
          <a:prstGeom prst="rect">
            <a:avLst/>
          </a:prstGeom>
          <a:ln w="12700">
            <a:miter lim="400000"/>
          </a:ln>
        </p:spPr>
      </p:pic>
      <p:pic>
        <p:nvPicPr>
          <p:cNvPr id="609" name="tilde_m_tilde_n_.pdf" descr="tilde_m_tilde_n_.pdf"/>
          <p:cNvPicPr>
            <a:picLocks noChangeAspect="1"/>
          </p:cNvPicPr>
          <p:nvPr/>
        </p:nvPicPr>
        <p:blipFill>
          <a:blip r:embed="rId7">
            <a:extLst/>
          </a:blip>
          <a:stretch>
            <a:fillRect/>
          </a:stretch>
        </p:blipFill>
        <p:spPr>
          <a:xfrm>
            <a:off x="985093" y="7793136"/>
            <a:ext cx="2222501" cy="495301"/>
          </a:xfrm>
          <a:prstGeom prst="rect">
            <a:avLst/>
          </a:prstGeom>
          <a:ln w="12700">
            <a:miter lim="400000"/>
          </a:ln>
        </p:spPr>
      </p:pic>
      <p:pic>
        <p:nvPicPr>
          <p:cNvPr id="610" name="mathbf_tilde_R_&amp;.pdf" descr="mathbf_tilde_R_&amp;.pdf"/>
          <p:cNvPicPr>
            <a:picLocks noChangeAspect="1"/>
          </p:cNvPicPr>
          <p:nvPr/>
        </p:nvPicPr>
        <p:blipFill>
          <a:blip r:embed="rId8">
            <a:extLst/>
          </a:blip>
          <a:stretch>
            <a:fillRect/>
          </a:stretch>
        </p:blipFill>
        <p:spPr>
          <a:xfrm>
            <a:off x="1169193" y="5964425"/>
            <a:ext cx="2590801" cy="558801"/>
          </a:xfrm>
          <a:prstGeom prst="rect">
            <a:avLst/>
          </a:prstGeom>
          <a:ln w="12700">
            <a:miter lim="400000"/>
          </a:ln>
        </p:spPr>
      </p:pic>
      <p:pic>
        <p:nvPicPr>
          <p:cNvPr id="611" name="tilde_m_tilde_n_.pdf" descr="tilde_m_tilde_n_.pdf"/>
          <p:cNvPicPr>
            <a:picLocks noChangeAspect="1"/>
          </p:cNvPicPr>
          <p:nvPr/>
        </p:nvPicPr>
        <p:blipFill>
          <a:blip r:embed="rId9">
            <a:extLst/>
          </a:blip>
          <a:stretch>
            <a:fillRect/>
          </a:stretch>
        </p:blipFill>
        <p:spPr>
          <a:xfrm>
            <a:off x="4237682" y="7758360"/>
            <a:ext cx="2819401" cy="495301"/>
          </a:xfrm>
          <a:prstGeom prst="rect">
            <a:avLst/>
          </a:prstGeom>
          <a:ln w="12700">
            <a:miter lim="400000"/>
          </a:ln>
        </p:spPr>
      </p:pic>
      <p:pic>
        <p:nvPicPr>
          <p:cNvPr id="612" name="text_Flavor_=_op.pdf" descr="text_Flavor_=_op.pdf"/>
          <p:cNvPicPr>
            <a:picLocks noChangeAspect="1"/>
          </p:cNvPicPr>
          <p:nvPr/>
        </p:nvPicPr>
        <p:blipFill>
          <a:blip r:embed="rId10">
            <a:extLst/>
          </a:blip>
          <a:stretch>
            <a:fillRect/>
          </a:stretch>
        </p:blipFill>
        <p:spPr>
          <a:xfrm>
            <a:off x="4224188" y="8535739"/>
            <a:ext cx="3035301" cy="495301"/>
          </a:xfrm>
          <a:prstGeom prst="rect">
            <a:avLst/>
          </a:prstGeom>
          <a:ln w="12700">
            <a:miter lim="400000"/>
          </a:ln>
        </p:spPr>
      </p:pic>
      <p:sp>
        <p:nvSpPr>
          <p:cNvPr id="613" name="Line"/>
          <p:cNvSpPr/>
          <p:nvPr/>
        </p:nvSpPr>
        <p:spPr>
          <a:xfrm>
            <a:off x="3361134" y="7912596"/>
            <a:ext cx="779539" cy="874846"/>
          </a:xfrm>
          <a:custGeom>
            <a:avLst/>
            <a:gdLst/>
            <a:ahLst/>
            <a:cxnLst>
              <a:cxn ang="0">
                <a:pos x="wd2" y="hd2"/>
              </a:cxn>
              <a:cxn ang="5400000">
                <a:pos x="wd2" y="hd2"/>
              </a:cxn>
              <a:cxn ang="10800000">
                <a:pos x="wd2" y="hd2"/>
              </a:cxn>
              <a:cxn ang="16200000">
                <a:pos x="wd2" y="hd2"/>
              </a:cxn>
            </a:cxnLst>
            <a:rect l="0" t="0" r="r" b="b"/>
            <a:pathLst>
              <a:path w="21465" h="21600" fill="norm" stroke="1" extrusionOk="0">
                <a:moveTo>
                  <a:pt x="19446" y="0"/>
                </a:moveTo>
                <a:cubicBezTo>
                  <a:pt x="18999" y="1341"/>
                  <a:pt x="18064" y="2509"/>
                  <a:pt x="16789" y="3316"/>
                </a:cubicBezTo>
                <a:cubicBezTo>
                  <a:pt x="14418" y="4817"/>
                  <a:pt x="11379" y="4858"/>
                  <a:pt x="8469" y="4721"/>
                </a:cubicBezTo>
                <a:cubicBezTo>
                  <a:pt x="5634" y="4587"/>
                  <a:pt x="2807" y="4329"/>
                  <a:pt x="0" y="3949"/>
                </a:cubicBezTo>
                <a:cubicBezTo>
                  <a:pt x="4351" y="5322"/>
                  <a:pt x="8523" y="7113"/>
                  <a:pt x="12444" y="9291"/>
                </a:cubicBezTo>
                <a:cubicBezTo>
                  <a:pt x="15412" y="10939"/>
                  <a:pt x="18269" y="12854"/>
                  <a:pt x="19953" y="15585"/>
                </a:cubicBezTo>
                <a:cubicBezTo>
                  <a:pt x="21085" y="17420"/>
                  <a:pt x="21600" y="19505"/>
                  <a:pt x="21435" y="21600"/>
                </a:cubicBezTo>
              </a:path>
            </a:pathLst>
          </a:custGeom>
          <a:ln w="50800">
            <a:solidFill>
              <a:schemeClr val="accent1"/>
            </a:solidFill>
          </a:ln>
          <a:effectLst>
            <a:outerShdw sx="100000" sy="100000" kx="0" ky="0" algn="b" rotWithShape="0" blurRad="38100" dist="25400" dir="5400000">
              <a:srgbClr val="000000">
                <a:alpha val="50000"/>
              </a:srgbClr>
            </a:outerShdw>
          </a:effectLst>
        </p:spPr>
        <p:txBody>
          <a:bodyPr lIns="45718" tIns="45718" rIns="45718" bIns="45718"/>
          <a:lstStyle/>
          <a:p>
            <a:pPr/>
          </a:p>
        </p:txBody>
      </p:sp>
      <p:sp>
        <p:nvSpPr>
          <p:cNvPr id="614" name="Circle"/>
          <p:cNvSpPr/>
          <p:nvPr/>
        </p:nvSpPr>
        <p:spPr>
          <a:xfrm>
            <a:off x="3873500" y="4136090"/>
            <a:ext cx="381000" cy="381001"/>
          </a:xfrm>
          <a:prstGeom prst="ellipse">
            <a:avLst/>
          </a:prstGeom>
          <a:solidFill>
            <a:srgbClr val="FF2600"/>
          </a:solidFill>
          <a:ln w="12700">
            <a:miter lim="400000"/>
          </a:ln>
        </p:spPr>
        <p:txBody>
          <a:bodyPr lIns="50800" tIns="50800" rIns="50800" bIns="50800" anchor="ctr"/>
          <a:lstStyle/>
          <a:p>
            <a:pPr/>
          </a:p>
        </p:txBody>
      </p:sp>
      <p:sp>
        <p:nvSpPr>
          <p:cNvPr id="615" name="Circle"/>
          <p:cNvSpPr/>
          <p:nvPr/>
        </p:nvSpPr>
        <p:spPr>
          <a:xfrm>
            <a:off x="9118600" y="3337718"/>
            <a:ext cx="381000" cy="381001"/>
          </a:xfrm>
          <a:prstGeom prst="ellipse">
            <a:avLst/>
          </a:prstGeom>
          <a:solidFill>
            <a:srgbClr val="FF2600"/>
          </a:solidFill>
          <a:ln w="12700">
            <a:miter lim="400000"/>
          </a:ln>
        </p:spPr>
        <p:txBody>
          <a:bodyPr lIns="50800" tIns="50800" rIns="50800" bIns="50800" anchor="ctr"/>
          <a:lstStyle/>
          <a:p>
            <a:pPr/>
          </a:p>
        </p:txBody>
      </p:sp>
      <p:pic>
        <p:nvPicPr>
          <p:cNvPr id="616" name="operatorname_Div.pdf" descr="operatorname_Div.pdf"/>
          <p:cNvPicPr>
            <a:picLocks noChangeAspect="1"/>
          </p:cNvPicPr>
          <p:nvPr/>
        </p:nvPicPr>
        <p:blipFill>
          <a:blip r:embed="rId11">
            <a:extLst/>
          </a:blip>
          <a:stretch>
            <a:fillRect/>
          </a:stretch>
        </p:blipFill>
        <p:spPr>
          <a:xfrm>
            <a:off x="8052742" y="7741096"/>
            <a:ext cx="2717801" cy="495301"/>
          </a:xfrm>
          <a:prstGeom prst="rect">
            <a:avLst/>
          </a:prstGeom>
          <a:ln w="12700">
            <a:miter lim="400000"/>
          </a:ln>
        </p:spPr>
      </p:pic>
      <p:pic>
        <p:nvPicPr>
          <p:cNvPr id="617" name="operatorname_Mod.pdf" descr="operatorname_Mod.pdf"/>
          <p:cNvPicPr>
            <a:picLocks noChangeAspect="1"/>
          </p:cNvPicPr>
          <p:nvPr/>
        </p:nvPicPr>
        <p:blipFill>
          <a:blip r:embed="rId12">
            <a:extLst/>
          </a:blip>
          <a:stretch>
            <a:fillRect/>
          </a:stretch>
        </p:blipFill>
        <p:spPr>
          <a:xfrm>
            <a:off x="8039546" y="8531572"/>
            <a:ext cx="3479801" cy="495301"/>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9"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620"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635" name="Group"/>
          <p:cNvGrpSpPr/>
          <p:nvPr/>
        </p:nvGrpSpPr>
        <p:grpSpPr>
          <a:xfrm>
            <a:off x="998659" y="2687938"/>
            <a:ext cx="3131933" cy="2593407"/>
            <a:chOff x="0" y="0"/>
            <a:chExt cx="3131931" cy="2593406"/>
          </a:xfrm>
        </p:grpSpPr>
        <p:pic>
          <p:nvPicPr>
            <p:cNvPr id="621"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622"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623"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624"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625"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626"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27"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628"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629"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30"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631"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632"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633"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634"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667" name="Group"/>
          <p:cNvGrpSpPr/>
          <p:nvPr/>
        </p:nvGrpSpPr>
        <p:grpSpPr>
          <a:xfrm>
            <a:off x="5989768" y="1968008"/>
            <a:ext cx="6880518" cy="3465174"/>
            <a:chOff x="0" y="0"/>
            <a:chExt cx="6880516" cy="3465172"/>
          </a:xfrm>
        </p:grpSpPr>
        <p:grpSp>
          <p:nvGrpSpPr>
            <p:cNvPr id="658" name="Group"/>
            <p:cNvGrpSpPr/>
            <p:nvPr/>
          </p:nvGrpSpPr>
          <p:grpSpPr>
            <a:xfrm>
              <a:off x="0" y="131802"/>
              <a:ext cx="4962834" cy="3333371"/>
              <a:chOff x="0" y="0"/>
              <a:chExt cx="4962833" cy="3333369"/>
            </a:xfrm>
          </p:grpSpPr>
          <p:pic>
            <p:nvPicPr>
              <p:cNvPr id="636"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637"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38"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39"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40"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41"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42"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43"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44"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45"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46"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47"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48"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49"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50"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51"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52"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53"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654"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655"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656"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657"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659"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660"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661"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662"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663"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64"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65"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666"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668"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669" name="c^dagger_mathbf_.pdf" descr="c^dagger_mathbf_.pdf"/>
          <p:cNvPicPr>
            <a:picLocks noChangeAspect="1"/>
          </p:cNvPicPr>
          <p:nvPr/>
        </p:nvPicPr>
        <p:blipFill>
          <a:blip r:embed="rId6">
            <a:extLst/>
          </a:blip>
          <a:stretch>
            <a:fillRect/>
          </a:stretch>
        </p:blipFill>
        <p:spPr>
          <a:xfrm>
            <a:off x="1000621" y="6053439"/>
            <a:ext cx="2260601" cy="1282701"/>
          </a:xfrm>
          <a:prstGeom prst="rect">
            <a:avLst/>
          </a:prstGeom>
          <a:ln w="12700">
            <a:miter lim="400000"/>
          </a:ln>
        </p:spPr>
      </p:pic>
      <p:pic>
        <p:nvPicPr>
          <p:cNvPr id="670" name="r^dagger_mathbf_.pdf" descr="r^dagger_mathbf_.pdf"/>
          <p:cNvPicPr>
            <a:picLocks noChangeAspect="1"/>
          </p:cNvPicPr>
          <p:nvPr/>
        </p:nvPicPr>
        <p:blipFill>
          <a:blip r:embed="rId7">
            <a:extLst/>
          </a:blip>
          <a:stretch>
            <a:fillRect/>
          </a:stretch>
        </p:blipFill>
        <p:spPr>
          <a:xfrm>
            <a:off x="7822555" y="5951839"/>
            <a:ext cx="2324101" cy="1485901"/>
          </a:xfrm>
          <a:prstGeom prst="rect">
            <a:avLst/>
          </a:prstGeom>
          <a:ln w="12700">
            <a:miter lim="400000"/>
          </a:ln>
        </p:spPr>
      </p:pic>
      <p:pic>
        <p:nvPicPr>
          <p:cNvPr id="671" name="sum_mathbf_R_f(_.pdf" descr="sum_mathbf_R_f(_.pdf"/>
          <p:cNvPicPr>
            <a:picLocks noChangeAspect="1"/>
          </p:cNvPicPr>
          <p:nvPr/>
        </p:nvPicPr>
        <p:blipFill>
          <a:blip r:embed="rId8">
            <a:extLst/>
          </a:blip>
          <a:stretch>
            <a:fillRect/>
          </a:stretch>
        </p:blipFill>
        <p:spPr>
          <a:xfrm>
            <a:off x="2105868" y="7684690"/>
            <a:ext cx="7023101" cy="584201"/>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3"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pic>
        <p:nvPicPr>
          <p:cNvPr id="674" name="Image" descr="Image"/>
          <p:cNvPicPr>
            <a:picLocks noChangeAspect="1"/>
          </p:cNvPicPr>
          <p:nvPr/>
        </p:nvPicPr>
        <p:blipFill>
          <a:blip r:embed="rId2">
            <a:extLst/>
          </a:blip>
          <a:stretch>
            <a:fillRect/>
          </a:stretch>
        </p:blipFill>
        <p:spPr>
          <a:xfrm>
            <a:off x="2880778" y="1137486"/>
            <a:ext cx="6025533" cy="587858"/>
          </a:xfrm>
          <a:prstGeom prst="rect">
            <a:avLst/>
          </a:prstGeom>
          <a:ln w="12700">
            <a:miter lim="400000"/>
          </a:ln>
        </p:spPr>
      </p:pic>
      <p:grpSp>
        <p:nvGrpSpPr>
          <p:cNvPr id="689" name="Group"/>
          <p:cNvGrpSpPr/>
          <p:nvPr/>
        </p:nvGrpSpPr>
        <p:grpSpPr>
          <a:xfrm>
            <a:off x="998659" y="2687938"/>
            <a:ext cx="3131933" cy="2593407"/>
            <a:chOff x="0" y="0"/>
            <a:chExt cx="3131931" cy="2593406"/>
          </a:xfrm>
        </p:grpSpPr>
        <p:pic>
          <p:nvPicPr>
            <p:cNvPr id="675"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676"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677"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678"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679"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680"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81"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682"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683"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684"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685"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686"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687"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688"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721" name="Group"/>
          <p:cNvGrpSpPr/>
          <p:nvPr/>
        </p:nvGrpSpPr>
        <p:grpSpPr>
          <a:xfrm>
            <a:off x="5989768" y="1968008"/>
            <a:ext cx="6880518" cy="3465174"/>
            <a:chOff x="0" y="0"/>
            <a:chExt cx="6880516" cy="3465172"/>
          </a:xfrm>
        </p:grpSpPr>
        <p:grpSp>
          <p:nvGrpSpPr>
            <p:cNvPr id="712" name="Group"/>
            <p:cNvGrpSpPr/>
            <p:nvPr/>
          </p:nvGrpSpPr>
          <p:grpSpPr>
            <a:xfrm>
              <a:off x="0" y="131802"/>
              <a:ext cx="4962834" cy="3333371"/>
              <a:chOff x="0" y="0"/>
              <a:chExt cx="4962833" cy="3333369"/>
            </a:xfrm>
          </p:grpSpPr>
          <p:pic>
            <p:nvPicPr>
              <p:cNvPr id="690" name="Image" descr="Image"/>
              <p:cNvPicPr>
                <a:picLocks noChangeAspect="1"/>
              </p:cNvPicPr>
              <p:nvPr/>
            </p:nvPicPr>
            <p:blipFill>
              <a:blip r:embed="rId4">
                <a:extLst/>
              </a:blip>
              <a:srcRect l="0" t="0" r="0" b="0"/>
              <a:stretch>
                <a:fillRect/>
              </a:stretch>
            </p:blipFill>
            <p:spPr>
              <a:xfrm>
                <a:off x="342592" y="0"/>
                <a:ext cx="4620242" cy="3232097"/>
              </a:xfrm>
              <a:prstGeom prst="rect">
                <a:avLst/>
              </a:prstGeom>
              <a:ln w="12700" cap="flat">
                <a:noFill/>
                <a:miter lim="400000"/>
              </a:ln>
              <a:effectLst/>
            </p:spPr>
          </p:pic>
          <p:sp>
            <p:nvSpPr>
              <p:cNvPr id="691"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92"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93"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94"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95"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696"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97"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698"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699"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00"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01"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02"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03"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04"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05"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06"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07"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08"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09"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10"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11"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713"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714"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715"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716"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717"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18"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19"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720"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722" name="mathbf_b_1&amp;=_mat.pdf" descr="mathbf_b_1&amp;=_mat.pdf"/>
          <p:cNvPicPr>
            <a:picLocks noChangeAspect="1"/>
          </p:cNvPicPr>
          <p:nvPr/>
        </p:nvPicPr>
        <p:blipFill>
          <a:blip r:embed="rId5">
            <a:extLst/>
          </a:blip>
          <a:stretch>
            <a:fillRect/>
          </a:stretch>
        </p:blipFill>
        <p:spPr>
          <a:xfrm>
            <a:off x="5201394" y="2467768"/>
            <a:ext cx="1384301" cy="546101"/>
          </a:xfrm>
          <a:prstGeom prst="rect">
            <a:avLst/>
          </a:prstGeom>
          <a:ln w="12700">
            <a:miter lim="400000"/>
          </a:ln>
        </p:spPr>
      </p:pic>
      <p:pic>
        <p:nvPicPr>
          <p:cNvPr id="723" name="c^dagger_mathbf_.pdf" descr="c^dagger_mathbf_.pdf"/>
          <p:cNvPicPr>
            <a:picLocks noChangeAspect="1"/>
          </p:cNvPicPr>
          <p:nvPr/>
        </p:nvPicPr>
        <p:blipFill>
          <a:blip r:embed="rId6">
            <a:extLst/>
          </a:blip>
          <a:stretch>
            <a:fillRect/>
          </a:stretch>
        </p:blipFill>
        <p:spPr>
          <a:xfrm>
            <a:off x="1000621" y="6053439"/>
            <a:ext cx="2260601" cy="1282701"/>
          </a:xfrm>
          <a:prstGeom prst="rect">
            <a:avLst/>
          </a:prstGeom>
          <a:ln w="12700">
            <a:miter lim="400000"/>
          </a:ln>
        </p:spPr>
      </p:pic>
      <p:pic>
        <p:nvPicPr>
          <p:cNvPr id="724" name="r^dagger_mathbf_.pdf" descr="r^dagger_mathbf_.pdf"/>
          <p:cNvPicPr>
            <a:picLocks noChangeAspect="1"/>
          </p:cNvPicPr>
          <p:nvPr/>
        </p:nvPicPr>
        <p:blipFill>
          <a:blip r:embed="rId7">
            <a:extLst/>
          </a:blip>
          <a:stretch>
            <a:fillRect/>
          </a:stretch>
        </p:blipFill>
        <p:spPr>
          <a:xfrm>
            <a:off x="7822555" y="5951839"/>
            <a:ext cx="2324101" cy="1485901"/>
          </a:xfrm>
          <a:prstGeom prst="rect">
            <a:avLst/>
          </a:prstGeom>
          <a:ln w="12700">
            <a:miter lim="400000"/>
          </a:ln>
        </p:spPr>
      </p:pic>
      <p:pic>
        <p:nvPicPr>
          <p:cNvPr id="725" name="sum_mathbf_R_f(_.pdf" descr="sum_mathbf_R_f(_.pdf"/>
          <p:cNvPicPr>
            <a:picLocks noChangeAspect="1"/>
          </p:cNvPicPr>
          <p:nvPr/>
        </p:nvPicPr>
        <p:blipFill>
          <a:blip r:embed="rId8">
            <a:extLst/>
          </a:blip>
          <a:stretch>
            <a:fillRect/>
          </a:stretch>
        </p:blipFill>
        <p:spPr>
          <a:xfrm>
            <a:off x="2105868" y="7684690"/>
            <a:ext cx="7023101" cy="584201"/>
          </a:xfrm>
          <a:prstGeom prst="rect">
            <a:avLst/>
          </a:prstGeom>
          <a:ln w="12700">
            <a:miter lim="400000"/>
          </a:ln>
        </p:spPr>
      </p:pic>
      <p:sp>
        <p:nvSpPr>
          <p:cNvPr id="726" name="Callout"/>
          <p:cNvSpPr/>
          <p:nvPr/>
        </p:nvSpPr>
        <p:spPr>
          <a:xfrm>
            <a:off x="1169056" y="4656261"/>
            <a:ext cx="5323285" cy="145931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29" y="0"/>
                </a:moveTo>
                <a:cubicBezTo>
                  <a:pt x="504" y="0"/>
                  <a:pt x="159" y="1256"/>
                  <a:pt x="159" y="2808"/>
                </a:cubicBezTo>
                <a:lnTo>
                  <a:pt x="159" y="13488"/>
                </a:lnTo>
                <a:cubicBezTo>
                  <a:pt x="159" y="13808"/>
                  <a:pt x="177" y="14111"/>
                  <a:pt x="205" y="14398"/>
                </a:cubicBezTo>
                <a:lnTo>
                  <a:pt x="0" y="21600"/>
                </a:lnTo>
                <a:lnTo>
                  <a:pt x="1195" y="16295"/>
                </a:lnTo>
                <a:lnTo>
                  <a:pt x="20830" y="16295"/>
                </a:lnTo>
                <a:cubicBezTo>
                  <a:pt x="21256" y="16295"/>
                  <a:pt x="21600" y="15039"/>
                  <a:pt x="21600" y="13488"/>
                </a:cubicBezTo>
                <a:lnTo>
                  <a:pt x="21600" y="2808"/>
                </a:lnTo>
                <a:cubicBezTo>
                  <a:pt x="21600" y="1256"/>
                  <a:pt x="21256" y="0"/>
                  <a:pt x="20830" y="0"/>
                </a:cubicBezTo>
                <a:lnTo>
                  <a:pt x="929" y="0"/>
                </a:lnTo>
                <a:close/>
              </a:path>
            </a:pathLst>
          </a:custGeom>
          <a:solidFill>
            <a:srgbClr val="D6D6D6"/>
          </a:solidFill>
          <a:ln w="12700">
            <a:solidFill>
              <a:srgbClr val="000000"/>
            </a:solidFill>
            <a:miter lim="400000"/>
          </a:ln>
        </p:spPr>
        <p:txBody>
          <a:bodyPr lIns="50800" tIns="50800" rIns="50800" bIns="50800" anchor="ctr"/>
          <a:lstStyle/>
          <a:p>
            <a:pPr>
              <a:defRPr sz="2200">
                <a:solidFill>
                  <a:srgbClr val="FFFFFF"/>
                </a:solidFill>
                <a:latin typeface="Helvetica Neue Medium"/>
                <a:ea typeface="Helvetica Neue Medium"/>
                <a:cs typeface="Helvetica Neue Medium"/>
                <a:sym typeface="Helvetica Neue Medium"/>
              </a:defRPr>
            </a:pPr>
          </a:p>
        </p:txBody>
      </p:sp>
      <p:sp>
        <p:nvSpPr>
          <p:cNvPr id="727" name="No reference to Hamiltonian…"/>
          <p:cNvSpPr txBox="1"/>
          <p:nvPr/>
        </p:nvSpPr>
        <p:spPr>
          <a:xfrm>
            <a:off x="1317796" y="4782230"/>
            <a:ext cx="51892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200"/>
            </a:pPr>
            <a:r>
              <a:t>No reference to Hamiltonian</a:t>
            </a:r>
          </a:p>
          <a:p>
            <a:pPr algn="l">
              <a:defRPr sz="2200"/>
            </a:pPr>
            <a:r>
              <a:t>(lattice dimension) needed in principle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743" name="Group"/>
          <p:cNvGrpSpPr/>
          <p:nvPr/>
        </p:nvGrpSpPr>
        <p:grpSpPr>
          <a:xfrm>
            <a:off x="564955" y="1075038"/>
            <a:ext cx="3131932" cy="2593407"/>
            <a:chOff x="0" y="0"/>
            <a:chExt cx="3131931" cy="2593406"/>
          </a:xfrm>
        </p:grpSpPr>
        <p:pic>
          <p:nvPicPr>
            <p:cNvPr id="729"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730"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731"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732"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733"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734"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35"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736"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737"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38"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739"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740"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741"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742"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775" name="Group"/>
          <p:cNvGrpSpPr/>
          <p:nvPr/>
        </p:nvGrpSpPr>
        <p:grpSpPr>
          <a:xfrm>
            <a:off x="5862768" y="753454"/>
            <a:ext cx="6880518" cy="3465174"/>
            <a:chOff x="0" y="0"/>
            <a:chExt cx="6880516" cy="3465172"/>
          </a:xfrm>
        </p:grpSpPr>
        <p:grpSp>
          <p:nvGrpSpPr>
            <p:cNvPr id="766" name="Group"/>
            <p:cNvGrpSpPr/>
            <p:nvPr/>
          </p:nvGrpSpPr>
          <p:grpSpPr>
            <a:xfrm>
              <a:off x="0" y="131802"/>
              <a:ext cx="4962834" cy="3333371"/>
              <a:chOff x="0" y="0"/>
              <a:chExt cx="4962833" cy="3333369"/>
            </a:xfrm>
          </p:grpSpPr>
          <p:pic>
            <p:nvPicPr>
              <p:cNvPr id="744" name="Image" descr="Image"/>
              <p:cNvPicPr>
                <a:picLocks noChangeAspect="1"/>
              </p:cNvPicPr>
              <p:nvPr/>
            </p:nvPicPr>
            <p:blipFill>
              <a:blip r:embed="rId3">
                <a:extLst/>
              </a:blip>
              <a:srcRect l="0" t="0" r="0" b="0"/>
              <a:stretch>
                <a:fillRect/>
              </a:stretch>
            </p:blipFill>
            <p:spPr>
              <a:xfrm>
                <a:off x="342592" y="0"/>
                <a:ext cx="4620242" cy="3232097"/>
              </a:xfrm>
              <a:prstGeom prst="rect">
                <a:avLst/>
              </a:prstGeom>
              <a:ln w="12700" cap="flat">
                <a:noFill/>
                <a:miter lim="400000"/>
              </a:ln>
              <a:effectLst/>
            </p:spPr>
          </p:pic>
          <p:sp>
            <p:nvSpPr>
              <p:cNvPr id="745"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46"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47"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48"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49"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50"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51"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52"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53"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54"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55"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56"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57"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58"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59"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60"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61"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62"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63"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64"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765"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767"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768"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769"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770"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771"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72"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773"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774"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pic>
        <p:nvPicPr>
          <p:cNvPr id="776" name="mathbf_b_1&amp;=_mat.pdf" descr="mathbf_b_1&amp;=_mat.pdf"/>
          <p:cNvPicPr>
            <a:picLocks noChangeAspect="1"/>
          </p:cNvPicPr>
          <p:nvPr/>
        </p:nvPicPr>
        <p:blipFill>
          <a:blip r:embed="rId4">
            <a:extLst/>
          </a:blip>
          <a:stretch>
            <a:fillRect/>
          </a:stretch>
        </p:blipFill>
        <p:spPr>
          <a:xfrm>
            <a:off x="4744194" y="1134268"/>
            <a:ext cx="1384301" cy="546101"/>
          </a:xfrm>
          <a:prstGeom prst="rect">
            <a:avLst/>
          </a:prstGeom>
          <a:ln w="12700">
            <a:miter lim="400000"/>
          </a:ln>
        </p:spPr>
      </p:pic>
      <p:pic>
        <p:nvPicPr>
          <p:cNvPr id="777" name="c^dagger_mathbf_.pdf" descr="c^dagger_mathbf_.pdf"/>
          <p:cNvPicPr>
            <a:picLocks noChangeAspect="1"/>
          </p:cNvPicPr>
          <p:nvPr/>
        </p:nvPicPr>
        <p:blipFill>
          <a:blip r:embed="rId5">
            <a:extLst/>
          </a:blip>
          <a:stretch>
            <a:fillRect/>
          </a:stretch>
        </p:blipFill>
        <p:spPr>
          <a:xfrm>
            <a:off x="810121" y="3983339"/>
            <a:ext cx="2260601" cy="1282701"/>
          </a:xfrm>
          <a:prstGeom prst="rect">
            <a:avLst/>
          </a:prstGeom>
          <a:ln w="12700">
            <a:miter lim="400000"/>
          </a:ln>
        </p:spPr>
      </p:pic>
      <p:pic>
        <p:nvPicPr>
          <p:cNvPr id="778" name="r^dagger_mathbf_.pdf" descr="r^dagger_mathbf_.pdf"/>
          <p:cNvPicPr>
            <a:picLocks noChangeAspect="1"/>
          </p:cNvPicPr>
          <p:nvPr/>
        </p:nvPicPr>
        <p:blipFill>
          <a:blip r:embed="rId6">
            <a:extLst/>
          </a:blip>
          <a:stretch>
            <a:fillRect/>
          </a:stretch>
        </p:blipFill>
        <p:spPr>
          <a:xfrm>
            <a:off x="8140977" y="4338939"/>
            <a:ext cx="2324101" cy="1485901"/>
          </a:xfrm>
          <a:prstGeom prst="rect">
            <a:avLst/>
          </a:prstGeom>
          <a:ln w="12700">
            <a:miter lim="400000"/>
          </a:ln>
        </p:spPr>
      </p:pic>
      <p:pic>
        <p:nvPicPr>
          <p:cNvPr id="779" name="sum_mathbf_R_f(_.pdf" descr="sum_mathbf_R_f(_.pdf"/>
          <p:cNvPicPr>
            <a:picLocks noChangeAspect="1"/>
          </p:cNvPicPr>
          <p:nvPr/>
        </p:nvPicPr>
        <p:blipFill>
          <a:blip r:embed="rId7">
            <a:extLst/>
          </a:blip>
          <a:stretch>
            <a:fillRect/>
          </a:stretch>
        </p:blipFill>
        <p:spPr>
          <a:xfrm>
            <a:off x="569168" y="6198790"/>
            <a:ext cx="7023101" cy="584201"/>
          </a:xfrm>
          <a:prstGeom prst="rect">
            <a:avLst/>
          </a:prstGeom>
          <a:ln w="12700">
            <a:miter lim="400000"/>
          </a:ln>
        </p:spPr>
      </p:pic>
      <p:pic>
        <p:nvPicPr>
          <p:cNvPr id="780" name="sum_mathbf_R_e^i.pdf" descr="sum_mathbf_R_e^i.pdf"/>
          <p:cNvPicPr>
            <a:picLocks noChangeAspect="1"/>
          </p:cNvPicPr>
          <p:nvPr/>
        </p:nvPicPr>
        <p:blipFill>
          <a:blip r:embed="rId8">
            <a:extLst/>
          </a:blip>
          <a:stretch>
            <a:fillRect/>
          </a:stretch>
        </p:blipFill>
        <p:spPr>
          <a:xfrm>
            <a:off x="612526" y="7083722"/>
            <a:ext cx="5372101" cy="584201"/>
          </a:xfrm>
          <a:prstGeom prst="rect">
            <a:avLst/>
          </a:prstGeom>
          <a:ln w="12700">
            <a:miter lim="400000"/>
          </a:ln>
        </p:spPr>
      </p:pic>
      <p:pic>
        <p:nvPicPr>
          <p:cNvPr id="781" name="mathbf_tilde_R_&amp;.pdf" descr="mathbf_tilde_R_&amp;.pdf"/>
          <p:cNvPicPr>
            <a:picLocks noChangeAspect="1"/>
          </p:cNvPicPr>
          <p:nvPr/>
        </p:nvPicPr>
        <p:blipFill>
          <a:blip r:embed="rId9">
            <a:extLst/>
          </a:blip>
          <a:stretch>
            <a:fillRect/>
          </a:stretch>
        </p:blipFill>
        <p:spPr>
          <a:xfrm>
            <a:off x="7929016" y="7135713"/>
            <a:ext cx="3378201" cy="596901"/>
          </a:xfrm>
          <a:prstGeom prst="rect">
            <a:avLst/>
          </a:prstGeom>
          <a:ln w="12700">
            <a:miter lim="400000"/>
          </a:ln>
        </p:spPr>
      </p:pic>
      <p:grpSp>
        <p:nvGrpSpPr>
          <p:cNvPr id="784" name="Group"/>
          <p:cNvGrpSpPr/>
          <p:nvPr/>
        </p:nvGrpSpPr>
        <p:grpSpPr>
          <a:xfrm>
            <a:off x="682228" y="7968654"/>
            <a:ext cx="5003801" cy="1203822"/>
            <a:chOff x="0" y="0"/>
            <a:chExt cx="5003800" cy="1203821"/>
          </a:xfrm>
        </p:grpSpPr>
        <p:pic>
          <p:nvPicPr>
            <p:cNvPr id="782" name="sum_mathbf_R_e^i.pdf" descr="sum_mathbf_R_e^i.pdf"/>
            <p:cNvPicPr>
              <a:picLocks noChangeAspect="1"/>
            </p:cNvPicPr>
            <p:nvPr/>
          </p:nvPicPr>
          <p:blipFill>
            <a:blip r:embed="rId10">
              <a:extLst/>
            </a:blip>
            <a:stretch>
              <a:fillRect/>
            </a:stretch>
          </p:blipFill>
          <p:spPr>
            <a:xfrm>
              <a:off x="0" y="0"/>
              <a:ext cx="5003800" cy="584200"/>
            </a:xfrm>
            <a:prstGeom prst="rect">
              <a:avLst/>
            </a:prstGeom>
            <a:ln w="12700" cap="flat">
              <a:noFill/>
              <a:miter lim="400000"/>
            </a:ln>
            <a:effectLst/>
          </p:spPr>
        </p:pic>
        <p:pic>
          <p:nvPicPr>
            <p:cNvPr id="783" name="tilde_k_1&amp;=k_1-k.pdf" descr="tilde_k_1&amp;=k_1-k.pdf"/>
            <p:cNvPicPr>
              <a:picLocks noChangeAspect="1"/>
            </p:cNvPicPr>
            <p:nvPr/>
          </p:nvPicPr>
          <p:blipFill>
            <a:blip r:embed="rId11">
              <a:extLst/>
            </a:blip>
            <a:stretch>
              <a:fillRect/>
            </a:stretch>
          </p:blipFill>
          <p:spPr>
            <a:xfrm>
              <a:off x="1263005" y="695821"/>
              <a:ext cx="1041401" cy="508001"/>
            </a:xfrm>
            <a:prstGeom prst="rect">
              <a:avLst/>
            </a:prstGeom>
            <a:ln w="12700" cap="flat">
              <a:noFill/>
              <a:miter lim="400000"/>
            </a:ln>
            <a:effectLst/>
          </p:spPr>
        </p:pic>
      </p:grpSp>
      <p:pic>
        <p:nvPicPr>
          <p:cNvPr id="785" name="mathbf_k_cdot_ma.pdf" descr="mathbf_k_cdot_ma.pdf"/>
          <p:cNvPicPr>
            <a:picLocks noChangeAspect="1"/>
          </p:cNvPicPr>
          <p:nvPr/>
        </p:nvPicPr>
        <p:blipFill>
          <a:blip r:embed="rId12">
            <a:extLst/>
          </a:blip>
          <a:stretch>
            <a:fillRect/>
          </a:stretch>
        </p:blipFill>
        <p:spPr>
          <a:xfrm>
            <a:off x="7973367" y="8209557"/>
            <a:ext cx="4483101" cy="596901"/>
          </a:xfrm>
          <a:prstGeom prst="rect">
            <a:avLst/>
          </a:prstGeom>
          <a:ln w="12700">
            <a:miter lim="400000"/>
          </a:ln>
        </p:spPr>
      </p:pic>
      <p:sp>
        <p:nvSpPr>
          <p:cNvPr id="786"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819" name="Group"/>
          <p:cNvGrpSpPr/>
          <p:nvPr/>
        </p:nvGrpSpPr>
        <p:grpSpPr>
          <a:xfrm>
            <a:off x="5862768" y="753454"/>
            <a:ext cx="6880518" cy="3465174"/>
            <a:chOff x="0" y="0"/>
            <a:chExt cx="6880516" cy="3465172"/>
          </a:xfrm>
        </p:grpSpPr>
        <p:grpSp>
          <p:nvGrpSpPr>
            <p:cNvPr id="810" name="Group"/>
            <p:cNvGrpSpPr/>
            <p:nvPr/>
          </p:nvGrpSpPr>
          <p:grpSpPr>
            <a:xfrm>
              <a:off x="0" y="131802"/>
              <a:ext cx="4962834" cy="3333371"/>
              <a:chOff x="0" y="0"/>
              <a:chExt cx="4962833" cy="3333369"/>
            </a:xfrm>
          </p:grpSpPr>
          <p:pic>
            <p:nvPicPr>
              <p:cNvPr id="788" name="Image" descr="Image"/>
              <p:cNvPicPr>
                <a:picLocks noChangeAspect="1"/>
              </p:cNvPicPr>
              <p:nvPr/>
            </p:nvPicPr>
            <p:blipFill>
              <a:blip r:embed="rId2">
                <a:extLst/>
              </a:blip>
              <a:srcRect l="0" t="0" r="0" b="0"/>
              <a:stretch>
                <a:fillRect/>
              </a:stretch>
            </p:blipFill>
            <p:spPr>
              <a:xfrm>
                <a:off x="342592" y="0"/>
                <a:ext cx="4620242" cy="3232097"/>
              </a:xfrm>
              <a:prstGeom prst="rect">
                <a:avLst/>
              </a:prstGeom>
              <a:ln w="12700" cap="flat">
                <a:noFill/>
                <a:miter lim="400000"/>
              </a:ln>
              <a:effectLst/>
            </p:spPr>
          </p:pic>
          <p:sp>
            <p:nvSpPr>
              <p:cNvPr id="789"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90"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91"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92"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93"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94"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95"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96"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797"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798"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799"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800"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801"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802"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803"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804"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805"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806"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807"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808"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809"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811"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812"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813"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814"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815"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816"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817"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818"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grpSp>
        <p:nvGrpSpPr>
          <p:cNvPr id="834" name="Group"/>
          <p:cNvGrpSpPr/>
          <p:nvPr/>
        </p:nvGrpSpPr>
        <p:grpSpPr>
          <a:xfrm>
            <a:off x="564955" y="1075038"/>
            <a:ext cx="3131932" cy="2593407"/>
            <a:chOff x="0" y="0"/>
            <a:chExt cx="3131931" cy="2593406"/>
          </a:xfrm>
        </p:grpSpPr>
        <p:pic>
          <p:nvPicPr>
            <p:cNvPr id="820"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821"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822"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823" name="(0,1)"/>
            <p:cNvSpPr txBox="1"/>
            <p:nvPr/>
          </p:nvSpPr>
          <p:spPr>
            <a:xfrm>
              <a:off x="714230" y="268006"/>
              <a:ext cx="537878" cy="44235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824"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825"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826"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827"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828"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829" name="Shape"/>
            <p:cNvSpPr/>
            <p:nvPr/>
          </p:nvSpPr>
          <p:spPr>
            <a:xfrm>
              <a:off x="823389" y="908528"/>
              <a:ext cx="1301481"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830"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831" name="Shape"/>
            <p:cNvSpPr/>
            <p:nvPr/>
          </p:nvSpPr>
          <p:spPr>
            <a:xfrm>
              <a:off x="1293289" y="100924"/>
              <a:ext cx="1301481"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832"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833" name="Shape"/>
            <p:cNvSpPr/>
            <p:nvPr/>
          </p:nvSpPr>
          <p:spPr>
            <a:xfrm>
              <a:off x="1770105"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pic>
        <p:nvPicPr>
          <p:cNvPr id="835" name="mathbf_b_1&amp;=_mat.pdf" descr="mathbf_b_1&amp;=_mat.pdf"/>
          <p:cNvPicPr>
            <a:picLocks noChangeAspect="1"/>
          </p:cNvPicPr>
          <p:nvPr/>
        </p:nvPicPr>
        <p:blipFill>
          <a:blip r:embed="rId4">
            <a:extLst/>
          </a:blip>
          <a:stretch>
            <a:fillRect/>
          </a:stretch>
        </p:blipFill>
        <p:spPr>
          <a:xfrm>
            <a:off x="4744194" y="1134268"/>
            <a:ext cx="1384301" cy="546101"/>
          </a:xfrm>
          <a:prstGeom prst="rect">
            <a:avLst/>
          </a:prstGeom>
          <a:ln w="12700">
            <a:miter lim="400000"/>
          </a:ln>
        </p:spPr>
      </p:pic>
      <p:pic>
        <p:nvPicPr>
          <p:cNvPr id="836" name="c^dagger_mathbf_.pdf" descr="c^dagger_mathbf_.pdf"/>
          <p:cNvPicPr>
            <a:picLocks noChangeAspect="1"/>
          </p:cNvPicPr>
          <p:nvPr/>
        </p:nvPicPr>
        <p:blipFill>
          <a:blip r:embed="rId5">
            <a:extLst/>
          </a:blip>
          <a:stretch>
            <a:fillRect/>
          </a:stretch>
        </p:blipFill>
        <p:spPr>
          <a:xfrm>
            <a:off x="810121" y="3983339"/>
            <a:ext cx="2260601" cy="1282701"/>
          </a:xfrm>
          <a:prstGeom prst="rect">
            <a:avLst/>
          </a:prstGeom>
          <a:ln w="12700">
            <a:miter lim="400000"/>
          </a:ln>
        </p:spPr>
      </p:pic>
      <p:pic>
        <p:nvPicPr>
          <p:cNvPr id="837" name="r^dagger_mathbf_.pdf" descr="r^dagger_mathbf_.pdf"/>
          <p:cNvPicPr>
            <a:picLocks noChangeAspect="1"/>
          </p:cNvPicPr>
          <p:nvPr/>
        </p:nvPicPr>
        <p:blipFill>
          <a:blip r:embed="rId6">
            <a:extLst/>
          </a:blip>
          <a:stretch>
            <a:fillRect/>
          </a:stretch>
        </p:blipFill>
        <p:spPr>
          <a:xfrm>
            <a:off x="8140977" y="4338939"/>
            <a:ext cx="2324101" cy="1485901"/>
          </a:xfrm>
          <a:prstGeom prst="rect">
            <a:avLst/>
          </a:prstGeom>
          <a:ln w="12700">
            <a:miter lim="400000"/>
          </a:ln>
        </p:spPr>
      </p:pic>
      <p:pic>
        <p:nvPicPr>
          <p:cNvPr id="838" name="sum_mathbf_R_f(_.pdf" descr="sum_mathbf_R_f(_.pdf"/>
          <p:cNvPicPr>
            <a:picLocks noChangeAspect="1"/>
          </p:cNvPicPr>
          <p:nvPr/>
        </p:nvPicPr>
        <p:blipFill>
          <a:blip r:embed="rId7">
            <a:extLst/>
          </a:blip>
          <a:stretch>
            <a:fillRect/>
          </a:stretch>
        </p:blipFill>
        <p:spPr>
          <a:xfrm>
            <a:off x="569168" y="6198790"/>
            <a:ext cx="7023101" cy="584201"/>
          </a:xfrm>
          <a:prstGeom prst="rect">
            <a:avLst/>
          </a:prstGeom>
          <a:ln w="12700">
            <a:miter lim="400000"/>
          </a:ln>
        </p:spPr>
      </p:pic>
      <p:pic>
        <p:nvPicPr>
          <p:cNvPr id="839" name="sum_mathbf_R_e^i.pdf" descr="sum_mathbf_R_e^i.pdf"/>
          <p:cNvPicPr>
            <a:picLocks noChangeAspect="1"/>
          </p:cNvPicPr>
          <p:nvPr/>
        </p:nvPicPr>
        <p:blipFill>
          <a:blip r:embed="rId8">
            <a:extLst/>
          </a:blip>
          <a:stretch>
            <a:fillRect/>
          </a:stretch>
        </p:blipFill>
        <p:spPr>
          <a:xfrm>
            <a:off x="612526" y="7083722"/>
            <a:ext cx="5372101" cy="584201"/>
          </a:xfrm>
          <a:prstGeom prst="rect">
            <a:avLst/>
          </a:prstGeom>
          <a:ln w="12700">
            <a:miter lim="400000"/>
          </a:ln>
        </p:spPr>
      </p:pic>
      <p:pic>
        <p:nvPicPr>
          <p:cNvPr id="840" name="mathbf_tilde_R_&amp;.pdf" descr="mathbf_tilde_R_&amp;.pdf"/>
          <p:cNvPicPr>
            <a:picLocks noChangeAspect="1"/>
          </p:cNvPicPr>
          <p:nvPr/>
        </p:nvPicPr>
        <p:blipFill>
          <a:blip r:embed="rId9">
            <a:extLst/>
          </a:blip>
          <a:stretch>
            <a:fillRect/>
          </a:stretch>
        </p:blipFill>
        <p:spPr>
          <a:xfrm>
            <a:off x="7929016" y="7135713"/>
            <a:ext cx="3378201" cy="596901"/>
          </a:xfrm>
          <a:prstGeom prst="rect">
            <a:avLst/>
          </a:prstGeom>
          <a:ln w="12700">
            <a:miter lim="400000"/>
          </a:ln>
        </p:spPr>
      </p:pic>
      <p:pic>
        <p:nvPicPr>
          <p:cNvPr id="841" name="sum_mathbf_R_e^i.pdf" descr="sum_mathbf_R_e^i.pdf"/>
          <p:cNvPicPr>
            <a:picLocks noChangeAspect="1"/>
          </p:cNvPicPr>
          <p:nvPr/>
        </p:nvPicPr>
        <p:blipFill>
          <a:blip r:embed="rId10">
            <a:extLst/>
          </a:blip>
          <a:stretch>
            <a:fillRect/>
          </a:stretch>
        </p:blipFill>
        <p:spPr>
          <a:xfrm>
            <a:off x="682228" y="7968654"/>
            <a:ext cx="5003801" cy="584201"/>
          </a:xfrm>
          <a:prstGeom prst="rect">
            <a:avLst/>
          </a:prstGeom>
          <a:ln w="12700">
            <a:miter lim="400000"/>
          </a:ln>
        </p:spPr>
      </p:pic>
      <p:pic>
        <p:nvPicPr>
          <p:cNvPr id="842" name="tilde_k_1&amp;=k_1-k.pdf" descr="tilde_k_1&amp;=k_1-k.pdf"/>
          <p:cNvPicPr>
            <a:picLocks noChangeAspect="1"/>
          </p:cNvPicPr>
          <p:nvPr/>
        </p:nvPicPr>
        <p:blipFill>
          <a:blip r:embed="rId11">
            <a:extLst/>
          </a:blip>
          <a:stretch>
            <a:fillRect/>
          </a:stretch>
        </p:blipFill>
        <p:spPr>
          <a:xfrm>
            <a:off x="4915644" y="9084383"/>
            <a:ext cx="1041401" cy="508001"/>
          </a:xfrm>
          <a:prstGeom prst="rect">
            <a:avLst/>
          </a:prstGeom>
          <a:ln w="12700">
            <a:miter lim="400000"/>
          </a:ln>
        </p:spPr>
      </p:pic>
      <p:pic>
        <p:nvPicPr>
          <p:cNvPr id="843" name="mathbf_k_cdot_ma.pdf" descr="mathbf_k_cdot_ma.pdf"/>
          <p:cNvPicPr>
            <a:picLocks noChangeAspect="1"/>
          </p:cNvPicPr>
          <p:nvPr/>
        </p:nvPicPr>
        <p:blipFill>
          <a:blip r:embed="rId12">
            <a:extLst/>
          </a:blip>
          <a:stretch>
            <a:fillRect/>
          </a:stretch>
        </p:blipFill>
        <p:spPr>
          <a:xfrm>
            <a:off x="7973367" y="8209557"/>
            <a:ext cx="4483101" cy="596901"/>
          </a:xfrm>
          <a:prstGeom prst="rect">
            <a:avLst/>
          </a:prstGeom>
          <a:ln w="12700">
            <a:miter lim="400000"/>
          </a:ln>
        </p:spPr>
      </p:pic>
      <p:sp>
        <p:nvSpPr>
          <p:cNvPr id="844"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Going between different cells</a:t>
            </a:r>
          </a:p>
        </p:txBody>
      </p:sp>
      <p:sp>
        <p:nvSpPr>
          <p:cNvPr id="845" name="Callout"/>
          <p:cNvSpPr/>
          <p:nvPr/>
        </p:nvSpPr>
        <p:spPr>
          <a:xfrm>
            <a:off x="3965735" y="5115594"/>
            <a:ext cx="6755607" cy="30777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07" y="0"/>
                </a:moveTo>
                <a:cubicBezTo>
                  <a:pt x="271" y="0"/>
                  <a:pt x="0" y="596"/>
                  <a:pt x="0" y="1331"/>
                </a:cubicBezTo>
                <a:lnTo>
                  <a:pt x="0" y="6916"/>
                </a:lnTo>
                <a:cubicBezTo>
                  <a:pt x="0" y="7652"/>
                  <a:pt x="271" y="8247"/>
                  <a:pt x="607" y="8247"/>
                </a:cubicBezTo>
                <a:lnTo>
                  <a:pt x="13130" y="8247"/>
                </a:lnTo>
                <a:lnTo>
                  <a:pt x="13519" y="21600"/>
                </a:lnTo>
                <a:lnTo>
                  <a:pt x="13908" y="8247"/>
                </a:lnTo>
                <a:lnTo>
                  <a:pt x="20993" y="8247"/>
                </a:lnTo>
                <a:cubicBezTo>
                  <a:pt x="21329" y="8247"/>
                  <a:pt x="21600" y="7652"/>
                  <a:pt x="21600" y="6916"/>
                </a:cubicBezTo>
                <a:lnTo>
                  <a:pt x="21600" y="1331"/>
                </a:lnTo>
                <a:cubicBezTo>
                  <a:pt x="21600" y="596"/>
                  <a:pt x="21329" y="0"/>
                  <a:pt x="20993" y="0"/>
                </a:cubicBezTo>
                <a:lnTo>
                  <a:pt x="607" y="0"/>
                </a:lnTo>
                <a:close/>
              </a:path>
            </a:pathLst>
          </a:custGeom>
          <a:solidFill>
            <a:srgbClr val="D6D6D6"/>
          </a:solidFill>
          <a:ln w="12700">
            <a:solidFill>
              <a:srgbClr val="000000"/>
            </a:solidFill>
            <a:miter lim="400000"/>
          </a:ln>
        </p:spPr>
        <p:txBody>
          <a:bodyPr lIns="50800" tIns="50800" rIns="50800" bIns="50800" anchor="ctr"/>
          <a:lstStyle/>
          <a:p>
            <a:pPr>
              <a:defRPr sz="2200">
                <a:solidFill>
                  <a:srgbClr val="FFFFFF"/>
                </a:solidFill>
                <a:latin typeface="Helvetica Neue Medium"/>
                <a:ea typeface="Helvetica Neue Medium"/>
                <a:cs typeface="Helvetica Neue Medium"/>
                <a:sym typeface="Helvetica Neue Medium"/>
              </a:defRPr>
            </a:pPr>
          </a:p>
        </p:txBody>
      </p:sp>
      <p:pic>
        <p:nvPicPr>
          <p:cNvPr id="846" name="k^alpha_R_alpha.pdf" descr="k^alpha_R_alpha.pdf"/>
          <p:cNvPicPr>
            <a:picLocks noChangeAspect="1"/>
          </p:cNvPicPr>
          <p:nvPr/>
        </p:nvPicPr>
        <p:blipFill>
          <a:blip r:embed="rId13">
            <a:extLst/>
          </a:blip>
          <a:stretch>
            <a:fillRect/>
          </a:stretch>
        </p:blipFill>
        <p:spPr>
          <a:xfrm>
            <a:off x="8820427" y="5683520"/>
            <a:ext cx="686756" cy="277973"/>
          </a:xfrm>
          <a:prstGeom prst="rect">
            <a:avLst/>
          </a:prstGeom>
          <a:ln w="12700">
            <a:miter lim="400000"/>
          </a:ln>
        </p:spPr>
      </p:pic>
      <p:sp>
        <p:nvSpPr>
          <p:cNvPr id="847" name="Strictly speaking we are working with covariant and contravariant tensors:"/>
          <p:cNvSpPr txBox="1"/>
          <p:nvPr/>
        </p:nvSpPr>
        <p:spPr>
          <a:xfrm>
            <a:off x="4124496" y="5270174"/>
            <a:ext cx="51892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Strictly speaking we are working with covariant and contravariant tensors:</a:t>
            </a:r>
          </a:p>
        </p:txBody>
      </p:sp>
      <p:pic>
        <p:nvPicPr>
          <p:cNvPr id="848" name="c^dagger_mathbf_.pdf" descr="c^dagger_mathbf_.pdf"/>
          <p:cNvPicPr>
            <a:picLocks noChangeAspect="1"/>
          </p:cNvPicPr>
          <p:nvPr/>
        </p:nvPicPr>
        <p:blipFill>
          <a:blip r:embed="rId14">
            <a:extLst/>
          </a:blip>
          <a:stretch>
            <a:fillRect/>
          </a:stretch>
        </p:blipFill>
        <p:spPr>
          <a:xfrm>
            <a:off x="747960" y="8763154"/>
            <a:ext cx="3949701" cy="533401"/>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0" name="Spectral function"/>
          <p:cNvSpPr txBox="1"/>
          <p:nvPr>
            <p:ph type="title"/>
          </p:nvPr>
        </p:nvSpPr>
        <p:spPr>
          <a:xfrm>
            <a:off x="535939" y="142300"/>
            <a:ext cx="11704322" cy="800296"/>
          </a:xfrm>
          <a:prstGeom prst="rect">
            <a:avLst/>
          </a:prstGeom>
        </p:spPr>
        <p:txBody>
          <a:bodyPr>
            <a:normAutofit fontScale="100000" lnSpcReduction="0"/>
          </a:bodyPr>
          <a:lstStyle>
            <a:lvl1pPr>
              <a:defRPr b="1" sz="4000">
                <a:latin typeface="Times"/>
                <a:ea typeface="Times"/>
                <a:cs typeface="Times"/>
                <a:sym typeface="Times"/>
              </a:defRPr>
            </a:lvl1pPr>
          </a:lstStyle>
          <a:p>
            <a:pPr/>
            <a:r>
              <a:t>Spectral function</a:t>
            </a:r>
          </a:p>
        </p:txBody>
      </p:sp>
      <p:pic>
        <p:nvPicPr>
          <p:cNvPr id="851" name="langle_b;a^dagge.pdf" descr="langle_b;a^dagge.pdf"/>
          <p:cNvPicPr>
            <a:picLocks noChangeAspect="1"/>
          </p:cNvPicPr>
          <p:nvPr/>
        </p:nvPicPr>
        <p:blipFill>
          <a:blip r:embed="rId2">
            <a:extLst/>
          </a:blip>
          <a:stretch>
            <a:fillRect/>
          </a:stretch>
        </p:blipFill>
        <p:spPr>
          <a:xfrm>
            <a:off x="840978" y="1605012"/>
            <a:ext cx="5880101" cy="1765301"/>
          </a:xfrm>
          <a:prstGeom prst="rect">
            <a:avLst/>
          </a:prstGeom>
          <a:ln w="12700">
            <a:miter lim="400000"/>
          </a:ln>
        </p:spPr>
      </p:pic>
      <p:pic>
        <p:nvPicPr>
          <p:cNvPr id="852" name="langle_c^phantom.pdf" descr="langle_c^phantom.pdf"/>
          <p:cNvPicPr>
            <a:picLocks noChangeAspect="1"/>
          </p:cNvPicPr>
          <p:nvPr/>
        </p:nvPicPr>
        <p:blipFill>
          <a:blip r:embed="rId3">
            <a:extLst/>
          </a:blip>
          <a:stretch>
            <a:fillRect/>
          </a:stretch>
        </p:blipFill>
        <p:spPr>
          <a:xfrm>
            <a:off x="782439" y="4248199"/>
            <a:ext cx="1181101" cy="304801"/>
          </a:xfrm>
          <a:prstGeom prst="rect">
            <a:avLst/>
          </a:prstGeom>
          <a:ln w="12700">
            <a:miter lim="400000"/>
          </a:ln>
        </p:spPr>
      </p:pic>
      <p:grpSp>
        <p:nvGrpSpPr>
          <p:cNvPr id="855" name="Group"/>
          <p:cNvGrpSpPr/>
          <p:nvPr/>
        </p:nvGrpSpPr>
        <p:grpSpPr>
          <a:xfrm>
            <a:off x="2398960" y="4910534"/>
            <a:ext cx="5108874" cy="1071166"/>
            <a:chOff x="0" y="0"/>
            <a:chExt cx="5108872" cy="1071165"/>
          </a:xfrm>
        </p:grpSpPr>
        <p:pic>
          <p:nvPicPr>
            <p:cNvPr id="853" name="tilde_k_1&amp;=k_1-k.pdf" descr="tilde_k_1&amp;=k_1-k.pdf"/>
            <p:cNvPicPr>
              <a:picLocks noChangeAspect="1"/>
            </p:cNvPicPr>
            <p:nvPr/>
          </p:nvPicPr>
          <p:blipFill>
            <a:blip r:embed="rId4">
              <a:extLst/>
            </a:blip>
            <a:stretch>
              <a:fillRect/>
            </a:stretch>
          </p:blipFill>
          <p:spPr>
            <a:xfrm>
              <a:off x="4067472" y="563165"/>
              <a:ext cx="1041401" cy="508001"/>
            </a:xfrm>
            <a:prstGeom prst="rect">
              <a:avLst/>
            </a:prstGeom>
            <a:ln w="12700" cap="flat">
              <a:noFill/>
              <a:miter lim="400000"/>
            </a:ln>
            <a:effectLst/>
          </p:spPr>
        </p:pic>
        <p:pic>
          <p:nvPicPr>
            <p:cNvPr id="854" name="c^dagger_mathbf_.pdf" descr="c^dagger_mathbf_.pdf"/>
            <p:cNvPicPr>
              <a:picLocks noChangeAspect="1"/>
            </p:cNvPicPr>
            <p:nvPr/>
          </p:nvPicPr>
          <p:blipFill>
            <a:blip r:embed="rId5">
              <a:extLst/>
            </a:blip>
            <a:stretch>
              <a:fillRect/>
            </a:stretch>
          </p:blipFill>
          <p:spPr>
            <a:xfrm>
              <a:off x="0" y="0"/>
              <a:ext cx="3949700" cy="533400"/>
            </a:xfrm>
            <a:prstGeom prst="rect">
              <a:avLst/>
            </a:prstGeom>
            <a:ln w="12700" cap="flat">
              <a:noFill/>
              <a:miter lim="400000"/>
            </a:ln>
            <a:effectLst/>
          </p:spPr>
        </p:pic>
      </p:grpSp>
      <p:pic>
        <p:nvPicPr>
          <p:cNvPr id="856" name="langle_c^phantom.pdf" descr="langle_c^phantom.pdf"/>
          <p:cNvPicPr>
            <a:picLocks noChangeAspect="1"/>
          </p:cNvPicPr>
          <p:nvPr/>
        </p:nvPicPr>
        <p:blipFill>
          <a:blip r:embed="rId6">
            <a:extLst/>
          </a:blip>
          <a:stretch>
            <a:fillRect/>
          </a:stretch>
        </p:blipFill>
        <p:spPr>
          <a:xfrm>
            <a:off x="987028" y="6938466"/>
            <a:ext cx="5854701" cy="1612901"/>
          </a:xfrm>
          <a:prstGeom prst="rect">
            <a:avLst/>
          </a:prstGeom>
          <a:ln w="12700">
            <a:miter lim="400000"/>
          </a:ln>
        </p:spPr>
      </p:pic>
      <p:sp>
        <p:nvSpPr>
          <p:cNvPr id="863" name="Connection Line"/>
          <p:cNvSpPr/>
          <p:nvPr/>
        </p:nvSpPr>
        <p:spPr>
          <a:xfrm>
            <a:off x="7077504" y="1496202"/>
            <a:ext cx="28427" cy="10774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864" name="Connection Line"/>
          <p:cNvSpPr/>
          <p:nvPr/>
        </p:nvSpPr>
        <p:spPr>
          <a:xfrm>
            <a:off x="7086806" y="2705529"/>
            <a:ext cx="9823" cy="7317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21600"/>
                </a:lnTo>
              </a:path>
            </a:pathLst>
          </a:custGeom>
          <a:ln w="63500">
            <a:solidFill>
              <a:srgbClr val="FFD479">
                <a:alpha val="66241"/>
              </a:srgbClr>
            </a:solidFill>
            <a:headEnd type="triangle"/>
            <a:tailEnd type="triangle"/>
          </a:ln>
        </p:spPr>
        <p:txBody>
          <a:bodyPr/>
          <a:lstStyle/>
          <a:p>
            <a:pPr/>
          </a:p>
        </p:txBody>
      </p:sp>
      <p:sp>
        <p:nvSpPr>
          <p:cNvPr id="859" name="many-body (general) formalism"/>
          <p:cNvSpPr txBox="1"/>
          <p:nvPr/>
        </p:nvSpPr>
        <p:spPr>
          <a:xfrm>
            <a:off x="7665557" y="1819035"/>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many-body (general) formalism</a:t>
            </a:r>
          </a:p>
        </p:txBody>
      </p:sp>
      <p:sp>
        <p:nvSpPr>
          <p:cNvPr id="860" name="non-interacting electrons (1p functions)"/>
          <p:cNvSpPr txBox="1"/>
          <p:nvPr/>
        </p:nvSpPr>
        <p:spPr>
          <a:xfrm>
            <a:off x="7551257" y="2753898"/>
            <a:ext cx="522780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non-interacting electrons (1p functions)</a:t>
            </a:r>
          </a:p>
        </p:txBody>
      </p:sp>
      <p:sp>
        <p:nvSpPr>
          <p:cNvPr id="865" name="Connection Line"/>
          <p:cNvSpPr/>
          <p:nvPr/>
        </p:nvSpPr>
        <p:spPr>
          <a:xfrm>
            <a:off x="7229904" y="6995302"/>
            <a:ext cx="23020" cy="16819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862" name="k-diagonal elements of object, which has also off-diagonal (kk') elements"/>
          <p:cNvSpPr txBox="1"/>
          <p:nvPr/>
        </p:nvSpPr>
        <p:spPr>
          <a:xfrm>
            <a:off x="7641099" y="7198816"/>
            <a:ext cx="4595436" cy="109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k-diagonal elements of object, which has also off-diagonal (kk') elements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7" name="Spectral function"/>
          <p:cNvSpPr txBox="1"/>
          <p:nvPr>
            <p:ph type="title"/>
          </p:nvPr>
        </p:nvSpPr>
        <p:spPr>
          <a:xfrm>
            <a:off x="535939" y="142300"/>
            <a:ext cx="11704322" cy="800296"/>
          </a:xfrm>
          <a:prstGeom prst="rect">
            <a:avLst/>
          </a:prstGeom>
        </p:spPr>
        <p:txBody>
          <a:bodyPr>
            <a:normAutofit fontScale="100000" lnSpcReduction="0"/>
          </a:bodyPr>
          <a:lstStyle>
            <a:lvl1pPr>
              <a:defRPr b="1" sz="4000">
                <a:latin typeface="Times"/>
                <a:ea typeface="Times"/>
                <a:cs typeface="Times"/>
                <a:sym typeface="Times"/>
              </a:defRPr>
            </a:lvl1pPr>
          </a:lstStyle>
          <a:p>
            <a:pPr/>
            <a:r>
              <a:t>Spectral function</a:t>
            </a:r>
          </a:p>
        </p:txBody>
      </p:sp>
      <p:pic>
        <p:nvPicPr>
          <p:cNvPr id="868" name="langle_b;a^dagge.pdf" descr="langle_b;a^dagge.pdf"/>
          <p:cNvPicPr>
            <a:picLocks noChangeAspect="1"/>
          </p:cNvPicPr>
          <p:nvPr/>
        </p:nvPicPr>
        <p:blipFill>
          <a:blip r:embed="rId2">
            <a:extLst/>
          </a:blip>
          <a:stretch>
            <a:fillRect/>
          </a:stretch>
        </p:blipFill>
        <p:spPr>
          <a:xfrm>
            <a:off x="840978" y="1605012"/>
            <a:ext cx="5880101" cy="1765301"/>
          </a:xfrm>
          <a:prstGeom prst="rect">
            <a:avLst/>
          </a:prstGeom>
          <a:ln w="12700">
            <a:miter lim="400000"/>
          </a:ln>
        </p:spPr>
      </p:pic>
      <p:pic>
        <p:nvPicPr>
          <p:cNvPr id="869" name="langle_c^phantom.pdf" descr="langle_c^phantom.pdf"/>
          <p:cNvPicPr>
            <a:picLocks noChangeAspect="1"/>
          </p:cNvPicPr>
          <p:nvPr/>
        </p:nvPicPr>
        <p:blipFill>
          <a:blip r:embed="rId3">
            <a:extLst/>
          </a:blip>
          <a:stretch>
            <a:fillRect/>
          </a:stretch>
        </p:blipFill>
        <p:spPr>
          <a:xfrm>
            <a:off x="782439" y="4248199"/>
            <a:ext cx="1181101" cy="304801"/>
          </a:xfrm>
          <a:prstGeom prst="rect">
            <a:avLst/>
          </a:prstGeom>
          <a:ln w="12700">
            <a:miter lim="400000"/>
          </a:ln>
        </p:spPr>
      </p:pic>
      <p:grpSp>
        <p:nvGrpSpPr>
          <p:cNvPr id="872" name="Group"/>
          <p:cNvGrpSpPr/>
          <p:nvPr/>
        </p:nvGrpSpPr>
        <p:grpSpPr>
          <a:xfrm>
            <a:off x="2398960" y="4910534"/>
            <a:ext cx="5108874" cy="1071166"/>
            <a:chOff x="0" y="0"/>
            <a:chExt cx="5108872" cy="1071165"/>
          </a:xfrm>
        </p:grpSpPr>
        <p:pic>
          <p:nvPicPr>
            <p:cNvPr id="870" name="tilde_k_1&amp;=k_1-k.pdf" descr="tilde_k_1&amp;=k_1-k.pdf"/>
            <p:cNvPicPr>
              <a:picLocks noChangeAspect="1"/>
            </p:cNvPicPr>
            <p:nvPr/>
          </p:nvPicPr>
          <p:blipFill>
            <a:blip r:embed="rId4">
              <a:extLst/>
            </a:blip>
            <a:stretch>
              <a:fillRect/>
            </a:stretch>
          </p:blipFill>
          <p:spPr>
            <a:xfrm>
              <a:off x="4067472" y="563165"/>
              <a:ext cx="1041401" cy="508001"/>
            </a:xfrm>
            <a:prstGeom prst="rect">
              <a:avLst/>
            </a:prstGeom>
            <a:ln w="12700" cap="flat">
              <a:noFill/>
              <a:miter lim="400000"/>
            </a:ln>
            <a:effectLst/>
          </p:spPr>
        </p:pic>
        <p:pic>
          <p:nvPicPr>
            <p:cNvPr id="871" name="c^dagger_mathbf_.pdf" descr="c^dagger_mathbf_.pdf"/>
            <p:cNvPicPr>
              <a:picLocks noChangeAspect="1"/>
            </p:cNvPicPr>
            <p:nvPr/>
          </p:nvPicPr>
          <p:blipFill>
            <a:blip r:embed="rId5">
              <a:extLst/>
            </a:blip>
            <a:stretch>
              <a:fillRect/>
            </a:stretch>
          </p:blipFill>
          <p:spPr>
            <a:xfrm>
              <a:off x="0" y="0"/>
              <a:ext cx="3949700" cy="533400"/>
            </a:xfrm>
            <a:prstGeom prst="rect">
              <a:avLst/>
            </a:prstGeom>
            <a:ln w="12700" cap="flat">
              <a:noFill/>
              <a:miter lim="400000"/>
            </a:ln>
            <a:effectLst/>
          </p:spPr>
        </p:pic>
      </p:grpSp>
      <p:pic>
        <p:nvPicPr>
          <p:cNvPr id="873" name="langle_c^phantom.pdf" descr="langle_c^phantom.pdf"/>
          <p:cNvPicPr>
            <a:picLocks noChangeAspect="1"/>
          </p:cNvPicPr>
          <p:nvPr/>
        </p:nvPicPr>
        <p:blipFill>
          <a:blip r:embed="rId6">
            <a:extLst/>
          </a:blip>
          <a:stretch>
            <a:fillRect/>
          </a:stretch>
        </p:blipFill>
        <p:spPr>
          <a:xfrm>
            <a:off x="987028" y="6938466"/>
            <a:ext cx="5854701" cy="1612901"/>
          </a:xfrm>
          <a:prstGeom prst="rect">
            <a:avLst/>
          </a:prstGeom>
          <a:ln w="12700">
            <a:miter lim="400000"/>
          </a:ln>
        </p:spPr>
      </p:pic>
      <p:sp>
        <p:nvSpPr>
          <p:cNvPr id="880" name="Connection Line"/>
          <p:cNvSpPr/>
          <p:nvPr/>
        </p:nvSpPr>
        <p:spPr>
          <a:xfrm>
            <a:off x="7077504" y="1496202"/>
            <a:ext cx="28427" cy="10774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881" name="Connection Line"/>
          <p:cNvSpPr/>
          <p:nvPr/>
        </p:nvSpPr>
        <p:spPr>
          <a:xfrm>
            <a:off x="7086806" y="2705529"/>
            <a:ext cx="9823" cy="7317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21600"/>
                </a:lnTo>
              </a:path>
            </a:pathLst>
          </a:custGeom>
          <a:ln w="63500">
            <a:solidFill>
              <a:srgbClr val="FFD479">
                <a:alpha val="66241"/>
              </a:srgbClr>
            </a:solidFill>
            <a:headEnd type="triangle"/>
            <a:tailEnd type="triangle"/>
          </a:ln>
        </p:spPr>
        <p:txBody>
          <a:bodyPr/>
          <a:lstStyle/>
          <a:p>
            <a:pPr/>
          </a:p>
        </p:txBody>
      </p:sp>
      <p:sp>
        <p:nvSpPr>
          <p:cNvPr id="876" name="many-body (general) formalism"/>
          <p:cNvSpPr txBox="1"/>
          <p:nvPr/>
        </p:nvSpPr>
        <p:spPr>
          <a:xfrm>
            <a:off x="7665557" y="1819035"/>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many-body (general) formalism</a:t>
            </a:r>
          </a:p>
        </p:txBody>
      </p:sp>
      <p:sp>
        <p:nvSpPr>
          <p:cNvPr id="877" name="non-interacting electrons (1p functions)"/>
          <p:cNvSpPr txBox="1"/>
          <p:nvPr/>
        </p:nvSpPr>
        <p:spPr>
          <a:xfrm>
            <a:off x="7551257" y="2753898"/>
            <a:ext cx="522780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non-interacting electrons (1p functions)</a:t>
            </a:r>
          </a:p>
        </p:txBody>
      </p:sp>
      <p:sp>
        <p:nvSpPr>
          <p:cNvPr id="882" name="Connection Line"/>
          <p:cNvSpPr/>
          <p:nvPr/>
        </p:nvSpPr>
        <p:spPr>
          <a:xfrm>
            <a:off x="7229904" y="6995302"/>
            <a:ext cx="23020" cy="16819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879" name="k-diagonal elements of object, which has also off-diagonal (kk') elements"/>
          <p:cNvSpPr txBox="1"/>
          <p:nvPr/>
        </p:nvSpPr>
        <p:spPr>
          <a:xfrm>
            <a:off x="7641099" y="7198816"/>
            <a:ext cx="4595436" cy="109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k-diagonal elements of object, which has also off-diagonal (kk') elements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An alloy on triangular lattice</a:t>
            </a:r>
          </a:p>
        </p:txBody>
      </p:sp>
      <p:sp>
        <p:nvSpPr>
          <p:cNvPr id="134" name="generate random binary potential…"/>
          <p:cNvSpPr txBox="1"/>
          <p:nvPr/>
        </p:nvSpPr>
        <p:spPr>
          <a:xfrm>
            <a:off x="138698" y="887947"/>
            <a:ext cx="5130039" cy="889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pPr>
            <a:r>
              <a:t>generate random binary potential</a:t>
            </a:r>
          </a:p>
          <a:p>
            <a:pPr>
              <a:defRPr sz="2600"/>
            </a:pPr>
            <a:r>
              <a:t>in the supercell</a:t>
            </a:r>
          </a:p>
        </p:txBody>
      </p:sp>
      <p:sp>
        <p:nvSpPr>
          <p:cNvPr id="135" name="How to average over different realizations of the disorder?…"/>
          <p:cNvSpPr txBox="1"/>
          <p:nvPr/>
        </p:nvSpPr>
        <p:spPr>
          <a:xfrm>
            <a:off x="1073943" y="7178509"/>
            <a:ext cx="10288749" cy="1282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b="1" sz="2600">
                <a:latin typeface="+mj-lt"/>
                <a:ea typeface="+mj-ea"/>
                <a:cs typeface="+mj-cs"/>
                <a:sym typeface="Helvetica"/>
              </a:defRPr>
            </a:pPr>
            <a:r>
              <a:t>How to average over different realizations of the disorder?</a:t>
            </a:r>
          </a:p>
          <a:p>
            <a:pPr>
              <a:defRPr b="1" sz="2600">
                <a:latin typeface="+mj-lt"/>
                <a:ea typeface="+mj-ea"/>
                <a:cs typeface="+mj-cs"/>
                <a:sym typeface="Helvetica"/>
              </a:defRPr>
            </a:pPr>
          </a:p>
          <a:p>
            <a:pPr algn="l">
              <a:defRPr b="1" sz="2600">
                <a:latin typeface="+mj-lt"/>
                <a:ea typeface="+mj-ea"/>
                <a:cs typeface="+mj-cs"/>
                <a:sym typeface="Helvetica"/>
              </a:defRPr>
            </a:pPr>
            <a:r>
              <a:t>How to get a 'bandstructure' in the elementary (1-atom) unit cell?</a:t>
            </a:r>
          </a:p>
        </p:txBody>
      </p:sp>
      <p:grpSp>
        <p:nvGrpSpPr>
          <p:cNvPr id="164" name="Group"/>
          <p:cNvGrpSpPr/>
          <p:nvPr/>
        </p:nvGrpSpPr>
        <p:grpSpPr>
          <a:xfrm>
            <a:off x="228600" y="1968801"/>
            <a:ext cx="4495800" cy="3937001"/>
            <a:chOff x="0" y="0"/>
            <a:chExt cx="4495800" cy="3937000"/>
          </a:xfrm>
        </p:grpSpPr>
        <p:grpSp>
          <p:nvGrpSpPr>
            <p:cNvPr id="138" name="Group"/>
            <p:cNvGrpSpPr/>
            <p:nvPr/>
          </p:nvGrpSpPr>
          <p:grpSpPr>
            <a:xfrm>
              <a:off x="0" y="0"/>
              <a:ext cx="4442236" cy="3937000"/>
              <a:chOff x="0" y="0"/>
              <a:chExt cx="4442235" cy="3937000"/>
            </a:xfrm>
          </p:grpSpPr>
          <p:pic>
            <p:nvPicPr>
              <p:cNvPr id="136" name="Image" descr="Image"/>
              <p:cNvPicPr>
                <a:picLocks noChangeAspect="1"/>
              </p:cNvPicPr>
              <p:nvPr/>
            </p:nvPicPr>
            <p:blipFill>
              <a:blip r:embed="rId2">
                <a:extLst/>
              </a:blip>
              <a:stretch>
                <a:fillRect/>
              </a:stretch>
            </p:blipFill>
            <p:spPr>
              <a:xfrm>
                <a:off x="0" y="0"/>
                <a:ext cx="3632200" cy="3937000"/>
              </a:xfrm>
              <a:prstGeom prst="rect">
                <a:avLst/>
              </a:prstGeom>
              <a:ln w="12700" cap="flat">
                <a:noFill/>
                <a:miter lim="400000"/>
              </a:ln>
              <a:effectLst/>
            </p:spPr>
          </p:pic>
          <p:sp>
            <p:nvSpPr>
              <p:cNvPr id="137" name="Shape"/>
              <p:cNvSpPr/>
              <p:nvPr/>
            </p:nvSpPr>
            <p:spPr>
              <a:xfrm>
                <a:off x="656381" y="1428005"/>
                <a:ext cx="3785855" cy="22261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4616" y="21498"/>
                    </a:lnTo>
                    <a:lnTo>
                      <a:pt x="21600" y="0"/>
                    </a:lnTo>
                    <a:lnTo>
                      <a:pt x="7264" y="84"/>
                    </a:lnTo>
                    <a:lnTo>
                      <a:pt x="0" y="21600"/>
                    </a:lnTo>
                    <a:close/>
                  </a:path>
                </a:pathLst>
              </a:custGeom>
              <a:solidFill>
                <a:srgbClr val="FF9300">
                  <a:alpha val="42419"/>
                </a:srgbClr>
              </a:solidFill>
              <a:ln w="25400" cap="flat">
                <a:solidFill>
                  <a:srgbClr val="FF9300">
                    <a:alpha val="42419"/>
                  </a:srgbClr>
                </a:solidFill>
                <a:prstDash val="solid"/>
                <a:round/>
              </a:ln>
              <a:effectLst>
                <a:outerShdw sx="100000" sy="100000" kx="0" ky="0" algn="b" rotWithShape="0" blurRad="38100" dist="25400" dir="5400000">
                  <a:srgbClr val="000000">
                    <a:alpha val="50000"/>
                  </a:srgbClr>
                </a:outerShdw>
              </a:effectLst>
            </p:spPr>
            <p:txBody>
              <a:bodyPr wrap="square" lIns="45718" tIns="45718" rIns="45718" bIns="45718" numCol="1" anchor="t">
                <a:noAutofit/>
              </a:bodyPr>
              <a:lstStyle/>
              <a:p>
                <a:pPr/>
              </a:p>
            </p:txBody>
          </p:sp>
        </p:grpSp>
        <p:sp>
          <p:nvSpPr>
            <p:cNvPr id="139" name="Circle"/>
            <p:cNvSpPr/>
            <p:nvPr/>
          </p:nvSpPr>
          <p:spPr>
            <a:xfrm>
              <a:off x="2527300" y="24454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0" name="Circle"/>
            <p:cNvSpPr/>
            <p:nvPr/>
          </p:nvSpPr>
          <p:spPr>
            <a:xfrm>
              <a:off x="1587500" y="3016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1" name="Circle"/>
            <p:cNvSpPr/>
            <p:nvPr/>
          </p:nvSpPr>
          <p:spPr>
            <a:xfrm>
              <a:off x="1562100" y="1917700"/>
              <a:ext cx="127000" cy="127000"/>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2" name="Circle"/>
            <p:cNvSpPr/>
            <p:nvPr/>
          </p:nvSpPr>
          <p:spPr>
            <a:xfrm>
              <a:off x="2221117" y="3016927"/>
              <a:ext cx="127001"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3" name="Circle"/>
            <p:cNvSpPr/>
            <p:nvPr/>
          </p:nvSpPr>
          <p:spPr>
            <a:xfrm>
              <a:off x="25273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4" name="Circle"/>
            <p:cNvSpPr/>
            <p:nvPr/>
          </p:nvSpPr>
          <p:spPr>
            <a:xfrm>
              <a:off x="3771900" y="24454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5" name="Circle"/>
            <p:cNvSpPr/>
            <p:nvPr/>
          </p:nvSpPr>
          <p:spPr>
            <a:xfrm>
              <a:off x="43688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6" name="Circle"/>
            <p:cNvSpPr/>
            <p:nvPr/>
          </p:nvSpPr>
          <p:spPr>
            <a:xfrm>
              <a:off x="1879600" y="1364572"/>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7" name="Circle"/>
            <p:cNvSpPr/>
            <p:nvPr/>
          </p:nvSpPr>
          <p:spPr>
            <a:xfrm>
              <a:off x="2513217" y="35503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8" name="Circle"/>
            <p:cNvSpPr/>
            <p:nvPr/>
          </p:nvSpPr>
          <p:spPr>
            <a:xfrm>
              <a:off x="2829335"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49" name="Circle"/>
            <p:cNvSpPr/>
            <p:nvPr/>
          </p:nvSpPr>
          <p:spPr>
            <a:xfrm>
              <a:off x="2221117" y="19050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0" name="Circle"/>
            <p:cNvSpPr/>
            <p:nvPr/>
          </p:nvSpPr>
          <p:spPr>
            <a:xfrm>
              <a:off x="2842035" y="30169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1" name="Circle"/>
            <p:cNvSpPr/>
            <p:nvPr/>
          </p:nvSpPr>
          <p:spPr>
            <a:xfrm>
              <a:off x="3670300" y="13659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2" name="Circle"/>
            <p:cNvSpPr/>
            <p:nvPr/>
          </p:nvSpPr>
          <p:spPr>
            <a:xfrm>
              <a:off x="1257300" y="24581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3" name="Circle"/>
            <p:cNvSpPr/>
            <p:nvPr/>
          </p:nvSpPr>
          <p:spPr>
            <a:xfrm>
              <a:off x="1879600" y="2444072"/>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4" name="Circle"/>
            <p:cNvSpPr/>
            <p:nvPr/>
          </p:nvSpPr>
          <p:spPr>
            <a:xfrm>
              <a:off x="1257300" y="35503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5" name="Circle"/>
            <p:cNvSpPr/>
            <p:nvPr/>
          </p:nvSpPr>
          <p:spPr>
            <a:xfrm>
              <a:off x="622300" y="35503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6" name="Circle"/>
            <p:cNvSpPr/>
            <p:nvPr/>
          </p:nvSpPr>
          <p:spPr>
            <a:xfrm>
              <a:off x="953882" y="3016927"/>
              <a:ext cx="127001"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7" name="Circle"/>
            <p:cNvSpPr/>
            <p:nvPr/>
          </p:nvSpPr>
          <p:spPr>
            <a:xfrm>
              <a:off x="3124200" y="2444072"/>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8" name="Circle"/>
            <p:cNvSpPr/>
            <p:nvPr/>
          </p:nvSpPr>
          <p:spPr>
            <a:xfrm>
              <a:off x="31242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59" name="Circle"/>
            <p:cNvSpPr/>
            <p:nvPr/>
          </p:nvSpPr>
          <p:spPr>
            <a:xfrm>
              <a:off x="3437552"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60" name="Circle"/>
            <p:cNvSpPr/>
            <p:nvPr/>
          </p:nvSpPr>
          <p:spPr>
            <a:xfrm>
              <a:off x="4099335"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61" name="Circle"/>
            <p:cNvSpPr/>
            <p:nvPr/>
          </p:nvSpPr>
          <p:spPr>
            <a:xfrm>
              <a:off x="3488352" y="30169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62" name="Circle"/>
            <p:cNvSpPr/>
            <p:nvPr/>
          </p:nvSpPr>
          <p:spPr>
            <a:xfrm>
              <a:off x="3124200" y="35503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63" name="Circle"/>
            <p:cNvSpPr/>
            <p:nvPr/>
          </p:nvSpPr>
          <p:spPr>
            <a:xfrm>
              <a:off x="1892300" y="35503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gr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884" name="Image" descr="Image"/>
          <p:cNvPicPr>
            <a:picLocks noChangeAspect="1"/>
          </p:cNvPicPr>
          <p:nvPr/>
        </p:nvPicPr>
        <p:blipFill>
          <a:blip r:embed="rId2">
            <a:extLst/>
          </a:blip>
          <a:srcRect l="5577" t="0" r="50255" b="0"/>
          <a:stretch>
            <a:fillRect/>
          </a:stretch>
        </p:blipFill>
        <p:spPr>
          <a:xfrm>
            <a:off x="1947447" y="3727450"/>
            <a:ext cx="4293068" cy="3098145"/>
          </a:xfrm>
          <a:prstGeom prst="rect">
            <a:avLst/>
          </a:prstGeom>
          <a:ln w="12700">
            <a:miter lim="400000"/>
          </a:ln>
        </p:spPr>
      </p:pic>
      <p:pic>
        <p:nvPicPr>
          <p:cNvPr id="885" name="Image" descr="Image"/>
          <p:cNvPicPr>
            <a:picLocks noChangeAspect="1"/>
          </p:cNvPicPr>
          <p:nvPr/>
        </p:nvPicPr>
        <p:blipFill>
          <a:blip r:embed="rId2">
            <a:extLst/>
          </a:blip>
          <a:srcRect l="54835" t="0" r="997" b="0"/>
          <a:stretch>
            <a:fillRect/>
          </a:stretch>
        </p:blipFill>
        <p:spPr>
          <a:xfrm>
            <a:off x="6913147" y="3727450"/>
            <a:ext cx="4293068" cy="3098145"/>
          </a:xfrm>
          <a:prstGeom prst="rect">
            <a:avLst/>
          </a:prstGeom>
          <a:ln w="12700">
            <a:miter lim="400000"/>
          </a:ln>
        </p:spPr>
      </p:pic>
      <p:sp>
        <p:nvSpPr>
          <p:cNvPr id="886" name="Rounded Rectangle"/>
          <p:cNvSpPr/>
          <p:nvPr/>
        </p:nvSpPr>
        <p:spPr>
          <a:xfrm>
            <a:off x="1881697" y="3924300"/>
            <a:ext cx="4424498" cy="5664895"/>
          </a:xfrm>
          <a:prstGeom prst="roundRect">
            <a:avLst>
              <a:gd name="adj" fmla="val 6045"/>
            </a:avLst>
          </a:prstGeom>
          <a:ln w="38100">
            <a:solidFill>
              <a:srgbClr val="FF2600"/>
            </a:solidFill>
          </a:ln>
        </p:spPr>
        <p:txBody>
          <a:bodyPr lIns="50800" tIns="50800" rIns="50800" bIns="50800" anchor="ctr"/>
          <a:lstStyle/>
          <a:p>
            <a:pPr/>
          </a:p>
        </p:txBody>
      </p:sp>
      <p:sp>
        <p:nvSpPr>
          <p:cNvPr id="887" name="Rounded Rectangle"/>
          <p:cNvSpPr/>
          <p:nvPr/>
        </p:nvSpPr>
        <p:spPr>
          <a:xfrm>
            <a:off x="6847397" y="3924300"/>
            <a:ext cx="4424499" cy="5664895"/>
          </a:xfrm>
          <a:prstGeom prst="roundRect">
            <a:avLst>
              <a:gd name="adj" fmla="val 6045"/>
            </a:avLst>
          </a:prstGeom>
          <a:ln w="38100">
            <a:solidFill>
              <a:srgbClr val="0433FF"/>
            </a:solidFill>
          </a:ln>
        </p:spPr>
        <p:txBody>
          <a:bodyPr lIns="50800" tIns="50800" rIns="50800" bIns="50800" anchor="ctr"/>
          <a:lstStyle/>
          <a:p>
            <a:pPr/>
          </a:p>
        </p:txBody>
      </p:sp>
      <p:pic>
        <p:nvPicPr>
          <p:cNvPr id="888" name="Image" descr="Image"/>
          <p:cNvPicPr>
            <a:picLocks noChangeAspect="1"/>
          </p:cNvPicPr>
          <p:nvPr/>
        </p:nvPicPr>
        <p:blipFill>
          <a:blip r:embed="rId3">
            <a:extLst/>
          </a:blip>
          <a:srcRect l="1439" t="3508" r="53507" b="3508"/>
          <a:stretch>
            <a:fillRect/>
          </a:stretch>
        </p:blipFill>
        <p:spPr>
          <a:xfrm>
            <a:off x="2000430" y="6661775"/>
            <a:ext cx="4187056" cy="2791838"/>
          </a:xfrm>
          <a:prstGeom prst="rect">
            <a:avLst/>
          </a:prstGeom>
          <a:ln w="12700">
            <a:miter lim="400000"/>
          </a:ln>
        </p:spPr>
      </p:pic>
      <p:pic>
        <p:nvPicPr>
          <p:cNvPr id="889" name="Image" descr="Image"/>
          <p:cNvPicPr>
            <a:picLocks noChangeAspect="1"/>
          </p:cNvPicPr>
          <p:nvPr/>
        </p:nvPicPr>
        <p:blipFill>
          <a:blip r:embed="rId3">
            <a:extLst/>
          </a:blip>
          <a:srcRect l="53504" t="3508" r="1442" b="3508"/>
          <a:stretch>
            <a:fillRect/>
          </a:stretch>
        </p:blipFill>
        <p:spPr>
          <a:xfrm>
            <a:off x="6966130" y="6661775"/>
            <a:ext cx="4187056" cy="2791837"/>
          </a:xfrm>
          <a:prstGeom prst="rect">
            <a:avLst/>
          </a:prstGeom>
          <a:ln w="12700">
            <a:miter lim="400000"/>
          </a:ln>
        </p:spPr>
      </p:pic>
      <p:sp>
        <p:nvSpPr>
          <p:cNvPr id="890" name="b=0"/>
          <p:cNvSpPr txBox="1"/>
          <p:nvPr/>
        </p:nvSpPr>
        <p:spPr>
          <a:xfrm>
            <a:off x="504186" y="5364039"/>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sp>
        <p:nvSpPr>
          <p:cNvPr id="891" name="b=1"/>
          <p:cNvSpPr txBox="1"/>
          <p:nvPr/>
        </p:nvSpPr>
        <p:spPr>
          <a:xfrm>
            <a:off x="531769" y="7810133"/>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b=1</a:t>
            </a:r>
          </a:p>
        </p:txBody>
      </p:sp>
      <p:pic>
        <p:nvPicPr>
          <p:cNvPr id="892" name="Image" descr="Image"/>
          <p:cNvPicPr>
            <a:picLocks noChangeAspect="0"/>
          </p:cNvPicPr>
          <p:nvPr/>
        </p:nvPicPr>
        <p:blipFill>
          <a:blip r:embed="rId4">
            <a:extLst/>
          </a:blip>
          <a:srcRect l="0" t="0" r="0" b="6760"/>
          <a:stretch>
            <a:fillRect/>
          </a:stretch>
        </p:blipFill>
        <p:spPr>
          <a:xfrm flipH="1" rot="5400000">
            <a:off x="10784532" y="7329120"/>
            <a:ext cx="2464297" cy="1457326"/>
          </a:xfrm>
          <a:prstGeom prst="rect">
            <a:avLst/>
          </a:prstGeom>
          <a:ln w="12700">
            <a:miter lim="400000"/>
          </a:ln>
        </p:spPr>
      </p:pic>
      <p:pic>
        <p:nvPicPr>
          <p:cNvPr id="893" name="Image" descr="Image"/>
          <p:cNvPicPr>
            <a:picLocks noChangeAspect="0"/>
          </p:cNvPicPr>
          <p:nvPr/>
        </p:nvPicPr>
        <p:blipFill>
          <a:blip r:embed="rId5">
            <a:extLst/>
          </a:blip>
          <a:srcRect l="0" t="0" r="0" b="7792"/>
          <a:stretch>
            <a:fillRect/>
          </a:stretch>
        </p:blipFill>
        <p:spPr>
          <a:xfrm flipH="1" rot="5400000">
            <a:off x="10791576" y="4568552"/>
            <a:ext cx="2440932" cy="1441203"/>
          </a:xfrm>
          <a:prstGeom prst="rect">
            <a:avLst/>
          </a:prstGeom>
          <a:ln w="12700">
            <a:miter lim="400000"/>
          </a:ln>
        </p:spPr>
      </p:pic>
      <p:sp>
        <p:nvSpPr>
          <p:cNvPr id="894" name="Density of states"/>
          <p:cNvSpPr txBox="1"/>
          <p:nvPr/>
        </p:nvSpPr>
        <p:spPr>
          <a:xfrm>
            <a:off x="10317698" y="343128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grpSp>
        <p:nvGrpSpPr>
          <p:cNvPr id="900" name="Group"/>
          <p:cNvGrpSpPr/>
          <p:nvPr/>
        </p:nvGrpSpPr>
        <p:grpSpPr>
          <a:xfrm>
            <a:off x="7945569" y="-81854"/>
            <a:ext cx="4962834" cy="3232098"/>
            <a:chOff x="0" y="0"/>
            <a:chExt cx="4962833" cy="3232096"/>
          </a:xfrm>
        </p:grpSpPr>
        <p:grpSp>
          <p:nvGrpSpPr>
            <p:cNvPr id="897" name="Group"/>
            <p:cNvGrpSpPr/>
            <p:nvPr/>
          </p:nvGrpSpPr>
          <p:grpSpPr>
            <a:xfrm>
              <a:off x="0" y="0"/>
              <a:ext cx="4962834" cy="3232097"/>
              <a:chOff x="0" y="0"/>
              <a:chExt cx="4962833" cy="3232096"/>
            </a:xfrm>
          </p:grpSpPr>
          <p:pic>
            <p:nvPicPr>
              <p:cNvPr id="895" name="Image" descr="Image"/>
              <p:cNvPicPr>
                <a:picLocks noChangeAspect="1"/>
              </p:cNvPicPr>
              <p:nvPr/>
            </p:nvPicPr>
            <p:blipFill>
              <a:blip r:embed="rId6">
                <a:extLst/>
              </a:blip>
              <a:srcRect l="0" t="0" r="0" b="0"/>
              <a:stretch>
                <a:fillRect/>
              </a:stretch>
            </p:blipFill>
            <p:spPr>
              <a:xfrm>
                <a:off x="342592" y="0"/>
                <a:ext cx="4620242" cy="3232097"/>
              </a:xfrm>
              <a:prstGeom prst="rect">
                <a:avLst/>
              </a:prstGeom>
              <a:ln w="12700" cap="flat">
                <a:noFill/>
                <a:miter lim="400000"/>
              </a:ln>
              <a:effectLst/>
            </p:spPr>
          </p:pic>
          <p:sp>
            <p:nvSpPr>
              <p:cNvPr id="896"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898" name="Line"/>
            <p:cNvSpPr/>
            <p:nvPr/>
          </p:nvSpPr>
          <p:spPr>
            <a:xfrm>
              <a:off x="1955800" y="2230781"/>
              <a:ext cx="1" cy="800707"/>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899" name="Line"/>
            <p:cNvSpPr/>
            <p:nvPr/>
          </p:nvSpPr>
          <p:spPr>
            <a:xfrm>
              <a:off x="1970188" y="2254882"/>
              <a:ext cx="412393" cy="632707"/>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01" name="120 deg order on triangular lattice"/>
          <p:cNvSpPr txBox="1"/>
          <p:nvPr/>
        </p:nvSpPr>
        <p:spPr>
          <a:xfrm>
            <a:off x="1807633"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(3-site unit cell)</a:t>
            </a:r>
          </a:p>
        </p:txBody>
      </p:sp>
      <p:sp>
        <p:nvSpPr>
          <p:cNvPr id="902" name="k=(x,0)"/>
          <p:cNvSpPr txBox="1"/>
          <p:nvPr/>
        </p:nvSpPr>
        <p:spPr>
          <a:xfrm>
            <a:off x="3595344" y="3262189"/>
            <a:ext cx="997205"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k=(x,0)</a:t>
            </a:r>
          </a:p>
        </p:txBody>
      </p:sp>
      <p:sp>
        <p:nvSpPr>
          <p:cNvPr id="903" name="k=(x,-x)"/>
          <p:cNvSpPr txBox="1"/>
          <p:nvPr/>
        </p:nvSpPr>
        <p:spPr>
          <a:xfrm>
            <a:off x="8522347" y="3311846"/>
            <a:ext cx="1074599"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k=(x,-x)</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05" name="Image" descr="Image"/>
          <p:cNvPicPr>
            <a:picLocks noChangeAspect="0"/>
          </p:cNvPicPr>
          <p:nvPr/>
        </p:nvPicPr>
        <p:blipFill>
          <a:blip r:embed="rId2">
            <a:extLst/>
          </a:blip>
          <a:srcRect l="0" t="3285" r="51366" b="0"/>
          <a:stretch>
            <a:fillRect/>
          </a:stretch>
        </p:blipFill>
        <p:spPr>
          <a:xfrm>
            <a:off x="7141474" y="3419673"/>
            <a:ext cx="2388659" cy="2990459"/>
          </a:xfrm>
          <a:prstGeom prst="rect">
            <a:avLst/>
          </a:prstGeom>
          <a:ln w="12700">
            <a:miter lim="400000"/>
          </a:ln>
        </p:spPr>
      </p:pic>
      <p:pic>
        <p:nvPicPr>
          <p:cNvPr id="906" name="Image" descr="Image"/>
          <p:cNvPicPr>
            <a:picLocks noChangeAspect="0"/>
          </p:cNvPicPr>
          <p:nvPr/>
        </p:nvPicPr>
        <p:blipFill>
          <a:blip r:embed="rId2">
            <a:extLst/>
          </a:blip>
          <a:srcRect l="51247" t="0" r="0" b="0"/>
          <a:stretch>
            <a:fillRect/>
          </a:stretch>
        </p:blipFill>
        <p:spPr>
          <a:xfrm>
            <a:off x="2896772" y="3330773"/>
            <a:ext cx="2394519" cy="3092059"/>
          </a:xfrm>
          <a:prstGeom prst="rect">
            <a:avLst/>
          </a:prstGeom>
          <a:ln w="12700">
            <a:miter lim="400000"/>
          </a:ln>
        </p:spPr>
      </p:pic>
      <p:sp>
        <p:nvSpPr>
          <p:cNvPr id="907" name="Rounded Rectangle"/>
          <p:cNvSpPr/>
          <p:nvPr/>
        </p:nvSpPr>
        <p:spPr>
          <a:xfrm>
            <a:off x="2505435" y="3485157"/>
            <a:ext cx="3177022" cy="6104038"/>
          </a:xfrm>
          <a:prstGeom prst="roundRect">
            <a:avLst>
              <a:gd name="adj" fmla="val 8418"/>
            </a:avLst>
          </a:prstGeom>
          <a:ln w="38100">
            <a:solidFill>
              <a:srgbClr val="FF2600"/>
            </a:solidFill>
          </a:ln>
        </p:spPr>
        <p:txBody>
          <a:bodyPr lIns="50800" tIns="50800" rIns="50800" bIns="50800" anchor="ctr"/>
          <a:lstStyle/>
          <a:p>
            <a:pPr/>
          </a:p>
        </p:txBody>
      </p:sp>
      <p:sp>
        <p:nvSpPr>
          <p:cNvPr id="908" name="1-site cell"/>
          <p:cNvSpPr txBox="1"/>
          <p:nvPr/>
        </p:nvSpPr>
        <p:spPr>
          <a:xfrm>
            <a:off x="416861" y="5084639"/>
            <a:ext cx="152722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1-site cell</a:t>
            </a:r>
          </a:p>
        </p:txBody>
      </p:sp>
      <p:sp>
        <p:nvSpPr>
          <p:cNvPr id="909" name="3-site cell…"/>
          <p:cNvSpPr txBox="1"/>
          <p:nvPr/>
        </p:nvSpPr>
        <p:spPr>
          <a:xfrm>
            <a:off x="370963" y="7613258"/>
            <a:ext cx="1619022" cy="889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pPr>
            <a:r>
              <a:t>3-site cell</a:t>
            </a:r>
          </a:p>
          <a:p>
            <a:pPr>
              <a:defRPr sz="2600"/>
            </a:pPr>
            <a:r>
              <a:t>unfolded</a:t>
            </a:r>
          </a:p>
        </p:txBody>
      </p:sp>
      <p:pic>
        <p:nvPicPr>
          <p:cNvPr id="910" name="Image" descr="Image"/>
          <p:cNvPicPr>
            <a:picLocks noChangeAspect="0"/>
          </p:cNvPicPr>
          <p:nvPr/>
        </p:nvPicPr>
        <p:blipFill>
          <a:blip r:embed="rId3">
            <a:extLst/>
          </a:blip>
          <a:srcRect l="1836" t="0" r="51044" b="0"/>
          <a:stretch>
            <a:fillRect/>
          </a:stretch>
        </p:blipFill>
        <p:spPr>
          <a:xfrm>
            <a:off x="2940843" y="6627222"/>
            <a:ext cx="2464546" cy="2861122"/>
          </a:xfrm>
          <a:prstGeom prst="rect">
            <a:avLst/>
          </a:prstGeom>
          <a:ln w="12700">
            <a:miter lim="400000"/>
          </a:ln>
        </p:spPr>
      </p:pic>
      <p:pic>
        <p:nvPicPr>
          <p:cNvPr id="911" name="Image" descr="Image"/>
          <p:cNvPicPr>
            <a:picLocks noChangeAspect="0"/>
          </p:cNvPicPr>
          <p:nvPr/>
        </p:nvPicPr>
        <p:blipFill>
          <a:blip r:embed="rId3">
            <a:extLst/>
          </a:blip>
          <a:srcRect l="52340" t="0" r="539" b="0"/>
          <a:stretch>
            <a:fillRect/>
          </a:stretch>
        </p:blipFill>
        <p:spPr>
          <a:xfrm>
            <a:off x="7128849" y="6627247"/>
            <a:ext cx="2464545" cy="2861122"/>
          </a:xfrm>
          <a:prstGeom prst="rect">
            <a:avLst/>
          </a:prstGeom>
          <a:ln w="12700">
            <a:miter lim="400000"/>
          </a:ln>
        </p:spPr>
      </p:pic>
      <p:sp>
        <p:nvSpPr>
          <p:cNvPr id="912" name="b=0"/>
          <p:cNvSpPr txBox="1"/>
          <p:nvPr/>
        </p:nvSpPr>
        <p:spPr>
          <a:xfrm>
            <a:off x="5906080" y="1973797"/>
            <a:ext cx="717577"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pic>
        <p:nvPicPr>
          <p:cNvPr id="913" name="langle_c^phantom.pdf" descr="langle_c^phantom.pdf"/>
          <p:cNvPicPr>
            <a:picLocks noChangeAspect="1"/>
          </p:cNvPicPr>
          <p:nvPr/>
        </p:nvPicPr>
        <p:blipFill>
          <a:blip r:embed="rId4">
            <a:extLst/>
          </a:blip>
          <a:srcRect l="0" t="0" r="24432" b="0"/>
          <a:stretch>
            <a:fillRect/>
          </a:stretch>
        </p:blipFill>
        <p:spPr>
          <a:xfrm>
            <a:off x="5671939" y="2719952"/>
            <a:ext cx="1450012" cy="495186"/>
          </a:xfrm>
          <a:prstGeom prst="rect">
            <a:avLst/>
          </a:prstGeom>
          <a:ln w="12700">
            <a:miter lim="400000"/>
          </a:ln>
        </p:spPr>
      </p:pic>
      <p:sp>
        <p:nvSpPr>
          <p:cNvPr id="914" name="Rounded Rectangle"/>
          <p:cNvSpPr/>
          <p:nvPr/>
        </p:nvSpPr>
        <p:spPr>
          <a:xfrm>
            <a:off x="6747236" y="3485157"/>
            <a:ext cx="3177021" cy="6104038"/>
          </a:xfrm>
          <a:prstGeom prst="roundRect">
            <a:avLst>
              <a:gd name="adj" fmla="val 8418"/>
            </a:avLst>
          </a:prstGeom>
          <a:ln w="38100">
            <a:solidFill>
              <a:srgbClr val="0433FF"/>
            </a:solidFill>
          </a:ln>
        </p:spPr>
        <p:txBody>
          <a:bodyPr lIns="50800" tIns="50800" rIns="50800" bIns="50800" anchor="ctr"/>
          <a:lstStyle/>
          <a:p>
            <a:pPr/>
          </a:p>
        </p:txBody>
      </p:sp>
      <p:pic>
        <p:nvPicPr>
          <p:cNvPr id="915" name="Image" descr="Image"/>
          <p:cNvPicPr>
            <a:picLocks noChangeAspect="0"/>
          </p:cNvPicPr>
          <p:nvPr/>
        </p:nvPicPr>
        <p:blipFill>
          <a:blip r:embed="rId5">
            <a:extLst/>
          </a:blip>
          <a:srcRect l="0" t="0" r="0" b="7792"/>
          <a:stretch>
            <a:fillRect/>
          </a:stretch>
        </p:blipFill>
        <p:spPr>
          <a:xfrm flipH="1" rot="5400000">
            <a:off x="9352974" y="4232393"/>
            <a:ext cx="2727336" cy="1441203"/>
          </a:xfrm>
          <a:prstGeom prst="rect">
            <a:avLst/>
          </a:prstGeom>
          <a:ln w="12700">
            <a:miter lim="400000"/>
          </a:ln>
        </p:spPr>
      </p:pic>
      <p:pic>
        <p:nvPicPr>
          <p:cNvPr id="916" name="Image" descr="Image"/>
          <p:cNvPicPr>
            <a:picLocks noChangeAspect="0"/>
          </p:cNvPicPr>
          <p:nvPr/>
        </p:nvPicPr>
        <p:blipFill>
          <a:blip r:embed="rId5">
            <a:extLst/>
          </a:blip>
          <a:srcRect l="0" t="0" r="0" b="7792"/>
          <a:stretch>
            <a:fillRect/>
          </a:stretch>
        </p:blipFill>
        <p:spPr>
          <a:xfrm flipH="1" rot="5400000">
            <a:off x="9340274" y="7324452"/>
            <a:ext cx="2727336" cy="1441203"/>
          </a:xfrm>
          <a:prstGeom prst="rect">
            <a:avLst/>
          </a:prstGeom>
          <a:ln w="12700">
            <a:miter lim="400000"/>
          </a:ln>
        </p:spPr>
      </p:pic>
      <p:sp>
        <p:nvSpPr>
          <p:cNvPr id="917" name="Density of states"/>
          <p:cNvSpPr txBox="1"/>
          <p:nvPr/>
        </p:nvSpPr>
        <p:spPr>
          <a:xfrm>
            <a:off x="10330398" y="3466107"/>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sp>
        <p:nvSpPr>
          <p:cNvPr id="918"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(1-site unit cell)</a:t>
            </a:r>
          </a:p>
        </p:txBody>
      </p:sp>
      <p:grpSp>
        <p:nvGrpSpPr>
          <p:cNvPr id="928" name="Group"/>
          <p:cNvGrpSpPr/>
          <p:nvPr/>
        </p:nvGrpSpPr>
        <p:grpSpPr>
          <a:xfrm>
            <a:off x="9416854" y="85097"/>
            <a:ext cx="3131933" cy="2593407"/>
            <a:chOff x="0" y="0"/>
            <a:chExt cx="3131931" cy="2593406"/>
          </a:xfrm>
        </p:grpSpPr>
        <p:grpSp>
          <p:nvGrpSpPr>
            <p:cNvPr id="925" name="Group"/>
            <p:cNvGrpSpPr/>
            <p:nvPr/>
          </p:nvGrpSpPr>
          <p:grpSpPr>
            <a:xfrm>
              <a:off x="0" y="0"/>
              <a:ext cx="3131932" cy="2593407"/>
              <a:chOff x="0" y="0"/>
              <a:chExt cx="3131931" cy="2593406"/>
            </a:xfrm>
          </p:grpSpPr>
          <p:pic>
            <p:nvPicPr>
              <p:cNvPr id="919" name="Image" descr="Image"/>
              <p:cNvPicPr>
                <a:picLocks noChangeAspect="1"/>
              </p:cNvPicPr>
              <p:nvPr/>
            </p:nvPicPr>
            <p:blipFill>
              <a:blip r:embed="rId6">
                <a:extLst/>
              </a:blip>
              <a:srcRect l="19918" t="8290" r="19918" b="1824"/>
              <a:stretch>
                <a:fillRect/>
              </a:stretch>
            </p:blipFill>
            <p:spPr>
              <a:xfrm>
                <a:off x="0" y="0"/>
                <a:ext cx="3131932" cy="2593407"/>
              </a:xfrm>
              <a:prstGeom prst="rect">
                <a:avLst/>
              </a:prstGeom>
              <a:ln w="12700" cap="flat">
                <a:noFill/>
                <a:miter lim="400000"/>
              </a:ln>
              <a:effectLst/>
            </p:spPr>
          </p:pic>
          <p:sp>
            <p:nvSpPr>
              <p:cNvPr id="920"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921"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22"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923"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924"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26" name="Line"/>
            <p:cNvSpPr/>
            <p:nvPr/>
          </p:nvSpPr>
          <p:spPr>
            <a:xfrm flipH="1">
              <a:off x="1259214" y="1706930"/>
              <a:ext cx="1" cy="763430"/>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27" name="Line"/>
            <p:cNvSpPr/>
            <p:nvPr/>
          </p:nvSpPr>
          <p:spPr>
            <a:xfrm>
              <a:off x="1290989" y="1742236"/>
              <a:ext cx="377620" cy="65405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29" name="k=(x,0)"/>
          <p:cNvSpPr txBox="1"/>
          <p:nvPr/>
        </p:nvSpPr>
        <p:spPr>
          <a:xfrm>
            <a:off x="7837144" y="2944689"/>
            <a:ext cx="997205"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k=(x,0)</a:t>
            </a:r>
          </a:p>
        </p:txBody>
      </p:sp>
      <p:sp>
        <p:nvSpPr>
          <p:cNvPr id="930" name="k=(x,x)"/>
          <p:cNvSpPr txBox="1"/>
          <p:nvPr/>
        </p:nvSpPr>
        <p:spPr>
          <a:xfrm>
            <a:off x="3603167" y="2944689"/>
            <a:ext cx="981558"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k=(x,x)</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941" name="Group"/>
          <p:cNvGrpSpPr/>
          <p:nvPr/>
        </p:nvGrpSpPr>
        <p:grpSpPr>
          <a:xfrm>
            <a:off x="9416854" y="85097"/>
            <a:ext cx="3131933" cy="2593407"/>
            <a:chOff x="0" y="0"/>
            <a:chExt cx="3131931" cy="2593406"/>
          </a:xfrm>
        </p:grpSpPr>
        <p:grpSp>
          <p:nvGrpSpPr>
            <p:cNvPr id="938" name="Group"/>
            <p:cNvGrpSpPr/>
            <p:nvPr/>
          </p:nvGrpSpPr>
          <p:grpSpPr>
            <a:xfrm>
              <a:off x="0" y="0"/>
              <a:ext cx="3131932" cy="2593407"/>
              <a:chOff x="0" y="0"/>
              <a:chExt cx="3131931" cy="2593406"/>
            </a:xfrm>
          </p:grpSpPr>
          <p:pic>
            <p:nvPicPr>
              <p:cNvPr id="932"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933"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934"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35"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936"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937"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39" name="Line"/>
            <p:cNvSpPr/>
            <p:nvPr/>
          </p:nvSpPr>
          <p:spPr>
            <a:xfrm flipH="1">
              <a:off x="1259214" y="1706930"/>
              <a:ext cx="1" cy="763430"/>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40" name="Line"/>
            <p:cNvSpPr/>
            <p:nvPr/>
          </p:nvSpPr>
          <p:spPr>
            <a:xfrm>
              <a:off x="1290989" y="1742236"/>
              <a:ext cx="377620" cy="65405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42" name="Rounded Rectangle"/>
          <p:cNvSpPr/>
          <p:nvPr/>
        </p:nvSpPr>
        <p:spPr>
          <a:xfrm>
            <a:off x="6747236" y="2282031"/>
            <a:ext cx="3177021" cy="7307164"/>
          </a:xfrm>
          <a:prstGeom prst="roundRect">
            <a:avLst>
              <a:gd name="adj" fmla="val 8418"/>
            </a:avLst>
          </a:prstGeom>
          <a:solidFill>
            <a:srgbClr val="FFFFFF"/>
          </a:solidFill>
          <a:ln w="38100">
            <a:solidFill>
              <a:srgbClr val="0433FF"/>
            </a:solidFill>
          </a:ln>
        </p:spPr>
        <p:txBody>
          <a:bodyPr lIns="50800" tIns="50800" rIns="50800" bIns="50800" anchor="ctr"/>
          <a:lstStyle/>
          <a:p>
            <a:pPr/>
          </a:p>
        </p:txBody>
      </p:sp>
      <p:sp>
        <p:nvSpPr>
          <p:cNvPr id="943" name="Rounded Rectangle"/>
          <p:cNvSpPr/>
          <p:nvPr/>
        </p:nvSpPr>
        <p:spPr>
          <a:xfrm>
            <a:off x="2505435" y="2282031"/>
            <a:ext cx="3177022" cy="7307164"/>
          </a:xfrm>
          <a:prstGeom prst="roundRect">
            <a:avLst>
              <a:gd name="adj" fmla="val 8418"/>
            </a:avLst>
          </a:prstGeom>
          <a:solidFill>
            <a:srgbClr val="FFFFFF"/>
          </a:solidFill>
          <a:ln w="38100">
            <a:solidFill>
              <a:srgbClr val="FF2600"/>
            </a:solidFill>
          </a:ln>
        </p:spPr>
        <p:txBody>
          <a:bodyPr lIns="50800" tIns="50800" rIns="50800" bIns="50800" anchor="ctr"/>
          <a:lstStyle/>
          <a:p>
            <a:pPr/>
          </a:p>
        </p:txBody>
      </p:sp>
      <p:pic>
        <p:nvPicPr>
          <p:cNvPr id="944" name="Image" descr="Image"/>
          <p:cNvPicPr>
            <a:picLocks noChangeAspect="0"/>
          </p:cNvPicPr>
          <p:nvPr/>
        </p:nvPicPr>
        <p:blipFill>
          <a:blip r:embed="rId3">
            <a:extLst/>
          </a:blip>
          <a:srcRect l="1836" t="0" r="51044" b="0"/>
          <a:stretch>
            <a:fillRect/>
          </a:stretch>
        </p:blipFill>
        <p:spPr>
          <a:xfrm>
            <a:off x="2848155" y="2563222"/>
            <a:ext cx="2464545" cy="2861122"/>
          </a:xfrm>
          <a:prstGeom prst="rect">
            <a:avLst/>
          </a:prstGeom>
          <a:ln w="12700">
            <a:miter lim="400000"/>
          </a:ln>
        </p:spPr>
      </p:pic>
      <p:sp>
        <p:nvSpPr>
          <p:cNvPr id="945"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(1-site unit cell)</a:t>
            </a:r>
          </a:p>
        </p:txBody>
      </p:sp>
      <p:pic>
        <p:nvPicPr>
          <p:cNvPr id="946" name="Image" descr="Image"/>
          <p:cNvPicPr>
            <a:picLocks noChangeAspect="0"/>
          </p:cNvPicPr>
          <p:nvPr/>
        </p:nvPicPr>
        <p:blipFill>
          <a:blip r:embed="rId3">
            <a:extLst/>
          </a:blip>
          <a:srcRect l="52340" t="0" r="539" b="0"/>
          <a:stretch>
            <a:fillRect/>
          </a:stretch>
        </p:blipFill>
        <p:spPr>
          <a:xfrm>
            <a:off x="7103449" y="2563222"/>
            <a:ext cx="2464545" cy="2861122"/>
          </a:xfrm>
          <a:prstGeom prst="rect">
            <a:avLst/>
          </a:prstGeom>
          <a:ln w="12700">
            <a:miter lim="400000"/>
          </a:ln>
        </p:spPr>
      </p:pic>
      <p:sp>
        <p:nvSpPr>
          <p:cNvPr id="947" name="b=0"/>
          <p:cNvSpPr txBox="1"/>
          <p:nvPr/>
        </p:nvSpPr>
        <p:spPr>
          <a:xfrm>
            <a:off x="1389830" y="3967697"/>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pic>
        <p:nvPicPr>
          <p:cNvPr id="948" name="langle_c^phantom.pdf" descr="langle_c^phantom.pdf"/>
          <p:cNvPicPr>
            <a:picLocks noChangeAspect="1"/>
          </p:cNvPicPr>
          <p:nvPr/>
        </p:nvPicPr>
        <p:blipFill>
          <a:blip r:embed="rId4">
            <a:extLst/>
          </a:blip>
          <a:srcRect l="0" t="0" r="24432" b="0"/>
          <a:stretch>
            <a:fillRect/>
          </a:stretch>
        </p:blipFill>
        <p:spPr>
          <a:xfrm>
            <a:off x="5675709" y="1476881"/>
            <a:ext cx="1450013" cy="495186"/>
          </a:xfrm>
          <a:prstGeom prst="rect">
            <a:avLst/>
          </a:prstGeom>
          <a:ln w="12700">
            <a:miter lim="400000"/>
          </a:ln>
        </p:spPr>
      </p:pic>
      <p:pic>
        <p:nvPicPr>
          <p:cNvPr id="949" name="Image" descr="Image"/>
          <p:cNvPicPr>
            <a:picLocks noChangeAspect="1"/>
          </p:cNvPicPr>
          <p:nvPr/>
        </p:nvPicPr>
        <p:blipFill>
          <a:blip r:embed="rId5">
            <a:extLst/>
          </a:blip>
          <a:srcRect l="3402" t="0" r="50426" b="0"/>
          <a:stretch>
            <a:fillRect/>
          </a:stretch>
        </p:blipFill>
        <p:spPr>
          <a:xfrm>
            <a:off x="2861649" y="5507572"/>
            <a:ext cx="2437767" cy="3968775"/>
          </a:xfrm>
          <a:prstGeom prst="rect">
            <a:avLst/>
          </a:prstGeom>
          <a:ln w="12700">
            <a:miter lim="400000"/>
          </a:ln>
        </p:spPr>
      </p:pic>
      <p:sp>
        <p:nvSpPr>
          <p:cNvPr id="950" name="b=1"/>
          <p:cNvSpPr txBox="1"/>
          <p:nvPr/>
        </p:nvSpPr>
        <p:spPr>
          <a:xfrm>
            <a:off x="1389830" y="7549097"/>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b=1</a:t>
            </a:r>
          </a:p>
        </p:txBody>
      </p:sp>
      <p:pic>
        <p:nvPicPr>
          <p:cNvPr id="951" name="Image" descr="Image"/>
          <p:cNvPicPr>
            <a:picLocks noChangeAspect="1"/>
          </p:cNvPicPr>
          <p:nvPr/>
        </p:nvPicPr>
        <p:blipFill>
          <a:blip r:embed="rId5">
            <a:extLst/>
          </a:blip>
          <a:srcRect l="52002" t="0" r="1826" b="0"/>
          <a:stretch>
            <a:fillRect/>
          </a:stretch>
        </p:blipFill>
        <p:spPr>
          <a:xfrm>
            <a:off x="7103449" y="5470764"/>
            <a:ext cx="2437768" cy="3968775"/>
          </a:xfrm>
          <a:prstGeom prst="rect">
            <a:avLst/>
          </a:prstGeom>
          <a:ln w="12700">
            <a:miter lim="400000"/>
          </a:ln>
        </p:spPr>
      </p:pic>
      <p:pic>
        <p:nvPicPr>
          <p:cNvPr id="952" name="Image" descr="Image"/>
          <p:cNvPicPr>
            <a:picLocks noChangeAspect="0"/>
          </p:cNvPicPr>
          <p:nvPr/>
        </p:nvPicPr>
        <p:blipFill>
          <a:blip r:embed="rId6">
            <a:extLst/>
          </a:blip>
          <a:srcRect l="0" t="0" r="0" b="6760"/>
          <a:stretch>
            <a:fillRect/>
          </a:stretch>
        </p:blipFill>
        <p:spPr>
          <a:xfrm flipH="1" rot="5400000">
            <a:off x="9312884" y="6261006"/>
            <a:ext cx="3722512" cy="2388444"/>
          </a:xfrm>
          <a:prstGeom prst="rect">
            <a:avLst/>
          </a:prstGeom>
          <a:ln w="12700">
            <a:miter lim="400000"/>
          </a:ln>
        </p:spPr>
      </p:pic>
      <p:pic>
        <p:nvPicPr>
          <p:cNvPr id="953" name="Image" descr="Image"/>
          <p:cNvPicPr>
            <a:picLocks noChangeAspect="0"/>
          </p:cNvPicPr>
          <p:nvPr/>
        </p:nvPicPr>
        <p:blipFill>
          <a:blip r:embed="rId7">
            <a:extLst/>
          </a:blip>
          <a:srcRect l="0" t="0" r="0" b="7792"/>
          <a:stretch>
            <a:fillRect/>
          </a:stretch>
        </p:blipFill>
        <p:spPr>
          <a:xfrm flipH="1" rot="5400000">
            <a:off x="9352974" y="3244249"/>
            <a:ext cx="2727336" cy="1441203"/>
          </a:xfrm>
          <a:prstGeom prst="rect">
            <a:avLst/>
          </a:prstGeom>
          <a:ln w="12700">
            <a:miter lim="400000"/>
          </a:ln>
        </p:spPr>
      </p:pic>
      <p:sp>
        <p:nvSpPr>
          <p:cNvPr id="954" name="Density of states"/>
          <p:cNvSpPr txBox="1"/>
          <p:nvPr/>
        </p:nvSpPr>
        <p:spPr>
          <a:xfrm>
            <a:off x="10368498" y="289729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965" name="Group"/>
          <p:cNvGrpSpPr/>
          <p:nvPr/>
        </p:nvGrpSpPr>
        <p:grpSpPr>
          <a:xfrm>
            <a:off x="9416854" y="85097"/>
            <a:ext cx="3131933" cy="2593407"/>
            <a:chOff x="0" y="0"/>
            <a:chExt cx="3131931" cy="2593406"/>
          </a:xfrm>
        </p:grpSpPr>
        <p:grpSp>
          <p:nvGrpSpPr>
            <p:cNvPr id="962" name="Group"/>
            <p:cNvGrpSpPr/>
            <p:nvPr/>
          </p:nvGrpSpPr>
          <p:grpSpPr>
            <a:xfrm>
              <a:off x="0" y="0"/>
              <a:ext cx="3131932" cy="2593407"/>
              <a:chOff x="0" y="0"/>
              <a:chExt cx="3131931" cy="2593406"/>
            </a:xfrm>
          </p:grpSpPr>
          <p:pic>
            <p:nvPicPr>
              <p:cNvPr id="956"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957"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958"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59"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960"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961"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63" name="Line"/>
            <p:cNvSpPr/>
            <p:nvPr/>
          </p:nvSpPr>
          <p:spPr>
            <a:xfrm flipH="1">
              <a:off x="1259214" y="1706930"/>
              <a:ext cx="1" cy="763430"/>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64" name="Line"/>
            <p:cNvSpPr/>
            <p:nvPr/>
          </p:nvSpPr>
          <p:spPr>
            <a:xfrm>
              <a:off x="1290989" y="1742236"/>
              <a:ext cx="377620" cy="65405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66" name="Rounded Rectangle"/>
          <p:cNvSpPr/>
          <p:nvPr/>
        </p:nvSpPr>
        <p:spPr>
          <a:xfrm>
            <a:off x="6747236" y="1602482"/>
            <a:ext cx="3177021" cy="8155782"/>
          </a:xfrm>
          <a:prstGeom prst="roundRect">
            <a:avLst>
              <a:gd name="adj" fmla="val 8418"/>
            </a:avLst>
          </a:prstGeom>
          <a:solidFill>
            <a:srgbClr val="FFFFFF"/>
          </a:solidFill>
          <a:ln w="38100">
            <a:solidFill>
              <a:srgbClr val="0433FF"/>
            </a:solidFill>
          </a:ln>
        </p:spPr>
        <p:txBody>
          <a:bodyPr lIns="50800" tIns="50800" rIns="50800" bIns="50800" anchor="ctr"/>
          <a:lstStyle/>
          <a:p>
            <a:pPr/>
          </a:p>
        </p:txBody>
      </p:sp>
      <p:sp>
        <p:nvSpPr>
          <p:cNvPr id="967" name="Rounded Rectangle"/>
          <p:cNvSpPr/>
          <p:nvPr/>
        </p:nvSpPr>
        <p:spPr>
          <a:xfrm>
            <a:off x="2505435" y="1605458"/>
            <a:ext cx="3177022" cy="8149829"/>
          </a:xfrm>
          <a:prstGeom prst="roundRect">
            <a:avLst>
              <a:gd name="adj" fmla="val 8418"/>
            </a:avLst>
          </a:prstGeom>
          <a:solidFill>
            <a:srgbClr val="FFFFFF"/>
          </a:solidFill>
          <a:ln w="38100">
            <a:solidFill>
              <a:srgbClr val="FF2600"/>
            </a:solidFill>
          </a:ln>
        </p:spPr>
        <p:txBody>
          <a:bodyPr lIns="50800" tIns="50800" rIns="50800" bIns="50800" anchor="ctr"/>
          <a:lstStyle/>
          <a:p>
            <a:pPr/>
          </a:p>
        </p:txBody>
      </p:sp>
      <p:pic>
        <p:nvPicPr>
          <p:cNvPr id="968" name="Image" descr="Image"/>
          <p:cNvPicPr>
            <a:picLocks noChangeAspect="0"/>
          </p:cNvPicPr>
          <p:nvPr/>
        </p:nvPicPr>
        <p:blipFill>
          <a:blip r:embed="rId3">
            <a:extLst/>
          </a:blip>
          <a:srcRect l="1836" t="0" r="51044" b="0"/>
          <a:stretch>
            <a:fillRect/>
          </a:stretch>
        </p:blipFill>
        <p:spPr>
          <a:xfrm>
            <a:off x="2848155" y="2093322"/>
            <a:ext cx="2464545" cy="2861122"/>
          </a:xfrm>
          <a:prstGeom prst="rect">
            <a:avLst/>
          </a:prstGeom>
          <a:ln w="12700">
            <a:miter lim="400000"/>
          </a:ln>
        </p:spPr>
      </p:pic>
      <p:sp>
        <p:nvSpPr>
          <p:cNvPr id="969"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(1-site unit cell)</a:t>
            </a:r>
          </a:p>
        </p:txBody>
      </p:sp>
      <p:pic>
        <p:nvPicPr>
          <p:cNvPr id="970" name="Image" descr="Image"/>
          <p:cNvPicPr>
            <a:picLocks noChangeAspect="0"/>
          </p:cNvPicPr>
          <p:nvPr/>
        </p:nvPicPr>
        <p:blipFill>
          <a:blip r:embed="rId3">
            <a:extLst/>
          </a:blip>
          <a:srcRect l="52340" t="0" r="539" b="0"/>
          <a:stretch>
            <a:fillRect/>
          </a:stretch>
        </p:blipFill>
        <p:spPr>
          <a:xfrm>
            <a:off x="7103449" y="2093322"/>
            <a:ext cx="2464545" cy="2861122"/>
          </a:xfrm>
          <a:prstGeom prst="rect">
            <a:avLst/>
          </a:prstGeom>
          <a:ln w="12700">
            <a:miter lim="400000"/>
          </a:ln>
        </p:spPr>
      </p:pic>
      <p:sp>
        <p:nvSpPr>
          <p:cNvPr id="971" name="b=0"/>
          <p:cNvSpPr txBox="1"/>
          <p:nvPr/>
        </p:nvSpPr>
        <p:spPr>
          <a:xfrm>
            <a:off x="1389830" y="3746108"/>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pic>
        <p:nvPicPr>
          <p:cNvPr id="972" name="langle_c^phantom.pdf" descr="langle_c^phantom.pdf"/>
          <p:cNvPicPr>
            <a:picLocks noChangeAspect="1"/>
          </p:cNvPicPr>
          <p:nvPr/>
        </p:nvPicPr>
        <p:blipFill>
          <a:blip r:embed="rId4">
            <a:extLst/>
          </a:blip>
          <a:srcRect l="0" t="0" r="24432" b="0"/>
          <a:stretch>
            <a:fillRect/>
          </a:stretch>
        </p:blipFill>
        <p:spPr>
          <a:xfrm>
            <a:off x="5701109" y="893600"/>
            <a:ext cx="1450013" cy="495186"/>
          </a:xfrm>
          <a:prstGeom prst="rect">
            <a:avLst/>
          </a:prstGeom>
          <a:ln w="12700">
            <a:miter lim="400000"/>
          </a:ln>
        </p:spPr>
      </p:pic>
      <p:sp>
        <p:nvSpPr>
          <p:cNvPr id="973" name="b=2.5"/>
          <p:cNvSpPr txBox="1"/>
          <p:nvPr/>
        </p:nvSpPr>
        <p:spPr>
          <a:xfrm>
            <a:off x="1252136" y="7549097"/>
            <a:ext cx="992964"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b=2.5</a:t>
            </a:r>
          </a:p>
        </p:txBody>
      </p:sp>
      <p:pic>
        <p:nvPicPr>
          <p:cNvPr id="974" name="Image" descr="Image"/>
          <p:cNvPicPr>
            <a:picLocks noChangeAspect="0"/>
          </p:cNvPicPr>
          <p:nvPr/>
        </p:nvPicPr>
        <p:blipFill>
          <a:blip r:embed="rId5">
            <a:extLst/>
          </a:blip>
          <a:srcRect l="0" t="0" r="0" b="7792"/>
          <a:stretch>
            <a:fillRect/>
          </a:stretch>
        </p:blipFill>
        <p:spPr>
          <a:xfrm flipH="1" rot="5400000">
            <a:off x="9365674" y="2803252"/>
            <a:ext cx="2727336" cy="1441203"/>
          </a:xfrm>
          <a:prstGeom prst="rect">
            <a:avLst/>
          </a:prstGeom>
          <a:ln w="12700">
            <a:miter lim="400000"/>
          </a:ln>
        </p:spPr>
      </p:pic>
      <p:sp>
        <p:nvSpPr>
          <p:cNvPr id="975" name="Density of states"/>
          <p:cNvSpPr txBox="1"/>
          <p:nvPr/>
        </p:nvSpPr>
        <p:spPr>
          <a:xfrm>
            <a:off x="10368498" y="289729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pic>
        <p:nvPicPr>
          <p:cNvPr id="976" name="Image" descr="Image"/>
          <p:cNvPicPr>
            <a:picLocks noChangeAspect="1"/>
          </p:cNvPicPr>
          <p:nvPr/>
        </p:nvPicPr>
        <p:blipFill>
          <a:blip r:embed="rId6">
            <a:extLst/>
          </a:blip>
          <a:srcRect l="4602" t="0" r="49943" b="2030"/>
          <a:stretch>
            <a:fillRect/>
          </a:stretch>
        </p:blipFill>
        <p:spPr>
          <a:xfrm>
            <a:off x="2882881" y="5200492"/>
            <a:ext cx="2420581" cy="4509376"/>
          </a:xfrm>
          <a:prstGeom prst="rect">
            <a:avLst/>
          </a:prstGeom>
          <a:ln w="12700">
            <a:miter lim="400000"/>
          </a:ln>
        </p:spPr>
      </p:pic>
      <p:pic>
        <p:nvPicPr>
          <p:cNvPr id="977" name="Image" descr="Image"/>
          <p:cNvPicPr>
            <a:picLocks noChangeAspect="1"/>
          </p:cNvPicPr>
          <p:nvPr/>
        </p:nvPicPr>
        <p:blipFill>
          <a:blip r:embed="rId6">
            <a:extLst/>
          </a:blip>
          <a:srcRect l="54684" t="1015" r="0" b="1015"/>
          <a:stretch>
            <a:fillRect/>
          </a:stretch>
        </p:blipFill>
        <p:spPr>
          <a:xfrm>
            <a:off x="7125475" y="5200492"/>
            <a:ext cx="2413189" cy="4509376"/>
          </a:xfrm>
          <a:prstGeom prst="rect">
            <a:avLst/>
          </a:prstGeom>
          <a:ln w="12700">
            <a:miter lim="400000"/>
          </a:ln>
        </p:spPr>
      </p:pic>
      <p:pic>
        <p:nvPicPr>
          <p:cNvPr id="978" name="Image" descr="Image"/>
          <p:cNvPicPr>
            <a:picLocks noChangeAspect="0"/>
          </p:cNvPicPr>
          <p:nvPr/>
        </p:nvPicPr>
        <p:blipFill>
          <a:blip r:embed="rId7">
            <a:extLst/>
          </a:blip>
          <a:srcRect l="0" t="0" r="0" b="6992"/>
          <a:stretch>
            <a:fillRect/>
          </a:stretch>
        </p:blipFill>
        <p:spPr>
          <a:xfrm flipH="1" rot="5400000">
            <a:off x="8856778" y="6353083"/>
            <a:ext cx="4392134" cy="2153395"/>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0"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Symmetry and asymmetry (1-site unit cell)</a:t>
            </a:r>
          </a:p>
        </p:txBody>
      </p:sp>
      <p:pic>
        <p:nvPicPr>
          <p:cNvPr id="981" name="langle_c^phantom.pdf" descr="langle_c^phantom.pdf"/>
          <p:cNvPicPr>
            <a:picLocks noChangeAspect="1"/>
          </p:cNvPicPr>
          <p:nvPr/>
        </p:nvPicPr>
        <p:blipFill>
          <a:blip r:embed="rId2">
            <a:extLst/>
          </a:blip>
          <a:srcRect l="0" t="0" r="24432" b="0"/>
          <a:stretch>
            <a:fillRect/>
          </a:stretch>
        </p:blipFill>
        <p:spPr>
          <a:xfrm>
            <a:off x="5701109" y="893600"/>
            <a:ext cx="1450013" cy="495186"/>
          </a:xfrm>
          <a:prstGeom prst="rect">
            <a:avLst/>
          </a:prstGeom>
          <a:ln w="12700">
            <a:miter lim="400000"/>
          </a:ln>
        </p:spPr>
      </p:pic>
      <p:grpSp>
        <p:nvGrpSpPr>
          <p:cNvPr id="991" name="Group"/>
          <p:cNvGrpSpPr/>
          <p:nvPr/>
        </p:nvGrpSpPr>
        <p:grpSpPr>
          <a:xfrm>
            <a:off x="1592793" y="1865596"/>
            <a:ext cx="3183594" cy="2800431"/>
            <a:chOff x="-51661" y="0"/>
            <a:chExt cx="3183593" cy="2800429"/>
          </a:xfrm>
        </p:grpSpPr>
        <p:grpSp>
          <p:nvGrpSpPr>
            <p:cNvPr id="989" name="Group"/>
            <p:cNvGrpSpPr/>
            <p:nvPr/>
          </p:nvGrpSpPr>
          <p:grpSpPr>
            <a:xfrm>
              <a:off x="-51662" y="0"/>
              <a:ext cx="3183594" cy="2800430"/>
              <a:chOff x="-51661" y="0"/>
              <a:chExt cx="3183593" cy="2800429"/>
            </a:xfrm>
          </p:grpSpPr>
          <p:pic>
            <p:nvPicPr>
              <p:cNvPr id="982" name="Image" descr="Image"/>
              <p:cNvPicPr>
                <a:picLocks noChangeAspect="1"/>
              </p:cNvPicPr>
              <p:nvPr/>
            </p:nvPicPr>
            <p:blipFill>
              <a:blip r:embed="rId3">
                <a:extLst/>
              </a:blip>
              <a:srcRect l="19918" t="8290" r="19918" b="1824"/>
              <a:stretch>
                <a:fillRect/>
              </a:stretch>
            </p:blipFill>
            <p:spPr>
              <a:xfrm>
                <a:off x="0" y="0"/>
                <a:ext cx="3131932" cy="2593407"/>
              </a:xfrm>
              <a:prstGeom prst="rect">
                <a:avLst/>
              </a:prstGeom>
              <a:ln w="12700" cap="flat">
                <a:noFill/>
                <a:miter lim="400000"/>
              </a:ln>
              <a:effectLst/>
            </p:spPr>
          </p:pic>
          <p:sp>
            <p:nvSpPr>
              <p:cNvPr id="983"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984" name="Line"/>
              <p:cNvSpPr/>
              <p:nvPr/>
            </p:nvSpPr>
            <p:spPr>
              <a:xfrm flipV="1">
                <a:off x="1260517" y="140273"/>
                <a:ext cx="1" cy="1504590"/>
              </a:xfrm>
              <a:prstGeom prst="line">
                <a:avLst/>
              </a:prstGeom>
              <a:noFill/>
              <a:ln w="25400" cap="flat">
                <a:solidFill>
                  <a:srgbClr val="FF2600"/>
                </a:solidFill>
                <a:prstDash val="sysDot"/>
                <a:miter lim="400000"/>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85" name="Line"/>
              <p:cNvSpPr/>
              <p:nvPr/>
            </p:nvSpPr>
            <p:spPr>
              <a:xfrm flipV="1">
                <a:off x="1283675" y="904087"/>
                <a:ext cx="1303014" cy="752296"/>
              </a:xfrm>
              <a:prstGeom prst="line">
                <a:avLst/>
              </a:prstGeom>
              <a:noFill/>
              <a:ln w="25400" cap="flat">
                <a:solidFill>
                  <a:srgbClr val="FF2600"/>
                </a:solidFill>
                <a:prstDash val="sysDot"/>
                <a:miter lim="400000"/>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86" name="Line"/>
              <p:cNvSpPr/>
              <p:nvPr/>
            </p:nvSpPr>
            <p:spPr>
              <a:xfrm flipV="1">
                <a:off x="652590" y="414486"/>
                <a:ext cx="1333532" cy="2309744"/>
              </a:xfrm>
              <a:prstGeom prst="line">
                <a:avLst/>
              </a:prstGeom>
              <a:noFill/>
              <a:ln w="63500" cap="flat">
                <a:solidFill>
                  <a:srgbClr val="0433FF"/>
                </a:solidFill>
                <a:prstDash val="solid"/>
                <a:round/>
                <a:headEnd type="triangle" w="med" len="sm"/>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87" name="Line"/>
              <p:cNvSpPr/>
              <p:nvPr/>
            </p:nvSpPr>
            <p:spPr>
              <a:xfrm>
                <a:off x="576390" y="490686"/>
                <a:ext cx="1333532" cy="2309744"/>
              </a:xfrm>
              <a:prstGeom prst="line">
                <a:avLst/>
              </a:prstGeom>
              <a:noFill/>
              <a:ln w="63500" cap="flat">
                <a:solidFill>
                  <a:srgbClr val="945200"/>
                </a:solidFill>
                <a:prstDash val="solid"/>
                <a:round/>
                <a:headEnd type="triangle" w="med" len="sm"/>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988" name="Line"/>
              <p:cNvSpPr/>
              <p:nvPr/>
            </p:nvSpPr>
            <p:spPr>
              <a:xfrm>
                <a:off x="-51662" y="1650669"/>
                <a:ext cx="2667062" cy="1"/>
              </a:xfrm>
              <a:prstGeom prst="line">
                <a:avLst/>
              </a:prstGeom>
              <a:noFill/>
              <a:ln w="63500" cap="flat">
                <a:solidFill>
                  <a:srgbClr val="009051"/>
                </a:solidFill>
                <a:prstDash val="solid"/>
                <a:round/>
                <a:headEnd type="triangle" w="med" len="sm"/>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990" name="Shape"/>
            <p:cNvSpPr/>
            <p:nvPr/>
          </p:nvSpPr>
          <p:spPr>
            <a:xfrm>
              <a:off x="367353" y="911510"/>
              <a:ext cx="1771814" cy="1518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003" y="429"/>
                  </a:moveTo>
                  <a:lnTo>
                    <a:pt x="0" y="10981"/>
                  </a:lnTo>
                  <a:lnTo>
                    <a:pt x="5499" y="21600"/>
                  </a:lnTo>
                  <a:lnTo>
                    <a:pt x="16189" y="21570"/>
                  </a:lnTo>
                  <a:lnTo>
                    <a:pt x="21600" y="10842"/>
                  </a:lnTo>
                  <a:lnTo>
                    <a:pt x="16317" y="0"/>
                  </a:lnTo>
                  <a:lnTo>
                    <a:pt x="5003" y="429"/>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997" name="Group"/>
          <p:cNvGrpSpPr/>
          <p:nvPr/>
        </p:nvGrpSpPr>
        <p:grpSpPr>
          <a:xfrm>
            <a:off x="426636" y="5096311"/>
            <a:ext cx="11736426" cy="4251584"/>
            <a:chOff x="0" y="0"/>
            <a:chExt cx="11736424" cy="4251582"/>
          </a:xfrm>
        </p:grpSpPr>
        <p:sp>
          <p:nvSpPr>
            <p:cNvPr id="992" name="b=2.5"/>
            <p:cNvSpPr txBox="1"/>
            <p:nvPr/>
          </p:nvSpPr>
          <p:spPr>
            <a:xfrm>
              <a:off x="-1" y="1627285"/>
              <a:ext cx="992964" cy="495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600"/>
              </a:lvl1pPr>
            </a:lstStyle>
            <a:p>
              <a:pPr/>
              <a:r>
                <a:t>b=2.5</a:t>
              </a:r>
            </a:p>
          </p:txBody>
        </p:sp>
        <p:pic>
          <p:nvPicPr>
            <p:cNvPr id="993" name="Image" descr="Image"/>
            <p:cNvPicPr>
              <a:picLocks noChangeAspect="1"/>
            </p:cNvPicPr>
            <p:nvPr/>
          </p:nvPicPr>
          <p:blipFill>
            <a:blip r:embed="rId4">
              <a:extLst/>
            </a:blip>
            <a:stretch>
              <a:fillRect/>
            </a:stretch>
          </p:blipFill>
          <p:spPr>
            <a:xfrm>
              <a:off x="1173563" y="34488"/>
              <a:ext cx="10562862" cy="3912822"/>
            </a:xfrm>
            <a:prstGeom prst="rect">
              <a:avLst/>
            </a:prstGeom>
            <a:ln w="12700" cap="flat">
              <a:noFill/>
              <a:miter lim="400000"/>
            </a:ln>
            <a:effectLst/>
          </p:spPr>
        </p:pic>
        <p:sp>
          <p:nvSpPr>
            <p:cNvPr id="994" name="Rounded Rectangle"/>
            <p:cNvSpPr/>
            <p:nvPr/>
          </p:nvSpPr>
          <p:spPr>
            <a:xfrm>
              <a:off x="1484578" y="15785"/>
              <a:ext cx="3298763" cy="4235798"/>
            </a:xfrm>
            <a:prstGeom prst="roundRect">
              <a:avLst>
                <a:gd name="adj" fmla="val 8108"/>
              </a:avLst>
            </a:prstGeom>
            <a:noFill/>
            <a:ln w="38100" cap="flat">
              <a:solidFill>
                <a:srgbClr val="0433FF"/>
              </a:solidFill>
              <a:prstDash val="solid"/>
              <a:round/>
            </a:ln>
            <a:effectLst/>
          </p:spPr>
          <p:txBody>
            <a:bodyPr wrap="square" lIns="50800" tIns="50800" rIns="50800" bIns="50800" numCol="1" anchor="ctr">
              <a:noAutofit/>
            </a:bodyPr>
            <a:lstStyle/>
            <a:p>
              <a:pPr/>
            </a:p>
          </p:txBody>
        </p:sp>
        <p:sp>
          <p:nvSpPr>
            <p:cNvPr id="995" name="Rounded Rectangle"/>
            <p:cNvSpPr/>
            <p:nvPr/>
          </p:nvSpPr>
          <p:spPr>
            <a:xfrm>
              <a:off x="4875477" y="15785"/>
              <a:ext cx="3298763" cy="4235798"/>
            </a:xfrm>
            <a:prstGeom prst="roundRect">
              <a:avLst>
                <a:gd name="adj" fmla="val 8108"/>
              </a:avLst>
            </a:prstGeom>
            <a:noFill/>
            <a:ln w="38100" cap="flat">
              <a:solidFill>
                <a:srgbClr val="945200"/>
              </a:solidFill>
              <a:prstDash val="solid"/>
              <a:round/>
            </a:ln>
            <a:effectLst/>
          </p:spPr>
          <p:txBody>
            <a:bodyPr wrap="square" lIns="50800" tIns="50800" rIns="50800" bIns="50800" numCol="1" anchor="ctr">
              <a:noAutofit/>
            </a:bodyPr>
            <a:lstStyle/>
            <a:p>
              <a:pPr/>
            </a:p>
          </p:txBody>
        </p:sp>
        <p:sp>
          <p:nvSpPr>
            <p:cNvPr id="996" name="Rounded Rectangle"/>
            <p:cNvSpPr/>
            <p:nvPr/>
          </p:nvSpPr>
          <p:spPr>
            <a:xfrm>
              <a:off x="8266378" y="0"/>
              <a:ext cx="3298763" cy="4235798"/>
            </a:xfrm>
            <a:prstGeom prst="roundRect">
              <a:avLst>
                <a:gd name="adj" fmla="val 8108"/>
              </a:avLst>
            </a:prstGeom>
            <a:noFill/>
            <a:ln w="38100" cap="flat">
              <a:solidFill>
                <a:srgbClr val="008F00"/>
              </a:solidFill>
              <a:prstDash val="solid"/>
              <a:round/>
            </a:ln>
            <a:effectLst/>
          </p:spPr>
          <p:txBody>
            <a:bodyPr wrap="square" lIns="50800" tIns="50800" rIns="50800" bIns="50800" numCol="1" anchor="ctr">
              <a:noAutofit/>
            </a:bodyPr>
            <a:lstStyle/>
            <a:p>
              <a:pPr/>
            </a:p>
          </p:txBody>
        </p:sp>
      </p:grpSp>
      <p:grpSp>
        <p:nvGrpSpPr>
          <p:cNvPr id="1016" name="Group"/>
          <p:cNvGrpSpPr/>
          <p:nvPr/>
        </p:nvGrpSpPr>
        <p:grpSpPr>
          <a:xfrm>
            <a:off x="7094669" y="1126557"/>
            <a:ext cx="4962834" cy="3333371"/>
            <a:chOff x="0" y="0"/>
            <a:chExt cx="4962833" cy="3333369"/>
          </a:xfrm>
        </p:grpSpPr>
        <p:pic>
          <p:nvPicPr>
            <p:cNvPr id="998" name="Image" descr="Image"/>
            <p:cNvPicPr>
              <a:picLocks noChangeAspect="1"/>
            </p:cNvPicPr>
            <p:nvPr/>
          </p:nvPicPr>
          <p:blipFill>
            <a:blip r:embed="rId5">
              <a:extLst/>
            </a:blip>
            <a:srcRect l="0" t="0" r="0" b="0"/>
            <a:stretch>
              <a:fillRect/>
            </a:stretch>
          </p:blipFill>
          <p:spPr>
            <a:xfrm>
              <a:off x="342592" y="0"/>
              <a:ext cx="4620242" cy="3232097"/>
            </a:xfrm>
            <a:prstGeom prst="rect">
              <a:avLst/>
            </a:prstGeom>
            <a:ln w="12700" cap="flat">
              <a:noFill/>
              <a:miter lim="400000"/>
            </a:ln>
            <a:effectLst/>
          </p:spPr>
        </p:pic>
        <p:sp>
          <p:nvSpPr>
            <p:cNvPr id="999"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000"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001"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02"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03"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004"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005"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006"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07"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008"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009"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010"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11"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012"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013"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14"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015"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1017" name="k-space:"/>
          <p:cNvSpPr txBox="1"/>
          <p:nvPr/>
        </p:nvSpPr>
        <p:spPr>
          <a:xfrm>
            <a:off x="2166829" y="1237197"/>
            <a:ext cx="139877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k-space:</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27" name="Group"/>
          <p:cNvGrpSpPr/>
          <p:nvPr/>
        </p:nvGrpSpPr>
        <p:grpSpPr>
          <a:xfrm>
            <a:off x="1390455" y="3580096"/>
            <a:ext cx="3131932" cy="2593408"/>
            <a:chOff x="0" y="0"/>
            <a:chExt cx="3131931" cy="2593406"/>
          </a:xfrm>
        </p:grpSpPr>
        <p:pic>
          <p:nvPicPr>
            <p:cNvPr id="1019"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020"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021"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22"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1023"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1024"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25"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26"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pic>
        <p:nvPicPr>
          <p:cNvPr id="1028" name="mathbf_b_1&amp;=_mat.pdf" descr="mathbf_b_1&amp;=_mat.pdf"/>
          <p:cNvPicPr>
            <a:picLocks noChangeAspect="1"/>
          </p:cNvPicPr>
          <p:nvPr/>
        </p:nvPicPr>
        <p:blipFill>
          <a:blip r:embed="rId3">
            <a:extLst/>
          </a:blip>
          <a:stretch>
            <a:fillRect/>
          </a:stretch>
        </p:blipFill>
        <p:spPr>
          <a:xfrm>
            <a:off x="4773083" y="1502568"/>
            <a:ext cx="1384301" cy="546101"/>
          </a:xfrm>
          <a:prstGeom prst="rect">
            <a:avLst/>
          </a:prstGeom>
          <a:ln w="12700">
            <a:miter lim="400000"/>
          </a:ln>
        </p:spPr>
      </p:pic>
      <p:pic>
        <p:nvPicPr>
          <p:cNvPr id="1029" name="tilde_k_1&amp;=k_1-k.pdf" descr="tilde_k_1&amp;=k_1-k.pdf"/>
          <p:cNvPicPr>
            <a:picLocks noChangeAspect="1"/>
          </p:cNvPicPr>
          <p:nvPr/>
        </p:nvPicPr>
        <p:blipFill>
          <a:blip r:embed="rId4">
            <a:extLst/>
          </a:blip>
          <a:stretch>
            <a:fillRect/>
          </a:stretch>
        </p:blipFill>
        <p:spPr>
          <a:xfrm>
            <a:off x="8486271" y="1437984"/>
            <a:ext cx="1384301" cy="675269"/>
          </a:xfrm>
          <a:prstGeom prst="rect">
            <a:avLst/>
          </a:prstGeom>
          <a:ln w="12700">
            <a:miter lim="400000"/>
          </a:ln>
        </p:spPr>
      </p:pic>
      <p:sp>
        <p:nvSpPr>
          <p:cNvPr id="1030"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Brillouin zone folding</a:t>
            </a:r>
          </a:p>
        </p:txBody>
      </p:sp>
      <p:sp>
        <p:nvSpPr>
          <p:cNvPr id="1031" name="basis vectors:"/>
          <p:cNvSpPr txBox="1"/>
          <p:nvPr/>
        </p:nvSpPr>
        <p:spPr>
          <a:xfrm>
            <a:off x="4204682" y="982794"/>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basis vectors:</a:t>
            </a:r>
          </a:p>
        </p:txBody>
      </p:sp>
      <p:sp>
        <p:nvSpPr>
          <p:cNvPr id="1032" name="k-vectors coordinates:"/>
          <p:cNvSpPr txBox="1"/>
          <p:nvPr/>
        </p:nvSpPr>
        <p:spPr>
          <a:xfrm>
            <a:off x="7747982" y="950502"/>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k-vectors coordinates:</a:t>
            </a:r>
          </a:p>
        </p:txBody>
      </p:sp>
      <p:sp>
        <p:nvSpPr>
          <p:cNvPr id="1033" name="1-atom unit cell:"/>
          <p:cNvSpPr txBox="1"/>
          <p:nvPr/>
        </p:nvSpPr>
        <p:spPr>
          <a:xfrm>
            <a:off x="1830973" y="2900494"/>
            <a:ext cx="225089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1-atom unit cell:</a:t>
            </a:r>
          </a:p>
        </p:txBody>
      </p:sp>
      <p:sp>
        <p:nvSpPr>
          <p:cNvPr id="1034" name="The reciprocal lattice is also triangular"/>
          <p:cNvSpPr txBox="1"/>
          <p:nvPr/>
        </p:nvSpPr>
        <p:spPr>
          <a:xfrm>
            <a:off x="929273" y="6421304"/>
            <a:ext cx="4937889"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The reciprocal lattice is also triangular</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44" name="Group"/>
          <p:cNvGrpSpPr/>
          <p:nvPr/>
        </p:nvGrpSpPr>
        <p:grpSpPr>
          <a:xfrm>
            <a:off x="1390455" y="3580096"/>
            <a:ext cx="3131932" cy="2593408"/>
            <a:chOff x="0" y="0"/>
            <a:chExt cx="3131931" cy="2593406"/>
          </a:xfrm>
        </p:grpSpPr>
        <p:pic>
          <p:nvPicPr>
            <p:cNvPr id="1036"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037"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038"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39"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1040"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1041"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42"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43"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pic>
        <p:nvPicPr>
          <p:cNvPr id="1045" name="mathbf_b_1&amp;=_mat.pdf" descr="mathbf_b_1&amp;=_mat.pdf"/>
          <p:cNvPicPr>
            <a:picLocks noChangeAspect="1"/>
          </p:cNvPicPr>
          <p:nvPr/>
        </p:nvPicPr>
        <p:blipFill>
          <a:blip r:embed="rId3">
            <a:extLst/>
          </a:blip>
          <a:stretch>
            <a:fillRect/>
          </a:stretch>
        </p:blipFill>
        <p:spPr>
          <a:xfrm>
            <a:off x="4773083" y="1502568"/>
            <a:ext cx="1384301" cy="546101"/>
          </a:xfrm>
          <a:prstGeom prst="rect">
            <a:avLst/>
          </a:prstGeom>
          <a:ln w="12700">
            <a:miter lim="400000"/>
          </a:ln>
        </p:spPr>
      </p:pic>
      <p:pic>
        <p:nvPicPr>
          <p:cNvPr id="1046" name="tilde_k_1&amp;=k_1-k.pdf" descr="tilde_k_1&amp;=k_1-k.pdf"/>
          <p:cNvPicPr>
            <a:picLocks noChangeAspect="1"/>
          </p:cNvPicPr>
          <p:nvPr/>
        </p:nvPicPr>
        <p:blipFill>
          <a:blip r:embed="rId4">
            <a:extLst/>
          </a:blip>
          <a:stretch>
            <a:fillRect/>
          </a:stretch>
        </p:blipFill>
        <p:spPr>
          <a:xfrm>
            <a:off x="8486271" y="1437984"/>
            <a:ext cx="1384301" cy="675269"/>
          </a:xfrm>
          <a:prstGeom prst="rect">
            <a:avLst/>
          </a:prstGeom>
          <a:ln w="12700">
            <a:miter lim="400000"/>
          </a:ln>
        </p:spPr>
      </p:pic>
      <p:sp>
        <p:nvSpPr>
          <p:cNvPr id="1047"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Brillouin zone folding</a:t>
            </a:r>
          </a:p>
        </p:txBody>
      </p:sp>
      <p:sp>
        <p:nvSpPr>
          <p:cNvPr id="1048" name="basis vectors:"/>
          <p:cNvSpPr txBox="1"/>
          <p:nvPr/>
        </p:nvSpPr>
        <p:spPr>
          <a:xfrm>
            <a:off x="4204682" y="982794"/>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basis vectors:</a:t>
            </a:r>
          </a:p>
        </p:txBody>
      </p:sp>
      <p:sp>
        <p:nvSpPr>
          <p:cNvPr id="1049" name="k-vectors coordinates:"/>
          <p:cNvSpPr txBox="1"/>
          <p:nvPr/>
        </p:nvSpPr>
        <p:spPr>
          <a:xfrm>
            <a:off x="7747982" y="950502"/>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k-vectors coordinates:</a:t>
            </a:r>
          </a:p>
        </p:txBody>
      </p:sp>
      <p:sp>
        <p:nvSpPr>
          <p:cNvPr id="1050" name="1-atom unit cell:…"/>
          <p:cNvSpPr txBox="1"/>
          <p:nvPr/>
        </p:nvSpPr>
        <p:spPr>
          <a:xfrm>
            <a:off x="1830973" y="273539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200"/>
            </a:pPr>
            <a:r>
              <a:t>1-atom unit cell:</a:t>
            </a:r>
          </a:p>
          <a:p>
            <a:pPr algn="l">
              <a:defRPr sz="2200"/>
            </a:pPr>
            <a:r>
              <a:t>(k-space)</a:t>
            </a:r>
          </a:p>
        </p:txBody>
      </p:sp>
      <p:sp>
        <p:nvSpPr>
          <p:cNvPr id="1051" name="Brillouin zone"/>
          <p:cNvSpPr txBox="1"/>
          <p:nvPr/>
        </p:nvSpPr>
        <p:spPr>
          <a:xfrm>
            <a:off x="1729373" y="6421304"/>
            <a:ext cx="225089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Brillouin zone </a:t>
            </a:r>
          </a:p>
        </p:txBody>
      </p:sp>
      <p:grpSp>
        <p:nvGrpSpPr>
          <p:cNvPr id="1058" name="Group"/>
          <p:cNvGrpSpPr/>
          <p:nvPr/>
        </p:nvGrpSpPr>
        <p:grpSpPr>
          <a:xfrm>
            <a:off x="1390455" y="3580096"/>
            <a:ext cx="3131932" cy="2593408"/>
            <a:chOff x="0" y="0"/>
            <a:chExt cx="3131931" cy="2593406"/>
          </a:xfrm>
        </p:grpSpPr>
        <p:grpSp>
          <p:nvGrpSpPr>
            <p:cNvPr id="1056" name="Group"/>
            <p:cNvGrpSpPr/>
            <p:nvPr/>
          </p:nvGrpSpPr>
          <p:grpSpPr>
            <a:xfrm>
              <a:off x="0" y="0"/>
              <a:ext cx="3131932" cy="2593407"/>
              <a:chOff x="0" y="0"/>
              <a:chExt cx="3131931" cy="2593406"/>
            </a:xfrm>
          </p:grpSpPr>
          <p:pic>
            <p:nvPicPr>
              <p:cNvPr id="1052"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053"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054"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55"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1057" name="Shape"/>
            <p:cNvSpPr/>
            <p:nvPr/>
          </p:nvSpPr>
          <p:spPr>
            <a:xfrm>
              <a:off x="367353" y="911510"/>
              <a:ext cx="1771814" cy="1518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003" y="429"/>
                  </a:moveTo>
                  <a:lnTo>
                    <a:pt x="0" y="10981"/>
                  </a:lnTo>
                  <a:lnTo>
                    <a:pt x="5499" y="21600"/>
                  </a:lnTo>
                  <a:lnTo>
                    <a:pt x="16189" y="21570"/>
                  </a:lnTo>
                  <a:lnTo>
                    <a:pt x="21600" y="10842"/>
                  </a:lnTo>
                  <a:lnTo>
                    <a:pt x="16317" y="0"/>
                  </a:lnTo>
                  <a:lnTo>
                    <a:pt x="5003" y="429"/>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068" name="Group"/>
          <p:cNvGrpSpPr/>
          <p:nvPr/>
        </p:nvGrpSpPr>
        <p:grpSpPr>
          <a:xfrm>
            <a:off x="1390455" y="3580096"/>
            <a:ext cx="3131932" cy="2593408"/>
            <a:chOff x="0" y="0"/>
            <a:chExt cx="3131931" cy="2593406"/>
          </a:xfrm>
        </p:grpSpPr>
        <p:pic>
          <p:nvPicPr>
            <p:cNvPr id="1060"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061"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062"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63"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1064"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1065"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66"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67"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pic>
        <p:nvPicPr>
          <p:cNvPr id="1069" name="mathbf_b_1&amp;=_mat.pdf" descr="mathbf_b_1&amp;=_mat.pdf"/>
          <p:cNvPicPr>
            <a:picLocks noChangeAspect="1"/>
          </p:cNvPicPr>
          <p:nvPr/>
        </p:nvPicPr>
        <p:blipFill>
          <a:blip r:embed="rId3">
            <a:extLst/>
          </a:blip>
          <a:stretch>
            <a:fillRect/>
          </a:stretch>
        </p:blipFill>
        <p:spPr>
          <a:xfrm>
            <a:off x="4773083" y="1502568"/>
            <a:ext cx="1384301" cy="546101"/>
          </a:xfrm>
          <a:prstGeom prst="rect">
            <a:avLst/>
          </a:prstGeom>
          <a:ln w="12700">
            <a:miter lim="400000"/>
          </a:ln>
        </p:spPr>
      </p:pic>
      <p:pic>
        <p:nvPicPr>
          <p:cNvPr id="1070" name="tilde_k_1&amp;=k_1-k.pdf" descr="tilde_k_1&amp;=k_1-k.pdf"/>
          <p:cNvPicPr>
            <a:picLocks noChangeAspect="1"/>
          </p:cNvPicPr>
          <p:nvPr/>
        </p:nvPicPr>
        <p:blipFill>
          <a:blip r:embed="rId4">
            <a:extLst/>
          </a:blip>
          <a:stretch>
            <a:fillRect/>
          </a:stretch>
        </p:blipFill>
        <p:spPr>
          <a:xfrm>
            <a:off x="8486271" y="1437984"/>
            <a:ext cx="1384301" cy="675269"/>
          </a:xfrm>
          <a:prstGeom prst="rect">
            <a:avLst/>
          </a:prstGeom>
          <a:ln w="12700">
            <a:miter lim="400000"/>
          </a:ln>
        </p:spPr>
      </p:pic>
      <p:sp>
        <p:nvSpPr>
          <p:cNvPr id="1071"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Brillouin zone folding</a:t>
            </a:r>
          </a:p>
        </p:txBody>
      </p:sp>
      <p:sp>
        <p:nvSpPr>
          <p:cNvPr id="1072" name="basis vectors:"/>
          <p:cNvSpPr txBox="1"/>
          <p:nvPr/>
        </p:nvSpPr>
        <p:spPr>
          <a:xfrm>
            <a:off x="4204682" y="982794"/>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basis vectors:</a:t>
            </a:r>
          </a:p>
        </p:txBody>
      </p:sp>
      <p:sp>
        <p:nvSpPr>
          <p:cNvPr id="1073" name="k-vectors coordinates:"/>
          <p:cNvSpPr txBox="1"/>
          <p:nvPr/>
        </p:nvSpPr>
        <p:spPr>
          <a:xfrm>
            <a:off x="7747982" y="950502"/>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k-vectors coordinates:</a:t>
            </a:r>
          </a:p>
        </p:txBody>
      </p:sp>
      <p:sp>
        <p:nvSpPr>
          <p:cNvPr id="1074" name="Brillouin zone"/>
          <p:cNvSpPr txBox="1"/>
          <p:nvPr/>
        </p:nvSpPr>
        <p:spPr>
          <a:xfrm>
            <a:off x="1729373" y="6421304"/>
            <a:ext cx="225089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Brillouin zone </a:t>
            </a:r>
          </a:p>
        </p:txBody>
      </p:sp>
      <p:grpSp>
        <p:nvGrpSpPr>
          <p:cNvPr id="1081" name="Group"/>
          <p:cNvGrpSpPr/>
          <p:nvPr/>
        </p:nvGrpSpPr>
        <p:grpSpPr>
          <a:xfrm>
            <a:off x="1390455" y="3580096"/>
            <a:ext cx="3131932" cy="2593408"/>
            <a:chOff x="0" y="0"/>
            <a:chExt cx="3131931" cy="2593406"/>
          </a:xfrm>
        </p:grpSpPr>
        <p:grpSp>
          <p:nvGrpSpPr>
            <p:cNvPr id="1079" name="Group"/>
            <p:cNvGrpSpPr/>
            <p:nvPr/>
          </p:nvGrpSpPr>
          <p:grpSpPr>
            <a:xfrm>
              <a:off x="0" y="0"/>
              <a:ext cx="3131932" cy="2593407"/>
              <a:chOff x="0" y="0"/>
              <a:chExt cx="3131931" cy="2593406"/>
            </a:xfrm>
          </p:grpSpPr>
          <p:pic>
            <p:nvPicPr>
              <p:cNvPr id="1075"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076"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077"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78"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1080" name="Shape"/>
            <p:cNvSpPr/>
            <p:nvPr/>
          </p:nvSpPr>
          <p:spPr>
            <a:xfrm>
              <a:off x="367353" y="911510"/>
              <a:ext cx="1771814" cy="1518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003" y="429"/>
                  </a:moveTo>
                  <a:lnTo>
                    <a:pt x="0" y="10981"/>
                  </a:lnTo>
                  <a:lnTo>
                    <a:pt x="5499" y="21600"/>
                  </a:lnTo>
                  <a:lnTo>
                    <a:pt x="16189" y="21570"/>
                  </a:lnTo>
                  <a:lnTo>
                    <a:pt x="21600" y="10842"/>
                  </a:lnTo>
                  <a:lnTo>
                    <a:pt x="16317" y="0"/>
                  </a:lnTo>
                  <a:lnTo>
                    <a:pt x="5003" y="429"/>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1093" name="Group"/>
          <p:cNvGrpSpPr/>
          <p:nvPr/>
        </p:nvGrpSpPr>
        <p:grpSpPr>
          <a:xfrm>
            <a:off x="7182384" y="3711930"/>
            <a:ext cx="3281034" cy="2786940"/>
            <a:chOff x="0" y="0"/>
            <a:chExt cx="3281033" cy="2786939"/>
          </a:xfrm>
        </p:grpSpPr>
        <p:pic>
          <p:nvPicPr>
            <p:cNvPr id="1082" name="Image" descr="Image"/>
            <p:cNvPicPr>
              <a:picLocks noChangeAspect="1"/>
            </p:cNvPicPr>
            <p:nvPr/>
          </p:nvPicPr>
          <p:blipFill>
            <a:blip r:embed="rId2">
              <a:extLst/>
            </a:blip>
            <a:srcRect l="22406" t="32374" r="34658" b="1824"/>
            <a:stretch>
              <a:fillRect/>
            </a:stretch>
          </p:blipFill>
          <p:spPr>
            <a:xfrm>
              <a:off x="0" y="0"/>
              <a:ext cx="3281034" cy="2786940"/>
            </a:xfrm>
            <a:prstGeom prst="rect">
              <a:avLst/>
            </a:prstGeom>
            <a:ln w="12700" cap="flat">
              <a:noFill/>
              <a:miter lim="400000"/>
            </a:ln>
            <a:effectLst/>
          </p:spPr>
        </p:pic>
        <p:sp>
          <p:nvSpPr>
            <p:cNvPr id="1083" name="Shape"/>
            <p:cNvSpPr/>
            <p:nvPr/>
          </p:nvSpPr>
          <p:spPr>
            <a:xfrm>
              <a:off x="370612" y="337526"/>
              <a:ext cx="2540001" cy="2176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1084" name="Line"/>
            <p:cNvSpPr/>
            <p:nvPr/>
          </p:nvSpPr>
          <p:spPr>
            <a:xfrm flipV="1">
              <a:off x="1707477" y="324826"/>
              <a:ext cx="619199" cy="1079369"/>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85" name="Line"/>
            <p:cNvSpPr/>
            <p:nvPr/>
          </p:nvSpPr>
          <p:spPr>
            <a:xfrm>
              <a:off x="1668250" y="1494085"/>
              <a:ext cx="622183" cy="1077651"/>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086" name="Shape"/>
            <p:cNvSpPr/>
            <p:nvPr/>
          </p:nvSpPr>
          <p:spPr>
            <a:xfrm rot="19800000">
              <a:off x="935900" y="791049"/>
              <a:ext cx="1460501" cy="12516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1087" name="Line"/>
            <p:cNvSpPr/>
            <p:nvPr/>
          </p:nvSpPr>
          <p:spPr>
            <a:xfrm flipV="1">
              <a:off x="1665883" y="325364"/>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88" name="Line"/>
            <p:cNvSpPr/>
            <p:nvPr/>
          </p:nvSpPr>
          <p:spPr>
            <a:xfrm flipV="1">
              <a:off x="1665883" y="2168028"/>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89" name="Line"/>
            <p:cNvSpPr/>
            <p:nvPr/>
          </p:nvSpPr>
          <p:spPr>
            <a:xfrm flipV="1">
              <a:off x="2334452" y="8528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0" name="Line"/>
            <p:cNvSpPr/>
            <p:nvPr/>
          </p:nvSpPr>
          <p:spPr>
            <a:xfrm flipV="1">
              <a:off x="7342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1" name="Line"/>
            <p:cNvSpPr/>
            <p:nvPr/>
          </p:nvSpPr>
          <p:spPr>
            <a:xfrm>
              <a:off x="708852" y="874449"/>
              <a:ext cx="288461"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2" name="Line"/>
            <p:cNvSpPr/>
            <p:nvPr/>
          </p:nvSpPr>
          <p:spPr>
            <a:xfrm>
              <a:off x="23344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grpSp>
      <p:sp>
        <p:nvSpPr>
          <p:cNvPr id="1094" name="3-atom unit cell (k-space):"/>
          <p:cNvSpPr txBox="1"/>
          <p:nvPr/>
        </p:nvSpPr>
        <p:spPr>
          <a:xfrm>
            <a:off x="7380873" y="273539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3-atom unit cell (k-space):</a:t>
            </a:r>
          </a:p>
        </p:txBody>
      </p:sp>
      <p:grpSp>
        <p:nvGrpSpPr>
          <p:cNvPr id="1105" name="Group"/>
          <p:cNvGrpSpPr/>
          <p:nvPr/>
        </p:nvGrpSpPr>
        <p:grpSpPr>
          <a:xfrm>
            <a:off x="8085054" y="7213891"/>
            <a:ext cx="3533093" cy="2300964"/>
            <a:chOff x="0" y="93831"/>
            <a:chExt cx="3533092" cy="2300963"/>
          </a:xfrm>
        </p:grpSpPr>
        <p:grpSp>
          <p:nvGrpSpPr>
            <p:cNvPr id="1101" name="Group"/>
            <p:cNvGrpSpPr/>
            <p:nvPr/>
          </p:nvGrpSpPr>
          <p:grpSpPr>
            <a:xfrm>
              <a:off x="0" y="93831"/>
              <a:ext cx="3533093" cy="2300964"/>
              <a:chOff x="0" y="0"/>
              <a:chExt cx="3533092" cy="2300963"/>
            </a:xfrm>
          </p:grpSpPr>
          <p:pic>
            <p:nvPicPr>
              <p:cNvPr id="1095" name="Image" descr="Image"/>
              <p:cNvPicPr>
                <a:picLocks noChangeAspect="1"/>
              </p:cNvPicPr>
              <p:nvPr/>
            </p:nvPicPr>
            <p:blipFill>
              <a:blip r:embed="rId5">
                <a:extLst/>
              </a:blip>
              <a:srcRect l="0" t="0" r="0" b="0"/>
              <a:stretch>
                <a:fillRect/>
              </a:stretch>
            </p:blipFill>
            <p:spPr>
              <a:xfrm>
                <a:off x="243895" y="0"/>
                <a:ext cx="3289197" cy="2300964"/>
              </a:xfrm>
              <a:prstGeom prst="rect">
                <a:avLst/>
              </a:prstGeom>
              <a:ln w="12700" cap="flat">
                <a:noFill/>
                <a:miter lim="400000"/>
              </a:ln>
              <a:effectLst/>
            </p:spPr>
          </p:pic>
          <p:sp>
            <p:nvSpPr>
              <p:cNvPr id="1096" name="Line"/>
              <p:cNvSpPr/>
              <p:nvPr/>
            </p:nvSpPr>
            <p:spPr>
              <a:xfrm flipH="1" flipV="1">
                <a:off x="2027510" y="454065"/>
                <a:ext cx="954377" cy="55429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7" name="Line"/>
              <p:cNvSpPr/>
              <p:nvPr/>
            </p:nvSpPr>
            <p:spPr>
              <a:xfrm flipH="1" flipV="1">
                <a:off x="1069759" y="1021523"/>
                <a:ext cx="954377" cy="55429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8" name="Line"/>
              <p:cNvSpPr/>
              <p:nvPr/>
            </p:nvSpPr>
            <p:spPr>
              <a:xfrm flipV="1">
                <a:off x="2045592" y="1016897"/>
                <a:ext cx="954377" cy="554298"/>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099" name="Line"/>
              <p:cNvSpPr/>
              <p:nvPr/>
            </p:nvSpPr>
            <p:spPr>
              <a:xfrm flipV="1">
                <a:off x="1042635" y="480076"/>
                <a:ext cx="954377" cy="55429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00" name="Circle"/>
              <p:cNvSpPr/>
              <p:nvPr/>
            </p:nvSpPr>
            <p:spPr>
              <a:xfrm>
                <a:off x="-1" y="141972"/>
                <a:ext cx="904128" cy="904129"/>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1102" name="Shape"/>
            <p:cNvSpPr/>
            <p:nvPr/>
          </p:nvSpPr>
          <p:spPr>
            <a:xfrm>
              <a:off x="1080089" y="560558"/>
              <a:ext cx="1901475" cy="11019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1103" name="Line"/>
            <p:cNvSpPr/>
            <p:nvPr/>
          </p:nvSpPr>
          <p:spPr>
            <a:xfrm>
              <a:off x="1060716" y="1120581"/>
              <a:ext cx="947627" cy="536946"/>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04" name="Line"/>
            <p:cNvSpPr/>
            <p:nvPr/>
          </p:nvSpPr>
          <p:spPr>
            <a:xfrm flipV="1">
              <a:off x="1060716" y="578105"/>
              <a:ext cx="947627" cy="536946"/>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1106" name="3-atom unit cell (lattice):"/>
          <p:cNvSpPr txBox="1"/>
          <p:nvPr/>
        </p:nvSpPr>
        <p:spPr>
          <a:xfrm>
            <a:off x="6923673" y="732300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3-atom unit cell (lattice):</a:t>
            </a:r>
          </a:p>
        </p:txBody>
      </p:sp>
      <p:sp>
        <p:nvSpPr>
          <p:cNvPr id="1107" name="1-atom unit cell:…"/>
          <p:cNvSpPr txBox="1"/>
          <p:nvPr/>
        </p:nvSpPr>
        <p:spPr>
          <a:xfrm>
            <a:off x="1830973" y="273539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200"/>
            </a:pPr>
            <a:r>
              <a:t>1-atom unit cell:</a:t>
            </a:r>
          </a:p>
          <a:p>
            <a:pPr algn="l">
              <a:defRPr sz="2200"/>
            </a:pPr>
            <a:r>
              <a:t>(k-space)</a:t>
            </a:r>
          </a:p>
        </p:txBody>
      </p:sp>
      <p:sp>
        <p:nvSpPr>
          <p:cNvPr id="1108" name="The small BZ is 1/3 of the large BZ."/>
          <p:cNvSpPr txBox="1"/>
          <p:nvPr/>
        </p:nvSpPr>
        <p:spPr>
          <a:xfrm>
            <a:off x="6364873" y="6640480"/>
            <a:ext cx="6278682"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The small BZ is 1/3 of the large BZ.</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118" name="Group"/>
          <p:cNvGrpSpPr/>
          <p:nvPr/>
        </p:nvGrpSpPr>
        <p:grpSpPr>
          <a:xfrm>
            <a:off x="1390455" y="3580096"/>
            <a:ext cx="3131932" cy="2593408"/>
            <a:chOff x="0" y="0"/>
            <a:chExt cx="3131931" cy="2593406"/>
          </a:xfrm>
        </p:grpSpPr>
        <p:pic>
          <p:nvPicPr>
            <p:cNvPr id="1110"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111"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112"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13" name="a1"/>
            <p:cNvSpPr txBox="1"/>
            <p:nvPr/>
          </p:nvSpPr>
          <p:spPr>
            <a:xfrm>
              <a:off x="1536973" y="1578472"/>
              <a:ext cx="368932"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1114"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1115"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16"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17"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pic>
        <p:nvPicPr>
          <p:cNvPr id="1119" name="mathbf_b_1&amp;=_mat.pdf" descr="mathbf_b_1&amp;=_mat.pdf"/>
          <p:cNvPicPr>
            <a:picLocks noChangeAspect="1"/>
          </p:cNvPicPr>
          <p:nvPr/>
        </p:nvPicPr>
        <p:blipFill>
          <a:blip r:embed="rId3">
            <a:extLst/>
          </a:blip>
          <a:stretch>
            <a:fillRect/>
          </a:stretch>
        </p:blipFill>
        <p:spPr>
          <a:xfrm>
            <a:off x="4773083" y="1502568"/>
            <a:ext cx="1384301" cy="546101"/>
          </a:xfrm>
          <a:prstGeom prst="rect">
            <a:avLst/>
          </a:prstGeom>
          <a:ln w="12700">
            <a:miter lim="400000"/>
          </a:ln>
        </p:spPr>
      </p:pic>
      <p:pic>
        <p:nvPicPr>
          <p:cNvPr id="1120" name="tilde_k_1&amp;=k_1-k.pdf" descr="tilde_k_1&amp;=k_1-k.pdf"/>
          <p:cNvPicPr>
            <a:picLocks noChangeAspect="1"/>
          </p:cNvPicPr>
          <p:nvPr/>
        </p:nvPicPr>
        <p:blipFill>
          <a:blip r:embed="rId4">
            <a:extLst/>
          </a:blip>
          <a:stretch>
            <a:fillRect/>
          </a:stretch>
        </p:blipFill>
        <p:spPr>
          <a:xfrm>
            <a:off x="8486271" y="1437984"/>
            <a:ext cx="1384301" cy="675269"/>
          </a:xfrm>
          <a:prstGeom prst="rect">
            <a:avLst/>
          </a:prstGeom>
          <a:ln w="12700">
            <a:miter lim="400000"/>
          </a:ln>
        </p:spPr>
      </p:pic>
      <p:sp>
        <p:nvSpPr>
          <p:cNvPr id="1121"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Brillouin zone folding</a:t>
            </a:r>
          </a:p>
        </p:txBody>
      </p:sp>
      <p:sp>
        <p:nvSpPr>
          <p:cNvPr id="1122" name="basis vectors:"/>
          <p:cNvSpPr txBox="1"/>
          <p:nvPr/>
        </p:nvSpPr>
        <p:spPr>
          <a:xfrm>
            <a:off x="4204682" y="982794"/>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basis vectors:</a:t>
            </a:r>
          </a:p>
        </p:txBody>
      </p:sp>
      <p:sp>
        <p:nvSpPr>
          <p:cNvPr id="1123" name="k-vectors coordinates:"/>
          <p:cNvSpPr txBox="1"/>
          <p:nvPr/>
        </p:nvSpPr>
        <p:spPr>
          <a:xfrm>
            <a:off x="7747982" y="950502"/>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k-vectors coordinates:</a:t>
            </a:r>
          </a:p>
        </p:txBody>
      </p:sp>
      <p:sp>
        <p:nvSpPr>
          <p:cNvPr id="1124" name="Brillouin zone"/>
          <p:cNvSpPr txBox="1"/>
          <p:nvPr/>
        </p:nvSpPr>
        <p:spPr>
          <a:xfrm>
            <a:off x="1729373" y="6421304"/>
            <a:ext cx="225089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Brillouin zone </a:t>
            </a:r>
          </a:p>
        </p:txBody>
      </p:sp>
      <p:grpSp>
        <p:nvGrpSpPr>
          <p:cNvPr id="1131" name="Group"/>
          <p:cNvGrpSpPr/>
          <p:nvPr/>
        </p:nvGrpSpPr>
        <p:grpSpPr>
          <a:xfrm>
            <a:off x="1390455" y="3580096"/>
            <a:ext cx="3131932" cy="2593408"/>
            <a:chOff x="0" y="0"/>
            <a:chExt cx="3131931" cy="2593406"/>
          </a:xfrm>
        </p:grpSpPr>
        <p:grpSp>
          <p:nvGrpSpPr>
            <p:cNvPr id="1129" name="Group"/>
            <p:cNvGrpSpPr/>
            <p:nvPr/>
          </p:nvGrpSpPr>
          <p:grpSpPr>
            <a:xfrm>
              <a:off x="0" y="0"/>
              <a:ext cx="3131932" cy="2593407"/>
              <a:chOff x="0" y="0"/>
              <a:chExt cx="3131931" cy="2593406"/>
            </a:xfrm>
          </p:grpSpPr>
          <p:pic>
            <p:nvPicPr>
              <p:cNvPr id="1125"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1126"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1127" name="Line"/>
              <p:cNvSpPr/>
              <p:nvPr/>
            </p:nvSpPr>
            <p:spPr>
              <a:xfrm flipV="1">
                <a:off x="1260517" y="140273"/>
                <a:ext cx="1" cy="1504590"/>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28" name="Line"/>
              <p:cNvSpPr/>
              <p:nvPr/>
            </p:nvSpPr>
            <p:spPr>
              <a:xfrm flipV="1">
                <a:off x="1283675" y="904087"/>
                <a:ext cx="1303014" cy="752296"/>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1130" name="Shape"/>
            <p:cNvSpPr/>
            <p:nvPr/>
          </p:nvSpPr>
          <p:spPr>
            <a:xfrm>
              <a:off x="367353" y="911510"/>
              <a:ext cx="1771814" cy="15184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003" y="429"/>
                  </a:moveTo>
                  <a:lnTo>
                    <a:pt x="0" y="10981"/>
                  </a:lnTo>
                  <a:lnTo>
                    <a:pt x="5499" y="21600"/>
                  </a:lnTo>
                  <a:lnTo>
                    <a:pt x="16189" y="21570"/>
                  </a:lnTo>
                  <a:lnTo>
                    <a:pt x="21600" y="10842"/>
                  </a:lnTo>
                  <a:lnTo>
                    <a:pt x="16317" y="0"/>
                  </a:lnTo>
                  <a:lnTo>
                    <a:pt x="5003" y="429"/>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grpSp>
        <p:nvGrpSpPr>
          <p:cNvPr id="1143" name="Group"/>
          <p:cNvGrpSpPr/>
          <p:nvPr/>
        </p:nvGrpSpPr>
        <p:grpSpPr>
          <a:xfrm>
            <a:off x="7182384" y="3711930"/>
            <a:ext cx="3281034" cy="2786940"/>
            <a:chOff x="0" y="0"/>
            <a:chExt cx="3281033" cy="2786939"/>
          </a:xfrm>
        </p:grpSpPr>
        <p:pic>
          <p:nvPicPr>
            <p:cNvPr id="1132" name="Image" descr="Image"/>
            <p:cNvPicPr>
              <a:picLocks noChangeAspect="1"/>
            </p:cNvPicPr>
            <p:nvPr/>
          </p:nvPicPr>
          <p:blipFill>
            <a:blip r:embed="rId2">
              <a:extLst/>
            </a:blip>
            <a:srcRect l="22406" t="32374" r="34658" b="1824"/>
            <a:stretch>
              <a:fillRect/>
            </a:stretch>
          </p:blipFill>
          <p:spPr>
            <a:xfrm>
              <a:off x="0" y="0"/>
              <a:ext cx="3281034" cy="2786940"/>
            </a:xfrm>
            <a:prstGeom prst="rect">
              <a:avLst/>
            </a:prstGeom>
            <a:ln w="12700" cap="flat">
              <a:noFill/>
              <a:miter lim="400000"/>
            </a:ln>
            <a:effectLst/>
          </p:spPr>
        </p:pic>
        <p:sp>
          <p:nvSpPr>
            <p:cNvPr id="1133" name="Shape"/>
            <p:cNvSpPr/>
            <p:nvPr/>
          </p:nvSpPr>
          <p:spPr>
            <a:xfrm>
              <a:off x="370612" y="337526"/>
              <a:ext cx="2540001" cy="2176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1134" name="Line"/>
            <p:cNvSpPr/>
            <p:nvPr/>
          </p:nvSpPr>
          <p:spPr>
            <a:xfrm flipV="1">
              <a:off x="1707477" y="324826"/>
              <a:ext cx="619199" cy="1079369"/>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35" name="Line"/>
            <p:cNvSpPr/>
            <p:nvPr/>
          </p:nvSpPr>
          <p:spPr>
            <a:xfrm>
              <a:off x="1668250" y="1494085"/>
              <a:ext cx="622183" cy="1077651"/>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36" name="Shape"/>
            <p:cNvSpPr/>
            <p:nvPr/>
          </p:nvSpPr>
          <p:spPr>
            <a:xfrm rot="19800000">
              <a:off x="935900" y="791049"/>
              <a:ext cx="1460501" cy="12516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1137" name="Line"/>
            <p:cNvSpPr/>
            <p:nvPr/>
          </p:nvSpPr>
          <p:spPr>
            <a:xfrm flipV="1">
              <a:off x="1665883" y="325364"/>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38" name="Line"/>
            <p:cNvSpPr/>
            <p:nvPr/>
          </p:nvSpPr>
          <p:spPr>
            <a:xfrm flipV="1">
              <a:off x="1665883" y="2168028"/>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39" name="Line"/>
            <p:cNvSpPr/>
            <p:nvPr/>
          </p:nvSpPr>
          <p:spPr>
            <a:xfrm flipV="1">
              <a:off x="2334452" y="8528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40" name="Line"/>
            <p:cNvSpPr/>
            <p:nvPr/>
          </p:nvSpPr>
          <p:spPr>
            <a:xfrm flipV="1">
              <a:off x="7342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41" name="Line"/>
            <p:cNvSpPr/>
            <p:nvPr/>
          </p:nvSpPr>
          <p:spPr>
            <a:xfrm>
              <a:off x="708852" y="874449"/>
              <a:ext cx="288461"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42" name="Line"/>
            <p:cNvSpPr/>
            <p:nvPr/>
          </p:nvSpPr>
          <p:spPr>
            <a:xfrm>
              <a:off x="23344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grpSp>
      <p:sp>
        <p:nvSpPr>
          <p:cNvPr id="1144" name="3-atom unit cell (k-space):"/>
          <p:cNvSpPr txBox="1"/>
          <p:nvPr/>
        </p:nvSpPr>
        <p:spPr>
          <a:xfrm>
            <a:off x="7380873" y="273539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3-atom unit cell (k-space):</a:t>
            </a:r>
          </a:p>
        </p:txBody>
      </p:sp>
      <p:sp>
        <p:nvSpPr>
          <p:cNvPr id="1145" name="For each point in the small (blue) BZ there are 3 points in the large BZ.…"/>
          <p:cNvSpPr txBox="1"/>
          <p:nvPr/>
        </p:nvSpPr>
        <p:spPr>
          <a:xfrm>
            <a:off x="6216265" y="6611805"/>
            <a:ext cx="5670472" cy="340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200"/>
            </a:pPr>
            <a:r>
              <a:t>For each point in the small (blue) BZ there are 3 points in the large BZ. </a:t>
            </a:r>
          </a:p>
          <a:p>
            <a:pPr algn="l">
              <a:defRPr sz="2200"/>
            </a:pPr>
          </a:p>
          <a:p>
            <a:pPr algn="l">
              <a:defRPr sz="2200"/>
            </a:pPr>
            <a:r>
              <a:t>Band folding: 1 -&gt; 3 bands</a:t>
            </a:r>
          </a:p>
          <a:p>
            <a:pPr algn="l">
              <a:defRPr sz="2200"/>
            </a:pPr>
          </a:p>
          <a:p>
            <a:pPr algn="l">
              <a:defRPr sz="2200"/>
            </a:pPr>
            <a:r>
              <a:t>Band unfolding: 3 bands (+ off diagonal elements) @ k-point in small BZ</a:t>
            </a:r>
          </a:p>
          <a:p>
            <a:pPr algn="l">
              <a:defRPr sz="2200"/>
            </a:pPr>
            <a:r>
              <a:t>-&gt; 3 k-points in large BZ</a:t>
            </a:r>
          </a:p>
          <a:p>
            <a:pPr algn="l">
              <a:defRPr sz="2200"/>
            </a:pPr>
          </a:p>
        </p:txBody>
      </p:sp>
      <p:sp>
        <p:nvSpPr>
          <p:cNvPr id="1146" name="1-atom unit cell:…"/>
          <p:cNvSpPr txBox="1"/>
          <p:nvPr/>
        </p:nvSpPr>
        <p:spPr>
          <a:xfrm>
            <a:off x="1830973" y="2735394"/>
            <a:ext cx="2250897" cy="76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200"/>
            </a:pPr>
            <a:r>
              <a:t>1-atom unit cell:</a:t>
            </a:r>
          </a:p>
          <a:p>
            <a:pPr algn="l">
              <a:defRPr sz="2200"/>
            </a:pPr>
            <a:r>
              <a:t>(k-space)</a:t>
            </a:r>
          </a:p>
        </p:txBody>
      </p:sp>
      <p:grpSp>
        <p:nvGrpSpPr>
          <p:cNvPr id="1162" name="Group"/>
          <p:cNvGrpSpPr/>
          <p:nvPr/>
        </p:nvGrpSpPr>
        <p:grpSpPr>
          <a:xfrm>
            <a:off x="7182384" y="3711930"/>
            <a:ext cx="3281034" cy="2786940"/>
            <a:chOff x="0" y="0"/>
            <a:chExt cx="3281033" cy="2786939"/>
          </a:xfrm>
        </p:grpSpPr>
        <p:grpSp>
          <p:nvGrpSpPr>
            <p:cNvPr id="1158" name="Group"/>
            <p:cNvGrpSpPr/>
            <p:nvPr/>
          </p:nvGrpSpPr>
          <p:grpSpPr>
            <a:xfrm>
              <a:off x="0" y="0"/>
              <a:ext cx="3281034" cy="2786940"/>
              <a:chOff x="0" y="0"/>
              <a:chExt cx="3281033" cy="2786939"/>
            </a:xfrm>
          </p:grpSpPr>
          <p:pic>
            <p:nvPicPr>
              <p:cNvPr id="1147" name="Image" descr="Image"/>
              <p:cNvPicPr>
                <a:picLocks noChangeAspect="1"/>
              </p:cNvPicPr>
              <p:nvPr/>
            </p:nvPicPr>
            <p:blipFill>
              <a:blip r:embed="rId2">
                <a:extLst/>
              </a:blip>
              <a:srcRect l="22406" t="32374" r="34658" b="1824"/>
              <a:stretch>
                <a:fillRect/>
              </a:stretch>
            </p:blipFill>
            <p:spPr>
              <a:xfrm>
                <a:off x="0" y="0"/>
                <a:ext cx="3281034" cy="2786940"/>
              </a:xfrm>
              <a:prstGeom prst="rect">
                <a:avLst/>
              </a:prstGeom>
              <a:ln w="12700" cap="flat">
                <a:noFill/>
                <a:miter lim="400000"/>
              </a:ln>
              <a:effectLst/>
            </p:spPr>
          </p:pic>
          <p:sp>
            <p:nvSpPr>
              <p:cNvPr id="1148" name="Shape"/>
              <p:cNvSpPr/>
              <p:nvPr/>
            </p:nvSpPr>
            <p:spPr>
              <a:xfrm>
                <a:off x="370612" y="337526"/>
                <a:ext cx="2540001" cy="2176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1149" name="Line"/>
              <p:cNvSpPr/>
              <p:nvPr/>
            </p:nvSpPr>
            <p:spPr>
              <a:xfrm flipV="1">
                <a:off x="1707477" y="324826"/>
                <a:ext cx="619199" cy="1079369"/>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50" name="Line"/>
              <p:cNvSpPr/>
              <p:nvPr/>
            </p:nvSpPr>
            <p:spPr>
              <a:xfrm>
                <a:off x="1668250" y="1494085"/>
                <a:ext cx="622183" cy="1077651"/>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1151" name="Shape"/>
              <p:cNvSpPr/>
              <p:nvPr/>
            </p:nvSpPr>
            <p:spPr>
              <a:xfrm rot="19800000">
                <a:off x="935900" y="791049"/>
                <a:ext cx="1460501" cy="12516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68" y="92"/>
                    </a:moveTo>
                    <a:lnTo>
                      <a:pt x="0" y="10981"/>
                    </a:lnTo>
                    <a:lnTo>
                      <a:pt x="5499" y="21600"/>
                    </a:lnTo>
                    <a:lnTo>
                      <a:pt x="16189" y="21570"/>
                    </a:lnTo>
                    <a:lnTo>
                      <a:pt x="21600" y="10842"/>
                    </a:lnTo>
                    <a:lnTo>
                      <a:pt x="16317" y="0"/>
                    </a:lnTo>
                    <a:lnTo>
                      <a:pt x="5268" y="9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1152" name="Line"/>
              <p:cNvSpPr/>
              <p:nvPr/>
            </p:nvSpPr>
            <p:spPr>
              <a:xfrm flipV="1">
                <a:off x="1665883" y="325364"/>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53" name="Line"/>
              <p:cNvSpPr/>
              <p:nvPr/>
            </p:nvSpPr>
            <p:spPr>
              <a:xfrm flipV="1">
                <a:off x="1665883" y="2168028"/>
                <a:ext cx="1" cy="333087"/>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54" name="Line"/>
              <p:cNvSpPr/>
              <p:nvPr/>
            </p:nvSpPr>
            <p:spPr>
              <a:xfrm flipV="1">
                <a:off x="2334452" y="8528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55" name="Line"/>
              <p:cNvSpPr/>
              <p:nvPr/>
            </p:nvSpPr>
            <p:spPr>
              <a:xfrm flipV="1">
                <a:off x="7342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56" name="Line"/>
              <p:cNvSpPr/>
              <p:nvPr/>
            </p:nvSpPr>
            <p:spPr>
              <a:xfrm>
                <a:off x="708852" y="874449"/>
                <a:ext cx="288461"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157" name="Line"/>
              <p:cNvSpPr/>
              <p:nvPr/>
            </p:nvSpPr>
            <p:spPr>
              <a:xfrm>
                <a:off x="2334452" y="1805382"/>
                <a:ext cx="288462" cy="16654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grpSp>
        <p:sp>
          <p:nvSpPr>
            <p:cNvPr id="1159" name="Star"/>
            <p:cNvSpPr/>
            <p:nvPr/>
          </p:nvSpPr>
          <p:spPr>
            <a:xfrm>
              <a:off x="1580124" y="1028328"/>
              <a:ext cx="120785" cy="114874"/>
            </a:xfrm>
            <a:prstGeom prst="star5">
              <a:avLst>
                <a:gd name="adj" fmla="val 19100"/>
                <a:gd name="hf" fmla="val 105146"/>
                <a:gd name="vf" fmla="val 110557"/>
              </a:avLst>
            </a:prstGeom>
            <a:solidFill>
              <a:srgbClr val="000000"/>
            </a:solidFill>
            <a:ln w="12700" cap="flat">
              <a:noFill/>
              <a:miter lim="400000"/>
            </a:ln>
            <a:effectLst/>
          </p:spPr>
          <p:txBody>
            <a:bodyPr wrap="square" lIns="50800" tIns="50800" rIns="50800" bIns="50800" numCol="1" anchor="ctr">
              <a:noAutofit/>
            </a:bodyPr>
            <a:lstStyle/>
            <a:p>
              <a:pPr/>
            </a:p>
          </p:txBody>
        </p:sp>
        <p:sp>
          <p:nvSpPr>
            <p:cNvPr id="1160" name="Star"/>
            <p:cNvSpPr/>
            <p:nvPr/>
          </p:nvSpPr>
          <p:spPr>
            <a:xfrm>
              <a:off x="983224" y="2057028"/>
              <a:ext cx="120785" cy="114874"/>
            </a:xfrm>
            <a:prstGeom prst="star5">
              <a:avLst>
                <a:gd name="adj" fmla="val 19100"/>
                <a:gd name="hf" fmla="val 105146"/>
                <a:gd name="vf" fmla="val 110557"/>
              </a:avLst>
            </a:prstGeom>
            <a:solidFill>
              <a:srgbClr val="000000"/>
            </a:solidFill>
            <a:ln w="12700" cap="flat">
              <a:noFill/>
              <a:miter lim="400000"/>
            </a:ln>
            <a:effectLst/>
          </p:spPr>
          <p:txBody>
            <a:bodyPr wrap="square" lIns="50800" tIns="50800" rIns="50800" bIns="50800" numCol="1" anchor="ctr">
              <a:noAutofit/>
            </a:bodyPr>
            <a:lstStyle/>
            <a:p>
              <a:pPr/>
            </a:p>
          </p:txBody>
        </p:sp>
        <p:sp>
          <p:nvSpPr>
            <p:cNvPr id="1161" name="Star"/>
            <p:cNvSpPr/>
            <p:nvPr/>
          </p:nvSpPr>
          <p:spPr>
            <a:xfrm>
              <a:off x="2177024" y="2057028"/>
              <a:ext cx="120785" cy="114874"/>
            </a:xfrm>
            <a:prstGeom prst="star5">
              <a:avLst>
                <a:gd name="adj" fmla="val 19100"/>
                <a:gd name="hf" fmla="val 105146"/>
                <a:gd name="vf" fmla="val 110557"/>
              </a:avLst>
            </a:prstGeom>
            <a:solidFill>
              <a:srgbClr val="000000"/>
            </a:solidFill>
            <a:ln w="12700" cap="flat">
              <a:noFill/>
              <a:miter lim="400000"/>
            </a:ln>
            <a:effectLst/>
          </p:spPr>
          <p:txBody>
            <a:bodyPr wrap="square" lIns="50800" tIns="50800" rIns="50800" bIns="50800" numCol="1" anchor="ctr">
              <a:noAutofit/>
            </a:bodyPr>
            <a:lstStyle/>
            <a:p>
              <a:pPr/>
            </a:p>
          </p:txBody>
        </p:sp>
      </p:gr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4"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An alloy on triangular lattice</a:t>
            </a:r>
          </a:p>
        </p:txBody>
      </p:sp>
      <p:sp>
        <p:nvSpPr>
          <p:cNvPr id="1165" name="generate random binary potential…"/>
          <p:cNvSpPr txBox="1"/>
          <p:nvPr/>
        </p:nvSpPr>
        <p:spPr>
          <a:xfrm>
            <a:off x="138698" y="887947"/>
            <a:ext cx="5130039" cy="889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pPr>
            <a:r>
              <a:t>generate random binary potential</a:t>
            </a:r>
          </a:p>
          <a:p>
            <a:pPr>
              <a:defRPr sz="2600"/>
            </a:pPr>
            <a:r>
              <a:t>in the supercell</a:t>
            </a:r>
          </a:p>
        </p:txBody>
      </p:sp>
      <p:sp>
        <p:nvSpPr>
          <p:cNvPr id="1166" name="How to average over different realizations of the disorder?…"/>
          <p:cNvSpPr txBox="1"/>
          <p:nvPr/>
        </p:nvSpPr>
        <p:spPr>
          <a:xfrm>
            <a:off x="1073943" y="7178509"/>
            <a:ext cx="10288749" cy="1282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b="1" sz="2600">
                <a:latin typeface="+mj-lt"/>
                <a:ea typeface="+mj-ea"/>
                <a:cs typeface="+mj-cs"/>
                <a:sym typeface="Helvetica"/>
              </a:defRPr>
            </a:pPr>
            <a:r>
              <a:t>How to average over different realizations of the disorder?</a:t>
            </a:r>
          </a:p>
          <a:p>
            <a:pPr>
              <a:defRPr b="1" sz="2600">
                <a:latin typeface="+mj-lt"/>
                <a:ea typeface="+mj-ea"/>
                <a:cs typeface="+mj-cs"/>
                <a:sym typeface="Helvetica"/>
              </a:defRPr>
            </a:pPr>
          </a:p>
          <a:p>
            <a:pPr algn="l">
              <a:defRPr b="1" sz="2600">
                <a:latin typeface="+mj-lt"/>
                <a:ea typeface="+mj-ea"/>
                <a:cs typeface="+mj-cs"/>
                <a:sym typeface="Helvetica"/>
              </a:defRPr>
            </a:pPr>
            <a:r>
              <a:t>How to get a 'bandstructure' in the elementary (1-atom) unit cell?</a:t>
            </a:r>
          </a:p>
        </p:txBody>
      </p:sp>
      <p:grpSp>
        <p:nvGrpSpPr>
          <p:cNvPr id="1195" name="Group"/>
          <p:cNvGrpSpPr/>
          <p:nvPr/>
        </p:nvGrpSpPr>
        <p:grpSpPr>
          <a:xfrm>
            <a:off x="228600" y="1968801"/>
            <a:ext cx="4495800" cy="3937001"/>
            <a:chOff x="0" y="0"/>
            <a:chExt cx="4495800" cy="3937000"/>
          </a:xfrm>
        </p:grpSpPr>
        <p:grpSp>
          <p:nvGrpSpPr>
            <p:cNvPr id="1169" name="Group"/>
            <p:cNvGrpSpPr/>
            <p:nvPr/>
          </p:nvGrpSpPr>
          <p:grpSpPr>
            <a:xfrm>
              <a:off x="0" y="0"/>
              <a:ext cx="4442236" cy="3937000"/>
              <a:chOff x="0" y="0"/>
              <a:chExt cx="4442235" cy="3937000"/>
            </a:xfrm>
          </p:grpSpPr>
          <p:pic>
            <p:nvPicPr>
              <p:cNvPr id="1167" name="Image" descr="Image"/>
              <p:cNvPicPr>
                <a:picLocks noChangeAspect="1"/>
              </p:cNvPicPr>
              <p:nvPr/>
            </p:nvPicPr>
            <p:blipFill>
              <a:blip r:embed="rId2">
                <a:extLst/>
              </a:blip>
              <a:stretch>
                <a:fillRect/>
              </a:stretch>
            </p:blipFill>
            <p:spPr>
              <a:xfrm>
                <a:off x="0" y="0"/>
                <a:ext cx="3632200" cy="3937000"/>
              </a:xfrm>
              <a:prstGeom prst="rect">
                <a:avLst/>
              </a:prstGeom>
              <a:ln w="12700" cap="flat">
                <a:noFill/>
                <a:miter lim="400000"/>
              </a:ln>
              <a:effectLst/>
            </p:spPr>
          </p:pic>
          <p:sp>
            <p:nvSpPr>
              <p:cNvPr id="1168" name="Shape"/>
              <p:cNvSpPr/>
              <p:nvPr/>
            </p:nvSpPr>
            <p:spPr>
              <a:xfrm>
                <a:off x="656381" y="1428005"/>
                <a:ext cx="3785855" cy="22261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4616" y="21498"/>
                    </a:lnTo>
                    <a:lnTo>
                      <a:pt x="21600" y="0"/>
                    </a:lnTo>
                    <a:lnTo>
                      <a:pt x="7264" y="84"/>
                    </a:lnTo>
                    <a:lnTo>
                      <a:pt x="0" y="21600"/>
                    </a:lnTo>
                    <a:close/>
                  </a:path>
                </a:pathLst>
              </a:custGeom>
              <a:solidFill>
                <a:srgbClr val="FF9300">
                  <a:alpha val="42419"/>
                </a:srgbClr>
              </a:solidFill>
              <a:ln w="25400" cap="flat">
                <a:solidFill>
                  <a:srgbClr val="FF9300">
                    <a:alpha val="42419"/>
                  </a:srgbClr>
                </a:solidFill>
                <a:prstDash val="solid"/>
                <a:round/>
              </a:ln>
              <a:effectLst>
                <a:outerShdw sx="100000" sy="100000" kx="0" ky="0" algn="b" rotWithShape="0" blurRad="38100" dist="25400" dir="5400000">
                  <a:srgbClr val="000000">
                    <a:alpha val="50000"/>
                  </a:srgbClr>
                </a:outerShdw>
              </a:effectLst>
            </p:spPr>
            <p:txBody>
              <a:bodyPr wrap="square" lIns="45718" tIns="45718" rIns="45718" bIns="45718" numCol="1" anchor="t">
                <a:noAutofit/>
              </a:bodyPr>
              <a:lstStyle/>
              <a:p>
                <a:pPr/>
              </a:p>
            </p:txBody>
          </p:sp>
        </p:grpSp>
        <p:sp>
          <p:nvSpPr>
            <p:cNvPr id="1170" name="Circle"/>
            <p:cNvSpPr/>
            <p:nvPr/>
          </p:nvSpPr>
          <p:spPr>
            <a:xfrm>
              <a:off x="2527300" y="24454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1" name="Circle"/>
            <p:cNvSpPr/>
            <p:nvPr/>
          </p:nvSpPr>
          <p:spPr>
            <a:xfrm>
              <a:off x="1587500" y="3016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2" name="Circle"/>
            <p:cNvSpPr/>
            <p:nvPr/>
          </p:nvSpPr>
          <p:spPr>
            <a:xfrm>
              <a:off x="1562100" y="1917700"/>
              <a:ext cx="127000" cy="127000"/>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3" name="Circle"/>
            <p:cNvSpPr/>
            <p:nvPr/>
          </p:nvSpPr>
          <p:spPr>
            <a:xfrm>
              <a:off x="2221117" y="3016927"/>
              <a:ext cx="127001"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4" name="Circle"/>
            <p:cNvSpPr/>
            <p:nvPr/>
          </p:nvSpPr>
          <p:spPr>
            <a:xfrm>
              <a:off x="25273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5" name="Circle"/>
            <p:cNvSpPr/>
            <p:nvPr/>
          </p:nvSpPr>
          <p:spPr>
            <a:xfrm>
              <a:off x="3771900" y="24454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6" name="Circle"/>
            <p:cNvSpPr/>
            <p:nvPr/>
          </p:nvSpPr>
          <p:spPr>
            <a:xfrm>
              <a:off x="43688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7" name="Circle"/>
            <p:cNvSpPr/>
            <p:nvPr/>
          </p:nvSpPr>
          <p:spPr>
            <a:xfrm>
              <a:off x="1879600" y="1364572"/>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8" name="Circle"/>
            <p:cNvSpPr/>
            <p:nvPr/>
          </p:nvSpPr>
          <p:spPr>
            <a:xfrm>
              <a:off x="2513217" y="35503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79" name="Circle"/>
            <p:cNvSpPr/>
            <p:nvPr/>
          </p:nvSpPr>
          <p:spPr>
            <a:xfrm>
              <a:off x="2829335"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0" name="Circle"/>
            <p:cNvSpPr/>
            <p:nvPr/>
          </p:nvSpPr>
          <p:spPr>
            <a:xfrm>
              <a:off x="2221117" y="19050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1" name="Circle"/>
            <p:cNvSpPr/>
            <p:nvPr/>
          </p:nvSpPr>
          <p:spPr>
            <a:xfrm>
              <a:off x="2842035" y="30169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2" name="Circle"/>
            <p:cNvSpPr/>
            <p:nvPr/>
          </p:nvSpPr>
          <p:spPr>
            <a:xfrm>
              <a:off x="3670300" y="13659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3" name="Circle"/>
            <p:cNvSpPr/>
            <p:nvPr/>
          </p:nvSpPr>
          <p:spPr>
            <a:xfrm>
              <a:off x="1257300" y="24581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4" name="Circle"/>
            <p:cNvSpPr/>
            <p:nvPr/>
          </p:nvSpPr>
          <p:spPr>
            <a:xfrm>
              <a:off x="1879600" y="2444072"/>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5" name="Circle"/>
            <p:cNvSpPr/>
            <p:nvPr/>
          </p:nvSpPr>
          <p:spPr>
            <a:xfrm>
              <a:off x="1257300" y="35503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6" name="Circle"/>
            <p:cNvSpPr/>
            <p:nvPr/>
          </p:nvSpPr>
          <p:spPr>
            <a:xfrm>
              <a:off x="622300" y="35503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7" name="Circle"/>
            <p:cNvSpPr/>
            <p:nvPr/>
          </p:nvSpPr>
          <p:spPr>
            <a:xfrm>
              <a:off x="953882" y="3016927"/>
              <a:ext cx="127001"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8" name="Circle"/>
            <p:cNvSpPr/>
            <p:nvPr/>
          </p:nvSpPr>
          <p:spPr>
            <a:xfrm>
              <a:off x="3124200" y="2444072"/>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89" name="Circle"/>
            <p:cNvSpPr/>
            <p:nvPr/>
          </p:nvSpPr>
          <p:spPr>
            <a:xfrm>
              <a:off x="3124200" y="13659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90" name="Circle"/>
            <p:cNvSpPr/>
            <p:nvPr/>
          </p:nvSpPr>
          <p:spPr>
            <a:xfrm>
              <a:off x="3437552"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91" name="Circle"/>
            <p:cNvSpPr/>
            <p:nvPr/>
          </p:nvSpPr>
          <p:spPr>
            <a:xfrm>
              <a:off x="4099335" y="1892300"/>
              <a:ext cx="127001" cy="127000"/>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92" name="Circle"/>
            <p:cNvSpPr/>
            <p:nvPr/>
          </p:nvSpPr>
          <p:spPr>
            <a:xfrm>
              <a:off x="3488352" y="3016927"/>
              <a:ext cx="127001"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93" name="Circle"/>
            <p:cNvSpPr/>
            <p:nvPr/>
          </p:nvSpPr>
          <p:spPr>
            <a:xfrm>
              <a:off x="3124200" y="3550327"/>
              <a:ext cx="127000" cy="127001"/>
            </a:xfrm>
            <a:prstGeom prst="ellipse">
              <a:avLst/>
            </a:prstGeom>
            <a:solidFill>
              <a:srgbClr val="FF2600"/>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sp>
          <p:nvSpPr>
            <p:cNvPr id="1194" name="Circle"/>
            <p:cNvSpPr/>
            <p:nvPr/>
          </p:nvSpPr>
          <p:spPr>
            <a:xfrm>
              <a:off x="1892300" y="3550327"/>
              <a:ext cx="127000" cy="127001"/>
            </a:xfrm>
            <a:prstGeom prst="ellipse">
              <a:avLst/>
            </a:prstGeom>
            <a:solidFill>
              <a:srgbClr val="0433FF"/>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p>
          </p:txBody>
        </p:sp>
      </p:gr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Brute force approach - many realizations of disorder</a:t>
            </a:r>
          </a:p>
        </p:txBody>
      </p:sp>
      <p:pic>
        <p:nvPicPr>
          <p:cNvPr id="167" name="Image" descr="Image"/>
          <p:cNvPicPr>
            <a:picLocks noChangeAspect="1"/>
          </p:cNvPicPr>
          <p:nvPr/>
        </p:nvPicPr>
        <p:blipFill>
          <a:blip r:embed="rId2">
            <a:extLst/>
          </a:blip>
          <a:stretch>
            <a:fillRect/>
          </a:stretch>
        </p:blipFill>
        <p:spPr>
          <a:xfrm>
            <a:off x="330218" y="887947"/>
            <a:ext cx="4238999" cy="4028102"/>
          </a:xfrm>
          <a:prstGeom prst="rect">
            <a:avLst/>
          </a:prstGeom>
          <a:ln w="12700">
            <a:miter lim="400000"/>
          </a:ln>
        </p:spPr>
      </p:pic>
      <p:pic>
        <p:nvPicPr>
          <p:cNvPr id="168" name="Image" descr="Image"/>
          <p:cNvPicPr>
            <a:picLocks noChangeAspect="1"/>
          </p:cNvPicPr>
          <p:nvPr/>
        </p:nvPicPr>
        <p:blipFill>
          <a:blip r:embed="rId3">
            <a:extLst/>
          </a:blip>
          <a:stretch>
            <a:fillRect/>
          </a:stretch>
        </p:blipFill>
        <p:spPr>
          <a:xfrm>
            <a:off x="4511264" y="2893666"/>
            <a:ext cx="4442236" cy="4144671"/>
          </a:xfrm>
          <a:prstGeom prst="rect">
            <a:avLst/>
          </a:prstGeom>
          <a:ln w="12700">
            <a:miter lim="400000"/>
          </a:ln>
        </p:spPr>
      </p:pic>
      <p:pic>
        <p:nvPicPr>
          <p:cNvPr id="169" name="Image" descr="Image"/>
          <p:cNvPicPr>
            <a:picLocks noChangeAspect="1"/>
          </p:cNvPicPr>
          <p:nvPr/>
        </p:nvPicPr>
        <p:blipFill>
          <a:blip r:embed="rId4">
            <a:extLst/>
          </a:blip>
          <a:stretch>
            <a:fillRect/>
          </a:stretch>
        </p:blipFill>
        <p:spPr>
          <a:xfrm>
            <a:off x="8566726" y="5761330"/>
            <a:ext cx="4460255" cy="4144670"/>
          </a:xfrm>
          <a:prstGeom prst="rect">
            <a:avLst/>
          </a:prstGeom>
          <a:ln w="12700">
            <a:miter lim="400000"/>
          </a:ln>
        </p:spPr>
      </p:pic>
      <p:sp>
        <p:nvSpPr>
          <p:cNvPr id="170" name="no disorder"/>
          <p:cNvSpPr txBox="1"/>
          <p:nvPr/>
        </p:nvSpPr>
        <p:spPr>
          <a:xfrm>
            <a:off x="1306591" y="1018357"/>
            <a:ext cx="1908018"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no disorder</a:t>
            </a:r>
          </a:p>
        </p:txBody>
      </p:sp>
      <p:sp>
        <p:nvSpPr>
          <p:cNvPr id="171" name="weak disorder"/>
          <p:cNvSpPr txBox="1"/>
          <p:nvPr/>
        </p:nvSpPr>
        <p:spPr>
          <a:xfrm>
            <a:off x="5193296" y="2986857"/>
            <a:ext cx="2364208"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weak disorder</a:t>
            </a:r>
          </a:p>
        </p:txBody>
      </p:sp>
      <p:sp>
        <p:nvSpPr>
          <p:cNvPr id="172" name="strong disorder"/>
          <p:cNvSpPr txBox="1"/>
          <p:nvPr/>
        </p:nvSpPr>
        <p:spPr>
          <a:xfrm>
            <a:off x="9521233" y="5920557"/>
            <a:ext cx="2551241"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strong disorder</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7"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Brute force approach - many realizations of disorder</a:t>
            </a:r>
          </a:p>
        </p:txBody>
      </p:sp>
      <p:pic>
        <p:nvPicPr>
          <p:cNvPr id="1198" name="Image" descr="Image"/>
          <p:cNvPicPr>
            <a:picLocks noChangeAspect="1"/>
          </p:cNvPicPr>
          <p:nvPr/>
        </p:nvPicPr>
        <p:blipFill>
          <a:blip r:embed="rId2">
            <a:extLst/>
          </a:blip>
          <a:stretch>
            <a:fillRect/>
          </a:stretch>
        </p:blipFill>
        <p:spPr>
          <a:xfrm>
            <a:off x="330218" y="887947"/>
            <a:ext cx="4238999" cy="4028102"/>
          </a:xfrm>
          <a:prstGeom prst="rect">
            <a:avLst/>
          </a:prstGeom>
          <a:ln w="12700">
            <a:miter lim="400000"/>
          </a:ln>
        </p:spPr>
      </p:pic>
      <p:pic>
        <p:nvPicPr>
          <p:cNvPr id="1199" name="Image" descr="Image"/>
          <p:cNvPicPr>
            <a:picLocks noChangeAspect="1"/>
          </p:cNvPicPr>
          <p:nvPr/>
        </p:nvPicPr>
        <p:blipFill>
          <a:blip r:embed="rId3">
            <a:extLst/>
          </a:blip>
          <a:stretch>
            <a:fillRect/>
          </a:stretch>
        </p:blipFill>
        <p:spPr>
          <a:xfrm>
            <a:off x="4511264" y="2893666"/>
            <a:ext cx="4442236" cy="4144671"/>
          </a:xfrm>
          <a:prstGeom prst="rect">
            <a:avLst/>
          </a:prstGeom>
          <a:ln w="12700">
            <a:miter lim="400000"/>
          </a:ln>
        </p:spPr>
      </p:pic>
      <p:pic>
        <p:nvPicPr>
          <p:cNvPr id="1200" name="Image" descr="Image"/>
          <p:cNvPicPr>
            <a:picLocks noChangeAspect="1"/>
          </p:cNvPicPr>
          <p:nvPr/>
        </p:nvPicPr>
        <p:blipFill>
          <a:blip r:embed="rId4">
            <a:extLst/>
          </a:blip>
          <a:stretch>
            <a:fillRect/>
          </a:stretch>
        </p:blipFill>
        <p:spPr>
          <a:xfrm>
            <a:off x="8566726" y="5761330"/>
            <a:ext cx="4460255" cy="4144670"/>
          </a:xfrm>
          <a:prstGeom prst="rect">
            <a:avLst/>
          </a:prstGeom>
          <a:ln w="12700">
            <a:miter lim="400000"/>
          </a:ln>
        </p:spPr>
      </p:pic>
      <p:sp>
        <p:nvSpPr>
          <p:cNvPr id="1201" name="no disorder"/>
          <p:cNvSpPr txBox="1"/>
          <p:nvPr/>
        </p:nvSpPr>
        <p:spPr>
          <a:xfrm>
            <a:off x="1306591" y="1018357"/>
            <a:ext cx="1908018"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no disorder</a:t>
            </a:r>
          </a:p>
        </p:txBody>
      </p:sp>
      <p:sp>
        <p:nvSpPr>
          <p:cNvPr id="1202" name="weak disorder"/>
          <p:cNvSpPr txBox="1"/>
          <p:nvPr/>
        </p:nvSpPr>
        <p:spPr>
          <a:xfrm>
            <a:off x="5193296" y="2986857"/>
            <a:ext cx="2364208"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weak disorder</a:t>
            </a:r>
          </a:p>
        </p:txBody>
      </p:sp>
      <p:sp>
        <p:nvSpPr>
          <p:cNvPr id="1203" name="strong disorder"/>
          <p:cNvSpPr txBox="1"/>
          <p:nvPr/>
        </p:nvSpPr>
        <p:spPr>
          <a:xfrm>
            <a:off x="9521233" y="5920557"/>
            <a:ext cx="2551241" cy="6048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FFFFFF"/>
                </a:solidFill>
                <a:latin typeface="Chalkboard SE Regular"/>
                <a:ea typeface="Chalkboard SE Regular"/>
                <a:cs typeface="Chalkboard SE Regular"/>
                <a:sym typeface="Chalkboard SE Regular"/>
              </a:defRPr>
            </a:lvl1pPr>
          </a:lstStyle>
          <a:p>
            <a:pPr/>
            <a:r>
              <a:t>strong disorder</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217" name="Group"/>
          <p:cNvGrpSpPr/>
          <p:nvPr/>
        </p:nvGrpSpPr>
        <p:grpSpPr>
          <a:xfrm>
            <a:off x="6003881" y="3592495"/>
            <a:ext cx="6199881" cy="3483010"/>
            <a:chOff x="0" y="0"/>
            <a:chExt cx="6199880" cy="3483009"/>
          </a:xfrm>
        </p:grpSpPr>
        <p:pic>
          <p:nvPicPr>
            <p:cNvPr id="1205" name="Image" descr="Image"/>
            <p:cNvPicPr>
              <a:picLocks noChangeAspect="1"/>
            </p:cNvPicPr>
            <p:nvPr/>
          </p:nvPicPr>
          <p:blipFill>
            <a:blip r:embed="rId2">
              <a:extLst/>
            </a:blip>
            <a:srcRect l="0" t="0" r="0" b="27092"/>
            <a:stretch>
              <a:fillRect/>
            </a:stretch>
          </p:blipFill>
          <p:spPr>
            <a:xfrm>
              <a:off x="0" y="0"/>
              <a:ext cx="6199881" cy="3483010"/>
            </a:xfrm>
            <a:prstGeom prst="rect">
              <a:avLst/>
            </a:prstGeom>
            <a:ln w="12700" cap="flat">
              <a:noFill/>
              <a:miter lim="400000"/>
            </a:ln>
            <a:effectLst/>
          </p:spPr>
        </p:pic>
        <p:sp>
          <p:nvSpPr>
            <p:cNvPr id="1206" name="(0,0)"/>
            <p:cNvSpPr txBox="1"/>
            <p:nvPr/>
          </p:nvSpPr>
          <p:spPr>
            <a:xfrm>
              <a:off x="2784402" y="1381863"/>
              <a:ext cx="631180"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1207" name="(1,0)"/>
            <p:cNvSpPr txBox="1"/>
            <p:nvPr/>
          </p:nvSpPr>
          <p:spPr>
            <a:xfrm>
              <a:off x="1778254" y="1949485"/>
              <a:ext cx="631181"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1208" name="(0,1)"/>
            <p:cNvSpPr txBox="1"/>
            <p:nvPr/>
          </p:nvSpPr>
          <p:spPr>
            <a:xfrm>
              <a:off x="3784855" y="1949485"/>
              <a:ext cx="631180"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1209" name="(-1,0)"/>
            <p:cNvSpPr txBox="1"/>
            <p:nvPr/>
          </p:nvSpPr>
          <p:spPr>
            <a:xfrm>
              <a:off x="3786916" y="878664"/>
              <a:ext cx="779456" cy="4098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1210" name="a"/>
            <p:cNvSpPr txBox="1"/>
            <p:nvPr/>
          </p:nvSpPr>
          <p:spPr>
            <a:xfrm>
              <a:off x="2556446" y="927411"/>
              <a:ext cx="359401" cy="57768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b="1" sz="2700">
                  <a:solidFill>
                    <a:srgbClr val="008F00"/>
                  </a:solidFill>
                  <a:uFill>
                    <a:solidFill>
                      <a:srgbClr val="000000"/>
                    </a:solidFill>
                  </a:uFill>
                  <a:latin typeface="Arial"/>
                  <a:ea typeface="Arial"/>
                  <a:cs typeface="Arial"/>
                  <a:sym typeface="Arial"/>
                </a:defRPr>
              </a:lvl1pPr>
            </a:lstStyle>
            <a:p>
              <a:pPr/>
              <a:r>
                <a:t>a</a:t>
              </a:r>
            </a:p>
          </p:txBody>
        </p:sp>
        <p:sp>
          <p:nvSpPr>
            <p:cNvPr id="1211" name="b"/>
            <p:cNvSpPr txBox="1"/>
            <p:nvPr/>
          </p:nvSpPr>
          <p:spPr>
            <a:xfrm>
              <a:off x="3354072" y="985667"/>
              <a:ext cx="382259" cy="57768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b="1" sz="2700">
                  <a:solidFill>
                    <a:srgbClr val="008F00"/>
                  </a:solidFill>
                  <a:uFill>
                    <a:solidFill>
                      <a:srgbClr val="000000"/>
                    </a:solidFill>
                  </a:uFill>
                  <a:latin typeface="Arial"/>
                  <a:ea typeface="Arial"/>
                  <a:cs typeface="Arial"/>
                  <a:sym typeface="Arial"/>
                </a:defRPr>
              </a:lvl1pPr>
            </a:lstStyle>
            <a:p>
              <a:pPr/>
              <a:r>
                <a:t>b</a:t>
              </a:r>
            </a:p>
          </p:txBody>
        </p:sp>
        <p:sp>
          <p:nvSpPr>
            <p:cNvPr id="1212" name="Line"/>
            <p:cNvSpPr/>
            <p:nvPr/>
          </p:nvSpPr>
          <p:spPr>
            <a:xfrm>
              <a:off x="3068830" y="1216011"/>
              <a:ext cx="1013831" cy="573764"/>
            </a:xfrm>
            <a:prstGeom prst="line">
              <a:avLst/>
            </a:prstGeom>
            <a:noFill/>
            <a:ln w="50800" cap="flat">
              <a:solidFill>
                <a:srgbClr val="008F00"/>
              </a:solidFill>
              <a:prstDash val="solid"/>
              <a:round/>
              <a:tailEnd type="arrow" w="med" len="med"/>
            </a:ln>
            <a:effectLst/>
          </p:spPr>
          <p:txBody>
            <a:bodyPr wrap="square" lIns="45719" tIns="45719" rIns="45719" bIns="45719" numCol="1" anchor="t">
              <a:noAutofit/>
            </a:bodyPr>
            <a:lstStyle/>
            <a:p>
              <a:pPr algn="l" defTabSz="457200">
                <a:defRPr sz="1200">
                  <a:uFill>
                    <a:solidFill>
                      <a:srgbClr val="000000"/>
                    </a:solidFill>
                  </a:uFill>
                  <a:latin typeface="Times New Roman"/>
                  <a:ea typeface="Times New Roman"/>
                  <a:cs typeface="Times New Roman"/>
                  <a:sym typeface="Times New Roman"/>
                </a:defRPr>
              </a:pPr>
            </a:p>
          </p:txBody>
        </p:sp>
        <p:sp>
          <p:nvSpPr>
            <p:cNvPr id="1213" name="Line"/>
            <p:cNvSpPr/>
            <p:nvPr/>
          </p:nvSpPr>
          <p:spPr>
            <a:xfrm flipV="1">
              <a:off x="2083256" y="1190756"/>
              <a:ext cx="994203" cy="609502"/>
            </a:xfrm>
            <a:prstGeom prst="line">
              <a:avLst/>
            </a:prstGeom>
            <a:noFill/>
            <a:ln w="50800" cap="flat">
              <a:solidFill>
                <a:srgbClr val="008F00"/>
              </a:solidFill>
              <a:prstDash val="solid"/>
              <a:round/>
              <a:headEnd type="arrow" w="med" len="med"/>
            </a:ln>
            <a:effectLst/>
          </p:spPr>
          <p:txBody>
            <a:bodyPr wrap="square" lIns="45719" tIns="45719" rIns="45719" bIns="45719" numCol="1" anchor="t">
              <a:noAutofit/>
            </a:bodyPr>
            <a:lstStyle/>
            <a:p>
              <a:pPr algn="l" defTabSz="457200">
                <a:defRPr sz="1200">
                  <a:uFill>
                    <a:solidFill>
                      <a:srgbClr val="000000"/>
                    </a:solidFill>
                  </a:uFill>
                  <a:latin typeface="Times New Roman"/>
                  <a:ea typeface="Times New Roman"/>
                  <a:cs typeface="Times New Roman"/>
                  <a:sym typeface="Times New Roman"/>
                </a:defRPr>
              </a:pPr>
            </a:p>
          </p:txBody>
        </p:sp>
        <p:sp>
          <p:nvSpPr>
            <p:cNvPr id="1214" name="(0,-1)"/>
            <p:cNvSpPr txBox="1"/>
            <p:nvPr/>
          </p:nvSpPr>
          <p:spPr>
            <a:xfrm>
              <a:off x="1805880" y="840564"/>
              <a:ext cx="779456" cy="4098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1215" name="A"/>
            <p:cNvSpPr txBox="1"/>
            <p:nvPr/>
          </p:nvSpPr>
          <p:spPr>
            <a:xfrm>
              <a:off x="2642710" y="1778038"/>
              <a:ext cx="334417" cy="469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1" sz="2400">
                  <a:solidFill>
                    <a:srgbClr val="0433FF"/>
                  </a:solidFill>
                  <a:latin typeface="+mj-lt"/>
                  <a:ea typeface="+mj-ea"/>
                  <a:cs typeface="+mj-cs"/>
                  <a:sym typeface="Helvetica"/>
                </a:defRPr>
              </a:lvl1pPr>
            </a:lstStyle>
            <a:p>
              <a:pPr/>
              <a:r>
                <a:t>A</a:t>
              </a:r>
            </a:p>
          </p:txBody>
        </p:sp>
        <p:sp>
          <p:nvSpPr>
            <p:cNvPr id="1216" name="B"/>
            <p:cNvSpPr txBox="1"/>
            <p:nvPr/>
          </p:nvSpPr>
          <p:spPr>
            <a:xfrm>
              <a:off x="3186157" y="1778038"/>
              <a:ext cx="334418" cy="469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1" sz="2400">
                  <a:solidFill>
                    <a:srgbClr val="0433FF"/>
                  </a:solidFill>
                  <a:latin typeface="+mj-lt"/>
                  <a:ea typeface="+mj-ea"/>
                  <a:cs typeface="+mj-cs"/>
                  <a:sym typeface="Helvetica"/>
                </a:defRPr>
              </a:lvl1pPr>
            </a:lstStyle>
            <a:p>
              <a:pPr/>
              <a:r>
                <a:t>B</a:t>
              </a:r>
            </a:p>
          </p:txBody>
        </p:sp>
      </p:grpSp>
      <p:sp>
        <p:nvSpPr>
          <p:cNvPr id="1218" name="A:   s=(2/3,1/3)…"/>
          <p:cNvSpPr txBox="1"/>
          <p:nvPr/>
        </p:nvSpPr>
        <p:spPr>
          <a:xfrm>
            <a:off x="9956382" y="2539999"/>
            <a:ext cx="2257278" cy="838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1" sz="2400">
                <a:solidFill>
                  <a:srgbClr val="0433FF"/>
                </a:solidFill>
                <a:latin typeface="+mj-lt"/>
                <a:ea typeface="+mj-ea"/>
                <a:cs typeface="+mj-cs"/>
                <a:sym typeface="Helvetica"/>
              </a:defRPr>
            </a:pPr>
            <a:r>
              <a:t>A:   s=(2/3,1/3)</a:t>
            </a:r>
          </a:p>
          <a:p>
            <a:pPr>
              <a:defRPr b="1" sz="2400">
                <a:solidFill>
                  <a:srgbClr val="0433FF"/>
                </a:solidFill>
                <a:latin typeface="+mj-lt"/>
                <a:ea typeface="+mj-ea"/>
                <a:cs typeface="+mj-cs"/>
                <a:sym typeface="Helvetica"/>
              </a:defRPr>
            </a:pPr>
            <a:r>
              <a:t>B:   s=(1/3,2/3)</a:t>
            </a:r>
          </a:p>
        </p:txBody>
      </p:sp>
      <p:pic>
        <p:nvPicPr>
          <p:cNvPr id="1219" name="m(r)&amp;=_sum_R,s_S.pdf" descr="m(r)&amp;=_sum_R,s_S.pdf"/>
          <p:cNvPicPr>
            <a:picLocks noChangeAspect="1"/>
          </p:cNvPicPr>
          <p:nvPr/>
        </p:nvPicPr>
        <p:blipFill>
          <a:blip r:embed="rId3">
            <a:extLst/>
          </a:blip>
          <a:stretch>
            <a:fillRect/>
          </a:stretch>
        </p:blipFill>
        <p:spPr>
          <a:xfrm>
            <a:off x="459085" y="4694733"/>
            <a:ext cx="4127501" cy="2463801"/>
          </a:xfrm>
          <a:prstGeom prst="rect">
            <a:avLst/>
          </a:prstGeom>
          <a:ln w="12700">
            <a:miter lim="400000"/>
          </a:ln>
        </p:spPr>
      </p:pic>
      <p:pic>
        <p:nvPicPr>
          <p:cNvPr id="1220" name="langle_m(k);_m(-.pdf" descr="langle_m(k);_m(-.pdf"/>
          <p:cNvPicPr>
            <a:picLocks noChangeAspect="1"/>
          </p:cNvPicPr>
          <p:nvPr/>
        </p:nvPicPr>
        <p:blipFill>
          <a:blip r:embed="rId4">
            <a:extLst/>
          </a:blip>
          <a:stretch>
            <a:fillRect/>
          </a:stretch>
        </p:blipFill>
        <p:spPr>
          <a:xfrm>
            <a:off x="425797" y="8028962"/>
            <a:ext cx="10706101" cy="977901"/>
          </a:xfrm>
          <a:prstGeom prst="rect">
            <a:avLst/>
          </a:prstGeom>
          <a:ln w="12700">
            <a:miter lim="400000"/>
          </a:ln>
        </p:spPr>
      </p:pic>
      <p:sp>
        <p:nvSpPr>
          <p:cNvPr id="1221" name="Oval"/>
          <p:cNvSpPr/>
          <p:nvPr/>
        </p:nvSpPr>
        <p:spPr>
          <a:xfrm>
            <a:off x="592335" y="8502650"/>
            <a:ext cx="11591678" cy="812800"/>
          </a:xfrm>
          <a:prstGeom prst="ellipse">
            <a:avLst/>
          </a:prstGeom>
          <a:ln w="25400">
            <a:solidFill>
              <a:srgbClr val="FF2600"/>
            </a:solidFill>
          </a:ln>
        </p:spPr>
        <p:txBody>
          <a:bodyPr lIns="50800" tIns="50800" rIns="50800" bIns="50800" anchor="ctr"/>
          <a:lstStyle/>
          <a:p>
            <a:pPr/>
          </a:p>
        </p:txBody>
      </p:sp>
      <p:sp>
        <p:nvSpPr>
          <p:cNvPr id="1222"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Lattice &lt;-&gt; continuum (theo &lt;-&gt; exp)</a:t>
            </a:r>
          </a:p>
        </p:txBody>
      </p:sp>
      <p:sp>
        <p:nvSpPr>
          <p:cNvPr id="1223" name="Lattice models 'live' on k-space torus &lt;-&gt; materials live in non-compact k-space ?"/>
          <p:cNvSpPr txBox="1"/>
          <p:nvPr/>
        </p:nvSpPr>
        <p:spPr>
          <a:xfrm>
            <a:off x="164098" y="792697"/>
            <a:ext cx="12676604"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600"/>
            </a:lvl1pPr>
          </a:lstStyle>
          <a:p>
            <a:pPr/>
            <a:r>
              <a:t>Lattice models 'live' on k-space torus &lt;-&gt; materials live in non-compact k-space ? </a:t>
            </a:r>
          </a:p>
        </p:txBody>
      </p:sp>
      <p:sp>
        <p:nvSpPr>
          <p:cNvPr id="1224" name="Bring in the structure of the underlying orbitals."/>
          <p:cNvSpPr txBox="1"/>
          <p:nvPr/>
        </p:nvSpPr>
        <p:spPr>
          <a:xfrm>
            <a:off x="164098" y="1529297"/>
            <a:ext cx="12676604"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600"/>
            </a:lvl1pPr>
          </a:lstStyle>
          <a:p>
            <a:pPr/>
            <a:r>
              <a:t>Bring in the structure of the underlying orbitals.</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6" name="Rounded Rectangle"/>
          <p:cNvSpPr/>
          <p:nvPr/>
        </p:nvSpPr>
        <p:spPr>
          <a:xfrm>
            <a:off x="79059" y="1251793"/>
            <a:ext cx="12618231" cy="1389807"/>
          </a:xfrm>
          <a:prstGeom prst="roundRect">
            <a:avLst>
              <a:gd name="adj" fmla="val 15184"/>
            </a:avLst>
          </a:prstGeom>
          <a:solidFill>
            <a:srgbClr val="FFD479">
              <a:alpha val="96206"/>
            </a:srgbClr>
          </a:solidFill>
          <a:ln w="12700">
            <a:miter lim="400000"/>
          </a:ln>
        </p:spPr>
        <p:txBody>
          <a:bodyPr lIns="50800" tIns="50800" rIns="50800" bIns="50800" anchor="ctr"/>
          <a:lstStyle/>
          <a:p>
            <a:pPr/>
          </a:p>
        </p:txBody>
      </p:sp>
      <p:grpSp>
        <p:nvGrpSpPr>
          <p:cNvPr id="1239" name="Group"/>
          <p:cNvGrpSpPr/>
          <p:nvPr/>
        </p:nvGrpSpPr>
        <p:grpSpPr>
          <a:xfrm>
            <a:off x="6003881" y="3592495"/>
            <a:ext cx="6199881" cy="3483010"/>
            <a:chOff x="0" y="0"/>
            <a:chExt cx="6199880" cy="3483009"/>
          </a:xfrm>
        </p:grpSpPr>
        <p:pic>
          <p:nvPicPr>
            <p:cNvPr id="1227" name="Image" descr="Image"/>
            <p:cNvPicPr>
              <a:picLocks noChangeAspect="1"/>
            </p:cNvPicPr>
            <p:nvPr/>
          </p:nvPicPr>
          <p:blipFill>
            <a:blip r:embed="rId2">
              <a:extLst/>
            </a:blip>
            <a:srcRect l="0" t="0" r="0" b="27092"/>
            <a:stretch>
              <a:fillRect/>
            </a:stretch>
          </p:blipFill>
          <p:spPr>
            <a:xfrm>
              <a:off x="0" y="0"/>
              <a:ext cx="6199881" cy="3483010"/>
            </a:xfrm>
            <a:prstGeom prst="rect">
              <a:avLst/>
            </a:prstGeom>
            <a:ln w="12700" cap="flat">
              <a:noFill/>
              <a:miter lim="400000"/>
            </a:ln>
            <a:effectLst/>
          </p:spPr>
        </p:pic>
        <p:sp>
          <p:nvSpPr>
            <p:cNvPr id="1228" name="(0,0)"/>
            <p:cNvSpPr txBox="1"/>
            <p:nvPr/>
          </p:nvSpPr>
          <p:spPr>
            <a:xfrm>
              <a:off x="2784402" y="1381863"/>
              <a:ext cx="631180"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1229" name="(1,0)"/>
            <p:cNvSpPr txBox="1"/>
            <p:nvPr/>
          </p:nvSpPr>
          <p:spPr>
            <a:xfrm>
              <a:off x="1778254" y="1949485"/>
              <a:ext cx="631181"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1230" name="(0,1)"/>
            <p:cNvSpPr txBox="1"/>
            <p:nvPr/>
          </p:nvSpPr>
          <p:spPr>
            <a:xfrm>
              <a:off x="3784855" y="1949485"/>
              <a:ext cx="631180" cy="409894"/>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1231" name="(-1,0)"/>
            <p:cNvSpPr txBox="1"/>
            <p:nvPr/>
          </p:nvSpPr>
          <p:spPr>
            <a:xfrm>
              <a:off x="3786916" y="878664"/>
              <a:ext cx="779456" cy="4098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1232" name="a"/>
            <p:cNvSpPr txBox="1"/>
            <p:nvPr/>
          </p:nvSpPr>
          <p:spPr>
            <a:xfrm>
              <a:off x="2556446" y="927411"/>
              <a:ext cx="359401" cy="57768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b="1" sz="2700">
                  <a:solidFill>
                    <a:srgbClr val="008F00"/>
                  </a:solidFill>
                  <a:uFill>
                    <a:solidFill>
                      <a:srgbClr val="000000"/>
                    </a:solidFill>
                  </a:uFill>
                  <a:latin typeface="Arial"/>
                  <a:ea typeface="Arial"/>
                  <a:cs typeface="Arial"/>
                  <a:sym typeface="Arial"/>
                </a:defRPr>
              </a:lvl1pPr>
            </a:lstStyle>
            <a:p>
              <a:pPr/>
              <a:r>
                <a:t>a</a:t>
              </a:r>
            </a:p>
          </p:txBody>
        </p:sp>
        <p:sp>
          <p:nvSpPr>
            <p:cNvPr id="1233" name="b"/>
            <p:cNvSpPr txBox="1"/>
            <p:nvPr/>
          </p:nvSpPr>
          <p:spPr>
            <a:xfrm>
              <a:off x="3354072" y="985667"/>
              <a:ext cx="382259" cy="57768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b="1" sz="2700">
                  <a:solidFill>
                    <a:srgbClr val="008F00"/>
                  </a:solidFill>
                  <a:uFill>
                    <a:solidFill>
                      <a:srgbClr val="000000"/>
                    </a:solidFill>
                  </a:uFill>
                  <a:latin typeface="Arial"/>
                  <a:ea typeface="Arial"/>
                  <a:cs typeface="Arial"/>
                  <a:sym typeface="Arial"/>
                </a:defRPr>
              </a:lvl1pPr>
            </a:lstStyle>
            <a:p>
              <a:pPr/>
              <a:r>
                <a:t>b</a:t>
              </a:r>
            </a:p>
          </p:txBody>
        </p:sp>
        <p:sp>
          <p:nvSpPr>
            <p:cNvPr id="1234" name="Line"/>
            <p:cNvSpPr/>
            <p:nvPr/>
          </p:nvSpPr>
          <p:spPr>
            <a:xfrm>
              <a:off x="3068830" y="1216011"/>
              <a:ext cx="1013831" cy="573764"/>
            </a:xfrm>
            <a:prstGeom prst="line">
              <a:avLst/>
            </a:prstGeom>
            <a:noFill/>
            <a:ln w="50800" cap="flat">
              <a:solidFill>
                <a:srgbClr val="008F00"/>
              </a:solidFill>
              <a:prstDash val="solid"/>
              <a:round/>
              <a:tailEnd type="arrow" w="med" len="med"/>
            </a:ln>
            <a:effectLst/>
          </p:spPr>
          <p:txBody>
            <a:bodyPr wrap="square" lIns="45719" tIns="45719" rIns="45719" bIns="45719" numCol="1" anchor="t">
              <a:noAutofit/>
            </a:bodyPr>
            <a:lstStyle/>
            <a:p>
              <a:pPr algn="l" defTabSz="457200">
                <a:defRPr sz="1200">
                  <a:uFill>
                    <a:solidFill>
                      <a:srgbClr val="000000"/>
                    </a:solidFill>
                  </a:uFill>
                  <a:latin typeface="Times New Roman"/>
                  <a:ea typeface="Times New Roman"/>
                  <a:cs typeface="Times New Roman"/>
                  <a:sym typeface="Times New Roman"/>
                </a:defRPr>
              </a:pPr>
            </a:p>
          </p:txBody>
        </p:sp>
        <p:sp>
          <p:nvSpPr>
            <p:cNvPr id="1235" name="Line"/>
            <p:cNvSpPr/>
            <p:nvPr/>
          </p:nvSpPr>
          <p:spPr>
            <a:xfrm flipV="1">
              <a:off x="2083256" y="1190756"/>
              <a:ext cx="994203" cy="609502"/>
            </a:xfrm>
            <a:prstGeom prst="line">
              <a:avLst/>
            </a:prstGeom>
            <a:noFill/>
            <a:ln w="50800" cap="flat">
              <a:solidFill>
                <a:srgbClr val="008F00"/>
              </a:solidFill>
              <a:prstDash val="solid"/>
              <a:round/>
              <a:headEnd type="arrow" w="med" len="med"/>
            </a:ln>
            <a:effectLst/>
          </p:spPr>
          <p:txBody>
            <a:bodyPr wrap="square" lIns="45719" tIns="45719" rIns="45719" bIns="45719" numCol="1" anchor="t">
              <a:noAutofit/>
            </a:bodyPr>
            <a:lstStyle/>
            <a:p>
              <a:pPr algn="l" defTabSz="457200">
                <a:defRPr sz="1200">
                  <a:uFill>
                    <a:solidFill>
                      <a:srgbClr val="000000"/>
                    </a:solidFill>
                  </a:uFill>
                  <a:latin typeface="Times New Roman"/>
                  <a:ea typeface="Times New Roman"/>
                  <a:cs typeface="Times New Roman"/>
                  <a:sym typeface="Times New Roman"/>
                </a:defRPr>
              </a:pPr>
            </a:p>
          </p:txBody>
        </p:sp>
        <p:sp>
          <p:nvSpPr>
            <p:cNvPr id="1236" name="(0,-1)"/>
            <p:cNvSpPr txBox="1"/>
            <p:nvPr/>
          </p:nvSpPr>
          <p:spPr>
            <a:xfrm>
              <a:off x="1805880" y="840564"/>
              <a:ext cx="779456" cy="4098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l" defTabSz="45720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1237" name="A"/>
            <p:cNvSpPr txBox="1"/>
            <p:nvPr/>
          </p:nvSpPr>
          <p:spPr>
            <a:xfrm>
              <a:off x="2642710" y="1778038"/>
              <a:ext cx="334417" cy="469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1" sz="2400">
                  <a:solidFill>
                    <a:srgbClr val="0433FF"/>
                  </a:solidFill>
                  <a:latin typeface="+mj-lt"/>
                  <a:ea typeface="+mj-ea"/>
                  <a:cs typeface="+mj-cs"/>
                  <a:sym typeface="Helvetica"/>
                </a:defRPr>
              </a:lvl1pPr>
            </a:lstStyle>
            <a:p>
              <a:pPr/>
              <a:r>
                <a:t>A</a:t>
              </a:r>
            </a:p>
          </p:txBody>
        </p:sp>
        <p:sp>
          <p:nvSpPr>
            <p:cNvPr id="1238" name="B"/>
            <p:cNvSpPr txBox="1"/>
            <p:nvPr/>
          </p:nvSpPr>
          <p:spPr>
            <a:xfrm>
              <a:off x="3186157" y="1778038"/>
              <a:ext cx="334418" cy="469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1" sz="2400">
                  <a:solidFill>
                    <a:srgbClr val="0433FF"/>
                  </a:solidFill>
                  <a:latin typeface="+mj-lt"/>
                  <a:ea typeface="+mj-ea"/>
                  <a:cs typeface="+mj-cs"/>
                  <a:sym typeface="Helvetica"/>
                </a:defRPr>
              </a:lvl1pPr>
            </a:lstStyle>
            <a:p>
              <a:pPr/>
              <a:r>
                <a:t>B</a:t>
              </a:r>
            </a:p>
          </p:txBody>
        </p:sp>
      </p:grpSp>
      <p:sp>
        <p:nvSpPr>
          <p:cNvPr id="1240" name="A:   s=(2/3,1/3)…"/>
          <p:cNvSpPr txBox="1"/>
          <p:nvPr/>
        </p:nvSpPr>
        <p:spPr>
          <a:xfrm>
            <a:off x="10553282" y="2641599"/>
            <a:ext cx="2257278" cy="838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1" sz="2400">
                <a:solidFill>
                  <a:srgbClr val="0433FF"/>
                </a:solidFill>
                <a:latin typeface="+mj-lt"/>
                <a:ea typeface="+mj-ea"/>
                <a:cs typeface="+mj-cs"/>
                <a:sym typeface="Helvetica"/>
              </a:defRPr>
            </a:pPr>
            <a:r>
              <a:t>A:   s=(2/3,1/3)</a:t>
            </a:r>
          </a:p>
          <a:p>
            <a:pPr>
              <a:defRPr b="1" sz="2400">
                <a:solidFill>
                  <a:srgbClr val="0433FF"/>
                </a:solidFill>
                <a:latin typeface="+mj-lt"/>
                <a:ea typeface="+mj-ea"/>
                <a:cs typeface="+mj-cs"/>
                <a:sym typeface="Helvetica"/>
              </a:defRPr>
            </a:pPr>
            <a:r>
              <a:t>B:   s=(1/3,2/3)</a:t>
            </a:r>
          </a:p>
        </p:txBody>
      </p:sp>
      <p:pic>
        <p:nvPicPr>
          <p:cNvPr id="1241" name="m(r)&amp;=_sum_R,s_S.pdf" descr="m(r)&amp;=_sum_R,s_S.pdf"/>
          <p:cNvPicPr>
            <a:picLocks noChangeAspect="1"/>
          </p:cNvPicPr>
          <p:nvPr/>
        </p:nvPicPr>
        <p:blipFill>
          <a:blip r:embed="rId3">
            <a:extLst/>
          </a:blip>
          <a:stretch>
            <a:fillRect/>
          </a:stretch>
        </p:blipFill>
        <p:spPr>
          <a:xfrm>
            <a:off x="459085" y="4694733"/>
            <a:ext cx="4127501" cy="2463801"/>
          </a:xfrm>
          <a:prstGeom prst="rect">
            <a:avLst/>
          </a:prstGeom>
          <a:ln w="12700">
            <a:miter lim="400000"/>
          </a:ln>
        </p:spPr>
      </p:pic>
      <p:pic>
        <p:nvPicPr>
          <p:cNvPr id="1242" name="langle_m(k);_m(-.pdf" descr="langle_m(k);_m(-.pdf"/>
          <p:cNvPicPr>
            <a:picLocks noChangeAspect="1"/>
          </p:cNvPicPr>
          <p:nvPr/>
        </p:nvPicPr>
        <p:blipFill>
          <a:blip r:embed="rId4">
            <a:extLst/>
          </a:blip>
          <a:stretch>
            <a:fillRect/>
          </a:stretch>
        </p:blipFill>
        <p:spPr>
          <a:xfrm>
            <a:off x="425797" y="8028962"/>
            <a:ext cx="10706101" cy="977901"/>
          </a:xfrm>
          <a:prstGeom prst="rect">
            <a:avLst/>
          </a:prstGeom>
          <a:ln w="12700">
            <a:miter lim="400000"/>
          </a:ln>
        </p:spPr>
      </p:pic>
      <p:sp>
        <p:nvSpPr>
          <p:cNvPr id="1243" name="Oval"/>
          <p:cNvSpPr/>
          <p:nvPr/>
        </p:nvSpPr>
        <p:spPr>
          <a:xfrm>
            <a:off x="592335" y="8502650"/>
            <a:ext cx="11591678" cy="812800"/>
          </a:xfrm>
          <a:prstGeom prst="ellipse">
            <a:avLst/>
          </a:prstGeom>
          <a:ln w="25400">
            <a:solidFill>
              <a:srgbClr val="FF2600"/>
            </a:solidFill>
          </a:ln>
        </p:spPr>
        <p:txBody>
          <a:bodyPr lIns="50800" tIns="50800" rIns="50800" bIns="50800" anchor="ctr"/>
          <a:lstStyle/>
          <a:p>
            <a:pPr/>
          </a:p>
        </p:txBody>
      </p:sp>
      <p:sp>
        <p:nvSpPr>
          <p:cNvPr id="1244" name="120 deg order on triangular lattice"/>
          <p:cNvSpPr txBox="1"/>
          <p:nvPr/>
        </p:nvSpPr>
        <p:spPr>
          <a:xfrm>
            <a:off x="2044699"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Lattice &lt;-&gt; continuum (theo &lt;-&gt; exp)</a:t>
            </a:r>
          </a:p>
        </p:txBody>
      </p:sp>
      <p:sp>
        <p:nvSpPr>
          <p:cNvPr id="1245" name="Lattice models 'live' on k-space torus &lt;-&gt; materials live in non-compact k-space ?"/>
          <p:cNvSpPr txBox="1"/>
          <p:nvPr/>
        </p:nvSpPr>
        <p:spPr>
          <a:xfrm>
            <a:off x="164098" y="792697"/>
            <a:ext cx="12676604"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600"/>
            </a:lvl1pPr>
          </a:lstStyle>
          <a:p>
            <a:pPr/>
            <a:r>
              <a:t>Lattice models 'live' on k-space torus &lt;-&gt; materials live in non-compact k-space ? </a:t>
            </a:r>
          </a:p>
        </p:txBody>
      </p:sp>
      <p:sp>
        <p:nvSpPr>
          <p:cNvPr id="1246" name="The model correlation functions capture long wavelength behavior (k inside the 1st BZ).…"/>
          <p:cNvSpPr txBox="1"/>
          <p:nvPr/>
        </p:nvSpPr>
        <p:spPr>
          <a:xfrm>
            <a:off x="316498" y="1494894"/>
            <a:ext cx="12371804" cy="8382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400"/>
            </a:pPr>
            <a:r>
              <a:t>The model </a:t>
            </a:r>
            <a:r>
              <a:rPr b="1" i="1">
                <a:latin typeface="+mj-lt"/>
                <a:ea typeface="+mj-ea"/>
                <a:cs typeface="+mj-cs"/>
                <a:sym typeface="Helvetica"/>
              </a:rPr>
              <a:t>correlation functions</a:t>
            </a:r>
            <a:r>
              <a:t> capture long wavelength behavior (k inside the 1st BZ).</a:t>
            </a:r>
          </a:p>
          <a:p>
            <a:pPr algn="l">
              <a:defRPr sz="2400"/>
            </a:pPr>
            <a:r>
              <a:t>The </a:t>
            </a:r>
            <a:r>
              <a:rPr b="1" i="1">
                <a:latin typeface="+mj-lt"/>
                <a:ea typeface="+mj-ea"/>
                <a:cs typeface="+mj-cs"/>
                <a:sym typeface="Helvetica"/>
              </a:rPr>
              <a:t>matrix elements</a:t>
            </a:r>
            <a:r>
              <a:t> encode the short wavelength behavior (variation between BZs).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Calculate the band dispersion and density of states for a triangular lattices with 120 def spin order. Consider non-interacting electrons on triangular lattice (calculate the band dispersion and density of states). Add a local exchange field which has a direction as indicated in the picture.…"/>
          <p:cNvSpPr txBox="1"/>
          <p:nvPr/>
        </p:nvSpPr>
        <p:spPr>
          <a:xfrm>
            <a:off x="452965" y="946838"/>
            <a:ext cx="12098870" cy="2057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Calculate the band dispersion and density of states for a triangular lattices with 120 def spin order. </a:t>
            </a:r>
            <a:r>
              <a:rPr b="0"/>
              <a:t>Consider non-interacting electrons on triangular lattice (calculate the band dispersion and density of states). Add a local exchange field which has a direction as indicated in the picture.</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Hint: Use the enlarged unit cell indicated in the figure. Note that the local term depend on the lattice site (sublattice) and mixes the up and down spin directions (i.e. spin is not a good quantum number). Use t=1 and several different values of b (starting from 0).</a:t>
            </a:r>
          </a:p>
        </p:txBody>
      </p:sp>
      <p:sp>
        <p:nvSpPr>
          <p:cNvPr id="175"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120 deg order on triangular lattice</a:t>
            </a:r>
          </a:p>
        </p:txBody>
      </p:sp>
      <p:grpSp>
        <p:nvGrpSpPr>
          <p:cNvPr id="198" name="Group"/>
          <p:cNvGrpSpPr/>
          <p:nvPr/>
        </p:nvGrpSpPr>
        <p:grpSpPr>
          <a:xfrm>
            <a:off x="414468" y="5277520"/>
            <a:ext cx="4962835" cy="3333370"/>
            <a:chOff x="0" y="0"/>
            <a:chExt cx="4962833" cy="3333369"/>
          </a:xfrm>
        </p:grpSpPr>
        <p:pic>
          <p:nvPicPr>
            <p:cNvPr id="176" name="Image" descr="Image"/>
            <p:cNvPicPr>
              <a:picLocks noChangeAspect="1"/>
            </p:cNvPicPr>
            <p:nvPr/>
          </p:nvPicPr>
          <p:blipFill>
            <a:blip r:embed="rId2">
              <a:extLst/>
            </a:blip>
            <a:stretch>
              <a:fillRect/>
            </a:stretch>
          </p:blipFill>
          <p:spPr>
            <a:xfrm>
              <a:off x="342592" y="0"/>
              <a:ext cx="4620242" cy="3232097"/>
            </a:xfrm>
            <a:prstGeom prst="rect">
              <a:avLst/>
            </a:prstGeom>
            <a:ln w="12700" cap="flat">
              <a:noFill/>
              <a:miter lim="400000"/>
            </a:ln>
            <a:effectLst/>
          </p:spPr>
        </p:pic>
        <p:sp>
          <p:nvSpPr>
            <p:cNvPr id="177"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78"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79"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0"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1"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2"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3"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4"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5"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6"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7"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8"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9"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90"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91"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92"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93"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4"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5"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6"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7"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pic>
        <p:nvPicPr>
          <p:cNvPr id="199" name="H_0=t_sum_langle.pdf" descr="H_0=t_sum_langle.pdf"/>
          <p:cNvPicPr>
            <a:picLocks noChangeAspect="1"/>
          </p:cNvPicPr>
          <p:nvPr/>
        </p:nvPicPr>
        <p:blipFill>
          <a:blip r:embed="rId3">
            <a:extLst/>
          </a:blip>
          <a:stretch>
            <a:fillRect/>
          </a:stretch>
        </p:blipFill>
        <p:spPr>
          <a:xfrm>
            <a:off x="729474" y="3772579"/>
            <a:ext cx="3594103" cy="736602"/>
          </a:xfrm>
          <a:prstGeom prst="rect">
            <a:avLst/>
          </a:prstGeom>
          <a:ln w="12700">
            <a:miter lim="400000"/>
          </a:ln>
        </p:spPr>
      </p:pic>
      <p:pic>
        <p:nvPicPr>
          <p:cNvPr id="200" name="H_i(b)=_&amp;_textco.pdf" descr="H_i(b)=_&amp;_textco.pdf"/>
          <p:cNvPicPr>
            <a:picLocks noChangeAspect="1"/>
          </p:cNvPicPr>
          <p:nvPr/>
        </p:nvPicPr>
        <p:blipFill>
          <a:blip r:embed="rId4">
            <a:extLst/>
          </a:blip>
          <a:stretch>
            <a:fillRect/>
          </a:stretch>
        </p:blipFill>
        <p:spPr>
          <a:xfrm>
            <a:off x="7334019" y="3919756"/>
            <a:ext cx="4508502" cy="2247902"/>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120 deg order on triangular lattice"/>
          <p:cNvSpPr txBox="1"/>
          <p:nvPr/>
        </p:nvSpPr>
        <p:spPr>
          <a:xfrm>
            <a:off x="1807633"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Tight-binding Hamiltonian</a:t>
            </a:r>
          </a:p>
        </p:txBody>
      </p:sp>
      <p:grpSp>
        <p:nvGrpSpPr>
          <p:cNvPr id="217" name="Group"/>
          <p:cNvGrpSpPr/>
          <p:nvPr/>
        </p:nvGrpSpPr>
        <p:grpSpPr>
          <a:xfrm>
            <a:off x="884359" y="1408269"/>
            <a:ext cx="3131933" cy="2593407"/>
            <a:chOff x="0" y="0"/>
            <a:chExt cx="3131931" cy="2593406"/>
          </a:xfrm>
        </p:grpSpPr>
        <p:pic>
          <p:nvPicPr>
            <p:cNvPr id="203" name="Image" descr="Image"/>
            <p:cNvPicPr>
              <a:picLocks noChangeAspect="1"/>
            </p:cNvPicPr>
            <p:nvPr/>
          </p:nvPicPr>
          <p:blipFill>
            <a:blip r:embed="rId2">
              <a:extLst/>
            </a:blip>
            <a:srcRect l="19918" t="8290" r="19918" b="1824"/>
            <a:stretch>
              <a:fillRect/>
            </a:stretch>
          </p:blipFill>
          <p:spPr>
            <a:xfrm>
              <a:off x="0" y="0"/>
              <a:ext cx="3131932" cy="2593407"/>
            </a:xfrm>
            <a:prstGeom prst="rect">
              <a:avLst/>
            </a:prstGeom>
            <a:ln w="12700" cap="flat">
              <a:noFill/>
              <a:miter lim="400000"/>
            </a:ln>
            <a:effectLst/>
          </p:spPr>
        </p:pic>
        <p:sp>
          <p:nvSpPr>
            <p:cNvPr id="204" name="Type to enter text"/>
            <p:cNvSpPr txBox="1"/>
            <p:nvPr/>
          </p:nvSpPr>
          <p:spPr>
            <a:xfrm>
              <a:off x="2747175" y="1213255"/>
              <a:ext cx="195894" cy="1670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200">
                  <a:uFill>
                    <a:solidFill>
                      <a:srgbClr val="000000"/>
                    </a:solidFill>
                  </a:uFill>
                  <a:latin typeface="Times New Roman"/>
                  <a:ea typeface="Times New Roman"/>
                  <a:cs typeface="Times New Roman"/>
                  <a:sym typeface="Times New Roman"/>
                </a:defRPr>
              </a:lvl1pPr>
            </a:lstStyle>
            <a:p>
              <a:pPr/>
              <a:r>
                <a:t>Type to enter text</a:t>
              </a:r>
            </a:p>
          </p:txBody>
        </p:sp>
        <p:sp>
          <p:nvSpPr>
            <p:cNvPr id="205" name="(0,0)"/>
            <p:cNvSpPr txBox="1"/>
            <p:nvPr/>
          </p:nvSpPr>
          <p:spPr>
            <a:xfrm>
              <a:off x="1158944" y="1050210"/>
              <a:ext cx="537878"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sp>
          <p:nvSpPr>
            <p:cNvPr id="206" name="(0,1)"/>
            <p:cNvSpPr txBox="1"/>
            <p:nvPr/>
          </p:nvSpPr>
          <p:spPr>
            <a:xfrm>
              <a:off x="714230" y="268006"/>
              <a:ext cx="537878" cy="442358"/>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207" name="(1,1)"/>
            <p:cNvSpPr txBox="1"/>
            <p:nvPr/>
          </p:nvSpPr>
          <p:spPr>
            <a:xfrm>
              <a:off x="1641544" y="268006"/>
              <a:ext cx="537878" cy="404657"/>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208" name="Line"/>
            <p:cNvSpPr/>
            <p:nvPr/>
          </p:nvSpPr>
          <p:spPr>
            <a:xfrm flipH="1" flipV="1">
              <a:off x="841353" y="927673"/>
              <a:ext cx="419217" cy="726104"/>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09" name="a1"/>
            <p:cNvSpPr txBox="1"/>
            <p:nvPr/>
          </p:nvSpPr>
          <p:spPr>
            <a:xfrm>
              <a:off x="1536974" y="1578472"/>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1</a:t>
              </a:r>
            </a:p>
          </p:txBody>
        </p:sp>
        <p:sp>
          <p:nvSpPr>
            <p:cNvPr id="210" name="a2"/>
            <p:cNvSpPr txBox="1"/>
            <p:nvPr/>
          </p:nvSpPr>
          <p:spPr>
            <a:xfrm>
              <a:off x="716730" y="1195555"/>
              <a:ext cx="368931"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a</a:t>
              </a:r>
              <a:r>
                <a:rPr baseline="-5999"/>
                <a:t>2</a:t>
              </a:r>
            </a:p>
          </p:txBody>
        </p:sp>
        <p:sp>
          <p:nvSpPr>
            <p:cNvPr id="211" name="Line"/>
            <p:cNvSpPr/>
            <p:nvPr/>
          </p:nvSpPr>
          <p:spPr>
            <a:xfrm>
              <a:off x="1302540" y="1651192"/>
              <a:ext cx="838433" cy="1"/>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12" name="Shape"/>
            <p:cNvSpPr/>
            <p:nvPr/>
          </p:nvSpPr>
          <p:spPr>
            <a:xfrm>
              <a:off x="823390" y="908528"/>
              <a:ext cx="1301480" cy="7765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213" name="Shape"/>
            <p:cNvSpPr/>
            <p:nvPr/>
          </p:nvSpPr>
          <p:spPr>
            <a:xfrm>
              <a:off x="404076"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214" name="Shape"/>
            <p:cNvSpPr/>
            <p:nvPr/>
          </p:nvSpPr>
          <p:spPr>
            <a:xfrm>
              <a:off x="1293290" y="100924"/>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215" name="(1,0)"/>
            <p:cNvSpPr txBox="1"/>
            <p:nvPr/>
          </p:nvSpPr>
          <p:spPr>
            <a:xfrm>
              <a:off x="2151906" y="1094461"/>
              <a:ext cx="537877" cy="404656"/>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216" name="Shape"/>
            <p:cNvSpPr/>
            <p:nvPr/>
          </p:nvSpPr>
          <p:spPr>
            <a:xfrm>
              <a:off x="1744705" y="864277"/>
              <a:ext cx="1301480" cy="7765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16"/>
                  </a:moveTo>
                  <a:lnTo>
                    <a:pt x="6945" y="21600"/>
                  </a:lnTo>
                  <a:lnTo>
                    <a:pt x="21600" y="21578"/>
                  </a:lnTo>
                  <a:lnTo>
                    <a:pt x="14587" y="0"/>
                  </a:lnTo>
                  <a:lnTo>
                    <a:pt x="0" y="316"/>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grpSp>
      <p:pic>
        <p:nvPicPr>
          <p:cNvPr id="218" name="b^dagger_r_&amp;_qua.pdf" descr="b^dagger_r_&amp;_qua.pdf"/>
          <p:cNvPicPr>
            <a:picLocks noChangeAspect="1"/>
          </p:cNvPicPr>
          <p:nvPr/>
        </p:nvPicPr>
        <p:blipFill>
          <a:blip r:embed="rId3">
            <a:extLst/>
          </a:blip>
          <a:stretch>
            <a:fillRect/>
          </a:stretch>
        </p:blipFill>
        <p:spPr>
          <a:xfrm>
            <a:off x="9227492" y="4713852"/>
            <a:ext cx="3086101" cy="2159001"/>
          </a:xfrm>
          <a:prstGeom prst="rect">
            <a:avLst/>
          </a:prstGeom>
          <a:ln w="12700">
            <a:miter lim="400000"/>
          </a:ln>
        </p:spPr>
      </p:pic>
      <p:pic>
        <p:nvPicPr>
          <p:cNvPr id="219" name="X=_1_&amp;_0_&amp;_0_0_&amp;.pdf" descr="X=_1_&amp;_0_&amp;_0_0_&amp;.pdf"/>
          <p:cNvPicPr>
            <a:picLocks noChangeAspect="1"/>
          </p:cNvPicPr>
          <p:nvPr/>
        </p:nvPicPr>
        <p:blipFill>
          <a:blip r:embed="rId4">
            <a:extLst/>
          </a:blip>
          <a:stretch>
            <a:fillRect/>
          </a:stretch>
        </p:blipFill>
        <p:spPr>
          <a:xfrm>
            <a:off x="1169955" y="6768191"/>
            <a:ext cx="2997201" cy="736601"/>
          </a:xfrm>
          <a:prstGeom prst="rect">
            <a:avLst/>
          </a:prstGeom>
          <a:ln w="12700">
            <a:miter lim="400000"/>
          </a:ln>
        </p:spPr>
      </p:pic>
      <p:pic>
        <p:nvPicPr>
          <p:cNvPr id="220" name="Image" descr="Image"/>
          <p:cNvPicPr>
            <a:picLocks noChangeAspect="1"/>
          </p:cNvPicPr>
          <p:nvPr/>
        </p:nvPicPr>
        <p:blipFill>
          <a:blip r:embed="rId5">
            <a:extLst/>
          </a:blip>
          <a:stretch>
            <a:fillRect/>
          </a:stretch>
        </p:blipFill>
        <p:spPr>
          <a:xfrm>
            <a:off x="239178" y="819986"/>
            <a:ext cx="4858755" cy="474026"/>
          </a:xfrm>
          <a:prstGeom prst="rect">
            <a:avLst/>
          </a:prstGeom>
          <a:ln w="12700">
            <a:miter lim="400000"/>
          </a:ln>
        </p:spPr>
      </p:pic>
      <p:pic>
        <p:nvPicPr>
          <p:cNvPr id="221" name="H_i(b)=_&amp;_textco.pdf" descr="H_i(b)=_&amp;_textco.pdf"/>
          <p:cNvPicPr>
            <a:picLocks noChangeAspect="1"/>
          </p:cNvPicPr>
          <p:nvPr/>
        </p:nvPicPr>
        <p:blipFill>
          <a:blip r:embed="rId6">
            <a:extLst/>
          </a:blip>
          <a:stretch>
            <a:fillRect/>
          </a:stretch>
        </p:blipFill>
        <p:spPr>
          <a:xfrm>
            <a:off x="8712267" y="7580945"/>
            <a:ext cx="3887951" cy="1938500"/>
          </a:xfrm>
          <a:prstGeom prst="rect">
            <a:avLst/>
          </a:prstGeom>
          <a:ln w="12700">
            <a:miter lim="400000"/>
          </a:ln>
        </p:spPr>
      </p:pic>
      <p:pic>
        <p:nvPicPr>
          <p:cNvPr id="222" name="H_mathbf_k_(b)=_.pdf" descr="H_mathbf_k_(b)=_.pdf"/>
          <p:cNvPicPr>
            <a:picLocks noChangeAspect="1"/>
          </p:cNvPicPr>
          <p:nvPr/>
        </p:nvPicPr>
        <p:blipFill>
          <a:blip r:embed="rId7">
            <a:extLst/>
          </a:blip>
          <a:stretch>
            <a:fillRect/>
          </a:stretch>
        </p:blipFill>
        <p:spPr>
          <a:xfrm>
            <a:off x="2261492" y="8461295"/>
            <a:ext cx="2108201" cy="558801"/>
          </a:xfrm>
          <a:prstGeom prst="rect">
            <a:avLst/>
          </a:prstGeom>
          <a:ln w="12700">
            <a:miter lim="400000"/>
          </a:ln>
        </p:spPr>
      </p:pic>
      <p:pic>
        <p:nvPicPr>
          <p:cNvPr id="223" name="T_mathbf_k_=_0_&amp;.pdf" descr="T_mathbf_k_=_0_&amp;.pdf"/>
          <p:cNvPicPr>
            <a:picLocks noChangeAspect="1"/>
          </p:cNvPicPr>
          <p:nvPr/>
        </p:nvPicPr>
        <p:blipFill>
          <a:blip r:embed="rId8">
            <a:extLst/>
          </a:blip>
          <a:stretch>
            <a:fillRect/>
          </a:stretch>
        </p:blipFill>
        <p:spPr>
          <a:xfrm>
            <a:off x="281880" y="5163988"/>
            <a:ext cx="7721601" cy="838201"/>
          </a:xfrm>
          <a:prstGeom prst="rect">
            <a:avLst/>
          </a:prstGeom>
          <a:ln w="12700">
            <a:miter lim="400000"/>
          </a:ln>
        </p:spPr>
      </p:pic>
      <p:sp>
        <p:nvSpPr>
          <p:cNvPr id="224" name="Rounded Rectangle"/>
          <p:cNvSpPr/>
          <p:nvPr/>
        </p:nvSpPr>
        <p:spPr>
          <a:xfrm>
            <a:off x="8839200" y="4546600"/>
            <a:ext cx="3766840" cy="2594472"/>
          </a:xfrm>
          <a:prstGeom prst="roundRect">
            <a:avLst>
              <a:gd name="adj" fmla="val 15000"/>
            </a:avLst>
          </a:prstGeom>
          <a:solidFill>
            <a:srgbClr val="FF9300">
              <a:alpha val="17508"/>
            </a:srgbClr>
          </a:solidFill>
          <a:ln w="12700">
            <a:miter lim="400000"/>
          </a:ln>
        </p:spPr>
        <p:txBody>
          <a:bodyPr lIns="50800" tIns="50800" rIns="50800" bIns="50800" anchor="ctr"/>
          <a:lstStyle/>
          <a:p>
            <a:pPr/>
          </a:p>
        </p:txBody>
      </p:sp>
      <p:sp>
        <p:nvSpPr>
          <p:cNvPr id="225" name="Rounded Rectangle"/>
          <p:cNvSpPr/>
          <p:nvPr/>
        </p:nvSpPr>
        <p:spPr>
          <a:xfrm>
            <a:off x="8534400" y="7470695"/>
            <a:ext cx="4243686" cy="2159001"/>
          </a:xfrm>
          <a:prstGeom prst="roundRect">
            <a:avLst>
              <a:gd name="adj" fmla="val 9774"/>
            </a:avLst>
          </a:prstGeom>
          <a:solidFill>
            <a:srgbClr val="FF9300">
              <a:alpha val="17508"/>
            </a:srgbClr>
          </a:solidFill>
          <a:ln w="12700">
            <a:miter lim="400000"/>
          </a:ln>
        </p:spPr>
        <p:txBody>
          <a:bodyPr lIns="50800" tIns="50800" rIns="50800" bIns="50800" anchor="ctr"/>
          <a:lstStyle/>
          <a:p>
            <a:pPr/>
          </a:p>
        </p:txBody>
      </p:sp>
      <p:sp>
        <p:nvSpPr>
          <p:cNvPr id="269" name="Connection Line"/>
          <p:cNvSpPr/>
          <p:nvPr/>
        </p:nvSpPr>
        <p:spPr>
          <a:xfrm>
            <a:off x="4748295" y="4197412"/>
            <a:ext cx="4223197" cy="688599"/>
          </a:xfrm>
          <a:custGeom>
            <a:avLst/>
            <a:gdLst/>
            <a:ahLst/>
            <a:cxnLst>
              <a:cxn ang="0">
                <a:pos x="wd2" y="hd2"/>
              </a:cxn>
              <a:cxn ang="5400000">
                <a:pos x="wd2" y="hd2"/>
              </a:cxn>
              <a:cxn ang="10800000">
                <a:pos x="wd2" y="hd2"/>
              </a:cxn>
              <a:cxn ang="16200000">
                <a:pos x="wd2" y="hd2"/>
              </a:cxn>
            </a:cxnLst>
            <a:rect l="0" t="0" r="r" b="b"/>
            <a:pathLst>
              <a:path w="21600" h="16423" fill="norm" stroke="1" extrusionOk="0">
                <a:moveTo>
                  <a:pt x="0" y="16423"/>
                </a:moveTo>
                <a:cubicBezTo>
                  <a:pt x="6954" y="-2925"/>
                  <a:pt x="14154" y="-5177"/>
                  <a:pt x="21600" y="9666"/>
                </a:cubicBezTo>
              </a:path>
            </a:pathLst>
          </a:custGeom>
          <a:ln w="88900">
            <a:solidFill>
              <a:srgbClr val="FFD479">
                <a:alpha val="66241"/>
              </a:srgbClr>
            </a:solidFill>
            <a:headEnd type="triangle"/>
          </a:ln>
        </p:spPr>
        <p:txBody>
          <a:bodyPr/>
          <a:lstStyle/>
          <a:p>
            <a:pPr/>
          </a:p>
        </p:txBody>
      </p:sp>
      <p:sp>
        <p:nvSpPr>
          <p:cNvPr id="270" name="Connection Line"/>
          <p:cNvSpPr/>
          <p:nvPr/>
        </p:nvSpPr>
        <p:spPr>
          <a:xfrm>
            <a:off x="4144998" y="6824599"/>
            <a:ext cx="4383635" cy="794194"/>
          </a:xfrm>
          <a:custGeom>
            <a:avLst/>
            <a:gdLst/>
            <a:ahLst/>
            <a:cxnLst>
              <a:cxn ang="0">
                <a:pos x="wd2" y="hd2"/>
              </a:cxn>
              <a:cxn ang="5400000">
                <a:pos x="wd2" y="hd2"/>
              </a:cxn>
              <a:cxn ang="10800000">
                <a:pos x="wd2" y="hd2"/>
              </a:cxn>
              <a:cxn ang="16200000">
                <a:pos x="wd2" y="hd2"/>
              </a:cxn>
            </a:cxnLst>
            <a:rect l="0" t="0" r="r" b="b"/>
            <a:pathLst>
              <a:path w="21600" h="16793" fill="norm" stroke="1" extrusionOk="0">
                <a:moveTo>
                  <a:pt x="0" y="6540"/>
                </a:moveTo>
                <a:cubicBezTo>
                  <a:pt x="7810" y="-4807"/>
                  <a:pt x="15010" y="-1389"/>
                  <a:pt x="21600" y="16793"/>
                </a:cubicBezTo>
              </a:path>
            </a:pathLst>
          </a:custGeom>
          <a:ln w="88900">
            <a:solidFill>
              <a:srgbClr val="FFD479">
                <a:alpha val="66241"/>
              </a:srgbClr>
            </a:solidFill>
            <a:headEnd type="triangle"/>
          </a:ln>
        </p:spPr>
        <p:txBody>
          <a:bodyPr/>
          <a:lstStyle/>
          <a:p>
            <a:pPr/>
          </a:p>
        </p:txBody>
      </p:sp>
      <p:sp>
        <p:nvSpPr>
          <p:cNvPr id="271" name="Connection Line"/>
          <p:cNvSpPr/>
          <p:nvPr/>
        </p:nvSpPr>
        <p:spPr>
          <a:xfrm>
            <a:off x="2873593" y="7565743"/>
            <a:ext cx="34082" cy="9443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0"/>
                </a:lnTo>
              </a:path>
            </a:pathLst>
          </a:custGeom>
          <a:ln w="88900">
            <a:solidFill>
              <a:srgbClr val="FFD479">
                <a:alpha val="66241"/>
              </a:srgbClr>
            </a:solidFill>
            <a:headEnd type="triangle"/>
          </a:ln>
        </p:spPr>
        <p:txBody>
          <a:bodyPr/>
          <a:lstStyle/>
          <a:p>
            <a:pPr/>
          </a:p>
        </p:txBody>
      </p:sp>
      <p:sp>
        <p:nvSpPr>
          <p:cNvPr id="229" name="hopping"/>
          <p:cNvSpPr txBox="1"/>
          <p:nvPr/>
        </p:nvSpPr>
        <p:spPr>
          <a:xfrm>
            <a:off x="6300482" y="4271839"/>
            <a:ext cx="134363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hopping</a:t>
            </a:r>
          </a:p>
        </p:txBody>
      </p:sp>
      <p:sp>
        <p:nvSpPr>
          <p:cNvPr id="230" name="local fields in xy-plane"/>
          <p:cNvSpPr txBox="1"/>
          <p:nvPr/>
        </p:nvSpPr>
        <p:spPr>
          <a:xfrm>
            <a:off x="4344682" y="6280166"/>
            <a:ext cx="3766841"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600"/>
            </a:lvl1pPr>
          </a:lstStyle>
          <a:p>
            <a:pPr/>
            <a:r>
              <a:t>local fields in xy-plane</a:t>
            </a:r>
          </a:p>
        </p:txBody>
      </p:sp>
      <p:sp>
        <p:nvSpPr>
          <p:cNvPr id="231" name="total 6x6 structure"/>
          <p:cNvSpPr txBox="1"/>
          <p:nvPr/>
        </p:nvSpPr>
        <p:spPr>
          <a:xfrm>
            <a:off x="3100082" y="7646493"/>
            <a:ext cx="3766841" cy="495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600"/>
            </a:lvl1pPr>
          </a:lstStyle>
          <a:p>
            <a:pPr/>
            <a:r>
              <a:t>total 6x6 structure</a:t>
            </a:r>
          </a:p>
        </p:txBody>
      </p:sp>
      <p:grpSp>
        <p:nvGrpSpPr>
          <p:cNvPr id="268" name="Group"/>
          <p:cNvGrpSpPr/>
          <p:nvPr/>
        </p:nvGrpSpPr>
        <p:grpSpPr>
          <a:xfrm>
            <a:off x="5938968" y="536503"/>
            <a:ext cx="6880518" cy="3465173"/>
            <a:chOff x="0" y="0"/>
            <a:chExt cx="6880516" cy="3465172"/>
          </a:xfrm>
        </p:grpSpPr>
        <p:grpSp>
          <p:nvGrpSpPr>
            <p:cNvPr id="263" name="Group"/>
            <p:cNvGrpSpPr/>
            <p:nvPr/>
          </p:nvGrpSpPr>
          <p:grpSpPr>
            <a:xfrm>
              <a:off x="-1" y="0"/>
              <a:ext cx="6880518" cy="3465173"/>
              <a:chOff x="0" y="0"/>
              <a:chExt cx="6880516" cy="3465172"/>
            </a:xfrm>
          </p:grpSpPr>
          <p:grpSp>
            <p:nvGrpSpPr>
              <p:cNvPr id="254" name="Group"/>
              <p:cNvGrpSpPr/>
              <p:nvPr/>
            </p:nvGrpSpPr>
            <p:grpSpPr>
              <a:xfrm>
                <a:off x="0" y="131802"/>
                <a:ext cx="4962834" cy="3333371"/>
                <a:chOff x="0" y="0"/>
                <a:chExt cx="4962833" cy="3333369"/>
              </a:xfrm>
            </p:grpSpPr>
            <p:pic>
              <p:nvPicPr>
                <p:cNvPr id="232" name="Image" descr="Image"/>
                <p:cNvPicPr>
                  <a:picLocks noChangeAspect="1"/>
                </p:cNvPicPr>
                <p:nvPr/>
              </p:nvPicPr>
              <p:blipFill>
                <a:blip r:embed="rId9">
                  <a:extLst/>
                </a:blip>
                <a:srcRect l="0" t="0" r="0" b="0"/>
                <a:stretch>
                  <a:fillRect/>
                </a:stretch>
              </p:blipFill>
              <p:spPr>
                <a:xfrm>
                  <a:off x="342592" y="0"/>
                  <a:ext cx="4620242" cy="3232097"/>
                </a:xfrm>
                <a:prstGeom prst="rect">
                  <a:avLst/>
                </a:prstGeom>
                <a:ln w="12700" cap="flat">
                  <a:noFill/>
                  <a:miter lim="400000"/>
                </a:ln>
                <a:effectLst/>
              </p:spPr>
            </p:pic>
            <p:sp>
              <p:nvSpPr>
                <p:cNvPr id="233"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234"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5"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36"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37"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8"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239"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240"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41"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42"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243"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44"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45"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246"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47"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48"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249"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250"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251"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252"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253"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255" name="Shape"/>
              <p:cNvSpPr/>
              <p:nvPr/>
            </p:nvSpPr>
            <p:spPr>
              <a:xfrm>
                <a:off x="15171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FF9300">
                  <a:alpha val="29463"/>
                </a:srgbClr>
              </a:solidFill>
              <a:ln w="12700" cap="flat">
                <a:noFill/>
                <a:miter lim="400000"/>
              </a:ln>
              <a:effectLst/>
            </p:spPr>
            <p:txBody>
              <a:bodyPr wrap="square" lIns="45718" tIns="45718" rIns="45718" bIns="45718" numCol="1" anchor="t">
                <a:noAutofit/>
              </a:bodyPr>
              <a:lstStyle/>
              <a:p>
                <a:pPr/>
              </a:p>
            </p:txBody>
          </p:sp>
          <p:sp>
            <p:nvSpPr>
              <p:cNvPr id="256" name="Shape"/>
              <p:cNvSpPr/>
              <p:nvPr/>
            </p:nvSpPr>
            <p:spPr>
              <a:xfrm>
                <a:off x="2876070" y="15875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D783FF">
                  <a:alpha val="29463"/>
                </a:srgbClr>
              </a:solidFill>
              <a:ln w="12700" cap="flat">
                <a:noFill/>
                <a:miter lim="400000"/>
              </a:ln>
              <a:effectLst/>
            </p:spPr>
            <p:txBody>
              <a:bodyPr wrap="square" lIns="45718" tIns="45718" rIns="45718" bIns="45718" numCol="1" anchor="t">
                <a:noAutofit/>
              </a:bodyPr>
              <a:lstStyle/>
              <a:p>
                <a:pPr/>
              </a:p>
            </p:txBody>
          </p:sp>
          <p:sp>
            <p:nvSpPr>
              <p:cNvPr id="257" name="Shape"/>
              <p:cNvSpPr/>
              <p:nvPr/>
            </p:nvSpPr>
            <p:spPr>
              <a:xfrm>
                <a:off x="4209570" y="78740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0FDFF">
                  <a:alpha val="29463"/>
                </a:srgbClr>
              </a:solidFill>
              <a:ln w="12700" cap="flat">
                <a:noFill/>
                <a:miter lim="400000"/>
              </a:ln>
              <a:effectLst/>
            </p:spPr>
            <p:txBody>
              <a:bodyPr wrap="square" lIns="45718" tIns="45718" rIns="45718" bIns="45718" numCol="1" anchor="t">
                <a:noAutofit/>
              </a:bodyPr>
              <a:lstStyle/>
              <a:p>
                <a:pPr/>
              </a:p>
            </p:txBody>
          </p:sp>
          <p:sp>
            <p:nvSpPr>
              <p:cNvPr id="258" name="Shape"/>
              <p:cNvSpPr/>
              <p:nvPr/>
            </p:nvSpPr>
            <p:spPr>
              <a:xfrm>
                <a:off x="2888770" y="0"/>
                <a:ext cx="2670947" cy="15478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12"/>
                    </a:moveTo>
                    <a:lnTo>
                      <a:pt x="10646" y="21600"/>
                    </a:lnTo>
                    <a:lnTo>
                      <a:pt x="21600" y="10652"/>
                    </a:lnTo>
                    <a:lnTo>
                      <a:pt x="10934" y="0"/>
                    </a:lnTo>
                    <a:lnTo>
                      <a:pt x="0" y="10812"/>
                    </a:lnTo>
                    <a:close/>
                  </a:path>
                </a:pathLst>
              </a:custGeom>
              <a:solidFill>
                <a:srgbClr val="0433FF">
                  <a:alpha val="29463"/>
                </a:srgbClr>
              </a:solidFill>
              <a:ln w="12700" cap="flat">
                <a:noFill/>
                <a:miter lim="400000"/>
              </a:ln>
              <a:effectLst/>
            </p:spPr>
            <p:txBody>
              <a:bodyPr wrap="square" lIns="45718" tIns="45718" rIns="45718" bIns="45718" numCol="1" anchor="t">
                <a:noAutofit/>
              </a:bodyPr>
              <a:lstStyle/>
              <a:p>
                <a:pPr/>
              </a:p>
            </p:txBody>
          </p:sp>
          <p:sp>
            <p:nvSpPr>
              <p:cNvPr id="259"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60"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61"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262"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sp>
          <p:nvSpPr>
            <p:cNvPr id="264" name="(1,0)"/>
            <p:cNvSpPr txBox="1"/>
            <p:nvPr/>
          </p:nvSpPr>
          <p:spPr>
            <a:xfrm>
              <a:off x="3967996" y="2181622"/>
              <a:ext cx="537878"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(1,0)</a:t>
              </a:r>
            </a:p>
          </p:txBody>
        </p:sp>
        <p:sp>
          <p:nvSpPr>
            <p:cNvPr id="265" name="(1,1)"/>
            <p:cNvSpPr txBox="1"/>
            <p:nvPr/>
          </p:nvSpPr>
          <p:spPr>
            <a:xfrm>
              <a:off x="5250696" y="1394222"/>
              <a:ext cx="537878"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(1,1)</a:t>
              </a:r>
            </a:p>
          </p:txBody>
        </p:sp>
        <p:sp>
          <p:nvSpPr>
            <p:cNvPr id="266" name="(0,1)"/>
            <p:cNvSpPr txBox="1"/>
            <p:nvPr/>
          </p:nvSpPr>
          <p:spPr>
            <a:xfrm>
              <a:off x="3967996" y="352852"/>
              <a:ext cx="537878"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(0,1)</a:t>
              </a:r>
            </a:p>
          </p:txBody>
        </p:sp>
        <p:sp>
          <p:nvSpPr>
            <p:cNvPr id="267" name="(0,0)"/>
            <p:cNvSpPr txBox="1"/>
            <p:nvPr/>
          </p:nvSpPr>
          <p:spPr>
            <a:xfrm>
              <a:off x="2532896" y="1530258"/>
              <a:ext cx="537878" cy="40465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lvl1pPr algn="l" defTabSz="650240">
                <a:defRPr sz="1700">
                  <a:solidFill>
                    <a:srgbClr val="FF2600"/>
                  </a:solidFill>
                  <a:uFill>
                    <a:solidFill>
                      <a:srgbClr val="000000"/>
                    </a:solidFill>
                  </a:uFill>
                  <a:latin typeface="Times New Roman"/>
                  <a:ea typeface="Times New Roman"/>
                  <a:cs typeface="Times New Roman"/>
                  <a:sym typeface="Times New Roman"/>
                </a:defRPr>
              </a:lvl1pPr>
            </a:lstStyle>
            <a:p>
              <a:pPr/>
              <a:r>
                <a:t>(0,0)</a:t>
              </a:r>
            </a:p>
          </p:txBody>
        </p:sp>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78" name="Group"/>
          <p:cNvGrpSpPr/>
          <p:nvPr/>
        </p:nvGrpSpPr>
        <p:grpSpPr>
          <a:xfrm>
            <a:off x="7945569" y="-81854"/>
            <a:ext cx="4962834" cy="3232098"/>
            <a:chOff x="0" y="0"/>
            <a:chExt cx="4962833" cy="3232096"/>
          </a:xfrm>
        </p:grpSpPr>
        <p:grpSp>
          <p:nvGrpSpPr>
            <p:cNvPr id="275" name="Group"/>
            <p:cNvGrpSpPr/>
            <p:nvPr/>
          </p:nvGrpSpPr>
          <p:grpSpPr>
            <a:xfrm>
              <a:off x="0" y="0"/>
              <a:ext cx="4962834" cy="3232097"/>
              <a:chOff x="0" y="0"/>
              <a:chExt cx="4962833" cy="3232096"/>
            </a:xfrm>
          </p:grpSpPr>
          <p:pic>
            <p:nvPicPr>
              <p:cNvPr id="273" name="Image" descr="Image"/>
              <p:cNvPicPr>
                <a:picLocks noChangeAspect="1"/>
              </p:cNvPicPr>
              <p:nvPr/>
            </p:nvPicPr>
            <p:blipFill>
              <a:blip r:embed="rId2">
                <a:extLst/>
              </a:blip>
              <a:srcRect l="0" t="0" r="0" b="0"/>
              <a:stretch>
                <a:fillRect/>
              </a:stretch>
            </p:blipFill>
            <p:spPr>
              <a:xfrm>
                <a:off x="342592" y="0"/>
                <a:ext cx="4620242" cy="3232097"/>
              </a:xfrm>
              <a:prstGeom prst="rect">
                <a:avLst/>
              </a:prstGeom>
              <a:ln w="12700" cap="flat">
                <a:noFill/>
                <a:miter lim="400000"/>
              </a:ln>
              <a:effectLst/>
            </p:spPr>
          </p:pic>
          <p:sp>
            <p:nvSpPr>
              <p:cNvPr id="274"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276" name="Line"/>
            <p:cNvSpPr/>
            <p:nvPr/>
          </p:nvSpPr>
          <p:spPr>
            <a:xfrm>
              <a:off x="1955800" y="2230781"/>
              <a:ext cx="1" cy="800707"/>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77" name="Line"/>
            <p:cNvSpPr/>
            <p:nvPr/>
          </p:nvSpPr>
          <p:spPr>
            <a:xfrm>
              <a:off x="1970188" y="2254882"/>
              <a:ext cx="412393" cy="632707"/>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279" name="120 deg order on triangular lattice"/>
          <p:cNvSpPr txBox="1"/>
          <p:nvPr/>
        </p:nvSpPr>
        <p:spPr>
          <a:xfrm>
            <a:off x="1807633"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(3-site unit cell)</a:t>
            </a:r>
          </a:p>
        </p:txBody>
      </p:sp>
      <p:pic>
        <p:nvPicPr>
          <p:cNvPr id="280" name="Image" descr="Image"/>
          <p:cNvPicPr>
            <a:picLocks noChangeAspect="1"/>
          </p:cNvPicPr>
          <p:nvPr/>
        </p:nvPicPr>
        <p:blipFill>
          <a:blip r:embed="rId3">
            <a:extLst/>
          </a:blip>
          <a:srcRect l="5577" t="0" r="50255" b="0"/>
          <a:stretch>
            <a:fillRect/>
          </a:stretch>
        </p:blipFill>
        <p:spPr>
          <a:xfrm>
            <a:off x="1947447" y="3727450"/>
            <a:ext cx="4293068" cy="3098145"/>
          </a:xfrm>
          <a:prstGeom prst="rect">
            <a:avLst/>
          </a:prstGeom>
          <a:ln w="12700">
            <a:miter lim="400000"/>
          </a:ln>
        </p:spPr>
      </p:pic>
      <p:pic>
        <p:nvPicPr>
          <p:cNvPr id="281" name="Image" descr="Image"/>
          <p:cNvPicPr>
            <a:picLocks noChangeAspect="1"/>
          </p:cNvPicPr>
          <p:nvPr/>
        </p:nvPicPr>
        <p:blipFill>
          <a:blip r:embed="rId3">
            <a:extLst/>
          </a:blip>
          <a:srcRect l="54835" t="0" r="997" b="0"/>
          <a:stretch>
            <a:fillRect/>
          </a:stretch>
        </p:blipFill>
        <p:spPr>
          <a:xfrm>
            <a:off x="6913147" y="3727450"/>
            <a:ext cx="4293068" cy="3098145"/>
          </a:xfrm>
          <a:prstGeom prst="rect">
            <a:avLst/>
          </a:prstGeom>
          <a:ln w="12700">
            <a:miter lim="400000"/>
          </a:ln>
        </p:spPr>
      </p:pic>
      <p:sp>
        <p:nvSpPr>
          <p:cNvPr id="282" name="Rounded Rectangle"/>
          <p:cNvSpPr/>
          <p:nvPr/>
        </p:nvSpPr>
        <p:spPr>
          <a:xfrm>
            <a:off x="1881697" y="3924300"/>
            <a:ext cx="4424498" cy="5664895"/>
          </a:xfrm>
          <a:prstGeom prst="roundRect">
            <a:avLst>
              <a:gd name="adj" fmla="val 6045"/>
            </a:avLst>
          </a:prstGeom>
          <a:ln w="38100">
            <a:solidFill>
              <a:srgbClr val="FF2600"/>
            </a:solidFill>
          </a:ln>
        </p:spPr>
        <p:txBody>
          <a:bodyPr lIns="50800" tIns="50800" rIns="50800" bIns="50800" anchor="ctr"/>
          <a:lstStyle/>
          <a:p>
            <a:pPr/>
          </a:p>
        </p:txBody>
      </p:sp>
      <p:sp>
        <p:nvSpPr>
          <p:cNvPr id="283" name="Rounded Rectangle"/>
          <p:cNvSpPr/>
          <p:nvPr/>
        </p:nvSpPr>
        <p:spPr>
          <a:xfrm>
            <a:off x="6847397" y="3924300"/>
            <a:ext cx="4424499" cy="5664895"/>
          </a:xfrm>
          <a:prstGeom prst="roundRect">
            <a:avLst>
              <a:gd name="adj" fmla="val 6045"/>
            </a:avLst>
          </a:prstGeom>
          <a:ln w="38100">
            <a:solidFill>
              <a:srgbClr val="0433FF"/>
            </a:solidFill>
          </a:ln>
        </p:spPr>
        <p:txBody>
          <a:bodyPr lIns="50800" tIns="50800" rIns="50800" bIns="50800" anchor="ctr"/>
          <a:lstStyle/>
          <a:p>
            <a:pPr/>
          </a:p>
        </p:txBody>
      </p:sp>
      <p:pic>
        <p:nvPicPr>
          <p:cNvPr id="284" name="Image" descr="Image"/>
          <p:cNvPicPr>
            <a:picLocks noChangeAspect="1"/>
          </p:cNvPicPr>
          <p:nvPr/>
        </p:nvPicPr>
        <p:blipFill>
          <a:blip r:embed="rId4">
            <a:extLst/>
          </a:blip>
          <a:srcRect l="1439" t="3508" r="53507" b="3508"/>
          <a:stretch>
            <a:fillRect/>
          </a:stretch>
        </p:blipFill>
        <p:spPr>
          <a:xfrm>
            <a:off x="2000430" y="6661775"/>
            <a:ext cx="4187056" cy="2791838"/>
          </a:xfrm>
          <a:prstGeom prst="rect">
            <a:avLst/>
          </a:prstGeom>
          <a:ln w="12700">
            <a:miter lim="400000"/>
          </a:ln>
        </p:spPr>
      </p:pic>
      <p:pic>
        <p:nvPicPr>
          <p:cNvPr id="285" name="Image" descr="Image"/>
          <p:cNvPicPr>
            <a:picLocks noChangeAspect="1"/>
          </p:cNvPicPr>
          <p:nvPr/>
        </p:nvPicPr>
        <p:blipFill>
          <a:blip r:embed="rId4">
            <a:extLst/>
          </a:blip>
          <a:srcRect l="53504" t="3508" r="1442" b="3508"/>
          <a:stretch>
            <a:fillRect/>
          </a:stretch>
        </p:blipFill>
        <p:spPr>
          <a:xfrm>
            <a:off x="6966130" y="6661775"/>
            <a:ext cx="4187056" cy="2791837"/>
          </a:xfrm>
          <a:prstGeom prst="rect">
            <a:avLst/>
          </a:prstGeom>
          <a:ln w="12700">
            <a:miter lim="400000"/>
          </a:ln>
        </p:spPr>
      </p:pic>
      <p:sp>
        <p:nvSpPr>
          <p:cNvPr id="286" name="b=0"/>
          <p:cNvSpPr txBox="1"/>
          <p:nvPr/>
        </p:nvSpPr>
        <p:spPr>
          <a:xfrm>
            <a:off x="504186" y="5364039"/>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sp>
        <p:nvSpPr>
          <p:cNvPr id="287" name="b=1"/>
          <p:cNvSpPr txBox="1"/>
          <p:nvPr/>
        </p:nvSpPr>
        <p:spPr>
          <a:xfrm>
            <a:off x="531769" y="7810133"/>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b=1</a:t>
            </a:r>
          </a:p>
        </p:txBody>
      </p:sp>
      <p:pic>
        <p:nvPicPr>
          <p:cNvPr id="288" name="Image" descr="Image"/>
          <p:cNvPicPr>
            <a:picLocks noChangeAspect="0"/>
          </p:cNvPicPr>
          <p:nvPr/>
        </p:nvPicPr>
        <p:blipFill>
          <a:blip r:embed="rId5">
            <a:extLst/>
          </a:blip>
          <a:srcRect l="0" t="0" r="0" b="6760"/>
          <a:stretch>
            <a:fillRect/>
          </a:stretch>
        </p:blipFill>
        <p:spPr>
          <a:xfrm flipH="1" rot="5400000">
            <a:off x="10784532" y="7329120"/>
            <a:ext cx="2464297" cy="1457326"/>
          </a:xfrm>
          <a:prstGeom prst="rect">
            <a:avLst/>
          </a:prstGeom>
          <a:ln w="12700">
            <a:miter lim="400000"/>
          </a:ln>
        </p:spPr>
      </p:pic>
      <p:pic>
        <p:nvPicPr>
          <p:cNvPr id="289" name="Image" descr="Image"/>
          <p:cNvPicPr>
            <a:picLocks noChangeAspect="0"/>
          </p:cNvPicPr>
          <p:nvPr/>
        </p:nvPicPr>
        <p:blipFill>
          <a:blip r:embed="rId6">
            <a:extLst/>
          </a:blip>
          <a:srcRect l="0" t="0" r="0" b="7792"/>
          <a:stretch>
            <a:fillRect/>
          </a:stretch>
        </p:blipFill>
        <p:spPr>
          <a:xfrm flipH="1" rot="5400000">
            <a:off x="10791576" y="4568552"/>
            <a:ext cx="2440932" cy="1441203"/>
          </a:xfrm>
          <a:prstGeom prst="rect">
            <a:avLst/>
          </a:prstGeom>
          <a:ln w="12700">
            <a:miter lim="400000"/>
          </a:ln>
        </p:spPr>
      </p:pic>
      <p:sp>
        <p:nvSpPr>
          <p:cNvPr id="290" name="Density of states"/>
          <p:cNvSpPr txBox="1"/>
          <p:nvPr/>
        </p:nvSpPr>
        <p:spPr>
          <a:xfrm>
            <a:off x="10317698" y="343128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grpSp>
        <p:nvGrpSpPr>
          <p:cNvPr id="295" name="Group"/>
          <p:cNvGrpSpPr/>
          <p:nvPr/>
        </p:nvGrpSpPr>
        <p:grpSpPr>
          <a:xfrm>
            <a:off x="9460927" y="595657"/>
            <a:ext cx="1331104" cy="1516232"/>
            <a:chOff x="1489958" y="812048"/>
            <a:chExt cx="1331102" cy="1516230"/>
          </a:xfrm>
        </p:grpSpPr>
        <p:sp>
          <p:nvSpPr>
            <p:cNvPr id="291"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92"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93"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294"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sp>
        <p:nvSpPr>
          <p:cNvPr id="296" name="k=(x,0)"/>
          <p:cNvSpPr txBox="1"/>
          <p:nvPr/>
        </p:nvSpPr>
        <p:spPr>
          <a:xfrm>
            <a:off x="3595344" y="3262189"/>
            <a:ext cx="997205"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k=(x,0)</a:t>
            </a:r>
          </a:p>
        </p:txBody>
      </p:sp>
      <p:sp>
        <p:nvSpPr>
          <p:cNvPr id="297" name="k=(x,-x)"/>
          <p:cNvSpPr txBox="1"/>
          <p:nvPr/>
        </p:nvSpPr>
        <p:spPr>
          <a:xfrm>
            <a:off x="8522347" y="3311846"/>
            <a:ext cx="1074599"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k=(x,-x)</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304" name="Group"/>
          <p:cNvGrpSpPr/>
          <p:nvPr/>
        </p:nvGrpSpPr>
        <p:grpSpPr>
          <a:xfrm>
            <a:off x="7945569" y="-81854"/>
            <a:ext cx="4962834" cy="3232098"/>
            <a:chOff x="0" y="0"/>
            <a:chExt cx="4962833" cy="3232096"/>
          </a:xfrm>
        </p:grpSpPr>
        <p:grpSp>
          <p:nvGrpSpPr>
            <p:cNvPr id="301" name="Group"/>
            <p:cNvGrpSpPr/>
            <p:nvPr/>
          </p:nvGrpSpPr>
          <p:grpSpPr>
            <a:xfrm>
              <a:off x="0" y="0"/>
              <a:ext cx="4962834" cy="3232097"/>
              <a:chOff x="0" y="0"/>
              <a:chExt cx="4962833" cy="3232096"/>
            </a:xfrm>
          </p:grpSpPr>
          <p:pic>
            <p:nvPicPr>
              <p:cNvPr id="299" name="Image" descr="Image"/>
              <p:cNvPicPr>
                <a:picLocks noChangeAspect="1"/>
              </p:cNvPicPr>
              <p:nvPr/>
            </p:nvPicPr>
            <p:blipFill>
              <a:blip r:embed="rId2">
                <a:extLst/>
              </a:blip>
              <a:srcRect l="0" t="0" r="0" b="0"/>
              <a:stretch>
                <a:fillRect/>
              </a:stretch>
            </p:blipFill>
            <p:spPr>
              <a:xfrm>
                <a:off x="342592" y="0"/>
                <a:ext cx="4620242" cy="3232097"/>
              </a:xfrm>
              <a:prstGeom prst="rect">
                <a:avLst/>
              </a:prstGeom>
              <a:ln w="12700" cap="flat">
                <a:noFill/>
                <a:miter lim="400000"/>
              </a:ln>
              <a:effectLst/>
            </p:spPr>
          </p:pic>
          <p:sp>
            <p:nvSpPr>
              <p:cNvPr id="300"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302" name="Line"/>
            <p:cNvSpPr/>
            <p:nvPr/>
          </p:nvSpPr>
          <p:spPr>
            <a:xfrm>
              <a:off x="1955800" y="2230781"/>
              <a:ext cx="1" cy="800707"/>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03" name="Line"/>
            <p:cNvSpPr/>
            <p:nvPr/>
          </p:nvSpPr>
          <p:spPr>
            <a:xfrm>
              <a:off x="1970188" y="2254882"/>
              <a:ext cx="412393" cy="632707"/>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305" name="120 deg order on triangular lattice"/>
          <p:cNvSpPr txBox="1"/>
          <p:nvPr/>
        </p:nvSpPr>
        <p:spPr>
          <a:xfrm>
            <a:off x="1807633"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(3-site unit cell)</a:t>
            </a:r>
          </a:p>
        </p:txBody>
      </p:sp>
      <p:pic>
        <p:nvPicPr>
          <p:cNvPr id="306" name="Image" descr="Image"/>
          <p:cNvPicPr>
            <a:picLocks noChangeAspect="1"/>
          </p:cNvPicPr>
          <p:nvPr/>
        </p:nvPicPr>
        <p:blipFill>
          <a:blip r:embed="rId3">
            <a:extLst/>
          </a:blip>
          <a:srcRect l="5577" t="0" r="50255" b="0"/>
          <a:stretch>
            <a:fillRect/>
          </a:stretch>
        </p:blipFill>
        <p:spPr>
          <a:xfrm>
            <a:off x="1947447" y="3727450"/>
            <a:ext cx="4293068" cy="3098145"/>
          </a:xfrm>
          <a:prstGeom prst="rect">
            <a:avLst/>
          </a:prstGeom>
          <a:ln w="12700">
            <a:miter lim="400000"/>
          </a:ln>
        </p:spPr>
      </p:pic>
      <p:pic>
        <p:nvPicPr>
          <p:cNvPr id="307" name="Image" descr="Image"/>
          <p:cNvPicPr>
            <a:picLocks noChangeAspect="1"/>
          </p:cNvPicPr>
          <p:nvPr/>
        </p:nvPicPr>
        <p:blipFill>
          <a:blip r:embed="rId3">
            <a:extLst/>
          </a:blip>
          <a:srcRect l="54835" t="0" r="997" b="0"/>
          <a:stretch>
            <a:fillRect/>
          </a:stretch>
        </p:blipFill>
        <p:spPr>
          <a:xfrm>
            <a:off x="6913147" y="3727450"/>
            <a:ext cx="4293068" cy="3098145"/>
          </a:xfrm>
          <a:prstGeom prst="rect">
            <a:avLst/>
          </a:prstGeom>
          <a:ln w="12700">
            <a:miter lim="400000"/>
          </a:ln>
        </p:spPr>
      </p:pic>
      <p:sp>
        <p:nvSpPr>
          <p:cNvPr id="308" name="Rounded Rectangle"/>
          <p:cNvSpPr/>
          <p:nvPr/>
        </p:nvSpPr>
        <p:spPr>
          <a:xfrm>
            <a:off x="1881697" y="3924300"/>
            <a:ext cx="4424498" cy="5664895"/>
          </a:xfrm>
          <a:prstGeom prst="roundRect">
            <a:avLst>
              <a:gd name="adj" fmla="val 6045"/>
            </a:avLst>
          </a:prstGeom>
          <a:ln w="38100">
            <a:solidFill>
              <a:srgbClr val="FF2600"/>
            </a:solidFill>
          </a:ln>
        </p:spPr>
        <p:txBody>
          <a:bodyPr lIns="50800" tIns="50800" rIns="50800" bIns="50800" anchor="ctr"/>
          <a:lstStyle/>
          <a:p>
            <a:pPr/>
          </a:p>
        </p:txBody>
      </p:sp>
      <p:sp>
        <p:nvSpPr>
          <p:cNvPr id="309" name="Rounded Rectangle"/>
          <p:cNvSpPr/>
          <p:nvPr/>
        </p:nvSpPr>
        <p:spPr>
          <a:xfrm>
            <a:off x="6847397" y="3924300"/>
            <a:ext cx="4424499" cy="5664895"/>
          </a:xfrm>
          <a:prstGeom prst="roundRect">
            <a:avLst>
              <a:gd name="adj" fmla="val 6045"/>
            </a:avLst>
          </a:prstGeom>
          <a:ln w="38100">
            <a:solidFill>
              <a:srgbClr val="0433FF"/>
            </a:solidFill>
          </a:ln>
        </p:spPr>
        <p:txBody>
          <a:bodyPr lIns="50800" tIns="50800" rIns="50800" bIns="50800" anchor="ctr"/>
          <a:lstStyle/>
          <a:p>
            <a:pPr/>
          </a:p>
        </p:txBody>
      </p:sp>
      <p:pic>
        <p:nvPicPr>
          <p:cNvPr id="310" name="Image" descr="Image"/>
          <p:cNvPicPr>
            <a:picLocks noChangeAspect="1"/>
          </p:cNvPicPr>
          <p:nvPr/>
        </p:nvPicPr>
        <p:blipFill>
          <a:blip r:embed="rId4">
            <a:extLst/>
          </a:blip>
          <a:srcRect l="1439" t="3508" r="53507" b="3508"/>
          <a:stretch>
            <a:fillRect/>
          </a:stretch>
        </p:blipFill>
        <p:spPr>
          <a:xfrm>
            <a:off x="2000430" y="6661775"/>
            <a:ext cx="4187056" cy="2791838"/>
          </a:xfrm>
          <a:prstGeom prst="rect">
            <a:avLst/>
          </a:prstGeom>
          <a:ln w="12700">
            <a:miter lim="400000"/>
          </a:ln>
        </p:spPr>
      </p:pic>
      <p:pic>
        <p:nvPicPr>
          <p:cNvPr id="311" name="Image" descr="Image"/>
          <p:cNvPicPr>
            <a:picLocks noChangeAspect="1"/>
          </p:cNvPicPr>
          <p:nvPr/>
        </p:nvPicPr>
        <p:blipFill>
          <a:blip r:embed="rId4">
            <a:extLst/>
          </a:blip>
          <a:srcRect l="53504" t="3508" r="1442" b="3508"/>
          <a:stretch>
            <a:fillRect/>
          </a:stretch>
        </p:blipFill>
        <p:spPr>
          <a:xfrm>
            <a:off x="6966130" y="6661775"/>
            <a:ext cx="4187056" cy="2791837"/>
          </a:xfrm>
          <a:prstGeom prst="rect">
            <a:avLst/>
          </a:prstGeom>
          <a:ln w="12700">
            <a:miter lim="400000"/>
          </a:ln>
        </p:spPr>
      </p:pic>
      <p:sp>
        <p:nvSpPr>
          <p:cNvPr id="312" name="b=0"/>
          <p:cNvSpPr txBox="1"/>
          <p:nvPr/>
        </p:nvSpPr>
        <p:spPr>
          <a:xfrm>
            <a:off x="504186" y="5364039"/>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sp>
        <p:nvSpPr>
          <p:cNvPr id="313" name="b=1"/>
          <p:cNvSpPr txBox="1"/>
          <p:nvPr/>
        </p:nvSpPr>
        <p:spPr>
          <a:xfrm>
            <a:off x="531769" y="7810133"/>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b=1</a:t>
            </a:r>
          </a:p>
        </p:txBody>
      </p:sp>
      <p:pic>
        <p:nvPicPr>
          <p:cNvPr id="314" name="Image" descr="Image"/>
          <p:cNvPicPr>
            <a:picLocks noChangeAspect="0"/>
          </p:cNvPicPr>
          <p:nvPr/>
        </p:nvPicPr>
        <p:blipFill>
          <a:blip r:embed="rId5">
            <a:extLst/>
          </a:blip>
          <a:srcRect l="0" t="0" r="0" b="6760"/>
          <a:stretch>
            <a:fillRect/>
          </a:stretch>
        </p:blipFill>
        <p:spPr>
          <a:xfrm flipH="1" rot="5400000">
            <a:off x="10784532" y="7329120"/>
            <a:ext cx="2464297" cy="1457326"/>
          </a:xfrm>
          <a:prstGeom prst="rect">
            <a:avLst/>
          </a:prstGeom>
          <a:ln w="12700">
            <a:miter lim="400000"/>
          </a:ln>
        </p:spPr>
      </p:pic>
      <p:pic>
        <p:nvPicPr>
          <p:cNvPr id="315" name="Image" descr="Image"/>
          <p:cNvPicPr>
            <a:picLocks noChangeAspect="0"/>
          </p:cNvPicPr>
          <p:nvPr/>
        </p:nvPicPr>
        <p:blipFill>
          <a:blip r:embed="rId6">
            <a:extLst/>
          </a:blip>
          <a:srcRect l="0" t="0" r="0" b="7792"/>
          <a:stretch>
            <a:fillRect/>
          </a:stretch>
        </p:blipFill>
        <p:spPr>
          <a:xfrm flipH="1" rot="5400000">
            <a:off x="10791576" y="4568552"/>
            <a:ext cx="2440932" cy="1441203"/>
          </a:xfrm>
          <a:prstGeom prst="rect">
            <a:avLst/>
          </a:prstGeom>
          <a:ln w="12700">
            <a:miter lim="400000"/>
          </a:ln>
        </p:spPr>
      </p:pic>
      <p:sp>
        <p:nvSpPr>
          <p:cNvPr id="316" name="Density of states"/>
          <p:cNvSpPr txBox="1"/>
          <p:nvPr/>
        </p:nvSpPr>
        <p:spPr>
          <a:xfrm>
            <a:off x="10317698" y="343128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grpSp>
        <p:nvGrpSpPr>
          <p:cNvPr id="321" name="Group"/>
          <p:cNvGrpSpPr/>
          <p:nvPr/>
        </p:nvGrpSpPr>
        <p:grpSpPr>
          <a:xfrm>
            <a:off x="9460927" y="595657"/>
            <a:ext cx="1331104" cy="1516232"/>
            <a:chOff x="1489958" y="812048"/>
            <a:chExt cx="1331102" cy="1516230"/>
          </a:xfrm>
        </p:grpSpPr>
        <p:sp>
          <p:nvSpPr>
            <p:cNvPr id="317"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18"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19"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320"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sp>
        <p:nvSpPr>
          <p:cNvPr id="322" name="k=(x,0)"/>
          <p:cNvSpPr txBox="1"/>
          <p:nvPr/>
        </p:nvSpPr>
        <p:spPr>
          <a:xfrm>
            <a:off x="3595344" y="3262189"/>
            <a:ext cx="997205"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k=(x,0)</a:t>
            </a:r>
          </a:p>
        </p:txBody>
      </p:sp>
      <p:sp>
        <p:nvSpPr>
          <p:cNvPr id="323" name="k=(x,-x)"/>
          <p:cNvSpPr txBox="1"/>
          <p:nvPr/>
        </p:nvSpPr>
        <p:spPr>
          <a:xfrm>
            <a:off x="8522347" y="3311846"/>
            <a:ext cx="1074599"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k=(x,-x)</a:t>
            </a:r>
          </a:p>
        </p:txBody>
      </p:sp>
      <p:grpSp>
        <p:nvGrpSpPr>
          <p:cNvPr id="326" name="Group"/>
          <p:cNvGrpSpPr/>
          <p:nvPr/>
        </p:nvGrpSpPr>
        <p:grpSpPr>
          <a:xfrm>
            <a:off x="2698416" y="4357637"/>
            <a:ext cx="7871060" cy="1389808"/>
            <a:chOff x="0" y="0"/>
            <a:chExt cx="7871059" cy="1389806"/>
          </a:xfrm>
        </p:grpSpPr>
        <p:sp>
          <p:nvSpPr>
            <p:cNvPr id="324" name="Rounded Rectangle"/>
            <p:cNvSpPr/>
            <p:nvPr/>
          </p:nvSpPr>
          <p:spPr>
            <a:xfrm>
              <a:off x="0" y="0"/>
              <a:ext cx="7871060" cy="1389807"/>
            </a:xfrm>
            <a:prstGeom prst="roundRect">
              <a:avLst>
                <a:gd name="adj" fmla="val 15184"/>
              </a:avLst>
            </a:prstGeom>
            <a:solidFill>
              <a:srgbClr val="FFD479">
                <a:alpha val="89043"/>
              </a:srgbClr>
            </a:solidFill>
            <a:ln w="12700" cap="flat">
              <a:noFill/>
              <a:miter lim="400000"/>
            </a:ln>
            <a:effectLst/>
          </p:spPr>
          <p:txBody>
            <a:bodyPr wrap="square" lIns="50800" tIns="50800" rIns="50800" bIns="50800" numCol="1" anchor="ctr">
              <a:noAutofit/>
            </a:bodyPr>
            <a:lstStyle/>
            <a:p>
              <a:pPr/>
            </a:p>
          </p:txBody>
        </p:sp>
        <p:sp>
          <p:nvSpPr>
            <p:cNvPr id="325" name="How to go back to 1-band (= 1 atom unit cell)?"/>
            <p:cNvSpPr txBox="1"/>
            <p:nvPr/>
          </p:nvSpPr>
          <p:spPr>
            <a:xfrm>
              <a:off x="223042" y="440903"/>
              <a:ext cx="7424975" cy="889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defRPr b="1" sz="2600">
                  <a:latin typeface="+mj-lt"/>
                  <a:ea typeface="+mj-ea"/>
                  <a:cs typeface="+mj-cs"/>
                  <a:sym typeface="Helvetica"/>
                </a:defRPr>
              </a:lvl1pPr>
            </a:lstStyle>
            <a:p>
              <a:pPr/>
              <a:r>
                <a:t>How to go back to 1-band (= 1 atom unit cell)?</a:t>
              </a:r>
            </a:p>
          </p:txBody>
        </p:sp>
      </p:gr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333" name="Group"/>
          <p:cNvGrpSpPr/>
          <p:nvPr/>
        </p:nvGrpSpPr>
        <p:grpSpPr>
          <a:xfrm>
            <a:off x="7945569" y="-81854"/>
            <a:ext cx="4962834" cy="3232098"/>
            <a:chOff x="0" y="0"/>
            <a:chExt cx="4962833" cy="3232096"/>
          </a:xfrm>
        </p:grpSpPr>
        <p:grpSp>
          <p:nvGrpSpPr>
            <p:cNvPr id="330" name="Group"/>
            <p:cNvGrpSpPr/>
            <p:nvPr/>
          </p:nvGrpSpPr>
          <p:grpSpPr>
            <a:xfrm>
              <a:off x="0" y="0"/>
              <a:ext cx="4962834" cy="3232097"/>
              <a:chOff x="0" y="0"/>
              <a:chExt cx="4962833" cy="3232096"/>
            </a:xfrm>
          </p:grpSpPr>
          <p:pic>
            <p:nvPicPr>
              <p:cNvPr id="328" name="Image" descr="Image"/>
              <p:cNvPicPr>
                <a:picLocks noChangeAspect="1"/>
              </p:cNvPicPr>
              <p:nvPr/>
            </p:nvPicPr>
            <p:blipFill>
              <a:blip r:embed="rId2">
                <a:extLst/>
              </a:blip>
              <a:srcRect l="0" t="0" r="0" b="0"/>
              <a:stretch>
                <a:fillRect/>
              </a:stretch>
            </p:blipFill>
            <p:spPr>
              <a:xfrm>
                <a:off x="342592" y="0"/>
                <a:ext cx="4620242" cy="3232097"/>
              </a:xfrm>
              <a:prstGeom prst="rect">
                <a:avLst/>
              </a:prstGeom>
              <a:ln w="12700" cap="flat">
                <a:noFill/>
                <a:miter lim="400000"/>
              </a:ln>
              <a:effectLst/>
            </p:spPr>
          </p:pic>
          <p:sp>
            <p:nvSpPr>
              <p:cNvPr id="329"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331" name="Line"/>
            <p:cNvSpPr/>
            <p:nvPr/>
          </p:nvSpPr>
          <p:spPr>
            <a:xfrm>
              <a:off x="1955800" y="2230781"/>
              <a:ext cx="1" cy="800707"/>
            </a:xfrm>
            <a:prstGeom prst="line">
              <a:avLst/>
            </a:prstGeom>
            <a:noFill/>
            <a:ln w="63500" cap="flat">
              <a:solidFill>
                <a:srgbClr val="0433FF"/>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32" name="Line"/>
            <p:cNvSpPr/>
            <p:nvPr/>
          </p:nvSpPr>
          <p:spPr>
            <a:xfrm>
              <a:off x="1970188" y="2254882"/>
              <a:ext cx="412393" cy="632707"/>
            </a:xfrm>
            <a:prstGeom prst="line">
              <a:avLst/>
            </a:prstGeom>
            <a:noFill/>
            <a:ln w="63500" cap="flat">
              <a:solidFill>
                <a:srgbClr val="FF26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334" name="120 deg order on triangular lattice"/>
          <p:cNvSpPr txBox="1"/>
          <p:nvPr/>
        </p:nvSpPr>
        <p:spPr>
          <a:xfrm>
            <a:off x="1807633" y="86492"/>
            <a:ext cx="8915402" cy="609602"/>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Bandstructure (3-site unit cell)</a:t>
            </a:r>
          </a:p>
        </p:txBody>
      </p:sp>
      <p:pic>
        <p:nvPicPr>
          <p:cNvPr id="335" name="Image" descr="Image"/>
          <p:cNvPicPr>
            <a:picLocks noChangeAspect="1"/>
          </p:cNvPicPr>
          <p:nvPr/>
        </p:nvPicPr>
        <p:blipFill>
          <a:blip r:embed="rId3">
            <a:extLst/>
          </a:blip>
          <a:srcRect l="5577" t="0" r="50255" b="0"/>
          <a:stretch>
            <a:fillRect/>
          </a:stretch>
        </p:blipFill>
        <p:spPr>
          <a:xfrm>
            <a:off x="1947447" y="3727450"/>
            <a:ext cx="4293068" cy="3098145"/>
          </a:xfrm>
          <a:prstGeom prst="rect">
            <a:avLst/>
          </a:prstGeom>
          <a:ln w="12700">
            <a:miter lim="400000"/>
          </a:ln>
        </p:spPr>
      </p:pic>
      <p:pic>
        <p:nvPicPr>
          <p:cNvPr id="336" name="Image" descr="Image"/>
          <p:cNvPicPr>
            <a:picLocks noChangeAspect="1"/>
          </p:cNvPicPr>
          <p:nvPr/>
        </p:nvPicPr>
        <p:blipFill>
          <a:blip r:embed="rId3">
            <a:extLst/>
          </a:blip>
          <a:srcRect l="54835" t="0" r="997" b="0"/>
          <a:stretch>
            <a:fillRect/>
          </a:stretch>
        </p:blipFill>
        <p:spPr>
          <a:xfrm>
            <a:off x="6913147" y="3727450"/>
            <a:ext cx="4293068" cy="3098145"/>
          </a:xfrm>
          <a:prstGeom prst="rect">
            <a:avLst/>
          </a:prstGeom>
          <a:ln w="12700">
            <a:miter lim="400000"/>
          </a:ln>
        </p:spPr>
      </p:pic>
      <p:sp>
        <p:nvSpPr>
          <p:cNvPr id="337" name="Rounded Rectangle"/>
          <p:cNvSpPr/>
          <p:nvPr/>
        </p:nvSpPr>
        <p:spPr>
          <a:xfrm>
            <a:off x="1881697" y="3924300"/>
            <a:ext cx="4424498" cy="5664895"/>
          </a:xfrm>
          <a:prstGeom prst="roundRect">
            <a:avLst>
              <a:gd name="adj" fmla="val 6045"/>
            </a:avLst>
          </a:prstGeom>
          <a:ln w="38100">
            <a:solidFill>
              <a:srgbClr val="FF2600"/>
            </a:solidFill>
          </a:ln>
        </p:spPr>
        <p:txBody>
          <a:bodyPr lIns="50800" tIns="50800" rIns="50800" bIns="50800" anchor="ctr"/>
          <a:lstStyle/>
          <a:p>
            <a:pPr/>
          </a:p>
        </p:txBody>
      </p:sp>
      <p:sp>
        <p:nvSpPr>
          <p:cNvPr id="338" name="Rounded Rectangle"/>
          <p:cNvSpPr/>
          <p:nvPr/>
        </p:nvSpPr>
        <p:spPr>
          <a:xfrm>
            <a:off x="6847397" y="3924300"/>
            <a:ext cx="4424499" cy="5664895"/>
          </a:xfrm>
          <a:prstGeom prst="roundRect">
            <a:avLst>
              <a:gd name="adj" fmla="val 6045"/>
            </a:avLst>
          </a:prstGeom>
          <a:ln w="38100">
            <a:solidFill>
              <a:srgbClr val="0433FF"/>
            </a:solidFill>
          </a:ln>
        </p:spPr>
        <p:txBody>
          <a:bodyPr lIns="50800" tIns="50800" rIns="50800" bIns="50800" anchor="ctr"/>
          <a:lstStyle/>
          <a:p>
            <a:pPr/>
          </a:p>
        </p:txBody>
      </p:sp>
      <p:pic>
        <p:nvPicPr>
          <p:cNvPr id="339" name="Image" descr="Image"/>
          <p:cNvPicPr>
            <a:picLocks noChangeAspect="1"/>
          </p:cNvPicPr>
          <p:nvPr/>
        </p:nvPicPr>
        <p:blipFill>
          <a:blip r:embed="rId4">
            <a:extLst/>
          </a:blip>
          <a:srcRect l="1439" t="3508" r="53507" b="3508"/>
          <a:stretch>
            <a:fillRect/>
          </a:stretch>
        </p:blipFill>
        <p:spPr>
          <a:xfrm>
            <a:off x="2000430" y="6661775"/>
            <a:ext cx="4187056" cy="2791838"/>
          </a:xfrm>
          <a:prstGeom prst="rect">
            <a:avLst/>
          </a:prstGeom>
          <a:ln w="12700">
            <a:miter lim="400000"/>
          </a:ln>
        </p:spPr>
      </p:pic>
      <p:pic>
        <p:nvPicPr>
          <p:cNvPr id="340" name="Image" descr="Image"/>
          <p:cNvPicPr>
            <a:picLocks noChangeAspect="1"/>
          </p:cNvPicPr>
          <p:nvPr/>
        </p:nvPicPr>
        <p:blipFill>
          <a:blip r:embed="rId4">
            <a:extLst/>
          </a:blip>
          <a:srcRect l="53504" t="3508" r="1442" b="3508"/>
          <a:stretch>
            <a:fillRect/>
          </a:stretch>
        </p:blipFill>
        <p:spPr>
          <a:xfrm>
            <a:off x="6966130" y="6661775"/>
            <a:ext cx="4187056" cy="2791837"/>
          </a:xfrm>
          <a:prstGeom prst="rect">
            <a:avLst/>
          </a:prstGeom>
          <a:ln w="12700">
            <a:miter lim="400000"/>
          </a:ln>
        </p:spPr>
      </p:pic>
      <p:sp>
        <p:nvSpPr>
          <p:cNvPr id="341" name="b=0"/>
          <p:cNvSpPr txBox="1"/>
          <p:nvPr/>
        </p:nvSpPr>
        <p:spPr>
          <a:xfrm>
            <a:off x="504186" y="5364039"/>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b=0</a:t>
            </a:r>
          </a:p>
        </p:txBody>
      </p:sp>
      <p:sp>
        <p:nvSpPr>
          <p:cNvPr id="342" name="b=1"/>
          <p:cNvSpPr txBox="1"/>
          <p:nvPr/>
        </p:nvSpPr>
        <p:spPr>
          <a:xfrm>
            <a:off x="531769" y="7810133"/>
            <a:ext cx="717576"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b=1</a:t>
            </a:r>
          </a:p>
        </p:txBody>
      </p:sp>
      <p:pic>
        <p:nvPicPr>
          <p:cNvPr id="343" name="Image" descr="Image"/>
          <p:cNvPicPr>
            <a:picLocks noChangeAspect="0"/>
          </p:cNvPicPr>
          <p:nvPr/>
        </p:nvPicPr>
        <p:blipFill>
          <a:blip r:embed="rId5">
            <a:extLst/>
          </a:blip>
          <a:srcRect l="0" t="0" r="0" b="6760"/>
          <a:stretch>
            <a:fillRect/>
          </a:stretch>
        </p:blipFill>
        <p:spPr>
          <a:xfrm flipH="1" rot="5400000">
            <a:off x="10784532" y="7329120"/>
            <a:ext cx="2464297" cy="1457326"/>
          </a:xfrm>
          <a:prstGeom prst="rect">
            <a:avLst/>
          </a:prstGeom>
          <a:ln w="12700">
            <a:miter lim="400000"/>
          </a:ln>
        </p:spPr>
      </p:pic>
      <p:pic>
        <p:nvPicPr>
          <p:cNvPr id="344" name="Image" descr="Image"/>
          <p:cNvPicPr>
            <a:picLocks noChangeAspect="0"/>
          </p:cNvPicPr>
          <p:nvPr/>
        </p:nvPicPr>
        <p:blipFill>
          <a:blip r:embed="rId6">
            <a:extLst/>
          </a:blip>
          <a:srcRect l="0" t="0" r="0" b="7792"/>
          <a:stretch>
            <a:fillRect/>
          </a:stretch>
        </p:blipFill>
        <p:spPr>
          <a:xfrm flipH="1" rot="5400000">
            <a:off x="10791576" y="4568552"/>
            <a:ext cx="2440932" cy="1441203"/>
          </a:xfrm>
          <a:prstGeom prst="rect">
            <a:avLst/>
          </a:prstGeom>
          <a:ln w="12700">
            <a:miter lim="400000"/>
          </a:ln>
        </p:spPr>
      </p:pic>
      <p:sp>
        <p:nvSpPr>
          <p:cNvPr id="345" name="Density of states"/>
          <p:cNvSpPr txBox="1"/>
          <p:nvPr/>
        </p:nvSpPr>
        <p:spPr>
          <a:xfrm>
            <a:off x="10317698" y="3431284"/>
            <a:ext cx="2555139" cy="495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a:lvl1pPr>
          </a:lstStyle>
          <a:p>
            <a:pPr/>
            <a:r>
              <a:t>Density of states</a:t>
            </a:r>
          </a:p>
        </p:txBody>
      </p:sp>
      <p:grpSp>
        <p:nvGrpSpPr>
          <p:cNvPr id="350" name="Group"/>
          <p:cNvGrpSpPr/>
          <p:nvPr/>
        </p:nvGrpSpPr>
        <p:grpSpPr>
          <a:xfrm>
            <a:off x="9460927" y="595657"/>
            <a:ext cx="1331104" cy="1516232"/>
            <a:chOff x="1489958" y="812048"/>
            <a:chExt cx="1331102" cy="1516230"/>
          </a:xfrm>
        </p:grpSpPr>
        <p:sp>
          <p:nvSpPr>
            <p:cNvPr id="346" name="Line"/>
            <p:cNvSpPr/>
            <p:nvPr/>
          </p:nvSpPr>
          <p:spPr>
            <a:xfrm>
              <a:off x="1489958" y="1574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47" name="Line"/>
            <p:cNvSpPr/>
            <p:nvPr/>
          </p:nvSpPr>
          <p:spPr>
            <a:xfrm flipV="1">
              <a:off x="1489958" y="812048"/>
              <a:ext cx="1331103" cy="754232"/>
            </a:xfrm>
            <a:prstGeom prst="line">
              <a:avLst/>
            </a:prstGeom>
            <a:noFill/>
            <a:ln w="63500" cap="flat">
              <a:solidFill>
                <a:srgbClr val="008F00"/>
              </a:solidFill>
              <a:prstDash val="solid"/>
              <a:round/>
              <a:tailEnd type="arrow" w="med" len="med"/>
            </a:ln>
            <a:effectLst/>
          </p:spPr>
          <p:txBody>
            <a:bodyPr wrap="square" lIns="60022" tIns="60022" rIns="60022" bIns="60022"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48" name="b1"/>
            <p:cNvSpPr txBox="1"/>
            <p:nvPr/>
          </p:nvSpPr>
          <p:spPr>
            <a:xfrm>
              <a:off x="1775191" y="17841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1</a:t>
              </a:r>
            </a:p>
          </p:txBody>
        </p:sp>
        <p:sp>
          <p:nvSpPr>
            <p:cNvPr id="349" name="b2"/>
            <p:cNvSpPr txBox="1"/>
            <p:nvPr/>
          </p:nvSpPr>
          <p:spPr>
            <a:xfrm>
              <a:off x="1787891" y="907847"/>
              <a:ext cx="429256" cy="40465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0022" tIns="60022" rIns="60022" bIns="60022" numCol="1" anchor="t">
              <a:noAutofit/>
            </a:bodyPr>
            <a:lstStyle/>
            <a:p>
              <a:pPr algn="l" defTabSz="650240">
                <a:defRPr b="1" sz="2000">
                  <a:solidFill>
                    <a:srgbClr val="008F00"/>
                  </a:solidFill>
                  <a:uFill>
                    <a:solidFill>
                      <a:srgbClr val="000000"/>
                    </a:solidFill>
                  </a:uFill>
                  <a:latin typeface="Arial"/>
                  <a:ea typeface="Arial"/>
                  <a:cs typeface="Arial"/>
                  <a:sym typeface="Arial"/>
                </a:defRPr>
              </a:pPr>
              <a:r>
                <a:t>b</a:t>
              </a:r>
              <a:r>
                <a:rPr baseline="-5999"/>
                <a:t>2</a:t>
              </a:r>
            </a:p>
          </p:txBody>
        </p:sp>
      </p:grpSp>
      <p:sp>
        <p:nvSpPr>
          <p:cNvPr id="351" name="k=(x,0)"/>
          <p:cNvSpPr txBox="1"/>
          <p:nvPr/>
        </p:nvSpPr>
        <p:spPr>
          <a:xfrm>
            <a:off x="3595344" y="3262189"/>
            <a:ext cx="997205"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k=(x,0)</a:t>
            </a:r>
          </a:p>
        </p:txBody>
      </p:sp>
      <p:sp>
        <p:nvSpPr>
          <p:cNvPr id="352" name="k=(x,-x)"/>
          <p:cNvSpPr txBox="1"/>
          <p:nvPr/>
        </p:nvSpPr>
        <p:spPr>
          <a:xfrm>
            <a:off x="8522347" y="3311846"/>
            <a:ext cx="1074599" cy="431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200"/>
            </a:lvl1pPr>
          </a:lstStyle>
          <a:p>
            <a:pPr/>
            <a:r>
              <a:t>k=(x,-x)</a:t>
            </a:r>
          </a:p>
        </p:txBody>
      </p:sp>
      <p:grpSp>
        <p:nvGrpSpPr>
          <p:cNvPr id="355" name="Group"/>
          <p:cNvGrpSpPr/>
          <p:nvPr/>
        </p:nvGrpSpPr>
        <p:grpSpPr>
          <a:xfrm>
            <a:off x="2698416" y="4357637"/>
            <a:ext cx="7871060" cy="1389808"/>
            <a:chOff x="0" y="0"/>
            <a:chExt cx="7871059" cy="1389806"/>
          </a:xfrm>
        </p:grpSpPr>
        <p:sp>
          <p:nvSpPr>
            <p:cNvPr id="353" name="Rounded Rectangle"/>
            <p:cNvSpPr/>
            <p:nvPr/>
          </p:nvSpPr>
          <p:spPr>
            <a:xfrm>
              <a:off x="0" y="0"/>
              <a:ext cx="7871060" cy="1389807"/>
            </a:xfrm>
            <a:prstGeom prst="roundRect">
              <a:avLst>
                <a:gd name="adj" fmla="val 15184"/>
              </a:avLst>
            </a:prstGeom>
            <a:solidFill>
              <a:srgbClr val="FFD479">
                <a:alpha val="96206"/>
              </a:srgbClr>
            </a:solidFill>
            <a:ln w="12700" cap="flat">
              <a:noFill/>
              <a:miter lim="400000"/>
            </a:ln>
            <a:effectLst/>
          </p:spPr>
          <p:txBody>
            <a:bodyPr wrap="square" lIns="50800" tIns="50800" rIns="50800" bIns="50800" numCol="1" anchor="ctr">
              <a:noAutofit/>
            </a:bodyPr>
            <a:lstStyle/>
            <a:p>
              <a:pPr/>
            </a:p>
          </p:txBody>
        </p:sp>
        <p:sp>
          <p:nvSpPr>
            <p:cNvPr id="354" name="How to go back to 1-band (= 1 atom unit cell)?"/>
            <p:cNvSpPr txBox="1"/>
            <p:nvPr/>
          </p:nvSpPr>
          <p:spPr>
            <a:xfrm>
              <a:off x="223042" y="440903"/>
              <a:ext cx="7424975" cy="889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defRPr b="1" sz="2600">
                  <a:latin typeface="+mj-lt"/>
                  <a:ea typeface="+mj-ea"/>
                  <a:cs typeface="+mj-cs"/>
                  <a:sym typeface="Helvetica"/>
                </a:defRPr>
              </a:lvl1pPr>
            </a:lstStyle>
            <a:p>
              <a:pPr/>
              <a:r>
                <a:t>How to go back to 1-band (= 1 atom unit cell)?</a:t>
              </a:r>
            </a:p>
          </p:txBody>
        </p:sp>
      </p:grpSp>
      <p:sp>
        <p:nvSpPr>
          <p:cNvPr id="356" name="Rounded Rectangle"/>
          <p:cNvSpPr/>
          <p:nvPr/>
        </p:nvSpPr>
        <p:spPr>
          <a:xfrm>
            <a:off x="340266" y="6503937"/>
            <a:ext cx="10174360" cy="2792017"/>
          </a:xfrm>
          <a:prstGeom prst="roundRect">
            <a:avLst>
              <a:gd name="adj" fmla="val 9770"/>
            </a:avLst>
          </a:prstGeom>
          <a:solidFill>
            <a:srgbClr val="FFD479">
              <a:alpha val="95670"/>
            </a:srgbClr>
          </a:solidFill>
          <a:ln w="12700">
            <a:miter lim="400000"/>
          </a:ln>
        </p:spPr>
        <p:txBody>
          <a:bodyPr lIns="50800" tIns="50800" rIns="50800" bIns="50800" anchor="ctr"/>
          <a:lstStyle/>
          <a:p>
            <a:pPr/>
          </a:p>
        </p:txBody>
      </p:sp>
      <p:sp>
        <p:nvSpPr>
          <p:cNvPr id="357" name="Chose the right quantity!…"/>
          <p:cNvSpPr txBox="1"/>
          <p:nvPr/>
        </p:nvSpPr>
        <p:spPr>
          <a:xfrm>
            <a:off x="628578" y="6667675"/>
            <a:ext cx="9597736" cy="21201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lgn="l">
              <a:defRPr b="1" sz="2600">
                <a:latin typeface="+mj-lt"/>
                <a:ea typeface="+mj-ea"/>
                <a:cs typeface="+mj-cs"/>
                <a:sym typeface="Helvetica"/>
              </a:defRPr>
            </a:pPr>
            <a:r>
              <a:t>Chose the right quantity!</a:t>
            </a:r>
          </a:p>
          <a:p>
            <a:pPr algn="l">
              <a:defRPr b="1" sz="2600">
                <a:latin typeface="+mj-lt"/>
                <a:ea typeface="+mj-ea"/>
                <a:cs typeface="+mj-cs"/>
                <a:sym typeface="Helvetica"/>
              </a:defRPr>
            </a:pPr>
          </a:p>
          <a:p>
            <a:pPr algn="l">
              <a:defRPr b="1" sz="2600">
                <a:latin typeface="+mj-lt"/>
                <a:ea typeface="+mj-ea"/>
                <a:cs typeface="+mj-cs"/>
                <a:sym typeface="Helvetica"/>
              </a:defRPr>
            </a:pPr>
            <a:r>
              <a:t>Dispersion             is too 'narrow'. </a:t>
            </a:r>
          </a:p>
          <a:p>
            <a:pPr algn="l">
              <a:defRPr b="1" sz="2600">
                <a:latin typeface="+mj-lt"/>
                <a:ea typeface="+mj-ea"/>
                <a:cs typeface="+mj-cs"/>
                <a:sym typeface="Helvetica"/>
              </a:defRPr>
            </a:pPr>
          </a:p>
          <a:p>
            <a:pPr algn="l">
              <a:defRPr b="1" sz="2600">
                <a:latin typeface="+mj-lt"/>
                <a:ea typeface="+mj-ea"/>
                <a:cs typeface="+mj-cs"/>
                <a:sym typeface="Helvetica"/>
              </a:defRPr>
            </a:pPr>
            <a:r>
              <a:t>Spectral function</a:t>
            </a:r>
          </a:p>
          <a:p>
            <a:pPr algn="l">
              <a:defRPr b="1" sz="2600">
                <a:latin typeface="+mj-lt"/>
                <a:ea typeface="+mj-ea"/>
                <a:cs typeface="+mj-cs"/>
                <a:sym typeface="Helvetica"/>
              </a:defRPr>
            </a:pPr>
          </a:p>
          <a:p>
            <a:pPr algn="l">
              <a:defRPr b="1" sz="2600">
                <a:latin typeface="+mj-lt"/>
                <a:ea typeface="+mj-ea"/>
                <a:cs typeface="+mj-cs"/>
                <a:sym typeface="Helvetica"/>
              </a:defRPr>
            </a:pPr>
          </a:p>
          <a:p>
            <a:pPr algn="l">
              <a:defRPr b="1" sz="2600">
                <a:latin typeface="+mj-lt"/>
                <a:ea typeface="+mj-ea"/>
                <a:cs typeface="+mj-cs"/>
                <a:sym typeface="Helvetica"/>
              </a:defRPr>
            </a:pPr>
          </a:p>
          <a:p>
            <a:pPr algn="l">
              <a:defRPr b="1" sz="2600">
                <a:latin typeface="+mj-lt"/>
                <a:ea typeface="+mj-ea"/>
                <a:cs typeface="+mj-cs"/>
                <a:sym typeface="Helvetica"/>
              </a:defRPr>
            </a:pPr>
          </a:p>
          <a:p>
            <a:pPr algn="l">
              <a:defRPr b="1" sz="2600">
                <a:latin typeface="+mj-lt"/>
                <a:ea typeface="+mj-ea"/>
                <a:cs typeface="+mj-cs"/>
                <a:sym typeface="Helvetica"/>
              </a:defRPr>
            </a:pPr>
          </a:p>
          <a:p>
            <a:pPr algn="l">
              <a:defRPr b="1" sz="2600">
                <a:latin typeface="+mj-lt"/>
                <a:ea typeface="+mj-ea"/>
                <a:cs typeface="+mj-cs"/>
                <a:sym typeface="Helvetica"/>
              </a:defRPr>
            </a:pPr>
          </a:p>
        </p:txBody>
      </p:sp>
      <p:pic>
        <p:nvPicPr>
          <p:cNvPr id="358" name="epsilon(_mathbf_.pdf" descr="epsilon(_mathbf_.pdf"/>
          <p:cNvPicPr>
            <a:picLocks noChangeAspect="1"/>
          </p:cNvPicPr>
          <p:nvPr/>
        </p:nvPicPr>
        <p:blipFill>
          <a:blip r:embed="rId7">
            <a:extLst/>
          </a:blip>
          <a:stretch>
            <a:fillRect/>
          </a:stretch>
        </p:blipFill>
        <p:spPr>
          <a:xfrm>
            <a:off x="2674540" y="7556302"/>
            <a:ext cx="546101" cy="342901"/>
          </a:xfrm>
          <a:prstGeom prst="rect">
            <a:avLst/>
          </a:prstGeom>
          <a:ln w="12700">
            <a:miter lim="400000"/>
          </a:ln>
        </p:spPr>
      </p:pic>
      <p:pic>
        <p:nvPicPr>
          <p:cNvPr id="359" name="A(_mathbf_k_,_om.pdf" descr="A(_mathbf_k_,_om.pdf"/>
          <p:cNvPicPr>
            <a:picLocks noChangeAspect="1"/>
          </p:cNvPicPr>
          <p:nvPr/>
        </p:nvPicPr>
        <p:blipFill>
          <a:blip r:embed="rId8">
            <a:extLst/>
          </a:blip>
          <a:srcRect l="0" t="0" r="70203" b="0"/>
          <a:stretch>
            <a:fillRect/>
          </a:stretch>
        </p:blipFill>
        <p:spPr>
          <a:xfrm>
            <a:off x="3698378" y="8303294"/>
            <a:ext cx="1086050" cy="711201"/>
          </a:xfrm>
          <a:prstGeom prst="rect">
            <a:avLst/>
          </a:prstGeom>
          <a:ln w="12700">
            <a:miter lim="400000"/>
          </a:ln>
        </p:spPr>
      </p:pic>
      <p:pic>
        <p:nvPicPr>
          <p:cNvPr id="360" name="A(_mathbf_k_,_om.pdf" descr="A(_mathbf_k_,_om.pdf"/>
          <p:cNvPicPr>
            <a:picLocks noChangeAspect="1"/>
          </p:cNvPicPr>
          <p:nvPr/>
        </p:nvPicPr>
        <p:blipFill>
          <a:blip r:embed="rId8">
            <a:extLst/>
          </a:blip>
          <a:srcRect l="29258" t="0" r="0" b="0"/>
          <a:stretch>
            <a:fillRect/>
          </a:stretch>
        </p:blipFill>
        <p:spPr>
          <a:xfrm>
            <a:off x="6966130" y="8303294"/>
            <a:ext cx="2578448" cy="711201"/>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Spectral function"/>
          <p:cNvSpPr txBox="1"/>
          <p:nvPr>
            <p:ph type="title"/>
          </p:nvPr>
        </p:nvSpPr>
        <p:spPr>
          <a:xfrm>
            <a:off x="535939" y="142300"/>
            <a:ext cx="11704322" cy="800296"/>
          </a:xfrm>
          <a:prstGeom prst="rect">
            <a:avLst/>
          </a:prstGeom>
        </p:spPr>
        <p:txBody>
          <a:bodyPr>
            <a:normAutofit fontScale="100000" lnSpcReduction="0"/>
          </a:bodyPr>
          <a:lstStyle>
            <a:lvl1pPr>
              <a:defRPr b="1" sz="4000">
                <a:latin typeface="Times"/>
                <a:ea typeface="Times"/>
                <a:cs typeface="Times"/>
                <a:sym typeface="Times"/>
              </a:defRPr>
            </a:lvl1pPr>
          </a:lstStyle>
          <a:p>
            <a:pPr/>
            <a:r>
              <a:t>Spectral function</a:t>
            </a:r>
          </a:p>
        </p:txBody>
      </p:sp>
      <p:pic>
        <p:nvPicPr>
          <p:cNvPr id="363" name="langle_b;a^dagge.pdf" descr="langle_b;a^dagge.pdf"/>
          <p:cNvPicPr>
            <a:picLocks noChangeAspect="1"/>
          </p:cNvPicPr>
          <p:nvPr/>
        </p:nvPicPr>
        <p:blipFill>
          <a:blip r:embed="rId2">
            <a:extLst/>
          </a:blip>
          <a:stretch>
            <a:fillRect/>
          </a:stretch>
        </p:blipFill>
        <p:spPr>
          <a:xfrm>
            <a:off x="840978" y="1605012"/>
            <a:ext cx="5880101" cy="1765301"/>
          </a:xfrm>
          <a:prstGeom prst="rect">
            <a:avLst/>
          </a:prstGeom>
          <a:ln w="12700">
            <a:miter lim="400000"/>
          </a:ln>
        </p:spPr>
      </p:pic>
      <p:pic>
        <p:nvPicPr>
          <p:cNvPr id="364" name="langle_c^phantom.pdf" descr="langle_c^phantom.pdf"/>
          <p:cNvPicPr>
            <a:picLocks noChangeAspect="1"/>
          </p:cNvPicPr>
          <p:nvPr/>
        </p:nvPicPr>
        <p:blipFill>
          <a:blip r:embed="rId3">
            <a:extLst/>
          </a:blip>
          <a:stretch>
            <a:fillRect/>
          </a:stretch>
        </p:blipFill>
        <p:spPr>
          <a:xfrm>
            <a:off x="782439" y="4248199"/>
            <a:ext cx="1181101" cy="304801"/>
          </a:xfrm>
          <a:prstGeom prst="rect">
            <a:avLst/>
          </a:prstGeom>
          <a:ln w="12700">
            <a:miter lim="400000"/>
          </a:ln>
        </p:spPr>
      </p:pic>
      <p:grpSp>
        <p:nvGrpSpPr>
          <p:cNvPr id="367" name="Group"/>
          <p:cNvGrpSpPr/>
          <p:nvPr/>
        </p:nvGrpSpPr>
        <p:grpSpPr>
          <a:xfrm>
            <a:off x="2398960" y="4910534"/>
            <a:ext cx="5108874" cy="1071166"/>
            <a:chOff x="0" y="0"/>
            <a:chExt cx="5108872" cy="1071165"/>
          </a:xfrm>
        </p:grpSpPr>
        <p:pic>
          <p:nvPicPr>
            <p:cNvPr id="365" name="tilde_k_1&amp;=k_1-k.pdf" descr="tilde_k_1&amp;=k_1-k.pdf"/>
            <p:cNvPicPr>
              <a:picLocks noChangeAspect="1"/>
            </p:cNvPicPr>
            <p:nvPr/>
          </p:nvPicPr>
          <p:blipFill>
            <a:blip r:embed="rId4">
              <a:extLst/>
            </a:blip>
            <a:stretch>
              <a:fillRect/>
            </a:stretch>
          </p:blipFill>
          <p:spPr>
            <a:xfrm>
              <a:off x="4067472" y="563165"/>
              <a:ext cx="1041401" cy="508001"/>
            </a:xfrm>
            <a:prstGeom prst="rect">
              <a:avLst/>
            </a:prstGeom>
            <a:ln w="12700" cap="flat">
              <a:noFill/>
              <a:miter lim="400000"/>
            </a:ln>
            <a:effectLst/>
          </p:spPr>
        </p:pic>
        <p:pic>
          <p:nvPicPr>
            <p:cNvPr id="366" name="c^dagger_mathbf_.pdf" descr="c^dagger_mathbf_.pdf"/>
            <p:cNvPicPr>
              <a:picLocks noChangeAspect="1"/>
            </p:cNvPicPr>
            <p:nvPr/>
          </p:nvPicPr>
          <p:blipFill>
            <a:blip r:embed="rId5">
              <a:extLst/>
            </a:blip>
            <a:stretch>
              <a:fillRect/>
            </a:stretch>
          </p:blipFill>
          <p:spPr>
            <a:xfrm>
              <a:off x="0" y="0"/>
              <a:ext cx="3949700" cy="533400"/>
            </a:xfrm>
            <a:prstGeom prst="rect">
              <a:avLst/>
            </a:prstGeom>
            <a:ln w="12700" cap="flat">
              <a:noFill/>
              <a:miter lim="400000"/>
            </a:ln>
            <a:effectLst/>
          </p:spPr>
        </p:pic>
      </p:grpSp>
      <p:pic>
        <p:nvPicPr>
          <p:cNvPr id="368" name="langle_c^phantom.pdf" descr="langle_c^phantom.pdf"/>
          <p:cNvPicPr>
            <a:picLocks noChangeAspect="1"/>
          </p:cNvPicPr>
          <p:nvPr/>
        </p:nvPicPr>
        <p:blipFill>
          <a:blip r:embed="rId6">
            <a:extLst/>
          </a:blip>
          <a:stretch>
            <a:fillRect/>
          </a:stretch>
        </p:blipFill>
        <p:spPr>
          <a:xfrm>
            <a:off x="987028" y="6938466"/>
            <a:ext cx="5854701" cy="1612901"/>
          </a:xfrm>
          <a:prstGeom prst="rect">
            <a:avLst/>
          </a:prstGeom>
          <a:ln w="12700">
            <a:miter lim="400000"/>
          </a:ln>
        </p:spPr>
      </p:pic>
      <p:sp>
        <p:nvSpPr>
          <p:cNvPr id="375" name="Connection Line"/>
          <p:cNvSpPr/>
          <p:nvPr/>
        </p:nvSpPr>
        <p:spPr>
          <a:xfrm>
            <a:off x="7077504" y="1496202"/>
            <a:ext cx="28427" cy="10774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376" name="Connection Line"/>
          <p:cNvSpPr/>
          <p:nvPr/>
        </p:nvSpPr>
        <p:spPr>
          <a:xfrm>
            <a:off x="7086806" y="2705529"/>
            <a:ext cx="9823" cy="7317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21600"/>
                </a:lnTo>
              </a:path>
            </a:pathLst>
          </a:custGeom>
          <a:ln w="63500">
            <a:solidFill>
              <a:srgbClr val="FFD479">
                <a:alpha val="66241"/>
              </a:srgbClr>
            </a:solidFill>
            <a:headEnd type="triangle"/>
            <a:tailEnd type="triangle"/>
          </a:ln>
        </p:spPr>
        <p:txBody>
          <a:bodyPr/>
          <a:lstStyle/>
          <a:p>
            <a:pPr/>
          </a:p>
        </p:txBody>
      </p:sp>
      <p:sp>
        <p:nvSpPr>
          <p:cNvPr id="371" name="many-body (general) formalism"/>
          <p:cNvSpPr txBox="1"/>
          <p:nvPr/>
        </p:nvSpPr>
        <p:spPr>
          <a:xfrm>
            <a:off x="7665557" y="1819035"/>
            <a:ext cx="4595436"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many-body (general) formalism</a:t>
            </a:r>
          </a:p>
        </p:txBody>
      </p:sp>
      <p:sp>
        <p:nvSpPr>
          <p:cNvPr id="372" name="non-interacting electrons (1p functions)"/>
          <p:cNvSpPr txBox="1"/>
          <p:nvPr/>
        </p:nvSpPr>
        <p:spPr>
          <a:xfrm>
            <a:off x="7551257" y="2753898"/>
            <a:ext cx="5227807" cy="43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non-interacting electrons (1p functions)</a:t>
            </a:r>
          </a:p>
        </p:txBody>
      </p:sp>
      <p:sp>
        <p:nvSpPr>
          <p:cNvPr id="377" name="Connection Line"/>
          <p:cNvSpPr/>
          <p:nvPr/>
        </p:nvSpPr>
        <p:spPr>
          <a:xfrm>
            <a:off x="7229904" y="6995302"/>
            <a:ext cx="23020" cy="16819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21600"/>
                </a:lnTo>
              </a:path>
            </a:pathLst>
          </a:custGeom>
          <a:ln w="63500">
            <a:solidFill>
              <a:srgbClr val="FFD479">
                <a:alpha val="66241"/>
              </a:srgbClr>
            </a:solidFill>
            <a:headEnd type="triangle"/>
            <a:tailEnd type="triangle"/>
          </a:ln>
        </p:spPr>
        <p:txBody>
          <a:bodyPr/>
          <a:lstStyle/>
          <a:p>
            <a:pPr/>
          </a:p>
        </p:txBody>
      </p:sp>
      <p:sp>
        <p:nvSpPr>
          <p:cNvPr id="374" name="k-diagonal elements of object, which has also off-diagonal (kk') elements"/>
          <p:cNvSpPr txBox="1"/>
          <p:nvPr/>
        </p:nvSpPr>
        <p:spPr>
          <a:xfrm>
            <a:off x="7641099" y="7198816"/>
            <a:ext cx="4595436" cy="109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200"/>
            </a:lvl1pPr>
          </a:lstStyle>
          <a:p>
            <a:pPr/>
            <a:r>
              <a:t>k-diagonal elements of object, which has also off-diagonal (kk') elements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Avenir Roman"/>
        <a:ea typeface="Avenir Roman"/>
        <a:cs typeface="Avenir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Avenir Roman"/>
        <a:ea typeface="Avenir Roman"/>
        <a:cs typeface="Avenir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