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b="def" i="def"/>
      <a:tcStyle>
        <a:tcBdr/>
        <a:fill>
          <a:solidFill>
            <a:srgbClr val="F8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b="def" i="def"/>
      <a:tcStyle>
        <a:tcBdr/>
        <a:fill>
          <a:solidFill>
            <a:srgbClr val="EBE8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25000"/>
      </a:lnSpc>
      <a:defRPr sz="2400">
        <a:latin typeface="+mn-lt"/>
        <a:ea typeface="+mn-ea"/>
        <a:cs typeface="+mn-cs"/>
        <a:sym typeface="Avenir Roman"/>
      </a:defRPr>
    </a:lvl1pPr>
    <a:lvl2pPr indent="228600" defTabSz="457200" latinLnBrk="0">
      <a:lnSpc>
        <a:spcPct val="125000"/>
      </a:lnSpc>
      <a:defRPr sz="2400">
        <a:latin typeface="+mn-lt"/>
        <a:ea typeface="+mn-ea"/>
        <a:cs typeface="+mn-cs"/>
        <a:sym typeface="Avenir Roman"/>
      </a:defRPr>
    </a:lvl2pPr>
    <a:lvl3pPr indent="457200" defTabSz="457200" latinLnBrk="0">
      <a:lnSpc>
        <a:spcPct val="125000"/>
      </a:lnSpc>
      <a:defRPr sz="2400">
        <a:latin typeface="+mn-lt"/>
        <a:ea typeface="+mn-ea"/>
        <a:cs typeface="+mn-cs"/>
        <a:sym typeface="Avenir Roman"/>
      </a:defRPr>
    </a:lvl3pPr>
    <a:lvl4pPr indent="685800" defTabSz="457200" latinLnBrk="0">
      <a:lnSpc>
        <a:spcPct val="125000"/>
      </a:lnSpc>
      <a:defRPr sz="2400">
        <a:latin typeface="+mn-lt"/>
        <a:ea typeface="+mn-ea"/>
        <a:cs typeface="+mn-cs"/>
        <a:sym typeface="Avenir Roman"/>
      </a:defRPr>
    </a:lvl4pPr>
    <a:lvl5pPr indent="914400" defTabSz="457200" latinLnBrk="0">
      <a:lnSpc>
        <a:spcPct val="125000"/>
      </a:lnSpc>
      <a:defRPr sz="2400">
        <a:latin typeface="+mn-lt"/>
        <a:ea typeface="+mn-ea"/>
        <a:cs typeface="+mn-cs"/>
        <a:sym typeface="Avenir Roman"/>
      </a:defRPr>
    </a:lvl5pPr>
    <a:lvl6pPr indent="1143000" defTabSz="457200" latinLnBrk="0">
      <a:lnSpc>
        <a:spcPct val="125000"/>
      </a:lnSpc>
      <a:defRPr sz="2400">
        <a:latin typeface="+mn-lt"/>
        <a:ea typeface="+mn-ea"/>
        <a:cs typeface="+mn-cs"/>
        <a:sym typeface="Avenir Roman"/>
      </a:defRPr>
    </a:lvl6pPr>
    <a:lvl7pPr indent="1371600" defTabSz="457200" latinLnBrk="0">
      <a:lnSpc>
        <a:spcPct val="125000"/>
      </a:lnSpc>
      <a:defRPr sz="2400">
        <a:latin typeface="+mn-lt"/>
        <a:ea typeface="+mn-ea"/>
        <a:cs typeface="+mn-cs"/>
        <a:sym typeface="Avenir Roman"/>
      </a:defRPr>
    </a:lvl7pPr>
    <a:lvl8pPr indent="1600200" defTabSz="457200" latinLnBrk="0">
      <a:lnSpc>
        <a:spcPct val="125000"/>
      </a:lnSpc>
      <a:defRPr sz="2400">
        <a:latin typeface="+mn-lt"/>
        <a:ea typeface="+mn-ea"/>
        <a:cs typeface="+mn-cs"/>
        <a:sym typeface="Avenir Roman"/>
      </a:defRPr>
    </a:lvl8pPr>
    <a:lvl9pPr indent="1828800" defTabSz="457200" latinLnBrk="0">
      <a:lnSpc>
        <a:spcPct val="125000"/>
      </a:lnSpc>
      <a:defRPr sz="2400">
        <a:latin typeface="+mn-lt"/>
        <a:ea typeface="+mn-ea"/>
        <a:cs typeface="+mn-cs"/>
        <a:sym typeface="Avenir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Body Level One…"/>
          <p:cNvSpPr txBox="1"/>
          <p:nvPr>
            <p:ph type="body" sz="quarter" idx="1"/>
          </p:nvPr>
        </p:nvSpPr>
        <p:spPr>
          <a:xfrm>
            <a:off x="1270000" y="6362700"/>
            <a:ext cx="10464800" cy="469900"/>
          </a:xfrm>
          <a:prstGeom prst="rect">
            <a:avLst/>
          </a:prstGeom>
        </p:spPr>
        <p:txBody>
          <a:bodyPr anchor="t"/>
          <a:lstStyle>
            <a:lvl1pPr marL="0" indent="0" algn="ctr">
              <a:spcBef>
                <a:spcPts val="0"/>
              </a:spcBef>
              <a:buSzTx/>
              <a:buNone/>
              <a:defRPr sz="2400">
                <a:latin typeface="+mj-lt"/>
                <a:ea typeface="+mj-ea"/>
                <a:cs typeface="+mj-cs"/>
                <a:sym typeface="Helvetica"/>
              </a:defRPr>
            </a:lvl1pPr>
            <a:lvl2pPr marL="740833" indent="-296333" algn="ctr">
              <a:spcBef>
                <a:spcPts val="0"/>
              </a:spcBef>
              <a:defRPr sz="2400">
                <a:latin typeface="+mj-lt"/>
                <a:ea typeface="+mj-ea"/>
                <a:cs typeface="+mj-cs"/>
                <a:sym typeface="Helvetica"/>
              </a:defRPr>
            </a:lvl2pPr>
            <a:lvl3pPr marL="1185333" indent="-296333" algn="ctr">
              <a:spcBef>
                <a:spcPts val="0"/>
              </a:spcBef>
              <a:defRPr sz="2400">
                <a:latin typeface="+mj-lt"/>
                <a:ea typeface="+mj-ea"/>
                <a:cs typeface="+mj-cs"/>
                <a:sym typeface="Helvetica"/>
              </a:defRPr>
            </a:lvl3pPr>
            <a:lvl4pPr marL="1629833" indent="-296333" algn="ctr">
              <a:spcBef>
                <a:spcPts val="0"/>
              </a:spcBef>
              <a:defRPr sz="2400">
                <a:latin typeface="+mj-lt"/>
                <a:ea typeface="+mj-ea"/>
                <a:cs typeface="+mj-cs"/>
                <a:sym typeface="Helvetica"/>
              </a:defRPr>
            </a:lvl4pPr>
            <a:lvl5pPr marL="2074333" indent="-296333" algn="ctr">
              <a:spcBef>
                <a:spcPts val="0"/>
              </a:spcBef>
              <a:defRPr sz="24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94" name="“Type a quote here.”"/>
          <p:cNvSpPr txBox="1"/>
          <p:nvPr>
            <p:ph type="body" sz="quarter" idx="13"/>
          </p:nvPr>
        </p:nvSpPr>
        <p:spPr>
          <a:xfrm>
            <a:off x="1270000" y="4267200"/>
            <a:ext cx="10464800" cy="685800"/>
          </a:xfrm>
          <a:prstGeom prst="rect">
            <a:avLst/>
          </a:prstGeom>
        </p:spPr>
        <p:txBody>
          <a:bodyPr/>
          <a:lstStyle/>
          <a:p>
            <a:pPr marL="0" indent="0" algn="ctr">
              <a:spcBef>
                <a:spcPts val="0"/>
              </a:spcBef>
              <a:buSzTx/>
              <a:buNone/>
              <a:defRPr sz="3800"/>
            </a:pP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2999419"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xfrm>
            <a:off x="952500" y="393700"/>
            <a:ext cx="11099800" cy="2159000"/>
          </a:xfrm>
          <a:prstGeom prst="rect">
            <a:avLst/>
          </a:prstGeom>
        </p:spPr>
        <p:txBody>
          <a:bodyPr/>
          <a:lstStyle/>
          <a:p>
            <a:pPr/>
            <a:r>
              <a:t>Title Text</a:t>
            </a:r>
          </a:p>
        </p:txBody>
      </p:sp>
      <p:sp>
        <p:nvSpPr>
          <p:cNvPr id="67" name="Body Level One…"/>
          <p:cNvSpPr txBox="1"/>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half" idx="13"/>
          </p:nvPr>
        </p:nvSpPr>
        <p:spPr>
          <a:xfrm>
            <a:off x="952500" y="889000"/>
            <a:ext cx="5334000" cy="79756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5092700"/>
            <a:ext cx="5334000" cy="3771900"/>
          </a:xfrm>
          <a:prstGeom prst="rect">
            <a:avLst/>
          </a:prstGeom>
        </p:spPr>
        <p:txBody>
          <a:bodyPr lIns="91439" tIns="45719" rIns="91439" bIns="45719" anchor="t">
            <a:noAutofit/>
          </a:bodyPr>
          <a:lstStyle/>
          <a:p>
            <a:pPr/>
          </a:p>
        </p:txBody>
      </p:sp>
      <p:sp>
        <p:nvSpPr>
          <p:cNvPr id="85" name="Image"/>
          <p:cNvSpPr/>
          <p:nvPr>
            <p:ph type="pic" sz="quarter" idx="15"/>
          </p:nvPr>
        </p:nvSpPr>
        <p:spPr>
          <a:xfrm>
            <a:off x="6724518" y="889000"/>
            <a:ext cx="5334002" cy="37719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11798" y="9251950"/>
            <a:ext cx="368504" cy="381000"/>
          </a:xfrm>
          <a:prstGeom prst="rect">
            <a:avLst/>
          </a:prstGeom>
          <a:ln w="12700">
            <a:miter lim="400000"/>
          </a:ln>
        </p:spPr>
        <p:txBody>
          <a:bodyPr wrap="none" lIns="50800" tIns="50800" rIns="50800" bIns="50800">
            <a:normAutofit fontScale="100000" lnSpcReduction="0"/>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Helvetica Light"/>
          <a:ea typeface="Helvetica Light"/>
          <a:cs typeface="Helvetica Light"/>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7.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8.png"/><Relationship Id="rId4" Type="http://schemas.openxmlformats.org/officeDocument/2006/relationships/image" Target="../media/image9.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8.png"/><Relationship Id="rId4" Type="http://schemas.openxmlformats.org/officeDocument/2006/relationships/image" Target="../media/image9.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Calculate the band dispersion and the density of states for the Kagome and pyrochlore lattices. We assume that there is one orbital on each lattice site. The hopping amplitude between nearest neighbors is t  and 0 between any further neighbors, i.e. hopping take place only of the marked bonds in the lattice.…"/>
          <p:cNvSpPr txBox="1"/>
          <p:nvPr/>
        </p:nvSpPr>
        <p:spPr>
          <a:xfrm>
            <a:off x="446615" y="1184010"/>
            <a:ext cx="12098870" cy="289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Calculate the band dispersion and the density of states for the Kagome and pyrochlore lattices</a:t>
            </a:r>
            <a:r>
              <a:rPr b="0"/>
              <a:t>. We assume that there is one orbital on each lattice site and the site energy is 0. The hopping amplitude between nearest neighbors is </a:t>
            </a:r>
            <a:r>
              <a:rPr b="0" i="1"/>
              <a:t>t=1  </a:t>
            </a:r>
            <a:r>
              <a:rPr b="0"/>
              <a:t>and 0</a:t>
            </a:r>
            <a:r>
              <a:rPr b="0" i="1"/>
              <a:t> </a:t>
            </a:r>
            <a:r>
              <a:rPr b="0"/>
              <a:t>between any further neighbors, i.e. hopping take place only of the marked bonds in the lattice.</a:t>
            </a:r>
          </a:p>
          <a:p>
            <a:pPr algn="l" defTabSz="457200">
              <a:defRPr sz="1800">
                <a:latin typeface="+mj-lt"/>
                <a:ea typeface="+mj-ea"/>
                <a:cs typeface="+mj-cs"/>
                <a:sym typeface="Helvetica"/>
              </a:defRPr>
            </a:pPr>
          </a:p>
          <a:p>
            <a:pPr algn="l" defTabSz="457200">
              <a:defRPr sz="1800">
                <a:latin typeface="+mj-lt"/>
                <a:ea typeface="+mj-ea"/>
                <a:cs typeface="+mj-cs"/>
                <a:sym typeface="Helvetica"/>
              </a:defRPr>
            </a:pPr>
            <a:r>
              <a:rPr b="1"/>
              <a:t>Add a site potential. </a:t>
            </a:r>
            <a:r>
              <a:t>On the red sublattice ad a site potential </a:t>
            </a:r>
            <a:r>
              <a:rPr b="1" i="1"/>
              <a:t>E </a:t>
            </a:r>
            <a:r>
              <a:t>and plot the bandstructures for values </a:t>
            </a:r>
            <a:r>
              <a:rPr i="1"/>
              <a:t>E </a:t>
            </a:r>
            <a:r>
              <a:t>= 0, 0.2, 0.4, 0.6, and 8.</a:t>
            </a:r>
            <a:r>
              <a:t> </a:t>
            </a:r>
          </a:p>
          <a:p>
            <a:pPr algn="l" defTabSz="457200">
              <a:defRPr sz="1800">
                <a:latin typeface="+mj-lt"/>
                <a:ea typeface="+mj-ea"/>
                <a:cs typeface="+mj-cs"/>
                <a:sym typeface="Helvetica"/>
              </a:defRPr>
            </a:pPr>
          </a:p>
          <a:p>
            <a:pPr algn="l" defTabSz="457200">
              <a:defRPr sz="1800">
                <a:latin typeface="+mj-lt"/>
                <a:ea typeface="+mj-ea"/>
                <a:cs typeface="+mj-cs"/>
                <a:sym typeface="Helvetica"/>
              </a:defRPr>
            </a:pPr>
            <a:r>
              <a:t>Hint: Identify the periodic lattice and its unit cell, perform the Fourier transformation, solve the eigenvalue problem for each k-vector. To calculate DOS for a uniform k-mesh in the primitive cell of reciprocal lattice and compute a histogram of the eigenenergies arising on this mesh. Use a finer mesh for smoother DOS.</a:t>
            </a:r>
          </a:p>
        </p:txBody>
      </p:sp>
      <p:sp>
        <p:nvSpPr>
          <p:cNvPr id="120" name="Kagome and pyrochlore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Kagome and pyrochlore lattice</a:t>
            </a:r>
          </a:p>
        </p:txBody>
      </p:sp>
      <p:sp>
        <p:nvSpPr>
          <p:cNvPr id="121" name="kagome lattice (2D)"/>
          <p:cNvSpPr txBox="1"/>
          <p:nvPr/>
        </p:nvSpPr>
        <p:spPr>
          <a:xfrm>
            <a:off x="-1592561" y="4368800"/>
            <a:ext cx="8915401" cy="609600"/>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kagome lattice (2D)</a:t>
            </a:r>
          </a:p>
        </p:txBody>
      </p:sp>
      <p:sp>
        <p:nvSpPr>
          <p:cNvPr id="122" name="pyrochlore lattice (3D)"/>
          <p:cNvSpPr txBox="1"/>
          <p:nvPr/>
        </p:nvSpPr>
        <p:spPr>
          <a:xfrm>
            <a:off x="5024966" y="4368800"/>
            <a:ext cx="8915401" cy="609600"/>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pyrochlore lattice (3D)</a:t>
            </a:r>
          </a:p>
        </p:txBody>
      </p:sp>
      <p:sp>
        <p:nvSpPr>
          <p:cNvPr id="123"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137" name="Group"/>
          <p:cNvGrpSpPr/>
          <p:nvPr/>
        </p:nvGrpSpPr>
        <p:grpSpPr>
          <a:xfrm>
            <a:off x="869052" y="5597789"/>
            <a:ext cx="3992176" cy="3520811"/>
            <a:chOff x="0" y="0"/>
            <a:chExt cx="3992174" cy="3520810"/>
          </a:xfrm>
        </p:grpSpPr>
        <p:pic>
          <p:nvPicPr>
            <p:cNvPr id="124" name="Image" descr="Image"/>
            <p:cNvPicPr>
              <a:picLocks noChangeAspect="1"/>
            </p:cNvPicPr>
            <p:nvPr/>
          </p:nvPicPr>
          <p:blipFill>
            <a:blip r:embed="rId2">
              <a:extLst/>
            </a:blip>
            <a:stretch>
              <a:fillRect/>
            </a:stretch>
          </p:blipFill>
          <p:spPr>
            <a:xfrm>
              <a:off x="0" y="73334"/>
              <a:ext cx="3992175" cy="3371277"/>
            </a:xfrm>
            <a:prstGeom prst="rect">
              <a:avLst/>
            </a:prstGeom>
            <a:ln w="12700" cap="flat">
              <a:noFill/>
              <a:miter lim="400000"/>
            </a:ln>
            <a:effectLst/>
          </p:spPr>
        </p:pic>
        <p:grpSp>
          <p:nvGrpSpPr>
            <p:cNvPr id="128" name="Group"/>
            <p:cNvGrpSpPr/>
            <p:nvPr/>
          </p:nvGrpSpPr>
          <p:grpSpPr>
            <a:xfrm>
              <a:off x="908947" y="2108200"/>
              <a:ext cx="2832101" cy="371211"/>
              <a:chOff x="0" y="0"/>
              <a:chExt cx="2832100" cy="371210"/>
            </a:xfrm>
          </p:grpSpPr>
          <p:sp>
            <p:nvSpPr>
              <p:cNvPr id="125" name="Circle"/>
              <p:cNvSpPr/>
              <p:nvPr/>
            </p:nvSpPr>
            <p:spPr>
              <a:xfrm>
                <a:off x="0" y="15610"/>
                <a:ext cx="355600"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26" name="Circle"/>
              <p:cNvSpPr/>
              <p:nvPr/>
            </p:nvSpPr>
            <p:spPr>
              <a:xfrm>
                <a:off x="1238250" y="0"/>
                <a:ext cx="355600" cy="355600"/>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27" name="Circle"/>
              <p:cNvSpPr/>
              <p:nvPr/>
            </p:nvSpPr>
            <p:spPr>
              <a:xfrm>
                <a:off x="2476500" y="2910"/>
                <a:ext cx="355600"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grpSp>
        <p:sp>
          <p:nvSpPr>
            <p:cNvPr id="129" name="Circle"/>
            <p:cNvSpPr/>
            <p:nvPr/>
          </p:nvSpPr>
          <p:spPr>
            <a:xfrm>
              <a:off x="1575697" y="3162300"/>
              <a:ext cx="355601" cy="355600"/>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30" name="Circle"/>
            <p:cNvSpPr/>
            <p:nvPr/>
          </p:nvSpPr>
          <p:spPr>
            <a:xfrm>
              <a:off x="2813947" y="3165210"/>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grpSp>
          <p:nvGrpSpPr>
            <p:cNvPr id="134" name="Group"/>
            <p:cNvGrpSpPr/>
            <p:nvPr/>
          </p:nvGrpSpPr>
          <p:grpSpPr>
            <a:xfrm>
              <a:off x="261247" y="1060450"/>
              <a:ext cx="2832101" cy="371211"/>
              <a:chOff x="0" y="0"/>
              <a:chExt cx="2832100" cy="371210"/>
            </a:xfrm>
          </p:grpSpPr>
          <p:sp>
            <p:nvSpPr>
              <p:cNvPr id="131" name="Circle"/>
              <p:cNvSpPr/>
              <p:nvPr/>
            </p:nvSpPr>
            <p:spPr>
              <a:xfrm>
                <a:off x="0" y="15610"/>
                <a:ext cx="355600"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32" name="Circle"/>
              <p:cNvSpPr/>
              <p:nvPr/>
            </p:nvSpPr>
            <p:spPr>
              <a:xfrm>
                <a:off x="1238250" y="0"/>
                <a:ext cx="355600" cy="355600"/>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33" name="Circle"/>
              <p:cNvSpPr/>
              <p:nvPr/>
            </p:nvSpPr>
            <p:spPr>
              <a:xfrm>
                <a:off x="2476500" y="2910"/>
                <a:ext cx="355600"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grpSp>
        <p:sp>
          <p:nvSpPr>
            <p:cNvPr id="135" name="Circle"/>
            <p:cNvSpPr/>
            <p:nvPr/>
          </p:nvSpPr>
          <p:spPr>
            <a:xfrm>
              <a:off x="845447" y="15610"/>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36" name="Circle"/>
            <p:cNvSpPr/>
            <p:nvPr/>
          </p:nvSpPr>
          <p:spPr>
            <a:xfrm>
              <a:off x="2083697" y="0"/>
              <a:ext cx="355601" cy="355600"/>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grpSp>
      <p:grpSp>
        <p:nvGrpSpPr>
          <p:cNvPr id="147" name="Group"/>
          <p:cNvGrpSpPr/>
          <p:nvPr/>
        </p:nvGrpSpPr>
        <p:grpSpPr>
          <a:xfrm>
            <a:off x="7308601" y="5027838"/>
            <a:ext cx="4824134" cy="4243162"/>
            <a:chOff x="0" y="0"/>
            <a:chExt cx="4824133" cy="4243161"/>
          </a:xfrm>
        </p:grpSpPr>
        <p:pic>
          <p:nvPicPr>
            <p:cNvPr id="138" name="Image" descr="Image"/>
            <p:cNvPicPr>
              <a:picLocks noChangeAspect="1"/>
            </p:cNvPicPr>
            <p:nvPr/>
          </p:nvPicPr>
          <p:blipFill>
            <a:blip r:embed="rId3">
              <a:extLst/>
            </a:blip>
            <a:stretch>
              <a:fillRect/>
            </a:stretch>
          </p:blipFill>
          <p:spPr>
            <a:xfrm>
              <a:off x="0" y="0"/>
              <a:ext cx="4824134" cy="4243162"/>
            </a:xfrm>
            <a:prstGeom prst="rect">
              <a:avLst/>
            </a:prstGeom>
            <a:ln w="12700" cap="flat">
              <a:noFill/>
              <a:miter lim="400000"/>
            </a:ln>
            <a:effectLst/>
          </p:spPr>
        </p:pic>
        <p:sp>
          <p:nvSpPr>
            <p:cNvPr id="139" name="Circle"/>
            <p:cNvSpPr/>
            <p:nvPr/>
          </p:nvSpPr>
          <p:spPr>
            <a:xfrm>
              <a:off x="3448298" y="129676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40" name="Circle"/>
            <p:cNvSpPr/>
            <p:nvPr/>
          </p:nvSpPr>
          <p:spPr>
            <a:xfrm>
              <a:off x="4222998" y="153806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41" name="Circle"/>
            <p:cNvSpPr/>
            <p:nvPr/>
          </p:nvSpPr>
          <p:spPr>
            <a:xfrm>
              <a:off x="1968748" y="180476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42" name="Circle"/>
            <p:cNvSpPr/>
            <p:nvPr/>
          </p:nvSpPr>
          <p:spPr>
            <a:xfrm>
              <a:off x="1930648" y="280515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43" name="Circle"/>
            <p:cNvSpPr/>
            <p:nvPr/>
          </p:nvSpPr>
          <p:spPr>
            <a:xfrm>
              <a:off x="2711698" y="306206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44" name="Circle"/>
            <p:cNvSpPr/>
            <p:nvPr/>
          </p:nvSpPr>
          <p:spPr>
            <a:xfrm>
              <a:off x="2724398" y="8735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45" name="Circle"/>
            <p:cNvSpPr/>
            <p:nvPr/>
          </p:nvSpPr>
          <p:spPr>
            <a:xfrm>
              <a:off x="1200398" y="153806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sp>
          <p:nvSpPr>
            <p:cNvPr id="146" name="Circle"/>
            <p:cNvSpPr/>
            <p:nvPr/>
          </p:nvSpPr>
          <p:spPr>
            <a:xfrm>
              <a:off x="451098" y="3303361"/>
              <a:ext cx="355601" cy="355601"/>
            </a:xfrm>
            <a:prstGeom prst="ellipse">
              <a:avLst/>
            </a:prstGeom>
            <a:noFill/>
            <a:ln w="25400" cap="flat">
              <a:solidFill>
                <a:srgbClr val="FF2600"/>
              </a:solidFill>
              <a:prstDash val="solid"/>
              <a:round/>
            </a:ln>
            <a:effectLst/>
          </p:spPr>
          <p:txBody>
            <a:bodyPr wrap="square" lIns="50800" tIns="50800" rIns="50800" bIns="50800" numCol="1" anchor="ctr">
              <a:noAutofit/>
            </a:bodyPr>
            <a:lstStyle/>
            <a:p>
              <a:pPr/>
            </a:p>
          </p:txBody>
        </p:sp>
      </p:gr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Calculate the band dispersion and density of states for the lattices in the picture. There are two distinct lattice sites with energies Ea (black) and Eb (red) and two hopping amplitudes t (full) and t’ (dotted). Perform the calculation…"/>
          <p:cNvSpPr txBox="1"/>
          <p:nvPr/>
        </p:nvSpPr>
        <p:spPr>
          <a:xfrm>
            <a:off x="300565" y="1555771"/>
            <a:ext cx="12098870" cy="345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Calculate the band dispersion and density of states for the lattices in the picture</a:t>
            </a:r>
            <a:r>
              <a:rPr b="0"/>
              <a:t>. There are two distinct lattice sites with energies E</a:t>
            </a:r>
            <a:r>
              <a:rPr b="0" baseline="-5998"/>
              <a:t>a</a:t>
            </a:r>
            <a:r>
              <a:rPr b="0"/>
              <a:t> (black) and E</a:t>
            </a:r>
            <a:r>
              <a:rPr b="0" baseline="-5998"/>
              <a:t>b</a:t>
            </a:r>
            <a:r>
              <a:rPr b="0"/>
              <a:t> (red) and two hopping amplitudes t (full) and t’ (dotted). Perform the calculation</a:t>
            </a:r>
          </a:p>
          <a:p>
            <a:pPr algn="l" defTabSz="457200">
              <a:defRPr sz="1800">
                <a:latin typeface="+mj-lt"/>
                <a:ea typeface="+mj-ea"/>
                <a:cs typeface="+mj-cs"/>
                <a:sym typeface="Helvetica"/>
              </a:defRPr>
            </a:pPr>
            <a:r>
              <a:t>for </a:t>
            </a:r>
          </a:p>
          <a:p>
            <a:pPr algn="l" defTabSz="457200">
              <a:defRPr sz="1800">
                <a:latin typeface="+mj-lt"/>
                <a:ea typeface="+mj-ea"/>
                <a:cs typeface="+mj-cs"/>
                <a:sym typeface="Helvetica"/>
              </a:defRPr>
            </a:pPr>
            <a:r>
              <a:t>E</a:t>
            </a:r>
            <a:r>
              <a:rPr baseline="-5998"/>
              <a:t>a</a:t>
            </a:r>
            <a:r>
              <a:t> = E</a:t>
            </a:r>
            <a:r>
              <a:rPr baseline="-5998"/>
              <a:t>b</a:t>
            </a:r>
            <a:r>
              <a:t>  and t=t’</a:t>
            </a:r>
          </a:p>
          <a:p>
            <a:pPr algn="l" defTabSz="457200">
              <a:defRPr sz="1800">
                <a:latin typeface="+mj-lt"/>
                <a:ea typeface="+mj-ea"/>
                <a:cs typeface="+mj-cs"/>
                <a:sym typeface="Helvetica"/>
              </a:defRPr>
            </a:pPr>
          </a:p>
          <a:p>
            <a:pPr algn="l" defTabSz="457200">
              <a:defRPr sz="1800">
                <a:latin typeface="+mj-lt"/>
                <a:ea typeface="+mj-ea"/>
                <a:cs typeface="+mj-cs"/>
                <a:sym typeface="Helvetica"/>
              </a:defRPr>
            </a:pPr>
            <a:r>
              <a:t>E</a:t>
            </a:r>
            <a:r>
              <a:rPr baseline="-5998"/>
              <a:t>a</a:t>
            </a:r>
            <a:r>
              <a:t> = E</a:t>
            </a:r>
            <a:r>
              <a:rPr baseline="-5998"/>
              <a:t>b</a:t>
            </a:r>
            <a:r>
              <a:t>  and t=2t’=1</a:t>
            </a:r>
          </a:p>
          <a:p>
            <a:pPr algn="l" defTabSz="457200">
              <a:defRPr sz="1800">
                <a:latin typeface="+mj-lt"/>
                <a:ea typeface="+mj-ea"/>
                <a:cs typeface="+mj-cs"/>
                <a:sym typeface="Helvetica"/>
              </a:defRPr>
            </a:pPr>
          </a:p>
          <a:p>
            <a:pPr algn="l" defTabSz="457200">
              <a:defRPr sz="1800">
                <a:latin typeface="+mj-lt"/>
                <a:ea typeface="+mj-ea"/>
                <a:cs typeface="+mj-cs"/>
                <a:sym typeface="Helvetica"/>
              </a:defRPr>
            </a:pPr>
            <a:r>
              <a:t>E</a:t>
            </a:r>
            <a:r>
              <a:rPr baseline="-5998"/>
              <a:t>a</a:t>
            </a:r>
            <a:r>
              <a:t> = 2t+E</a:t>
            </a:r>
            <a:r>
              <a:rPr baseline="-5998"/>
              <a:t>b</a:t>
            </a:r>
            <a:r>
              <a:t>  and t=2t’=1</a:t>
            </a:r>
          </a:p>
          <a:p>
            <a:pPr algn="l" defTabSz="457200">
              <a:defRPr sz="1800">
                <a:latin typeface="+mj-lt"/>
                <a:ea typeface="+mj-ea"/>
                <a:cs typeface="+mj-cs"/>
                <a:sym typeface="Helvetica"/>
              </a:defRPr>
            </a:pPr>
          </a:p>
          <a:p>
            <a:pPr algn="l" defTabSz="457200">
              <a:defRPr sz="1800">
                <a:latin typeface="+mj-lt"/>
                <a:ea typeface="+mj-ea"/>
                <a:cs typeface="+mj-cs"/>
                <a:sym typeface="Helvetica"/>
              </a:defRPr>
            </a:pPr>
            <a:r>
              <a:t>Hint: Identify the periodic lattice and its unit cell, perform the Fourier transformation, solve the eigenvalue problem for each k-vector. To calculate DOS for a uniform k-mesh in the primitive cell of reciprocal lattice and compute a histogram of the eigenenergies arising on this mesh. Use a finer mesh for smoother DOS.</a:t>
            </a:r>
          </a:p>
        </p:txBody>
      </p:sp>
      <p:sp>
        <p:nvSpPr>
          <p:cNvPr id="150" name="Intercalated Kagome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Intercalated Kagome lattice</a:t>
            </a:r>
          </a:p>
        </p:txBody>
      </p:sp>
      <p:pic>
        <p:nvPicPr>
          <p:cNvPr id="151" name="Image" descr="Image"/>
          <p:cNvPicPr>
            <a:picLocks noChangeAspect="1"/>
          </p:cNvPicPr>
          <p:nvPr/>
        </p:nvPicPr>
        <p:blipFill>
          <a:blip r:embed="rId2">
            <a:extLst/>
          </a:blip>
          <a:stretch>
            <a:fillRect/>
          </a:stretch>
        </p:blipFill>
        <p:spPr>
          <a:xfrm>
            <a:off x="869052" y="5671123"/>
            <a:ext cx="3992176" cy="3371277"/>
          </a:xfrm>
          <a:prstGeom prst="rect">
            <a:avLst/>
          </a:prstGeom>
          <a:ln w="12700">
            <a:miter lim="400000"/>
          </a:ln>
        </p:spPr>
      </p:pic>
      <p:grpSp>
        <p:nvGrpSpPr>
          <p:cNvPr id="156" name="Group"/>
          <p:cNvGrpSpPr/>
          <p:nvPr/>
        </p:nvGrpSpPr>
        <p:grpSpPr>
          <a:xfrm>
            <a:off x="1269323" y="6247203"/>
            <a:ext cx="1296117" cy="1144403"/>
            <a:chOff x="0" y="0"/>
            <a:chExt cx="1296116" cy="1144402"/>
          </a:xfrm>
        </p:grpSpPr>
        <p:sp>
          <p:nvSpPr>
            <p:cNvPr id="152" name="Line"/>
            <p:cNvSpPr/>
            <p:nvPr/>
          </p:nvSpPr>
          <p:spPr>
            <a:xfrm flipH="1" flipV="1">
              <a:off x="318445" y="34627"/>
              <a:ext cx="684625" cy="1100548"/>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53" name="Line"/>
            <p:cNvSpPr/>
            <p:nvPr/>
          </p:nvSpPr>
          <p:spPr>
            <a:xfrm flipH="1" flipV="1">
              <a:off x="-1" y="572199"/>
              <a:ext cx="1296117" cy="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54" name="Line"/>
            <p:cNvSpPr/>
            <p:nvPr/>
          </p:nvSpPr>
          <p:spPr>
            <a:xfrm flipH="1">
              <a:off x="356513" y="-1"/>
              <a:ext cx="608490" cy="114440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55" name="Oval"/>
            <p:cNvSpPr/>
            <p:nvPr/>
          </p:nvSpPr>
          <p:spPr>
            <a:xfrm>
              <a:off x="537526" y="436567"/>
              <a:ext cx="246463" cy="271267"/>
            </a:xfrm>
            <a:prstGeom prst="ellipse">
              <a:avLst/>
            </a:prstGeom>
            <a:solidFill>
              <a:schemeClr val="accent5"/>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grpSp>
      <p:grpSp>
        <p:nvGrpSpPr>
          <p:cNvPr id="161" name="Group"/>
          <p:cNvGrpSpPr/>
          <p:nvPr/>
        </p:nvGrpSpPr>
        <p:grpSpPr>
          <a:xfrm>
            <a:off x="1929723" y="7297070"/>
            <a:ext cx="1296117" cy="1144403"/>
            <a:chOff x="0" y="0"/>
            <a:chExt cx="1296116" cy="1144402"/>
          </a:xfrm>
        </p:grpSpPr>
        <p:sp>
          <p:nvSpPr>
            <p:cNvPr id="157" name="Line"/>
            <p:cNvSpPr/>
            <p:nvPr/>
          </p:nvSpPr>
          <p:spPr>
            <a:xfrm flipH="1" flipV="1">
              <a:off x="318445" y="34627"/>
              <a:ext cx="684625" cy="1100548"/>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58" name="Line"/>
            <p:cNvSpPr/>
            <p:nvPr/>
          </p:nvSpPr>
          <p:spPr>
            <a:xfrm flipH="1" flipV="1">
              <a:off x="-1" y="572199"/>
              <a:ext cx="1296117" cy="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59" name="Line"/>
            <p:cNvSpPr/>
            <p:nvPr/>
          </p:nvSpPr>
          <p:spPr>
            <a:xfrm flipH="1">
              <a:off x="356513" y="-1"/>
              <a:ext cx="608490" cy="114440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60" name="Oval"/>
            <p:cNvSpPr/>
            <p:nvPr/>
          </p:nvSpPr>
          <p:spPr>
            <a:xfrm>
              <a:off x="537526" y="436567"/>
              <a:ext cx="246463" cy="271267"/>
            </a:xfrm>
            <a:prstGeom prst="ellipse">
              <a:avLst/>
            </a:prstGeom>
            <a:solidFill>
              <a:schemeClr val="accent5"/>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grpSp>
      <p:grpSp>
        <p:nvGrpSpPr>
          <p:cNvPr id="166" name="Group"/>
          <p:cNvGrpSpPr/>
          <p:nvPr/>
        </p:nvGrpSpPr>
        <p:grpSpPr>
          <a:xfrm>
            <a:off x="3148923" y="7297070"/>
            <a:ext cx="1296117" cy="1144403"/>
            <a:chOff x="0" y="0"/>
            <a:chExt cx="1296116" cy="1144402"/>
          </a:xfrm>
        </p:grpSpPr>
        <p:sp>
          <p:nvSpPr>
            <p:cNvPr id="162" name="Line"/>
            <p:cNvSpPr/>
            <p:nvPr/>
          </p:nvSpPr>
          <p:spPr>
            <a:xfrm flipH="1" flipV="1">
              <a:off x="318445" y="34627"/>
              <a:ext cx="684625" cy="1100548"/>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63" name="Line"/>
            <p:cNvSpPr/>
            <p:nvPr/>
          </p:nvSpPr>
          <p:spPr>
            <a:xfrm flipH="1" flipV="1">
              <a:off x="-1" y="572199"/>
              <a:ext cx="1296117" cy="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64" name="Line"/>
            <p:cNvSpPr/>
            <p:nvPr/>
          </p:nvSpPr>
          <p:spPr>
            <a:xfrm flipH="1">
              <a:off x="356513" y="-1"/>
              <a:ext cx="608490" cy="114440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65" name="Oval"/>
            <p:cNvSpPr/>
            <p:nvPr/>
          </p:nvSpPr>
          <p:spPr>
            <a:xfrm>
              <a:off x="537526" y="436567"/>
              <a:ext cx="246463" cy="271267"/>
            </a:xfrm>
            <a:prstGeom prst="ellipse">
              <a:avLst/>
            </a:prstGeom>
            <a:solidFill>
              <a:schemeClr val="accent5"/>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grpSp>
      <p:grpSp>
        <p:nvGrpSpPr>
          <p:cNvPr id="171" name="Group"/>
          <p:cNvGrpSpPr/>
          <p:nvPr/>
        </p:nvGrpSpPr>
        <p:grpSpPr>
          <a:xfrm>
            <a:off x="2522389" y="6247203"/>
            <a:ext cx="1296117" cy="1144403"/>
            <a:chOff x="0" y="0"/>
            <a:chExt cx="1296116" cy="1144402"/>
          </a:xfrm>
        </p:grpSpPr>
        <p:sp>
          <p:nvSpPr>
            <p:cNvPr id="167" name="Line"/>
            <p:cNvSpPr/>
            <p:nvPr/>
          </p:nvSpPr>
          <p:spPr>
            <a:xfrm flipH="1" flipV="1">
              <a:off x="318445" y="34627"/>
              <a:ext cx="684625" cy="1100548"/>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68" name="Line"/>
            <p:cNvSpPr/>
            <p:nvPr/>
          </p:nvSpPr>
          <p:spPr>
            <a:xfrm flipH="1" flipV="1">
              <a:off x="-1" y="572199"/>
              <a:ext cx="1296117" cy="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69" name="Line"/>
            <p:cNvSpPr/>
            <p:nvPr/>
          </p:nvSpPr>
          <p:spPr>
            <a:xfrm flipH="1">
              <a:off x="356513" y="-1"/>
              <a:ext cx="608490" cy="1144403"/>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70" name="Oval"/>
            <p:cNvSpPr/>
            <p:nvPr/>
          </p:nvSpPr>
          <p:spPr>
            <a:xfrm>
              <a:off x="537526" y="436567"/>
              <a:ext cx="246463" cy="271267"/>
            </a:xfrm>
            <a:prstGeom prst="ellipse">
              <a:avLst/>
            </a:prstGeom>
            <a:solidFill>
              <a:schemeClr val="accent5"/>
            </a:solidFill>
            <a:ln w="12700" cap="flat">
              <a:noFill/>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grpSp>
      <p:sp>
        <p:nvSpPr>
          <p:cNvPr id="172"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Calculate the band dispersion and density of states for a triangular lattices with 120 def spin order. Consider non-interacting electrons on triangular lattice (calculate the band dispersion and density of states). Add a local exchange field which has a direction as indicated in the picture.…"/>
          <p:cNvSpPr txBox="1"/>
          <p:nvPr/>
        </p:nvSpPr>
        <p:spPr>
          <a:xfrm>
            <a:off x="452965" y="946838"/>
            <a:ext cx="12098870" cy="2057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Calculate the band dispersion and density of states for a triangular lattices with 120 def spin order. </a:t>
            </a:r>
            <a:r>
              <a:rPr b="0"/>
              <a:t>Consider non-interacting electrons on triangular lattice (calculate the band dispersion and density of states). Add a local exchange field which has a direction as indicated in the picture.</a:t>
            </a:r>
          </a:p>
          <a:p>
            <a:pPr algn="l" defTabSz="457200">
              <a:defRPr sz="1800">
                <a:latin typeface="+mj-lt"/>
                <a:ea typeface="+mj-ea"/>
                <a:cs typeface="+mj-cs"/>
                <a:sym typeface="Helvetica"/>
              </a:defRPr>
            </a:pPr>
          </a:p>
          <a:p>
            <a:pPr algn="l" defTabSz="457200">
              <a:defRPr sz="1800">
                <a:latin typeface="+mj-lt"/>
                <a:ea typeface="+mj-ea"/>
                <a:cs typeface="+mj-cs"/>
                <a:sym typeface="Helvetica"/>
              </a:defRPr>
            </a:pPr>
            <a:r>
              <a:t>Hint: Use the enlarged unit cell indicated in the figure. Note that the local term depend on the lattice site (sublattice) and mixes the up and down spin directions (i.e. spin is not a good quantum number). Use t=1 and several different values of b (starting from 0).</a:t>
            </a:r>
          </a:p>
        </p:txBody>
      </p:sp>
      <p:sp>
        <p:nvSpPr>
          <p:cNvPr id="175" name="120 deg order on triangular lattic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120 deg order on triangular lattice</a:t>
            </a:r>
          </a:p>
        </p:txBody>
      </p:sp>
      <p:sp>
        <p:nvSpPr>
          <p:cNvPr id="176"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199" name="Group"/>
          <p:cNvGrpSpPr/>
          <p:nvPr/>
        </p:nvGrpSpPr>
        <p:grpSpPr>
          <a:xfrm>
            <a:off x="376368" y="5555265"/>
            <a:ext cx="4962835" cy="3333370"/>
            <a:chOff x="0" y="0"/>
            <a:chExt cx="4962833" cy="3333369"/>
          </a:xfrm>
        </p:grpSpPr>
        <p:pic>
          <p:nvPicPr>
            <p:cNvPr id="177" name="Image" descr="Image"/>
            <p:cNvPicPr>
              <a:picLocks noChangeAspect="1"/>
            </p:cNvPicPr>
            <p:nvPr/>
          </p:nvPicPr>
          <p:blipFill>
            <a:blip r:embed="rId2">
              <a:extLst/>
            </a:blip>
            <a:stretch>
              <a:fillRect/>
            </a:stretch>
          </p:blipFill>
          <p:spPr>
            <a:xfrm>
              <a:off x="342592" y="0"/>
              <a:ext cx="4620242" cy="3232097"/>
            </a:xfrm>
            <a:prstGeom prst="rect">
              <a:avLst/>
            </a:prstGeom>
            <a:ln w="12700" cap="flat">
              <a:noFill/>
              <a:miter lim="400000"/>
            </a:ln>
            <a:effectLst/>
          </p:spPr>
        </p:pic>
        <p:sp>
          <p:nvSpPr>
            <p:cNvPr id="178" name="Line"/>
            <p:cNvSpPr/>
            <p:nvPr/>
          </p:nvSpPr>
          <p:spPr>
            <a:xfrm>
              <a:off x="1179279" y="3002580"/>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79" name="Line"/>
            <p:cNvSpPr/>
            <p:nvPr/>
          </p:nvSpPr>
          <p:spPr>
            <a:xfrm flipH="1" flipV="1">
              <a:off x="2229715" y="2671791"/>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80" name="Line"/>
            <p:cNvSpPr/>
            <p:nvPr/>
          </p:nvSpPr>
          <p:spPr>
            <a:xfrm flipH="1">
              <a:off x="1772543" y="1964258"/>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81" name="Line"/>
            <p:cNvSpPr/>
            <p:nvPr/>
          </p:nvSpPr>
          <p:spPr>
            <a:xfrm flipH="1">
              <a:off x="3119897"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82" name="Line"/>
            <p:cNvSpPr/>
            <p:nvPr/>
          </p:nvSpPr>
          <p:spPr>
            <a:xfrm flipH="1" flipV="1">
              <a:off x="2204315" y="1088766"/>
              <a:ext cx="347136"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83" name="Line"/>
            <p:cNvSpPr/>
            <p:nvPr/>
          </p:nvSpPr>
          <p:spPr>
            <a:xfrm>
              <a:off x="2530260" y="652590"/>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84" name="Line"/>
            <p:cNvSpPr/>
            <p:nvPr/>
          </p:nvSpPr>
          <p:spPr>
            <a:xfrm>
              <a:off x="2530260" y="2260122"/>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85" name="Line"/>
            <p:cNvSpPr/>
            <p:nvPr/>
          </p:nvSpPr>
          <p:spPr>
            <a:xfrm flipH="1">
              <a:off x="3119897" y="1160491"/>
              <a:ext cx="347135" cy="601255"/>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86" name="Line"/>
            <p:cNvSpPr/>
            <p:nvPr/>
          </p:nvSpPr>
          <p:spPr>
            <a:xfrm flipH="1" flipV="1">
              <a:off x="3580513" y="1942033"/>
              <a:ext cx="347135"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87" name="Line"/>
            <p:cNvSpPr/>
            <p:nvPr/>
          </p:nvSpPr>
          <p:spPr>
            <a:xfrm>
              <a:off x="3881241" y="1406854"/>
              <a:ext cx="694269"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88" name="Line"/>
            <p:cNvSpPr/>
            <p:nvPr/>
          </p:nvSpPr>
          <p:spPr>
            <a:xfrm flipH="1" flipV="1">
              <a:off x="3580513" y="334501"/>
              <a:ext cx="347135" cy="601254"/>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89" name="Line"/>
            <p:cNvSpPr/>
            <p:nvPr/>
          </p:nvSpPr>
          <p:spPr>
            <a:xfrm flipH="1">
              <a:off x="4484788" y="35672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90" name="Line"/>
            <p:cNvSpPr/>
            <p:nvPr/>
          </p:nvSpPr>
          <p:spPr>
            <a:xfrm>
              <a:off x="1166579" y="1406854"/>
              <a:ext cx="694268" cy="2"/>
            </a:xfrm>
            <a:prstGeom prst="line">
              <a:avLst/>
            </a:prstGeom>
            <a:noFill/>
            <a:ln w="38100" cap="flat">
              <a:solidFill>
                <a:srgbClr val="FF2600"/>
              </a:solidFill>
              <a:prstDash val="solid"/>
              <a:miter lim="400000"/>
              <a:tailEnd type="triangle" w="med" len="med"/>
            </a:ln>
            <a:effectLst/>
          </p:spPr>
          <p:txBody>
            <a:bodyPr wrap="square" lIns="45718" tIns="45718" rIns="45718" bIns="45718" numCol="1" anchor="t">
              <a:noAutofit/>
            </a:bodyPr>
            <a:lstStyle/>
            <a:p>
              <a:pPr/>
            </a:p>
          </p:txBody>
        </p:sp>
        <p:sp>
          <p:nvSpPr>
            <p:cNvPr id="191" name="Line"/>
            <p:cNvSpPr/>
            <p:nvPr/>
          </p:nvSpPr>
          <p:spPr>
            <a:xfrm flipH="1" flipV="1">
              <a:off x="867439" y="1891233"/>
              <a:ext cx="347136" cy="601255"/>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192" name="Line"/>
            <p:cNvSpPr/>
            <p:nvPr/>
          </p:nvSpPr>
          <p:spPr>
            <a:xfrm flipH="1">
              <a:off x="1772543" y="356999"/>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93" name="Line"/>
            <p:cNvSpPr/>
            <p:nvPr/>
          </p:nvSpPr>
          <p:spPr>
            <a:xfrm flipH="1">
              <a:off x="412958" y="2732116"/>
              <a:ext cx="347135" cy="601254"/>
            </a:xfrm>
            <a:prstGeom prst="line">
              <a:avLst/>
            </a:prstGeom>
            <a:noFill/>
            <a:ln w="38100" cap="flat">
              <a:solidFill>
                <a:srgbClr val="00FA92"/>
              </a:solidFill>
              <a:prstDash val="solid"/>
              <a:miter lim="400000"/>
              <a:tailEnd type="triangle" w="med" len="med"/>
            </a:ln>
            <a:effectLst/>
          </p:spPr>
          <p:txBody>
            <a:bodyPr wrap="square" lIns="45718" tIns="45718" rIns="45718" bIns="45718" numCol="1" anchor="t">
              <a:noAutofit/>
            </a:bodyPr>
            <a:lstStyle/>
            <a:p>
              <a:pPr/>
            </a:p>
          </p:txBody>
        </p:sp>
        <p:sp>
          <p:nvSpPr>
            <p:cNvPr id="194" name="Line"/>
            <p:cNvSpPr/>
            <p:nvPr/>
          </p:nvSpPr>
          <p:spPr>
            <a:xfrm flipH="1" flipV="1">
              <a:off x="2847985" y="637812"/>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5" name="Line"/>
            <p:cNvSpPr/>
            <p:nvPr/>
          </p:nvSpPr>
          <p:spPr>
            <a:xfrm flipH="1" flipV="1">
              <a:off x="1502660" y="1434905"/>
              <a:ext cx="1340586" cy="778604"/>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6" name="Line"/>
            <p:cNvSpPr/>
            <p:nvPr/>
          </p:nvSpPr>
          <p:spPr>
            <a:xfrm flipV="1">
              <a:off x="2873385" y="1428407"/>
              <a:ext cx="1340585"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7" name="Line"/>
            <p:cNvSpPr/>
            <p:nvPr/>
          </p:nvSpPr>
          <p:spPr>
            <a:xfrm flipV="1">
              <a:off x="1464560" y="674349"/>
              <a:ext cx="1340586" cy="778605"/>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198" name="Circle"/>
            <p:cNvSpPr/>
            <p:nvPr/>
          </p:nvSpPr>
          <p:spPr>
            <a:xfrm>
              <a:off x="-1" y="199425"/>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pic>
        <p:nvPicPr>
          <p:cNvPr id="200" name="H_0=t_sum_langle.pdf" descr="H_0=t_sum_langle.pdf"/>
          <p:cNvPicPr>
            <a:picLocks noChangeAspect="1"/>
          </p:cNvPicPr>
          <p:nvPr/>
        </p:nvPicPr>
        <p:blipFill>
          <a:blip r:embed="rId3">
            <a:extLst/>
          </a:blip>
          <a:stretch>
            <a:fillRect/>
          </a:stretch>
        </p:blipFill>
        <p:spPr>
          <a:xfrm>
            <a:off x="729474" y="3772579"/>
            <a:ext cx="3594103" cy="736602"/>
          </a:xfrm>
          <a:prstGeom prst="rect">
            <a:avLst/>
          </a:prstGeom>
          <a:ln w="12700">
            <a:miter lim="400000"/>
          </a:ln>
        </p:spPr>
      </p:pic>
      <p:pic>
        <p:nvPicPr>
          <p:cNvPr id="201" name="H_i(b)=_&amp;_textco.pdf" descr="H_i(b)=_&amp;_textco.pdf"/>
          <p:cNvPicPr>
            <a:picLocks noChangeAspect="1"/>
          </p:cNvPicPr>
          <p:nvPr/>
        </p:nvPicPr>
        <p:blipFill>
          <a:blip r:embed="rId4">
            <a:extLst/>
          </a:blip>
          <a:stretch>
            <a:fillRect/>
          </a:stretch>
        </p:blipFill>
        <p:spPr>
          <a:xfrm>
            <a:off x="7334019" y="3919756"/>
            <a:ext cx="4508502" cy="2247902"/>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Fermions vs hard-core bosons"/>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Fermions vs hard-core bosons</a:t>
            </a:r>
          </a:p>
        </p:txBody>
      </p:sp>
      <p:sp>
        <p:nvSpPr>
          <p:cNvPr id="204" name="Calculate and compare the spectra of non-interacting spinless fermions and had-core bosons on a hexagon…"/>
          <p:cNvSpPr txBox="1"/>
          <p:nvPr/>
        </p:nvSpPr>
        <p:spPr>
          <a:xfrm>
            <a:off x="452965" y="1545166"/>
            <a:ext cx="12098870" cy="121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Calculate and compare the spectra of non-interacting spinless fermions and had-core bosons on a hexagon</a:t>
            </a:r>
          </a:p>
          <a:p>
            <a:pPr algn="l" defTabSz="457200">
              <a:defRPr b="1" sz="1800">
                <a:latin typeface="+mj-lt"/>
                <a:ea typeface="+mj-ea"/>
                <a:cs typeface="+mj-cs"/>
                <a:sym typeface="Helvetica"/>
              </a:defRPr>
            </a:pPr>
            <a:r>
              <a:t>and 3x3 square lattice with periodic boundary conditions. </a:t>
            </a:r>
            <a:r>
              <a:rPr b="0"/>
              <a:t>For hexagon</a:t>
            </a:r>
            <a:r>
              <a:t> </a:t>
            </a:r>
            <a:r>
              <a:rPr b="0"/>
              <a:t>consider the nearest-neighbor (nn) hopping t=1 and next-neighbor hopping t’=0 and t’=t. For the 3x3 lattice consider only nn hopping. Study all possible charge sectors, i.e., N=0,1,….,6 (or up to 9). Hard-core boson obey bosonic anti-commutation relations:</a:t>
            </a:r>
          </a:p>
        </p:txBody>
      </p:sp>
      <p:pic>
        <p:nvPicPr>
          <p:cNvPr id="205" name="Image" descr="Image"/>
          <p:cNvPicPr>
            <a:picLocks noChangeAspect="1"/>
          </p:cNvPicPr>
          <p:nvPr/>
        </p:nvPicPr>
        <p:blipFill>
          <a:blip r:embed="rId2">
            <a:extLst/>
          </a:blip>
          <a:stretch>
            <a:fillRect/>
          </a:stretch>
        </p:blipFill>
        <p:spPr>
          <a:xfrm>
            <a:off x="14875932" y="3143250"/>
            <a:ext cx="469902" cy="292100"/>
          </a:xfrm>
          <a:prstGeom prst="rect">
            <a:avLst/>
          </a:prstGeom>
          <a:ln w="12700">
            <a:miter lim="400000"/>
          </a:ln>
        </p:spPr>
      </p:pic>
      <p:sp>
        <p:nvSpPr>
          <p:cNvPr id="206" name="Hint: The Hilbert space of hard-core bosons is isomorphic to the Hilbert space of fermions (site double occupancy is forbidden). The fermionic and ‘bosonic’ Hamiltonian in occupation-number basis has the same zeros, but possibly different signs of the non-zero terms."/>
          <p:cNvSpPr txBox="1"/>
          <p:nvPr/>
        </p:nvSpPr>
        <p:spPr>
          <a:xfrm>
            <a:off x="452965" y="7556499"/>
            <a:ext cx="12098870" cy="93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Hint: </a:t>
            </a:r>
            <a:r>
              <a:rPr b="0"/>
              <a:t>The Hilbert space of hard-core bosons is isomorphic to the Hilbert space of fermions (site double occupancy is forbidden). The fermionic and ‘bosonic’ Hamiltonian in occupation-number basis has the same zeros, but possibly different signs of the non-zero terms.</a:t>
            </a:r>
          </a:p>
        </p:txBody>
      </p:sp>
      <p:pic>
        <p:nvPicPr>
          <p:cNvPr id="207" name="Image" descr="Image"/>
          <p:cNvPicPr>
            <a:picLocks noChangeAspect="1"/>
          </p:cNvPicPr>
          <p:nvPr/>
        </p:nvPicPr>
        <p:blipFill>
          <a:blip r:embed="rId3">
            <a:extLst/>
          </a:blip>
          <a:stretch>
            <a:fillRect/>
          </a:stretch>
        </p:blipFill>
        <p:spPr>
          <a:xfrm>
            <a:off x="4442883" y="2863850"/>
            <a:ext cx="4305302" cy="850900"/>
          </a:xfrm>
          <a:prstGeom prst="rect">
            <a:avLst/>
          </a:prstGeom>
          <a:ln w="12700">
            <a:miter lim="400000"/>
          </a:ln>
        </p:spPr>
      </p:pic>
      <p:grpSp>
        <p:nvGrpSpPr>
          <p:cNvPr id="213" name="Group"/>
          <p:cNvGrpSpPr/>
          <p:nvPr/>
        </p:nvGrpSpPr>
        <p:grpSpPr>
          <a:xfrm>
            <a:off x="5540447" y="4136132"/>
            <a:ext cx="2110172" cy="2675137"/>
            <a:chOff x="150522" y="0"/>
            <a:chExt cx="2110171" cy="2675136"/>
          </a:xfrm>
        </p:grpSpPr>
        <p:sp>
          <p:nvSpPr>
            <p:cNvPr id="208" name="Polygon"/>
            <p:cNvSpPr/>
            <p:nvPr/>
          </p:nvSpPr>
          <p:spPr>
            <a:xfrm>
              <a:off x="150522" y="234950"/>
              <a:ext cx="2110172" cy="244018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21600" y="5400"/>
                  </a:lnTo>
                  <a:lnTo>
                    <a:pt x="21600" y="16200"/>
                  </a:lnTo>
                  <a:lnTo>
                    <a:pt x="10800" y="21600"/>
                  </a:lnTo>
                  <a:lnTo>
                    <a:pt x="0" y="16200"/>
                  </a:lnTo>
                  <a:lnTo>
                    <a:pt x="0" y="5400"/>
                  </a:lnTo>
                  <a:close/>
                </a:path>
              </a:pathLst>
            </a:custGeom>
            <a:noFill/>
            <a:ln w="38100" cap="flat">
              <a:solidFill>
                <a:srgbClr val="000000"/>
              </a:solidFill>
              <a:prstDash val="solid"/>
              <a:miter lim="400000"/>
            </a:ln>
            <a:effectLst/>
          </p:spPr>
          <p:txBody>
            <a:bodyPr wrap="square" lIns="50800" tIns="50800" rIns="50800" bIns="50800" numCol="1" anchor="ctr">
              <a:noAutofit/>
            </a:bodyPr>
            <a:lstStyle/>
            <a:p>
              <a:pPr>
                <a:defRPr sz="2400">
                  <a:solidFill>
                    <a:srgbClr val="FFFFFF"/>
                  </a:solidFill>
                </a:defRPr>
              </a:pPr>
            </a:p>
          </p:txBody>
        </p:sp>
        <p:sp>
          <p:nvSpPr>
            <p:cNvPr id="209" name="Triangle"/>
            <p:cNvSpPr/>
            <p:nvPr/>
          </p:nvSpPr>
          <p:spPr>
            <a:xfrm>
              <a:off x="161105" y="259457"/>
              <a:ext cx="2082801" cy="1794981"/>
            </a:xfrm>
            <a:prstGeom prst="triangle">
              <a:avLst/>
            </a:prstGeom>
            <a:noFill/>
            <a:ln w="38100" cap="flat">
              <a:solidFill>
                <a:srgbClr val="000000"/>
              </a:solidFill>
              <a:prstDash val="sysDot"/>
              <a:miter lim="400000"/>
            </a:ln>
            <a:effectLst/>
          </p:spPr>
          <p:txBody>
            <a:bodyPr wrap="square" lIns="50800" tIns="50800" rIns="50800" bIns="50800" numCol="1" anchor="ctr">
              <a:noAutofit/>
            </a:bodyPr>
            <a:lstStyle/>
            <a:p>
              <a:pPr>
                <a:defRPr sz="2400">
                  <a:solidFill>
                    <a:srgbClr val="FFFFFF"/>
                  </a:solidFill>
                </a:defRPr>
              </a:pPr>
            </a:p>
          </p:txBody>
        </p:sp>
        <p:sp>
          <p:nvSpPr>
            <p:cNvPr id="210" name="Triangle"/>
            <p:cNvSpPr/>
            <p:nvPr/>
          </p:nvSpPr>
          <p:spPr>
            <a:xfrm flipH="1" rot="10800000">
              <a:off x="161105" y="857783"/>
              <a:ext cx="2082801" cy="1794982"/>
            </a:xfrm>
            <a:prstGeom prst="triangle">
              <a:avLst/>
            </a:prstGeom>
            <a:noFill/>
            <a:ln w="38100" cap="flat">
              <a:solidFill>
                <a:srgbClr val="000000"/>
              </a:solidFill>
              <a:prstDash val="sysDot"/>
              <a:miter lim="400000"/>
            </a:ln>
            <a:effectLst/>
          </p:spPr>
          <p:txBody>
            <a:bodyPr wrap="square" lIns="50800" tIns="50800" rIns="50800" bIns="50800" numCol="1" anchor="ctr">
              <a:noAutofit/>
            </a:bodyPr>
            <a:lstStyle/>
            <a:p>
              <a:pPr>
                <a:defRPr sz="2400">
                  <a:solidFill>
                    <a:srgbClr val="FFFFFF"/>
                  </a:solidFill>
                </a:defRPr>
              </a:pPr>
            </a:p>
          </p:txBody>
        </p:sp>
        <p:sp>
          <p:nvSpPr>
            <p:cNvPr id="211" name="t"/>
            <p:cNvSpPr txBox="1"/>
            <p:nvPr/>
          </p:nvSpPr>
          <p:spPr>
            <a:xfrm>
              <a:off x="370366" y="0"/>
              <a:ext cx="241402" cy="6477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p>
          </p:txBody>
        </p:sp>
        <p:sp>
          <p:nvSpPr>
            <p:cNvPr id="212" name="t’"/>
            <p:cNvSpPr txBox="1"/>
            <p:nvPr/>
          </p:nvSpPr>
          <p:spPr>
            <a:xfrm>
              <a:off x="1034158" y="823640"/>
              <a:ext cx="342901" cy="647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p>
          </p:txBody>
        </p:sp>
      </p:grpSp>
      <p:sp>
        <p:nvSpPr>
          <p:cNvPr id="214"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Heisenberg  ring"/>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Heisenberg  ring</a:t>
            </a:r>
          </a:p>
        </p:txBody>
      </p:sp>
      <p:sp>
        <p:nvSpPr>
          <p:cNvPr id="217" name="Study the S=1/2 Heisenberg model on the 5-ring and 6-ring using exact diagonalization. Calculate the spin-spin correlation function as a function of temperature."/>
          <p:cNvSpPr txBox="1"/>
          <p:nvPr/>
        </p:nvSpPr>
        <p:spPr>
          <a:xfrm>
            <a:off x="452965" y="1464732"/>
            <a:ext cx="12098870"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Study the S=1/2 and S=1 Heisenberg model on the 5-ring and 6-ring using exact diagonalization. </a:t>
            </a:r>
            <a:r>
              <a:rPr b="0"/>
              <a:t>Calculate the spin-spin correlation function as a function of temperature T.</a:t>
            </a:r>
          </a:p>
        </p:txBody>
      </p:sp>
      <p:pic>
        <p:nvPicPr>
          <p:cNvPr id="218" name="Image" descr="Image"/>
          <p:cNvPicPr>
            <a:picLocks noChangeAspect="1"/>
          </p:cNvPicPr>
          <p:nvPr/>
        </p:nvPicPr>
        <p:blipFill>
          <a:blip r:embed="rId2">
            <a:extLst/>
          </a:blip>
          <a:stretch>
            <a:fillRect/>
          </a:stretch>
        </p:blipFill>
        <p:spPr>
          <a:xfrm>
            <a:off x="14875932" y="3143250"/>
            <a:ext cx="469902" cy="292100"/>
          </a:xfrm>
          <a:prstGeom prst="rect">
            <a:avLst/>
          </a:prstGeom>
          <a:ln w="12700">
            <a:miter lim="400000"/>
          </a:ln>
        </p:spPr>
      </p:pic>
      <p:sp>
        <p:nvSpPr>
          <p:cNvPr id="219" name="Hint: There are two states per site. The local action of S can be represented by Pauli matrices."/>
          <p:cNvSpPr txBox="1"/>
          <p:nvPr/>
        </p:nvSpPr>
        <p:spPr>
          <a:xfrm>
            <a:off x="452965" y="4296143"/>
            <a:ext cx="12098870" cy="93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Hint: </a:t>
            </a:r>
            <a:r>
              <a:rPr b="0"/>
              <a:t>There are two and three states per site for S=1/2 and S=1, respectively. The scalar product </a:t>
            </a:r>
            <a:r>
              <a:rPr i="1"/>
              <a:t>S.</a:t>
            </a:r>
            <a:r>
              <a:rPr i="1"/>
              <a:t>S </a:t>
            </a:r>
            <a:r>
              <a:rPr b="0"/>
              <a:t>can be represented using raising and lowering operators S</a:t>
            </a:r>
            <a:r>
              <a:rPr b="0" baseline="31999"/>
              <a:t>+</a:t>
            </a:r>
            <a:r>
              <a:rPr b="0"/>
              <a:t>, S</a:t>
            </a:r>
            <a:r>
              <a:rPr b="0" baseline="31999"/>
              <a:t>- </a:t>
            </a:r>
            <a:r>
              <a:rPr b="0"/>
              <a:t>and S</a:t>
            </a:r>
            <a:r>
              <a:rPr b="0" baseline="31999"/>
              <a:t>z</a:t>
            </a:r>
            <a:r>
              <a:rPr b="0"/>
              <a:t>. Make sure to use the correct values of the matrix elements. Note that one can set J=1, since only the ratio T/J matters.</a:t>
            </a:r>
          </a:p>
        </p:txBody>
      </p:sp>
      <p:sp>
        <p:nvSpPr>
          <p:cNvPr id="220"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35" name="Group"/>
          <p:cNvGrpSpPr/>
          <p:nvPr/>
        </p:nvGrpSpPr>
        <p:grpSpPr>
          <a:xfrm>
            <a:off x="1489013" y="6054063"/>
            <a:ext cx="2500936" cy="2744585"/>
            <a:chOff x="-1" y="0"/>
            <a:chExt cx="2500935" cy="2744583"/>
          </a:xfrm>
        </p:grpSpPr>
        <p:grpSp>
          <p:nvGrpSpPr>
            <p:cNvPr id="228" name="Group"/>
            <p:cNvGrpSpPr/>
            <p:nvPr/>
          </p:nvGrpSpPr>
          <p:grpSpPr>
            <a:xfrm>
              <a:off x="-2" y="44165"/>
              <a:ext cx="2500936" cy="2684250"/>
              <a:chOff x="0" y="0"/>
              <a:chExt cx="2500935" cy="2684249"/>
            </a:xfrm>
          </p:grpSpPr>
          <p:sp>
            <p:nvSpPr>
              <p:cNvPr id="221" name="Oval"/>
              <p:cNvSpPr/>
              <p:nvPr/>
            </p:nvSpPr>
            <p:spPr>
              <a:xfrm>
                <a:off x="1154376" y="-1"/>
                <a:ext cx="192179" cy="199906"/>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22" name="Circle"/>
              <p:cNvSpPr/>
              <p:nvPr/>
            </p:nvSpPr>
            <p:spPr>
              <a:xfrm>
                <a:off x="-1" y="116622"/>
                <a:ext cx="2500936" cy="2500935"/>
              </a:xfrm>
              <a:prstGeom prst="ellipse">
                <a:avLst/>
              </a:prstGeom>
              <a:noFill/>
              <a:ln w="25400" cap="flat">
                <a:solidFill>
                  <a:srgbClr val="000000"/>
                </a:solidFill>
                <a:prstDash val="solid"/>
                <a:round/>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23" name="Oval"/>
              <p:cNvSpPr/>
              <p:nvPr/>
            </p:nvSpPr>
            <p:spPr>
              <a:xfrm>
                <a:off x="2297619" y="709267"/>
                <a:ext cx="192177"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24" name="Oval"/>
              <p:cNvSpPr/>
              <p:nvPr/>
            </p:nvSpPr>
            <p:spPr>
              <a:xfrm>
                <a:off x="101643" y="1940455"/>
                <a:ext cx="192179"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25" name="Oval"/>
              <p:cNvSpPr/>
              <p:nvPr/>
            </p:nvSpPr>
            <p:spPr>
              <a:xfrm>
                <a:off x="1271088" y="2484342"/>
                <a:ext cx="192179"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26" name="Oval"/>
              <p:cNvSpPr/>
              <p:nvPr/>
            </p:nvSpPr>
            <p:spPr>
              <a:xfrm>
                <a:off x="2259519" y="1864255"/>
                <a:ext cx="192177" cy="199906"/>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27" name="Oval"/>
              <p:cNvSpPr/>
              <p:nvPr/>
            </p:nvSpPr>
            <p:spPr>
              <a:xfrm>
                <a:off x="50844" y="709267"/>
                <a:ext cx="192177"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229" name="Line"/>
            <p:cNvSpPr/>
            <p:nvPr/>
          </p:nvSpPr>
          <p:spPr>
            <a:xfrm flipV="1">
              <a:off x="2391878" y="558799"/>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30" name="Line"/>
            <p:cNvSpPr/>
            <p:nvPr/>
          </p:nvSpPr>
          <p:spPr>
            <a:xfrm>
              <a:off x="1248878" y="-1"/>
              <a:ext cx="3" cy="420482"/>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31" name="Line"/>
            <p:cNvSpPr/>
            <p:nvPr/>
          </p:nvSpPr>
          <p:spPr>
            <a:xfrm>
              <a:off x="2353778" y="1878520"/>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32" name="Line"/>
            <p:cNvSpPr/>
            <p:nvPr/>
          </p:nvSpPr>
          <p:spPr>
            <a:xfrm flipH="1">
              <a:off x="131278" y="698499"/>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33" name="Line"/>
            <p:cNvSpPr/>
            <p:nvPr/>
          </p:nvSpPr>
          <p:spPr>
            <a:xfrm flipV="1">
              <a:off x="194778" y="1803401"/>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34" name="Line"/>
            <p:cNvSpPr/>
            <p:nvPr/>
          </p:nvSpPr>
          <p:spPr>
            <a:xfrm flipV="1">
              <a:off x="1363178" y="2324101"/>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grpSp>
      <p:pic>
        <p:nvPicPr>
          <p:cNvPr id="236" name="tilde_H_=J_sum_l.pdf" descr="tilde_H_=J_sum_l.pdf"/>
          <p:cNvPicPr>
            <a:picLocks noChangeAspect="1"/>
          </p:cNvPicPr>
          <p:nvPr/>
        </p:nvPicPr>
        <p:blipFill>
          <a:blip r:embed="rId3">
            <a:extLst/>
          </a:blip>
          <a:stretch>
            <a:fillRect/>
          </a:stretch>
        </p:blipFill>
        <p:spPr>
          <a:xfrm>
            <a:off x="860915" y="2537673"/>
            <a:ext cx="2158661" cy="708974"/>
          </a:xfrm>
          <a:prstGeom prst="rect">
            <a:avLst/>
          </a:prstGeom>
          <a:ln w="12700">
            <a:miter lim="400000"/>
          </a:ln>
        </p:spPr>
      </p:pic>
      <p:sp>
        <p:nvSpPr>
          <p:cNvPr id="237" name="Show that the correlations are isotropic, i.e.,"/>
          <p:cNvSpPr txBox="1"/>
          <p:nvPr/>
        </p:nvSpPr>
        <p:spPr>
          <a:xfrm>
            <a:off x="452965" y="3519166"/>
            <a:ext cx="12098870"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sz="1800">
                <a:latin typeface="+mj-lt"/>
                <a:ea typeface="+mj-ea"/>
                <a:cs typeface="+mj-cs"/>
                <a:sym typeface="Helvetica"/>
              </a:defRPr>
            </a:lvl1pPr>
          </a:lstStyle>
          <a:p>
            <a:pPr/>
            <a:r>
              <a:t>Show that the correlations are isotropic, i.e., </a:t>
            </a:r>
          </a:p>
        </p:txBody>
      </p:sp>
      <p:pic>
        <p:nvPicPr>
          <p:cNvPr id="238" name="langle_S^z_iS^z_.pdf" descr="langle_S^z_iS^z_.pdf"/>
          <p:cNvPicPr>
            <a:picLocks noChangeAspect="1"/>
          </p:cNvPicPr>
          <p:nvPr/>
        </p:nvPicPr>
        <p:blipFill>
          <a:blip r:embed="rId4">
            <a:extLst/>
          </a:blip>
          <a:stretch>
            <a:fillRect/>
          </a:stretch>
        </p:blipFill>
        <p:spPr>
          <a:xfrm>
            <a:off x="5094982" y="3575248"/>
            <a:ext cx="2374902" cy="266702"/>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Heisenberg  ring"/>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Hubbard ring with nn interaction</a:t>
            </a:r>
          </a:p>
        </p:txBody>
      </p:sp>
      <p:sp>
        <p:nvSpPr>
          <p:cNvPr id="241" name="Study the S=1/2 Heisenberg model on the 5-ring and 6-ring using exact diagonalization. Calculate the spin-spin correlation function as a function of temperature."/>
          <p:cNvSpPr txBox="1"/>
          <p:nvPr/>
        </p:nvSpPr>
        <p:spPr>
          <a:xfrm>
            <a:off x="452965" y="1260830"/>
            <a:ext cx="12098870" cy="93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Study 6-site Hubbard model with nn interaction. </a:t>
            </a:r>
            <a:r>
              <a:rPr b="0"/>
              <a:t>Calculate the spin-spin and charge-charge correlation functions (1st, 2nd and 3rd neighbors) as a function of temperature (assume canonical ensemble). Perform the calculation for 3 and 4 electrons. Use parameters t=1, U=1 and V=0, 1, and 2.</a:t>
            </a:r>
          </a:p>
        </p:txBody>
      </p:sp>
      <p:pic>
        <p:nvPicPr>
          <p:cNvPr id="242" name="Image" descr="Image"/>
          <p:cNvPicPr>
            <a:picLocks noChangeAspect="1"/>
          </p:cNvPicPr>
          <p:nvPr/>
        </p:nvPicPr>
        <p:blipFill>
          <a:blip r:embed="rId2">
            <a:extLst/>
          </a:blip>
          <a:stretch>
            <a:fillRect/>
          </a:stretch>
        </p:blipFill>
        <p:spPr>
          <a:xfrm>
            <a:off x="14875932" y="3143250"/>
            <a:ext cx="469902" cy="292100"/>
          </a:xfrm>
          <a:prstGeom prst="rect">
            <a:avLst/>
          </a:prstGeom>
          <a:ln w="12700">
            <a:miter lim="400000"/>
          </a:ln>
        </p:spPr>
      </p:pic>
      <p:sp>
        <p:nvSpPr>
          <p:cNvPr id="243" name="Hint: There are two states per site. The local action of S can be represented by Pauli matrices."/>
          <p:cNvSpPr txBox="1"/>
          <p:nvPr/>
        </p:nvSpPr>
        <p:spPr>
          <a:xfrm>
            <a:off x="452965" y="4882885"/>
            <a:ext cx="12098870"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Hint: </a:t>
            </a:r>
            <a:r>
              <a:rPr b="0"/>
              <a:t>You can use the notebooks provided with the course.</a:t>
            </a:r>
          </a:p>
        </p:txBody>
      </p:sp>
      <p:sp>
        <p:nvSpPr>
          <p:cNvPr id="244"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59" name="Group"/>
          <p:cNvGrpSpPr/>
          <p:nvPr/>
        </p:nvGrpSpPr>
        <p:grpSpPr>
          <a:xfrm>
            <a:off x="1489013" y="6054063"/>
            <a:ext cx="2500936" cy="2744585"/>
            <a:chOff x="-1" y="0"/>
            <a:chExt cx="2500935" cy="2744583"/>
          </a:xfrm>
        </p:grpSpPr>
        <p:grpSp>
          <p:nvGrpSpPr>
            <p:cNvPr id="252" name="Group"/>
            <p:cNvGrpSpPr/>
            <p:nvPr/>
          </p:nvGrpSpPr>
          <p:grpSpPr>
            <a:xfrm>
              <a:off x="-2" y="44165"/>
              <a:ext cx="2500936" cy="2684250"/>
              <a:chOff x="0" y="0"/>
              <a:chExt cx="2500935" cy="2684249"/>
            </a:xfrm>
          </p:grpSpPr>
          <p:sp>
            <p:nvSpPr>
              <p:cNvPr id="245" name="Oval"/>
              <p:cNvSpPr/>
              <p:nvPr/>
            </p:nvSpPr>
            <p:spPr>
              <a:xfrm>
                <a:off x="1154376" y="-1"/>
                <a:ext cx="192179" cy="199906"/>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46" name="Circle"/>
              <p:cNvSpPr/>
              <p:nvPr/>
            </p:nvSpPr>
            <p:spPr>
              <a:xfrm>
                <a:off x="-1" y="116622"/>
                <a:ext cx="2500936" cy="2500935"/>
              </a:xfrm>
              <a:prstGeom prst="ellipse">
                <a:avLst/>
              </a:prstGeom>
              <a:noFill/>
              <a:ln w="25400" cap="flat">
                <a:solidFill>
                  <a:srgbClr val="000000"/>
                </a:solidFill>
                <a:prstDash val="solid"/>
                <a:round/>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47" name="Oval"/>
              <p:cNvSpPr/>
              <p:nvPr/>
            </p:nvSpPr>
            <p:spPr>
              <a:xfrm>
                <a:off x="2297619" y="709267"/>
                <a:ext cx="192177"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48" name="Oval"/>
              <p:cNvSpPr/>
              <p:nvPr/>
            </p:nvSpPr>
            <p:spPr>
              <a:xfrm>
                <a:off x="101643" y="1940455"/>
                <a:ext cx="192179"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49" name="Oval"/>
              <p:cNvSpPr/>
              <p:nvPr/>
            </p:nvSpPr>
            <p:spPr>
              <a:xfrm>
                <a:off x="1271088" y="2484342"/>
                <a:ext cx="192179"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50" name="Oval"/>
              <p:cNvSpPr/>
              <p:nvPr/>
            </p:nvSpPr>
            <p:spPr>
              <a:xfrm>
                <a:off x="2259519" y="1864255"/>
                <a:ext cx="192177" cy="199906"/>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251" name="Oval"/>
              <p:cNvSpPr/>
              <p:nvPr/>
            </p:nvSpPr>
            <p:spPr>
              <a:xfrm>
                <a:off x="50844" y="709267"/>
                <a:ext cx="192177"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grpSp>
        <p:sp>
          <p:nvSpPr>
            <p:cNvPr id="253" name="Line"/>
            <p:cNvSpPr/>
            <p:nvPr/>
          </p:nvSpPr>
          <p:spPr>
            <a:xfrm flipV="1">
              <a:off x="2391878" y="558799"/>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54" name="Line"/>
            <p:cNvSpPr/>
            <p:nvPr/>
          </p:nvSpPr>
          <p:spPr>
            <a:xfrm>
              <a:off x="1248878" y="-1"/>
              <a:ext cx="3" cy="420482"/>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55" name="Line"/>
            <p:cNvSpPr/>
            <p:nvPr/>
          </p:nvSpPr>
          <p:spPr>
            <a:xfrm>
              <a:off x="2353778" y="1878520"/>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56" name="Line"/>
            <p:cNvSpPr/>
            <p:nvPr/>
          </p:nvSpPr>
          <p:spPr>
            <a:xfrm flipH="1">
              <a:off x="131278" y="698499"/>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57" name="Line"/>
            <p:cNvSpPr/>
            <p:nvPr/>
          </p:nvSpPr>
          <p:spPr>
            <a:xfrm flipV="1">
              <a:off x="194778" y="1803401"/>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sp>
          <p:nvSpPr>
            <p:cNvPr id="258" name="Line"/>
            <p:cNvSpPr/>
            <p:nvPr/>
          </p:nvSpPr>
          <p:spPr>
            <a:xfrm flipV="1">
              <a:off x="1363178" y="2324101"/>
              <a:ext cx="3" cy="420483"/>
            </a:xfrm>
            <a:prstGeom prst="line">
              <a:avLst/>
            </a:prstGeom>
            <a:noFill/>
            <a:ln w="38100" cap="flat">
              <a:solidFill>
                <a:srgbClr val="0433FF"/>
              </a:solidFill>
              <a:prstDash val="solid"/>
              <a:miter lim="400000"/>
              <a:tailEnd type="triangle" w="med" len="med"/>
            </a:ln>
            <a:effectLst/>
          </p:spPr>
          <p:txBody>
            <a:bodyPr wrap="square" lIns="45718" tIns="45718" rIns="45718" bIns="45718" numCol="1" anchor="t">
              <a:noAutofit/>
            </a:bodyPr>
            <a:lstStyle/>
            <a:p>
              <a:pPr/>
            </a:p>
          </p:txBody>
        </p:sp>
      </p:grpSp>
      <p:pic>
        <p:nvPicPr>
          <p:cNvPr id="260" name="H=t_sum_i_sigma_.pdf" descr="H=t_sum_i_sigma_.pdf"/>
          <p:cNvPicPr>
            <a:picLocks noChangeAspect="1"/>
          </p:cNvPicPr>
          <p:nvPr/>
        </p:nvPicPr>
        <p:blipFill>
          <a:blip r:embed="rId3">
            <a:extLst/>
          </a:blip>
          <a:stretch>
            <a:fillRect/>
          </a:stretch>
        </p:blipFill>
        <p:spPr>
          <a:xfrm>
            <a:off x="1100881" y="3198858"/>
            <a:ext cx="5829301" cy="546101"/>
          </a:xfrm>
          <a:prstGeom prst="rect">
            <a:avLst/>
          </a:prstGeom>
          <a:ln w="12700">
            <a:miter lim="400000"/>
          </a:ln>
        </p:spPr>
      </p:pic>
      <p:pic>
        <p:nvPicPr>
          <p:cNvPr id="261" name="n_i_sigma_equiv_.pdf" descr="n_i_sigma_equiv_.pdf"/>
          <p:cNvPicPr>
            <a:picLocks noChangeAspect="1"/>
          </p:cNvPicPr>
          <p:nvPr/>
        </p:nvPicPr>
        <p:blipFill>
          <a:blip r:embed="rId4">
            <a:extLst/>
          </a:blip>
          <a:stretch>
            <a:fillRect/>
          </a:stretch>
        </p:blipFill>
        <p:spPr>
          <a:xfrm>
            <a:off x="9841408" y="3306808"/>
            <a:ext cx="1333501" cy="330201"/>
          </a:xfrm>
          <a:prstGeom prst="rect">
            <a:avLst/>
          </a:prstGeom>
          <a:ln w="12700">
            <a:miter lim="400000"/>
          </a:ln>
        </p:spPr>
      </p:pic>
      <p:pic>
        <p:nvPicPr>
          <p:cNvPr id="262" name="n_i_equiv_n_i_up.pdf" descr="n_i_equiv_n_i_up.pdf"/>
          <p:cNvPicPr>
            <a:picLocks noChangeAspect="1"/>
          </p:cNvPicPr>
          <p:nvPr/>
        </p:nvPicPr>
        <p:blipFill>
          <a:blip r:embed="rId5">
            <a:extLst/>
          </a:blip>
          <a:stretch>
            <a:fillRect/>
          </a:stretch>
        </p:blipFill>
        <p:spPr>
          <a:xfrm>
            <a:off x="9911258" y="3862782"/>
            <a:ext cx="1397001" cy="215901"/>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83" name="Group"/>
          <p:cNvGrpSpPr/>
          <p:nvPr/>
        </p:nvGrpSpPr>
        <p:grpSpPr>
          <a:xfrm>
            <a:off x="540299" y="5597423"/>
            <a:ext cx="4931894" cy="3419999"/>
            <a:chOff x="0" y="0"/>
            <a:chExt cx="4931892" cy="3419998"/>
          </a:xfrm>
        </p:grpSpPr>
        <p:pic>
          <p:nvPicPr>
            <p:cNvPr id="265" name="Image" descr="Image"/>
            <p:cNvPicPr>
              <a:picLocks noChangeAspect="1"/>
            </p:cNvPicPr>
            <p:nvPr/>
          </p:nvPicPr>
          <p:blipFill>
            <a:blip r:embed="rId2">
              <a:extLst/>
            </a:blip>
            <a:stretch>
              <a:fillRect/>
            </a:stretch>
          </p:blipFill>
          <p:spPr>
            <a:xfrm>
              <a:off x="311651" y="-1"/>
              <a:ext cx="4620241" cy="3232098"/>
            </a:xfrm>
            <a:prstGeom prst="rect">
              <a:avLst/>
            </a:prstGeom>
            <a:ln w="12700" cap="flat">
              <a:noFill/>
              <a:miter lim="400000"/>
            </a:ln>
            <a:effectLst/>
          </p:spPr>
        </p:pic>
        <p:sp>
          <p:nvSpPr>
            <p:cNvPr id="266" name="1"/>
            <p:cNvSpPr txBox="1"/>
            <p:nvPr/>
          </p:nvSpPr>
          <p:spPr>
            <a:xfrm>
              <a:off x="514298" y="3038998"/>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1</a:t>
              </a:r>
            </a:p>
          </p:txBody>
        </p:sp>
        <p:sp>
          <p:nvSpPr>
            <p:cNvPr id="267" name="2"/>
            <p:cNvSpPr txBox="1"/>
            <p:nvPr/>
          </p:nvSpPr>
          <p:spPr>
            <a:xfrm>
              <a:off x="1378469" y="3038998"/>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2</a:t>
              </a:r>
            </a:p>
          </p:txBody>
        </p:sp>
        <p:sp>
          <p:nvSpPr>
            <p:cNvPr id="268" name="3"/>
            <p:cNvSpPr txBox="1"/>
            <p:nvPr/>
          </p:nvSpPr>
          <p:spPr>
            <a:xfrm>
              <a:off x="2242640" y="3038998"/>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3</a:t>
              </a:r>
            </a:p>
          </p:txBody>
        </p:sp>
        <p:sp>
          <p:nvSpPr>
            <p:cNvPr id="269" name="1"/>
            <p:cNvSpPr txBox="1"/>
            <p:nvPr/>
          </p:nvSpPr>
          <p:spPr>
            <a:xfrm>
              <a:off x="3106810" y="3038998"/>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1</a:t>
              </a:r>
            </a:p>
          </p:txBody>
        </p:sp>
        <p:sp>
          <p:nvSpPr>
            <p:cNvPr id="270" name="4"/>
            <p:cNvSpPr txBox="1"/>
            <p:nvPr/>
          </p:nvSpPr>
          <p:spPr>
            <a:xfrm>
              <a:off x="863841" y="2331465"/>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4</a:t>
              </a:r>
            </a:p>
          </p:txBody>
        </p:sp>
        <p:sp>
          <p:nvSpPr>
            <p:cNvPr id="271" name="5"/>
            <p:cNvSpPr txBox="1"/>
            <p:nvPr/>
          </p:nvSpPr>
          <p:spPr>
            <a:xfrm>
              <a:off x="1776624" y="2331465"/>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5</a:t>
              </a:r>
            </a:p>
          </p:txBody>
        </p:sp>
        <p:sp>
          <p:nvSpPr>
            <p:cNvPr id="272" name="6"/>
            <p:cNvSpPr txBox="1"/>
            <p:nvPr/>
          </p:nvSpPr>
          <p:spPr>
            <a:xfrm>
              <a:off x="2689408" y="2331465"/>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6</a:t>
              </a:r>
            </a:p>
          </p:txBody>
        </p:sp>
        <p:sp>
          <p:nvSpPr>
            <p:cNvPr id="273" name="4"/>
            <p:cNvSpPr txBox="1"/>
            <p:nvPr/>
          </p:nvSpPr>
          <p:spPr>
            <a:xfrm>
              <a:off x="3602191" y="2331465"/>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4</a:t>
              </a:r>
            </a:p>
          </p:txBody>
        </p:sp>
        <p:sp>
          <p:nvSpPr>
            <p:cNvPr id="274" name="7"/>
            <p:cNvSpPr txBox="1"/>
            <p:nvPr/>
          </p:nvSpPr>
          <p:spPr>
            <a:xfrm>
              <a:off x="1332518" y="1541687"/>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7</a:t>
              </a:r>
            </a:p>
          </p:txBody>
        </p:sp>
        <p:sp>
          <p:nvSpPr>
            <p:cNvPr id="275" name="8"/>
            <p:cNvSpPr txBox="1"/>
            <p:nvPr/>
          </p:nvSpPr>
          <p:spPr>
            <a:xfrm>
              <a:off x="2242640" y="1541687"/>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8</a:t>
              </a:r>
            </a:p>
          </p:txBody>
        </p:sp>
        <p:sp>
          <p:nvSpPr>
            <p:cNvPr id="276" name="7"/>
            <p:cNvSpPr txBox="1"/>
            <p:nvPr/>
          </p:nvSpPr>
          <p:spPr>
            <a:xfrm>
              <a:off x="4060478" y="1541687"/>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7</a:t>
              </a:r>
            </a:p>
          </p:txBody>
        </p:sp>
        <p:sp>
          <p:nvSpPr>
            <p:cNvPr id="277" name="9"/>
            <p:cNvSpPr txBox="1"/>
            <p:nvPr/>
          </p:nvSpPr>
          <p:spPr>
            <a:xfrm>
              <a:off x="3155423" y="1534055"/>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9</a:t>
              </a:r>
            </a:p>
          </p:txBody>
        </p:sp>
        <p:sp>
          <p:nvSpPr>
            <p:cNvPr id="278" name="1"/>
            <p:cNvSpPr txBox="1"/>
            <p:nvPr/>
          </p:nvSpPr>
          <p:spPr>
            <a:xfrm>
              <a:off x="1776624" y="759761"/>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1</a:t>
              </a:r>
            </a:p>
          </p:txBody>
        </p:sp>
        <p:sp>
          <p:nvSpPr>
            <p:cNvPr id="279" name="2"/>
            <p:cNvSpPr txBox="1"/>
            <p:nvPr/>
          </p:nvSpPr>
          <p:spPr>
            <a:xfrm>
              <a:off x="2689408" y="759761"/>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2</a:t>
              </a:r>
            </a:p>
          </p:txBody>
        </p:sp>
        <p:sp>
          <p:nvSpPr>
            <p:cNvPr id="280" name="3"/>
            <p:cNvSpPr txBox="1"/>
            <p:nvPr/>
          </p:nvSpPr>
          <p:spPr>
            <a:xfrm>
              <a:off x="3602191" y="759761"/>
              <a:ext cx="241403"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3</a:t>
              </a:r>
            </a:p>
          </p:txBody>
        </p:sp>
        <p:sp>
          <p:nvSpPr>
            <p:cNvPr id="281" name="1"/>
            <p:cNvSpPr txBox="1"/>
            <p:nvPr/>
          </p:nvSpPr>
          <p:spPr>
            <a:xfrm>
              <a:off x="4514976" y="759761"/>
              <a:ext cx="241402"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1800">
                  <a:solidFill>
                    <a:srgbClr val="FF2600"/>
                  </a:solidFill>
                </a:defRPr>
              </a:lvl1pPr>
            </a:lstStyle>
            <a:p>
              <a:pPr/>
              <a:r>
                <a:t>1</a:t>
              </a:r>
            </a:p>
          </p:txBody>
        </p:sp>
        <p:sp>
          <p:nvSpPr>
            <p:cNvPr id="282" name="Circle"/>
            <p:cNvSpPr/>
            <p:nvPr/>
          </p:nvSpPr>
          <p:spPr>
            <a:xfrm>
              <a:off x="-1" y="146561"/>
              <a:ext cx="1270001" cy="1270003"/>
            </a:xfrm>
            <a:prstGeom prst="ellipse">
              <a:avLst/>
            </a:prstGeom>
            <a:solidFill>
              <a:srgbClr val="FFFFFF"/>
            </a:solidFill>
            <a:ln w="12700" cap="flat">
              <a:noFill/>
              <a:miter lim="400000"/>
            </a:ln>
            <a:effectLst/>
          </p:spPr>
          <p:txBody>
            <a:bodyPr wrap="square" lIns="50800" tIns="50800" rIns="50800" bIns="50800" numCol="1" anchor="ctr">
              <a:noAutofit/>
            </a:bodyPr>
            <a:lstStyle/>
            <a:p>
              <a:pPr>
                <a:defRPr sz="2400">
                  <a:solidFill>
                    <a:srgbClr val="FFFFFF"/>
                  </a:solidFill>
                </a:defRPr>
              </a:pPr>
            </a:p>
          </p:txBody>
        </p:sp>
      </p:grpSp>
      <p:sp>
        <p:nvSpPr>
          <p:cNvPr id="284" name="Heisenberg  model on triangular cluster"/>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Heisenberg  model on triangular cluster</a:t>
            </a:r>
          </a:p>
        </p:txBody>
      </p:sp>
      <p:sp>
        <p:nvSpPr>
          <p:cNvPr id="285" name="Study the ground state S=1/2 Heisenberg model on the 9-site cluster below. Calculate the spin-spin correlation function for various pairs of sites. Determine the total spin moment S of the ground state."/>
          <p:cNvSpPr txBox="1"/>
          <p:nvPr/>
        </p:nvSpPr>
        <p:spPr>
          <a:xfrm>
            <a:off x="452965" y="1464732"/>
            <a:ext cx="12098870"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Study the ground state S=1/2 Heisenberg model on the 9-site cluster below. </a:t>
            </a:r>
            <a:r>
              <a:rPr b="0"/>
              <a:t>Calculate the spin-spin correlation function for various pairs of sites. Determine the total spin moment S of the ground state.</a:t>
            </a:r>
          </a:p>
        </p:txBody>
      </p:sp>
      <p:sp>
        <p:nvSpPr>
          <p:cNvPr id="286" name="Hint: The exercise is analogy of the Heisenberg ring (the difference is only connectivity of the lattice). Check the solution for FM coupling (J&lt;0), what is the expected ground state energy and its degeneracy (use this as a benchmark for the correctness of your set-up). The actually interesting case is the AFM coupling (J&gt;0)."/>
          <p:cNvSpPr txBox="1"/>
          <p:nvPr/>
        </p:nvSpPr>
        <p:spPr>
          <a:xfrm>
            <a:off x="452965" y="4067542"/>
            <a:ext cx="12098870" cy="939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Hint: </a:t>
            </a:r>
            <a:r>
              <a:rPr b="0"/>
              <a:t>The exercise is analogy of the Heisenberg ring (the difference is only connectivity of the lattice). Check the solution for FM coupling (J&lt;0), what is the expected ground state energy and its degeneracy (use this as a benchmark for the correctness of your set-up). The actually interesting case is the AFM coupling (J&gt;0). </a:t>
            </a:r>
          </a:p>
        </p:txBody>
      </p:sp>
      <p:pic>
        <p:nvPicPr>
          <p:cNvPr id="287" name="tilde_H_=J_sum_l.pdf" descr="tilde_H_=J_sum_l.pdf"/>
          <p:cNvPicPr>
            <a:picLocks noChangeAspect="1"/>
          </p:cNvPicPr>
          <p:nvPr/>
        </p:nvPicPr>
        <p:blipFill>
          <a:blip r:embed="rId3">
            <a:extLst/>
          </a:blip>
          <a:stretch>
            <a:fillRect/>
          </a:stretch>
        </p:blipFill>
        <p:spPr>
          <a:xfrm>
            <a:off x="860915" y="2537673"/>
            <a:ext cx="2158661" cy="708974"/>
          </a:xfrm>
          <a:prstGeom prst="rect">
            <a:avLst/>
          </a:prstGeom>
          <a:ln w="12700">
            <a:miter lim="400000"/>
          </a:ln>
        </p:spPr>
      </p:pic>
      <p:sp>
        <p:nvSpPr>
          <p:cNvPr id="288" name="Show that the correlations are isotropic, i.e.,"/>
          <p:cNvSpPr txBox="1"/>
          <p:nvPr/>
        </p:nvSpPr>
        <p:spPr>
          <a:xfrm>
            <a:off x="452965" y="3519166"/>
            <a:ext cx="12098870"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sz="1800">
                <a:latin typeface="+mj-lt"/>
                <a:ea typeface="+mj-ea"/>
                <a:cs typeface="+mj-cs"/>
                <a:sym typeface="Helvetica"/>
              </a:defRPr>
            </a:lvl1pPr>
          </a:lstStyle>
          <a:p>
            <a:pPr/>
            <a:r>
              <a:t>Show that the correlations are isotropic, i.e., </a:t>
            </a:r>
          </a:p>
        </p:txBody>
      </p:sp>
      <p:pic>
        <p:nvPicPr>
          <p:cNvPr id="289" name="langle_S^z_iS^z_.pdf" descr="langle_S^z_iS^z_.pdf"/>
          <p:cNvPicPr>
            <a:picLocks noChangeAspect="1"/>
          </p:cNvPicPr>
          <p:nvPr/>
        </p:nvPicPr>
        <p:blipFill>
          <a:blip r:embed="rId4">
            <a:extLst/>
          </a:blip>
          <a:stretch>
            <a:fillRect/>
          </a:stretch>
        </p:blipFill>
        <p:spPr>
          <a:xfrm>
            <a:off x="5094982" y="3575248"/>
            <a:ext cx="2374902" cy="266702"/>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1" name="Hubbard molecule"/>
          <p:cNvSpPr txBox="1"/>
          <p:nvPr/>
        </p:nvSpPr>
        <p:spPr>
          <a:xfrm>
            <a:off x="1756833" y="285219"/>
            <a:ext cx="8915402" cy="609603"/>
          </a:xfrm>
          <a:prstGeom prst="rect">
            <a:avLst/>
          </a:prstGeom>
          <a:ln w="12700">
            <a:miter lim="400000"/>
          </a:ln>
          <a:extLst>
            <a:ext uri="{C572A759-6A51-4108-AA02-DFA0A04FC94B}">
              <ma14:wrappingTextBoxFlag xmlns:ma14="http://schemas.microsoft.com/office/mac/drawingml/2011/main" val="1"/>
            </a:ext>
          </a:extLst>
        </p:spPr>
        <p:txBody>
          <a:bodyPr lIns="34478" tIns="34478" rIns="34478" bIns="34478" anchor="ctr">
            <a:normAutofit fontScale="100000" lnSpcReduction="0"/>
          </a:bodyPr>
          <a:lstStyle>
            <a:lvl1pPr defTabSz="336550">
              <a:defRPr b="1" sz="2900">
                <a:uFill>
                  <a:solidFill>
                    <a:srgbClr val="000000"/>
                  </a:solidFill>
                </a:uFill>
                <a:latin typeface="Times"/>
                <a:ea typeface="Times"/>
                <a:cs typeface="Times"/>
                <a:sym typeface="Times"/>
              </a:defRPr>
            </a:lvl1pPr>
          </a:lstStyle>
          <a:p>
            <a:pPr/>
            <a:r>
              <a:t>2-orbital Hubbard model</a:t>
            </a:r>
          </a:p>
        </p:txBody>
      </p:sp>
      <p:sp>
        <p:nvSpPr>
          <p:cNvPr id="292" name="Study the Hubbard molecule built from 2-orbital atoms. Calculate the spectrum the eigenstates of the problem in the 3 electron sector. Calculate the spin-spin correlation function S in the ground state (states in case of degeneracy)…"/>
          <p:cNvSpPr txBox="1"/>
          <p:nvPr/>
        </p:nvSpPr>
        <p:spPr>
          <a:xfrm>
            <a:off x="452965" y="1185332"/>
            <a:ext cx="12098870" cy="121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Study the Hubbard 4-ring built from 2-orbital atoms. </a:t>
            </a:r>
            <a:r>
              <a:rPr b="0"/>
              <a:t>Calculate the spectrum the eigenstates of the problem in the</a:t>
            </a:r>
            <a:r>
              <a:rPr b="0"/>
              <a:t> </a:t>
            </a:r>
            <a:r>
              <a:rPr b="0"/>
              <a:t>5  and 6 electron sector</a:t>
            </a:r>
            <a:r>
              <a:t>.</a:t>
            </a:r>
            <a:r>
              <a:rPr b="0"/>
              <a:t> Calculate the spin-spin correlation function </a:t>
            </a:r>
            <a:r>
              <a:rPr b="0" i="1"/>
              <a:t>S</a:t>
            </a:r>
            <a:r>
              <a:rPr b="0"/>
              <a:t> in the ground state (states in case of degeneracy)</a:t>
            </a:r>
          </a:p>
          <a:p>
            <a:pPr algn="l" defTabSz="457200">
              <a:defRPr sz="1800">
                <a:latin typeface="+mj-lt"/>
                <a:ea typeface="+mj-ea"/>
                <a:cs typeface="+mj-cs"/>
                <a:sym typeface="Helvetica"/>
              </a:defRPr>
            </a:pPr>
            <a:r>
              <a:t>for J from J=0 to J=1. Extend the calculation to a finite temperature and calculate </a:t>
            </a:r>
            <a:r>
              <a:rPr i="1"/>
              <a:t>S</a:t>
            </a:r>
            <a:r>
              <a:t>(J=0.2) for temperatures from T=0.01 to T=1. (t=1, t'=0.1, U=4, U’=U-2J, J’=J, Δ=2)</a:t>
            </a:r>
          </a:p>
        </p:txBody>
      </p:sp>
      <p:pic>
        <p:nvPicPr>
          <p:cNvPr id="293" name="Image" descr="Image"/>
          <p:cNvPicPr>
            <a:picLocks noChangeAspect="1"/>
          </p:cNvPicPr>
          <p:nvPr/>
        </p:nvPicPr>
        <p:blipFill>
          <a:blip r:embed="rId2">
            <a:extLst/>
          </a:blip>
          <a:stretch>
            <a:fillRect/>
          </a:stretch>
        </p:blipFill>
        <p:spPr>
          <a:xfrm>
            <a:off x="14875932" y="3143250"/>
            <a:ext cx="469902" cy="292100"/>
          </a:xfrm>
          <a:prstGeom prst="rect">
            <a:avLst/>
          </a:prstGeom>
          <a:ln w="12700">
            <a:miter lim="400000"/>
          </a:ln>
        </p:spPr>
      </p:pic>
      <p:pic>
        <p:nvPicPr>
          <p:cNvPr id="294" name="Image" descr="Image"/>
          <p:cNvPicPr>
            <a:picLocks noChangeAspect="1"/>
          </p:cNvPicPr>
          <p:nvPr/>
        </p:nvPicPr>
        <p:blipFill>
          <a:blip r:embed="rId3">
            <a:extLst/>
          </a:blip>
          <a:stretch>
            <a:fillRect/>
          </a:stretch>
        </p:blipFill>
        <p:spPr>
          <a:xfrm>
            <a:off x="740832" y="3215807"/>
            <a:ext cx="3644903" cy="647702"/>
          </a:xfrm>
          <a:prstGeom prst="rect">
            <a:avLst/>
          </a:prstGeom>
          <a:ln w="12700">
            <a:miter lim="400000"/>
          </a:ln>
        </p:spPr>
      </p:pic>
      <p:sp>
        <p:nvSpPr>
          <p:cNvPr id="295" name="Hint: Diagonalize the different Sz sector separately. Represent the results as graphs Ei vs J, S vs J, S vs T"/>
          <p:cNvSpPr txBox="1"/>
          <p:nvPr/>
        </p:nvSpPr>
        <p:spPr>
          <a:xfrm>
            <a:off x="452965" y="7209366"/>
            <a:ext cx="12098870"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457200">
              <a:defRPr b="1" sz="1800">
                <a:latin typeface="+mj-lt"/>
                <a:ea typeface="+mj-ea"/>
                <a:cs typeface="+mj-cs"/>
                <a:sym typeface="Helvetica"/>
              </a:defRPr>
            </a:pPr>
            <a:r>
              <a:t>Hint: </a:t>
            </a:r>
            <a:r>
              <a:rPr b="0"/>
              <a:t>Diagonalize the different S</a:t>
            </a:r>
            <a:r>
              <a:rPr b="0" baseline="-5998"/>
              <a:t>z</a:t>
            </a:r>
            <a:r>
              <a:rPr b="0"/>
              <a:t> sector separately. Note that total numbers of a and b electrons are conserved. You can use the routines H1gen and H2gen of modules.jl Represent the results as graphs E</a:t>
            </a:r>
            <a:r>
              <a:rPr b="0" baseline="-5998"/>
              <a:t>i</a:t>
            </a:r>
            <a:r>
              <a:rPr b="0"/>
              <a:t> vs J, S vs J, S vs T</a:t>
            </a:r>
          </a:p>
        </p:txBody>
      </p:sp>
      <p:pic>
        <p:nvPicPr>
          <p:cNvPr id="296" name="Image" descr="Image"/>
          <p:cNvPicPr>
            <a:picLocks noChangeAspect="1"/>
          </p:cNvPicPr>
          <p:nvPr/>
        </p:nvPicPr>
        <p:blipFill>
          <a:blip r:embed="rId4">
            <a:extLst/>
          </a:blip>
          <a:stretch>
            <a:fillRect/>
          </a:stretch>
        </p:blipFill>
        <p:spPr>
          <a:xfrm>
            <a:off x="809346" y="2759204"/>
            <a:ext cx="2844801" cy="279401"/>
          </a:xfrm>
          <a:prstGeom prst="rect">
            <a:avLst/>
          </a:prstGeom>
          <a:ln w="12700">
            <a:miter lim="400000"/>
          </a:ln>
        </p:spPr>
      </p:pic>
      <p:sp>
        <p:nvSpPr>
          <p:cNvPr id="297" name="Atomic Hamiltonian:"/>
          <p:cNvSpPr txBox="1"/>
          <p:nvPr/>
        </p:nvSpPr>
        <p:spPr>
          <a:xfrm>
            <a:off x="3062038" y="4265178"/>
            <a:ext cx="8376430" cy="381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defRPr sz="1800">
                <a:latin typeface="+mj-lt"/>
                <a:ea typeface="+mj-ea"/>
                <a:cs typeface="+mj-cs"/>
                <a:sym typeface="Helvetica"/>
              </a:defRPr>
            </a:lvl1pPr>
          </a:lstStyle>
          <a:p>
            <a:pPr/>
            <a:r>
              <a:t>Atomic Hamiltonian:</a:t>
            </a:r>
          </a:p>
        </p:txBody>
      </p:sp>
      <p:sp>
        <p:nvSpPr>
          <p:cNvPr id="298" name="Slide Number"/>
          <p:cNvSpPr txBox="1"/>
          <p:nvPr>
            <p:ph type="sldNum" sz="quarter" idx="4294967295"/>
          </p:nvPr>
        </p:nvSpPr>
        <p:spPr>
          <a:xfrm>
            <a:off x="6375348" y="9251950"/>
            <a:ext cx="241403" cy="381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99" name="S^gamma_1_=_sum_.pdf" descr="S^gamma_1_=_sum_.pdf"/>
          <p:cNvPicPr>
            <a:picLocks noChangeAspect="1"/>
          </p:cNvPicPr>
          <p:nvPr/>
        </p:nvPicPr>
        <p:blipFill>
          <a:blip r:embed="rId5">
            <a:extLst/>
          </a:blip>
          <a:stretch>
            <a:fillRect/>
          </a:stretch>
        </p:blipFill>
        <p:spPr>
          <a:xfrm>
            <a:off x="4629656" y="2787274"/>
            <a:ext cx="2613105" cy="482602"/>
          </a:xfrm>
          <a:prstGeom prst="rect">
            <a:avLst/>
          </a:prstGeom>
          <a:ln w="12700">
            <a:miter lim="400000"/>
          </a:ln>
        </p:spPr>
      </p:pic>
      <p:grpSp>
        <p:nvGrpSpPr>
          <p:cNvPr id="321" name="Group"/>
          <p:cNvGrpSpPr/>
          <p:nvPr/>
        </p:nvGrpSpPr>
        <p:grpSpPr>
          <a:xfrm>
            <a:off x="614315" y="3814000"/>
            <a:ext cx="2510137" cy="3066683"/>
            <a:chOff x="0" y="0"/>
            <a:chExt cx="2510136" cy="3066682"/>
          </a:xfrm>
        </p:grpSpPr>
        <p:sp>
          <p:nvSpPr>
            <p:cNvPr id="300" name="Circle"/>
            <p:cNvSpPr/>
            <p:nvPr/>
          </p:nvSpPr>
          <p:spPr>
            <a:xfrm>
              <a:off x="655684" y="1248156"/>
              <a:ext cx="272493" cy="266701"/>
            </a:xfrm>
            <a:prstGeom prst="ellipse">
              <a:avLst/>
            </a:prstGeom>
            <a:noFill/>
            <a:ln w="25400" cap="flat">
              <a:solidFill>
                <a:srgbClr val="000000"/>
              </a:solidFill>
              <a:prstDash val="solid"/>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sp>
          <p:nvSpPr>
            <p:cNvPr id="301" name="Line"/>
            <p:cNvSpPr/>
            <p:nvPr/>
          </p:nvSpPr>
          <p:spPr>
            <a:xfrm>
              <a:off x="817389" y="1390386"/>
              <a:ext cx="1016002" cy="1"/>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302" name="t"/>
            <p:cNvSpPr txBox="1"/>
            <p:nvPr/>
          </p:nvSpPr>
          <p:spPr>
            <a:xfrm>
              <a:off x="1091666" y="0"/>
              <a:ext cx="241402" cy="6477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p>
          </p:txBody>
        </p:sp>
        <p:sp>
          <p:nvSpPr>
            <p:cNvPr id="303" name="Oval"/>
            <p:cNvSpPr/>
            <p:nvPr/>
          </p:nvSpPr>
          <p:spPr>
            <a:xfrm rot="2918359">
              <a:off x="1734085" y="740671"/>
              <a:ext cx="468709" cy="1016625"/>
            </a:xfrm>
            <a:prstGeom prst="ellipse">
              <a:avLst/>
            </a:prstGeom>
            <a:noFill/>
            <a:ln w="38100" cap="flat">
              <a:solidFill>
                <a:srgbClr val="FF2600"/>
              </a:solidFill>
              <a:prstDash val="sysDot"/>
              <a:miter lim="400000"/>
            </a:ln>
            <a:effectLst>
              <a:outerShdw sx="100000" sy="100000" kx="0" ky="0" algn="b" rotWithShape="0" blurRad="50800" dist="12700" dir="0">
                <a:srgbClr val="000000">
                  <a:alpha val="50000"/>
                </a:srgbClr>
              </a:outerShdw>
            </a:effectLst>
          </p:spPr>
          <p:txBody>
            <a:bodyPr wrap="square" lIns="50800" tIns="50800" rIns="50800" bIns="50800" numCol="1" anchor="ctr">
              <a:noAutofit/>
            </a:bodyPr>
            <a:lstStyle/>
            <a:p>
              <a:pPr>
                <a:defRPr>
                  <a:solidFill>
                    <a:srgbClr val="FFFFFF"/>
                  </a:solidFill>
                </a:defRPr>
              </a:pPr>
            </a:p>
          </p:txBody>
        </p:sp>
        <p:sp>
          <p:nvSpPr>
            <p:cNvPr id="304" name="a"/>
            <p:cNvSpPr txBox="1"/>
            <p:nvPr/>
          </p:nvSpPr>
          <p:spPr>
            <a:xfrm>
              <a:off x="1961354" y="432008"/>
              <a:ext cx="297892" cy="495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600"/>
              </a:lvl1pPr>
            </a:lstStyle>
            <a:p>
              <a:pPr/>
              <a:r>
                <a:t>a</a:t>
              </a:r>
            </a:p>
          </p:txBody>
        </p:sp>
        <p:sp>
          <p:nvSpPr>
            <p:cNvPr id="305" name="b"/>
            <p:cNvSpPr txBox="1"/>
            <p:nvPr/>
          </p:nvSpPr>
          <p:spPr>
            <a:xfrm>
              <a:off x="1391932" y="721403"/>
              <a:ext cx="316053" cy="495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defRPr sz="2600"/>
              </a:lvl1pPr>
            </a:lstStyle>
            <a:p>
              <a:pPr/>
              <a:r>
                <a:t>b</a:t>
              </a:r>
            </a:p>
          </p:txBody>
        </p:sp>
        <p:sp>
          <p:nvSpPr>
            <p:cNvPr id="306" name="Circle"/>
            <p:cNvSpPr/>
            <p:nvPr/>
          </p:nvSpPr>
          <p:spPr>
            <a:xfrm>
              <a:off x="0" y="609737"/>
              <a:ext cx="2456947" cy="2456946"/>
            </a:xfrm>
            <a:prstGeom prst="ellipse">
              <a:avLst/>
            </a:prstGeom>
            <a:noFill/>
            <a:ln w="25400" cap="flat">
              <a:solidFill>
                <a:srgbClr val="000000"/>
              </a:solidFill>
              <a:prstDash val="solid"/>
              <a:round/>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07" name="Oval"/>
            <p:cNvSpPr/>
            <p:nvPr/>
          </p:nvSpPr>
          <p:spPr>
            <a:xfrm>
              <a:off x="2067070" y="958001"/>
              <a:ext cx="192177"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08" name="Oval"/>
            <p:cNvSpPr/>
            <p:nvPr/>
          </p:nvSpPr>
          <p:spPr>
            <a:xfrm>
              <a:off x="203244" y="2532272"/>
              <a:ext cx="192179"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09" name="Oval"/>
            <p:cNvSpPr/>
            <p:nvPr/>
          </p:nvSpPr>
          <p:spPr>
            <a:xfrm>
              <a:off x="2067070" y="2525387"/>
              <a:ext cx="192177"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10" name="Oval"/>
            <p:cNvSpPr/>
            <p:nvPr/>
          </p:nvSpPr>
          <p:spPr>
            <a:xfrm>
              <a:off x="203245" y="958001"/>
              <a:ext cx="192177" cy="199907"/>
            </a:xfrm>
            <a:prstGeom prst="ellipse">
              <a:avLst/>
            </a:prstGeom>
            <a:solidFill>
              <a:srgbClr val="000000"/>
            </a:solidFill>
            <a:ln w="12700" cap="flat">
              <a:noFill/>
              <a:miter lim="400000"/>
            </a:ln>
            <a:effectLst/>
          </p:spPr>
          <p:txBody>
            <a:bodyPr wrap="square" lIns="50800" tIns="50800" rIns="50800" bIns="50800" numCol="1" anchor="t">
              <a:noAutofit/>
            </a:bodyPr>
            <a:lstStyle/>
            <a:p>
              <a:pPr algn="l" defTabSz="650240">
                <a:defRPr sz="1600">
                  <a:uFill>
                    <a:solidFill>
                      <a:srgbClr val="000000"/>
                    </a:solidFill>
                  </a:uFill>
                  <a:latin typeface="Times New Roman"/>
                  <a:ea typeface="Times New Roman"/>
                  <a:cs typeface="Times New Roman"/>
                  <a:sym typeface="Times New Roman"/>
                </a:defRPr>
              </a:pPr>
            </a:p>
          </p:txBody>
        </p:sp>
        <p:sp>
          <p:nvSpPr>
            <p:cNvPr id="311" name="Circle"/>
            <p:cNvSpPr/>
            <p:nvPr/>
          </p:nvSpPr>
          <p:spPr>
            <a:xfrm>
              <a:off x="655684" y="2145771"/>
              <a:ext cx="272493" cy="266701"/>
            </a:xfrm>
            <a:prstGeom prst="ellipse">
              <a:avLst/>
            </a:prstGeom>
            <a:noFill/>
            <a:ln w="25400" cap="flat">
              <a:solidFill>
                <a:srgbClr val="000000"/>
              </a:solidFill>
              <a:prstDash val="solid"/>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sp>
          <p:nvSpPr>
            <p:cNvPr id="312" name="Circle"/>
            <p:cNvSpPr/>
            <p:nvPr/>
          </p:nvSpPr>
          <p:spPr>
            <a:xfrm>
              <a:off x="1651507" y="2145771"/>
              <a:ext cx="272493" cy="266701"/>
            </a:xfrm>
            <a:prstGeom prst="ellipse">
              <a:avLst/>
            </a:prstGeom>
            <a:noFill/>
            <a:ln w="25400" cap="flat">
              <a:solidFill>
                <a:srgbClr val="000000"/>
              </a:solidFill>
              <a:prstDash val="solid"/>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sp>
          <p:nvSpPr>
            <p:cNvPr id="313" name="Circle"/>
            <p:cNvSpPr/>
            <p:nvPr/>
          </p:nvSpPr>
          <p:spPr>
            <a:xfrm>
              <a:off x="1651507" y="1248156"/>
              <a:ext cx="272493" cy="266701"/>
            </a:xfrm>
            <a:prstGeom prst="ellipse">
              <a:avLst/>
            </a:prstGeom>
            <a:noFill/>
            <a:ln w="25400" cap="flat">
              <a:solidFill>
                <a:srgbClr val="000000"/>
              </a:solidFill>
              <a:prstDash val="solid"/>
              <a:miter lim="400000"/>
            </a:ln>
            <a:effectLst>
              <a:outerShdw sx="100000" sy="100000" kx="0" ky="0" algn="b" rotWithShape="0" blurRad="38100" dist="25400" dir="5400000">
                <a:srgbClr val="000000">
                  <a:alpha val="50000"/>
                </a:srgbClr>
              </a:outerShdw>
            </a:effectLst>
          </p:spPr>
          <p:txBody>
            <a:bodyPr wrap="square" lIns="50800" tIns="50800" rIns="50800" bIns="50800" numCol="1" anchor="ctr">
              <a:noAutofit/>
            </a:bodyPr>
            <a:lstStyle/>
            <a:p>
              <a:pPr>
                <a:defRPr sz="2400">
                  <a:solidFill>
                    <a:srgbClr val="FFFFFF"/>
                  </a:solidFill>
                </a:defRPr>
              </a:pPr>
            </a:p>
          </p:txBody>
        </p:sp>
        <p:sp>
          <p:nvSpPr>
            <p:cNvPr id="314" name="Line"/>
            <p:cNvSpPr/>
            <p:nvPr/>
          </p:nvSpPr>
          <p:spPr>
            <a:xfrm>
              <a:off x="817389" y="2279121"/>
              <a:ext cx="1016002" cy="1"/>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315" name="Line"/>
            <p:cNvSpPr/>
            <p:nvPr/>
          </p:nvSpPr>
          <p:spPr>
            <a:xfrm flipV="1">
              <a:off x="791930" y="1282170"/>
              <a:ext cx="1" cy="1016002"/>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316" name="Line"/>
            <p:cNvSpPr/>
            <p:nvPr/>
          </p:nvSpPr>
          <p:spPr>
            <a:xfrm flipV="1">
              <a:off x="1787753" y="1342909"/>
              <a:ext cx="1" cy="1016002"/>
            </a:xfrm>
            <a:prstGeom prst="line">
              <a:avLst/>
            </a:prstGeom>
            <a:noFill/>
            <a:ln w="38100" cap="flat">
              <a:solidFill>
                <a:srgbClr val="000000"/>
              </a:solidFill>
              <a:prstDash val="sysDot"/>
              <a:miter lim="400000"/>
            </a:ln>
            <a:effectLst/>
          </p:spPr>
          <p:txBody>
            <a:bodyPr wrap="square" lIns="45718" tIns="45718" rIns="45718" bIns="45718" numCol="1" anchor="t">
              <a:noAutofit/>
            </a:bodyPr>
            <a:lstStyle/>
            <a:p>
              <a:pPr/>
            </a:p>
          </p:txBody>
        </p:sp>
        <p:sp>
          <p:nvSpPr>
            <p:cNvPr id="317" name="Oval"/>
            <p:cNvSpPr/>
            <p:nvPr/>
          </p:nvSpPr>
          <p:spPr>
            <a:xfrm rot="2918359">
              <a:off x="339322" y="1935327"/>
              <a:ext cx="468709" cy="1016625"/>
            </a:xfrm>
            <a:prstGeom prst="ellipse">
              <a:avLst/>
            </a:prstGeom>
            <a:noFill/>
            <a:ln w="38100" cap="flat">
              <a:solidFill>
                <a:srgbClr val="FF2600"/>
              </a:solidFill>
              <a:prstDash val="sysDot"/>
              <a:miter lim="400000"/>
            </a:ln>
            <a:effectLst>
              <a:outerShdw sx="100000" sy="100000" kx="0" ky="0" algn="b" rotWithShape="0" blurRad="50800" dist="12700" dir="0">
                <a:srgbClr val="000000">
                  <a:alpha val="50000"/>
                </a:srgbClr>
              </a:outerShdw>
            </a:effectLst>
          </p:spPr>
          <p:txBody>
            <a:bodyPr wrap="square" lIns="50800" tIns="50800" rIns="50800" bIns="50800" numCol="1" anchor="ctr">
              <a:noAutofit/>
            </a:bodyPr>
            <a:lstStyle/>
            <a:p>
              <a:pPr>
                <a:defRPr>
                  <a:solidFill>
                    <a:srgbClr val="FFFFFF"/>
                  </a:solidFill>
                </a:defRPr>
              </a:pPr>
            </a:p>
          </p:txBody>
        </p:sp>
        <p:sp>
          <p:nvSpPr>
            <p:cNvPr id="318" name="Oval"/>
            <p:cNvSpPr/>
            <p:nvPr/>
          </p:nvSpPr>
          <p:spPr>
            <a:xfrm flipH="1" rot="7760214">
              <a:off x="1734085" y="1935327"/>
              <a:ext cx="468709" cy="1016625"/>
            </a:xfrm>
            <a:prstGeom prst="ellipse">
              <a:avLst/>
            </a:prstGeom>
            <a:noFill/>
            <a:ln w="38100" cap="flat">
              <a:solidFill>
                <a:srgbClr val="FF2600"/>
              </a:solidFill>
              <a:prstDash val="sysDot"/>
              <a:miter lim="400000"/>
            </a:ln>
            <a:effectLst>
              <a:outerShdw sx="100000" sy="100000" kx="0" ky="0" algn="b" rotWithShape="0" blurRad="50800" dist="12700" dir="0">
                <a:srgbClr val="000000">
                  <a:alpha val="50000"/>
                </a:srgbClr>
              </a:outerShdw>
            </a:effectLst>
          </p:spPr>
          <p:txBody>
            <a:bodyPr wrap="square" lIns="50800" tIns="50800" rIns="50800" bIns="50800" numCol="1" anchor="ctr">
              <a:noAutofit/>
            </a:bodyPr>
            <a:lstStyle/>
            <a:p>
              <a:pPr>
                <a:defRPr>
                  <a:solidFill>
                    <a:srgbClr val="FFFFFF"/>
                  </a:solidFill>
                </a:defRPr>
              </a:pPr>
            </a:p>
          </p:txBody>
        </p:sp>
        <p:sp>
          <p:nvSpPr>
            <p:cNvPr id="319" name="Oval"/>
            <p:cNvSpPr/>
            <p:nvPr/>
          </p:nvSpPr>
          <p:spPr>
            <a:xfrm flipH="1" rot="7760214">
              <a:off x="339322" y="740671"/>
              <a:ext cx="468709" cy="1016625"/>
            </a:xfrm>
            <a:prstGeom prst="ellipse">
              <a:avLst/>
            </a:prstGeom>
            <a:noFill/>
            <a:ln w="38100" cap="flat">
              <a:solidFill>
                <a:srgbClr val="FF2600"/>
              </a:solidFill>
              <a:prstDash val="sysDot"/>
              <a:miter lim="400000"/>
            </a:ln>
            <a:effectLst>
              <a:outerShdw sx="100000" sy="100000" kx="0" ky="0" algn="b" rotWithShape="0" blurRad="50800" dist="12700" dir="0">
                <a:srgbClr val="000000">
                  <a:alpha val="50000"/>
                </a:srgbClr>
              </a:outerShdw>
            </a:effectLst>
          </p:spPr>
          <p:txBody>
            <a:bodyPr wrap="square" lIns="50800" tIns="50800" rIns="50800" bIns="50800" numCol="1" anchor="ctr">
              <a:noAutofit/>
            </a:bodyPr>
            <a:lstStyle/>
            <a:p>
              <a:pPr>
                <a:defRPr>
                  <a:solidFill>
                    <a:srgbClr val="FFFFFF"/>
                  </a:solidFill>
                </a:defRPr>
              </a:pPr>
            </a:p>
          </p:txBody>
        </p:sp>
        <p:sp>
          <p:nvSpPr>
            <p:cNvPr id="320" name="t"/>
            <p:cNvSpPr txBox="1"/>
            <p:nvPr/>
          </p:nvSpPr>
          <p:spPr>
            <a:xfrm>
              <a:off x="1103867" y="1282170"/>
              <a:ext cx="342901" cy="647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t'</a:t>
              </a:r>
            </a:p>
          </p:txBody>
        </p:sp>
      </p:grpSp>
      <p:pic>
        <p:nvPicPr>
          <p:cNvPr id="322" name="H_2=&amp;U(n_ia_upar.pdf" descr="H_2=&amp;U(n_ia_upar.pdf"/>
          <p:cNvPicPr>
            <a:picLocks noChangeAspect="1"/>
          </p:cNvPicPr>
          <p:nvPr/>
        </p:nvPicPr>
        <p:blipFill>
          <a:blip r:embed="rId6">
            <a:extLst/>
          </a:blip>
          <a:stretch>
            <a:fillRect/>
          </a:stretch>
        </p:blipFill>
        <p:spPr>
          <a:xfrm>
            <a:off x="5402808" y="4241800"/>
            <a:ext cx="6756401" cy="1270000"/>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Avenir Roman"/>
        <a:ea typeface="Avenir Roman"/>
        <a:cs typeface="Avenir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Avenir Roman"/>
        <a:ea typeface="Avenir Roman"/>
        <a:cs typeface="Avenir Roma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