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451" r:id="rId2"/>
    <p:sldId id="492" r:id="rId3"/>
    <p:sldId id="494" r:id="rId4"/>
    <p:sldId id="534" r:id="rId5"/>
    <p:sldId id="535" r:id="rId6"/>
    <p:sldId id="515" r:id="rId7"/>
    <p:sldId id="532" r:id="rId8"/>
    <p:sldId id="537" r:id="rId9"/>
    <p:sldId id="536" r:id="rId10"/>
    <p:sldId id="517" r:id="rId11"/>
    <p:sldId id="542" r:id="rId12"/>
    <p:sldId id="538" r:id="rId13"/>
    <p:sldId id="518" r:id="rId14"/>
    <p:sldId id="520" r:id="rId15"/>
    <p:sldId id="541" r:id="rId16"/>
    <p:sldId id="539" r:id="rId17"/>
    <p:sldId id="521" r:id="rId18"/>
    <p:sldId id="543" r:id="rId19"/>
    <p:sldId id="540" r:id="rId20"/>
    <p:sldId id="522" r:id="rId21"/>
    <p:sldId id="544" r:id="rId22"/>
    <p:sldId id="545" r:id="rId23"/>
    <p:sldId id="546" r:id="rId24"/>
    <p:sldId id="547" r:id="rId25"/>
    <p:sldId id="549" r:id="rId26"/>
    <p:sldId id="548" r:id="rId27"/>
    <p:sldId id="550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2FF"/>
    <a:srgbClr val="FFD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544"/>
    <p:restoredTop sz="96197" autoAdjust="0"/>
  </p:normalViewPr>
  <p:slideViewPr>
    <p:cSldViewPr snapToGrid="0" snapToObjects="1">
      <p:cViewPr varScale="1">
        <p:scale>
          <a:sx n="128" d="100"/>
          <a:sy n="128" d="100"/>
        </p:scale>
        <p:origin x="31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E84C53-DB28-BF40-8E43-FB2FCCB1926D}" type="datetimeFigureOut">
              <a:rPr lang="en-US" smtClean="0"/>
              <a:pPr/>
              <a:t>3/25/24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C9F8CA-1D07-3842-86D4-559153C1D0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78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Vylepsit</a:t>
            </a:r>
            <a:r>
              <a:rPr lang="en-US" dirty="0"/>
              <a:t>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9F8CA-1D07-3842-86D4-559153C1D00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7445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Pozor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to pro </a:t>
            </a:r>
            <a:r>
              <a:rPr lang="en-US" dirty="0" err="1"/>
              <a:t>verejnost</a:t>
            </a:r>
            <a:r>
              <a:rPr lang="en-US" dirty="0"/>
              <a:t> … </a:t>
            </a:r>
            <a:r>
              <a:rPr lang="en-US" dirty="0" err="1"/>
              <a:t>jednoduseji</a:t>
            </a:r>
            <a:r>
              <a:rPr lang="en-US" dirty="0"/>
              <a:t>, schemata </a:t>
            </a:r>
            <a:r>
              <a:rPr lang="en-US" dirty="0" err="1"/>
              <a:t>nazorna</a:t>
            </a:r>
            <a:r>
              <a:rPr lang="en-US" dirty="0"/>
              <a:t>, ne </a:t>
            </a:r>
            <a:r>
              <a:rPr lang="en-US" dirty="0" err="1"/>
              <a:t>moc</a:t>
            </a:r>
            <a:r>
              <a:rPr lang="en-US" dirty="0"/>
              <a:t> </a:t>
            </a:r>
            <a:r>
              <a:rPr lang="en-US" dirty="0" err="1"/>
              <a:t>analyz</a:t>
            </a:r>
            <a:r>
              <a:rPr lang="en-US" dirty="0"/>
              <a:t>, </a:t>
            </a:r>
            <a:r>
              <a:rPr lang="en-US" dirty="0" err="1"/>
              <a:t>jen</a:t>
            </a:r>
            <a:r>
              <a:rPr lang="en-US" dirty="0"/>
              <a:t> par </a:t>
            </a:r>
            <a:r>
              <a:rPr lang="en-US" dirty="0" err="1"/>
              <a:t>rovnic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9F8CA-1D07-3842-86D4-559153C1D00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5095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Pozor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to pro </a:t>
            </a:r>
            <a:r>
              <a:rPr lang="en-US" dirty="0" err="1"/>
              <a:t>verejnost</a:t>
            </a:r>
            <a:r>
              <a:rPr lang="en-US" dirty="0"/>
              <a:t> … </a:t>
            </a:r>
            <a:r>
              <a:rPr lang="en-US" dirty="0" err="1"/>
              <a:t>jednoduseji</a:t>
            </a:r>
            <a:r>
              <a:rPr lang="en-US" dirty="0"/>
              <a:t>, schemata </a:t>
            </a:r>
            <a:r>
              <a:rPr lang="en-US" dirty="0" err="1"/>
              <a:t>nazorna</a:t>
            </a:r>
            <a:r>
              <a:rPr lang="en-US" dirty="0"/>
              <a:t>, ne </a:t>
            </a:r>
            <a:r>
              <a:rPr lang="en-US" dirty="0" err="1"/>
              <a:t>moc</a:t>
            </a:r>
            <a:r>
              <a:rPr lang="en-US" dirty="0"/>
              <a:t> </a:t>
            </a:r>
            <a:r>
              <a:rPr lang="en-US" dirty="0" err="1"/>
              <a:t>analyz</a:t>
            </a:r>
            <a:r>
              <a:rPr lang="en-US" dirty="0"/>
              <a:t>, </a:t>
            </a:r>
            <a:r>
              <a:rPr lang="en-US" dirty="0" err="1"/>
              <a:t>jen</a:t>
            </a:r>
            <a:r>
              <a:rPr lang="en-US" dirty="0"/>
              <a:t> par </a:t>
            </a:r>
            <a:r>
              <a:rPr lang="en-US" dirty="0" err="1"/>
              <a:t>rovnic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9F8CA-1D07-3842-86D4-559153C1D00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3344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Pozor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to pro </a:t>
            </a:r>
            <a:r>
              <a:rPr lang="en-US" dirty="0" err="1"/>
              <a:t>verejnost</a:t>
            </a:r>
            <a:r>
              <a:rPr lang="en-US" dirty="0"/>
              <a:t> … </a:t>
            </a:r>
            <a:r>
              <a:rPr lang="en-US" dirty="0" err="1"/>
              <a:t>jednoduseji</a:t>
            </a:r>
            <a:r>
              <a:rPr lang="en-US" dirty="0"/>
              <a:t>, schemata </a:t>
            </a:r>
            <a:r>
              <a:rPr lang="en-US" dirty="0" err="1"/>
              <a:t>nazorna</a:t>
            </a:r>
            <a:r>
              <a:rPr lang="en-US" dirty="0"/>
              <a:t>, ne </a:t>
            </a:r>
            <a:r>
              <a:rPr lang="en-US" dirty="0" err="1"/>
              <a:t>moc</a:t>
            </a:r>
            <a:r>
              <a:rPr lang="en-US" dirty="0"/>
              <a:t> </a:t>
            </a:r>
            <a:r>
              <a:rPr lang="en-US" dirty="0" err="1"/>
              <a:t>analyz</a:t>
            </a:r>
            <a:r>
              <a:rPr lang="en-US" dirty="0"/>
              <a:t>, </a:t>
            </a:r>
            <a:r>
              <a:rPr lang="en-US" dirty="0" err="1"/>
              <a:t>jen</a:t>
            </a:r>
            <a:r>
              <a:rPr lang="en-US" dirty="0"/>
              <a:t> par </a:t>
            </a:r>
            <a:r>
              <a:rPr lang="en-US" dirty="0" err="1"/>
              <a:t>rovnic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9F8CA-1D07-3842-86D4-559153C1D00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1880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Pozor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to pro </a:t>
            </a:r>
            <a:r>
              <a:rPr lang="en-US" dirty="0" err="1"/>
              <a:t>verejnost</a:t>
            </a:r>
            <a:r>
              <a:rPr lang="en-US" dirty="0"/>
              <a:t> … </a:t>
            </a:r>
            <a:r>
              <a:rPr lang="en-US" dirty="0" err="1"/>
              <a:t>jednoduseji</a:t>
            </a:r>
            <a:r>
              <a:rPr lang="en-US" dirty="0"/>
              <a:t>, schemata </a:t>
            </a:r>
            <a:r>
              <a:rPr lang="en-US" dirty="0" err="1"/>
              <a:t>nazorna</a:t>
            </a:r>
            <a:r>
              <a:rPr lang="en-US" dirty="0"/>
              <a:t>, ne </a:t>
            </a:r>
            <a:r>
              <a:rPr lang="en-US" dirty="0" err="1"/>
              <a:t>moc</a:t>
            </a:r>
            <a:r>
              <a:rPr lang="en-US" dirty="0"/>
              <a:t> </a:t>
            </a:r>
            <a:r>
              <a:rPr lang="en-US" dirty="0" err="1"/>
              <a:t>analyz</a:t>
            </a:r>
            <a:r>
              <a:rPr lang="en-US" dirty="0"/>
              <a:t>, </a:t>
            </a:r>
            <a:r>
              <a:rPr lang="en-US" dirty="0" err="1"/>
              <a:t>jen</a:t>
            </a:r>
            <a:r>
              <a:rPr lang="en-US" dirty="0"/>
              <a:t> par </a:t>
            </a:r>
            <a:r>
              <a:rPr lang="en-US" dirty="0" err="1"/>
              <a:t>rovnic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9F8CA-1D07-3842-86D4-559153C1D00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513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Pozor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to pro </a:t>
            </a:r>
            <a:r>
              <a:rPr lang="en-US" dirty="0" err="1"/>
              <a:t>verejnost</a:t>
            </a:r>
            <a:r>
              <a:rPr lang="en-US" dirty="0"/>
              <a:t> … </a:t>
            </a:r>
            <a:r>
              <a:rPr lang="en-US" dirty="0" err="1"/>
              <a:t>jednoduseji</a:t>
            </a:r>
            <a:r>
              <a:rPr lang="en-US" dirty="0"/>
              <a:t>, schemata </a:t>
            </a:r>
            <a:r>
              <a:rPr lang="en-US" dirty="0" err="1"/>
              <a:t>nazorna</a:t>
            </a:r>
            <a:r>
              <a:rPr lang="en-US" dirty="0"/>
              <a:t>, ne </a:t>
            </a:r>
            <a:r>
              <a:rPr lang="en-US" dirty="0" err="1"/>
              <a:t>moc</a:t>
            </a:r>
            <a:r>
              <a:rPr lang="en-US" dirty="0"/>
              <a:t> </a:t>
            </a:r>
            <a:r>
              <a:rPr lang="en-US" dirty="0" err="1"/>
              <a:t>analyz</a:t>
            </a:r>
            <a:r>
              <a:rPr lang="en-US" dirty="0"/>
              <a:t>, </a:t>
            </a:r>
            <a:r>
              <a:rPr lang="en-US" dirty="0" err="1"/>
              <a:t>jen</a:t>
            </a:r>
            <a:r>
              <a:rPr lang="en-US" dirty="0"/>
              <a:t> par </a:t>
            </a:r>
            <a:r>
              <a:rPr lang="en-US" dirty="0" err="1"/>
              <a:t>rovnic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9F8CA-1D07-3842-86D4-559153C1D00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2738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Pozor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to pro </a:t>
            </a:r>
            <a:r>
              <a:rPr lang="en-US" dirty="0" err="1"/>
              <a:t>verejnost</a:t>
            </a:r>
            <a:r>
              <a:rPr lang="en-US" dirty="0"/>
              <a:t> … </a:t>
            </a:r>
            <a:r>
              <a:rPr lang="en-US" dirty="0" err="1"/>
              <a:t>jednoduseji</a:t>
            </a:r>
            <a:r>
              <a:rPr lang="en-US" dirty="0"/>
              <a:t>, schemata </a:t>
            </a:r>
            <a:r>
              <a:rPr lang="en-US" dirty="0" err="1"/>
              <a:t>nazorna</a:t>
            </a:r>
            <a:r>
              <a:rPr lang="en-US" dirty="0"/>
              <a:t>, ne </a:t>
            </a:r>
            <a:r>
              <a:rPr lang="en-US" dirty="0" err="1"/>
              <a:t>moc</a:t>
            </a:r>
            <a:r>
              <a:rPr lang="en-US" dirty="0"/>
              <a:t> </a:t>
            </a:r>
            <a:r>
              <a:rPr lang="en-US" dirty="0" err="1"/>
              <a:t>analyz</a:t>
            </a:r>
            <a:r>
              <a:rPr lang="en-US" dirty="0"/>
              <a:t>, </a:t>
            </a:r>
            <a:r>
              <a:rPr lang="en-US" dirty="0" err="1"/>
              <a:t>jen</a:t>
            </a:r>
            <a:r>
              <a:rPr lang="en-US" dirty="0"/>
              <a:t> par </a:t>
            </a:r>
            <a:r>
              <a:rPr lang="en-US" dirty="0" err="1"/>
              <a:t>rovnic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9F8CA-1D07-3842-86D4-559153C1D00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7252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Pozor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to pro </a:t>
            </a:r>
            <a:r>
              <a:rPr lang="en-US" dirty="0" err="1"/>
              <a:t>verejnost</a:t>
            </a:r>
            <a:r>
              <a:rPr lang="en-US" dirty="0"/>
              <a:t> … </a:t>
            </a:r>
            <a:r>
              <a:rPr lang="en-US" dirty="0" err="1"/>
              <a:t>jednoduseji</a:t>
            </a:r>
            <a:r>
              <a:rPr lang="en-US" dirty="0"/>
              <a:t>, schemata </a:t>
            </a:r>
            <a:r>
              <a:rPr lang="en-US" dirty="0" err="1"/>
              <a:t>nazorna</a:t>
            </a:r>
            <a:r>
              <a:rPr lang="en-US" dirty="0"/>
              <a:t>, ne </a:t>
            </a:r>
            <a:r>
              <a:rPr lang="en-US" dirty="0" err="1"/>
              <a:t>moc</a:t>
            </a:r>
            <a:r>
              <a:rPr lang="en-US" dirty="0"/>
              <a:t> </a:t>
            </a:r>
            <a:r>
              <a:rPr lang="en-US" dirty="0" err="1"/>
              <a:t>analyz</a:t>
            </a:r>
            <a:r>
              <a:rPr lang="en-US" dirty="0"/>
              <a:t>, </a:t>
            </a:r>
            <a:r>
              <a:rPr lang="en-US" dirty="0" err="1"/>
              <a:t>jen</a:t>
            </a:r>
            <a:r>
              <a:rPr lang="en-US" dirty="0"/>
              <a:t> par </a:t>
            </a:r>
            <a:r>
              <a:rPr lang="en-US" dirty="0" err="1"/>
              <a:t>rovnic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9F8CA-1D07-3842-86D4-559153C1D00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1566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Pozor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to pro </a:t>
            </a:r>
            <a:r>
              <a:rPr lang="en-US" dirty="0" err="1"/>
              <a:t>verejnost</a:t>
            </a:r>
            <a:r>
              <a:rPr lang="en-US" dirty="0"/>
              <a:t> … </a:t>
            </a:r>
            <a:r>
              <a:rPr lang="en-US" dirty="0" err="1"/>
              <a:t>jednoduseji</a:t>
            </a:r>
            <a:r>
              <a:rPr lang="en-US" dirty="0"/>
              <a:t>, schemata </a:t>
            </a:r>
            <a:r>
              <a:rPr lang="en-US" dirty="0" err="1"/>
              <a:t>nazorna</a:t>
            </a:r>
            <a:r>
              <a:rPr lang="en-US" dirty="0"/>
              <a:t>, ne </a:t>
            </a:r>
            <a:r>
              <a:rPr lang="en-US" dirty="0" err="1"/>
              <a:t>moc</a:t>
            </a:r>
            <a:r>
              <a:rPr lang="en-US" dirty="0"/>
              <a:t> </a:t>
            </a:r>
            <a:r>
              <a:rPr lang="en-US" dirty="0" err="1"/>
              <a:t>analyz</a:t>
            </a:r>
            <a:r>
              <a:rPr lang="en-US" dirty="0"/>
              <a:t>, </a:t>
            </a:r>
            <a:r>
              <a:rPr lang="en-US" dirty="0" err="1"/>
              <a:t>jen</a:t>
            </a:r>
            <a:r>
              <a:rPr lang="en-US" dirty="0"/>
              <a:t> par </a:t>
            </a:r>
            <a:r>
              <a:rPr lang="en-US" dirty="0" err="1"/>
              <a:t>rovnic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9F8CA-1D07-3842-86D4-559153C1D00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8487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Pozor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to pro </a:t>
            </a:r>
            <a:r>
              <a:rPr lang="en-US" dirty="0" err="1"/>
              <a:t>verejnost</a:t>
            </a:r>
            <a:r>
              <a:rPr lang="en-US" dirty="0"/>
              <a:t> … </a:t>
            </a:r>
            <a:r>
              <a:rPr lang="en-US" dirty="0" err="1"/>
              <a:t>jednoduseji</a:t>
            </a:r>
            <a:r>
              <a:rPr lang="en-US" dirty="0"/>
              <a:t>, schemata </a:t>
            </a:r>
            <a:r>
              <a:rPr lang="en-US" dirty="0" err="1"/>
              <a:t>nazorna</a:t>
            </a:r>
            <a:r>
              <a:rPr lang="en-US" dirty="0"/>
              <a:t>, ne </a:t>
            </a:r>
            <a:r>
              <a:rPr lang="en-US" dirty="0" err="1"/>
              <a:t>moc</a:t>
            </a:r>
            <a:r>
              <a:rPr lang="en-US" dirty="0"/>
              <a:t> </a:t>
            </a:r>
            <a:r>
              <a:rPr lang="en-US" dirty="0" err="1"/>
              <a:t>analyz</a:t>
            </a:r>
            <a:r>
              <a:rPr lang="en-US" dirty="0"/>
              <a:t>, </a:t>
            </a:r>
            <a:r>
              <a:rPr lang="en-US" dirty="0" err="1"/>
              <a:t>jen</a:t>
            </a:r>
            <a:r>
              <a:rPr lang="en-US" dirty="0"/>
              <a:t> par </a:t>
            </a:r>
            <a:r>
              <a:rPr lang="en-US" dirty="0" err="1"/>
              <a:t>rovnic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9F8CA-1D07-3842-86D4-559153C1D00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4748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Pozor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to pro </a:t>
            </a:r>
            <a:r>
              <a:rPr lang="en-US" dirty="0" err="1"/>
              <a:t>verejnost</a:t>
            </a:r>
            <a:r>
              <a:rPr lang="en-US" dirty="0"/>
              <a:t> … </a:t>
            </a:r>
            <a:r>
              <a:rPr lang="en-US" dirty="0" err="1"/>
              <a:t>jednoduseji</a:t>
            </a:r>
            <a:r>
              <a:rPr lang="en-US" dirty="0"/>
              <a:t>, schemata </a:t>
            </a:r>
            <a:r>
              <a:rPr lang="en-US" dirty="0" err="1"/>
              <a:t>nazorna</a:t>
            </a:r>
            <a:r>
              <a:rPr lang="en-US" dirty="0"/>
              <a:t>, ne </a:t>
            </a:r>
            <a:r>
              <a:rPr lang="en-US" dirty="0" err="1"/>
              <a:t>moc</a:t>
            </a:r>
            <a:r>
              <a:rPr lang="en-US" dirty="0"/>
              <a:t> </a:t>
            </a:r>
            <a:r>
              <a:rPr lang="en-US" dirty="0" err="1"/>
              <a:t>analyz</a:t>
            </a:r>
            <a:r>
              <a:rPr lang="en-US" dirty="0"/>
              <a:t>, </a:t>
            </a:r>
            <a:r>
              <a:rPr lang="en-US" dirty="0" err="1"/>
              <a:t>jen</a:t>
            </a:r>
            <a:r>
              <a:rPr lang="en-US" dirty="0"/>
              <a:t> par </a:t>
            </a:r>
            <a:r>
              <a:rPr lang="en-US" dirty="0" err="1"/>
              <a:t>rovnic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9F8CA-1D07-3842-86D4-559153C1D00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47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Pozor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to pro </a:t>
            </a:r>
            <a:r>
              <a:rPr lang="en-US" dirty="0" err="1"/>
              <a:t>verejnost</a:t>
            </a:r>
            <a:r>
              <a:rPr lang="en-US" dirty="0"/>
              <a:t> … </a:t>
            </a:r>
            <a:r>
              <a:rPr lang="en-US" dirty="0" err="1"/>
              <a:t>jednoduseji</a:t>
            </a:r>
            <a:r>
              <a:rPr lang="en-US" dirty="0"/>
              <a:t>, schemata </a:t>
            </a:r>
            <a:r>
              <a:rPr lang="en-US" dirty="0" err="1"/>
              <a:t>nazorna</a:t>
            </a:r>
            <a:r>
              <a:rPr lang="en-US" dirty="0"/>
              <a:t>, ne </a:t>
            </a:r>
            <a:r>
              <a:rPr lang="en-US" dirty="0" err="1"/>
              <a:t>moc</a:t>
            </a:r>
            <a:r>
              <a:rPr lang="en-US" dirty="0"/>
              <a:t> </a:t>
            </a:r>
            <a:r>
              <a:rPr lang="en-US" dirty="0" err="1"/>
              <a:t>analyz</a:t>
            </a:r>
            <a:r>
              <a:rPr lang="en-US" dirty="0"/>
              <a:t>, </a:t>
            </a:r>
            <a:r>
              <a:rPr lang="en-US" dirty="0" err="1"/>
              <a:t>jen</a:t>
            </a:r>
            <a:r>
              <a:rPr lang="en-US" dirty="0"/>
              <a:t> par </a:t>
            </a:r>
            <a:r>
              <a:rPr lang="en-US" dirty="0" err="1"/>
              <a:t>rovnic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9F8CA-1D07-3842-86D4-559153C1D00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7917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Pozor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to pro </a:t>
            </a:r>
            <a:r>
              <a:rPr lang="en-US" dirty="0" err="1"/>
              <a:t>verejnost</a:t>
            </a:r>
            <a:r>
              <a:rPr lang="en-US" dirty="0"/>
              <a:t> … </a:t>
            </a:r>
            <a:r>
              <a:rPr lang="en-US" dirty="0" err="1"/>
              <a:t>jednoduseji</a:t>
            </a:r>
            <a:r>
              <a:rPr lang="en-US" dirty="0"/>
              <a:t>, schemata </a:t>
            </a:r>
            <a:r>
              <a:rPr lang="en-US" dirty="0" err="1"/>
              <a:t>nazorna</a:t>
            </a:r>
            <a:r>
              <a:rPr lang="en-US" dirty="0"/>
              <a:t>, ne </a:t>
            </a:r>
            <a:r>
              <a:rPr lang="en-US" dirty="0" err="1"/>
              <a:t>moc</a:t>
            </a:r>
            <a:r>
              <a:rPr lang="en-US" dirty="0"/>
              <a:t> </a:t>
            </a:r>
            <a:r>
              <a:rPr lang="en-US" dirty="0" err="1"/>
              <a:t>analyz</a:t>
            </a:r>
            <a:r>
              <a:rPr lang="en-US" dirty="0"/>
              <a:t>, </a:t>
            </a:r>
            <a:r>
              <a:rPr lang="en-US" dirty="0" err="1"/>
              <a:t>jen</a:t>
            </a:r>
            <a:r>
              <a:rPr lang="en-US" dirty="0"/>
              <a:t> par </a:t>
            </a:r>
            <a:r>
              <a:rPr lang="en-US" dirty="0" err="1"/>
              <a:t>rovnic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9F8CA-1D07-3842-86D4-559153C1D00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350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Pozor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to pro </a:t>
            </a:r>
            <a:r>
              <a:rPr lang="en-US" dirty="0" err="1"/>
              <a:t>verejnost</a:t>
            </a:r>
            <a:r>
              <a:rPr lang="en-US" dirty="0"/>
              <a:t> … </a:t>
            </a:r>
            <a:r>
              <a:rPr lang="en-US" dirty="0" err="1"/>
              <a:t>jednoduseji</a:t>
            </a:r>
            <a:r>
              <a:rPr lang="en-US" dirty="0"/>
              <a:t>, schemata </a:t>
            </a:r>
            <a:r>
              <a:rPr lang="en-US" dirty="0" err="1"/>
              <a:t>nazorna</a:t>
            </a:r>
            <a:r>
              <a:rPr lang="en-US" dirty="0"/>
              <a:t>, ne </a:t>
            </a:r>
            <a:r>
              <a:rPr lang="en-US" dirty="0" err="1"/>
              <a:t>moc</a:t>
            </a:r>
            <a:r>
              <a:rPr lang="en-US" dirty="0"/>
              <a:t> </a:t>
            </a:r>
            <a:r>
              <a:rPr lang="en-US" dirty="0" err="1"/>
              <a:t>analyz</a:t>
            </a:r>
            <a:r>
              <a:rPr lang="en-US" dirty="0"/>
              <a:t>, </a:t>
            </a:r>
            <a:r>
              <a:rPr lang="en-US" dirty="0" err="1"/>
              <a:t>jen</a:t>
            </a:r>
            <a:r>
              <a:rPr lang="en-US" dirty="0"/>
              <a:t> par </a:t>
            </a:r>
            <a:r>
              <a:rPr lang="en-US" dirty="0" err="1"/>
              <a:t>rovnic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9F8CA-1D07-3842-86D4-559153C1D00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606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Pozor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to pro </a:t>
            </a:r>
            <a:r>
              <a:rPr lang="en-US" dirty="0" err="1"/>
              <a:t>verejnost</a:t>
            </a:r>
            <a:r>
              <a:rPr lang="en-US" dirty="0"/>
              <a:t> … </a:t>
            </a:r>
            <a:r>
              <a:rPr lang="en-US" dirty="0" err="1"/>
              <a:t>jednoduseji</a:t>
            </a:r>
            <a:r>
              <a:rPr lang="en-US" dirty="0"/>
              <a:t>, schemata </a:t>
            </a:r>
            <a:r>
              <a:rPr lang="en-US" dirty="0" err="1"/>
              <a:t>nazorna</a:t>
            </a:r>
            <a:r>
              <a:rPr lang="en-US" dirty="0"/>
              <a:t>, ne </a:t>
            </a:r>
            <a:r>
              <a:rPr lang="en-US" dirty="0" err="1"/>
              <a:t>moc</a:t>
            </a:r>
            <a:r>
              <a:rPr lang="en-US" dirty="0"/>
              <a:t> </a:t>
            </a:r>
            <a:r>
              <a:rPr lang="en-US" dirty="0" err="1"/>
              <a:t>analyz</a:t>
            </a:r>
            <a:r>
              <a:rPr lang="en-US" dirty="0"/>
              <a:t>, </a:t>
            </a:r>
            <a:r>
              <a:rPr lang="en-US" dirty="0" err="1"/>
              <a:t>jen</a:t>
            </a:r>
            <a:r>
              <a:rPr lang="en-US" dirty="0"/>
              <a:t> par </a:t>
            </a:r>
            <a:r>
              <a:rPr lang="en-US" dirty="0" err="1"/>
              <a:t>rovnic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9F8CA-1D07-3842-86D4-559153C1D00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67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Pozor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to pro </a:t>
            </a:r>
            <a:r>
              <a:rPr lang="en-US" dirty="0" err="1"/>
              <a:t>verejnost</a:t>
            </a:r>
            <a:r>
              <a:rPr lang="en-US" dirty="0"/>
              <a:t> … </a:t>
            </a:r>
            <a:r>
              <a:rPr lang="en-US" dirty="0" err="1"/>
              <a:t>jednoduseji</a:t>
            </a:r>
            <a:r>
              <a:rPr lang="en-US" dirty="0"/>
              <a:t>, schemata </a:t>
            </a:r>
            <a:r>
              <a:rPr lang="en-US" dirty="0" err="1"/>
              <a:t>nazorna</a:t>
            </a:r>
            <a:r>
              <a:rPr lang="en-US" dirty="0"/>
              <a:t>, ne </a:t>
            </a:r>
            <a:r>
              <a:rPr lang="en-US" dirty="0" err="1"/>
              <a:t>moc</a:t>
            </a:r>
            <a:r>
              <a:rPr lang="en-US" dirty="0"/>
              <a:t> </a:t>
            </a:r>
            <a:r>
              <a:rPr lang="en-US" dirty="0" err="1"/>
              <a:t>analyz</a:t>
            </a:r>
            <a:r>
              <a:rPr lang="en-US" dirty="0"/>
              <a:t>, </a:t>
            </a:r>
            <a:r>
              <a:rPr lang="en-US" dirty="0" err="1"/>
              <a:t>jen</a:t>
            </a:r>
            <a:r>
              <a:rPr lang="en-US" dirty="0"/>
              <a:t> par </a:t>
            </a:r>
            <a:r>
              <a:rPr lang="en-US" dirty="0" err="1"/>
              <a:t>rovnic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9F8CA-1D07-3842-86D4-559153C1D00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601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Pozor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to pro </a:t>
            </a:r>
            <a:r>
              <a:rPr lang="en-US" dirty="0" err="1"/>
              <a:t>verejnost</a:t>
            </a:r>
            <a:r>
              <a:rPr lang="en-US" dirty="0"/>
              <a:t> … </a:t>
            </a:r>
            <a:r>
              <a:rPr lang="en-US" dirty="0" err="1"/>
              <a:t>jednoduseji</a:t>
            </a:r>
            <a:r>
              <a:rPr lang="en-US" dirty="0"/>
              <a:t>, schemata </a:t>
            </a:r>
            <a:r>
              <a:rPr lang="en-US" dirty="0" err="1"/>
              <a:t>nazorna</a:t>
            </a:r>
            <a:r>
              <a:rPr lang="en-US" dirty="0"/>
              <a:t>, ne </a:t>
            </a:r>
            <a:r>
              <a:rPr lang="en-US" dirty="0" err="1"/>
              <a:t>moc</a:t>
            </a:r>
            <a:r>
              <a:rPr lang="en-US" dirty="0"/>
              <a:t> </a:t>
            </a:r>
            <a:r>
              <a:rPr lang="en-US" dirty="0" err="1"/>
              <a:t>analyz</a:t>
            </a:r>
            <a:r>
              <a:rPr lang="en-US" dirty="0"/>
              <a:t>, </a:t>
            </a:r>
            <a:r>
              <a:rPr lang="en-US" dirty="0" err="1"/>
              <a:t>jen</a:t>
            </a:r>
            <a:r>
              <a:rPr lang="en-US" dirty="0"/>
              <a:t> par </a:t>
            </a:r>
            <a:r>
              <a:rPr lang="en-US" dirty="0" err="1"/>
              <a:t>rovnic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9F8CA-1D07-3842-86D4-559153C1D00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41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Pozor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to pro </a:t>
            </a:r>
            <a:r>
              <a:rPr lang="en-US" dirty="0" err="1"/>
              <a:t>verejnost</a:t>
            </a:r>
            <a:r>
              <a:rPr lang="en-US" dirty="0"/>
              <a:t> … </a:t>
            </a:r>
            <a:r>
              <a:rPr lang="en-US" dirty="0" err="1"/>
              <a:t>jednoduseji</a:t>
            </a:r>
            <a:r>
              <a:rPr lang="en-US" dirty="0"/>
              <a:t>, schemata </a:t>
            </a:r>
            <a:r>
              <a:rPr lang="en-US" dirty="0" err="1"/>
              <a:t>nazorna</a:t>
            </a:r>
            <a:r>
              <a:rPr lang="en-US" dirty="0"/>
              <a:t>, ne </a:t>
            </a:r>
            <a:r>
              <a:rPr lang="en-US" dirty="0" err="1"/>
              <a:t>moc</a:t>
            </a:r>
            <a:r>
              <a:rPr lang="en-US" dirty="0"/>
              <a:t> </a:t>
            </a:r>
            <a:r>
              <a:rPr lang="en-US" dirty="0" err="1"/>
              <a:t>analyz</a:t>
            </a:r>
            <a:r>
              <a:rPr lang="en-US" dirty="0"/>
              <a:t>, </a:t>
            </a:r>
            <a:r>
              <a:rPr lang="en-US" dirty="0" err="1"/>
              <a:t>jen</a:t>
            </a:r>
            <a:r>
              <a:rPr lang="en-US" dirty="0"/>
              <a:t> par </a:t>
            </a:r>
            <a:r>
              <a:rPr lang="en-US" dirty="0" err="1"/>
              <a:t>rovnic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9F8CA-1D07-3842-86D4-559153C1D00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6256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Pozor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to pro </a:t>
            </a:r>
            <a:r>
              <a:rPr lang="en-US" dirty="0" err="1"/>
              <a:t>verejnost</a:t>
            </a:r>
            <a:r>
              <a:rPr lang="en-US" dirty="0"/>
              <a:t> … </a:t>
            </a:r>
            <a:r>
              <a:rPr lang="en-US" dirty="0" err="1"/>
              <a:t>jednoduseji</a:t>
            </a:r>
            <a:r>
              <a:rPr lang="en-US" dirty="0"/>
              <a:t>, schemata </a:t>
            </a:r>
            <a:r>
              <a:rPr lang="en-US" dirty="0" err="1"/>
              <a:t>nazorna</a:t>
            </a:r>
            <a:r>
              <a:rPr lang="en-US" dirty="0"/>
              <a:t>, ne </a:t>
            </a:r>
            <a:r>
              <a:rPr lang="en-US" dirty="0" err="1"/>
              <a:t>moc</a:t>
            </a:r>
            <a:r>
              <a:rPr lang="en-US" dirty="0"/>
              <a:t> </a:t>
            </a:r>
            <a:r>
              <a:rPr lang="en-US" dirty="0" err="1"/>
              <a:t>analyz</a:t>
            </a:r>
            <a:r>
              <a:rPr lang="en-US" dirty="0"/>
              <a:t>, </a:t>
            </a:r>
            <a:r>
              <a:rPr lang="en-US" dirty="0" err="1"/>
              <a:t>jen</a:t>
            </a:r>
            <a:r>
              <a:rPr lang="en-US" dirty="0"/>
              <a:t> par </a:t>
            </a:r>
            <a:r>
              <a:rPr lang="en-US" dirty="0" err="1"/>
              <a:t>rovnic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9F8CA-1D07-3842-86D4-559153C1D00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7230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Pozor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to pro </a:t>
            </a:r>
            <a:r>
              <a:rPr lang="en-US" dirty="0" err="1"/>
              <a:t>verejnost</a:t>
            </a:r>
            <a:r>
              <a:rPr lang="en-US" dirty="0"/>
              <a:t> … </a:t>
            </a:r>
            <a:r>
              <a:rPr lang="en-US" dirty="0" err="1"/>
              <a:t>jednoduseji</a:t>
            </a:r>
            <a:r>
              <a:rPr lang="en-US" dirty="0"/>
              <a:t>, schemata </a:t>
            </a:r>
            <a:r>
              <a:rPr lang="en-US" dirty="0" err="1"/>
              <a:t>nazorna</a:t>
            </a:r>
            <a:r>
              <a:rPr lang="en-US" dirty="0"/>
              <a:t>, ne </a:t>
            </a:r>
            <a:r>
              <a:rPr lang="en-US" dirty="0" err="1"/>
              <a:t>moc</a:t>
            </a:r>
            <a:r>
              <a:rPr lang="en-US" dirty="0"/>
              <a:t> </a:t>
            </a:r>
            <a:r>
              <a:rPr lang="en-US" dirty="0" err="1"/>
              <a:t>analyz</a:t>
            </a:r>
            <a:r>
              <a:rPr lang="en-US" dirty="0"/>
              <a:t>, </a:t>
            </a:r>
            <a:r>
              <a:rPr lang="en-US" dirty="0" err="1"/>
              <a:t>jen</a:t>
            </a:r>
            <a:r>
              <a:rPr lang="en-US" dirty="0"/>
              <a:t> par </a:t>
            </a:r>
            <a:r>
              <a:rPr lang="en-US" dirty="0" err="1"/>
              <a:t>rovnic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9F8CA-1D07-3842-86D4-559153C1D00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70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1D67-D689-9147-B531-260CD7922B72}" type="datetimeFigureOut">
              <a:rPr lang="en-US" smtClean="0"/>
              <a:pPr/>
              <a:t>3/25/24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BDD-AF70-734A-BC0C-1265A14408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621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1D67-D689-9147-B531-260CD7922B72}" type="datetimeFigureOut">
              <a:rPr lang="en-US" smtClean="0"/>
              <a:pPr/>
              <a:t>3/25/24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BDD-AF70-734A-BC0C-1265A14408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524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1D67-D689-9147-B531-260CD7922B72}" type="datetimeFigureOut">
              <a:rPr lang="en-US" smtClean="0"/>
              <a:pPr/>
              <a:t>3/25/24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BDD-AF70-734A-BC0C-1265A14408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16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1D67-D689-9147-B531-260CD7922B72}" type="datetimeFigureOut">
              <a:rPr lang="en-US" smtClean="0"/>
              <a:pPr/>
              <a:t>3/25/24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BDD-AF70-734A-BC0C-1265A14408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098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1D67-D689-9147-B531-260CD7922B72}" type="datetimeFigureOut">
              <a:rPr lang="en-US" smtClean="0"/>
              <a:pPr/>
              <a:t>3/25/24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BDD-AF70-734A-BC0C-1265A14408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124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1D67-D689-9147-B531-260CD7922B72}" type="datetimeFigureOut">
              <a:rPr lang="en-US" smtClean="0"/>
              <a:pPr/>
              <a:t>3/25/24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BDD-AF70-734A-BC0C-1265A14408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06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1D67-D689-9147-B531-260CD7922B72}" type="datetimeFigureOut">
              <a:rPr lang="en-US" smtClean="0"/>
              <a:pPr/>
              <a:t>3/25/24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BDD-AF70-734A-BC0C-1265A14408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819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1D67-D689-9147-B531-260CD7922B72}" type="datetimeFigureOut">
              <a:rPr lang="en-US" smtClean="0"/>
              <a:pPr/>
              <a:t>3/25/24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BDD-AF70-734A-BC0C-1265A14408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727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1D67-D689-9147-B531-260CD7922B72}" type="datetimeFigureOut">
              <a:rPr lang="en-US" smtClean="0"/>
              <a:pPr/>
              <a:t>3/25/24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BDD-AF70-734A-BC0C-1265A14408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614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1D67-D689-9147-B531-260CD7922B72}" type="datetimeFigureOut">
              <a:rPr lang="en-US" smtClean="0"/>
              <a:pPr/>
              <a:t>3/25/24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BDD-AF70-734A-BC0C-1265A14408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758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1D67-D689-9147-B531-260CD7922B72}" type="datetimeFigureOut">
              <a:rPr lang="en-US" smtClean="0"/>
              <a:pPr/>
              <a:t>3/25/24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BDD-AF70-734A-BC0C-1265A14408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25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C1D67-D689-9147-B531-260CD7922B72}" type="datetimeFigureOut">
              <a:rPr lang="en-US" smtClean="0"/>
              <a:pPr/>
              <a:t>3/25/24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0CBDD-AF70-734A-BC0C-1265A14408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290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0156" y="650824"/>
            <a:ext cx="4205613" cy="969349"/>
          </a:xfrm>
        </p:spPr>
        <p:txBody>
          <a:bodyPr>
            <a:normAutofit/>
          </a:bodyPr>
          <a:lstStyle/>
          <a:p>
            <a:pPr algn="r"/>
            <a:r>
              <a:rPr lang="cs-CZ" sz="1600" b="1" dirty="0">
                <a:latin typeface="Muni Bold" pitchFamily="2" charset="77"/>
              </a:rPr>
              <a:t>Plasma </a:t>
            </a:r>
            <a:r>
              <a:rPr lang="cs-CZ" sz="1600" b="1" dirty="0" err="1">
                <a:latin typeface="Muni Bold" pitchFamily="2" charset="77"/>
              </a:rPr>
              <a:t>Physics</a:t>
            </a:r>
            <a:r>
              <a:rPr lang="cs-CZ" sz="1600" b="1" dirty="0">
                <a:latin typeface="Muni Bold" pitchFamily="2" charset="77"/>
              </a:rPr>
              <a:t> 2</a:t>
            </a:r>
            <a:endParaRPr lang="en" sz="1600" b="1" dirty="0">
              <a:latin typeface="Muni Bold" pitchFamily="2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2240AC-D90F-394D-A06B-97C2886130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4749" y="5561028"/>
            <a:ext cx="1079216" cy="830997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3A59A8D-FF9D-0849-9FE8-5A0B8B4FC920}"/>
              </a:ext>
            </a:extLst>
          </p:cNvPr>
          <p:cNvCxnSpPr>
            <a:cxnSpLocks/>
          </p:cNvCxnSpPr>
          <p:nvPr/>
        </p:nvCxnSpPr>
        <p:spPr>
          <a:xfrm>
            <a:off x="5450018" y="650824"/>
            <a:ext cx="0" cy="96934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73009F4-F36B-5332-26D7-D3FCE6589CDC}"/>
              </a:ext>
            </a:extLst>
          </p:cNvPr>
          <p:cNvCxnSpPr>
            <a:cxnSpLocks/>
          </p:cNvCxnSpPr>
          <p:nvPr/>
        </p:nvCxnSpPr>
        <p:spPr>
          <a:xfrm>
            <a:off x="5450018" y="5393933"/>
            <a:ext cx="0" cy="90824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195C694C-0B79-7F70-2F2D-8ECB497EFE15}"/>
              </a:ext>
            </a:extLst>
          </p:cNvPr>
          <p:cNvSpPr/>
          <p:nvPr/>
        </p:nvSpPr>
        <p:spPr>
          <a:xfrm>
            <a:off x="2000924" y="1872317"/>
            <a:ext cx="5185176" cy="32750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649C39-7F53-815F-E483-DCC80AEB665D}"/>
              </a:ext>
            </a:extLst>
          </p:cNvPr>
          <p:cNvSpPr txBox="1"/>
          <p:nvPr/>
        </p:nvSpPr>
        <p:spPr>
          <a:xfrm>
            <a:off x="2479051" y="2033848"/>
            <a:ext cx="42289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err="1">
                <a:solidFill>
                  <a:schemeClr val="tx2"/>
                </a:solidFill>
                <a:latin typeface="Muni" pitchFamily="2" charset="77"/>
                <a:cs typeface="Times New Roman"/>
              </a:rPr>
              <a:t>Lesson</a:t>
            </a:r>
            <a:r>
              <a:rPr lang="cs-CZ" sz="1600" dirty="0">
                <a:solidFill>
                  <a:schemeClr val="tx2"/>
                </a:solidFill>
                <a:latin typeface="Muni" pitchFamily="2" charset="77"/>
                <a:cs typeface="Times New Roman"/>
              </a:rPr>
              <a:t> 05: </a:t>
            </a:r>
            <a:r>
              <a:rPr lang="cs-CZ" sz="1600" dirty="0" err="1">
                <a:solidFill>
                  <a:schemeClr val="tx2"/>
                </a:solidFill>
                <a:latin typeface="Muni" pitchFamily="2" charset="77"/>
                <a:cs typeface="Times New Roman"/>
              </a:rPr>
              <a:t>High</a:t>
            </a:r>
            <a:r>
              <a:rPr lang="cs-CZ" sz="1600" dirty="0">
                <a:solidFill>
                  <a:schemeClr val="tx2"/>
                </a:solidFill>
                <a:latin typeface="Muni" pitchFamily="2" charset="77"/>
                <a:cs typeface="Times New Roman"/>
              </a:rPr>
              <a:t> </a:t>
            </a:r>
            <a:r>
              <a:rPr lang="cs-CZ" sz="1600" dirty="0" err="1">
                <a:solidFill>
                  <a:schemeClr val="tx2"/>
                </a:solidFill>
                <a:latin typeface="Muni" pitchFamily="2" charset="77"/>
                <a:cs typeface="Times New Roman"/>
              </a:rPr>
              <a:t>frequency</a:t>
            </a:r>
            <a:r>
              <a:rPr lang="cs-CZ" sz="1600" dirty="0">
                <a:solidFill>
                  <a:schemeClr val="tx2"/>
                </a:solidFill>
                <a:latin typeface="Muni" pitchFamily="2" charset="77"/>
                <a:cs typeface="Times New Roman"/>
              </a:rPr>
              <a:t> </a:t>
            </a:r>
            <a:r>
              <a:rPr lang="cs-CZ" sz="1600" dirty="0" err="1">
                <a:solidFill>
                  <a:schemeClr val="tx2"/>
                </a:solidFill>
                <a:latin typeface="Muni" pitchFamily="2" charset="77"/>
                <a:cs typeface="Times New Roman"/>
              </a:rPr>
              <a:t>discharges</a:t>
            </a:r>
            <a:endParaRPr lang="en-US" sz="1600" dirty="0">
              <a:solidFill>
                <a:schemeClr val="tx2"/>
              </a:solidFill>
              <a:latin typeface="Muni" pitchFamily="2" charset="77"/>
              <a:cs typeface="Times New Roman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62A7426-9D77-2809-4B2A-ADE3C8E8F7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9345"/>
          <a:stretch/>
        </p:blipFill>
        <p:spPr>
          <a:xfrm>
            <a:off x="2869453" y="2500589"/>
            <a:ext cx="3405094" cy="247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745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feld 24"/>
          <p:cNvSpPr txBox="1"/>
          <p:nvPr/>
        </p:nvSpPr>
        <p:spPr>
          <a:xfrm>
            <a:off x="0" y="656273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291B6E-D12D-DC4E-BC65-6ADDCA3EA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80655" cy="8321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2ADB9D-BCAF-1C4C-95E4-9AC22BF2CF3C}"/>
              </a:ext>
            </a:extLst>
          </p:cNvPr>
          <p:cNvSpPr txBox="1"/>
          <p:nvPr/>
        </p:nvSpPr>
        <p:spPr>
          <a:xfrm>
            <a:off x="1318755" y="183784"/>
            <a:ext cx="7537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1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Frequency breakdown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62E022-64C2-4A1C-76C2-D8189D2A0B17}"/>
              </a:ext>
            </a:extLst>
          </p:cNvPr>
          <p:cNvSpPr txBox="1"/>
          <p:nvPr/>
        </p:nvSpPr>
        <p:spPr>
          <a:xfrm>
            <a:off x="742255" y="4764704"/>
            <a:ext cx="42321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 err="1">
                <a:cs typeface="Times New Roman"/>
              </a:rPr>
              <a:t>The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Paschen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curve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for</a:t>
            </a:r>
            <a:r>
              <a:rPr lang="cs-CZ" sz="1200" dirty="0">
                <a:cs typeface="Times New Roman"/>
              </a:rPr>
              <a:t> RF </a:t>
            </a:r>
            <a:r>
              <a:rPr lang="cs-CZ" sz="1200" dirty="0" err="1">
                <a:cs typeface="Times New Roman"/>
              </a:rPr>
              <a:t>breakdown</a:t>
            </a:r>
            <a:r>
              <a:rPr lang="cs-CZ" sz="1200" dirty="0">
                <a:cs typeface="Times New Roman"/>
              </a:rPr>
              <a:t> has </a:t>
            </a:r>
            <a:r>
              <a:rPr lang="cs-CZ" sz="1200" dirty="0" err="1">
                <a:cs typeface="Times New Roman"/>
              </a:rPr>
              <a:t>two</a:t>
            </a:r>
            <a:r>
              <a:rPr lang="cs-CZ" sz="1200" dirty="0">
                <a:cs typeface="Times New Roman"/>
              </a:rPr>
              <a:t> minima:</a:t>
            </a:r>
            <a:br>
              <a:rPr lang="cs-CZ" sz="1200" dirty="0">
                <a:cs typeface="Times New Roman"/>
              </a:rPr>
            </a:br>
            <a:r>
              <a:rPr lang="cs-CZ" sz="1200" dirty="0">
                <a:cs typeface="Times New Roman"/>
              </a:rPr>
              <a:t>1) </a:t>
            </a:r>
            <a:r>
              <a:rPr lang="cs-CZ" sz="1200" b="1" dirty="0" err="1">
                <a:cs typeface="Times New Roman"/>
              </a:rPr>
              <a:t>Classical</a:t>
            </a:r>
            <a:r>
              <a:rPr lang="cs-CZ" sz="1200" b="1" dirty="0">
                <a:cs typeface="Times New Roman"/>
              </a:rPr>
              <a:t> DC-</a:t>
            </a:r>
            <a:r>
              <a:rPr lang="cs-CZ" sz="1200" b="1" dirty="0" err="1">
                <a:cs typeface="Times New Roman"/>
              </a:rPr>
              <a:t>like</a:t>
            </a:r>
            <a:r>
              <a:rPr lang="cs-CZ" sz="1200" dirty="0">
                <a:cs typeface="Times New Roman"/>
              </a:rPr>
              <a:t>: </a:t>
            </a:r>
            <a:r>
              <a:rPr lang="cs-CZ" sz="1200" dirty="0" err="1">
                <a:cs typeface="Times New Roman"/>
              </a:rPr>
              <a:t>Electron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attains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some</a:t>
            </a:r>
            <a:r>
              <a:rPr lang="cs-CZ" sz="1200" dirty="0">
                <a:cs typeface="Times New Roman"/>
              </a:rPr>
              <a:t> „</a:t>
            </a:r>
            <a:r>
              <a:rPr lang="cs-CZ" sz="1200" dirty="0" err="1">
                <a:cs typeface="Times New Roman"/>
              </a:rPr>
              <a:t>ideal</a:t>
            </a:r>
            <a:r>
              <a:rPr lang="cs-CZ" sz="1200" dirty="0">
                <a:cs typeface="Times New Roman"/>
              </a:rPr>
              <a:t>“ </a:t>
            </a:r>
            <a:r>
              <a:rPr lang="cs-CZ" sz="1200" dirty="0" err="1">
                <a:cs typeface="Times New Roman"/>
              </a:rPr>
              <a:t>energy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when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traversing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between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electrodes</a:t>
            </a:r>
            <a:br>
              <a:rPr lang="cs-CZ" sz="1200" dirty="0">
                <a:cs typeface="Times New Roman"/>
              </a:rPr>
            </a:br>
            <a:r>
              <a:rPr lang="cs-CZ" sz="1200" dirty="0">
                <a:cs typeface="Times New Roman"/>
              </a:rPr>
              <a:t>2) </a:t>
            </a:r>
            <a:r>
              <a:rPr lang="cs-CZ" sz="1200" b="1" dirty="0">
                <a:cs typeface="Times New Roman"/>
              </a:rPr>
              <a:t>Resonance </a:t>
            </a:r>
            <a:r>
              <a:rPr lang="cs-CZ" sz="1200" b="1" dirty="0" err="1">
                <a:cs typeface="Times New Roman"/>
              </a:rPr>
              <a:t>capture</a:t>
            </a:r>
            <a:r>
              <a:rPr lang="cs-CZ" sz="1200" b="1" dirty="0">
                <a:cs typeface="Times New Roman"/>
              </a:rPr>
              <a:t> </a:t>
            </a:r>
            <a:r>
              <a:rPr lang="cs-CZ" sz="1200" b="1" dirty="0" err="1">
                <a:cs typeface="Times New Roman"/>
              </a:rPr>
              <a:t>of</a:t>
            </a:r>
            <a:r>
              <a:rPr lang="cs-CZ" sz="1200" b="1" dirty="0">
                <a:cs typeface="Times New Roman"/>
              </a:rPr>
              <a:t> </a:t>
            </a:r>
            <a:r>
              <a:rPr lang="cs-CZ" sz="1200" b="1" dirty="0" err="1">
                <a:cs typeface="Times New Roman"/>
              </a:rPr>
              <a:t>electrons</a:t>
            </a:r>
            <a:r>
              <a:rPr lang="cs-CZ" sz="1200" b="1" dirty="0">
                <a:cs typeface="Times New Roman"/>
              </a:rPr>
              <a:t>: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electrons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bounce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off</a:t>
            </a:r>
            <a:r>
              <a:rPr lang="cs-CZ" sz="1200" dirty="0">
                <a:cs typeface="Times New Roman"/>
              </a:rPr>
              <a:t> a plasma </a:t>
            </a:r>
            <a:r>
              <a:rPr lang="cs-CZ" sz="1200" dirty="0" err="1">
                <a:cs typeface="Times New Roman"/>
              </a:rPr>
              <a:t>sheath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that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is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approaching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them</a:t>
            </a:r>
            <a:r>
              <a:rPr lang="cs-CZ" sz="1200" dirty="0">
                <a:cs typeface="Times New Roman"/>
              </a:rPr>
              <a:t>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FEBA61-75F1-4CE8-AB0F-E156C9DCA8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317" y="1309922"/>
            <a:ext cx="3992098" cy="32812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2D131E-0773-0E9D-72AE-589771662C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0456" y="1477204"/>
            <a:ext cx="3737675" cy="317910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7D68E2D-32B6-4DBF-A8E1-5F7CB38A62EB}"/>
              </a:ext>
            </a:extLst>
          </p:cNvPr>
          <p:cNvSpPr/>
          <p:nvPr/>
        </p:nvSpPr>
        <p:spPr>
          <a:xfrm>
            <a:off x="6183758" y="1855071"/>
            <a:ext cx="2125915" cy="5610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EFE43B-F2EC-F887-1600-3C980062E1BE}"/>
              </a:ext>
            </a:extLst>
          </p:cNvPr>
          <p:cNvSpPr/>
          <p:nvPr/>
        </p:nvSpPr>
        <p:spPr>
          <a:xfrm>
            <a:off x="4572000" y="3836271"/>
            <a:ext cx="511049" cy="9222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1A19C7-AC97-F9EC-3538-A0F669A7C257}"/>
              </a:ext>
            </a:extLst>
          </p:cNvPr>
          <p:cNvSpPr/>
          <p:nvPr/>
        </p:nvSpPr>
        <p:spPr>
          <a:xfrm>
            <a:off x="6497347" y="2901157"/>
            <a:ext cx="1462717" cy="4535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D7585B-0B07-1C61-3906-03552BF0322E}"/>
              </a:ext>
            </a:extLst>
          </p:cNvPr>
          <p:cNvSpPr txBox="1"/>
          <p:nvPr/>
        </p:nvSpPr>
        <p:spPr>
          <a:xfrm>
            <a:off x="5469439" y="4711008"/>
            <a:ext cx="3391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/>
              <a:t>Drift-</a:t>
            </a:r>
            <a:r>
              <a:rPr lang="cs-CZ" sz="1200" b="1" dirty="0" err="1"/>
              <a:t>diffusion</a:t>
            </a:r>
            <a:r>
              <a:rPr lang="cs-CZ" sz="1200" b="1" dirty="0"/>
              <a:t> </a:t>
            </a:r>
            <a:r>
              <a:rPr lang="cs-CZ" sz="1200" b="1" dirty="0" err="1"/>
              <a:t>branch</a:t>
            </a:r>
            <a:r>
              <a:rPr lang="cs-CZ" sz="1200" b="1" dirty="0"/>
              <a:t> </a:t>
            </a:r>
            <a:r>
              <a:rPr lang="cs-CZ" sz="1200" dirty="0"/>
              <a:t>– </a:t>
            </a:r>
            <a:r>
              <a:rPr lang="cs-CZ" sz="1200" dirty="0" err="1"/>
              <a:t>secondary</a:t>
            </a:r>
            <a:r>
              <a:rPr lang="cs-CZ" sz="1200" dirty="0"/>
              <a:t> </a:t>
            </a:r>
            <a:r>
              <a:rPr lang="cs-CZ" sz="1200" dirty="0" err="1"/>
              <a:t>emission</a:t>
            </a:r>
            <a:r>
              <a:rPr lang="cs-CZ" sz="1200" dirty="0"/>
              <a:t> </a:t>
            </a:r>
            <a:r>
              <a:rPr lang="cs-CZ" sz="1200" dirty="0" err="1"/>
              <a:t>affects</a:t>
            </a:r>
            <a:br>
              <a:rPr lang="cs-CZ" sz="1200" dirty="0"/>
            </a:br>
            <a:r>
              <a:rPr lang="cs-CZ" sz="1200" dirty="0" err="1"/>
              <a:t>the</a:t>
            </a:r>
            <a:r>
              <a:rPr lang="cs-CZ" sz="1200" dirty="0"/>
              <a:t> </a:t>
            </a:r>
            <a:r>
              <a:rPr lang="cs-CZ" sz="1200" dirty="0" err="1"/>
              <a:t>breakdown</a:t>
            </a:r>
            <a:r>
              <a:rPr lang="cs-CZ" sz="1200" dirty="0"/>
              <a:t> </a:t>
            </a:r>
            <a:r>
              <a:rPr lang="cs-CZ" sz="1200" dirty="0" err="1"/>
              <a:t>voltage</a:t>
            </a:r>
            <a:endParaRPr lang="en-CZ" sz="1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DA1310-6860-7C69-DF7C-BFF4118762BF}"/>
              </a:ext>
            </a:extLst>
          </p:cNvPr>
          <p:cNvSpPr txBox="1"/>
          <p:nvPr/>
        </p:nvSpPr>
        <p:spPr>
          <a:xfrm>
            <a:off x="5999630" y="1855071"/>
            <a:ext cx="3068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/>
              <a:t>multi-pactor</a:t>
            </a:r>
            <a:r>
              <a:rPr lang="cs-CZ" sz="1200" b="1" dirty="0"/>
              <a:t> </a:t>
            </a:r>
            <a:r>
              <a:rPr lang="cs-CZ" sz="1200" b="1" dirty="0" err="1"/>
              <a:t>branch</a:t>
            </a:r>
            <a:r>
              <a:rPr lang="cs-CZ" sz="1200" b="1" dirty="0"/>
              <a:t> </a:t>
            </a:r>
            <a:r>
              <a:rPr lang="cs-CZ" sz="1200" dirty="0"/>
              <a:t>– </a:t>
            </a:r>
            <a:r>
              <a:rPr lang="cs-CZ" sz="1200" dirty="0" err="1"/>
              <a:t>electrons</a:t>
            </a:r>
            <a:r>
              <a:rPr lang="cs-CZ" sz="1200" dirty="0"/>
              <a:t> </a:t>
            </a:r>
            <a:r>
              <a:rPr lang="cs-CZ" sz="1200" dirty="0" err="1"/>
              <a:t>interact</a:t>
            </a:r>
            <a:r>
              <a:rPr lang="cs-CZ" sz="1200" dirty="0"/>
              <a:t> more</a:t>
            </a:r>
          </a:p>
          <a:p>
            <a:r>
              <a:rPr lang="cs-CZ" sz="1200" dirty="0" err="1"/>
              <a:t>with</a:t>
            </a:r>
            <a:r>
              <a:rPr lang="cs-CZ" sz="1200" dirty="0"/>
              <a:t> </a:t>
            </a:r>
            <a:r>
              <a:rPr lang="cs-CZ" sz="1200" dirty="0" err="1"/>
              <a:t>walls</a:t>
            </a:r>
            <a:r>
              <a:rPr lang="cs-CZ" sz="1200" dirty="0"/>
              <a:t> </a:t>
            </a:r>
            <a:r>
              <a:rPr lang="cs-CZ" sz="1200" dirty="0" err="1"/>
              <a:t>than</a:t>
            </a:r>
            <a:r>
              <a:rPr lang="cs-CZ" sz="1200" dirty="0"/>
              <a:t> </a:t>
            </a:r>
            <a:r>
              <a:rPr lang="cs-CZ" sz="1200" dirty="0" err="1"/>
              <a:t>with</a:t>
            </a:r>
            <a:r>
              <a:rPr lang="cs-CZ" sz="1200" dirty="0"/>
              <a:t> </a:t>
            </a:r>
            <a:r>
              <a:rPr lang="cs-CZ" sz="1200" dirty="0" err="1"/>
              <a:t>themselves</a:t>
            </a:r>
            <a:endParaRPr lang="en-CZ" sz="1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77C410-0714-C0DB-2199-1473FB2463CC}"/>
              </a:ext>
            </a:extLst>
          </p:cNvPr>
          <p:cNvSpPr txBox="1"/>
          <p:nvPr/>
        </p:nvSpPr>
        <p:spPr>
          <a:xfrm>
            <a:off x="6774403" y="2743589"/>
            <a:ext cx="2301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/>
              <a:t>Emission</a:t>
            </a:r>
            <a:r>
              <a:rPr lang="cs-CZ" sz="1200" b="1" dirty="0"/>
              <a:t>-free </a:t>
            </a:r>
            <a:r>
              <a:rPr lang="cs-CZ" sz="1200" b="1" dirty="0" err="1"/>
              <a:t>branch</a:t>
            </a:r>
            <a:r>
              <a:rPr lang="cs-CZ" sz="1200" dirty="0"/>
              <a:t>, </a:t>
            </a:r>
            <a:r>
              <a:rPr lang="cs-CZ" sz="1200" dirty="0" err="1"/>
              <a:t>breakdown</a:t>
            </a:r>
            <a:br>
              <a:rPr lang="cs-CZ" sz="1200" dirty="0"/>
            </a:br>
            <a:r>
              <a:rPr lang="cs-CZ" sz="1200" dirty="0" err="1"/>
              <a:t>voltage</a:t>
            </a:r>
            <a:r>
              <a:rPr lang="cs-CZ" sz="1200" dirty="0"/>
              <a:t> </a:t>
            </a:r>
            <a:r>
              <a:rPr lang="cs-CZ" sz="1200" dirty="0" err="1"/>
              <a:t>does</a:t>
            </a:r>
            <a:r>
              <a:rPr lang="cs-CZ" sz="1200" dirty="0"/>
              <a:t> not </a:t>
            </a:r>
            <a:r>
              <a:rPr lang="cs-CZ" sz="1200" dirty="0" err="1"/>
              <a:t>depend</a:t>
            </a:r>
            <a:r>
              <a:rPr lang="cs-CZ" sz="1200" dirty="0"/>
              <a:t> on </a:t>
            </a:r>
            <a:br>
              <a:rPr lang="cs-CZ" sz="1200" dirty="0"/>
            </a:br>
            <a:r>
              <a:rPr lang="cs-CZ" sz="1200" dirty="0" err="1"/>
              <a:t>the</a:t>
            </a:r>
            <a:r>
              <a:rPr lang="cs-CZ" sz="1200" dirty="0"/>
              <a:t> </a:t>
            </a:r>
            <a:r>
              <a:rPr lang="cs-CZ" sz="1200" dirty="0" err="1"/>
              <a:t>electrode</a:t>
            </a:r>
            <a:r>
              <a:rPr lang="cs-CZ" sz="1200" dirty="0"/>
              <a:t> distance</a:t>
            </a:r>
            <a:endParaRPr lang="en-CZ" sz="1200" dirty="0"/>
          </a:p>
        </p:txBody>
      </p:sp>
    </p:spTree>
    <p:extLst>
      <p:ext uri="{BB962C8B-B14F-4D97-AF65-F5344CB8AC3E}">
        <p14:creationId xmlns:p14="http://schemas.microsoft.com/office/powerpoint/2010/main" val="2610429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5E02B09-2A0F-57D7-28F3-D37DEE910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capacitively coupled plasma anatomy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BCEF15-2CD8-886C-CCD8-69F3DC8BEE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4082204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feld 24"/>
          <p:cNvSpPr txBox="1"/>
          <p:nvPr/>
        </p:nvSpPr>
        <p:spPr>
          <a:xfrm>
            <a:off x="0" y="6562737"/>
            <a:ext cx="3369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cs typeface="Times New Roman" panose="02020603050405020304" pitchFamily="18" charset="0"/>
              </a:rPr>
              <a:t>3a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291B6E-D12D-DC4E-BC65-6ADDCA3EA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80655" cy="8321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2ADB9D-BCAF-1C4C-95E4-9AC22BF2CF3C}"/>
              </a:ext>
            </a:extLst>
          </p:cNvPr>
          <p:cNvSpPr txBox="1"/>
          <p:nvPr/>
        </p:nvSpPr>
        <p:spPr>
          <a:xfrm>
            <a:off x="1318755" y="183784"/>
            <a:ext cx="7537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1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CCP plasma anatomy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61E561-F2FE-F778-4C1B-AB00410905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617" y="1396244"/>
            <a:ext cx="7772400" cy="43144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C7AE21-42BA-9A7D-5EE6-5FC772CA9AD3}"/>
              </a:ext>
            </a:extLst>
          </p:cNvPr>
          <p:cNvSpPr txBox="1"/>
          <p:nvPr/>
        </p:nvSpPr>
        <p:spPr>
          <a:xfrm>
            <a:off x="1215347" y="6172590"/>
            <a:ext cx="3267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Z" dirty="0"/>
              <a:t>Near-electrode electron heating (stochastic)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2B21C1-5050-A584-5777-CA7C22112538}"/>
              </a:ext>
            </a:extLst>
          </p:cNvPr>
          <p:cNvSpPr txBox="1"/>
          <p:nvPr/>
        </p:nvSpPr>
        <p:spPr>
          <a:xfrm>
            <a:off x="4940286" y="6172589"/>
            <a:ext cx="3267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Z" dirty="0"/>
              <a:t>Bulk plasma heating (ohmic)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69D8C79-16EE-8953-4EBA-825B0C8C402C}"/>
              </a:ext>
            </a:extLst>
          </p:cNvPr>
          <p:cNvCxnSpPr>
            <a:stCxn id="4" idx="0"/>
          </p:cNvCxnSpPr>
          <p:nvPr/>
        </p:nvCxnSpPr>
        <p:spPr>
          <a:xfrm flipH="1" flipV="1">
            <a:off x="2624161" y="4685833"/>
            <a:ext cx="224929" cy="14867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5B802F5-1B75-08F8-A099-FA4959A75170}"/>
              </a:ext>
            </a:extLst>
          </p:cNvPr>
          <p:cNvCxnSpPr>
            <a:stCxn id="4" idx="0"/>
          </p:cNvCxnSpPr>
          <p:nvPr/>
        </p:nvCxnSpPr>
        <p:spPr>
          <a:xfrm flipV="1">
            <a:off x="2849090" y="4664568"/>
            <a:ext cx="2741555" cy="15080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432A7E5-FA29-24F8-F75C-FA724D3EB52A}"/>
              </a:ext>
            </a:extLst>
          </p:cNvPr>
          <p:cNvCxnSpPr>
            <a:stCxn id="5" idx="0"/>
          </p:cNvCxnSpPr>
          <p:nvPr/>
        </p:nvCxnSpPr>
        <p:spPr>
          <a:xfrm flipH="1" flipV="1">
            <a:off x="6391376" y="4398754"/>
            <a:ext cx="182653" cy="177383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52D274C-8EA0-5FB2-193B-FAA53A5A9C50}"/>
              </a:ext>
            </a:extLst>
          </p:cNvPr>
          <p:cNvSpPr txBox="1"/>
          <p:nvPr/>
        </p:nvSpPr>
        <p:spPr>
          <a:xfrm>
            <a:off x="168476" y="749913"/>
            <a:ext cx="7633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Z" dirty="0"/>
              <a:t>Typical frequencies: 10 MHz – 100 MHz (13.56 MHz ”standard”)</a:t>
            </a:r>
          </a:p>
          <a:p>
            <a:r>
              <a:rPr lang="en-CZ" dirty="0"/>
              <a:t>Typical pressure: 1 Pa – 1000 Pa</a:t>
            </a:r>
          </a:p>
        </p:txBody>
      </p:sp>
    </p:spTree>
    <p:extLst>
      <p:ext uri="{BB962C8B-B14F-4D97-AF65-F5344CB8AC3E}">
        <p14:creationId xmlns:p14="http://schemas.microsoft.com/office/powerpoint/2010/main" val="257119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35D7AC6-54C9-060A-6121-444DE5810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60000">
            <a:off x="1565396" y="2079856"/>
            <a:ext cx="3762704" cy="3988878"/>
          </a:xfrm>
          <a:prstGeom prst="rect">
            <a:avLst/>
          </a:prstGeom>
        </p:spPr>
      </p:pic>
      <p:sp>
        <p:nvSpPr>
          <p:cNvPr id="20" name="Textfeld 24"/>
          <p:cNvSpPr txBox="1"/>
          <p:nvPr/>
        </p:nvSpPr>
        <p:spPr>
          <a:xfrm>
            <a:off x="0" y="656273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291B6E-D12D-DC4E-BC65-6ADDCA3EA6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080655" cy="8321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2ADB9D-BCAF-1C4C-95E4-9AC22BF2CF3C}"/>
              </a:ext>
            </a:extLst>
          </p:cNvPr>
          <p:cNvSpPr txBox="1"/>
          <p:nvPr/>
        </p:nvSpPr>
        <p:spPr>
          <a:xfrm>
            <a:off x="1318755" y="183784"/>
            <a:ext cx="7537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1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CCP plasma anatomy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62E022-64C2-4A1C-76C2-D8189D2A0B17}"/>
              </a:ext>
            </a:extLst>
          </p:cNvPr>
          <p:cNvSpPr txBox="1"/>
          <p:nvPr/>
        </p:nvSpPr>
        <p:spPr>
          <a:xfrm>
            <a:off x="733964" y="1086087"/>
            <a:ext cx="78804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 err="1">
                <a:cs typeface="Times New Roman"/>
              </a:rPr>
              <a:t>Simples</a:t>
            </a:r>
            <a:r>
              <a:rPr lang="cs-CZ" sz="1200" dirty="0">
                <a:cs typeface="Times New Roman"/>
              </a:rPr>
              <a:t> case are </a:t>
            </a:r>
            <a:r>
              <a:rPr lang="cs-CZ" sz="1200" dirty="0" err="1">
                <a:cs typeface="Times New Roman"/>
              </a:rPr>
              <a:t>two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planar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electrodes</a:t>
            </a:r>
            <a:r>
              <a:rPr lang="cs-CZ" sz="1200" dirty="0">
                <a:cs typeface="Times New Roman"/>
              </a:rPr>
              <a:t>, </a:t>
            </a:r>
            <a:r>
              <a:rPr lang="cs-CZ" sz="1200" dirty="0" err="1">
                <a:cs typeface="Times New Roman"/>
              </a:rPr>
              <a:t>covered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with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dielectric</a:t>
            </a:r>
            <a:r>
              <a:rPr lang="cs-CZ" sz="1200" dirty="0">
                <a:cs typeface="Times New Roman"/>
              </a:rPr>
              <a:t>. </a:t>
            </a:r>
            <a:r>
              <a:rPr lang="cs-CZ" sz="1200" dirty="0" err="1">
                <a:cs typeface="Times New Roman"/>
              </a:rPr>
              <a:t>Potential</a:t>
            </a:r>
            <a:r>
              <a:rPr lang="cs-CZ" sz="1200" dirty="0">
                <a:cs typeface="Times New Roman"/>
              </a:rPr>
              <a:t> and </a:t>
            </a:r>
            <a:r>
              <a:rPr lang="cs-CZ" sz="1200" dirty="0" err="1">
                <a:cs typeface="Times New Roman"/>
              </a:rPr>
              <a:t>density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evolution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during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phase</a:t>
            </a:r>
            <a:r>
              <a:rPr lang="cs-CZ" sz="1200" dirty="0">
                <a:cs typeface="Times New Roman"/>
              </a:rPr>
              <a:t> as </a:t>
            </a:r>
            <a:r>
              <a:rPr lang="cs-CZ" sz="1200" dirty="0" err="1">
                <a:cs typeface="Times New Roman"/>
              </a:rPr>
              <a:t>follows</a:t>
            </a:r>
            <a:r>
              <a:rPr lang="cs-CZ" sz="1200" dirty="0">
                <a:cs typeface="Times New Roman"/>
              </a:rPr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FC8B44-3864-DB23-103C-269822117C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168" y="1559475"/>
            <a:ext cx="1426974" cy="12203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CA927A0-6A8A-F027-9C63-00786CE8BA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4562" y="1796894"/>
            <a:ext cx="3772146" cy="430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072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feld 24"/>
          <p:cNvSpPr txBox="1"/>
          <p:nvPr/>
        </p:nvSpPr>
        <p:spPr>
          <a:xfrm>
            <a:off x="0" y="656273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cs typeface="Times New Roman" panose="02020603050405020304" pitchFamily="18" charset="0"/>
              </a:rPr>
              <a:t>8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291B6E-D12D-DC4E-BC65-6ADDCA3EA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80655" cy="8321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2ADB9D-BCAF-1C4C-95E4-9AC22BF2CF3C}"/>
              </a:ext>
            </a:extLst>
          </p:cNvPr>
          <p:cNvSpPr txBox="1"/>
          <p:nvPr/>
        </p:nvSpPr>
        <p:spPr>
          <a:xfrm>
            <a:off x="1318755" y="183784"/>
            <a:ext cx="7537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1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CCP plasma – self bias voltage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62E022-64C2-4A1C-76C2-D8189D2A0B17}"/>
              </a:ext>
            </a:extLst>
          </p:cNvPr>
          <p:cNvSpPr txBox="1"/>
          <p:nvPr/>
        </p:nvSpPr>
        <p:spPr>
          <a:xfrm>
            <a:off x="733964" y="1074509"/>
            <a:ext cx="788046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cs typeface="Times New Roman"/>
              </a:rPr>
              <a:t>In CCP plasmas, we see emergence of the </a:t>
            </a:r>
            <a:r>
              <a:rPr lang="en-US" sz="1200" b="1" dirty="0">
                <a:cs typeface="Times New Roman"/>
              </a:rPr>
              <a:t>so-called self-bias DC voltage.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cs typeface="Times New Roman"/>
              </a:rPr>
              <a:t>empirically, we see:					where A</a:t>
            </a:r>
            <a:r>
              <a:rPr lang="en-US" sz="1200" baseline="-25000" dirty="0">
                <a:cs typeface="Times New Roman"/>
              </a:rPr>
              <a:t>1</a:t>
            </a:r>
            <a:r>
              <a:rPr lang="en-US" sz="1200" dirty="0">
                <a:cs typeface="Times New Roman"/>
              </a:rPr>
              <a:t>, A</a:t>
            </a:r>
            <a:r>
              <a:rPr lang="en-US" sz="1200" baseline="-25000" dirty="0">
                <a:cs typeface="Times New Roman"/>
              </a:rPr>
              <a:t>2</a:t>
            </a:r>
            <a:r>
              <a:rPr lang="en-US" sz="1200" dirty="0">
                <a:cs typeface="Times New Roman"/>
              </a:rPr>
              <a:t> are electrode surface areas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cs typeface="Times New Roman"/>
              </a:rPr>
              <a:t>An approximate derivation can be made as follows – we assume that the ion current on both electrodes has to be the same: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cs typeface="Times New Roman"/>
              </a:rPr>
              <a:t>And if we further assume that the ion densities in front of both electrodes are the same</a:t>
            </a:r>
            <a:br>
              <a:rPr lang="en-US" sz="1200" dirty="0">
                <a:cs typeface="Times New Roman"/>
              </a:rPr>
            </a:br>
            <a:r>
              <a:rPr lang="en-US" sz="1200" dirty="0">
                <a:cs typeface="Times New Roman"/>
              </a:rPr>
              <a:t>we obtain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cs typeface="Times New Roman"/>
              </a:rPr>
              <a:t>And ultimately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3E6F5F-25F8-FE12-096C-17652F6AA9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2001" y="1476152"/>
            <a:ext cx="2037536" cy="528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BF839C-F1F9-F7D0-B5BC-096ABF021F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4085" y="2649201"/>
            <a:ext cx="2365802" cy="6740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7C60D45-6B0A-D04D-5763-A977C92257F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242"/>
          <a:stretch/>
        </p:blipFill>
        <p:spPr>
          <a:xfrm>
            <a:off x="5172411" y="2508250"/>
            <a:ext cx="1175818" cy="9207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FF18245-E124-D01D-3FC9-DC3F4CAB30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5780" y="3469478"/>
            <a:ext cx="1414464" cy="2874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D17C976-1417-5F3B-C830-E268793019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40039" y="4059327"/>
            <a:ext cx="2443666" cy="75449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C976C5F-F56C-F0B9-29EB-C6F0F13F9608}"/>
                  </a:ext>
                </a:extLst>
              </p:cNvPr>
              <p:cNvSpPr txBox="1"/>
              <p:nvPr/>
            </p:nvSpPr>
            <p:spPr>
              <a:xfrm>
                <a:off x="1940039" y="5269154"/>
                <a:ext cx="1004955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en-CZ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C976C5F-F56C-F0B9-29EB-C6F0F13F96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0039" y="5269154"/>
                <a:ext cx="1004955" cy="818366"/>
              </a:xfrm>
              <a:prstGeom prst="rect">
                <a:avLst/>
              </a:prstGeom>
              <a:blipFill>
                <a:blip r:embed="rId9"/>
                <a:stretch>
                  <a:fillRect l="-5000" r="-1250"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574D1770-A013-9087-674E-899E4F03C038}"/>
              </a:ext>
            </a:extLst>
          </p:cNvPr>
          <p:cNvSpPr txBox="1"/>
          <p:nvPr/>
        </p:nvSpPr>
        <p:spPr>
          <a:xfrm>
            <a:off x="3248876" y="5348856"/>
            <a:ext cx="5374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Z" sz="1400" dirty="0"/>
              <a:t>The smaller electrode has to have </a:t>
            </a:r>
            <a:r>
              <a:rPr lang="en-CZ" sz="1400" b="1" dirty="0"/>
              <a:t>higher negative voltage</a:t>
            </a:r>
            <a:r>
              <a:rPr lang="en-CZ" sz="1400" dirty="0"/>
              <a:t> to draw the same ion current =&gt; it acts as a cathode and it can be used e.g. for sputtering of material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5B337A-00DA-D649-D388-8C1F53217531}"/>
              </a:ext>
            </a:extLst>
          </p:cNvPr>
          <p:cNvSpPr txBox="1"/>
          <p:nvPr/>
        </p:nvSpPr>
        <p:spPr>
          <a:xfrm>
            <a:off x="522757" y="6400568"/>
            <a:ext cx="81003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Z" sz="1600" dirty="0">
                <a:solidFill>
                  <a:srgbClr val="FF0000"/>
                </a:solidFill>
              </a:rPr>
              <a:t>This derivation is still extremely simplistic, will be done more properly in Plasma Physics 3</a:t>
            </a:r>
          </a:p>
        </p:txBody>
      </p:sp>
    </p:spTree>
    <p:extLst>
      <p:ext uri="{BB962C8B-B14F-4D97-AF65-F5344CB8AC3E}">
        <p14:creationId xmlns:p14="http://schemas.microsoft.com/office/powerpoint/2010/main" val="2418791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38A0A0C-2205-2148-5488-0353AD2D0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Inductively coupled plasma anatomy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11D673-38B7-BC9D-D96F-32E0044640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991426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feld 24"/>
          <p:cNvSpPr txBox="1"/>
          <p:nvPr/>
        </p:nvSpPr>
        <p:spPr>
          <a:xfrm>
            <a:off x="0" y="6562737"/>
            <a:ext cx="3369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cs typeface="Times New Roman" panose="02020603050405020304" pitchFamily="18" charset="0"/>
              </a:rPr>
              <a:t>3a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291B6E-D12D-DC4E-BC65-6ADDCA3EA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80655" cy="8321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2ADB9D-BCAF-1C4C-95E4-9AC22BF2CF3C}"/>
              </a:ext>
            </a:extLst>
          </p:cNvPr>
          <p:cNvSpPr txBox="1"/>
          <p:nvPr/>
        </p:nvSpPr>
        <p:spPr>
          <a:xfrm>
            <a:off x="1318755" y="183784"/>
            <a:ext cx="7537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1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ICP plasma anatomy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B017B4-29EF-083B-C176-7029258CD9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81" y="1507964"/>
            <a:ext cx="6167818" cy="53317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60FAD8-E0EC-ADBD-9821-B2D0C37CDC01}"/>
              </a:ext>
            </a:extLst>
          </p:cNvPr>
          <p:cNvSpPr txBox="1"/>
          <p:nvPr/>
        </p:nvSpPr>
        <p:spPr>
          <a:xfrm>
            <a:off x="6825271" y="4019011"/>
            <a:ext cx="2227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Z" dirty="0"/>
              <a:t>Localized power deposition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48E8B7C-2500-C514-46DB-89A0E6F14663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4681330" y="4342177"/>
            <a:ext cx="2143941" cy="1365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D6E72F2-7BC3-506D-9559-22D95BA1AB3A}"/>
              </a:ext>
            </a:extLst>
          </p:cNvPr>
          <p:cNvSpPr txBox="1"/>
          <p:nvPr/>
        </p:nvSpPr>
        <p:spPr>
          <a:xfrm>
            <a:off x="168476" y="830530"/>
            <a:ext cx="7633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Z" dirty="0"/>
              <a:t>Typical frequencies: 10 MHz – 100 MHz (13.56 MHz ”standard”)</a:t>
            </a:r>
          </a:p>
          <a:p>
            <a:r>
              <a:rPr lang="en-CZ" dirty="0"/>
              <a:t>Typical pressure: 1 Pa – 1000 Pa</a:t>
            </a:r>
          </a:p>
        </p:txBody>
      </p:sp>
    </p:spTree>
    <p:extLst>
      <p:ext uri="{BB962C8B-B14F-4D97-AF65-F5344CB8AC3E}">
        <p14:creationId xmlns:p14="http://schemas.microsoft.com/office/powerpoint/2010/main" val="40224798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feld 24"/>
          <p:cNvSpPr txBox="1"/>
          <p:nvPr/>
        </p:nvSpPr>
        <p:spPr>
          <a:xfrm>
            <a:off x="0" y="656273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cs typeface="Times New Roman" panose="02020603050405020304" pitchFamily="18" charset="0"/>
              </a:rPr>
              <a:t>9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291B6E-D12D-DC4E-BC65-6ADDCA3EA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80655" cy="8321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2ADB9D-BCAF-1C4C-95E4-9AC22BF2CF3C}"/>
              </a:ext>
            </a:extLst>
          </p:cNvPr>
          <p:cNvSpPr txBox="1"/>
          <p:nvPr/>
        </p:nvSpPr>
        <p:spPr>
          <a:xfrm>
            <a:off x="1318755" y="183784"/>
            <a:ext cx="7537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1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ICP plasma anatomy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62E022-64C2-4A1C-76C2-D8189D2A0B17}"/>
              </a:ext>
            </a:extLst>
          </p:cNvPr>
          <p:cNvSpPr txBox="1"/>
          <p:nvPr/>
        </p:nvSpPr>
        <p:spPr>
          <a:xfrm>
            <a:off x="631767" y="936314"/>
            <a:ext cx="7880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cs typeface="Times New Roman"/>
              </a:rPr>
              <a:t>Plasma is generated by </a:t>
            </a:r>
            <a:r>
              <a:rPr lang="en-US" sz="1200" b="1" dirty="0">
                <a:cs typeface="Times New Roman"/>
              </a:rPr>
              <a:t>electromagnetic induction – The RF coil creates H field, which creates poloidal E field in the volume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cs typeface="Times New Roman"/>
              </a:rPr>
              <a:t>This wireless transfer of energy makes it </a:t>
            </a:r>
            <a:r>
              <a:rPr lang="en-US" sz="1200" b="1" dirty="0">
                <a:cs typeface="Times New Roman"/>
              </a:rPr>
              <a:t>possible to run the system at very high temperatures</a:t>
            </a:r>
            <a:r>
              <a:rPr lang="en-US" sz="1200" dirty="0">
                <a:cs typeface="Times New Roman"/>
              </a:rPr>
              <a:t>, because the walls can be made of ceramics with high thermal resistivity.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9546C9-A7D6-6EAB-BF4D-CDDDB2136A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655" y="1840079"/>
            <a:ext cx="3035490" cy="48953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EC7C3E-216A-43A4-6910-991D52957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7824" y="1840567"/>
            <a:ext cx="3924506" cy="489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1713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E5596B-6421-0613-C408-177C9302E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Microwave plasma anatomy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FA14F7-78A2-0A53-C245-59E7A68D4A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5749133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feld 24"/>
          <p:cNvSpPr txBox="1"/>
          <p:nvPr/>
        </p:nvSpPr>
        <p:spPr>
          <a:xfrm>
            <a:off x="0" y="6562737"/>
            <a:ext cx="3369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cs typeface="Times New Roman" panose="02020603050405020304" pitchFamily="18" charset="0"/>
              </a:rPr>
              <a:t>3a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291B6E-D12D-DC4E-BC65-6ADDCA3EA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80655" cy="8321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2ADB9D-BCAF-1C4C-95E4-9AC22BF2CF3C}"/>
              </a:ext>
            </a:extLst>
          </p:cNvPr>
          <p:cNvSpPr txBox="1"/>
          <p:nvPr/>
        </p:nvSpPr>
        <p:spPr>
          <a:xfrm>
            <a:off x="1318755" y="183784"/>
            <a:ext cx="7537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1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MW plasma anatomy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6E72F2-7BC3-506D-9559-22D95BA1AB3A}"/>
              </a:ext>
            </a:extLst>
          </p:cNvPr>
          <p:cNvSpPr txBox="1"/>
          <p:nvPr/>
        </p:nvSpPr>
        <p:spPr>
          <a:xfrm>
            <a:off x="168476" y="983573"/>
            <a:ext cx="76332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Z" dirty="0"/>
              <a:t>Typical frequencies: </a:t>
            </a:r>
          </a:p>
          <a:p>
            <a:r>
              <a:rPr lang="en-CZ" dirty="0"/>
              <a:t>100 MHz – 10 GHz MHz (2.45 GHz ”standard”)</a:t>
            </a:r>
          </a:p>
          <a:p>
            <a:r>
              <a:rPr lang="en-CZ" dirty="0"/>
              <a:t>Gas pressure:</a:t>
            </a:r>
          </a:p>
          <a:p>
            <a:r>
              <a:rPr lang="en-CZ" dirty="0"/>
              <a:t>100 Pa – 1 atm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DD2CB2-CAD6-35FC-8EF8-C1562F9DED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545" y="3764680"/>
            <a:ext cx="3977423" cy="30750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946160-F7C0-D502-CB82-33C0B549C63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087615" y="3750628"/>
            <a:ext cx="3977422" cy="30750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91910A-12B6-7663-25AA-D9B1E9F4AC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2499" y="528059"/>
            <a:ext cx="3972307" cy="307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872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feld 24"/>
          <p:cNvSpPr txBox="1"/>
          <p:nvPr/>
        </p:nvSpPr>
        <p:spPr>
          <a:xfrm>
            <a:off x="0" y="656273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291B6E-D12D-DC4E-BC65-6ADDCA3EA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80655" cy="8321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2ADB9D-BCAF-1C4C-95E4-9AC22BF2CF3C}"/>
              </a:ext>
            </a:extLst>
          </p:cNvPr>
          <p:cNvSpPr txBox="1"/>
          <p:nvPr/>
        </p:nvSpPr>
        <p:spPr>
          <a:xfrm>
            <a:off x="1318755" y="183784"/>
            <a:ext cx="7537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1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Lecture series contents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E1739C30-2B0F-659A-BF8D-D77C10910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7537721" cy="3702958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cs typeface="Times New Roman"/>
              </a:rPr>
              <a:t>Townsend breakdown theory, </a:t>
            </a:r>
            <a:r>
              <a:rPr lang="en-US" sz="1600" dirty="0" err="1">
                <a:cs typeface="Times New Roman"/>
              </a:rPr>
              <a:t>Paschen‘s</a:t>
            </a:r>
            <a:r>
              <a:rPr lang="en-US" sz="1600" dirty="0">
                <a:cs typeface="Times New Roman"/>
              </a:rPr>
              <a:t> law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cs typeface="Times New Roman"/>
              </a:rPr>
              <a:t>Glow discharge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cs typeface="Times New Roman"/>
              </a:rPr>
              <a:t>Electric arc at low and high pressures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cs typeface="Times New Roman"/>
              </a:rPr>
              <a:t>Magnetized low-pressure plasmas and their role in material deposition methods.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b="1" dirty="0">
                <a:cs typeface="Times New Roman"/>
              </a:rPr>
              <a:t>Brief introduction to high-frequency discharges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cs typeface="Times New Roman"/>
              </a:rPr>
              <a:t>Streamer breakdown theory, corona discharge, spark discharge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cs typeface="Times New Roman"/>
              </a:rPr>
              <a:t>Barrier discharges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cs typeface="Times New Roman"/>
              </a:rPr>
              <a:t>Leader discharge mechanism, ionization and discharges in planetary </a:t>
            </a:r>
            <a:r>
              <a:rPr lang="en-US" sz="1600" dirty="0" err="1">
                <a:cs typeface="Times New Roman"/>
              </a:rPr>
              <a:t>atmospherres</a:t>
            </a:r>
            <a:endParaRPr lang="en-US" sz="1600" dirty="0">
              <a:cs typeface="Times New Roman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cs typeface="Times New Roman"/>
              </a:rPr>
              <a:t>Discharges in liquids, complex and quantum plasmas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cs typeface="Times New Roman"/>
              </a:rPr>
              <a:t>Thermonuclear fusion, Lawson criterion, magnetic confinement systems, plasma heating and </a:t>
            </a:r>
            <a:r>
              <a:rPr lang="en-US" sz="1600" dirty="0" err="1">
                <a:cs typeface="Times New Roman"/>
              </a:rPr>
              <a:t>intertial</a:t>
            </a:r>
            <a:r>
              <a:rPr lang="en-US" sz="1600" dirty="0">
                <a:cs typeface="Times New Roman"/>
              </a:rPr>
              <a:t> confinement fusion.</a:t>
            </a:r>
          </a:p>
        </p:txBody>
      </p:sp>
    </p:spTree>
    <p:extLst>
      <p:ext uri="{BB962C8B-B14F-4D97-AF65-F5344CB8AC3E}">
        <p14:creationId xmlns:p14="http://schemas.microsoft.com/office/powerpoint/2010/main" val="37445157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feld 24"/>
          <p:cNvSpPr txBox="1"/>
          <p:nvPr/>
        </p:nvSpPr>
        <p:spPr>
          <a:xfrm>
            <a:off x="0" y="656273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cs typeface="Times New Roman" panose="02020603050405020304" pitchFamily="18" charset="0"/>
              </a:rPr>
              <a:t>10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291B6E-D12D-DC4E-BC65-6ADDCA3EA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80655" cy="8321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2ADB9D-BCAF-1C4C-95E4-9AC22BF2CF3C}"/>
              </a:ext>
            </a:extLst>
          </p:cNvPr>
          <p:cNvSpPr txBox="1"/>
          <p:nvPr/>
        </p:nvSpPr>
        <p:spPr>
          <a:xfrm>
            <a:off x="1318755" y="183784"/>
            <a:ext cx="7537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1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MW plasma anatomy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62E022-64C2-4A1C-76C2-D8189D2A0B17}"/>
              </a:ext>
            </a:extLst>
          </p:cNvPr>
          <p:cNvSpPr txBox="1"/>
          <p:nvPr/>
        </p:nvSpPr>
        <p:spPr>
          <a:xfrm>
            <a:off x="733964" y="1086087"/>
            <a:ext cx="78804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cs typeface="Times New Roman"/>
              </a:rPr>
              <a:t>There are various setups for MW plasma generation – </a:t>
            </a:r>
            <a:r>
              <a:rPr lang="en-US" sz="1200" dirty="0" err="1">
                <a:cs typeface="Times New Roman"/>
              </a:rPr>
              <a:t>surfatron</a:t>
            </a:r>
            <a:r>
              <a:rPr lang="en-US" sz="1200" dirty="0">
                <a:cs typeface="Times New Roman"/>
              </a:rPr>
              <a:t>, </a:t>
            </a:r>
            <a:r>
              <a:rPr lang="en-US" sz="1200" dirty="0" err="1">
                <a:cs typeface="Times New Roman"/>
              </a:rPr>
              <a:t>surfaguide</a:t>
            </a:r>
            <a:r>
              <a:rPr lang="en-US" sz="1200" dirty="0">
                <a:cs typeface="Times New Roman"/>
              </a:rPr>
              <a:t>, coaxial line, ….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795574-4575-F283-2C5D-1A9C4C6179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886" y="1942094"/>
            <a:ext cx="3457798" cy="36837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08027B-B65F-3EAF-E0ED-510311A0CA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7317" y="2514811"/>
            <a:ext cx="3561963" cy="41594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0B5F7E6-47F8-3944-8E6B-0079D5B00E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6019" y="1617068"/>
            <a:ext cx="2783778" cy="22885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BBF31EF-18E4-0D6E-B535-ACDEA7A109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34615" y="2001533"/>
            <a:ext cx="2609385" cy="19074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4EA5264-A574-833C-29DC-2CC6ACA3BD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1238" y="1686219"/>
            <a:ext cx="2006600" cy="2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676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6D7667-BB74-73E8-EB05-A487F4F77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Applications of CCP, ICP, MW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32A252-978F-9CA4-6757-680959F1C2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6649363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feld 24"/>
          <p:cNvSpPr txBox="1"/>
          <p:nvPr/>
        </p:nvSpPr>
        <p:spPr>
          <a:xfrm>
            <a:off x="0" y="656273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cs typeface="Times New Roman" panose="02020603050405020304" pitchFamily="18" charset="0"/>
              </a:rPr>
              <a:t>10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291B6E-D12D-DC4E-BC65-6ADDCA3EA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80655" cy="8321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2ADB9D-BCAF-1C4C-95E4-9AC22BF2CF3C}"/>
              </a:ext>
            </a:extLst>
          </p:cNvPr>
          <p:cNvSpPr txBox="1"/>
          <p:nvPr/>
        </p:nvSpPr>
        <p:spPr>
          <a:xfrm>
            <a:off x="1318755" y="183784"/>
            <a:ext cx="7537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1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CCP and ICP applications – semiconductor etching </a:t>
            </a:r>
          </a:p>
        </p:txBody>
      </p:sp>
      <p:pic>
        <p:nvPicPr>
          <p:cNvPr id="2050" name="Picture 2" descr="Etch Overview">
            <a:extLst>
              <a:ext uri="{FF2B5EF4-FFF2-40B4-BE49-F238E27FC236}">
                <a16:creationId xmlns:a16="http://schemas.microsoft.com/office/drawing/2014/main" id="{452D3D32-0DD5-1497-086F-4365E70EB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80" y="3773977"/>
            <a:ext cx="5925678" cy="305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D201452-1B2B-483C-690A-8DC391631F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6035" y="683285"/>
            <a:ext cx="3425687" cy="2854739"/>
          </a:xfrm>
          <a:prstGeom prst="rect">
            <a:avLst/>
          </a:prstGeom>
        </p:spPr>
      </p:pic>
      <p:pic>
        <p:nvPicPr>
          <p:cNvPr id="2052" name="Picture 4" descr="RPI SCOREC - Plasma Etch Modeling">
            <a:extLst>
              <a:ext uri="{FF2B5EF4-FFF2-40B4-BE49-F238E27FC236}">
                <a16:creationId xmlns:a16="http://schemas.microsoft.com/office/drawing/2014/main" id="{838C0BFD-EF79-96A5-BAF3-8A72B02BA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623" y="819847"/>
            <a:ext cx="2946192" cy="269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ntroduction to Plasma Etching - Oxford Instruments">
            <a:extLst>
              <a:ext uri="{FF2B5EF4-FFF2-40B4-BE49-F238E27FC236}">
                <a16:creationId xmlns:a16="http://schemas.microsoft.com/office/drawing/2014/main" id="{33196FD4-04B9-6469-59F2-1B1C8A0F0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431" y="4134677"/>
            <a:ext cx="2657291" cy="213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9350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feld 24"/>
          <p:cNvSpPr txBox="1"/>
          <p:nvPr/>
        </p:nvSpPr>
        <p:spPr>
          <a:xfrm>
            <a:off x="0" y="656273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cs typeface="Times New Roman" panose="02020603050405020304" pitchFamily="18" charset="0"/>
              </a:rPr>
              <a:t>10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291B6E-D12D-DC4E-BC65-6ADDCA3EA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80655" cy="8321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2ADB9D-BCAF-1C4C-95E4-9AC22BF2CF3C}"/>
              </a:ext>
            </a:extLst>
          </p:cNvPr>
          <p:cNvSpPr txBox="1"/>
          <p:nvPr/>
        </p:nvSpPr>
        <p:spPr>
          <a:xfrm>
            <a:off x="1318755" y="183784"/>
            <a:ext cx="7537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1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CCP application – gridded ion thruster</a:t>
            </a:r>
          </a:p>
        </p:txBody>
      </p:sp>
      <p:pic>
        <p:nvPicPr>
          <p:cNvPr id="4098" name="Picture 2" descr="Gridded ion thruster - Wikipedia">
            <a:extLst>
              <a:ext uri="{FF2B5EF4-FFF2-40B4-BE49-F238E27FC236}">
                <a16:creationId xmlns:a16="http://schemas.microsoft.com/office/drawing/2014/main" id="{B0D012C7-7E8A-A606-1C3F-176136407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27" y="1160868"/>
            <a:ext cx="7981122" cy="551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4701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feld 24"/>
          <p:cNvSpPr txBox="1"/>
          <p:nvPr/>
        </p:nvSpPr>
        <p:spPr>
          <a:xfrm>
            <a:off x="0" y="656273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cs typeface="Times New Roman" panose="02020603050405020304" pitchFamily="18" charset="0"/>
              </a:rPr>
              <a:t>10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291B6E-D12D-DC4E-BC65-6ADDCA3EA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80655" cy="8321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2ADB9D-BCAF-1C4C-95E4-9AC22BF2CF3C}"/>
              </a:ext>
            </a:extLst>
          </p:cNvPr>
          <p:cNvSpPr txBox="1"/>
          <p:nvPr/>
        </p:nvSpPr>
        <p:spPr>
          <a:xfrm>
            <a:off x="1318755" y="183784"/>
            <a:ext cx="7537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1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ICP application – DC torch analogue</a:t>
            </a:r>
          </a:p>
        </p:txBody>
      </p:sp>
      <p:pic>
        <p:nvPicPr>
          <p:cNvPr id="6146" name="Picture 2" descr="Inductively coupled plasma - Wikipedia">
            <a:extLst>
              <a:ext uri="{FF2B5EF4-FFF2-40B4-BE49-F238E27FC236}">
                <a16:creationId xmlns:a16="http://schemas.microsoft.com/office/drawing/2014/main" id="{9A6305FB-516F-FFE9-706E-C673E8CFA4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4"/>
          <a:stretch/>
        </p:blipFill>
        <p:spPr bwMode="auto">
          <a:xfrm>
            <a:off x="4916949" y="2126994"/>
            <a:ext cx="4227051" cy="454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nductively Coupled Plasma (ICP) Spectrometry - Centre for Advanced Coating  Technologies">
            <a:extLst>
              <a:ext uri="{FF2B5EF4-FFF2-40B4-BE49-F238E27FC236}">
                <a16:creationId xmlns:a16="http://schemas.microsoft.com/office/drawing/2014/main" id="{468F5121-5F05-44BA-9E1E-EB210BBB5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48" y="2126994"/>
            <a:ext cx="4657745" cy="454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3F318EC-D244-2F7E-34D4-4AA9D64C003C}"/>
              </a:ext>
            </a:extLst>
          </p:cNvPr>
          <p:cNvSpPr txBox="1"/>
          <p:nvPr/>
        </p:nvSpPr>
        <p:spPr>
          <a:xfrm>
            <a:off x="341760" y="955453"/>
            <a:ext cx="84444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Z" dirty="0"/>
              <a:t>At atm. pressure and high power levels, so-called ICP torches can generate fully ionized plasmas. Support similar power ranges (5 kW – 1 MW)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Z" dirty="0"/>
              <a:t>Advantage over DC torches: no contact with metal</a:t>
            </a:r>
          </a:p>
        </p:txBody>
      </p:sp>
    </p:spTree>
    <p:extLst>
      <p:ext uri="{BB962C8B-B14F-4D97-AF65-F5344CB8AC3E}">
        <p14:creationId xmlns:p14="http://schemas.microsoft.com/office/powerpoint/2010/main" val="15322160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feld 24"/>
          <p:cNvSpPr txBox="1"/>
          <p:nvPr/>
        </p:nvSpPr>
        <p:spPr>
          <a:xfrm>
            <a:off x="0" y="656273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cs typeface="Times New Roman" panose="02020603050405020304" pitchFamily="18" charset="0"/>
              </a:rPr>
              <a:t>10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291B6E-D12D-DC4E-BC65-6ADDCA3EA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80655" cy="8321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2ADB9D-BCAF-1C4C-95E4-9AC22BF2CF3C}"/>
              </a:ext>
            </a:extLst>
          </p:cNvPr>
          <p:cNvSpPr txBox="1"/>
          <p:nvPr/>
        </p:nvSpPr>
        <p:spPr>
          <a:xfrm>
            <a:off x="1318755" y="183784"/>
            <a:ext cx="7537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1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MW application – DC torch analogue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F318EC-D244-2F7E-34D4-4AA9D64C003C}"/>
              </a:ext>
            </a:extLst>
          </p:cNvPr>
          <p:cNvSpPr txBox="1"/>
          <p:nvPr/>
        </p:nvSpPr>
        <p:spPr>
          <a:xfrm>
            <a:off x="341760" y="955453"/>
            <a:ext cx="84444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Z" sz="1600" dirty="0"/>
              <a:t>MW plasma is also being used as an analogue to DC torches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Z" sz="1600" dirty="0"/>
              <a:t>As opposed to DC or ICP torches, MW plasma typically operates at lower powers (tens of kW)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Z" sz="1600" dirty="0"/>
              <a:t>Microwave plasma can also be non-LTE (plasma does not have to be so conductive to enable MW absorption) =&gt; lower plasma densities achievable</a:t>
            </a:r>
          </a:p>
        </p:txBody>
      </p:sp>
      <p:pic>
        <p:nvPicPr>
          <p:cNvPr id="10242" name="Picture 2" descr="Atmospheric Microwave Plasma Technology – High Temperature and Power-to-X  Applications - Muegge">
            <a:extLst>
              <a:ext uri="{FF2B5EF4-FFF2-40B4-BE49-F238E27FC236}">
                <a16:creationId xmlns:a16="http://schemas.microsoft.com/office/drawing/2014/main" id="{576C7512-155E-5C9D-43A2-7CB0A2A61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2572536"/>
            <a:ext cx="56896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5472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feld 24"/>
          <p:cNvSpPr txBox="1"/>
          <p:nvPr/>
        </p:nvSpPr>
        <p:spPr>
          <a:xfrm>
            <a:off x="0" y="656273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cs typeface="Times New Roman" panose="02020603050405020304" pitchFamily="18" charset="0"/>
              </a:rPr>
              <a:t>10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291B6E-D12D-DC4E-BC65-6ADDCA3EA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80655" cy="8321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2ADB9D-BCAF-1C4C-95E4-9AC22BF2CF3C}"/>
              </a:ext>
            </a:extLst>
          </p:cNvPr>
          <p:cNvSpPr txBox="1"/>
          <p:nvPr/>
        </p:nvSpPr>
        <p:spPr>
          <a:xfrm>
            <a:off x="1318755" y="183784"/>
            <a:ext cx="7537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1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MW application – </a:t>
            </a:r>
            <a:r>
              <a:rPr lang="en-US" sz="2000" dirty="0" err="1">
                <a:solidFill>
                  <a:srgbClr val="001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Plasmaline</a:t>
            </a:r>
            <a:r>
              <a:rPr lang="en-US" sz="2000" dirty="0">
                <a:solidFill>
                  <a:srgbClr val="001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solar cells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F318EC-D244-2F7E-34D4-4AA9D64C003C}"/>
              </a:ext>
            </a:extLst>
          </p:cNvPr>
          <p:cNvSpPr txBox="1"/>
          <p:nvPr/>
        </p:nvSpPr>
        <p:spPr>
          <a:xfrm>
            <a:off x="341761" y="955453"/>
            <a:ext cx="4051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Z" dirty="0"/>
              <a:t>At atm. pressure and high power levels, so-called ICP torches can generate fully ionized plasmas.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Z" dirty="0"/>
              <a:t>Advantage over DC torches: no contact with metal</a:t>
            </a:r>
          </a:p>
        </p:txBody>
      </p:sp>
      <p:pic>
        <p:nvPicPr>
          <p:cNvPr id="8194" name="Picture 2" descr="Duo-Plasmaline | Institute of Interfacial Process Engineering and Plasma  Technology | University of Stuttgart">
            <a:extLst>
              <a:ext uri="{FF2B5EF4-FFF2-40B4-BE49-F238E27FC236}">
                <a16:creationId xmlns:a16="http://schemas.microsoft.com/office/drawing/2014/main" id="{EECDB7ED-1286-2664-4890-9FB920B9E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615" y="832105"/>
            <a:ext cx="3833725" cy="287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uo-Plasmaline for Green Technology: Always a step ahead in productivity  and throughput - Muegge">
            <a:extLst>
              <a:ext uri="{FF2B5EF4-FFF2-40B4-BE49-F238E27FC236}">
                <a16:creationId xmlns:a16="http://schemas.microsoft.com/office/drawing/2014/main" id="{C83A10A5-AD8D-56CB-96FD-40CB6E8AB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17" y="3760532"/>
            <a:ext cx="8205723" cy="3065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2609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1CB67-F1AA-A5E2-332D-F31554985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F86C5-C5AA-AE21-92FE-E742E2D368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Z" sz="2000" dirty="0"/>
              <a:t>High frequency breakdown</a:t>
            </a:r>
          </a:p>
          <a:p>
            <a:endParaRPr lang="en-CZ" sz="2000" dirty="0"/>
          </a:p>
          <a:p>
            <a:r>
              <a:rPr lang="en-CZ" sz="2000" dirty="0"/>
              <a:t>Different layouts for wave-driven discharges</a:t>
            </a:r>
          </a:p>
          <a:p>
            <a:endParaRPr lang="en-CZ" sz="2000" dirty="0"/>
          </a:p>
          <a:p>
            <a:r>
              <a:rPr lang="en-CZ" sz="2000" dirty="0"/>
              <a:t>CCP, ICP, MW – different power absorption mechanisms</a:t>
            </a:r>
          </a:p>
          <a:p>
            <a:endParaRPr lang="en-CZ" sz="2000" dirty="0"/>
          </a:p>
          <a:p>
            <a:r>
              <a:rPr lang="en-CZ" sz="2000" dirty="0"/>
              <a:t>Applications</a:t>
            </a:r>
          </a:p>
        </p:txBody>
      </p:sp>
    </p:spTree>
    <p:extLst>
      <p:ext uri="{BB962C8B-B14F-4D97-AF65-F5344CB8AC3E}">
        <p14:creationId xmlns:p14="http://schemas.microsoft.com/office/powerpoint/2010/main" val="60058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feld 24"/>
          <p:cNvSpPr txBox="1"/>
          <p:nvPr/>
        </p:nvSpPr>
        <p:spPr>
          <a:xfrm>
            <a:off x="0" y="656273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291B6E-D12D-DC4E-BC65-6ADDCA3EA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80655" cy="8321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2ADB9D-BCAF-1C4C-95E4-9AC22BF2CF3C}"/>
              </a:ext>
            </a:extLst>
          </p:cNvPr>
          <p:cNvSpPr txBox="1"/>
          <p:nvPr/>
        </p:nvSpPr>
        <p:spPr>
          <a:xfrm>
            <a:off x="1318755" y="183784"/>
            <a:ext cx="7537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err="1">
                <a:solidFill>
                  <a:srgbClr val="001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cs-CZ" sz="2000" dirty="0">
                <a:solidFill>
                  <a:srgbClr val="001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solidFill>
                  <a:srgbClr val="001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frequency</a:t>
            </a:r>
            <a:r>
              <a:rPr lang="cs-CZ" sz="2000" dirty="0">
                <a:solidFill>
                  <a:srgbClr val="001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solidFill>
                  <a:srgbClr val="001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discharges</a:t>
            </a:r>
            <a:endParaRPr lang="cs-CZ" sz="2000" dirty="0">
              <a:solidFill>
                <a:srgbClr val="001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62E022-64C2-4A1C-76C2-D8189D2A0B17}"/>
              </a:ext>
            </a:extLst>
          </p:cNvPr>
          <p:cNvSpPr txBox="1"/>
          <p:nvPr/>
        </p:nvSpPr>
        <p:spPr>
          <a:xfrm>
            <a:off x="733964" y="1086087"/>
            <a:ext cx="7880465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cs typeface="Times New Roman"/>
              </a:rPr>
              <a:t>enable plasma discharge even for non-conductive electrodes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cs typeface="Times New Roman"/>
              </a:rPr>
              <a:t>electron plasma frequency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cs typeface="Times New Roman"/>
              </a:rPr>
              <a:t>numerically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cs typeface="Times New Roman"/>
              </a:rPr>
              <a:t>varieties:</a:t>
            </a:r>
            <a:br>
              <a:rPr lang="en-US" sz="1200" dirty="0">
                <a:cs typeface="Times New Roman"/>
              </a:rPr>
            </a:br>
            <a:r>
              <a:rPr lang="en-US" sz="1200" dirty="0">
                <a:cs typeface="Times New Roman"/>
              </a:rPr>
              <a:t>- MHz = RF plasma, </a:t>
            </a:r>
            <a:r>
              <a:rPr lang="en-US" sz="1200" dirty="0" err="1">
                <a:cs typeface="Times New Roman"/>
              </a:rPr>
              <a:t>ohřev</a:t>
            </a:r>
            <a:r>
              <a:rPr lang="en-US" sz="1200" dirty="0">
                <a:cs typeface="Times New Roman"/>
              </a:rPr>
              <a:t> </a:t>
            </a:r>
            <a:r>
              <a:rPr lang="en-US" sz="1200" dirty="0" err="1">
                <a:cs typeface="Times New Roman"/>
              </a:rPr>
              <a:t>plazmy</a:t>
            </a:r>
            <a:r>
              <a:rPr lang="en-US" sz="1200" dirty="0">
                <a:cs typeface="Times New Roman"/>
              </a:rPr>
              <a:t> </a:t>
            </a:r>
            <a:r>
              <a:rPr lang="en-US" sz="1200" dirty="0" err="1">
                <a:cs typeface="Times New Roman"/>
              </a:rPr>
              <a:t>posuvným</a:t>
            </a:r>
            <a:r>
              <a:rPr lang="en-US" sz="1200" dirty="0">
                <a:cs typeface="Times New Roman"/>
              </a:rPr>
              <a:t> </a:t>
            </a:r>
            <a:r>
              <a:rPr lang="en-US" sz="1200" dirty="0" err="1">
                <a:cs typeface="Times New Roman"/>
              </a:rPr>
              <a:t>proudem</a:t>
            </a:r>
            <a:r>
              <a:rPr lang="en-US" sz="1200" dirty="0">
                <a:cs typeface="Times New Roman"/>
              </a:rPr>
              <a:t> </a:t>
            </a:r>
            <a:br>
              <a:rPr lang="en-US" sz="1200" dirty="0">
                <a:cs typeface="Times New Roman"/>
              </a:rPr>
            </a:br>
            <a:r>
              <a:rPr lang="en-US" sz="1200" dirty="0">
                <a:cs typeface="Times New Roman"/>
              </a:rPr>
              <a:t>	- capacitively coupled plasma – </a:t>
            </a:r>
            <a:r>
              <a:rPr lang="en-US" sz="1200" dirty="0" err="1">
                <a:cs typeface="Times New Roman"/>
              </a:rPr>
              <a:t>collisionall</a:t>
            </a:r>
            <a:r>
              <a:rPr lang="en-US" sz="1200" dirty="0">
                <a:cs typeface="Times New Roman"/>
              </a:rPr>
              <a:t> and </a:t>
            </a:r>
            <a:r>
              <a:rPr lang="en-US" sz="1200" dirty="0" err="1">
                <a:cs typeface="Times New Roman"/>
              </a:rPr>
              <a:t>collisionless</a:t>
            </a:r>
            <a:r>
              <a:rPr lang="en-US" sz="1200" dirty="0">
                <a:cs typeface="Times New Roman"/>
              </a:rPr>
              <a:t> heating, can run at very low pressures</a:t>
            </a:r>
            <a:br>
              <a:rPr lang="en-US" sz="1200" dirty="0">
                <a:cs typeface="Times New Roman"/>
              </a:rPr>
            </a:br>
            <a:r>
              <a:rPr lang="en-US" sz="1200" dirty="0">
                <a:cs typeface="Times New Roman"/>
              </a:rPr>
              <a:t>	- inductively coupled plasma – heating on the plasma surface or in plasma volume</a:t>
            </a:r>
            <a:br>
              <a:rPr lang="en-US" sz="1200" dirty="0">
                <a:cs typeface="Times New Roman"/>
              </a:rPr>
            </a:br>
            <a:r>
              <a:rPr lang="en-US" sz="1200" dirty="0">
                <a:cs typeface="Times New Roman"/>
              </a:rPr>
              <a:t>- GHz = microwave discharges, surface wave heating or volume heating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885147-2A81-45E5-3185-0249096CBA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2044" y="1932872"/>
            <a:ext cx="1972139" cy="4763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5BD01A-C1CC-00CC-7289-3E66848705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1078" y="1779392"/>
            <a:ext cx="4723826" cy="29775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6DF28B5-8783-AA96-38FD-CA0D3FED27BD}"/>
              </a:ext>
            </a:extLst>
          </p:cNvPr>
          <p:cNvSpPr/>
          <p:nvPr/>
        </p:nvSpPr>
        <p:spPr>
          <a:xfrm>
            <a:off x="4572000" y="4592546"/>
            <a:ext cx="349321" cy="1643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04BB751-80CB-A0FD-9849-DA4527B081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058" y="2801337"/>
            <a:ext cx="3813844" cy="213025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AF07322-889D-0E42-859A-7F219377C880}"/>
              </a:ext>
            </a:extLst>
          </p:cNvPr>
          <p:cNvSpPr/>
          <p:nvPr/>
        </p:nvSpPr>
        <p:spPr>
          <a:xfrm>
            <a:off x="2428114" y="4777480"/>
            <a:ext cx="1754788" cy="2510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A24A29F-BFC5-3E4C-EECB-05A1E8B519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2914" y="2591195"/>
            <a:ext cx="1619250" cy="20955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9B04190-1950-A412-8A86-CE3F7C241E32}"/>
              </a:ext>
            </a:extLst>
          </p:cNvPr>
          <p:cNvSpPr txBox="1"/>
          <p:nvPr/>
        </p:nvSpPr>
        <p:spPr>
          <a:xfrm>
            <a:off x="2625848" y="4751482"/>
            <a:ext cx="45416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>
                <a:solidFill>
                  <a:srgbClr val="FF0000"/>
                </a:solidFill>
              </a:rPr>
              <a:t>electrons</a:t>
            </a:r>
            <a:r>
              <a:rPr lang="cs-CZ" sz="1200" b="1" dirty="0">
                <a:solidFill>
                  <a:srgbClr val="FF0000"/>
                </a:solidFill>
              </a:rPr>
              <a:t> do </a:t>
            </a:r>
            <a:r>
              <a:rPr lang="cs-CZ" sz="1200" b="1" dirty="0" err="1">
                <a:solidFill>
                  <a:srgbClr val="FF0000"/>
                </a:solidFill>
              </a:rPr>
              <a:t>have</a:t>
            </a:r>
            <a:r>
              <a:rPr lang="cs-CZ" sz="1200" b="1" dirty="0">
                <a:solidFill>
                  <a:srgbClr val="FF0000"/>
                </a:solidFill>
              </a:rPr>
              <a:t> </a:t>
            </a:r>
            <a:r>
              <a:rPr lang="cs-CZ" sz="1200" b="1" dirty="0" err="1">
                <a:solidFill>
                  <a:srgbClr val="FF0000"/>
                </a:solidFill>
              </a:rPr>
              <a:t>enough</a:t>
            </a:r>
            <a:r>
              <a:rPr lang="cs-CZ" sz="1200" b="1" dirty="0">
                <a:solidFill>
                  <a:srgbClr val="FF0000"/>
                </a:solidFill>
              </a:rPr>
              <a:t> </a:t>
            </a:r>
            <a:r>
              <a:rPr lang="cs-CZ" sz="1200" b="1" dirty="0" err="1">
                <a:solidFill>
                  <a:srgbClr val="FF0000"/>
                </a:solidFill>
              </a:rPr>
              <a:t>time</a:t>
            </a:r>
            <a:r>
              <a:rPr lang="cs-CZ" sz="1200" b="1" dirty="0">
                <a:solidFill>
                  <a:srgbClr val="FF0000"/>
                </a:solidFill>
              </a:rPr>
              <a:t> to </a:t>
            </a:r>
            <a:r>
              <a:rPr lang="cs-CZ" sz="1200" b="1" dirty="0" err="1">
                <a:solidFill>
                  <a:srgbClr val="FF0000"/>
                </a:solidFill>
              </a:rPr>
              <a:t>react</a:t>
            </a:r>
            <a:r>
              <a:rPr lang="cs-CZ" sz="1200" b="1" dirty="0">
                <a:solidFill>
                  <a:srgbClr val="FF0000"/>
                </a:solidFill>
              </a:rPr>
              <a:t> to </a:t>
            </a:r>
            <a:r>
              <a:rPr lang="cs-CZ" sz="1200" b="1" dirty="0" err="1">
                <a:solidFill>
                  <a:srgbClr val="FF0000"/>
                </a:solidFill>
              </a:rPr>
              <a:t>the</a:t>
            </a:r>
            <a:r>
              <a:rPr lang="cs-CZ" sz="1200" b="1" dirty="0">
                <a:solidFill>
                  <a:srgbClr val="FF0000"/>
                </a:solidFill>
              </a:rPr>
              <a:t> </a:t>
            </a:r>
            <a:r>
              <a:rPr lang="cs-CZ" sz="1200" b="1" dirty="0" err="1">
                <a:solidFill>
                  <a:srgbClr val="FF0000"/>
                </a:solidFill>
              </a:rPr>
              <a:t>external</a:t>
            </a:r>
            <a:r>
              <a:rPr lang="cs-CZ" sz="1200" b="1" dirty="0">
                <a:solidFill>
                  <a:srgbClr val="FF0000"/>
                </a:solidFill>
              </a:rPr>
              <a:t> </a:t>
            </a:r>
            <a:r>
              <a:rPr lang="cs-CZ" sz="1200" b="1" dirty="0" err="1">
                <a:solidFill>
                  <a:srgbClr val="FF0000"/>
                </a:solidFill>
              </a:rPr>
              <a:t>electric</a:t>
            </a:r>
            <a:r>
              <a:rPr lang="cs-CZ" sz="1200" b="1" dirty="0">
                <a:solidFill>
                  <a:srgbClr val="FF0000"/>
                </a:solidFill>
              </a:rPr>
              <a:t> </a:t>
            </a:r>
            <a:r>
              <a:rPr lang="cs-CZ" sz="1200" b="1" dirty="0" err="1">
                <a:solidFill>
                  <a:srgbClr val="FF0000"/>
                </a:solidFill>
              </a:rPr>
              <a:t>field</a:t>
            </a:r>
            <a:r>
              <a:rPr lang="cs-CZ" sz="1200" b="1" dirty="0">
                <a:solidFill>
                  <a:srgbClr val="FF0000"/>
                </a:solidFill>
              </a:rPr>
              <a:t>!</a:t>
            </a:r>
            <a:endParaRPr lang="en-CZ" sz="1200" b="1" dirty="0">
              <a:solidFill>
                <a:srgbClr val="FF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AF88C6F-1502-6F53-08D6-1DA7DA75938D}"/>
              </a:ext>
            </a:extLst>
          </p:cNvPr>
          <p:cNvSpPr/>
          <p:nvPr/>
        </p:nvSpPr>
        <p:spPr>
          <a:xfrm flipV="1">
            <a:off x="945222" y="5887092"/>
            <a:ext cx="5801018" cy="3852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1660106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0A63C57D-511F-FA95-93F8-087D350DD4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7142" y="5544776"/>
            <a:ext cx="2414542" cy="488215"/>
          </a:xfrm>
          <a:prstGeom prst="rect">
            <a:avLst/>
          </a:prstGeom>
        </p:spPr>
      </p:pic>
      <p:sp>
        <p:nvSpPr>
          <p:cNvPr id="20" name="Textfeld 24"/>
          <p:cNvSpPr txBox="1"/>
          <p:nvPr/>
        </p:nvSpPr>
        <p:spPr>
          <a:xfrm>
            <a:off x="0" y="6562737"/>
            <a:ext cx="3369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cs typeface="Times New Roman" panose="02020603050405020304" pitchFamily="18" charset="0"/>
              </a:rPr>
              <a:t>2a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291B6E-D12D-DC4E-BC65-6ADDCA3EA6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080655" cy="8321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2ADB9D-BCAF-1C4C-95E4-9AC22BF2CF3C}"/>
              </a:ext>
            </a:extLst>
          </p:cNvPr>
          <p:cNvSpPr txBox="1"/>
          <p:nvPr/>
        </p:nvSpPr>
        <p:spPr>
          <a:xfrm>
            <a:off x="1318755" y="183784"/>
            <a:ext cx="7537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1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frequency discharges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885147-2A81-45E5-3185-0249096CBA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2044" y="1932872"/>
            <a:ext cx="1972139" cy="4763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5BD01A-C1CC-00CC-7289-3E66848705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1078" y="1779392"/>
            <a:ext cx="4723826" cy="29775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6DF28B5-8783-AA96-38FD-CA0D3FED27BD}"/>
              </a:ext>
            </a:extLst>
          </p:cNvPr>
          <p:cNvSpPr/>
          <p:nvPr/>
        </p:nvSpPr>
        <p:spPr>
          <a:xfrm>
            <a:off x="4572000" y="4592546"/>
            <a:ext cx="349321" cy="1643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04BB751-80CB-A0FD-9849-DA4527B081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9058" y="2801337"/>
            <a:ext cx="3813844" cy="213025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AF07322-889D-0E42-859A-7F219377C880}"/>
              </a:ext>
            </a:extLst>
          </p:cNvPr>
          <p:cNvSpPr/>
          <p:nvPr/>
        </p:nvSpPr>
        <p:spPr>
          <a:xfrm>
            <a:off x="2428114" y="4777480"/>
            <a:ext cx="1754788" cy="2510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A24A29F-BFC5-3E4C-EECB-05A1E8B519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82914" y="2591195"/>
            <a:ext cx="1619250" cy="20955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AF88C6F-1502-6F53-08D6-1DA7DA75938D}"/>
              </a:ext>
            </a:extLst>
          </p:cNvPr>
          <p:cNvSpPr/>
          <p:nvPr/>
        </p:nvSpPr>
        <p:spPr>
          <a:xfrm flipV="1">
            <a:off x="3709925" y="5464701"/>
            <a:ext cx="2701633" cy="7101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04780942-9609-1194-4FDA-81C50B2953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3703" y="5052276"/>
            <a:ext cx="2966222" cy="1602841"/>
          </a:xfrm>
          <a:prstGeom prst="rect">
            <a:avLst/>
          </a:prstGeom>
        </p:spPr>
      </p:pic>
      <p:pic>
        <p:nvPicPr>
          <p:cNvPr id="15" name="Picture 14" descr="A picture containing clock, watch&#10;&#10;Description automatically generated">
            <a:extLst>
              <a:ext uri="{FF2B5EF4-FFF2-40B4-BE49-F238E27FC236}">
                <a16:creationId xmlns:a16="http://schemas.microsoft.com/office/drawing/2014/main" id="{2018F588-ABA6-57FB-B8F5-2A0863269F8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20555" y="5084655"/>
            <a:ext cx="886487" cy="347503"/>
          </a:xfrm>
          <a:prstGeom prst="rect">
            <a:avLst/>
          </a:prstGeom>
        </p:spPr>
      </p:pic>
      <p:pic>
        <p:nvPicPr>
          <p:cNvPr id="22" name="Picture 21" descr="A picture containing text&#10;&#10;Description automatically generated">
            <a:extLst>
              <a:ext uri="{FF2B5EF4-FFF2-40B4-BE49-F238E27FC236}">
                <a16:creationId xmlns:a16="http://schemas.microsoft.com/office/drawing/2014/main" id="{5ADB393A-BD7E-B8F0-4431-4D7F75C8DA6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62913" y="5450237"/>
            <a:ext cx="1687892" cy="470291"/>
          </a:xfrm>
          <a:prstGeom prst="rect">
            <a:avLst/>
          </a:prstGeom>
        </p:spPr>
      </p:pic>
      <p:pic>
        <p:nvPicPr>
          <p:cNvPr id="24" name="Picture 23" descr="A picture containing text, watch, clipart&#10;&#10;Description automatically generated">
            <a:extLst>
              <a:ext uri="{FF2B5EF4-FFF2-40B4-BE49-F238E27FC236}">
                <a16:creationId xmlns:a16="http://schemas.microsoft.com/office/drawing/2014/main" id="{D9CF1A1B-ED0B-4103-AE64-24ED2F0396D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59578" y="5920528"/>
            <a:ext cx="1008442" cy="383859"/>
          </a:xfrm>
          <a:prstGeom prst="rect">
            <a:avLst/>
          </a:prstGeom>
        </p:spPr>
      </p:pic>
      <p:pic>
        <p:nvPicPr>
          <p:cNvPr id="26" name="Picture 25" descr="Logo&#10;&#10;Description automatically generated with low confidence">
            <a:extLst>
              <a:ext uri="{FF2B5EF4-FFF2-40B4-BE49-F238E27FC236}">
                <a16:creationId xmlns:a16="http://schemas.microsoft.com/office/drawing/2014/main" id="{4F51619B-E5A7-5E8D-BFC0-FD418E54100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57241" y="6340544"/>
            <a:ext cx="2099235" cy="3066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FA945CD-D104-FD85-C809-67A70D22EDDA}"/>
              </a:ext>
            </a:extLst>
          </p:cNvPr>
          <p:cNvSpPr txBox="1"/>
          <p:nvPr/>
        </p:nvSpPr>
        <p:spPr>
          <a:xfrm>
            <a:off x="733964" y="1086087"/>
            <a:ext cx="788046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cs typeface="Times New Roman"/>
              </a:rPr>
              <a:t>enable plasma discharge even for non-conductive electrodes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cs typeface="Times New Roman"/>
              </a:rPr>
              <a:t>electron plasma frequency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cs typeface="Times New Roman"/>
              </a:rPr>
              <a:t>numerically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49817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6878E4B-4A0D-7E4A-CEF5-8D596CC37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High frequency breakdown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B9538C-C499-52ED-AA3A-16C3ED5EAA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684854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E62E022-64C2-4A1C-76C2-D8189D2A0B17}"/>
              </a:ext>
            </a:extLst>
          </p:cNvPr>
          <p:cNvSpPr txBox="1"/>
          <p:nvPr/>
        </p:nvSpPr>
        <p:spPr>
          <a:xfrm>
            <a:off x="733964" y="1086087"/>
            <a:ext cx="788046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cs typeface="Times New Roman"/>
              </a:rPr>
              <a:t>At about 100 kHz, the time that the electron needs to transfer between the electrodes starts to be comparable with the period of the external electric field. </a:t>
            </a:r>
            <a:r>
              <a:rPr lang="en-US" sz="1200" b="1" dirty="0">
                <a:cs typeface="Times New Roman"/>
              </a:rPr>
              <a:t>The electron avalanche does not reach the electrode and it reverses direction!</a:t>
            </a: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cs typeface="Times New Roman"/>
              </a:rPr>
              <a:t>electron heating in the external field is given as: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cs typeface="Times New Roman"/>
              </a:rPr>
              <a:t>The optimum power is reached when: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FD6CC00-B38C-474D-3DE3-49DBE5F7C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4823" y="1509815"/>
            <a:ext cx="1999092" cy="549616"/>
          </a:xfrm>
          <a:prstGeom prst="rect">
            <a:avLst/>
          </a:prstGeom>
        </p:spPr>
      </p:pic>
      <p:sp>
        <p:nvSpPr>
          <p:cNvPr id="20" name="Textfeld 24"/>
          <p:cNvSpPr txBox="1"/>
          <p:nvPr/>
        </p:nvSpPr>
        <p:spPr>
          <a:xfrm>
            <a:off x="0" y="656273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291B6E-D12D-DC4E-BC65-6ADDCA3EA6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080655" cy="8321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2ADB9D-BCAF-1C4C-95E4-9AC22BF2CF3C}"/>
              </a:ext>
            </a:extLst>
          </p:cNvPr>
          <p:cNvSpPr txBox="1"/>
          <p:nvPr/>
        </p:nvSpPr>
        <p:spPr>
          <a:xfrm>
            <a:off x="1318755" y="183784"/>
            <a:ext cx="7537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1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frequency breakdown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A77259-CE36-B921-0609-D6350A65BF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214" y="2281342"/>
            <a:ext cx="3818132" cy="146243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030B46B-189E-8322-871E-F4C250201148}"/>
              </a:ext>
            </a:extLst>
          </p:cNvPr>
          <p:cNvSpPr/>
          <p:nvPr/>
        </p:nvSpPr>
        <p:spPr>
          <a:xfrm>
            <a:off x="857691" y="3601846"/>
            <a:ext cx="2599188" cy="1419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FA0B33-B47B-C49B-1408-229BE07D708C}"/>
              </a:ext>
            </a:extLst>
          </p:cNvPr>
          <p:cNvSpPr/>
          <p:nvPr/>
        </p:nvSpPr>
        <p:spPr>
          <a:xfrm>
            <a:off x="3937848" y="2166162"/>
            <a:ext cx="509240" cy="2186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182437-CB3F-4A45-C093-DEACC960554E}"/>
              </a:ext>
            </a:extLst>
          </p:cNvPr>
          <p:cNvSpPr txBox="1"/>
          <p:nvPr/>
        </p:nvSpPr>
        <p:spPr>
          <a:xfrm>
            <a:off x="4081346" y="2487120"/>
            <a:ext cx="1135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err="1"/>
              <a:t>Mean</a:t>
            </a:r>
            <a:r>
              <a:rPr lang="cs-CZ" sz="1200" dirty="0"/>
              <a:t> </a:t>
            </a:r>
            <a:r>
              <a:rPr lang="cs-CZ" sz="1200" dirty="0" err="1"/>
              <a:t>electron</a:t>
            </a:r>
            <a:r>
              <a:rPr lang="cs-CZ" sz="1200" dirty="0"/>
              <a:t> </a:t>
            </a:r>
            <a:br>
              <a:rPr lang="cs-CZ" sz="1200" dirty="0"/>
            </a:br>
            <a:r>
              <a:rPr lang="cs-CZ" sz="1200" dirty="0" err="1"/>
              <a:t>energy</a:t>
            </a:r>
            <a:endParaRPr lang="en-CZ" sz="12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555DAD1-8F41-6962-5C66-C4B549292CE0}"/>
              </a:ext>
            </a:extLst>
          </p:cNvPr>
          <p:cNvSpPr/>
          <p:nvPr/>
        </p:nvSpPr>
        <p:spPr>
          <a:xfrm>
            <a:off x="3629288" y="1991595"/>
            <a:ext cx="355535" cy="5610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85A1D7-5216-AA9C-8081-65457E5A2ACF}"/>
              </a:ext>
            </a:extLst>
          </p:cNvPr>
          <p:cNvSpPr txBox="1"/>
          <p:nvPr/>
        </p:nvSpPr>
        <p:spPr>
          <a:xfrm>
            <a:off x="3965045" y="2966549"/>
            <a:ext cx="1191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err="1"/>
              <a:t>External</a:t>
            </a:r>
            <a:r>
              <a:rPr lang="cs-CZ" sz="1200" dirty="0"/>
              <a:t> </a:t>
            </a:r>
            <a:r>
              <a:rPr lang="cs-CZ" sz="1200" dirty="0" err="1"/>
              <a:t>electric</a:t>
            </a:r>
            <a:br>
              <a:rPr lang="cs-CZ" sz="1200" dirty="0"/>
            </a:br>
            <a:r>
              <a:rPr lang="cs-CZ" sz="1200" dirty="0" err="1"/>
              <a:t>field</a:t>
            </a:r>
            <a:endParaRPr lang="en-CZ" sz="12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4D04992-4288-BE7C-9EB6-EE9791FB173F}"/>
              </a:ext>
            </a:extLst>
          </p:cNvPr>
          <p:cNvSpPr txBox="1"/>
          <p:nvPr/>
        </p:nvSpPr>
        <p:spPr>
          <a:xfrm>
            <a:off x="1716275" y="3796729"/>
            <a:ext cx="12063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err="1"/>
              <a:t>Low</a:t>
            </a:r>
            <a:r>
              <a:rPr lang="cs-CZ" sz="1200" dirty="0"/>
              <a:t> </a:t>
            </a:r>
            <a:r>
              <a:rPr lang="cs-CZ" sz="1200" dirty="0" err="1"/>
              <a:t>frequencies</a:t>
            </a:r>
            <a:endParaRPr lang="en-CZ" sz="1200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1C011BC-BFF8-7448-B104-5AB3AE58AA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427498">
            <a:off x="5752258" y="3361797"/>
            <a:ext cx="2876494" cy="2248472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2B9E06F1-D0FD-9FEF-ABEF-D33CECA680CE}"/>
              </a:ext>
            </a:extLst>
          </p:cNvPr>
          <p:cNvSpPr/>
          <p:nvPr/>
        </p:nvSpPr>
        <p:spPr>
          <a:xfrm>
            <a:off x="8295089" y="3194425"/>
            <a:ext cx="355535" cy="5610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8AFE32A-2553-8746-D870-B6960D178D6F}"/>
              </a:ext>
            </a:extLst>
          </p:cNvPr>
          <p:cNvSpPr/>
          <p:nvPr/>
        </p:nvSpPr>
        <p:spPr>
          <a:xfrm>
            <a:off x="263214" y="2184639"/>
            <a:ext cx="4963715" cy="19841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7D7AAE06-AFDF-F352-F561-72390E59B8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75545" y="4749361"/>
            <a:ext cx="1202944" cy="75271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6A50E26-EA01-CB37-B4BD-9B9D1F3AAA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90650" y="5790863"/>
            <a:ext cx="972733" cy="29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809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feld 24"/>
          <p:cNvSpPr txBox="1"/>
          <p:nvPr/>
        </p:nvSpPr>
        <p:spPr>
          <a:xfrm>
            <a:off x="0" y="6562737"/>
            <a:ext cx="3369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cs typeface="Times New Roman" panose="02020603050405020304" pitchFamily="18" charset="0"/>
              </a:rPr>
              <a:t>3a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291B6E-D12D-DC4E-BC65-6ADDCA3EA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80655" cy="8321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2ADB9D-BCAF-1C4C-95E4-9AC22BF2CF3C}"/>
              </a:ext>
            </a:extLst>
          </p:cNvPr>
          <p:cNvSpPr txBox="1"/>
          <p:nvPr/>
        </p:nvSpPr>
        <p:spPr>
          <a:xfrm>
            <a:off x="1318755" y="183784"/>
            <a:ext cx="7537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1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frequency breakdown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62E022-64C2-4A1C-76C2-D8189D2A0B17}"/>
              </a:ext>
            </a:extLst>
          </p:cNvPr>
          <p:cNvSpPr txBox="1"/>
          <p:nvPr/>
        </p:nvSpPr>
        <p:spPr>
          <a:xfrm>
            <a:off x="733964" y="1086087"/>
            <a:ext cx="78804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cs typeface="Times New Roman"/>
              </a:rPr>
              <a:t>At about 100 kHz, the time that the electron needs to transfer between the electrodes starts to be comparable with the period of the external electric field. </a:t>
            </a:r>
            <a:r>
              <a:rPr lang="en-US" sz="1200" b="1" dirty="0">
                <a:cs typeface="Times New Roman"/>
              </a:rPr>
              <a:t>The electron avalanche does not reach the electrode and it reverses direction!</a:t>
            </a: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cs typeface="Times New Roman"/>
              </a:rPr>
              <a:t>electron heating in the external field is given as: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cs typeface="Times New Roman"/>
              </a:rPr>
              <a:t>The optimum power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A77259-CE36-B921-0609-D6350A65BF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214" y="2281342"/>
            <a:ext cx="3818132" cy="146243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030B46B-189E-8322-871E-F4C250201148}"/>
              </a:ext>
            </a:extLst>
          </p:cNvPr>
          <p:cNvSpPr/>
          <p:nvPr/>
        </p:nvSpPr>
        <p:spPr>
          <a:xfrm>
            <a:off x="857691" y="3601846"/>
            <a:ext cx="2599188" cy="1419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FA0B33-B47B-C49B-1408-229BE07D708C}"/>
              </a:ext>
            </a:extLst>
          </p:cNvPr>
          <p:cNvSpPr/>
          <p:nvPr/>
        </p:nvSpPr>
        <p:spPr>
          <a:xfrm>
            <a:off x="3937848" y="2166162"/>
            <a:ext cx="509240" cy="2186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E841FDE-5F86-ABED-EF74-A5820D3A35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5640" y="2433523"/>
            <a:ext cx="2599189" cy="233664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F160D79-7AC7-82E1-5FFD-612543EAA662}"/>
              </a:ext>
            </a:extLst>
          </p:cNvPr>
          <p:cNvSpPr/>
          <p:nvPr/>
        </p:nvSpPr>
        <p:spPr>
          <a:xfrm>
            <a:off x="5124055" y="4628240"/>
            <a:ext cx="2599188" cy="1419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C7451D9-E0E0-11A5-1138-17710B4DEDFC}"/>
              </a:ext>
            </a:extLst>
          </p:cNvPr>
          <p:cNvSpPr/>
          <p:nvPr/>
        </p:nvSpPr>
        <p:spPr>
          <a:xfrm>
            <a:off x="6685234" y="2169091"/>
            <a:ext cx="765718" cy="3475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039E390-221B-41B0-B348-87AE669D545D}"/>
              </a:ext>
            </a:extLst>
          </p:cNvPr>
          <p:cNvSpPr/>
          <p:nvPr/>
        </p:nvSpPr>
        <p:spPr>
          <a:xfrm>
            <a:off x="7888014" y="2388490"/>
            <a:ext cx="355535" cy="5610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D518E8F-0990-ADAA-0818-5796DE49263C}"/>
              </a:ext>
            </a:extLst>
          </p:cNvPr>
          <p:cNvSpPr/>
          <p:nvPr/>
        </p:nvSpPr>
        <p:spPr>
          <a:xfrm>
            <a:off x="7731330" y="4024074"/>
            <a:ext cx="765718" cy="3475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182437-CB3F-4A45-C093-DEACC960554E}"/>
              </a:ext>
            </a:extLst>
          </p:cNvPr>
          <p:cNvSpPr txBox="1"/>
          <p:nvPr/>
        </p:nvSpPr>
        <p:spPr>
          <a:xfrm>
            <a:off x="4081346" y="2487120"/>
            <a:ext cx="1135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err="1"/>
              <a:t>Mean</a:t>
            </a:r>
            <a:r>
              <a:rPr lang="cs-CZ" sz="1200" dirty="0"/>
              <a:t> </a:t>
            </a:r>
            <a:r>
              <a:rPr lang="cs-CZ" sz="1200" dirty="0" err="1"/>
              <a:t>electron</a:t>
            </a:r>
            <a:r>
              <a:rPr lang="cs-CZ" sz="1200" dirty="0"/>
              <a:t> </a:t>
            </a:r>
            <a:br>
              <a:rPr lang="cs-CZ" sz="1200" dirty="0"/>
            </a:br>
            <a:r>
              <a:rPr lang="cs-CZ" sz="1200" dirty="0" err="1"/>
              <a:t>energy</a:t>
            </a:r>
            <a:endParaRPr lang="en-CZ" sz="12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555DAD1-8F41-6962-5C66-C4B549292CE0}"/>
              </a:ext>
            </a:extLst>
          </p:cNvPr>
          <p:cNvSpPr/>
          <p:nvPr/>
        </p:nvSpPr>
        <p:spPr>
          <a:xfrm>
            <a:off x="3629288" y="1991595"/>
            <a:ext cx="355535" cy="5610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85A1D7-5216-AA9C-8081-65457E5A2ACF}"/>
              </a:ext>
            </a:extLst>
          </p:cNvPr>
          <p:cNvSpPr txBox="1"/>
          <p:nvPr/>
        </p:nvSpPr>
        <p:spPr>
          <a:xfrm>
            <a:off x="3965045" y="2966549"/>
            <a:ext cx="1191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err="1"/>
              <a:t>External</a:t>
            </a:r>
            <a:r>
              <a:rPr lang="cs-CZ" sz="1200" dirty="0"/>
              <a:t> </a:t>
            </a:r>
            <a:r>
              <a:rPr lang="cs-CZ" sz="1200" dirty="0" err="1"/>
              <a:t>electric</a:t>
            </a:r>
            <a:br>
              <a:rPr lang="cs-CZ" sz="1200" dirty="0"/>
            </a:br>
            <a:r>
              <a:rPr lang="cs-CZ" sz="1200" dirty="0" err="1"/>
              <a:t>field</a:t>
            </a:r>
            <a:endParaRPr lang="en-CZ" sz="12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19CD18A-FAA7-B0A0-6121-8B34C205C34F}"/>
              </a:ext>
            </a:extLst>
          </p:cNvPr>
          <p:cNvSpPr txBox="1"/>
          <p:nvPr/>
        </p:nvSpPr>
        <p:spPr>
          <a:xfrm>
            <a:off x="5735433" y="2164550"/>
            <a:ext cx="30564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err="1"/>
              <a:t>Mean</a:t>
            </a:r>
            <a:r>
              <a:rPr lang="cs-CZ" sz="1200" dirty="0"/>
              <a:t> </a:t>
            </a:r>
            <a:r>
              <a:rPr lang="cs-CZ" sz="1200" dirty="0" err="1"/>
              <a:t>electron</a:t>
            </a:r>
            <a:r>
              <a:rPr lang="cs-CZ" sz="1200" dirty="0"/>
              <a:t> </a:t>
            </a:r>
            <a:r>
              <a:rPr lang="cs-CZ" sz="1200" dirty="0" err="1"/>
              <a:t>energy</a:t>
            </a:r>
            <a:r>
              <a:rPr lang="cs-CZ" sz="1200" dirty="0"/>
              <a:t> (prior to </a:t>
            </a:r>
            <a:r>
              <a:rPr lang="cs-CZ" sz="1200" dirty="0" err="1"/>
              <a:t>multiplication</a:t>
            </a:r>
            <a:r>
              <a:rPr lang="cs-CZ" sz="1200" dirty="0"/>
              <a:t>)</a:t>
            </a:r>
            <a:endParaRPr lang="en-CZ" sz="12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06B2037-ED3A-8B22-B4B6-B610A7997AB4}"/>
              </a:ext>
            </a:extLst>
          </p:cNvPr>
          <p:cNvSpPr txBox="1"/>
          <p:nvPr/>
        </p:nvSpPr>
        <p:spPr>
          <a:xfrm>
            <a:off x="7790805" y="3967009"/>
            <a:ext cx="11244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err="1"/>
              <a:t>External</a:t>
            </a:r>
            <a:r>
              <a:rPr lang="cs-CZ" sz="1200" dirty="0"/>
              <a:t> E </a:t>
            </a:r>
            <a:r>
              <a:rPr lang="cs-CZ" sz="1200" dirty="0" err="1"/>
              <a:t>field</a:t>
            </a:r>
            <a:endParaRPr lang="en-CZ" sz="12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4D04992-4288-BE7C-9EB6-EE9791FB173F}"/>
              </a:ext>
            </a:extLst>
          </p:cNvPr>
          <p:cNvSpPr txBox="1"/>
          <p:nvPr/>
        </p:nvSpPr>
        <p:spPr>
          <a:xfrm>
            <a:off x="1716275" y="3796729"/>
            <a:ext cx="1150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n</a:t>
            </a:r>
            <a:r>
              <a:rPr lang="en-CZ" sz="1200" dirty="0"/>
              <a:t>ízké frekvence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E50CD5A-90FC-2154-86DA-58A0495B42B3}"/>
              </a:ext>
            </a:extLst>
          </p:cNvPr>
          <p:cNvSpPr txBox="1"/>
          <p:nvPr/>
        </p:nvSpPr>
        <p:spPr>
          <a:xfrm>
            <a:off x="6126361" y="4673361"/>
            <a:ext cx="11299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err="1"/>
              <a:t>High</a:t>
            </a:r>
            <a:r>
              <a:rPr lang="cs-CZ" sz="1200" dirty="0"/>
              <a:t> </a:t>
            </a:r>
            <a:r>
              <a:rPr lang="cs-CZ" sz="1200" dirty="0" err="1"/>
              <a:t>frequency</a:t>
            </a:r>
            <a:endParaRPr lang="en-CZ" sz="120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FD6CC00-B38C-474D-3DE3-49DBE5F7C2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1346" y="1522266"/>
            <a:ext cx="1883519" cy="51784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1C011BC-BFF8-7448-B104-5AB3AE58AA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427498">
            <a:off x="2510322" y="4480485"/>
            <a:ext cx="2876494" cy="2248472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2B9E06F1-D0FD-9FEF-ABEF-D33CECA680CE}"/>
              </a:ext>
            </a:extLst>
          </p:cNvPr>
          <p:cNvSpPr/>
          <p:nvPr/>
        </p:nvSpPr>
        <p:spPr>
          <a:xfrm>
            <a:off x="5053153" y="4313113"/>
            <a:ext cx="355535" cy="5610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8AFE32A-2553-8746-D870-B6960D178D6F}"/>
              </a:ext>
            </a:extLst>
          </p:cNvPr>
          <p:cNvSpPr/>
          <p:nvPr/>
        </p:nvSpPr>
        <p:spPr>
          <a:xfrm>
            <a:off x="263214" y="2184639"/>
            <a:ext cx="4963715" cy="19841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46FCF6E-1486-72A8-5CFB-66E0DF78B574}"/>
              </a:ext>
            </a:extLst>
          </p:cNvPr>
          <p:cNvSpPr/>
          <p:nvPr/>
        </p:nvSpPr>
        <p:spPr>
          <a:xfrm>
            <a:off x="5445115" y="2184638"/>
            <a:ext cx="3595349" cy="29560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7D7AAE06-AFDF-F352-F561-72390E59B8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6636" y="4921452"/>
            <a:ext cx="1202944" cy="75271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6A50E26-EA01-CB37-B4BD-9B9D1F3AAA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1741" y="5900423"/>
            <a:ext cx="972733" cy="29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244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feld 24"/>
          <p:cNvSpPr txBox="1"/>
          <p:nvPr/>
        </p:nvSpPr>
        <p:spPr>
          <a:xfrm>
            <a:off x="0" y="6562737"/>
            <a:ext cx="3369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cs typeface="Times New Roman" panose="02020603050405020304" pitchFamily="18" charset="0"/>
              </a:rPr>
              <a:t>3a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291B6E-D12D-DC4E-BC65-6ADDCA3EA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80655" cy="8321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2ADB9D-BCAF-1C4C-95E4-9AC22BF2CF3C}"/>
              </a:ext>
            </a:extLst>
          </p:cNvPr>
          <p:cNvSpPr txBox="1"/>
          <p:nvPr/>
        </p:nvSpPr>
        <p:spPr>
          <a:xfrm>
            <a:off x="1318755" y="183784"/>
            <a:ext cx="7537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1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CCP vs ICP vs MW plasma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959BE2-207D-F30D-F681-BF9654F6F8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60692"/>
            <a:ext cx="9128094" cy="309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378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A9EAC02-D9C4-2730-8068-788BE3380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Diffusion theory for HF breakdown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AB108B-BBC0-A265-E89A-60B350CE83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842136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100685</TotalTime>
  <Words>1345</Words>
  <Application>Microsoft Macintosh PowerPoint</Application>
  <PresentationFormat>On-screen Show (4:3)</PresentationFormat>
  <Paragraphs>246</Paragraphs>
  <Slides>27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Cambria Math</vt:lpstr>
      <vt:lpstr>Muni</vt:lpstr>
      <vt:lpstr>Muni Bold</vt:lpstr>
      <vt:lpstr>Times New Roman</vt:lpstr>
      <vt:lpstr>Office Theme</vt:lpstr>
      <vt:lpstr>Plasma Physics 2</vt:lpstr>
      <vt:lpstr>PowerPoint Presentation</vt:lpstr>
      <vt:lpstr>PowerPoint Presentation</vt:lpstr>
      <vt:lpstr>PowerPoint Presentation</vt:lpstr>
      <vt:lpstr>High frequency breakdown</vt:lpstr>
      <vt:lpstr>PowerPoint Presentation</vt:lpstr>
      <vt:lpstr>PowerPoint Presentation</vt:lpstr>
      <vt:lpstr>PowerPoint Presentation</vt:lpstr>
      <vt:lpstr>Diffusion theory for HF breakdown</vt:lpstr>
      <vt:lpstr>PowerPoint Presentation</vt:lpstr>
      <vt:lpstr>capacitively coupled plasma anatomy</vt:lpstr>
      <vt:lpstr>PowerPoint Presentation</vt:lpstr>
      <vt:lpstr>PowerPoint Presentation</vt:lpstr>
      <vt:lpstr>PowerPoint Presentation</vt:lpstr>
      <vt:lpstr>Inductively coupled plasma anatomy</vt:lpstr>
      <vt:lpstr>PowerPoint Presentation</vt:lpstr>
      <vt:lpstr>PowerPoint Presentation</vt:lpstr>
      <vt:lpstr>Microwave plasma anatomy</vt:lpstr>
      <vt:lpstr>PowerPoint Presentation</vt:lpstr>
      <vt:lpstr>PowerPoint Presentation</vt:lpstr>
      <vt:lpstr>Applications of CCP, ICP, MW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Takeaways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Streamer breakdown from laboratory micro-discharges to upper atmosphere luminous events </dc:title>
  <dc:creator>t</dc:creator>
  <cp:lastModifiedBy>Adam Obrusnik</cp:lastModifiedBy>
  <cp:revision>1455</cp:revision>
  <dcterms:created xsi:type="dcterms:W3CDTF">2014-10-07T21:06:07Z</dcterms:created>
  <dcterms:modified xsi:type="dcterms:W3CDTF">2024-03-25T12:49:36Z</dcterms:modified>
</cp:coreProperties>
</file>