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451" r:id="rId2"/>
    <p:sldId id="566" r:id="rId3"/>
    <p:sldId id="494" r:id="rId4"/>
    <p:sldId id="493" r:id="rId5"/>
    <p:sldId id="497" r:id="rId6"/>
    <p:sldId id="496" r:id="rId7"/>
    <p:sldId id="495" r:id="rId8"/>
    <p:sldId id="502" r:id="rId9"/>
    <p:sldId id="509" r:id="rId10"/>
    <p:sldId id="514" r:id="rId11"/>
    <p:sldId id="515" r:id="rId12"/>
    <p:sldId id="568" r:id="rId13"/>
    <p:sldId id="505" r:id="rId14"/>
    <p:sldId id="503" r:id="rId15"/>
    <p:sldId id="501" r:id="rId16"/>
    <p:sldId id="527" r:id="rId17"/>
    <p:sldId id="498" r:id="rId18"/>
    <p:sldId id="499" r:id="rId19"/>
    <p:sldId id="504" r:id="rId20"/>
    <p:sldId id="500" r:id="rId21"/>
    <p:sldId id="567" r:id="rId22"/>
    <p:sldId id="511" r:id="rId23"/>
    <p:sldId id="512" r:id="rId24"/>
    <p:sldId id="523" r:id="rId25"/>
    <p:sldId id="525" r:id="rId26"/>
    <p:sldId id="569" r:id="rId27"/>
    <p:sldId id="506" r:id="rId28"/>
    <p:sldId id="507" r:id="rId29"/>
    <p:sldId id="508" r:id="rId30"/>
    <p:sldId id="571" r:id="rId31"/>
    <p:sldId id="521" r:id="rId32"/>
    <p:sldId id="526" r:id="rId33"/>
    <p:sldId id="513" r:id="rId34"/>
    <p:sldId id="570" r:id="rId35"/>
    <p:sldId id="510" r:id="rId36"/>
    <p:sldId id="518" r:id="rId37"/>
    <p:sldId id="520" r:id="rId38"/>
    <p:sldId id="519" r:id="rId39"/>
    <p:sldId id="516" r:id="rId40"/>
    <p:sldId id="517" r:id="rId41"/>
    <p:sldId id="522" r:id="rId42"/>
    <p:sldId id="57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34"/>
    <p:restoredTop sz="96197" autoAdjust="0"/>
  </p:normalViewPr>
  <p:slideViewPr>
    <p:cSldViewPr snapToGrid="0" snapToObjects="1">
      <p:cViewPr varScale="1">
        <p:scale>
          <a:sx n="124" d="100"/>
          <a:sy n="124" d="100"/>
        </p:scale>
        <p:origin x="19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84C53-DB28-BF40-8E43-FB2FCCB1926D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9F8CA-1D07-3842-86D4-559153C1D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Vylepsit</a:t>
            </a:r>
            <a:r>
              <a:rPr lang="en-US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44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40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32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72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51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9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87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2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93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69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0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91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46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22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31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25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30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904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73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06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87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72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06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196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490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344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154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67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23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2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8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86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36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38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37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0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2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2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9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0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1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2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1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C1D67-D689-9147-B531-260CD7922B72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9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42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image" Target="../media/image1.png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57.png"/><Relationship Id="rId10" Type="http://schemas.openxmlformats.org/officeDocument/2006/relationships/image" Target="../media/image42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5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2.png"/><Relationship Id="rId9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156" y="650824"/>
            <a:ext cx="4205613" cy="969349"/>
          </a:xfrm>
        </p:spPr>
        <p:txBody>
          <a:bodyPr>
            <a:normAutofit/>
          </a:bodyPr>
          <a:lstStyle/>
          <a:p>
            <a:pPr algn="r"/>
            <a:r>
              <a:rPr lang="cs-CZ" sz="1600" b="1" dirty="0">
                <a:latin typeface="Muni Bold" pitchFamily="2" charset="77"/>
              </a:rPr>
              <a:t>Plasma </a:t>
            </a:r>
            <a:r>
              <a:rPr lang="cs-CZ" sz="1600" b="1" dirty="0" err="1">
                <a:latin typeface="Muni Bold" pitchFamily="2" charset="77"/>
              </a:rPr>
              <a:t>Physics</a:t>
            </a:r>
            <a:r>
              <a:rPr lang="cs-CZ" sz="1600" b="1" dirty="0">
                <a:latin typeface="Muni Bold" pitchFamily="2" charset="77"/>
              </a:rPr>
              <a:t> 2</a:t>
            </a:r>
            <a:endParaRPr lang="en" sz="1600" b="1" dirty="0">
              <a:latin typeface="Muni Bold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240AC-D90F-394D-A06B-97C288613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749" y="5561028"/>
            <a:ext cx="1079216" cy="8309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A59A8D-FF9D-0849-9FE8-5A0B8B4FC920}"/>
              </a:ext>
            </a:extLst>
          </p:cNvPr>
          <p:cNvCxnSpPr>
            <a:cxnSpLocks/>
          </p:cNvCxnSpPr>
          <p:nvPr/>
        </p:nvCxnSpPr>
        <p:spPr>
          <a:xfrm>
            <a:off x="5450018" y="650824"/>
            <a:ext cx="0" cy="96934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3009F4-F36B-5332-26D7-D3FCE6589CDC}"/>
              </a:ext>
            </a:extLst>
          </p:cNvPr>
          <p:cNvCxnSpPr>
            <a:cxnSpLocks/>
          </p:cNvCxnSpPr>
          <p:nvPr/>
        </p:nvCxnSpPr>
        <p:spPr>
          <a:xfrm>
            <a:off x="5450018" y="5346551"/>
            <a:ext cx="0" cy="9556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95C694C-0B79-7F70-2F2D-8ECB497EFE15}"/>
              </a:ext>
            </a:extLst>
          </p:cNvPr>
          <p:cNvSpPr/>
          <p:nvPr/>
        </p:nvSpPr>
        <p:spPr>
          <a:xfrm>
            <a:off x="2377443" y="1753496"/>
            <a:ext cx="4406522" cy="3484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49C39-7F53-815F-E483-DCC80AEB665D}"/>
              </a:ext>
            </a:extLst>
          </p:cNvPr>
          <p:cNvSpPr txBox="1"/>
          <p:nvPr/>
        </p:nvSpPr>
        <p:spPr>
          <a:xfrm>
            <a:off x="2830388" y="1987670"/>
            <a:ext cx="352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2"/>
                </a:solidFill>
                <a:latin typeface="Muni" pitchFamily="2" charset="77"/>
                <a:cs typeface="Times New Roman"/>
              </a:rPr>
              <a:t>6. </a:t>
            </a:r>
            <a:r>
              <a:rPr lang="cs-CZ" sz="1600" dirty="0" err="1">
                <a:solidFill>
                  <a:schemeClr val="tx2"/>
                </a:solidFill>
                <a:latin typeface="Muni" pitchFamily="2" charset="77"/>
                <a:cs typeface="Times New Roman"/>
              </a:rPr>
              <a:t>Dielectric</a:t>
            </a:r>
            <a:r>
              <a:rPr lang="cs-CZ" sz="1600" dirty="0">
                <a:solidFill>
                  <a:schemeClr val="tx2"/>
                </a:solidFill>
                <a:latin typeface="Muni" pitchFamily="2" charset="77"/>
                <a:cs typeface="Times New Roman"/>
              </a:rPr>
              <a:t> </a:t>
            </a:r>
            <a:r>
              <a:rPr lang="cs-CZ" sz="1600" dirty="0" err="1">
                <a:solidFill>
                  <a:schemeClr val="tx2"/>
                </a:solidFill>
                <a:latin typeface="Muni" pitchFamily="2" charset="77"/>
                <a:cs typeface="Times New Roman"/>
              </a:rPr>
              <a:t>barrier</a:t>
            </a:r>
            <a:r>
              <a:rPr lang="cs-CZ" sz="1600" dirty="0">
                <a:solidFill>
                  <a:schemeClr val="tx2"/>
                </a:solidFill>
                <a:latin typeface="Muni" pitchFamily="2" charset="77"/>
                <a:cs typeface="Times New Roman"/>
              </a:rPr>
              <a:t> </a:t>
            </a:r>
            <a:r>
              <a:rPr lang="cs-CZ" sz="1600" dirty="0" err="1">
                <a:solidFill>
                  <a:schemeClr val="tx2"/>
                </a:solidFill>
                <a:latin typeface="Muni" pitchFamily="2" charset="77"/>
                <a:cs typeface="Times New Roman"/>
              </a:rPr>
              <a:t>discharge</a:t>
            </a:r>
            <a:endParaRPr lang="en-US" sz="1600" dirty="0">
              <a:solidFill>
                <a:schemeClr val="tx2"/>
              </a:solidFill>
              <a:latin typeface="Muni" pitchFamily="2" charset="77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E1A590-38E4-3DEC-C8BB-86E2705220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25" b="23086"/>
          <a:stretch/>
        </p:blipFill>
        <p:spPr>
          <a:xfrm>
            <a:off x="2676546" y="2560398"/>
            <a:ext cx="3790907" cy="23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45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Diffusion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barrier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discharges</a:t>
            </a:r>
            <a:r>
              <a:rPr lang="cs-CZ" sz="2000" dirty="0">
                <a:solidFill>
                  <a:schemeClr val="tx2"/>
                </a:solidFill>
              </a:rPr>
              <a:t> (</a:t>
            </a:r>
            <a:r>
              <a:rPr lang="cs-CZ" sz="2000" dirty="0" err="1">
                <a:solidFill>
                  <a:schemeClr val="tx2"/>
                </a:solidFill>
              </a:rPr>
              <a:t>Massines</a:t>
            </a:r>
            <a:r>
              <a:rPr lang="cs-CZ" sz="2000" dirty="0">
                <a:solidFill>
                  <a:schemeClr val="tx2"/>
                </a:solidFill>
              </a:rPr>
              <a:t>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32095-500D-C570-E1BE-1A141E5E6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77" y="1196079"/>
            <a:ext cx="3144014" cy="5323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50857-E5A3-2D0C-6126-423067451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011" y="1239623"/>
            <a:ext cx="3005512" cy="5323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D86E2-9E40-0049-C87A-864921D329BD}"/>
              </a:ext>
            </a:extLst>
          </p:cNvPr>
          <p:cNvSpPr txBox="1"/>
          <p:nvPr/>
        </p:nvSpPr>
        <p:spPr>
          <a:xfrm>
            <a:off x="1703710" y="869442"/>
            <a:ext cx="2193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Diffusion</a:t>
            </a:r>
            <a:r>
              <a:rPr lang="cs-CZ" sz="1200" dirty="0"/>
              <a:t> </a:t>
            </a:r>
            <a:r>
              <a:rPr lang="cs-CZ" sz="1200" dirty="0" err="1"/>
              <a:t>barrier</a:t>
            </a:r>
            <a:r>
              <a:rPr lang="cs-CZ" sz="1200" dirty="0"/>
              <a:t> </a:t>
            </a:r>
            <a:r>
              <a:rPr lang="cs-CZ" sz="1200" dirty="0" err="1"/>
              <a:t>discharge</a:t>
            </a:r>
            <a:r>
              <a:rPr lang="cs-CZ" sz="1200" dirty="0"/>
              <a:t> in He</a:t>
            </a:r>
            <a:endParaRPr lang="en-CZ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F02F9-F559-E11B-5F7E-9F08F42EC994}"/>
              </a:ext>
            </a:extLst>
          </p:cNvPr>
          <p:cNvSpPr txBox="1"/>
          <p:nvPr/>
        </p:nvSpPr>
        <p:spPr>
          <a:xfrm>
            <a:off x="5461993" y="874189"/>
            <a:ext cx="2197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Diffusion</a:t>
            </a:r>
            <a:r>
              <a:rPr lang="cs-CZ" sz="1200" dirty="0"/>
              <a:t> </a:t>
            </a:r>
            <a:r>
              <a:rPr lang="cs-CZ" sz="1200" dirty="0" err="1"/>
              <a:t>barrier</a:t>
            </a:r>
            <a:r>
              <a:rPr lang="cs-CZ" sz="1200" dirty="0"/>
              <a:t> </a:t>
            </a:r>
            <a:r>
              <a:rPr lang="cs-CZ" sz="1200" dirty="0" err="1"/>
              <a:t>discharge</a:t>
            </a:r>
            <a:r>
              <a:rPr lang="cs-CZ" sz="1200" dirty="0"/>
              <a:t> in N2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1147570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General DBD </a:t>
            </a:r>
            <a:r>
              <a:rPr lang="cs-CZ" sz="2000" dirty="0" err="1">
                <a:solidFill>
                  <a:schemeClr val="tx2"/>
                </a:solidFill>
              </a:rPr>
              <a:t>mechanism</a:t>
            </a:r>
            <a:r>
              <a:rPr lang="cs-CZ" sz="2000" dirty="0">
                <a:solidFill>
                  <a:schemeClr val="tx2"/>
                </a:solidFill>
              </a:rPr>
              <a:t> – </a:t>
            </a:r>
            <a:r>
              <a:rPr lang="cs-CZ" sz="2000" dirty="0" err="1">
                <a:solidFill>
                  <a:schemeClr val="tx2"/>
                </a:solidFill>
              </a:rPr>
              <a:t>repetitive</a:t>
            </a:r>
            <a:r>
              <a:rPr lang="cs-CZ" sz="2000" dirty="0">
                <a:solidFill>
                  <a:schemeClr val="tx2"/>
                </a:solidFill>
              </a:rPr>
              <a:t> mode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733964" y="1086087"/>
            <a:ext cx="7880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 err="1">
                <a:cs typeface="Times New Roman"/>
              </a:rPr>
              <a:t>Even</a:t>
            </a:r>
            <a:r>
              <a:rPr lang="cs-CZ" sz="1600" dirty="0">
                <a:cs typeface="Times New Roman"/>
              </a:rPr>
              <a:t> in early 2000s, </a:t>
            </a:r>
            <a:r>
              <a:rPr lang="cs-CZ" sz="1600" dirty="0" err="1">
                <a:cs typeface="Times New Roman"/>
              </a:rPr>
              <a:t>the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mechanism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of</a:t>
            </a:r>
            <a:br>
              <a:rPr lang="cs-CZ" sz="1600" dirty="0">
                <a:cs typeface="Times New Roman"/>
              </a:rPr>
            </a:br>
            <a:r>
              <a:rPr lang="cs-CZ" sz="1600" dirty="0">
                <a:cs typeface="Times New Roman"/>
              </a:rPr>
              <a:t>DBD </a:t>
            </a:r>
            <a:r>
              <a:rPr lang="cs-CZ" sz="1600" dirty="0" err="1">
                <a:cs typeface="Times New Roman"/>
              </a:rPr>
              <a:t>discharges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was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still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being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speculated</a:t>
            </a:r>
            <a:r>
              <a:rPr lang="cs-CZ" sz="1600" dirty="0">
                <a:cs typeface="Times New Roman"/>
              </a:rPr>
              <a:t> 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01089-E5E3-04B2-7A36-5D94C2DDC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243" y="1568693"/>
            <a:ext cx="3191793" cy="4528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89D16-F927-26A0-8853-4190356C3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26" y="3429000"/>
            <a:ext cx="3938582" cy="162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24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34C86F-F8FC-7481-CAC8-CD235AF9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Current in DBD discharges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5E01B-E1B0-C96D-DEF5-289802466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58164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Measuring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electrical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current</a:t>
            </a:r>
            <a:r>
              <a:rPr lang="cs-CZ" sz="2000" dirty="0">
                <a:solidFill>
                  <a:schemeClr val="tx2"/>
                </a:solidFill>
              </a:rPr>
              <a:t> in a DBD </a:t>
            </a:r>
            <a:r>
              <a:rPr lang="cs-CZ" sz="2000" dirty="0" err="1">
                <a:solidFill>
                  <a:schemeClr val="tx2"/>
                </a:solidFill>
              </a:rPr>
              <a:t>discharge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263214" y="1126881"/>
            <a:ext cx="7376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You can either measure current using induction-based</a:t>
            </a:r>
            <a:br>
              <a:rPr lang="en-US" sz="1200" dirty="0">
                <a:cs typeface="Times New Roman"/>
              </a:rPr>
            </a:br>
            <a:r>
              <a:rPr lang="en-US" sz="1200" dirty="0">
                <a:cs typeface="Times New Roman"/>
              </a:rPr>
              <a:t>probes or by measuring voltage on a parallel resistor.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Equivalent circuit for a single-filamentary discharge</a:t>
            </a:r>
            <a:br>
              <a:rPr lang="en-US" sz="1200" dirty="0">
                <a:cs typeface="Times New Roman"/>
              </a:rPr>
            </a:br>
            <a:r>
              <a:rPr lang="en-US" sz="1200" dirty="0">
                <a:cs typeface="Times New Roman"/>
              </a:rPr>
              <a:t>in air.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A0103F-DCA9-F377-1B90-1BB98A848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819" y="1550117"/>
            <a:ext cx="4288971" cy="1581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5EFD7A-66F7-F284-E0BD-483ACE01B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14" y="2509437"/>
            <a:ext cx="3751056" cy="1773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4C47BB-ECB4-192E-D034-7A6434F6A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819" y="3251610"/>
            <a:ext cx="4288972" cy="1606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F70210-7A9E-4259-7FF5-55A858357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325" y="4988428"/>
            <a:ext cx="4229351" cy="16061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4AB0D5-6479-DD12-80FE-0FBE45F8DBC0}"/>
              </a:ext>
            </a:extLst>
          </p:cNvPr>
          <p:cNvSpPr txBox="1"/>
          <p:nvPr/>
        </p:nvSpPr>
        <p:spPr>
          <a:xfrm>
            <a:off x="5430756" y="1275129"/>
            <a:ext cx="2243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Pearson</a:t>
            </a:r>
            <a:r>
              <a:rPr lang="cs-CZ" sz="1200" dirty="0"/>
              <a:t> 2877, 300 Hz – 200 MHz</a:t>
            </a:r>
            <a:endParaRPr lang="en-CZ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1725ED-3F5F-987D-37BD-E61342DEFC43}"/>
              </a:ext>
            </a:extLst>
          </p:cNvPr>
          <p:cNvSpPr txBox="1"/>
          <p:nvPr/>
        </p:nvSpPr>
        <p:spPr>
          <a:xfrm>
            <a:off x="5412528" y="3058677"/>
            <a:ext cx="2075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Tektronix</a:t>
            </a:r>
            <a:r>
              <a:rPr lang="cs-CZ" sz="1200" dirty="0"/>
              <a:t> CT-1, 25 kHz – 1 GHz</a:t>
            </a:r>
            <a:endParaRPr lang="en-CZ" sz="1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BE8670-C1C7-ECEF-A637-51B56D76B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0570" y="1140518"/>
            <a:ext cx="763430" cy="5873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8B5909-609A-EC16-577D-3FCA0D885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0936" y="2940302"/>
            <a:ext cx="802820" cy="4560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662C68-3747-91DF-21CC-C0C585DEFB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3665" y="4723950"/>
            <a:ext cx="557362" cy="7229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F63A3B1-9513-71A9-FD47-4B4B57DE7BCA}"/>
              </a:ext>
            </a:extLst>
          </p:cNvPr>
          <p:cNvSpPr txBox="1"/>
          <p:nvPr/>
        </p:nvSpPr>
        <p:spPr>
          <a:xfrm>
            <a:off x="5435020" y="4802205"/>
            <a:ext cx="1792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BNC sonda, 0 kHz – 2 GHz</a:t>
            </a:r>
            <a:endParaRPr lang="en-CZ" sz="12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6EF627-24E8-D7AD-51B1-93E1DA9AE8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5393" y="4723950"/>
            <a:ext cx="1282460" cy="12554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88C1F5-EF96-A810-974F-0D331BCE44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619" y="4624603"/>
            <a:ext cx="1191463" cy="1454097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A110B3-4D55-9192-8A21-938399B8CAA1}"/>
              </a:ext>
            </a:extLst>
          </p:cNvPr>
          <p:cNvCxnSpPr>
            <a:endCxn id="31" idx="1"/>
          </p:cNvCxnSpPr>
          <p:nvPr/>
        </p:nvCxnSpPr>
        <p:spPr>
          <a:xfrm>
            <a:off x="1730829" y="5351651"/>
            <a:ext cx="56456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7260534-05AB-FC69-B357-A16E10578EDC}"/>
              </a:ext>
            </a:extLst>
          </p:cNvPr>
          <p:cNvSpPr txBox="1"/>
          <p:nvPr/>
        </p:nvSpPr>
        <p:spPr>
          <a:xfrm>
            <a:off x="2421673" y="4465474"/>
            <a:ext cx="1050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ICCD </a:t>
            </a:r>
            <a:r>
              <a:rPr lang="cs-CZ" sz="1200" dirty="0" err="1"/>
              <a:t>imaging</a:t>
            </a:r>
            <a:r>
              <a:rPr lang="cs-CZ" sz="1200" dirty="0"/>
              <a:t>:</a:t>
            </a:r>
            <a:endParaRPr lang="en-CZ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960D0-804A-FCC5-0063-31C8A03F15B1}"/>
              </a:ext>
            </a:extLst>
          </p:cNvPr>
          <p:cNvSpPr txBox="1"/>
          <p:nvPr/>
        </p:nvSpPr>
        <p:spPr>
          <a:xfrm>
            <a:off x="7569530" y="6581001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200" dirty="0"/>
              <a:t>Synek et al. 2018 PSST</a:t>
            </a:r>
          </a:p>
        </p:txBody>
      </p:sp>
    </p:spTree>
    <p:extLst>
      <p:ext uri="{BB962C8B-B14F-4D97-AF65-F5344CB8AC3E}">
        <p14:creationId xmlns:p14="http://schemas.microsoft.com/office/powerpoint/2010/main" val="3968008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Electrical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characterization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of</a:t>
            </a:r>
            <a:r>
              <a:rPr lang="cs-CZ" sz="2000" dirty="0">
                <a:solidFill>
                  <a:schemeClr val="tx2"/>
                </a:solidFill>
              </a:rPr>
              <a:t> a DBD </a:t>
            </a:r>
            <a:r>
              <a:rPr lang="cs-CZ" sz="2000" dirty="0" err="1">
                <a:solidFill>
                  <a:schemeClr val="tx2"/>
                </a:solidFill>
              </a:rPr>
              <a:t>discharge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380546" y="1034180"/>
            <a:ext cx="788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To measure the actual current is challenging, because the Maxwell translation current makes a major contribution.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A3D661-225A-D871-3523-07FE28418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31" y="3053008"/>
            <a:ext cx="3632627" cy="3008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8E8F0-FA99-2C16-FC47-D58035CFE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847" y="1416819"/>
            <a:ext cx="1986928" cy="1785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6EAB72-D432-279D-AE24-69B1FABEB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02" y="1762187"/>
            <a:ext cx="2830286" cy="1124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F5E645-4802-36D0-4DFA-F2B9D248F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038" y="3452825"/>
            <a:ext cx="1160547" cy="5037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4A5F02-97DF-87C7-13B5-82D645B077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779" y="4036213"/>
            <a:ext cx="1617067" cy="2252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D68D09-B22D-F7FD-9456-B641DDD03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8819" y="3639512"/>
            <a:ext cx="1450353" cy="5047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5873C8-B9D6-451A-5EB6-8FE13503B8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2746" y="4238381"/>
            <a:ext cx="2222500" cy="539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5A5C48-1F84-D2BE-795C-CE5F1F7B72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460" y="4910271"/>
            <a:ext cx="2607071" cy="58157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CD18210-3D6D-063E-3978-A7801E8EA36E}"/>
              </a:ext>
            </a:extLst>
          </p:cNvPr>
          <p:cNvSpPr/>
          <p:nvPr/>
        </p:nvSpPr>
        <p:spPr>
          <a:xfrm>
            <a:off x="4320779" y="3397155"/>
            <a:ext cx="1718878" cy="3008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0547787-3974-BD07-9AA1-7B3D773FC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3074" y="5623988"/>
            <a:ext cx="2441842" cy="53563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DF022D4-1F3A-A868-1A66-57993EE329B7}"/>
              </a:ext>
            </a:extLst>
          </p:cNvPr>
          <p:cNvSpPr/>
          <p:nvPr/>
        </p:nvSpPr>
        <p:spPr>
          <a:xfrm>
            <a:off x="6346030" y="3563310"/>
            <a:ext cx="2708881" cy="2674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E3EBD9-F802-633A-A3C7-A60E265A9301}"/>
              </a:ext>
            </a:extLst>
          </p:cNvPr>
          <p:cNvCxnSpPr>
            <a:stCxn id="27" idx="3"/>
            <a:endCxn id="30" idx="1"/>
          </p:cNvCxnSpPr>
          <p:nvPr/>
        </p:nvCxnSpPr>
        <p:spPr>
          <a:xfrm flipV="1">
            <a:off x="6039657" y="4900412"/>
            <a:ext cx="306373" cy="12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064ECA5-D7EB-458D-8E7C-5875804391B7}"/>
              </a:ext>
            </a:extLst>
          </p:cNvPr>
          <p:cNvSpPr txBox="1"/>
          <p:nvPr/>
        </p:nvSpPr>
        <p:spPr>
          <a:xfrm>
            <a:off x="6248992" y="1348923"/>
            <a:ext cx="2902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the gap voltage determines the effective electric field between the dielectrics</a:t>
            </a:r>
            <a:br>
              <a:rPr lang="en-US" sz="1200" dirty="0">
                <a:cs typeface="Times New Roman"/>
              </a:rPr>
            </a:br>
            <a:r>
              <a:rPr lang="en-US" sz="1200" dirty="0" err="1">
                <a:cs typeface="Times New Roman"/>
              </a:rPr>
              <a:t>E</a:t>
            </a:r>
            <a:r>
              <a:rPr lang="en-US" sz="1200" baseline="-25000" dirty="0" err="1">
                <a:cs typeface="Times New Roman"/>
              </a:rPr>
              <a:t>eff</a:t>
            </a:r>
            <a:r>
              <a:rPr lang="en-US" sz="1200" dirty="0">
                <a:cs typeface="Times New Roman"/>
              </a:rPr>
              <a:t> = </a:t>
            </a:r>
            <a:r>
              <a:rPr lang="en-US" sz="1200" dirty="0" err="1">
                <a:cs typeface="Times New Roman"/>
              </a:rPr>
              <a:t>U</a:t>
            </a:r>
            <a:r>
              <a:rPr lang="en-US" sz="1200" baseline="-25000" dirty="0" err="1">
                <a:cs typeface="Times New Roman"/>
              </a:rPr>
              <a:t>gap</a:t>
            </a:r>
            <a:r>
              <a:rPr lang="en-US" sz="1200" dirty="0">
                <a:cs typeface="Times New Roman"/>
              </a:rPr>
              <a:t>/g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cs typeface="Times New Roman"/>
              </a:rPr>
              <a:t>j</a:t>
            </a:r>
            <a:r>
              <a:rPr lang="en-US" sz="1200" baseline="-25000" dirty="0" err="1">
                <a:cs typeface="Times New Roman"/>
              </a:rPr>
              <a:t>R</a:t>
            </a:r>
            <a:r>
              <a:rPr lang="en-US" sz="1200" dirty="0">
                <a:cs typeface="Times New Roman"/>
              </a:rPr>
              <a:t> is the pure discharge current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q is the charge transferred by a discharge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The following factor is not negligible: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AD3E4AE-39BF-4BA4-688C-96890D0EBF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1500" y="2640931"/>
            <a:ext cx="632913" cy="58484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EE2C240-6E8B-0328-DEE7-82727FB84069}"/>
              </a:ext>
            </a:extLst>
          </p:cNvPr>
          <p:cNvCxnSpPr>
            <a:cxnSpLocks/>
          </p:cNvCxnSpPr>
          <p:nvPr/>
        </p:nvCxnSpPr>
        <p:spPr>
          <a:xfrm flipH="1">
            <a:off x="7458382" y="3189745"/>
            <a:ext cx="399575" cy="10217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768A9D6-8A68-BB93-08B5-5020FD893847}"/>
              </a:ext>
            </a:extLst>
          </p:cNvPr>
          <p:cNvSpPr/>
          <p:nvPr/>
        </p:nvSpPr>
        <p:spPr>
          <a:xfrm>
            <a:off x="7119257" y="4220462"/>
            <a:ext cx="678251" cy="5576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1BD5E4-DFA8-4E2B-5E6D-578F479FAEC1}"/>
              </a:ext>
            </a:extLst>
          </p:cNvPr>
          <p:cNvSpPr txBox="1"/>
          <p:nvPr/>
        </p:nvSpPr>
        <p:spPr>
          <a:xfrm>
            <a:off x="7345747" y="6559655"/>
            <a:ext cx="1830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cs typeface="Times New Roman"/>
              </a:rPr>
              <a:t>Merbahi</a:t>
            </a:r>
            <a:r>
              <a:rPr lang="cs-CZ" sz="1200" dirty="0">
                <a:cs typeface="Times New Roman"/>
              </a:rPr>
              <a:t> 2004, Pipa 2012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A0E7FA1-CF7E-8A98-EF32-9C4D06FD63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44618" y="5838387"/>
            <a:ext cx="1905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38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Analyzing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electrical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measurements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479368" y="1055455"/>
            <a:ext cx="788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Single-</a:t>
            </a:r>
            <a:r>
              <a:rPr lang="cs-CZ" sz="1200" dirty="0" err="1">
                <a:cs typeface="Times New Roman"/>
              </a:rPr>
              <a:t>filamentary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volume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barrier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discharge</a:t>
            </a:r>
            <a:r>
              <a:rPr lang="cs-CZ" sz="1200" dirty="0">
                <a:cs typeface="Times New Roman"/>
              </a:rPr>
              <a:t> in </a:t>
            </a:r>
            <a:r>
              <a:rPr lang="cs-CZ" sz="1200" dirty="0" err="1">
                <a:cs typeface="Times New Roman"/>
              </a:rPr>
              <a:t>atmospheric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pressure</a:t>
            </a:r>
            <a:r>
              <a:rPr lang="cs-CZ" sz="1200" dirty="0">
                <a:cs typeface="Times New Roman"/>
              </a:rPr>
              <a:t> argon.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7335F1-D6D0-2EE6-02C2-824B765E4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53" y="1567434"/>
            <a:ext cx="3146110" cy="2605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C333B-AD5F-F1F6-F754-5FFCBFBD3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444533"/>
            <a:ext cx="3890029" cy="2605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0A0C6-F4B3-152E-3788-C6F725E34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236" y="3991189"/>
            <a:ext cx="3733800" cy="2342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E21CBB-F593-8120-B41C-831FAE79A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258" y="5432620"/>
            <a:ext cx="1100364" cy="502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8B960B-4F53-FCA0-9B5E-27381503B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963" y="4387425"/>
            <a:ext cx="1612900" cy="411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4D367A-6EC7-6EF2-21DA-2BA84100C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200" y="4844107"/>
            <a:ext cx="338279" cy="2551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0E13E7-A227-BA31-7F99-0B53584973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4413" y="3354319"/>
            <a:ext cx="338279" cy="2551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D03928-A656-0B38-8EC1-F3009FEA0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0133" y="1731059"/>
            <a:ext cx="296353" cy="1967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02FF53-8926-63B4-0CFA-6993E1A0E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7252" y="1910802"/>
            <a:ext cx="1138464" cy="4068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25F8F-094F-FFC4-9D06-E92FFE7DFF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7529" y="2652157"/>
            <a:ext cx="859064" cy="4364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9E9DA7-C9F7-DDA0-0E42-B56F6E0BFA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1892" y="3991189"/>
            <a:ext cx="152969" cy="2039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82FCE9-923C-770F-1770-088CBBBB9C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553" y="4381460"/>
            <a:ext cx="2847599" cy="199274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60C49FF-6051-2EF2-9179-24F5F863797F}"/>
              </a:ext>
            </a:extLst>
          </p:cNvPr>
          <p:cNvSpPr/>
          <p:nvPr/>
        </p:nvSpPr>
        <p:spPr>
          <a:xfrm>
            <a:off x="836784" y="6363779"/>
            <a:ext cx="487742" cy="337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DE66-9FA8-AD88-F4CB-BC363CD0140F}"/>
              </a:ext>
            </a:extLst>
          </p:cNvPr>
          <p:cNvSpPr/>
          <p:nvPr/>
        </p:nvSpPr>
        <p:spPr>
          <a:xfrm>
            <a:off x="836785" y="4359687"/>
            <a:ext cx="2957368" cy="2014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26439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9b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Analyzing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electrical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measurements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479368" y="1055455"/>
            <a:ext cx="788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Single-</a:t>
            </a:r>
            <a:r>
              <a:rPr lang="cs-CZ" sz="1200" dirty="0" err="1">
                <a:cs typeface="Times New Roman"/>
              </a:rPr>
              <a:t>filamentary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volume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barrier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discharge</a:t>
            </a:r>
            <a:r>
              <a:rPr lang="cs-CZ" sz="1200" dirty="0">
                <a:cs typeface="Times New Roman"/>
              </a:rPr>
              <a:t> in </a:t>
            </a:r>
            <a:r>
              <a:rPr lang="cs-CZ" sz="1200" dirty="0" err="1">
                <a:cs typeface="Times New Roman"/>
              </a:rPr>
              <a:t>atmospheric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pressure</a:t>
            </a:r>
            <a:r>
              <a:rPr lang="cs-CZ" sz="1200" dirty="0">
                <a:cs typeface="Times New Roman"/>
              </a:rPr>
              <a:t> argon.</a:t>
            </a:r>
          </a:p>
          <a:p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7335F1-D6D0-2EE6-02C2-824B765E4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53" y="1567434"/>
            <a:ext cx="3146110" cy="2605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C333B-AD5F-F1F6-F754-5FFCBFBD3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444533"/>
            <a:ext cx="3890029" cy="2605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0A0C6-F4B3-152E-3788-C6F725E34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236" y="3991189"/>
            <a:ext cx="3733800" cy="2342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E21CBB-F593-8120-B41C-831FAE79A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258" y="5432620"/>
            <a:ext cx="1100364" cy="502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8B960B-4F53-FCA0-9B5E-27381503B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963" y="4387425"/>
            <a:ext cx="1612900" cy="411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4D367A-6EC7-6EF2-21DA-2BA84100C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200" y="4844107"/>
            <a:ext cx="338279" cy="2551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0E13E7-A227-BA31-7F99-0B53584973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4413" y="3354319"/>
            <a:ext cx="338279" cy="2551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D03928-A656-0B38-8EC1-F3009FEA0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0133" y="1731059"/>
            <a:ext cx="296353" cy="1967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02FF53-8926-63B4-0CFA-6993E1A0E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7252" y="1910802"/>
            <a:ext cx="1138464" cy="4068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25F8F-094F-FFC4-9D06-E92FFE7DFF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7529" y="2652157"/>
            <a:ext cx="859064" cy="4364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9E9DA7-C9F7-DDA0-0E42-B56F6E0BFA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1892" y="3991189"/>
            <a:ext cx="152969" cy="2039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82FCE9-923C-770F-1770-088CBBBB9C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553" y="4381460"/>
            <a:ext cx="2847599" cy="199274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60C49FF-6051-2EF2-9179-24F5F863797F}"/>
              </a:ext>
            </a:extLst>
          </p:cNvPr>
          <p:cNvSpPr/>
          <p:nvPr/>
        </p:nvSpPr>
        <p:spPr>
          <a:xfrm>
            <a:off x="836784" y="6363779"/>
            <a:ext cx="487742" cy="337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DE66-9FA8-AD88-F4CB-BC363CD0140F}"/>
              </a:ext>
            </a:extLst>
          </p:cNvPr>
          <p:cNvSpPr/>
          <p:nvPr/>
        </p:nvSpPr>
        <p:spPr>
          <a:xfrm>
            <a:off x="836785" y="4359687"/>
            <a:ext cx="2957368" cy="2014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A121C-4963-FF65-4C40-DE21BE3194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1207" y="1835204"/>
            <a:ext cx="5070743" cy="3455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E6E197-4FFA-27BC-0CDE-7C6C93A955F8}"/>
              </a:ext>
            </a:extLst>
          </p:cNvPr>
          <p:cNvSpPr/>
          <p:nvPr/>
        </p:nvSpPr>
        <p:spPr>
          <a:xfrm>
            <a:off x="2127424" y="1829073"/>
            <a:ext cx="5070742" cy="3455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DF9370-C9AF-9D63-263F-8054257CB549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6110904" y="760747"/>
            <a:ext cx="970537" cy="36001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7596A1-50F2-A329-65E5-39169CDBBC06}"/>
              </a:ext>
            </a:extLst>
          </p:cNvPr>
          <p:cNvSpPr txBox="1"/>
          <p:nvPr/>
        </p:nvSpPr>
        <p:spPr>
          <a:xfrm>
            <a:off x="7081442" y="273691"/>
            <a:ext cx="17755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You</a:t>
            </a:r>
            <a:r>
              <a:rPr lang="cs-CZ" sz="1400" dirty="0"/>
              <a:t> </a:t>
            </a:r>
            <a:r>
              <a:rPr lang="cs-CZ" sz="1400" dirty="0" err="1"/>
              <a:t>cannot</a:t>
            </a:r>
            <a:r>
              <a:rPr lang="cs-CZ" sz="1400" dirty="0"/>
              <a:t> </a:t>
            </a:r>
            <a:r>
              <a:rPr lang="cs-CZ" sz="1400" dirty="0" err="1"/>
              <a:t>simply</a:t>
            </a:r>
            <a:br>
              <a:rPr lang="cs-CZ" sz="1400" dirty="0"/>
            </a:br>
            <a:r>
              <a:rPr lang="cs-CZ" sz="1400" dirty="0" err="1"/>
              <a:t>subtract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sine </a:t>
            </a:r>
            <a:br>
              <a:rPr lang="cs-CZ" sz="1400" dirty="0"/>
            </a:br>
            <a:r>
              <a:rPr lang="cs-CZ" sz="1400" dirty="0" err="1"/>
              <a:t>component</a:t>
            </a:r>
            <a:r>
              <a:rPr lang="cs-CZ" sz="1400" dirty="0"/>
              <a:t> to </a:t>
            </a:r>
            <a:r>
              <a:rPr lang="cs-CZ" sz="1400" dirty="0" err="1"/>
              <a:t>get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br>
              <a:rPr lang="cs-CZ" sz="1400" dirty="0"/>
            </a:br>
            <a:r>
              <a:rPr lang="cs-CZ" sz="1400" dirty="0" err="1"/>
              <a:t>correct</a:t>
            </a:r>
            <a:r>
              <a:rPr lang="cs-CZ" sz="1400" dirty="0"/>
              <a:t> </a:t>
            </a:r>
            <a:r>
              <a:rPr lang="cs-CZ" sz="1400" dirty="0" err="1"/>
              <a:t>current</a:t>
            </a:r>
            <a:endParaRPr lang="en-CZ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C30B0-5DF7-5C36-FFB6-2C5116F06108}"/>
              </a:ext>
            </a:extLst>
          </p:cNvPr>
          <p:cNvSpPr/>
          <p:nvPr/>
        </p:nvSpPr>
        <p:spPr>
          <a:xfrm>
            <a:off x="7081441" y="219014"/>
            <a:ext cx="1856741" cy="1083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140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5B3779B-6978-6F0D-8CBD-D594BA8B4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112" y="1656569"/>
            <a:ext cx="260212" cy="277000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An </a:t>
            </a:r>
            <a:r>
              <a:rPr lang="cs-CZ" sz="2000" dirty="0" err="1">
                <a:solidFill>
                  <a:schemeClr val="tx2"/>
                </a:solidFill>
              </a:rPr>
              <a:t>alternative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method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for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obtaining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j</a:t>
            </a:r>
            <a:r>
              <a:rPr lang="cs-CZ" sz="2000" baseline="-25000" dirty="0" err="1">
                <a:solidFill>
                  <a:schemeClr val="tx2"/>
                </a:solidFill>
              </a:rPr>
              <a:t>R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733964" y="1086087"/>
            <a:ext cx="788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Let‘s</a:t>
            </a:r>
            <a:r>
              <a:rPr lang="cs-CZ" sz="1200" dirty="0">
                <a:cs typeface="Times New Roman"/>
              </a:rPr>
              <a:t> start </a:t>
            </a:r>
            <a:r>
              <a:rPr lang="cs-CZ" sz="1200" dirty="0" err="1">
                <a:cs typeface="Times New Roman"/>
              </a:rPr>
              <a:t>with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equation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for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total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current</a:t>
            </a:r>
            <a:endParaRPr lang="cs-CZ" sz="1200" dirty="0">
              <a:cs typeface="Times New Roman"/>
            </a:endParaRPr>
          </a:p>
        </p:txBody>
      </p:sp>
      <p:pic>
        <p:nvPicPr>
          <p:cNvPr id="2" name="Picture 1" descr="Screen Shot 2017-01-19 at 14.17.57.png">
            <a:extLst>
              <a:ext uri="{FF2B5EF4-FFF2-40B4-BE49-F238E27FC236}">
                <a16:creationId xmlns:a16="http://schemas.microsoft.com/office/drawing/2014/main" id="{E411367D-6011-37B7-1CC1-0568B588D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" y="1542174"/>
            <a:ext cx="2451100" cy="1640656"/>
          </a:xfrm>
          <a:prstGeom prst="rect">
            <a:avLst/>
          </a:prstGeom>
        </p:spPr>
      </p:pic>
      <p:pic>
        <p:nvPicPr>
          <p:cNvPr id="4" name="Picture 3" descr="Screen Shot 2017-01-19 at 14.18.06.png">
            <a:extLst>
              <a:ext uri="{FF2B5EF4-FFF2-40B4-BE49-F238E27FC236}">
                <a16:creationId xmlns:a16="http://schemas.microsoft.com/office/drawing/2014/main" id="{1B6599D4-98CA-3361-A328-0BF1BCE0C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6" y="3361918"/>
            <a:ext cx="1752600" cy="2057400"/>
          </a:xfrm>
          <a:prstGeom prst="rect">
            <a:avLst/>
          </a:prstGeom>
        </p:spPr>
      </p:pic>
      <p:pic>
        <p:nvPicPr>
          <p:cNvPr id="5" name="Picture 4" descr="Screen Shot 2017-01-18 at 17.58.26.png">
            <a:extLst>
              <a:ext uri="{FF2B5EF4-FFF2-40B4-BE49-F238E27FC236}">
                <a16:creationId xmlns:a16="http://schemas.microsoft.com/office/drawing/2014/main" id="{CBF26C5C-FC5B-9453-B59E-1F6169166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25" y="1543181"/>
            <a:ext cx="2863070" cy="488228"/>
          </a:xfrm>
          <a:prstGeom prst="rect">
            <a:avLst/>
          </a:prstGeom>
        </p:spPr>
      </p:pic>
      <p:pic>
        <p:nvPicPr>
          <p:cNvPr id="7" name="Picture 6" descr="Screen Shot 2017-01-18 at 20.43.41.png">
            <a:extLst>
              <a:ext uri="{FF2B5EF4-FFF2-40B4-BE49-F238E27FC236}">
                <a16:creationId xmlns:a16="http://schemas.microsoft.com/office/drawing/2014/main" id="{A8F45FD4-3316-40FD-E502-B569A6D02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80" y="2963539"/>
            <a:ext cx="4128125" cy="534445"/>
          </a:xfrm>
          <a:prstGeom prst="rect">
            <a:avLst/>
          </a:prstGeom>
        </p:spPr>
      </p:pic>
      <p:pic>
        <p:nvPicPr>
          <p:cNvPr id="9" name="Picture 8" descr="Screen Shot 2017-01-18 at 17.58.47.png">
            <a:extLst>
              <a:ext uri="{FF2B5EF4-FFF2-40B4-BE49-F238E27FC236}">
                <a16:creationId xmlns:a16="http://schemas.microsoft.com/office/drawing/2014/main" id="{08C58EE7-A123-9DD1-1250-A4417BC30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33" y="3675779"/>
            <a:ext cx="3971892" cy="537469"/>
          </a:xfrm>
          <a:prstGeom prst="rect">
            <a:avLst/>
          </a:prstGeom>
        </p:spPr>
      </p:pic>
      <p:pic>
        <p:nvPicPr>
          <p:cNvPr id="10" name="Picture 9" descr="Screen Shot 2017-02-13 at 21.12.38.png">
            <a:extLst>
              <a:ext uri="{FF2B5EF4-FFF2-40B4-BE49-F238E27FC236}">
                <a16:creationId xmlns:a16="http://schemas.microsoft.com/office/drawing/2014/main" id="{AAF186BF-FE55-0EA4-4D14-32ABE541BE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271" y="5692586"/>
            <a:ext cx="3192377" cy="537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8359E4-5504-DFD6-7A01-6DC70BD38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17" y="5789299"/>
            <a:ext cx="2607071" cy="5815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D5CF45-EBF7-0B0D-A5F2-C917A929F273}"/>
              </a:ext>
            </a:extLst>
          </p:cNvPr>
          <p:cNvSpPr/>
          <p:nvPr/>
        </p:nvSpPr>
        <p:spPr>
          <a:xfrm>
            <a:off x="5024398" y="1401303"/>
            <a:ext cx="3125165" cy="1238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929FDE-70C2-BEB6-AFB0-EC8E785E93B2}"/>
              </a:ext>
            </a:extLst>
          </p:cNvPr>
          <p:cNvSpPr txBox="1"/>
          <p:nvPr/>
        </p:nvSpPr>
        <p:spPr>
          <a:xfrm>
            <a:off x="5573087" y="990855"/>
            <a:ext cx="1394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Conduction</a:t>
            </a:r>
            <a:r>
              <a:rPr lang="cs-CZ" sz="1200" dirty="0"/>
              <a:t> </a:t>
            </a:r>
            <a:r>
              <a:rPr lang="cs-CZ" sz="1200" dirty="0" err="1"/>
              <a:t>current</a:t>
            </a:r>
            <a:br>
              <a:rPr lang="cs-CZ" sz="1200" dirty="0"/>
            </a:br>
            <a:endParaRPr lang="en-CZ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59F9B-BF84-9B3A-3EB8-1879A0564E48}"/>
              </a:ext>
            </a:extLst>
          </p:cNvPr>
          <p:cNvSpPr txBox="1"/>
          <p:nvPr/>
        </p:nvSpPr>
        <p:spPr>
          <a:xfrm>
            <a:off x="7048724" y="946181"/>
            <a:ext cx="1524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Translational</a:t>
            </a:r>
            <a:br>
              <a:rPr lang="cs-CZ" sz="1200" dirty="0"/>
            </a:br>
            <a:r>
              <a:rPr lang="cs-CZ" sz="1200" dirty="0" err="1"/>
              <a:t>current</a:t>
            </a:r>
            <a:endParaRPr lang="en-CZ" sz="12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CDE143-809C-1BE9-9640-C8F1DD30EEE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586981" y="2639771"/>
            <a:ext cx="0" cy="2912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210255E-B7AD-D4FF-01DF-1AE05AE168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6594" y="2154671"/>
            <a:ext cx="2180771" cy="365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A4C18E-6D80-DE32-FB6F-962DD97721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75978" y="4347412"/>
            <a:ext cx="1074964" cy="2786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24C207-0DA6-1D97-9F1B-5A6F392067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88189" y="4760270"/>
            <a:ext cx="2397579" cy="48354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751A8A0-076F-4CA8-607D-26FD079EB7A4}"/>
              </a:ext>
            </a:extLst>
          </p:cNvPr>
          <p:cNvSpPr/>
          <p:nvPr/>
        </p:nvSpPr>
        <p:spPr>
          <a:xfrm>
            <a:off x="5050876" y="5692585"/>
            <a:ext cx="3192377" cy="5889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6998EA4-161E-C087-7129-3D9335408F09}"/>
              </a:ext>
            </a:extLst>
          </p:cNvPr>
          <p:cNvCxnSpPr>
            <a:cxnSpLocks/>
          </p:cNvCxnSpPr>
          <p:nvPr/>
        </p:nvCxnSpPr>
        <p:spPr>
          <a:xfrm>
            <a:off x="6588105" y="5401290"/>
            <a:ext cx="0" cy="2912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ABEC88B6-6720-0E9C-406E-69410DE030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02522" y="1645684"/>
            <a:ext cx="608504" cy="28322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5413F36-FAF1-4C16-FB7B-EE35AA1C6494}"/>
              </a:ext>
            </a:extLst>
          </p:cNvPr>
          <p:cNvSpPr/>
          <p:nvPr/>
        </p:nvSpPr>
        <p:spPr>
          <a:xfrm flipH="1">
            <a:off x="8202521" y="1617068"/>
            <a:ext cx="941478" cy="311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61BC88F-F1A6-E752-CD47-A968B76E8F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4246" y="4116345"/>
            <a:ext cx="801566" cy="5889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6E158B-7C01-3A9B-CD9B-D36851C1D1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54246" y="4707543"/>
            <a:ext cx="801566" cy="24528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64F3275-82D8-BF6F-5EAF-B5EB3A4ECCF0}"/>
              </a:ext>
            </a:extLst>
          </p:cNvPr>
          <p:cNvSpPr txBox="1"/>
          <p:nvPr/>
        </p:nvSpPr>
        <p:spPr>
          <a:xfrm>
            <a:off x="2861315" y="3473943"/>
            <a:ext cx="923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plate</a:t>
            </a:r>
            <a:br>
              <a:rPr lang="en-GB" sz="1200" dirty="0"/>
            </a:br>
            <a:r>
              <a:rPr lang="en-GB" sz="1200" dirty="0"/>
              <a:t>capacitor</a:t>
            </a:r>
            <a:br>
              <a:rPr lang="en-GB" sz="1200" dirty="0"/>
            </a:br>
            <a:r>
              <a:rPr lang="en-GB" sz="1200" dirty="0"/>
              <a:t>capacitance</a:t>
            </a:r>
            <a:endParaRPr lang="en-CZ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BE1410-3580-9F4D-5BD1-A496B5BB2FC2}"/>
              </a:ext>
            </a:extLst>
          </p:cNvPr>
          <p:cNvSpPr txBox="1"/>
          <p:nvPr/>
        </p:nvSpPr>
        <p:spPr>
          <a:xfrm>
            <a:off x="8374563" y="1928092"/>
            <a:ext cx="815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Measured</a:t>
            </a:r>
            <a:br>
              <a:rPr lang="cs-CZ" sz="1200" dirty="0"/>
            </a:br>
            <a:r>
              <a:rPr lang="cs-CZ" sz="1200" dirty="0" err="1"/>
              <a:t>current</a:t>
            </a:r>
            <a:br>
              <a:rPr lang="cs-CZ" sz="1200" dirty="0"/>
            </a:br>
            <a:r>
              <a:rPr lang="cs-CZ" sz="1200" dirty="0" err="1"/>
              <a:t>density</a:t>
            </a:r>
            <a:endParaRPr lang="en-CZ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2CC925-2686-CEDD-1FDE-C978249C405C}"/>
              </a:ext>
            </a:extLst>
          </p:cNvPr>
          <p:cNvSpPr txBox="1"/>
          <p:nvPr/>
        </p:nvSpPr>
        <p:spPr>
          <a:xfrm>
            <a:off x="1563030" y="5560654"/>
            <a:ext cx="1523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From Kirchhoff’s laws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2066294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733964" y="1086087"/>
            <a:ext cx="788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If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we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take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into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account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deposited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surface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charge</a:t>
            </a:r>
            <a:r>
              <a:rPr lang="cs-CZ" sz="1200" dirty="0">
                <a:cs typeface="Times New Roman"/>
              </a:rPr>
              <a:t>, </a:t>
            </a:r>
            <a:r>
              <a:rPr lang="cs-CZ" sz="1200" dirty="0" err="1">
                <a:cs typeface="Times New Roman"/>
              </a:rPr>
              <a:t>then</a:t>
            </a:r>
            <a:r>
              <a:rPr lang="cs-CZ" sz="1200" dirty="0">
                <a:cs typeface="Times New Roman"/>
              </a:rPr>
              <a:t> (</a:t>
            </a:r>
            <a:r>
              <a:rPr lang="cs-CZ" sz="1200" dirty="0" err="1">
                <a:cs typeface="Times New Roman"/>
              </a:rPr>
              <a:t>Bonaventura</a:t>
            </a:r>
            <a:r>
              <a:rPr lang="cs-CZ" sz="1200" dirty="0">
                <a:cs typeface="Times New Roman"/>
              </a:rPr>
              <a:t> 2020):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6B00AB-2F07-6086-210F-A37EE89C1BCA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An </a:t>
            </a:r>
            <a:r>
              <a:rPr lang="cs-CZ" sz="2000" dirty="0" err="1">
                <a:solidFill>
                  <a:schemeClr val="tx2"/>
                </a:solidFill>
              </a:rPr>
              <a:t>alternative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method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for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obtaining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j</a:t>
            </a:r>
            <a:r>
              <a:rPr lang="cs-CZ" sz="2000" baseline="-25000" dirty="0" err="1">
                <a:solidFill>
                  <a:schemeClr val="tx2"/>
                </a:solidFill>
              </a:rPr>
              <a:t>R</a:t>
            </a:r>
            <a:endParaRPr lang="cs-CZ" sz="20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9A69E-A1B2-2F5D-F2CB-68FEA1CBD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310" y="1451421"/>
            <a:ext cx="4099379" cy="654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F186E-DB46-CA02-6E82-A3C6FFE04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366" y="1671276"/>
            <a:ext cx="260212" cy="27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3673D-10DD-8A98-D721-09D4EEED6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776" y="1660391"/>
            <a:ext cx="608504" cy="2832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D4B9B8-AE43-A602-6DFF-09FC9E691626}"/>
              </a:ext>
            </a:extLst>
          </p:cNvPr>
          <p:cNvSpPr/>
          <p:nvPr/>
        </p:nvSpPr>
        <p:spPr>
          <a:xfrm flipH="1">
            <a:off x="6708775" y="1631775"/>
            <a:ext cx="941478" cy="311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C820C2-2B1B-FB53-E44A-F092A6277A79}"/>
              </a:ext>
            </a:extLst>
          </p:cNvPr>
          <p:cNvSpPr/>
          <p:nvPr/>
        </p:nvSpPr>
        <p:spPr>
          <a:xfrm flipH="1">
            <a:off x="2467881" y="1466843"/>
            <a:ext cx="4186466" cy="6604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25F581-81B3-4FCA-5DAB-0A128B033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791" y="2658919"/>
            <a:ext cx="891569" cy="4304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80111C-8A85-67A5-076A-F04C363DA6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9718" y="2708566"/>
            <a:ext cx="1737848" cy="331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A34970-650B-31D8-F000-AEA1465B29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801" y="3675761"/>
            <a:ext cx="5034790" cy="11224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E3DDA8-7E17-54C8-E597-FE5A4FB91ADD}"/>
              </a:ext>
            </a:extLst>
          </p:cNvPr>
          <p:cNvSpPr txBox="1"/>
          <p:nvPr/>
        </p:nvSpPr>
        <p:spPr>
          <a:xfrm>
            <a:off x="1318755" y="2380924"/>
            <a:ext cx="1790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surface</a:t>
            </a:r>
            <a:r>
              <a:rPr lang="cs-CZ" sz="1200" dirty="0"/>
              <a:t> </a:t>
            </a:r>
            <a:r>
              <a:rPr lang="cs-CZ" sz="1200" dirty="0" err="1"/>
              <a:t>charge</a:t>
            </a:r>
            <a:r>
              <a:rPr lang="cs-CZ" sz="1200" dirty="0"/>
              <a:t> </a:t>
            </a:r>
            <a:r>
              <a:rPr lang="cs-CZ" sz="1200" dirty="0" err="1"/>
              <a:t>deposition</a:t>
            </a:r>
            <a:endParaRPr lang="en-CZ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44E804-8609-DBDE-FDD7-0CF3964F7C7A}"/>
              </a:ext>
            </a:extLst>
          </p:cNvPr>
          <p:cNvSpPr txBox="1"/>
          <p:nvPr/>
        </p:nvSpPr>
        <p:spPr>
          <a:xfrm>
            <a:off x="4614561" y="2391091"/>
            <a:ext cx="3550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step </a:t>
            </a:r>
            <a:r>
              <a:rPr lang="cs-CZ" sz="1200" dirty="0" err="1"/>
              <a:t>condition</a:t>
            </a:r>
            <a:r>
              <a:rPr lang="cs-CZ" sz="1200" dirty="0"/>
              <a:t> on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boundary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a </a:t>
            </a:r>
            <a:r>
              <a:rPr lang="cs-CZ" sz="1200" dirty="0" err="1"/>
              <a:t>dielectric</a:t>
            </a:r>
            <a:r>
              <a:rPr lang="cs-CZ" sz="1200" dirty="0"/>
              <a:t> (</a:t>
            </a:r>
            <a:r>
              <a:rPr lang="cs-CZ" sz="1200" dirty="0" err="1"/>
              <a:t>Tirpák</a:t>
            </a:r>
            <a:r>
              <a:rPr lang="cs-CZ" sz="1200" dirty="0"/>
              <a:t>)</a:t>
            </a:r>
            <a:endParaRPr lang="en-CZ" sz="1200" dirty="0"/>
          </a:p>
        </p:txBody>
      </p:sp>
      <p:pic>
        <p:nvPicPr>
          <p:cNvPr id="21" name="Picture 20" descr="Screen Shot 2017-02-13 at 21.12.38.png">
            <a:extLst>
              <a:ext uri="{FF2B5EF4-FFF2-40B4-BE49-F238E27FC236}">
                <a16:creationId xmlns:a16="http://schemas.microsoft.com/office/drawing/2014/main" id="{C36E7389-4984-F901-808F-E35B9C0319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11" y="5264250"/>
            <a:ext cx="3192377" cy="5374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ADA25D-0957-E807-789F-52D4DD09A98E}"/>
              </a:ext>
            </a:extLst>
          </p:cNvPr>
          <p:cNvSpPr/>
          <p:nvPr/>
        </p:nvSpPr>
        <p:spPr>
          <a:xfrm>
            <a:off x="3009416" y="5264249"/>
            <a:ext cx="3192377" cy="5889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5CA126-7752-965E-60AD-963F09CDE94E}"/>
              </a:ext>
            </a:extLst>
          </p:cNvPr>
          <p:cNvCxnSpPr>
            <a:cxnSpLocks/>
          </p:cNvCxnSpPr>
          <p:nvPr/>
        </p:nvCxnSpPr>
        <p:spPr>
          <a:xfrm>
            <a:off x="4546645" y="4972954"/>
            <a:ext cx="0" cy="2912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742C227-2867-5A94-13D9-C2A5BCF167B2}"/>
              </a:ext>
            </a:extLst>
          </p:cNvPr>
          <p:cNvSpPr txBox="1"/>
          <p:nvPr/>
        </p:nvSpPr>
        <p:spPr>
          <a:xfrm>
            <a:off x="3373356" y="3362169"/>
            <a:ext cx="1782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after</a:t>
            </a:r>
            <a:r>
              <a:rPr lang="cs-CZ" sz="1200" dirty="0"/>
              <a:t> a </a:t>
            </a:r>
            <a:r>
              <a:rPr lang="cs-CZ" sz="1200" dirty="0" err="1"/>
              <a:t>few</a:t>
            </a:r>
            <a:r>
              <a:rPr lang="cs-CZ" sz="1200" dirty="0"/>
              <a:t> </a:t>
            </a:r>
            <a:r>
              <a:rPr lang="cs-CZ" sz="1200" dirty="0" err="1"/>
              <a:t>modifications</a:t>
            </a:r>
            <a:r>
              <a:rPr lang="cs-CZ" sz="1200" dirty="0"/>
              <a:t>:</a:t>
            </a:r>
            <a:endParaRPr lang="en-CZ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262E25-EDAF-53F1-42F6-94E7F3634970}"/>
              </a:ext>
            </a:extLst>
          </p:cNvPr>
          <p:cNvSpPr txBox="1"/>
          <p:nvPr/>
        </p:nvSpPr>
        <p:spPr>
          <a:xfrm>
            <a:off x="1690110" y="6129303"/>
            <a:ext cx="5709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calculated</a:t>
            </a:r>
            <a:r>
              <a:rPr lang="cs-CZ" sz="1200" dirty="0"/>
              <a:t> </a:t>
            </a:r>
            <a:r>
              <a:rPr lang="cs-CZ" sz="1200" dirty="0" err="1"/>
              <a:t>current</a:t>
            </a:r>
            <a:r>
              <a:rPr lang="cs-CZ" sz="1200" dirty="0"/>
              <a:t> </a:t>
            </a:r>
            <a:r>
              <a:rPr lang="cs-CZ" sz="1200" dirty="0" err="1"/>
              <a:t>j</a:t>
            </a:r>
            <a:r>
              <a:rPr lang="cs-CZ" sz="1200" baseline="-25000" dirty="0" err="1"/>
              <a:t>R</a:t>
            </a:r>
            <a:r>
              <a:rPr lang="cs-CZ" sz="1200" dirty="0"/>
              <a:t> </a:t>
            </a:r>
            <a:r>
              <a:rPr lang="cs-CZ" sz="1200" dirty="0" err="1"/>
              <a:t>obtained</a:t>
            </a:r>
            <a:r>
              <a:rPr lang="cs-CZ" sz="1200" dirty="0"/>
              <a:t> </a:t>
            </a:r>
            <a:r>
              <a:rPr lang="cs-CZ" sz="1200" dirty="0" err="1"/>
              <a:t>from</a:t>
            </a:r>
            <a:r>
              <a:rPr lang="cs-CZ" sz="1200" dirty="0"/>
              <a:t> </a:t>
            </a:r>
            <a:r>
              <a:rPr lang="cs-CZ" sz="1200" dirty="0" err="1"/>
              <a:t>Kirchhoff</a:t>
            </a:r>
            <a:r>
              <a:rPr lang="cs-CZ" sz="1200" dirty="0"/>
              <a:t> </a:t>
            </a:r>
            <a:r>
              <a:rPr lang="cs-CZ" sz="1200" dirty="0" err="1"/>
              <a:t>laws</a:t>
            </a:r>
            <a:r>
              <a:rPr lang="cs-CZ" sz="1200" dirty="0"/>
              <a:t> </a:t>
            </a:r>
            <a:r>
              <a:rPr lang="cs-CZ" sz="1200" dirty="0" err="1"/>
              <a:t>is</a:t>
            </a:r>
            <a:r>
              <a:rPr lang="cs-CZ" sz="1200" dirty="0"/>
              <a:t> </a:t>
            </a:r>
            <a:r>
              <a:rPr lang="cs-CZ" sz="1200" dirty="0" err="1"/>
              <a:t>identical</a:t>
            </a:r>
            <a:r>
              <a:rPr lang="cs-CZ" sz="1200" dirty="0"/>
              <a:t> to </a:t>
            </a:r>
            <a:r>
              <a:rPr lang="cs-CZ" sz="1200" dirty="0" err="1"/>
              <a:t>conduction</a:t>
            </a:r>
            <a:r>
              <a:rPr lang="cs-CZ" sz="1200" dirty="0"/>
              <a:t> </a:t>
            </a:r>
            <a:r>
              <a:rPr lang="cs-CZ" sz="1200" dirty="0" err="1"/>
              <a:t>current</a:t>
            </a:r>
            <a:r>
              <a:rPr lang="cs-CZ" sz="1200" dirty="0"/>
              <a:t> </a:t>
            </a:r>
            <a:r>
              <a:rPr lang="cs-CZ" sz="1200" dirty="0" err="1"/>
              <a:t>j</a:t>
            </a:r>
            <a:r>
              <a:rPr lang="cs-CZ" sz="1200" baseline="-25000" dirty="0" err="1"/>
              <a:t>C</a:t>
            </a:r>
            <a:endParaRPr lang="en-CZ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1864110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QV </a:t>
            </a:r>
            <a:r>
              <a:rPr lang="cs-CZ" sz="2000" dirty="0" err="1">
                <a:solidFill>
                  <a:schemeClr val="tx2"/>
                </a:solidFill>
              </a:rPr>
              <a:t>diagrams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the</a:t>
            </a:r>
            <a:r>
              <a:rPr lang="cs-CZ" sz="2000" dirty="0">
                <a:solidFill>
                  <a:schemeClr val="tx2"/>
                </a:solidFill>
              </a:rPr>
              <a:t> DBD </a:t>
            </a:r>
            <a:r>
              <a:rPr lang="cs-CZ" sz="2000" dirty="0" err="1">
                <a:solidFill>
                  <a:schemeClr val="tx2"/>
                </a:solidFill>
              </a:rPr>
              <a:t>discharge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733964" y="1086087"/>
            <a:ext cx="788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Manley</a:t>
            </a:r>
            <a:r>
              <a:rPr lang="cs-CZ" sz="1200" dirty="0">
                <a:cs typeface="Times New Roman"/>
              </a:rPr>
              <a:t> 1943 </a:t>
            </a:r>
            <a:r>
              <a:rPr lang="cs-CZ" sz="1200" dirty="0" err="1">
                <a:cs typeface="Times New Roman"/>
              </a:rPr>
              <a:t>showed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that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energy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dissipated</a:t>
            </a:r>
            <a:r>
              <a:rPr lang="cs-CZ" sz="1200" dirty="0">
                <a:cs typeface="Times New Roman"/>
              </a:rPr>
              <a:t> in a DBD </a:t>
            </a:r>
            <a:r>
              <a:rPr lang="cs-CZ" sz="1200" dirty="0" err="1">
                <a:cs typeface="Times New Roman"/>
              </a:rPr>
              <a:t>can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be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obtained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from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Lissajouse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figures</a:t>
            </a:r>
            <a:r>
              <a:rPr lang="cs-CZ" sz="1200" dirty="0">
                <a:cs typeface="Times New Roman"/>
              </a:rPr>
              <a:t>, </a:t>
            </a:r>
            <a:r>
              <a:rPr lang="cs-CZ" sz="1200" dirty="0" err="1">
                <a:cs typeface="Times New Roman"/>
              </a:rPr>
              <a:t>graphically</a:t>
            </a:r>
            <a:r>
              <a:rPr lang="cs-CZ" sz="1200" dirty="0">
                <a:cs typeface="Times New Roman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Today</a:t>
            </a:r>
            <a:r>
              <a:rPr lang="cs-CZ" sz="1200" dirty="0">
                <a:cs typeface="Times New Roman"/>
              </a:rPr>
              <a:t>, these </a:t>
            </a:r>
            <a:r>
              <a:rPr lang="cs-CZ" sz="1200" dirty="0" err="1">
                <a:cs typeface="Times New Roman"/>
              </a:rPr>
              <a:t>plots</a:t>
            </a:r>
            <a:r>
              <a:rPr lang="cs-CZ" sz="1200" dirty="0">
                <a:cs typeface="Times New Roman"/>
              </a:rPr>
              <a:t> are </a:t>
            </a:r>
            <a:r>
              <a:rPr lang="cs-CZ" sz="1200" dirty="0" err="1">
                <a:cs typeface="Times New Roman"/>
              </a:rPr>
              <a:t>called</a:t>
            </a:r>
            <a:r>
              <a:rPr lang="cs-CZ" sz="1200" dirty="0">
                <a:cs typeface="Times New Roman"/>
              </a:rPr>
              <a:t> more </a:t>
            </a:r>
            <a:r>
              <a:rPr lang="cs-CZ" sz="1200" dirty="0" err="1">
                <a:cs typeface="Times New Roman"/>
              </a:rPr>
              <a:t>accurately</a:t>
            </a:r>
            <a:r>
              <a:rPr lang="cs-CZ" sz="1200" dirty="0">
                <a:cs typeface="Times New Roman"/>
              </a:rPr>
              <a:t> – QV </a:t>
            </a:r>
            <a:r>
              <a:rPr lang="cs-CZ" sz="1200" dirty="0" err="1">
                <a:cs typeface="Times New Roman"/>
              </a:rPr>
              <a:t>plots</a:t>
            </a:r>
            <a:r>
              <a:rPr lang="cs-CZ" sz="1200" dirty="0">
                <a:cs typeface="Times New Roman"/>
              </a:rPr>
              <a:t>/</a:t>
            </a:r>
            <a:r>
              <a:rPr lang="cs-CZ" sz="1200" dirty="0" err="1">
                <a:cs typeface="Times New Roman"/>
              </a:rPr>
              <a:t>diagrams</a:t>
            </a:r>
            <a:endParaRPr lang="cs-CZ" sz="1200" dirty="0"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8B720-295E-61C2-6620-55CD17A8C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134" y="2382335"/>
            <a:ext cx="3632627" cy="3008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855C8-6B5A-3C65-D9A9-8C269F8E8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794" y="5185245"/>
            <a:ext cx="190500" cy="25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AEA669-DDE0-FEFA-B360-B84BE4916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615" y="2049945"/>
            <a:ext cx="2761925" cy="1927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E0FC4F-209C-9725-3436-3BF4B1294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9333" y="4225286"/>
            <a:ext cx="2761924" cy="1919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D15FDE-0F43-2C4C-E716-3DB6DF294EB7}"/>
              </a:ext>
            </a:extLst>
          </p:cNvPr>
          <p:cNvSpPr txBox="1"/>
          <p:nvPr/>
        </p:nvSpPr>
        <p:spPr>
          <a:xfrm>
            <a:off x="7307599" y="6562737"/>
            <a:ext cx="1837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200" dirty="0"/>
              <a:t>Merbahi et al. 2004 JPDAP</a:t>
            </a:r>
          </a:p>
        </p:txBody>
      </p:sp>
    </p:spTree>
    <p:extLst>
      <p:ext uri="{BB962C8B-B14F-4D97-AF65-F5344CB8AC3E}">
        <p14:creationId xmlns:p14="http://schemas.microsoft.com/office/powerpoint/2010/main" val="212046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1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 series contents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E1739C30-2B0F-659A-BF8D-D77C10910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537721" cy="3702958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Townsend breakdown theory, </a:t>
            </a:r>
            <a:r>
              <a:rPr lang="en-US" sz="1600" dirty="0" err="1">
                <a:cs typeface="Times New Roman"/>
              </a:rPr>
              <a:t>Paschen‘s</a:t>
            </a:r>
            <a:r>
              <a:rPr lang="en-US" sz="1600" dirty="0">
                <a:cs typeface="Times New Roman"/>
              </a:rPr>
              <a:t> law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Glow discharge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Electric arc at low and high pressures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Magnetized low-pressure plasmas and their role in material deposition methods.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Brief introduction to high-frequency discharges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Streamer breakdown theory, corona discharge, spark discharge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cs typeface="Times New Roman"/>
              </a:rPr>
              <a:t>Barrier discharges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Leader discharge mechanism, ionization and discharges in planetary </a:t>
            </a:r>
            <a:r>
              <a:rPr lang="en-US" sz="1600" dirty="0" err="1">
                <a:cs typeface="Times New Roman"/>
              </a:rPr>
              <a:t>atmospherres</a:t>
            </a:r>
            <a:endParaRPr lang="en-US" sz="1600" dirty="0"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Discharges in liquids, complex and quantum plasmas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Thermonuclear fusion, Lawson criterion, magnetic confinement systems, plasma heating and </a:t>
            </a:r>
            <a:r>
              <a:rPr lang="en-US" sz="1600" dirty="0" err="1">
                <a:cs typeface="Times New Roman"/>
              </a:rPr>
              <a:t>intertial</a:t>
            </a:r>
            <a:r>
              <a:rPr lang="en-US" sz="1600" dirty="0">
                <a:cs typeface="Times New Roman"/>
              </a:rPr>
              <a:t> confinement fusion.</a:t>
            </a:r>
          </a:p>
        </p:txBody>
      </p:sp>
    </p:spTree>
    <p:extLst>
      <p:ext uri="{BB962C8B-B14F-4D97-AF65-F5344CB8AC3E}">
        <p14:creationId xmlns:p14="http://schemas.microsoft.com/office/powerpoint/2010/main" val="938228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QV </a:t>
            </a:r>
            <a:r>
              <a:rPr lang="cs-CZ" sz="2000" dirty="0" err="1">
                <a:solidFill>
                  <a:schemeClr val="tx2"/>
                </a:solidFill>
              </a:rPr>
              <a:t>diagrams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the</a:t>
            </a:r>
            <a:r>
              <a:rPr lang="cs-CZ" sz="2000" dirty="0">
                <a:solidFill>
                  <a:schemeClr val="tx2"/>
                </a:solidFill>
              </a:rPr>
              <a:t> DBD </a:t>
            </a:r>
            <a:r>
              <a:rPr lang="cs-CZ" sz="2000" dirty="0" err="1">
                <a:solidFill>
                  <a:schemeClr val="tx2"/>
                </a:solidFill>
              </a:rPr>
              <a:t>discharge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733964" y="1086087"/>
            <a:ext cx="78804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So </a:t>
            </a:r>
            <a:r>
              <a:rPr lang="cs-CZ" sz="1200" dirty="0" err="1">
                <a:cs typeface="Times New Roman"/>
              </a:rPr>
              <a:t>how</a:t>
            </a:r>
            <a:r>
              <a:rPr lang="cs-CZ" sz="1200" dirty="0">
                <a:cs typeface="Times New Roman"/>
              </a:rPr>
              <a:t> do </a:t>
            </a: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equivalent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circuit</a:t>
            </a:r>
            <a:r>
              <a:rPr lang="cs-CZ" sz="1200" dirty="0">
                <a:cs typeface="Times New Roman"/>
              </a:rPr>
              <a:t> and QV </a:t>
            </a:r>
            <a:r>
              <a:rPr lang="cs-CZ" sz="1200" dirty="0" err="1">
                <a:cs typeface="Times New Roman"/>
              </a:rPr>
              <a:t>plots</a:t>
            </a:r>
            <a:r>
              <a:rPr lang="cs-CZ" sz="1200" dirty="0">
                <a:cs typeface="Times New Roman"/>
              </a:rPr>
              <a:t> play </a:t>
            </a:r>
            <a:r>
              <a:rPr lang="cs-CZ" sz="1200" dirty="0" err="1">
                <a:cs typeface="Times New Roman"/>
              </a:rPr>
              <a:t>together</a:t>
            </a:r>
            <a:r>
              <a:rPr lang="cs-CZ" sz="1200" dirty="0">
                <a:cs typeface="Times New Roman"/>
              </a:rPr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Power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dissipated</a:t>
            </a:r>
            <a:r>
              <a:rPr lang="cs-CZ" sz="1200" dirty="0">
                <a:cs typeface="Times New Roman"/>
              </a:rPr>
              <a:t> in </a:t>
            </a: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discharge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can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be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obtained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from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current</a:t>
            </a:r>
            <a:r>
              <a:rPr lang="cs-CZ" sz="1200" dirty="0">
                <a:cs typeface="Times New Roman"/>
              </a:rPr>
              <a:t> and </a:t>
            </a:r>
            <a:r>
              <a:rPr lang="cs-CZ" sz="1200" dirty="0" err="1">
                <a:cs typeface="Times New Roman"/>
              </a:rPr>
              <a:t>voltage</a:t>
            </a:r>
            <a:r>
              <a:rPr lang="cs-CZ" sz="1200" dirty="0">
                <a:cs typeface="Times New Roman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And </a:t>
            </a:r>
            <a:r>
              <a:rPr lang="cs-CZ" sz="1200" dirty="0" err="1">
                <a:cs typeface="Times New Roman"/>
              </a:rPr>
              <a:t>for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total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dissipated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energy</a:t>
            </a:r>
            <a:r>
              <a:rPr lang="cs-CZ" sz="1200" dirty="0">
                <a:cs typeface="Times New Roman"/>
              </a:rPr>
              <a:t>, </a:t>
            </a:r>
            <a:r>
              <a:rPr lang="cs-CZ" sz="1200" dirty="0" err="1">
                <a:cs typeface="Times New Roman"/>
              </a:rPr>
              <a:t>it</a:t>
            </a:r>
            <a:r>
              <a:rPr lang="cs-CZ" sz="1200" dirty="0">
                <a:cs typeface="Times New Roman"/>
              </a:rPr>
              <a:t> has to hold </a:t>
            </a:r>
            <a:r>
              <a:rPr lang="cs-CZ" sz="1200" dirty="0" err="1">
                <a:cs typeface="Times New Roman"/>
              </a:rPr>
              <a:t>that</a:t>
            </a:r>
            <a:r>
              <a:rPr lang="cs-CZ" sz="1200" dirty="0">
                <a:cs typeface="Times New Roman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0574B-D0BD-3B0E-B374-2B96A97B3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055" y="1617068"/>
            <a:ext cx="3594390" cy="3045628"/>
          </a:xfrm>
          <a:prstGeom prst="rect">
            <a:avLst/>
          </a:prstGeom>
        </p:spPr>
      </p:pic>
      <p:pic>
        <p:nvPicPr>
          <p:cNvPr id="5" name="Picture 4" descr="Screen Shot 2017-01-19 at 14.17.57.png">
            <a:extLst>
              <a:ext uri="{FF2B5EF4-FFF2-40B4-BE49-F238E27FC236}">
                <a16:creationId xmlns:a16="http://schemas.microsoft.com/office/drawing/2014/main" id="{58874182-134B-F5DA-044B-20C6BA45E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82" y="1617068"/>
            <a:ext cx="2178147" cy="1457953"/>
          </a:xfrm>
          <a:prstGeom prst="rect">
            <a:avLst/>
          </a:prstGeom>
        </p:spPr>
      </p:pic>
      <p:pic>
        <p:nvPicPr>
          <p:cNvPr id="7" name="Picture 6" descr="Screen Shot 2016-11-21 at 23.49.54.png">
            <a:extLst>
              <a:ext uri="{FF2B5EF4-FFF2-40B4-BE49-F238E27FC236}">
                <a16:creationId xmlns:a16="http://schemas.microsoft.com/office/drawing/2014/main" id="{99E52C6B-9404-3CB6-C52C-1FC57A62A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82" y="3075021"/>
            <a:ext cx="1741545" cy="1684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C04B1-B067-40CC-91D9-62C499C0F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374" y="4899427"/>
            <a:ext cx="1524000" cy="436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73C157-D093-1409-4C89-70CDE00DF9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7007" y="899912"/>
            <a:ext cx="1223029" cy="489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B8654B-83D1-166C-A413-AA7FBAC37D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5503" y="5489499"/>
            <a:ext cx="2290225" cy="46566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44532CB-5F08-061D-8A00-A353FB2D366D}"/>
              </a:ext>
            </a:extLst>
          </p:cNvPr>
          <p:cNvCxnSpPr/>
          <p:nvPr/>
        </p:nvCxnSpPr>
        <p:spPr>
          <a:xfrm flipH="1">
            <a:off x="7130143" y="1363086"/>
            <a:ext cx="261257" cy="8358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0B7142-8E57-3D57-CEFB-B086BFD61A28}"/>
              </a:ext>
            </a:extLst>
          </p:cNvPr>
          <p:cNvCxnSpPr/>
          <p:nvPr/>
        </p:nvCxnSpPr>
        <p:spPr>
          <a:xfrm>
            <a:off x="7686318" y="1911210"/>
            <a:ext cx="0" cy="8646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CBC4D71-E36F-6DB1-89E5-2CB8139C84DA}"/>
              </a:ext>
            </a:extLst>
          </p:cNvPr>
          <p:cNvSpPr/>
          <p:nvPr/>
        </p:nvSpPr>
        <p:spPr>
          <a:xfrm>
            <a:off x="5125059" y="3636592"/>
            <a:ext cx="521755" cy="2807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918B36-1F62-B62C-A03A-B7734DA7B350}"/>
              </a:ext>
            </a:extLst>
          </p:cNvPr>
          <p:cNvSpPr/>
          <p:nvPr/>
        </p:nvSpPr>
        <p:spPr>
          <a:xfrm>
            <a:off x="6385497" y="4097180"/>
            <a:ext cx="521755" cy="2807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4AD87-6F9A-83BB-8558-8B3CBECD559E}"/>
              </a:ext>
            </a:extLst>
          </p:cNvPr>
          <p:cNvSpPr txBox="1"/>
          <p:nvPr/>
        </p:nvSpPr>
        <p:spPr>
          <a:xfrm>
            <a:off x="7468018" y="3405679"/>
            <a:ext cx="144623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Effective</a:t>
            </a:r>
            <a:r>
              <a:rPr lang="cs-CZ" sz="1100" dirty="0"/>
              <a:t> </a:t>
            </a:r>
            <a:r>
              <a:rPr lang="cs-CZ" sz="1100" dirty="0" err="1"/>
              <a:t>capacitances</a:t>
            </a:r>
            <a:br>
              <a:rPr lang="cs-CZ" sz="1100" dirty="0"/>
            </a:br>
            <a:r>
              <a:rPr lang="cs-CZ" sz="1100" dirty="0" err="1"/>
              <a:t>obtained</a:t>
            </a:r>
            <a:r>
              <a:rPr lang="cs-CZ" sz="1100" dirty="0"/>
              <a:t> </a:t>
            </a:r>
            <a:r>
              <a:rPr lang="cs-CZ" sz="1100" dirty="0" err="1"/>
              <a:t>directly</a:t>
            </a:r>
            <a:br>
              <a:rPr lang="cs-CZ" sz="1100" dirty="0"/>
            </a:br>
            <a:r>
              <a:rPr lang="cs-CZ" sz="1100" dirty="0" err="1"/>
              <a:t>from</a:t>
            </a:r>
            <a:r>
              <a:rPr lang="cs-CZ" sz="1100" dirty="0"/>
              <a:t> experiment</a:t>
            </a:r>
            <a:endParaRPr lang="en-CZ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D547A3-8AEE-04BC-77B1-8D1F773D9ADA}"/>
              </a:ext>
            </a:extLst>
          </p:cNvPr>
          <p:cNvSpPr/>
          <p:nvPr/>
        </p:nvSpPr>
        <p:spPr>
          <a:xfrm>
            <a:off x="7468018" y="3289707"/>
            <a:ext cx="1427858" cy="793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DB3A8E-4071-E870-DD58-6D89164B7127}"/>
              </a:ext>
            </a:extLst>
          </p:cNvPr>
          <p:cNvCxnSpPr>
            <a:cxnSpLocks/>
            <a:stCxn id="13" idx="1"/>
            <a:endCxn id="2" idx="3"/>
          </p:cNvCxnSpPr>
          <p:nvPr/>
        </p:nvCxnSpPr>
        <p:spPr>
          <a:xfrm flipH="1">
            <a:off x="5646814" y="3686378"/>
            <a:ext cx="1821204" cy="906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E637897-BE3F-E59C-EDAF-4A0A971C7D4F}"/>
              </a:ext>
            </a:extLst>
          </p:cNvPr>
          <p:cNvCxnSpPr>
            <a:cxnSpLocks/>
            <a:stCxn id="13" idx="1"/>
            <a:endCxn id="9" idx="3"/>
          </p:cNvCxnSpPr>
          <p:nvPr/>
        </p:nvCxnSpPr>
        <p:spPr>
          <a:xfrm flipH="1">
            <a:off x="6907252" y="3686378"/>
            <a:ext cx="560766" cy="5512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1F8343B-BE3D-FF09-42DB-84E77ACEBC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0402" y="4132834"/>
            <a:ext cx="1703089" cy="3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59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98664B-EC05-6C9C-D877-23FB4819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Volume diagnostics of DBD plasmas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0FFE54-DC5E-5CB4-B8D1-D5A04C800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84087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2407327" y="62110"/>
            <a:ext cx="5354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Applying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cross-correlation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spectroscopy</a:t>
            </a:r>
            <a:br>
              <a:rPr lang="cs-CZ" sz="2000" dirty="0">
                <a:solidFill>
                  <a:schemeClr val="tx2"/>
                </a:solidFill>
              </a:rPr>
            </a:br>
            <a:r>
              <a:rPr lang="cs-CZ" sz="2000" dirty="0">
                <a:solidFill>
                  <a:schemeClr val="tx2"/>
                </a:solidFill>
              </a:rPr>
              <a:t>to </a:t>
            </a:r>
            <a:r>
              <a:rPr lang="cs-CZ" sz="2000" dirty="0" err="1">
                <a:solidFill>
                  <a:schemeClr val="tx2"/>
                </a:solidFill>
              </a:rPr>
              <a:t>understand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DBDs</a:t>
            </a:r>
            <a:r>
              <a:rPr lang="cs-CZ" sz="2000" dirty="0">
                <a:solidFill>
                  <a:schemeClr val="tx2"/>
                </a:solidFill>
              </a:rPr>
              <a:t> (Kozlov 2001)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69A3D-D04A-BE82-EEA2-A6307E4FF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106" y="1545105"/>
            <a:ext cx="3974192" cy="2910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E9E0C-9CF1-8052-58EE-1CAC87395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659" y="4989948"/>
            <a:ext cx="3897086" cy="1261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E75D1-333D-6EBE-DE6D-098028B9E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797" y="1611933"/>
            <a:ext cx="3060453" cy="2085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B0BE34-9333-44DA-9FA3-EE81D8D8B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797" y="4424656"/>
            <a:ext cx="3269688" cy="22397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831DAA-B04E-6F8C-2049-10B9D23BA002}"/>
              </a:ext>
            </a:extLst>
          </p:cNvPr>
          <p:cNvSpPr txBox="1"/>
          <p:nvPr/>
        </p:nvSpPr>
        <p:spPr>
          <a:xfrm>
            <a:off x="1261179" y="1150268"/>
            <a:ext cx="2481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/>
              <a:t>Symmetrical</a:t>
            </a:r>
            <a:r>
              <a:rPr lang="cs-CZ" sz="1200" dirty="0"/>
              <a:t> </a:t>
            </a:r>
            <a:r>
              <a:rPr lang="cs-CZ" sz="1200" dirty="0" err="1"/>
              <a:t>atm</a:t>
            </a:r>
            <a:r>
              <a:rPr lang="cs-CZ" sz="1200" dirty="0"/>
              <a:t>. </a:t>
            </a:r>
            <a:r>
              <a:rPr lang="cs-CZ" sz="1200" dirty="0" err="1"/>
              <a:t>pressure</a:t>
            </a:r>
            <a:r>
              <a:rPr lang="cs-CZ" sz="1200" dirty="0"/>
              <a:t> </a:t>
            </a:r>
            <a:r>
              <a:rPr lang="cs-CZ" sz="1200" dirty="0" err="1"/>
              <a:t>discharge</a:t>
            </a:r>
            <a:endParaRPr lang="en-CZ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7C383-4F43-20F7-D19A-075287E4BD10}"/>
              </a:ext>
            </a:extLst>
          </p:cNvPr>
          <p:cNvSpPr txBox="1"/>
          <p:nvPr/>
        </p:nvSpPr>
        <p:spPr>
          <a:xfrm>
            <a:off x="1770453" y="3928253"/>
            <a:ext cx="1672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/>
              <a:t>Time-</a:t>
            </a:r>
            <a:r>
              <a:rPr lang="cs-CZ" sz="1200" dirty="0" err="1"/>
              <a:t>correlated</a:t>
            </a:r>
            <a:r>
              <a:rPr lang="cs-CZ" sz="1200" dirty="0"/>
              <a:t> </a:t>
            </a:r>
            <a:r>
              <a:rPr lang="cs-CZ" sz="1200" dirty="0" err="1"/>
              <a:t>photon</a:t>
            </a:r>
            <a:br>
              <a:rPr lang="cs-CZ" sz="1200" dirty="0"/>
            </a:br>
            <a:r>
              <a:rPr lang="cs-CZ" sz="1200" dirty="0" err="1"/>
              <a:t>counting</a:t>
            </a:r>
            <a:r>
              <a:rPr lang="cs-CZ" sz="1200" dirty="0"/>
              <a:t> </a:t>
            </a:r>
            <a:r>
              <a:rPr lang="cs-CZ" sz="1200" dirty="0" err="1"/>
              <a:t>technique</a:t>
            </a:r>
            <a:endParaRPr lang="cs-CZ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5C44D4-68C7-FCD6-74DD-452CFFA01A5A}"/>
              </a:ext>
            </a:extLst>
          </p:cNvPr>
          <p:cNvSpPr txBox="1"/>
          <p:nvPr/>
        </p:nvSpPr>
        <p:spPr>
          <a:xfrm>
            <a:off x="5443417" y="1150268"/>
            <a:ext cx="2385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/>
              <a:t>Light</a:t>
            </a:r>
            <a:r>
              <a:rPr lang="cs-CZ" sz="1200" dirty="0"/>
              <a:t> </a:t>
            </a:r>
            <a:r>
              <a:rPr lang="cs-CZ" sz="1200" dirty="0" err="1"/>
              <a:t>emission</a:t>
            </a:r>
            <a:r>
              <a:rPr lang="cs-CZ" sz="1200" dirty="0"/>
              <a:t> </a:t>
            </a:r>
            <a:r>
              <a:rPr lang="cs-CZ" sz="1200" dirty="0" err="1"/>
              <a:t>during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discharge</a:t>
            </a:r>
            <a:endParaRPr lang="en-CZ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2EB3AA-5AAE-8BAD-DC4C-1A9CD9EAA66C}"/>
              </a:ext>
            </a:extLst>
          </p:cNvPr>
          <p:cNvSpPr txBox="1"/>
          <p:nvPr/>
        </p:nvSpPr>
        <p:spPr>
          <a:xfrm>
            <a:off x="5467117" y="4585936"/>
            <a:ext cx="2544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/>
              <a:t>Light</a:t>
            </a:r>
            <a:r>
              <a:rPr lang="cs-CZ" sz="1200" dirty="0"/>
              <a:t> </a:t>
            </a:r>
            <a:r>
              <a:rPr lang="cs-CZ" sz="1200" dirty="0" err="1"/>
              <a:t>emission</a:t>
            </a:r>
            <a:r>
              <a:rPr lang="cs-CZ" sz="1200" dirty="0"/>
              <a:t> in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Townsend</a:t>
            </a:r>
            <a:r>
              <a:rPr lang="cs-CZ" sz="1200" dirty="0"/>
              <a:t> </a:t>
            </a:r>
            <a:r>
              <a:rPr lang="cs-CZ" sz="1200" dirty="0" err="1"/>
              <a:t>phase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2250302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Measuring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the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electric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field</a:t>
            </a:r>
            <a:r>
              <a:rPr lang="cs-CZ" sz="2000" dirty="0">
                <a:solidFill>
                  <a:schemeClr val="tx2"/>
                </a:solidFill>
              </a:rPr>
              <a:t> in </a:t>
            </a:r>
            <a:r>
              <a:rPr lang="cs-CZ" sz="2000" dirty="0" err="1">
                <a:solidFill>
                  <a:schemeClr val="tx2"/>
                </a:solidFill>
              </a:rPr>
              <a:t>DBDs</a:t>
            </a:r>
            <a:endParaRPr lang="cs-CZ" sz="20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C72449-6E42-E07C-5FF7-E341B5A7C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615" y="1078466"/>
            <a:ext cx="3640966" cy="5187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87B01-045F-54CB-6823-C66369E19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68" y="4171361"/>
            <a:ext cx="4701588" cy="2507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5F8BB4-9919-9513-83F4-5B43D55C277F}"/>
              </a:ext>
            </a:extLst>
          </p:cNvPr>
          <p:cNvSpPr txBox="1"/>
          <p:nvPr/>
        </p:nvSpPr>
        <p:spPr>
          <a:xfrm>
            <a:off x="660700" y="783441"/>
            <a:ext cx="737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Spectroscopic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method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based</a:t>
            </a:r>
            <a:r>
              <a:rPr lang="cs-CZ" sz="1200" dirty="0">
                <a:cs typeface="Times New Roman"/>
              </a:rPr>
              <a:t> on </a:t>
            </a:r>
            <a:r>
              <a:rPr lang="cs-CZ" sz="1200" dirty="0" err="1">
                <a:cs typeface="Times New Roman"/>
              </a:rPr>
              <a:t>nitrogen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emission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bends</a:t>
            </a:r>
            <a:r>
              <a:rPr lang="cs-CZ" sz="1200" dirty="0">
                <a:cs typeface="Times New Roman"/>
              </a:rPr>
              <a:t>, </a:t>
            </a:r>
            <a:r>
              <a:rPr lang="cs-CZ" sz="1200" dirty="0" err="1">
                <a:cs typeface="Times New Roman"/>
              </a:rPr>
              <a:t>developed</a:t>
            </a:r>
            <a:r>
              <a:rPr lang="cs-CZ" sz="1200" dirty="0">
                <a:cs typeface="Times New Roman"/>
              </a:rPr>
              <a:t> by Kozlov in 2001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0E9E79-9D0B-3D8E-EFB5-CE3A50DCA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68" y="1198939"/>
            <a:ext cx="4567457" cy="29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14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Spatio-temporal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evolution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DBDs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5F8BB4-9919-9513-83F4-5B43D55C277F}"/>
              </a:ext>
            </a:extLst>
          </p:cNvPr>
          <p:cNvSpPr txBox="1"/>
          <p:nvPr/>
        </p:nvSpPr>
        <p:spPr>
          <a:xfrm>
            <a:off x="1568397" y="832938"/>
            <a:ext cx="703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Applicable</a:t>
            </a:r>
            <a:r>
              <a:rPr lang="cs-CZ" sz="1200" dirty="0">
                <a:cs typeface="Times New Roman"/>
              </a:rPr>
              <a:t> to </a:t>
            </a:r>
            <a:r>
              <a:rPr lang="cs-CZ" sz="1200" dirty="0" err="1">
                <a:cs typeface="Times New Roman"/>
              </a:rPr>
              <a:t>different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types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of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DBDs</a:t>
            </a: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4DDD4-029C-308E-541A-B65041B36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156" y="1091546"/>
            <a:ext cx="3340443" cy="2187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20A07-CA28-5B80-521A-CFDCCB165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456" y="1116926"/>
            <a:ext cx="3347413" cy="2204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C7A99F-A14A-C268-A094-3F77BB548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8" y="3903884"/>
            <a:ext cx="3373359" cy="21875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BC849C-B14C-CBEB-221D-EB402C7C7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029" y="3297076"/>
            <a:ext cx="4840751" cy="34548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E0D22D-0D1A-1A7A-7A10-3B3518D42F83}"/>
              </a:ext>
            </a:extLst>
          </p:cNvPr>
          <p:cNvSpPr/>
          <p:nvPr/>
        </p:nvSpPr>
        <p:spPr>
          <a:xfrm>
            <a:off x="1080655" y="3091543"/>
            <a:ext cx="487742" cy="337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73A3BB-0387-20EA-F761-14456B2E37C0}"/>
              </a:ext>
            </a:extLst>
          </p:cNvPr>
          <p:cNvSpPr/>
          <p:nvPr/>
        </p:nvSpPr>
        <p:spPr>
          <a:xfrm>
            <a:off x="65290" y="5922701"/>
            <a:ext cx="487742" cy="337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91BA4A-21D8-79D5-7708-2DF3E3A10AAA}"/>
              </a:ext>
            </a:extLst>
          </p:cNvPr>
          <p:cNvSpPr/>
          <p:nvPr/>
        </p:nvSpPr>
        <p:spPr>
          <a:xfrm>
            <a:off x="4643417" y="3037755"/>
            <a:ext cx="487742" cy="337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78D12F-E19A-BCEB-1959-6F0FA941731C}"/>
              </a:ext>
            </a:extLst>
          </p:cNvPr>
          <p:cNvSpPr txBox="1"/>
          <p:nvPr/>
        </p:nvSpPr>
        <p:spPr>
          <a:xfrm>
            <a:off x="219354" y="1862153"/>
            <a:ext cx="824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o</a:t>
            </a:r>
            <a:r>
              <a:rPr lang="en-CZ" sz="1200" dirty="0"/>
              <a:t>bjemový</a:t>
            </a:r>
            <a:br>
              <a:rPr lang="en-CZ" sz="1200" dirty="0"/>
            </a:br>
            <a:r>
              <a:rPr lang="en-CZ" sz="1200" dirty="0"/>
              <a:t>bariérový </a:t>
            </a:r>
          </a:p>
          <a:p>
            <a:r>
              <a:rPr lang="en-CZ" sz="1200" dirty="0"/>
              <a:t>výboj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89008F-51EA-2F07-6605-A26E0DED95A5}"/>
              </a:ext>
            </a:extLst>
          </p:cNvPr>
          <p:cNvSpPr txBox="1"/>
          <p:nvPr/>
        </p:nvSpPr>
        <p:spPr>
          <a:xfrm>
            <a:off x="131474" y="3353057"/>
            <a:ext cx="843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koplanární</a:t>
            </a:r>
            <a:br>
              <a:rPr lang="en-CZ" sz="1200" dirty="0"/>
            </a:br>
            <a:r>
              <a:rPr lang="en-CZ" sz="1200" dirty="0"/>
              <a:t>bariérový </a:t>
            </a:r>
          </a:p>
          <a:p>
            <a:r>
              <a:rPr lang="en-CZ" sz="1200" dirty="0"/>
              <a:t>výboj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BBF626-8BDC-0698-5481-F011485BA90B}"/>
              </a:ext>
            </a:extLst>
          </p:cNvPr>
          <p:cNvSpPr txBox="1"/>
          <p:nvPr/>
        </p:nvSpPr>
        <p:spPr>
          <a:xfrm>
            <a:off x="3406897" y="3255743"/>
            <a:ext cx="824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povrchový</a:t>
            </a:r>
            <a:br>
              <a:rPr lang="en-CZ" sz="1200" dirty="0"/>
            </a:br>
            <a:r>
              <a:rPr lang="en-CZ" sz="1200" dirty="0"/>
              <a:t>bariérový </a:t>
            </a:r>
          </a:p>
          <a:p>
            <a:r>
              <a:rPr lang="en-CZ" sz="1200" dirty="0"/>
              <a:t>výboj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FEF0543-F39C-2B2A-DA37-EC2A4F4C1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42" y="983321"/>
            <a:ext cx="745679" cy="8716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0830881-837F-1362-B785-0AFF11095592}"/>
              </a:ext>
            </a:extLst>
          </p:cNvPr>
          <p:cNvSpPr/>
          <p:nvPr/>
        </p:nvSpPr>
        <p:spPr>
          <a:xfrm>
            <a:off x="935869" y="818646"/>
            <a:ext cx="268521" cy="337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4B525A-4662-2800-95F4-BCD16654836B}"/>
              </a:ext>
            </a:extLst>
          </p:cNvPr>
          <p:cNvSpPr/>
          <p:nvPr/>
        </p:nvSpPr>
        <p:spPr>
          <a:xfrm>
            <a:off x="946394" y="1644420"/>
            <a:ext cx="268521" cy="337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9250A4-9581-7D54-F4A0-DD085486E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369240" y="2982841"/>
            <a:ext cx="491961" cy="12907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0F836D-76BF-C8EA-EA86-560237D6DF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2886" y="3902074"/>
            <a:ext cx="742043" cy="122198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0645473-4AA6-C80C-747A-D9177955536B}"/>
              </a:ext>
            </a:extLst>
          </p:cNvPr>
          <p:cNvSpPr/>
          <p:nvPr/>
        </p:nvSpPr>
        <p:spPr>
          <a:xfrm>
            <a:off x="3327389" y="4946555"/>
            <a:ext cx="210454" cy="337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5A6436-6CB6-A6BD-99C4-C86EFABAFD8F}"/>
              </a:ext>
            </a:extLst>
          </p:cNvPr>
          <p:cNvSpPr/>
          <p:nvPr/>
        </p:nvSpPr>
        <p:spPr>
          <a:xfrm flipH="1">
            <a:off x="1128155" y="1116926"/>
            <a:ext cx="7275615" cy="2187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6A99A78-27AF-0F51-79F8-ADACA02BC9AF}"/>
              </a:ext>
            </a:extLst>
          </p:cNvPr>
          <p:cNvSpPr/>
          <p:nvPr/>
        </p:nvSpPr>
        <p:spPr>
          <a:xfrm flipH="1">
            <a:off x="98557" y="3332311"/>
            <a:ext cx="3274329" cy="29387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4B1DBB-8AC7-FC0F-2C92-D36F29B4F75B}"/>
              </a:ext>
            </a:extLst>
          </p:cNvPr>
          <p:cNvSpPr/>
          <p:nvPr/>
        </p:nvSpPr>
        <p:spPr>
          <a:xfrm flipH="1">
            <a:off x="3405801" y="3329852"/>
            <a:ext cx="5606724" cy="3454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CD723-4A60-4643-FF18-8FDCB5A9DC6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09" t="16865" r="87602" b="20917"/>
          <a:stretch/>
        </p:blipFill>
        <p:spPr>
          <a:xfrm>
            <a:off x="8213364" y="1504785"/>
            <a:ext cx="946421" cy="133083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7AA9EE9-C41F-1F0E-9234-73D0CA52A1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4814" y="6067175"/>
            <a:ext cx="2504743" cy="7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08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Spatially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resolved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simulations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of</a:t>
            </a:r>
            <a:r>
              <a:rPr lang="cs-CZ" sz="2000" dirty="0">
                <a:solidFill>
                  <a:schemeClr val="tx2"/>
                </a:solidFill>
              </a:rPr>
              <a:t> DBD </a:t>
            </a:r>
            <a:r>
              <a:rPr lang="cs-CZ" sz="2000" dirty="0" err="1">
                <a:solidFill>
                  <a:schemeClr val="tx2"/>
                </a:solidFill>
              </a:rPr>
              <a:t>discharges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5F8BB4-9919-9513-83F4-5B43D55C277F}"/>
              </a:ext>
            </a:extLst>
          </p:cNvPr>
          <p:cNvSpPr txBox="1"/>
          <p:nvPr/>
        </p:nvSpPr>
        <p:spPr>
          <a:xfrm>
            <a:off x="2794338" y="685615"/>
            <a:ext cx="4088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Simulating</a:t>
            </a:r>
            <a:r>
              <a:rPr lang="cs-CZ" sz="1200" dirty="0">
                <a:cs typeface="Times New Roman"/>
              </a:rPr>
              <a:t> a co-</a:t>
            </a:r>
            <a:r>
              <a:rPr lang="cs-CZ" sz="1200" dirty="0" err="1">
                <a:cs typeface="Times New Roman"/>
              </a:rPr>
              <a:t>planar</a:t>
            </a:r>
            <a:r>
              <a:rPr lang="cs-CZ" sz="1200" dirty="0">
                <a:cs typeface="Times New Roman"/>
              </a:rPr>
              <a:t> DBD </a:t>
            </a:r>
            <a:r>
              <a:rPr lang="cs-CZ" sz="1200" dirty="0" err="1">
                <a:cs typeface="Times New Roman"/>
              </a:rPr>
              <a:t>discharge</a:t>
            </a:r>
            <a:r>
              <a:rPr lang="cs-CZ" sz="1200" dirty="0">
                <a:cs typeface="Times New Roman"/>
              </a:rPr>
              <a:t>, Jánský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BDCD2F-83D0-67D2-C65F-1393E436B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64" y="933826"/>
            <a:ext cx="7614232" cy="590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79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61F628-1E16-4739-B8A2-6C4EE96A8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Surface charge in dbd discharges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0717-312B-F2BD-39F2-9389F8026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94623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Surface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charge</a:t>
            </a:r>
            <a:r>
              <a:rPr lang="cs-CZ" sz="2000" dirty="0">
                <a:solidFill>
                  <a:schemeClr val="tx2"/>
                </a:solidFill>
              </a:rPr>
              <a:t> in </a:t>
            </a:r>
            <a:r>
              <a:rPr lang="cs-CZ" sz="2000" dirty="0" err="1">
                <a:solidFill>
                  <a:schemeClr val="tx2"/>
                </a:solidFill>
              </a:rPr>
              <a:t>DBDs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1006562" y="681559"/>
            <a:ext cx="7537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Pockels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effect</a:t>
            </a:r>
            <a:r>
              <a:rPr lang="cs-CZ" sz="1200" dirty="0">
                <a:cs typeface="Times New Roman"/>
              </a:rPr>
              <a:t> has </a:t>
            </a:r>
            <a:r>
              <a:rPr lang="cs-CZ" sz="1200" dirty="0" err="1">
                <a:cs typeface="Times New Roman"/>
              </a:rPr>
              <a:t>been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used</a:t>
            </a:r>
            <a:r>
              <a:rPr lang="cs-CZ" sz="1200" dirty="0">
                <a:cs typeface="Times New Roman"/>
              </a:rPr>
              <a:t> to </a:t>
            </a:r>
            <a:r>
              <a:rPr lang="cs-CZ" sz="1200" dirty="0" err="1">
                <a:cs typeface="Times New Roman"/>
              </a:rPr>
              <a:t>measure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surface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charge</a:t>
            </a:r>
            <a:r>
              <a:rPr lang="cs-CZ" sz="1200" dirty="0">
                <a:cs typeface="Times New Roman"/>
              </a:rPr>
              <a:t> (</a:t>
            </a:r>
            <a:r>
              <a:rPr lang="cs-CZ" sz="1200" dirty="0" err="1">
                <a:cs typeface="Times New Roman"/>
              </a:rPr>
              <a:t>Zhu</a:t>
            </a:r>
            <a:r>
              <a:rPr lang="cs-CZ" sz="1200" dirty="0">
                <a:cs typeface="Times New Roman"/>
              </a:rPr>
              <a:t> 1996), </a:t>
            </a:r>
            <a:r>
              <a:rPr lang="cs-CZ" sz="1200" dirty="0" err="1">
                <a:cs typeface="Times New Roman"/>
              </a:rPr>
              <a:t>for</a:t>
            </a:r>
            <a:r>
              <a:rPr lang="cs-CZ" sz="1200" dirty="0">
                <a:cs typeface="Times New Roman"/>
              </a:rPr>
              <a:t> a point-to-plane </a:t>
            </a:r>
            <a:r>
              <a:rPr lang="cs-CZ" sz="1200" dirty="0" err="1">
                <a:cs typeface="Times New Roman"/>
              </a:rPr>
              <a:t>config</a:t>
            </a:r>
            <a:endParaRPr lang="cs-CZ" sz="1200" dirty="0">
              <a:cs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C6886-8B46-0E6E-5642-754410B61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35" y="1458685"/>
            <a:ext cx="3801131" cy="5104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E407C9-5ADA-5FBD-ABC0-AEABFE2A8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894" y="1413794"/>
            <a:ext cx="3895582" cy="51489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4D310E-4887-164D-46B2-80055FE88A4E}"/>
              </a:ext>
            </a:extLst>
          </p:cNvPr>
          <p:cNvSpPr txBox="1"/>
          <p:nvPr/>
        </p:nvSpPr>
        <p:spPr>
          <a:xfrm>
            <a:off x="1006562" y="1032934"/>
            <a:ext cx="3187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Positive tip </a:t>
            </a:r>
            <a:r>
              <a:rPr lang="cs-CZ" sz="1200" dirty="0" err="1"/>
              <a:t>transitioning</a:t>
            </a:r>
            <a:r>
              <a:rPr lang="cs-CZ" sz="1200" dirty="0"/>
              <a:t> to negative polarity</a:t>
            </a:r>
            <a:endParaRPr lang="en-CZ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428D0F-DA6F-B786-CEEB-9669C067B3C7}"/>
              </a:ext>
            </a:extLst>
          </p:cNvPr>
          <p:cNvSpPr txBox="1"/>
          <p:nvPr/>
        </p:nvSpPr>
        <p:spPr>
          <a:xfrm>
            <a:off x="5668600" y="1032934"/>
            <a:ext cx="3187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Negative tip </a:t>
            </a:r>
            <a:r>
              <a:rPr lang="cs-CZ" sz="1200" dirty="0" err="1"/>
              <a:t>transitioning</a:t>
            </a:r>
            <a:r>
              <a:rPr lang="cs-CZ" sz="1200" dirty="0"/>
              <a:t> to positive polarity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4094607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733964" y="1086087"/>
            <a:ext cx="788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There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is</a:t>
            </a:r>
            <a:r>
              <a:rPr lang="cs-CZ" sz="1200" dirty="0">
                <a:cs typeface="Times New Roman"/>
              </a:rPr>
              <a:t> a „</a:t>
            </a:r>
            <a:r>
              <a:rPr lang="cs-CZ" sz="1200" dirty="0" err="1">
                <a:cs typeface="Times New Roman"/>
              </a:rPr>
              <a:t>surface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streamer</a:t>
            </a:r>
            <a:r>
              <a:rPr lang="cs-CZ" sz="1200" dirty="0">
                <a:cs typeface="Times New Roman"/>
              </a:rPr>
              <a:t>“ </a:t>
            </a:r>
            <a:r>
              <a:rPr lang="cs-CZ" sz="1200" dirty="0" err="1">
                <a:cs typeface="Times New Roman"/>
              </a:rPr>
              <a:t>forming</a:t>
            </a:r>
            <a:r>
              <a:rPr lang="cs-CZ" sz="1200" dirty="0">
                <a:cs typeface="Times New Roman"/>
              </a:rPr>
              <a:t> in point-to-plane </a:t>
            </a:r>
            <a:r>
              <a:rPr lang="cs-CZ" sz="1200" dirty="0" err="1">
                <a:cs typeface="Times New Roman"/>
              </a:rPr>
              <a:t>DBDs</a:t>
            </a:r>
            <a:r>
              <a:rPr lang="cs-CZ" sz="1200" dirty="0">
                <a:cs typeface="Times New Roman"/>
              </a:rPr>
              <a:t> (</a:t>
            </a:r>
            <a:r>
              <a:rPr lang="cs-CZ" sz="1200" dirty="0" err="1">
                <a:cs typeface="Times New Roman"/>
              </a:rPr>
              <a:t>Kumada</a:t>
            </a:r>
            <a:r>
              <a:rPr lang="cs-CZ" sz="1200" dirty="0">
                <a:cs typeface="Times New Roman"/>
              </a:rPr>
              <a:t> 2009)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electric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field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exceeded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an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equivalent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of</a:t>
            </a:r>
            <a:r>
              <a:rPr lang="cs-CZ" sz="1200" dirty="0">
                <a:cs typeface="Times New Roman"/>
              </a:rPr>
              <a:t> 30kV/cm </a:t>
            </a:r>
            <a:r>
              <a:rPr lang="cs-CZ" sz="1200" dirty="0" err="1">
                <a:cs typeface="Times New Roman"/>
              </a:rPr>
              <a:t>at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higher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pressure</a:t>
            </a:r>
            <a:r>
              <a:rPr lang="cs-CZ" sz="1200" dirty="0">
                <a:cs typeface="Times New Roman"/>
              </a:rPr>
              <a:t> (</a:t>
            </a:r>
            <a:r>
              <a:rPr lang="cs-CZ" sz="1200" dirty="0" err="1">
                <a:cs typeface="Times New Roman"/>
              </a:rPr>
              <a:t>experiments</a:t>
            </a:r>
            <a:r>
              <a:rPr lang="cs-CZ" sz="1200" dirty="0">
                <a:cs typeface="Times New Roman"/>
              </a:rPr>
              <a:t> done </a:t>
            </a:r>
            <a:r>
              <a:rPr lang="cs-CZ" sz="1200" dirty="0" err="1">
                <a:cs typeface="Times New Roman"/>
              </a:rPr>
              <a:t>at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low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pressure</a:t>
            </a:r>
            <a:r>
              <a:rPr lang="cs-CZ" sz="1200" dirty="0">
                <a:cs typeface="Times New Roman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593C5-7332-F9FA-313F-A5A6911CC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64" y="2221953"/>
            <a:ext cx="2883011" cy="2950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22A46-C8DE-0ABD-F910-A1FB40AE9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975" y="1685112"/>
            <a:ext cx="5452873" cy="4336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733D75-EBB0-91BE-F9C5-9531E8E5A590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Surface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charge</a:t>
            </a:r>
            <a:r>
              <a:rPr lang="cs-CZ" sz="2000" dirty="0">
                <a:solidFill>
                  <a:schemeClr val="tx2"/>
                </a:solidFill>
              </a:rPr>
              <a:t> in </a:t>
            </a:r>
            <a:r>
              <a:rPr lang="cs-CZ" sz="2000" dirty="0" err="1">
                <a:solidFill>
                  <a:schemeClr val="tx2"/>
                </a:solidFill>
              </a:rPr>
              <a:t>DBDs</a:t>
            </a:r>
            <a:endParaRPr lang="cs-CZ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07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1439224" y="1196562"/>
            <a:ext cx="6309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srovnání množství deponovaného náboje určeného skrze elektrická měření a ekvivalentní obvod a skrze </a:t>
            </a:r>
            <a:r>
              <a:rPr lang="cs-CZ" sz="1200" dirty="0" err="1">
                <a:cs typeface="Times New Roman"/>
              </a:rPr>
              <a:t>Pockelsův</a:t>
            </a:r>
            <a:r>
              <a:rPr lang="cs-CZ" sz="1200" dirty="0">
                <a:cs typeface="Times New Roman"/>
              </a:rPr>
              <a:t> efekt (</a:t>
            </a:r>
            <a:r>
              <a:rPr lang="cs-CZ" sz="1200" dirty="0" err="1">
                <a:cs typeface="Times New Roman"/>
              </a:rPr>
              <a:t>Bogaczyk</a:t>
            </a:r>
            <a:r>
              <a:rPr lang="cs-CZ" sz="1200" dirty="0">
                <a:cs typeface="Times New Roman"/>
              </a:rPr>
              <a:t> 2012):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objemový bariérový výboj za atmosférického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tlaku v heliu:</a:t>
            </a:r>
          </a:p>
        </p:txBody>
      </p:sp>
      <p:pic>
        <p:nvPicPr>
          <p:cNvPr id="2" name="Picture 1" descr="Screen Shot 2016-12-08 at 11.32.21.png">
            <a:extLst>
              <a:ext uri="{FF2B5EF4-FFF2-40B4-BE49-F238E27FC236}">
                <a16:creationId xmlns:a16="http://schemas.microsoft.com/office/drawing/2014/main" id="{56A89754-6A31-5BA2-BD0E-F43F7F4D4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19" y="4208564"/>
            <a:ext cx="2607072" cy="2087282"/>
          </a:xfrm>
          <a:prstGeom prst="rect">
            <a:avLst/>
          </a:prstGeom>
        </p:spPr>
      </p:pic>
      <p:pic>
        <p:nvPicPr>
          <p:cNvPr id="5" name="Picture 4" descr="Screen Shot 2017-02-14 at 21.24.11.png">
            <a:extLst>
              <a:ext uri="{FF2B5EF4-FFF2-40B4-BE49-F238E27FC236}">
                <a16:creationId xmlns:a16="http://schemas.microsoft.com/office/drawing/2014/main" id="{F142865B-3634-2FA7-FFA9-97F3EA59D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21" y="2875234"/>
            <a:ext cx="3688669" cy="1155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0B90F-3E12-8AB7-BD8E-37B7EE81E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224" y="4572702"/>
            <a:ext cx="2441842" cy="535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232402-2EDC-C45B-820E-4DBC71753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719" y="1909133"/>
            <a:ext cx="2896864" cy="20471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266B08-69F1-72F6-F124-A5EC635E4EC9}"/>
              </a:ext>
            </a:extLst>
          </p:cNvPr>
          <p:cNvSpPr/>
          <p:nvPr/>
        </p:nvSpPr>
        <p:spPr>
          <a:xfrm>
            <a:off x="4593770" y="4208563"/>
            <a:ext cx="508000" cy="3999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E1F90-9E17-135C-1616-F397F924AA5B}"/>
              </a:ext>
            </a:extLst>
          </p:cNvPr>
          <p:cNvSpPr/>
          <p:nvPr/>
        </p:nvSpPr>
        <p:spPr>
          <a:xfrm>
            <a:off x="4653790" y="1894753"/>
            <a:ext cx="508000" cy="3999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AD17C-C38C-27DF-61EC-77DC61C00E27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Povrchový náboj bariérového výboje </a:t>
            </a:r>
          </a:p>
        </p:txBody>
      </p:sp>
    </p:spTree>
    <p:extLst>
      <p:ext uri="{BB962C8B-B14F-4D97-AF65-F5344CB8AC3E}">
        <p14:creationId xmlns:p14="http://schemas.microsoft.com/office/powerpoint/2010/main" val="79027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Where</a:t>
            </a:r>
            <a:r>
              <a:rPr lang="cs-CZ" sz="2000" dirty="0">
                <a:solidFill>
                  <a:schemeClr val="tx2"/>
                </a:solidFill>
              </a:rPr>
              <a:t> are </a:t>
            </a:r>
            <a:r>
              <a:rPr lang="cs-CZ" sz="2000" dirty="0" err="1">
                <a:solidFill>
                  <a:schemeClr val="tx2"/>
                </a:solidFill>
              </a:rPr>
              <a:t>we</a:t>
            </a:r>
            <a:r>
              <a:rPr lang="cs-CZ" sz="2000" dirty="0">
                <a:solidFill>
                  <a:schemeClr val="tx2"/>
                </a:solidFill>
              </a:rPr>
              <a:t> in </a:t>
            </a:r>
            <a:r>
              <a:rPr lang="cs-CZ" sz="2000" dirty="0" err="1">
                <a:solidFill>
                  <a:schemeClr val="tx2"/>
                </a:solidFill>
              </a:rPr>
              <a:t>the</a:t>
            </a:r>
            <a:r>
              <a:rPr lang="cs-CZ" sz="2000" dirty="0">
                <a:solidFill>
                  <a:schemeClr val="tx2"/>
                </a:solidFill>
              </a:rPr>
              <a:t> IV chart?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733964" y="854252"/>
            <a:ext cx="7880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We have seen last time that the deformation of the E field in various real-life scenarios leads to a formation of non-uniform discharge structures (streamers, arcs, coronas).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Today, we are expanding further on those by analyzing DBDs which operate in Townsend/Glow part of the IV characteristic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FE1F8-D754-5930-C180-E9026BBB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54" y="2049945"/>
            <a:ext cx="5119870" cy="3343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E8185-C5A0-2AE6-C951-D819AE4D25F6}"/>
              </a:ext>
            </a:extLst>
          </p:cNvPr>
          <p:cNvSpPr txBox="1"/>
          <p:nvPr/>
        </p:nvSpPr>
        <p:spPr>
          <a:xfrm>
            <a:off x="1763582" y="5572431"/>
            <a:ext cx="5509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cs typeface="Times New Roman"/>
              </a:rPr>
              <a:t>volt-ampérová charakteristika elektrických DC výbojů</a:t>
            </a:r>
          </a:p>
          <a:p>
            <a:pPr algn="ctr"/>
            <a:r>
              <a:rPr lang="cs-CZ" sz="1200" dirty="0">
                <a:cs typeface="Times New Roman"/>
              </a:rPr>
              <a:t>(vznik jednoho mikro-výboje bariérového výboje můžeme </a:t>
            </a:r>
          </a:p>
          <a:p>
            <a:pPr algn="ctr"/>
            <a:r>
              <a:rPr lang="cs-CZ" sz="1200" dirty="0">
                <a:cs typeface="Times New Roman"/>
              </a:rPr>
              <a:t>pro daný čas uvažovat jako DC)</a:t>
            </a:r>
            <a:endParaRPr lang="en-CZ"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331CE9-C182-7A1D-330F-F5D140FB4917}"/>
              </a:ext>
            </a:extLst>
          </p:cNvPr>
          <p:cNvSpPr/>
          <p:nvPr/>
        </p:nvSpPr>
        <p:spPr>
          <a:xfrm>
            <a:off x="2485017" y="2155372"/>
            <a:ext cx="2642154" cy="3082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43F493-5301-51C4-F7DA-3E1A113B4517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3806094" y="1861073"/>
            <a:ext cx="1206970" cy="2942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106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EE0365-8648-4F75-8D37-DFA7EC5D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Self organization of filamentary DBD discharges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9AEE90-D486-B37F-19A0-3F4DA8882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56007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BF65A0-CA80-AD3C-538C-09B9A174B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289" y="737570"/>
            <a:ext cx="3256296" cy="2434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EB787F-F720-DE1C-D51F-A54133F34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83" y="3716587"/>
            <a:ext cx="3828616" cy="2889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EF376C-3D51-C763-8549-6E5835305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289" y="3840387"/>
            <a:ext cx="2909453" cy="2657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000C3-7486-09F0-C5C6-D84A9D784724}"/>
              </a:ext>
            </a:extLst>
          </p:cNvPr>
          <p:cNvSpPr txBox="1"/>
          <p:nvPr/>
        </p:nvSpPr>
        <p:spPr>
          <a:xfrm>
            <a:off x="1433232" y="3367946"/>
            <a:ext cx="2623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přenos náboje skrze jednotlivé výboje</a:t>
            </a:r>
            <a:endParaRPr lang="en-CZ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FFE64-15E1-44DF-52CE-FE290E70B255}"/>
              </a:ext>
            </a:extLst>
          </p:cNvPr>
          <p:cNvSpPr txBox="1"/>
          <p:nvPr/>
        </p:nvSpPr>
        <p:spPr>
          <a:xfrm>
            <a:off x="5519360" y="3367945"/>
            <a:ext cx="1964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střední vzdálenost filamentů</a:t>
            </a:r>
            <a:endParaRPr lang="en-CZ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105094-1A24-9FEC-37F8-1E2D18451017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Self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organization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filamentary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DBDs</a:t>
            </a:r>
            <a:r>
              <a:rPr lang="cs-CZ" sz="2000" dirty="0">
                <a:solidFill>
                  <a:schemeClr val="tx2"/>
                </a:solidFill>
              </a:rPr>
              <a:t> (</a:t>
            </a:r>
            <a:r>
              <a:rPr lang="cs-CZ" sz="2000" dirty="0" err="1">
                <a:solidFill>
                  <a:schemeClr val="tx2"/>
                </a:solidFill>
              </a:rPr>
              <a:t>Guikema</a:t>
            </a:r>
            <a:r>
              <a:rPr lang="cs-CZ" sz="2000" dirty="0">
                <a:solidFill>
                  <a:schemeClr val="tx2"/>
                </a:solidFill>
              </a:rPr>
              <a:t> 2000)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723EC-0134-2051-2BC2-A85F1E01639B}"/>
              </a:ext>
            </a:extLst>
          </p:cNvPr>
          <p:cNvSpPr txBox="1"/>
          <p:nvPr/>
        </p:nvSpPr>
        <p:spPr>
          <a:xfrm>
            <a:off x="964994" y="1244154"/>
            <a:ext cx="3559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Localized filaments – they „prefer“ to ignite in discrete places, rather than randomly.</a:t>
            </a:r>
          </a:p>
          <a:p>
            <a:endParaRPr lang="en-US" sz="1200" dirty="0"/>
          </a:p>
          <a:p>
            <a:r>
              <a:rPr lang="en-US" sz="1200" dirty="0"/>
              <a:t>The decisive mechanism is the surface charge accumulation and the „dose“ of charge deposited by individual discharges.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022429-8984-78CB-3251-29552844D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502" y="2020361"/>
            <a:ext cx="1125951" cy="150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E80C7-F4B9-EDA9-F976-26321695C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9600" y="922274"/>
            <a:ext cx="2184400" cy="152400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4DCE4970-2CF9-B5B9-DD06-79E17CE75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2706" y="1545094"/>
            <a:ext cx="1125951" cy="1625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D49F3A-0FC3-E601-C1C3-527F62A135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7196" y="1674511"/>
            <a:ext cx="1720850" cy="16510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DADBA0-83BB-1F79-0C94-FE883EC562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5176" y="2573966"/>
            <a:ext cx="650116" cy="160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70239A-0088-44EA-F111-20F2004CC5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5900" y="2731264"/>
            <a:ext cx="25781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42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26b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BF65A0-CA80-AD3C-538C-09B9A174B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289" y="737570"/>
            <a:ext cx="3256296" cy="2434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05094-1A24-9FEC-37F8-1E2D18451017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Samo-organizace filamentů bariérových výbojů (</a:t>
            </a:r>
            <a:r>
              <a:rPr lang="cs-CZ" sz="2000" dirty="0" err="1">
                <a:solidFill>
                  <a:schemeClr val="tx2"/>
                </a:solidFill>
              </a:rPr>
              <a:t>Stollenwerk</a:t>
            </a:r>
            <a:r>
              <a:rPr lang="cs-CZ" sz="2000" dirty="0">
                <a:solidFill>
                  <a:schemeClr val="tx2"/>
                </a:solidFill>
              </a:rPr>
              <a:t> 2004)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723EC-0134-2051-2BC2-A85F1E01639B}"/>
              </a:ext>
            </a:extLst>
          </p:cNvPr>
          <p:cNvSpPr txBox="1"/>
          <p:nvPr/>
        </p:nvSpPr>
        <p:spPr>
          <a:xfrm>
            <a:off x="964994" y="1244154"/>
            <a:ext cx="3559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Localized filaments – they „prefer“ to ignite in discrete places, rather than randomly.</a:t>
            </a:r>
          </a:p>
          <a:p>
            <a:endParaRPr lang="en-US" sz="1200" dirty="0"/>
          </a:p>
          <a:p>
            <a:r>
              <a:rPr lang="en-US" sz="1200" dirty="0"/>
              <a:t>The decisive mechanism is the surface charge accumulation and the „dose“ of charge deposited by individual discharges.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022429-8984-78CB-3251-29552844D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502" y="2020361"/>
            <a:ext cx="1125951" cy="150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E80C7-F4B9-EDA9-F976-26321695C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600" y="922274"/>
            <a:ext cx="2184400" cy="152400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4DCE4970-2CF9-B5B9-DD06-79E17CE75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706" y="1545094"/>
            <a:ext cx="1125951" cy="1625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D49F3A-0FC3-E601-C1C3-527F62A13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7196" y="1674511"/>
            <a:ext cx="1720850" cy="16510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DADBA0-83BB-1F79-0C94-FE883EC562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5176" y="2573966"/>
            <a:ext cx="650116" cy="160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70239A-0088-44EA-F111-20F2004CC5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5900" y="2731264"/>
            <a:ext cx="2578100" cy="165100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1DB76A3D-5DD9-01CC-5276-CDA05E95E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3225" y="3403518"/>
            <a:ext cx="2743166" cy="3270698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20B7FA11-B0D3-3725-18DA-A598C0E606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5150" y="3575142"/>
            <a:ext cx="4381500" cy="1879600"/>
          </a:xfrm>
          <a:prstGeom prst="rect">
            <a:avLst/>
          </a:prstGeom>
        </p:spPr>
      </p:pic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6B8F88B1-884C-764A-3A42-A948444609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3200" y="5522976"/>
            <a:ext cx="2565400" cy="8255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9B39853-DE61-68CE-EB98-CDC16E02ABC4}"/>
              </a:ext>
            </a:extLst>
          </p:cNvPr>
          <p:cNvSpPr/>
          <p:nvPr/>
        </p:nvSpPr>
        <p:spPr>
          <a:xfrm flipH="1">
            <a:off x="1086126" y="3340748"/>
            <a:ext cx="7748833" cy="33442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E551D9-CFA1-6ABE-98BF-9B6CEC491637}"/>
              </a:ext>
            </a:extLst>
          </p:cNvPr>
          <p:cNvSpPr/>
          <p:nvPr/>
        </p:nvSpPr>
        <p:spPr>
          <a:xfrm flipH="1">
            <a:off x="6030526" y="4777434"/>
            <a:ext cx="1362492" cy="224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E8437E-FCCC-0AF9-C723-93A446825C76}"/>
              </a:ext>
            </a:extLst>
          </p:cNvPr>
          <p:cNvSpPr/>
          <p:nvPr/>
        </p:nvSpPr>
        <p:spPr>
          <a:xfrm flipH="1">
            <a:off x="6678550" y="4981926"/>
            <a:ext cx="1362492" cy="224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FBD669-432E-321F-6D78-8D8324587411}"/>
              </a:ext>
            </a:extLst>
          </p:cNvPr>
          <p:cNvSpPr txBox="1"/>
          <p:nvPr/>
        </p:nvSpPr>
        <p:spPr>
          <a:xfrm>
            <a:off x="2575525" y="3668357"/>
            <a:ext cx="804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p</a:t>
            </a:r>
            <a:r>
              <a:rPr lang="en-CZ" sz="1400" dirty="0">
                <a:solidFill>
                  <a:srgbClr val="FF0000"/>
                </a:solidFill>
              </a:rPr>
              <a:t>ozitivní</a:t>
            </a:r>
          </a:p>
          <a:p>
            <a:r>
              <a:rPr lang="en-CZ" sz="1400" dirty="0">
                <a:solidFill>
                  <a:srgbClr val="FF0000"/>
                </a:solidFill>
              </a:rPr>
              <a:t>náboj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20813F-722D-3C4B-3E22-B4B362DB0688}"/>
              </a:ext>
            </a:extLst>
          </p:cNvPr>
          <p:cNvSpPr txBox="1"/>
          <p:nvPr/>
        </p:nvSpPr>
        <p:spPr>
          <a:xfrm>
            <a:off x="2731834" y="5727906"/>
            <a:ext cx="856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rgbClr val="FF0000"/>
                </a:solidFill>
              </a:rPr>
              <a:t>nega</a:t>
            </a:r>
            <a:r>
              <a:rPr lang="en-CZ" sz="1400" dirty="0">
                <a:solidFill>
                  <a:srgbClr val="FF0000"/>
                </a:solidFill>
              </a:rPr>
              <a:t>tivní</a:t>
            </a:r>
          </a:p>
          <a:p>
            <a:r>
              <a:rPr lang="en-CZ" sz="1400" dirty="0">
                <a:solidFill>
                  <a:srgbClr val="FF0000"/>
                </a:solidFill>
              </a:rPr>
              <a:t>náboj</a:t>
            </a:r>
          </a:p>
        </p:txBody>
      </p:sp>
    </p:spTree>
    <p:extLst>
      <p:ext uri="{BB962C8B-B14F-4D97-AF65-F5344CB8AC3E}">
        <p14:creationId xmlns:p14="http://schemas.microsoft.com/office/powerpoint/2010/main" val="3825038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Self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organization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filamentary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DBDs</a:t>
            </a:r>
            <a:endParaRPr lang="cs-CZ" sz="20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8F831-C1FE-D6E8-DA5E-3F9971A5F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519" y="1019022"/>
            <a:ext cx="4827957" cy="2551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94B12-EABD-ADA3-71DA-2FA352542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828" y="4049486"/>
            <a:ext cx="3233057" cy="2305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F5CD36-D53B-8D85-44CF-E994F90DE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885" y="4128256"/>
            <a:ext cx="3714605" cy="22153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928063-5FE6-CBDB-71E5-FD1ACCE1F3DE}"/>
              </a:ext>
            </a:extLst>
          </p:cNvPr>
          <p:cNvSpPr/>
          <p:nvPr/>
        </p:nvSpPr>
        <p:spPr>
          <a:xfrm>
            <a:off x="5087615" y="6030686"/>
            <a:ext cx="2828875" cy="4354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0E99E6-B15B-21D0-225E-0F42B467A012}"/>
              </a:ext>
            </a:extLst>
          </p:cNvPr>
          <p:cNvSpPr/>
          <p:nvPr/>
        </p:nvSpPr>
        <p:spPr>
          <a:xfrm>
            <a:off x="1919873" y="4005943"/>
            <a:ext cx="1041042" cy="8926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E02886-A0F3-8D68-CBBA-C12A94241651}"/>
              </a:ext>
            </a:extLst>
          </p:cNvPr>
          <p:cNvSpPr/>
          <p:nvPr/>
        </p:nvSpPr>
        <p:spPr>
          <a:xfrm>
            <a:off x="5976256" y="4757057"/>
            <a:ext cx="859973" cy="6214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0B9CF1-6114-DCB7-D042-3034B7DDBBC5}"/>
              </a:ext>
            </a:extLst>
          </p:cNvPr>
          <p:cNvSpPr/>
          <p:nvPr/>
        </p:nvSpPr>
        <p:spPr>
          <a:xfrm>
            <a:off x="5845627" y="4997412"/>
            <a:ext cx="859973" cy="294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BD0648-DE53-5443-2516-3ED2B107D92F}"/>
              </a:ext>
            </a:extLst>
          </p:cNvPr>
          <p:cNvSpPr txBox="1"/>
          <p:nvPr/>
        </p:nvSpPr>
        <p:spPr>
          <a:xfrm>
            <a:off x="960512" y="1236604"/>
            <a:ext cx="246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Microscopic</a:t>
            </a:r>
            <a:r>
              <a:rPr lang="cs-CZ" sz="1200" dirty="0"/>
              <a:t> </a:t>
            </a:r>
            <a:r>
              <a:rPr lang="cs-CZ" sz="1200" dirty="0" err="1"/>
              <a:t>view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charge</a:t>
            </a:r>
            <a:r>
              <a:rPr lang="cs-CZ" sz="1200" dirty="0"/>
              <a:t> </a:t>
            </a:r>
            <a:r>
              <a:rPr lang="cs-CZ" sz="1200" dirty="0" err="1"/>
              <a:t>accuulation</a:t>
            </a:r>
            <a:r>
              <a:rPr lang="cs-CZ" sz="1200" dirty="0"/>
              <a:t> </a:t>
            </a:r>
            <a:r>
              <a:rPr lang="cs-CZ" sz="1200" dirty="0" err="1"/>
              <a:t>effect</a:t>
            </a:r>
            <a:endParaRPr lang="en-CZ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873D9-A069-4A99-5BE9-C4182335743C}"/>
              </a:ext>
            </a:extLst>
          </p:cNvPr>
          <p:cNvSpPr txBox="1"/>
          <p:nvPr/>
        </p:nvSpPr>
        <p:spPr>
          <a:xfrm>
            <a:off x="1705179" y="3772487"/>
            <a:ext cx="1760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neúplné pokrytí nábojem</a:t>
            </a:r>
            <a:endParaRPr lang="en-CZ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4D7061-D0B5-5864-218F-35014E7AC98F}"/>
              </a:ext>
            </a:extLst>
          </p:cNvPr>
          <p:cNvSpPr txBox="1"/>
          <p:nvPr/>
        </p:nvSpPr>
        <p:spPr>
          <a:xfrm>
            <a:off x="4708228" y="3772487"/>
            <a:ext cx="31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reprodukce polohy skrze lokální elektrické pole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4193094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28A5B7-E97E-CCD7-E2E9-7AC0C2F1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DBD applications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ABB7C-35A5-1AA2-DA2D-C525B1C63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26926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Ozone </a:t>
            </a:r>
            <a:r>
              <a:rPr lang="cs-CZ" sz="2000" dirty="0" err="1">
                <a:solidFill>
                  <a:schemeClr val="tx2"/>
                </a:solidFill>
              </a:rPr>
              <a:t>generation</a:t>
            </a:r>
            <a:r>
              <a:rPr lang="cs-CZ" sz="2000" dirty="0">
                <a:solidFill>
                  <a:schemeClr val="tx2"/>
                </a:solidFill>
              </a:rPr>
              <a:t> (</a:t>
            </a:r>
            <a:r>
              <a:rPr lang="cs-CZ" sz="2000" dirty="0" err="1">
                <a:solidFill>
                  <a:schemeClr val="tx2"/>
                </a:solidFill>
              </a:rPr>
              <a:t>Eliasson</a:t>
            </a:r>
            <a:r>
              <a:rPr lang="cs-CZ" sz="2000" dirty="0">
                <a:solidFill>
                  <a:schemeClr val="tx2"/>
                </a:solidFill>
              </a:rPr>
              <a:t> 1987)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7EED7-0174-7BDE-AEC3-9E0543FCF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275" y="3953434"/>
            <a:ext cx="2153015" cy="469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27F2E-8A28-733D-C2C6-B1743DB19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606" y="4580734"/>
            <a:ext cx="2738419" cy="449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C9AC57-F772-F550-43AA-EBB91C0E6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90" y="1047258"/>
            <a:ext cx="2520083" cy="4931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9CC70-CB02-B4CE-C75C-B7B09FD4B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5199" y="5188168"/>
            <a:ext cx="1947091" cy="521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6CDBA5-8A3D-63BC-8FD1-26DA8CBC9C01}"/>
              </a:ext>
            </a:extLst>
          </p:cNvPr>
          <p:cNvSpPr txBox="1"/>
          <p:nvPr/>
        </p:nvSpPr>
        <p:spPr>
          <a:xfrm>
            <a:off x="4056742" y="1255136"/>
            <a:ext cx="36564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 err="1"/>
              <a:t>Possibly</a:t>
            </a:r>
            <a:r>
              <a:rPr lang="cs-CZ" sz="1400" dirty="0"/>
              <a:t> </a:t>
            </a:r>
            <a:r>
              <a:rPr lang="cs-CZ" sz="1400" dirty="0" err="1"/>
              <a:t>oldest</a:t>
            </a:r>
            <a:r>
              <a:rPr lang="cs-CZ" sz="1400" dirty="0"/>
              <a:t> </a:t>
            </a:r>
            <a:r>
              <a:rPr lang="cs-CZ" sz="1400" dirty="0" err="1"/>
              <a:t>application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DBD </a:t>
            </a:r>
            <a:r>
              <a:rPr lang="cs-CZ" sz="1400" dirty="0" err="1"/>
              <a:t>discharges</a:t>
            </a:r>
            <a:endParaRPr lang="cs-CZ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 err="1"/>
              <a:t>Motivated</a:t>
            </a:r>
            <a:r>
              <a:rPr lang="cs-CZ" sz="1400" dirty="0"/>
              <a:t> </a:t>
            </a:r>
            <a:r>
              <a:rPr lang="cs-CZ" sz="1400" dirty="0" err="1"/>
              <a:t>formulation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first</a:t>
            </a:r>
            <a:r>
              <a:rPr lang="cs-CZ" sz="1400" dirty="0"/>
              <a:t> </a:t>
            </a:r>
            <a:r>
              <a:rPr lang="cs-CZ" sz="1400" dirty="0" err="1"/>
              <a:t>physical</a:t>
            </a:r>
            <a:r>
              <a:rPr lang="cs-CZ" sz="1400" dirty="0"/>
              <a:t> and </a:t>
            </a:r>
            <a:r>
              <a:rPr lang="cs-CZ" sz="1400" dirty="0" err="1"/>
              <a:t>chemical</a:t>
            </a:r>
            <a:r>
              <a:rPr lang="cs-CZ" sz="1400" dirty="0"/>
              <a:t> </a:t>
            </a:r>
            <a:r>
              <a:rPr lang="cs-CZ" sz="1400" dirty="0" err="1"/>
              <a:t>models</a:t>
            </a:r>
            <a:r>
              <a:rPr lang="cs-CZ" sz="14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1D model </a:t>
            </a:r>
            <a:r>
              <a:rPr lang="cs-CZ" sz="1400" dirty="0" err="1"/>
              <a:t>described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formation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a </a:t>
            </a:r>
            <a:r>
              <a:rPr lang="cs-CZ" sz="1400" dirty="0" err="1"/>
              <a:t>transient</a:t>
            </a:r>
            <a:r>
              <a:rPr lang="cs-CZ" sz="1400" dirty="0"/>
              <a:t> </a:t>
            </a:r>
            <a:r>
              <a:rPr lang="cs-CZ" sz="1400" dirty="0" err="1"/>
              <a:t>glow</a:t>
            </a:r>
            <a:r>
              <a:rPr lang="cs-CZ" sz="1400" dirty="0"/>
              <a:t> </a:t>
            </a:r>
            <a:r>
              <a:rPr lang="cs-CZ" sz="1400" dirty="0" err="1"/>
              <a:t>discharge</a:t>
            </a:r>
            <a:r>
              <a:rPr lang="cs-CZ" sz="1400" dirty="0"/>
              <a:t> </a:t>
            </a:r>
            <a:r>
              <a:rPr lang="cs-CZ" sz="1400" dirty="0" err="1"/>
              <a:t>at</a:t>
            </a:r>
            <a:r>
              <a:rPr lang="cs-CZ" sz="1400" dirty="0"/>
              <a:t> </a:t>
            </a:r>
            <a:r>
              <a:rPr lang="cs-CZ" sz="1400" dirty="0" err="1"/>
              <a:t>high</a:t>
            </a:r>
            <a:r>
              <a:rPr lang="cs-CZ" sz="1400" dirty="0"/>
              <a:t> </a:t>
            </a:r>
            <a:r>
              <a:rPr lang="cs-CZ" sz="1400" dirty="0" err="1"/>
              <a:t>pressure</a:t>
            </a:r>
            <a:r>
              <a:rPr lang="cs-CZ" sz="14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 err="1"/>
              <a:t>Actuall</a:t>
            </a:r>
            <a:r>
              <a:rPr lang="cs-CZ" sz="1400" dirty="0"/>
              <a:t> EEDF </a:t>
            </a:r>
            <a:r>
              <a:rPr lang="cs-CZ" sz="1400" dirty="0" err="1"/>
              <a:t>was</a:t>
            </a:r>
            <a:r>
              <a:rPr lang="cs-CZ" sz="1400" dirty="0"/>
              <a:t> </a:t>
            </a:r>
            <a:r>
              <a:rPr lang="cs-CZ" sz="1400" dirty="0" err="1"/>
              <a:t>calculated</a:t>
            </a:r>
            <a:r>
              <a:rPr lang="cs-CZ" sz="1400" dirty="0"/>
              <a:t> and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it</a:t>
            </a:r>
            <a:r>
              <a:rPr lang="cs-CZ" sz="1400" dirty="0"/>
              <a:t>, </a:t>
            </a:r>
            <a:r>
              <a:rPr lang="cs-CZ" sz="1400" dirty="0" err="1"/>
              <a:t>rate</a:t>
            </a:r>
            <a:r>
              <a:rPr lang="cs-CZ" sz="1400" dirty="0"/>
              <a:t> </a:t>
            </a:r>
            <a:r>
              <a:rPr lang="cs-CZ" sz="1400" dirty="0" err="1"/>
              <a:t>coefficients</a:t>
            </a:r>
            <a:r>
              <a:rPr lang="cs-CZ" sz="1400" dirty="0"/>
              <a:t> and transport </a:t>
            </a:r>
            <a:r>
              <a:rPr lang="cs-CZ" sz="1400" dirty="0" err="1"/>
              <a:t>properties</a:t>
            </a:r>
            <a:r>
              <a:rPr lang="cs-CZ" sz="1400" dirty="0"/>
              <a:t> </a:t>
            </a:r>
            <a:r>
              <a:rPr lang="cs-CZ" sz="1400" dirty="0" err="1"/>
              <a:t>were</a:t>
            </a:r>
            <a:r>
              <a:rPr lang="cs-CZ" sz="1400" dirty="0"/>
              <a:t> </a:t>
            </a:r>
            <a:r>
              <a:rPr lang="cs-CZ" sz="1400" dirty="0" err="1"/>
              <a:t>deduced</a:t>
            </a:r>
            <a:r>
              <a:rPr lang="cs-CZ" sz="14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400" dirty="0"/>
          </a:p>
          <a:p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mechanism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ozone </a:t>
            </a:r>
            <a:r>
              <a:rPr lang="cs-CZ" sz="1400" dirty="0" err="1"/>
              <a:t>formation</a:t>
            </a:r>
            <a:r>
              <a:rPr lang="cs-CZ" sz="1400" dirty="0"/>
              <a:t> and </a:t>
            </a:r>
            <a:r>
              <a:rPr lang="cs-CZ" sz="1400" dirty="0" err="1"/>
              <a:t>potential</a:t>
            </a:r>
            <a:r>
              <a:rPr lang="cs-CZ" sz="1400" dirty="0"/>
              <a:t> ozone </a:t>
            </a:r>
            <a:r>
              <a:rPr lang="cs-CZ" sz="1400" dirty="0" err="1"/>
              <a:t>loss</a:t>
            </a:r>
            <a:r>
              <a:rPr lang="cs-CZ" sz="1400" dirty="0"/>
              <a:t> </a:t>
            </a:r>
            <a:r>
              <a:rPr lang="cs-CZ" sz="1400" dirty="0" err="1"/>
              <a:t>was</a:t>
            </a:r>
            <a:r>
              <a:rPr lang="cs-CZ" sz="1400" dirty="0"/>
              <a:t> </a:t>
            </a:r>
            <a:r>
              <a:rPr lang="cs-CZ" sz="1400" dirty="0" err="1"/>
              <a:t>identified</a:t>
            </a:r>
            <a:r>
              <a:rPr lang="cs-CZ" sz="1400" dirty="0"/>
              <a:t> as </a:t>
            </a:r>
            <a:r>
              <a:rPr lang="cs-CZ" sz="1400" dirty="0" err="1"/>
              <a:t>follows</a:t>
            </a:r>
            <a:r>
              <a:rPr lang="cs-CZ" sz="1400" dirty="0"/>
              <a:t>:</a:t>
            </a:r>
            <a:endParaRPr lang="en-CZ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473186-0836-2E14-E92F-BDD6650E6ECD}"/>
              </a:ext>
            </a:extLst>
          </p:cNvPr>
          <p:cNvSpPr/>
          <p:nvPr/>
        </p:nvSpPr>
        <p:spPr>
          <a:xfrm flipH="1">
            <a:off x="4764913" y="3997741"/>
            <a:ext cx="2498705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70710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Ozone </a:t>
            </a:r>
            <a:r>
              <a:rPr lang="cs-CZ" sz="2000" dirty="0" err="1">
                <a:solidFill>
                  <a:schemeClr val="tx2"/>
                </a:solidFill>
              </a:rPr>
              <a:t>production</a:t>
            </a:r>
            <a:r>
              <a:rPr lang="cs-CZ" sz="2000" dirty="0">
                <a:solidFill>
                  <a:schemeClr val="tx2"/>
                </a:solidFill>
              </a:rPr>
              <a:t> – oxygen </a:t>
            </a:r>
            <a:r>
              <a:rPr lang="cs-CZ" sz="2000" dirty="0" err="1">
                <a:solidFill>
                  <a:schemeClr val="tx2"/>
                </a:solidFill>
              </a:rPr>
              <a:t>dissociation</a:t>
            </a:r>
            <a:endParaRPr lang="cs-CZ" sz="20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F5FCE-5F81-87F7-8701-4E2162E8D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16" y="1025415"/>
            <a:ext cx="3433720" cy="2837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42582B-9166-8676-05DB-B8E8D51A0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864" y="1026403"/>
            <a:ext cx="3542885" cy="2837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0A568A-5B3C-7A92-08CB-D0C959CFD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55" y="4111161"/>
            <a:ext cx="3037404" cy="83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C8BA19-6BDE-E135-3A49-7BE879E63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655" y="4831654"/>
            <a:ext cx="3037404" cy="941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44DB6E-9887-840A-55EB-97BC70BF30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5908" y="5773382"/>
            <a:ext cx="2126898" cy="50261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11F9487-A45E-A3C4-A474-E4A662076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9864" y="4282704"/>
            <a:ext cx="3337803" cy="736917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545E98A-CE4A-57E5-9320-4334C3954E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6084" y="4932528"/>
            <a:ext cx="1282514" cy="16817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325C62-1A79-28FE-29D5-A5F9360CB31C}"/>
              </a:ext>
            </a:extLst>
          </p:cNvPr>
          <p:cNvSpPr/>
          <p:nvPr/>
        </p:nvSpPr>
        <p:spPr>
          <a:xfrm flipH="1">
            <a:off x="4749863" y="4282704"/>
            <a:ext cx="3867012" cy="2391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9756BA-39B6-2B23-8303-27F401BEDD2E}"/>
              </a:ext>
            </a:extLst>
          </p:cNvPr>
          <p:cNvSpPr/>
          <p:nvPr/>
        </p:nvSpPr>
        <p:spPr>
          <a:xfrm flipH="1">
            <a:off x="5282002" y="4296010"/>
            <a:ext cx="871371" cy="1253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49666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Ozone </a:t>
            </a:r>
            <a:r>
              <a:rPr lang="cs-CZ" sz="2000" dirty="0" err="1">
                <a:solidFill>
                  <a:schemeClr val="tx2"/>
                </a:solidFill>
              </a:rPr>
              <a:t>production</a:t>
            </a:r>
            <a:r>
              <a:rPr lang="cs-CZ" sz="2000" dirty="0">
                <a:solidFill>
                  <a:schemeClr val="tx2"/>
                </a:solidFill>
              </a:rPr>
              <a:t> – </a:t>
            </a:r>
            <a:r>
              <a:rPr lang="cs-CZ" sz="2000" dirty="0" err="1">
                <a:solidFill>
                  <a:schemeClr val="tx2"/>
                </a:solidFill>
              </a:rPr>
              <a:t>effect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admixtures</a:t>
            </a:r>
            <a:endParaRPr lang="cs-CZ" sz="20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DB680-B810-17D1-A445-BD22434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996" y="2207556"/>
            <a:ext cx="2239427" cy="641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0642F1-7E37-5448-3641-2F1831444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996" y="2817226"/>
            <a:ext cx="2239427" cy="400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8E1BF-5BCF-0431-9D5D-C63B30D81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2005" y="832105"/>
            <a:ext cx="3064578" cy="2477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D39D35-35A4-7AA9-27E5-67F56DBC8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056" y="4207883"/>
            <a:ext cx="3741011" cy="2295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0B1765-E0DA-4012-6E7C-6AA61B583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0420" y="3886672"/>
            <a:ext cx="4376056" cy="26621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775AA4-7B22-BE1D-DE82-6D26341E6B00}"/>
              </a:ext>
            </a:extLst>
          </p:cNvPr>
          <p:cNvSpPr/>
          <p:nvPr/>
        </p:nvSpPr>
        <p:spPr>
          <a:xfrm flipH="1">
            <a:off x="1318755" y="2142474"/>
            <a:ext cx="2819481" cy="1181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C6E36-D45E-93AF-8289-C213F47E731C}"/>
              </a:ext>
            </a:extLst>
          </p:cNvPr>
          <p:cNvSpPr txBox="1"/>
          <p:nvPr/>
        </p:nvSpPr>
        <p:spPr>
          <a:xfrm>
            <a:off x="1080655" y="1160716"/>
            <a:ext cx="370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In </a:t>
            </a:r>
            <a:r>
              <a:rPr lang="cs-CZ" sz="1200" dirty="0" err="1"/>
              <a:t>industrial</a:t>
            </a:r>
            <a:r>
              <a:rPr lang="cs-CZ" sz="1200" dirty="0"/>
              <a:t> </a:t>
            </a:r>
            <a:r>
              <a:rPr lang="cs-CZ" sz="1200" dirty="0" err="1"/>
              <a:t>production</a:t>
            </a:r>
            <a:r>
              <a:rPr lang="cs-CZ" sz="1200" dirty="0"/>
              <a:t>, </a:t>
            </a:r>
            <a:r>
              <a:rPr lang="cs-CZ" sz="1200" dirty="0" err="1"/>
              <a:t>gases</a:t>
            </a:r>
            <a:r>
              <a:rPr lang="cs-CZ" sz="1200" dirty="0"/>
              <a:t> </a:t>
            </a:r>
            <a:r>
              <a:rPr lang="cs-CZ" sz="1200" dirty="0" err="1"/>
              <a:t>that</a:t>
            </a:r>
            <a:r>
              <a:rPr lang="cs-CZ" sz="1200" dirty="0"/>
              <a:t> </a:t>
            </a:r>
            <a:r>
              <a:rPr lang="cs-CZ" sz="1200" dirty="0" err="1"/>
              <a:t>form</a:t>
            </a:r>
            <a:r>
              <a:rPr lang="cs-CZ" sz="1200" dirty="0"/>
              <a:t> </a:t>
            </a:r>
            <a:r>
              <a:rPr lang="cs-CZ" sz="1200" dirty="0" err="1"/>
              <a:t>metastable</a:t>
            </a:r>
            <a:r>
              <a:rPr lang="cs-CZ" sz="1200" dirty="0"/>
              <a:t> </a:t>
            </a:r>
            <a:r>
              <a:rPr lang="cs-CZ" sz="1200" dirty="0" err="1"/>
              <a:t>excited</a:t>
            </a:r>
            <a:r>
              <a:rPr lang="cs-CZ" sz="1200" dirty="0"/>
              <a:t> species are </a:t>
            </a:r>
            <a:r>
              <a:rPr lang="cs-CZ" sz="1200" dirty="0" err="1"/>
              <a:t>often</a:t>
            </a:r>
            <a:r>
              <a:rPr lang="cs-CZ" sz="1200" dirty="0"/>
              <a:t> </a:t>
            </a:r>
            <a:r>
              <a:rPr lang="cs-CZ" sz="1200" dirty="0" err="1"/>
              <a:t>added</a:t>
            </a:r>
            <a:r>
              <a:rPr lang="cs-CZ" sz="1200" dirty="0"/>
              <a:t>, </a:t>
            </a:r>
            <a:r>
              <a:rPr lang="cs-CZ" sz="1200" dirty="0" err="1"/>
              <a:t>further</a:t>
            </a:r>
            <a:r>
              <a:rPr lang="cs-CZ" sz="1200" dirty="0"/>
              <a:t> </a:t>
            </a:r>
            <a:r>
              <a:rPr lang="cs-CZ" sz="1200" dirty="0" err="1"/>
              <a:t>enhancing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dissociation</a:t>
            </a:r>
            <a:r>
              <a:rPr lang="cs-CZ" sz="1200" dirty="0"/>
              <a:t> </a:t>
            </a:r>
            <a:r>
              <a:rPr lang="cs-CZ" sz="1200" dirty="0" err="1"/>
              <a:t>rate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oxygen by plasma.</a:t>
            </a:r>
            <a:endParaRPr lang="en-CZ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DA096-53C7-2395-CD8F-64BA35790F7C}"/>
              </a:ext>
            </a:extLst>
          </p:cNvPr>
          <p:cNvSpPr txBox="1"/>
          <p:nvPr/>
        </p:nvSpPr>
        <p:spPr>
          <a:xfrm>
            <a:off x="1167893" y="3862441"/>
            <a:ext cx="2489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</a:t>
            </a:r>
            <a:r>
              <a:rPr lang="en-CZ" sz="1400" dirty="0"/>
              <a:t>icrodischarge in pure oxygen</a:t>
            </a:r>
          </a:p>
        </p:txBody>
      </p:sp>
    </p:spTree>
    <p:extLst>
      <p:ext uri="{BB962C8B-B14F-4D97-AF65-F5344CB8AC3E}">
        <p14:creationId xmlns:p14="http://schemas.microsoft.com/office/powerpoint/2010/main" val="461087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Ozone </a:t>
            </a:r>
            <a:r>
              <a:rPr lang="cs-CZ" sz="2000" dirty="0" err="1">
                <a:solidFill>
                  <a:schemeClr val="tx2"/>
                </a:solidFill>
              </a:rPr>
              <a:t>production</a:t>
            </a:r>
            <a:r>
              <a:rPr lang="cs-CZ" sz="2000" dirty="0">
                <a:solidFill>
                  <a:schemeClr val="tx2"/>
                </a:solidFill>
              </a:rPr>
              <a:t> – </a:t>
            </a:r>
            <a:r>
              <a:rPr lang="cs-CZ" sz="2000" dirty="0" err="1">
                <a:solidFill>
                  <a:schemeClr val="tx2"/>
                </a:solidFill>
              </a:rPr>
              <a:t>an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industrial</a:t>
            </a:r>
            <a:r>
              <a:rPr lang="cs-CZ" sz="2000" dirty="0">
                <a:solidFill>
                  <a:schemeClr val="tx2"/>
                </a:solidFill>
              </a:rPr>
              <a:t> setup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CD2E92-98F0-FC70-5048-3E50341F5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93" y="1103371"/>
            <a:ext cx="4840514" cy="2296594"/>
          </a:xfrm>
          <a:prstGeom prst="rect">
            <a:avLst/>
          </a:prstGeom>
        </p:spPr>
      </p:pic>
      <p:pic>
        <p:nvPicPr>
          <p:cNvPr id="6" name="Picture 5" descr="A picture containing indoor, armor&#10;&#10;Description automatically generated">
            <a:extLst>
              <a:ext uri="{FF2B5EF4-FFF2-40B4-BE49-F238E27FC236}">
                <a16:creationId xmlns:a16="http://schemas.microsoft.com/office/drawing/2014/main" id="{E7B4B4CE-618D-94A0-5FA7-01976D923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974" y="2830222"/>
            <a:ext cx="3137601" cy="2091734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9D1ADE2E-05E9-57D2-7ABC-D455447B7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289" y="3578632"/>
            <a:ext cx="3649786" cy="2686648"/>
          </a:xfrm>
          <a:prstGeom prst="rect">
            <a:avLst/>
          </a:prstGeom>
        </p:spPr>
      </p:pic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A64618F-6511-D670-3101-E9D6F9EE2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096" y="2171849"/>
            <a:ext cx="1581611" cy="5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53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Surface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processing</a:t>
            </a:r>
            <a:endParaRPr lang="cs-CZ" sz="20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DBD97-FEAA-136E-9A94-1B55C8D5C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63" y="1361952"/>
            <a:ext cx="3222170" cy="1611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7B307-FF23-826C-DA3D-89652B8C9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647" y="957941"/>
            <a:ext cx="1687483" cy="2340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71E05C-3768-9198-8E17-914802465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615" y="1687435"/>
            <a:ext cx="3913537" cy="1232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02FD77-D85F-8692-0E62-5EE8017D6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28" y="3828217"/>
            <a:ext cx="4572907" cy="2141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B87C64-3885-7F73-FA9E-FD00A844B0F7}"/>
              </a:ext>
            </a:extLst>
          </p:cNvPr>
          <p:cNvSpPr txBox="1"/>
          <p:nvPr/>
        </p:nvSpPr>
        <p:spPr>
          <a:xfrm>
            <a:off x="5758192" y="1347747"/>
            <a:ext cx="3098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</a:t>
            </a:r>
            <a:r>
              <a:rPr lang="en-CZ" sz="1200" dirty="0"/>
              <a:t>ro reaktivní plyny a depozice (Massines 2012)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9A3B13-6097-00F3-1C0F-6972220E4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2119" y="3589701"/>
            <a:ext cx="3152900" cy="29730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13C15E-050C-4429-7E03-7E99D23F406D}"/>
              </a:ext>
            </a:extLst>
          </p:cNvPr>
          <p:cNvSpPr txBox="1"/>
          <p:nvPr/>
        </p:nvSpPr>
        <p:spPr>
          <a:xfrm>
            <a:off x="5147130" y="3303310"/>
            <a:ext cx="3928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změna kontaktního úhlu, PET povrch, DCSBD </a:t>
            </a:r>
            <a:r>
              <a:rPr lang="en-CZ" sz="1200" dirty="0"/>
              <a:t>(Homola 2017)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8AD1F4-267A-D130-96A1-F31A9DF1A659}"/>
              </a:ext>
            </a:extLst>
          </p:cNvPr>
          <p:cNvSpPr txBox="1"/>
          <p:nvPr/>
        </p:nvSpPr>
        <p:spPr>
          <a:xfrm>
            <a:off x="346317" y="3551218"/>
            <a:ext cx="4741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DCSBD – in-line opracování, no-</a:t>
            </a:r>
            <a:r>
              <a:rPr lang="cs-CZ" sz="1200" dirty="0" err="1"/>
              <a:t>pinholing</a:t>
            </a:r>
            <a:r>
              <a:rPr lang="cs-CZ" sz="1200" dirty="0"/>
              <a:t>, i tepelně citlivé povrchy/vzorky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145153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Barrier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discharge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fundamentals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713416" y="989577"/>
            <a:ext cx="78804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A barrier discharge is characterized by the fact that there is a dielectric between the electrodes, preventing the formation of a conductive channel – an electrical short cannot occur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Some fundamental configs (Brandenburg 2017):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Often filamentary, here is a glow discharge at the atm. pressure: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5666D9-C8A2-2605-5D5A-F96229044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64" y="2646616"/>
            <a:ext cx="2758069" cy="18011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9D2178-15DD-345F-8906-CA005C967625}"/>
              </a:ext>
            </a:extLst>
          </p:cNvPr>
          <p:cNvSpPr/>
          <p:nvPr/>
        </p:nvSpPr>
        <p:spPr>
          <a:xfrm>
            <a:off x="1318755" y="2744589"/>
            <a:ext cx="1379516" cy="1589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4CEC68-D6FE-FA8E-4AAB-8C759B6DF81A}"/>
              </a:ext>
            </a:extLst>
          </p:cNvPr>
          <p:cNvCxnSpPr>
            <a:cxnSpLocks/>
          </p:cNvCxnSpPr>
          <p:nvPr/>
        </p:nvCxnSpPr>
        <p:spPr>
          <a:xfrm flipH="1">
            <a:off x="2024020" y="2333134"/>
            <a:ext cx="547753" cy="4114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9E3673F-0BC2-03CD-4A61-FDFB43997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641" y="1917084"/>
            <a:ext cx="3894818" cy="30153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C98A00-E2ED-7567-0EA4-E7D05B9B2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496" y="5418882"/>
            <a:ext cx="5735584" cy="100973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BADBE74-51D1-7F50-E5C6-5F509D5748C6}"/>
              </a:ext>
            </a:extLst>
          </p:cNvPr>
          <p:cNvCxnSpPr>
            <a:cxnSpLocks/>
          </p:cNvCxnSpPr>
          <p:nvPr/>
        </p:nvCxnSpPr>
        <p:spPr>
          <a:xfrm>
            <a:off x="6770914" y="5750141"/>
            <a:ext cx="0" cy="38940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3F1AAB4-2148-D215-8C77-8E4A6638C5B9}"/>
              </a:ext>
            </a:extLst>
          </p:cNvPr>
          <p:cNvSpPr txBox="1"/>
          <p:nvPr/>
        </p:nvSpPr>
        <p:spPr>
          <a:xfrm>
            <a:off x="6752588" y="5806341"/>
            <a:ext cx="6095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cs typeface="Times New Roman"/>
              </a:rPr>
              <a:t>4 mm</a:t>
            </a:r>
            <a:endParaRPr lang="en-CZ" sz="1200" dirty="0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0516DD-376D-1372-3AC0-E028022E3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745" y="3468036"/>
            <a:ext cx="1905000" cy="9479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D28F9C-ED11-6DFA-FED9-25344AB32C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6191" y="2160942"/>
            <a:ext cx="1305924" cy="97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5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Excimer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light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sources</a:t>
            </a:r>
            <a:endParaRPr lang="cs-CZ" sz="20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96858-6BA4-69D7-A54A-A1DA08DE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088" y="987760"/>
            <a:ext cx="6400800" cy="783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A6E3D-8540-C1A3-EEE4-8F2FD5412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688" y="1975430"/>
            <a:ext cx="6705600" cy="745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B241D4-2553-692C-C03A-4DA4B6242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27" y="3036942"/>
            <a:ext cx="4327161" cy="1781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0B92C5-06B9-46E3-96BB-560878A91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4427" y="3115818"/>
            <a:ext cx="3702049" cy="1585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897D39-0489-D00C-ABE5-BC5A7D15B25B}"/>
              </a:ext>
            </a:extLst>
          </p:cNvPr>
          <p:cNvSpPr txBox="1"/>
          <p:nvPr/>
        </p:nvSpPr>
        <p:spPr>
          <a:xfrm>
            <a:off x="1864985" y="5134648"/>
            <a:ext cx="5414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cs typeface="Times New Roman"/>
              </a:rPr>
              <a:t>Very intense UV </a:t>
            </a:r>
            <a:r>
              <a:rPr lang="cs-CZ" sz="1600" dirty="0" err="1">
                <a:cs typeface="Times New Roman"/>
              </a:rPr>
              <a:t>light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sources</a:t>
            </a:r>
            <a:endParaRPr lang="cs-CZ" sz="16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 err="1">
                <a:cs typeface="Times New Roman"/>
              </a:rPr>
              <a:t>surface</a:t>
            </a:r>
            <a:r>
              <a:rPr lang="cs-CZ" sz="1600" dirty="0">
                <a:cs typeface="Times New Roman"/>
              </a:rPr>
              <a:t> and </a:t>
            </a:r>
            <a:r>
              <a:rPr lang="cs-CZ" sz="1600" dirty="0" err="1">
                <a:cs typeface="Times New Roman"/>
              </a:rPr>
              <a:t>water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cleaning</a:t>
            </a:r>
            <a:r>
              <a:rPr lang="cs-CZ" sz="1600" dirty="0">
                <a:cs typeface="Times New Roman"/>
              </a:rPr>
              <a:t> by UV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>
                <a:cs typeface="Times New Roman"/>
              </a:rPr>
              <a:t>UV </a:t>
            </a:r>
            <a:r>
              <a:rPr lang="cs-CZ" sz="1600" dirty="0" err="1">
                <a:cs typeface="Times New Roman"/>
              </a:rPr>
              <a:t>curing</a:t>
            </a:r>
            <a:r>
              <a:rPr lang="cs-CZ" sz="1600" dirty="0">
                <a:cs typeface="Times New Roman"/>
              </a:rPr>
              <a:t> and </a:t>
            </a:r>
            <a:r>
              <a:rPr lang="cs-CZ" sz="1600" dirty="0" err="1">
                <a:cs typeface="Times New Roman"/>
              </a:rPr>
              <a:t>photopolymerization</a:t>
            </a:r>
            <a:endParaRPr lang="cs-CZ" sz="16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 err="1">
                <a:cs typeface="Times New Roman"/>
              </a:rPr>
              <a:t>excimer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lasers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for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semiconductor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applications</a:t>
            </a:r>
            <a:endParaRPr lang="cs-CZ" sz="16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0315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Excimer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light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sources</a:t>
            </a:r>
            <a:endParaRPr lang="cs-CZ" sz="20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BC5C3-CA00-0306-9E44-4D0A0EC2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3" y="1564196"/>
            <a:ext cx="2784021" cy="1796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E7771B-5730-7B8D-581A-06769D55B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553" y="1302412"/>
            <a:ext cx="2784021" cy="2058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B49923-5E7C-B5B1-7366-317503D27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187" y="2539143"/>
            <a:ext cx="3175907" cy="2144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965251-B917-4CA4-8A20-25080B160B09}"/>
              </a:ext>
            </a:extLst>
          </p:cNvPr>
          <p:cNvSpPr txBox="1"/>
          <p:nvPr/>
        </p:nvSpPr>
        <p:spPr>
          <a:xfrm>
            <a:off x="1864985" y="5134648"/>
            <a:ext cx="5414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cs typeface="Times New Roman"/>
              </a:rPr>
              <a:t>Very intense UV </a:t>
            </a:r>
            <a:r>
              <a:rPr lang="cs-CZ" sz="1600" dirty="0" err="1">
                <a:cs typeface="Times New Roman"/>
              </a:rPr>
              <a:t>light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sources</a:t>
            </a:r>
            <a:endParaRPr lang="cs-CZ" sz="16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 err="1">
                <a:cs typeface="Times New Roman"/>
              </a:rPr>
              <a:t>surface</a:t>
            </a:r>
            <a:r>
              <a:rPr lang="cs-CZ" sz="1600" dirty="0">
                <a:cs typeface="Times New Roman"/>
              </a:rPr>
              <a:t> and </a:t>
            </a:r>
            <a:r>
              <a:rPr lang="cs-CZ" sz="1600" dirty="0" err="1">
                <a:cs typeface="Times New Roman"/>
              </a:rPr>
              <a:t>water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cleaning</a:t>
            </a:r>
            <a:r>
              <a:rPr lang="cs-CZ" sz="1600" dirty="0">
                <a:cs typeface="Times New Roman"/>
              </a:rPr>
              <a:t> by UV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>
                <a:cs typeface="Times New Roman"/>
              </a:rPr>
              <a:t>UV </a:t>
            </a:r>
            <a:r>
              <a:rPr lang="cs-CZ" sz="1600" dirty="0" err="1">
                <a:cs typeface="Times New Roman"/>
              </a:rPr>
              <a:t>curing</a:t>
            </a:r>
            <a:r>
              <a:rPr lang="cs-CZ" sz="1600" dirty="0">
                <a:cs typeface="Times New Roman"/>
              </a:rPr>
              <a:t> and </a:t>
            </a:r>
            <a:r>
              <a:rPr lang="cs-CZ" sz="1600" dirty="0" err="1">
                <a:cs typeface="Times New Roman"/>
              </a:rPr>
              <a:t>photopolymerization</a:t>
            </a:r>
            <a:endParaRPr lang="cs-CZ" sz="16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 err="1">
                <a:cs typeface="Times New Roman"/>
              </a:rPr>
              <a:t>excimer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lasers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for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semiconductor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applications</a:t>
            </a:r>
            <a:endParaRPr lang="cs-CZ" sz="16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1454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C6ED0-83BE-FAA9-93BE-E1176A82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54589-9A71-754C-DED8-D655F7450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Z" sz="2400" dirty="0"/>
              <a:t>What is a DBD and what are its various arrangements</a:t>
            </a:r>
          </a:p>
          <a:p>
            <a:endParaRPr lang="en-CZ" sz="2400" dirty="0"/>
          </a:p>
          <a:p>
            <a:r>
              <a:rPr lang="en-CZ" sz="2400" dirty="0"/>
              <a:t>Where is the voltage drop in DBDs, what are the methods for accurately measuring plasma power and voltage?</a:t>
            </a:r>
          </a:p>
          <a:p>
            <a:endParaRPr lang="en-CZ" sz="2400" dirty="0"/>
          </a:p>
          <a:p>
            <a:r>
              <a:rPr lang="en-CZ" sz="2400" dirty="0"/>
              <a:t>What are some methods of DBD diagnostics.</a:t>
            </a:r>
          </a:p>
          <a:p>
            <a:endParaRPr lang="en-CZ" sz="2400" dirty="0"/>
          </a:p>
          <a:p>
            <a:r>
              <a:rPr lang="en-CZ" sz="2400" dirty="0"/>
              <a:t>DBD applications</a:t>
            </a:r>
          </a:p>
        </p:txBody>
      </p:sp>
    </p:spTree>
    <p:extLst>
      <p:ext uri="{BB962C8B-B14F-4D97-AF65-F5344CB8AC3E}">
        <p14:creationId xmlns:p14="http://schemas.microsoft.com/office/powerpoint/2010/main" val="894023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General </a:t>
            </a:r>
            <a:r>
              <a:rPr lang="cs-CZ" sz="2000" dirty="0" err="1">
                <a:solidFill>
                  <a:schemeClr val="tx2"/>
                </a:solidFill>
              </a:rPr>
              <a:t>barrier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discharge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mechanism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733964" y="1086087"/>
            <a:ext cx="78804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(Dielectric) barrier discharge occurs between electrodes, at least one of which is covered by a dielectric.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An important driver for DBD formation is charge accumulation on the dielectric.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When described by an equivalent circuit, it behaves like a capacitor.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Due to the dielectric, it </a:t>
            </a:r>
            <a:r>
              <a:rPr lang="en-US" sz="1400" b="1" dirty="0">
                <a:cs typeface="Times New Roman"/>
              </a:rPr>
              <a:t>always has to be driven by an AC field</a:t>
            </a: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6C9A1D-9931-A35C-F78E-75B0F902C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243" y="2973275"/>
            <a:ext cx="6237514" cy="23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90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Dielectric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barrier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discharge</a:t>
            </a:r>
            <a:r>
              <a:rPr lang="cs-CZ" sz="2000" dirty="0">
                <a:solidFill>
                  <a:schemeClr val="tx2"/>
                </a:solidFill>
              </a:rPr>
              <a:t> – </a:t>
            </a:r>
            <a:r>
              <a:rPr lang="cs-CZ" sz="2000" dirty="0" err="1">
                <a:solidFill>
                  <a:schemeClr val="tx2"/>
                </a:solidFill>
              </a:rPr>
              <a:t>ancient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history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893982" y="1441485"/>
            <a:ext cx="788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Ancient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history</a:t>
            </a:r>
            <a:r>
              <a:rPr lang="cs-CZ" sz="1200" dirty="0">
                <a:cs typeface="Times New Roman"/>
              </a:rPr>
              <a:t> - </a:t>
            </a:r>
            <a:r>
              <a:rPr lang="cs-CZ" sz="1200" dirty="0" err="1">
                <a:cs typeface="Times New Roman"/>
              </a:rPr>
              <a:t>G.C.Lichtenberg</a:t>
            </a:r>
            <a:r>
              <a:rPr lang="cs-CZ" sz="1200" dirty="0">
                <a:cs typeface="Times New Roman"/>
              </a:rPr>
              <a:t> (1777):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D65A5C-D8B4-CE26-0E40-CDFD8FFFE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831" y="2255708"/>
            <a:ext cx="3902844" cy="40749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FD6CF8-3505-A871-3A1D-361770A33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52" y="2255708"/>
            <a:ext cx="3081766" cy="407491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DDD98F0-8C5A-DE6E-7F83-9B06EC09CA5B}"/>
              </a:ext>
            </a:extLst>
          </p:cNvPr>
          <p:cNvGrpSpPr/>
          <p:nvPr/>
        </p:nvGrpSpPr>
        <p:grpSpPr>
          <a:xfrm>
            <a:off x="5444712" y="955456"/>
            <a:ext cx="3411764" cy="1179473"/>
            <a:chOff x="5444712" y="1086087"/>
            <a:chExt cx="3411764" cy="11794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CD3E94-CEC4-BE8B-FEB2-7586654DF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4712" y="1086087"/>
              <a:ext cx="3411764" cy="117947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617523-F958-5CC4-AFA7-E7D600EEF904}"/>
                </a:ext>
              </a:extLst>
            </p:cNvPr>
            <p:cNvSpPr/>
            <p:nvPr/>
          </p:nvSpPr>
          <p:spPr>
            <a:xfrm>
              <a:off x="7652657" y="1534886"/>
              <a:ext cx="961772" cy="140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629B74-F7D3-A431-19AB-52C37AACD702}"/>
                </a:ext>
              </a:extLst>
            </p:cNvPr>
            <p:cNvSpPr txBox="1"/>
            <p:nvPr/>
          </p:nvSpPr>
          <p:spPr>
            <a:xfrm>
              <a:off x="7882610" y="1464394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Z" sz="800" dirty="0"/>
                <a:t>dust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805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1 at 23.26.19.png">
            <a:extLst>
              <a:ext uri="{FF2B5EF4-FFF2-40B4-BE49-F238E27FC236}">
                <a16:creationId xmlns:a16="http://schemas.microsoft.com/office/drawing/2014/main" id="{7EDE1F1D-43F4-8B5E-8D0F-2560D8966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539712"/>
            <a:ext cx="3010522" cy="1991370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209178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Brief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history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the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dielectric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barrier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discharge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4521099" y="931946"/>
            <a:ext cx="4042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>
                <a:cs typeface="Times New Roman"/>
              </a:rPr>
              <a:t>Ozone </a:t>
            </a:r>
            <a:r>
              <a:rPr lang="cs-CZ" sz="1600" dirty="0" err="1">
                <a:cs typeface="Times New Roman"/>
              </a:rPr>
              <a:t>generation</a:t>
            </a:r>
            <a:r>
              <a:rPr lang="cs-CZ" sz="1600" dirty="0">
                <a:cs typeface="Times New Roman"/>
              </a:rPr>
              <a:t>, </a:t>
            </a:r>
            <a:r>
              <a:rPr lang="cs-CZ" sz="1600" dirty="0" err="1">
                <a:cs typeface="Times New Roman"/>
              </a:rPr>
              <a:t>Lichtenberg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figures</a:t>
            </a:r>
            <a:r>
              <a:rPr lang="cs-CZ" sz="1600" dirty="0">
                <a:cs typeface="Times New Roman"/>
              </a:rPr>
              <a:t>, </a:t>
            </a:r>
            <a:r>
              <a:rPr lang="cs-CZ" sz="1600" dirty="0" err="1">
                <a:cs typeface="Times New Roman"/>
              </a:rPr>
              <a:t>streak</a:t>
            </a:r>
            <a:r>
              <a:rPr lang="cs-CZ" sz="1600" dirty="0">
                <a:cs typeface="Times New Roman"/>
              </a:rPr>
              <a:t> </a:t>
            </a:r>
            <a:r>
              <a:rPr lang="cs-CZ" sz="1600" dirty="0" err="1">
                <a:cs typeface="Times New Roman"/>
              </a:rPr>
              <a:t>measurements</a:t>
            </a:r>
            <a:r>
              <a:rPr lang="cs-CZ" sz="1600" dirty="0">
                <a:cs typeface="Times New Roman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35FB4-8EC9-4E5C-554B-5F68B1A5A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010501"/>
            <a:ext cx="3284968" cy="1342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F9B2E-7E91-A401-86B5-F83C09E49294}"/>
              </a:ext>
            </a:extLst>
          </p:cNvPr>
          <p:cNvSpPr txBox="1"/>
          <p:nvPr/>
        </p:nvSpPr>
        <p:spPr>
          <a:xfrm>
            <a:off x="-379745" y="619628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cs typeface="Times New Roman"/>
              </a:rPr>
              <a:t>W. Siemens 1857 and Buss 1932, </a:t>
            </a:r>
            <a:r>
              <a:rPr lang="en-US" sz="1200" dirty="0" err="1">
                <a:cs typeface="Times New Roman"/>
              </a:rPr>
              <a:t>Klemenc</a:t>
            </a:r>
            <a:r>
              <a:rPr lang="en-US" sz="1200" dirty="0">
                <a:cs typeface="Times New Roman"/>
              </a:rPr>
              <a:t> 1937, Manley 1943, </a:t>
            </a:r>
            <a:r>
              <a:rPr lang="en-US" sz="1200" dirty="0" err="1">
                <a:cs typeface="Times New Roman"/>
              </a:rPr>
              <a:t>Samoilovich</a:t>
            </a:r>
            <a:r>
              <a:rPr lang="en-US" sz="1200" dirty="0">
                <a:cs typeface="Times New Roman"/>
              </a:rPr>
              <a:t> 1966, </a:t>
            </a:r>
          </a:p>
          <a:p>
            <a:pPr algn="r"/>
            <a:r>
              <a:rPr lang="en-US" sz="1200" dirty="0" err="1">
                <a:cs typeface="Times New Roman"/>
              </a:rPr>
              <a:t>Gibalov</a:t>
            </a:r>
            <a:r>
              <a:rPr lang="en-US" sz="1200" dirty="0">
                <a:cs typeface="Times New Roman"/>
              </a:rPr>
              <a:t> 1981, Eliasson, </a:t>
            </a:r>
            <a:r>
              <a:rPr lang="en-US" sz="1200" dirty="0" err="1">
                <a:cs typeface="Times New Roman"/>
              </a:rPr>
              <a:t>Kogelschatz</a:t>
            </a:r>
            <a:r>
              <a:rPr lang="en-US" sz="1200" dirty="0">
                <a:cs typeface="Times New Roman"/>
              </a:rPr>
              <a:t> 1983, Heuser 1985, Okazaki 1993, Zhu, Hidaka 1996, </a:t>
            </a:r>
            <a:r>
              <a:rPr lang="en-US" sz="1200" dirty="0" err="1">
                <a:cs typeface="Times New Roman"/>
              </a:rPr>
              <a:t>Guikema</a:t>
            </a:r>
            <a:r>
              <a:rPr lang="en-US" sz="1200" dirty="0">
                <a:cs typeface="Times New Roman"/>
              </a:rPr>
              <a:t> 2000, Kozlov 2001, Wagner 2010</a:t>
            </a:r>
          </a:p>
        </p:txBody>
      </p:sp>
      <p:pic>
        <p:nvPicPr>
          <p:cNvPr id="9" name="Picture 8" descr="Screen Shot 2016-11-22 at 21.18.07.png">
            <a:extLst>
              <a:ext uri="{FF2B5EF4-FFF2-40B4-BE49-F238E27FC236}">
                <a16:creationId xmlns:a16="http://schemas.microsoft.com/office/drawing/2014/main" id="{51AE2C4F-547F-D002-916F-2C1BA1B3D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4" y="3132555"/>
            <a:ext cx="2368028" cy="1315924"/>
          </a:xfrm>
          <a:prstGeom prst="rect">
            <a:avLst/>
          </a:prstGeom>
        </p:spPr>
      </p:pic>
      <p:pic>
        <p:nvPicPr>
          <p:cNvPr id="10" name="Picture 9" descr="Screen Shot 2017-02-22 at 22.13.59.png">
            <a:extLst>
              <a:ext uri="{FF2B5EF4-FFF2-40B4-BE49-F238E27FC236}">
                <a16:creationId xmlns:a16="http://schemas.microsoft.com/office/drawing/2014/main" id="{CC985719-AD10-4494-2B10-A692040E7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4" y="4409301"/>
            <a:ext cx="2916591" cy="1594261"/>
          </a:xfrm>
          <a:prstGeom prst="rect">
            <a:avLst/>
          </a:prstGeom>
        </p:spPr>
      </p:pic>
      <p:pic>
        <p:nvPicPr>
          <p:cNvPr id="4" name="Picture 3" descr="Screen Shot 2016-11-22 at 21.16.28.png">
            <a:extLst>
              <a:ext uri="{FF2B5EF4-FFF2-40B4-BE49-F238E27FC236}">
                <a16:creationId xmlns:a16="http://schemas.microsoft.com/office/drawing/2014/main" id="{7FD0CBF3-B367-AA83-E8F5-FAAEC1AE55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45" y="2622322"/>
            <a:ext cx="2839655" cy="1808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5C44A-876F-77EE-6A90-9B64034F4E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8419" y="4583286"/>
            <a:ext cx="5138057" cy="14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63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tx2"/>
                </a:solidFill>
              </a:rPr>
              <a:t>Initial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observations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of</a:t>
            </a:r>
            <a:r>
              <a:rPr lang="cs-CZ" sz="2000" dirty="0">
                <a:solidFill>
                  <a:schemeClr val="tx2"/>
                </a:solidFill>
              </a:rPr>
              <a:t> DBD </a:t>
            </a:r>
            <a:r>
              <a:rPr lang="cs-CZ" sz="2000" dirty="0" err="1">
                <a:solidFill>
                  <a:schemeClr val="tx2"/>
                </a:solidFill>
              </a:rPr>
              <a:t>discharges</a:t>
            </a:r>
            <a:endParaRPr lang="cs-CZ" sz="2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C481-DCBB-9008-CB62-C79E4A1E8D62}"/>
              </a:ext>
            </a:extLst>
          </p:cNvPr>
          <p:cNvSpPr txBox="1"/>
          <p:nvPr/>
        </p:nvSpPr>
        <p:spPr>
          <a:xfrm>
            <a:off x="590138" y="832105"/>
            <a:ext cx="8399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Optical</a:t>
            </a:r>
            <a:r>
              <a:rPr lang="cs-CZ" sz="1200" dirty="0">
                <a:cs typeface="Times New Roman"/>
              </a:rPr>
              <a:t> and </a:t>
            </a:r>
            <a:r>
              <a:rPr lang="cs-CZ" sz="1200" dirty="0" err="1">
                <a:cs typeface="Times New Roman"/>
              </a:rPr>
              <a:t>electrical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studies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historically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performed</a:t>
            </a:r>
            <a:r>
              <a:rPr lang="cs-CZ" sz="1200" dirty="0">
                <a:cs typeface="Times New Roman"/>
              </a:rPr>
              <a:t> in </a:t>
            </a:r>
            <a:r>
              <a:rPr lang="cs-CZ" sz="1200" dirty="0" err="1">
                <a:cs typeface="Times New Roman"/>
              </a:rPr>
              <a:t>Aachen</a:t>
            </a:r>
            <a:r>
              <a:rPr lang="cs-CZ" sz="1200" dirty="0">
                <a:cs typeface="Times New Roman"/>
              </a:rPr>
              <a:t> (</a:t>
            </a:r>
            <a:r>
              <a:rPr lang="cs-CZ" sz="1200" dirty="0" err="1">
                <a:cs typeface="Times New Roman"/>
              </a:rPr>
              <a:t>Pietsch</a:t>
            </a:r>
            <a:r>
              <a:rPr lang="cs-CZ" sz="1200" dirty="0">
                <a:cs typeface="Times New Roman"/>
              </a:rPr>
              <a:t>, </a:t>
            </a:r>
            <a:r>
              <a:rPr lang="cs-CZ" sz="1200" dirty="0" err="1">
                <a:cs typeface="Times New Roman"/>
              </a:rPr>
              <a:t>Heuser</a:t>
            </a:r>
            <a:r>
              <a:rPr lang="cs-CZ" sz="1200" dirty="0">
                <a:cs typeface="Times New Roman"/>
              </a:rPr>
              <a:t>, </a:t>
            </a:r>
            <a:r>
              <a:rPr lang="cs-CZ" sz="1200" dirty="0" err="1">
                <a:cs typeface="Times New Roman"/>
              </a:rPr>
              <a:t>Gibalov</a:t>
            </a:r>
            <a:r>
              <a:rPr lang="cs-CZ" sz="1200" dirty="0">
                <a:cs typeface="Times New Roman"/>
              </a:rPr>
              <a:t>) and in ABB (</a:t>
            </a:r>
            <a:r>
              <a:rPr lang="cs-CZ" sz="1200" dirty="0" err="1">
                <a:cs typeface="Times New Roman"/>
              </a:rPr>
              <a:t>Hirth</a:t>
            </a:r>
            <a:r>
              <a:rPr lang="cs-CZ" sz="1200" dirty="0">
                <a:cs typeface="Times New Roman"/>
              </a:rPr>
              <a:t>, </a:t>
            </a:r>
            <a:r>
              <a:rPr lang="cs-CZ" sz="1200" dirty="0" err="1">
                <a:cs typeface="Times New Roman"/>
              </a:rPr>
              <a:t>Kogelschatz</a:t>
            </a:r>
            <a:r>
              <a:rPr lang="cs-CZ" sz="1200" dirty="0">
                <a:cs typeface="Times New Roman"/>
              </a:rPr>
              <a:t>, </a:t>
            </a:r>
            <a:r>
              <a:rPr lang="cs-CZ" sz="1200" dirty="0" err="1">
                <a:cs typeface="Times New Roman"/>
              </a:rPr>
              <a:t>Eliasson</a:t>
            </a:r>
            <a:r>
              <a:rPr lang="cs-CZ" sz="1200" dirty="0">
                <a:cs typeface="Times New Roman"/>
              </a:rPr>
              <a:t>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92E07-2B69-302F-95F6-CA5191390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469" y="1751556"/>
            <a:ext cx="3064726" cy="1921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5658A8-16A7-A9D9-57F9-1D24F2099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87" y="3711081"/>
            <a:ext cx="3258658" cy="28317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82A4BD-007B-EFCC-4B26-994A95A6125E}"/>
              </a:ext>
            </a:extLst>
          </p:cNvPr>
          <p:cNvSpPr/>
          <p:nvPr/>
        </p:nvSpPr>
        <p:spPr>
          <a:xfrm>
            <a:off x="2397036" y="3534824"/>
            <a:ext cx="508000" cy="31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567D48-673E-6653-1B3A-0323D6D75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156" y="1965156"/>
            <a:ext cx="3706705" cy="42022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C0173C-7E33-1D51-8F38-1B75502DBBD2}"/>
              </a:ext>
            </a:extLst>
          </p:cNvPr>
          <p:cNvSpPr txBox="1"/>
          <p:nvPr/>
        </p:nvSpPr>
        <p:spPr>
          <a:xfrm>
            <a:off x="5142636" y="1779300"/>
            <a:ext cx="2726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Streak</a:t>
            </a:r>
            <a:r>
              <a:rPr lang="cs-CZ" sz="1200" dirty="0"/>
              <a:t> </a:t>
            </a:r>
            <a:r>
              <a:rPr lang="cs-CZ" sz="1200" dirty="0" err="1"/>
              <a:t>camera</a:t>
            </a:r>
            <a:r>
              <a:rPr lang="cs-CZ" sz="1200" dirty="0"/>
              <a:t> – </a:t>
            </a:r>
            <a:r>
              <a:rPr lang="cs-CZ" sz="1200" dirty="0" err="1"/>
              <a:t>pulsed</a:t>
            </a:r>
            <a:r>
              <a:rPr lang="cs-CZ" sz="1200" dirty="0"/>
              <a:t> </a:t>
            </a:r>
            <a:r>
              <a:rPr lang="cs-CZ" sz="1200" dirty="0" err="1"/>
              <a:t>barrier</a:t>
            </a:r>
            <a:r>
              <a:rPr lang="cs-CZ" sz="1200" dirty="0"/>
              <a:t> </a:t>
            </a:r>
            <a:r>
              <a:rPr lang="cs-CZ" sz="1200" dirty="0" err="1"/>
              <a:t>discharge</a:t>
            </a:r>
            <a:endParaRPr lang="en-CZ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9B57B0-3CB5-FF68-188B-E900D4863EBF}"/>
              </a:ext>
            </a:extLst>
          </p:cNvPr>
          <p:cNvSpPr txBox="1"/>
          <p:nvPr/>
        </p:nvSpPr>
        <p:spPr>
          <a:xfrm>
            <a:off x="1905393" y="1503345"/>
            <a:ext cx="1373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200" dirty="0"/>
              <a:t>Lichtenberg figures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85C9DF-826E-8566-6C7D-53AED12F4F7C}"/>
              </a:ext>
            </a:extLst>
          </p:cNvPr>
          <p:cNvSpPr txBox="1"/>
          <p:nvPr/>
        </p:nvSpPr>
        <p:spPr>
          <a:xfrm>
            <a:off x="2090700" y="3573511"/>
            <a:ext cx="1256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prouduvá</a:t>
            </a:r>
            <a:r>
              <a:rPr lang="cs-CZ" sz="1200" dirty="0"/>
              <a:t> měření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1565065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49DF3-0E9B-F4A5-DE9F-B6179E57D3D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General </a:t>
            </a:r>
            <a:r>
              <a:rPr lang="cs-CZ" sz="2000" dirty="0" err="1">
                <a:solidFill>
                  <a:schemeClr val="tx2"/>
                </a:solidFill>
              </a:rPr>
              <a:t>forms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of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the</a:t>
            </a:r>
            <a:r>
              <a:rPr lang="cs-CZ" sz="2000" dirty="0">
                <a:solidFill>
                  <a:schemeClr val="tx2"/>
                </a:solidFill>
              </a:rPr>
              <a:t> DBD </a:t>
            </a:r>
            <a:r>
              <a:rPr lang="cs-CZ" sz="2000" dirty="0" err="1">
                <a:solidFill>
                  <a:schemeClr val="tx2"/>
                </a:solidFill>
              </a:rPr>
              <a:t>discharge</a:t>
            </a:r>
            <a:endParaRPr lang="cs-CZ" sz="2000" dirty="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B7E98E-5891-37A5-0A33-26BC86FC5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726" y="1649659"/>
            <a:ext cx="6150429" cy="846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1A6A80-3D8F-57F3-83B7-AC6F8B02C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377" y="2656114"/>
            <a:ext cx="5931245" cy="19594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F99F11-7DEC-F462-40C4-44C9DEB209CC}"/>
              </a:ext>
            </a:extLst>
          </p:cNvPr>
          <p:cNvSpPr/>
          <p:nvPr/>
        </p:nvSpPr>
        <p:spPr>
          <a:xfrm>
            <a:off x="4587556" y="1500888"/>
            <a:ext cx="508000" cy="225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93D641-4948-BFA7-0335-8BBAE3437E11}"/>
              </a:ext>
            </a:extLst>
          </p:cNvPr>
          <p:cNvSpPr txBox="1"/>
          <p:nvPr/>
        </p:nvSpPr>
        <p:spPr>
          <a:xfrm>
            <a:off x="733964" y="1086087"/>
            <a:ext cx="788046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Basic modes of the DBD are filamentary and (Brandenburg 2004):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In the filamentary mode, the </a:t>
            </a:r>
            <a:r>
              <a:rPr lang="en-US" sz="1200" dirty="0" err="1">
                <a:cs typeface="Times New Roman"/>
              </a:rPr>
              <a:t>fialment</a:t>
            </a:r>
            <a:r>
              <a:rPr lang="en-US" sz="1200" dirty="0">
                <a:cs typeface="Times New Roman"/>
              </a:rPr>
              <a:t> diameter is sub-millimeter. Individual filaments </a:t>
            </a:r>
            <a:r>
              <a:rPr lang="en-US" sz="1200" dirty="0" err="1">
                <a:cs typeface="Times New Roman"/>
              </a:rPr>
              <a:t>také</a:t>
            </a:r>
            <a:r>
              <a:rPr lang="en-US" sz="1200" dirty="0">
                <a:cs typeface="Times New Roman"/>
              </a:rPr>
              <a:t> nanoseconds and the electric field is hundreds of Td owing to the streamer mechanism.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In the diffuse mode, the discharge size is given by electrode width but the mode is not </a:t>
            </a:r>
            <a:r>
              <a:rPr lang="en-US" sz="1200" dirty="0" err="1">
                <a:cs typeface="Times New Roman"/>
              </a:rPr>
              <a:t>universaly</a:t>
            </a:r>
            <a:r>
              <a:rPr lang="en-US" sz="1200" dirty="0">
                <a:cs typeface="Times New Roman"/>
              </a:rPr>
              <a:t> stable.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Times New Roman"/>
              </a:rPr>
              <a:t>Penning ionization – one of phenomena contributing to the stability of the discharge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Diffuseness is important for various applications of the discharge. Note that even the filaments can be distributed uniformly and the discharge is pseudo-diffuse.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DC233E-D626-2631-46D3-973CE1046A91}"/>
              </a:ext>
            </a:extLst>
          </p:cNvPr>
          <p:cNvSpPr txBox="1"/>
          <p:nvPr/>
        </p:nvSpPr>
        <p:spPr>
          <a:xfrm>
            <a:off x="2573127" y="1401881"/>
            <a:ext cx="900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filamentary</a:t>
            </a:r>
            <a:endParaRPr lang="en-CZ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9CD12-7673-C9E5-AE30-865B18F1FC43}"/>
              </a:ext>
            </a:extLst>
          </p:cNvPr>
          <p:cNvSpPr txBox="1"/>
          <p:nvPr/>
        </p:nvSpPr>
        <p:spPr>
          <a:xfrm>
            <a:off x="5716400" y="1401881"/>
            <a:ext cx="609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diffuse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449432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111872</TotalTime>
  <Words>2195</Words>
  <Application>Microsoft Macintosh PowerPoint</Application>
  <PresentationFormat>On-screen Show (4:3)</PresentationFormat>
  <Paragraphs>357</Paragraphs>
  <Slides>42</Slides>
  <Notes>36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Muni</vt:lpstr>
      <vt:lpstr>Muni Bold</vt:lpstr>
      <vt:lpstr>Times New Roman</vt:lpstr>
      <vt:lpstr>Office Theme</vt:lpstr>
      <vt:lpstr>Plasma Physics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in DBD discharges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Volume diagnostics of DBD plasmas</vt:lpstr>
      <vt:lpstr>PowerPoint Presentation</vt:lpstr>
      <vt:lpstr>PowerPoint Presentation</vt:lpstr>
      <vt:lpstr>PowerPoint Presentation</vt:lpstr>
      <vt:lpstr>PowerPoint Presentation</vt:lpstr>
      <vt:lpstr>Surface charge in dbd discharges</vt:lpstr>
      <vt:lpstr>PowerPoint Presentation</vt:lpstr>
      <vt:lpstr>PowerPoint Presentation</vt:lpstr>
      <vt:lpstr>PowerPoint Presentation</vt:lpstr>
      <vt:lpstr>Self organization of filamentary DBD discharges</vt:lpstr>
      <vt:lpstr>PowerPoint Presentation</vt:lpstr>
      <vt:lpstr>PowerPoint Presentation</vt:lpstr>
      <vt:lpstr>PowerPoint Presentation</vt:lpstr>
      <vt:lpstr>DBD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Streamer breakdown from laboratory micro-discharges to upper atmosphere luminous events </dc:title>
  <dc:creator>t</dc:creator>
  <cp:lastModifiedBy>Adam Obrusnik</cp:lastModifiedBy>
  <cp:revision>1523</cp:revision>
  <dcterms:created xsi:type="dcterms:W3CDTF">2014-10-07T21:06:07Z</dcterms:created>
  <dcterms:modified xsi:type="dcterms:W3CDTF">2024-04-09T11:00:41Z</dcterms:modified>
</cp:coreProperties>
</file>