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0" r:id="rId3"/>
    <p:sldId id="266" r:id="rId4"/>
    <p:sldId id="324" r:id="rId5"/>
    <p:sldId id="263" r:id="rId6"/>
    <p:sldId id="318" r:id="rId7"/>
    <p:sldId id="328" r:id="rId8"/>
    <p:sldId id="326" r:id="rId9"/>
    <p:sldId id="327" r:id="rId10"/>
    <p:sldId id="330" r:id="rId11"/>
    <p:sldId id="342" r:id="rId12"/>
    <p:sldId id="343" r:id="rId13"/>
    <p:sldId id="334" r:id="rId14"/>
    <p:sldId id="331" r:id="rId15"/>
    <p:sldId id="332" r:id="rId16"/>
    <p:sldId id="333" r:id="rId17"/>
    <p:sldId id="335" r:id="rId18"/>
    <p:sldId id="337" r:id="rId19"/>
    <p:sldId id="336" r:id="rId20"/>
    <p:sldId id="338" r:id="rId21"/>
    <p:sldId id="339" r:id="rId22"/>
    <p:sldId id="340" r:id="rId23"/>
    <p:sldId id="341" r:id="rId24"/>
    <p:sldId id="344" r:id="rId25"/>
    <p:sldId id="345" r:id="rId26"/>
    <p:sldId id="346" r:id="rId27"/>
    <p:sldId id="347" r:id="rId28"/>
    <p:sldId id="348" r:id="rId29"/>
    <p:sldId id="349" r:id="rId30"/>
    <p:sldId id="351" r:id="rId31"/>
    <p:sldId id="352" r:id="rId32"/>
    <p:sldId id="353" r:id="rId33"/>
    <p:sldId id="354" r:id="rId34"/>
    <p:sldId id="355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0" autoAdjust="0"/>
    <p:restoredTop sz="95839" autoAdjust="0"/>
  </p:normalViewPr>
  <p:slideViewPr>
    <p:cSldViewPr snapToGrid="0">
      <p:cViewPr varScale="1">
        <p:scale>
          <a:sx n="81" d="100"/>
          <a:sy n="81" d="100"/>
        </p:scale>
        <p:origin x="184" y="102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der@physics.muni.cz" TargetMode="External"/><Relationship Id="rId2" Type="http://schemas.openxmlformats.org/officeDocument/2006/relationships/hyperlink" Target="mailto:adamobrusnik@physic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VAwnxIc0-6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Fyzika plazmatu 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/>
              <a:t>Physics 2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47967"/>
          </a:xfrm>
        </p:spPr>
        <p:txBody>
          <a:bodyPr/>
          <a:lstStyle/>
          <a:p>
            <a:r>
              <a:rPr lang="en-GB" dirty="0"/>
              <a:t>Adam </a:t>
            </a:r>
            <a:r>
              <a:rPr lang="en-GB" dirty="0" err="1"/>
              <a:t>Obrusník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adamobrusnik@physics.muni.cz</a:t>
            </a:r>
            <a:r>
              <a:rPr lang="en-GB" dirty="0"/>
              <a:t> </a:t>
            </a:r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Hoder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hoder@physics.muni.cz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22233"/>
            <a:ext cx="4963754" cy="3680098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high E fields, the field emission effect lowers the barrier to such extent, that electron emission becomes mostly insensitive to metal temperature.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densities in an arc discharge actually can and do reach MA/m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(that is mega-Amperes)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97799-71F5-AB36-8EF3-B2458F89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54" y="1322233"/>
            <a:ext cx="6508246" cy="52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3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ADA2E-F3D2-1829-A6F3-F9841DC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815BC-B511-FDC6-7E35-CF0E34A5F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B4AD2-674B-93F0-CC2E-2B220854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Macroscopic treatment of electrode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3191A-C0AD-9374-221D-7CE999B9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 aforementioned processes at the cathode are very important for sustaining an arc plasma.</a:t>
            </a:r>
          </a:p>
          <a:p>
            <a:r>
              <a:rPr lang="en-CZ" sz="1800" dirty="0"/>
              <a:t>Thermionic emission is well described by so-called </a:t>
            </a:r>
            <a:r>
              <a:rPr lang="en-CZ" sz="1800" b="1" dirty="0"/>
              <a:t>Richardson’s law</a:t>
            </a:r>
            <a:r>
              <a:rPr lang="en-CZ" sz="1800" dirty="0"/>
              <a:t>, which connects emitted current density with surface temperature and work function as:</a:t>
            </a:r>
          </a:p>
          <a:p>
            <a:endParaRPr lang="en-CZ" sz="1800" dirty="0"/>
          </a:p>
          <a:p>
            <a:endParaRPr lang="en-CZ" sz="1800" dirty="0"/>
          </a:p>
          <a:p>
            <a:r>
              <a:rPr lang="en-CZ" sz="1800" dirty="0"/>
              <a:t>Where A</a:t>
            </a:r>
            <a:r>
              <a:rPr lang="en-CZ" sz="1800" baseline="-25000" dirty="0"/>
              <a:t>G</a:t>
            </a:r>
            <a:r>
              <a:rPr lang="en-CZ" sz="1800" dirty="0"/>
              <a:t> is a material-specific constant (tabulated) and W is the work-function of the material.</a:t>
            </a:r>
          </a:p>
          <a:p>
            <a:r>
              <a:rPr lang="en-CZ" sz="1800" dirty="0"/>
              <a:t>Interestingly, the AG constant is only mildly sensitive to the material </a:t>
            </a:r>
          </a:p>
          <a:p>
            <a:endParaRPr lang="en-CZ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DE6AA-52E6-B22B-4738-6191C634F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590" y="3232213"/>
            <a:ext cx="2493010" cy="713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A99E6-2D8C-55E0-B2D5-82D8F9B0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60" y="4906918"/>
            <a:ext cx="1554480" cy="51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752C7A-E53F-A577-C830-897843EC1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930" y="5374868"/>
            <a:ext cx="4371340" cy="7631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D54A2A-B37C-2497-A9F0-670BF9C7D53F}"/>
                  </a:ext>
                </a:extLst>
              </p:cNvPr>
              <p:cNvSpPr txBox="1"/>
              <p:nvPr/>
            </p:nvSpPr>
            <p:spPr>
              <a:xfrm>
                <a:off x="7083425" y="4999609"/>
                <a:ext cx="20916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≈0.3−0.8</m:t>
                      </m:r>
                    </m:oMath>
                  </m:oMathPara>
                </a14:m>
                <a:endParaRPr lang="en-CZ" sz="2800" dirty="0" err="1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D54A2A-B37C-2497-A9F0-670BF9C7D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5" y="4999609"/>
                <a:ext cx="209169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29834C-E44E-8952-CE95-CF8C94696FD5}"/>
              </a:ext>
            </a:extLst>
          </p:cNvPr>
          <p:cNvCxnSpPr/>
          <p:nvPr/>
        </p:nvCxnSpPr>
        <p:spPr bwMode="auto">
          <a:xfrm flipH="1">
            <a:off x="6595110" y="5165998"/>
            <a:ext cx="8343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805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ADA2E-F3D2-1829-A6F3-F9841DC47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815BC-B511-FDC6-7E35-CF0E34A5F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7B4AD2-674B-93F0-CC2E-2B220854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sz="3600" dirty="0"/>
              <a:t>Macroscopic treatment of electrode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3191A-C0AD-9374-221D-7CE999B9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 aforementioned processes at the cathode are very important for sustaining an arc plasma.</a:t>
            </a:r>
          </a:p>
          <a:p>
            <a:r>
              <a:rPr lang="en-CZ" sz="1800" dirty="0"/>
              <a:t>To account for the fact that the electric field at the electrode facilitates easier emission (also known as </a:t>
            </a:r>
            <a:r>
              <a:rPr lang="en-CZ" sz="1800" b="1" dirty="0"/>
              <a:t>Schottky effect/Schottky emission</a:t>
            </a:r>
            <a:r>
              <a:rPr lang="en-CZ" sz="1800" dirty="0"/>
              <a:t>), the Richardson law can be modified as:</a:t>
            </a:r>
          </a:p>
          <a:p>
            <a:endParaRPr lang="en-CZ" sz="1800" dirty="0"/>
          </a:p>
          <a:p>
            <a:endParaRPr lang="en-CZ" sz="1800" dirty="0"/>
          </a:p>
          <a:p>
            <a:endParaRPr lang="en-CZ" sz="1800" dirty="0"/>
          </a:p>
          <a:p>
            <a:endParaRPr lang="en-CZ" sz="1800" dirty="0"/>
          </a:p>
          <a:p>
            <a:pPr marL="72000" indent="0">
              <a:buNone/>
            </a:pPr>
            <a:r>
              <a:rPr lang="en-CZ" sz="1800" dirty="0"/>
              <a:t>Where we see that the electric field is effectively reducing the work function of the material, as expected from the QM perspective. </a:t>
            </a:r>
          </a:p>
          <a:p>
            <a:endParaRPr lang="en-CZ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628EFC-C382-A4FA-3D3E-302CA2FD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99" y="3110600"/>
            <a:ext cx="3577601" cy="1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0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Structure and properties of an arc plasma, z-pinch effect</a:t>
            </a:r>
          </a:p>
        </p:txBody>
      </p:sp>
    </p:spTree>
    <p:extLst>
      <p:ext uri="{BB962C8B-B14F-4D97-AF65-F5344CB8AC3E}">
        <p14:creationId xmlns:p14="http://schemas.microsoft.com/office/powerpoint/2010/main" val="132692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Structure and parameters of an arc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723336-5E13-2E07-A3FA-70FE4607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160860" cy="4139998"/>
          </a:xfrm>
        </p:spPr>
        <p:txBody>
          <a:bodyPr/>
          <a:lstStyle/>
          <a:p>
            <a:r>
              <a:rPr lang="en-CZ" sz="1600" dirty="0"/>
              <a:t>An arc plasma is mostly the positive column</a:t>
            </a:r>
          </a:p>
          <a:p>
            <a:r>
              <a:rPr lang="en-CZ" sz="1600" dirty="0"/>
              <a:t>Anode and cathode falls are typically highly constricted to the surface (10s of micrometers – milimeter)</a:t>
            </a:r>
          </a:p>
          <a:p>
            <a:r>
              <a:rPr lang="en-CZ" sz="1600" dirty="0"/>
              <a:t>At the electrode, an arc imprint can be either constricted to spot(s) or diffuse</a:t>
            </a:r>
          </a:p>
          <a:p>
            <a:r>
              <a:rPr lang="en-CZ" sz="1600" dirty="0"/>
              <a:t>Voltage drop in the cathode sheath is very small – 10-50 V</a:t>
            </a:r>
          </a:p>
          <a:p>
            <a:endParaRPr lang="en-CZ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EDC62-FB8D-1CCC-3641-E5D147E8A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0" y="1171576"/>
            <a:ext cx="4555414" cy="55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Structure and parameters of an arc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A0380-92A6-2EB9-E835-AA398B37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There are generally two types of arc plasmas – equilibrium and non-equilibrium</a:t>
            </a:r>
          </a:p>
          <a:p>
            <a:r>
              <a:rPr lang="en-CZ" sz="1800" dirty="0"/>
              <a:t>The type depends on current but also on the pressure</a:t>
            </a:r>
          </a:p>
          <a:p>
            <a:r>
              <a:rPr lang="en-CZ" sz="1800" dirty="0"/>
              <a:t>Thermal arcs have been operated up to 1 MW of plasma power.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DA8C5-A06F-7F21-2ED5-3B60CAA1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317001"/>
            <a:ext cx="4672350" cy="3403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D292E-13AD-6720-E352-9E31897D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38" y="3162452"/>
            <a:ext cx="6014175" cy="35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5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Structure and parameters of an arc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A0380-92A6-2EB9-E835-AA398B37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There are generally two types of arc plasmas – equilibrium and non-equilibrium</a:t>
            </a:r>
          </a:p>
          <a:p>
            <a:r>
              <a:rPr lang="en-CZ" sz="1800" dirty="0"/>
              <a:t>The type depends on current but also on the pressure</a:t>
            </a:r>
          </a:p>
          <a:p>
            <a:r>
              <a:rPr lang="en-CZ" sz="1800" dirty="0"/>
              <a:t>Thermal arcs have been operated up to 1 MW of plasma power.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DA8C5-A06F-7F21-2ED5-3B60CAA1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317001"/>
            <a:ext cx="4672350" cy="3403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D292E-13AD-6720-E352-9E31897D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38" y="3162452"/>
            <a:ext cx="6014175" cy="35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453DC-8C65-0788-6446-DF8820FA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48" y="1495608"/>
            <a:ext cx="5349538" cy="48583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84C809-61C9-9E48-27B4-AE6D46AD9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1FADD-7DD9-91C0-3118-B2760835B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69E74-87E2-2B49-4B1B-C487A9C9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Pinch effect in arc plasmas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A0380-92A6-2EB9-E835-AA398B37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6262"/>
            <a:ext cx="6858090" cy="4139998"/>
          </a:xfrm>
        </p:spPr>
        <p:txBody>
          <a:bodyPr/>
          <a:lstStyle/>
          <a:p>
            <a:r>
              <a:rPr lang="en-CZ" sz="1800" dirty="0"/>
              <a:t>The high currents in arc plasmas generate substantial magnetic fields</a:t>
            </a:r>
          </a:p>
          <a:p>
            <a:r>
              <a:rPr lang="en-CZ" sz="1800" dirty="0"/>
              <a:t>These fields lead to further constriction of the discharge channel – Benett’s z-pinch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06548-57A2-2962-E4DB-6B1C9594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3" y="3382702"/>
            <a:ext cx="1857557" cy="733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37E73-608B-1A8F-4457-17C2E3F65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936" y="3525629"/>
            <a:ext cx="2951511" cy="492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7E992-513A-3E8D-1188-52C532ACF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204" y="4120418"/>
            <a:ext cx="2823891" cy="408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8A4C3D-ABA5-0CF0-DF1B-441E03E3D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692" y="4505509"/>
            <a:ext cx="29210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3DC342-1BD1-FBA4-5B26-8AF46C5D6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891" y="5313262"/>
            <a:ext cx="3544229" cy="5907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033769-7E12-7B0A-F83F-EC75741DDCF6}"/>
              </a:ext>
            </a:extLst>
          </p:cNvPr>
          <p:cNvSpPr/>
          <p:nvPr/>
        </p:nvSpPr>
        <p:spPr>
          <a:xfrm flipV="1">
            <a:off x="1496677" y="5324209"/>
            <a:ext cx="3766946" cy="62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4DC4B-5942-3AA2-2243-5BDC04A3C0CA}"/>
              </a:ext>
            </a:extLst>
          </p:cNvPr>
          <p:cNvSpPr txBox="1"/>
          <p:nvPr/>
        </p:nvSpPr>
        <p:spPr>
          <a:xfrm>
            <a:off x="2002347" y="6070094"/>
            <a:ext cx="510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chemeClr val="accent2"/>
                </a:solidFill>
                <a:latin typeface="+mn-lt"/>
              </a:rPr>
              <a:t>Apparent pressure which constricts the arc channel is proportional to the quare root of the current density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38760-61D1-EE70-B5E6-F2F41158357B}"/>
              </a:ext>
            </a:extLst>
          </p:cNvPr>
          <p:cNvSpPr txBox="1"/>
          <p:nvPr/>
        </p:nvSpPr>
        <p:spPr>
          <a:xfrm>
            <a:off x="2939446" y="3384914"/>
            <a:ext cx="164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100" dirty="0">
                <a:latin typeface="+mn-lt"/>
              </a:rPr>
              <a:t>balance of forces:</a:t>
            </a:r>
          </a:p>
        </p:txBody>
      </p:sp>
    </p:spTree>
    <p:extLst>
      <p:ext uri="{BB962C8B-B14F-4D97-AF65-F5344CB8AC3E}">
        <p14:creationId xmlns:p14="http://schemas.microsoft.com/office/powerpoint/2010/main" val="26981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Arc plasma as a conductive fluid, Saha equation, Ellenbaas-Heller equation</a:t>
            </a:r>
          </a:p>
        </p:txBody>
      </p:sp>
    </p:spTree>
    <p:extLst>
      <p:ext uri="{BB962C8B-B14F-4D97-AF65-F5344CB8AC3E}">
        <p14:creationId xmlns:p14="http://schemas.microsoft.com/office/powerpoint/2010/main" val="337831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168E31-A371-0E86-9321-8D8AD829E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83DEE-A790-942A-2B86-B0899E9DE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F8090C-07E2-91C1-A82E-D0060FDA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Arc as a conductive fluid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D8C05F-9E82-0AEC-B15F-370741EE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In the 20th century, various applications for high-power arcs have appeared (t.b.d. later)</a:t>
            </a:r>
          </a:p>
          <a:p>
            <a:r>
              <a:rPr lang="en-CZ" sz="1800" dirty="0"/>
              <a:t>Coincidentally, it turns out that high power arc plasma is much easier to model than e.g. glow discharge plasmas due to several simplifying factors: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The sheath is thin (micrometers)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Voltage drop in sheath is small (10 V) =&gt; kinetic effects simpler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Gas and electron temperatures are equal (local Thermodynamic equilibrium)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CZ" sz="1400" dirty="0"/>
              <a:t>Ionization degree is high and electron energy distribution function is Maxwellian</a:t>
            </a:r>
          </a:p>
          <a:p>
            <a:pPr marL="666900" lvl="1" indent="-342900">
              <a:buFont typeface="+mj-lt"/>
              <a:buAutoNum type="arabicPeriod"/>
            </a:pPr>
            <a:endParaRPr lang="en-CZ" sz="1400" dirty="0"/>
          </a:p>
          <a:p>
            <a:pPr marL="72000" indent="0" algn="ctr">
              <a:buNone/>
            </a:pPr>
            <a:endParaRPr lang="en-CZ" sz="2200" dirty="0">
              <a:solidFill>
                <a:schemeClr val="accent2"/>
              </a:solidFill>
            </a:endParaRPr>
          </a:p>
          <a:p>
            <a:pPr marL="72000" indent="0" algn="ctr">
              <a:buNone/>
            </a:pPr>
            <a:r>
              <a:rPr lang="en-CZ" sz="2200" dirty="0">
                <a:solidFill>
                  <a:schemeClr val="accent2"/>
                </a:solidFill>
              </a:rPr>
              <a:t>This allows us to compute some plasma properties analytically, which is much more difficult for the glow discharge and other non-LTE discharges.</a:t>
            </a:r>
          </a:p>
        </p:txBody>
      </p:sp>
    </p:spTree>
    <p:extLst>
      <p:ext uri="{BB962C8B-B14F-4D97-AF65-F5344CB8AC3E}">
        <p14:creationId xmlns:p14="http://schemas.microsoft.com/office/powerpoint/2010/main" val="343618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8579-FA91-CBEA-218E-76F81D9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3620E1-FDA7-A2BA-6CD2-EFB0674B3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9B7B-DEC3-C5D8-FC94-611F7113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C894A-CA34-5CD9-485A-37FAEFFC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Lecture series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3ED3-11BA-70FA-F161-0DBA113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28581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Saha ionization equation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81C7D-C11D-40B1-9C10-DEBE3E68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623400" cy="4139998"/>
          </a:xfrm>
        </p:spPr>
        <p:txBody>
          <a:bodyPr/>
          <a:lstStyle/>
          <a:p>
            <a:r>
              <a:rPr lang="en-CZ" sz="1800" dirty="0"/>
              <a:t>Describes ionization degree for an LTE plasma</a:t>
            </a:r>
          </a:p>
          <a:p>
            <a:r>
              <a:rPr lang="en-CZ" sz="1800" dirty="0"/>
              <a:t>Connects the density of the (i+1)-th ionization state ions with i-th state ions =&gt; we can calculate ionization degree only based on the local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57D5B-0169-8030-6B19-9D73B259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01" y="1601617"/>
            <a:ext cx="6890799" cy="14771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8BF02E-D9FB-7077-DC52-F3A2BF73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784" y="3429000"/>
            <a:ext cx="7684547" cy="33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Ellenbaas-Heller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692002"/>
                <a:ext cx="10481400" cy="4139998"/>
              </a:xfrm>
            </p:spPr>
            <p:txBody>
              <a:bodyPr/>
              <a:lstStyle/>
              <a:p>
                <a:r>
                  <a:rPr lang="en-CZ" sz="1600" dirty="0"/>
                  <a:t>Simplest possible model for describing an arc plasma</a:t>
                </a:r>
              </a:p>
              <a:p>
                <a:r>
                  <a:rPr lang="en-CZ" sz="1600" dirty="0"/>
                  <a:t>Assumes that the energy is absorbed only through Joule heating and lost through heat conduction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Z" sz="1600" dirty="0"/>
                  <a:t> </a:t>
                </a:r>
              </a:p>
              <a:p>
                <a:r>
                  <a:rPr lang="en-CZ" sz="1600" dirty="0"/>
                  <a:t>We have to consider that thermodynamic properties of highly ionized gas are non-trivial!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692002"/>
                <a:ext cx="10481400" cy="4139998"/>
              </a:xfrm>
              <a:blipFill>
                <a:blip r:embed="rId2"/>
                <a:stretch>
                  <a:fillRect l="-36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5E481C-BB33-B46D-EC00-65367EBA8C39}"/>
              </a:ext>
            </a:extLst>
          </p:cNvPr>
          <p:cNvSpPr txBox="1"/>
          <p:nvPr/>
        </p:nvSpPr>
        <p:spPr>
          <a:xfrm>
            <a:off x="1268730" y="3577335"/>
            <a:ext cx="193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solidFill>
                  <a:srgbClr val="00B050"/>
                </a:solidFill>
                <a:latin typeface="+mn-lt"/>
              </a:rPr>
              <a:t>for a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FC760-F97B-0A82-59BF-C6C7C4A593C6}"/>
              </a:ext>
            </a:extLst>
          </p:cNvPr>
          <p:cNvSpPr txBox="1"/>
          <p:nvPr/>
        </p:nvSpPr>
        <p:spPr>
          <a:xfrm>
            <a:off x="7086897" y="3577335"/>
            <a:ext cx="193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solidFill>
                  <a:schemeClr val="accent2"/>
                </a:solidFill>
                <a:latin typeface="+mn-lt"/>
              </a:rPr>
              <a:t>for a plasma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12E5F-28DD-0CBC-0209-CA382568E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893098" y="3993527"/>
            <a:ext cx="4088902" cy="2781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9752C-3B59-B51C-5712-B9E4D7A4B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98"/>
          <a:stretch/>
        </p:blipFill>
        <p:spPr>
          <a:xfrm>
            <a:off x="8052732" y="3993527"/>
            <a:ext cx="4197858" cy="27811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448B9F-74F2-DBCB-B34B-292661CAE802}"/>
                  </a:ext>
                </a:extLst>
              </p:cNvPr>
              <p:cNvSpPr txBox="1"/>
              <p:nvPr/>
            </p:nvSpPr>
            <p:spPr>
              <a:xfrm>
                <a:off x="902970" y="3946667"/>
                <a:ext cx="26631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cs-CZ" sz="1800" b="0" dirty="0"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Z" sz="1800" dirty="0" err="1">
                  <a:latin typeface="+mn-lt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448B9F-74F2-DBCB-B34B-292661CA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" y="3946667"/>
                <a:ext cx="266319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53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Plasma as a conductive fluid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81C7D-C11D-40B1-9C10-DEBE3E68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66650" cy="4139998"/>
          </a:xfrm>
        </p:spPr>
        <p:txBody>
          <a:bodyPr/>
          <a:lstStyle/>
          <a:p>
            <a:r>
              <a:rPr lang="cs-CZ" sz="1600" dirty="0" err="1"/>
              <a:t>If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plasma </a:t>
            </a:r>
            <a:r>
              <a:rPr lang="cs-CZ" sz="1600" dirty="0" err="1"/>
              <a:t>is</a:t>
            </a:r>
            <a:r>
              <a:rPr lang="cs-CZ" sz="1600" dirty="0"/>
              <a:t> in LTE,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actually</a:t>
            </a:r>
            <a:r>
              <a:rPr lang="cs-CZ" sz="1600" dirty="0"/>
              <a:t> </a:t>
            </a:r>
            <a:r>
              <a:rPr lang="cs-CZ" sz="1600" dirty="0" err="1"/>
              <a:t>easier</a:t>
            </a:r>
            <a:r>
              <a:rPr lang="cs-CZ" sz="1600" dirty="0"/>
              <a:t> to </a:t>
            </a:r>
            <a:r>
              <a:rPr lang="cs-CZ" sz="1600" dirty="0" err="1"/>
              <a:t>simulate</a:t>
            </a:r>
            <a:r>
              <a:rPr lang="cs-CZ" sz="1600" dirty="0"/>
              <a:t> and model </a:t>
            </a:r>
            <a:r>
              <a:rPr lang="cs-CZ" sz="1600" dirty="0" err="1"/>
              <a:t>than</a:t>
            </a:r>
            <a:r>
              <a:rPr lang="cs-CZ" sz="1600" dirty="0"/>
              <a:t> a </a:t>
            </a:r>
            <a:r>
              <a:rPr lang="cs-CZ" sz="1600" dirty="0" err="1"/>
              <a:t>milder</a:t>
            </a:r>
            <a:r>
              <a:rPr lang="cs-CZ" sz="1600" dirty="0"/>
              <a:t> non-LTE plasma.</a:t>
            </a:r>
          </a:p>
          <a:p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have</a:t>
            </a:r>
            <a:r>
              <a:rPr lang="cs-CZ" sz="1600" dirty="0"/>
              <a:t> to </a:t>
            </a:r>
            <a:r>
              <a:rPr lang="cs-CZ" sz="1600" dirty="0" err="1"/>
              <a:t>worry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electron</a:t>
            </a:r>
            <a:r>
              <a:rPr lang="cs-CZ" sz="1600" dirty="0"/>
              <a:t> </a:t>
            </a:r>
            <a:r>
              <a:rPr lang="cs-CZ" sz="1600" dirty="0" err="1"/>
              <a:t>mobilities</a:t>
            </a:r>
            <a:r>
              <a:rPr lang="cs-CZ" sz="1600" dirty="0"/>
              <a:t>, ion </a:t>
            </a:r>
            <a:r>
              <a:rPr lang="cs-CZ" sz="1600" dirty="0" err="1"/>
              <a:t>mobilities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have</a:t>
            </a:r>
            <a:r>
              <a:rPr lang="cs-CZ" sz="1600" dirty="0"/>
              <a:t> to </a:t>
            </a:r>
            <a:r>
              <a:rPr lang="cs-CZ" sz="1600" dirty="0" err="1"/>
              <a:t>worry</a:t>
            </a:r>
            <a:r>
              <a:rPr lang="cs-CZ" sz="1600" dirty="0"/>
              <a:t> </a:t>
            </a:r>
            <a:r>
              <a:rPr lang="cs-CZ" sz="1600" dirty="0" err="1"/>
              <a:t>about</a:t>
            </a:r>
            <a:r>
              <a:rPr lang="cs-CZ" sz="1600" dirty="0"/>
              <a:t> </a:t>
            </a:r>
            <a:r>
              <a:rPr lang="cs-CZ" sz="1600" dirty="0" err="1"/>
              <a:t>kinetic</a:t>
            </a:r>
            <a:r>
              <a:rPr lang="cs-CZ" sz="1600" dirty="0"/>
              <a:t> </a:t>
            </a:r>
            <a:r>
              <a:rPr lang="cs-CZ" sz="1600" dirty="0" err="1"/>
              <a:t>processes</a:t>
            </a:r>
            <a:r>
              <a:rPr lang="cs-CZ" sz="1600" dirty="0"/>
              <a:t> </a:t>
            </a:r>
            <a:r>
              <a:rPr lang="cs-CZ" sz="1600" dirty="0" err="1"/>
              <a:t>because</a:t>
            </a:r>
            <a:r>
              <a:rPr lang="cs-CZ" sz="1600" dirty="0"/>
              <a:t> </a:t>
            </a:r>
            <a:r>
              <a:rPr lang="cs-CZ" sz="1600" dirty="0" err="1"/>
              <a:t>they</a:t>
            </a:r>
            <a:r>
              <a:rPr lang="cs-CZ" sz="1600" dirty="0"/>
              <a:t> are </a:t>
            </a:r>
            <a:r>
              <a:rPr lang="cs-CZ" sz="1600" dirty="0" err="1"/>
              <a:t>already</a:t>
            </a:r>
            <a:r>
              <a:rPr lang="cs-CZ" sz="1600" dirty="0"/>
              <a:t> </a:t>
            </a:r>
            <a:r>
              <a:rPr lang="cs-CZ" sz="1600" dirty="0" err="1"/>
              <a:t>included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thermodynamic</a:t>
            </a:r>
            <a:r>
              <a:rPr lang="cs-CZ" sz="1600" dirty="0"/>
              <a:t> </a:t>
            </a:r>
            <a:r>
              <a:rPr lang="cs-CZ" sz="1600" dirty="0" err="1"/>
              <a:t>properties</a:t>
            </a:r>
            <a:r>
              <a:rPr lang="cs-CZ" sz="1600" dirty="0"/>
              <a:t>‘ </a:t>
            </a:r>
            <a:r>
              <a:rPr lang="cs-CZ" sz="1600" dirty="0" err="1"/>
              <a:t>variations</a:t>
            </a:r>
            <a:endParaRPr lang="cs-CZ" sz="1600" dirty="0"/>
          </a:p>
          <a:p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have</a:t>
            </a:r>
            <a:r>
              <a:rPr lang="cs-CZ" sz="1600" dirty="0"/>
              <a:t> to </a:t>
            </a:r>
            <a:r>
              <a:rPr lang="cs-CZ" sz="1600" dirty="0" err="1"/>
              <a:t>solve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problematic</a:t>
            </a:r>
            <a:r>
              <a:rPr lang="cs-CZ" sz="1600" dirty="0"/>
              <a:t> </a:t>
            </a:r>
            <a:r>
              <a:rPr lang="cs-CZ" sz="1600" dirty="0" err="1"/>
              <a:t>Poisson</a:t>
            </a:r>
            <a:r>
              <a:rPr lang="cs-CZ" sz="1600" dirty="0"/>
              <a:t> </a:t>
            </a:r>
            <a:r>
              <a:rPr lang="cs-CZ" sz="1600" dirty="0" err="1"/>
              <a:t>equation</a:t>
            </a:r>
            <a:r>
              <a:rPr lang="cs-CZ" sz="1600" dirty="0"/>
              <a:t> </a:t>
            </a:r>
            <a:r>
              <a:rPr lang="cs-CZ" sz="1600" dirty="0" err="1"/>
              <a:t>because</a:t>
            </a:r>
            <a:r>
              <a:rPr lang="cs-CZ" sz="1600" dirty="0"/>
              <a:t> n</a:t>
            </a:r>
            <a:r>
              <a:rPr lang="cs-CZ" sz="1600" baseline="-25000" dirty="0"/>
              <a:t>e</a:t>
            </a:r>
            <a:r>
              <a:rPr lang="cs-CZ" sz="1600" dirty="0"/>
              <a:t>=n</a:t>
            </a:r>
            <a:r>
              <a:rPr lang="cs-CZ" sz="1600" baseline="-25000" dirty="0"/>
              <a:t>i</a:t>
            </a:r>
            <a:r>
              <a:rPr lang="cs-CZ" sz="16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12E5F-28DD-0CBC-0209-CA382568E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107210" y="1036003"/>
            <a:ext cx="4088902" cy="2781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9752C-3B59-B51C-5712-B9E4D7A4B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98"/>
          <a:stretch/>
        </p:blipFill>
        <p:spPr>
          <a:xfrm>
            <a:off x="8052732" y="3993527"/>
            <a:ext cx="4197858" cy="27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1098B-FBE5-09B1-395E-7CE53970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55CBD-6376-4717-0E27-BD5B40B0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4CB88D-B71F-22FE-FC96-420826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Plasma as a conductive fluid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692002"/>
                <a:ext cx="6766650" cy="4139998"/>
              </a:xfrm>
            </p:spPr>
            <p:txBody>
              <a:bodyPr/>
              <a:lstStyle/>
              <a:p>
                <a:pPr marL="72000" indent="0">
                  <a:buNone/>
                </a:pPr>
                <a:r>
                  <a:rPr lang="cs-CZ" sz="1600" dirty="0"/>
                  <a:t>A LTE </a:t>
                </a:r>
                <a:r>
                  <a:rPr lang="cs-CZ" sz="1600" dirty="0" err="1"/>
                  <a:t>arc</a:t>
                </a:r>
                <a:r>
                  <a:rPr lang="cs-CZ" sz="1600" dirty="0"/>
                  <a:t> plasma </a:t>
                </a:r>
                <a:r>
                  <a:rPr lang="cs-CZ" sz="1600" dirty="0" err="1"/>
                  <a:t>can</a:t>
                </a:r>
                <a:r>
                  <a:rPr lang="cs-CZ" sz="1600" dirty="0"/>
                  <a:t> </a:t>
                </a:r>
                <a:r>
                  <a:rPr lang="cs-CZ" sz="1600" dirty="0" err="1"/>
                  <a:t>be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described</a:t>
                </a:r>
                <a:r>
                  <a:rPr lang="cs-CZ" sz="1600" dirty="0"/>
                  <a:t> by a set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with</a:t>
                </a:r>
                <a:r>
                  <a:rPr lang="cs-CZ" sz="1600" dirty="0"/>
                  <a:t> are much  more </a:t>
                </a:r>
                <a:r>
                  <a:rPr lang="cs-CZ" sz="1600" dirty="0" err="1"/>
                  <a:t>linear</a:t>
                </a:r>
                <a:r>
                  <a:rPr lang="cs-CZ" sz="1600" dirty="0"/>
                  <a:t> and </a:t>
                </a:r>
                <a:r>
                  <a:rPr lang="cs-CZ" sz="1600" dirty="0" err="1"/>
                  <a:t>easier</a:t>
                </a:r>
                <a:r>
                  <a:rPr lang="cs-CZ" sz="1600" dirty="0"/>
                  <a:t> to </a:t>
                </a:r>
                <a:r>
                  <a:rPr lang="cs-CZ" sz="1600" dirty="0" err="1"/>
                  <a:t>solve</a:t>
                </a:r>
                <a:endParaRPr lang="cs-CZ" sz="1600" dirty="0"/>
              </a:p>
              <a:p>
                <a:pPr marL="414900" indent="-342900">
                  <a:buFont typeface="+mj-lt"/>
                  <a:buAutoNum type="arabicPeriod"/>
                </a:pPr>
                <a:r>
                  <a:rPr lang="cs-CZ" sz="1600" dirty="0" err="1"/>
                  <a:t>Navier-Stokes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velocity</a:t>
                </a:r>
                <a:r>
                  <a:rPr lang="cs-CZ" sz="1600" dirty="0"/>
                  <a:t> </a:t>
                </a:r>
                <a:r>
                  <a:rPr lang="cs-CZ" sz="1600" dirty="0" err="1"/>
                  <a:t>vector</a:t>
                </a:r>
                <a:r>
                  <a:rPr lang="cs-CZ" sz="1600" dirty="0"/>
                  <a:t> </a:t>
                </a:r>
                <a:r>
                  <a:rPr lang="cs-CZ" sz="1600" b="1" dirty="0"/>
                  <a:t>u</a:t>
                </a:r>
              </a:p>
              <a:p>
                <a:pPr marL="414900" indent="-342900">
                  <a:buFont typeface="+mj-lt"/>
                  <a:buAutoNum type="arabicPeriod"/>
                </a:pPr>
                <a:r>
                  <a:rPr lang="cs-CZ" sz="1600" dirty="0"/>
                  <a:t>Heat </a:t>
                </a:r>
                <a:r>
                  <a:rPr lang="cs-CZ" sz="1600" dirty="0" err="1"/>
                  <a:t>equation</a:t>
                </a:r>
                <a:r>
                  <a:rPr lang="cs-CZ" sz="1600" dirty="0"/>
                  <a:t> </a:t>
                </a:r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termperature</a:t>
                </a:r>
                <a:r>
                  <a:rPr lang="cs-CZ" sz="1600" dirty="0"/>
                  <a:t> T</a:t>
                </a:r>
              </a:p>
              <a:p>
                <a:pPr marL="414900" indent="-342900">
                  <a:buFont typeface="+mj-lt"/>
                  <a:buAutoNum type="arabicPeriod"/>
                </a:pPr>
                <a:endParaRPr lang="cs-CZ" sz="1600" dirty="0"/>
              </a:p>
              <a:p>
                <a:pPr marL="414900" indent="-342900">
                  <a:buFont typeface="+mj-lt"/>
                  <a:buAutoNum type="arabicPeriod"/>
                </a:pPr>
                <a:endParaRPr lang="cs-CZ" sz="1600" dirty="0"/>
              </a:p>
              <a:p>
                <a:pPr marL="414900" indent="-342900">
                  <a:buFont typeface="+mj-lt"/>
                  <a:buAutoNum type="arabicPeriod"/>
                </a:pPr>
                <a:r>
                  <a:rPr lang="cs-CZ" sz="1600" dirty="0" err="1"/>
                  <a:t>Current</a:t>
                </a:r>
                <a:r>
                  <a:rPr lang="cs-CZ" sz="1600" dirty="0"/>
                  <a:t> </a:t>
                </a:r>
                <a:r>
                  <a:rPr lang="cs-CZ" sz="1600" dirty="0" err="1"/>
                  <a:t>continuity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</a:t>
                </a:r>
                <a:r>
                  <a:rPr lang="cs-CZ" sz="1600" dirty="0"/>
                  <a:t> to </a:t>
                </a:r>
                <a:r>
                  <a:rPr lang="cs-CZ" sz="1600" dirty="0" err="1"/>
                  <a:t>obtain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current</a:t>
                </a:r>
                <a:r>
                  <a:rPr lang="cs-CZ" sz="1600" dirty="0"/>
                  <a:t> </a:t>
                </a:r>
                <a:r>
                  <a:rPr lang="cs-CZ" sz="1600" dirty="0" err="1"/>
                  <a:t>density</a:t>
                </a:r>
                <a:r>
                  <a:rPr lang="cs-CZ" sz="1600" dirty="0"/>
                  <a:t> and </a:t>
                </a:r>
                <a:r>
                  <a:rPr lang="cs-CZ" sz="1600" dirty="0" err="1"/>
                  <a:t>ohmic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heating</a:t>
                </a:r>
                <a:r>
                  <a:rPr lang="cs-CZ" sz="1600" dirty="0"/>
                  <a:t> term </a:t>
                </a:r>
                <a:r>
                  <a:rPr lang="cs-CZ" sz="1600" dirty="0" err="1"/>
                  <a:t>for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heat</a:t>
                </a:r>
                <a:r>
                  <a:rPr lang="cs-CZ" sz="1600" dirty="0"/>
                  <a:t> </a:t>
                </a:r>
                <a:r>
                  <a:rPr lang="cs-CZ" sz="1600" dirty="0" err="1"/>
                  <a:t>equation</a:t>
                </a:r>
                <a:r>
                  <a:rPr lang="cs-CZ" sz="1600" dirty="0"/>
                  <a:t>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EE81C7D-C11D-40B1-9C10-DEBE3E685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692002"/>
                <a:ext cx="6766650" cy="4139998"/>
              </a:xfrm>
              <a:blipFill>
                <a:blip r:embed="rId2"/>
                <a:stretch>
                  <a:fillRect l="-749" r="-18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1412E5F-28DD-0CBC-0209-CA382568E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8107210" y="1036003"/>
            <a:ext cx="4088902" cy="2781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9752C-3B59-B51C-5712-B9E4D7A4B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98"/>
          <a:stretch/>
        </p:blipFill>
        <p:spPr>
          <a:xfrm>
            <a:off x="8052732" y="3993527"/>
            <a:ext cx="4197858" cy="2781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22432C-9859-7FD5-1D98-CA999C9331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8"/>
          <a:stretch/>
        </p:blipFill>
        <p:spPr>
          <a:xfrm>
            <a:off x="2533605" y="3762001"/>
            <a:ext cx="3139440" cy="668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C688-D846-0D71-9C2E-4700F8975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62"/>
          <a:stretch/>
        </p:blipFill>
        <p:spPr>
          <a:xfrm>
            <a:off x="5659125" y="3762001"/>
            <a:ext cx="312420" cy="6686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77AD6B-A478-62BD-5064-D5D8F5063645}"/>
                  </a:ext>
                </a:extLst>
              </p:cNvPr>
              <p:cNvSpPr txBox="1"/>
              <p:nvPr/>
            </p:nvSpPr>
            <p:spPr>
              <a:xfrm>
                <a:off x="5820420" y="3865925"/>
                <a:ext cx="7086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Z" sz="1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77AD6B-A478-62BD-5064-D5D8F506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420" y="3865925"/>
                <a:ext cx="708660" cy="369332"/>
              </a:xfrm>
              <a:prstGeom prst="rect">
                <a:avLst/>
              </a:prstGeom>
              <a:blipFill>
                <a:blip r:embed="rId5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87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 short but important note on vacuum arcs</a:t>
            </a:r>
          </a:p>
        </p:txBody>
      </p:sp>
    </p:spTree>
    <p:extLst>
      <p:ext uri="{BB962C8B-B14F-4D97-AF65-F5344CB8AC3E}">
        <p14:creationId xmlns:p14="http://schemas.microsoft.com/office/powerpoint/2010/main" val="378403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59956-8CFE-2A42-B719-6E449790B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C08F-7676-9C0F-2142-BC9E7DD7D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8A75E-7C0D-ED23-51CD-C59203C5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Vacuum arcs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BCE2F8-C794-44DA-36AD-6C8D120B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It turns out that arc plasma </a:t>
            </a:r>
            <a:r>
              <a:rPr lang="en-CZ" sz="1800" b="1" dirty="0"/>
              <a:t>does not need gas background to operate</a:t>
            </a:r>
            <a:r>
              <a:rPr lang="en-CZ" sz="1800" dirty="0"/>
              <a:t>.</a:t>
            </a:r>
          </a:p>
          <a:p>
            <a:r>
              <a:rPr lang="en-CZ" sz="1800" dirty="0"/>
              <a:t>The plasma is </a:t>
            </a:r>
            <a:r>
              <a:rPr lang="en-CZ" sz="1800" b="1" dirty="0"/>
              <a:t>ignited in the metal vapors that are emitted from the cathode</a:t>
            </a:r>
            <a:endParaRPr lang="en-CZ" sz="1800" dirty="0"/>
          </a:p>
          <a:p>
            <a:r>
              <a:rPr lang="en-CZ" sz="1800" dirty="0"/>
              <a:t>Vacuum arcs have been ignited at pressures of 10</a:t>
            </a:r>
            <a:r>
              <a:rPr lang="en-CZ" sz="1800" baseline="30000" dirty="0"/>
              <a:t>-4</a:t>
            </a:r>
            <a:r>
              <a:rPr lang="en-CZ" sz="1800" dirty="0"/>
              <a:t> or even 10</a:t>
            </a:r>
            <a:r>
              <a:rPr lang="en-CZ" sz="1800" baseline="30000" dirty="0"/>
              <a:t>-6</a:t>
            </a:r>
            <a:r>
              <a:rPr lang="en-CZ" sz="1800" dirty="0"/>
              <a:t> Pa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6C4C94-E906-B86D-2CDA-44E1FE51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35" y="3502647"/>
            <a:ext cx="9644130" cy="33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9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59956-8CFE-2A42-B719-6E449790B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AC08F-7676-9C0F-2142-BC9E7DD7D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8A75E-7C0D-ED23-51CD-C59203C5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Vacuum arcs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BCE2F8-C794-44DA-36AD-6C8D120B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Vacuum arcs are very different from conventional arcs that operate at 1000 Pa – 1 atm.</a:t>
            </a:r>
          </a:p>
          <a:p>
            <a:r>
              <a:rPr lang="en-CZ" sz="1800" dirty="0"/>
              <a:t>In the cathode spot, the plasma density can reach </a:t>
            </a:r>
            <a:r>
              <a:rPr lang="en-CZ" sz="1800" b="1" dirty="0"/>
              <a:t>10</a:t>
            </a:r>
            <a:r>
              <a:rPr lang="en-CZ" sz="1800" b="1" baseline="30000" dirty="0"/>
              <a:t>25</a:t>
            </a:r>
            <a:r>
              <a:rPr lang="en-CZ" sz="1800" b="1" dirty="0"/>
              <a:t>-10</a:t>
            </a:r>
            <a:r>
              <a:rPr lang="en-CZ" sz="1800" b="1" baseline="30000" dirty="0"/>
              <a:t>26</a:t>
            </a:r>
            <a:r>
              <a:rPr lang="en-CZ" sz="1800" b="1" dirty="0"/>
              <a:t> m</a:t>
            </a:r>
            <a:r>
              <a:rPr lang="en-CZ" sz="1800" b="1" baseline="30000" dirty="0"/>
              <a:t>-3</a:t>
            </a:r>
            <a:r>
              <a:rPr lang="en-CZ" sz="1800" dirty="0"/>
              <a:t> (yes, over 1 atm of plasma) even if it is surrounded by high vacuum</a:t>
            </a:r>
          </a:p>
          <a:p>
            <a:r>
              <a:rPr lang="en-CZ" sz="1800" dirty="0"/>
              <a:t>The remarkable gradient in plasma properties causes hypersonic expansion of the plasma plume, whic</a:t>
            </a:r>
            <a:r>
              <a:rPr lang="en-GB" sz="1800" dirty="0"/>
              <a:t>h</a:t>
            </a:r>
            <a:r>
              <a:rPr lang="en-CZ" sz="1800" dirty="0"/>
              <a:t> attains the drift velocity of </a:t>
            </a:r>
            <a:br>
              <a:rPr lang="en-CZ" sz="1800" dirty="0"/>
            </a:br>
            <a:r>
              <a:rPr lang="en-CZ" sz="1800" b="1" dirty="0"/>
              <a:t>10 – 50 km/s (Mach 20 – Mach 120)</a:t>
            </a:r>
          </a:p>
          <a:p>
            <a:r>
              <a:rPr lang="en-CZ" sz="1800" dirty="0"/>
              <a:t>It has been extensively researched for</a:t>
            </a:r>
            <a:br>
              <a:rPr lang="en-CZ" sz="1800" dirty="0"/>
            </a:br>
            <a:r>
              <a:rPr lang="en-CZ" sz="1800" dirty="0"/>
              <a:t>satellite electric propulsion, but the main</a:t>
            </a:r>
            <a:br>
              <a:rPr lang="en-CZ" sz="1800" dirty="0"/>
            </a:br>
            <a:r>
              <a:rPr lang="en-CZ" sz="1800" dirty="0"/>
              <a:t>applications are PVD coatings.</a:t>
            </a:r>
          </a:p>
        </p:txBody>
      </p:sp>
      <p:pic>
        <p:nvPicPr>
          <p:cNvPr id="7170" name="Picture 2" descr="Development of a High-Reliability Vacuum Arc Thruster System | Journal of  Propulsion and Power">
            <a:extLst>
              <a:ext uri="{FF2B5EF4-FFF2-40B4-BE49-F238E27FC236}">
                <a16:creationId xmlns:a16="http://schemas.microsoft.com/office/drawing/2014/main" id="{B38ED1B7-A23C-3FA3-2339-D8B0FBE5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1" y="3889208"/>
            <a:ext cx="6482079" cy="29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6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Applications of arc plasmas</a:t>
            </a:r>
          </a:p>
        </p:txBody>
      </p:sp>
    </p:spTree>
    <p:extLst>
      <p:ext uri="{BB962C8B-B14F-4D97-AF65-F5344CB8AC3E}">
        <p14:creationId xmlns:p14="http://schemas.microsoft.com/office/powerpoint/2010/main" val="271450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Lighting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Sodium arc lamps – only scalable source of large-area lighting before the recent scaling of LEDs. </a:t>
            </a:r>
            <a:r>
              <a:rPr lang="en-CZ" sz="1400" b="1" dirty="0"/>
              <a:t>Low ionization potential of sodium and pleasant emission current made them the most energy efficient source of lighting until ca 2020</a:t>
            </a:r>
            <a:endParaRPr lang="en-CZ" sz="1400" dirty="0"/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Xenon arc lamps for automotive applications – also surpassed by LEDs.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HID lamps (high-intensity discharge) – typically operated in mercury vapors with dopants. But mercury does not produce UV, it </a:t>
            </a:r>
            <a:r>
              <a:rPr lang="en-CZ" sz="1400" b="1" dirty="0"/>
              <a:t>emits through blackbody radiation</a:t>
            </a:r>
            <a:r>
              <a:rPr lang="en-CZ" sz="1400" dirty="0"/>
              <a:t>.</a:t>
            </a:r>
          </a:p>
          <a:p>
            <a:pPr>
              <a:lnSpc>
                <a:spcPct val="150000"/>
              </a:lnSpc>
            </a:pPr>
            <a:endParaRPr lang="en-CZ" sz="1400" dirty="0"/>
          </a:p>
        </p:txBody>
      </p:sp>
      <p:pic>
        <p:nvPicPr>
          <p:cNvPr id="8194" name="Picture 2" descr="LED vs Sodium lamps vs Metal Halide - Paragon">
            <a:extLst>
              <a:ext uri="{FF2B5EF4-FFF2-40B4-BE49-F238E27FC236}">
                <a16:creationId xmlns:a16="http://schemas.microsoft.com/office/drawing/2014/main" id="{29B87F82-12CE-E4F9-331A-B4ADE65B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79100"/>
            <a:ext cx="2768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6274 Xenon Arc Lamp">
            <a:extLst>
              <a:ext uri="{FF2B5EF4-FFF2-40B4-BE49-F238E27FC236}">
                <a16:creationId xmlns:a16="http://schemas.microsoft.com/office/drawing/2014/main" id="{7B7E7E87-5EE4-C506-4EDB-3672ACF1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0" y="3780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etal-halide lamp - Wikipedia">
            <a:extLst>
              <a:ext uri="{FF2B5EF4-FFF2-40B4-BE49-F238E27FC236}">
                <a16:creationId xmlns:a16="http://schemas.microsoft.com/office/drawing/2014/main" id="{8F231953-1BEA-25F5-2996-C83CD1B8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00" y="3183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8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Welding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437545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Plasma welding is probably the most widely used application of arcs.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Apart from regular welding machines that you can find in every dad’s garage, there are highly specialized devices for industrial use.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These devices typically combine arc cathode with the welded piece as an anode and there is active gas flow through the cathode.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b="1" dirty="0"/>
              <a:t>Enables high-precision welding and joining.</a:t>
            </a:r>
            <a:endParaRPr lang="en-CZ" sz="1400" dirty="0"/>
          </a:p>
        </p:txBody>
      </p:sp>
      <p:pic>
        <p:nvPicPr>
          <p:cNvPr id="10242" name="Picture 2" descr="Applied Sciences | Free Full-Text | A Convenient Unified Model to Display  the Mobile Keyhole-Mode Arc Welding Process">
            <a:extLst>
              <a:ext uri="{FF2B5EF4-FFF2-40B4-BE49-F238E27FC236}">
                <a16:creationId xmlns:a16="http://schemas.microsoft.com/office/drawing/2014/main" id="{9C0F98D8-506C-3A0F-43B6-5511CE88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42" y="0"/>
            <a:ext cx="4656857" cy="3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lasma Welding - Ionix Oy">
            <a:extLst>
              <a:ext uri="{FF2B5EF4-FFF2-40B4-BE49-F238E27FC236}">
                <a16:creationId xmlns:a16="http://schemas.microsoft.com/office/drawing/2014/main" id="{BED368AA-C56A-F1BB-053B-E6C7DFF3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93" y="3804286"/>
            <a:ext cx="3453807" cy="30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0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F7E99-8CB9-B989-DA6A-2BD9E70F7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3C08A-0C70-150F-5C3A-65B2E4526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84BB3-3427-E98C-193B-6E66973F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Discharges – what this Lesson covers?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32CE-B36E-9DF8-2223-C697419B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81" y="1325946"/>
            <a:ext cx="7731081" cy="515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5C35D-4179-06A2-BFA9-F39016F520B9}"/>
              </a:ext>
            </a:extLst>
          </p:cNvPr>
          <p:cNvSpPr/>
          <p:nvPr/>
        </p:nvSpPr>
        <p:spPr bwMode="auto">
          <a:xfrm>
            <a:off x="6816220" y="2820473"/>
            <a:ext cx="2355761" cy="340752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Circuit breakers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437545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If a high-power circuit is disconnected, there is a lot of energy that needs to be dissipated.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That energy can be dissipated into forming a plasma discharge.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Obviously, the discharge is parasitic, unwanted =&gt; people use gases which are really bad for generating plasma. </a:t>
            </a:r>
            <a:r>
              <a:rPr lang="en-CZ" sz="1400" b="1" dirty="0"/>
              <a:t>Typically SF6</a:t>
            </a:r>
            <a:endParaRPr lang="en-CZ" sz="1400" dirty="0"/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These gases are called “electronegative” gases, because they prefer to form negative ions rather than positive. 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b="1" dirty="0"/>
              <a:t>In Prague, there is a big research centre of EATON working on these – job opprotunity.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22B51-8784-2EEC-C565-2310C564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23" y="2845091"/>
            <a:ext cx="4748259" cy="401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E097-536D-2492-40EA-1AD406170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3"/>
          <a:stretch/>
        </p:blipFill>
        <p:spPr>
          <a:xfrm>
            <a:off x="8520882" y="278193"/>
            <a:ext cx="3552000" cy="25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3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Circuit breakers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3966301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If a high-power circuit is disconnected, there is a lot of energy that needs to be dissipated.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That energy can be dissipated into forming a plasma discharge.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Obviously, the discharge is parasitic, unwanted =&gt; people use gases which are really bad for generating plasma</a:t>
            </a:r>
            <a:r>
              <a:rPr lang="en-CZ" sz="1400" b="1" dirty="0"/>
              <a:t>. Typically SF6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58535-D797-B654-67FE-13046942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77" y="1316070"/>
            <a:ext cx="7018246" cy="53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Plasma Catalysis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5775394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Plasma catalysis is an emerging “green” application. Where not only arc plasmas ar used.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The idea is converting waste gases to value-added chemicals, e.g. converting CH</a:t>
            </a:r>
            <a:r>
              <a:rPr lang="en-CZ" sz="1400" baseline="-25000" dirty="0"/>
              <a:t>4</a:t>
            </a:r>
            <a:r>
              <a:rPr lang="en-CZ" sz="1400" dirty="0"/>
              <a:t> from biomass to H</a:t>
            </a:r>
            <a:r>
              <a:rPr lang="en-CZ" sz="1400" baseline="-25000" dirty="0"/>
              <a:t>2</a:t>
            </a:r>
            <a:r>
              <a:rPr lang="en-CZ" sz="1400" dirty="0"/>
              <a:t> or converting CO</a:t>
            </a:r>
            <a:r>
              <a:rPr lang="en-CZ" sz="1400" baseline="-25000" dirty="0"/>
              <a:t>2</a:t>
            </a:r>
            <a:r>
              <a:rPr lang="en-CZ" sz="1400" dirty="0"/>
              <a:t> to syngas, that can be re-used as fuel.</a:t>
            </a:r>
          </a:p>
          <a:p>
            <a:pPr>
              <a:lnSpc>
                <a:spcPct val="150000"/>
              </a:lnSpc>
            </a:pPr>
            <a:endParaRPr lang="en-CZ" sz="1400" b="1" dirty="0"/>
          </a:p>
          <a:p>
            <a:pPr>
              <a:lnSpc>
                <a:spcPct val="150000"/>
              </a:lnSpc>
            </a:pPr>
            <a:r>
              <a:rPr lang="en-CZ" sz="1400" b="1" dirty="0"/>
              <a:t>Arc plasmas are used rather often in this type of projects because of their scalability, fast switching times, robustness, and off-the-shelf availability</a:t>
            </a:r>
            <a:r>
              <a:rPr lang="en-CZ" sz="1400" dirty="0"/>
              <a:t>.</a:t>
            </a:r>
            <a:endParaRPr lang="en-CZ" sz="1400" b="1" dirty="0"/>
          </a:p>
        </p:txBody>
      </p:sp>
      <p:pic>
        <p:nvPicPr>
          <p:cNvPr id="12290" name="Picture 2" descr="Plasma arc waste recycling - A simple introduction">
            <a:extLst>
              <a:ext uri="{FF2B5EF4-FFF2-40B4-BE49-F238E27FC236}">
                <a16:creationId xmlns:a16="http://schemas.microsoft.com/office/drawing/2014/main" id="{FC1445E2-1258-7ED1-957B-AF790B83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0" y="3429000"/>
            <a:ext cx="5052058" cy="33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rc Plasmatron - Plasma Dynamics">
            <a:extLst>
              <a:ext uri="{FF2B5EF4-FFF2-40B4-BE49-F238E27FC236}">
                <a16:creationId xmlns:a16="http://schemas.microsoft.com/office/drawing/2014/main" id="{1DFE634C-A60F-7542-1AFF-C50B0002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42" y="1274840"/>
            <a:ext cx="5052058" cy="20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20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FC695-4E96-14E4-AC43-4E59996EF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55D65F-F6A4-6946-9F80-DAA4A9783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16BDBC-08FA-9077-114F-DF11CCC3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Plasma Spraying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D26446-3397-B904-4FEE-F1C9D3C4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6453311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1400" dirty="0"/>
              <a:t>Extremely important in all mechanical industries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Solid microparticles melted or evaporated in the plasma and deposited onto substrates to form hard / low friction / thermal barrier coatings.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This is used especially for jet engine turbine blades or for mechanically stressed components in power generation applications.</a:t>
            </a:r>
          </a:p>
          <a:p>
            <a:pPr>
              <a:lnSpc>
                <a:spcPct val="150000"/>
              </a:lnSpc>
            </a:pPr>
            <a:endParaRPr lang="en-CZ" sz="1400" dirty="0"/>
          </a:p>
          <a:p>
            <a:pPr>
              <a:lnSpc>
                <a:spcPct val="150000"/>
              </a:lnSpc>
            </a:pPr>
            <a:r>
              <a:rPr lang="en-CZ" sz="1400" dirty="0"/>
              <a:t>Alternative/parallel to low pressure PVD – </a:t>
            </a:r>
            <a:r>
              <a:rPr lang="en-CZ" sz="1400" b="1" dirty="0"/>
              <a:t>plasma </a:t>
            </a:r>
            <a:br>
              <a:rPr lang="en-CZ" sz="1400" b="1" dirty="0"/>
            </a:br>
            <a:r>
              <a:rPr lang="en-CZ" sz="1400" b="1" dirty="0"/>
              <a:t>spraying is much faster but produces much </a:t>
            </a:r>
            <a:br>
              <a:rPr lang="en-CZ" sz="1400" b="1" dirty="0"/>
            </a:br>
            <a:r>
              <a:rPr lang="en-CZ" sz="1400" b="1" dirty="0"/>
              <a:t>“dirtier” and rougher materials.</a:t>
            </a:r>
            <a:endParaRPr lang="en-CZ" sz="1400" dirty="0"/>
          </a:p>
        </p:txBody>
      </p:sp>
      <p:pic>
        <p:nvPicPr>
          <p:cNvPr id="14338" name="Picture 2" descr="Atmospheric Plasma Spray | Oerlikon Metco">
            <a:extLst>
              <a:ext uri="{FF2B5EF4-FFF2-40B4-BE49-F238E27FC236}">
                <a16:creationId xmlns:a16="http://schemas.microsoft.com/office/drawing/2014/main" id="{C49AC699-E212-6743-9695-B32887C8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62" y="1228197"/>
            <a:ext cx="4356538" cy="24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lasma Spray Coating - Plasma Arc Spraying &amp; Plasma Coating Companies">
            <a:extLst>
              <a:ext uri="{FF2B5EF4-FFF2-40B4-BE49-F238E27FC236}">
                <a16:creationId xmlns:a16="http://schemas.microsoft.com/office/drawing/2014/main" id="{97277497-17F5-9506-B2D5-D2BB0CAD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75" y="3846786"/>
            <a:ext cx="6840024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30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9C7ACB-DC5D-0884-93DD-9A67E12F4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AB7E2-9B7D-FC29-A67C-E2A424C87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ABB21E-BF10-65D9-48A1-170209A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0C86D6-90B5-9F8C-4310-6064DB10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Mechanisms of arc plasma formation</a:t>
            </a:r>
          </a:p>
          <a:p>
            <a:r>
              <a:rPr lang="en-CZ" sz="1800" dirty="0"/>
              <a:t>Surface phenomena – thermoemission and field emission and what they depend on.</a:t>
            </a:r>
          </a:p>
          <a:p>
            <a:r>
              <a:rPr lang="en-CZ" sz="1800" dirty="0"/>
              <a:t>Properties of an arc discharge</a:t>
            </a:r>
          </a:p>
          <a:p>
            <a:r>
              <a:rPr lang="en-CZ" sz="1800" dirty="0"/>
              <a:t>Modeling strategies for high power LTE arcs – Saha, Ellenbaas-Heller, non-linear thermodynamic properties.</a:t>
            </a:r>
          </a:p>
          <a:p>
            <a:r>
              <a:rPr lang="en-CZ" sz="1800" dirty="0"/>
              <a:t>Overview of applications</a:t>
            </a:r>
          </a:p>
          <a:p>
            <a:endParaRPr lang="en-CZ" sz="1800" dirty="0"/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64161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4A006-D827-370A-64C7-E16371084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D88F9-0574-FF5A-ED1F-8F0EEF798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5D9EC-92B4-6AF4-23BF-E8CC776B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Contents of this lesson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35DB6-B65E-64FE-C0EB-3FC06E1E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Transition from glow to arc, mechanisms, fundamental properties of arcs.</a:t>
            </a:r>
          </a:p>
          <a:p>
            <a:endParaRPr lang="en-CZ" sz="1800" dirty="0"/>
          </a:p>
          <a:p>
            <a:r>
              <a:rPr lang="en-CZ" sz="1800" dirty="0"/>
              <a:t>Physics of arc plasmas, analytical models for high power LTE arcs.</a:t>
            </a:r>
          </a:p>
          <a:p>
            <a:endParaRPr lang="en-CZ" sz="1800" dirty="0"/>
          </a:p>
          <a:p>
            <a:r>
              <a:rPr lang="en-CZ" sz="1800" dirty="0"/>
              <a:t>A short but important note on vacuum arcs</a:t>
            </a:r>
          </a:p>
          <a:p>
            <a:endParaRPr lang="en-CZ" sz="1800" dirty="0"/>
          </a:p>
          <a:p>
            <a:r>
              <a:rPr lang="en-CZ" sz="1800" dirty="0"/>
              <a:t>Applications of arc plasmas</a:t>
            </a:r>
          </a:p>
        </p:txBody>
      </p:sp>
    </p:spTree>
    <p:extLst>
      <p:ext uri="{BB962C8B-B14F-4D97-AF65-F5344CB8AC3E}">
        <p14:creationId xmlns:p14="http://schemas.microsoft.com/office/powerpoint/2010/main" val="108207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Observation of the transition between Glow Dischage and Arc Discharge</a:t>
            </a:r>
          </a:p>
        </p:txBody>
      </p:sp>
    </p:spTree>
    <p:extLst>
      <p:ext uri="{BB962C8B-B14F-4D97-AF65-F5344CB8AC3E}">
        <p14:creationId xmlns:p14="http://schemas.microsoft.com/office/powerpoint/2010/main" val="3189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8800" y="7059089"/>
            <a:ext cx="6286608" cy="149573"/>
          </a:xfrm>
        </p:spPr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10753200" cy="3680098"/>
          </a:xfrm>
        </p:spPr>
        <p:txBody>
          <a:bodyPr/>
          <a:lstStyle/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Visuals first: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https://www.youtube.com/watch?v=VAwnxIc0-6E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B3C08D88-8268-07CC-EF15-0439DBEC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7" y="2569880"/>
            <a:ext cx="9677566" cy="42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B1A44C-A080-70CA-CAE1-9BBC5ED6F323}"/>
              </a:ext>
            </a:extLst>
          </p:cNvPr>
          <p:cNvCxnSpPr/>
          <p:nvPr/>
        </p:nvCxnSpPr>
        <p:spPr bwMode="auto">
          <a:xfrm>
            <a:off x="1257217" y="2470457"/>
            <a:ext cx="94081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4C1F56-6C5A-4052-0FD3-630B2C7AE165}"/>
              </a:ext>
            </a:extLst>
          </p:cNvPr>
          <p:cNvSpPr txBox="1"/>
          <p:nvPr/>
        </p:nvSpPr>
        <p:spPr>
          <a:xfrm>
            <a:off x="3055620" y="1968681"/>
            <a:ext cx="608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2000" dirty="0">
                <a:latin typeface="+mn-lt"/>
              </a:rPr>
              <a:t>Pressure increase or power increase</a:t>
            </a:r>
          </a:p>
        </p:txBody>
      </p:sp>
    </p:spTree>
    <p:extLst>
      <p:ext uri="{BB962C8B-B14F-4D97-AF65-F5344CB8AC3E}">
        <p14:creationId xmlns:p14="http://schemas.microsoft.com/office/powerpoint/2010/main" val="170689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10753200" cy="3680098"/>
          </a:xfrm>
        </p:spPr>
        <p:txBody>
          <a:bodyPr/>
          <a:lstStyle/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happens if you start increasing plasma power in glow discharge?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 gets generally more dense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A2: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Cathode sheath gets thinner even though voltage keeps growing.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A3: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Electric field in the cathode drop increases.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A4: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ions bombard the cathode surface.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E36B5-F9B2-AE5E-6068-986BF1C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28" y="1211595"/>
            <a:ext cx="4035972" cy="48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81F4FF-C76D-8653-F86E-9D94D7F7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6" y="3623130"/>
            <a:ext cx="7770516" cy="32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10753200" cy="3680098"/>
          </a:xfrm>
        </p:spPr>
        <p:txBody>
          <a:bodyPr/>
          <a:lstStyle/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will this stop? What do you think happens to the cathode?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A1: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gets hot (more ions) =&gt;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thermoemission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electrons</a:t>
            </a:r>
          </a:p>
          <a:p>
            <a:pPr marL="7200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A2: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subject to locally strong electric field =&gt; field emission</a:t>
            </a:r>
          </a:p>
          <a:p>
            <a:pPr marL="72000" indent="0">
              <a:buNone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get 2 new effects that further boost the plasma density!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E36B5-F9B2-AE5E-6068-986BF1C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28" y="1211595"/>
            <a:ext cx="4035972" cy="48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81F4FF-C76D-8653-F86E-9D94D7F7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6" y="3623130"/>
            <a:ext cx="7770516" cy="32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1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828E5-A67C-E27C-9B13-49D761B4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AF40E-E5BA-C6BA-51DB-D89EEF744E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E019B-5730-B0CA-D99A-F8AFDAED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D746FA-EA87-DCB5-5051-A782B2D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Glow &gt; Arc transition mechanics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0F9156-DD98-7F22-49BF-647A2A1D4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2233"/>
            <a:ext cx="5192069" cy="3680098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First, let’s qualitatively assess this on the quantum mechanics level.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Heating up the metal ensures that there are more and more electrons getting over the work function barrier.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Electric field close to the metal surface further reduces the energy barrier for electrons to get out. </a:t>
            </a:r>
          </a:p>
          <a:p>
            <a:pPr marL="7200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Interesting Q: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the plasma density in metals?</a:t>
            </a:r>
          </a:p>
          <a:p>
            <a:pPr marL="7200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About 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so there is enough electrons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1414B-7349-5BE1-3E52-C3007CCB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58" y="1475485"/>
            <a:ext cx="6202680" cy="5230794"/>
          </a:xfrm>
          <a:prstGeom prst="rect">
            <a:avLst/>
          </a:pr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218E9A1-F5A1-8328-6FBE-B1D08B389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198" y="0"/>
            <a:ext cx="2623802" cy="20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 SCI prezentace" id="{26D9B203-B1A9-9A4B-A03A-C0517FD689F0}" vid="{8BECEF13-DF0F-F548-8FD4-A8EB4574AB8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5130</TotalTime>
  <Words>1962</Words>
  <Application>Microsoft Macintosh PowerPoint</Application>
  <PresentationFormat>Widescreen</PresentationFormat>
  <Paragraphs>250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Tahoma</vt:lpstr>
      <vt:lpstr>Times New Roman</vt:lpstr>
      <vt:lpstr>Wingdings</vt:lpstr>
      <vt:lpstr>Presentation_MU_EN</vt:lpstr>
      <vt:lpstr>Plasma Physics 2</vt:lpstr>
      <vt:lpstr>Lecture series contents</vt:lpstr>
      <vt:lpstr>Discharges – what this Lesson covers?</vt:lpstr>
      <vt:lpstr>Contents of this lesson</vt:lpstr>
      <vt:lpstr>PowerPoint Presentation</vt:lpstr>
      <vt:lpstr>Glow &gt; Arc transition mechanics</vt:lpstr>
      <vt:lpstr>Glow &gt; Arc transition mechanics</vt:lpstr>
      <vt:lpstr>Glow &gt; Arc transition mechanics</vt:lpstr>
      <vt:lpstr>Glow &gt; Arc transition mechanics</vt:lpstr>
      <vt:lpstr>Glow &gt; Arc transition mechanics</vt:lpstr>
      <vt:lpstr>Macroscopic treatment of electrode processes</vt:lpstr>
      <vt:lpstr>Macroscopic treatment of electrode processes</vt:lpstr>
      <vt:lpstr>PowerPoint Presentation</vt:lpstr>
      <vt:lpstr>Structure and parameters of an arc</vt:lpstr>
      <vt:lpstr>Structure and parameters of an arc</vt:lpstr>
      <vt:lpstr>Structure and parameters of an arc</vt:lpstr>
      <vt:lpstr>Pinch effect in arc plasmas</vt:lpstr>
      <vt:lpstr>PowerPoint Presentation</vt:lpstr>
      <vt:lpstr>Arc as a conductive fluid</vt:lpstr>
      <vt:lpstr>Saha ionization equation</vt:lpstr>
      <vt:lpstr>Ellenbaas-Heller Equation</vt:lpstr>
      <vt:lpstr>Plasma as a conductive fluid</vt:lpstr>
      <vt:lpstr>Plasma as a conductive fluid</vt:lpstr>
      <vt:lpstr>PowerPoint Presentation</vt:lpstr>
      <vt:lpstr>Vacuum arcs</vt:lpstr>
      <vt:lpstr>Vacuum arcs</vt:lpstr>
      <vt:lpstr>PowerPoint Presentation</vt:lpstr>
      <vt:lpstr>Application – Lighting</vt:lpstr>
      <vt:lpstr>Application – Welding</vt:lpstr>
      <vt:lpstr>Application – Circuit breakers</vt:lpstr>
      <vt:lpstr>Application – Circuit breakers</vt:lpstr>
      <vt:lpstr>Application – Plasma Catalysis</vt:lpstr>
      <vt:lpstr>Application – Plasma Spraying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plazmatu 2</dc:title>
  <dc:creator>Adam Obrusnik</dc:creator>
  <cp:lastModifiedBy>Adam Obrusnik</cp:lastModifiedBy>
  <cp:revision>356</cp:revision>
  <cp:lastPrinted>1601-01-01T00:00:00Z</cp:lastPrinted>
  <dcterms:created xsi:type="dcterms:W3CDTF">2024-02-19T04:11:57Z</dcterms:created>
  <dcterms:modified xsi:type="dcterms:W3CDTF">2024-03-12T09:42:13Z</dcterms:modified>
</cp:coreProperties>
</file>