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451" r:id="rId2"/>
    <p:sldId id="566" r:id="rId3"/>
    <p:sldId id="530" r:id="rId4"/>
    <p:sldId id="529" r:id="rId5"/>
    <p:sldId id="567" r:id="rId6"/>
    <p:sldId id="568" r:id="rId7"/>
    <p:sldId id="534" r:id="rId8"/>
    <p:sldId id="569" r:id="rId9"/>
    <p:sldId id="532" r:id="rId10"/>
    <p:sldId id="533" r:id="rId11"/>
    <p:sldId id="535" r:id="rId12"/>
    <p:sldId id="536" r:id="rId13"/>
    <p:sldId id="570" r:id="rId14"/>
    <p:sldId id="537" r:id="rId15"/>
    <p:sldId id="571" r:id="rId16"/>
    <p:sldId id="539" r:id="rId17"/>
    <p:sldId id="538" r:id="rId18"/>
    <p:sldId id="545" r:id="rId19"/>
    <p:sldId id="541" r:id="rId20"/>
    <p:sldId id="540" r:id="rId21"/>
    <p:sldId id="572" r:id="rId22"/>
    <p:sldId id="542" r:id="rId23"/>
    <p:sldId id="544" r:id="rId24"/>
    <p:sldId id="573" r:id="rId25"/>
    <p:sldId id="547" r:id="rId26"/>
    <p:sldId id="575" r:id="rId27"/>
    <p:sldId id="549" r:id="rId28"/>
    <p:sldId id="564" r:id="rId29"/>
    <p:sldId id="561" r:id="rId30"/>
    <p:sldId id="577" r:id="rId31"/>
    <p:sldId id="558" r:id="rId32"/>
    <p:sldId id="560" r:id="rId33"/>
    <p:sldId id="556" r:id="rId34"/>
    <p:sldId id="559" r:id="rId35"/>
    <p:sldId id="574" r:id="rId36"/>
    <p:sldId id="550" r:id="rId37"/>
    <p:sldId id="578" r:id="rId38"/>
    <p:sldId id="580" r:id="rId39"/>
    <p:sldId id="579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DFF"/>
    <a:srgbClr val="FF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958"/>
    <p:restoredTop sz="96197" autoAdjust="0"/>
  </p:normalViewPr>
  <p:slideViewPr>
    <p:cSldViewPr snapToGrid="0" snapToObjects="1">
      <p:cViewPr>
        <p:scale>
          <a:sx n="114" d="100"/>
          <a:sy n="114" d="100"/>
        </p:scale>
        <p:origin x="264" y="4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84C53-DB28-BF40-8E43-FB2FCCB1926D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9F8CA-1D07-3842-86D4-559153C1D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Vylepsit</a:t>
            </a:r>
            <a:r>
              <a:rPr lang="en-US" dirty="0"/>
              <a:t>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44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11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90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74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91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783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71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54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99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11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91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53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30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38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46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60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35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177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251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131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58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415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082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287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879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767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385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26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11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41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78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39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65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06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2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24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6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9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24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06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1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2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1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58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5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C1D67-D689-9147-B531-260CD7922B72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9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s://arxiv.org/pdf/physics/0508109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microsoft.com/office/2007/relationships/hdphoto" Target="../media/hdphoto1.wdp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Streamer_discharge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156" y="650824"/>
            <a:ext cx="4205613" cy="969349"/>
          </a:xfrm>
        </p:spPr>
        <p:txBody>
          <a:bodyPr>
            <a:normAutofit/>
          </a:bodyPr>
          <a:lstStyle/>
          <a:p>
            <a:pPr algn="r"/>
            <a:r>
              <a:rPr lang="cs-CZ" sz="1600" b="1" dirty="0">
                <a:latin typeface="Muni Bold" pitchFamily="2" charset="77"/>
              </a:rPr>
              <a:t>Plasma </a:t>
            </a:r>
            <a:r>
              <a:rPr lang="cs-CZ" sz="1600" b="1" dirty="0" err="1">
                <a:latin typeface="Muni Bold" pitchFamily="2" charset="77"/>
              </a:rPr>
              <a:t>Physics</a:t>
            </a:r>
            <a:r>
              <a:rPr lang="cs-CZ" sz="1600" b="1" dirty="0">
                <a:latin typeface="Muni Bold" pitchFamily="2" charset="77"/>
              </a:rPr>
              <a:t> 2</a:t>
            </a:r>
            <a:endParaRPr lang="en" sz="1600" b="1" dirty="0">
              <a:latin typeface="Muni Bold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2240AC-D90F-394D-A06B-97C288613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786" y="5847467"/>
            <a:ext cx="1079216" cy="83099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3009F4-F36B-5332-26D7-D3FCE6589CDC}"/>
              </a:ext>
            </a:extLst>
          </p:cNvPr>
          <p:cNvCxnSpPr>
            <a:cxnSpLocks/>
          </p:cNvCxnSpPr>
          <p:nvPr/>
        </p:nvCxnSpPr>
        <p:spPr>
          <a:xfrm>
            <a:off x="7433055" y="5680372"/>
            <a:ext cx="0" cy="90824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F649C39-7F53-815F-E483-DCC80AEB665D}"/>
              </a:ext>
            </a:extLst>
          </p:cNvPr>
          <p:cNvSpPr txBox="1"/>
          <p:nvPr/>
        </p:nvSpPr>
        <p:spPr>
          <a:xfrm>
            <a:off x="2457539" y="1797784"/>
            <a:ext cx="42289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2DFF"/>
                </a:solidFill>
                <a:latin typeface="Muni" pitchFamily="2" charset="77"/>
                <a:cs typeface="Times New Roman"/>
              </a:rPr>
              <a:t>5. 5. </a:t>
            </a:r>
            <a:r>
              <a:rPr lang="cs-CZ" sz="2000" dirty="0" err="1">
                <a:solidFill>
                  <a:srgbClr val="002DFF"/>
                </a:solidFill>
                <a:latin typeface="Muni" pitchFamily="2" charset="77"/>
                <a:cs typeface="Times New Roman"/>
              </a:rPr>
              <a:t>Streamer</a:t>
            </a:r>
            <a:r>
              <a:rPr lang="cs-CZ" sz="2000" dirty="0">
                <a:solidFill>
                  <a:srgbClr val="002DFF"/>
                </a:solidFill>
                <a:latin typeface="Muni" pitchFamily="2" charset="77"/>
                <a:cs typeface="Times New Roman"/>
              </a:rPr>
              <a:t> </a:t>
            </a:r>
            <a:r>
              <a:rPr lang="cs-CZ" sz="2000" dirty="0" err="1">
                <a:solidFill>
                  <a:srgbClr val="002DFF"/>
                </a:solidFill>
                <a:latin typeface="Muni" pitchFamily="2" charset="77"/>
                <a:cs typeface="Times New Roman"/>
              </a:rPr>
              <a:t>breakdown</a:t>
            </a:r>
            <a:r>
              <a:rPr lang="cs-CZ" sz="2000" dirty="0">
                <a:solidFill>
                  <a:srgbClr val="002DFF"/>
                </a:solidFill>
                <a:latin typeface="Muni" pitchFamily="2" charset="77"/>
                <a:cs typeface="Times New Roman"/>
              </a:rPr>
              <a:t> </a:t>
            </a:r>
            <a:r>
              <a:rPr lang="cs-CZ" sz="2000" dirty="0" err="1">
                <a:solidFill>
                  <a:srgbClr val="002DFF"/>
                </a:solidFill>
                <a:latin typeface="Muni" pitchFamily="2" charset="77"/>
                <a:cs typeface="Times New Roman"/>
              </a:rPr>
              <a:t>mechanism</a:t>
            </a:r>
            <a:br>
              <a:rPr lang="cs-CZ" sz="2000" dirty="0">
                <a:solidFill>
                  <a:srgbClr val="002DFF"/>
                </a:solidFill>
                <a:latin typeface="Muni" pitchFamily="2" charset="77"/>
                <a:cs typeface="Times New Roman"/>
              </a:rPr>
            </a:br>
            <a:r>
              <a:rPr lang="cs-CZ" sz="2000" dirty="0">
                <a:solidFill>
                  <a:srgbClr val="002DFF"/>
                </a:solidFill>
                <a:latin typeface="Muni" pitchFamily="2" charset="77"/>
                <a:cs typeface="Times New Roman"/>
              </a:rPr>
              <a:t>Korona </a:t>
            </a:r>
            <a:r>
              <a:rPr lang="cs-CZ" sz="2000" dirty="0" err="1">
                <a:solidFill>
                  <a:srgbClr val="002DFF"/>
                </a:solidFill>
                <a:latin typeface="Muni" pitchFamily="2" charset="77"/>
                <a:cs typeface="Times New Roman"/>
              </a:rPr>
              <a:t>discharge</a:t>
            </a:r>
            <a:endParaRPr lang="cs-CZ" sz="2000" dirty="0">
              <a:solidFill>
                <a:srgbClr val="002DFF"/>
              </a:solidFill>
              <a:latin typeface="Muni" pitchFamily="2" charset="77"/>
              <a:cs typeface="Times New Roman"/>
            </a:endParaRPr>
          </a:p>
          <a:p>
            <a:pPr algn="ctr"/>
            <a:r>
              <a:rPr lang="cs-CZ" sz="2000" dirty="0" err="1">
                <a:solidFill>
                  <a:srgbClr val="002DFF"/>
                </a:solidFill>
                <a:latin typeface="Muni" pitchFamily="2" charset="77"/>
                <a:cs typeface="Times New Roman"/>
              </a:rPr>
              <a:t>Spark</a:t>
            </a:r>
            <a:r>
              <a:rPr lang="cs-CZ" sz="2000" dirty="0">
                <a:solidFill>
                  <a:srgbClr val="002DFF"/>
                </a:solidFill>
                <a:latin typeface="Muni" pitchFamily="2" charset="77"/>
                <a:cs typeface="Times New Roman"/>
              </a:rPr>
              <a:t> </a:t>
            </a:r>
            <a:r>
              <a:rPr lang="cs-CZ" sz="2000" dirty="0" err="1">
                <a:solidFill>
                  <a:srgbClr val="002DFF"/>
                </a:solidFill>
                <a:latin typeface="Muni" pitchFamily="2" charset="77"/>
                <a:cs typeface="Times New Roman"/>
              </a:rPr>
              <a:t>discharge</a:t>
            </a:r>
            <a:endParaRPr lang="cs-CZ" sz="2000" dirty="0">
              <a:solidFill>
                <a:srgbClr val="002DFF"/>
              </a:solidFill>
              <a:latin typeface="Muni" pitchFamily="2" charset="77"/>
              <a:cs typeface="Times New Roman"/>
            </a:endParaRPr>
          </a:p>
          <a:p>
            <a:pPr algn="ctr"/>
            <a:endParaRPr lang="en-US" sz="2000" dirty="0">
              <a:solidFill>
                <a:srgbClr val="002DFF"/>
              </a:solidFill>
              <a:latin typeface="Muni" pitchFamily="2" charset="77"/>
              <a:cs typeface="Times New Roman"/>
            </a:endParaRPr>
          </a:p>
          <a:p>
            <a:pPr algn="ctr"/>
            <a:endParaRPr lang="en-US" sz="2000" dirty="0">
              <a:solidFill>
                <a:srgbClr val="002DFF"/>
              </a:solidFill>
              <a:latin typeface="Muni" pitchFamily="2" charset="77"/>
              <a:cs typeface="Times New Roma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0F63BC-52A2-3B33-C6B1-58E35DA54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402" y="2962461"/>
            <a:ext cx="2408219" cy="19715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229EDF1-4684-B663-8403-C97A5D84D74E}"/>
              </a:ext>
            </a:extLst>
          </p:cNvPr>
          <p:cNvSpPr/>
          <p:nvPr/>
        </p:nvSpPr>
        <p:spPr>
          <a:xfrm>
            <a:off x="3389402" y="4674173"/>
            <a:ext cx="11460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  <a:cs typeface="Times New Roman"/>
              </a:rPr>
              <a:t>TU Eindhoven</a:t>
            </a:r>
          </a:p>
        </p:txBody>
      </p:sp>
    </p:spTree>
    <p:extLst>
      <p:ext uri="{BB962C8B-B14F-4D97-AF65-F5344CB8AC3E}">
        <p14:creationId xmlns:p14="http://schemas.microsoft.com/office/powerpoint/2010/main" val="4250745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DFF"/>
                </a:solidFill>
              </a:rPr>
              <a:t>Electron avalanche and its transition to </a:t>
            </a:r>
            <a:r>
              <a:rPr lang="en-US" sz="2000" dirty="0" err="1">
                <a:solidFill>
                  <a:srgbClr val="002DFF"/>
                </a:solidFill>
              </a:rPr>
              <a:t>quasineutral</a:t>
            </a:r>
            <a:r>
              <a:rPr lang="en-US" sz="2000" dirty="0">
                <a:solidFill>
                  <a:srgbClr val="002DFF"/>
                </a:solidFill>
              </a:rPr>
              <a:t> plasma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624381" y="1019608"/>
            <a:ext cx="78804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Take the expression for the drift-diffusion flux of charge carriers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Approximate the diffusion coefficient 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And substitute 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a </a:t>
            </a:r>
            <a:r>
              <a:rPr lang="en-US" sz="1200" dirty="0" err="1">
                <a:cs typeface="Times New Roman"/>
              </a:rPr>
              <a:t>analogií</a:t>
            </a:r>
            <a:r>
              <a:rPr lang="en-US" sz="1200" dirty="0">
                <a:cs typeface="Times New Roman"/>
              </a:rPr>
              <a:t> </a:t>
            </a:r>
            <a:r>
              <a:rPr lang="en-US" sz="1200" dirty="0" err="1">
                <a:cs typeface="Times New Roman"/>
              </a:rPr>
              <a:t>Einsteinova</a:t>
            </a:r>
            <a:r>
              <a:rPr lang="en-US" sz="1200" dirty="0">
                <a:cs typeface="Times New Roman"/>
              </a:rPr>
              <a:t> </a:t>
            </a:r>
            <a:r>
              <a:rPr lang="en-US" sz="1200" dirty="0" err="1">
                <a:cs typeface="Times New Roman"/>
              </a:rPr>
              <a:t>vztahu</a:t>
            </a:r>
            <a:r>
              <a:rPr lang="en-US" sz="1200" dirty="0">
                <a:cs typeface="Times New Roman"/>
              </a:rPr>
              <a:t> pro </a:t>
            </a:r>
            <a:r>
              <a:rPr lang="en-US" sz="1200" dirty="0" err="1">
                <a:cs typeface="Times New Roman"/>
              </a:rPr>
              <a:t>elektrony</a:t>
            </a:r>
            <a:r>
              <a:rPr lang="en-US" sz="1200" dirty="0">
                <a:cs typeface="Times New Roman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cs typeface="Times New Roman"/>
              </a:rPr>
              <a:t>šířící</a:t>
            </a:r>
            <a:r>
              <a:rPr lang="en-US" sz="1200" dirty="0">
                <a:cs typeface="Times New Roman"/>
              </a:rPr>
              <a:t> se </a:t>
            </a:r>
            <a:r>
              <a:rPr lang="en-US" sz="1200" dirty="0" err="1">
                <a:cs typeface="Times New Roman"/>
              </a:rPr>
              <a:t>elektronová</a:t>
            </a:r>
            <a:r>
              <a:rPr lang="en-US" sz="1200" dirty="0">
                <a:cs typeface="Times New Roman"/>
              </a:rPr>
              <a:t> </a:t>
            </a:r>
            <a:r>
              <a:rPr lang="en-US" sz="1200" dirty="0" err="1">
                <a:cs typeface="Times New Roman"/>
              </a:rPr>
              <a:t>lavina</a:t>
            </a:r>
            <a:r>
              <a:rPr lang="en-US" sz="1200" dirty="0">
                <a:cs typeface="Times New Roman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4ED0F6-5B9B-AD16-12E8-359264B373C0}"/>
              </a:ext>
            </a:extLst>
          </p:cNvPr>
          <p:cNvSpPr/>
          <p:nvPr/>
        </p:nvSpPr>
        <p:spPr>
          <a:xfrm>
            <a:off x="4564614" y="4480459"/>
            <a:ext cx="1462717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17DCA-3FFE-FA29-47F5-77B1AEA4625C}"/>
              </a:ext>
            </a:extLst>
          </p:cNvPr>
          <p:cNvSpPr/>
          <p:nvPr/>
        </p:nvSpPr>
        <p:spPr>
          <a:xfrm>
            <a:off x="6754887" y="2613752"/>
            <a:ext cx="894849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D82D5-AF80-630F-22F4-81764A0AD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222" y="1322040"/>
            <a:ext cx="2070513" cy="3562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5E53E0-E3EF-8E16-40CC-F1E1E77FA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222" y="1956644"/>
            <a:ext cx="3193220" cy="4060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77F7C1-B8E7-DEEB-2E16-D509CABA4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222" y="2402443"/>
            <a:ext cx="1462718" cy="6648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A4BE65-92B6-085D-A816-FC58D7348C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7416" y="3324994"/>
            <a:ext cx="2388865" cy="42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2874A9-75CA-6824-265D-ED6868B8F4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1288" y="1853582"/>
            <a:ext cx="3036008" cy="4421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D133DB-97FF-3D89-B6C7-A19AA09411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6575" y="1424461"/>
            <a:ext cx="2851472" cy="253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537E5C-B7E4-2662-8E86-8BBACCCB12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4941" y="1111766"/>
            <a:ext cx="667581" cy="2163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611F13-C0B7-B06E-E0C6-1DFA1BF110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3158" y="4064198"/>
            <a:ext cx="3246845" cy="213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96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2"/>
                </a:solidFill>
              </a:rPr>
              <a:t>Rostoucí a expandující elektronová lavina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624381" y="1019608"/>
            <a:ext cx="788046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započítáme-li ionizaci a elektronový záchyt pak pro celkové počty elektronů a pozitivních i kladných iontů platí: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elektrony se šíří k anodě driftovou rychlostí: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a </a:t>
            </a:r>
            <a:r>
              <a:rPr lang="cs-CZ" sz="1200" dirty="0" err="1">
                <a:cs typeface="Times New Roman"/>
              </a:rPr>
              <a:t>difůze</a:t>
            </a:r>
            <a:r>
              <a:rPr lang="cs-CZ" sz="1200" dirty="0">
                <a:cs typeface="Times New Roman"/>
              </a:rPr>
              <a:t> hraje také svou roli při expanzi laviny kolem její axiální osy: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pro lokální elektronovou hustotu pak platí (z rovnice kontinuity):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platí při tom, jak už bylo naznačeno: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kde 		je střední energie elektronů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pozitivní ionty (díky své asi sto krát nižší pohyblivosti) zůstávají vůči elektronům stabilní a platí: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pokud zanedbáme záchyt elektronů a pro oblasti nedaleké od axiální osy pak: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čili hustota iontů roste exponenciálně směrem k anodě a klesá radiálně od axiální osy dle Gaussova rozdělení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17DCA-3FFE-FA29-47F5-77B1AEA4625C}"/>
              </a:ext>
            </a:extLst>
          </p:cNvPr>
          <p:cNvSpPr/>
          <p:nvPr/>
        </p:nvSpPr>
        <p:spPr>
          <a:xfrm>
            <a:off x="6754887" y="2613752"/>
            <a:ext cx="894849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BDEEC1-3A85-844D-604E-A092F6B77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567" y="1405847"/>
            <a:ext cx="5726092" cy="944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5B2DB1-0A4D-C4D7-30F0-3C51B9165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882" y="2377541"/>
            <a:ext cx="863118" cy="2570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DA9B0-A4DB-1A3E-1EAB-C9F5E1DAD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3031" y="2782746"/>
            <a:ext cx="900826" cy="2302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54004A-BC3A-A5B7-4B46-B9C84A8853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3857" y="2759606"/>
            <a:ext cx="526970" cy="2533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5779B3-3187-4344-7847-B3A36776B2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391" y="3327932"/>
            <a:ext cx="3429161" cy="5465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E2A236-6998-C7A3-D080-5B18782AB9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887" y="3958281"/>
            <a:ext cx="2637983" cy="5409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982BA0-E312-04A4-5A92-6DDC88544C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7634" y="4453998"/>
            <a:ext cx="208542" cy="3165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F0F96D-C9EC-4514-D6A7-31C6E16D7C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1157" y="5019291"/>
            <a:ext cx="2437158" cy="5465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088A74-653C-3B22-F437-9935D15FC4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5342" y="5635989"/>
            <a:ext cx="2842317" cy="54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28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DFF"/>
                </a:solidFill>
              </a:rPr>
              <a:t>Electron avalanche and its transition to </a:t>
            </a:r>
            <a:r>
              <a:rPr lang="en-US" sz="2000" dirty="0" err="1">
                <a:solidFill>
                  <a:srgbClr val="002DFF"/>
                </a:solidFill>
              </a:rPr>
              <a:t>quasineutral</a:t>
            </a:r>
            <a:r>
              <a:rPr lang="en-US" sz="2000" dirty="0">
                <a:solidFill>
                  <a:srgbClr val="002DFF"/>
                </a:solidFill>
              </a:rPr>
              <a:t> plasma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624381" y="1019608"/>
            <a:ext cx="840810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If the avalanche has enough space and the external field E</a:t>
            </a:r>
            <a:r>
              <a:rPr lang="en-US" sz="1200" baseline="-25000" dirty="0">
                <a:cs typeface="Times New Roman"/>
              </a:rPr>
              <a:t>0</a:t>
            </a:r>
            <a:r>
              <a:rPr lang="en-US" sz="1200" dirty="0">
                <a:cs typeface="Times New Roman"/>
              </a:rPr>
              <a:t> is large enough, the space charge field E‘ becomes non-negligible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Electrons accumulate in the “head” of the streamer and the electric field drives further ionization and causes expansion.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The expansion rate of the approx. spherical ”streamer head” is driven by the electric field of the electrons themselves.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The field E‘ is proportional to R but the electron density is independent of E‘: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If the space-charge field becomes non-negligible compared to the external field, </a:t>
            </a:r>
            <a:r>
              <a:rPr lang="en-US" sz="1200" b="1" dirty="0">
                <a:cs typeface="Times New Roman"/>
              </a:rPr>
              <a:t>typically E‘ &gt; 0.03 E</a:t>
            </a:r>
            <a:r>
              <a:rPr lang="en-US" sz="1200" b="1" baseline="-25000" dirty="0">
                <a:cs typeface="Times New Roman"/>
              </a:rPr>
              <a:t>0</a:t>
            </a:r>
            <a:r>
              <a:rPr lang="en-US" sz="1200" b="1" dirty="0">
                <a:cs typeface="Times New Roman"/>
              </a:rPr>
              <a:t>, the effects of space charge become dominant and the avalanche transforms into a “negative streamer” </a:t>
            </a:r>
            <a:r>
              <a:rPr lang="en-US" sz="1200" dirty="0">
                <a:cs typeface="Times New Roman"/>
              </a:rPr>
              <a:t>– a filamentary type of plasma (</a:t>
            </a:r>
            <a:r>
              <a:rPr lang="en-US" sz="1200" dirty="0" err="1">
                <a:cs typeface="Times New Roman"/>
              </a:rPr>
              <a:t>quasineutral</a:t>
            </a:r>
            <a:r>
              <a:rPr lang="en-US" sz="1200" dirty="0">
                <a:cs typeface="Times New Roman"/>
              </a:rPr>
              <a:t>, collective)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17DCA-3FFE-FA29-47F5-77B1AEA4625C}"/>
              </a:ext>
            </a:extLst>
          </p:cNvPr>
          <p:cNvSpPr/>
          <p:nvPr/>
        </p:nvSpPr>
        <p:spPr>
          <a:xfrm>
            <a:off x="6754887" y="2613752"/>
            <a:ext cx="894849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A6010-8390-1427-72D8-22E9AD94F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314" y="1357298"/>
            <a:ext cx="2635371" cy="1637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30B182-F9E4-4AE9-11FD-D25F464A9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121" y="2012119"/>
            <a:ext cx="1006917" cy="2405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3A28C3-1D36-35B7-31CE-83EF533DEA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4314" y="3664993"/>
            <a:ext cx="3344521" cy="521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04EB5F-15D4-4212-C85A-F27D76DA2B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8706" y="4406624"/>
            <a:ext cx="3452873" cy="64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20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DFF"/>
                </a:solidFill>
              </a:rPr>
              <a:t>Electron avalanche and its transition to </a:t>
            </a:r>
            <a:r>
              <a:rPr lang="en-US" sz="2000" dirty="0" err="1">
                <a:solidFill>
                  <a:srgbClr val="002DFF"/>
                </a:solidFill>
              </a:rPr>
              <a:t>quasineutral</a:t>
            </a:r>
            <a:r>
              <a:rPr lang="en-US" sz="2000" dirty="0">
                <a:solidFill>
                  <a:srgbClr val="002DFF"/>
                </a:solidFill>
              </a:rPr>
              <a:t> plasma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624381" y="1041910"/>
            <a:ext cx="840810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cs typeface="Times New Roman"/>
              </a:rPr>
              <a:t>We can have a look at the (minimum) streamer physics through equations </a:t>
            </a:r>
            <a:r>
              <a:rPr lang="en-US" sz="1400" dirty="0">
                <a:cs typeface="Times New Roman"/>
                <a:hlinkClick r:id="rId4"/>
              </a:rPr>
              <a:t>https://arxiv.org/pdf/physics/0508109.pdf</a:t>
            </a:r>
            <a:r>
              <a:rPr lang="en-US" sz="1400" dirty="0">
                <a:cs typeface="Times New Roman"/>
              </a:rPr>
              <a:t>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Electrons are created in ionization collisions and lost through attachment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Positive are created through collisions and depend only on </a:t>
            </a:r>
            <a:r>
              <a:rPr lang="en-US" sz="1400" b="1" dirty="0">
                <a:cs typeface="Times New Roman"/>
              </a:rPr>
              <a:t>local</a:t>
            </a:r>
            <a:r>
              <a:rPr lang="en-US" sz="1400" dirty="0">
                <a:cs typeface="Times New Roman"/>
              </a:rPr>
              <a:t> electron density =&gt; streamers are so fast, that </a:t>
            </a:r>
            <a:r>
              <a:rPr lang="en-US" sz="1400" b="1" dirty="0">
                <a:cs typeface="Times New Roman"/>
              </a:rPr>
              <a:t>positive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b="1" dirty="0">
                <a:cs typeface="Times New Roman"/>
              </a:rPr>
              <a:t>ions do not have time to be transported</a:t>
            </a:r>
            <a:r>
              <a:rPr lang="en-US" sz="1400" dirty="0">
                <a:cs typeface="Times New Roman"/>
              </a:rPr>
              <a:t>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Same for negative ions, which are formed by attachment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E2A9A5-E0F8-E723-4D1F-6689F0889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175" y="3429000"/>
            <a:ext cx="8315301" cy="256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39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DFF"/>
                </a:solidFill>
              </a:rPr>
              <a:t>Raether</a:t>
            </a:r>
            <a:r>
              <a:rPr lang="en-US" sz="2000" dirty="0">
                <a:solidFill>
                  <a:srgbClr val="002DFF"/>
                </a:solidFill>
              </a:rPr>
              <a:t>-Meek criterion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624381" y="1019608"/>
            <a:ext cx="788046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The </a:t>
            </a:r>
            <a:r>
              <a:rPr lang="en-US" sz="1400" dirty="0" err="1">
                <a:cs typeface="Times New Roman"/>
              </a:rPr>
              <a:t>Raether</a:t>
            </a:r>
            <a:r>
              <a:rPr lang="en-US" sz="1400" dirty="0">
                <a:cs typeface="Times New Roman"/>
              </a:rPr>
              <a:t>-Meek criterion states the condition for streamer breakdown.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If the space charge field is E‘ &gt; 0.03 E</a:t>
            </a:r>
            <a:r>
              <a:rPr lang="en-US" sz="1400" baseline="-25000" dirty="0">
                <a:cs typeface="Times New Roman"/>
              </a:rPr>
              <a:t>0</a:t>
            </a:r>
            <a:r>
              <a:rPr lang="en-US" sz="1400" dirty="0">
                <a:cs typeface="Times New Roman"/>
              </a:rPr>
              <a:t>, the streamer forms.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Through numerical modeling, this can be translated to „Townsend terminology“ arriving 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cs typeface="Times New Roman"/>
              </a:rPr>
              <a:t>This can be understood as a criterion describing at what conditions will an avalanche transition to a streamer, as opposed to a situation when an avalanche serves as a “seed” of charge carriers for igniting glow discharge plasma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17DCA-3FFE-FA29-47F5-77B1AEA4625C}"/>
              </a:ext>
            </a:extLst>
          </p:cNvPr>
          <p:cNvSpPr/>
          <p:nvPr/>
        </p:nvSpPr>
        <p:spPr>
          <a:xfrm>
            <a:off x="6754887" y="2984143"/>
            <a:ext cx="894849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1EC94-6E17-4AE1-1B5F-903B394A2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238" y="2263275"/>
            <a:ext cx="2435524" cy="5581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EF963C-FACB-72B5-3666-AAFA811DB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474" y="2919070"/>
            <a:ext cx="2159239" cy="509930"/>
          </a:xfrm>
          <a:prstGeom prst="rect">
            <a:avLst/>
          </a:prstGeom>
        </p:spPr>
      </p:pic>
      <p:pic>
        <p:nvPicPr>
          <p:cNvPr id="1026" name="Picture 2" descr="Glow discharge - Wikipedia">
            <a:extLst>
              <a:ext uri="{FF2B5EF4-FFF2-40B4-BE49-F238E27FC236}">
                <a16:creationId xmlns:a16="http://schemas.microsoft.com/office/drawing/2014/main" id="{70B87428-DFAD-503C-CD93-B2783F0FB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3" y="4830840"/>
            <a:ext cx="4832730" cy="200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xample images of positive streamer discharge trees in technical air at...  | Download Scientific Diagram">
            <a:extLst>
              <a:ext uri="{FF2B5EF4-FFF2-40B4-BE49-F238E27FC236}">
                <a16:creationId xmlns:a16="http://schemas.microsoft.com/office/drawing/2014/main" id="{94382155-B79D-F1C9-9303-51867184C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107259" y="4830841"/>
            <a:ext cx="3976648" cy="200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759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DFF"/>
                </a:solidFill>
              </a:rPr>
              <a:t>Positive vs negative streamers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624381" y="1019608"/>
            <a:ext cx="78804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Experience shows that there are two types of streamers – those propagating from a cathode and those propagating from an anode.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In positive streamers, the dominant ionization mechanism is photoionization.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In negative streamers, the dominant ionization mechanism is direct electron-impact ionization.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In both cases, the </a:t>
            </a:r>
            <a:r>
              <a:rPr lang="en-US" sz="1400" b="1" dirty="0">
                <a:cs typeface="Times New Roman"/>
              </a:rPr>
              <a:t>ionization occurs mostly in the streamer head, because the electric field is strong there</a:t>
            </a:r>
            <a:r>
              <a:rPr lang="en-US" sz="1400" dirty="0">
                <a:cs typeface="Times New Roman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17DCA-3FFE-FA29-47F5-77B1AEA4625C}"/>
              </a:ext>
            </a:extLst>
          </p:cNvPr>
          <p:cNvSpPr/>
          <p:nvPr/>
        </p:nvSpPr>
        <p:spPr>
          <a:xfrm>
            <a:off x="6654386" y="1648651"/>
            <a:ext cx="894849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897146-F7CD-AEF4-6212-CD117A3B1A33}"/>
              </a:ext>
            </a:extLst>
          </p:cNvPr>
          <p:cNvSpPr/>
          <p:nvPr/>
        </p:nvSpPr>
        <p:spPr>
          <a:xfrm>
            <a:off x="4613102" y="5169689"/>
            <a:ext cx="1462717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A58715-8E7B-2D23-1138-E67236748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81" y="3790697"/>
            <a:ext cx="2435524" cy="2409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0AE329-1CB1-9DDB-90E9-67A33FA41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983" y="4147678"/>
            <a:ext cx="2614482" cy="18713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7050FF-89C8-2A58-0B53-D11DB7A29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6276" y="4185314"/>
            <a:ext cx="3562142" cy="17810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B4BF4B3-4752-1B62-5BF0-AD737B19EFC7}"/>
              </a:ext>
            </a:extLst>
          </p:cNvPr>
          <p:cNvSpPr/>
          <p:nvPr/>
        </p:nvSpPr>
        <p:spPr>
          <a:xfrm>
            <a:off x="135887" y="3809167"/>
            <a:ext cx="6094833" cy="25053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7B296B-EE64-C510-5B1F-F3B850E9D4B2}"/>
              </a:ext>
            </a:extLst>
          </p:cNvPr>
          <p:cNvSpPr/>
          <p:nvPr/>
        </p:nvSpPr>
        <p:spPr>
          <a:xfrm>
            <a:off x="6269633" y="3802006"/>
            <a:ext cx="2874367" cy="25053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D66E90-7B83-B932-190C-A6508D172725}"/>
              </a:ext>
            </a:extLst>
          </p:cNvPr>
          <p:cNvSpPr txBox="1"/>
          <p:nvPr/>
        </p:nvSpPr>
        <p:spPr>
          <a:xfrm>
            <a:off x="1542752" y="3522933"/>
            <a:ext cx="2546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Cathode</a:t>
            </a:r>
            <a:r>
              <a:rPr lang="cs-CZ" sz="1200" dirty="0"/>
              <a:t> </a:t>
            </a:r>
            <a:r>
              <a:rPr lang="cs-CZ" sz="1200" dirty="0" err="1"/>
              <a:t>streamer</a:t>
            </a:r>
            <a:r>
              <a:rPr lang="cs-CZ" sz="1200" dirty="0"/>
              <a:t> = positive </a:t>
            </a:r>
            <a:r>
              <a:rPr lang="cs-CZ" sz="1200" dirty="0" err="1"/>
              <a:t>streamer</a:t>
            </a:r>
            <a:endParaRPr lang="en-CZ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61B270-517F-9F61-D2E6-AA01DC4DC4BB}"/>
              </a:ext>
            </a:extLst>
          </p:cNvPr>
          <p:cNvSpPr txBox="1"/>
          <p:nvPr/>
        </p:nvSpPr>
        <p:spPr>
          <a:xfrm>
            <a:off x="6269633" y="3525609"/>
            <a:ext cx="2471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Anode</a:t>
            </a:r>
            <a:r>
              <a:rPr lang="cs-CZ" sz="1200" dirty="0"/>
              <a:t> </a:t>
            </a:r>
            <a:r>
              <a:rPr lang="cs-CZ" sz="1200" dirty="0" err="1"/>
              <a:t>streamer</a:t>
            </a:r>
            <a:r>
              <a:rPr lang="cs-CZ" sz="1200" dirty="0"/>
              <a:t> = negative </a:t>
            </a:r>
            <a:r>
              <a:rPr lang="cs-CZ" sz="1200" dirty="0" err="1"/>
              <a:t>streamer</a:t>
            </a:r>
            <a:endParaRPr lang="en-CZ" sz="1200" dirty="0"/>
          </a:p>
        </p:txBody>
      </p:sp>
    </p:spTree>
    <p:extLst>
      <p:ext uri="{BB962C8B-B14F-4D97-AF65-F5344CB8AC3E}">
        <p14:creationId xmlns:p14="http://schemas.microsoft.com/office/powerpoint/2010/main" val="4023881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DFF"/>
                </a:solidFill>
              </a:rPr>
              <a:t>Statistical nature of breakdown in gases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410518" y="887185"/>
            <a:ext cx="80187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Same as with Townsend breakdown, the </a:t>
            </a:r>
            <a:r>
              <a:rPr lang="en-US" sz="1200" b="1" dirty="0">
                <a:cs typeface="Times New Roman"/>
              </a:rPr>
              <a:t>streamer breakdown is also a statistical/random phenomenon</a:t>
            </a:r>
            <a:r>
              <a:rPr lang="en-US" sz="1200" dirty="0">
                <a:cs typeface="Times New Roman"/>
              </a:rPr>
              <a:t>!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After </a:t>
            </a:r>
            <a:r>
              <a:rPr lang="en-US" sz="1200" dirty="0" err="1">
                <a:cs typeface="Times New Roman"/>
              </a:rPr>
              <a:t>Wijsman</a:t>
            </a:r>
            <a:r>
              <a:rPr lang="en-US" sz="1200" dirty="0">
                <a:cs typeface="Times New Roman"/>
              </a:rPr>
              <a:t> (1943) and his work on statistical breakdown through Townsend mechanism, other theories have emerged which could also capture the transition from a Townsend mechanism to a streamer mechanism , </a:t>
            </a:r>
            <a:r>
              <a:rPr lang="en-US" sz="1200" dirty="0" err="1">
                <a:cs typeface="Times New Roman"/>
              </a:rPr>
              <a:t>e.g.Hodges</a:t>
            </a:r>
            <a:r>
              <a:rPr lang="en-US" sz="1200" dirty="0">
                <a:cs typeface="Times New Roman"/>
              </a:rPr>
              <a:t> (1985):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4ED0F6-5B9B-AD16-12E8-359264B373C0}"/>
              </a:ext>
            </a:extLst>
          </p:cNvPr>
          <p:cNvSpPr/>
          <p:nvPr/>
        </p:nvSpPr>
        <p:spPr>
          <a:xfrm>
            <a:off x="2916805" y="5490346"/>
            <a:ext cx="1462717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17DCA-3FFE-FA29-47F5-77B1AEA4625C}"/>
              </a:ext>
            </a:extLst>
          </p:cNvPr>
          <p:cNvSpPr/>
          <p:nvPr/>
        </p:nvSpPr>
        <p:spPr>
          <a:xfrm>
            <a:off x="6966760" y="3615096"/>
            <a:ext cx="894849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164902-1AAF-BD2C-05A7-41CAF1841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27" y="2840295"/>
            <a:ext cx="2920431" cy="39994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C75D01-A0C6-B43F-8B3A-C03DFE0F5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853" y="3050993"/>
            <a:ext cx="3732835" cy="509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BEF2A5-F020-E4A6-4761-AB6160903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2722" y="4177939"/>
            <a:ext cx="4161099" cy="4161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133A27-2FEE-D4CA-6125-EA54A308C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873" y="5211972"/>
            <a:ext cx="3599815" cy="10397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9F0668-8DFF-4ED6-7DB4-3C4E191F66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122" y="1795758"/>
            <a:ext cx="1369655" cy="442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E9DC3F-3950-C8C3-0972-12564CEBB3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3901" y="1616104"/>
            <a:ext cx="1944286" cy="8245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8591FA-401B-856A-B168-200BCDD753BC}"/>
              </a:ext>
            </a:extLst>
          </p:cNvPr>
          <p:cNvSpPr txBox="1"/>
          <p:nvPr/>
        </p:nvSpPr>
        <p:spPr>
          <a:xfrm>
            <a:off x="4783873" y="3603725"/>
            <a:ext cx="2688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Including</a:t>
            </a:r>
            <a:r>
              <a:rPr lang="cs-CZ" sz="1200" dirty="0"/>
              <a:t> </a:t>
            </a:r>
            <a:r>
              <a:rPr lang="cs-CZ" sz="1200" dirty="0" err="1"/>
              <a:t>attachment</a:t>
            </a:r>
            <a:r>
              <a:rPr lang="cs-CZ" sz="1200" dirty="0"/>
              <a:t> in </a:t>
            </a:r>
            <a:r>
              <a:rPr lang="cs-CZ" sz="1200" dirty="0" err="1"/>
              <a:t>Wijsman</a:t>
            </a:r>
            <a:r>
              <a:rPr lang="cs-CZ" sz="1200" dirty="0"/>
              <a:t> </a:t>
            </a:r>
            <a:r>
              <a:rPr lang="cs-CZ" sz="1200" dirty="0" err="1"/>
              <a:t>theory</a:t>
            </a:r>
            <a:endParaRPr lang="en-CZ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A664B1-767E-DF18-911F-CF1846AAC41A}"/>
              </a:ext>
            </a:extLst>
          </p:cNvPr>
          <p:cNvSpPr/>
          <p:nvPr/>
        </p:nvSpPr>
        <p:spPr>
          <a:xfrm>
            <a:off x="4039251" y="2948215"/>
            <a:ext cx="4194570" cy="10045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B892A4-7E1E-C136-7229-5D1C371CD286}"/>
              </a:ext>
            </a:extLst>
          </p:cNvPr>
          <p:cNvSpPr txBox="1"/>
          <p:nvPr/>
        </p:nvSpPr>
        <p:spPr>
          <a:xfrm>
            <a:off x="4269491" y="4633737"/>
            <a:ext cx="3767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 err="1"/>
              <a:t>Purely</a:t>
            </a:r>
            <a:r>
              <a:rPr lang="cs-CZ" sz="1200" dirty="0"/>
              <a:t> </a:t>
            </a:r>
            <a:r>
              <a:rPr lang="cs-CZ" sz="1200" dirty="0" err="1"/>
              <a:t>streamer</a:t>
            </a:r>
            <a:r>
              <a:rPr lang="cs-CZ" sz="1200" dirty="0"/>
              <a:t> </a:t>
            </a:r>
            <a:r>
              <a:rPr lang="cs-CZ" sz="1200" dirty="0" err="1"/>
              <a:t>breakdown</a:t>
            </a:r>
            <a:r>
              <a:rPr lang="cs-CZ" sz="1200" dirty="0"/>
              <a:t> </a:t>
            </a:r>
            <a:r>
              <a:rPr lang="cs-CZ" sz="1200" dirty="0" err="1"/>
              <a:t>with</a:t>
            </a:r>
            <a:r>
              <a:rPr lang="cs-CZ" sz="1200" dirty="0"/>
              <a:t> </a:t>
            </a:r>
            <a:r>
              <a:rPr lang="cs-CZ" sz="1200" dirty="0" err="1"/>
              <a:t>avalanches</a:t>
            </a:r>
            <a:r>
              <a:rPr lang="cs-CZ" sz="1200" dirty="0"/>
              <a:t> </a:t>
            </a:r>
            <a:r>
              <a:rPr lang="cs-CZ" sz="1200" dirty="0" err="1"/>
              <a:t>transitioning</a:t>
            </a:r>
            <a:br>
              <a:rPr lang="cs-CZ" sz="1200" dirty="0"/>
            </a:br>
            <a:r>
              <a:rPr lang="cs-CZ" sz="1200" dirty="0" err="1"/>
              <a:t>into</a:t>
            </a:r>
            <a:r>
              <a:rPr lang="cs-CZ" sz="1200" dirty="0"/>
              <a:t> </a:t>
            </a:r>
            <a:r>
              <a:rPr lang="cs-CZ" sz="1200" dirty="0" err="1"/>
              <a:t>streamers</a:t>
            </a:r>
            <a:endParaRPr lang="en-CZ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7D0B04-A4C9-4C89-2514-FE1B62BC3397}"/>
              </a:ext>
            </a:extLst>
          </p:cNvPr>
          <p:cNvSpPr/>
          <p:nvPr/>
        </p:nvSpPr>
        <p:spPr>
          <a:xfrm>
            <a:off x="4039251" y="4117077"/>
            <a:ext cx="4194570" cy="10045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6F4CD2-70BE-575B-B6BD-C447DCF0CD28}"/>
              </a:ext>
            </a:extLst>
          </p:cNvPr>
          <p:cNvSpPr txBox="1"/>
          <p:nvPr/>
        </p:nvSpPr>
        <p:spPr>
          <a:xfrm>
            <a:off x="4337782" y="6234302"/>
            <a:ext cx="3630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 err="1"/>
              <a:t>Unified</a:t>
            </a:r>
            <a:r>
              <a:rPr lang="cs-CZ" sz="1200" dirty="0"/>
              <a:t> </a:t>
            </a:r>
            <a:r>
              <a:rPr lang="cs-CZ" sz="1200" dirty="0" err="1"/>
              <a:t>ignition</a:t>
            </a:r>
            <a:r>
              <a:rPr lang="cs-CZ" sz="1200" dirty="0"/>
              <a:t> probability, </a:t>
            </a:r>
            <a:r>
              <a:rPr lang="cs-CZ" sz="1200" dirty="0" err="1"/>
              <a:t>considering</a:t>
            </a:r>
            <a:r>
              <a:rPr lang="cs-CZ" sz="1200" dirty="0"/>
              <a:t> </a:t>
            </a:r>
            <a:r>
              <a:rPr lang="cs-CZ" sz="1200" dirty="0" err="1"/>
              <a:t>both</a:t>
            </a:r>
            <a:r>
              <a:rPr lang="cs-CZ" sz="1200" dirty="0"/>
              <a:t> </a:t>
            </a:r>
            <a:r>
              <a:rPr lang="cs-CZ" sz="1200" dirty="0" err="1"/>
              <a:t>Townsend</a:t>
            </a:r>
            <a:br>
              <a:rPr lang="cs-CZ" sz="1200" dirty="0"/>
            </a:br>
            <a:r>
              <a:rPr lang="cs-CZ" sz="1200" dirty="0" err="1"/>
              <a:t>breakdown</a:t>
            </a:r>
            <a:r>
              <a:rPr lang="cs-CZ" sz="1200" dirty="0"/>
              <a:t> and </a:t>
            </a:r>
            <a:r>
              <a:rPr lang="cs-CZ" sz="1200" dirty="0" err="1"/>
              <a:t>Streamer</a:t>
            </a:r>
            <a:r>
              <a:rPr lang="cs-CZ" sz="1200" dirty="0"/>
              <a:t> </a:t>
            </a:r>
            <a:r>
              <a:rPr lang="cs-CZ" sz="1200" dirty="0" err="1"/>
              <a:t>breakdown</a:t>
            </a:r>
            <a:endParaRPr lang="en-CZ" sz="1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4484F-0A1D-959F-CD02-AF05DE5A54D1}"/>
              </a:ext>
            </a:extLst>
          </p:cNvPr>
          <p:cNvSpPr/>
          <p:nvPr/>
        </p:nvSpPr>
        <p:spPr>
          <a:xfrm>
            <a:off x="4039251" y="5254458"/>
            <a:ext cx="4194570" cy="15147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E582AD-A49B-828B-0437-62DBCF392BC2}"/>
              </a:ext>
            </a:extLst>
          </p:cNvPr>
          <p:cNvSpPr txBox="1"/>
          <p:nvPr/>
        </p:nvSpPr>
        <p:spPr>
          <a:xfrm>
            <a:off x="540327" y="1800987"/>
            <a:ext cx="3359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1200" b="1" dirty="0"/>
              <a:t>Breakdown probability for Townsend breakdown:</a:t>
            </a:r>
            <a:br>
              <a:rPr lang="en-CZ" sz="1200" b="1" dirty="0"/>
            </a:br>
            <a:r>
              <a:rPr lang="en-CZ" sz="1200" dirty="0"/>
              <a:t>[Wijsman]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579E22-9103-33ED-6F64-FE8E87FA258E}"/>
              </a:ext>
            </a:extLst>
          </p:cNvPr>
          <p:cNvSpPr txBox="1"/>
          <p:nvPr/>
        </p:nvSpPr>
        <p:spPr>
          <a:xfrm>
            <a:off x="519927" y="2508873"/>
            <a:ext cx="3359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1200" b="1" dirty="0"/>
              <a:t>Breakdown probability for streamer breakdown:</a:t>
            </a:r>
          </a:p>
        </p:txBody>
      </p:sp>
    </p:spTree>
    <p:extLst>
      <p:ext uri="{BB962C8B-B14F-4D97-AF65-F5344CB8AC3E}">
        <p14:creationId xmlns:p14="http://schemas.microsoft.com/office/powerpoint/2010/main" val="4137978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486137" y="1019608"/>
            <a:ext cx="8018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With increasing pressure, the ignition </a:t>
            </a:r>
            <a:r>
              <a:rPr lang="en-US" sz="1400" dirty="0" err="1">
                <a:cs typeface="Times New Roman"/>
              </a:rPr>
              <a:t>probaibility</a:t>
            </a:r>
            <a:r>
              <a:rPr lang="en-US" sz="1400" dirty="0">
                <a:cs typeface="Times New Roman"/>
              </a:rPr>
              <a:t> curve is shifting towards higher E and its shape is changing too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Qualitatively, this is similar to Townsend breakdown but the physics behind is a bit more complex </a:t>
            </a:r>
            <a:r>
              <a:rPr lang="en-US" sz="1400" dirty="0">
                <a:cs typeface="Times New Roman"/>
                <a:sym typeface="Wingdings" pitchFamily="2" charset="2"/>
              </a:rPr>
              <a:t></a:t>
            </a:r>
            <a:endParaRPr lang="en-US" sz="1400" dirty="0">
              <a:cs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4ED0F6-5B9B-AD16-12E8-359264B373C0}"/>
              </a:ext>
            </a:extLst>
          </p:cNvPr>
          <p:cNvSpPr/>
          <p:nvPr/>
        </p:nvSpPr>
        <p:spPr>
          <a:xfrm>
            <a:off x="2585689" y="4949184"/>
            <a:ext cx="1462717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17DCA-3FFE-FA29-47F5-77B1AEA4625C}"/>
              </a:ext>
            </a:extLst>
          </p:cNvPr>
          <p:cNvSpPr/>
          <p:nvPr/>
        </p:nvSpPr>
        <p:spPr>
          <a:xfrm>
            <a:off x="6635644" y="3073934"/>
            <a:ext cx="894849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CE6CD9-9329-DB17-5C3B-F112171D0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89" y="2745467"/>
            <a:ext cx="3056971" cy="3279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01DC63-AC70-257C-A83C-37BCAB105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602" y="2737968"/>
            <a:ext cx="2786096" cy="3337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164902-1AAF-BD2C-05A7-41CAF1841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610" y="2706205"/>
            <a:ext cx="2436946" cy="33373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675F68F-EA2A-D7CD-B8F7-533D90CAEAD0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DFF"/>
                </a:solidFill>
              </a:rPr>
              <a:t>Statistical nature of breakdown in gases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90E74A-F705-6FD7-83B0-ED71A55C4518}"/>
              </a:ext>
            </a:extLst>
          </p:cNvPr>
          <p:cNvSpPr txBox="1"/>
          <p:nvPr/>
        </p:nvSpPr>
        <p:spPr>
          <a:xfrm>
            <a:off x="1075143" y="2332497"/>
            <a:ext cx="1692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dirty="0">
                <a:solidFill>
                  <a:srgbClr val="002DFF"/>
                </a:solidFill>
              </a:rPr>
              <a:t>4 kPa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31961-B99C-D307-C95B-4270D575BCCA}"/>
              </a:ext>
            </a:extLst>
          </p:cNvPr>
          <p:cNvSpPr txBox="1"/>
          <p:nvPr/>
        </p:nvSpPr>
        <p:spPr>
          <a:xfrm>
            <a:off x="3873607" y="2332497"/>
            <a:ext cx="1692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dirty="0">
                <a:solidFill>
                  <a:srgbClr val="002DFF"/>
                </a:solidFill>
              </a:rPr>
              <a:t>9.3 kPa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24C96B-38B5-169C-8CBA-8A72E58F7338}"/>
              </a:ext>
            </a:extLst>
          </p:cNvPr>
          <p:cNvSpPr txBox="1"/>
          <p:nvPr/>
        </p:nvSpPr>
        <p:spPr>
          <a:xfrm>
            <a:off x="6635644" y="2435899"/>
            <a:ext cx="1692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dirty="0">
                <a:solidFill>
                  <a:srgbClr val="002DFF"/>
                </a:solidFill>
              </a:rPr>
              <a:t>26.7 kPa</a:t>
            </a:r>
          </a:p>
        </p:txBody>
      </p:sp>
    </p:spTree>
    <p:extLst>
      <p:ext uri="{BB962C8B-B14F-4D97-AF65-F5344CB8AC3E}">
        <p14:creationId xmlns:p14="http://schemas.microsoft.com/office/powerpoint/2010/main" val="2744814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486137" y="1019608"/>
            <a:ext cx="80187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Not-so-historically (1980s-2000s), streamers were researched y prof Mirko </a:t>
            </a:r>
            <a:r>
              <a:rPr lang="en-US" sz="1200" dirty="0" err="1">
                <a:cs typeface="Times New Roman"/>
              </a:rPr>
              <a:t>Cernak</a:t>
            </a:r>
            <a:r>
              <a:rPr lang="en-US" sz="1200" dirty="0">
                <a:cs typeface="Times New Roman"/>
              </a:rPr>
              <a:t>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An important technique for quantifying streamers is TCSPC = time-correlated single-photon counting pioneered </a:t>
            </a:r>
            <a:r>
              <a:rPr lang="en-US" sz="1200" dirty="0" err="1">
                <a:cs typeface="Times New Roman"/>
              </a:rPr>
              <a:t>a.o.</a:t>
            </a:r>
            <a:r>
              <a:rPr lang="en-US" sz="1200" dirty="0">
                <a:cs typeface="Times New Roman"/>
              </a:rPr>
              <a:t> by Tomas </a:t>
            </a:r>
            <a:r>
              <a:rPr lang="en-US" sz="1200" dirty="0" err="1">
                <a:cs typeface="Times New Roman"/>
              </a:rPr>
              <a:t>Hoder</a:t>
            </a:r>
            <a:endParaRPr lang="en-US" sz="1200" dirty="0">
              <a:cs typeface="Times New Roman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>
              <a:spcAft>
                <a:spcPts val="600"/>
              </a:spcAft>
            </a:pPr>
            <a:endParaRPr lang="en-US" sz="1200" dirty="0">
              <a:cs typeface="Times New Roman"/>
            </a:endParaRPr>
          </a:p>
          <a:p>
            <a:pPr>
              <a:spcAft>
                <a:spcPts val="600"/>
              </a:spcAft>
            </a:pPr>
            <a:endParaRPr lang="en-US" sz="1200" dirty="0">
              <a:cs typeface="Times New Roman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By time-correlating the origin of individual photons, light was emitted with the exponential spatial resolution up to 1 microsecond before the streamer, which suggested the Townsend mechanism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E451B6-DEB4-E034-47B8-21CF80FC8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876" y="4943845"/>
            <a:ext cx="5198245" cy="1914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070B74-59EB-4386-85E6-7AA03334790D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DFF"/>
                </a:solidFill>
              </a:rPr>
              <a:t>The Brno trace in streamer research </a:t>
            </a:r>
            <a:r>
              <a:rPr lang="en-US" sz="2000" dirty="0">
                <a:solidFill>
                  <a:srgbClr val="002DFF"/>
                </a:solidFill>
                <a:sym typeface="Wingdings" pitchFamily="2" charset="2"/>
              </a:rPr>
              <a:t></a:t>
            </a:r>
            <a:endParaRPr lang="en-US" sz="2000" dirty="0">
              <a:solidFill>
                <a:srgbClr val="002DFF"/>
              </a:solidFill>
            </a:endParaRP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89CC4394-AC0D-9257-DE5D-8E968E920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430" y="1819167"/>
            <a:ext cx="4529136" cy="235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52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486137" y="1019608"/>
            <a:ext cx="8018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Explaining the fundamentals through simulations – </a:t>
            </a:r>
            <a:r>
              <a:rPr lang="en-US" sz="1200" dirty="0" err="1">
                <a:cs typeface="Times New Roman"/>
              </a:rPr>
              <a:t>Zdeněk</a:t>
            </a:r>
            <a:r>
              <a:rPr lang="en-US" sz="1200" dirty="0">
                <a:cs typeface="Times New Roman"/>
              </a:rPr>
              <a:t> Bonaventura and team.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64ADB-8050-2B6D-0E63-4F2905362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54" y="1948612"/>
            <a:ext cx="3894238" cy="3894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BDCDD4-B85F-16FA-D334-0BEF333F9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183" y="1770925"/>
            <a:ext cx="3667290" cy="4566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A12D06-23D7-289A-6F5F-425BA14E02B2}"/>
              </a:ext>
            </a:extLst>
          </p:cNvPr>
          <p:cNvSpPr txBox="1"/>
          <p:nvPr/>
        </p:nvSpPr>
        <p:spPr>
          <a:xfrm>
            <a:off x="1209259" y="1484110"/>
            <a:ext cx="1632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Bonaventura</a:t>
            </a:r>
            <a:r>
              <a:rPr lang="cs-CZ" sz="1200" dirty="0"/>
              <a:t>, </a:t>
            </a:r>
            <a:r>
              <a:rPr lang="cs-CZ" sz="1200" dirty="0" err="1"/>
              <a:t>Bourdon</a:t>
            </a:r>
            <a:r>
              <a:rPr lang="cs-CZ" sz="1200" dirty="0"/>
              <a:t>:</a:t>
            </a:r>
            <a:endParaRPr lang="en-CZ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7EF0D-6290-B87E-3035-C15E45827EA7}"/>
              </a:ext>
            </a:extLst>
          </p:cNvPr>
          <p:cNvSpPr txBox="1"/>
          <p:nvPr/>
        </p:nvSpPr>
        <p:spPr>
          <a:xfrm>
            <a:off x="5087615" y="1486263"/>
            <a:ext cx="1249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Ebert</a:t>
            </a:r>
            <a:r>
              <a:rPr lang="cs-CZ" sz="1200" dirty="0"/>
              <a:t>, </a:t>
            </a:r>
            <a:r>
              <a:rPr lang="cs-CZ" sz="1200" dirty="0" err="1"/>
              <a:t>Teunissen</a:t>
            </a:r>
            <a:r>
              <a:rPr lang="cs-CZ" sz="1200" dirty="0"/>
              <a:t>:</a:t>
            </a:r>
            <a:endParaRPr lang="en-CZ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A7CBE4-D35C-A15E-44E1-8BE364DE47E8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DFF"/>
                </a:solidFill>
              </a:rPr>
              <a:t>The Brno trace in streamer research </a:t>
            </a:r>
            <a:r>
              <a:rPr lang="en-US" sz="2000" dirty="0">
                <a:solidFill>
                  <a:srgbClr val="002DFF"/>
                </a:solidFill>
                <a:sym typeface="Wingdings" pitchFamily="2" charset="2"/>
              </a:rPr>
              <a:t></a:t>
            </a:r>
            <a:endParaRPr lang="en-US" sz="2000" dirty="0">
              <a:solidFill>
                <a:srgbClr val="002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41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1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 series contents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E1739C30-2B0F-659A-BF8D-D77C10910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537721" cy="3702958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Townsend breakdown theory, </a:t>
            </a:r>
            <a:r>
              <a:rPr lang="en-US" sz="1600" dirty="0" err="1">
                <a:cs typeface="Times New Roman"/>
              </a:rPr>
              <a:t>Paschen‘s</a:t>
            </a:r>
            <a:r>
              <a:rPr lang="en-US" sz="1600" dirty="0">
                <a:cs typeface="Times New Roman"/>
              </a:rPr>
              <a:t> law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Glow discharge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Electric arc at low and high pressures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Magnetized low-pressure plasmas and their role in material deposition methods.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Brief introduction to high-frequency discharges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cs typeface="Times New Roman"/>
              </a:rPr>
              <a:t>Streamer breakdown theory, corona discharge, spark discharge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Barrier discharges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Leader discharge mechanism, ionization and discharges in planetary </a:t>
            </a:r>
            <a:r>
              <a:rPr lang="en-US" sz="1600" dirty="0" err="1">
                <a:cs typeface="Times New Roman"/>
              </a:rPr>
              <a:t>atmospherres</a:t>
            </a:r>
            <a:endParaRPr lang="en-US" sz="1600" dirty="0"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Discharges in liquids, complex and quantum plasmas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cs typeface="Times New Roman"/>
              </a:rPr>
              <a:t>Thermonuclear fusion, Lawson criterion, magnetic confinement systems, plasma heating and </a:t>
            </a:r>
            <a:r>
              <a:rPr lang="en-US" sz="1600" dirty="0" err="1">
                <a:cs typeface="Times New Roman"/>
              </a:rPr>
              <a:t>intertial</a:t>
            </a:r>
            <a:r>
              <a:rPr lang="en-US" sz="1600" dirty="0">
                <a:cs typeface="Times New Roman"/>
              </a:rPr>
              <a:t> confinement fusion.</a:t>
            </a:r>
          </a:p>
        </p:txBody>
      </p:sp>
    </p:spTree>
    <p:extLst>
      <p:ext uri="{BB962C8B-B14F-4D97-AF65-F5344CB8AC3E}">
        <p14:creationId xmlns:p14="http://schemas.microsoft.com/office/powerpoint/2010/main" val="938228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486137" y="1019608"/>
            <a:ext cx="8018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Times New Roman"/>
              </a:rPr>
              <a:t>Q: </a:t>
            </a:r>
            <a:r>
              <a:rPr lang="en-US" sz="1600" dirty="0">
                <a:cs typeface="Times New Roman"/>
              </a:rPr>
              <a:t>What do you think could happen when we have such a propagating plasma structure?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E47A4E-3597-069D-90F4-41C9CD982255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DFF"/>
                </a:solidFill>
              </a:rPr>
              <a:t>But what happens next with the streamers?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346DD-1EDB-2CED-128C-9A0A5C2AC7D6}"/>
              </a:ext>
            </a:extLst>
          </p:cNvPr>
          <p:cNvSpPr txBox="1"/>
          <p:nvPr/>
        </p:nvSpPr>
        <p:spPr>
          <a:xfrm>
            <a:off x="486137" y="1662662"/>
            <a:ext cx="394089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Times New Roman"/>
              </a:rPr>
              <a:t>A1: </a:t>
            </a:r>
            <a:r>
              <a:rPr lang="en-US" sz="1600" dirty="0">
                <a:cs typeface="Times New Roman"/>
              </a:rPr>
              <a:t>Streamer reaches a counter-electrode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Conductive channel is 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Electric field drops significantly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We see an </a:t>
            </a:r>
            <a:r>
              <a:rPr lang="en-US" sz="1400" b="1" dirty="0">
                <a:cs typeface="Times New Roman"/>
              </a:rPr>
              <a:t>arc plasma forming</a:t>
            </a:r>
            <a:r>
              <a:rPr lang="en-US" sz="1400" dirty="0">
                <a:cs typeface="Times New Roman"/>
              </a:rPr>
              <a:t> if the power supply can support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We see a </a:t>
            </a:r>
            <a:r>
              <a:rPr lang="en-US" sz="1400" b="1" dirty="0">
                <a:cs typeface="Times New Roman"/>
              </a:rPr>
              <a:t>spark plasma </a:t>
            </a:r>
            <a:r>
              <a:rPr lang="en-US" sz="1400" dirty="0">
                <a:cs typeface="Times New Roman"/>
              </a:rPr>
              <a:t>forming if the power supply cannot support an arc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DCA76E-BCCB-486E-DD59-67F856ED0596}"/>
              </a:ext>
            </a:extLst>
          </p:cNvPr>
          <p:cNvSpPr txBox="1"/>
          <p:nvPr/>
        </p:nvSpPr>
        <p:spPr>
          <a:xfrm>
            <a:off x="4572000" y="1662662"/>
            <a:ext cx="422842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Times New Roman"/>
              </a:rPr>
              <a:t>A2: </a:t>
            </a:r>
            <a:r>
              <a:rPr lang="en-US" sz="1600" dirty="0">
                <a:cs typeface="Times New Roman"/>
              </a:rPr>
              <a:t>Streamer does not reach a counter-electrode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The counter electrode is large and far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Ionization stops to increase and ultimately starts to decrease in space because the plasma is expanding to a large volume.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Streamers can exist as semi-stable structures in time, called </a:t>
            </a:r>
            <a:r>
              <a:rPr lang="en-US" sz="1400" b="1" dirty="0">
                <a:cs typeface="Times New Roman"/>
              </a:rPr>
              <a:t>corona discharge</a:t>
            </a:r>
            <a:endParaRPr lang="en-US" sz="1400" dirty="0"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cs typeface="Times New Roman"/>
            </a:endParaRPr>
          </a:p>
        </p:txBody>
      </p:sp>
      <p:pic>
        <p:nvPicPr>
          <p:cNvPr id="2050" name="Picture 2" descr="Corona and Arc Discharge">
            <a:extLst>
              <a:ext uri="{FF2B5EF4-FFF2-40B4-BE49-F238E27FC236}">
                <a16:creationId xmlns:a16="http://schemas.microsoft.com/office/drawing/2014/main" id="{977B7702-FD7D-C852-391C-F0861913E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r="9307"/>
          <a:stretch/>
        </p:blipFill>
        <p:spPr bwMode="auto">
          <a:xfrm>
            <a:off x="170880" y="3906841"/>
            <a:ext cx="4186224" cy="29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rona discharge - Wikipedia">
            <a:extLst>
              <a:ext uri="{FF2B5EF4-FFF2-40B4-BE49-F238E27FC236}">
                <a16:creationId xmlns:a16="http://schemas.microsoft.com/office/drawing/2014/main" id="{33CC28F8-1C6F-C113-7725-920A4BC08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361" y="3886999"/>
            <a:ext cx="4471639" cy="297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25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BE0EA1-7075-5A80-75C7-AC8C6885D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Corona discharge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69CD75-4218-6FC5-A6B1-D4F7595F7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224603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DFF"/>
                </a:solidFill>
              </a:rPr>
              <a:t>Corona discharge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486137" y="1019608"/>
            <a:ext cx="80187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If the field is highly non-uniform, e.g. close to sharp tips surrounded by ground, a corona discharge can appear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There is no counter-electrode to reach but streamers still form and consume some energy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Sometimes referred to as </a:t>
            </a:r>
            <a:r>
              <a:rPr lang="en-US" sz="1200" b="1" dirty="0">
                <a:cs typeface="Times New Roman"/>
              </a:rPr>
              <a:t>partial discharge</a:t>
            </a:r>
            <a:endParaRPr lang="en-US" sz="1200" dirty="0"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7D2A4E-B8C9-D0D7-AB8A-1C7CC79BD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018" y="3232343"/>
            <a:ext cx="3531828" cy="3080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1E0CAE-B425-979E-57E3-9C15EF64F3FE}"/>
              </a:ext>
            </a:extLst>
          </p:cNvPr>
          <p:cNvSpPr txBox="1"/>
          <p:nvPr/>
        </p:nvSpPr>
        <p:spPr>
          <a:xfrm>
            <a:off x="5848784" y="2600554"/>
            <a:ext cx="1798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positive </a:t>
            </a:r>
            <a:r>
              <a:rPr lang="cs-CZ" sz="1200" dirty="0" err="1"/>
              <a:t>corona</a:t>
            </a:r>
            <a:r>
              <a:rPr lang="cs-CZ" sz="1200" dirty="0"/>
              <a:t> </a:t>
            </a:r>
            <a:r>
              <a:rPr lang="cs-CZ" sz="1200" dirty="0" err="1"/>
              <a:t>at</a:t>
            </a:r>
            <a:r>
              <a:rPr lang="cs-CZ" sz="1200" dirty="0"/>
              <a:t> 125 </a:t>
            </a:r>
            <a:r>
              <a:rPr lang="cs-CZ" sz="1200" dirty="0" err="1"/>
              <a:t>kV</a:t>
            </a:r>
            <a:r>
              <a:rPr lang="cs-CZ" sz="1200" dirty="0"/>
              <a:t> </a:t>
            </a:r>
          </a:p>
          <a:p>
            <a:r>
              <a:rPr lang="cs-CZ" sz="1200" dirty="0"/>
              <a:t>in </a:t>
            </a:r>
            <a:r>
              <a:rPr lang="cs-CZ" sz="1200" dirty="0" err="1"/>
              <a:t>atmosphere</a:t>
            </a:r>
            <a:endParaRPr lang="en-CZ" sz="1200" dirty="0"/>
          </a:p>
        </p:txBody>
      </p:sp>
      <p:pic>
        <p:nvPicPr>
          <p:cNvPr id="3074" name="Picture 2" descr="Corona Discharge | COMSOL Blog">
            <a:extLst>
              <a:ext uri="{FF2B5EF4-FFF2-40B4-BE49-F238E27FC236}">
                <a16:creationId xmlns:a16="http://schemas.microsoft.com/office/drawing/2014/main" id="{1494EE9B-079B-20E6-CC86-A1308CA5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7" y="2684381"/>
            <a:ext cx="3952048" cy="395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293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DFF"/>
                </a:solidFill>
              </a:rPr>
              <a:t>Corona discharge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486137" y="1019608"/>
            <a:ext cx="8018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cs typeface="Times New Roman"/>
              </a:rPr>
              <a:t>Corona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can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form</a:t>
            </a:r>
            <a:r>
              <a:rPr lang="cs-CZ" sz="1200" dirty="0">
                <a:cs typeface="Times New Roman"/>
              </a:rPr>
              <a:t> in </a:t>
            </a:r>
            <a:r>
              <a:rPr lang="cs-CZ" sz="1200" dirty="0" err="1">
                <a:cs typeface="Times New Roman"/>
              </a:rPr>
              <a:t>the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proximity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of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both</a:t>
            </a:r>
            <a:r>
              <a:rPr lang="cs-CZ" sz="1200" dirty="0">
                <a:cs typeface="Times New Roman"/>
              </a:rPr>
              <a:t> a positive and negative tip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29DA82-97E4-AC78-38E3-634665BB3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61" y="1916987"/>
            <a:ext cx="2474673" cy="2193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DC8DE6-8234-F439-3F1A-302D33E59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366" y="1916987"/>
            <a:ext cx="2533397" cy="2217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15A3B-519E-4596-504C-E6709C669C0E}"/>
              </a:ext>
            </a:extLst>
          </p:cNvPr>
          <p:cNvSpPr txBox="1"/>
          <p:nvPr/>
        </p:nvSpPr>
        <p:spPr>
          <a:xfrm>
            <a:off x="544241" y="1469727"/>
            <a:ext cx="3704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/>
              <a:t>Positive </a:t>
            </a:r>
            <a:r>
              <a:rPr lang="cs-CZ" sz="1200" b="1" dirty="0" err="1"/>
              <a:t>corona</a:t>
            </a:r>
            <a:r>
              <a:rPr lang="cs-CZ" sz="1200" b="1" dirty="0"/>
              <a:t> – tip </a:t>
            </a:r>
            <a:r>
              <a:rPr lang="cs-CZ" sz="1200" b="1" dirty="0" err="1"/>
              <a:t>is</a:t>
            </a:r>
            <a:r>
              <a:rPr lang="cs-CZ" sz="1200" b="1" dirty="0"/>
              <a:t> </a:t>
            </a:r>
            <a:r>
              <a:rPr lang="cs-CZ" sz="1200" b="1" dirty="0" err="1"/>
              <a:t>extended</a:t>
            </a:r>
            <a:r>
              <a:rPr lang="cs-CZ" sz="1200" b="1" dirty="0"/>
              <a:t> by a positive </a:t>
            </a:r>
            <a:r>
              <a:rPr lang="cs-CZ" sz="1200" b="1" dirty="0" err="1"/>
              <a:t>streamer</a:t>
            </a:r>
            <a:endParaRPr lang="en-CZ" sz="1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A1E0D3-CB11-EECA-B001-3A850724C577}"/>
              </a:ext>
            </a:extLst>
          </p:cNvPr>
          <p:cNvSpPr txBox="1"/>
          <p:nvPr/>
        </p:nvSpPr>
        <p:spPr>
          <a:xfrm>
            <a:off x="4484226" y="1469726"/>
            <a:ext cx="4283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/>
              <a:t>Negative </a:t>
            </a:r>
            <a:r>
              <a:rPr lang="cs-CZ" sz="1200" b="1" dirty="0" err="1"/>
              <a:t>corona</a:t>
            </a:r>
            <a:r>
              <a:rPr lang="cs-CZ" sz="1200" b="1" dirty="0"/>
              <a:t> – negative </a:t>
            </a:r>
            <a:r>
              <a:rPr lang="cs-CZ" sz="1200" b="1" dirty="0" err="1"/>
              <a:t>streamers</a:t>
            </a:r>
            <a:r>
              <a:rPr lang="cs-CZ" sz="1200" b="1" dirty="0"/>
              <a:t> </a:t>
            </a:r>
            <a:r>
              <a:rPr lang="cs-CZ" sz="1200" b="1" dirty="0" err="1"/>
              <a:t>propagate</a:t>
            </a:r>
            <a:r>
              <a:rPr lang="cs-CZ" sz="1200" b="1" dirty="0"/>
              <a:t> </a:t>
            </a:r>
            <a:r>
              <a:rPr lang="cs-CZ" sz="1200" b="1" dirty="0" err="1"/>
              <a:t>towards</a:t>
            </a:r>
            <a:r>
              <a:rPr lang="cs-CZ" sz="1200" b="1" dirty="0"/>
              <a:t> </a:t>
            </a:r>
            <a:r>
              <a:rPr lang="cs-CZ" sz="1200" b="1" dirty="0" err="1"/>
              <a:t>the</a:t>
            </a:r>
            <a:r>
              <a:rPr lang="cs-CZ" sz="1200" b="1" dirty="0"/>
              <a:t> tip</a:t>
            </a:r>
            <a:endParaRPr lang="en-CZ" sz="12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8C849E-B776-1A23-B549-3D1D55E2AB09}"/>
              </a:ext>
            </a:extLst>
          </p:cNvPr>
          <p:cNvSpPr/>
          <p:nvPr/>
        </p:nvSpPr>
        <p:spPr>
          <a:xfrm>
            <a:off x="299130" y="1771088"/>
            <a:ext cx="4194570" cy="2363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6C09C7-BBF2-6B2A-0893-4661F065DE7E}"/>
              </a:ext>
            </a:extLst>
          </p:cNvPr>
          <p:cNvSpPr/>
          <p:nvPr/>
        </p:nvSpPr>
        <p:spPr>
          <a:xfrm>
            <a:off x="4572000" y="1771088"/>
            <a:ext cx="4194570" cy="23633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DB2EA1-E846-581C-0569-147D12517DE3}"/>
              </a:ext>
            </a:extLst>
          </p:cNvPr>
          <p:cNvSpPr txBox="1"/>
          <p:nvPr/>
        </p:nvSpPr>
        <p:spPr>
          <a:xfrm>
            <a:off x="1082396" y="4204535"/>
            <a:ext cx="2599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 err="1"/>
              <a:t>Photoionization</a:t>
            </a:r>
            <a:r>
              <a:rPr lang="cs-CZ" sz="1200" dirty="0"/>
              <a:t> </a:t>
            </a:r>
            <a:r>
              <a:rPr lang="cs-CZ" sz="1200" dirty="0" err="1"/>
              <a:t>important</a:t>
            </a:r>
            <a:endParaRPr lang="cs-CZ" sz="1200" dirty="0"/>
          </a:p>
          <a:p>
            <a:pPr algn="ctr"/>
            <a:r>
              <a:rPr lang="cs-CZ" sz="1200" dirty="0" err="1"/>
              <a:t>Appears</a:t>
            </a:r>
            <a:r>
              <a:rPr lang="cs-CZ" sz="1200" dirty="0"/>
              <a:t> as </a:t>
            </a:r>
            <a:r>
              <a:rPr lang="cs-CZ" sz="1200" dirty="0" err="1"/>
              <a:t>diffuse</a:t>
            </a:r>
            <a:r>
              <a:rPr lang="cs-CZ" sz="1200" dirty="0"/>
              <a:t> </a:t>
            </a:r>
            <a:r>
              <a:rPr lang="cs-CZ" sz="1200" dirty="0" err="1"/>
              <a:t>glow</a:t>
            </a:r>
            <a:r>
              <a:rPr lang="cs-CZ" sz="1200" dirty="0"/>
              <a:t> </a:t>
            </a:r>
            <a:r>
              <a:rPr lang="cs-CZ" sz="1200" dirty="0" err="1"/>
              <a:t>around</a:t>
            </a:r>
            <a:r>
              <a:rPr lang="cs-CZ" sz="1200" dirty="0"/>
              <a:t> a </a:t>
            </a:r>
            <a:r>
              <a:rPr lang="cs-CZ" sz="1200" dirty="0" err="1"/>
              <a:t>wire</a:t>
            </a:r>
            <a:r>
              <a:rPr lang="cs-CZ" sz="1200" dirty="0"/>
              <a:t>.</a:t>
            </a:r>
          </a:p>
          <a:p>
            <a:pPr algn="ctr"/>
            <a:r>
              <a:rPr lang="cs-CZ" sz="1200" dirty="0" err="1"/>
              <a:t>Stable</a:t>
            </a:r>
            <a:r>
              <a:rPr lang="cs-CZ" sz="1200" dirty="0"/>
              <a:t> in </a:t>
            </a:r>
            <a:r>
              <a:rPr lang="cs-CZ" sz="1200" dirty="0" err="1"/>
              <a:t>all</a:t>
            </a:r>
            <a:r>
              <a:rPr lang="cs-CZ" sz="1200" dirty="0"/>
              <a:t> </a:t>
            </a:r>
            <a:r>
              <a:rPr lang="cs-CZ" sz="1200" dirty="0" err="1"/>
              <a:t>gases</a:t>
            </a:r>
            <a:r>
              <a:rPr lang="cs-CZ" sz="1200" dirty="0"/>
              <a:t>.</a:t>
            </a:r>
            <a:endParaRPr lang="en-CZ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FC12A1-B153-2492-932E-CE3E09873899}"/>
              </a:ext>
            </a:extLst>
          </p:cNvPr>
          <p:cNvSpPr txBox="1"/>
          <p:nvPr/>
        </p:nvSpPr>
        <p:spPr>
          <a:xfrm>
            <a:off x="4874399" y="4280340"/>
            <a:ext cx="35033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 err="1"/>
              <a:t>Secondary</a:t>
            </a:r>
            <a:r>
              <a:rPr lang="cs-CZ" sz="1200" dirty="0"/>
              <a:t> </a:t>
            </a:r>
            <a:r>
              <a:rPr lang="cs-CZ" sz="1200" dirty="0" err="1"/>
              <a:t>emission</a:t>
            </a:r>
            <a:r>
              <a:rPr lang="cs-CZ" sz="1200" dirty="0"/>
              <a:t> and </a:t>
            </a:r>
            <a:r>
              <a:rPr lang="cs-CZ" sz="1200" dirty="0" err="1"/>
              <a:t>volume</a:t>
            </a:r>
            <a:r>
              <a:rPr lang="cs-CZ" sz="1200" dirty="0"/>
              <a:t> </a:t>
            </a:r>
            <a:r>
              <a:rPr lang="cs-CZ" sz="1200" dirty="0" err="1"/>
              <a:t>ionization</a:t>
            </a:r>
            <a:r>
              <a:rPr lang="cs-CZ" sz="1200" dirty="0"/>
              <a:t> </a:t>
            </a:r>
            <a:r>
              <a:rPr lang="cs-CZ" sz="1200" dirty="0" err="1"/>
              <a:t>important</a:t>
            </a:r>
            <a:endParaRPr lang="cs-CZ" sz="1200" dirty="0"/>
          </a:p>
          <a:p>
            <a:pPr algn="ctr"/>
            <a:r>
              <a:rPr lang="cs-CZ" sz="1200" dirty="0"/>
              <a:t>Has a </a:t>
            </a:r>
            <a:r>
              <a:rPr lang="cs-CZ" sz="1200" dirty="0" err="1"/>
              <a:t>glow</a:t>
            </a:r>
            <a:r>
              <a:rPr lang="cs-CZ" sz="1200" dirty="0"/>
              <a:t> </a:t>
            </a:r>
            <a:r>
              <a:rPr lang="cs-CZ" sz="1200" dirty="0" err="1"/>
              <a:t>discharge</a:t>
            </a:r>
            <a:r>
              <a:rPr lang="cs-CZ" sz="1200" dirty="0"/>
              <a:t> </a:t>
            </a:r>
            <a:r>
              <a:rPr lang="cs-CZ" sz="1200" dirty="0" err="1"/>
              <a:t>structure</a:t>
            </a:r>
            <a:r>
              <a:rPr lang="cs-CZ" sz="1200" dirty="0"/>
              <a:t>.</a:t>
            </a:r>
          </a:p>
          <a:p>
            <a:pPr algn="ctr"/>
            <a:r>
              <a:rPr lang="cs-CZ" sz="1200" dirty="0" err="1"/>
              <a:t>Appears</a:t>
            </a:r>
            <a:r>
              <a:rPr lang="cs-CZ" sz="1200" dirty="0"/>
              <a:t> as a </a:t>
            </a:r>
            <a:r>
              <a:rPr lang="cs-CZ" sz="1200" dirty="0" err="1"/>
              <a:t>series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luminous</a:t>
            </a:r>
            <a:r>
              <a:rPr lang="cs-CZ" sz="1200" dirty="0"/>
              <a:t> </a:t>
            </a:r>
            <a:r>
              <a:rPr lang="cs-CZ" sz="1200" dirty="0" err="1"/>
              <a:t>spots</a:t>
            </a:r>
            <a:r>
              <a:rPr lang="cs-CZ" sz="1200" dirty="0"/>
              <a:t>.</a:t>
            </a:r>
          </a:p>
          <a:p>
            <a:pPr algn="ctr"/>
            <a:r>
              <a:rPr lang="cs-CZ" sz="1200" dirty="0" err="1"/>
              <a:t>Stable</a:t>
            </a:r>
            <a:r>
              <a:rPr lang="cs-CZ" sz="1200" dirty="0"/>
              <a:t> </a:t>
            </a:r>
            <a:r>
              <a:rPr lang="cs-CZ" sz="1200" dirty="0" err="1"/>
              <a:t>only</a:t>
            </a:r>
            <a:r>
              <a:rPr lang="cs-CZ" sz="1200" dirty="0"/>
              <a:t> in </a:t>
            </a:r>
            <a:r>
              <a:rPr lang="cs-CZ" sz="1200" dirty="0" err="1"/>
              <a:t>electronegative</a:t>
            </a:r>
            <a:r>
              <a:rPr lang="cs-CZ" sz="1200" dirty="0"/>
              <a:t> </a:t>
            </a:r>
            <a:r>
              <a:rPr lang="cs-CZ" sz="1200" dirty="0" err="1"/>
              <a:t>gases</a:t>
            </a:r>
            <a:r>
              <a:rPr lang="cs-CZ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2038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DFF"/>
                </a:solidFill>
              </a:rPr>
              <a:t>Corona discharge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486137" y="1019608"/>
            <a:ext cx="8018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cs typeface="Times New Roman"/>
              </a:rPr>
              <a:t>Corona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can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form</a:t>
            </a:r>
            <a:r>
              <a:rPr lang="cs-CZ" sz="1200" dirty="0">
                <a:cs typeface="Times New Roman"/>
              </a:rPr>
              <a:t> in </a:t>
            </a:r>
            <a:r>
              <a:rPr lang="cs-CZ" sz="1200" dirty="0" err="1">
                <a:cs typeface="Times New Roman"/>
              </a:rPr>
              <a:t>the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proximity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of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both</a:t>
            </a:r>
            <a:r>
              <a:rPr lang="cs-CZ" sz="1200" dirty="0">
                <a:cs typeface="Times New Roman"/>
              </a:rPr>
              <a:t> a positive and negative tip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315A3B-519E-4596-504C-E6709C669C0E}"/>
              </a:ext>
            </a:extLst>
          </p:cNvPr>
          <p:cNvSpPr txBox="1"/>
          <p:nvPr/>
        </p:nvSpPr>
        <p:spPr>
          <a:xfrm>
            <a:off x="544241" y="1469727"/>
            <a:ext cx="3704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/>
              <a:t>Positive </a:t>
            </a:r>
            <a:r>
              <a:rPr lang="cs-CZ" sz="1200" b="1" dirty="0" err="1"/>
              <a:t>corona</a:t>
            </a:r>
            <a:r>
              <a:rPr lang="cs-CZ" sz="1200" b="1" dirty="0"/>
              <a:t> – tip </a:t>
            </a:r>
            <a:r>
              <a:rPr lang="cs-CZ" sz="1200" b="1" dirty="0" err="1"/>
              <a:t>is</a:t>
            </a:r>
            <a:r>
              <a:rPr lang="cs-CZ" sz="1200" b="1" dirty="0"/>
              <a:t> </a:t>
            </a:r>
            <a:r>
              <a:rPr lang="cs-CZ" sz="1200" b="1" dirty="0" err="1"/>
              <a:t>extended</a:t>
            </a:r>
            <a:r>
              <a:rPr lang="cs-CZ" sz="1200" b="1" dirty="0"/>
              <a:t> by a positive </a:t>
            </a:r>
            <a:r>
              <a:rPr lang="cs-CZ" sz="1200" b="1" dirty="0" err="1"/>
              <a:t>streamer</a:t>
            </a:r>
            <a:endParaRPr lang="en-CZ" sz="1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A1E0D3-CB11-EECA-B001-3A850724C577}"/>
              </a:ext>
            </a:extLst>
          </p:cNvPr>
          <p:cNvSpPr txBox="1"/>
          <p:nvPr/>
        </p:nvSpPr>
        <p:spPr>
          <a:xfrm>
            <a:off x="4718402" y="1469726"/>
            <a:ext cx="4283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/>
              <a:t>Negative </a:t>
            </a:r>
            <a:r>
              <a:rPr lang="cs-CZ" sz="1200" b="1" dirty="0" err="1"/>
              <a:t>corona</a:t>
            </a:r>
            <a:r>
              <a:rPr lang="cs-CZ" sz="1200" b="1" dirty="0"/>
              <a:t> – negative </a:t>
            </a:r>
            <a:r>
              <a:rPr lang="cs-CZ" sz="1200" b="1" dirty="0" err="1"/>
              <a:t>streamers</a:t>
            </a:r>
            <a:r>
              <a:rPr lang="cs-CZ" sz="1200" b="1" dirty="0"/>
              <a:t> </a:t>
            </a:r>
            <a:r>
              <a:rPr lang="cs-CZ" sz="1200" b="1" dirty="0" err="1"/>
              <a:t>propagate</a:t>
            </a:r>
            <a:r>
              <a:rPr lang="cs-CZ" sz="1200" b="1" dirty="0"/>
              <a:t> </a:t>
            </a:r>
            <a:r>
              <a:rPr lang="cs-CZ" sz="1200" b="1" dirty="0" err="1"/>
              <a:t>towards</a:t>
            </a:r>
            <a:r>
              <a:rPr lang="cs-CZ" sz="1200" b="1" dirty="0"/>
              <a:t> </a:t>
            </a:r>
            <a:r>
              <a:rPr lang="cs-CZ" sz="1200" b="1" dirty="0" err="1"/>
              <a:t>the</a:t>
            </a:r>
            <a:r>
              <a:rPr lang="cs-CZ" sz="1200" b="1" dirty="0"/>
              <a:t> tip</a:t>
            </a:r>
            <a:endParaRPr lang="en-CZ" sz="1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F6C12-698D-5F1C-788E-9D5E910E3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7177"/>
            <a:ext cx="4571999" cy="46127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D16A0D-C934-E1EA-F0AB-D77219008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402" y="1887176"/>
            <a:ext cx="4438354" cy="45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56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2DFF"/>
                </a:solidFill>
              </a:rPr>
              <a:t>Negative </a:t>
            </a:r>
            <a:r>
              <a:rPr lang="cs-CZ" sz="2000" dirty="0" err="1">
                <a:solidFill>
                  <a:srgbClr val="002DFF"/>
                </a:solidFill>
              </a:rPr>
              <a:t>corona</a:t>
            </a:r>
            <a:r>
              <a:rPr lang="cs-CZ" sz="2000" dirty="0">
                <a:solidFill>
                  <a:srgbClr val="002DFF"/>
                </a:solidFill>
              </a:rPr>
              <a:t> </a:t>
            </a:r>
            <a:r>
              <a:rPr lang="cs-CZ" sz="2000" dirty="0" err="1">
                <a:solidFill>
                  <a:srgbClr val="002DFF"/>
                </a:solidFill>
              </a:rPr>
              <a:t>structure</a:t>
            </a:r>
            <a:endParaRPr lang="cs-CZ" sz="2000" dirty="0">
              <a:solidFill>
                <a:srgbClr val="002D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682970" y="1111942"/>
            <a:ext cx="8018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cs typeface="Times New Roman"/>
              </a:rPr>
              <a:t>The negative corona has a structure similar to a glow discharge with highly asymmetrical electrodes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A24985-B61A-D13A-FF59-13D77AA935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7000"/>
                    </a14:imgEffect>
                    <a14:imgEffect>
                      <a14:brightnessContrast bright="59000"/>
                    </a14:imgEffect>
                  </a14:imgLayer>
                </a14:imgProps>
              </a:ext>
            </a:extLst>
          </a:blip>
          <a:srcRect l="3698" r="19173"/>
          <a:stretch/>
        </p:blipFill>
        <p:spPr>
          <a:xfrm rot="5400000">
            <a:off x="481389" y="1873716"/>
            <a:ext cx="4269873" cy="41519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CB20BD-979C-1474-0D4C-454939C0ED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"/>
                    </a14:imgEffect>
                    <a14:imgEffect>
                      <a14:brightnessContrast bright="33000"/>
                    </a14:imgEffect>
                  </a14:imgLayer>
                </a14:imgProps>
              </a:ext>
            </a:extLst>
          </a:blip>
          <a:srcRect l="47610" t="28694" r="11750" b="26633"/>
          <a:stretch/>
        </p:blipFill>
        <p:spPr>
          <a:xfrm rot="5400000">
            <a:off x="4555179" y="2282912"/>
            <a:ext cx="4167663" cy="343581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8EE7DE1-0369-D254-77AD-CEAC68E208B7}"/>
              </a:ext>
            </a:extLst>
          </p:cNvPr>
          <p:cNvSpPr/>
          <p:nvPr/>
        </p:nvSpPr>
        <p:spPr>
          <a:xfrm>
            <a:off x="3187369" y="2736754"/>
            <a:ext cx="1072397" cy="134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99A438-EB68-7FE3-29FD-E1490B037C9C}"/>
              </a:ext>
            </a:extLst>
          </p:cNvPr>
          <p:cNvSpPr txBox="1"/>
          <p:nvPr/>
        </p:nvSpPr>
        <p:spPr>
          <a:xfrm>
            <a:off x="3346444" y="4621333"/>
            <a:ext cx="754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</a:rPr>
              <a:t>negativní</a:t>
            </a:r>
          </a:p>
          <a:p>
            <a:r>
              <a:rPr lang="cs-CZ" sz="1200" dirty="0">
                <a:solidFill>
                  <a:srgbClr val="FF0000"/>
                </a:solidFill>
              </a:rPr>
              <a:t>ionty</a:t>
            </a:r>
            <a:endParaRPr lang="en-CZ" sz="12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BBC4A2-1B21-826E-EB3B-3FB2577E8EA6}"/>
              </a:ext>
            </a:extLst>
          </p:cNvPr>
          <p:cNvSpPr txBox="1"/>
          <p:nvPr/>
        </p:nvSpPr>
        <p:spPr>
          <a:xfrm>
            <a:off x="1904720" y="4090423"/>
            <a:ext cx="711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</a:rPr>
              <a:t>pozitivní</a:t>
            </a:r>
          </a:p>
          <a:p>
            <a:r>
              <a:rPr lang="cs-CZ" sz="1200" dirty="0">
                <a:solidFill>
                  <a:srgbClr val="FF0000"/>
                </a:solidFill>
              </a:rPr>
              <a:t>ionty</a:t>
            </a:r>
            <a:endParaRPr lang="en-CZ" sz="120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5A9D20-E987-0CE7-1962-63B20BD9312C}"/>
              </a:ext>
            </a:extLst>
          </p:cNvPr>
          <p:cNvSpPr/>
          <p:nvPr/>
        </p:nvSpPr>
        <p:spPr>
          <a:xfrm>
            <a:off x="6102811" y="2437333"/>
            <a:ext cx="1072397" cy="25434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CB8D1C-913D-CA2E-7E8D-410210F67EBC}"/>
              </a:ext>
            </a:extLst>
          </p:cNvPr>
          <p:cNvSpPr txBox="1"/>
          <p:nvPr/>
        </p:nvSpPr>
        <p:spPr>
          <a:xfrm>
            <a:off x="6639009" y="5101851"/>
            <a:ext cx="2000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struktura doutnavého výboje</a:t>
            </a:r>
          </a:p>
          <a:p>
            <a:r>
              <a:rPr lang="cs-CZ" sz="1200" dirty="0"/>
              <a:t>v případě </a:t>
            </a:r>
            <a:r>
              <a:rPr lang="cs-CZ" sz="1200" dirty="0" err="1"/>
              <a:t>Trichelova</a:t>
            </a:r>
            <a:r>
              <a:rPr lang="cs-CZ" sz="1200" dirty="0"/>
              <a:t> pulzu v</a:t>
            </a:r>
          </a:p>
          <a:p>
            <a:r>
              <a:rPr lang="cs-CZ" sz="1200" dirty="0"/>
              <a:t>negativní koróně</a:t>
            </a:r>
            <a:endParaRPr lang="en-CZ" sz="1200" dirty="0"/>
          </a:p>
        </p:txBody>
      </p:sp>
    </p:spTree>
    <p:extLst>
      <p:ext uri="{BB962C8B-B14F-4D97-AF65-F5344CB8AC3E}">
        <p14:creationId xmlns:p14="http://schemas.microsoft.com/office/powerpoint/2010/main" val="4038929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DFF"/>
                </a:solidFill>
              </a:rPr>
              <a:t>Trichel pulses in negative corona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486138" y="1019608"/>
            <a:ext cx="395257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Trichel pulses are kHz – MHz oscillations inherent to negative corona discharges.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The fundamental physics is driven by the nature of the plasma: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cs typeface="Times New Roman"/>
              </a:rPr>
              <a:t>A negative streamer starts to form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cs typeface="Times New Roman"/>
              </a:rPr>
              <a:t>Ionization grows exponentially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cs typeface="Times New Roman"/>
              </a:rPr>
              <a:t>Formed charge carriers start to shield the external E field.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cs typeface="Times New Roman"/>
              </a:rPr>
              <a:t>At some point, the external field is shielded perfectly by the discharges =&gt; no more corona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cs typeface="Times New Roman"/>
              </a:rPr>
              <a:t>Plasma takes some characteristic time to “dissipate” – that time scale is typically microseconds, determined by the plasma ambipolar diffusion time scale.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cs typeface="Times New Roman"/>
              </a:rPr>
              <a:t>As the plasma dissipates, external field starts to dominate again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cs typeface="Times New Roman"/>
              </a:rPr>
              <a:t>A negative streamer starts to form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B5F980-24D3-D032-A234-DA04D1FCB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714" y="1360449"/>
            <a:ext cx="4538171" cy="52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86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DFF"/>
                </a:solidFill>
              </a:rPr>
              <a:t>Trichel pulses in negative corona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111072-2FB4-CAF1-D89D-831A72583C8E}"/>
              </a:ext>
            </a:extLst>
          </p:cNvPr>
          <p:cNvSpPr txBox="1"/>
          <p:nvPr/>
        </p:nvSpPr>
        <p:spPr>
          <a:xfrm>
            <a:off x="368661" y="1547518"/>
            <a:ext cx="854208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/>
              <a:t>Time </a:t>
            </a:r>
            <a:r>
              <a:rPr lang="cs-CZ" sz="1200" dirty="0" err="1"/>
              <a:t>recording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a </a:t>
            </a:r>
            <a:r>
              <a:rPr lang="cs-CZ" sz="1200" dirty="0" err="1"/>
              <a:t>Trichel</a:t>
            </a:r>
            <a:r>
              <a:rPr lang="cs-CZ" sz="1200" dirty="0"/>
              <a:t> pulse (</a:t>
            </a:r>
            <a:r>
              <a:rPr lang="cs-CZ" sz="1200" dirty="0" err="1"/>
              <a:t>Sigmond</a:t>
            </a:r>
            <a:r>
              <a:rPr lang="cs-CZ" sz="1200" dirty="0"/>
              <a:t> 1973):</a:t>
            </a:r>
          </a:p>
          <a:p>
            <a:pPr algn="ctr"/>
            <a:endParaRPr lang="cs-CZ" sz="1200" dirty="0"/>
          </a:p>
          <a:p>
            <a:pPr algn="ctr"/>
            <a:endParaRPr lang="cs-CZ" sz="1200" dirty="0"/>
          </a:p>
          <a:p>
            <a:pPr algn="ctr"/>
            <a:endParaRPr lang="cs-CZ" sz="1200" dirty="0"/>
          </a:p>
          <a:p>
            <a:pPr algn="ctr"/>
            <a:endParaRPr lang="cs-CZ" sz="1200" dirty="0"/>
          </a:p>
          <a:p>
            <a:pPr algn="ctr"/>
            <a:endParaRPr lang="cs-CZ" sz="1200" dirty="0"/>
          </a:p>
          <a:p>
            <a:pPr algn="ctr"/>
            <a:endParaRPr lang="cs-CZ" sz="1200" dirty="0"/>
          </a:p>
          <a:p>
            <a:pPr algn="ctr"/>
            <a:endParaRPr lang="cs-CZ" sz="1200" dirty="0"/>
          </a:p>
          <a:p>
            <a:pPr algn="ctr"/>
            <a:endParaRPr lang="cs-CZ" sz="1200" dirty="0"/>
          </a:p>
          <a:p>
            <a:pPr algn="ctr"/>
            <a:endParaRPr lang="cs-CZ" sz="1200" dirty="0"/>
          </a:p>
          <a:p>
            <a:pPr algn="ctr"/>
            <a:endParaRPr lang="cs-CZ" sz="1200" dirty="0"/>
          </a:p>
          <a:p>
            <a:pPr algn="ctr"/>
            <a:endParaRPr lang="cs-CZ" sz="1200" dirty="0"/>
          </a:p>
          <a:p>
            <a:pPr algn="ctr"/>
            <a:endParaRPr lang="cs-CZ" sz="1200" dirty="0"/>
          </a:p>
          <a:p>
            <a:pPr algn="ctr"/>
            <a:endParaRPr lang="cs-CZ" sz="1200" dirty="0"/>
          </a:p>
          <a:p>
            <a:pPr algn="ctr"/>
            <a:endParaRPr lang="cs-CZ" sz="1200" dirty="0"/>
          </a:p>
          <a:p>
            <a:pPr algn="ctr"/>
            <a:endParaRPr lang="cs-CZ" sz="1200" dirty="0"/>
          </a:p>
          <a:p>
            <a:pPr algn="ctr"/>
            <a:endParaRPr lang="cs-CZ" sz="1200" dirty="0"/>
          </a:p>
          <a:p>
            <a:pPr algn="ctr"/>
            <a:endParaRPr lang="cs-CZ" sz="1200" dirty="0"/>
          </a:p>
          <a:p>
            <a:pPr algn="ctr"/>
            <a:endParaRPr lang="cs-CZ" sz="1200" dirty="0"/>
          </a:p>
          <a:p>
            <a:pPr algn="ctr"/>
            <a:endParaRPr lang="cs-CZ" sz="1200" dirty="0"/>
          </a:p>
          <a:p>
            <a:pPr algn="ctr"/>
            <a:r>
              <a:rPr lang="cs-CZ" sz="1200" dirty="0" err="1"/>
              <a:t>We</a:t>
            </a:r>
            <a:r>
              <a:rPr lang="cs-CZ" sz="1200" dirty="0"/>
              <a:t> </a:t>
            </a:r>
            <a:r>
              <a:rPr lang="cs-CZ" sz="1200" dirty="0" err="1"/>
              <a:t>see</a:t>
            </a:r>
            <a:r>
              <a:rPr lang="cs-CZ" sz="1200" dirty="0"/>
              <a:t> </a:t>
            </a:r>
            <a:r>
              <a:rPr lang="cs-CZ" sz="1200" dirty="0" err="1"/>
              <a:t>electron</a:t>
            </a:r>
            <a:r>
              <a:rPr lang="cs-CZ" sz="1200" dirty="0"/>
              <a:t> </a:t>
            </a:r>
            <a:r>
              <a:rPr lang="cs-CZ" sz="1200" dirty="0" err="1"/>
              <a:t>multiplication</a:t>
            </a:r>
            <a:r>
              <a:rPr lang="cs-CZ" sz="1200" dirty="0"/>
              <a:t>, </a:t>
            </a:r>
            <a:r>
              <a:rPr lang="cs-CZ" sz="1200" dirty="0" err="1"/>
              <a:t>space</a:t>
            </a:r>
            <a:r>
              <a:rPr lang="cs-CZ" sz="1200" dirty="0"/>
              <a:t> </a:t>
            </a:r>
            <a:r>
              <a:rPr lang="cs-CZ" sz="1200" dirty="0" err="1"/>
              <a:t>charge</a:t>
            </a:r>
            <a:r>
              <a:rPr lang="cs-CZ" sz="1200" dirty="0"/>
              <a:t> </a:t>
            </a:r>
            <a:r>
              <a:rPr lang="cs-CZ" sz="1200" dirty="0" err="1"/>
              <a:t>formation</a:t>
            </a:r>
            <a:r>
              <a:rPr lang="cs-CZ" sz="1200" dirty="0"/>
              <a:t> and </a:t>
            </a:r>
            <a:r>
              <a:rPr lang="cs-CZ" sz="1200" dirty="0" err="1"/>
              <a:t>ultimately</a:t>
            </a:r>
            <a:r>
              <a:rPr lang="cs-CZ" sz="1200" dirty="0"/>
              <a:t> a </a:t>
            </a:r>
            <a:r>
              <a:rPr lang="cs-CZ" sz="1200" dirty="0" err="1"/>
              <a:t>glow</a:t>
            </a:r>
            <a:r>
              <a:rPr lang="cs-CZ" sz="1200" dirty="0"/>
              <a:t> </a:t>
            </a:r>
            <a:r>
              <a:rPr lang="cs-CZ" sz="1200" dirty="0" err="1"/>
              <a:t>discharge</a:t>
            </a:r>
            <a:r>
              <a:rPr lang="cs-CZ" sz="1200" dirty="0"/>
              <a:t> </a:t>
            </a:r>
            <a:r>
              <a:rPr lang="cs-CZ" sz="1200" dirty="0" err="1"/>
              <a:t>structure</a:t>
            </a:r>
            <a:r>
              <a:rPr lang="cs-CZ" sz="1200" dirty="0"/>
              <a:t> – but </a:t>
            </a:r>
            <a:r>
              <a:rPr lang="cs-CZ" sz="1200" dirty="0" err="1"/>
              <a:t>what</a:t>
            </a:r>
            <a:r>
              <a:rPr lang="cs-CZ" sz="1200" dirty="0"/>
              <a:t> </a:t>
            </a:r>
            <a:r>
              <a:rPr lang="cs-CZ" sz="1200" dirty="0" err="1"/>
              <a:t>is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dynamics</a:t>
            </a:r>
            <a:r>
              <a:rPr lang="cs-CZ" sz="1200" dirty="0"/>
              <a:t> </a:t>
            </a:r>
            <a:r>
              <a:rPr lang="cs-CZ" sz="1200" dirty="0" err="1"/>
              <a:t>behind</a:t>
            </a:r>
            <a:r>
              <a:rPr lang="cs-CZ" sz="1200" dirty="0"/>
              <a:t> </a:t>
            </a:r>
            <a:r>
              <a:rPr lang="cs-CZ" sz="1200" dirty="0" err="1"/>
              <a:t>it</a:t>
            </a:r>
            <a:r>
              <a:rPr lang="cs-CZ" sz="1200" dirty="0"/>
              <a:t>?</a:t>
            </a:r>
            <a:endParaRPr lang="en-CZ" sz="1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C92BF9-E109-007B-3528-3C85A9057F76}"/>
              </a:ext>
            </a:extLst>
          </p:cNvPr>
          <p:cNvSpPr/>
          <p:nvPr/>
        </p:nvSpPr>
        <p:spPr>
          <a:xfrm>
            <a:off x="900122" y="2015006"/>
            <a:ext cx="7479139" cy="28689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CDDBC8-1288-2A77-7D5F-AC140BDE6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360" y="2175338"/>
            <a:ext cx="7134661" cy="250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80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23c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4629B6-2A2A-F722-4602-328A5BD93FD6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DFF"/>
                </a:solidFill>
              </a:rPr>
              <a:t>Trichel pulses in negative corona – current measurement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4293C9-2039-9A72-FD8C-E75A085F5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71" y="1349609"/>
            <a:ext cx="3046799" cy="3032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4D5713-F3AA-A6F5-D2B9-1E0434871D0A}"/>
              </a:ext>
            </a:extLst>
          </p:cNvPr>
          <p:cNvSpPr txBox="1"/>
          <p:nvPr/>
        </p:nvSpPr>
        <p:spPr>
          <a:xfrm>
            <a:off x="472915" y="4416906"/>
            <a:ext cx="3802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 err="1"/>
              <a:t>Photoemission</a:t>
            </a:r>
            <a:r>
              <a:rPr lang="cs-CZ" sz="1200" dirty="0"/>
              <a:t> </a:t>
            </a:r>
            <a:r>
              <a:rPr lang="cs-CZ" sz="1200" dirty="0" err="1"/>
              <a:t>coefficient</a:t>
            </a:r>
            <a:endParaRPr lang="cs-CZ" sz="1200" dirty="0"/>
          </a:p>
          <a:p>
            <a:pPr algn="ctr"/>
            <a:endParaRPr lang="cs-CZ" sz="1200" dirty="0"/>
          </a:p>
          <a:p>
            <a:pPr algn="ctr"/>
            <a:r>
              <a:rPr lang="cs-CZ" sz="1200" dirty="0"/>
              <a:t>p-</a:t>
            </a:r>
            <a:r>
              <a:rPr lang="cs-CZ" sz="1200" dirty="0" err="1"/>
              <a:t>CuI</a:t>
            </a:r>
            <a:r>
              <a:rPr lang="cs-CZ" sz="1200" dirty="0"/>
              <a:t>	&gt;	p-</a:t>
            </a:r>
            <a:r>
              <a:rPr lang="cs-CZ" sz="1200" dirty="0" err="1"/>
              <a:t>brass</a:t>
            </a:r>
            <a:endParaRPr lang="cs-CZ" sz="1200" dirty="0"/>
          </a:p>
          <a:p>
            <a:pPr algn="ctr"/>
            <a:endParaRPr lang="en-CZ" sz="1200" dirty="0"/>
          </a:p>
          <a:p>
            <a:pPr algn="ctr"/>
            <a:endParaRPr lang="en-CZ" sz="1200" dirty="0"/>
          </a:p>
          <a:p>
            <a:pPr algn="ctr"/>
            <a:r>
              <a:rPr lang="en-GB" sz="1200" dirty="0"/>
              <a:t>Has no effect on the maximum but it affects the rise time!</a:t>
            </a:r>
            <a:endParaRPr lang="en-CZ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1AD2F2-BBFD-7216-80DA-6EF41E02F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197" y="4705303"/>
            <a:ext cx="225552" cy="444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6EB072-D5C6-7779-B86B-15B771956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069" y="4699371"/>
            <a:ext cx="225552" cy="4440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C6C06B-4E05-9D9A-85FE-588E965344F2}"/>
              </a:ext>
            </a:extLst>
          </p:cNvPr>
          <p:cNvSpPr/>
          <p:nvPr/>
        </p:nvSpPr>
        <p:spPr>
          <a:xfrm>
            <a:off x="1580445" y="1314907"/>
            <a:ext cx="451556" cy="24494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262517-2668-88EE-2D82-D5D4D9C69AB7}"/>
              </a:ext>
            </a:extLst>
          </p:cNvPr>
          <p:cNvSpPr/>
          <p:nvPr/>
        </p:nvSpPr>
        <p:spPr>
          <a:xfrm>
            <a:off x="2080445" y="1314907"/>
            <a:ext cx="451556" cy="24494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3B3E25-C6D5-2531-271D-DD0FC69C72EE}"/>
              </a:ext>
            </a:extLst>
          </p:cNvPr>
          <p:cNvSpPr txBox="1"/>
          <p:nvPr/>
        </p:nvSpPr>
        <p:spPr>
          <a:xfrm>
            <a:off x="4865513" y="2367171"/>
            <a:ext cx="38742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First current peak sensitive to material, second current</a:t>
            </a:r>
            <a:br>
              <a:rPr lang="en-US" sz="1200" dirty="0"/>
            </a:br>
            <a:r>
              <a:rPr lang="en-US" sz="1200" dirty="0"/>
              <a:t>peak is not!</a:t>
            </a:r>
          </a:p>
          <a:p>
            <a:r>
              <a:rPr lang="en-US" sz="1200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streamer initiation and generation of energetic photons.</a:t>
            </a:r>
            <a:br>
              <a:rPr lang="en-US" sz="1200" dirty="0"/>
            </a:br>
            <a:r>
              <a:rPr lang="en-US" sz="1200" dirty="0"/>
              <a:t>First peak is probably the impact of the streamer</a:t>
            </a:r>
            <a:br>
              <a:rPr lang="en-US" sz="1200" dirty="0"/>
            </a:br>
            <a:r>
              <a:rPr lang="en-US" sz="1200" dirty="0"/>
              <a:t>onto the cathode – probably the first Trichel pulse</a:t>
            </a:r>
          </a:p>
          <a:p>
            <a:pPr marL="171450" indent="-171450">
              <a:buFontTx/>
              <a:buChar char="-"/>
            </a:pPr>
            <a:endParaRPr lang="en-US" sz="1200" dirty="0"/>
          </a:p>
          <a:p>
            <a:pPr marL="171450" indent="-171450">
              <a:buFontTx/>
              <a:buChar char="-"/>
            </a:pPr>
            <a:r>
              <a:rPr lang="en-US" sz="1200" dirty="0"/>
              <a:t>for repeated Trichel pulses, it is likely that transient glow</a:t>
            </a:r>
            <a:br>
              <a:rPr lang="en-US" sz="1200" dirty="0"/>
            </a:br>
            <a:r>
              <a:rPr lang="en-US" sz="1200" dirty="0"/>
              <a:t>discharge starts to form, as qualitatively outlined</a:t>
            </a:r>
            <a:br>
              <a:rPr lang="en-US" sz="1200" dirty="0"/>
            </a:br>
            <a:r>
              <a:rPr lang="en-US" sz="1200" dirty="0"/>
              <a:t>a few slides back.</a:t>
            </a:r>
          </a:p>
        </p:txBody>
      </p:sp>
    </p:spTree>
    <p:extLst>
      <p:ext uri="{BB962C8B-B14F-4D97-AF65-F5344CB8AC3E}">
        <p14:creationId xmlns:p14="http://schemas.microsoft.com/office/powerpoint/2010/main" val="2159930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D5F77D5-05CB-57FD-541C-5F37F223F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471" y="1021417"/>
            <a:ext cx="4900108" cy="2672240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23d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DFF"/>
                </a:solidFill>
              </a:rPr>
              <a:t>Trichel pulses in negative corona – emission measurement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111072-2FB4-CAF1-D89D-831A72583C8E}"/>
              </a:ext>
            </a:extLst>
          </p:cNvPr>
          <p:cNvSpPr txBox="1"/>
          <p:nvPr/>
        </p:nvSpPr>
        <p:spPr>
          <a:xfrm>
            <a:off x="2021765" y="673000"/>
            <a:ext cx="4000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Nitrogen emission in time and space before the Trichel pulse: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789442-B95D-6315-6350-BD811B98FAB0}"/>
              </a:ext>
            </a:extLst>
          </p:cNvPr>
          <p:cNvSpPr txBox="1"/>
          <p:nvPr/>
        </p:nvSpPr>
        <p:spPr>
          <a:xfrm>
            <a:off x="1820266" y="3785850"/>
            <a:ext cx="5212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Nitrogen emission, current and E field in time and space during the Trichel pulse: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C92BF9-E109-007B-3528-3C85A9057F76}"/>
              </a:ext>
            </a:extLst>
          </p:cNvPr>
          <p:cNvSpPr/>
          <p:nvPr/>
        </p:nvSpPr>
        <p:spPr>
          <a:xfrm>
            <a:off x="717242" y="989141"/>
            <a:ext cx="7479139" cy="2600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9C5478-E198-23D5-1586-828150158B6C}"/>
              </a:ext>
            </a:extLst>
          </p:cNvPr>
          <p:cNvSpPr/>
          <p:nvPr/>
        </p:nvSpPr>
        <p:spPr>
          <a:xfrm>
            <a:off x="717241" y="4092142"/>
            <a:ext cx="7479139" cy="24705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AFF9F5-AC9E-E368-54EB-D8D521AB6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655" y="4282368"/>
            <a:ext cx="2818238" cy="20901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D3D527-4943-15B8-D77A-6A4159C3F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5913" y="4253077"/>
            <a:ext cx="3963446" cy="21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5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rgbClr val="002DFF"/>
                </a:solidFill>
              </a:rPr>
              <a:t>Where</a:t>
            </a:r>
            <a:r>
              <a:rPr lang="cs-CZ" sz="2000" dirty="0">
                <a:solidFill>
                  <a:srgbClr val="002DFF"/>
                </a:solidFill>
              </a:rPr>
              <a:t> are </a:t>
            </a:r>
            <a:r>
              <a:rPr lang="cs-CZ" sz="2000" dirty="0" err="1">
                <a:solidFill>
                  <a:srgbClr val="002DFF"/>
                </a:solidFill>
              </a:rPr>
              <a:t>we</a:t>
            </a:r>
            <a:r>
              <a:rPr lang="cs-CZ" sz="2000" dirty="0">
                <a:solidFill>
                  <a:srgbClr val="002DFF"/>
                </a:solidFill>
              </a:rPr>
              <a:t> on </a:t>
            </a:r>
            <a:r>
              <a:rPr lang="cs-CZ" sz="2000" dirty="0" err="1">
                <a:solidFill>
                  <a:srgbClr val="002DFF"/>
                </a:solidFill>
              </a:rPr>
              <a:t>the</a:t>
            </a:r>
            <a:r>
              <a:rPr lang="cs-CZ" sz="2000" dirty="0">
                <a:solidFill>
                  <a:srgbClr val="002DFF"/>
                </a:solidFill>
              </a:rPr>
              <a:t> IV chart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461986" y="1176333"/>
            <a:ext cx="79932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At some conditions, the transition from Townsend to glow </a:t>
            </a:r>
            <a:r>
              <a:rPr lang="en-US" sz="1400" dirty="0" err="1">
                <a:cs typeface="Times New Roman"/>
              </a:rPr>
              <a:t>si</a:t>
            </a:r>
            <a:r>
              <a:rPr lang="en-US" sz="1400" dirty="0">
                <a:cs typeface="Times New Roman"/>
              </a:rPr>
              <a:t> not as „smooth“ and gradual as we explained.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At high fields, low currents and typically higher pressures, a filamentary structure typically called a „Streamer“ starts to form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4ED0F6-5B9B-AD16-12E8-359264B373C0}"/>
              </a:ext>
            </a:extLst>
          </p:cNvPr>
          <p:cNvSpPr/>
          <p:nvPr/>
        </p:nvSpPr>
        <p:spPr>
          <a:xfrm>
            <a:off x="4564614" y="4480459"/>
            <a:ext cx="1462717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17DCA-3FFE-FA29-47F5-77B1AEA4625C}"/>
              </a:ext>
            </a:extLst>
          </p:cNvPr>
          <p:cNvSpPr/>
          <p:nvPr/>
        </p:nvSpPr>
        <p:spPr>
          <a:xfrm>
            <a:off x="6754887" y="2613752"/>
            <a:ext cx="894849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2262E-5317-3921-2BAE-36E9101B70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92"/>
          <a:stretch/>
        </p:blipFill>
        <p:spPr>
          <a:xfrm>
            <a:off x="1270107" y="2172813"/>
            <a:ext cx="6373906" cy="415786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5582A94-421D-4A93-69D5-AACF0584B642}"/>
              </a:ext>
            </a:extLst>
          </p:cNvPr>
          <p:cNvCxnSpPr/>
          <p:nvPr/>
        </p:nvCxnSpPr>
        <p:spPr>
          <a:xfrm>
            <a:off x="3988106" y="3569465"/>
            <a:ext cx="495759" cy="6720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275F1A-949F-AE2B-C18B-E695B1C1A07B}"/>
              </a:ext>
            </a:extLst>
          </p:cNvPr>
          <p:cNvCxnSpPr/>
          <p:nvPr/>
        </p:nvCxnSpPr>
        <p:spPr>
          <a:xfrm>
            <a:off x="3988106" y="3569465"/>
            <a:ext cx="2533880" cy="13645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BBF1941-905F-B7C1-64FC-AEB932F2957E}"/>
              </a:ext>
            </a:extLst>
          </p:cNvPr>
          <p:cNvSpPr txBox="1"/>
          <p:nvPr/>
        </p:nvSpPr>
        <p:spPr>
          <a:xfrm>
            <a:off x="730333" y="6330673"/>
            <a:ext cx="7683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hlinkClick r:id="rId5"/>
              </a:rPr>
              <a:t>https://en.wikipedia.org/wiki/Streamer_discharge</a:t>
            </a:r>
            <a:r>
              <a:rPr lang="en-GB" sz="1600" dirty="0"/>
              <a:t> Explore video of streamer formation</a:t>
            </a:r>
            <a:endParaRPr lang="en-CZ" sz="1600" dirty="0"/>
          </a:p>
        </p:txBody>
      </p:sp>
    </p:spTree>
    <p:extLst>
      <p:ext uri="{BB962C8B-B14F-4D97-AF65-F5344CB8AC3E}">
        <p14:creationId xmlns:p14="http://schemas.microsoft.com/office/powerpoint/2010/main" val="691528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D6398-B5BE-3E32-2DEA-D657538C3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Spark discharge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0CB33-C782-562D-F7E1-6D99F7EB6E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398296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rgbClr val="002DFF"/>
                </a:solidFill>
              </a:rPr>
              <a:t>Spark</a:t>
            </a:r>
            <a:r>
              <a:rPr lang="cs-CZ" sz="2000" dirty="0">
                <a:solidFill>
                  <a:srgbClr val="002DFF"/>
                </a:solidFill>
              </a:rPr>
              <a:t> </a:t>
            </a:r>
            <a:r>
              <a:rPr lang="cs-CZ" sz="2000" dirty="0" err="1">
                <a:solidFill>
                  <a:srgbClr val="002DFF"/>
                </a:solidFill>
              </a:rPr>
              <a:t>discharge</a:t>
            </a:r>
            <a:endParaRPr lang="cs-CZ" sz="2000" dirty="0">
              <a:solidFill>
                <a:srgbClr val="002D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A0AE3A-3B09-DEBF-9235-45033F16C455}"/>
              </a:ext>
            </a:extLst>
          </p:cNvPr>
          <p:cNvSpPr txBox="1"/>
          <p:nvPr/>
        </p:nvSpPr>
        <p:spPr>
          <a:xfrm>
            <a:off x="486137" y="1019608"/>
            <a:ext cx="8018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If a sufficient amount of current is available and the streamer reaches a counter-electrode, what we call a </a:t>
            </a:r>
            <a:r>
              <a:rPr lang="en-US" sz="1200" b="1" dirty="0">
                <a:cs typeface="Times New Roman"/>
              </a:rPr>
              <a:t>spark discharge </a:t>
            </a:r>
            <a:r>
              <a:rPr lang="en-US" sz="1200" dirty="0">
                <a:cs typeface="Times New Roman"/>
              </a:rPr>
              <a:t>starts to form.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This can be understood as an.</a:t>
            </a:r>
            <a:r>
              <a:rPr lang="en-US" sz="1200" b="1" dirty="0">
                <a:cs typeface="Times New Roman"/>
              </a:rPr>
              <a:t> early stage of an arc discharge</a:t>
            </a:r>
            <a:r>
              <a:rPr lang="en-US" sz="1200" dirty="0">
                <a:cs typeface="Times New Roman"/>
              </a:rPr>
              <a:t> but arc itself will operate only if the power supply can provide ample current.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3C3468-0787-EB98-0172-45B159013471}"/>
              </a:ext>
            </a:extLst>
          </p:cNvPr>
          <p:cNvSpPr/>
          <p:nvPr/>
        </p:nvSpPr>
        <p:spPr>
          <a:xfrm>
            <a:off x="4607539" y="4665125"/>
            <a:ext cx="1462717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222A7F-E7EB-42B5-1C81-C777DD9A8D23}"/>
              </a:ext>
            </a:extLst>
          </p:cNvPr>
          <p:cNvSpPr/>
          <p:nvPr/>
        </p:nvSpPr>
        <p:spPr>
          <a:xfrm>
            <a:off x="6797812" y="2798418"/>
            <a:ext cx="894849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30435A-837D-49DE-DE90-558DCE522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237" y="2181732"/>
            <a:ext cx="6254424" cy="416961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A189E70-4528-46F0-0614-A00C629A47CA}"/>
              </a:ext>
            </a:extLst>
          </p:cNvPr>
          <p:cNvSpPr/>
          <p:nvPr/>
        </p:nvSpPr>
        <p:spPr>
          <a:xfrm>
            <a:off x="2441987" y="2700169"/>
            <a:ext cx="3628270" cy="19649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87E068F-17DC-427B-7F15-41FF18060199}"/>
              </a:ext>
            </a:extLst>
          </p:cNvPr>
          <p:cNvCxnSpPr>
            <a:cxnSpLocks/>
            <a:endCxn id="16" idx="7"/>
          </p:cNvCxnSpPr>
          <p:nvPr/>
        </p:nvCxnSpPr>
        <p:spPr>
          <a:xfrm flipH="1">
            <a:off x="5538909" y="2915322"/>
            <a:ext cx="904922" cy="726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186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rgbClr val="002DFF"/>
                </a:solidFill>
              </a:rPr>
              <a:t>Spark</a:t>
            </a:r>
            <a:r>
              <a:rPr lang="cs-CZ" sz="2000" dirty="0">
                <a:solidFill>
                  <a:srgbClr val="002DFF"/>
                </a:solidFill>
              </a:rPr>
              <a:t> </a:t>
            </a:r>
            <a:r>
              <a:rPr lang="cs-CZ" sz="2000" dirty="0" err="1">
                <a:solidFill>
                  <a:srgbClr val="002DFF"/>
                </a:solidFill>
              </a:rPr>
              <a:t>discharge</a:t>
            </a:r>
            <a:r>
              <a:rPr lang="cs-CZ" sz="2000" dirty="0">
                <a:solidFill>
                  <a:srgbClr val="002DFF"/>
                </a:solidFill>
              </a:rPr>
              <a:t> (Janda, Machala 2010)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A0AE3A-3B09-DEBF-9235-45033F16C455}"/>
              </a:ext>
            </a:extLst>
          </p:cNvPr>
          <p:cNvSpPr txBox="1"/>
          <p:nvPr/>
        </p:nvSpPr>
        <p:spPr>
          <a:xfrm>
            <a:off x="486137" y="1019608"/>
            <a:ext cx="801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cs typeface="Times New Roman"/>
              </a:rPr>
              <a:t>If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the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voltage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is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pulsed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at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the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right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frequency</a:t>
            </a:r>
            <a:r>
              <a:rPr lang="cs-CZ" sz="1200" dirty="0">
                <a:cs typeface="Times New Roman"/>
              </a:rPr>
              <a:t> and duty </a:t>
            </a:r>
            <a:r>
              <a:rPr lang="cs-CZ" sz="1200" dirty="0" err="1">
                <a:cs typeface="Times New Roman"/>
              </a:rPr>
              <a:t>cycle</a:t>
            </a:r>
            <a:r>
              <a:rPr lang="cs-CZ" sz="1200" dirty="0">
                <a:cs typeface="Times New Roman"/>
              </a:rPr>
              <a:t>, </a:t>
            </a:r>
            <a:r>
              <a:rPr lang="cs-CZ" sz="1200" dirty="0" err="1">
                <a:cs typeface="Times New Roman"/>
              </a:rPr>
              <a:t>the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spark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can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be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transient</a:t>
            </a:r>
            <a:r>
              <a:rPr lang="cs-CZ" sz="1200" dirty="0">
                <a:cs typeface="Times New Roman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cs typeface="Times New Roman"/>
              </a:rPr>
              <a:t>Interesting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special</a:t>
            </a:r>
            <a:r>
              <a:rPr lang="cs-CZ" sz="1200" dirty="0">
                <a:cs typeface="Times New Roman"/>
              </a:rPr>
              <a:t> case </a:t>
            </a:r>
            <a:r>
              <a:rPr lang="cs-CZ" sz="1200" dirty="0" err="1">
                <a:cs typeface="Times New Roman"/>
              </a:rPr>
              <a:t>of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this</a:t>
            </a:r>
            <a:r>
              <a:rPr lang="cs-CZ" sz="1200" dirty="0">
                <a:cs typeface="Times New Roman"/>
              </a:rPr>
              <a:t> plasma source, </a:t>
            </a:r>
            <a:r>
              <a:rPr lang="cs-CZ" sz="1200" dirty="0" err="1">
                <a:cs typeface="Times New Roman"/>
              </a:rPr>
              <a:t>used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at</a:t>
            </a:r>
            <a:r>
              <a:rPr lang="cs-CZ" sz="1200" dirty="0">
                <a:cs typeface="Times New Roman"/>
              </a:rPr>
              <a:t> UK Bratislava.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81428-AE36-665F-AB82-ACA00DBA0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60" y="2244897"/>
            <a:ext cx="4108369" cy="3871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AE24B5-D256-E7C4-D347-43550E5AF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521" y="2297905"/>
            <a:ext cx="3423300" cy="387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82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rgbClr val="002DFF"/>
                </a:solidFill>
              </a:rPr>
              <a:t>Spark</a:t>
            </a:r>
            <a:r>
              <a:rPr lang="cs-CZ" sz="2000" dirty="0">
                <a:solidFill>
                  <a:srgbClr val="002DFF"/>
                </a:solidFill>
              </a:rPr>
              <a:t> </a:t>
            </a:r>
            <a:r>
              <a:rPr lang="cs-CZ" sz="2000" dirty="0" err="1">
                <a:solidFill>
                  <a:srgbClr val="002DFF"/>
                </a:solidFill>
              </a:rPr>
              <a:t>discharge</a:t>
            </a:r>
            <a:r>
              <a:rPr lang="cs-CZ" sz="2000" dirty="0">
                <a:solidFill>
                  <a:srgbClr val="002DFF"/>
                </a:solidFill>
              </a:rPr>
              <a:t> </a:t>
            </a:r>
            <a:r>
              <a:rPr lang="cs-CZ" sz="2000" dirty="0" err="1">
                <a:solidFill>
                  <a:srgbClr val="002DFF"/>
                </a:solidFill>
              </a:rPr>
              <a:t>formation</a:t>
            </a:r>
            <a:r>
              <a:rPr lang="cs-CZ" sz="2000" dirty="0">
                <a:solidFill>
                  <a:srgbClr val="002DFF"/>
                </a:solidFill>
              </a:rPr>
              <a:t> (Janda, Machala 2016)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A0AE3A-3B09-DEBF-9235-45033F16C455}"/>
              </a:ext>
            </a:extLst>
          </p:cNvPr>
          <p:cNvSpPr txBox="1"/>
          <p:nvPr/>
        </p:nvSpPr>
        <p:spPr>
          <a:xfrm>
            <a:off x="540327" y="1254963"/>
            <a:ext cx="812659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The IV measurements of a pulsed spark discharge shed more </a:t>
            </a:r>
            <a:r>
              <a:rPr lang="en-US" sz="1200" dirty="0" err="1">
                <a:cs typeface="Times New Roman"/>
              </a:rPr>
              <a:t>lithght</a:t>
            </a:r>
            <a:r>
              <a:rPr lang="en-US" sz="1200" dirty="0">
                <a:cs typeface="Times New Roman"/>
              </a:rPr>
              <a:t> onto how it is formed.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We see around 1.2 us, that if the discharge would not be stopped, the current would run away exponentially and an arc discharge would be formed.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We also see the voltage decreasing, as the plasma is becoming ore conductive.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B89127-2AF9-A93F-1679-AB9F95214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337" y="1814645"/>
            <a:ext cx="3631585" cy="2839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36681B-1921-2BDB-7930-896D2B2F0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9" y="1756143"/>
            <a:ext cx="4940288" cy="295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69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rgbClr val="002DFF"/>
                </a:solidFill>
              </a:rPr>
              <a:t>Spark</a:t>
            </a:r>
            <a:r>
              <a:rPr lang="cs-CZ" sz="2000" dirty="0">
                <a:solidFill>
                  <a:srgbClr val="002DFF"/>
                </a:solidFill>
              </a:rPr>
              <a:t> </a:t>
            </a:r>
            <a:r>
              <a:rPr lang="cs-CZ" sz="2000" dirty="0" err="1">
                <a:solidFill>
                  <a:srgbClr val="002DFF"/>
                </a:solidFill>
              </a:rPr>
              <a:t>discharge</a:t>
            </a:r>
            <a:r>
              <a:rPr lang="cs-CZ" sz="2000" dirty="0">
                <a:solidFill>
                  <a:srgbClr val="002DFF"/>
                </a:solidFill>
              </a:rPr>
              <a:t> </a:t>
            </a:r>
            <a:r>
              <a:rPr lang="cs-CZ" sz="2000" dirty="0" err="1">
                <a:solidFill>
                  <a:srgbClr val="002DFF"/>
                </a:solidFill>
              </a:rPr>
              <a:t>formation</a:t>
            </a:r>
            <a:r>
              <a:rPr lang="cs-CZ" sz="2000" dirty="0">
                <a:solidFill>
                  <a:srgbClr val="002DFF"/>
                </a:solidFill>
              </a:rPr>
              <a:t> (Janda, Machala 2016)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A0AE3A-3B09-DEBF-9235-45033F16C455}"/>
              </a:ext>
            </a:extLst>
          </p:cNvPr>
          <p:cNvSpPr txBox="1"/>
          <p:nvPr/>
        </p:nvSpPr>
        <p:spPr>
          <a:xfrm>
            <a:off x="486137" y="1019608"/>
            <a:ext cx="8018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Measurements of electron density in spark plasma suggest that the plasma densities reach </a:t>
            </a:r>
            <a:r>
              <a:rPr lang="en-US" sz="1200" b="1" dirty="0">
                <a:cs typeface="Times New Roman"/>
              </a:rPr>
              <a:t>full ionization</a:t>
            </a: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If the supply of power is not interrupted by the power supply at microsecond scales, the plasma will thermalize and an arc discharge will form.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D80B0E-EC1D-967F-289B-3EF41E9F8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081" y="2741185"/>
            <a:ext cx="6367919" cy="3410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0BFF49-06A0-8939-A3E8-3DFCE1847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83" y="2092017"/>
            <a:ext cx="3413586" cy="32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89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331A14-0DBD-E49E-FFEA-386CB93CC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Application overview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7B48-71BE-87E8-9A0A-1FBB87E51F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327658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rgbClr val="002DFF"/>
                </a:solidFill>
              </a:rPr>
              <a:t>Corona</a:t>
            </a:r>
            <a:r>
              <a:rPr lang="cs-CZ" sz="2000" dirty="0">
                <a:solidFill>
                  <a:srgbClr val="002DFF"/>
                </a:solidFill>
              </a:rPr>
              <a:t> </a:t>
            </a:r>
            <a:r>
              <a:rPr lang="cs-CZ" sz="2000" dirty="0" err="1">
                <a:solidFill>
                  <a:srgbClr val="002DFF"/>
                </a:solidFill>
              </a:rPr>
              <a:t>discharge</a:t>
            </a:r>
            <a:r>
              <a:rPr lang="cs-CZ" sz="2000" dirty="0">
                <a:solidFill>
                  <a:srgbClr val="002DFF"/>
                </a:solidFill>
              </a:rPr>
              <a:t> </a:t>
            </a:r>
            <a:r>
              <a:rPr lang="cs-CZ" sz="2000" dirty="0" err="1">
                <a:solidFill>
                  <a:srgbClr val="002DFF"/>
                </a:solidFill>
              </a:rPr>
              <a:t>applications</a:t>
            </a:r>
            <a:endParaRPr lang="cs-CZ" sz="2000" dirty="0">
              <a:solidFill>
                <a:srgbClr val="002D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A0AE3A-3B09-DEBF-9235-45033F16C455}"/>
              </a:ext>
            </a:extLst>
          </p:cNvPr>
          <p:cNvSpPr txBox="1"/>
          <p:nvPr/>
        </p:nvSpPr>
        <p:spPr>
          <a:xfrm>
            <a:off x="837767" y="903908"/>
            <a:ext cx="801870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Corona discharge is often unwanted, appearing on high voltage components where it induces loss power.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One major application are </a:t>
            </a:r>
            <a:r>
              <a:rPr lang="en-US" sz="1200" b="1" dirty="0">
                <a:cs typeface="Times New Roman"/>
              </a:rPr>
              <a:t>electrostatic precipitators</a:t>
            </a:r>
            <a:r>
              <a:rPr lang="en-US" sz="1200" dirty="0">
                <a:cs typeface="Times New Roman"/>
              </a:rPr>
              <a:t>. In these devices, corona discharge softly charges microparticles of combustion products so that they can be captured and not contaminate the environment.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3487B-D263-A6D0-57F6-295799789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64" y="1866427"/>
            <a:ext cx="1991070" cy="24740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70FDA4-ED4A-58CF-7D24-1CFAC8E49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305" y="1866427"/>
            <a:ext cx="3175917" cy="2437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726004-9D4E-501B-29DC-54B14E239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778" y="3182390"/>
            <a:ext cx="2410276" cy="2192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9EF980-45EC-1887-EC62-E84229BD3B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239" y="5497273"/>
            <a:ext cx="3512372" cy="695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37A7C1-F0A9-201F-80D7-B2AA978458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3968" y="4097571"/>
            <a:ext cx="2162508" cy="21924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70B887-5FEE-FFE4-CEF0-4C887A22E2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0243" y="4734909"/>
            <a:ext cx="1504950" cy="3746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A4C2DC-F915-3077-A856-7602C7F1760C}"/>
              </a:ext>
            </a:extLst>
          </p:cNvPr>
          <p:cNvSpPr txBox="1"/>
          <p:nvPr/>
        </p:nvSpPr>
        <p:spPr>
          <a:xfrm>
            <a:off x="4443758" y="4457910"/>
            <a:ext cx="1950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Deutch</a:t>
            </a:r>
            <a:r>
              <a:rPr lang="cs-CZ" sz="1200" dirty="0"/>
              <a:t>-Anderson </a:t>
            </a:r>
            <a:r>
              <a:rPr lang="cs-CZ" sz="1200" dirty="0" err="1"/>
              <a:t>efficiency</a:t>
            </a:r>
            <a:r>
              <a:rPr lang="cs-CZ" sz="1200" dirty="0"/>
              <a:t>:</a:t>
            </a:r>
            <a:endParaRPr lang="en-CZ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5A3BBA-8017-BDB0-6A94-F0050AAACA12}"/>
              </a:ext>
            </a:extLst>
          </p:cNvPr>
          <p:cNvSpPr txBox="1"/>
          <p:nvPr/>
        </p:nvSpPr>
        <p:spPr>
          <a:xfrm>
            <a:off x="4371140" y="5204230"/>
            <a:ext cx="2134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Drift </a:t>
            </a:r>
            <a:r>
              <a:rPr lang="cs-CZ" sz="1200" dirty="0" err="1"/>
              <a:t>of</a:t>
            </a:r>
            <a:r>
              <a:rPr lang="cs-CZ" sz="1200" dirty="0"/>
              <a:t> a </a:t>
            </a:r>
            <a:r>
              <a:rPr lang="cs-CZ" sz="1200" dirty="0" err="1"/>
              <a:t>charged</a:t>
            </a:r>
            <a:r>
              <a:rPr lang="cs-CZ" sz="1200" dirty="0"/>
              <a:t> </a:t>
            </a:r>
            <a:r>
              <a:rPr lang="cs-CZ" sz="1200" dirty="0" err="1"/>
              <a:t>microparticle</a:t>
            </a:r>
            <a:endParaRPr lang="en-CZ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D2084C-5B3C-B82B-0552-905926DD42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6244" y="5513056"/>
            <a:ext cx="1069959" cy="5716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05868B-49E4-8182-E359-D3767BAADC59}"/>
              </a:ext>
            </a:extLst>
          </p:cNvPr>
          <p:cNvSpPr txBox="1"/>
          <p:nvPr/>
        </p:nvSpPr>
        <p:spPr>
          <a:xfrm>
            <a:off x="1334099" y="6192382"/>
            <a:ext cx="16270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Loss</a:t>
            </a:r>
            <a:r>
              <a:rPr lang="cs-CZ" sz="1200" dirty="0"/>
              <a:t> </a:t>
            </a:r>
            <a:r>
              <a:rPr lang="cs-CZ" sz="1200" dirty="0" err="1"/>
              <a:t>power</a:t>
            </a:r>
            <a:r>
              <a:rPr lang="cs-CZ" sz="1200" dirty="0"/>
              <a:t> on HV lines</a:t>
            </a:r>
            <a:endParaRPr lang="en-CZ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F746FF-1EC4-8F56-A789-1A77490FF2B4}"/>
              </a:ext>
            </a:extLst>
          </p:cNvPr>
          <p:cNvSpPr txBox="1"/>
          <p:nvPr/>
        </p:nvSpPr>
        <p:spPr>
          <a:xfrm>
            <a:off x="5915129" y="4942095"/>
            <a:ext cx="6527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/>
              <a:t>flow</a:t>
            </a:r>
            <a:r>
              <a:rPr lang="cs-CZ" sz="1000" dirty="0"/>
              <a:t> </a:t>
            </a:r>
            <a:r>
              <a:rPr lang="cs-CZ" sz="1000" dirty="0" err="1"/>
              <a:t>rate</a:t>
            </a:r>
            <a:endParaRPr lang="en-CZ" sz="1000" dirty="0"/>
          </a:p>
        </p:txBody>
      </p:sp>
    </p:spTree>
    <p:extLst>
      <p:ext uri="{BB962C8B-B14F-4D97-AF65-F5344CB8AC3E}">
        <p14:creationId xmlns:p14="http://schemas.microsoft.com/office/powerpoint/2010/main" val="2196701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rgbClr val="002DFF"/>
                </a:solidFill>
              </a:rPr>
              <a:t>Spark</a:t>
            </a:r>
            <a:r>
              <a:rPr lang="cs-CZ" sz="2000" dirty="0">
                <a:solidFill>
                  <a:srgbClr val="002DFF"/>
                </a:solidFill>
              </a:rPr>
              <a:t> </a:t>
            </a:r>
            <a:r>
              <a:rPr lang="cs-CZ" sz="2000" dirty="0" err="1">
                <a:solidFill>
                  <a:srgbClr val="002DFF"/>
                </a:solidFill>
              </a:rPr>
              <a:t>discharge</a:t>
            </a:r>
            <a:r>
              <a:rPr lang="cs-CZ" sz="2000" dirty="0">
                <a:solidFill>
                  <a:srgbClr val="002DFF"/>
                </a:solidFill>
              </a:rPr>
              <a:t> </a:t>
            </a:r>
            <a:r>
              <a:rPr lang="cs-CZ" sz="2000" dirty="0" err="1">
                <a:solidFill>
                  <a:srgbClr val="002DFF"/>
                </a:solidFill>
              </a:rPr>
              <a:t>applications</a:t>
            </a:r>
            <a:endParaRPr lang="cs-CZ" sz="2000" dirty="0">
              <a:solidFill>
                <a:srgbClr val="002D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A0AE3A-3B09-DEBF-9235-45033F16C455}"/>
              </a:ext>
            </a:extLst>
          </p:cNvPr>
          <p:cNvSpPr txBox="1"/>
          <p:nvPr/>
        </p:nvSpPr>
        <p:spPr>
          <a:xfrm>
            <a:off x="837767" y="903908"/>
            <a:ext cx="80187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Historically spark plugs… we all know where that is going </a:t>
            </a:r>
            <a:r>
              <a:rPr lang="en-US" sz="1200" dirty="0">
                <a:cs typeface="Times New Roman"/>
                <a:sym typeface="Wingdings" pitchFamily="2" charset="2"/>
              </a:rPr>
              <a:t></a:t>
            </a:r>
            <a:endParaRPr lang="en-US" sz="1200" dirty="0">
              <a:cs typeface="Times New Roman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Understanding of sparks, Trichel pulses, etc.. is still super important in circuit breakers because it affects how fast you are able to switch current on/off in the grid.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</p:txBody>
      </p:sp>
      <p:pic>
        <p:nvPicPr>
          <p:cNvPr id="6146" name="Picture 2" descr="Amazon.com: BOSCH 9614 OE Fine Wire Double Iridium Spark Plug - Pack of 4 :  Automotive">
            <a:extLst>
              <a:ext uri="{FF2B5EF4-FFF2-40B4-BE49-F238E27FC236}">
                <a16:creationId xmlns:a16="http://schemas.microsoft.com/office/drawing/2014/main" id="{B8302D6E-3659-1CFB-4255-1253A7A14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7" y="2343413"/>
            <a:ext cx="2680100" cy="449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ircuit Breakers: What They Are and Their Types | by Anshuman Rathor |  Medium">
            <a:extLst>
              <a:ext uri="{FF2B5EF4-FFF2-40B4-BE49-F238E27FC236}">
                <a16:creationId xmlns:a16="http://schemas.microsoft.com/office/drawing/2014/main" id="{2E7CC937-92B5-991F-0250-D63C2F315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023" y="1960596"/>
            <a:ext cx="4912650" cy="449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946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rgbClr val="002DFF"/>
                </a:solidFill>
              </a:rPr>
              <a:t>Streamer</a:t>
            </a:r>
            <a:r>
              <a:rPr lang="cs-CZ" sz="2000" dirty="0">
                <a:solidFill>
                  <a:srgbClr val="002DFF"/>
                </a:solidFill>
              </a:rPr>
              <a:t> „</a:t>
            </a:r>
            <a:r>
              <a:rPr lang="cs-CZ" sz="2000" dirty="0" err="1">
                <a:solidFill>
                  <a:srgbClr val="002DFF"/>
                </a:solidFill>
              </a:rPr>
              <a:t>applications</a:t>
            </a:r>
            <a:r>
              <a:rPr lang="cs-CZ" sz="2000" dirty="0">
                <a:solidFill>
                  <a:srgbClr val="002DFF"/>
                </a:solidFill>
              </a:rPr>
              <a:t>“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A0AE3A-3B09-DEBF-9235-45033F16C455}"/>
              </a:ext>
            </a:extLst>
          </p:cNvPr>
          <p:cNvSpPr txBox="1"/>
          <p:nvPr/>
        </p:nvSpPr>
        <p:spPr>
          <a:xfrm>
            <a:off x="837767" y="903908"/>
            <a:ext cx="801870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Understanding streamers is absolutely crucial in geophysics, biophysics and planetary plasmas.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Thanks to the, we can understand upper atmospheric lighting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They also help to elucidate how life started to form – plasma was one of the “activation channels” converting inorganic molecules to organic ones.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cs typeface="Times New Roman"/>
            </a:endParaRPr>
          </a:p>
        </p:txBody>
      </p:sp>
      <p:pic>
        <p:nvPicPr>
          <p:cNvPr id="8194" name="Picture 2" descr="Upper-atmospheric lightning - Wikipedia">
            <a:extLst>
              <a:ext uri="{FF2B5EF4-FFF2-40B4-BE49-F238E27FC236}">
                <a16:creationId xmlns:a16="http://schemas.microsoft.com/office/drawing/2014/main" id="{136F7FD7-FFEA-B679-B43B-28D82338B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1326"/>
            <a:ext cx="5768897" cy="432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hoto Shows Red Jellyfish Sprite Lightning During a Texas Storm">
            <a:extLst>
              <a:ext uri="{FF2B5EF4-FFF2-40B4-BE49-F238E27FC236}">
                <a16:creationId xmlns:a16="http://schemas.microsoft.com/office/drawing/2014/main" id="{0F0F700F-6C5B-7485-367A-84A9BC68A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3" r="21068"/>
          <a:stretch/>
        </p:blipFill>
        <p:spPr bwMode="auto">
          <a:xfrm>
            <a:off x="5768896" y="2024141"/>
            <a:ext cx="3394565" cy="483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511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90593-E510-6314-B910-D7C8C6038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57C9E-47DF-C162-7674-68F312F3F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Z" sz="1800" dirty="0"/>
              <a:t>What is a streamer, positive and negative</a:t>
            </a:r>
          </a:p>
          <a:p>
            <a:endParaRPr lang="en-CZ" sz="1800" dirty="0"/>
          </a:p>
          <a:p>
            <a:r>
              <a:rPr lang="en-CZ" sz="1800" dirty="0"/>
              <a:t>What are the main physics phenomena</a:t>
            </a:r>
          </a:p>
          <a:p>
            <a:endParaRPr lang="en-CZ" sz="1800" dirty="0"/>
          </a:p>
          <a:p>
            <a:r>
              <a:rPr lang="en-CZ" sz="1800" dirty="0"/>
              <a:t>What happens when a streamer reaches a counter-electrode</a:t>
            </a:r>
          </a:p>
          <a:p>
            <a:endParaRPr lang="en-CZ" sz="1800" dirty="0"/>
          </a:p>
          <a:p>
            <a:r>
              <a:rPr lang="en-CZ" sz="1800" dirty="0"/>
              <a:t>The few applications of streamers and their importance for fundamental science.</a:t>
            </a:r>
          </a:p>
        </p:txBody>
      </p:sp>
    </p:spTree>
    <p:extLst>
      <p:ext uri="{BB962C8B-B14F-4D97-AF65-F5344CB8AC3E}">
        <p14:creationId xmlns:p14="http://schemas.microsoft.com/office/powerpoint/2010/main" val="3332479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rgbClr val="002DFF"/>
                </a:solidFill>
              </a:rPr>
              <a:t>Streamer</a:t>
            </a:r>
            <a:r>
              <a:rPr lang="cs-CZ" sz="2000" dirty="0">
                <a:solidFill>
                  <a:srgbClr val="002DFF"/>
                </a:solidFill>
              </a:rPr>
              <a:t> </a:t>
            </a:r>
            <a:r>
              <a:rPr lang="cs-CZ" sz="2000" dirty="0" err="1">
                <a:solidFill>
                  <a:srgbClr val="002DFF"/>
                </a:solidFill>
              </a:rPr>
              <a:t>physics</a:t>
            </a:r>
            <a:r>
              <a:rPr lang="cs-CZ" sz="2000" dirty="0">
                <a:solidFill>
                  <a:srgbClr val="002DFF"/>
                </a:solidFill>
              </a:rPr>
              <a:t> </a:t>
            </a:r>
            <a:r>
              <a:rPr lang="cs-CZ" sz="2000" dirty="0" err="1">
                <a:solidFill>
                  <a:srgbClr val="002DFF"/>
                </a:solidFill>
              </a:rPr>
              <a:t>is</a:t>
            </a:r>
            <a:r>
              <a:rPr lang="cs-CZ" sz="2000" dirty="0">
                <a:solidFill>
                  <a:srgbClr val="002DFF"/>
                </a:solidFill>
              </a:rPr>
              <a:t> a </a:t>
            </a:r>
            <a:r>
              <a:rPr lang="cs-CZ" sz="2000" dirty="0" err="1">
                <a:solidFill>
                  <a:srgbClr val="002DFF"/>
                </a:solidFill>
              </a:rPr>
              <a:t>living</a:t>
            </a:r>
            <a:r>
              <a:rPr lang="cs-CZ" sz="2000" dirty="0">
                <a:solidFill>
                  <a:srgbClr val="002DFF"/>
                </a:solidFill>
              </a:rPr>
              <a:t> </a:t>
            </a:r>
            <a:r>
              <a:rPr lang="cs-CZ" sz="2000" dirty="0" err="1">
                <a:solidFill>
                  <a:srgbClr val="002DFF"/>
                </a:solidFill>
              </a:rPr>
              <a:t>topic</a:t>
            </a:r>
            <a:endParaRPr lang="cs-CZ" sz="2000" dirty="0">
              <a:solidFill>
                <a:srgbClr val="002D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263214" y="985225"/>
            <a:ext cx="85932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Even though the interest peaked around the mid 2010s, it is still of interest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There are no „definitive answers“, so whatever we are teaching here is an attempt to capture </a:t>
            </a:r>
            <a:r>
              <a:rPr lang="en-US" sz="1400" b="1" dirty="0">
                <a:cs typeface="Times New Roman"/>
              </a:rPr>
              <a:t>the best current theory for streamer formation</a:t>
            </a:r>
            <a:r>
              <a:rPr lang="en-US" sz="1400" dirty="0">
                <a:cs typeface="Times New Roman"/>
              </a:rPr>
              <a:t> that will likely be improved in future.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4ED0F6-5B9B-AD16-12E8-359264B373C0}"/>
              </a:ext>
            </a:extLst>
          </p:cNvPr>
          <p:cNvSpPr/>
          <p:nvPr/>
        </p:nvSpPr>
        <p:spPr>
          <a:xfrm>
            <a:off x="4564614" y="4480459"/>
            <a:ext cx="1462717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17DCA-3FFE-FA29-47F5-77B1AEA4625C}"/>
              </a:ext>
            </a:extLst>
          </p:cNvPr>
          <p:cNvSpPr/>
          <p:nvPr/>
        </p:nvSpPr>
        <p:spPr>
          <a:xfrm>
            <a:off x="6754887" y="2613752"/>
            <a:ext cx="894849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BCDDAB-982F-52AA-3163-2910DC794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14" y="4021507"/>
            <a:ext cx="4481531" cy="2131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760890-1246-6225-B452-764044D12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51" y="2123464"/>
            <a:ext cx="4021675" cy="17711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1322FB-8900-3AED-B088-DB6C446B9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214" y="2162408"/>
            <a:ext cx="4436068" cy="1732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034867-B018-0FF4-4C12-ED5BEB5B17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5184" y="4107298"/>
            <a:ext cx="3837008" cy="245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72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rgbClr val="002DFF"/>
                </a:solidFill>
              </a:rPr>
              <a:t>Streamer</a:t>
            </a:r>
            <a:r>
              <a:rPr lang="cs-CZ" sz="2000" dirty="0">
                <a:solidFill>
                  <a:srgbClr val="002DFF"/>
                </a:solidFill>
              </a:rPr>
              <a:t> </a:t>
            </a:r>
            <a:r>
              <a:rPr lang="cs-CZ" sz="2000" dirty="0" err="1">
                <a:solidFill>
                  <a:srgbClr val="002DFF"/>
                </a:solidFill>
              </a:rPr>
              <a:t>physics</a:t>
            </a:r>
            <a:r>
              <a:rPr lang="cs-CZ" sz="2000" dirty="0">
                <a:solidFill>
                  <a:srgbClr val="002DFF"/>
                </a:solidFill>
              </a:rPr>
              <a:t> </a:t>
            </a:r>
            <a:r>
              <a:rPr lang="cs-CZ" sz="2000" dirty="0" err="1">
                <a:solidFill>
                  <a:srgbClr val="002DFF"/>
                </a:solidFill>
              </a:rPr>
              <a:t>is</a:t>
            </a:r>
            <a:r>
              <a:rPr lang="cs-CZ" sz="2000" dirty="0">
                <a:solidFill>
                  <a:srgbClr val="002DFF"/>
                </a:solidFill>
              </a:rPr>
              <a:t> a </a:t>
            </a:r>
            <a:r>
              <a:rPr lang="cs-CZ" sz="2000" dirty="0" err="1">
                <a:solidFill>
                  <a:srgbClr val="002DFF"/>
                </a:solidFill>
              </a:rPr>
              <a:t>living</a:t>
            </a:r>
            <a:r>
              <a:rPr lang="cs-CZ" sz="2000" dirty="0">
                <a:solidFill>
                  <a:srgbClr val="002DFF"/>
                </a:solidFill>
              </a:rPr>
              <a:t> </a:t>
            </a:r>
            <a:r>
              <a:rPr lang="cs-CZ" sz="2000" dirty="0" err="1">
                <a:solidFill>
                  <a:srgbClr val="002DFF"/>
                </a:solidFill>
              </a:rPr>
              <a:t>topic</a:t>
            </a:r>
            <a:endParaRPr lang="cs-CZ" sz="2000" dirty="0">
              <a:solidFill>
                <a:srgbClr val="002D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4ED0F6-5B9B-AD16-12E8-359264B373C0}"/>
              </a:ext>
            </a:extLst>
          </p:cNvPr>
          <p:cNvSpPr/>
          <p:nvPr/>
        </p:nvSpPr>
        <p:spPr>
          <a:xfrm>
            <a:off x="4564614" y="4480459"/>
            <a:ext cx="1462717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17DCA-3FFE-FA29-47F5-77B1AEA4625C}"/>
              </a:ext>
            </a:extLst>
          </p:cNvPr>
          <p:cNvSpPr/>
          <p:nvPr/>
        </p:nvSpPr>
        <p:spPr>
          <a:xfrm>
            <a:off x="6754887" y="2613752"/>
            <a:ext cx="894849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EFAA4-46B8-8D8F-502B-290C70C6D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67" y="1631285"/>
            <a:ext cx="8754865" cy="41364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C35B7E-5337-2C83-1A9F-565059897293}"/>
              </a:ext>
            </a:extLst>
          </p:cNvPr>
          <p:cNvSpPr txBox="1"/>
          <p:nvPr/>
        </p:nvSpPr>
        <p:spPr>
          <a:xfrm>
            <a:off x="263214" y="985225"/>
            <a:ext cx="83701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Even though the interest peaked around the mid 2010s, it is still of interest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There are no „definitive answers“, so whatever we are teaching here is an attempt to capture </a:t>
            </a:r>
            <a:r>
              <a:rPr lang="en-US" sz="1400" b="1" dirty="0">
                <a:cs typeface="Times New Roman"/>
              </a:rPr>
              <a:t>the best current theory for streamer formation</a:t>
            </a:r>
            <a:r>
              <a:rPr lang="en-US" sz="1400" dirty="0">
                <a:cs typeface="Times New Roman"/>
              </a:rPr>
              <a:t> that will likely be improved in future.</a:t>
            </a:r>
          </a:p>
        </p:txBody>
      </p:sp>
    </p:spTree>
    <p:extLst>
      <p:ext uri="{BB962C8B-B14F-4D97-AF65-F5344CB8AC3E}">
        <p14:creationId xmlns:p14="http://schemas.microsoft.com/office/powerpoint/2010/main" val="2263884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DFF"/>
                </a:solidFill>
              </a:rPr>
              <a:t>Streamer physics is a living topic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4ED0F6-5B9B-AD16-12E8-359264B373C0}"/>
              </a:ext>
            </a:extLst>
          </p:cNvPr>
          <p:cNvSpPr/>
          <p:nvPr/>
        </p:nvSpPr>
        <p:spPr>
          <a:xfrm>
            <a:off x="4564614" y="4480459"/>
            <a:ext cx="1462717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17DCA-3FFE-FA29-47F5-77B1AEA4625C}"/>
              </a:ext>
            </a:extLst>
          </p:cNvPr>
          <p:cNvSpPr/>
          <p:nvPr/>
        </p:nvSpPr>
        <p:spPr>
          <a:xfrm>
            <a:off x="6754887" y="2613752"/>
            <a:ext cx="894849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BA5811-58C6-C33B-B52A-25035500B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13" y="2287620"/>
            <a:ext cx="8779601" cy="4275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C2AE53-A848-142D-F28D-3F629632DACD}"/>
              </a:ext>
            </a:extLst>
          </p:cNvPr>
          <p:cNvSpPr txBox="1"/>
          <p:nvPr/>
        </p:nvSpPr>
        <p:spPr>
          <a:xfrm>
            <a:off x="263214" y="985225"/>
            <a:ext cx="877960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Even though the interest peaked around the mid 2010s, it is still of interest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There are no „definitive answers“, so whatever we are teaching here is an attempt to capture </a:t>
            </a:r>
            <a:r>
              <a:rPr lang="en-US" sz="1400" b="1" dirty="0">
                <a:cs typeface="Times New Roman"/>
              </a:rPr>
              <a:t>the best current theory for streamer formation</a:t>
            </a:r>
            <a:r>
              <a:rPr lang="en-US" sz="1400" dirty="0">
                <a:cs typeface="Times New Roman"/>
              </a:rPr>
              <a:t> that will likely be improved in future.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cs typeface="Times New Roman"/>
              </a:rPr>
              <a:t>Streamers are important in </a:t>
            </a:r>
            <a:r>
              <a:rPr lang="en-US" sz="1400" b="1" dirty="0">
                <a:cs typeface="Times New Roman"/>
              </a:rPr>
              <a:t>geophysics, biophysics,  and in planetary plasma research</a:t>
            </a:r>
            <a:r>
              <a:rPr lang="en-US" sz="1400" dirty="0">
                <a:cs typeface="Times New Roman"/>
              </a:rPr>
              <a:t>, as well as on-ground uses</a:t>
            </a:r>
          </a:p>
        </p:txBody>
      </p:sp>
    </p:spTree>
    <p:extLst>
      <p:ext uri="{BB962C8B-B14F-4D97-AF65-F5344CB8AC3E}">
        <p14:creationId xmlns:p14="http://schemas.microsoft.com/office/powerpoint/2010/main" val="1271011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rgbClr val="002DFF"/>
                </a:solidFill>
              </a:rPr>
              <a:t>Examples</a:t>
            </a:r>
            <a:r>
              <a:rPr lang="cs-CZ" sz="2000" dirty="0">
                <a:solidFill>
                  <a:srgbClr val="002DFF"/>
                </a:solidFill>
              </a:rPr>
              <a:t> </a:t>
            </a:r>
            <a:r>
              <a:rPr lang="cs-CZ" sz="2000" dirty="0" err="1">
                <a:solidFill>
                  <a:srgbClr val="002DFF"/>
                </a:solidFill>
              </a:rPr>
              <a:t>of</a:t>
            </a:r>
            <a:r>
              <a:rPr lang="cs-CZ" sz="2000" dirty="0">
                <a:solidFill>
                  <a:srgbClr val="002DFF"/>
                </a:solidFill>
              </a:rPr>
              <a:t> </a:t>
            </a:r>
            <a:r>
              <a:rPr lang="cs-CZ" sz="2000" dirty="0" err="1">
                <a:solidFill>
                  <a:srgbClr val="002DFF"/>
                </a:solidFill>
              </a:rPr>
              <a:t>streamers</a:t>
            </a:r>
            <a:endParaRPr lang="cs-CZ" sz="2000" dirty="0">
              <a:solidFill>
                <a:srgbClr val="002D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286620" y="961882"/>
            <a:ext cx="7880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There are no „definitive answers“, so whatever we are teaching here is an attempt to capture </a:t>
            </a:r>
            <a:r>
              <a:rPr lang="en-US" sz="1200" b="1" dirty="0">
                <a:cs typeface="Times New Roman"/>
              </a:rPr>
              <a:t>the best current theory for streamer formation</a:t>
            </a:r>
            <a:r>
              <a:rPr lang="en-US" sz="1200" dirty="0">
                <a:cs typeface="Times New Roman"/>
              </a:rPr>
              <a:t> that will likely be improved in future.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A6863-D184-C951-94A8-DA0632D7F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64" y="1563163"/>
            <a:ext cx="5469038" cy="21342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9AA4DA-1A83-F6A5-DF54-D523CE04F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433" y="3905514"/>
            <a:ext cx="3963043" cy="27687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22E207-A238-99DB-502E-DCE85435B954}"/>
              </a:ext>
            </a:extLst>
          </p:cNvPr>
          <p:cNvSpPr txBox="1"/>
          <p:nvPr/>
        </p:nvSpPr>
        <p:spPr>
          <a:xfrm>
            <a:off x="5851002" y="1732321"/>
            <a:ext cx="1965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Upper</a:t>
            </a:r>
            <a:r>
              <a:rPr lang="cs-CZ" sz="1200" dirty="0"/>
              <a:t> </a:t>
            </a:r>
            <a:r>
              <a:rPr lang="cs-CZ" sz="1200" dirty="0" err="1"/>
              <a:t>atmospheric</a:t>
            </a:r>
            <a:r>
              <a:rPr lang="cs-CZ" sz="1200" dirty="0"/>
              <a:t> </a:t>
            </a:r>
            <a:r>
              <a:rPr lang="cs-CZ" sz="1200" dirty="0" err="1"/>
              <a:t>lightning</a:t>
            </a:r>
            <a:endParaRPr lang="en-CZ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64A2AF-2B3B-B62A-9314-844DAC311EFA}"/>
              </a:ext>
            </a:extLst>
          </p:cNvPr>
          <p:cNvSpPr txBox="1"/>
          <p:nvPr/>
        </p:nvSpPr>
        <p:spPr>
          <a:xfrm>
            <a:off x="2350970" y="5838392"/>
            <a:ext cx="252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200" dirty="0" err="1"/>
              <a:t>Nanosecond</a:t>
            </a:r>
            <a:r>
              <a:rPr lang="cs-CZ" sz="1200" dirty="0"/>
              <a:t> </a:t>
            </a:r>
            <a:r>
              <a:rPr lang="cs-CZ" sz="1200" dirty="0" err="1"/>
              <a:t>discharge</a:t>
            </a:r>
            <a:r>
              <a:rPr lang="cs-CZ" sz="1200" dirty="0"/>
              <a:t> in </a:t>
            </a:r>
            <a:r>
              <a:rPr lang="cs-CZ" sz="1200" dirty="0" err="1"/>
              <a:t>liquid</a:t>
            </a:r>
            <a:r>
              <a:rPr lang="cs-CZ" sz="1200" dirty="0"/>
              <a:t> </a:t>
            </a:r>
            <a:r>
              <a:rPr lang="cs-CZ" sz="1200" dirty="0" err="1"/>
              <a:t>water</a:t>
            </a:r>
            <a:endParaRPr lang="cs-CZ" sz="1200" dirty="0"/>
          </a:p>
          <a:p>
            <a:pPr algn="r"/>
            <a:r>
              <a:rPr lang="cs-CZ" sz="1200" dirty="0"/>
              <a:t>(</a:t>
            </a:r>
            <a:r>
              <a:rPr lang="cs-CZ" sz="1200" dirty="0" err="1"/>
              <a:t>M.Šimek</a:t>
            </a:r>
            <a:r>
              <a:rPr lang="cs-CZ" sz="1200" dirty="0"/>
              <a:t>, CAS, Praha)</a:t>
            </a:r>
            <a:endParaRPr lang="en-CZ" sz="1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31244E9-9077-6296-D0B2-1E340E5DD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214" y="3429000"/>
            <a:ext cx="16827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80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DFF"/>
                </a:solidFill>
              </a:rPr>
              <a:t>Terminology associated with streamers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4ED0F6-5B9B-AD16-12E8-359264B373C0}"/>
              </a:ext>
            </a:extLst>
          </p:cNvPr>
          <p:cNvSpPr/>
          <p:nvPr/>
        </p:nvSpPr>
        <p:spPr>
          <a:xfrm>
            <a:off x="4564614" y="4480459"/>
            <a:ext cx="1462717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17DCA-3FFE-FA29-47F5-77B1AEA4625C}"/>
              </a:ext>
            </a:extLst>
          </p:cNvPr>
          <p:cNvSpPr/>
          <p:nvPr/>
        </p:nvSpPr>
        <p:spPr>
          <a:xfrm>
            <a:off x="6754887" y="2613752"/>
            <a:ext cx="894849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BE73C-145B-CEC8-9DE8-74619CED0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84" y="1656692"/>
            <a:ext cx="4020493" cy="2379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233FFE-1F4A-EBCA-A3B1-E9E98B62A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864" y="1295749"/>
            <a:ext cx="2805046" cy="27749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0B159B-9A96-8EEA-F82D-BE6EAA149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364" y="4167123"/>
            <a:ext cx="2654266" cy="26726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5F0582-3A7F-33C0-BEA7-8D114B823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5710" y="5365118"/>
            <a:ext cx="2501900" cy="1498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1969FC-4B36-F8C0-1541-67C9DC10A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527" y="4150422"/>
            <a:ext cx="3529910" cy="1233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39E5C2-5816-99E5-8893-25144FED7D2E}"/>
              </a:ext>
            </a:extLst>
          </p:cNvPr>
          <p:cNvSpPr txBox="1"/>
          <p:nvPr/>
        </p:nvSpPr>
        <p:spPr>
          <a:xfrm>
            <a:off x="706470" y="889106"/>
            <a:ext cx="3942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1600" dirty="0"/>
              <a:t>Engineering / historical understanding of streamer = filamentary discharge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1922F8-E935-C7E7-9FC6-017A443A3531}"/>
              </a:ext>
            </a:extLst>
          </p:cNvPr>
          <p:cNvSpPr txBox="1"/>
          <p:nvPr/>
        </p:nvSpPr>
        <p:spPr>
          <a:xfrm>
            <a:off x="5254048" y="860770"/>
            <a:ext cx="376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1600" dirty="0"/>
              <a:t>Physics description of a ”streamer head”</a:t>
            </a:r>
          </a:p>
        </p:txBody>
      </p:sp>
    </p:spTree>
    <p:extLst>
      <p:ext uri="{BB962C8B-B14F-4D97-AF65-F5344CB8AC3E}">
        <p14:creationId xmlns:p14="http://schemas.microsoft.com/office/powerpoint/2010/main" val="800350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DFF"/>
                </a:solidFill>
              </a:rPr>
              <a:t>Streamer formation and its similarities with Townsend &gt; Arc transition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2E022-64C2-4A1C-76C2-D8189D2A0B17}"/>
              </a:ext>
            </a:extLst>
          </p:cNvPr>
          <p:cNvSpPr txBox="1"/>
          <p:nvPr/>
        </p:nvSpPr>
        <p:spPr>
          <a:xfrm>
            <a:off x="624381" y="832105"/>
            <a:ext cx="78804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In the previous description of glow discharge ignition, we have always assumed that the electron avalanche creates charge carriers and these move around between the electrodes, forming a diffuse discharge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/>
              </a:rPr>
              <a:t>But it can occur that </a:t>
            </a:r>
            <a:r>
              <a:rPr lang="en-US" sz="1200" b="1" dirty="0">
                <a:cs typeface="Times New Roman"/>
              </a:rPr>
              <a:t>electron avalanche itself forms sufficient space charge and turns into a plasma</a:t>
            </a:r>
            <a:r>
              <a:rPr lang="en-US" sz="1200" dirty="0">
                <a:cs typeface="Times New Roman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4ED0F6-5B9B-AD16-12E8-359264B373C0}"/>
              </a:ext>
            </a:extLst>
          </p:cNvPr>
          <p:cNvSpPr/>
          <p:nvPr/>
        </p:nvSpPr>
        <p:spPr>
          <a:xfrm>
            <a:off x="4564614" y="4480459"/>
            <a:ext cx="1462717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17DCA-3FFE-FA29-47F5-77B1AEA4625C}"/>
              </a:ext>
            </a:extLst>
          </p:cNvPr>
          <p:cNvSpPr/>
          <p:nvPr/>
        </p:nvSpPr>
        <p:spPr>
          <a:xfrm>
            <a:off x="6754887" y="2613752"/>
            <a:ext cx="894849" cy="45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B66C82-4B42-12B0-3E91-DCEA40895D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36"/>
          <a:stretch/>
        </p:blipFill>
        <p:spPr>
          <a:xfrm>
            <a:off x="2309714" y="1989126"/>
            <a:ext cx="4524571" cy="2879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A079EA-5A3A-BEA4-26DF-AF1105395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000">
            <a:off x="640917" y="4807311"/>
            <a:ext cx="8044300" cy="196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58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94583</TotalTime>
  <Words>2940</Words>
  <Application>Microsoft Macintosh PowerPoint</Application>
  <PresentationFormat>On-screen Show (4:3)</PresentationFormat>
  <Paragraphs>420</Paragraphs>
  <Slides>39</Slides>
  <Notes>35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Muni</vt:lpstr>
      <vt:lpstr>Muni Bold</vt:lpstr>
      <vt:lpstr>Times New Roman</vt:lpstr>
      <vt:lpstr>Wingdings</vt:lpstr>
      <vt:lpstr>Office Theme</vt:lpstr>
      <vt:lpstr>Plasma Physics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Corona discharge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Spark discharge</vt:lpstr>
      <vt:lpstr>PowerPoint Presentation</vt:lpstr>
      <vt:lpstr>PowerPoint Presentation</vt:lpstr>
      <vt:lpstr>PowerPoint Presentation</vt:lpstr>
      <vt:lpstr>PowerPoint Presentation</vt:lpstr>
      <vt:lpstr>Application overview</vt:lpstr>
      <vt:lpstr>PowerPoint Presentation</vt:lpstr>
      <vt:lpstr>PowerPoint Presentation</vt:lpstr>
      <vt:lpstr>PowerPoint Presentation</vt:lpstr>
      <vt:lpstr>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Streamer breakdown from laboratory micro-discharges to upper atmosphere luminous events </dc:title>
  <dc:creator>t</dc:creator>
  <cp:lastModifiedBy>Adam Obrusnik</cp:lastModifiedBy>
  <cp:revision>1537</cp:revision>
  <dcterms:created xsi:type="dcterms:W3CDTF">2014-10-07T21:06:07Z</dcterms:created>
  <dcterms:modified xsi:type="dcterms:W3CDTF">2024-04-02T05:25:58Z</dcterms:modified>
</cp:coreProperties>
</file>