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4"/>
  </p:notesMasterIdLst>
  <p:sldIdLst>
    <p:sldId id="267" r:id="rId2"/>
    <p:sldId id="268" r:id="rId3"/>
    <p:sldId id="278" r:id="rId4"/>
    <p:sldId id="271" r:id="rId5"/>
    <p:sldId id="270" r:id="rId6"/>
    <p:sldId id="273" r:id="rId7"/>
    <p:sldId id="265" r:id="rId8"/>
    <p:sldId id="264" r:id="rId9"/>
    <p:sldId id="279" r:id="rId10"/>
    <p:sldId id="280" r:id="rId11"/>
    <p:sldId id="281" r:id="rId12"/>
    <p:sldId id="27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jB/J4QOJMSLpb4g5MHxEAxgwwE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46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3DAB-00E8-A230-4F3B-D5F2A5541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92A0D-1489-1653-4B32-FFAA526C2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7C25A-2C5A-F548-0873-BF15DFC0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39F8A-8420-EC62-EBD1-A5A8A733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6B878-9C7B-12BC-ECB7-3FE2461A7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2477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3B55F-0E8B-1E37-A425-894429DC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4F3F8-5A60-1DA5-079D-AB0235ED7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A1B4C-11C2-F0AE-D727-F877292A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E2E64-B689-D357-7FF2-0D2D2F48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C808C-C5F0-29E0-A0AB-422059E40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7934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DEDF58-90F0-6D58-3D38-C59468333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2F617-4D9F-51FB-2C4C-5CB44358D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8745F-4ABE-5A65-2ABB-9BC6D48FD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EC49B-D7EA-5C20-22FB-110F8203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914A2-88F3-40DD-A7AD-790EEB5A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9815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9991-CED5-AF5D-C6BB-626506E14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AF869-8E1E-3B2D-BF8D-6053E45E6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0522A-B61C-96B5-E472-7C671DAF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74D39-173B-69D6-AC60-A3409962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1732E-6908-01F9-99C4-040EE8B6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7516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3A2B-C906-3D15-6350-DE1220F6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CC57A-E03C-1937-320E-5E637A922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FD2FC-C0E5-148A-3DE7-1961F8F7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9E199-98A1-CC15-6276-10A639B8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941AF-1D1D-2EC9-0B1C-0F9FDC65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0668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B30D4-4D96-2825-5C8B-73B4E3AA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5EAA8-307F-8301-B189-AA9AB3450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6994D-5DAC-FCCC-A555-4A84DDEB8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BE86B-BBD4-8AB9-1A90-5E803793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872B4-2226-7D24-457C-B0FFE1FD2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05BFD-58DA-9D80-0FC3-2C930B95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59557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3527-AD58-B7A2-AE80-141566EE3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A4DFA-48BC-2469-9760-6B783B567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775E6-0E9E-00FE-4CEC-F8D6610F1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EF87B7-A9A9-ADA4-725B-8E54F9C04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AA9F9-4CC6-A7CC-DE37-28EDC1B5B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8C26A2-9E57-76D0-0355-497FE4AFA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065EB-6833-EDC3-1983-0A788A9F6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E63946-F938-72C8-8658-9F0145F5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4590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6C5C2-3B0F-46E8-2CEE-03192A87C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CC7AEA-C585-1B47-4C0B-F398B2078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31B14-CFB4-87B2-1103-FBF62FAF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BAD4C-3757-B845-86CA-E4B32286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48727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71E998-35F0-7AD7-65FD-6BB26A4B1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2D57A-FCD5-8508-BC5C-35E0F529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426FC-C0C9-164B-D182-4DBFC488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54853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7493-6B23-7682-B8A7-A223BB299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AB280-2391-4AE0-C71E-6B501874B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07116-5D2F-019E-0895-A3714D2E4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C373F-8D1E-D74F-965B-0B667DF82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7A742-68A9-EE84-7761-6439DBF6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B74B8-80CB-E83C-FB8C-6B3FF6E8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5552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3B0F-E751-6A1E-422B-B1ECABD7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CE77A1-A4EB-9216-493C-57E46F31F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D2C65-1248-BC01-B18C-73EA4880D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B9300-7831-7A82-8CE4-EA2F1351C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93787-5CE1-5C86-1698-108E9A36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97DF3-6BAC-DAF6-E5BC-8A04FF9E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990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C7CC56-AFB1-A18C-7686-F5F80743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795D3-6DBF-07B8-1F9C-EAA93685A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C613F-35FA-6706-9875-577819F3C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07395-58A3-FD65-6031-EAF843125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43570-BEAD-415C-705A-7E1998F25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90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roefdier007/36656515633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3E3F8-D11F-CC62-07EB-B3CCE2882150}"/>
              </a:ext>
            </a:extLst>
          </p:cNvPr>
          <p:cNvSpPr txBox="1">
            <a:spLocks/>
          </p:cNvSpPr>
          <p:nvPr/>
        </p:nvSpPr>
        <p:spPr>
          <a:xfrm>
            <a:off x="762000" y="5798"/>
            <a:ext cx="10820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G3061: Historická a stratigrafická geologie – 2. cvičení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870671D5-E2DA-E0F6-8178-A5E0CA57FB00}"/>
              </a:ext>
            </a:extLst>
          </p:cNvPr>
          <p:cNvSpPr txBox="1">
            <a:spLocks/>
          </p:cNvSpPr>
          <p:nvPr/>
        </p:nvSpPr>
        <p:spPr>
          <a:xfrm>
            <a:off x="0" y="3219734"/>
            <a:ext cx="12192000" cy="13433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Vyhledávání zdrojů, </a:t>
            </a:r>
            <a:r>
              <a:rPr lang="cs-CZ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Litostratigrafie</a:t>
            </a:r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</a:p>
          <a:p>
            <a:pPr algn="ctr"/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Pravidla názvosloví</a:t>
            </a:r>
          </a:p>
        </p:txBody>
      </p:sp>
    </p:spTree>
    <p:extLst>
      <p:ext uri="{BB962C8B-B14F-4D97-AF65-F5344CB8AC3E}">
        <p14:creationId xmlns:p14="http://schemas.microsoft.com/office/powerpoint/2010/main" val="2951422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B9909B8-87AF-4FAC-A491-80F7FBBB6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56"/>
          <a:stretch/>
        </p:blipFill>
        <p:spPr bwMode="auto">
          <a:xfrm>
            <a:off x="6803923" y="488264"/>
            <a:ext cx="5226554" cy="5996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45D3809-0E5D-4F66-AC80-37503561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6355"/>
            <a:ext cx="10515600" cy="1325563"/>
          </a:xfrm>
        </p:spPr>
        <p:txBody>
          <a:bodyPr/>
          <a:lstStyle/>
          <a:p>
            <a:r>
              <a:rPr lang="cs-CZ" dirty="0"/>
              <a:t>Cvičení 1 – nejčastější chyby</a:t>
            </a:r>
          </a:p>
        </p:txBody>
      </p:sp>
      <p:sp>
        <p:nvSpPr>
          <p:cNvPr id="3" name="Google Shape;137;p9">
            <a:extLst>
              <a:ext uri="{FF2B5EF4-FFF2-40B4-BE49-F238E27FC236}">
                <a16:creationId xmlns:a16="http://schemas.microsoft.com/office/drawing/2014/main" id="{26929337-7AB3-7001-F9E1-8490B5A4728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6360" y="1279207"/>
            <a:ext cx="6024238" cy="542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 err="1"/>
              <a:t>ka</a:t>
            </a:r>
            <a:r>
              <a:rPr lang="cs-CZ" dirty="0"/>
              <a:t> x </a:t>
            </a:r>
            <a:r>
              <a:rPr lang="cs-CZ" dirty="0" err="1"/>
              <a:t>Ma</a:t>
            </a:r>
            <a:r>
              <a:rPr lang="cs-CZ" dirty="0"/>
              <a:t> x </a:t>
            </a:r>
            <a:r>
              <a:rPr lang="cs-CZ" dirty="0" err="1"/>
              <a:t>Ga</a:t>
            </a:r>
            <a:endParaRPr lang="cs-CZ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cs-CZ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Výpočet stáří z poměru izotopů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cs-CZ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cs-CZ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i="1" dirty="0" err="1"/>
              <a:t>Walchia</a:t>
            </a:r>
            <a:r>
              <a:rPr lang="cs-CZ" dirty="0"/>
              <a:t> sp. a </a:t>
            </a:r>
            <a:r>
              <a:rPr lang="cs-CZ" i="1" dirty="0" err="1"/>
              <a:t>Pecopteris</a:t>
            </a:r>
            <a:r>
              <a:rPr lang="cs-CZ" i="1" dirty="0"/>
              <a:t> </a:t>
            </a:r>
            <a:r>
              <a:rPr lang="cs-CZ" dirty="0"/>
              <a:t>sp.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cs-CZ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cs-CZ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Stáří granitoidu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cs-CZ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dirty="0"/>
          </a:p>
        </p:txBody>
      </p:sp>
      <p:sp>
        <p:nvSpPr>
          <p:cNvPr id="6" name="Google Shape;137;p9">
            <a:extLst>
              <a:ext uri="{FF2B5EF4-FFF2-40B4-BE49-F238E27FC236}">
                <a16:creationId xmlns:a16="http://schemas.microsoft.com/office/drawing/2014/main" id="{F7D7E7DF-3858-F580-8064-D23C3941F34F}"/>
              </a:ext>
            </a:extLst>
          </p:cNvPr>
          <p:cNvSpPr txBox="1">
            <a:spLocks/>
          </p:cNvSpPr>
          <p:nvPr/>
        </p:nvSpPr>
        <p:spPr>
          <a:xfrm>
            <a:off x="838200" y="2722066"/>
            <a:ext cx="4754732" cy="5116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ct val="100000"/>
            </a:pPr>
            <a:r>
              <a:rPr lang="cs-CZ" sz="2000" dirty="0">
                <a:solidFill>
                  <a:srgbClr val="FF0000"/>
                </a:solidFill>
              </a:rPr>
              <a:t>23,8 </a:t>
            </a:r>
            <a:r>
              <a:rPr lang="cs-CZ" sz="2000" dirty="0" err="1">
                <a:solidFill>
                  <a:srgbClr val="FF0000"/>
                </a:solidFill>
              </a:rPr>
              <a:t>Ga</a:t>
            </a:r>
            <a:r>
              <a:rPr lang="cs-CZ" sz="2000" dirty="0">
                <a:solidFill>
                  <a:srgbClr val="FF0000"/>
                </a:solidFill>
              </a:rPr>
              <a:t>; 93,75 </a:t>
            </a:r>
            <a:r>
              <a:rPr lang="cs-CZ" sz="2000" dirty="0" err="1">
                <a:solidFill>
                  <a:srgbClr val="FF0000"/>
                </a:solidFill>
              </a:rPr>
              <a:t>Ma</a:t>
            </a:r>
            <a:r>
              <a:rPr lang="cs-CZ" sz="2000" dirty="0">
                <a:solidFill>
                  <a:srgbClr val="FF0000"/>
                </a:solidFill>
              </a:rPr>
              <a:t>; 937,5 </a:t>
            </a:r>
            <a:r>
              <a:rPr lang="cs-CZ" sz="2000" dirty="0" err="1">
                <a:solidFill>
                  <a:srgbClr val="FF0000"/>
                </a:solidFill>
              </a:rPr>
              <a:t>Ma</a:t>
            </a:r>
            <a:r>
              <a:rPr lang="cs-CZ" sz="2000" dirty="0">
                <a:solidFill>
                  <a:srgbClr val="FF0000"/>
                </a:solidFill>
              </a:rPr>
              <a:t>; 0,5 </a:t>
            </a:r>
            <a:r>
              <a:rPr lang="cs-CZ" sz="2000" dirty="0" err="1">
                <a:solidFill>
                  <a:srgbClr val="FF0000"/>
                </a:solidFill>
              </a:rPr>
              <a:t>Ma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8" name="Google Shape;137;p9">
            <a:extLst>
              <a:ext uri="{FF2B5EF4-FFF2-40B4-BE49-F238E27FC236}">
                <a16:creationId xmlns:a16="http://schemas.microsoft.com/office/drawing/2014/main" id="{9E7C7DF6-FAE4-C361-37A8-7ADF0EE4B5E4}"/>
              </a:ext>
            </a:extLst>
          </p:cNvPr>
          <p:cNvSpPr txBox="1">
            <a:spLocks/>
          </p:cNvSpPr>
          <p:nvPr/>
        </p:nvSpPr>
        <p:spPr>
          <a:xfrm>
            <a:off x="838199" y="3230741"/>
            <a:ext cx="4204317" cy="5116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ct val="100000"/>
            </a:pPr>
            <a:r>
              <a:rPr lang="cs-CZ" sz="2000" dirty="0">
                <a:solidFill>
                  <a:srgbClr val="00B050"/>
                </a:solidFill>
              </a:rPr>
              <a:t>D – 2,5 </a:t>
            </a:r>
            <a:r>
              <a:rPr lang="cs-CZ" sz="2000" dirty="0" err="1">
                <a:solidFill>
                  <a:srgbClr val="00B050"/>
                </a:solidFill>
              </a:rPr>
              <a:t>Ga</a:t>
            </a:r>
            <a:r>
              <a:rPr lang="cs-CZ" sz="2000" dirty="0">
                <a:solidFill>
                  <a:srgbClr val="00B050"/>
                </a:solidFill>
              </a:rPr>
              <a:t>, E – 88 </a:t>
            </a:r>
            <a:r>
              <a:rPr lang="cs-CZ" sz="2000" dirty="0" err="1">
                <a:solidFill>
                  <a:srgbClr val="00B050"/>
                </a:solidFill>
              </a:rPr>
              <a:t>Ma</a:t>
            </a:r>
            <a:r>
              <a:rPr lang="cs-CZ" sz="2000" dirty="0">
                <a:solidFill>
                  <a:srgbClr val="00B050"/>
                </a:solidFill>
              </a:rPr>
              <a:t>, P – 44 </a:t>
            </a:r>
            <a:r>
              <a:rPr lang="cs-CZ" sz="2000" dirty="0" err="1">
                <a:solidFill>
                  <a:srgbClr val="00B050"/>
                </a:solidFill>
              </a:rPr>
              <a:t>Ma</a:t>
            </a:r>
            <a:endParaRPr lang="cs-CZ" sz="2000" dirty="0">
              <a:solidFill>
                <a:srgbClr val="00B050"/>
              </a:solidFill>
            </a:endParaRPr>
          </a:p>
        </p:txBody>
      </p:sp>
      <p:sp>
        <p:nvSpPr>
          <p:cNvPr id="9" name="Google Shape;137;p9">
            <a:extLst>
              <a:ext uri="{FF2B5EF4-FFF2-40B4-BE49-F238E27FC236}">
                <a16:creationId xmlns:a16="http://schemas.microsoft.com/office/drawing/2014/main" id="{3D92E6CF-3660-25D1-5E92-603EC3519757}"/>
              </a:ext>
            </a:extLst>
          </p:cNvPr>
          <p:cNvSpPr txBox="1">
            <a:spLocks/>
          </p:cNvSpPr>
          <p:nvPr/>
        </p:nvSpPr>
        <p:spPr>
          <a:xfrm>
            <a:off x="838199" y="4554993"/>
            <a:ext cx="4621568" cy="5116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ct val="100000"/>
            </a:pPr>
            <a:r>
              <a:rPr lang="cs-CZ" sz="2000" dirty="0">
                <a:solidFill>
                  <a:srgbClr val="00B050"/>
                </a:solidFill>
              </a:rPr>
              <a:t>Širší rozšíření – devon/karbon až perm</a:t>
            </a:r>
          </a:p>
        </p:txBody>
      </p:sp>
      <p:sp>
        <p:nvSpPr>
          <p:cNvPr id="10" name="Google Shape;137;p9">
            <a:extLst>
              <a:ext uri="{FF2B5EF4-FFF2-40B4-BE49-F238E27FC236}">
                <a16:creationId xmlns:a16="http://schemas.microsoft.com/office/drawing/2014/main" id="{F7304628-4F54-E8B0-7C0B-A535E031530B}"/>
              </a:ext>
            </a:extLst>
          </p:cNvPr>
          <p:cNvSpPr txBox="1">
            <a:spLocks/>
          </p:cNvSpPr>
          <p:nvPr/>
        </p:nvSpPr>
        <p:spPr>
          <a:xfrm>
            <a:off x="838199" y="5946309"/>
            <a:ext cx="4621568" cy="5116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ct val="100000"/>
            </a:pPr>
            <a:r>
              <a:rPr lang="cs-CZ" sz="2000" dirty="0">
                <a:solidFill>
                  <a:srgbClr val="00B050"/>
                </a:solidFill>
              </a:rPr>
              <a:t>Cca karbon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F6286B-71C5-F890-0CFF-82FC34EE92FB}"/>
              </a:ext>
            </a:extLst>
          </p:cNvPr>
          <p:cNvSpPr/>
          <p:nvPr/>
        </p:nvSpPr>
        <p:spPr>
          <a:xfrm>
            <a:off x="9925234" y="3990923"/>
            <a:ext cx="2007587" cy="10756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828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39FA9-E21A-E9A8-B2CD-3BCEC8E8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E90BE2A-C190-A2DA-CA92-E8D4859F9C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652726"/>
              </p:ext>
            </p:extLst>
          </p:nvPr>
        </p:nvGraphicFramePr>
        <p:xfrm>
          <a:off x="0" y="0"/>
          <a:ext cx="12191998" cy="685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5344">
                  <a:extLst>
                    <a:ext uri="{9D8B030D-6E8A-4147-A177-3AD203B41FA5}">
                      <a16:colId xmlns:a16="http://schemas.microsoft.com/office/drawing/2014/main" val="3711525905"/>
                    </a:ext>
                  </a:extLst>
                </a:gridCol>
                <a:gridCol w="3110809">
                  <a:extLst>
                    <a:ext uri="{9D8B030D-6E8A-4147-A177-3AD203B41FA5}">
                      <a16:colId xmlns:a16="http://schemas.microsoft.com/office/drawing/2014/main" val="44608186"/>
                    </a:ext>
                  </a:extLst>
                </a:gridCol>
                <a:gridCol w="4735655">
                  <a:extLst>
                    <a:ext uri="{9D8B030D-6E8A-4147-A177-3AD203B41FA5}">
                      <a16:colId xmlns:a16="http://schemas.microsoft.com/office/drawing/2014/main" val="3968465313"/>
                    </a:ext>
                  </a:extLst>
                </a:gridCol>
                <a:gridCol w="3200190">
                  <a:extLst>
                    <a:ext uri="{9D8B030D-6E8A-4147-A177-3AD203B41FA5}">
                      <a16:colId xmlns:a16="http://schemas.microsoft.com/office/drawing/2014/main" val="4026682572"/>
                    </a:ext>
                  </a:extLst>
                </a:gridCol>
              </a:tblGrid>
              <a:tr h="565010">
                <a:tc>
                  <a:txBody>
                    <a:bodyPr/>
                    <a:lstStyle/>
                    <a:p>
                      <a:pPr marR="67310" algn="ctr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</a:rPr>
                        <a:t>Vzorek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</a:rPr>
                        <a:t>Fosilie / Poměr izotopů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</a:rPr>
                        <a:t>Stáří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(např. pozdní devon)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</a:rPr>
                        <a:t>Vyšší taxonomické zařazení </a:t>
                      </a:r>
                    </a:p>
                    <a:p>
                      <a:pPr marR="6731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</a:rPr>
                        <a:t>(např. Třída: Hlavonožci)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4469793"/>
                  </a:ext>
                </a:extLst>
              </a:tr>
              <a:tr h="389388">
                <a:tc>
                  <a:txBody>
                    <a:bodyPr/>
                    <a:lstStyle/>
                    <a:p>
                      <a:pPr marR="67310" algn="ctr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</a:rPr>
                        <a:t>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i="1" dirty="0" err="1">
                          <a:effectLst/>
                          <a:latin typeface="+mj-lt"/>
                        </a:rPr>
                        <a:t>Dalmanitina</a:t>
                      </a:r>
                      <a:r>
                        <a:rPr lang="cs-CZ" sz="1400" i="1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+mj-lt"/>
                        </a:rPr>
                        <a:t>socialis</a:t>
                      </a:r>
                      <a:endParaRPr lang="cs-CZ" sz="1800" i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svrchní ordovik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 Třída: Trilobita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0293417"/>
                  </a:ext>
                </a:extLst>
              </a:tr>
              <a:tr h="389388">
                <a:tc>
                  <a:txBody>
                    <a:bodyPr/>
                    <a:lstStyle/>
                    <a:p>
                      <a:pPr marR="67310" algn="ctr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</a:rPr>
                        <a:t>B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i="1" dirty="0" err="1">
                          <a:effectLst/>
                          <a:latin typeface="+mj-lt"/>
                        </a:rPr>
                        <a:t>Akidograptus</a:t>
                      </a:r>
                      <a:r>
                        <a:rPr lang="cs-CZ" sz="1400" i="1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+mj-lt"/>
                        </a:rPr>
                        <a:t>ascensus</a:t>
                      </a:r>
                      <a:endParaRPr lang="cs-CZ" sz="1800" i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spodní silur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 Podtřída: </a:t>
                      </a:r>
                      <a:r>
                        <a:rPr lang="cs-CZ" sz="1400" dirty="0" err="1">
                          <a:effectLst/>
                          <a:latin typeface="+mj-lt"/>
                        </a:rPr>
                        <a:t>Graptolithina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8916964"/>
                  </a:ext>
                </a:extLst>
              </a:tr>
              <a:tr h="389388">
                <a:tc>
                  <a:txBody>
                    <a:bodyPr/>
                    <a:lstStyle/>
                    <a:p>
                      <a:pPr marR="67310" algn="ctr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</a:rPr>
                        <a:t>C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 err="1">
                          <a:effectLst/>
                          <a:latin typeface="+mj-lt"/>
                        </a:rPr>
                        <a:t>archeocyáti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spodní – střední kambrium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 Kmen: </a:t>
                      </a:r>
                      <a:r>
                        <a:rPr lang="cs-CZ" sz="1400" dirty="0" err="1">
                          <a:effectLst/>
                          <a:latin typeface="+mj-lt"/>
                        </a:rPr>
                        <a:t>Porifera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1180119"/>
                  </a:ext>
                </a:extLst>
              </a:tr>
              <a:tr h="492353">
                <a:tc>
                  <a:txBody>
                    <a:bodyPr/>
                    <a:lstStyle/>
                    <a:p>
                      <a:pPr marR="67310" algn="ctr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</a:rPr>
                        <a:t>D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baseline="30000" dirty="0">
                          <a:effectLst/>
                          <a:latin typeface="+mj-lt"/>
                        </a:rPr>
                        <a:t>40</a:t>
                      </a:r>
                      <a:r>
                        <a:rPr lang="cs-CZ" sz="1400" dirty="0">
                          <a:effectLst/>
                          <a:latin typeface="+mj-lt"/>
                        </a:rPr>
                        <a:t>K: 25 %</a:t>
                      </a:r>
                      <a:br>
                        <a:rPr lang="cs-CZ" sz="1400" dirty="0">
                          <a:effectLst/>
                          <a:latin typeface="+mj-lt"/>
                        </a:rPr>
                      </a:br>
                      <a:r>
                        <a:rPr lang="cs-CZ" sz="1400" baseline="30000" dirty="0">
                          <a:effectLst/>
                          <a:latin typeface="+mj-lt"/>
                        </a:rPr>
                        <a:t>40</a:t>
                      </a:r>
                      <a:r>
                        <a:rPr lang="cs-CZ" sz="1400" dirty="0">
                          <a:effectLst/>
                          <a:latin typeface="+mj-lt"/>
                        </a:rPr>
                        <a:t>Ar: 75 % 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797560" algn="ctr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2,5 </a:t>
                      </a:r>
                      <a:r>
                        <a:rPr lang="cs-CZ" sz="1400" dirty="0" err="1">
                          <a:effectLst/>
                          <a:latin typeface="+mj-lt"/>
                        </a:rPr>
                        <a:t>Ga</a:t>
                      </a:r>
                      <a:r>
                        <a:rPr lang="cs-CZ" sz="1400" dirty="0">
                          <a:effectLst/>
                          <a:latin typeface="+mj-lt"/>
                        </a:rPr>
                        <a:t> – </a:t>
                      </a:r>
                      <a:r>
                        <a:rPr lang="cs-CZ" sz="1400" dirty="0" err="1">
                          <a:effectLst/>
                          <a:latin typeface="+mj-lt"/>
                        </a:rPr>
                        <a:t>neoarchaikum</a:t>
                      </a:r>
                      <a:r>
                        <a:rPr lang="cs-CZ" sz="1400" dirty="0">
                          <a:effectLst/>
                          <a:latin typeface="+mj-lt"/>
                        </a:rPr>
                        <a:t>/</a:t>
                      </a:r>
                      <a:r>
                        <a:rPr lang="cs-CZ" sz="1400" dirty="0" err="1">
                          <a:effectLst/>
                          <a:latin typeface="+mj-lt"/>
                        </a:rPr>
                        <a:t>paleoproterozoikum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 -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8877489"/>
                  </a:ext>
                </a:extLst>
              </a:tr>
              <a:tr h="511976">
                <a:tc>
                  <a:txBody>
                    <a:bodyPr/>
                    <a:lstStyle/>
                    <a:p>
                      <a:pPr marR="67310" algn="ctr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</a:rPr>
                        <a:t>E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baseline="30000" dirty="0">
                          <a:effectLst/>
                          <a:latin typeface="+mj-lt"/>
                        </a:rPr>
                        <a:t>235</a:t>
                      </a:r>
                      <a:r>
                        <a:rPr lang="cs-CZ" sz="1400" dirty="0">
                          <a:effectLst/>
                          <a:latin typeface="+mj-lt"/>
                        </a:rPr>
                        <a:t>U: 93,75 %</a:t>
                      </a:r>
                      <a:br>
                        <a:rPr lang="cs-CZ" sz="1400" dirty="0">
                          <a:effectLst/>
                          <a:latin typeface="+mj-lt"/>
                        </a:rPr>
                      </a:br>
                      <a:r>
                        <a:rPr lang="cs-CZ" sz="1400" baseline="30000" dirty="0">
                          <a:effectLst/>
                          <a:latin typeface="+mj-lt"/>
                        </a:rPr>
                        <a:t>207</a:t>
                      </a:r>
                      <a:r>
                        <a:rPr lang="cs-CZ" sz="1400" dirty="0">
                          <a:effectLst/>
                          <a:latin typeface="+mj-lt"/>
                        </a:rPr>
                        <a:t>Pb: 6,25 % 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797560" algn="ctr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88 </a:t>
                      </a:r>
                      <a:r>
                        <a:rPr lang="cs-CZ" sz="1400" dirty="0" err="1">
                          <a:effectLst/>
                          <a:latin typeface="+mj-lt"/>
                        </a:rPr>
                        <a:t>Ma</a:t>
                      </a:r>
                      <a:r>
                        <a:rPr lang="cs-CZ" sz="1400" dirty="0">
                          <a:effectLst/>
                          <a:latin typeface="+mj-lt"/>
                        </a:rPr>
                        <a:t> – svrchní křída (</a:t>
                      </a:r>
                      <a:r>
                        <a:rPr lang="cs-CZ" sz="1400" dirty="0" err="1">
                          <a:effectLst/>
                          <a:latin typeface="+mj-lt"/>
                        </a:rPr>
                        <a:t>coniak</a:t>
                      </a:r>
                      <a:r>
                        <a:rPr lang="cs-CZ" sz="1400" dirty="0">
                          <a:effectLst/>
                          <a:latin typeface="+mj-lt"/>
                        </a:rPr>
                        <a:t>)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 -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6843006"/>
                  </a:ext>
                </a:extLst>
              </a:tr>
              <a:tr h="389388">
                <a:tc>
                  <a:txBody>
                    <a:bodyPr/>
                    <a:lstStyle/>
                    <a:p>
                      <a:pPr marR="67310" algn="ctr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</a:rPr>
                        <a:t>F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i="1" dirty="0">
                          <a:effectLst/>
                          <a:latin typeface="+mj-lt"/>
                        </a:rPr>
                        <a:t>Palmatolepis </a:t>
                      </a:r>
                      <a:r>
                        <a:rPr lang="cs-CZ" sz="1400" i="1" dirty="0" err="1">
                          <a:effectLst/>
                          <a:latin typeface="+mj-lt"/>
                        </a:rPr>
                        <a:t>rhenana</a:t>
                      </a:r>
                      <a:endParaRPr lang="cs-CZ" sz="1800" i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svrchní devon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 Třída: </a:t>
                      </a:r>
                      <a:r>
                        <a:rPr lang="cs-CZ" sz="1400" dirty="0" err="1">
                          <a:effectLst/>
                          <a:latin typeface="+mj-lt"/>
                        </a:rPr>
                        <a:t>Conodonta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76715"/>
                  </a:ext>
                </a:extLst>
              </a:tr>
              <a:tr h="389388">
                <a:tc>
                  <a:txBody>
                    <a:bodyPr/>
                    <a:lstStyle/>
                    <a:p>
                      <a:pPr marR="67310" algn="ctr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</a:rPr>
                        <a:t>G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i="1" dirty="0" err="1">
                          <a:effectLst/>
                          <a:latin typeface="+mj-lt"/>
                        </a:rPr>
                        <a:t>Siphonodella</a:t>
                      </a:r>
                      <a:r>
                        <a:rPr lang="cs-CZ" sz="1400" i="1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+mj-lt"/>
                        </a:rPr>
                        <a:t>sulcata</a:t>
                      </a:r>
                      <a:endParaRPr lang="cs-CZ" sz="1800" i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spodní karbon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 Třída: </a:t>
                      </a:r>
                      <a:r>
                        <a:rPr lang="cs-CZ" sz="1400" dirty="0" err="1">
                          <a:effectLst/>
                          <a:latin typeface="+mj-lt"/>
                        </a:rPr>
                        <a:t>Conodonta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1884648"/>
                  </a:ext>
                </a:extLst>
              </a:tr>
              <a:tr h="389388">
                <a:tc>
                  <a:txBody>
                    <a:bodyPr/>
                    <a:lstStyle/>
                    <a:p>
                      <a:pPr marR="67310" algn="ctr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</a:rPr>
                        <a:t>H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i="1" dirty="0" err="1">
                          <a:effectLst/>
                          <a:latin typeface="+mj-lt"/>
                        </a:rPr>
                        <a:t>Walchia</a:t>
                      </a:r>
                      <a:r>
                        <a:rPr lang="cs-CZ" sz="1400" dirty="0">
                          <a:effectLst/>
                          <a:latin typeface="+mj-lt"/>
                        </a:rPr>
                        <a:t> sp.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svrchní karbon (</a:t>
                      </a:r>
                      <a:r>
                        <a:rPr lang="cs-CZ" sz="1400" dirty="0" err="1">
                          <a:effectLst/>
                          <a:latin typeface="+mj-lt"/>
                        </a:rPr>
                        <a:t>pennsylván</a:t>
                      </a:r>
                      <a:r>
                        <a:rPr lang="cs-CZ" sz="1400" dirty="0">
                          <a:effectLst/>
                          <a:latin typeface="+mj-lt"/>
                        </a:rPr>
                        <a:t>) – spodní perm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 Třída: </a:t>
                      </a:r>
                      <a:r>
                        <a:rPr lang="cs-CZ" sz="1400" dirty="0" err="1">
                          <a:effectLst/>
                          <a:latin typeface="+mj-lt"/>
                        </a:rPr>
                        <a:t>Pinopsida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0255917"/>
                  </a:ext>
                </a:extLst>
              </a:tr>
              <a:tr h="389388">
                <a:tc>
                  <a:txBody>
                    <a:bodyPr/>
                    <a:lstStyle/>
                    <a:p>
                      <a:pPr marR="67310" algn="ctr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</a:rPr>
                        <a:t>I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i="1" dirty="0" err="1">
                          <a:effectLst/>
                          <a:latin typeface="+mj-lt"/>
                        </a:rPr>
                        <a:t>Pecopteris</a:t>
                      </a:r>
                      <a:r>
                        <a:rPr lang="cs-CZ" sz="1400" dirty="0">
                          <a:effectLst/>
                          <a:latin typeface="+mj-lt"/>
                        </a:rPr>
                        <a:t> sp.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svrchní devon – spodní perm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 Třída: </a:t>
                      </a:r>
                      <a:r>
                        <a:rPr lang="cs-CZ" sz="1400" dirty="0" err="1">
                          <a:effectLst/>
                          <a:latin typeface="+mj-lt"/>
                        </a:rPr>
                        <a:t>Polypodiopsida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2701786"/>
                  </a:ext>
                </a:extLst>
              </a:tr>
              <a:tr h="389388">
                <a:tc>
                  <a:txBody>
                    <a:bodyPr/>
                    <a:lstStyle/>
                    <a:p>
                      <a:pPr marR="67310" algn="ctr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</a:rPr>
                        <a:t>J, K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i="1" dirty="0" err="1">
                          <a:effectLst/>
                          <a:latin typeface="+mj-lt"/>
                        </a:rPr>
                        <a:t>Dactylioceras</a:t>
                      </a:r>
                      <a:r>
                        <a:rPr lang="cs-CZ" sz="1400" i="1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+mj-lt"/>
                        </a:rPr>
                        <a:t>commune</a:t>
                      </a:r>
                      <a:endParaRPr lang="cs-CZ" sz="1800" i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spodní jura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 Podtřída: </a:t>
                      </a:r>
                      <a:r>
                        <a:rPr lang="cs-CZ" sz="1400" dirty="0" err="1">
                          <a:effectLst/>
                          <a:latin typeface="+mj-lt"/>
                        </a:rPr>
                        <a:t>Ammonoidea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2828923"/>
                  </a:ext>
                </a:extLst>
              </a:tr>
              <a:tr h="446655">
                <a:tc>
                  <a:txBody>
                    <a:bodyPr/>
                    <a:lstStyle/>
                    <a:p>
                      <a:pPr marR="67310" algn="ctr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</a:rPr>
                        <a:t>L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i="1" dirty="0" err="1">
                          <a:effectLst/>
                          <a:latin typeface="+mj-lt"/>
                        </a:rPr>
                        <a:t>Inoceramus</a:t>
                      </a:r>
                      <a:r>
                        <a:rPr lang="cs-CZ" sz="1400" i="1" dirty="0">
                          <a:effectLst/>
                          <a:latin typeface="+mj-lt"/>
                        </a:rPr>
                        <a:t> labiatus, </a:t>
                      </a:r>
                      <a:r>
                        <a:rPr lang="cs-CZ" sz="1400" i="1" dirty="0" err="1">
                          <a:effectLst/>
                          <a:latin typeface="+mj-lt"/>
                        </a:rPr>
                        <a:t>Protocardia</a:t>
                      </a:r>
                      <a:r>
                        <a:rPr lang="cs-CZ" sz="1400" i="1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+mj-lt"/>
                        </a:rPr>
                        <a:t>hillana</a:t>
                      </a:r>
                      <a:endParaRPr lang="cs-CZ" sz="1800" i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svrchní křída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 Třída: </a:t>
                      </a:r>
                      <a:r>
                        <a:rPr lang="cs-CZ" sz="1400" dirty="0" err="1">
                          <a:effectLst/>
                          <a:latin typeface="+mj-lt"/>
                        </a:rPr>
                        <a:t>Bivalvia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5318786"/>
                  </a:ext>
                </a:extLst>
              </a:tr>
              <a:tr h="389388">
                <a:tc>
                  <a:txBody>
                    <a:bodyPr/>
                    <a:lstStyle/>
                    <a:p>
                      <a:pPr marR="67310" algn="ctr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</a:rPr>
                        <a:t>M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i="1" dirty="0" err="1">
                          <a:effectLst/>
                          <a:latin typeface="+mj-lt"/>
                        </a:rPr>
                        <a:t>Inoceramus</a:t>
                      </a:r>
                      <a:r>
                        <a:rPr lang="cs-CZ" sz="1400" i="1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+mj-lt"/>
                        </a:rPr>
                        <a:t>lamarcki</a:t>
                      </a:r>
                      <a:endParaRPr lang="cs-CZ" sz="1800" i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svrchní křída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 Třída: </a:t>
                      </a:r>
                      <a:r>
                        <a:rPr lang="cs-CZ" sz="1400" dirty="0" err="1">
                          <a:effectLst/>
                          <a:latin typeface="+mj-lt"/>
                        </a:rPr>
                        <a:t>Bivalvia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5622423"/>
                  </a:ext>
                </a:extLst>
              </a:tr>
              <a:tr h="558736">
                <a:tc>
                  <a:txBody>
                    <a:bodyPr/>
                    <a:lstStyle/>
                    <a:p>
                      <a:pPr marR="67310" algn="ctr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</a:rPr>
                        <a:t>P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baseline="30000" dirty="0">
                          <a:effectLst/>
                          <a:latin typeface="+mj-lt"/>
                        </a:rPr>
                        <a:t>235</a:t>
                      </a:r>
                      <a:r>
                        <a:rPr lang="cs-CZ" sz="1400" dirty="0">
                          <a:effectLst/>
                          <a:latin typeface="+mj-lt"/>
                        </a:rPr>
                        <a:t>U: 96,875 %</a:t>
                      </a:r>
                      <a:br>
                        <a:rPr lang="cs-CZ" sz="1400" dirty="0">
                          <a:effectLst/>
                          <a:latin typeface="+mj-lt"/>
                        </a:rPr>
                      </a:br>
                      <a:r>
                        <a:rPr lang="cs-CZ" sz="1400" baseline="30000" dirty="0">
                          <a:effectLst/>
                          <a:latin typeface="+mj-lt"/>
                        </a:rPr>
                        <a:t>207</a:t>
                      </a:r>
                      <a:r>
                        <a:rPr lang="cs-CZ" sz="1400" dirty="0">
                          <a:effectLst/>
                          <a:latin typeface="+mj-lt"/>
                        </a:rPr>
                        <a:t>Pb: 3,125 %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797560" algn="ctr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 </a:t>
                      </a:r>
                      <a:r>
                        <a:rPr lang="cs-CZ" sz="1400" dirty="0" err="1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</a:t>
                      </a: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eocén (</a:t>
                      </a:r>
                      <a:r>
                        <a:rPr lang="cs-CZ" sz="1400" dirty="0" err="1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lutet</a:t>
                      </a:r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 -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3271882"/>
                  </a:ext>
                </a:extLst>
              </a:tr>
              <a:tr h="389388">
                <a:tc>
                  <a:txBody>
                    <a:bodyPr/>
                    <a:lstStyle/>
                    <a:p>
                      <a:pPr marR="67310" algn="ctr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</a:rPr>
                        <a:t>Q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i="1" dirty="0" err="1">
                          <a:effectLst/>
                          <a:latin typeface="+mj-lt"/>
                        </a:rPr>
                        <a:t>Orbulinoides</a:t>
                      </a:r>
                      <a:r>
                        <a:rPr lang="cs-CZ" sz="1400" i="1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+mj-lt"/>
                        </a:rPr>
                        <a:t>beckmani</a:t>
                      </a:r>
                      <a:endParaRPr lang="cs-CZ" sz="1800" i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eocén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 Kmen: </a:t>
                      </a:r>
                      <a:r>
                        <a:rPr lang="cs-CZ" sz="1400" dirty="0" err="1">
                          <a:effectLst/>
                          <a:latin typeface="+mj-lt"/>
                        </a:rPr>
                        <a:t>Foraminifera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7006920"/>
                  </a:ext>
                </a:extLst>
              </a:tr>
              <a:tr h="389388">
                <a:tc>
                  <a:txBody>
                    <a:bodyPr/>
                    <a:lstStyle/>
                    <a:p>
                      <a:pPr marR="67310" algn="ctr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</a:rPr>
                        <a:t>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i="1" dirty="0" err="1">
                          <a:effectLst/>
                          <a:latin typeface="+mj-lt"/>
                        </a:rPr>
                        <a:t>Globigerinatheka</a:t>
                      </a:r>
                      <a:r>
                        <a:rPr lang="cs-CZ" sz="1400" i="1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+mj-lt"/>
                        </a:rPr>
                        <a:t>mexicana</a:t>
                      </a:r>
                      <a:endParaRPr lang="cs-CZ" sz="1800" i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eocén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7310" algn="l">
                        <a:lnSpc>
                          <a:spcPct val="106000"/>
                        </a:lnSpc>
                        <a:spcBef>
                          <a:spcPts val="1085"/>
                        </a:spcBef>
                        <a:spcAft>
                          <a:spcPts val="800"/>
                        </a:spcAft>
                        <a:tabLst>
                          <a:tab pos="946150" algn="l"/>
                        </a:tabLs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 Kmen: </a:t>
                      </a:r>
                      <a:r>
                        <a:rPr lang="cs-CZ" sz="1400" dirty="0" err="1">
                          <a:effectLst/>
                          <a:latin typeface="+mj-lt"/>
                        </a:rPr>
                        <a:t>Foraminifera</a:t>
                      </a:r>
                      <a:endParaRPr lang="cs-CZ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7197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07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B9909B8-87AF-4FAC-A491-80F7FBBB6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56"/>
          <a:stretch/>
        </p:blipFill>
        <p:spPr bwMode="auto">
          <a:xfrm>
            <a:off x="6803923" y="488264"/>
            <a:ext cx="5226554" cy="5996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45D3809-0E5D-4F66-AC80-37503561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6355"/>
            <a:ext cx="10515600" cy="1325563"/>
          </a:xfrm>
        </p:spPr>
        <p:txBody>
          <a:bodyPr/>
          <a:lstStyle/>
          <a:p>
            <a:r>
              <a:rPr lang="cs-CZ" dirty="0"/>
              <a:t>2. cvičení – protokol</a:t>
            </a:r>
          </a:p>
        </p:txBody>
      </p:sp>
      <p:sp>
        <p:nvSpPr>
          <p:cNvPr id="2" name="Google Shape;137;p9">
            <a:extLst>
              <a:ext uri="{FF2B5EF4-FFF2-40B4-BE49-F238E27FC236}">
                <a16:creationId xmlns:a16="http://schemas.microsoft.com/office/drawing/2014/main" id="{9532AFB3-4A2E-7EE2-B99D-CA29DD59993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5106" y="1402672"/>
            <a:ext cx="6169982" cy="661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 algn="just">
              <a:spcBef>
                <a:spcPts val="1300"/>
              </a:spcBef>
              <a:spcAft>
                <a:spcPts val="1200"/>
              </a:spcAft>
              <a:buFont typeface="+mj-lt"/>
              <a:buAutoNum type="arabicParenR"/>
              <a:tabLst>
                <a:tab pos="947420" algn="l"/>
              </a:tabLst>
            </a:pPr>
            <a:r>
              <a:rPr lang="cs-CZ" sz="1800" b="1" dirty="0">
                <a:effectLst/>
                <a:latin typeface="+mj-lt"/>
                <a:ea typeface="Arial" panose="020B0604020202020204" pitchFamily="34" charset="0"/>
              </a:rPr>
              <a:t>Na základě litologických znaků sestavte základní </a:t>
            </a:r>
            <a:r>
              <a:rPr lang="cs-CZ" sz="1800" b="1" dirty="0" err="1">
                <a:effectLst/>
                <a:latin typeface="+mj-lt"/>
                <a:ea typeface="Arial" panose="020B0604020202020204" pitchFamily="34" charset="0"/>
              </a:rPr>
              <a:t>litostratigrafické</a:t>
            </a:r>
            <a:r>
              <a:rPr lang="cs-CZ" sz="1800" b="1" dirty="0">
                <a:effectLst/>
                <a:latin typeface="+mj-lt"/>
                <a:ea typeface="Arial" panose="020B0604020202020204" pitchFamily="34" charset="0"/>
              </a:rPr>
              <a:t> jednotky (souvrství) se smyšlenými názvy a do závorky uveďte, které vrstvy (A-R) k nim lze přiřadit. Alespoň jedno souvrství rozdělte na členy. Inspirací k názvům jednotek vám mohou být například místa v okolí vašeho bydliště. Dávejte si pozor na velká a malá písmena.</a:t>
            </a:r>
            <a:br>
              <a:rPr lang="cs-CZ" sz="1800" b="1" dirty="0">
                <a:latin typeface="+mj-lt"/>
                <a:ea typeface="Arial" panose="020B0604020202020204" pitchFamily="34" charset="0"/>
              </a:rPr>
            </a:br>
            <a:br>
              <a:rPr lang="cs-CZ" sz="1800" b="1" dirty="0">
                <a:latin typeface="+mj-lt"/>
                <a:ea typeface="Arial" panose="020B0604020202020204" pitchFamily="34" charset="0"/>
              </a:rPr>
            </a:br>
            <a:r>
              <a:rPr lang="cs-CZ" sz="1800" b="1" dirty="0">
                <a:effectLst/>
                <a:latin typeface="+mj-lt"/>
                <a:ea typeface="Arial" panose="020B0604020202020204" pitchFamily="34" charset="0"/>
              </a:rPr>
              <a:t>Seřaďte takto zavedená souvrství pod sebou (nejmladší nahoře, nejstarší dole).</a:t>
            </a:r>
          </a:p>
          <a:p>
            <a:pPr marL="342900" indent="-342900" algn="just">
              <a:spcBef>
                <a:spcPts val="1300"/>
              </a:spcBef>
              <a:spcAft>
                <a:spcPts val="1200"/>
              </a:spcAft>
              <a:buFont typeface="+mj-lt"/>
              <a:buAutoNum type="arabicParenR"/>
              <a:tabLst>
                <a:tab pos="947420" algn="l"/>
              </a:tabLst>
            </a:pPr>
            <a:endParaRPr lang="cs-CZ" sz="1800" b="1" dirty="0">
              <a:effectLst/>
              <a:latin typeface="+mj-lt"/>
              <a:ea typeface="Arial" panose="020B0604020202020204" pitchFamily="34" charset="0"/>
            </a:endParaRPr>
          </a:p>
          <a:p>
            <a:pPr marL="342900" indent="-342900" algn="just">
              <a:spcBef>
                <a:spcPts val="1300"/>
              </a:spcBef>
              <a:spcAft>
                <a:spcPts val="1200"/>
              </a:spcAft>
              <a:buFont typeface="+mj-lt"/>
              <a:buAutoNum type="arabicParenR"/>
              <a:tabLst>
                <a:tab pos="947420" algn="l"/>
              </a:tabLst>
            </a:pPr>
            <a:r>
              <a:rPr lang="cs-CZ" sz="1800" b="1" dirty="0">
                <a:effectLst/>
                <a:latin typeface="+mj-lt"/>
                <a:ea typeface="Arial" panose="020B0604020202020204" pitchFamily="34" charset="0"/>
              </a:rPr>
              <a:t>Popište hypotetický geologický vývoj zobrazeného horninového sledu počínaje vznikem nejstarších zobrazených hornin. Nápovědou k tomu, jak se v průběhu času měnilo sedimentační prostředí vám může být litologie hornin a fosilní záznam v nich zachovaný (pracujte s vypracovaným protokolem z prvního cvičení). Nezapomeňte zohlednit procesy jako jsou eroze, vrásnění, vznik magmatických těles a metamorfóza.</a:t>
            </a:r>
          </a:p>
        </p:txBody>
      </p:sp>
    </p:spTree>
    <p:extLst>
      <p:ext uri="{BB962C8B-B14F-4D97-AF65-F5344CB8AC3E}">
        <p14:creationId xmlns:p14="http://schemas.microsoft.com/office/powerpoint/2010/main" val="99093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;p6">
            <a:extLst>
              <a:ext uri="{FF2B5EF4-FFF2-40B4-BE49-F238E27FC236}">
                <a16:creationId xmlns:a16="http://schemas.microsoft.com/office/drawing/2014/main" id="{6E141C72-F042-44B9-94F7-9B4A74B9B71E}"/>
              </a:ext>
            </a:extLst>
          </p:cNvPr>
          <p:cNvSpPr txBox="1">
            <a:spLocks/>
          </p:cNvSpPr>
          <p:nvPr/>
        </p:nvSpPr>
        <p:spPr>
          <a:xfrm>
            <a:off x="1522122" y="-636666"/>
            <a:ext cx="9144000" cy="181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dirty="0"/>
              <a:t>Vyhledávání zdrojů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CECA65-2A0E-405D-B307-3A2E59E51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2637"/>
            <a:ext cx="4245607" cy="1158586"/>
          </a:xfrm>
          <a:prstGeom prst="rect">
            <a:avLst/>
          </a:prstGeom>
        </p:spPr>
      </p:pic>
      <p:pic>
        <p:nvPicPr>
          <p:cNvPr id="5" name="Picture 2" descr="Google, kdo by ho neznal? | mezinami.cz">
            <a:extLst>
              <a:ext uri="{FF2B5EF4-FFF2-40B4-BE49-F238E27FC236}">
                <a16:creationId xmlns:a16="http://schemas.microsoft.com/office/drawing/2014/main" id="{CE014BF0-39EE-4C9A-BA48-79D5F50F3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8" y="1349797"/>
            <a:ext cx="1926815" cy="80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3BF88D5-0732-42FC-BA01-817498EB9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06" y="3283743"/>
            <a:ext cx="3789794" cy="1046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F15450-E05C-4543-8D7C-F09867AD7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1" b="39440"/>
          <a:stretch/>
        </p:blipFill>
        <p:spPr bwMode="auto">
          <a:xfrm>
            <a:off x="214392" y="4537110"/>
            <a:ext cx="5103731" cy="77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esearchGate - find and share research – Telegraph">
            <a:extLst>
              <a:ext uri="{FF2B5EF4-FFF2-40B4-BE49-F238E27FC236}">
                <a16:creationId xmlns:a16="http://schemas.microsoft.com/office/drawing/2014/main" id="{7EAF586C-915C-4698-88C8-5044F8A43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7" y="5585877"/>
            <a:ext cx="2566996" cy="8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11;p5">
            <a:extLst>
              <a:ext uri="{FF2B5EF4-FFF2-40B4-BE49-F238E27FC236}">
                <a16:creationId xmlns:a16="http://schemas.microsoft.com/office/drawing/2014/main" id="{676869AD-0854-4666-8102-D13BFABC7DE4}"/>
              </a:ext>
            </a:extLst>
          </p:cNvPr>
          <p:cNvSpPr txBox="1">
            <a:spLocks/>
          </p:cNvSpPr>
          <p:nvPr/>
        </p:nvSpPr>
        <p:spPr>
          <a:xfrm>
            <a:off x="6864077" y="2615393"/>
            <a:ext cx="5978853" cy="120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SzPts val="2800"/>
            </a:pPr>
            <a:r>
              <a:rPr lang="cs-CZ" b="1" dirty="0">
                <a:solidFill>
                  <a:srgbClr val="0000DC"/>
                </a:solidFill>
              </a:rPr>
              <a:t>Knihovna</a:t>
            </a:r>
          </a:p>
          <a:p>
            <a:pPr marL="0" indent="0" algn="l">
              <a:spcBef>
                <a:spcPts val="0"/>
              </a:spcBef>
              <a:buSzPts val="2800"/>
            </a:pPr>
            <a:r>
              <a:rPr lang="cs-CZ" b="1" dirty="0">
                <a:solidFill>
                  <a:srgbClr val="0000DC"/>
                </a:solidFill>
              </a:rPr>
              <a:t>Meziknihovní výpůjčky (aleph.muni.cz)</a:t>
            </a:r>
          </a:p>
        </p:txBody>
      </p:sp>
      <p:pic>
        <p:nvPicPr>
          <p:cNvPr id="10" name="Picture 12" descr="Možnosti distanční výuky | Masarykova univerzita">
            <a:extLst>
              <a:ext uri="{FF2B5EF4-FFF2-40B4-BE49-F238E27FC236}">
                <a16:creationId xmlns:a16="http://schemas.microsoft.com/office/drawing/2014/main" id="{2C5EC9CD-B8CB-44E1-8780-E876B92CD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28" y="1768675"/>
            <a:ext cx="2401747" cy="69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0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1602840-F04D-4062-AA43-1A4BB1AF33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7000"/>
          </a:blip>
          <a:srcRect l="10621" r="6025"/>
          <a:stretch/>
        </p:blipFill>
        <p:spPr>
          <a:xfrm>
            <a:off x="0" y="0"/>
            <a:ext cx="12192000" cy="7176304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61D4AF90-487F-48D6-9841-F2BD543B4B84}"/>
              </a:ext>
            </a:extLst>
          </p:cNvPr>
          <p:cNvSpPr txBox="1">
            <a:spLocks/>
          </p:cNvSpPr>
          <p:nvPr/>
        </p:nvSpPr>
        <p:spPr>
          <a:xfrm>
            <a:off x="3512273" y="663147"/>
            <a:ext cx="4583574" cy="10648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err="1"/>
              <a:t>Litostratigrafie</a:t>
            </a:r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EBD3CB4-857A-4BD6-9EAD-2C8CAD48DFA0}"/>
              </a:ext>
            </a:extLst>
          </p:cNvPr>
          <p:cNvSpPr txBox="1"/>
          <p:nvPr/>
        </p:nvSpPr>
        <p:spPr>
          <a:xfrm>
            <a:off x="0" y="6534834"/>
            <a:ext cx="7309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Autor: </a:t>
            </a:r>
            <a:r>
              <a:rPr lang="cs-CZ" dirty="0" err="1">
                <a:hlinkClick r:id="rId3"/>
              </a:rPr>
              <a:t>proefdier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8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EE7CABC-98C7-4082-B735-03797719C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4000"/>
          </a:blip>
          <a:srcRect l="10621" r="6025"/>
          <a:stretch/>
        </p:blipFill>
        <p:spPr>
          <a:xfrm>
            <a:off x="0" y="0"/>
            <a:ext cx="12192000" cy="7176304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66380416-B412-47A7-A63D-27B6714E1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8840" cy="1067435"/>
          </a:xfrm>
          <a:solidFill>
            <a:schemeClr val="bg1">
              <a:alpha val="39000"/>
            </a:schemeClr>
          </a:solidFill>
        </p:spPr>
        <p:txBody>
          <a:bodyPr/>
          <a:lstStyle/>
          <a:p>
            <a:r>
              <a:rPr lang="cs-CZ" dirty="0" err="1"/>
              <a:t>Litostratigrafie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4AC9FA8-4B48-4671-BF5B-EEB4A72E2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22" y="1621437"/>
            <a:ext cx="11047718" cy="4339525"/>
          </a:xfrm>
          <a:solidFill>
            <a:schemeClr val="bg1">
              <a:alpha val="39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cs-CZ" dirty="0"/>
              <a:t>Korelace hranic mezi horninami se společnými litologickými znaky (textura, struktura, fosilie)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Předpoklad, že horniny s podobnou litologií se ukládaly zhruba ve stejném čase</a:t>
            </a:r>
          </a:p>
          <a:p>
            <a:pPr marL="0" indent="0">
              <a:buNone/>
            </a:pPr>
            <a:r>
              <a:rPr lang="cs-CZ" dirty="0"/>
              <a:t>   (často neplatí, ale je dobré z něj vycházet)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Výjimkou jsou např. marker </a:t>
            </a:r>
            <a:r>
              <a:rPr lang="cs-CZ" dirty="0" err="1"/>
              <a:t>beds</a:t>
            </a:r>
            <a:r>
              <a:rPr lang="cs-CZ" dirty="0"/>
              <a:t> (iridiová vrstva na hranici K/T, vrstva sopečného popela…)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litostratigrafické</a:t>
            </a:r>
            <a:r>
              <a:rPr lang="cs-CZ" dirty="0"/>
              <a:t> jednotky: </a:t>
            </a:r>
          </a:p>
          <a:p>
            <a:pPr marL="0" indent="0">
              <a:buNone/>
            </a:pPr>
            <a:r>
              <a:rPr lang="cs-CZ" b="1" dirty="0"/>
              <a:t>    souvrství </a:t>
            </a:r>
            <a:r>
              <a:rPr lang="cs-CZ" dirty="0"/>
              <a:t>(</a:t>
            </a:r>
            <a:r>
              <a:rPr lang="cs-CZ" dirty="0" err="1"/>
              <a:t>formation</a:t>
            </a:r>
            <a:r>
              <a:rPr lang="cs-CZ" dirty="0"/>
              <a:t>) = základní, litologicky odlišné a v terénu snadno </a:t>
            </a:r>
            <a:r>
              <a:rPr lang="cs-CZ" dirty="0" err="1"/>
              <a:t>mapovatelné</a:t>
            </a:r>
            <a:r>
              <a:rPr lang="cs-CZ" dirty="0"/>
              <a:t> (makroskopicky)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		              sedimentární výplně pánví jsou jimi zcela pokryty (viz česká křídová pánev)</a:t>
            </a:r>
          </a:p>
          <a:p>
            <a:pPr marL="0" indent="0">
              <a:buNone/>
            </a:pPr>
            <a:r>
              <a:rPr lang="cs-CZ" b="1" dirty="0"/>
              <a:t>    člen </a:t>
            </a:r>
            <a:r>
              <a:rPr lang="cs-CZ" dirty="0"/>
              <a:t>(</a:t>
            </a:r>
            <a:r>
              <a:rPr lang="cs-CZ" dirty="0" err="1"/>
              <a:t>member</a:t>
            </a:r>
            <a:r>
              <a:rPr lang="cs-CZ" dirty="0"/>
              <a:t>) = ‚nepovinné‘ jednotky nižší kategorie, někdy užitečné (typicky 2 zastupující se litologie)</a:t>
            </a:r>
          </a:p>
          <a:p>
            <a:pPr marL="0" indent="0">
              <a:buNone/>
            </a:pPr>
            <a:r>
              <a:rPr lang="cs-CZ" dirty="0"/>
              <a:t>                                   (např. dalejské břidlice a třebotovské vápence v dalejsko-třebotovském souvrství)  </a:t>
            </a:r>
            <a:br>
              <a:rPr lang="cs-CZ" dirty="0"/>
            </a:br>
            <a:r>
              <a:rPr lang="cs-CZ" dirty="0"/>
              <a:t>   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02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39BD1C9-DC83-4A2B-BE90-F9E24FFE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403641"/>
            <a:ext cx="11453131" cy="4351338"/>
          </a:xfrm>
        </p:spPr>
        <p:txBody>
          <a:bodyPr/>
          <a:lstStyle/>
          <a:p>
            <a:r>
              <a:rPr lang="cs-CZ" dirty="0"/>
              <a:t>Příklad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C53D659-6FD0-4ED4-A48C-0AEC4C59C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96" y="636880"/>
            <a:ext cx="809625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9AFD4B9-72E3-48A5-B1A2-61FAF8371AD9}"/>
              </a:ext>
            </a:extLst>
          </p:cNvPr>
          <p:cNvSpPr/>
          <p:nvPr/>
        </p:nvSpPr>
        <p:spPr>
          <a:xfrm>
            <a:off x="8771138" y="5622543"/>
            <a:ext cx="397246" cy="194007"/>
          </a:xfrm>
          <a:prstGeom prst="rect">
            <a:avLst/>
          </a:prstGeom>
          <a:solidFill>
            <a:srgbClr val="BAD7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2F6E96F2-9731-4778-BA4F-074E66B2513F}"/>
              </a:ext>
            </a:extLst>
          </p:cNvPr>
          <p:cNvSpPr/>
          <p:nvPr/>
        </p:nvSpPr>
        <p:spPr>
          <a:xfrm>
            <a:off x="4579619" y="1384917"/>
            <a:ext cx="3124201" cy="4633918"/>
          </a:xfrm>
          <a:custGeom>
            <a:avLst/>
            <a:gdLst>
              <a:gd name="connsiteX0" fmla="*/ 0 w 3159888"/>
              <a:gd name="connsiteY0" fmla="*/ 0 h 5347504"/>
              <a:gd name="connsiteX1" fmla="*/ 3159888 w 3159888"/>
              <a:gd name="connsiteY1" fmla="*/ 0 h 5347504"/>
              <a:gd name="connsiteX2" fmla="*/ 3159888 w 3159888"/>
              <a:gd name="connsiteY2" fmla="*/ 3169749 h 5347504"/>
              <a:gd name="connsiteX3" fmla="*/ 826898 w 3159888"/>
              <a:gd name="connsiteY3" fmla="*/ 5347504 h 5347504"/>
              <a:gd name="connsiteX4" fmla="*/ 0 w 3159888"/>
              <a:gd name="connsiteY4" fmla="*/ 5347504 h 534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9888" h="5347504">
                <a:moveTo>
                  <a:pt x="0" y="0"/>
                </a:moveTo>
                <a:lnTo>
                  <a:pt x="3159888" y="0"/>
                </a:lnTo>
                <a:lnTo>
                  <a:pt x="3159888" y="3169749"/>
                </a:lnTo>
                <a:lnTo>
                  <a:pt x="826898" y="5347504"/>
                </a:lnTo>
                <a:lnTo>
                  <a:pt x="0" y="5347504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FA6462B-D729-4577-80BD-13A7F3AE6F5F}"/>
              </a:ext>
            </a:extLst>
          </p:cNvPr>
          <p:cNvSpPr/>
          <p:nvPr/>
        </p:nvSpPr>
        <p:spPr>
          <a:xfrm>
            <a:off x="8781298" y="5320289"/>
            <a:ext cx="372862" cy="186431"/>
          </a:xfrm>
          <a:prstGeom prst="rect">
            <a:avLst/>
          </a:prstGeom>
          <a:solidFill>
            <a:srgbClr val="FCC901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00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C53D659-6FD0-4ED4-A48C-0AEC4C59C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96" y="636880"/>
            <a:ext cx="809625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F527BBC3-5108-472D-BB90-8CC29D37A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403641"/>
            <a:ext cx="11453131" cy="4351338"/>
          </a:xfrm>
        </p:spPr>
        <p:txBody>
          <a:bodyPr/>
          <a:lstStyle/>
          <a:p>
            <a:r>
              <a:rPr lang="cs-CZ" dirty="0"/>
              <a:t>Příklad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A6AF832-9358-43CD-9B39-0A23ADFA4F4D}"/>
              </a:ext>
            </a:extLst>
          </p:cNvPr>
          <p:cNvSpPr/>
          <p:nvPr/>
        </p:nvSpPr>
        <p:spPr>
          <a:xfrm>
            <a:off x="8771138" y="5622543"/>
            <a:ext cx="397246" cy="194007"/>
          </a:xfrm>
          <a:prstGeom prst="rect">
            <a:avLst/>
          </a:prstGeom>
          <a:solidFill>
            <a:srgbClr val="BAD7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17D11A6-5816-4F4B-B53E-B00EE12FD927}"/>
              </a:ext>
            </a:extLst>
          </p:cNvPr>
          <p:cNvSpPr/>
          <p:nvPr/>
        </p:nvSpPr>
        <p:spPr>
          <a:xfrm>
            <a:off x="8781298" y="5320289"/>
            <a:ext cx="372862" cy="186431"/>
          </a:xfrm>
          <a:prstGeom prst="rect">
            <a:avLst/>
          </a:prstGeom>
          <a:solidFill>
            <a:srgbClr val="FCC901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067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0"/>
          <p:cNvPicPr preferRelativeResize="0"/>
          <p:nvPr/>
        </p:nvPicPr>
        <p:blipFill rotWithShape="1">
          <a:blip r:embed="rId3">
            <a:alphaModFix/>
          </a:blip>
          <a:srcRect l="48736" t="10617"/>
          <a:stretch/>
        </p:blipFill>
        <p:spPr>
          <a:xfrm>
            <a:off x="0" y="103695"/>
            <a:ext cx="2960016" cy="690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0"/>
          <p:cNvSpPr txBox="1">
            <a:spLocks noGrp="1"/>
          </p:cNvSpPr>
          <p:nvPr>
            <p:ph type="title"/>
          </p:nvPr>
        </p:nvSpPr>
        <p:spPr>
          <a:xfrm>
            <a:off x="3572758" y="195443"/>
            <a:ext cx="86192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 err="1"/>
              <a:t>Chronostratigrafie</a:t>
            </a:r>
            <a:r>
              <a:rPr lang="cs-CZ" dirty="0"/>
              <a:t> a </a:t>
            </a:r>
            <a:r>
              <a:rPr lang="cs-CZ" dirty="0" err="1"/>
              <a:t>geochronologie</a:t>
            </a:r>
            <a:endParaRPr dirty="0"/>
          </a:p>
        </p:txBody>
      </p:sp>
      <p:sp>
        <p:nvSpPr>
          <p:cNvPr id="143" name="Google Shape;143;p10"/>
          <p:cNvSpPr txBox="1">
            <a:spLocks noGrp="1"/>
          </p:cNvSpPr>
          <p:nvPr>
            <p:ph idx="1"/>
          </p:nvPr>
        </p:nvSpPr>
        <p:spPr>
          <a:xfrm>
            <a:off x="3836708" y="1769100"/>
            <a:ext cx="8355292" cy="96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dirty="0"/>
              <a:t>CZ: fanerozoikum, mesozoikum, jura, </a:t>
            </a:r>
            <a:r>
              <a:rPr lang="cs-CZ" dirty="0" err="1"/>
              <a:t>oxford</a:t>
            </a:r>
            <a:endParaRPr lang="cs-CZ" dirty="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dirty="0"/>
              <a:t>EN: </a:t>
            </a:r>
            <a:r>
              <a:rPr lang="cs-CZ" dirty="0" err="1"/>
              <a:t>Phanerozoic</a:t>
            </a:r>
            <a:r>
              <a:rPr lang="cs-CZ" dirty="0"/>
              <a:t>, </a:t>
            </a:r>
            <a:r>
              <a:rPr lang="cs-CZ" dirty="0" err="1"/>
              <a:t>Mesozoic</a:t>
            </a:r>
            <a:r>
              <a:rPr lang="cs-CZ" dirty="0"/>
              <a:t>, </a:t>
            </a:r>
            <a:r>
              <a:rPr lang="cs-CZ" dirty="0" err="1"/>
              <a:t>Jurassic</a:t>
            </a:r>
            <a:r>
              <a:rPr lang="cs-CZ" dirty="0"/>
              <a:t>, </a:t>
            </a:r>
            <a:r>
              <a:rPr lang="cs-CZ" dirty="0" err="1"/>
              <a:t>Oxfordian</a:t>
            </a:r>
            <a:endParaRPr lang="cs-CZ" dirty="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5" name="Google Shape;150;p11">
            <a:extLst>
              <a:ext uri="{FF2B5EF4-FFF2-40B4-BE49-F238E27FC236}">
                <a16:creationId xmlns:a16="http://schemas.microsoft.com/office/drawing/2014/main" id="{D69157FA-501C-4869-BC15-9F21BBD9B075}"/>
              </a:ext>
            </a:extLst>
          </p:cNvPr>
          <p:cNvSpPr txBox="1">
            <a:spLocks/>
          </p:cNvSpPr>
          <p:nvPr/>
        </p:nvSpPr>
        <p:spPr>
          <a:xfrm>
            <a:off x="4136994" y="2883242"/>
            <a:ext cx="8055006" cy="386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buSzPts val="2800"/>
            </a:pPr>
            <a:r>
              <a:rPr lang="cs-CZ" dirty="0" err="1"/>
              <a:t>Chronostratigrafie</a:t>
            </a:r>
            <a:r>
              <a:rPr lang="cs-CZ" dirty="0"/>
              <a:t>:</a:t>
            </a:r>
          </a:p>
          <a:p>
            <a:pPr marL="685800" lvl="1" indent="-228600">
              <a:buSzPts val="2800"/>
            </a:pPr>
            <a:r>
              <a:rPr lang="cs-CZ" dirty="0" err="1"/>
              <a:t>Eonotem</a:t>
            </a:r>
            <a:r>
              <a:rPr lang="cs-CZ" dirty="0"/>
              <a:t>, </a:t>
            </a:r>
            <a:r>
              <a:rPr lang="cs-CZ" dirty="0" err="1"/>
              <a:t>Eratem</a:t>
            </a:r>
            <a:r>
              <a:rPr lang="cs-CZ" dirty="0"/>
              <a:t>, Systém/Útvar, Série/Oddělení, Stupeň</a:t>
            </a:r>
          </a:p>
          <a:p>
            <a:pPr marL="685800" lvl="1" indent="-228600">
              <a:buSzPts val="2400"/>
            </a:pPr>
            <a:r>
              <a:rPr lang="cs-CZ" dirty="0"/>
              <a:t>CZ: spodní, střední, svrchní</a:t>
            </a:r>
          </a:p>
          <a:p>
            <a:pPr marL="685800" lvl="1" indent="-228600">
              <a:buSzPts val="2400"/>
            </a:pPr>
            <a:r>
              <a:rPr lang="cs-CZ" dirty="0"/>
              <a:t>EN: </a:t>
            </a:r>
            <a:r>
              <a:rPr lang="cs-CZ" dirty="0" err="1"/>
              <a:t>Lower</a:t>
            </a:r>
            <a:r>
              <a:rPr lang="cs-CZ" dirty="0"/>
              <a:t>, </a:t>
            </a:r>
            <a:r>
              <a:rPr lang="cs-CZ" dirty="0" err="1"/>
              <a:t>Middle</a:t>
            </a:r>
            <a:r>
              <a:rPr lang="cs-CZ" dirty="0"/>
              <a:t>, </a:t>
            </a:r>
            <a:r>
              <a:rPr lang="cs-CZ" dirty="0" err="1"/>
              <a:t>Upper</a:t>
            </a:r>
            <a:r>
              <a:rPr lang="cs-CZ" dirty="0"/>
              <a:t> </a:t>
            </a:r>
          </a:p>
          <a:p>
            <a:pPr marL="228600" indent="-228600">
              <a:spcBef>
                <a:spcPts val="0"/>
              </a:spcBef>
              <a:buSzPts val="2800"/>
            </a:pPr>
            <a:endParaRPr lang="cs-CZ" dirty="0"/>
          </a:p>
          <a:p>
            <a:pPr marL="228600" indent="-228600">
              <a:spcBef>
                <a:spcPts val="0"/>
              </a:spcBef>
              <a:buSzPts val="2800"/>
            </a:pPr>
            <a:r>
              <a:rPr lang="cs-CZ" dirty="0" err="1"/>
              <a:t>Geochronologie</a:t>
            </a:r>
            <a:r>
              <a:rPr lang="cs-CZ" dirty="0"/>
              <a:t>: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cs-CZ" dirty="0"/>
              <a:t>Eon, Éra, Perioda, Epocha, Věk</a:t>
            </a:r>
          </a:p>
          <a:p>
            <a:pPr marL="685800" lvl="1" indent="-228600">
              <a:buSzPts val="2400"/>
            </a:pPr>
            <a:r>
              <a:rPr lang="cs-CZ" dirty="0"/>
              <a:t>CZ: raný/starší, střední, pozdní/mladší</a:t>
            </a:r>
          </a:p>
          <a:p>
            <a:pPr marL="685800" lvl="1" indent="-228600">
              <a:buSzPts val="2400"/>
            </a:pPr>
            <a:r>
              <a:rPr lang="cs-CZ" dirty="0"/>
              <a:t>EN: Early, </a:t>
            </a:r>
            <a:r>
              <a:rPr lang="cs-CZ" dirty="0" err="1"/>
              <a:t>Middle</a:t>
            </a:r>
            <a:r>
              <a:rPr lang="cs-CZ" dirty="0"/>
              <a:t>, Late</a:t>
            </a:r>
          </a:p>
          <a:p>
            <a:pPr marL="685800" lvl="1" indent="-76200">
              <a:buSzPts val="2400"/>
              <a:buFont typeface="Arial"/>
              <a:buNone/>
            </a:pPr>
            <a:endParaRPr lang="cs-CZ" dirty="0"/>
          </a:p>
          <a:p>
            <a:pPr marL="685800" lvl="1" indent="-76200">
              <a:buSzPts val="2400"/>
              <a:buFont typeface="Arial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Psaní názvů </a:t>
            </a:r>
            <a:r>
              <a:rPr lang="cs-CZ" dirty="0" err="1"/>
              <a:t>geo</a:t>
            </a:r>
            <a:r>
              <a:rPr lang="cs-CZ" dirty="0"/>
              <a:t> jednotek</a:t>
            </a:r>
            <a:endParaRPr dirty="0"/>
          </a:p>
        </p:txBody>
      </p:sp>
      <p:sp>
        <p:nvSpPr>
          <p:cNvPr id="137" name="Google Shape;137;p9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867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Geomorfologické jednotky (+ geografické názvy)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CZ: Český masiv, Západní Karpaty, Moravský kras, Vídeňská pánev …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EN: Bohemian </a:t>
            </a:r>
            <a:r>
              <a:rPr lang="cs-CZ" dirty="0" err="1"/>
              <a:t>Massif</a:t>
            </a:r>
            <a:r>
              <a:rPr lang="cs-CZ" dirty="0"/>
              <a:t>, Western </a:t>
            </a:r>
            <a:r>
              <a:rPr lang="cs-CZ" dirty="0" err="1"/>
              <a:t>Carpathians</a:t>
            </a:r>
            <a:r>
              <a:rPr lang="cs-CZ" dirty="0"/>
              <a:t>, </a:t>
            </a:r>
            <a:r>
              <a:rPr lang="cs-CZ" dirty="0" err="1"/>
              <a:t>Moravian</a:t>
            </a:r>
            <a:r>
              <a:rPr lang="cs-CZ" dirty="0"/>
              <a:t> </a:t>
            </a:r>
            <a:r>
              <a:rPr lang="cs-CZ" dirty="0" err="1"/>
              <a:t>Karst</a:t>
            </a:r>
            <a:r>
              <a:rPr lang="cs-CZ" dirty="0"/>
              <a:t>, </a:t>
            </a:r>
            <a:r>
              <a:rPr lang="cs-CZ" dirty="0" err="1"/>
              <a:t>Vienna</a:t>
            </a:r>
            <a:r>
              <a:rPr lang="cs-CZ" dirty="0"/>
              <a:t> </a:t>
            </a:r>
            <a:r>
              <a:rPr lang="cs-CZ" dirty="0" err="1"/>
              <a:t>Basin</a:t>
            </a:r>
            <a:r>
              <a:rPr lang="cs-CZ" dirty="0"/>
              <a:t> …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Geologické (regionálně-geologické, litostratigrafické)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CZ: brněnský masiv, líšeňské souvrství, račické slepence …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EN: Brno </a:t>
            </a:r>
            <a:r>
              <a:rPr lang="cs-CZ" dirty="0" err="1"/>
              <a:t>Massif</a:t>
            </a:r>
            <a:r>
              <a:rPr lang="cs-CZ" dirty="0"/>
              <a:t>, Líšeň </a:t>
            </a:r>
            <a:r>
              <a:rPr lang="cs-CZ" dirty="0" err="1"/>
              <a:t>Formaton</a:t>
            </a:r>
            <a:r>
              <a:rPr lang="cs-CZ" dirty="0"/>
              <a:t>, Račice </a:t>
            </a:r>
            <a:r>
              <a:rPr lang="cs-CZ" dirty="0" err="1"/>
              <a:t>Conglomerates</a:t>
            </a:r>
            <a:r>
              <a:rPr lang="cs-CZ" dirty="0"/>
              <a:t> …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cs-CZ" dirty="0"/>
          </a:p>
          <a:p>
            <a:pPr marL="0" lvl="0" indent="0">
              <a:buSzPct val="100000"/>
              <a:buNone/>
            </a:pPr>
            <a:r>
              <a:rPr lang="cs-CZ" dirty="0"/>
              <a:t>Výjimka – geologická jednotka </a:t>
            </a:r>
            <a:r>
              <a:rPr lang="cs-CZ" dirty="0" err="1"/>
              <a:t>Barrandien</a:t>
            </a:r>
            <a:r>
              <a:rPr lang="cs-CZ" dirty="0"/>
              <a:t> (EN: </a:t>
            </a:r>
            <a:r>
              <a:rPr lang="cs-CZ" dirty="0" err="1"/>
              <a:t>Barrandian</a:t>
            </a:r>
            <a:r>
              <a:rPr lang="cs-CZ" dirty="0"/>
              <a:t>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cs-CZ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C7B32-1A14-1BE1-4181-DF26B04DD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48" y="0"/>
            <a:ext cx="6326080" cy="1325563"/>
          </a:xfrm>
        </p:spPr>
        <p:txBody>
          <a:bodyPr>
            <a:normAutofit/>
          </a:bodyPr>
          <a:lstStyle/>
          <a:p>
            <a:r>
              <a:rPr lang="cs-CZ" dirty="0"/>
              <a:t>Témata prezentace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4B8F9B-9316-36E3-0013-BFF2F16062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648002"/>
              </p:ext>
            </p:extLst>
          </p:nvPr>
        </p:nvGraphicFramePr>
        <p:xfrm>
          <a:off x="7164280" y="0"/>
          <a:ext cx="502772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9954">
                  <a:extLst>
                    <a:ext uri="{9D8B030D-6E8A-4147-A177-3AD203B41FA5}">
                      <a16:colId xmlns:a16="http://schemas.microsoft.com/office/drawing/2014/main" val="3955311322"/>
                    </a:ext>
                  </a:extLst>
                </a:gridCol>
                <a:gridCol w="593518">
                  <a:extLst>
                    <a:ext uri="{9D8B030D-6E8A-4147-A177-3AD203B41FA5}">
                      <a16:colId xmlns:a16="http://schemas.microsoft.com/office/drawing/2014/main" val="2108826306"/>
                    </a:ext>
                  </a:extLst>
                </a:gridCol>
                <a:gridCol w="3924248">
                  <a:extLst>
                    <a:ext uri="{9D8B030D-6E8A-4147-A177-3AD203B41FA5}">
                      <a16:colId xmlns:a16="http://schemas.microsoft.com/office/drawing/2014/main" val="164059032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 dirty="0">
                          <a:effectLst/>
                        </a:rPr>
                        <a:t>6. 3.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dirty="0">
                          <a:effectLst/>
                        </a:rPr>
                        <a:t>1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u="none" strike="noStrike" dirty="0">
                          <a:effectLst/>
                        </a:rPr>
                        <a:t>Stromatolity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147699171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 dirty="0">
                          <a:effectLst/>
                        </a:rPr>
                        <a:t>6. 3.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dirty="0">
                          <a:effectLst/>
                        </a:rPr>
                        <a:t>2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effectLst/>
                        </a:rPr>
                        <a:t>Velká oxidační událost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213095055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 dirty="0">
                          <a:effectLst/>
                        </a:rPr>
                        <a:t>13. 3.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dirty="0">
                          <a:effectLst/>
                        </a:rPr>
                        <a:t>3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u="none" strike="noStrike" dirty="0" err="1">
                          <a:effectLst/>
                        </a:rPr>
                        <a:t>Willsonův</a:t>
                      </a:r>
                      <a:r>
                        <a:rPr lang="cs-CZ" sz="1500" u="none" strike="noStrike" dirty="0">
                          <a:effectLst/>
                        </a:rPr>
                        <a:t> cyklus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359180416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 dirty="0">
                          <a:effectLst/>
                        </a:rPr>
                        <a:t>13. 3.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4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u="none" strike="noStrike" dirty="0">
                          <a:effectLst/>
                        </a:rPr>
                        <a:t>Prekambrické klima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76213962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 dirty="0">
                          <a:effectLst/>
                        </a:rPr>
                        <a:t>13. 3.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5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u="none" strike="noStrike" dirty="0" err="1">
                          <a:effectLst/>
                        </a:rPr>
                        <a:t>Ediakarská</a:t>
                      </a:r>
                      <a:r>
                        <a:rPr lang="cs-CZ" sz="1500" u="none" strike="noStrike" dirty="0">
                          <a:effectLst/>
                        </a:rPr>
                        <a:t> biota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90753245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 dirty="0">
                          <a:effectLst/>
                        </a:rPr>
                        <a:t>20. 3.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6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u="none" strike="noStrike">
                          <a:effectLst/>
                        </a:rPr>
                        <a:t>Kambrická exploze</a:t>
                      </a:r>
                      <a:endParaRPr lang="cs-CZ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378962696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 dirty="0">
                          <a:effectLst/>
                        </a:rPr>
                        <a:t>20. 3.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7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effectLst/>
                        </a:rPr>
                        <a:t>Strunatci </a:t>
                      </a:r>
                      <a:r>
                        <a:rPr lang="cs-CZ" sz="1500" u="none" strike="noStrike" dirty="0" err="1">
                          <a:effectLst/>
                        </a:rPr>
                        <a:t>provohor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190165755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 dirty="0">
                          <a:effectLst/>
                        </a:rPr>
                        <a:t>20. 3.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8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u="none" strike="noStrike" dirty="0">
                          <a:effectLst/>
                        </a:rPr>
                        <a:t>Velká ordovická diverzifikační událost (GOBE)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105532275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 dirty="0">
                          <a:effectLst/>
                        </a:rPr>
                        <a:t>27. 3.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dirty="0">
                          <a:effectLst/>
                        </a:rPr>
                        <a:t>9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u="none" strike="noStrike">
                          <a:effectLst/>
                        </a:rPr>
                        <a:t>Vymírání na konci ordoviku (hirnantská událost)</a:t>
                      </a:r>
                      <a:endParaRPr lang="cs-CZ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149397549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 dirty="0">
                          <a:effectLst/>
                        </a:rPr>
                        <a:t>27. 3.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10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u="none" strike="noStrike">
                          <a:effectLst/>
                        </a:rPr>
                        <a:t>Hlavonožci prvohor</a:t>
                      </a:r>
                      <a:endParaRPr lang="cs-CZ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332249304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>
                          <a:effectLst/>
                        </a:rPr>
                        <a:t>3. 4.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11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u="none" strike="noStrike" dirty="0" err="1">
                          <a:effectLst/>
                        </a:rPr>
                        <a:t>Stratotypy</a:t>
                      </a:r>
                      <a:r>
                        <a:rPr lang="cs-CZ" sz="1500" u="none" strike="noStrike" dirty="0">
                          <a:effectLst/>
                        </a:rPr>
                        <a:t> </a:t>
                      </a:r>
                      <a:r>
                        <a:rPr lang="cs-CZ" sz="1500" u="none" strike="noStrike" dirty="0" err="1">
                          <a:effectLst/>
                        </a:rPr>
                        <a:t>přídolí</a:t>
                      </a:r>
                      <a:r>
                        <a:rPr lang="cs-CZ" sz="1500" u="none" strike="noStrike" dirty="0">
                          <a:effectLst/>
                        </a:rPr>
                        <a:t>, </a:t>
                      </a:r>
                      <a:r>
                        <a:rPr lang="cs-CZ" sz="1500" u="none" strike="noStrike" dirty="0" err="1">
                          <a:effectLst/>
                        </a:rPr>
                        <a:t>lochkovu</a:t>
                      </a:r>
                      <a:r>
                        <a:rPr lang="cs-CZ" sz="1500" u="none" strike="noStrike" dirty="0">
                          <a:effectLst/>
                        </a:rPr>
                        <a:t> a </a:t>
                      </a:r>
                      <a:r>
                        <a:rPr lang="cs-CZ" sz="1500" u="none" strike="noStrike" dirty="0" err="1">
                          <a:effectLst/>
                        </a:rPr>
                        <a:t>pragu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369562785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 dirty="0">
                          <a:effectLst/>
                        </a:rPr>
                        <a:t>3. 4.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dirty="0">
                          <a:effectLst/>
                        </a:rPr>
                        <a:t>12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u="none" strike="noStrike" dirty="0">
                          <a:effectLst/>
                        </a:rPr>
                        <a:t>Joachim </a:t>
                      </a:r>
                      <a:r>
                        <a:rPr lang="cs-CZ" sz="1500" u="none" strike="noStrike" dirty="0" err="1">
                          <a:effectLst/>
                        </a:rPr>
                        <a:t>Barrande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132701894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>
                          <a:effectLst/>
                        </a:rPr>
                        <a:t>3. 4.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dirty="0">
                          <a:effectLst/>
                        </a:rPr>
                        <a:t>13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effectLst/>
                        </a:rPr>
                        <a:t>Vymírání v pozdním devonu (</a:t>
                      </a:r>
                      <a:r>
                        <a:rPr lang="cs-CZ" sz="1500" u="none" strike="noStrike" dirty="0" err="1">
                          <a:effectLst/>
                        </a:rPr>
                        <a:t>kellwasserská</a:t>
                      </a:r>
                      <a:r>
                        <a:rPr lang="cs-CZ" sz="1500" u="none" strike="noStrike" dirty="0">
                          <a:effectLst/>
                        </a:rPr>
                        <a:t> krize)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234884547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>
                          <a:effectLst/>
                        </a:rPr>
                        <a:t>10. 4.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dirty="0">
                          <a:effectLst/>
                        </a:rPr>
                        <a:t>14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u="none" strike="noStrike" dirty="0">
                          <a:effectLst/>
                        </a:rPr>
                        <a:t>Prvohorní vývoj flóry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52475837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 dirty="0">
                          <a:effectLst/>
                        </a:rPr>
                        <a:t>10. 4.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dirty="0">
                          <a:effectLst/>
                        </a:rPr>
                        <a:t>15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u="none" strike="noStrike" dirty="0">
                          <a:effectLst/>
                        </a:rPr>
                        <a:t>Přechod obratlovců na souš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335613163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 dirty="0">
                          <a:effectLst/>
                        </a:rPr>
                        <a:t>10. 4.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16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u="none" strike="noStrike" dirty="0" err="1">
                          <a:effectLst/>
                        </a:rPr>
                        <a:t>Synapsidi</a:t>
                      </a:r>
                      <a:r>
                        <a:rPr lang="cs-CZ" sz="1500" u="none" strike="noStrike" dirty="0">
                          <a:effectLst/>
                        </a:rPr>
                        <a:t>, </a:t>
                      </a:r>
                      <a:r>
                        <a:rPr lang="cs-CZ" sz="1500" u="none" strike="noStrike" dirty="0" err="1">
                          <a:effectLst/>
                        </a:rPr>
                        <a:t>savcovití</a:t>
                      </a:r>
                      <a:r>
                        <a:rPr lang="cs-CZ" sz="1500" u="none" strike="noStrike" dirty="0">
                          <a:effectLst/>
                        </a:rPr>
                        <a:t> plazi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210409673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 dirty="0">
                          <a:effectLst/>
                        </a:rPr>
                        <a:t>17. 4.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17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u="none" strike="noStrike">
                          <a:effectLst/>
                        </a:rPr>
                        <a:t>Vymírání na konci permu</a:t>
                      </a:r>
                      <a:endParaRPr lang="cs-CZ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186362001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 dirty="0">
                          <a:effectLst/>
                        </a:rPr>
                        <a:t>17. 4.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18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u="none" strike="noStrike" dirty="0">
                          <a:effectLst/>
                        </a:rPr>
                        <a:t>Vymírání na hranici trias/jura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221736941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 dirty="0">
                          <a:effectLst/>
                        </a:rPr>
                        <a:t>24. 4.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19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u="none" strike="noStrike" dirty="0">
                          <a:effectLst/>
                        </a:rPr>
                        <a:t>Amoniti jako indexové fosilie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145650054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 dirty="0">
                          <a:effectLst/>
                        </a:rPr>
                        <a:t>24. 4.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20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u="none" strike="noStrike">
                          <a:effectLst/>
                        </a:rPr>
                        <a:t>Druhohorní obratlovci</a:t>
                      </a:r>
                      <a:endParaRPr lang="cs-CZ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264355488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 dirty="0">
                          <a:effectLst/>
                        </a:rPr>
                        <a:t>24. 4.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21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u="none" strike="noStrike" dirty="0" err="1">
                          <a:effectLst/>
                        </a:rPr>
                        <a:t>Cenomanská</a:t>
                      </a:r>
                      <a:r>
                        <a:rPr lang="cs-CZ" sz="1500" u="none" strike="noStrike" dirty="0">
                          <a:effectLst/>
                        </a:rPr>
                        <a:t> transgrese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48277521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 dirty="0">
                          <a:effectLst/>
                        </a:rPr>
                        <a:t>15. 5.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22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u="none" strike="noStrike" dirty="0">
                          <a:effectLst/>
                        </a:rPr>
                        <a:t>Impakt </a:t>
                      </a:r>
                      <a:r>
                        <a:rPr lang="cs-CZ" sz="1500" u="none" strike="noStrike" dirty="0" err="1">
                          <a:effectLst/>
                        </a:rPr>
                        <a:t>Chicxulub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4375502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 dirty="0">
                          <a:effectLst/>
                        </a:rPr>
                        <a:t>15. 5.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23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effectLst/>
                        </a:rPr>
                        <a:t>Messinská </a:t>
                      </a:r>
                      <a:r>
                        <a:rPr lang="cs-CZ" sz="1500" u="none" strike="noStrike" dirty="0" err="1">
                          <a:effectLst/>
                        </a:rPr>
                        <a:t>salinitní</a:t>
                      </a:r>
                      <a:r>
                        <a:rPr lang="cs-CZ" sz="1500" u="none" strike="noStrike" dirty="0">
                          <a:effectLst/>
                        </a:rPr>
                        <a:t> </a:t>
                      </a:r>
                      <a:r>
                        <a:rPr lang="cs-CZ" sz="1500" u="none" strike="noStrike" dirty="0" err="1">
                          <a:effectLst/>
                        </a:rPr>
                        <a:t>klize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50464186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500" u="none" strike="noStrike" dirty="0">
                          <a:effectLst/>
                        </a:rPr>
                        <a:t>15. 5.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dirty="0">
                          <a:effectLst/>
                        </a:rPr>
                        <a:t>24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500" u="none" strike="noStrike" dirty="0" err="1">
                          <a:effectLst/>
                        </a:rPr>
                        <a:t>Australopithecus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7" marR="8637" marT="8637" marB="0" anchor="ctr"/>
                </a:tc>
                <a:extLst>
                  <a:ext uri="{0D108BD9-81ED-4DB2-BD59-A6C34878D82A}">
                    <a16:rowId xmlns:a16="http://schemas.microsoft.com/office/drawing/2014/main" val="3473493101"/>
                  </a:ext>
                </a:extLst>
              </a:tr>
            </a:tbl>
          </a:graphicData>
        </a:graphic>
      </p:graphicFrame>
      <p:sp>
        <p:nvSpPr>
          <p:cNvPr id="5" name="Google Shape;137;p9">
            <a:extLst>
              <a:ext uri="{FF2B5EF4-FFF2-40B4-BE49-F238E27FC236}">
                <a16:creationId xmlns:a16="http://schemas.microsoft.com/office/drawing/2014/main" id="{D4A5B508-E485-7237-E8A8-8C31CD086722}"/>
              </a:ext>
            </a:extLst>
          </p:cNvPr>
          <p:cNvSpPr txBox="1">
            <a:spLocks/>
          </p:cNvSpPr>
          <p:nvPr/>
        </p:nvSpPr>
        <p:spPr>
          <a:xfrm>
            <a:off x="500847" y="1325562"/>
            <a:ext cx="6326079" cy="55324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ct val="100000"/>
            </a:pPr>
            <a:r>
              <a:rPr lang="cs-CZ" sz="2400" dirty="0"/>
              <a:t>Každé cvičení 2 – 3 prezentace</a:t>
            </a:r>
          </a:p>
          <a:p>
            <a:pPr lvl="1">
              <a:buClr>
                <a:schemeClr val="dk1"/>
              </a:buClr>
              <a:buSzPct val="100000"/>
            </a:pPr>
            <a:endParaRPr lang="cs-CZ" dirty="0"/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cs-CZ" sz="2400" dirty="0"/>
              <a:t>Kdo dřív přijde ten dřív mele</a:t>
            </a:r>
          </a:p>
          <a:p>
            <a:pPr>
              <a:buClr>
                <a:schemeClr val="dk1"/>
              </a:buClr>
              <a:buSzPct val="100000"/>
            </a:pPr>
            <a:endParaRPr lang="cs-CZ" dirty="0"/>
          </a:p>
          <a:p>
            <a:pPr marL="0" indent="0">
              <a:buClr>
                <a:schemeClr val="dk1"/>
              </a:buClr>
              <a:buSzPct val="100000"/>
              <a:buNone/>
            </a:pPr>
            <a:endParaRPr lang="cs-CZ" dirty="0"/>
          </a:p>
          <a:p>
            <a:pPr marL="0" indent="0">
              <a:buClr>
                <a:schemeClr val="dk1"/>
              </a:buClr>
              <a:buSzPct val="100000"/>
              <a:buNone/>
            </a:pPr>
            <a:r>
              <a:rPr lang="cs-CZ" dirty="0"/>
              <a:t>Zpracování krátkého referátu</a:t>
            </a:r>
          </a:p>
          <a:p>
            <a:pPr>
              <a:buClr>
                <a:schemeClr val="dk1"/>
              </a:buClr>
              <a:buSzPct val="100000"/>
            </a:pPr>
            <a:r>
              <a:rPr lang="cs-CZ" sz="2400" dirty="0"/>
              <a:t>Akademická nebo volná forma</a:t>
            </a:r>
          </a:p>
          <a:p>
            <a:pPr>
              <a:buClr>
                <a:schemeClr val="dk1"/>
              </a:buClr>
              <a:buSzPct val="100000"/>
            </a:pPr>
            <a:endParaRPr lang="cs-CZ" sz="2400" dirty="0"/>
          </a:p>
          <a:p>
            <a:pPr>
              <a:buClr>
                <a:schemeClr val="dk1"/>
              </a:buClr>
              <a:buSzPct val="100000"/>
            </a:pPr>
            <a:r>
              <a:rPr lang="cs-CZ" sz="2400" dirty="0"/>
              <a:t>Základní pravidla psaní textů:</a:t>
            </a:r>
          </a:p>
          <a:p>
            <a:pPr lvl="1">
              <a:buClr>
                <a:schemeClr val="dk1"/>
              </a:buClr>
              <a:buSzPct val="100000"/>
            </a:pPr>
            <a:r>
              <a:rPr lang="cs-CZ" dirty="0"/>
              <a:t>Velikost písma 11 až 12; řádkování 1,15 až 1,5; zarovnání do bloku</a:t>
            </a:r>
          </a:p>
          <a:p>
            <a:pPr lvl="1">
              <a:buClr>
                <a:schemeClr val="dk1"/>
              </a:buClr>
              <a:buSzPct val="100000"/>
            </a:pPr>
            <a:r>
              <a:rPr lang="cs-CZ" dirty="0"/>
              <a:t>Minimálně 2 věty na odstavec</a:t>
            </a:r>
          </a:p>
        </p:txBody>
      </p:sp>
    </p:spTree>
    <p:extLst>
      <p:ext uri="{BB962C8B-B14F-4D97-AF65-F5344CB8AC3E}">
        <p14:creationId xmlns:p14="http://schemas.microsoft.com/office/powerpoint/2010/main" val="306190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</TotalTime>
  <Words>972</Words>
  <Application>Microsoft Office PowerPoint</Application>
  <PresentationFormat>Widescreen</PresentationFormat>
  <Paragraphs>216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 Unicode MS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Litostratigrafie</vt:lpstr>
      <vt:lpstr>PowerPoint Presentation</vt:lpstr>
      <vt:lpstr>PowerPoint Presentation</vt:lpstr>
      <vt:lpstr>Chronostratigrafie a geochronologie</vt:lpstr>
      <vt:lpstr>Psaní názvů geo jednotek</vt:lpstr>
      <vt:lpstr>Témata prezentace</vt:lpstr>
      <vt:lpstr>Cvičení 1 – nejčastější chyby</vt:lpstr>
      <vt:lpstr>PowerPoint Presentation</vt:lpstr>
      <vt:lpstr>2. cvičení – protokol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</dc:creator>
  <cp:lastModifiedBy>Štěpán Damborský</cp:lastModifiedBy>
  <cp:revision>23</cp:revision>
  <dcterms:created xsi:type="dcterms:W3CDTF">2020-02-18T16:01:28Z</dcterms:created>
  <dcterms:modified xsi:type="dcterms:W3CDTF">2024-03-03T16:30:38Z</dcterms:modified>
</cp:coreProperties>
</file>