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6" r:id="rId3"/>
    <p:sldId id="284" r:id="rId4"/>
    <p:sldId id="285" r:id="rId5"/>
    <p:sldId id="287" r:id="rId6"/>
    <p:sldId id="288" r:id="rId7"/>
    <p:sldId id="289" r:id="rId8"/>
    <p:sldId id="290" r:id="rId9"/>
    <p:sldId id="29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BE66A-A486-2B98-CF4A-C8BE6C199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08C759-349A-EEEC-2C9E-4414C6EF7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03E21-533E-3296-9BF4-70EEB06F0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3C503-1032-D460-909D-07DA7BB48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175CE-81B9-5EB7-9400-3D0D8EF6A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65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36362-7150-6C27-A995-9DF359508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5C62E9-9949-FE52-DC69-FDAB9C093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54CF4-A63E-DA2E-F9D1-7963F55A1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4E634-52EF-4D9B-C94D-68466317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744F3-C6AB-57FD-C19F-E82F50FA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47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4B3FB7-FA84-F237-1E42-69299F69C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751B4-75C1-C324-F50F-17FB5ACA4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7CE30-4C51-746C-E80D-2F6738636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678AA-DEC2-FE40-4EBF-EB8887EB4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3A70F-6E38-1CEE-5CD0-051324002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84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B3854-B7CD-1C96-7A97-324ACB977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D0098-41CE-59FC-EB14-1F8C2B91D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240B8-51B4-37D3-CF86-AB0E617F5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3C991-3703-6E86-1B3E-29C4EF2A8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4FA9B-06A9-6569-1D56-082A1CF9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56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702A-E32C-3D1B-FE5A-06661DDC3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E2D8C-6161-B70B-5ECD-0DCE2DFC5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DC836-2249-E4E5-AD52-EC8C3C32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67ED6-D826-97FB-DAB7-41FAFE34A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EF37B-1BFC-A6B5-781D-74D887F11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63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D6EBF-B967-CDF0-496C-8036A1E05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87551-4A64-7DC2-643F-2B0629AF5D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AFA2BC-824B-245A-87CC-FA051BFA1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9E9C8-EF4B-275D-3F87-C72C2D62D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8A36B4-A448-0060-A4A8-02F015C47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DB752-1149-462B-0B20-FF09C9A8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54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28DBD-9BDC-9C1F-B95C-7141A10B5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53DFF-00A2-0689-C5CD-9EBDFEB0F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34DB82-58AA-319D-0A4A-5CF4AD625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278FF5-F69A-7264-5B95-C2AB148BF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6818B-D9D9-341D-1BB9-972A16541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16CD6-E643-67D9-8127-6AF798FE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AA618B-4610-3AE8-0C40-8F9F9E6E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941B4-7E27-E8EB-3C96-8BF34CAE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7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C25A4-2A82-87F4-1F51-341FAEE24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98B61D-8FAF-27A5-30C3-AD9A8B42F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1210E-1263-E5B0-9548-39F473B86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2CFE4D-8E59-181E-13A9-BB23C7057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58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A6B320-E6B8-6E48-CCA3-BA98773A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C12BB8-653A-6649-5CFC-145E8770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3ECF1-03E9-21E1-BF15-A28797406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8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B61C2-DC82-C13B-EF7A-4D897337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D424E-730F-A928-FAE1-6862EFCBA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0B454-CEC2-99C3-1371-AE32C4E50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61B2A-EC2C-B06D-FDAB-291FFFA84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65A75-1AD5-9D43-B3FC-F1367FB5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22993-D7BA-B4D8-9AA7-DA8ECAA42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58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273AC-C3E7-74C4-0C59-8638DE5B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106C6-93C8-057A-2861-53B1AC7B1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F9B10-9B7F-DF64-48C5-143DF5835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0E1F-12AE-0563-78BD-2E2940292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1DE71-A632-3905-2A29-033E8D2A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04ECA-908F-AC91-7D12-F487EC22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03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643D0C-AA58-79C3-0D69-53D630F26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DCCFA-9B76-E0B8-0928-AFEA00392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B7CDF-8297-A2B8-42E3-C6ABC74DD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E4F59-33F7-46F2-8FCC-7EBB9A93181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E8B41-8ECC-3825-40EA-35514C9C4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20B08-3AF7-F0FB-B044-2AA4B5EA0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E6C42-FC24-49FC-BF7D-0827A7D81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7TUe5w6RHo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A696BBE7-AB7F-B6B1-0CFA-994ACADFFD3B}"/>
              </a:ext>
            </a:extLst>
          </p:cNvPr>
          <p:cNvSpPr txBox="1">
            <a:spLocks/>
          </p:cNvSpPr>
          <p:nvPr/>
        </p:nvSpPr>
        <p:spPr>
          <a:xfrm>
            <a:off x="685800" y="0"/>
            <a:ext cx="108204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G3061: Historická a stratigrafická geologie – 4. cvičení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AB81BBA2-7854-657D-92E7-0B24393528B4}"/>
              </a:ext>
            </a:extLst>
          </p:cNvPr>
          <p:cNvSpPr txBox="1">
            <a:spLocks/>
          </p:cNvSpPr>
          <p:nvPr/>
        </p:nvSpPr>
        <p:spPr>
          <a:xfrm>
            <a:off x="0" y="3219734"/>
            <a:ext cx="12192000" cy="106487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/>
              <a:t>Prekambrium</a:t>
            </a:r>
          </a:p>
        </p:txBody>
      </p:sp>
    </p:spTree>
    <p:extLst>
      <p:ext uri="{BB962C8B-B14F-4D97-AF65-F5344CB8AC3E}">
        <p14:creationId xmlns:p14="http://schemas.microsoft.com/office/powerpoint/2010/main" val="246464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472C4-A901-1807-6D79-B1F15DDE6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Cvičení 03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76410D-431B-622F-658D-CE0A2E1A6F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Biostratigrafie – zpětná vazba</a:t>
            </a:r>
          </a:p>
        </p:txBody>
      </p:sp>
    </p:spTree>
    <p:extLst>
      <p:ext uri="{BB962C8B-B14F-4D97-AF65-F5344CB8AC3E}">
        <p14:creationId xmlns:p14="http://schemas.microsoft.com/office/powerpoint/2010/main" val="319835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98F7-9714-6FB8-9C2D-F512F9EB7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" y="109787"/>
            <a:ext cx="5137436" cy="1325563"/>
          </a:xfrm>
        </p:spPr>
        <p:txBody>
          <a:bodyPr/>
          <a:lstStyle/>
          <a:p>
            <a:r>
              <a:rPr lang="cs-CZ" dirty="0"/>
              <a:t>Úkol 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B1CD3-D719-5704-67AA-345B22BAC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09" y="1539206"/>
            <a:ext cx="5137437" cy="5318794"/>
          </a:xfrm>
        </p:spPr>
        <p:txBody>
          <a:bodyPr>
            <a:normAutofit/>
          </a:bodyPr>
          <a:lstStyle/>
          <a:p>
            <a:r>
              <a:rPr lang="cs-CZ" dirty="0"/>
              <a:t>Sv-1</a:t>
            </a:r>
          </a:p>
          <a:p>
            <a:pPr lvl="1"/>
            <a:r>
              <a:rPr lang="cs-CZ" sz="2200" i="1" dirty="0"/>
              <a:t>Palmatolepis </a:t>
            </a:r>
            <a:r>
              <a:rPr lang="cs-CZ" sz="2200" i="1" dirty="0" err="1"/>
              <a:t>gr</a:t>
            </a:r>
            <a:r>
              <a:rPr lang="cs-CZ" sz="2200" i="1" dirty="0"/>
              <a:t>. gracilis</a:t>
            </a:r>
          </a:p>
          <a:p>
            <a:pPr lvl="1"/>
            <a:r>
              <a:rPr lang="cs-CZ" sz="2200" i="1" dirty="0"/>
              <a:t>Palmatolepis </a:t>
            </a:r>
            <a:r>
              <a:rPr lang="cs-CZ" sz="2200" i="1" dirty="0" err="1"/>
              <a:t>stopelli</a:t>
            </a:r>
            <a:endParaRPr lang="cs-CZ" sz="2200" i="1" dirty="0"/>
          </a:p>
          <a:p>
            <a:pPr lvl="1"/>
            <a:r>
              <a:rPr lang="cs-CZ" sz="2200" i="1" dirty="0"/>
              <a:t>Palmatolepis glabra </a:t>
            </a:r>
            <a:r>
              <a:rPr lang="cs-CZ" sz="2200" i="1" dirty="0" err="1"/>
              <a:t>distorta</a:t>
            </a:r>
            <a:endParaRPr lang="cs-CZ" sz="2200" i="1" dirty="0"/>
          </a:p>
          <a:p>
            <a:r>
              <a:rPr lang="cs-CZ" dirty="0">
                <a:solidFill>
                  <a:srgbClr val="FF0000"/>
                </a:solidFill>
              </a:rPr>
              <a:t>Zóna – spodní marginifera</a:t>
            </a:r>
          </a:p>
          <a:p>
            <a:endParaRPr lang="cs-CZ" dirty="0"/>
          </a:p>
          <a:p>
            <a:r>
              <a:rPr lang="cs-CZ" dirty="0"/>
              <a:t>Sv-4:</a:t>
            </a:r>
          </a:p>
          <a:p>
            <a:pPr lvl="1"/>
            <a:r>
              <a:rPr lang="cs-CZ" sz="2200" i="1" dirty="0"/>
              <a:t>Palmatolepis r. trachytera</a:t>
            </a:r>
          </a:p>
          <a:p>
            <a:pPr lvl="1"/>
            <a:r>
              <a:rPr lang="cs-CZ" sz="2200" i="1" dirty="0"/>
              <a:t>Pa. p. maxima</a:t>
            </a:r>
          </a:p>
          <a:p>
            <a:pPr lvl="1"/>
            <a:r>
              <a:rPr lang="cs-CZ" sz="2200" i="1" dirty="0"/>
              <a:t>Pa. glabra lepta</a:t>
            </a:r>
          </a:p>
          <a:p>
            <a:pPr lvl="1"/>
            <a:r>
              <a:rPr lang="cs-CZ" sz="2200" i="1" dirty="0"/>
              <a:t>Pa. rugosa </a:t>
            </a:r>
            <a:r>
              <a:rPr lang="cs-CZ" sz="2200" dirty="0"/>
              <a:t>cf. </a:t>
            </a:r>
            <a:r>
              <a:rPr lang="cs-CZ" sz="2200" i="1" dirty="0" err="1"/>
              <a:t>ampla</a:t>
            </a:r>
            <a:endParaRPr lang="cs-CZ" sz="2200" i="1" dirty="0"/>
          </a:p>
          <a:p>
            <a:r>
              <a:rPr lang="cs-CZ" sz="2600" dirty="0">
                <a:solidFill>
                  <a:srgbClr val="92D050"/>
                </a:solidFill>
              </a:rPr>
              <a:t>Zóna – spodní trachytera</a:t>
            </a:r>
          </a:p>
        </p:txBody>
      </p:sp>
      <p:pic>
        <p:nvPicPr>
          <p:cNvPr id="27" name="Picture 26" descr="Obsah obrázku text, diagram, Paralelní, Technický výkres&#10;&#10;Popis byl vytvořen automaticky">
            <a:extLst>
              <a:ext uri="{FF2B5EF4-FFF2-40B4-BE49-F238E27FC236}">
                <a16:creationId xmlns:a16="http://schemas.microsoft.com/office/drawing/2014/main" id="{8EA57862-9215-FACA-3196-B27DB4A5CC0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2"/>
          <a:stretch/>
        </p:blipFill>
        <p:spPr bwMode="auto">
          <a:xfrm>
            <a:off x="5522446" y="295275"/>
            <a:ext cx="6669554" cy="62674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3443961E-4D21-E35A-EFEC-B4B42AF44DA2}"/>
              </a:ext>
            </a:extLst>
          </p:cNvPr>
          <p:cNvGrpSpPr/>
          <p:nvPr/>
        </p:nvGrpSpPr>
        <p:grpSpPr>
          <a:xfrm>
            <a:off x="6439694" y="903190"/>
            <a:ext cx="3612307" cy="5518482"/>
            <a:chOff x="6439694" y="903190"/>
            <a:chExt cx="3612307" cy="5518482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F2592F-5B17-74A9-2299-0D4F4A075944}"/>
                </a:ext>
              </a:extLst>
            </p:cNvPr>
            <p:cNvCxnSpPr/>
            <p:nvPr/>
          </p:nvCxnSpPr>
          <p:spPr>
            <a:xfrm>
              <a:off x="6439694" y="909585"/>
              <a:ext cx="0" cy="5512087"/>
            </a:xfrm>
            <a:prstGeom prst="line">
              <a:avLst/>
            </a:prstGeom>
            <a:ln w="762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03A92C0-94F3-368D-40C9-077106A56EBD}"/>
                </a:ext>
              </a:extLst>
            </p:cNvPr>
            <p:cNvCxnSpPr/>
            <p:nvPr/>
          </p:nvCxnSpPr>
          <p:spPr>
            <a:xfrm flipH="1">
              <a:off x="10024763" y="903190"/>
              <a:ext cx="27238" cy="4745355"/>
            </a:xfrm>
            <a:prstGeom prst="line">
              <a:avLst/>
            </a:prstGeom>
            <a:ln w="762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00CB0E4-D527-E819-6246-297F43C4A141}"/>
              </a:ext>
            </a:extLst>
          </p:cNvPr>
          <p:cNvGrpSpPr/>
          <p:nvPr/>
        </p:nvGrpSpPr>
        <p:grpSpPr>
          <a:xfrm>
            <a:off x="5957513" y="903190"/>
            <a:ext cx="3629975" cy="5470873"/>
            <a:chOff x="5957513" y="903190"/>
            <a:chExt cx="3629975" cy="5470873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3A66FC5-F9A4-E96D-37E4-E38BCCFED671}"/>
                </a:ext>
              </a:extLst>
            </p:cNvPr>
            <p:cNvCxnSpPr/>
            <p:nvPr/>
          </p:nvCxnSpPr>
          <p:spPr>
            <a:xfrm>
              <a:off x="5957513" y="908164"/>
              <a:ext cx="0" cy="5465899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FC1EA43-42FD-0083-1DA1-EFE81D0B9568}"/>
                </a:ext>
              </a:extLst>
            </p:cNvPr>
            <p:cNvCxnSpPr/>
            <p:nvPr/>
          </p:nvCxnSpPr>
          <p:spPr>
            <a:xfrm flipH="1">
              <a:off x="9554361" y="903190"/>
              <a:ext cx="33127" cy="48029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815554B-496D-076F-0F82-1B57F26A629F}"/>
              </a:ext>
            </a:extLst>
          </p:cNvPr>
          <p:cNvGrpSpPr/>
          <p:nvPr/>
        </p:nvGrpSpPr>
        <p:grpSpPr>
          <a:xfrm>
            <a:off x="5860341" y="4087367"/>
            <a:ext cx="5555017" cy="1618736"/>
            <a:chOff x="5860341" y="4087367"/>
            <a:chExt cx="5555017" cy="1618736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C9AF03F-BA7A-5FA4-94E3-1C9768C10843}"/>
                </a:ext>
              </a:extLst>
            </p:cNvPr>
            <p:cNvCxnSpPr/>
            <p:nvPr/>
          </p:nvCxnSpPr>
          <p:spPr>
            <a:xfrm flipH="1" flipV="1">
              <a:off x="5860341" y="5706103"/>
              <a:ext cx="568311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0D3F97A-D80C-AEF2-4119-F0D56E1029A1}"/>
                </a:ext>
              </a:extLst>
            </p:cNvPr>
            <p:cNvCxnSpPr/>
            <p:nvPr/>
          </p:nvCxnSpPr>
          <p:spPr>
            <a:xfrm flipH="1" flipV="1">
              <a:off x="9397560" y="4087367"/>
              <a:ext cx="19066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FCCA7FF-4A7A-9098-D371-E6BBB8EB79BD}"/>
                </a:ext>
              </a:extLst>
            </p:cNvPr>
            <p:cNvCxnSpPr/>
            <p:nvPr/>
          </p:nvCxnSpPr>
          <p:spPr>
            <a:xfrm flipH="1">
              <a:off x="9301124" y="4572704"/>
              <a:ext cx="211423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D332B40-C3AB-6791-1CF9-C16EAC6F3462}"/>
              </a:ext>
            </a:extLst>
          </p:cNvPr>
          <p:cNvGrpSpPr/>
          <p:nvPr/>
        </p:nvGrpSpPr>
        <p:grpSpPr>
          <a:xfrm>
            <a:off x="6042171" y="3933168"/>
            <a:ext cx="4157797" cy="1124162"/>
            <a:chOff x="6042171" y="3933168"/>
            <a:chExt cx="4157797" cy="1124162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63285F2-2159-6971-29E2-E8B4BC5EEB21}"/>
                </a:ext>
              </a:extLst>
            </p:cNvPr>
            <p:cNvCxnSpPr/>
            <p:nvPr/>
          </p:nvCxnSpPr>
          <p:spPr>
            <a:xfrm flipH="1">
              <a:off x="9477801" y="3933168"/>
              <a:ext cx="722167" cy="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D4DB82B-C9A8-B519-1A7E-C4C2D59FB00F}"/>
                </a:ext>
              </a:extLst>
            </p:cNvPr>
            <p:cNvCxnSpPr/>
            <p:nvPr/>
          </p:nvCxnSpPr>
          <p:spPr>
            <a:xfrm flipV="1">
              <a:off x="6353564" y="4405003"/>
              <a:ext cx="326116" cy="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D60DC8B-0DB3-33BE-6680-F6CD865B00E2}"/>
                </a:ext>
              </a:extLst>
            </p:cNvPr>
            <p:cNvCxnSpPr/>
            <p:nvPr/>
          </p:nvCxnSpPr>
          <p:spPr>
            <a:xfrm>
              <a:off x="6152594" y="4734009"/>
              <a:ext cx="995280" cy="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147BB94-9C97-2F6B-65EC-9976A4B8132D}"/>
                </a:ext>
              </a:extLst>
            </p:cNvPr>
            <p:cNvCxnSpPr/>
            <p:nvPr/>
          </p:nvCxnSpPr>
          <p:spPr>
            <a:xfrm>
              <a:off x="6042171" y="5057330"/>
              <a:ext cx="396051" cy="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11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98F7-9714-6FB8-9C2D-F512F9EB7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" y="109787"/>
            <a:ext cx="5137436" cy="1325563"/>
          </a:xfrm>
        </p:spPr>
        <p:txBody>
          <a:bodyPr/>
          <a:lstStyle/>
          <a:p>
            <a:r>
              <a:rPr lang="cs-CZ" dirty="0"/>
              <a:t>Úkol 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B1CD3-D719-5704-67AA-345B22BAC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08" y="1539206"/>
            <a:ext cx="6521315" cy="5318794"/>
          </a:xfrm>
        </p:spPr>
        <p:txBody>
          <a:bodyPr>
            <a:normAutofit/>
          </a:bodyPr>
          <a:lstStyle/>
          <a:p>
            <a:r>
              <a:rPr lang="cs-CZ" dirty="0"/>
              <a:t>Sv-1</a:t>
            </a:r>
          </a:p>
          <a:p>
            <a:pPr lvl="1"/>
            <a:r>
              <a:rPr lang="cs-CZ" sz="2200" i="1" dirty="0" err="1"/>
              <a:t>Pseudoclymenia</a:t>
            </a:r>
            <a:r>
              <a:rPr lang="cs-CZ" sz="2200" i="1" dirty="0"/>
              <a:t> </a:t>
            </a:r>
            <a:r>
              <a:rPr lang="cs-CZ" sz="2200" i="1" dirty="0" err="1"/>
              <a:t>pseudogoniatites</a:t>
            </a:r>
            <a:endParaRPr lang="cs-CZ" sz="2200" i="1" dirty="0"/>
          </a:p>
          <a:p>
            <a:pPr lvl="1"/>
            <a:r>
              <a:rPr lang="cs-CZ" sz="2200" i="1" dirty="0" err="1"/>
              <a:t>Pemoceras</a:t>
            </a:r>
            <a:r>
              <a:rPr lang="cs-CZ" sz="2200" i="1" dirty="0"/>
              <a:t> </a:t>
            </a:r>
            <a:r>
              <a:rPr lang="cs-CZ" sz="2200" i="1" dirty="0" err="1"/>
              <a:t>dorsatum</a:t>
            </a:r>
            <a:endParaRPr lang="cs-CZ" sz="2200" i="1" dirty="0"/>
          </a:p>
          <a:p>
            <a:pPr lvl="1"/>
            <a:r>
              <a:rPr lang="cs-CZ" sz="2200" i="1" dirty="0" err="1"/>
              <a:t>Sporadoceras</a:t>
            </a:r>
            <a:r>
              <a:rPr lang="cs-CZ" sz="2200" i="1" dirty="0"/>
              <a:t> </a:t>
            </a:r>
            <a:r>
              <a:rPr lang="cs-CZ" sz="2200" i="1" dirty="0" err="1"/>
              <a:t>muensteri</a:t>
            </a:r>
            <a:endParaRPr lang="cs-CZ" sz="2200" i="1" dirty="0"/>
          </a:p>
          <a:p>
            <a:r>
              <a:rPr lang="cs-CZ" dirty="0">
                <a:solidFill>
                  <a:srgbClr val="FF0000"/>
                </a:solidFill>
              </a:rPr>
              <a:t>Zóna – </a:t>
            </a:r>
            <a:r>
              <a:rPr lang="cs-CZ" i="1" dirty="0" err="1">
                <a:solidFill>
                  <a:srgbClr val="FF0000"/>
                </a:solidFill>
              </a:rPr>
              <a:t>Pseudoclymenia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pseudogoniatites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cs-CZ" dirty="0"/>
              <a:t>Sv-4:</a:t>
            </a:r>
          </a:p>
          <a:p>
            <a:pPr lvl="1"/>
            <a:r>
              <a:rPr lang="cs-CZ" sz="2200" i="1" dirty="0" err="1"/>
              <a:t>Prolobites</a:t>
            </a:r>
            <a:r>
              <a:rPr lang="cs-CZ" sz="2200" i="1" dirty="0"/>
              <a:t> </a:t>
            </a:r>
            <a:r>
              <a:rPr lang="cs-CZ" sz="2200" i="1" dirty="0" err="1"/>
              <a:t>delphinus</a:t>
            </a:r>
            <a:endParaRPr lang="cs-CZ" sz="2200" i="1" dirty="0"/>
          </a:p>
          <a:p>
            <a:pPr lvl="1"/>
            <a:r>
              <a:rPr lang="cs-CZ" sz="2200" i="1" dirty="0" err="1"/>
              <a:t>Sporadoceras</a:t>
            </a:r>
            <a:r>
              <a:rPr lang="cs-CZ" sz="2200" i="1" dirty="0"/>
              <a:t> </a:t>
            </a:r>
            <a:r>
              <a:rPr lang="cs-CZ" sz="2200" i="1" dirty="0" err="1"/>
              <a:t>muensteri</a:t>
            </a:r>
            <a:endParaRPr lang="cs-CZ" sz="2200" i="1" dirty="0"/>
          </a:p>
          <a:p>
            <a:r>
              <a:rPr lang="cs-CZ" sz="2600" dirty="0">
                <a:solidFill>
                  <a:srgbClr val="92D050"/>
                </a:solidFill>
              </a:rPr>
              <a:t>Zóna – </a:t>
            </a:r>
            <a:r>
              <a:rPr lang="cs-CZ" sz="2600" i="1" dirty="0" err="1">
                <a:solidFill>
                  <a:srgbClr val="92D050"/>
                </a:solidFill>
              </a:rPr>
              <a:t>Prolobites</a:t>
            </a:r>
            <a:r>
              <a:rPr lang="cs-CZ" sz="2600" i="1" dirty="0">
                <a:solidFill>
                  <a:srgbClr val="92D050"/>
                </a:solidFill>
              </a:rPr>
              <a:t> </a:t>
            </a:r>
            <a:r>
              <a:rPr lang="cs-CZ" sz="2600" i="1" dirty="0" err="1">
                <a:solidFill>
                  <a:srgbClr val="92D050"/>
                </a:solidFill>
              </a:rPr>
              <a:t>delphinus</a:t>
            </a:r>
            <a:endParaRPr lang="cs-CZ" sz="2600" i="1" dirty="0">
              <a:solidFill>
                <a:srgbClr val="92D05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EA6280-2C85-7A70-71F3-DBFE7C749C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64" y="58068"/>
            <a:ext cx="4873636" cy="674186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D78F8213-415B-D226-C3A6-9106D33A9A87}"/>
              </a:ext>
            </a:extLst>
          </p:cNvPr>
          <p:cNvGrpSpPr/>
          <p:nvPr/>
        </p:nvGrpSpPr>
        <p:grpSpPr>
          <a:xfrm>
            <a:off x="11758606" y="846012"/>
            <a:ext cx="318429" cy="3245345"/>
            <a:chOff x="8429625" y="420289"/>
            <a:chExt cx="370912" cy="378023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5456D60-61CC-C628-CA67-F59DD8DC22DD}"/>
                </a:ext>
              </a:extLst>
            </p:cNvPr>
            <p:cNvSpPr/>
            <p:nvPr/>
          </p:nvSpPr>
          <p:spPr>
            <a:xfrm>
              <a:off x="8429625" y="1933574"/>
              <a:ext cx="50006" cy="73342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D332F26-50F4-23D4-A8A1-B6C52078783A}"/>
                </a:ext>
              </a:extLst>
            </p:cNvPr>
            <p:cNvSpPr/>
            <p:nvPr/>
          </p:nvSpPr>
          <p:spPr>
            <a:xfrm>
              <a:off x="8610600" y="2519363"/>
              <a:ext cx="50006" cy="935831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EB0CAD6-9F78-665B-BAFE-87C919D2A0FE}"/>
                </a:ext>
              </a:extLst>
            </p:cNvPr>
            <p:cNvSpPr/>
            <p:nvPr/>
          </p:nvSpPr>
          <p:spPr>
            <a:xfrm>
              <a:off x="8754818" y="420289"/>
              <a:ext cx="45719" cy="378023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5CF786C-7E74-6167-17AD-FEBAB9AE5B5A}"/>
              </a:ext>
            </a:extLst>
          </p:cNvPr>
          <p:cNvSpPr/>
          <p:nvPr/>
        </p:nvSpPr>
        <p:spPr>
          <a:xfrm>
            <a:off x="8603826" y="1965273"/>
            <a:ext cx="1298545" cy="80954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BECBB24-F5FD-1276-EB37-564D92A50F3D}"/>
              </a:ext>
            </a:extLst>
          </p:cNvPr>
          <p:cNvGrpSpPr/>
          <p:nvPr/>
        </p:nvGrpSpPr>
        <p:grpSpPr>
          <a:xfrm>
            <a:off x="11599874" y="846012"/>
            <a:ext cx="516411" cy="3245345"/>
            <a:chOff x="8244731" y="420289"/>
            <a:chExt cx="601525" cy="378023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9697A6-3721-F9C1-ABAA-D829A3FD28A3}"/>
                </a:ext>
              </a:extLst>
            </p:cNvPr>
            <p:cNvSpPr/>
            <p:nvPr/>
          </p:nvSpPr>
          <p:spPr>
            <a:xfrm>
              <a:off x="8244731" y="420289"/>
              <a:ext cx="45719" cy="127924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92D050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9A13F39-8AD6-CFB9-9212-36727B0E5634}"/>
                </a:ext>
              </a:extLst>
            </p:cNvPr>
            <p:cNvSpPr/>
            <p:nvPr/>
          </p:nvSpPr>
          <p:spPr>
            <a:xfrm>
              <a:off x="8800537" y="420289"/>
              <a:ext cx="45719" cy="378023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DF1C76C7-CB8B-4D14-9DB2-837B1B64854A}"/>
              </a:ext>
            </a:extLst>
          </p:cNvPr>
          <p:cNvSpPr/>
          <p:nvPr/>
        </p:nvSpPr>
        <p:spPr>
          <a:xfrm>
            <a:off x="8603827" y="2652162"/>
            <a:ext cx="3526844" cy="122656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EDF932-C3B7-2BB6-93DE-910EC6BEA6A0}"/>
              </a:ext>
            </a:extLst>
          </p:cNvPr>
          <p:cNvSpPr/>
          <p:nvPr/>
        </p:nvSpPr>
        <p:spPr>
          <a:xfrm>
            <a:off x="8603826" y="837834"/>
            <a:ext cx="3512458" cy="1106409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18CF0D-7385-AE0A-8A31-DCF8FE14CBAF}"/>
              </a:ext>
            </a:extLst>
          </p:cNvPr>
          <p:cNvSpPr/>
          <p:nvPr/>
        </p:nvSpPr>
        <p:spPr>
          <a:xfrm>
            <a:off x="8603826" y="773505"/>
            <a:ext cx="1298546" cy="1170738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09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7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98F7-9714-6FB8-9C2D-F512F9EB7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" y="109787"/>
            <a:ext cx="5137436" cy="1325563"/>
          </a:xfrm>
        </p:spPr>
        <p:txBody>
          <a:bodyPr/>
          <a:lstStyle/>
          <a:p>
            <a:r>
              <a:rPr lang="cs-CZ" dirty="0"/>
              <a:t>Úkol 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B1CD3-D719-5704-67AA-345B22BAC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08" y="1539206"/>
            <a:ext cx="6521315" cy="5318794"/>
          </a:xfrm>
        </p:spPr>
        <p:txBody>
          <a:bodyPr>
            <a:normAutofit/>
          </a:bodyPr>
          <a:lstStyle/>
          <a:p>
            <a:endParaRPr lang="cs-CZ" sz="2600" dirty="0"/>
          </a:p>
          <a:p>
            <a:endParaRPr lang="cs-CZ" sz="2600" dirty="0"/>
          </a:p>
          <a:p>
            <a:r>
              <a:rPr lang="cs-CZ" sz="2600" dirty="0"/>
              <a:t>Proč nám zjištěné stáří sedí/nesedí mezi konodonty a </a:t>
            </a:r>
            <a:r>
              <a:rPr lang="cs-CZ" sz="2600" dirty="0" err="1"/>
              <a:t>ammonoidy</a:t>
            </a:r>
            <a:r>
              <a:rPr lang="cs-CZ" sz="2600" dirty="0"/>
              <a:t>? Která zonace dává přesnější výsledek?</a:t>
            </a:r>
          </a:p>
          <a:p>
            <a:pPr lvl="1"/>
            <a:endParaRPr lang="cs-CZ" sz="2200" dirty="0"/>
          </a:p>
          <a:p>
            <a:pPr lvl="1"/>
            <a:endParaRPr lang="cs-CZ" sz="2200" dirty="0"/>
          </a:p>
          <a:p>
            <a:pPr lvl="1"/>
            <a:r>
              <a:rPr lang="cs-CZ" sz="2200" dirty="0"/>
              <a:t>Eroze a redepozice, chyba ve vzorkování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EA6280-2C85-7A70-71F3-DBFE7C749C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64" y="58068"/>
            <a:ext cx="4873636" cy="674186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5CF786C-7E74-6167-17AD-FEBAB9AE5B5A}"/>
              </a:ext>
            </a:extLst>
          </p:cNvPr>
          <p:cNvSpPr/>
          <p:nvPr/>
        </p:nvSpPr>
        <p:spPr>
          <a:xfrm>
            <a:off x="8603826" y="1965273"/>
            <a:ext cx="1298545" cy="80954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18CF0D-7385-AE0A-8A31-DCF8FE14CBAF}"/>
              </a:ext>
            </a:extLst>
          </p:cNvPr>
          <p:cNvSpPr/>
          <p:nvPr/>
        </p:nvSpPr>
        <p:spPr>
          <a:xfrm>
            <a:off x="8603826" y="773505"/>
            <a:ext cx="1298546" cy="1170738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5D175B-7D6E-D140-FA6D-5F0FCA971EBA}"/>
              </a:ext>
            </a:extLst>
          </p:cNvPr>
          <p:cNvSpPr/>
          <p:nvPr/>
        </p:nvSpPr>
        <p:spPr>
          <a:xfrm>
            <a:off x="7305281" y="4104213"/>
            <a:ext cx="1298545" cy="21707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9A8C63-717A-9C83-3EDE-A33D6A9D57DA}"/>
              </a:ext>
            </a:extLst>
          </p:cNvPr>
          <p:cNvSpPr/>
          <p:nvPr/>
        </p:nvSpPr>
        <p:spPr>
          <a:xfrm>
            <a:off x="7305280" y="1171575"/>
            <a:ext cx="1298546" cy="526256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ABE3EA-D7A5-6E67-880C-44999B36DCCF}"/>
              </a:ext>
            </a:extLst>
          </p:cNvPr>
          <p:cNvSpPr/>
          <p:nvPr/>
        </p:nvSpPr>
        <p:spPr>
          <a:xfrm>
            <a:off x="8603827" y="2652162"/>
            <a:ext cx="3526844" cy="122656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48B61F-1ABC-4E53-6B3C-336719C7A404}"/>
              </a:ext>
            </a:extLst>
          </p:cNvPr>
          <p:cNvSpPr/>
          <p:nvPr/>
        </p:nvSpPr>
        <p:spPr>
          <a:xfrm>
            <a:off x="8603826" y="837834"/>
            <a:ext cx="3512458" cy="1106409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70C85D-F15B-1EFF-5F48-CAA89190A11E}"/>
              </a:ext>
            </a:extLst>
          </p:cNvPr>
          <p:cNvSpPr txBox="1"/>
          <p:nvPr/>
        </p:nvSpPr>
        <p:spPr>
          <a:xfrm>
            <a:off x="6719093" y="5004923"/>
            <a:ext cx="579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Sv-1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5E9C37-1A53-5BBC-41C3-506C11655603}"/>
              </a:ext>
            </a:extLst>
          </p:cNvPr>
          <p:cNvSpPr txBox="1"/>
          <p:nvPr/>
        </p:nvSpPr>
        <p:spPr>
          <a:xfrm>
            <a:off x="6725634" y="1250037"/>
            <a:ext cx="579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Sv-4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881C4F-15D2-7C90-E0F2-7492F3E397FA}"/>
              </a:ext>
            </a:extLst>
          </p:cNvPr>
          <p:cNvSpPr txBox="1"/>
          <p:nvPr/>
        </p:nvSpPr>
        <p:spPr>
          <a:xfrm>
            <a:off x="8077591" y="2528824"/>
            <a:ext cx="579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Sv-1</a:t>
            </a:r>
          </a:p>
        </p:txBody>
      </p:sp>
    </p:spTree>
    <p:extLst>
      <p:ext uri="{BB962C8B-B14F-4D97-AF65-F5344CB8AC3E}">
        <p14:creationId xmlns:p14="http://schemas.microsoft.com/office/powerpoint/2010/main" val="3792611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472C4-A901-1807-6D79-B1F15DDE6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Cvičení 04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76410D-431B-622F-658D-CE0A2E1A6F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Prekambrium</a:t>
            </a:r>
          </a:p>
        </p:txBody>
      </p:sp>
    </p:spTree>
    <p:extLst>
      <p:ext uri="{BB962C8B-B14F-4D97-AF65-F5344CB8AC3E}">
        <p14:creationId xmlns:p14="http://schemas.microsoft.com/office/powerpoint/2010/main" val="834071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B1CD3-D719-5704-67AA-345B22BAC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10" y="1585519"/>
            <a:ext cx="6737243" cy="516269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+mj-lt"/>
              </a:rPr>
              <a:t>Zakreslete:</a:t>
            </a:r>
          </a:p>
          <a:p>
            <a:pPr algn="just"/>
            <a:r>
              <a:rPr lang="cs-CZ" sz="2600" dirty="0">
                <a:latin typeface="+mj-lt"/>
              </a:rPr>
              <a:t>doby existence </a:t>
            </a:r>
            <a:r>
              <a:rPr lang="cs-CZ" sz="2600" dirty="0" err="1">
                <a:latin typeface="+mj-lt"/>
              </a:rPr>
              <a:t>superkontinentů</a:t>
            </a:r>
            <a:endParaRPr lang="cs-CZ" sz="2600" dirty="0">
              <a:latin typeface="+mj-lt"/>
            </a:endParaRPr>
          </a:p>
          <a:p>
            <a:pPr lvl="1" algn="just"/>
            <a:r>
              <a:rPr lang="cs-CZ" sz="2200" b="1" dirty="0">
                <a:latin typeface="+mj-lt"/>
              </a:rPr>
              <a:t>Columbie</a:t>
            </a:r>
            <a:r>
              <a:rPr lang="cs-CZ" sz="2200" dirty="0">
                <a:latin typeface="+mj-lt"/>
              </a:rPr>
              <a:t>/</a:t>
            </a:r>
            <a:r>
              <a:rPr lang="cs-CZ" sz="2200" dirty="0" err="1">
                <a:latin typeface="+mj-lt"/>
              </a:rPr>
              <a:t>Nuna</a:t>
            </a:r>
            <a:r>
              <a:rPr lang="cs-CZ" sz="2200" dirty="0">
                <a:latin typeface="+mj-lt"/>
              </a:rPr>
              <a:t>, </a:t>
            </a:r>
            <a:r>
              <a:rPr lang="cs-CZ" sz="2200" b="1" dirty="0" err="1">
                <a:latin typeface="+mj-lt"/>
              </a:rPr>
              <a:t>Rodinie</a:t>
            </a:r>
            <a:r>
              <a:rPr lang="cs-CZ" sz="2200" dirty="0">
                <a:latin typeface="+mj-lt"/>
              </a:rPr>
              <a:t>/</a:t>
            </a:r>
            <a:r>
              <a:rPr lang="cs-CZ" sz="2200" dirty="0" err="1">
                <a:latin typeface="+mj-lt"/>
              </a:rPr>
              <a:t>Protopangea</a:t>
            </a:r>
            <a:r>
              <a:rPr lang="cs-CZ" sz="2200" dirty="0">
                <a:latin typeface="+mj-lt"/>
              </a:rPr>
              <a:t>, </a:t>
            </a:r>
            <a:r>
              <a:rPr lang="cs-CZ" sz="2200" b="1" dirty="0" err="1">
                <a:latin typeface="+mj-lt"/>
              </a:rPr>
              <a:t>Pannotie</a:t>
            </a:r>
            <a:endParaRPr lang="cs-CZ" sz="2200" b="1" dirty="0">
              <a:latin typeface="+mj-lt"/>
            </a:endParaRPr>
          </a:p>
          <a:p>
            <a:pPr lvl="1" algn="just"/>
            <a:endParaRPr lang="cs-CZ" b="1" dirty="0">
              <a:latin typeface="+mj-lt"/>
            </a:endParaRPr>
          </a:p>
          <a:p>
            <a:pPr algn="just"/>
            <a:r>
              <a:rPr lang="cs-CZ" sz="2600" dirty="0">
                <a:latin typeface="+mj-lt"/>
              </a:rPr>
              <a:t>doby významných orogenezí</a:t>
            </a:r>
          </a:p>
          <a:p>
            <a:pPr lvl="1" algn="just"/>
            <a:r>
              <a:rPr lang="cs-CZ" sz="2200" b="1" dirty="0" err="1">
                <a:latin typeface="+mj-lt"/>
              </a:rPr>
              <a:t>svekofenská</a:t>
            </a:r>
            <a:r>
              <a:rPr lang="cs-CZ" sz="2200" dirty="0">
                <a:latin typeface="+mj-lt"/>
              </a:rPr>
              <a:t>, </a:t>
            </a:r>
            <a:r>
              <a:rPr lang="cs-CZ" sz="2200" b="1" dirty="0" err="1">
                <a:latin typeface="+mj-lt"/>
              </a:rPr>
              <a:t>greenvilská</a:t>
            </a:r>
            <a:r>
              <a:rPr lang="cs-CZ" sz="2200" dirty="0">
                <a:latin typeface="+mj-lt"/>
              </a:rPr>
              <a:t>, </a:t>
            </a:r>
            <a:r>
              <a:rPr lang="cs-CZ" sz="2200" b="1" dirty="0">
                <a:latin typeface="+mj-lt"/>
              </a:rPr>
              <a:t>kadomská</a:t>
            </a:r>
          </a:p>
          <a:p>
            <a:pPr lvl="1" algn="just"/>
            <a:endParaRPr lang="cs-CZ" dirty="0">
              <a:latin typeface="+mj-lt"/>
            </a:endParaRPr>
          </a:p>
          <a:p>
            <a:pPr algn="just"/>
            <a:r>
              <a:rPr lang="cs-CZ" sz="2600" dirty="0">
                <a:latin typeface="+mj-lt"/>
              </a:rPr>
              <a:t>hlavní doby ledové</a:t>
            </a:r>
          </a:p>
          <a:p>
            <a:pPr lvl="1" algn="just"/>
            <a:r>
              <a:rPr lang="cs-CZ" sz="2200" b="1" dirty="0">
                <a:latin typeface="+mj-lt"/>
              </a:rPr>
              <a:t>hurónská</a:t>
            </a:r>
            <a:r>
              <a:rPr lang="cs-CZ" sz="2200" dirty="0">
                <a:latin typeface="+mj-lt"/>
              </a:rPr>
              <a:t>, </a:t>
            </a:r>
            <a:r>
              <a:rPr lang="cs-CZ" sz="2200" b="1" dirty="0" err="1">
                <a:latin typeface="+mj-lt"/>
              </a:rPr>
              <a:t>sturtská</a:t>
            </a:r>
            <a:r>
              <a:rPr lang="cs-CZ" sz="2200" dirty="0">
                <a:latin typeface="+mj-lt"/>
              </a:rPr>
              <a:t>, </a:t>
            </a:r>
            <a:r>
              <a:rPr lang="cs-CZ" sz="2200" b="1" dirty="0" err="1">
                <a:latin typeface="+mj-lt"/>
              </a:rPr>
              <a:t>marinoanská</a:t>
            </a:r>
            <a:endParaRPr lang="cs-CZ" sz="2200" b="1" dirty="0">
              <a:latin typeface="+mj-lt"/>
            </a:endParaRPr>
          </a:p>
          <a:p>
            <a:pPr lvl="1" algn="just"/>
            <a:endParaRPr lang="cs-CZ" dirty="0">
              <a:latin typeface="+mj-lt"/>
            </a:endParaRPr>
          </a:p>
          <a:p>
            <a:pPr algn="just"/>
            <a:r>
              <a:rPr lang="cs-CZ" sz="2600" dirty="0">
                <a:latin typeface="+mj-lt"/>
              </a:rPr>
              <a:t>zásadní události ve vývoji života</a:t>
            </a:r>
            <a:endParaRPr lang="cs-CZ" sz="2600" b="1" dirty="0">
              <a:latin typeface="+mj-lt"/>
            </a:endParaRPr>
          </a:p>
          <a:p>
            <a:pPr lvl="1" algn="just"/>
            <a:r>
              <a:rPr lang="cs-CZ" sz="2200" dirty="0">
                <a:latin typeface="+mj-lt"/>
              </a:rPr>
              <a:t>nástup</a:t>
            </a:r>
            <a:r>
              <a:rPr lang="cs-CZ" sz="2200" b="1" dirty="0">
                <a:latin typeface="+mj-lt"/>
              </a:rPr>
              <a:t> bezjaderných </a:t>
            </a:r>
            <a:r>
              <a:rPr lang="cs-CZ" sz="2200" dirty="0">
                <a:latin typeface="+mj-lt"/>
              </a:rPr>
              <a:t>(</a:t>
            </a:r>
            <a:r>
              <a:rPr lang="cs-CZ" sz="2200" dirty="0" err="1">
                <a:latin typeface="+mj-lt"/>
              </a:rPr>
              <a:t>Prokaryota</a:t>
            </a:r>
            <a:r>
              <a:rPr lang="cs-CZ" sz="2200" dirty="0">
                <a:latin typeface="+mj-lt"/>
              </a:rPr>
              <a:t>), </a:t>
            </a:r>
            <a:r>
              <a:rPr lang="cs-CZ" sz="2200" b="1" dirty="0">
                <a:latin typeface="+mj-lt"/>
              </a:rPr>
              <a:t>jaderných </a:t>
            </a:r>
            <a:r>
              <a:rPr lang="cs-CZ" sz="2200" dirty="0">
                <a:latin typeface="+mj-lt"/>
              </a:rPr>
              <a:t>(Eukaryota) a </a:t>
            </a:r>
            <a:r>
              <a:rPr lang="cs-CZ" sz="2200" b="1" dirty="0">
                <a:latin typeface="+mj-lt"/>
              </a:rPr>
              <a:t>mnohobuněčných organismů</a:t>
            </a:r>
            <a:endParaRPr lang="cs-CZ" sz="2200" dirty="0">
              <a:latin typeface="+mj-lt"/>
            </a:endParaRPr>
          </a:p>
          <a:p>
            <a:pPr lvl="1" algn="just"/>
            <a:r>
              <a:rPr lang="cs-CZ" sz="2200" b="1" dirty="0">
                <a:latin typeface="+mj-lt"/>
              </a:rPr>
              <a:t>tvorba ozonové vrstvy</a:t>
            </a:r>
            <a:r>
              <a:rPr lang="cs-CZ" sz="2200" b="1" i="1" dirty="0">
                <a:latin typeface="+mj-lt"/>
              </a:rPr>
              <a:t>,</a:t>
            </a:r>
            <a:r>
              <a:rPr lang="cs-CZ" sz="2200" b="1" dirty="0">
                <a:latin typeface="+mj-lt"/>
              </a:rPr>
              <a:t> velká oxidační událost</a:t>
            </a:r>
            <a:r>
              <a:rPr lang="cs-CZ" sz="2200" dirty="0">
                <a:latin typeface="+mj-lt"/>
              </a:rPr>
              <a:t> (=Great </a:t>
            </a:r>
            <a:r>
              <a:rPr lang="cs-CZ" sz="2200" dirty="0" err="1">
                <a:latin typeface="+mj-lt"/>
              </a:rPr>
              <a:t>Oxidation</a:t>
            </a:r>
            <a:r>
              <a:rPr lang="cs-CZ" sz="2200" dirty="0">
                <a:latin typeface="+mj-lt"/>
              </a:rPr>
              <a:t> Event), </a:t>
            </a:r>
            <a:r>
              <a:rPr lang="cs-CZ" sz="2200" b="1" dirty="0">
                <a:latin typeface="+mj-lt"/>
              </a:rPr>
              <a:t>nejstarší doklady sexuální reprodukce</a:t>
            </a:r>
            <a:endParaRPr lang="cs-CZ" sz="2200" dirty="0"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9FE574-1567-0383-7107-F068E56AB1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440" y="-567"/>
            <a:ext cx="3003550" cy="67487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33DE5B4-43C2-4AFF-FCA9-B6B26401675A}"/>
              </a:ext>
            </a:extLst>
          </p:cNvPr>
          <p:cNvSpPr txBox="1">
            <a:spLocks/>
          </p:cNvSpPr>
          <p:nvPr/>
        </p:nvSpPr>
        <p:spPr>
          <a:xfrm>
            <a:off x="385010" y="109787"/>
            <a:ext cx="51374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Úkol 1.</a:t>
            </a:r>
          </a:p>
        </p:txBody>
      </p:sp>
    </p:spTree>
    <p:extLst>
      <p:ext uri="{BB962C8B-B14F-4D97-AF65-F5344CB8AC3E}">
        <p14:creationId xmlns:p14="http://schemas.microsoft.com/office/powerpoint/2010/main" val="3320200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B1CD3-D719-5704-67AA-345B22BAC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10" y="1585519"/>
            <a:ext cx="7962036" cy="51626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+mj-lt"/>
              </a:rPr>
              <a:t>Otázky:</a:t>
            </a: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arenR"/>
              <a:tabLst>
                <a:tab pos="947420" algn="l"/>
              </a:tabLst>
            </a:pP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Vysvětlete kdy, srážkou kterých kontinentů a </a:t>
            </a:r>
            <a:r>
              <a:rPr lang="cs-CZ" sz="1800" dirty="0" err="1">
                <a:effectLst/>
                <a:latin typeface="+mj-lt"/>
                <a:ea typeface="Arial" panose="020B0604020202020204" pitchFamily="34" charset="0"/>
              </a:rPr>
              <a:t>teránů</a:t>
            </a: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 a za vzniku kterého </a:t>
            </a:r>
            <a:r>
              <a:rPr lang="cs-CZ" sz="1800" dirty="0" err="1">
                <a:effectLst/>
                <a:latin typeface="+mj-lt"/>
                <a:ea typeface="Arial" panose="020B0604020202020204" pitchFamily="34" charset="0"/>
              </a:rPr>
              <a:t>superkontinentu</a:t>
            </a: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 došlo ke kadomské (=panafrické) orogenezi. </a:t>
            </a:r>
            <a:endParaRPr lang="cs-CZ" dirty="0">
              <a:latin typeface="+mj-lt"/>
            </a:endParaRP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arenR" startAt="2"/>
              <a:tabLst>
                <a:tab pos="947420" algn="l"/>
              </a:tabLst>
            </a:pP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V Brně a okolí vystupují na povrch možná nejlépe zachované pozůstatky kadomského pohoří na světě. O jaké horniny se jedná a jakým regionálně geologickým názvem se souhrnně označují?</a:t>
            </a:r>
            <a:endParaRPr lang="cs-CZ" dirty="0">
              <a:latin typeface="+mj-lt"/>
            </a:endParaRP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arenR" startAt="3"/>
              <a:tabLst>
                <a:tab pos="947420" algn="l"/>
              </a:tabLst>
            </a:pP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Uveďte místa nálezů </a:t>
            </a:r>
            <a:r>
              <a:rPr lang="cs-CZ" sz="1800" dirty="0" err="1">
                <a:effectLst/>
                <a:latin typeface="+mj-lt"/>
                <a:ea typeface="Arial" panose="020B0604020202020204" pitchFamily="34" charset="0"/>
              </a:rPr>
              <a:t>ediakarské</a:t>
            </a: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 bioty a představte několik typických zástupců. Doplňte obrázkem rekonstrukce života v </a:t>
            </a:r>
            <a:r>
              <a:rPr lang="cs-CZ" sz="1800" dirty="0" err="1">
                <a:effectLst/>
                <a:latin typeface="+mj-lt"/>
                <a:ea typeface="Arial" panose="020B0604020202020204" pitchFamily="34" charset="0"/>
              </a:rPr>
              <a:t>ediakarských</a:t>
            </a: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 mořích (použijte internet, uveďte zdroj).</a:t>
            </a:r>
            <a:endParaRPr lang="cs-CZ" dirty="0">
              <a:latin typeface="+mj-lt"/>
            </a:endParaRP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arenR" startAt="4"/>
              <a:tabLst>
                <a:tab pos="947420" algn="l"/>
              </a:tabLst>
            </a:pP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Významnými indexovými fosiliemi proterozoika jsou </a:t>
            </a:r>
            <a:r>
              <a:rPr lang="cs-CZ" sz="1800" dirty="0" err="1">
                <a:effectLst/>
                <a:latin typeface="+mj-lt"/>
                <a:ea typeface="Arial" panose="020B0604020202020204" pitchFamily="34" charset="0"/>
              </a:rPr>
              <a:t>Acritarcha</a:t>
            </a: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. K tabulce zakreslete jejich stratigrafický rozsah. K jaké vyšší taxonomické kategorii jsou </a:t>
            </a:r>
            <a:r>
              <a:rPr lang="cs-CZ" sz="1800" dirty="0" err="1">
                <a:effectLst/>
                <a:latin typeface="+mj-lt"/>
                <a:ea typeface="Arial" panose="020B0604020202020204" pitchFamily="34" charset="0"/>
              </a:rPr>
              <a:t>akritarchy</a:t>
            </a: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 řazeny?</a:t>
            </a:r>
          </a:p>
          <a:p>
            <a:pPr marL="342900" indent="-342900" algn="just">
              <a:spcAft>
                <a:spcPts val="1200"/>
              </a:spcAft>
              <a:buFont typeface="+mj-lt"/>
              <a:buAutoNum type="arabicParenR" startAt="4"/>
              <a:tabLst>
                <a:tab pos="947420" algn="l"/>
              </a:tabLst>
            </a:pP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Vlastními slovy popište, jak si vysvětlujete vznik páskovaných železných rud (BIF, </a:t>
            </a:r>
            <a:r>
              <a:rPr lang="cs-CZ" sz="1800" dirty="0" err="1">
                <a:effectLst/>
                <a:latin typeface="+mj-lt"/>
                <a:ea typeface="Arial" panose="020B0604020202020204" pitchFamily="34" charset="0"/>
              </a:rPr>
              <a:t>Banded</a:t>
            </a: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 Iron </a:t>
            </a:r>
            <a:r>
              <a:rPr lang="cs-CZ" sz="1800" dirty="0" err="1">
                <a:effectLst/>
                <a:latin typeface="+mj-lt"/>
                <a:ea typeface="Arial" panose="020B0604020202020204" pitchFamily="34" charset="0"/>
              </a:rPr>
              <a:t>Formation</a:t>
            </a:r>
            <a:r>
              <a:rPr lang="cs-CZ" sz="1800" dirty="0">
                <a:effectLst/>
                <a:latin typeface="+mj-lt"/>
                <a:ea typeface="Arial" panose="020B0604020202020204" pitchFamily="34" charset="0"/>
              </a:rPr>
              <a:t>). K tabulce zakreslete hlavní období vzniku těchto vrstev.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9FE574-1567-0383-7107-F068E56AB1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440" y="-567"/>
            <a:ext cx="3003550" cy="67487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33DE5B4-43C2-4AFF-FCA9-B6B26401675A}"/>
              </a:ext>
            </a:extLst>
          </p:cNvPr>
          <p:cNvSpPr txBox="1">
            <a:spLocks/>
          </p:cNvSpPr>
          <p:nvPr/>
        </p:nvSpPr>
        <p:spPr>
          <a:xfrm>
            <a:off x="385010" y="109787"/>
            <a:ext cx="51374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Úkol 2.</a:t>
            </a:r>
          </a:p>
        </p:txBody>
      </p:sp>
    </p:spTree>
    <p:extLst>
      <p:ext uri="{BB962C8B-B14F-4D97-AF65-F5344CB8AC3E}">
        <p14:creationId xmlns:p14="http://schemas.microsoft.com/office/powerpoint/2010/main" val="4159394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4.5 Billion Years in 1 Hour">
            <a:hlinkClick r:id="" action="ppaction://media"/>
            <a:extLst>
              <a:ext uri="{FF2B5EF4-FFF2-40B4-BE49-F238E27FC236}">
                <a16:creationId xmlns:a16="http://schemas.microsoft.com/office/drawing/2014/main" id="{E16438B2-F132-04D4-365E-76547C5D863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45678" y="1180306"/>
            <a:ext cx="7961312" cy="449738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33DE5B4-43C2-4AFF-FCA9-B6B26401675A}"/>
              </a:ext>
            </a:extLst>
          </p:cNvPr>
          <p:cNvSpPr txBox="1">
            <a:spLocks/>
          </p:cNvSpPr>
          <p:nvPr/>
        </p:nvSpPr>
        <p:spPr>
          <a:xfrm>
            <a:off x="385010" y="118176"/>
            <a:ext cx="51374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Bonus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875453-826A-E3AE-0263-35646474921F}"/>
              </a:ext>
            </a:extLst>
          </p:cNvPr>
          <p:cNvSpPr txBox="1">
            <a:spLocks/>
          </p:cNvSpPr>
          <p:nvPr/>
        </p:nvSpPr>
        <p:spPr>
          <a:xfrm>
            <a:off x="385010" y="2041037"/>
            <a:ext cx="3356480" cy="2775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cs-CZ" sz="1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4.5 </a:t>
            </a:r>
            <a:r>
              <a:rPr lang="cs-CZ" sz="18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Billion</a:t>
            </a:r>
            <a:r>
              <a:rPr lang="cs-CZ" sz="1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Years</a:t>
            </a:r>
            <a:r>
              <a:rPr lang="cs-CZ" sz="1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in 1 </a:t>
            </a:r>
            <a:r>
              <a:rPr lang="cs-CZ" sz="18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Hour</a:t>
            </a:r>
            <a:endParaRPr lang="cs-CZ" sz="1800" b="1" dirty="0">
              <a:effectLst/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1800" b="1" dirty="0"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sz="1800" b="1" dirty="0">
                <a:latin typeface="Calibri Light" panose="020F0302020204030204" pitchFamily="34" charset="0"/>
                <a:ea typeface="Calibri" panose="020F0502020204030204" pitchFamily="34" charset="0"/>
              </a:rPr>
              <a:t>Podívejte se na následující video -&gt;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1800" b="1" dirty="0"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Jaké hlavní poznatky a pocity je možno si z videa odnést? Jak se video váže k probíranému tématu?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746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347</Words>
  <Application>Microsoft Office PowerPoint</Application>
  <PresentationFormat>Widescreen</PresentationFormat>
  <Paragraphs>67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Cvičení 03</vt:lpstr>
      <vt:lpstr>Úkol 1.</vt:lpstr>
      <vt:lpstr>Úkol 2.</vt:lpstr>
      <vt:lpstr>Úkol 3.</vt:lpstr>
      <vt:lpstr>Cvičení 04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Štěpán Damborský</dc:creator>
  <cp:lastModifiedBy>Štěpán Damborský</cp:lastModifiedBy>
  <cp:revision>2</cp:revision>
  <dcterms:created xsi:type="dcterms:W3CDTF">2024-03-12T11:41:45Z</dcterms:created>
  <dcterms:modified xsi:type="dcterms:W3CDTF">2024-03-12T14:36:07Z</dcterms:modified>
</cp:coreProperties>
</file>