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93" r:id="rId4"/>
    <p:sldId id="294" r:id="rId5"/>
    <p:sldId id="295" r:id="rId6"/>
    <p:sldId id="299" r:id="rId7"/>
    <p:sldId id="300" r:id="rId8"/>
    <p:sldId id="290" r:id="rId9"/>
    <p:sldId id="303" r:id="rId10"/>
    <p:sldId id="311" r:id="rId11"/>
    <p:sldId id="312" r:id="rId12"/>
    <p:sldId id="318" r:id="rId13"/>
    <p:sldId id="314" r:id="rId14"/>
    <p:sldId id="315" r:id="rId15"/>
    <p:sldId id="319" r:id="rId16"/>
    <p:sldId id="304" r:id="rId17"/>
    <p:sldId id="28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E66A-A486-2B98-CF4A-C8BE6C199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8C759-349A-EEEC-2C9E-4414C6EF7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03E21-533E-3296-9BF4-70EEB06F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C503-1032-D460-909D-07DA7BB4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175CE-81B9-5EB7-9400-3D0D8EF6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5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6362-7150-6C27-A995-9DF35950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C62E9-9949-FE52-DC69-FDAB9C093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54CF4-A63E-DA2E-F9D1-7963F55A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4E634-52EF-4D9B-C94D-68466317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744F3-C6AB-57FD-C19F-E82F50FA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47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B3FB7-FA84-F237-1E42-69299F69C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751B4-75C1-C324-F50F-17FB5ACA4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7CE30-4C51-746C-E80D-2F673863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678AA-DEC2-FE40-4EBF-EB8887EB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3A70F-6E38-1CEE-5CD0-05132400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84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3854-B7CD-1C96-7A97-324ACB97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0098-41CE-59FC-EB14-1F8C2B91D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240B8-51B4-37D3-CF86-AB0E617F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C991-3703-6E86-1B3E-29C4EF2A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4FA9B-06A9-6569-1D56-082A1CF9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56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702A-E32C-3D1B-FE5A-06661DDC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2D8C-6161-B70B-5ECD-0DCE2DFC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C836-2249-E4E5-AD52-EC8C3C32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67ED6-D826-97FB-DAB7-41FAFE34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F37B-1BFC-A6B5-781D-74D887F1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63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6EBF-B967-CDF0-496C-8036A1E0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87551-4A64-7DC2-643F-2B0629AF5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FA2BC-824B-245A-87CC-FA051BFA1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9E9C8-EF4B-275D-3F87-C72C2D62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A36B4-A448-0060-A4A8-02F015C4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DB752-1149-462B-0B20-FF09C9A8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54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8DBD-9BDC-9C1F-B95C-7141A10B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53DFF-00A2-0689-C5CD-9EBDFEB0F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4DB82-58AA-319D-0A4A-5CF4AD625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78FF5-F69A-7264-5B95-C2AB148BF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6818B-D9D9-341D-1BB9-972A1654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16CD6-E643-67D9-8127-6AF798FE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A618B-4610-3AE8-0C40-8F9F9E6E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941B4-7E27-E8EB-3C96-8BF34CAE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7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C25A4-2A82-87F4-1F51-341FAEE2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8B61D-8FAF-27A5-30C3-AD9A8B42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1210E-1263-E5B0-9548-39F473B8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CFE4D-8E59-181E-13A9-BB23C70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5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6B320-E6B8-6E48-CCA3-BA98773A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12BB8-653A-6649-5CFC-145E8770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3ECF1-03E9-21E1-BF15-A2879740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8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61C2-DC82-C13B-EF7A-4D897337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D424E-730F-A928-FAE1-6862EFCB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0B454-CEC2-99C3-1371-AE32C4E5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61B2A-EC2C-B06D-FDAB-291FFFA8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65A75-1AD5-9D43-B3FC-F1367FB5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22993-D7BA-B4D8-9AA7-DA8ECAA4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8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73AC-C3E7-74C4-0C59-8638DE5B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106C6-93C8-057A-2861-53B1AC7B1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F9B10-9B7F-DF64-48C5-143DF5835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0E1F-12AE-0563-78BD-2E294029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DE71-A632-3905-2A29-033E8D2A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04ECA-908F-AC91-7D12-F487EC22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03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643D0C-AA58-79C3-0D69-53D630F2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DCCFA-9B76-E0B8-0928-AFEA00392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B7CDF-8297-A2B8-42E3-C6ABC74D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4F59-33F7-46F2-8FCC-7EBB9A93181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8B41-8ECC-3825-40EA-35514C9C4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20B08-3AF7-F0FB-B044-2AA4B5EA0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76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s12542-014-0234-4" TargetMode="External"/><Relationship Id="rId5" Type="http://schemas.openxmlformats.org/officeDocument/2006/relationships/hyperlink" Target="http://www.geology.cz/bulletin/fulltext/1568_Storch_151201.pdf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esmir.cz/cz/casopis/archiv-casopisu/2004/cislo-2/barrandienske-rudy-zelezite-kremeny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logy.cz/bulletin/fulltext/bullgeosci200803327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s://vesmir.cz/cz/casopis/archiv-casopisu/1994/cislo-11/devonsky-utes-koneprus.html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://www.geology.cz/bulletin/fulltext/1336_F-F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03101821830227X?via%3Dihub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://www.jgeosci.org/content/JCGS1995_4__chlupac2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ature.com/articles/s41477-018-0140-y" TargetMode="External"/><Relationship Id="rId4" Type="http://schemas.openxmlformats.org/officeDocument/2006/relationships/hyperlink" Target="https://vesmir.cz/cz/on-line-clanky/2018/04/ceska-zkamenelina-prepisuje-vnimani-dejin-2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A696BBE7-AB7F-B6B1-0CFA-994ACADFFD3B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820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G3061: Historická a stratigrafická geologie – 7. cvičení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B81BBA2-7854-657D-92E7-0B24393528B4}"/>
              </a:ext>
            </a:extLst>
          </p:cNvPr>
          <p:cNvSpPr txBox="1">
            <a:spLocks/>
          </p:cNvSpPr>
          <p:nvPr/>
        </p:nvSpPr>
        <p:spPr>
          <a:xfrm>
            <a:off x="0" y="3219734"/>
            <a:ext cx="12192000" cy="10648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Pozdní paleozoikum</a:t>
            </a:r>
          </a:p>
        </p:txBody>
      </p:sp>
    </p:spTree>
    <p:extLst>
      <p:ext uri="{BB962C8B-B14F-4D97-AF65-F5344CB8AC3E}">
        <p14:creationId xmlns:p14="http://schemas.microsoft.com/office/powerpoint/2010/main" val="246464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9181"/>
            <a:ext cx="3112168" cy="1325563"/>
          </a:xfrm>
        </p:spPr>
        <p:txBody>
          <a:bodyPr/>
          <a:lstStyle/>
          <a:p>
            <a:r>
              <a:rPr lang="cs-CZ" b="1" dirty="0"/>
              <a:t>Trilobitové břidlice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56" y="2434778"/>
            <a:ext cx="32489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+mj-lt"/>
              </a:rPr>
              <a:t>Hojné ukládání trilobitů v břidlicích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</a:rPr>
              <a:t>Kambrium</a:t>
            </a:r>
          </a:p>
        </p:txBody>
      </p:sp>
      <p:pic>
        <p:nvPicPr>
          <p:cNvPr id="6146" name="Picture 2" descr="Geopark Barrandien - průvodce">
            <a:extLst>
              <a:ext uri="{FF2B5EF4-FFF2-40B4-BE49-F238E27FC236}">
                <a16:creationId xmlns:a16="http://schemas.microsoft.com/office/drawing/2014/main" id="{A1C2473F-058F-EFBA-973C-9836E10B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41" y="456405"/>
            <a:ext cx="4670558" cy="28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2F250-60D1-5715-692E-946B63B05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94" y="1055819"/>
            <a:ext cx="4272502" cy="4548147"/>
          </a:xfrm>
          <a:prstGeom prst="rect">
            <a:avLst/>
          </a:prstGeom>
        </p:spPr>
      </p:pic>
      <p:pic>
        <p:nvPicPr>
          <p:cNvPr id="6148" name="Picture 4" descr="SALE TRILOBITES - Fossilsforsale.co.uk">
            <a:extLst>
              <a:ext uri="{FF2B5EF4-FFF2-40B4-BE49-F238E27FC236}">
                <a16:creationId xmlns:a16="http://schemas.microsoft.com/office/drawing/2014/main" id="{9EACDA14-10E8-57DB-B840-81F78C9F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41" y="3626129"/>
            <a:ext cx="4670558" cy="28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06106-EA3A-4CCC-CD47-7DBCB51A5185}"/>
              </a:ext>
            </a:extLst>
          </p:cNvPr>
          <p:cNvSpPr txBox="1"/>
          <p:nvPr/>
        </p:nvSpPr>
        <p:spPr>
          <a:xfrm>
            <a:off x="8395749" y="5603965"/>
            <a:ext cx="366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Ptychoparia</a:t>
            </a:r>
            <a:r>
              <a:rPr lang="cs-CZ" i="1" dirty="0"/>
              <a:t> </a:t>
            </a:r>
            <a:r>
              <a:rPr lang="cs-CZ" i="1" dirty="0" err="1"/>
              <a:t>dubinka</a:t>
            </a:r>
            <a:r>
              <a:rPr lang="cs-CZ" i="1" dirty="0"/>
              <a:t> </a:t>
            </a:r>
            <a:r>
              <a:rPr lang="cs-CZ" dirty="0"/>
              <a:t>Kordule, 2006</a:t>
            </a:r>
          </a:p>
        </p:txBody>
      </p:sp>
      <p:pic>
        <p:nvPicPr>
          <p:cNvPr id="6152" name="Picture 8" descr="Trilobite, illustration - Stock Image - C022/9444 - Science Photo Library">
            <a:extLst>
              <a:ext uri="{FF2B5EF4-FFF2-40B4-BE49-F238E27FC236}">
                <a16:creationId xmlns:a16="http://schemas.microsoft.com/office/drawing/2014/main" id="{6959D300-8E92-9B26-2FD9-544B5320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8504" flipH="1">
            <a:off x="762416" y="4393230"/>
            <a:ext cx="1365650" cy="196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D964B4-CC07-E307-C4AE-C15811E1AD5C}"/>
              </a:ext>
            </a:extLst>
          </p:cNvPr>
          <p:cNvSpPr txBox="1"/>
          <p:nvPr/>
        </p:nvSpPr>
        <p:spPr>
          <a:xfrm>
            <a:off x="3227846" y="3290572"/>
            <a:ext cx="366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Skryjské břidlice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5371E-9904-B0EF-44A4-BC52883BF848}"/>
              </a:ext>
            </a:extLst>
          </p:cNvPr>
          <p:cNvSpPr txBox="1"/>
          <p:nvPr/>
        </p:nvSpPr>
        <p:spPr>
          <a:xfrm>
            <a:off x="3227846" y="6503596"/>
            <a:ext cx="366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Život v kambriu</a:t>
            </a:r>
          </a:p>
        </p:txBody>
      </p:sp>
    </p:spTree>
    <p:extLst>
      <p:ext uri="{BB962C8B-B14F-4D97-AF65-F5344CB8AC3E}">
        <p14:creationId xmlns:p14="http://schemas.microsoft.com/office/powerpoint/2010/main" val="3984104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5" y="227805"/>
            <a:ext cx="3333750" cy="1325563"/>
          </a:xfrm>
        </p:spPr>
        <p:txBody>
          <a:bodyPr/>
          <a:lstStyle/>
          <a:p>
            <a:r>
              <a:rPr lang="cs-CZ" b="1" dirty="0"/>
              <a:t>Graptolitové břidlice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5" y="2729985"/>
            <a:ext cx="3997010" cy="195624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+mj-lt"/>
              </a:rPr>
              <a:t>Rozmach graptolitů – hojné ukládání v břidlicích</a:t>
            </a:r>
          </a:p>
          <a:p>
            <a:pPr marL="0" indent="0">
              <a:buNone/>
            </a:pPr>
            <a:r>
              <a:rPr lang="cs-CZ" sz="2400" dirty="0">
                <a:latin typeface="+mj-lt"/>
              </a:rPr>
              <a:t>Ordovik, </a:t>
            </a:r>
            <a:r>
              <a:rPr lang="cs-CZ" sz="2400" b="1" dirty="0">
                <a:latin typeface="+mj-lt"/>
              </a:rPr>
              <a:t>silur</a:t>
            </a:r>
          </a:p>
        </p:txBody>
      </p:sp>
      <p:pic>
        <p:nvPicPr>
          <p:cNvPr id="5122" name="Picture 2" descr="The graptolites and their fragments in the black shale of the Wufeng... |  Download Scientific Diagram">
            <a:extLst>
              <a:ext uri="{FF2B5EF4-FFF2-40B4-BE49-F238E27FC236}">
                <a16:creationId xmlns:a16="http://schemas.microsoft.com/office/drawing/2014/main" id="{08891CB3-BC14-286E-5167-482C1B66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6" y="840412"/>
            <a:ext cx="3714669" cy="247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igure 2">
            <a:extLst>
              <a:ext uri="{FF2B5EF4-FFF2-40B4-BE49-F238E27FC236}">
                <a16:creationId xmlns:a16="http://schemas.microsoft.com/office/drawing/2014/main" id="{0669224F-27C6-215E-9495-12E54024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6" y="3429000"/>
            <a:ext cx="4278915" cy="31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AB7CE-E1F1-D709-E937-73035A4E8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790575"/>
            <a:ext cx="2741199" cy="5835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CC970-0339-5319-D1A6-1A67429B0A97}"/>
              </a:ext>
            </a:extLst>
          </p:cNvPr>
          <p:cNvSpPr txBox="1"/>
          <p:nvPr/>
        </p:nvSpPr>
        <p:spPr>
          <a:xfrm>
            <a:off x="4029075" y="6548484"/>
            <a:ext cx="3895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Coronograptus</a:t>
            </a:r>
            <a:r>
              <a:rPr lang="cs-CZ" i="1" dirty="0"/>
              <a:t> </a:t>
            </a:r>
            <a:r>
              <a:rPr lang="cs-CZ" i="1" dirty="0" err="1"/>
              <a:t>cyphus</a:t>
            </a:r>
            <a:r>
              <a:rPr lang="cs-CZ" dirty="0"/>
              <a:t> </a:t>
            </a:r>
            <a:r>
              <a:rPr lang="cs-CZ" dirty="0" err="1"/>
              <a:t>Lapworth</a:t>
            </a:r>
            <a:r>
              <a:rPr lang="cs-CZ" dirty="0"/>
              <a:t>, 1876)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A734E-97C9-3D25-D272-740451688588}"/>
              </a:ext>
            </a:extLst>
          </p:cNvPr>
          <p:cNvSpPr txBox="1"/>
          <p:nvPr/>
        </p:nvSpPr>
        <p:spPr>
          <a:xfrm>
            <a:off x="4648201" y="0"/>
            <a:ext cx="634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http://www.geology.cz/bulletin/fulltext/1568_Storch_151201.pdf</a:t>
            </a:r>
            <a:r>
              <a:rPr lang="cs-CZ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3858D-07BE-10B5-2586-9A823ADDCF07}"/>
              </a:ext>
            </a:extLst>
          </p:cNvPr>
          <p:cNvSpPr txBox="1"/>
          <p:nvPr/>
        </p:nvSpPr>
        <p:spPr>
          <a:xfrm>
            <a:off x="4648201" y="365380"/>
            <a:ext cx="615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https://link.springer.com/article/10.1007/s12542-014-0234-4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169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1" y="116681"/>
            <a:ext cx="5600700" cy="1325563"/>
          </a:xfrm>
        </p:spPr>
        <p:txBody>
          <a:bodyPr/>
          <a:lstStyle/>
          <a:p>
            <a:r>
              <a:rPr lang="cs-CZ" b="1" dirty="0"/>
              <a:t>Oolitické (železné) rudy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42" y="2257425"/>
            <a:ext cx="7589440" cy="155263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+mj-lt"/>
              </a:rPr>
              <a:t>Sedimentární železné rudy - </a:t>
            </a:r>
            <a:r>
              <a:rPr lang="cs-CZ" sz="2400" dirty="0" err="1">
                <a:latin typeface="+mj-lt"/>
              </a:rPr>
              <a:t>ooidy</a:t>
            </a:r>
            <a:endParaRPr lang="cs-CZ" sz="2400" dirty="0">
              <a:latin typeface="+mj-lt"/>
            </a:endParaRPr>
          </a:p>
          <a:p>
            <a:pPr marL="0" indent="0">
              <a:buNone/>
            </a:pPr>
            <a:r>
              <a:rPr lang="cs-CZ" sz="2400" dirty="0" err="1">
                <a:latin typeface="+mj-lt"/>
              </a:rPr>
              <a:t>Barrandien</a:t>
            </a:r>
            <a:r>
              <a:rPr lang="cs-CZ" sz="2400" dirty="0">
                <a:latin typeface="+mj-lt"/>
              </a:rPr>
              <a:t> – </a:t>
            </a:r>
            <a:r>
              <a:rPr lang="cs-CZ" sz="2400" dirty="0" err="1">
                <a:latin typeface="+mj-lt"/>
              </a:rPr>
              <a:t>šářecké</a:t>
            </a:r>
            <a:r>
              <a:rPr lang="cs-CZ" sz="2400" dirty="0">
                <a:latin typeface="+mj-lt"/>
              </a:rPr>
              <a:t> souvrství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</a:rPr>
              <a:t>Ordovik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1BDB3-26BD-B20E-17B1-85F6DC72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1" y="3810057"/>
            <a:ext cx="7343612" cy="2839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53D8B-96A6-B118-C21D-519C8ABB8D47}"/>
              </a:ext>
            </a:extLst>
          </p:cNvPr>
          <p:cNvSpPr txBox="1"/>
          <p:nvPr/>
        </p:nvSpPr>
        <p:spPr>
          <a:xfrm>
            <a:off x="153271" y="1175703"/>
            <a:ext cx="9801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https://vesmir.cz/cz/casopis/archiv-casopisu/2004/cislo-2/barrandienske-rudy-zelezite-kremeny.html</a:t>
            </a:r>
            <a:r>
              <a:rPr lang="cs-CZ" dirty="0"/>
              <a:t> </a:t>
            </a:r>
          </a:p>
        </p:txBody>
      </p:sp>
      <p:pic>
        <p:nvPicPr>
          <p:cNvPr id="4098" name="Picture 2" descr="Lom Ejpovice - oolitická Fe ruda - šárecké souvrství ...">
            <a:extLst>
              <a:ext uri="{FF2B5EF4-FFF2-40B4-BE49-F238E27FC236}">
                <a16:creationId xmlns:a16="http://schemas.microsoft.com/office/drawing/2014/main" id="{168AED31-9183-3B7B-B004-9521DE81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48" y="1952625"/>
            <a:ext cx="4336881" cy="46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692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48742"/>
            <a:ext cx="4895850" cy="1325563"/>
          </a:xfrm>
        </p:spPr>
        <p:txBody>
          <a:bodyPr/>
          <a:lstStyle/>
          <a:p>
            <a:r>
              <a:rPr lang="cs-CZ" b="1" dirty="0" err="1"/>
              <a:t>Ortocerové</a:t>
            </a:r>
            <a:r>
              <a:rPr lang="cs-CZ" b="1" dirty="0"/>
              <a:t> vápence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383731"/>
            <a:ext cx="5705475" cy="221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latin typeface="+mj-lt"/>
              </a:rPr>
              <a:t>Cephalopodové</a:t>
            </a:r>
            <a:r>
              <a:rPr lang="cs-CZ" sz="2400" dirty="0">
                <a:latin typeface="+mj-lt"/>
              </a:rPr>
              <a:t> vápence</a:t>
            </a:r>
          </a:p>
          <a:p>
            <a:pPr marL="0" indent="0">
              <a:buNone/>
            </a:pPr>
            <a:r>
              <a:rPr lang="cs-CZ" sz="2400" i="1" dirty="0" err="1">
                <a:latin typeface="+mj-lt"/>
              </a:rPr>
              <a:t>Orthoceras</a:t>
            </a:r>
            <a:r>
              <a:rPr lang="cs-CZ" sz="2400" dirty="0">
                <a:latin typeface="+mj-lt"/>
              </a:rPr>
              <a:t> – dlouhá rovná schránka</a:t>
            </a:r>
          </a:p>
          <a:p>
            <a:pPr marL="0" indent="0">
              <a:buNone/>
            </a:pPr>
            <a:r>
              <a:rPr lang="cs-CZ" sz="2400" dirty="0">
                <a:latin typeface="+mj-lt"/>
              </a:rPr>
              <a:t>Usměrnění proudem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</a:rPr>
              <a:t>Ordovik, silur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AE4924EB-331F-868F-3DCF-DECA3E4AAA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E1BA15-1525-D9CD-9B10-9DCF1EF8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5" y="200249"/>
            <a:ext cx="4410075" cy="3307556"/>
          </a:xfrm>
          <a:prstGeom prst="rect">
            <a:avLst/>
          </a:prstGeom>
        </p:spPr>
      </p:pic>
      <p:pic>
        <p:nvPicPr>
          <p:cNvPr id="3084" name="Picture 12" descr="Orthoceras Images – Browse 137 Stock Photos, Vectors, and Video | Adobe  Stock">
            <a:extLst>
              <a:ext uri="{FF2B5EF4-FFF2-40B4-BE49-F238E27FC236}">
                <a16:creationId xmlns:a16="http://schemas.microsoft.com/office/drawing/2014/main" id="{BB8AEBC2-2218-EAF0-1DE1-C9C4FD9AB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8" b="19442"/>
          <a:stretch/>
        </p:blipFill>
        <p:spPr bwMode="auto">
          <a:xfrm>
            <a:off x="3557587" y="3581400"/>
            <a:ext cx="7129463" cy="29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91BCA-F975-4F48-A6C6-63B0ABBB6186}"/>
              </a:ext>
            </a:extLst>
          </p:cNvPr>
          <p:cNvSpPr txBox="1"/>
          <p:nvPr/>
        </p:nvSpPr>
        <p:spPr>
          <a:xfrm>
            <a:off x="238124" y="1004973"/>
            <a:ext cx="6638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http://www.geology.cz/bulletin/fulltext/bullgeosci200803327.pdf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97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792096"/>
          </a:xfrm>
        </p:spPr>
        <p:txBody>
          <a:bodyPr/>
          <a:lstStyle/>
          <a:p>
            <a:r>
              <a:rPr lang="cs-CZ" b="1" dirty="0"/>
              <a:t>Útesové vápence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32" y="1752177"/>
            <a:ext cx="4857750" cy="2175669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+mj-lt"/>
              </a:rPr>
              <a:t>Nárusty schránek koloniálních a útesotvorných organismů</a:t>
            </a:r>
          </a:p>
          <a:p>
            <a:pPr marL="0" indent="0">
              <a:buNone/>
            </a:pPr>
            <a:r>
              <a:rPr lang="cs-CZ" sz="2400" dirty="0">
                <a:latin typeface="+mj-lt"/>
              </a:rPr>
              <a:t>Koráli, mechovky, </a:t>
            </a:r>
            <a:r>
              <a:rPr lang="cs-CZ" sz="2400" dirty="0" err="1">
                <a:latin typeface="+mj-lt"/>
              </a:rPr>
              <a:t>krinoidi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stromatopory</a:t>
            </a:r>
            <a:endParaRPr lang="cs-CZ" sz="2400" dirty="0">
              <a:latin typeface="+mj-lt"/>
            </a:endParaRPr>
          </a:p>
          <a:p>
            <a:pPr marL="0" indent="0">
              <a:buNone/>
            </a:pPr>
            <a:r>
              <a:rPr lang="cs-CZ" sz="2400" b="1" dirty="0">
                <a:latin typeface="+mj-lt"/>
              </a:rPr>
              <a:t>Devon</a:t>
            </a:r>
          </a:p>
        </p:txBody>
      </p:sp>
      <p:pic>
        <p:nvPicPr>
          <p:cNvPr id="2050" name="Picture 2" descr="Fotografie Vápenec: Vápenec, Koněprusy, Koněprusy">
            <a:extLst>
              <a:ext uri="{FF2B5EF4-FFF2-40B4-BE49-F238E27FC236}">
                <a16:creationId xmlns:a16="http://schemas.microsoft.com/office/drawing/2014/main" id="{12E18E06-9833-8F91-611D-86304D21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47" y="3652540"/>
            <a:ext cx="4391026" cy="306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e Nad kostelíčkem: Detail fosílií, Nad kostelíčkem">
            <a:extLst>
              <a:ext uri="{FF2B5EF4-FFF2-40B4-BE49-F238E27FC236}">
                <a16:creationId xmlns:a16="http://schemas.microsoft.com/office/drawing/2014/main" id="{B1709853-4D1B-1A69-6D55-C90A6948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3644610"/>
            <a:ext cx="3842380" cy="30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vonian Life ">
            <a:extLst>
              <a:ext uri="{FF2B5EF4-FFF2-40B4-BE49-F238E27FC236}">
                <a16:creationId xmlns:a16="http://schemas.microsoft.com/office/drawing/2014/main" id="{85FBFC00-DB30-86D9-F74E-D29C714F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56" y="1090735"/>
            <a:ext cx="3597250" cy="248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C02B39-3C73-C646-1E70-AD414A5E4773}"/>
              </a:ext>
            </a:extLst>
          </p:cNvPr>
          <p:cNvSpPr txBox="1">
            <a:spLocks/>
          </p:cNvSpPr>
          <p:nvPr/>
        </p:nvSpPr>
        <p:spPr>
          <a:xfrm>
            <a:off x="9780428" y="3434060"/>
            <a:ext cx="2343152" cy="49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+mj-lt"/>
              </a:rPr>
              <a:t>Koněpruské v.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FDF1C1-7BF9-2558-75E5-5C422CAAE7D6}"/>
              </a:ext>
            </a:extLst>
          </p:cNvPr>
          <p:cNvSpPr txBox="1">
            <a:spLocks/>
          </p:cNvSpPr>
          <p:nvPr/>
        </p:nvSpPr>
        <p:spPr>
          <a:xfrm>
            <a:off x="584471" y="6340476"/>
            <a:ext cx="2343152" cy="49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err="1">
                <a:latin typeface="+mj-lt"/>
              </a:rPr>
              <a:t>Vilémovické</a:t>
            </a:r>
            <a:r>
              <a:rPr lang="cs-CZ" dirty="0">
                <a:latin typeface="+mj-lt"/>
              </a:rPr>
              <a:t> v.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D98AB-4373-0257-9215-BB68D4389996}"/>
              </a:ext>
            </a:extLst>
          </p:cNvPr>
          <p:cNvSpPr txBox="1"/>
          <p:nvPr/>
        </p:nvSpPr>
        <p:spPr>
          <a:xfrm>
            <a:off x="66675" y="625686"/>
            <a:ext cx="8920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https://vesmir.cz/cz/casopis/archiv-casopisu/1994/cislo-11/devonsky-utes-koneprus.html</a:t>
            </a:r>
            <a:r>
              <a:rPr lang="cs-CZ" dirty="0"/>
              <a:t> </a:t>
            </a:r>
          </a:p>
        </p:txBody>
      </p:sp>
      <p:pic>
        <p:nvPicPr>
          <p:cNvPr id="2056" name="Picture 8" descr="Fotografie Houbův lom u Koněpus: Houbův lom , Houbův lom na jižním svahu Zlatého koně u Konpěrus">
            <a:extLst>
              <a:ext uri="{FF2B5EF4-FFF2-40B4-BE49-F238E27FC236}">
                <a16:creationId xmlns:a16="http://schemas.microsoft.com/office/drawing/2014/main" id="{0A1C471B-C32A-E244-E4FA-C532F592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858" y="653677"/>
            <a:ext cx="3333751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440C01-29CA-39FD-D7E1-CD38BD9D938C}"/>
              </a:ext>
            </a:extLst>
          </p:cNvPr>
          <p:cNvSpPr txBox="1">
            <a:spLocks/>
          </p:cNvSpPr>
          <p:nvPr/>
        </p:nvSpPr>
        <p:spPr>
          <a:xfrm>
            <a:off x="9559009" y="280366"/>
            <a:ext cx="2343152" cy="49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+mj-lt"/>
              </a:rPr>
              <a:t>Houbův lom</a:t>
            </a:r>
          </a:p>
        </p:txBody>
      </p:sp>
    </p:spTree>
    <p:extLst>
      <p:ext uri="{BB962C8B-B14F-4D97-AF65-F5344CB8AC3E}">
        <p14:creationId xmlns:p14="http://schemas.microsoft.com/office/powerpoint/2010/main" val="3338981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84"/>
            <a:ext cx="10515600" cy="954660"/>
          </a:xfrm>
        </p:spPr>
        <p:txBody>
          <a:bodyPr/>
          <a:lstStyle/>
          <a:p>
            <a:r>
              <a:rPr lang="cs-CZ" b="1" dirty="0" err="1"/>
              <a:t>Tentakulitové</a:t>
            </a:r>
            <a:r>
              <a:rPr lang="cs-CZ" b="1" dirty="0"/>
              <a:t> vápence/břidlice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677762"/>
            <a:ext cx="6219824" cy="2275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latin typeface="+mj-lt"/>
              </a:rPr>
              <a:t>Tentakuliti</a:t>
            </a:r>
            <a:r>
              <a:rPr lang="cs-CZ" dirty="0">
                <a:latin typeface="+mj-lt"/>
              </a:rPr>
              <a:t> – nejisté zařazení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Příbuzný měkkýšů? </a:t>
            </a:r>
            <a:r>
              <a:rPr lang="cs-CZ" dirty="0" err="1">
                <a:latin typeface="+mj-lt"/>
              </a:rPr>
              <a:t>Brachiopodů</a:t>
            </a:r>
            <a:r>
              <a:rPr lang="cs-CZ" dirty="0">
                <a:latin typeface="+mj-lt"/>
              </a:rPr>
              <a:t>? 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Plankton?</a:t>
            </a:r>
          </a:p>
          <a:p>
            <a:pPr marL="0" indent="0">
              <a:buNone/>
            </a:pPr>
            <a:r>
              <a:rPr lang="cs-CZ" b="1" dirty="0">
                <a:latin typeface="+mj-lt"/>
              </a:rPr>
              <a:t>Devon – velké rozšíření – dalejské břidlice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0E5B4-4CAB-4D1E-AF18-B2D2539E2F63}"/>
              </a:ext>
            </a:extLst>
          </p:cNvPr>
          <p:cNvSpPr txBox="1"/>
          <p:nvPr/>
        </p:nvSpPr>
        <p:spPr>
          <a:xfrm>
            <a:off x="100013" y="974486"/>
            <a:ext cx="6219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http://www.geology.cz/bulletin/fulltext/1336_F-F.pdf</a:t>
            </a:r>
            <a:r>
              <a:rPr lang="cs-CZ" dirty="0"/>
              <a:t> </a:t>
            </a:r>
          </a:p>
        </p:txBody>
      </p:sp>
      <p:pic>
        <p:nvPicPr>
          <p:cNvPr id="7170" name="Picture 2" descr="Tentakuliti">
            <a:extLst>
              <a:ext uri="{FF2B5EF4-FFF2-40B4-BE49-F238E27FC236}">
                <a16:creationId xmlns:a16="http://schemas.microsoft.com/office/drawing/2014/main" id="{D72ECC45-B5D8-3C93-96A6-6B37F598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43460"/>
            <a:ext cx="3829050" cy="272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entaculites sp.">
            <a:extLst>
              <a:ext uri="{FF2B5EF4-FFF2-40B4-BE49-F238E27FC236}">
                <a16:creationId xmlns:a16="http://schemas.microsoft.com/office/drawing/2014/main" id="{19A8FCD8-3D46-4E27-39CA-1651ABBF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7" y="112338"/>
            <a:ext cx="3924300" cy="26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0CBCB8C-564F-B8E0-48A4-E286CF40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15" y="2872447"/>
            <a:ext cx="3336872" cy="37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undefined">
            <a:extLst>
              <a:ext uri="{FF2B5EF4-FFF2-40B4-BE49-F238E27FC236}">
                <a16:creationId xmlns:a16="http://schemas.microsoft.com/office/drawing/2014/main" id="{6E75B692-BC8E-0344-40CD-080E4B93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68" y="3790949"/>
            <a:ext cx="3011719" cy="26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3B535C-4BE4-4A05-EC5D-0DA5018C50A0}"/>
              </a:ext>
            </a:extLst>
          </p:cNvPr>
          <p:cNvSpPr txBox="1">
            <a:spLocks/>
          </p:cNvSpPr>
          <p:nvPr/>
        </p:nvSpPr>
        <p:spPr>
          <a:xfrm>
            <a:off x="5027637" y="6496028"/>
            <a:ext cx="3433764" cy="49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i="1" dirty="0" err="1">
                <a:latin typeface="+mj-lt"/>
              </a:rPr>
              <a:t>Tentaculita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i="1" dirty="0" err="1">
                <a:latin typeface="+mj-lt"/>
              </a:rPr>
              <a:t>bellulus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Hall</a:t>
            </a:r>
            <a:r>
              <a:rPr lang="cs-CZ" sz="1800" dirty="0">
                <a:latin typeface="+mj-lt"/>
              </a:rPr>
              <a:t>, 1879</a:t>
            </a:r>
          </a:p>
        </p:txBody>
      </p:sp>
    </p:spTree>
    <p:extLst>
      <p:ext uri="{BB962C8B-B14F-4D97-AF65-F5344CB8AC3E}">
        <p14:creationId xmlns:p14="http://schemas.microsoft.com/office/powerpoint/2010/main" val="232520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88D-A15B-1DC8-B43C-F484A3E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807420"/>
          </a:xfrm>
        </p:spPr>
        <p:txBody>
          <a:bodyPr/>
          <a:lstStyle/>
          <a:p>
            <a:r>
              <a:rPr lang="cs-CZ" b="1" dirty="0" err="1"/>
              <a:t>Scyphocrinitový</a:t>
            </a:r>
            <a:r>
              <a:rPr lang="cs-CZ" b="1" dirty="0"/>
              <a:t> horizont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F90B-A3B9-5E95-060A-2085484C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2472878"/>
            <a:ext cx="3171825" cy="3406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+mj-lt"/>
              </a:rPr>
              <a:t>Nárůst zástupců </a:t>
            </a:r>
            <a:r>
              <a:rPr lang="cs-CZ" sz="2400" dirty="0" err="1">
                <a:latin typeface="+mj-lt"/>
              </a:rPr>
              <a:t>krinoidů</a:t>
            </a:r>
            <a:r>
              <a:rPr lang="cs-CZ" sz="2400" dirty="0">
                <a:latin typeface="+mj-lt"/>
              </a:rPr>
              <a:t> na hranici </a:t>
            </a:r>
            <a:r>
              <a:rPr lang="cs-CZ" sz="2400" b="1" dirty="0">
                <a:latin typeface="+mj-lt"/>
              </a:rPr>
              <a:t>devon/karbon</a:t>
            </a:r>
          </a:p>
          <a:p>
            <a:pPr marL="0" indent="0">
              <a:buNone/>
            </a:pPr>
            <a:r>
              <a:rPr lang="cs-CZ" sz="2400" dirty="0">
                <a:latin typeface="+mj-lt"/>
              </a:rPr>
              <a:t>Hlavní rod </a:t>
            </a:r>
            <a:r>
              <a:rPr lang="cs-CZ" sz="2400" i="1" dirty="0" err="1">
                <a:latin typeface="+mj-lt"/>
              </a:rPr>
              <a:t>Scyphocrinites</a:t>
            </a:r>
            <a:endParaRPr lang="cs-CZ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0580B-F03E-3E6A-693F-D8B893C2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53" y="1309307"/>
            <a:ext cx="4414047" cy="5548693"/>
          </a:xfrm>
          <a:prstGeom prst="rect">
            <a:avLst/>
          </a:prstGeom>
        </p:spPr>
      </p:pic>
      <p:pic>
        <p:nvPicPr>
          <p:cNvPr id="1026" name="Picture 2" descr="Crinoideo">
            <a:extLst>
              <a:ext uri="{FF2B5EF4-FFF2-40B4-BE49-F238E27FC236}">
                <a16:creationId xmlns:a16="http://schemas.microsoft.com/office/drawing/2014/main" id="{31FC0C6D-DD6E-F977-5562-CD3FC73D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371840"/>
            <a:ext cx="3577510" cy="53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F74264-42A0-ACE3-D846-30EAA59230D6}"/>
              </a:ext>
            </a:extLst>
          </p:cNvPr>
          <p:cNvSpPr txBox="1">
            <a:spLocks/>
          </p:cNvSpPr>
          <p:nvPr/>
        </p:nvSpPr>
        <p:spPr>
          <a:xfrm>
            <a:off x="0" y="6424363"/>
            <a:ext cx="4243137" cy="44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i="1" dirty="0" err="1"/>
              <a:t>Scyphocrinites</a:t>
            </a:r>
            <a:r>
              <a:rPr lang="cs-CZ" sz="1800" i="1" dirty="0"/>
              <a:t> </a:t>
            </a:r>
            <a:r>
              <a:rPr lang="cs-CZ" sz="1800" i="1" dirty="0" err="1"/>
              <a:t>elegans</a:t>
            </a:r>
            <a:r>
              <a:rPr lang="cs-CZ" sz="1800" i="1" dirty="0"/>
              <a:t> </a:t>
            </a:r>
            <a:r>
              <a:rPr lang="cs-CZ" sz="1800" dirty="0" err="1"/>
              <a:t>Zenker</a:t>
            </a:r>
            <a:r>
              <a:rPr lang="cs-CZ" sz="1800" dirty="0"/>
              <a:t>, 1833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C856D-9D2A-32AA-AE37-E5267B9EB3A8}"/>
              </a:ext>
            </a:extLst>
          </p:cNvPr>
          <p:cNvSpPr txBox="1"/>
          <p:nvPr/>
        </p:nvSpPr>
        <p:spPr>
          <a:xfrm>
            <a:off x="-22940" y="793915"/>
            <a:ext cx="8320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https://www.sciencedirect.com/science/article/pii/S003101821830227X?via%3Dihub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773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0" y="914400"/>
            <a:ext cx="11450915" cy="5833813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cs-CZ" sz="1800" dirty="0">
                <a:latin typeface="+mj-lt"/>
              </a:rPr>
              <a:t>Uveďte typické zástupce </a:t>
            </a:r>
            <a:r>
              <a:rPr lang="cs-CZ" sz="1800" b="1" dirty="0">
                <a:latin typeface="+mj-lt"/>
              </a:rPr>
              <a:t>paleozoické mořské evoluční fauny</a:t>
            </a:r>
            <a:r>
              <a:rPr lang="cs-CZ" sz="1800" dirty="0">
                <a:latin typeface="+mj-lt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tabulky dosaďte hlavní </a:t>
            </a:r>
            <a:r>
              <a:rPr lang="cs-CZ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indexové fosilie </a:t>
            </a: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používané v biostratigrafii </a:t>
            </a:r>
            <a:r>
              <a:rPr lang="cs-CZ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karbonu</a:t>
            </a: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permu</a:t>
            </a: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cs-CZ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cs-CZ" sz="18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cs-CZ" sz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stratigrafii se setkáváme spíše s pojmy paleozoikum a mezozoikum, ale používají se také pojmy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paleofytikum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1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mezofytikum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 tabulce níže tyto pojmy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vysvětlete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doplňte, jakému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období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odpovídají a jmenujte některé skupiny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rostlin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které v tomto období dominovaly. 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cs-CZ" sz="180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cs-CZ" sz="18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Karbon je obdobím spojeným se vznikem </a:t>
            </a:r>
            <a:r>
              <a:rPr lang="cs-CZ" sz="1800" b="1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uhelných slojí 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paralických </a:t>
            </a:r>
            <a:r>
              <a:rPr lang="cs-CZ" sz="1800" b="1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cyklotém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 čeho jsou tvořeny a co nám říkají o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podmínkách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o sedimentárním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prostředí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ve kterém vznikly?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Jmenujte některé typické zástupce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flóry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které se nejvíce podílely na vzniku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černého uhlí 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(uveďte taxonomické názvy v češtině i latině). </a:t>
            </a: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 doplňte obrázkem </a:t>
            </a:r>
            <a:r>
              <a:rPr lang="cs-CZ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rekonstrukce karbonských lesů </a:t>
            </a: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(použijte internet), ve kterém vyznačte zastoupení zmíněných taxonů.</a:t>
            </a:r>
            <a:r>
              <a:rPr lang="cs-CZ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cs-CZ" sz="22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Protokol 7 - otázky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34A8D1-2B50-C194-25AA-B400C739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98364"/>
              </p:ext>
            </p:extLst>
          </p:nvPr>
        </p:nvGraphicFramePr>
        <p:xfrm>
          <a:off x="931227" y="1653699"/>
          <a:ext cx="7914194" cy="11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7292">
                  <a:extLst>
                    <a:ext uri="{9D8B030D-6E8A-4147-A177-3AD203B41FA5}">
                      <a16:colId xmlns:a16="http://schemas.microsoft.com/office/drawing/2014/main" val="2256817527"/>
                    </a:ext>
                  </a:extLst>
                </a:gridCol>
                <a:gridCol w="6556902">
                  <a:extLst>
                    <a:ext uri="{9D8B030D-6E8A-4147-A177-3AD203B41FA5}">
                      <a16:colId xmlns:a16="http://schemas.microsoft.com/office/drawing/2014/main" val="9442552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Indexové fosilie (uveďte vyšší taxony jako kmeny/třídy)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77325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Perm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4850089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Karbon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7197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04B075-82F0-0C1E-E561-F97C2093A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07062"/>
              </p:ext>
            </p:extLst>
          </p:nvPr>
        </p:nvGraphicFramePr>
        <p:xfrm>
          <a:off x="931228" y="3768302"/>
          <a:ext cx="7914195" cy="1007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045">
                  <a:extLst>
                    <a:ext uri="{9D8B030D-6E8A-4147-A177-3AD203B41FA5}">
                      <a16:colId xmlns:a16="http://schemas.microsoft.com/office/drawing/2014/main" val="2985219082"/>
                    </a:ext>
                  </a:extLst>
                </a:gridCol>
                <a:gridCol w="2413657">
                  <a:extLst>
                    <a:ext uri="{9D8B030D-6E8A-4147-A177-3AD203B41FA5}">
                      <a16:colId xmlns:a16="http://schemas.microsoft.com/office/drawing/2014/main" val="179274653"/>
                    </a:ext>
                  </a:extLst>
                </a:gridCol>
                <a:gridCol w="2091249">
                  <a:extLst>
                    <a:ext uri="{9D8B030D-6E8A-4147-A177-3AD203B41FA5}">
                      <a16:colId xmlns:a16="http://schemas.microsoft.com/office/drawing/2014/main" val="3233615913"/>
                    </a:ext>
                  </a:extLst>
                </a:gridCol>
                <a:gridCol w="2050244">
                  <a:extLst>
                    <a:ext uri="{9D8B030D-6E8A-4147-A177-3AD203B41FA5}">
                      <a16:colId xmlns:a16="http://schemas.microsoft.com/office/drawing/2014/main" val="3218228442"/>
                    </a:ext>
                  </a:extLst>
                </a:gridCol>
              </a:tblGrid>
              <a:tr h="1391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Popis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Stratigrafický rozsah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Typičtí zástupci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2445120"/>
                  </a:ext>
                </a:extLst>
              </a:tr>
              <a:tr h="3707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 err="1">
                          <a:effectLst/>
                        </a:rPr>
                        <a:t>Mezofytikum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356121"/>
                  </a:ext>
                </a:extLst>
              </a:tr>
              <a:tr h="3878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 err="1">
                          <a:effectLst/>
                        </a:rPr>
                        <a:t>Paleofytikum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9474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2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Protokol </a:t>
            </a:r>
            <a:r>
              <a:rPr lang="cs-CZ" dirty="0"/>
              <a:t>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6410D-431B-622F-658D-CE0A2E1A6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Prvohory na území ČR –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319835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D02E6-28AA-432B-AFF0-EC7316EE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0" y="295274"/>
            <a:ext cx="5230974" cy="6267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97F44-945E-86E7-F767-5D1108C3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57" y="295274"/>
            <a:ext cx="4834381" cy="6262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0" y="0"/>
            <a:ext cx="2692400" cy="1325563"/>
          </a:xfrm>
        </p:spPr>
        <p:txBody>
          <a:bodyPr/>
          <a:lstStyle/>
          <a:p>
            <a:r>
              <a:rPr lang="cs-CZ" dirty="0" err="1"/>
              <a:t>Barrandien</a:t>
            </a:r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E29A0-818E-2D64-B958-43F5E0280997}"/>
              </a:ext>
            </a:extLst>
          </p:cNvPr>
          <p:cNvSpPr/>
          <p:nvPr/>
        </p:nvSpPr>
        <p:spPr>
          <a:xfrm>
            <a:off x="3060441" y="923731"/>
            <a:ext cx="625151" cy="494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47DB35-37E0-671C-5801-E6313141919E}"/>
              </a:ext>
            </a:extLst>
          </p:cNvPr>
          <p:cNvGrpSpPr/>
          <p:nvPr/>
        </p:nvGrpSpPr>
        <p:grpSpPr>
          <a:xfrm>
            <a:off x="3666542" y="1418253"/>
            <a:ext cx="1023141" cy="795108"/>
            <a:chOff x="3666542" y="1418253"/>
            <a:chExt cx="1023141" cy="79510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868642-AB23-F5A4-3D1C-EB2A52A3D2C4}"/>
                </a:ext>
              </a:extLst>
            </p:cNvPr>
            <p:cNvCxnSpPr/>
            <p:nvPr/>
          </p:nvCxnSpPr>
          <p:spPr>
            <a:xfrm>
              <a:off x="3685592" y="1418253"/>
              <a:ext cx="0" cy="7951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6A86397-AB3D-12DA-1AC7-A6C8DB87EC91}"/>
                </a:ext>
              </a:extLst>
            </p:cNvPr>
            <p:cNvCxnSpPr/>
            <p:nvPr/>
          </p:nvCxnSpPr>
          <p:spPr>
            <a:xfrm>
              <a:off x="3666542" y="2205809"/>
              <a:ext cx="102314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F62F3C-4112-C9DB-7BB0-1A16135EEEF9}"/>
              </a:ext>
            </a:extLst>
          </p:cNvPr>
          <p:cNvSpPr txBox="1"/>
          <p:nvPr/>
        </p:nvSpPr>
        <p:spPr>
          <a:xfrm>
            <a:off x="4917372" y="1790310"/>
            <a:ext cx="222390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Sediment původem z pevniny =/= pevninské prostředí</a:t>
            </a:r>
            <a:endParaRPr lang="en-GB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CD790-894B-29B4-CFF1-3164442A09AF}"/>
              </a:ext>
            </a:extLst>
          </p:cNvPr>
          <p:cNvSpPr/>
          <p:nvPr/>
        </p:nvSpPr>
        <p:spPr>
          <a:xfrm>
            <a:off x="495300" y="6105525"/>
            <a:ext cx="10382250" cy="452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715125" cy="1325563"/>
          </a:xfrm>
        </p:spPr>
        <p:txBody>
          <a:bodyPr>
            <a:normAutofit/>
          </a:bodyPr>
          <a:lstStyle/>
          <a:p>
            <a:r>
              <a:rPr lang="cs-CZ" dirty="0"/>
              <a:t>Moravskoslezský devon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A966C-2661-CBB3-1316-79FA8DCA6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271588"/>
            <a:ext cx="5577257" cy="5399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F548D-6582-0A34-B86E-C300FA9D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1588"/>
            <a:ext cx="5577257" cy="5350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BA2245-84A1-4140-FCB2-994E5519D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4554"/>
            <a:ext cx="1381125" cy="16464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7DE6EB-EFC0-1A85-B02F-93CF8A6AB4BC}"/>
              </a:ext>
            </a:extLst>
          </p:cNvPr>
          <p:cNvSpPr/>
          <p:nvPr/>
        </p:nvSpPr>
        <p:spPr>
          <a:xfrm>
            <a:off x="10439400" y="2486024"/>
            <a:ext cx="952500" cy="1202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50CE9-EE4B-C2EB-738B-E699FAE6EFA5}"/>
              </a:ext>
            </a:extLst>
          </p:cNvPr>
          <p:cNvGrpSpPr/>
          <p:nvPr/>
        </p:nvGrpSpPr>
        <p:grpSpPr>
          <a:xfrm>
            <a:off x="10363200" y="1143000"/>
            <a:ext cx="76200" cy="1752600"/>
            <a:chOff x="10363200" y="1143000"/>
            <a:chExt cx="76200" cy="17526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4C4C02-851D-2E5C-873F-8B6F3AD12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2725" y="2876550"/>
              <a:ext cx="666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25AC161-5378-EC6D-EC74-AEBBFD7AF6D1}"/>
                </a:ext>
              </a:extLst>
            </p:cNvPr>
            <p:cNvCxnSpPr/>
            <p:nvPr/>
          </p:nvCxnSpPr>
          <p:spPr>
            <a:xfrm flipV="1">
              <a:off x="10363200" y="1143000"/>
              <a:ext cx="0" cy="1752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83B1113-8EA7-FC19-1053-4603B3D280F7}"/>
              </a:ext>
            </a:extLst>
          </p:cNvPr>
          <p:cNvSpPr txBox="1"/>
          <p:nvPr/>
        </p:nvSpPr>
        <p:spPr>
          <a:xfrm>
            <a:off x="9848850" y="706993"/>
            <a:ext cx="102869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Vápence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0EFE87-91DF-1BAD-4C6E-A901958DD04E}"/>
              </a:ext>
            </a:extLst>
          </p:cNvPr>
          <p:cNvSpPr/>
          <p:nvPr/>
        </p:nvSpPr>
        <p:spPr>
          <a:xfrm>
            <a:off x="10715624" y="3688079"/>
            <a:ext cx="676275" cy="1164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33C45A-9A85-D8B3-EADE-6C1D8D7F525C}"/>
              </a:ext>
            </a:extLst>
          </p:cNvPr>
          <p:cNvGrpSpPr/>
          <p:nvPr/>
        </p:nvGrpSpPr>
        <p:grpSpPr>
          <a:xfrm>
            <a:off x="11391900" y="1162050"/>
            <a:ext cx="357556" cy="2828131"/>
            <a:chOff x="11391900" y="1162050"/>
            <a:chExt cx="357556" cy="282813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12187A-29D4-B765-2AF1-E9151CFA79C3}"/>
                </a:ext>
              </a:extLst>
            </p:cNvPr>
            <p:cNvCxnSpPr/>
            <p:nvPr/>
          </p:nvCxnSpPr>
          <p:spPr>
            <a:xfrm>
              <a:off x="11391900" y="3971131"/>
              <a:ext cx="35755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D127DCA-A3E5-F80A-C9CA-87EF319808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32419" y="1162050"/>
              <a:ext cx="0" cy="28281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878AD54-78FD-D56C-8A45-1881FB592E23}"/>
              </a:ext>
            </a:extLst>
          </p:cNvPr>
          <p:cNvSpPr txBox="1"/>
          <p:nvPr/>
        </p:nvSpPr>
        <p:spPr>
          <a:xfrm>
            <a:off x="11108716" y="425627"/>
            <a:ext cx="88325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Bazální </a:t>
            </a:r>
            <a:r>
              <a:rPr lang="cs-CZ" dirty="0" err="1"/>
              <a:t>klastika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3" y="0"/>
            <a:ext cx="6715125" cy="1325563"/>
          </a:xfrm>
        </p:spPr>
        <p:txBody>
          <a:bodyPr>
            <a:normAutofit/>
          </a:bodyPr>
          <a:lstStyle/>
          <a:p>
            <a:r>
              <a:rPr lang="cs-CZ" dirty="0"/>
              <a:t>Kambrium? Ordovik? Silur?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D86D0-1A9B-8E21-B7CA-46E1E9ADA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86980"/>
              </p:ext>
            </p:extLst>
          </p:nvPr>
        </p:nvGraphicFramePr>
        <p:xfrm>
          <a:off x="350043" y="2076449"/>
          <a:ext cx="11491913" cy="3562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1911">
                  <a:extLst>
                    <a:ext uri="{9D8B030D-6E8A-4147-A177-3AD203B41FA5}">
                      <a16:colId xmlns:a16="http://schemas.microsoft.com/office/drawing/2014/main" val="3535253095"/>
                    </a:ext>
                  </a:extLst>
                </a:gridCol>
                <a:gridCol w="7015139">
                  <a:extLst>
                    <a:ext uri="{9D8B030D-6E8A-4147-A177-3AD203B41FA5}">
                      <a16:colId xmlns:a16="http://schemas.microsoft.com/office/drawing/2014/main" val="2755075086"/>
                    </a:ext>
                  </a:extLst>
                </a:gridCol>
                <a:gridCol w="2554863">
                  <a:extLst>
                    <a:ext uri="{9D8B030D-6E8A-4147-A177-3AD203B41FA5}">
                      <a16:colId xmlns:a16="http://schemas.microsoft.com/office/drawing/2014/main" val="2838261556"/>
                    </a:ext>
                  </a:extLst>
                </a:gridCol>
              </a:tblGrid>
              <a:tr h="7439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Tabulka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drobné výskyty v moravskoslezské oblasti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indexové fosilie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2469230"/>
                  </a:ext>
                </a:extLst>
              </a:tr>
              <a:tr h="8232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silur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>
                          <a:effectLst/>
                        </a:rPr>
                        <a:t>jižně od Stínavy – </a:t>
                      </a:r>
                      <a:r>
                        <a:rPr lang="cs-CZ" sz="2200" dirty="0" err="1">
                          <a:effectLst/>
                        </a:rPr>
                        <a:t>anchimetamorfované</a:t>
                      </a:r>
                      <a:r>
                        <a:rPr lang="cs-CZ" sz="2200" dirty="0">
                          <a:effectLst/>
                        </a:rPr>
                        <a:t> tmavě šedé břidlice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 err="1">
                          <a:effectLst/>
                        </a:rPr>
                        <a:t>graptoliti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9402874"/>
                  </a:ext>
                </a:extLst>
              </a:tr>
              <a:tr h="9546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ordovik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>
                          <a:effectLst/>
                        </a:rPr>
                        <a:t> 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>
                          <a:effectLst/>
                        </a:rPr>
                        <a:t> 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4311126"/>
                  </a:ext>
                </a:extLst>
              </a:tr>
              <a:tr h="10404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kambrium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>
                          <a:effectLst/>
                        </a:rPr>
                        <a:t> vrty u Měnína a Němčiček – „spodní“ bazální </a:t>
                      </a:r>
                      <a:r>
                        <a:rPr lang="cs-CZ" sz="2200" dirty="0" err="1">
                          <a:effectLst/>
                        </a:rPr>
                        <a:t>klastika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dirty="0">
                          <a:effectLst/>
                        </a:rPr>
                        <a:t> </a:t>
                      </a:r>
                      <a:r>
                        <a:rPr lang="cs-CZ" sz="2200" dirty="0" err="1">
                          <a:effectLst/>
                        </a:rPr>
                        <a:t>akritarchy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9280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F3226F-1CE5-F374-6CC4-AE5A50C37176}"/>
              </a:ext>
            </a:extLst>
          </p:cNvPr>
          <p:cNvCxnSpPr>
            <a:cxnSpLocks/>
          </p:cNvCxnSpPr>
          <p:nvPr/>
        </p:nvCxnSpPr>
        <p:spPr>
          <a:xfrm>
            <a:off x="2419349" y="4133850"/>
            <a:ext cx="9239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3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Cvičení 07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6410D-431B-622F-658D-CE0A2E1A6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Pozdní paleozoikum</a:t>
            </a:r>
          </a:p>
        </p:txBody>
      </p:sp>
    </p:spTree>
    <p:extLst>
      <p:ext uri="{BB962C8B-B14F-4D97-AF65-F5344CB8AC3E}">
        <p14:creationId xmlns:p14="http://schemas.microsoft.com/office/powerpoint/2010/main" val="165265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69" y="65754"/>
            <a:ext cx="11516821" cy="901931"/>
          </a:xfrm>
        </p:spPr>
        <p:txBody>
          <a:bodyPr>
            <a:normAutofit/>
          </a:bodyPr>
          <a:lstStyle/>
          <a:p>
            <a:pPr algn="l"/>
            <a:r>
              <a:rPr lang="cs-CZ" sz="4400" dirty="0"/>
              <a:t>Testy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2DA5746-1015-33F4-31CD-796A262DC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08" r="-131" b="5037"/>
          <a:stretch/>
        </p:blipFill>
        <p:spPr bwMode="auto">
          <a:xfrm>
            <a:off x="660400" y="1727713"/>
            <a:ext cx="9674505" cy="48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5DE85B6-872A-44C6-33EA-7B579968B675}"/>
              </a:ext>
            </a:extLst>
          </p:cNvPr>
          <p:cNvSpPr txBox="1"/>
          <p:nvPr/>
        </p:nvSpPr>
        <p:spPr>
          <a:xfrm rot="16200000">
            <a:off x="2713135" y="2341415"/>
            <a:ext cx="21168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Vymírání </a:t>
            </a:r>
            <a:endParaRPr lang="en-GB" sz="2400" b="1" dirty="0"/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845481A7-C82F-1F16-F357-88B50B36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585" y="3867387"/>
            <a:ext cx="582161" cy="590191"/>
          </a:xfrm>
          <a:prstGeom prst="rect">
            <a:avLst/>
          </a:prstGeom>
        </p:spPr>
      </p:pic>
      <p:grpSp>
        <p:nvGrpSpPr>
          <p:cNvPr id="34" name="Skupina 33">
            <a:extLst>
              <a:ext uri="{FF2B5EF4-FFF2-40B4-BE49-F238E27FC236}">
                <a16:creationId xmlns:a16="http://schemas.microsoft.com/office/drawing/2014/main" id="{CD5F7963-9695-F34E-F5B0-9D906FFE9B0A}"/>
              </a:ext>
            </a:extLst>
          </p:cNvPr>
          <p:cNvGrpSpPr/>
          <p:nvPr/>
        </p:nvGrpSpPr>
        <p:grpSpPr>
          <a:xfrm>
            <a:off x="2357120" y="509685"/>
            <a:ext cx="8818880" cy="707886"/>
            <a:chOff x="1442720" y="1214128"/>
            <a:chExt cx="8818880" cy="707886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E28510B-3836-3B61-425F-3524C91BB3CB}"/>
                </a:ext>
              </a:extLst>
            </p:cNvPr>
            <p:cNvSpPr txBox="1"/>
            <p:nvPr/>
          </p:nvSpPr>
          <p:spPr>
            <a:xfrm>
              <a:off x="1442720" y="1214128"/>
              <a:ext cx="88188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b="1" dirty="0">
                  <a:solidFill>
                    <a:srgbClr val="FF0000"/>
                  </a:solidFill>
                </a:rPr>
                <a:t>DIVERZIFIKACE       	vs. 	VYMÍRÁNÍ</a:t>
              </a:r>
              <a:endParaRPr lang="en-GB" sz="4000" b="1" dirty="0"/>
            </a:p>
          </p:txBody>
        </p:sp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877CF10E-EC00-31C2-64CD-9164FFA0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5100" y="1272975"/>
              <a:ext cx="582161" cy="590191"/>
            </a:xfrm>
            <a:prstGeom prst="rect">
              <a:avLst/>
            </a:prstGeom>
          </p:spPr>
        </p:pic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06193E04-5FCD-0493-378C-9C5FCA21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8167" y="1253689"/>
              <a:ext cx="633067" cy="628761"/>
            </a:xfrm>
            <a:prstGeom prst="rect">
              <a:avLst/>
            </a:prstGeom>
          </p:spPr>
        </p:pic>
      </p:grpSp>
      <p:pic>
        <p:nvPicPr>
          <p:cNvPr id="36" name="Obrázek 35">
            <a:extLst>
              <a:ext uri="{FF2B5EF4-FFF2-40B4-BE49-F238E27FC236}">
                <a16:creationId xmlns:a16="http://schemas.microsoft.com/office/drawing/2014/main" id="{F93FF015-3252-0917-04F3-F5B7B4AC1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623" y="1662659"/>
            <a:ext cx="617753" cy="62840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6C68E7A-054C-EEDB-68A0-38A910895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376" y="1662659"/>
            <a:ext cx="605374" cy="6012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C3EB4A-69DB-9046-2E8D-459BF02FB1DC}"/>
              </a:ext>
            </a:extLst>
          </p:cNvPr>
          <p:cNvSpPr txBox="1"/>
          <p:nvPr/>
        </p:nvSpPr>
        <p:spPr>
          <a:xfrm rot="17594748">
            <a:off x="2772073" y="4064297"/>
            <a:ext cx="958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GOBE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3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3FD5475-DF9F-C82B-BF51-6AFA8044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48"/>
          <a:stretch/>
        </p:blipFill>
        <p:spPr>
          <a:xfrm rot="19903154">
            <a:off x="4360635" y="1188927"/>
            <a:ext cx="2299444" cy="24518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EA2B2C-AC56-B3A3-7032-7F4F38588E7F}"/>
              </a:ext>
            </a:extLst>
          </p:cNvPr>
          <p:cNvSpPr txBox="1">
            <a:spLocks/>
          </p:cNvSpPr>
          <p:nvPr/>
        </p:nvSpPr>
        <p:spPr>
          <a:xfrm>
            <a:off x="24938" y="671453"/>
            <a:ext cx="6695901" cy="3017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2400" b="1" dirty="0"/>
              <a:t>Členovec</a:t>
            </a:r>
            <a:endParaRPr lang="cs-CZ" sz="2000" b="1" dirty="0"/>
          </a:p>
          <a:p>
            <a:pPr algn="l">
              <a:lnSpc>
                <a:spcPct val="150000"/>
              </a:lnSpc>
            </a:pPr>
            <a:r>
              <a:rPr lang="cs-CZ" sz="2000" dirty="0"/>
              <a:t>rané kambrium, pasecké břidlice</a:t>
            </a:r>
          </a:p>
          <a:p>
            <a:pPr algn="l">
              <a:lnSpc>
                <a:spcPct val="150000"/>
              </a:lnSpc>
            </a:pPr>
            <a:r>
              <a:rPr lang="cs-CZ" sz="2000" dirty="0"/>
              <a:t>brakické prostředí</a:t>
            </a:r>
          </a:p>
          <a:p>
            <a:pPr algn="l">
              <a:lnSpc>
                <a:spcPct val="150000"/>
              </a:lnSpc>
            </a:pPr>
            <a:r>
              <a:rPr lang="cs-CZ" sz="2000" b="1" dirty="0"/>
              <a:t>Náš nejstarší živočich, celosvětově 1. brakický predátor?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8E47A0-4CF2-E1DC-67AA-62C79FFC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" y="3910305"/>
            <a:ext cx="6478133" cy="289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38" y="101600"/>
            <a:ext cx="11776363" cy="901931"/>
          </a:xfrm>
        </p:spPr>
        <p:txBody>
          <a:bodyPr>
            <a:normAutofit/>
          </a:bodyPr>
          <a:lstStyle/>
          <a:p>
            <a:pPr algn="l"/>
            <a:r>
              <a:rPr lang="cs-CZ" sz="4400" b="1" i="1" dirty="0" err="1"/>
              <a:t>Kodymirus</a:t>
            </a:r>
            <a:r>
              <a:rPr lang="cs-CZ" sz="4400" b="1" i="1" dirty="0"/>
              <a:t> </a:t>
            </a:r>
            <a:r>
              <a:rPr lang="cs-CZ" sz="4400" b="1" i="1" dirty="0" err="1"/>
              <a:t>vagans</a:t>
            </a:r>
            <a:r>
              <a:rPr lang="cs-CZ" sz="4400" b="1" i="1" dirty="0"/>
              <a:t> </a:t>
            </a:r>
            <a:r>
              <a:rPr lang="cs-CZ" sz="4400" dirty="0"/>
              <a:t>Chlupáč &amp; Havlíček, 1965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78C440-89BC-9609-B907-48F064720163}"/>
              </a:ext>
            </a:extLst>
          </p:cNvPr>
          <p:cNvSpPr txBox="1"/>
          <p:nvPr/>
        </p:nvSpPr>
        <p:spPr>
          <a:xfrm>
            <a:off x="-203200" y="952303"/>
            <a:ext cx="5476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4"/>
              </a:rPr>
              <a:t>http://www.jgeosci.org/content/JCGS1995_4__chlupac2.pdf</a:t>
            </a:r>
            <a:endParaRPr lang="cs-CZ" sz="1600" dirty="0"/>
          </a:p>
          <a:p>
            <a:pPr algn="r"/>
            <a:endParaRPr lang="en-GB" sz="16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74DC7D4-13A7-5C09-50A0-B99E9313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32" y="1239520"/>
            <a:ext cx="5572385" cy="55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0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19C7DF4-B913-45A5-D564-DA17B4FC5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4"/>
          <a:stretch/>
        </p:blipFill>
        <p:spPr bwMode="auto">
          <a:xfrm flipH="1">
            <a:off x="7549345" y="1188194"/>
            <a:ext cx="4642655" cy="54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E10A333-A078-63FB-354F-16DBC334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35" y="1786673"/>
            <a:ext cx="4062967" cy="37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EA2B2C-AC56-B3A3-7032-7F4F38588E7F}"/>
              </a:ext>
            </a:extLst>
          </p:cNvPr>
          <p:cNvSpPr txBox="1">
            <a:spLocks/>
          </p:cNvSpPr>
          <p:nvPr/>
        </p:nvSpPr>
        <p:spPr>
          <a:xfrm>
            <a:off x="137191" y="3659888"/>
            <a:ext cx="6695901" cy="3017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2400" b="1" dirty="0"/>
              <a:t>Cévnatá rostlina</a:t>
            </a:r>
            <a:endParaRPr lang="cs-CZ" sz="2000" b="1" dirty="0"/>
          </a:p>
          <a:p>
            <a:pPr algn="l">
              <a:lnSpc>
                <a:spcPct val="150000"/>
              </a:lnSpc>
            </a:pPr>
            <a:r>
              <a:rPr lang="cs-CZ" sz="2000" dirty="0"/>
              <a:t>Nalezena </a:t>
            </a:r>
            <a:r>
              <a:rPr lang="cs-CZ" sz="2000" dirty="0" err="1"/>
              <a:t>Barrandem</a:t>
            </a:r>
            <a:r>
              <a:rPr lang="cs-CZ" sz="2000" dirty="0"/>
              <a:t> před 150 lety</a:t>
            </a:r>
          </a:p>
          <a:p>
            <a:pPr algn="l">
              <a:lnSpc>
                <a:spcPct val="150000"/>
              </a:lnSpc>
            </a:pPr>
            <a:r>
              <a:rPr lang="cs-CZ" sz="2000" dirty="0"/>
              <a:t>raný silur, motolské souvrství</a:t>
            </a:r>
          </a:p>
          <a:p>
            <a:pPr algn="l">
              <a:lnSpc>
                <a:spcPct val="150000"/>
              </a:lnSpc>
            </a:pPr>
            <a:r>
              <a:rPr lang="cs-CZ" sz="2000" dirty="0"/>
              <a:t>pevninské prostředí</a:t>
            </a:r>
          </a:p>
          <a:p>
            <a:pPr algn="l">
              <a:lnSpc>
                <a:spcPct val="150000"/>
              </a:lnSpc>
            </a:pPr>
            <a:r>
              <a:rPr lang="cs-CZ" sz="2000" b="1" dirty="0"/>
              <a:t>nejstarší cévnatá rostlina a 1 z prvních suchozemských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38" y="101600"/>
            <a:ext cx="11776363" cy="901931"/>
          </a:xfrm>
        </p:spPr>
        <p:txBody>
          <a:bodyPr>
            <a:normAutofit/>
          </a:bodyPr>
          <a:lstStyle/>
          <a:p>
            <a:pPr algn="l"/>
            <a:r>
              <a:rPr lang="cs-CZ" sz="4400" b="1" i="1" dirty="0" err="1"/>
              <a:t>Cooksonia</a:t>
            </a:r>
            <a:r>
              <a:rPr lang="cs-CZ" sz="4400" b="1" i="1" dirty="0"/>
              <a:t> </a:t>
            </a:r>
            <a:r>
              <a:rPr lang="cs-CZ" sz="4400" b="1" i="1" dirty="0" err="1"/>
              <a:t>barrandei</a:t>
            </a:r>
            <a:r>
              <a:rPr lang="cs-CZ" sz="4400" b="1" i="1" dirty="0"/>
              <a:t> </a:t>
            </a:r>
            <a:r>
              <a:rPr lang="cs-CZ" sz="4400" dirty="0" err="1"/>
              <a:t>Libertín</a:t>
            </a:r>
            <a:r>
              <a:rPr lang="cs-CZ" sz="4400" dirty="0"/>
              <a:t> et al., 2018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78C440-89BC-9609-B907-48F064720163}"/>
              </a:ext>
            </a:extLst>
          </p:cNvPr>
          <p:cNvSpPr txBox="1"/>
          <p:nvPr/>
        </p:nvSpPr>
        <p:spPr>
          <a:xfrm>
            <a:off x="137191" y="962746"/>
            <a:ext cx="826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https://vesmir.cz/cz/on-line-clanky/2018/04/ceska-zkamenelina-prepisuje-vnimani-dejin-2.html</a:t>
            </a:r>
            <a:endParaRPr lang="cs-CZ" sz="1400" dirty="0"/>
          </a:p>
          <a:p>
            <a:endParaRPr lang="cs-CZ" sz="1400" dirty="0"/>
          </a:p>
          <a:p>
            <a:r>
              <a:rPr lang="en-GB" sz="1400" dirty="0">
                <a:hlinkClick r:id="rId5"/>
              </a:rPr>
              <a:t>https://www.nature.com/articles/s41477-018-0140-y</a:t>
            </a:r>
            <a:endParaRPr lang="cs-CZ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0356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609</Words>
  <Application>Microsoft Office PowerPoint</Application>
  <PresentationFormat>Widescreen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Protokol 06</vt:lpstr>
      <vt:lpstr>Barrandien</vt:lpstr>
      <vt:lpstr>Moravskoslezský devon</vt:lpstr>
      <vt:lpstr>Kambrium? Ordovik? Silur?</vt:lpstr>
      <vt:lpstr>Cvičení 07</vt:lpstr>
      <vt:lpstr>Testy</vt:lpstr>
      <vt:lpstr>Kodymirus vagans Chlupáč &amp; Havlíček, 1965</vt:lpstr>
      <vt:lpstr>Cooksonia barrandei Libertín et al., 2018</vt:lpstr>
      <vt:lpstr>Trilobitové břidlice</vt:lpstr>
      <vt:lpstr>Graptolitové břidlice</vt:lpstr>
      <vt:lpstr>Oolitické (železné) rudy</vt:lpstr>
      <vt:lpstr>Ortocerové vápence</vt:lpstr>
      <vt:lpstr>Útesové vápence</vt:lpstr>
      <vt:lpstr>Tentakulitové vápence/břidlice</vt:lpstr>
      <vt:lpstr>Scyphocrinitový horizont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Štěpán Damborský</dc:creator>
  <cp:lastModifiedBy>Štěpán Damborský</cp:lastModifiedBy>
  <cp:revision>9</cp:revision>
  <dcterms:created xsi:type="dcterms:W3CDTF">2024-03-12T11:41:45Z</dcterms:created>
  <dcterms:modified xsi:type="dcterms:W3CDTF">2024-04-02T21:39:08Z</dcterms:modified>
</cp:coreProperties>
</file>