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3" r:id="rId5"/>
    <p:sldId id="324" r:id="rId6"/>
    <p:sldId id="325" r:id="rId7"/>
    <p:sldId id="294" r:id="rId8"/>
    <p:sldId id="322" r:id="rId9"/>
    <p:sldId id="323" r:id="rId10"/>
    <p:sldId id="327" r:id="rId11"/>
    <p:sldId id="332" r:id="rId12"/>
    <p:sldId id="334" r:id="rId13"/>
    <p:sldId id="333" r:id="rId14"/>
    <p:sldId id="331" r:id="rId15"/>
    <p:sldId id="328" r:id="rId16"/>
    <p:sldId id="330" r:id="rId17"/>
    <p:sldId id="299" r:id="rId18"/>
    <p:sldId id="289" r:id="rId19"/>
    <p:sldId id="32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0DB"/>
    <a:srgbClr val="A3B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1A6172-F366-4502-9265-2B0014F00AC1}" v="26" dt="2024-04-16T11:52:20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E66A-A486-2B98-CF4A-C8BE6C199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8C759-349A-EEEC-2C9E-4414C6EF7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03E21-533E-3296-9BF4-70EEB06F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3C503-1032-D460-909D-07DA7BB4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75CE-81B9-5EB7-9400-3D0D8EF6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5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6362-7150-6C27-A995-9DF35950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C62E9-9949-FE52-DC69-FDAB9C093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54CF4-A63E-DA2E-F9D1-7963F55A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4E634-52EF-4D9B-C94D-68466317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744F3-C6AB-57FD-C19F-E82F50FA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4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B3FB7-FA84-F237-1E42-69299F69C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751B4-75C1-C324-F50F-17FB5ACA4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CE30-4C51-746C-E80D-2F673863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678AA-DEC2-FE40-4EBF-EB8887EB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A70F-6E38-1CEE-5CD0-05132400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84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3854-B7CD-1C96-7A97-324ACB97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0098-41CE-59FC-EB14-1F8C2B91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240B8-51B4-37D3-CF86-AB0E617F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3C991-3703-6E86-1B3E-29C4EF2A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4FA9B-06A9-6569-1D56-082A1CF9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56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702A-E32C-3D1B-FE5A-06661DDC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E2D8C-6161-B70B-5ECD-0DCE2DFC5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DC836-2249-E4E5-AD52-EC8C3C32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67ED6-D826-97FB-DAB7-41FAFE3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EF37B-1BFC-A6B5-781D-74D887F1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63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6EBF-B967-CDF0-496C-8036A1E0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87551-4A64-7DC2-643F-2B0629AF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FA2BC-824B-245A-87CC-FA051BFA1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9E9C8-EF4B-275D-3F87-C72C2D62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A36B4-A448-0060-A4A8-02F015C4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DB752-1149-462B-0B20-FF09C9A8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8DBD-9BDC-9C1F-B95C-7141A10B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53DFF-00A2-0689-C5CD-9EBDFEB0F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4DB82-58AA-319D-0A4A-5CF4AD625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78FF5-F69A-7264-5B95-C2AB148BF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6818B-D9D9-341D-1BB9-972A16541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16CD6-E643-67D9-8127-6AF798FE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A618B-4610-3AE8-0C40-8F9F9E6E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41B4-7E27-E8EB-3C96-8BF34CAE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7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25A4-2A82-87F4-1F51-341FAEE2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8B61D-8FAF-27A5-30C3-AD9A8B42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1210E-1263-E5B0-9548-39F473B8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CFE4D-8E59-181E-13A9-BB23C70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5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6B320-E6B8-6E48-CCA3-BA98773A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12BB8-653A-6649-5CFC-145E8770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ECF1-03E9-21E1-BF15-A2879740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98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61C2-DC82-C13B-EF7A-4D897337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424E-730F-A928-FAE1-6862EFCB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0B454-CEC2-99C3-1371-AE32C4E50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1B2A-EC2C-B06D-FDAB-291FFFA8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65A75-1AD5-9D43-B3FC-F1367FB5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22993-D7BA-B4D8-9AA7-DA8ECAA4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58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73AC-C3E7-74C4-0C59-8638DE5B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106C6-93C8-057A-2861-53B1AC7B1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F9B10-9B7F-DF64-48C5-143DF5835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0E1F-12AE-0563-78BD-2E294029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1DE71-A632-3905-2A29-033E8D2A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04ECA-908F-AC91-7D12-F487EC22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3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43D0C-AA58-79C3-0D69-53D630F2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DCCFA-9B76-E0B8-0928-AFEA0039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B7CDF-8297-A2B8-42E3-C6ABC74DD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4F59-33F7-46F2-8FCC-7EBB9A9318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8B41-8ECC-3825-40EA-35514C9C4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20B08-3AF7-F0FB-B044-2AA4B5EA0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76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s.geoscienceworld.org/gsa/geology/article/48/10/986/587319/Field-evidence-for-coal-combustion-links-the-252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696BBE7-AB7F-B6B1-0CFA-994ACADFFD3B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10820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G3061: Historická a stratigrafická geologie – 9. cvičení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B81BBA2-7854-657D-92E7-0B24393528B4}"/>
              </a:ext>
            </a:extLst>
          </p:cNvPr>
          <p:cNvSpPr txBox="1">
            <a:spLocks/>
          </p:cNvSpPr>
          <p:nvPr/>
        </p:nvSpPr>
        <p:spPr>
          <a:xfrm>
            <a:off x="0" y="3219734"/>
            <a:ext cx="12192000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LIP a </a:t>
            </a:r>
            <a:r>
              <a:rPr lang="cs-CZ" b="1" dirty="0" err="1"/>
              <a:t>paleoklima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6464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F8B4FF6-30BA-413C-D520-636AC93E60A6}"/>
              </a:ext>
            </a:extLst>
          </p:cNvPr>
          <p:cNvSpPr txBox="1">
            <a:spLocks/>
          </p:cNvSpPr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Klimatický režim </a:t>
            </a:r>
            <a:r>
              <a:rPr lang="cs-CZ" sz="6600" b="1" dirty="0" err="1"/>
              <a:t>Greenhouse</a:t>
            </a:r>
            <a:endParaRPr lang="en-GB" b="1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534D0C6-0DC8-3447-D201-8CA067CF7726}"/>
              </a:ext>
            </a:extLst>
          </p:cNvPr>
          <p:cNvSpPr txBox="1">
            <a:spLocks/>
          </p:cNvSpPr>
          <p:nvPr/>
        </p:nvSpPr>
        <p:spPr>
          <a:xfrm>
            <a:off x="838201" y="2191969"/>
            <a:ext cx="5747794" cy="382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dirty="0"/>
              <a:t>70 % fanerozoika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øT</a:t>
            </a:r>
            <a:r>
              <a:rPr lang="cs-CZ" sz="2400" dirty="0"/>
              <a:t> = 21-24 °C   </a:t>
            </a:r>
            <a:br>
              <a:rPr lang="cs-CZ" sz="2400" dirty="0"/>
            </a:br>
            <a:r>
              <a:rPr lang="cs-CZ" sz="2400" dirty="0"/>
              <a:t>  – ledovce možné, musí být chladno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600-1200 </a:t>
            </a:r>
            <a:r>
              <a:rPr lang="cs-CZ" sz="2400" dirty="0" err="1"/>
              <a:t>ppmv</a:t>
            </a:r>
            <a:r>
              <a:rPr lang="cs-CZ" sz="2400" dirty="0"/>
              <a:t> CO2 </a:t>
            </a:r>
          </a:p>
          <a:p>
            <a:pPr>
              <a:lnSpc>
                <a:spcPct val="150000"/>
              </a:lnSpc>
            </a:pPr>
            <a:r>
              <a:rPr lang="cs-CZ" sz="2400" b="1" u="sng" dirty="0"/>
              <a:t>Normální klima pro život na Zemi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4B8A2C-3F58-E42E-9C8B-D9AAC2D74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815"/>
          <a:stretch/>
        </p:blipFill>
        <p:spPr bwMode="auto">
          <a:xfrm>
            <a:off x="6339225" y="121920"/>
            <a:ext cx="5913735" cy="66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9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64256C-4F3F-8193-AB7A-5ED0BB8C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/>
              <a:t>Klimatický režim </a:t>
            </a:r>
            <a:r>
              <a:rPr lang="cs-CZ" sz="6600" b="1" dirty="0" err="1"/>
              <a:t>Hothouse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AD3FC-53CC-7E3D-4069-221AC67D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91969"/>
            <a:ext cx="5747794" cy="3829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5 % fanerozoika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øT</a:t>
            </a:r>
            <a:r>
              <a:rPr lang="cs-CZ" sz="2400" dirty="0"/>
              <a:t> &gt; 20 °C   (na pólech 5-15 °C)</a:t>
            </a:r>
            <a:br>
              <a:rPr lang="cs-CZ" sz="2400" dirty="0"/>
            </a:br>
            <a:r>
              <a:rPr lang="cs-CZ" sz="2400" dirty="0"/>
              <a:t>   – neexistují ledovce!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&gt;1200 </a:t>
            </a:r>
            <a:r>
              <a:rPr lang="cs-CZ" sz="2400" dirty="0" err="1"/>
              <a:t>ppmv</a:t>
            </a:r>
            <a:r>
              <a:rPr lang="cs-CZ" sz="2400" dirty="0"/>
              <a:t> CO2 (až 4200!)</a:t>
            </a:r>
            <a:br>
              <a:rPr lang="cs-CZ" sz="2400" dirty="0"/>
            </a:br>
            <a:r>
              <a:rPr lang="cs-CZ" sz="2400" b="1" u="sng" dirty="0"/>
              <a:t>(emise magmatických provincií)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u="sng" dirty="0"/>
              <a:t>Typický pro mesozoikum (celý trias)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C55724-47A4-82CC-D695-39F3051AB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3713" r="1982" b="2278"/>
          <a:stretch/>
        </p:blipFill>
        <p:spPr bwMode="auto">
          <a:xfrm>
            <a:off x="5741043" y="-19539"/>
            <a:ext cx="6450957" cy="689808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9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A52481EB-096E-BF4A-CD88-03DDD9771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50" b="38903"/>
          <a:stretch/>
        </p:blipFill>
        <p:spPr>
          <a:xfrm>
            <a:off x="0" y="4213184"/>
            <a:ext cx="12192000" cy="13542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48AD232-76F8-C2E1-5485-709D01953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69"/>
          <a:stretch/>
        </p:blipFill>
        <p:spPr>
          <a:xfrm>
            <a:off x="0" y="5683170"/>
            <a:ext cx="12192000" cy="11748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45E166-AB1D-1A59-BBAC-CDAAF5177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" t="22834" r="1543" b="6125"/>
          <a:stretch/>
        </p:blipFill>
        <p:spPr>
          <a:xfrm>
            <a:off x="4886960" y="2164080"/>
            <a:ext cx="4612640" cy="57410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63CA0B1-D605-0DC4-4E1A-10C8A754A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005" b="21434"/>
          <a:stretch/>
        </p:blipFill>
        <p:spPr>
          <a:xfrm>
            <a:off x="23150" y="1909822"/>
            <a:ext cx="12192000" cy="216446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85CFFCB-82FA-4006-F607-D6B9A7219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224"/>
          <a:stretch/>
        </p:blipFill>
        <p:spPr>
          <a:xfrm>
            <a:off x="23150" y="-225708"/>
            <a:ext cx="12192000" cy="197348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4F65607-29CE-8A41-2DB5-86AEFBFE5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" t="22834" r="1543" b="6125"/>
          <a:stretch/>
        </p:blipFill>
        <p:spPr>
          <a:xfrm>
            <a:off x="4886960" y="1980941"/>
            <a:ext cx="4612640" cy="5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7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9C4275-543F-4E30-70E9-CFE0E09C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6712"/>
            <a:ext cx="12192000" cy="96105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Magmatické </a:t>
            </a:r>
            <a:r>
              <a:rPr lang="cs-CZ" dirty="0" err="1"/>
              <a:t>province</a:t>
            </a:r>
            <a:r>
              <a:rPr lang="cs-CZ" dirty="0"/>
              <a:t>       a impakty        vs. teplota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7A442D0-C32E-B3DF-8664-07FA34C35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3" t="5220" r="58875" b="90467"/>
          <a:stretch/>
        </p:blipFill>
        <p:spPr>
          <a:xfrm>
            <a:off x="5340701" y="390384"/>
            <a:ext cx="749031" cy="54899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B6D1AB9-B3A7-7645-7113-93FD4C897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3" t="9788" r="58875" b="86684"/>
          <a:stretch/>
        </p:blipFill>
        <p:spPr>
          <a:xfrm>
            <a:off x="8407917" y="511774"/>
            <a:ext cx="749031" cy="449094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2D13CCD-74A0-526F-F227-876018AD4165}"/>
              </a:ext>
            </a:extLst>
          </p:cNvPr>
          <p:cNvGrpSpPr>
            <a:grpSpLocks noChangeAspect="1"/>
          </p:cNvGrpSpPr>
          <p:nvPr/>
        </p:nvGrpSpPr>
        <p:grpSpPr>
          <a:xfrm>
            <a:off x="814704" y="1310864"/>
            <a:ext cx="10259695" cy="5271842"/>
            <a:chOff x="123825" y="1072869"/>
            <a:chExt cx="9002741" cy="462596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46C8396-92D9-D1B2-6CFE-A5F9F285C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0037"/>
            <a:stretch/>
          </p:blipFill>
          <p:spPr>
            <a:xfrm>
              <a:off x="123825" y="1072869"/>
              <a:ext cx="9002741" cy="4625969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DE19C24-2FC5-5C24-15DF-E6F80797E57A}"/>
                </a:ext>
              </a:extLst>
            </p:cNvPr>
            <p:cNvSpPr/>
            <p:nvPr/>
          </p:nvSpPr>
          <p:spPr>
            <a:xfrm>
              <a:off x="637309" y="1320799"/>
              <a:ext cx="3334327" cy="93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608BFF5-BC84-34B9-00D7-49028A3E9873}"/>
              </a:ext>
            </a:extLst>
          </p:cNvPr>
          <p:cNvSpPr txBox="1">
            <a:spLocks/>
          </p:cNvSpPr>
          <p:nvPr/>
        </p:nvSpPr>
        <p:spPr>
          <a:xfrm>
            <a:off x="1512974" y="6137451"/>
            <a:ext cx="8895484" cy="1026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b="1" dirty="0"/>
              <a:t>(</a:t>
            </a:r>
            <a:r>
              <a:rPr lang="cs-CZ" sz="1600" b="1" dirty="0" err="1"/>
              <a:t>Scotese</a:t>
            </a:r>
            <a:r>
              <a:rPr lang="cs-CZ" sz="1600" b="1" dirty="0"/>
              <a:t> et al. 2020: </a:t>
            </a:r>
            <a:r>
              <a:rPr lang="cs-CZ" sz="1600" b="1" dirty="0" err="1"/>
              <a:t>Phanerozoic</a:t>
            </a:r>
            <a:r>
              <a:rPr lang="cs-CZ" sz="1600" b="1" dirty="0"/>
              <a:t> </a:t>
            </a:r>
            <a:r>
              <a:rPr lang="cs-CZ" sz="1600" b="1" dirty="0" err="1"/>
              <a:t>paleotemperatures</a:t>
            </a:r>
            <a:r>
              <a:rPr lang="cs-CZ" sz="1600" b="1" dirty="0"/>
              <a:t> – </a:t>
            </a:r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Earths</a:t>
            </a:r>
            <a:r>
              <a:rPr lang="cs-CZ" sz="1600" b="1" dirty="0"/>
              <a:t> </a:t>
            </a:r>
            <a:r>
              <a:rPr lang="cs-CZ" sz="1600" b="1" dirty="0" err="1"/>
              <a:t>Changing</a:t>
            </a:r>
            <a:r>
              <a:rPr lang="cs-CZ" sz="1600" b="1" dirty="0"/>
              <a:t> </a:t>
            </a:r>
            <a:r>
              <a:rPr lang="cs-CZ" sz="1600" b="1" dirty="0" err="1"/>
              <a:t>Climate</a:t>
            </a:r>
            <a:r>
              <a:rPr lang="cs-CZ" sz="1600" b="1" dirty="0"/>
              <a:t> </a:t>
            </a:r>
            <a:r>
              <a:rPr lang="cs-CZ" sz="1600" b="1" dirty="0" err="1"/>
              <a:t>during</a:t>
            </a:r>
            <a:r>
              <a:rPr lang="cs-CZ" sz="1600" b="1" dirty="0"/>
              <a:t> </a:t>
            </a:r>
            <a:r>
              <a:rPr lang="cs-CZ" sz="1600" b="1" dirty="0" err="1"/>
              <a:t>the</a:t>
            </a:r>
            <a:r>
              <a:rPr lang="cs-CZ" sz="1600" b="1" dirty="0"/>
              <a:t> Last 540 Myr)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B5DD1E8-A73B-845B-1190-3CF4F2AA8D6A}"/>
              </a:ext>
            </a:extLst>
          </p:cNvPr>
          <p:cNvSpPr/>
          <p:nvPr/>
        </p:nvSpPr>
        <p:spPr>
          <a:xfrm>
            <a:off x="1584960" y="1211836"/>
            <a:ext cx="4632960" cy="268475"/>
          </a:xfrm>
          <a:prstGeom prst="rect">
            <a:avLst/>
          </a:prstGeom>
          <a:solidFill>
            <a:srgbClr val="A3B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AEDA75A-F84A-E0DE-309C-9C402FBF0AC6}"/>
              </a:ext>
            </a:extLst>
          </p:cNvPr>
          <p:cNvSpPr/>
          <p:nvPr/>
        </p:nvSpPr>
        <p:spPr>
          <a:xfrm>
            <a:off x="6217920" y="1211836"/>
            <a:ext cx="3025140" cy="268475"/>
          </a:xfrm>
          <a:prstGeom prst="rect">
            <a:avLst/>
          </a:prstGeom>
          <a:solidFill>
            <a:srgbClr val="6CC0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1877C31-2DE9-1101-CBE4-0D349B715D3D}"/>
              </a:ext>
            </a:extLst>
          </p:cNvPr>
          <p:cNvSpPr/>
          <p:nvPr/>
        </p:nvSpPr>
        <p:spPr>
          <a:xfrm>
            <a:off x="9243060" y="1211836"/>
            <a:ext cx="1028700" cy="268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CC3F7524-BB6A-EF3F-E706-A7E7709EA5AB}"/>
              </a:ext>
            </a:extLst>
          </p:cNvPr>
          <p:cNvCxnSpPr>
            <a:cxnSpLocks/>
          </p:cNvCxnSpPr>
          <p:nvPr/>
        </p:nvCxnSpPr>
        <p:spPr>
          <a:xfrm flipV="1">
            <a:off x="10756711" y="3148314"/>
            <a:ext cx="21091" cy="12761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933D97CC-4C23-1648-B148-5CEA6A51EB21}"/>
              </a:ext>
            </a:extLst>
          </p:cNvPr>
          <p:cNvCxnSpPr>
            <a:cxnSpLocks/>
          </p:cNvCxnSpPr>
          <p:nvPr/>
        </p:nvCxnSpPr>
        <p:spPr>
          <a:xfrm flipH="1">
            <a:off x="10724045" y="4435998"/>
            <a:ext cx="21091" cy="127610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72C4-A901-1807-6D79-B1F15DDE6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Cvičení 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410D-431B-622F-658D-CE0A2E1A6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Mezozoikum</a:t>
            </a:r>
          </a:p>
        </p:txBody>
      </p:sp>
    </p:spTree>
    <p:extLst>
      <p:ext uri="{BB962C8B-B14F-4D97-AF65-F5344CB8AC3E}">
        <p14:creationId xmlns:p14="http://schemas.microsoft.com/office/powerpoint/2010/main" val="165265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1CD3-D719-5704-67AA-345B22BA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914401"/>
            <a:ext cx="11450915" cy="196553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Uveďte alespoň tři doklady toho, že kontinenty byly dříve spojeny v 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superkontinent</a:t>
            </a:r>
            <a:r>
              <a:rPr lang="cs-CZ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Pangea.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Mezi nejznámější paleozoické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lagerstätten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patří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burgesské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břidlice. V tabulkách níže se seznámíme s některými 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mezozoickými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příklady. Podle názvů hlavních nalezišť doplňte 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názvy souvrství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(nebo vrstev, pokud souvrství nebyla stanovena), 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jejich stáří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(co nejpřesněji), 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prostředí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(ve kterém se vrstvy usazovaly) a 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některé významné objevy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(co se zde našlo a proč jsou tyto nálezy významné). V třetí tabulce doplňte jakoukoli další druhohorní lokalitu s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lagerstätten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cs-CZ" sz="2200" dirty="0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3DE5B4-43C2-4AFF-FCA9-B6B26401675A}"/>
              </a:ext>
            </a:extLst>
          </p:cNvPr>
          <p:cNvSpPr txBox="1">
            <a:spLocks/>
          </p:cNvSpPr>
          <p:nvPr/>
        </p:nvSpPr>
        <p:spPr>
          <a:xfrm>
            <a:off x="385010" y="109787"/>
            <a:ext cx="5137436" cy="80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Protokol 9 - otázky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43D71E-D013-8658-D2D2-574D668EB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87569"/>
              </p:ext>
            </p:extLst>
          </p:nvPr>
        </p:nvGraphicFramePr>
        <p:xfrm>
          <a:off x="820845" y="3039499"/>
          <a:ext cx="3272590" cy="34539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83969">
                  <a:extLst>
                    <a:ext uri="{9D8B030D-6E8A-4147-A177-3AD203B41FA5}">
                      <a16:colId xmlns:a16="http://schemas.microsoft.com/office/drawing/2014/main" val="374087950"/>
                    </a:ext>
                  </a:extLst>
                </a:gridCol>
                <a:gridCol w="1888621">
                  <a:extLst>
                    <a:ext uri="{9D8B030D-6E8A-4147-A177-3AD203B41FA5}">
                      <a16:colId xmlns:a16="http://schemas.microsoft.com/office/drawing/2014/main" val="236862335"/>
                    </a:ext>
                  </a:extLst>
                </a:gridCol>
              </a:tblGrid>
              <a:tr h="488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Název vrstev nebo souvrství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75884"/>
                  </a:ext>
                </a:extLst>
              </a:tr>
              <a:tr h="332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Lokalita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Holzmaden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63257"/>
                  </a:ext>
                </a:extLst>
              </a:tr>
              <a:tr h="336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Stáří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83427"/>
                  </a:ext>
                </a:extLst>
              </a:tr>
              <a:tr h="488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Sedimentační prostředí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0259"/>
                  </a:ext>
                </a:extLst>
              </a:tr>
              <a:tr h="1808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Významné objevy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1231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01A0AC-B207-5BAB-BA8F-564A1DE91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67448"/>
              </p:ext>
            </p:extLst>
          </p:nvPr>
        </p:nvGraphicFramePr>
        <p:xfrm>
          <a:off x="4459705" y="3026724"/>
          <a:ext cx="3272590" cy="34539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83969">
                  <a:extLst>
                    <a:ext uri="{9D8B030D-6E8A-4147-A177-3AD203B41FA5}">
                      <a16:colId xmlns:a16="http://schemas.microsoft.com/office/drawing/2014/main" val="374087950"/>
                    </a:ext>
                  </a:extLst>
                </a:gridCol>
                <a:gridCol w="1888621">
                  <a:extLst>
                    <a:ext uri="{9D8B030D-6E8A-4147-A177-3AD203B41FA5}">
                      <a16:colId xmlns:a16="http://schemas.microsoft.com/office/drawing/2014/main" val="236862335"/>
                    </a:ext>
                  </a:extLst>
                </a:gridCol>
              </a:tblGrid>
              <a:tr h="488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Název vrstev nebo souvrství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75884"/>
                  </a:ext>
                </a:extLst>
              </a:tr>
              <a:tr h="332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Lokalita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Solnhofen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63257"/>
                  </a:ext>
                </a:extLst>
              </a:tr>
              <a:tr h="336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Stáří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83427"/>
                  </a:ext>
                </a:extLst>
              </a:tr>
              <a:tr h="488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Sedimentační prostředí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0259"/>
                  </a:ext>
                </a:extLst>
              </a:tr>
              <a:tr h="1808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Významné objevy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1231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9FCB7D-A3F9-561A-9A79-DA48A9D4D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26005"/>
              </p:ext>
            </p:extLst>
          </p:nvPr>
        </p:nvGraphicFramePr>
        <p:xfrm>
          <a:off x="8098565" y="3039499"/>
          <a:ext cx="3272590" cy="34539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83969">
                  <a:extLst>
                    <a:ext uri="{9D8B030D-6E8A-4147-A177-3AD203B41FA5}">
                      <a16:colId xmlns:a16="http://schemas.microsoft.com/office/drawing/2014/main" val="374087950"/>
                    </a:ext>
                  </a:extLst>
                </a:gridCol>
                <a:gridCol w="1888621">
                  <a:extLst>
                    <a:ext uri="{9D8B030D-6E8A-4147-A177-3AD203B41FA5}">
                      <a16:colId xmlns:a16="http://schemas.microsoft.com/office/drawing/2014/main" val="236862335"/>
                    </a:ext>
                  </a:extLst>
                </a:gridCol>
              </a:tblGrid>
              <a:tr h="488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Název vrstev nebo souvrství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75884"/>
                  </a:ext>
                </a:extLst>
              </a:tr>
              <a:tr h="332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Lokalita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63257"/>
                  </a:ext>
                </a:extLst>
              </a:tr>
              <a:tr h="336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Stáří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83427"/>
                  </a:ext>
                </a:extLst>
              </a:tr>
              <a:tr h="488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Sedimentační prostředí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0259"/>
                  </a:ext>
                </a:extLst>
              </a:tr>
              <a:tr h="1808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Významné objevy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1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2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1CD3-D719-5704-67AA-345B22BA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1307507"/>
            <a:ext cx="11450915" cy="493092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amonoidů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Ammonoidea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rozlišujeme tři základní typy švů (sutur):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goniatitový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ceratitový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amonitový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Správně načrtněte jejich tvar a uveďte jejich </a:t>
            </a:r>
            <a:r>
              <a:rPr lang="cs-CZ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chronostratigrafický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výskyt.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n-GB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Uveďte jednu </a:t>
            </a:r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jurskou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dvě </a:t>
            </a:r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křídové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anoxické události 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(eventy), kdy docházelo k usazování </a:t>
            </a:r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černých břidlic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Ke každé z událostí uveďte co nejpřesnější </a:t>
            </a:r>
            <a:r>
              <a:rPr lang="cs-CZ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chronostratigrafické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zařazení a jakým způsobem je u každé vysvětlován její vznik.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n-GB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Popište pravděpodobné příčiny </a:t>
            </a:r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vymírání na konci triasu 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jeho dopady na biotu.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n-GB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Jurský park proslul díky geniální myšlence o zachování dinosauří DNA ve fosilním hmyzu v jantaru. Uveďte nejvýznamnější lokality druhohorního jantaru a některé fosilie, které v nich byly nalezeny. Z jakých nejstarších fosilií se zatím podařilo DNA extrahovat a jak jsou staré?</a:t>
            </a:r>
            <a:endParaRPr lang="en-GB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3"/>
            </a:pPr>
            <a:endParaRPr lang="cs-CZ" sz="2200" dirty="0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3DE5B4-43C2-4AFF-FCA9-B6B26401675A}"/>
              </a:ext>
            </a:extLst>
          </p:cNvPr>
          <p:cNvSpPr txBox="1">
            <a:spLocks/>
          </p:cNvSpPr>
          <p:nvPr/>
        </p:nvSpPr>
        <p:spPr>
          <a:xfrm>
            <a:off x="385010" y="109787"/>
            <a:ext cx="5137436" cy="80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Protokol 9 - otázky</a:t>
            </a:r>
          </a:p>
        </p:txBody>
      </p:sp>
    </p:spTree>
    <p:extLst>
      <p:ext uri="{BB962C8B-B14F-4D97-AF65-F5344CB8AC3E}">
        <p14:creationId xmlns:p14="http://schemas.microsoft.com/office/powerpoint/2010/main" val="22350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98F7-9714-6FB8-9C2D-F512F9E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0"/>
            <a:ext cx="5572126" cy="961053"/>
          </a:xfrm>
        </p:spPr>
        <p:txBody>
          <a:bodyPr>
            <a:normAutofit/>
          </a:bodyPr>
          <a:lstStyle/>
          <a:p>
            <a:r>
              <a:rPr lang="cs-CZ" dirty="0"/>
              <a:t>Moravskoslezský </a:t>
            </a:r>
            <a:r>
              <a:rPr lang="cs-CZ" dirty="0" err="1"/>
              <a:t>kulm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8806D6-28CE-1A0D-0B12-ECA49291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8" y="775908"/>
            <a:ext cx="5218797" cy="42458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CDC493-63B5-1A46-2264-7611F1D7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" y="5122506"/>
            <a:ext cx="12111135" cy="173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latin typeface="+mj-lt"/>
              </a:rPr>
              <a:t>„</a:t>
            </a:r>
            <a:r>
              <a:rPr lang="cs-CZ" sz="2200" dirty="0" err="1">
                <a:latin typeface="+mj-lt"/>
              </a:rPr>
              <a:t>Kulm</a:t>
            </a:r>
            <a:r>
              <a:rPr lang="cs-CZ" sz="2200" dirty="0">
                <a:latin typeface="+mj-lt"/>
              </a:rPr>
              <a:t>“ – název z anglického „</a:t>
            </a:r>
            <a:r>
              <a:rPr lang="cs-CZ" sz="2200" dirty="0" err="1">
                <a:latin typeface="+mj-lt"/>
              </a:rPr>
              <a:t>Culm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Meassures</a:t>
            </a:r>
            <a:r>
              <a:rPr lang="cs-CZ" sz="2200" dirty="0">
                <a:latin typeface="+mj-lt"/>
              </a:rPr>
              <a:t>“</a:t>
            </a:r>
          </a:p>
          <a:p>
            <a:pPr marL="0" indent="0">
              <a:buNone/>
            </a:pPr>
            <a:r>
              <a:rPr lang="cs-CZ" sz="2200" dirty="0">
                <a:latin typeface="+mj-lt"/>
              </a:rPr>
              <a:t>Facie označující klastické sedimenty – střídání drob a slepenců s prachovci a jílovitými břidlicemi.</a:t>
            </a:r>
          </a:p>
          <a:p>
            <a:pPr marL="0" indent="0">
              <a:buNone/>
            </a:pPr>
            <a:r>
              <a:rPr lang="cs-CZ" sz="2200" dirty="0">
                <a:latin typeface="+mj-lt"/>
              </a:rPr>
              <a:t>Sedimenty mají „flyšový“ charakter – byly tvořeny turbiditními proudy.</a:t>
            </a:r>
          </a:p>
          <a:p>
            <a:pPr marL="0" indent="0">
              <a:buNone/>
            </a:pPr>
            <a:r>
              <a:rPr lang="cs-CZ" sz="2200" dirty="0">
                <a:latin typeface="+mj-lt"/>
              </a:rPr>
              <a:t>Pokrývá moravskoslezskou oblast.</a:t>
            </a:r>
          </a:p>
        </p:txBody>
      </p:sp>
      <p:pic>
        <p:nvPicPr>
          <p:cNvPr id="13" name="Picture 12" descr="A topographic map of kulm&#10;&#10;Description automatically generated">
            <a:extLst>
              <a:ext uri="{FF2B5EF4-FFF2-40B4-BE49-F238E27FC236}">
                <a16:creationId xmlns:a16="http://schemas.microsoft.com/office/drawing/2014/main" id="{122AD9FE-0E4E-BBE8-A916-40865EB1C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4943" r="1894" b="3383"/>
          <a:stretch/>
        </p:blipFill>
        <p:spPr>
          <a:xfrm>
            <a:off x="5489273" y="675113"/>
            <a:ext cx="6631067" cy="444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7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98F7-9714-6FB8-9C2D-F512F9E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72126" cy="961053"/>
          </a:xfrm>
        </p:spPr>
        <p:txBody>
          <a:bodyPr>
            <a:normAutofit/>
          </a:bodyPr>
          <a:lstStyle/>
          <a:p>
            <a:r>
              <a:rPr lang="cs-CZ" dirty="0"/>
              <a:t>Limnický </a:t>
            </a:r>
            <a:r>
              <a:rPr lang="cs-CZ" dirty="0" err="1"/>
              <a:t>permokarbon</a:t>
            </a:r>
            <a:endParaRPr lang="cs-C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CDC493-63B5-1A46-2264-7611F1D7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63" y="1087015"/>
            <a:ext cx="4932407" cy="285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latin typeface="+mj-lt"/>
              </a:rPr>
              <a:t>Pánve a brázdy vznikající během kolapsu variského horstva.</a:t>
            </a:r>
          </a:p>
          <a:p>
            <a:pPr marL="0" indent="0">
              <a:buNone/>
            </a:pPr>
            <a:endParaRPr lang="cs-CZ" sz="100" dirty="0">
              <a:latin typeface="+mj-lt"/>
            </a:endParaRPr>
          </a:p>
          <a:p>
            <a:pPr marL="0" indent="0">
              <a:buNone/>
            </a:pPr>
            <a:r>
              <a:rPr lang="cs-CZ" sz="2200" dirty="0">
                <a:latin typeface="+mj-lt"/>
              </a:rPr>
              <a:t>Klastické, organogenní a vulkanické sedimenty – často pestře zbarvené.</a:t>
            </a:r>
          </a:p>
          <a:p>
            <a:pPr marL="0" indent="0">
              <a:buNone/>
            </a:pPr>
            <a:endParaRPr lang="cs-CZ" sz="1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AEB14-B512-9067-D61D-5BE740B6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71" y="961053"/>
            <a:ext cx="7124429" cy="5247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9CB8A-554F-2648-72B7-592C6A53E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9438"/>
            <a:ext cx="5067570" cy="35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98F7-9714-6FB8-9C2D-F512F9E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4" y="178501"/>
            <a:ext cx="12192000" cy="961053"/>
          </a:xfrm>
        </p:spPr>
        <p:txBody>
          <a:bodyPr>
            <a:normAutofit fontScale="90000"/>
          </a:bodyPr>
          <a:lstStyle/>
          <a:p>
            <a:r>
              <a:rPr lang="cs-CZ" dirty="0"/>
              <a:t>Velké magmatické provincie</a:t>
            </a:r>
            <a:br>
              <a:rPr lang="cs-CZ" dirty="0"/>
            </a:br>
            <a:r>
              <a:rPr lang="cs-CZ" dirty="0"/>
              <a:t>(LIP =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Igenous</a:t>
            </a:r>
            <a:r>
              <a:rPr lang="cs-CZ" dirty="0"/>
              <a:t> </a:t>
            </a:r>
            <a:r>
              <a:rPr lang="cs-CZ" dirty="0" err="1"/>
              <a:t>Provinces</a:t>
            </a:r>
            <a:r>
              <a:rPr lang="cs-CZ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203C32-2973-F045-82EC-4B69B51F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39" y="2721772"/>
            <a:ext cx="7113424" cy="38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967901-000F-122E-65A5-B277CECA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" y="3200400"/>
            <a:ext cx="4737283" cy="3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7E42-C664-2573-56C8-72EEABF2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6689"/>
            <a:ext cx="3806891" cy="197214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latin typeface="+mj-lt"/>
              </a:rPr>
              <a:t>Celosvětové rozšíření</a:t>
            </a: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Napojení na vymírací eventy</a:t>
            </a:r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„</a:t>
            </a:r>
            <a:r>
              <a:rPr lang="cs-CZ" sz="2400" dirty="0" err="1">
                <a:latin typeface="+mj-lt"/>
              </a:rPr>
              <a:t>Flood</a:t>
            </a:r>
            <a:r>
              <a:rPr lang="cs-CZ" sz="2400" dirty="0">
                <a:latin typeface="+mj-lt"/>
              </a:rPr>
              <a:t> basalt“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38F0C5-0668-811F-D6B3-341EBD7A1F3A}"/>
              </a:ext>
            </a:extLst>
          </p:cNvPr>
          <p:cNvSpPr txBox="1">
            <a:spLocks/>
          </p:cNvSpPr>
          <p:nvPr/>
        </p:nvSpPr>
        <p:spPr>
          <a:xfrm>
            <a:off x="4889240" y="6554652"/>
            <a:ext cx="1396481" cy="30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200" dirty="0" err="1">
                <a:latin typeface="+mj-lt"/>
              </a:rPr>
              <a:t>Self</a:t>
            </a:r>
            <a:r>
              <a:rPr lang="cs-CZ" sz="1200" dirty="0">
                <a:latin typeface="+mj-lt"/>
              </a:rPr>
              <a:t> et al. 2014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C0F9D-B998-50DA-1780-FD19BB2B0CBE}"/>
              </a:ext>
            </a:extLst>
          </p:cNvPr>
          <p:cNvSpPr txBox="1">
            <a:spLocks/>
          </p:cNvSpPr>
          <p:nvPr/>
        </p:nvSpPr>
        <p:spPr>
          <a:xfrm>
            <a:off x="4094975" y="1349212"/>
            <a:ext cx="2920637" cy="160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latin typeface="+mj-lt"/>
              </a:rPr>
              <a:t>Horká skvrna?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latin typeface="+mj-lt"/>
              </a:rPr>
              <a:t>Kontinentální rozpad?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latin typeface="+mj-lt"/>
              </a:rPr>
              <a:t>„Mantle </a:t>
            </a:r>
            <a:r>
              <a:rPr lang="cs-CZ" sz="2400" dirty="0" err="1">
                <a:latin typeface="+mj-lt"/>
              </a:rPr>
              <a:t>plume</a:t>
            </a:r>
            <a:r>
              <a:rPr lang="cs-CZ" sz="2400" dirty="0">
                <a:latin typeface="+mj-lt"/>
              </a:rPr>
              <a:t>“?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A129731-D048-5294-E9A6-339A1305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67" y="178501"/>
            <a:ext cx="4947396" cy="25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F02767-2479-738F-EED3-7BE5BEC810D5}"/>
              </a:ext>
            </a:extLst>
          </p:cNvPr>
          <p:cNvSpPr txBox="1"/>
          <p:nvPr/>
        </p:nvSpPr>
        <p:spPr>
          <a:xfrm>
            <a:off x="11034749" y="0"/>
            <a:ext cx="11572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Kennedy</a:t>
            </a:r>
            <a:r>
              <a:rPr lang="cs-CZ" sz="1200" dirty="0">
                <a:latin typeface="+mj-lt"/>
              </a:rPr>
              <a:t> 2020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84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98F7-9714-6FB8-9C2D-F512F9E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1053"/>
          </a:xfrm>
        </p:spPr>
        <p:txBody>
          <a:bodyPr>
            <a:normAutofit/>
          </a:bodyPr>
          <a:lstStyle/>
          <a:p>
            <a:r>
              <a:rPr lang="cs-CZ" dirty="0"/>
              <a:t>Vymírání perm/trias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7E42-C664-2573-56C8-72EEABF2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786" y="961053"/>
            <a:ext cx="2521010" cy="2467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+mj-lt"/>
              </a:rPr>
              <a:t>100-200 </a:t>
            </a:r>
            <a:r>
              <a:rPr lang="cs-CZ" sz="2400" dirty="0" err="1">
                <a:latin typeface="+mj-lt"/>
              </a:rPr>
              <a:t>ka</a:t>
            </a:r>
            <a:r>
              <a:rPr lang="cs-CZ" sz="2400" dirty="0">
                <a:latin typeface="+mj-lt"/>
              </a:rPr>
              <a:t> trvání</a:t>
            </a:r>
          </a:p>
          <a:p>
            <a:pPr marL="0" indent="0">
              <a:buNone/>
            </a:pPr>
            <a:endParaRPr lang="cs-CZ" sz="2400" u="sng" dirty="0">
              <a:latin typeface="+mj-lt"/>
            </a:endParaRPr>
          </a:p>
          <a:p>
            <a:pPr marL="0" indent="0">
              <a:buNone/>
            </a:pPr>
            <a:endParaRPr lang="cs-CZ" sz="2400" u="sng" dirty="0">
              <a:latin typeface="+mj-lt"/>
            </a:endParaRPr>
          </a:p>
          <a:p>
            <a:pPr marL="0" indent="0">
              <a:buNone/>
            </a:pPr>
            <a:r>
              <a:rPr lang="cs-CZ" u="sng" dirty="0">
                <a:latin typeface="+mj-lt"/>
              </a:rPr>
              <a:t>Sibiřské trapy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C0F9D-B998-50DA-1780-FD19BB2B0CBE}"/>
              </a:ext>
            </a:extLst>
          </p:cNvPr>
          <p:cNvSpPr txBox="1">
            <a:spLocks/>
          </p:cNvSpPr>
          <p:nvPr/>
        </p:nvSpPr>
        <p:spPr>
          <a:xfrm>
            <a:off x="4766582" y="795701"/>
            <a:ext cx="3520867" cy="2763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latin typeface="+mj-lt"/>
              </a:rPr>
              <a:t>Vznik magmatické provincie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1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latin typeface="+mj-lt"/>
              </a:rPr>
              <a:t>Propálení se skrz </a:t>
            </a:r>
            <a:r>
              <a:rPr lang="cs-CZ" sz="2000" u="sng" dirty="0">
                <a:latin typeface="+mj-lt"/>
              </a:rPr>
              <a:t>uhelnou</a:t>
            </a:r>
            <a:r>
              <a:rPr lang="cs-CZ" sz="2000" dirty="0">
                <a:latin typeface="+mj-lt"/>
              </a:rPr>
              <a:t> pánev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1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latin typeface="+mj-lt"/>
              </a:rPr>
              <a:t>Výron skleníkových plynů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1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latin typeface="+mj-lt"/>
              </a:rPr>
              <a:t>Ohřev atmosféry, acidifikace a anoxie oceánů, </a:t>
            </a:r>
            <a:r>
              <a:rPr lang="cs-CZ" sz="2000" dirty="0" err="1">
                <a:latin typeface="+mj-lt"/>
              </a:rPr>
              <a:t>aridizace</a:t>
            </a:r>
            <a:r>
              <a:rPr lang="cs-CZ" sz="2000" dirty="0">
                <a:latin typeface="+mj-lt"/>
              </a:rPr>
              <a:t>, </a:t>
            </a:r>
            <a:r>
              <a:rPr lang="cs-CZ" sz="2000" dirty="0" err="1">
                <a:latin typeface="+mj-lt"/>
              </a:rPr>
              <a:t>etc</a:t>
            </a:r>
            <a:r>
              <a:rPr lang="cs-CZ" sz="2000" dirty="0"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02767-2479-738F-EED3-7BE5BEC810D5}"/>
              </a:ext>
            </a:extLst>
          </p:cNvPr>
          <p:cNvSpPr txBox="1"/>
          <p:nvPr/>
        </p:nvSpPr>
        <p:spPr>
          <a:xfrm>
            <a:off x="1958779" y="6183040"/>
            <a:ext cx="1685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latin typeface="+mj-lt"/>
              </a:rPr>
              <a:t>Krivolutskaya</a:t>
            </a:r>
            <a:r>
              <a:rPr lang="cs-CZ" sz="1200" dirty="0">
                <a:latin typeface="+mj-lt"/>
              </a:rPr>
              <a:t> et al. 2020</a:t>
            </a:r>
            <a:endParaRPr lang="en-GB" sz="1200" dirty="0">
              <a:latin typeface="+mj-lt"/>
            </a:endParaRPr>
          </a:p>
        </p:txBody>
      </p:sp>
      <p:pic>
        <p:nvPicPr>
          <p:cNvPr id="2050" name="Picture 2" descr="Fig. 1. ">
            <a:extLst>
              <a:ext uri="{FF2B5EF4-FFF2-40B4-BE49-F238E27FC236}">
                <a16:creationId xmlns:a16="http://schemas.microsoft.com/office/drawing/2014/main" id="{3A0B0D9D-DD31-B141-961E-4F3F97A0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42" y="3695796"/>
            <a:ext cx="4711649" cy="270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 3">
            <a:extLst>
              <a:ext uri="{FF2B5EF4-FFF2-40B4-BE49-F238E27FC236}">
                <a16:creationId xmlns:a16="http://schemas.microsoft.com/office/drawing/2014/main" id="{126A2E49-CDE0-543C-0F11-EFC5E83CD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12" y="0"/>
            <a:ext cx="3348331" cy="63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38F0C5-0668-811F-D6B3-341EBD7A1F3A}"/>
              </a:ext>
            </a:extLst>
          </p:cNvPr>
          <p:cNvSpPr txBox="1">
            <a:spLocks/>
          </p:cNvSpPr>
          <p:nvPr/>
        </p:nvSpPr>
        <p:spPr>
          <a:xfrm>
            <a:off x="8338091" y="6134162"/>
            <a:ext cx="1396481" cy="30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200" dirty="0" err="1">
                <a:latin typeface="+mj-lt"/>
              </a:rPr>
              <a:t>Burgess</a:t>
            </a:r>
            <a:r>
              <a:rPr lang="cs-CZ" sz="1200" dirty="0">
                <a:latin typeface="+mj-lt"/>
              </a:rPr>
              <a:t> et al. 2017</a:t>
            </a:r>
          </a:p>
        </p:txBody>
      </p:sp>
      <p:pic>
        <p:nvPicPr>
          <p:cNvPr id="2054" name="Picture 6" descr="Fossilized Dinogorgon skull">
            <a:extLst>
              <a:ext uri="{FF2B5EF4-FFF2-40B4-BE49-F238E27FC236}">
                <a16:creationId xmlns:a16="http://schemas.microsoft.com/office/drawing/2014/main" id="{F6176E2D-A02D-E4D7-55DF-B62489848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0" y="3844967"/>
            <a:ext cx="2958027" cy="222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87D79-A8BF-73A8-0BB7-0DFF6580A7F3}"/>
              </a:ext>
            </a:extLst>
          </p:cNvPr>
          <p:cNvSpPr txBox="1"/>
          <p:nvPr/>
        </p:nvSpPr>
        <p:spPr>
          <a:xfrm>
            <a:off x="197555" y="6516870"/>
            <a:ext cx="12281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https://pubs.geoscienceworld.org/gsa/geology/article/48/10/986/587319/Field-evidence-for-coal-combustion-links-the-252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003FEE1-65D8-4260-1323-3F848A854351}"/>
              </a:ext>
            </a:extLst>
          </p:cNvPr>
          <p:cNvSpPr/>
          <p:nvPr/>
        </p:nvSpPr>
        <p:spPr>
          <a:xfrm>
            <a:off x="6096000" y="1171575"/>
            <a:ext cx="228600" cy="2409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CC89F5E-C9F4-AB29-603A-2E90FEA927D0}"/>
              </a:ext>
            </a:extLst>
          </p:cNvPr>
          <p:cNvSpPr/>
          <p:nvPr/>
        </p:nvSpPr>
        <p:spPr>
          <a:xfrm>
            <a:off x="6096000" y="1881187"/>
            <a:ext cx="228600" cy="2409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C7F7C05-A983-8905-FE78-2EFE599E7F16}"/>
              </a:ext>
            </a:extLst>
          </p:cNvPr>
          <p:cNvSpPr/>
          <p:nvPr/>
        </p:nvSpPr>
        <p:spPr>
          <a:xfrm>
            <a:off x="6096000" y="2590800"/>
            <a:ext cx="228600" cy="2409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3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98F7-9714-6FB8-9C2D-F512F9E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36712"/>
            <a:ext cx="12192000" cy="961053"/>
          </a:xfrm>
        </p:spPr>
        <p:txBody>
          <a:bodyPr>
            <a:normAutofit/>
          </a:bodyPr>
          <a:lstStyle/>
          <a:p>
            <a:r>
              <a:rPr lang="cs-CZ" dirty="0"/>
              <a:t>Magmatické </a:t>
            </a:r>
            <a:r>
              <a:rPr lang="cs-CZ" dirty="0" err="1"/>
              <a:t>province</a:t>
            </a:r>
            <a:r>
              <a:rPr lang="cs-CZ" dirty="0"/>
              <a:t> – další vymírání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02767-2479-738F-EED3-7BE5BEC810D5}"/>
              </a:ext>
            </a:extLst>
          </p:cNvPr>
          <p:cNvSpPr txBox="1"/>
          <p:nvPr/>
        </p:nvSpPr>
        <p:spPr>
          <a:xfrm>
            <a:off x="327745" y="6555137"/>
            <a:ext cx="1685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+mj-lt"/>
              </a:rPr>
              <a:t>Ernst et al. 2019</a:t>
            </a:r>
            <a:endParaRPr lang="en-GB" sz="1200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FD6491-235A-8647-F2D7-A463D85E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164" y="1747862"/>
            <a:ext cx="3089538" cy="48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D1834E-EF2D-C807-80A3-A896A424ADBF}"/>
              </a:ext>
            </a:extLst>
          </p:cNvPr>
          <p:cNvSpPr txBox="1">
            <a:spLocks/>
          </p:cNvSpPr>
          <p:nvPr/>
        </p:nvSpPr>
        <p:spPr>
          <a:xfrm>
            <a:off x="4735828" y="1987865"/>
            <a:ext cx="3520867" cy="681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křída/paleogén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err="1">
                <a:latin typeface="+mj-lt"/>
              </a:rPr>
              <a:t>Dekkánské</a:t>
            </a:r>
            <a:r>
              <a:rPr lang="cs-CZ" sz="1600" dirty="0">
                <a:latin typeface="+mj-lt"/>
              </a:rPr>
              <a:t> trapy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3FFE1D-CE82-8DB7-658F-CA22C0C6D851}"/>
              </a:ext>
            </a:extLst>
          </p:cNvPr>
          <p:cNvSpPr txBox="1">
            <a:spLocks/>
          </p:cNvSpPr>
          <p:nvPr/>
        </p:nvSpPr>
        <p:spPr>
          <a:xfrm>
            <a:off x="8758164" y="994238"/>
            <a:ext cx="3860961" cy="82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trias/jura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dirty="0" err="1">
                <a:latin typeface="+mj-lt"/>
              </a:rPr>
              <a:t>Central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Atlantic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Magmatic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province</a:t>
            </a:r>
            <a:endParaRPr lang="cs-CZ" sz="1600" dirty="0">
              <a:latin typeface="+mj-lt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C55840E-A0A5-C19D-9BF6-B82058216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3" b="38248"/>
          <a:stretch/>
        </p:blipFill>
        <p:spPr bwMode="auto">
          <a:xfrm>
            <a:off x="4735828" y="2671391"/>
            <a:ext cx="3821740" cy="38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13EE0FB-89B0-54C3-062A-1D173610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2" y="2864153"/>
            <a:ext cx="4315400" cy="367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ECF018-755C-4010-046C-CF6D6CB74E43}"/>
              </a:ext>
            </a:extLst>
          </p:cNvPr>
          <p:cNvSpPr txBox="1">
            <a:spLocks/>
          </p:cNvSpPr>
          <p:nvPr/>
        </p:nvSpPr>
        <p:spPr>
          <a:xfrm>
            <a:off x="327745" y="2134603"/>
            <a:ext cx="3520867" cy="681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Pozdní devon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err="1">
                <a:latin typeface="+mj-lt"/>
              </a:rPr>
              <a:t>Yakutsk-viluy</a:t>
            </a:r>
            <a:r>
              <a:rPr lang="cs-CZ" sz="1600" dirty="0">
                <a:latin typeface="+mj-lt"/>
              </a:rPr>
              <a:t> LIP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92249-3458-3603-CF11-C63B9262410E}"/>
              </a:ext>
            </a:extLst>
          </p:cNvPr>
          <p:cNvSpPr txBox="1"/>
          <p:nvPr/>
        </p:nvSpPr>
        <p:spPr>
          <a:xfrm>
            <a:off x="8758164" y="6550598"/>
            <a:ext cx="1685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>
                <a:latin typeface="+mj-lt"/>
              </a:rPr>
              <a:t>Marzoli</a:t>
            </a:r>
            <a:r>
              <a:rPr lang="cs-CZ" sz="1200" dirty="0">
                <a:latin typeface="+mj-lt"/>
              </a:rPr>
              <a:t> et al. 2018</a:t>
            </a:r>
            <a:endParaRPr lang="en-GB" sz="1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2D924-8803-DD2A-D2AE-DE10E8637889}"/>
              </a:ext>
            </a:extLst>
          </p:cNvPr>
          <p:cNvSpPr txBox="1"/>
          <p:nvPr/>
        </p:nvSpPr>
        <p:spPr>
          <a:xfrm>
            <a:off x="4735828" y="6550598"/>
            <a:ext cx="1685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+mj-lt"/>
              </a:rPr>
              <a:t>Keller et al. 2009</a:t>
            </a:r>
            <a:endParaRPr lang="en-GB" sz="12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7DFCF-BAA5-B744-3C76-C23FCF7AF390}"/>
              </a:ext>
            </a:extLst>
          </p:cNvPr>
          <p:cNvSpPr/>
          <p:nvPr/>
        </p:nvSpPr>
        <p:spPr>
          <a:xfrm>
            <a:off x="3086101" y="3629025"/>
            <a:ext cx="1562100" cy="1724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2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9C4275-543F-4E30-70E9-CFE0E09C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6712"/>
            <a:ext cx="12192000" cy="96105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Magmatické </a:t>
            </a:r>
            <a:r>
              <a:rPr lang="cs-CZ" dirty="0" err="1"/>
              <a:t>province</a:t>
            </a:r>
            <a:r>
              <a:rPr lang="cs-CZ" dirty="0"/>
              <a:t> – </a:t>
            </a:r>
            <a:r>
              <a:rPr lang="cs-CZ" i="1" dirty="0"/>
              <a:t>not a </a:t>
            </a:r>
            <a:r>
              <a:rPr lang="cs-CZ" i="1" dirty="0" err="1"/>
              <a:t>typical</a:t>
            </a:r>
            <a:r>
              <a:rPr lang="cs-CZ" i="1" dirty="0"/>
              <a:t> </a:t>
            </a:r>
            <a:r>
              <a:rPr lang="cs-CZ" i="1" dirty="0" err="1"/>
              <a:t>volcanic</a:t>
            </a:r>
            <a:r>
              <a:rPr lang="cs-CZ" i="1" dirty="0"/>
              <a:t> </a:t>
            </a:r>
            <a:r>
              <a:rPr lang="cs-CZ" i="1" dirty="0" err="1"/>
              <a:t>eruption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0175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16C88A-C438-23D2-6AFE-4FCB8EE76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19006" b="2"/>
          <a:stretch/>
        </p:blipFill>
        <p:spPr bwMode="auto">
          <a:xfrm>
            <a:off x="5266481" y="10"/>
            <a:ext cx="818330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33397EA-D59F-D6C8-A0D0-5BAE01EB4478}"/>
              </a:ext>
            </a:extLst>
          </p:cNvPr>
          <p:cNvSpPr txBox="1">
            <a:spLocks/>
          </p:cNvSpPr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Klimatický režim </a:t>
            </a:r>
            <a:r>
              <a:rPr lang="cs-CZ" sz="6600" b="1" dirty="0" err="1"/>
              <a:t>Icehouse</a:t>
            </a:r>
            <a:endParaRPr lang="en-GB" b="1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F33138F-C4C3-58E3-FAC9-33A2AB97D7C1}"/>
              </a:ext>
            </a:extLst>
          </p:cNvPr>
          <p:cNvSpPr txBox="1">
            <a:spLocks/>
          </p:cNvSpPr>
          <p:nvPr/>
        </p:nvSpPr>
        <p:spPr>
          <a:xfrm>
            <a:off x="838201" y="2191969"/>
            <a:ext cx="5747794" cy="382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dirty="0"/>
              <a:t>25 % fanerozoika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øT</a:t>
            </a:r>
            <a:r>
              <a:rPr lang="cs-CZ" sz="2400" dirty="0"/>
              <a:t> &lt; 18 °C   (na pólech &lt; 5 °C)</a:t>
            </a:r>
            <a:br>
              <a:rPr lang="cs-CZ" sz="2400" dirty="0"/>
            </a:br>
            <a:r>
              <a:rPr lang="cs-CZ" sz="2400" dirty="0"/>
              <a:t>   – ledovce běžné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&lt; 600 </a:t>
            </a:r>
            <a:r>
              <a:rPr lang="cs-CZ" sz="2400" dirty="0" err="1"/>
              <a:t>ppmv</a:t>
            </a:r>
            <a:r>
              <a:rPr lang="cs-CZ" sz="2400" dirty="0"/>
              <a:t> CO2 </a:t>
            </a:r>
          </a:p>
          <a:p>
            <a:pPr>
              <a:lnSpc>
                <a:spcPct val="150000"/>
              </a:lnSpc>
            </a:pPr>
            <a:r>
              <a:rPr lang="cs-CZ" sz="2400" b="1" u="sng" dirty="0"/>
              <a:t>Typický pro kvartér </a:t>
            </a:r>
            <a:br>
              <a:rPr lang="cs-CZ" sz="2400" b="1" u="sng" dirty="0"/>
            </a:br>
            <a:r>
              <a:rPr lang="cs-CZ" sz="2400" b="1" u="sng" dirty="0"/>
              <a:t>(a velké doby ledové)</a:t>
            </a:r>
          </a:p>
        </p:txBody>
      </p:sp>
    </p:spTree>
    <p:extLst>
      <p:ext uri="{BB962C8B-B14F-4D97-AF65-F5344CB8AC3E}">
        <p14:creationId xmlns:p14="http://schemas.microsoft.com/office/powerpoint/2010/main" val="111791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B0D103B-0C15-D45D-9840-E762C4ABB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2" t="22222" b="52295"/>
          <a:stretch/>
        </p:blipFill>
        <p:spPr>
          <a:xfrm>
            <a:off x="555586" y="632298"/>
            <a:ext cx="11209694" cy="16839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1E9871-CEE0-0D82-14BA-4E2A3FA9F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50" b="59535"/>
          <a:stretch/>
        </p:blipFill>
        <p:spPr>
          <a:xfrm>
            <a:off x="0" y="2688090"/>
            <a:ext cx="12192000" cy="22848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59B188-E192-2A37-0FC2-FFB9CE1AE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08" t="61085" r="708" b="16931"/>
          <a:stretch/>
        </p:blipFill>
        <p:spPr>
          <a:xfrm>
            <a:off x="-102243" y="5350333"/>
            <a:ext cx="12192000" cy="15076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845DB2-F26A-A1FF-7188-6337E365B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37" t="13038" b="76341"/>
          <a:stretch/>
        </p:blipFill>
        <p:spPr>
          <a:xfrm>
            <a:off x="4697392" y="25400"/>
            <a:ext cx="7067888" cy="7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1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6" ma:contentTypeDescription="Vytvoří nový dokument" ma:contentTypeScope="" ma:versionID="f4029d6be0bcb0e4388915425c827620">
  <xsd:schema xmlns:xsd="http://www.w3.org/2001/XMLSchema" xmlns:xs="http://www.w3.org/2001/XMLSchema" xmlns:p="http://schemas.microsoft.com/office/2006/metadata/properties" xmlns:ns3="4f0289a4-3b82-4623-a95c-1407cf5b8323" targetNamespace="http://schemas.microsoft.com/office/2006/metadata/properties" ma:root="true" ma:fieldsID="b5062bf8e7b4568367f38df778dc29e7" ns3:_="">
    <xsd:import namespace="4f0289a4-3b82-4623-a95c-1407cf5b83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3B1834-335C-45A4-815B-B57E4A7BE0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EC224-4146-4F33-A035-E70F8B558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F82EC-74F6-4ECB-BD70-304AFD98D773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4f0289a4-3b82-4623-a95c-1407cf5b832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628</Words>
  <Application>Microsoft Office PowerPoint</Application>
  <PresentationFormat>Širokoúhlá obrazovka</PresentationFormat>
  <Paragraphs>106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Prezentace aplikace PowerPoint</vt:lpstr>
      <vt:lpstr>Moravskoslezský kulm</vt:lpstr>
      <vt:lpstr>Limnický permokarbon</vt:lpstr>
      <vt:lpstr>Velké magmatické provincie (LIP = Large Igenous Provinces)</vt:lpstr>
      <vt:lpstr>Vymírání perm/trias</vt:lpstr>
      <vt:lpstr>Magmatické province – další vymírání</vt:lpstr>
      <vt:lpstr>Magmatické province – not a typical volcanic eruption</vt:lpstr>
      <vt:lpstr>Prezentace aplikace PowerPoint</vt:lpstr>
      <vt:lpstr>Prezentace aplikace PowerPoint</vt:lpstr>
      <vt:lpstr>Prezentace aplikace PowerPoint</vt:lpstr>
      <vt:lpstr>Klimatický režim Hothouse</vt:lpstr>
      <vt:lpstr>Prezentace aplikace PowerPoint</vt:lpstr>
      <vt:lpstr>Magmatické province       a impakty        vs. teplota</vt:lpstr>
      <vt:lpstr>Cvičení 09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Štěpán Damborský</dc:creator>
  <cp:lastModifiedBy>Štěpán Damborský</cp:lastModifiedBy>
  <cp:revision>14</cp:revision>
  <dcterms:created xsi:type="dcterms:W3CDTF">2024-03-12T11:41:45Z</dcterms:created>
  <dcterms:modified xsi:type="dcterms:W3CDTF">2024-04-17T09:39:09Z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