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3" r:id="rId5"/>
    <p:sldId id="324" r:id="rId6"/>
    <p:sldId id="338" r:id="rId7"/>
    <p:sldId id="335" r:id="rId8"/>
    <p:sldId id="325" r:id="rId9"/>
    <p:sldId id="337" r:id="rId10"/>
    <p:sldId id="339" r:id="rId11"/>
    <p:sldId id="340" r:id="rId12"/>
    <p:sldId id="341" r:id="rId13"/>
    <p:sldId id="343" r:id="rId14"/>
    <p:sldId id="299" r:id="rId15"/>
    <p:sldId id="289" r:id="rId16"/>
    <p:sldId id="326" r:id="rId17"/>
    <p:sldId id="344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C0DB"/>
    <a:srgbClr val="A3B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1A6172-F366-4502-9265-2B0014F00AC1}" v="26" dt="2024-04-16T11:52:20.0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BE66A-A486-2B98-CF4A-C8BE6C199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08C759-349A-EEEC-2C9E-4414C6EF78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03E21-533E-3296-9BF4-70EEB06F0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3C503-1032-D460-909D-07DA7BB48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175CE-81B9-5EB7-9400-3D0D8EF6A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659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6362-7150-6C27-A995-9DF359508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C62E9-9949-FE52-DC69-FDAB9C093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54CF4-A63E-DA2E-F9D1-7963F55A1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4E634-52EF-4D9B-C94D-684663177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744F3-C6AB-57FD-C19F-E82F50FA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473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4B3FB7-FA84-F237-1E42-69299F69C8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751B4-75C1-C324-F50F-17FB5ACA4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7CE30-4C51-746C-E80D-2F6738636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678AA-DEC2-FE40-4EBF-EB8887EB4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3A70F-6E38-1CEE-5CD0-051324002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84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B3854-B7CD-1C96-7A97-324ACB977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D0098-41CE-59FC-EB14-1F8C2B91D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240B8-51B4-37D3-CF86-AB0E617F5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3C991-3703-6E86-1B3E-29C4EF2A8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4FA9B-06A9-6569-1D56-082A1CF9C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2562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0702A-E32C-3D1B-FE5A-06661DDC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E2D8C-6161-B70B-5ECD-0DCE2DFC5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DC836-2249-E4E5-AD52-EC8C3C32B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67ED6-D826-97FB-DAB7-41FAFE34A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EF37B-1BFC-A6B5-781D-74D887F11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631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D6EBF-B967-CDF0-496C-8036A1E05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87551-4A64-7DC2-643F-2B0629AF5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FA2BC-824B-245A-87CC-FA051BFA1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9E9C8-EF4B-275D-3F87-C72C2D62D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A36B4-A448-0060-A4A8-02F015C47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DB752-1149-462B-0B20-FF09C9A8D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547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28DBD-9BDC-9C1F-B95C-7141A10B5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53DFF-00A2-0689-C5CD-9EBDFEB0F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34DB82-58AA-319D-0A4A-5CF4AD625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78FF5-F69A-7264-5B95-C2AB148BFA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06818B-D9D9-341D-1BB9-972A16541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016CD6-E643-67D9-8127-6AF798FE2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AA618B-4610-3AE8-0C40-8F9F9E6E3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0941B4-7E27-E8EB-3C96-8BF34CAED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77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C25A4-2A82-87F4-1F51-341FAEE24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8B61D-8FAF-27A5-30C3-AD9A8B42F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1210E-1263-E5B0-9548-39F473B86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CFE4D-8E59-181E-13A9-BB23C705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58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A6B320-E6B8-6E48-CCA3-BA98773A2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C12BB8-653A-6649-5CFC-145E8770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3ECF1-03E9-21E1-BF15-A2879740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986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B61C2-DC82-C13B-EF7A-4D897337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D424E-730F-A928-FAE1-6862EFCBA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C0B454-CEC2-99C3-1371-AE32C4E50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61B2A-EC2C-B06D-FDAB-291FFFA84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65A75-1AD5-9D43-B3FC-F1367FB5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622993-D7BA-B4D8-9AA7-DA8ECAA4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586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273AC-C3E7-74C4-0C59-8638DE5BF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0106C6-93C8-057A-2861-53B1AC7B1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F9B10-9B7F-DF64-48C5-143DF5835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0E1F-12AE-0563-78BD-2E294029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4F59-33F7-46F2-8FCC-7EBB9A931816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1DE71-A632-3905-2A29-033E8D2AA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04ECA-908F-AC91-7D12-F487EC22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6032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643D0C-AA58-79C3-0D69-53D630F26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DCCFA-9B76-E0B8-0928-AFEA00392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B7CDF-8297-A2B8-42E3-C6ABC74DD8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E4F59-33F7-46F2-8FCC-7EBB9A931816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E8B41-8ECC-3825-40EA-35514C9C4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20B08-3AF7-F0FB-B044-2AA4B5EA0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E6C42-FC24-49FC-BF7D-0827A7D81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76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gr.2013.03.001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doi.org/10.1016/j.earscirev.2023.10432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98-023-30072-6" TargetMode="External"/><Relationship Id="rId2" Type="http://schemas.openxmlformats.org/officeDocument/2006/relationships/hyperlink" Target="https://www.nature.com/articles/s43247-024-01310-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16/j.earscirev.2020.103283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9729109/" TargetMode="External"/><Relationship Id="rId2" Type="http://schemas.openxmlformats.org/officeDocument/2006/relationships/hyperlink" Target="https://www.scientificamerican.com/article/worlds-oldest-dna-discovered-revealing-ancient-arctic-forest-full-of-mastodon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mc/articles/PMC1688388/pdf/9149422.pdf" TargetMode="External"/><Relationship Id="rId5" Type="http://schemas.openxmlformats.org/officeDocument/2006/relationships/hyperlink" Target="https://www.youtube.com/watch?v=qav579ZURpk" TargetMode="External"/><Relationship Id="rId4" Type="http://schemas.openxmlformats.org/officeDocument/2006/relationships/hyperlink" Target="https://www.nationalgeographic.com/science/article/million-year-old-mammoth-teeth-yield-worlds-oldest-dna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A696BBE7-AB7F-B6B1-0CFA-994ACADFFD3B}"/>
              </a:ext>
            </a:extLst>
          </p:cNvPr>
          <p:cNvSpPr txBox="1">
            <a:spLocks/>
          </p:cNvSpPr>
          <p:nvPr/>
        </p:nvSpPr>
        <p:spPr>
          <a:xfrm>
            <a:off x="685800" y="0"/>
            <a:ext cx="108204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G3061: Historická a stratigrafická geologie – 10. cvičení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B81BBA2-7854-657D-92E7-0B24393528B4}"/>
              </a:ext>
            </a:extLst>
          </p:cNvPr>
          <p:cNvSpPr txBox="1">
            <a:spLocks/>
          </p:cNvSpPr>
          <p:nvPr/>
        </p:nvSpPr>
        <p:spPr>
          <a:xfrm>
            <a:off x="0" y="3219734"/>
            <a:ext cx="12192000" cy="10648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Mezozoikum 2</a:t>
            </a:r>
          </a:p>
        </p:txBody>
      </p:sp>
    </p:spTree>
    <p:extLst>
      <p:ext uri="{BB962C8B-B14F-4D97-AF65-F5344CB8AC3E}">
        <p14:creationId xmlns:p14="http://schemas.microsoft.com/office/powerpoint/2010/main" val="2464646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B1CD3-D719-5704-67AA-345B22BAC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6151" y="1008323"/>
            <a:ext cx="4211103" cy="505837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Variská orogeneze &lt;–&gt; akrece Pangei</a:t>
            </a:r>
            <a:endParaRPr lang="cs-CZ" sz="1800" b="1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2200" dirty="0"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3DE5B4-43C2-4AFF-FCA9-B6B26401675A}"/>
              </a:ext>
            </a:extLst>
          </p:cNvPr>
          <p:cNvSpPr txBox="1">
            <a:spLocks/>
          </p:cNvSpPr>
          <p:nvPr/>
        </p:nvSpPr>
        <p:spPr>
          <a:xfrm>
            <a:off x="385010" y="109787"/>
            <a:ext cx="5137436" cy="80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Test 3 – zpětná vazba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D424250-054F-24F5-78C9-A9DBF8BF1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0" y="1396120"/>
            <a:ext cx="5028795" cy="502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13C1CF6-1BD0-1956-6426-F80A5C866EDD}"/>
              </a:ext>
            </a:extLst>
          </p:cNvPr>
          <p:cNvSpPr txBox="1"/>
          <p:nvPr/>
        </p:nvSpPr>
        <p:spPr>
          <a:xfrm>
            <a:off x="385010" y="6424915"/>
            <a:ext cx="60973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b="0" i="0" u="none" strike="noStrike" dirty="0">
                <a:solidFill>
                  <a:srgbClr val="0272B1"/>
                </a:solidFill>
                <a:effectLst/>
                <a:latin typeface="ElsevierSans"/>
                <a:hlinkClick r:id="rId3" tooltip="Persistent link using digital object identifier"/>
              </a:rPr>
              <a:t>https://doi.org/10.1016/j.gr.2013.03.001</a:t>
            </a:r>
            <a:endParaRPr lang="cs-CZ" sz="11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CEF4D3-ADB3-C858-77C8-341CFDCA2F10}"/>
              </a:ext>
            </a:extLst>
          </p:cNvPr>
          <p:cNvSpPr txBox="1">
            <a:spLocks/>
          </p:cNvSpPr>
          <p:nvPr/>
        </p:nvSpPr>
        <p:spPr>
          <a:xfrm>
            <a:off x="7353757" y="3125512"/>
            <a:ext cx="2728291" cy="1570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1800" b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Pozdně devonské vymírání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1800" b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1800" b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Vymírání perm/trias</a:t>
            </a:r>
          </a:p>
        </p:txBody>
      </p:sp>
    </p:spTree>
    <p:extLst>
      <p:ext uri="{BB962C8B-B14F-4D97-AF65-F5344CB8AC3E}">
        <p14:creationId xmlns:p14="http://schemas.microsoft.com/office/powerpoint/2010/main" val="84439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472C4-A901-1807-6D79-B1F15DDE69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Cvičení 10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76410D-431B-622F-658D-CE0A2E1A6F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Mezozoikum 2</a:t>
            </a:r>
          </a:p>
        </p:txBody>
      </p:sp>
    </p:spTree>
    <p:extLst>
      <p:ext uri="{BB962C8B-B14F-4D97-AF65-F5344CB8AC3E}">
        <p14:creationId xmlns:p14="http://schemas.microsoft.com/office/powerpoint/2010/main" val="1652655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B1CD3-D719-5704-67AA-345B22BAC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10" y="914401"/>
            <a:ext cx="11450915" cy="1965532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 mapce barevně vyznačte povrchové výskyty </a:t>
            </a:r>
            <a:r>
              <a:rPr lang="cs-CZ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triasu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8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jury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</a:t>
            </a:r>
            <a:r>
              <a:rPr lang="cs-CZ" sz="18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křídy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 území ČR. Každý z těchto tří útvarů má v ČR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jednu lokalitu, na které byly nalezeny pozůstatky dinosaurů nebo </a:t>
            </a:r>
            <a:r>
              <a:rPr lang="cs-CZ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dinosauromorfů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Uveďte názvy lokalit, zaznačte je do mapky spolu s jednoduchým náčrtkem toho, co se našlo a uveďte stáří a taxonomické zařazení nálezů (druh, čeleď nebo podobně).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endParaRPr lang="cs-CZ" sz="2200" dirty="0"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3DE5B4-43C2-4AFF-FCA9-B6B26401675A}"/>
              </a:ext>
            </a:extLst>
          </p:cNvPr>
          <p:cNvSpPr txBox="1">
            <a:spLocks/>
          </p:cNvSpPr>
          <p:nvPr/>
        </p:nvSpPr>
        <p:spPr>
          <a:xfrm>
            <a:off x="385010" y="109787"/>
            <a:ext cx="5137436" cy="80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Protokol 10 - otázky</a:t>
            </a:r>
          </a:p>
        </p:txBody>
      </p:sp>
      <p:pic>
        <p:nvPicPr>
          <p:cNvPr id="2" name="Obrázek 1" descr="Obsah obrázku mapa, text&#10;&#10;Popis byl vytvořen automaticky">
            <a:extLst>
              <a:ext uri="{FF2B5EF4-FFF2-40B4-BE49-F238E27FC236}">
                <a16:creationId xmlns:a16="http://schemas.microsoft.com/office/drawing/2014/main" id="{9C5BB822-FEE9-7676-20F0-94CC3D9138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82" y="2285285"/>
            <a:ext cx="6521201" cy="4114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020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B1CD3-D719-5704-67AA-345B22BAC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10" y="963538"/>
            <a:ext cx="11450915" cy="4930923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2"/>
            </a:pPr>
            <a:r>
              <a:rPr lang="cs-CZ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Stručně vysvětlete základní rozdíl mezi </a:t>
            </a:r>
            <a:r>
              <a:rPr lang="cs-CZ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alochtonní</a:t>
            </a:r>
            <a:r>
              <a:rPr lang="cs-CZ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autochtonní</a:t>
            </a:r>
            <a:r>
              <a:rPr lang="cs-CZ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jurou Českého masivu. Do mapky zaznačte několik alochtonních jurských lokalit. Čím více, tím lépe.</a:t>
            </a:r>
            <a:endParaRPr lang="en-GB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2"/>
            </a:pPr>
            <a:r>
              <a:rPr lang="cs-CZ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 případě </a:t>
            </a:r>
            <a:r>
              <a:rPr lang="cs-CZ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autochtonního</a:t>
            </a:r>
            <a:r>
              <a:rPr lang="cs-CZ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jurského pokryvu Českého masivu se rozlišuje několik </a:t>
            </a:r>
            <a:r>
              <a:rPr lang="cs-CZ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souvrství</a:t>
            </a:r>
            <a:r>
              <a:rPr lang="cs-CZ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Jedno z nich je ekonomicky významným zdrojem ropy a zemního plynu. Které to je? Uveďte také pár lokalit v ČR, na kterých se ropa nebo zemní plyn v současné době těží.</a:t>
            </a:r>
            <a:endParaRPr lang="en-GB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2"/>
            </a:pPr>
            <a:r>
              <a:rPr lang="cs-CZ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Do tabulky dosaďte hlavní </a:t>
            </a:r>
            <a:r>
              <a:rPr lang="cs-CZ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indexové</a:t>
            </a:r>
            <a:r>
              <a:rPr lang="cs-CZ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útesotvorné</a:t>
            </a:r>
            <a:r>
              <a:rPr lang="cs-CZ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horninotvorné</a:t>
            </a:r>
            <a:r>
              <a:rPr lang="cs-CZ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organismy mesozoika. Uveďte vyšší taxony jako kmeny/třídy. </a:t>
            </a:r>
            <a:endParaRPr lang="en-GB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3DE5B4-43C2-4AFF-FCA9-B6B26401675A}"/>
              </a:ext>
            </a:extLst>
          </p:cNvPr>
          <p:cNvSpPr txBox="1">
            <a:spLocks/>
          </p:cNvSpPr>
          <p:nvPr/>
        </p:nvSpPr>
        <p:spPr>
          <a:xfrm>
            <a:off x="385010" y="109787"/>
            <a:ext cx="5137436" cy="80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Protokol 9 - otázky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80E3B483-02BD-AD30-679A-BCAB77ABA4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939657"/>
              </p:ext>
            </p:extLst>
          </p:nvPr>
        </p:nvGraphicFramePr>
        <p:xfrm>
          <a:off x="2057643" y="3817698"/>
          <a:ext cx="8076714" cy="27557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0577">
                  <a:extLst>
                    <a:ext uri="{9D8B030D-6E8A-4147-A177-3AD203B41FA5}">
                      <a16:colId xmlns:a16="http://schemas.microsoft.com/office/drawing/2014/main" val="1428291409"/>
                    </a:ext>
                  </a:extLst>
                </a:gridCol>
                <a:gridCol w="2400198">
                  <a:extLst>
                    <a:ext uri="{9D8B030D-6E8A-4147-A177-3AD203B41FA5}">
                      <a16:colId xmlns:a16="http://schemas.microsoft.com/office/drawing/2014/main" val="3776963671"/>
                    </a:ext>
                  </a:extLst>
                </a:gridCol>
                <a:gridCol w="2400198">
                  <a:extLst>
                    <a:ext uri="{9D8B030D-6E8A-4147-A177-3AD203B41FA5}">
                      <a16:colId xmlns:a16="http://schemas.microsoft.com/office/drawing/2014/main" val="801359683"/>
                    </a:ext>
                  </a:extLst>
                </a:gridCol>
                <a:gridCol w="2395741">
                  <a:extLst>
                    <a:ext uri="{9D8B030D-6E8A-4147-A177-3AD203B41FA5}">
                      <a16:colId xmlns:a16="http://schemas.microsoft.com/office/drawing/2014/main" val="1095498578"/>
                    </a:ext>
                  </a:extLst>
                </a:gridCol>
              </a:tblGrid>
              <a:tr h="5926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Indexové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Útesotvorné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Horninotvorné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5808817"/>
                  </a:ext>
                </a:extLst>
              </a:tr>
              <a:tr h="7542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Křída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 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 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3480012"/>
                  </a:ext>
                </a:extLst>
              </a:tr>
              <a:tr h="7064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Jura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 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6630190"/>
                  </a:ext>
                </a:extLst>
              </a:tr>
              <a:tr h="70239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Trias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 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7670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04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B1CD3-D719-5704-67AA-345B22BAC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42" y="2267213"/>
            <a:ext cx="11450915" cy="2323573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cs-CZ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Popište vymírání na </a:t>
            </a:r>
            <a:r>
              <a:rPr lang="cs-CZ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konci křídy</a:t>
            </a:r>
            <a:r>
              <a:rPr lang="cs-CZ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Především příčiny tohoto vymírání a jeho vliv na biotu.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endParaRPr lang="cs-CZ" sz="18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endParaRPr lang="cs-CZ" sz="1800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cs-CZ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 juře došlo za vzniku nového oceánu k rozpadu </a:t>
            </a:r>
            <a:r>
              <a:rPr lang="cs-CZ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superkontinentu</a:t>
            </a:r>
            <a:r>
              <a:rPr lang="cs-CZ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Pangea na dva velké kontinenty. Najděte </a:t>
            </a:r>
            <a:r>
              <a:rPr lang="cs-CZ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vhodnou paleogeografickou rekonstrukci </a:t>
            </a:r>
            <a:r>
              <a:rPr lang="cs-CZ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zaznačte do ní jejich názvy</a:t>
            </a:r>
            <a:endParaRPr lang="en-GB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3DE5B4-43C2-4AFF-FCA9-B6B26401675A}"/>
              </a:ext>
            </a:extLst>
          </p:cNvPr>
          <p:cNvSpPr txBox="1">
            <a:spLocks/>
          </p:cNvSpPr>
          <p:nvPr/>
        </p:nvSpPr>
        <p:spPr>
          <a:xfrm>
            <a:off x="385010" y="109787"/>
            <a:ext cx="5137436" cy="80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Protokol 9 - otázky</a:t>
            </a:r>
          </a:p>
        </p:txBody>
      </p:sp>
    </p:spTree>
    <p:extLst>
      <p:ext uri="{BB962C8B-B14F-4D97-AF65-F5344CB8AC3E}">
        <p14:creationId xmlns:p14="http://schemas.microsoft.com/office/powerpoint/2010/main" val="313984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698F7-9714-6FB8-9C2D-F512F9EB7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4" y="0"/>
            <a:ext cx="5572126" cy="961053"/>
          </a:xfrm>
        </p:spPr>
        <p:txBody>
          <a:bodyPr>
            <a:normAutofit/>
          </a:bodyPr>
          <a:lstStyle/>
          <a:p>
            <a:r>
              <a:rPr lang="cs-CZ" dirty="0" err="1"/>
              <a:t>Lagerstätte</a:t>
            </a:r>
            <a:endParaRPr lang="cs-CZ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3CDC493-63B5-1A46-2264-7611F1D7F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04420"/>
            <a:ext cx="4890052" cy="365944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200" dirty="0">
                <a:latin typeface="+mj-lt"/>
              </a:rPr>
              <a:t>Německo, Bádensko-Württembersko</a:t>
            </a:r>
          </a:p>
          <a:p>
            <a:pPr marL="0" indent="0" algn="just">
              <a:buNone/>
            </a:pPr>
            <a:r>
              <a:rPr lang="cs-CZ" sz="2200" b="1" dirty="0" err="1">
                <a:latin typeface="+mj-lt"/>
              </a:rPr>
              <a:t>posidoniové</a:t>
            </a:r>
            <a:r>
              <a:rPr lang="cs-CZ" sz="2200" b="1" dirty="0">
                <a:latin typeface="+mj-lt"/>
              </a:rPr>
              <a:t> břidlice/</a:t>
            </a:r>
            <a:r>
              <a:rPr lang="cs-CZ" sz="2200" b="1" dirty="0" err="1">
                <a:latin typeface="+mj-lt"/>
              </a:rPr>
              <a:t>sachrangské</a:t>
            </a:r>
            <a:r>
              <a:rPr lang="cs-CZ" sz="2200" b="1" dirty="0">
                <a:latin typeface="+mj-lt"/>
              </a:rPr>
              <a:t> souvrství</a:t>
            </a:r>
          </a:p>
          <a:p>
            <a:pPr marL="0" indent="0" algn="just">
              <a:buNone/>
            </a:pPr>
            <a:r>
              <a:rPr lang="cs-CZ" sz="2200" dirty="0">
                <a:latin typeface="+mj-lt"/>
              </a:rPr>
              <a:t>spodní jura – </a:t>
            </a:r>
            <a:r>
              <a:rPr lang="cs-CZ" sz="2200" dirty="0" err="1">
                <a:latin typeface="+mj-lt"/>
              </a:rPr>
              <a:t>toark</a:t>
            </a:r>
            <a:r>
              <a:rPr lang="cs-CZ" sz="2200" dirty="0">
                <a:latin typeface="+mj-lt"/>
              </a:rPr>
              <a:t> (178 – 183 </a:t>
            </a:r>
            <a:r>
              <a:rPr lang="cs-CZ" sz="2200" dirty="0" err="1">
                <a:latin typeface="+mj-lt"/>
              </a:rPr>
              <a:t>Ma</a:t>
            </a:r>
            <a:r>
              <a:rPr lang="cs-CZ" sz="2200" dirty="0">
                <a:latin typeface="+mj-lt"/>
              </a:rPr>
              <a:t>)</a:t>
            </a:r>
          </a:p>
          <a:p>
            <a:pPr marL="0" indent="0" algn="just">
              <a:buNone/>
            </a:pPr>
            <a:r>
              <a:rPr lang="cs-CZ" sz="2200" dirty="0">
                <a:latin typeface="+mj-lt"/>
              </a:rPr>
              <a:t>– sedimenty epikontinentálního moře s anoxickým dnem – </a:t>
            </a:r>
            <a:r>
              <a:rPr lang="cs-CZ" sz="2200" b="1" dirty="0">
                <a:latin typeface="+mj-lt"/>
              </a:rPr>
              <a:t>bitumenní černé břidlice</a:t>
            </a:r>
          </a:p>
          <a:p>
            <a:pPr marL="0" indent="0" algn="just">
              <a:buNone/>
            </a:pPr>
            <a:r>
              <a:rPr lang="cs-CZ" sz="2200" dirty="0">
                <a:latin typeface="+mj-lt"/>
              </a:rPr>
              <a:t>Amoniti, belemniti, mlži, plži, </a:t>
            </a:r>
            <a:r>
              <a:rPr lang="cs-CZ" sz="2200" dirty="0" err="1">
                <a:latin typeface="+mj-lt"/>
              </a:rPr>
              <a:t>krinoidi</a:t>
            </a:r>
            <a:r>
              <a:rPr lang="cs-CZ" sz="2200" dirty="0">
                <a:latin typeface="+mj-lt"/>
              </a:rPr>
              <a:t>, hmyz, ryby, i</a:t>
            </a:r>
            <a:r>
              <a:rPr lang="cs-CZ" sz="2200" b="1" dirty="0">
                <a:latin typeface="+mj-lt"/>
              </a:rPr>
              <a:t>chtyosauři</a:t>
            </a:r>
            <a:r>
              <a:rPr lang="cs-CZ" sz="2200" dirty="0">
                <a:latin typeface="+mj-lt"/>
              </a:rPr>
              <a:t>, </a:t>
            </a:r>
            <a:r>
              <a:rPr lang="cs-CZ" sz="2200" b="1" dirty="0" err="1">
                <a:latin typeface="+mj-lt"/>
              </a:rPr>
              <a:t>plesiosauři</a:t>
            </a:r>
            <a:r>
              <a:rPr lang="cs-CZ" sz="2200" dirty="0">
                <a:latin typeface="+mj-lt"/>
              </a:rPr>
              <a:t>, </a:t>
            </a:r>
            <a:r>
              <a:rPr lang="cs-CZ" sz="2200" b="1" dirty="0">
                <a:latin typeface="+mj-lt"/>
              </a:rPr>
              <a:t>želvy</a:t>
            </a:r>
            <a:r>
              <a:rPr lang="cs-CZ" sz="2200" dirty="0">
                <a:latin typeface="+mj-lt"/>
              </a:rPr>
              <a:t>, krokodýli, </a:t>
            </a:r>
            <a:r>
              <a:rPr lang="cs-CZ" sz="2200" b="1" dirty="0">
                <a:latin typeface="+mj-lt"/>
              </a:rPr>
              <a:t>pterosauři</a:t>
            </a:r>
            <a:r>
              <a:rPr lang="cs-CZ" sz="2200" dirty="0">
                <a:latin typeface="+mj-lt"/>
              </a:rPr>
              <a:t>, dinosauři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0B170-BDC6-6FE2-8E1E-253029B7CA31}"/>
              </a:ext>
            </a:extLst>
          </p:cNvPr>
          <p:cNvSpPr txBox="1">
            <a:spLocks/>
          </p:cNvSpPr>
          <p:nvPr/>
        </p:nvSpPr>
        <p:spPr>
          <a:xfrm>
            <a:off x="0" y="867747"/>
            <a:ext cx="4808483" cy="1241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200" dirty="0">
                <a:latin typeface="+mj-lt"/>
              </a:rPr>
              <a:t>Sediment obsahující nevšední množství fosilií s velmi dobrým zachováním.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200" dirty="0">
                <a:latin typeface="+mj-lt"/>
              </a:rPr>
              <a:t>- součástí často měkké tkáně a tělní pokryv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307FEE-38FC-A876-F5B1-49274639D3FC}"/>
              </a:ext>
            </a:extLst>
          </p:cNvPr>
          <p:cNvSpPr txBox="1">
            <a:spLocks/>
          </p:cNvSpPr>
          <p:nvPr/>
        </p:nvSpPr>
        <p:spPr>
          <a:xfrm>
            <a:off x="523874" y="1925053"/>
            <a:ext cx="4729915" cy="9610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/>
              <a:t>Holzmaden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85C7AF9-282F-7A9B-7B39-88DF3B3C67A3}"/>
              </a:ext>
            </a:extLst>
          </p:cNvPr>
          <p:cNvSpPr txBox="1"/>
          <p:nvPr/>
        </p:nvSpPr>
        <p:spPr>
          <a:xfrm>
            <a:off x="0" y="6385612"/>
            <a:ext cx="6136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u="none" strike="noStrike" dirty="0">
                <a:solidFill>
                  <a:srgbClr val="0272B1"/>
                </a:solidFill>
                <a:effectLst/>
                <a:latin typeface="+mj-lt"/>
                <a:hlinkClick r:id="rId2" tooltip="Persistent link using digital object identifier"/>
              </a:rPr>
              <a:t>https://doi.org/10.1016/j.earscirev.2023.104323</a:t>
            </a:r>
            <a:endParaRPr lang="cs-CZ" dirty="0"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F8D1E5-D017-4D1B-94C8-F500964B6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58"/>
          <a:stretch/>
        </p:blipFill>
        <p:spPr bwMode="auto">
          <a:xfrm>
            <a:off x="7932821" y="144010"/>
            <a:ext cx="4147535" cy="300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rázek">
            <a:extLst>
              <a:ext uri="{FF2B5EF4-FFF2-40B4-BE49-F238E27FC236}">
                <a16:creationId xmlns:a16="http://schemas.microsoft.com/office/drawing/2014/main" id="{FC406ACA-E1C1-9256-D2AA-22B59CEC0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249" y="3370055"/>
            <a:ext cx="4808483" cy="320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6C33E8B-3760-744F-0579-34BF681BA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52" y="61289"/>
            <a:ext cx="2231698" cy="311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0AB2049-2B0B-A14C-D2F8-96B043D0DF9D}"/>
              </a:ext>
            </a:extLst>
          </p:cNvPr>
          <p:cNvSpPr txBox="1"/>
          <p:nvPr/>
        </p:nvSpPr>
        <p:spPr>
          <a:xfrm>
            <a:off x="5367688" y="3179315"/>
            <a:ext cx="12652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Hunter et al. 2020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C79A2AE-1378-BFC6-2DC6-99AE7BB1D962}"/>
              </a:ext>
            </a:extLst>
          </p:cNvPr>
          <p:cNvSpPr txBox="1"/>
          <p:nvPr/>
        </p:nvSpPr>
        <p:spPr>
          <a:xfrm>
            <a:off x="6983248" y="6532135"/>
            <a:ext cx="18880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18 m dlouhá kolonie </a:t>
            </a:r>
            <a:r>
              <a:rPr lang="cs-CZ" sz="1100" dirty="0" err="1"/>
              <a:t>krinoidů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782070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brázek">
            <a:extLst>
              <a:ext uri="{FF2B5EF4-FFF2-40B4-BE49-F238E27FC236}">
                <a16:creationId xmlns:a16="http://schemas.microsoft.com/office/drawing/2014/main" id="{9DD7BA8E-28FA-22F7-C0BB-BD0FE0064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38" y="84449"/>
            <a:ext cx="4789704" cy="31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C692176-4C80-88F9-1786-67C338FA0B82}"/>
              </a:ext>
            </a:extLst>
          </p:cNvPr>
          <p:cNvSpPr txBox="1"/>
          <p:nvPr/>
        </p:nvSpPr>
        <p:spPr>
          <a:xfrm>
            <a:off x="194837" y="3298195"/>
            <a:ext cx="29013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i="1" dirty="0" err="1"/>
              <a:t>Temnodontosaurus</a:t>
            </a:r>
            <a:r>
              <a:rPr lang="cs-CZ" sz="1100" i="1" dirty="0"/>
              <a:t> </a:t>
            </a:r>
            <a:r>
              <a:rPr lang="cs-CZ" sz="1100" dirty="0"/>
              <a:t>via Twitter @dinosven</a:t>
            </a:r>
          </a:p>
        </p:txBody>
      </p:sp>
      <p:pic>
        <p:nvPicPr>
          <p:cNvPr id="2052" name="Picture 4" descr="Holzmaden Dactylioceras Ammonite #24 | Fossils for Sale">
            <a:extLst>
              <a:ext uri="{FF2B5EF4-FFF2-40B4-BE49-F238E27FC236}">
                <a16:creationId xmlns:a16="http://schemas.microsoft.com/office/drawing/2014/main" id="{A31ECE18-B385-1BD7-5FCD-06369B703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48" y="84449"/>
            <a:ext cx="4385829" cy="328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EB5DAF5-96BA-5262-328D-9E95B5E67EEB}"/>
              </a:ext>
            </a:extLst>
          </p:cNvPr>
          <p:cNvSpPr txBox="1"/>
          <p:nvPr/>
        </p:nvSpPr>
        <p:spPr>
          <a:xfrm>
            <a:off x="8118660" y="3373821"/>
            <a:ext cx="29013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i="1"/>
              <a:t>Dactylioceras</a:t>
            </a:r>
            <a:endParaRPr lang="cs-CZ" sz="1100" i="1" dirty="0"/>
          </a:p>
        </p:txBody>
      </p:sp>
      <p:sp>
        <p:nvSpPr>
          <p:cNvPr id="13" name="AutoShape 6" descr="Pilosaurier_Hauffiosaurus_zanoni">
            <a:extLst>
              <a:ext uri="{FF2B5EF4-FFF2-40B4-BE49-F238E27FC236}">
                <a16:creationId xmlns:a16="http://schemas.microsoft.com/office/drawing/2014/main" id="{FB31FEB0-78B7-091B-921C-7071EA3857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47EFAD66-1D02-B102-E587-6054F6AFC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882" y="3794371"/>
            <a:ext cx="4638561" cy="2818842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38168AFF-DF86-BEA5-7BFC-2F6454148164}"/>
              </a:ext>
            </a:extLst>
          </p:cNvPr>
          <p:cNvSpPr txBox="1"/>
          <p:nvPr/>
        </p:nvSpPr>
        <p:spPr>
          <a:xfrm>
            <a:off x="6848470" y="6594911"/>
            <a:ext cx="21809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i="1" dirty="0" err="1"/>
              <a:t>Hauffiosaurus</a:t>
            </a:r>
            <a:r>
              <a:rPr lang="cs-CZ" sz="1100" i="1" dirty="0"/>
              <a:t> </a:t>
            </a:r>
            <a:r>
              <a:rPr lang="cs-CZ" sz="1100" i="1" dirty="0" err="1"/>
              <a:t>zanoni</a:t>
            </a:r>
            <a:endParaRPr lang="cs-CZ" sz="1100" i="1" dirty="0"/>
          </a:p>
        </p:txBody>
      </p:sp>
      <p:sp>
        <p:nvSpPr>
          <p:cNvPr id="19" name="AutoShape 8" descr="Dorygnathus_banthensis">
            <a:extLst>
              <a:ext uri="{FF2B5EF4-FFF2-40B4-BE49-F238E27FC236}">
                <a16:creationId xmlns:a16="http://schemas.microsoft.com/office/drawing/2014/main" id="{C8B5095F-BFEF-50BF-908B-BAECC0160F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1B2026C0-A6E0-50B2-1905-D8E319F4B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860" y="87077"/>
            <a:ext cx="2203880" cy="3289372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2A38B6E9-1C7F-4651-E51A-3EEFEC9E4024}"/>
              </a:ext>
            </a:extLst>
          </p:cNvPr>
          <p:cNvSpPr txBox="1"/>
          <p:nvPr/>
        </p:nvSpPr>
        <p:spPr>
          <a:xfrm>
            <a:off x="5298860" y="3350747"/>
            <a:ext cx="25556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i="1" dirty="0" err="1"/>
              <a:t>Dorygnathus</a:t>
            </a:r>
            <a:r>
              <a:rPr lang="cs-CZ" sz="1100" i="1" dirty="0"/>
              <a:t> </a:t>
            </a:r>
            <a:r>
              <a:rPr lang="cs-CZ" sz="1100" i="1" dirty="0" err="1"/>
              <a:t>banthensis</a:t>
            </a:r>
            <a:endParaRPr lang="cs-CZ" sz="1100" i="1" dirty="0"/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C0E9B2E2-7E1C-E1AC-E8B9-6A9B0946B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718" y="3987804"/>
            <a:ext cx="4469343" cy="2577476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743012E7-0192-327F-95A8-4243D2F227A9}"/>
              </a:ext>
            </a:extLst>
          </p:cNvPr>
          <p:cNvSpPr txBox="1"/>
          <p:nvPr/>
        </p:nvSpPr>
        <p:spPr>
          <a:xfrm>
            <a:off x="524718" y="6511941"/>
            <a:ext cx="14828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i="1" dirty="0" err="1"/>
              <a:t>Stenosaurus</a:t>
            </a:r>
            <a:r>
              <a:rPr lang="cs-CZ" sz="1100" i="1" dirty="0"/>
              <a:t> </a:t>
            </a:r>
            <a:r>
              <a:rPr lang="cs-CZ" sz="1100" i="1" dirty="0" err="1"/>
              <a:t>bollensis</a:t>
            </a:r>
            <a:endParaRPr lang="cs-CZ" sz="1100" i="1" dirty="0"/>
          </a:p>
        </p:txBody>
      </p:sp>
    </p:spTree>
    <p:extLst>
      <p:ext uri="{BB962C8B-B14F-4D97-AF65-F5344CB8AC3E}">
        <p14:creationId xmlns:p14="http://schemas.microsoft.com/office/powerpoint/2010/main" val="1581151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3CDC493-63B5-1A46-2264-7611F1D7F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2351" y="1930368"/>
            <a:ext cx="5331549" cy="35963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200" dirty="0">
                <a:latin typeface="+mj-lt"/>
              </a:rPr>
              <a:t>Německo, Bavorsko</a:t>
            </a:r>
          </a:p>
          <a:p>
            <a:pPr marL="0" indent="0" algn="just">
              <a:buNone/>
            </a:pPr>
            <a:r>
              <a:rPr lang="cs-CZ" sz="2200" b="1" dirty="0" err="1">
                <a:latin typeface="+mj-lt"/>
              </a:rPr>
              <a:t>solnhofenské</a:t>
            </a:r>
            <a:r>
              <a:rPr lang="cs-CZ" sz="2200" b="1" dirty="0">
                <a:latin typeface="+mj-lt"/>
              </a:rPr>
              <a:t> vápence/</a:t>
            </a:r>
            <a:r>
              <a:rPr lang="cs-CZ" sz="2200" b="1" dirty="0" err="1">
                <a:latin typeface="+mj-lt"/>
              </a:rPr>
              <a:t>altmühltalské</a:t>
            </a:r>
            <a:r>
              <a:rPr lang="cs-CZ" sz="2200" b="1" dirty="0">
                <a:latin typeface="+mj-lt"/>
              </a:rPr>
              <a:t> souvrství</a:t>
            </a:r>
          </a:p>
          <a:p>
            <a:pPr marL="0" indent="0" algn="just">
              <a:buNone/>
            </a:pPr>
            <a:r>
              <a:rPr lang="cs-CZ" sz="2200" dirty="0">
                <a:latin typeface="+mj-lt"/>
              </a:rPr>
              <a:t>Svrchní jura – </a:t>
            </a:r>
            <a:r>
              <a:rPr lang="cs-CZ" sz="2200" dirty="0" err="1">
                <a:latin typeface="+mj-lt"/>
              </a:rPr>
              <a:t>tithon</a:t>
            </a:r>
            <a:r>
              <a:rPr lang="cs-CZ" sz="2200" dirty="0">
                <a:latin typeface="+mj-lt"/>
              </a:rPr>
              <a:t> (150 – 145 </a:t>
            </a:r>
            <a:r>
              <a:rPr lang="cs-CZ" sz="2200" dirty="0" err="1">
                <a:latin typeface="+mj-lt"/>
              </a:rPr>
              <a:t>Ma</a:t>
            </a:r>
            <a:r>
              <a:rPr lang="cs-CZ" sz="2200" dirty="0">
                <a:latin typeface="+mj-lt"/>
              </a:rPr>
              <a:t>)</a:t>
            </a:r>
          </a:p>
          <a:p>
            <a:pPr marL="0" indent="0" algn="just">
              <a:buNone/>
            </a:pPr>
            <a:r>
              <a:rPr lang="cs-CZ" sz="2200" dirty="0">
                <a:latin typeface="+mj-lt"/>
              </a:rPr>
              <a:t>– sedimenty </a:t>
            </a:r>
            <a:r>
              <a:rPr lang="cs-CZ" sz="2200" dirty="0" err="1">
                <a:latin typeface="+mj-lt"/>
              </a:rPr>
              <a:t>hypersalinního</a:t>
            </a:r>
            <a:r>
              <a:rPr lang="cs-CZ" sz="2200" dirty="0">
                <a:latin typeface="+mj-lt"/>
              </a:rPr>
              <a:t> lagunárního prostředí – </a:t>
            </a:r>
            <a:r>
              <a:rPr lang="cs-CZ" sz="2200" b="1" dirty="0">
                <a:latin typeface="+mj-lt"/>
              </a:rPr>
              <a:t>světlé litografické vápence</a:t>
            </a:r>
          </a:p>
          <a:p>
            <a:pPr marL="0" indent="0" algn="just">
              <a:buNone/>
            </a:pPr>
            <a:r>
              <a:rPr lang="cs-CZ" sz="2200" dirty="0">
                <a:latin typeface="+mj-lt"/>
              </a:rPr>
              <a:t>Hlavonožci, korýši, </a:t>
            </a:r>
            <a:r>
              <a:rPr lang="cs-CZ" sz="2200" b="1" dirty="0">
                <a:latin typeface="+mj-lt"/>
              </a:rPr>
              <a:t>ostrorepi</a:t>
            </a:r>
            <a:r>
              <a:rPr lang="cs-CZ" sz="2200" dirty="0">
                <a:latin typeface="+mj-lt"/>
              </a:rPr>
              <a:t>, vážky, </a:t>
            </a:r>
            <a:r>
              <a:rPr lang="cs-CZ" sz="2200" b="1" dirty="0">
                <a:latin typeface="+mj-lt"/>
              </a:rPr>
              <a:t>ryby</a:t>
            </a:r>
            <a:r>
              <a:rPr lang="cs-CZ" sz="2200" dirty="0">
                <a:latin typeface="+mj-lt"/>
              </a:rPr>
              <a:t>, ještěrky, ichtyosauři, želvy, dinosauři -  </a:t>
            </a:r>
            <a:r>
              <a:rPr lang="cs-CZ" sz="2200" b="1" dirty="0">
                <a:latin typeface="+mj-lt"/>
              </a:rPr>
              <a:t>archeopteryx</a:t>
            </a:r>
            <a:r>
              <a:rPr lang="cs-CZ" sz="2200" dirty="0">
                <a:latin typeface="+mj-lt"/>
              </a:rPr>
              <a:t>, </a:t>
            </a:r>
            <a:r>
              <a:rPr lang="cs-CZ" sz="2200" b="1" dirty="0">
                <a:latin typeface="+mj-lt"/>
              </a:rPr>
              <a:t>pterosauři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307FEE-38FC-A876-F5B1-49274639D3FC}"/>
              </a:ext>
            </a:extLst>
          </p:cNvPr>
          <p:cNvSpPr txBox="1">
            <a:spLocks/>
          </p:cNvSpPr>
          <p:nvPr/>
        </p:nvSpPr>
        <p:spPr>
          <a:xfrm>
            <a:off x="7704413" y="127784"/>
            <a:ext cx="4729915" cy="9610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/>
              <a:t>Solnhofen</a:t>
            </a:r>
            <a:endParaRPr lang="cs-CZ" dirty="0"/>
          </a:p>
        </p:txBody>
      </p:sp>
      <p:pic>
        <p:nvPicPr>
          <p:cNvPr id="3074" name="Picture 2" descr="Archaeopteryx fossil, Berlin specimen">
            <a:extLst>
              <a:ext uri="{FF2B5EF4-FFF2-40B4-BE49-F238E27FC236}">
                <a16:creationId xmlns:a16="http://schemas.microsoft.com/office/drawing/2014/main" id="{20449B7D-C654-AB90-E808-802AB0DAF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" y="0"/>
            <a:ext cx="3695677" cy="44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esolimulus walchi Solnhofen Horseshoe Crab Fossil">
            <a:extLst>
              <a:ext uri="{FF2B5EF4-FFF2-40B4-BE49-F238E27FC236}">
                <a16:creationId xmlns:a16="http://schemas.microsoft.com/office/drawing/2014/main" id="{EE10EC79-50BE-AEF1-0877-99BC04715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529" y="-2184"/>
            <a:ext cx="3186945" cy="296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D8E7B20-97D6-4709-FCC2-8A57034D4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421" y="2832152"/>
            <a:ext cx="3599252" cy="401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ciurumimus albersdoerferi Bild ©">
            <a:extLst>
              <a:ext uri="{FF2B5EF4-FFF2-40B4-BE49-F238E27FC236}">
                <a16:creationId xmlns:a16="http://schemas.microsoft.com/office/drawing/2014/main" id="{F4D4E114-FD15-52CD-52CA-695666384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" y="4190107"/>
            <a:ext cx="3258188" cy="265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48208A4-8C1F-CE64-2E2F-2674890DCC10}"/>
              </a:ext>
            </a:extLst>
          </p:cNvPr>
          <p:cNvSpPr txBox="1"/>
          <p:nvPr/>
        </p:nvSpPr>
        <p:spPr>
          <a:xfrm>
            <a:off x="5090347" y="126787"/>
            <a:ext cx="1428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i="1" dirty="0" err="1"/>
              <a:t>Mesoliminus</a:t>
            </a:r>
            <a:r>
              <a:rPr lang="cs-CZ" sz="1100" i="1" dirty="0"/>
              <a:t> </a:t>
            </a:r>
            <a:r>
              <a:rPr lang="cs-CZ" sz="1100" i="1" dirty="0" err="1"/>
              <a:t>walchi</a:t>
            </a:r>
            <a:endParaRPr lang="cs-CZ" sz="1100" i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97C4FD8-7BA9-ABC1-6A4A-3B0D1BA508B5}"/>
              </a:ext>
            </a:extLst>
          </p:cNvPr>
          <p:cNvSpPr txBox="1"/>
          <p:nvPr/>
        </p:nvSpPr>
        <p:spPr>
          <a:xfrm>
            <a:off x="1347952" y="126787"/>
            <a:ext cx="21225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i="1" dirty="0" err="1"/>
              <a:t>Archaeopteryx</a:t>
            </a:r>
            <a:r>
              <a:rPr lang="cs-CZ" sz="1100" dirty="0"/>
              <a:t> (</a:t>
            </a:r>
            <a:r>
              <a:rPr lang="cs-CZ" sz="1100" dirty="0" err="1"/>
              <a:t>Berlin</a:t>
            </a:r>
            <a:r>
              <a:rPr lang="cs-CZ" sz="1100" dirty="0"/>
              <a:t> specimen)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79B5977-4115-C570-E037-6FFD4C413B79}"/>
              </a:ext>
            </a:extLst>
          </p:cNvPr>
          <p:cNvSpPr txBox="1"/>
          <p:nvPr/>
        </p:nvSpPr>
        <p:spPr>
          <a:xfrm>
            <a:off x="1084470" y="4258696"/>
            <a:ext cx="19635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i="1" dirty="0" err="1">
                <a:highlight>
                  <a:srgbClr val="C0C0C0"/>
                </a:highlight>
              </a:rPr>
              <a:t>Sciurumimus</a:t>
            </a:r>
            <a:r>
              <a:rPr lang="cs-CZ" sz="1100" i="1" dirty="0">
                <a:highlight>
                  <a:srgbClr val="C0C0C0"/>
                </a:highlight>
              </a:rPr>
              <a:t> </a:t>
            </a:r>
            <a:r>
              <a:rPr lang="cs-CZ" sz="1100" i="1" dirty="0" err="1">
                <a:highlight>
                  <a:srgbClr val="C0C0C0"/>
                </a:highlight>
              </a:rPr>
              <a:t>albersdoerferi</a:t>
            </a:r>
            <a:endParaRPr lang="cs-CZ" sz="1100" i="1" dirty="0">
              <a:highlight>
                <a:srgbClr val="C0C0C0"/>
              </a:highlight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251B7B1-C9AD-8EE4-9941-B1FB43B081F2}"/>
              </a:ext>
            </a:extLst>
          </p:cNvPr>
          <p:cNvSpPr txBox="1"/>
          <p:nvPr/>
        </p:nvSpPr>
        <p:spPr>
          <a:xfrm>
            <a:off x="5573110" y="4208411"/>
            <a:ext cx="9459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>
                <a:highlight>
                  <a:srgbClr val="C0C0C0"/>
                </a:highlight>
              </a:rPr>
              <a:t>Pterosauři</a:t>
            </a:r>
          </a:p>
        </p:txBody>
      </p:sp>
    </p:spTree>
    <p:extLst>
      <p:ext uri="{BB962C8B-B14F-4D97-AF65-F5344CB8AC3E}">
        <p14:creationId xmlns:p14="http://schemas.microsoft.com/office/powerpoint/2010/main" val="2435774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698F7-9714-6FB8-9C2D-F512F9EB7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096000" cy="961053"/>
          </a:xfrm>
        </p:spPr>
        <p:txBody>
          <a:bodyPr>
            <a:normAutofit fontScale="90000"/>
          </a:bodyPr>
          <a:lstStyle/>
          <a:p>
            <a:r>
              <a:rPr lang="cs-CZ" dirty="0"/>
              <a:t>Anoxické eventy mezozoika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3CDC493-63B5-1A46-2264-7611F1D7F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921" y="861034"/>
            <a:ext cx="12206921" cy="2567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>
                <a:latin typeface="+mj-lt"/>
              </a:rPr>
              <a:t>Černé břidlice – nedostatek kyslíku ve spodní vodě – nahromadění organické hmoty.</a:t>
            </a:r>
          </a:p>
          <a:p>
            <a:pPr marL="0" indent="0">
              <a:buNone/>
            </a:pPr>
            <a:r>
              <a:rPr lang="cs-CZ" sz="2200" dirty="0">
                <a:latin typeface="+mj-lt"/>
              </a:rPr>
              <a:t>Napojení na zvýšenou vulkanickou aktivitu, </a:t>
            </a:r>
            <a:r>
              <a:rPr lang="el-GR" sz="2200" dirty="0">
                <a:latin typeface="+mj-lt"/>
              </a:rPr>
              <a:t>δ</a:t>
            </a:r>
            <a:r>
              <a:rPr lang="el-GR" sz="2200" baseline="30000" dirty="0">
                <a:latin typeface="+mj-lt"/>
              </a:rPr>
              <a:t>13</a:t>
            </a:r>
            <a:r>
              <a:rPr lang="cs-CZ" sz="2200" dirty="0">
                <a:latin typeface="+mj-lt"/>
              </a:rPr>
              <a:t>C anomálie a organickou aktivitu.</a:t>
            </a:r>
          </a:p>
          <a:p>
            <a:pPr marL="0" indent="0">
              <a:buNone/>
            </a:pPr>
            <a:r>
              <a:rPr lang="cs-CZ" sz="2200" b="1" u="sng" dirty="0">
                <a:latin typeface="+mj-lt"/>
              </a:rPr>
              <a:t>!Hypotetický průběh!</a:t>
            </a:r>
            <a:r>
              <a:rPr lang="cs-CZ" sz="2200" dirty="0">
                <a:latin typeface="+mj-lt"/>
              </a:rPr>
              <a:t>: vulkanická aktivita -&gt; zvýšení zvětrávání -&gt; </a:t>
            </a:r>
            <a:r>
              <a:rPr lang="cs-CZ" sz="2200" dirty="0" err="1">
                <a:latin typeface="+mj-lt"/>
              </a:rPr>
              <a:t>euthrofizace</a:t>
            </a:r>
            <a:r>
              <a:rPr lang="cs-CZ" sz="2200" dirty="0">
                <a:latin typeface="+mj-lt"/>
              </a:rPr>
              <a:t> oceánů -&gt; zvýšení primární produktivity -&gt; spotřeba kyslíku -&gt; anoxie!</a:t>
            </a:r>
          </a:p>
          <a:p>
            <a:pPr marL="0" indent="0">
              <a:buNone/>
            </a:pPr>
            <a:endParaRPr lang="cs-CZ" sz="100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0C57C-1BA4-476B-1159-C7EC61BC26A6}"/>
              </a:ext>
            </a:extLst>
          </p:cNvPr>
          <p:cNvSpPr txBox="1">
            <a:spLocks/>
          </p:cNvSpPr>
          <p:nvPr/>
        </p:nvSpPr>
        <p:spPr>
          <a:xfrm>
            <a:off x="1" y="3057023"/>
            <a:ext cx="4327980" cy="2255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>
                <a:latin typeface="+mj-lt"/>
              </a:rPr>
              <a:t>Toarcian oceanic anoxic even</a:t>
            </a:r>
            <a:r>
              <a:rPr lang="cs-CZ" sz="2200" b="1" dirty="0">
                <a:latin typeface="+mj-lt"/>
              </a:rPr>
              <a:t>t T-OAE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200" dirty="0" err="1">
                <a:latin typeface="+mj-lt"/>
              </a:rPr>
              <a:t>pliensbach</a:t>
            </a:r>
            <a:r>
              <a:rPr lang="cs-CZ" sz="2200" dirty="0">
                <a:latin typeface="+mj-lt"/>
              </a:rPr>
              <a:t>/</a:t>
            </a:r>
            <a:r>
              <a:rPr lang="cs-CZ" sz="2200" b="1" dirty="0" err="1">
                <a:latin typeface="+mj-lt"/>
              </a:rPr>
              <a:t>toark</a:t>
            </a:r>
            <a:r>
              <a:rPr lang="cs-CZ" sz="2200" dirty="0">
                <a:latin typeface="+mj-lt"/>
              </a:rPr>
              <a:t> (183 </a:t>
            </a:r>
            <a:r>
              <a:rPr lang="cs-CZ" sz="2200" dirty="0" err="1">
                <a:latin typeface="+mj-lt"/>
              </a:rPr>
              <a:t>Ma</a:t>
            </a:r>
            <a:r>
              <a:rPr lang="cs-CZ" sz="2200" dirty="0">
                <a:latin typeface="+mj-lt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200" dirty="0">
                <a:latin typeface="+mj-lt"/>
              </a:rPr>
              <a:t>Období oceánské transgrese a vysokých globálních teplot.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200" dirty="0">
                <a:latin typeface="+mj-lt"/>
              </a:rPr>
              <a:t>Asociace s </a:t>
            </a:r>
            <a:r>
              <a:rPr lang="cs-CZ" sz="2200" dirty="0" err="1">
                <a:latin typeface="+mj-lt"/>
              </a:rPr>
              <a:t>Karroo</a:t>
            </a:r>
            <a:r>
              <a:rPr lang="cs-CZ" sz="2200" dirty="0">
                <a:latin typeface="+mj-lt"/>
              </a:rPr>
              <a:t>-Ferrar LIP.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00" dirty="0">
                <a:latin typeface="+mj-lt"/>
              </a:rPr>
              <a:t>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0C376D8-3D94-9680-4801-A54ADAA9FED0}"/>
              </a:ext>
            </a:extLst>
          </p:cNvPr>
          <p:cNvSpPr txBox="1">
            <a:spLocks/>
          </p:cNvSpPr>
          <p:nvPr/>
        </p:nvSpPr>
        <p:spPr>
          <a:xfrm>
            <a:off x="7864021" y="3057023"/>
            <a:ext cx="4327979" cy="3554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b="1" dirty="0" err="1">
                <a:latin typeface="+mj-lt"/>
              </a:rPr>
              <a:t>Bonarelli</a:t>
            </a:r>
            <a:r>
              <a:rPr lang="cs-CZ" sz="2200" b="1" dirty="0">
                <a:latin typeface="+mj-lt"/>
              </a:rPr>
              <a:t> event OAE 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200" dirty="0" err="1">
                <a:latin typeface="+mj-lt"/>
              </a:rPr>
              <a:t>cenoman</a:t>
            </a:r>
            <a:r>
              <a:rPr lang="cs-CZ" sz="2200" dirty="0">
                <a:latin typeface="+mj-lt"/>
              </a:rPr>
              <a:t>/turon (93,5 </a:t>
            </a:r>
            <a:r>
              <a:rPr lang="cs-CZ" sz="2200" dirty="0" err="1">
                <a:latin typeface="+mj-lt"/>
              </a:rPr>
              <a:t>Ma</a:t>
            </a:r>
            <a:r>
              <a:rPr lang="cs-CZ" sz="2200" dirty="0">
                <a:latin typeface="+mj-lt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200" dirty="0">
                <a:latin typeface="+mj-lt"/>
              </a:rPr>
              <a:t>Období celosvětové oceánské transgrese a termálního maxima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200" dirty="0">
                <a:latin typeface="+mj-lt"/>
              </a:rPr>
              <a:t>Asociace s Karibsko-Kolumbijskou LIP a Arktickou LIP.</a:t>
            </a:r>
            <a:endParaRPr lang="cs-CZ" sz="100" dirty="0"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9A6C98-9DCE-20E7-4C3E-FD14C447A712}"/>
              </a:ext>
            </a:extLst>
          </p:cNvPr>
          <p:cNvSpPr txBox="1">
            <a:spLocks/>
          </p:cNvSpPr>
          <p:nvPr/>
        </p:nvSpPr>
        <p:spPr>
          <a:xfrm>
            <a:off x="4412140" y="3057023"/>
            <a:ext cx="3367721" cy="2822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200" b="1" dirty="0" err="1">
                <a:latin typeface="+mj-lt"/>
              </a:rPr>
              <a:t>Selli</a:t>
            </a:r>
            <a:r>
              <a:rPr lang="cs-CZ" sz="2200" b="1" dirty="0">
                <a:latin typeface="+mj-lt"/>
              </a:rPr>
              <a:t> event OAEa1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200" dirty="0" err="1">
                <a:latin typeface="+mj-lt"/>
              </a:rPr>
              <a:t>apt</a:t>
            </a:r>
            <a:r>
              <a:rPr lang="cs-CZ" sz="2200" dirty="0">
                <a:latin typeface="+mj-lt"/>
              </a:rPr>
              <a:t> (120.5 </a:t>
            </a:r>
            <a:r>
              <a:rPr lang="cs-CZ" sz="2200" dirty="0" err="1">
                <a:latin typeface="+mj-lt"/>
              </a:rPr>
              <a:t>Ma</a:t>
            </a:r>
            <a:r>
              <a:rPr lang="cs-CZ" sz="2200" dirty="0">
                <a:latin typeface="+mj-lt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200" dirty="0">
                <a:latin typeface="+mj-lt"/>
              </a:rPr>
              <a:t>Asociace s </a:t>
            </a:r>
            <a:r>
              <a:rPr lang="cs-CZ" sz="2200" dirty="0" err="1">
                <a:latin typeface="+mj-lt"/>
              </a:rPr>
              <a:t>Ontong</a:t>
            </a:r>
            <a:r>
              <a:rPr lang="cs-CZ" sz="2200" dirty="0">
                <a:latin typeface="+mj-lt"/>
              </a:rPr>
              <a:t> Java </a:t>
            </a:r>
            <a:r>
              <a:rPr lang="cs-CZ" sz="2200" dirty="0" err="1">
                <a:latin typeface="+mj-lt"/>
              </a:rPr>
              <a:t>Plateau</a:t>
            </a:r>
            <a:r>
              <a:rPr lang="cs-CZ" sz="2200" dirty="0">
                <a:latin typeface="+mj-lt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100" dirty="0">
              <a:latin typeface="+mj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E9FBCA-60EC-1C0F-F2E8-A5C26FC37570}"/>
              </a:ext>
            </a:extLst>
          </p:cNvPr>
          <p:cNvSpPr txBox="1">
            <a:spLocks/>
          </p:cNvSpPr>
          <p:nvPr/>
        </p:nvSpPr>
        <p:spPr>
          <a:xfrm>
            <a:off x="1469571" y="2507480"/>
            <a:ext cx="1148443" cy="549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200" b="1" dirty="0">
                <a:latin typeface="+mj-lt"/>
              </a:rPr>
              <a:t>Jura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5A719E-5C34-CA2F-4E89-2F5C9A0C2610}"/>
              </a:ext>
            </a:extLst>
          </p:cNvPr>
          <p:cNvSpPr txBox="1">
            <a:spLocks/>
          </p:cNvSpPr>
          <p:nvPr/>
        </p:nvSpPr>
        <p:spPr>
          <a:xfrm>
            <a:off x="6960710" y="2507480"/>
            <a:ext cx="1148443" cy="549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200" b="1" dirty="0">
                <a:latin typeface="+mj-lt"/>
              </a:rPr>
              <a:t>Křída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6FB5A54-9758-4218-2CA2-394778E7145C}"/>
              </a:ext>
            </a:extLst>
          </p:cNvPr>
          <p:cNvSpPr txBox="1"/>
          <p:nvPr/>
        </p:nvSpPr>
        <p:spPr>
          <a:xfrm>
            <a:off x="0" y="6119336"/>
            <a:ext cx="6262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https://www.nature.com/articles/s43247-024-01310-0</a:t>
            </a:r>
            <a:r>
              <a:rPr lang="cs-CZ" dirty="0"/>
              <a:t>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CCE1F80-A185-9A04-1A05-B16BB4555C53}"/>
              </a:ext>
            </a:extLst>
          </p:cNvPr>
          <p:cNvSpPr txBox="1"/>
          <p:nvPr/>
        </p:nvSpPr>
        <p:spPr>
          <a:xfrm>
            <a:off x="909" y="5750004"/>
            <a:ext cx="6262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https://www.nature.com/articles/s41598-023-30072-6</a:t>
            </a:r>
            <a:r>
              <a:rPr lang="cs-CZ" dirty="0"/>
              <a:t>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E1248B8-7594-D577-F841-4649B821D5CB}"/>
              </a:ext>
            </a:extLst>
          </p:cNvPr>
          <p:cNvSpPr txBox="1"/>
          <p:nvPr/>
        </p:nvSpPr>
        <p:spPr>
          <a:xfrm>
            <a:off x="0" y="6440030"/>
            <a:ext cx="6262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u="none" strike="noStrike" dirty="0">
                <a:solidFill>
                  <a:srgbClr val="0272B1"/>
                </a:solidFill>
                <a:effectLst/>
                <a:latin typeface="ElsevierSans"/>
                <a:hlinkClick r:id="rId4" tooltip="Persistent link using digital object identifier"/>
              </a:rPr>
              <a:t>https://doi.org/10.1016/j.earscirev.2020.103283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5656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0221AEC2-0415-945E-4C03-69CC168A2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35" y="293168"/>
            <a:ext cx="11639550" cy="62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9B417915-8C6C-6557-E078-6DB5C09FCC9B}"/>
              </a:ext>
            </a:extLst>
          </p:cNvPr>
          <p:cNvSpPr/>
          <p:nvPr/>
        </p:nvSpPr>
        <p:spPr>
          <a:xfrm>
            <a:off x="1892968" y="2671012"/>
            <a:ext cx="1371600" cy="9304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3810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57707828-9138-3C23-3E1B-B7CBEAA95AFF}"/>
              </a:ext>
            </a:extLst>
          </p:cNvPr>
          <p:cNvSpPr/>
          <p:nvPr/>
        </p:nvSpPr>
        <p:spPr>
          <a:xfrm>
            <a:off x="9731542" y="3025941"/>
            <a:ext cx="1169069" cy="8642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3810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52BD2E71-3120-85D9-9942-C939A9FCDDB9}"/>
              </a:ext>
            </a:extLst>
          </p:cNvPr>
          <p:cNvSpPr/>
          <p:nvPr/>
        </p:nvSpPr>
        <p:spPr>
          <a:xfrm>
            <a:off x="5600126" y="3601454"/>
            <a:ext cx="704421" cy="8642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3810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D6CCC20-D59F-8691-421F-B2DE276934FA}"/>
              </a:ext>
            </a:extLst>
          </p:cNvPr>
          <p:cNvSpPr txBox="1">
            <a:spLocks/>
          </p:cNvSpPr>
          <p:nvPr/>
        </p:nvSpPr>
        <p:spPr>
          <a:xfrm>
            <a:off x="410935" y="6564831"/>
            <a:ext cx="1396481" cy="30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200" dirty="0" err="1">
                <a:latin typeface="+mj-lt"/>
              </a:rPr>
              <a:t>Self</a:t>
            </a:r>
            <a:r>
              <a:rPr lang="cs-CZ" sz="1200" dirty="0">
                <a:latin typeface="+mj-lt"/>
              </a:rPr>
              <a:t> et al. 2014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6E031B1-D176-C160-04BF-B630FF0D1EF4}"/>
              </a:ext>
            </a:extLst>
          </p:cNvPr>
          <p:cNvSpPr txBox="1"/>
          <p:nvPr/>
        </p:nvSpPr>
        <p:spPr>
          <a:xfrm>
            <a:off x="5533951" y="3304187"/>
            <a:ext cx="8367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latin typeface="+mj-lt"/>
              </a:rPr>
              <a:t>T-OAE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9F19CDEE-A39B-E217-866C-F8694A2C887E}"/>
              </a:ext>
            </a:extLst>
          </p:cNvPr>
          <p:cNvSpPr txBox="1"/>
          <p:nvPr/>
        </p:nvSpPr>
        <p:spPr>
          <a:xfrm>
            <a:off x="1892968" y="2367664"/>
            <a:ext cx="8367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latin typeface="+mj-lt"/>
              </a:rPr>
              <a:t>OAE 2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C8C81043-6D2A-4E97-C6C3-2784F2F8749E}"/>
              </a:ext>
            </a:extLst>
          </p:cNvPr>
          <p:cNvSpPr txBox="1"/>
          <p:nvPr/>
        </p:nvSpPr>
        <p:spPr>
          <a:xfrm>
            <a:off x="10482226" y="2733556"/>
            <a:ext cx="8367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latin typeface="+mj-lt"/>
              </a:rPr>
              <a:t>OAE1a</a:t>
            </a:r>
            <a:endParaRPr lang="cs-CZ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09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698F7-9714-6FB8-9C2D-F512F9EB7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096000" cy="961053"/>
          </a:xfrm>
        </p:spPr>
        <p:txBody>
          <a:bodyPr>
            <a:normAutofit/>
          </a:bodyPr>
          <a:lstStyle/>
          <a:p>
            <a:r>
              <a:rPr lang="cs-CZ" dirty="0"/>
              <a:t>Nejstarší DNA?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3CDC493-63B5-1A46-2264-7611F1D7F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6149"/>
            <a:ext cx="12206921" cy="714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>
                <a:latin typeface="+mj-lt"/>
              </a:rPr>
              <a:t>Nejnovější studie – 2 </a:t>
            </a:r>
            <a:r>
              <a:rPr lang="cs-CZ" sz="2200" dirty="0" err="1">
                <a:latin typeface="+mj-lt"/>
              </a:rPr>
              <a:t>Ma</a:t>
            </a:r>
            <a:r>
              <a:rPr lang="cs-CZ" sz="2200" dirty="0">
                <a:latin typeface="+mj-lt"/>
              </a:rPr>
              <a:t> staré DNA z Grónska (ekosystém – rostliny, mastodonti)</a:t>
            </a:r>
          </a:p>
          <a:p>
            <a:pPr marL="0" indent="0">
              <a:buNone/>
            </a:pPr>
            <a:endParaRPr lang="cs-CZ" sz="100" dirty="0">
              <a:latin typeface="+mj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E65A9A1-0EBB-D0D7-6030-963918FC339E}"/>
              </a:ext>
            </a:extLst>
          </p:cNvPr>
          <p:cNvSpPr txBox="1"/>
          <p:nvPr/>
        </p:nvSpPr>
        <p:spPr>
          <a:xfrm>
            <a:off x="0" y="1816199"/>
            <a:ext cx="11853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https://www.scientificamerican.com/article/worlds-oldest-dna-discovered-revealing-ancient-arctic-forest-full-of-mastodons/</a:t>
            </a:r>
            <a:r>
              <a:rPr lang="cs-CZ" dirty="0"/>
              <a:t>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363A223-CBE9-16F2-5837-113C5B17CEBA}"/>
              </a:ext>
            </a:extLst>
          </p:cNvPr>
          <p:cNvSpPr txBox="1"/>
          <p:nvPr/>
        </p:nvSpPr>
        <p:spPr>
          <a:xfrm>
            <a:off x="12891" y="2188176"/>
            <a:ext cx="6280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https://www.ncbi.nlm.nih.gov/pmc/articles/PMC9729109/</a:t>
            </a:r>
            <a:r>
              <a:rPr lang="cs-CZ" dirty="0"/>
              <a:t>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AB3E193-1D86-BACD-B8B7-779395BF263F}"/>
              </a:ext>
            </a:extLst>
          </p:cNvPr>
          <p:cNvSpPr txBox="1">
            <a:spLocks/>
          </p:cNvSpPr>
          <p:nvPr/>
        </p:nvSpPr>
        <p:spPr>
          <a:xfrm>
            <a:off x="14921" y="3281266"/>
            <a:ext cx="12206921" cy="714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200" dirty="0">
                <a:latin typeface="+mj-lt"/>
              </a:rPr>
              <a:t>Předchozí rekord – 1,2 </a:t>
            </a:r>
            <a:r>
              <a:rPr lang="cs-CZ" sz="2200" dirty="0" err="1">
                <a:latin typeface="+mj-lt"/>
              </a:rPr>
              <a:t>Ma</a:t>
            </a:r>
            <a:r>
              <a:rPr lang="cs-CZ" sz="2200" dirty="0">
                <a:latin typeface="+mj-lt"/>
              </a:rPr>
              <a:t> staré DNA z mamutího zubu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100" dirty="0">
              <a:latin typeface="+mj-lt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DF337A4-9ACF-5A33-887F-EDD1D4F28260}"/>
              </a:ext>
            </a:extLst>
          </p:cNvPr>
          <p:cNvSpPr txBox="1"/>
          <p:nvPr/>
        </p:nvSpPr>
        <p:spPr>
          <a:xfrm>
            <a:off x="14921" y="3783243"/>
            <a:ext cx="11797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https://www.nationalgeographic.com/science/article/million-year-old-mammoth-teeth-yield-worlds-oldest-dna</a:t>
            </a:r>
            <a:r>
              <a:rPr lang="cs-CZ" dirty="0"/>
              <a:t> 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59415B-85F2-E158-369C-C831B4B80303}"/>
              </a:ext>
            </a:extLst>
          </p:cNvPr>
          <p:cNvSpPr txBox="1"/>
          <p:nvPr/>
        </p:nvSpPr>
        <p:spPr>
          <a:xfrm>
            <a:off x="0" y="2550055"/>
            <a:ext cx="6220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https://www.youtube.com/watch?v=qav579ZURpk</a:t>
            </a:r>
            <a:r>
              <a:rPr lang="cs-CZ" dirty="0"/>
              <a:t> 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4AB65F5-32BC-B683-5B0D-7DDA7E5ED18B}"/>
              </a:ext>
            </a:extLst>
          </p:cNvPr>
          <p:cNvSpPr txBox="1">
            <a:spLocks/>
          </p:cNvSpPr>
          <p:nvPr/>
        </p:nvSpPr>
        <p:spPr>
          <a:xfrm>
            <a:off x="14921" y="4919025"/>
            <a:ext cx="12206921" cy="714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200" dirty="0">
                <a:latin typeface="+mj-lt"/>
              </a:rPr>
              <a:t>DNA z jantaru?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100" dirty="0">
              <a:latin typeface="+mj-lt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C8A67ED-F526-6B53-C090-7ED6C3AB6738}"/>
              </a:ext>
            </a:extLst>
          </p:cNvPr>
          <p:cNvSpPr txBox="1"/>
          <p:nvPr/>
        </p:nvSpPr>
        <p:spPr>
          <a:xfrm>
            <a:off x="0" y="5449075"/>
            <a:ext cx="8943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6"/>
              </a:rPr>
              <a:t>https://www.ncbi.nlm.nih.gov/pmc/articles/PMC1688388/pdf/9149422.pdf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883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B1CD3-D719-5704-67AA-345B22BAC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6543" y="330987"/>
            <a:ext cx="5204090" cy="505837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 err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Paleoklima</a:t>
            </a:r>
            <a:r>
              <a:rPr lang="cs-CZ" sz="18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karbon </a:t>
            </a:r>
            <a:r>
              <a:rPr lang="cs-CZ" sz="1800" b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vlhký </a:t>
            </a:r>
            <a:r>
              <a:rPr lang="cs-CZ" sz="18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perm </a:t>
            </a:r>
            <a:r>
              <a:rPr lang="cs-CZ" sz="1800" b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aridní </a:t>
            </a:r>
            <a:r>
              <a:rPr lang="cs-CZ" sz="18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obě </a:t>
            </a:r>
            <a:r>
              <a:rPr lang="cs-CZ" sz="1800" b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teplé</a:t>
            </a:r>
            <a:endParaRPr lang="cs-CZ" sz="1800" b="1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2200" dirty="0"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3DE5B4-43C2-4AFF-FCA9-B6B26401675A}"/>
              </a:ext>
            </a:extLst>
          </p:cNvPr>
          <p:cNvSpPr txBox="1">
            <a:spLocks/>
          </p:cNvSpPr>
          <p:nvPr/>
        </p:nvSpPr>
        <p:spPr>
          <a:xfrm>
            <a:off x="385010" y="109787"/>
            <a:ext cx="5137436" cy="80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Test 3 – zpětná vazba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E7DE8B1-DD9C-2D63-8339-67AB2B37C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79524" y="-850293"/>
            <a:ext cx="5632952" cy="916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33DE5B4-43C2-4AFF-FCA9-B6B26401675A}"/>
              </a:ext>
            </a:extLst>
          </p:cNvPr>
          <p:cNvSpPr txBox="1">
            <a:spLocks/>
          </p:cNvSpPr>
          <p:nvPr/>
        </p:nvSpPr>
        <p:spPr>
          <a:xfrm>
            <a:off x="385010" y="109787"/>
            <a:ext cx="5137436" cy="80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Test 3 – zpětná vazba</a:t>
            </a:r>
          </a:p>
        </p:txBody>
      </p:sp>
      <p:sp>
        <p:nvSpPr>
          <p:cNvPr id="6" name="AutoShape 2" descr="Goniatite Ammonite, Morocco » Prehistoric Online">
            <a:extLst>
              <a:ext uri="{FF2B5EF4-FFF2-40B4-BE49-F238E27FC236}">
                <a16:creationId xmlns:a16="http://schemas.microsoft.com/office/drawing/2014/main" id="{A94BC86D-C801-7FF9-1E48-C402D2C770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1348B67-B64C-B240-BD79-62E02282E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" y="1242962"/>
            <a:ext cx="2547376" cy="2547376"/>
          </a:xfrm>
          <a:prstGeom prst="rect">
            <a:avLst/>
          </a:prstGeom>
        </p:spPr>
      </p:pic>
      <p:pic>
        <p:nvPicPr>
          <p:cNvPr id="4100" name="Picture 4" descr="The Goniatites (1884) Phylum : Mollusca Class : Cephalopoda Subclass :  Ammonoidea Order : Goniatitida Superfamily :... – @palaeopedia on Tumblr">
            <a:extLst>
              <a:ext uri="{FF2B5EF4-FFF2-40B4-BE49-F238E27FC236}">
                <a16:creationId xmlns:a16="http://schemas.microsoft.com/office/drawing/2014/main" id="{4F3C9171-D6FC-01A9-6353-884D22FAA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9" y="4118901"/>
            <a:ext cx="2939723" cy="219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tro vs Modern #15: Dimetrodon limbatus – Nix Illustration">
            <a:extLst>
              <a:ext uri="{FF2B5EF4-FFF2-40B4-BE49-F238E27FC236}">
                <a16:creationId xmlns:a16="http://schemas.microsoft.com/office/drawing/2014/main" id="{8F68C723-DD55-F450-18FD-D88A95D67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660" y="0"/>
            <a:ext cx="3665482" cy="488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imetrodon Grandis Skull Fossil Photograph by Millard H. Sharp - Pixels">
            <a:extLst>
              <a:ext uri="{FF2B5EF4-FFF2-40B4-BE49-F238E27FC236}">
                <a16:creationId xmlns:a16="http://schemas.microsoft.com/office/drawing/2014/main" id="{C52D396B-BC3E-6330-18FB-1724036D5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361" y="1163808"/>
            <a:ext cx="2478471" cy="17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Jugal Bone - an overview | ScienceDirect Topics">
            <a:extLst>
              <a:ext uri="{FF2B5EF4-FFF2-40B4-BE49-F238E27FC236}">
                <a16:creationId xmlns:a16="http://schemas.microsoft.com/office/drawing/2014/main" id="{C083238B-1593-9BB3-80CD-4D5BE6512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569" y="3131623"/>
            <a:ext cx="4846868" cy="273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DF4F84-AB23-8246-BEF0-124C3422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4" y="910889"/>
            <a:ext cx="1230114" cy="505837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dirty="0" err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Goniatiti</a:t>
            </a:r>
            <a:endParaRPr lang="cs-CZ" sz="1800" b="1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2200" dirty="0">
              <a:latin typeface="+mj-lt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DE6365-E9B2-49FF-F322-D68BFAA7576F}"/>
              </a:ext>
            </a:extLst>
          </p:cNvPr>
          <p:cNvSpPr txBox="1">
            <a:spLocks/>
          </p:cNvSpPr>
          <p:nvPr/>
        </p:nvSpPr>
        <p:spPr>
          <a:xfrm>
            <a:off x="8980687" y="5362119"/>
            <a:ext cx="1230114" cy="505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cs-CZ" sz="1800" b="1" dirty="0" err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Synapsidi</a:t>
            </a:r>
            <a:endParaRPr lang="cs-CZ" sz="1800" b="1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cs-CZ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35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949801266B3749BCCD6C4CBE2AC057" ma:contentTypeVersion="6" ma:contentTypeDescription="Vytvoří nový dokument" ma:contentTypeScope="" ma:versionID="f4029d6be0bcb0e4388915425c827620">
  <xsd:schema xmlns:xsd="http://www.w3.org/2001/XMLSchema" xmlns:xs="http://www.w3.org/2001/XMLSchema" xmlns:p="http://schemas.microsoft.com/office/2006/metadata/properties" xmlns:ns3="4f0289a4-3b82-4623-a95c-1407cf5b8323" targetNamespace="http://schemas.microsoft.com/office/2006/metadata/properties" ma:root="true" ma:fieldsID="b5062bf8e7b4568367f38df778dc29e7" ns3:_="">
    <xsd:import namespace="4f0289a4-3b82-4623-a95c-1407cf5b832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289a4-3b82-4623-a95c-1407cf5b83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3B1834-335C-45A4-815B-B57E4A7BE0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5F82EC-74F6-4ECB-BD70-304AFD98D773}">
  <ds:schemaRefs>
    <ds:schemaRef ds:uri="http://schemas.microsoft.com/office/2006/metadata/properties"/>
    <ds:schemaRef ds:uri="http://www.w3.org/XML/1998/namespace"/>
    <ds:schemaRef ds:uri="http://purl.org/dc/terms/"/>
    <ds:schemaRef ds:uri="http://schemas.microsoft.com/office/2006/documentManagement/types"/>
    <ds:schemaRef ds:uri="4f0289a4-3b82-4623-a95c-1407cf5b8323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6AEC224-4146-4F33-A035-E70F8B5585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0289a4-3b82-4623-a95c-1407cf5b83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742</Words>
  <Application>Microsoft Office PowerPoint</Application>
  <PresentationFormat>Širokoúhlá obrazovka</PresentationFormat>
  <Paragraphs>103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ElsevierSans</vt:lpstr>
      <vt:lpstr>Office Theme</vt:lpstr>
      <vt:lpstr>Prezentace aplikace PowerPoint</vt:lpstr>
      <vt:lpstr>Lagerstätte</vt:lpstr>
      <vt:lpstr>Prezentace aplikace PowerPoint</vt:lpstr>
      <vt:lpstr>Prezentace aplikace PowerPoint</vt:lpstr>
      <vt:lpstr>Anoxické eventy mezozoika</vt:lpstr>
      <vt:lpstr>Prezentace aplikace PowerPoint</vt:lpstr>
      <vt:lpstr>Nejstarší DNA?</vt:lpstr>
      <vt:lpstr>Prezentace aplikace PowerPoint</vt:lpstr>
      <vt:lpstr>Prezentace aplikace PowerPoint</vt:lpstr>
      <vt:lpstr>Prezentace aplikace PowerPoint</vt:lpstr>
      <vt:lpstr>Cvičení 10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Štěpán Damborský</dc:creator>
  <cp:lastModifiedBy>Štěpán Damborský</cp:lastModifiedBy>
  <cp:revision>19</cp:revision>
  <dcterms:created xsi:type="dcterms:W3CDTF">2024-03-12T11:41:45Z</dcterms:created>
  <dcterms:modified xsi:type="dcterms:W3CDTF">2024-04-24T09:21:33Z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0x010100BC949801266B3749BCCD6C4CBE2AC057</vt:lpwstr>
  </property>
</Properties>
</file>