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83" r:id="rId2"/>
    <p:sldId id="272" r:id="rId3"/>
    <p:sldId id="263" r:id="rId4"/>
    <p:sldId id="260" r:id="rId5"/>
    <p:sldId id="259" r:id="rId6"/>
    <p:sldId id="266" r:id="rId7"/>
    <p:sldId id="267" r:id="rId8"/>
    <p:sldId id="285" r:id="rId9"/>
    <p:sldId id="277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FE"/>
    <a:srgbClr val="FCC901"/>
    <a:srgbClr val="BAD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94500-8A8A-409F-A1A5-938ADFC33751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525F8-3448-4F4F-BB3E-0A1F14DFB2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9630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2B702-C343-39FD-F071-88B887F89F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431009-D5D9-E0C6-3269-9B77884A7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06BE1E-BDE0-35FA-1430-E5E47B54D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F7D8-16FF-4F4E-9F22-C0E59DD3CDF3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62C48-A2BA-298C-22F6-713AC178C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0FEE3-CC39-A7C2-7994-372843958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E5E6-D837-458D-95C7-BA7CEFA2E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6518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D7F6F-5345-7107-D6E1-48EB6F2BC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8E9714-278B-B9E8-941A-5F2242CC4E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84F6F-788F-77CF-3064-15CDC75D8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F7D8-16FF-4F4E-9F22-C0E59DD3CDF3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75571-8988-0AB3-CAA5-0C0833AD3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4B422-1711-0FD0-084B-2CF28C117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E5E6-D837-458D-95C7-BA7CEFA2E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1889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7D93F4-DF3C-A2C7-1117-DAC19D9D7E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23FBC9-83CE-1D4C-4D48-A473B3C5FB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BB720-B89B-DBDE-AA20-F4863480B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F7D8-16FF-4F4E-9F22-C0E59DD3CDF3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BECC0-53C5-1845-AB6A-C2A0C11F8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36781-582B-123A-3D3D-93EADA4B6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E5E6-D837-458D-95C7-BA7CEFA2E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2795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CE550-D687-4F37-7E90-BFCDD7210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1BE86-8B09-E4F6-EA0D-DED160BC0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315B3-7635-3E62-BE7F-AB2733276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F7D8-16FF-4F4E-9F22-C0E59DD3CDF3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841FB-950B-AD9A-999D-36E0C1CC9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F83A8-74DB-A810-CFFA-96E818B46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E5E6-D837-458D-95C7-BA7CEFA2E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5511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EBAD7-2455-40BE-14D6-5DAE64530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8FE5BD-E368-6375-923B-84ACA4AA5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A967DB-C2EC-D8DB-A7F6-5DD9424A3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F7D8-16FF-4F4E-9F22-C0E59DD3CDF3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FC15E-0772-7E99-AA77-D4C07E8E2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A6E1D-3022-3B98-382B-CB40B44E8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E5E6-D837-458D-95C7-BA7CEFA2E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1187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A7D43-4AA4-9F81-8DED-8E416A661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0E6FF-B8CD-BF2F-2CB9-12699E5ED1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A7C297-FFEC-9942-1D89-EEE09ADE8E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E99DCA-2441-BE3D-6DA2-6EB5B3B35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F7D8-16FF-4F4E-9F22-C0E59DD3CDF3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884E32-2751-3B67-5A92-53FFAD67A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46D38F-B100-89C5-E538-0CAF24FBD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E5E6-D837-458D-95C7-BA7CEFA2E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668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C7F67-F909-67A4-ECE7-3BC7590EE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2669F0-85EF-374E-125C-E2CEBC3A6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F0D8EB-FBE1-1574-93E5-71CCCA3B2D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93C487-510B-A2E8-F4B7-3C58426FA8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82AEDF-9650-D558-4E50-CB19D2949C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6D3D6F-CEE1-51C3-14D5-2ED366F6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F7D8-16FF-4F4E-9F22-C0E59DD3CDF3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AC0482-7B57-4ADC-FF7D-925C0AFD5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2755FE-B431-19E7-61C3-1285DB040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E5E6-D837-458D-95C7-BA7CEFA2E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2518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E0ED1-6D30-E364-96A5-CC6C70590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C8F9C8-FBAB-4604-088A-AF2004197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F7D8-16FF-4F4E-9F22-C0E59DD3CDF3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841580-774A-3F42-2F2F-265CE38DA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C173E6-8F37-812B-C580-943E31E53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E5E6-D837-458D-95C7-BA7CEFA2E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1150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F0E712-366A-3507-3828-72B35B6B7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F7D8-16FF-4F4E-9F22-C0E59DD3CDF3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22843A-7E0C-D122-D943-B6EDAC902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5938EC-E6D6-B9C5-8956-DB35FBA64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E5E6-D837-458D-95C7-BA7CEFA2E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9490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C2416-FCB3-1592-D507-7B1979E1C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4A87-F8A5-2ABC-DFAD-C85291983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5526A3-CDE6-C3D2-8257-AB42C794A2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8346-591E-ED07-1C71-D7C017394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F7D8-16FF-4F4E-9F22-C0E59DD3CDF3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291683-DF26-9365-943C-0DF9158AB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D03758-A2DD-B69E-6B1A-7360F98A8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E5E6-D837-458D-95C7-BA7CEFA2E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9579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49659-BD24-FFA3-EC5E-FECCDCE63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9F0021-6726-ACDD-C986-D3D4DB17B9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302683-A114-1B0C-49E0-BD674B22EB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92CFC0-F657-8D33-4E46-4BE2BDC07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F7D8-16FF-4F4E-9F22-C0E59DD3CDF3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DE65DF-985F-9B77-956A-DEE6F223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A0454B-F684-4B68-DB5B-5DF551552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E5E6-D837-458D-95C7-BA7CEFA2E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818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F42479-9E81-F806-7B38-0102E6615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C3369-5B28-EB98-9AE5-496DB59922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10C04-A690-FA2C-F4B3-EB2C0B3030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3F7D8-16FF-4F4E-9F22-C0E59DD3CDF3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043A74-1BCF-2F82-7A72-610C30B454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809DCC-5B53-E8E3-3567-5856B1AB3F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7E5E6-D837-458D-95C7-BA7CEFA2E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277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iain_harris/11226347826/in/pool-earth_science_teaching_resource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A696BBE7-AB7F-B6B1-0CFA-994ACADFFD3B}"/>
              </a:ext>
            </a:extLst>
          </p:cNvPr>
          <p:cNvSpPr txBox="1">
            <a:spLocks/>
          </p:cNvSpPr>
          <p:nvPr/>
        </p:nvSpPr>
        <p:spPr>
          <a:xfrm>
            <a:off x="762000" y="5798"/>
            <a:ext cx="108204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G3061: Historická a stratigrafická geologie – 3. cvičení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AB81BBA2-7854-657D-92E7-0B24393528B4}"/>
              </a:ext>
            </a:extLst>
          </p:cNvPr>
          <p:cNvSpPr txBox="1">
            <a:spLocks/>
          </p:cNvSpPr>
          <p:nvPr/>
        </p:nvSpPr>
        <p:spPr>
          <a:xfrm>
            <a:off x="0" y="3219734"/>
            <a:ext cx="12192000" cy="106487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dirty="0"/>
              <a:t>Biostratigrafie</a:t>
            </a:r>
          </a:p>
        </p:txBody>
      </p:sp>
    </p:spTree>
    <p:extLst>
      <p:ext uri="{BB962C8B-B14F-4D97-AF65-F5344CB8AC3E}">
        <p14:creationId xmlns:p14="http://schemas.microsoft.com/office/powerpoint/2010/main" val="2464646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95918F7-7D96-42A4-8FCF-4E8E109491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7000"/>
          </a:blip>
          <a:srcRect t="11765" b="1920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6FEB1B5-D0B7-45D2-99EC-13E944331D28}"/>
              </a:ext>
            </a:extLst>
          </p:cNvPr>
          <p:cNvSpPr txBox="1"/>
          <p:nvPr/>
        </p:nvSpPr>
        <p:spPr>
          <a:xfrm>
            <a:off x="0" y="6534834"/>
            <a:ext cx="73094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Autor</a:t>
            </a:r>
            <a:r>
              <a:rPr lang="cs-CZ"/>
              <a:t>: </a:t>
            </a:r>
            <a:r>
              <a:rPr lang="cs-CZ">
                <a:hlinkClick r:id="rId3"/>
              </a:rPr>
              <a:t>Iain</a:t>
            </a:r>
            <a:r>
              <a:rPr lang="cs-CZ" dirty="0">
                <a:hlinkClick r:id="rId3"/>
              </a:rPr>
              <a:t> </a:t>
            </a:r>
            <a:r>
              <a:rPr lang="cs-CZ" dirty="0" err="1">
                <a:hlinkClick r:id="rId3"/>
              </a:rPr>
              <a:t>Harris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1679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"/>
          <p:cNvSpPr txBox="1">
            <a:spLocks noGrp="1"/>
          </p:cNvSpPr>
          <p:nvPr>
            <p:ph type="title"/>
          </p:nvPr>
        </p:nvSpPr>
        <p:spPr>
          <a:xfrm>
            <a:off x="320511" y="365125"/>
            <a:ext cx="1103328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>
              <a:spcBef>
                <a:spcPts val="0"/>
              </a:spcBef>
              <a:buSzPts val="2800"/>
              <a:buNone/>
            </a:pPr>
            <a:r>
              <a:rPr lang="cs-CZ" dirty="0"/>
              <a:t>Biologická nomenklatura</a:t>
            </a:r>
          </a:p>
        </p:txBody>
      </p:sp>
      <p:sp>
        <p:nvSpPr>
          <p:cNvPr id="128" name="Google Shape;128;p8"/>
          <p:cNvSpPr txBox="1">
            <a:spLocks noGrp="1"/>
          </p:cNvSpPr>
          <p:nvPr>
            <p:ph idx="1"/>
          </p:nvPr>
        </p:nvSpPr>
        <p:spPr>
          <a:xfrm>
            <a:off x="320511" y="1505114"/>
            <a:ext cx="8253547" cy="5136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  <a:buSzPts val="2800"/>
              <a:buNone/>
            </a:pPr>
            <a:r>
              <a:rPr lang="cs-CZ" dirty="0"/>
              <a:t>Zakladatel: Carl Linné (1707-1778)</a:t>
            </a:r>
          </a:p>
          <a:p>
            <a:pPr marL="0" indent="0">
              <a:spcBef>
                <a:spcPts val="0"/>
              </a:spcBef>
              <a:buSzPts val="2800"/>
              <a:buNone/>
            </a:pPr>
            <a:br>
              <a:rPr lang="cs-CZ" dirty="0"/>
            </a:br>
            <a:endParaRPr lang="cs-CZ" dirty="0"/>
          </a:p>
          <a:p>
            <a:pPr marL="0" indent="0">
              <a:spcBef>
                <a:spcPts val="0"/>
              </a:spcBef>
              <a:buSzPts val="2800"/>
              <a:buNone/>
            </a:pPr>
            <a:r>
              <a:rPr lang="cs-CZ" dirty="0"/>
              <a:t>Jednotka: taxon (latinský název jako je druh, rod, čeleď, </a:t>
            </a:r>
            <a:br>
              <a:rPr lang="cs-CZ" dirty="0"/>
            </a:br>
            <a:r>
              <a:rPr lang="cs-CZ" dirty="0"/>
              <a:t>                               řád, třída, kmen … včetně autorství)</a:t>
            </a:r>
          </a:p>
          <a:p>
            <a:pPr marL="0" lvl="0" indent="0">
              <a:spcBef>
                <a:spcPts val="0"/>
              </a:spcBef>
              <a:buSzPts val="2800"/>
              <a:buNone/>
            </a:pPr>
            <a:endParaRPr lang="cs-CZ" dirty="0"/>
          </a:p>
          <a:p>
            <a:pPr marL="0" lvl="0" indent="0">
              <a:spcBef>
                <a:spcPts val="0"/>
              </a:spcBef>
              <a:buSzPts val="2800"/>
              <a:buNone/>
            </a:pPr>
            <a:r>
              <a:rPr lang="cs-CZ" dirty="0"/>
              <a:t>např.  </a:t>
            </a:r>
            <a:r>
              <a:rPr lang="cs-CZ" i="1" dirty="0"/>
              <a:t>Homo</a:t>
            </a:r>
            <a:r>
              <a:rPr lang="cs-CZ" dirty="0"/>
              <a:t> </a:t>
            </a:r>
            <a:r>
              <a:rPr lang="cs-CZ" i="1" dirty="0"/>
              <a:t>sapiens </a:t>
            </a:r>
            <a:r>
              <a:rPr lang="cs-CZ" dirty="0" err="1"/>
              <a:t>Linnaeus</a:t>
            </a:r>
            <a:r>
              <a:rPr lang="cs-CZ" dirty="0"/>
              <a:t>, 1758</a:t>
            </a:r>
          </a:p>
          <a:p>
            <a:pPr marL="0" lvl="0" indent="0">
              <a:spcBef>
                <a:spcPts val="0"/>
              </a:spcBef>
              <a:buSzPts val="2800"/>
              <a:buNone/>
            </a:pPr>
            <a:r>
              <a:rPr lang="cs-CZ" dirty="0"/>
              <a:t>	(člověk rozumný)</a:t>
            </a:r>
          </a:p>
          <a:p>
            <a:pPr marL="0" lvl="0" indent="0">
              <a:spcBef>
                <a:spcPts val="0"/>
              </a:spcBef>
              <a:buSzPts val="2800"/>
              <a:buNone/>
            </a:pPr>
            <a:endParaRPr lang="cs-CZ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01A42DC-17EF-428B-AF4E-BDD086FFC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058" y="764339"/>
            <a:ext cx="3419980" cy="413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">
            <a:extLst>
              <a:ext uri="{FF2B5EF4-FFF2-40B4-BE49-F238E27FC236}">
                <a16:creationId xmlns:a16="http://schemas.microsoft.com/office/drawing/2014/main" id="{DCC8EBB2-5A11-4DC2-9A29-D7AF566C5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079"/>
            <a:ext cx="10515600" cy="1325563"/>
          </a:xfrm>
        </p:spPr>
        <p:txBody>
          <a:bodyPr/>
          <a:lstStyle/>
          <a:p>
            <a:r>
              <a:rPr lang="cs-CZ" dirty="0" err="1"/>
              <a:t>Biostratigrafie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90600" y="1328715"/>
            <a:ext cx="10515600" cy="4351338"/>
          </a:xfrm>
        </p:spPr>
        <p:txBody>
          <a:bodyPr/>
          <a:lstStyle/>
          <a:p>
            <a:r>
              <a:rPr lang="cs-CZ" dirty="0"/>
              <a:t>relativní určení stáří podle zastoupení </a:t>
            </a:r>
            <a:r>
              <a:rPr lang="cs-CZ" b="1" dirty="0"/>
              <a:t>indexových</a:t>
            </a:r>
            <a:r>
              <a:rPr lang="cs-CZ" dirty="0"/>
              <a:t> </a:t>
            </a:r>
            <a:r>
              <a:rPr lang="cs-CZ" b="1" dirty="0"/>
              <a:t>fosilií</a:t>
            </a:r>
          </a:p>
          <a:p>
            <a:r>
              <a:rPr lang="cs-CZ" b="1" dirty="0" err="1"/>
              <a:t>biozóny</a:t>
            </a:r>
            <a:r>
              <a:rPr lang="cs-CZ" dirty="0"/>
              <a:t>, někdy až </a:t>
            </a:r>
            <a:r>
              <a:rPr lang="cs-CZ" dirty="0" err="1"/>
              <a:t>subzóny</a:t>
            </a:r>
            <a:r>
              <a:rPr lang="cs-CZ" dirty="0"/>
              <a:t> a </a:t>
            </a:r>
            <a:r>
              <a:rPr lang="cs-CZ" dirty="0" err="1"/>
              <a:t>biohorizonty</a:t>
            </a:r>
            <a:endParaRPr lang="cs-CZ" dirty="0"/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4E487226-4E2D-722C-C19B-BA52A2E9BF83}"/>
              </a:ext>
            </a:extLst>
          </p:cNvPr>
          <p:cNvGrpSpPr>
            <a:grpSpLocks noChangeAspect="1"/>
          </p:cNvGrpSpPr>
          <p:nvPr/>
        </p:nvGrpSpPr>
        <p:grpSpPr>
          <a:xfrm>
            <a:off x="1260887" y="2505833"/>
            <a:ext cx="10808404" cy="4149088"/>
            <a:chOff x="1179607" y="2654278"/>
            <a:chExt cx="9901971" cy="3801130"/>
          </a:xfrm>
        </p:grpSpPr>
        <p:pic>
          <p:nvPicPr>
            <p:cNvPr id="13" name="Obrázek 1">
              <a:extLst>
                <a:ext uri="{FF2B5EF4-FFF2-40B4-BE49-F238E27FC236}">
                  <a16:creationId xmlns:a16="http://schemas.microsoft.com/office/drawing/2014/main" id="{FD2156F7-4C80-4EB9-9571-BDE5347623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9607" y="2654278"/>
              <a:ext cx="5261761" cy="3801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32CF533B-8FE3-42B2-9F2C-3AE23759F9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47931" y="4119092"/>
              <a:ext cx="9765437" cy="1287261"/>
            </a:xfrm>
            <a:prstGeom prst="rect">
              <a:avLst/>
            </a:prstGeom>
            <a:solidFill>
              <a:srgbClr val="FF0000">
                <a:alpha val="1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Zástupný symbol pro obsah 2">
              <a:extLst>
                <a:ext uri="{FF2B5EF4-FFF2-40B4-BE49-F238E27FC236}">
                  <a16:creationId xmlns:a16="http://schemas.microsoft.com/office/drawing/2014/main" id="{5AB39D3D-2296-471F-A5E6-220395B02A9B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627938" y="4484162"/>
              <a:ext cx="2453640" cy="120913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cs-CZ" dirty="0" err="1"/>
                <a:t>biozóna</a:t>
              </a:r>
              <a:r>
                <a:rPr lang="cs-CZ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8407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E3D1D3-19C0-4C81-A0E8-4982A5654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395" y="402440"/>
            <a:ext cx="10515600" cy="1325563"/>
          </a:xfrm>
        </p:spPr>
        <p:txBody>
          <a:bodyPr/>
          <a:lstStyle/>
          <a:p>
            <a:r>
              <a:rPr lang="cs-CZ" dirty="0"/>
              <a:t>Ideální indexové fosilie</a:t>
            </a:r>
            <a:endParaRPr lang="en-GB" dirty="0"/>
          </a:p>
        </p:txBody>
      </p:sp>
      <p:pic>
        <p:nvPicPr>
          <p:cNvPr id="5" name="Obrázek 4" descr="Obsah obrázku zvíře, držení&#10;&#10;Popis byl vytvořen automaticky">
            <a:extLst>
              <a:ext uri="{FF2B5EF4-FFF2-40B4-BE49-F238E27FC236}">
                <a16:creationId xmlns:a16="http://schemas.microsoft.com/office/drawing/2014/main" id="{BA379751-F266-420A-B0CF-D2D101136E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" r="28168"/>
          <a:stretch/>
        </p:blipFill>
        <p:spPr>
          <a:xfrm>
            <a:off x="8982990" y="2938836"/>
            <a:ext cx="3124777" cy="3506483"/>
          </a:xfrm>
          <a:prstGeom prst="rect">
            <a:avLst/>
          </a:prstGeom>
        </p:spPr>
      </p:pic>
      <p:grpSp>
        <p:nvGrpSpPr>
          <p:cNvPr id="15" name="Skupina 14">
            <a:extLst>
              <a:ext uri="{FF2B5EF4-FFF2-40B4-BE49-F238E27FC236}">
                <a16:creationId xmlns:a16="http://schemas.microsoft.com/office/drawing/2014/main" id="{AC54ECE5-D11E-47EF-ACE3-AEBF56DE409D}"/>
              </a:ext>
            </a:extLst>
          </p:cNvPr>
          <p:cNvGrpSpPr>
            <a:grpSpLocks noChangeAspect="1"/>
          </p:cNvGrpSpPr>
          <p:nvPr/>
        </p:nvGrpSpPr>
        <p:grpSpPr>
          <a:xfrm rot="14658731">
            <a:off x="7033637" y="5129616"/>
            <a:ext cx="645375" cy="1044631"/>
            <a:chOff x="22277216" y="15621832"/>
            <a:chExt cx="3695712" cy="4881299"/>
          </a:xfrm>
        </p:grpSpPr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3B6EDCD9-31D8-42B7-9FF3-96B9A3DB92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277228" y="15626331"/>
              <a:ext cx="3695700" cy="4876800"/>
            </a:xfrm>
            <a:prstGeom prst="rect">
              <a:avLst/>
            </a:prstGeom>
          </p:spPr>
        </p:pic>
        <p:pic>
          <p:nvPicPr>
            <p:cNvPr id="17" name="Obrázek 16">
              <a:extLst>
                <a:ext uri="{FF2B5EF4-FFF2-40B4-BE49-F238E27FC236}">
                  <a16:creationId xmlns:a16="http://schemas.microsoft.com/office/drawing/2014/main" id="{EB4D7C27-8A00-49F3-9593-AC26DB7971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277216" y="15621832"/>
              <a:ext cx="3695701" cy="4876799"/>
            </a:xfrm>
            <a:prstGeom prst="rect">
              <a:avLst/>
            </a:prstGeom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18" name="Obrázek 17">
            <a:extLst>
              <a:ext uri="{FF2B5EF4-FFF2-40B4-BE49-F238E27FC236}">
                <a16:creationId xmlns:a16="http://schemas.microsoft.com/office/drawing/2014/main" id="{ADBCCE91-E3FF-415F-ACB5-27C51103ED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287850" y="4037291"/>
            <a:ext cx="749313" cy="1238131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9C473E80-AB7C-4CAD-A2BF-F70323BC58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80448" flipH="1">
            <a:off x="5921987" y="3545823"/>
            <a:ext cx="1933822" cy="1397392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grpSp>
        <p:nvGrpSpPr>
          <p:cNvPr id="20" name="Skupina 19">
            <a:extLst>
              <a:ext uri="{FF2B5EF4-FFF2-40B4-BE49-F238E27FC236}">
                <a16:creationId xmlns:a16="http://schemas.microsoft.com/office/drawing/2014/main" id="{64855914-C719-45A0-96BA-A6C1F5453928}"/>
              </a:ext>
            </a:extLst>
          </p:cNvPr>
          <p:cNvGrpSpPr/>
          <p:nvPr/>
        </p:nvGrpSpPr>
        <p:grpSpPr>
          <a:xfrm>
            <a:off x="5322544" y="5651932"/>
            <a:ext cx="1228778" cy="689081"/>
            <a:chOff x="19121616" y="16249980"/>
            <a:chExt cx="1331662" cy="889939"/>
          </a:xfrm>
        </p:grpSpPr>
        <p:pic>
          <p:nvPicPr>
            <p:cNvPr id="21" name="Obrázek 20">
              <a:extLst>
                <a:ext uri="{FF2B5EF4-FFF2-40B4-BE49-F238E27FC236}">
                  <a16:creationId xmlns:a16="http://schemas.microsoft.com/office/drawing/2014/main" id="{4D6007BC-E61B-4CAA-BEC7-58D081D8E7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130211" y="16249980"/>
              <a:ext cx="1322574" cy="881716"/>
            </a:xfrm>
            <a:prstGeom prst="rect">
              <a:avLst/>
            </a:prstGeom>
          </p:spPr>
        </p:pic>
        <p:pic>
          <p:nvPicPr>
            <p:cNvPr id="22" name="Obrázek 21">
              <a:extLst>
                <a:ext uri="{FF2B5EF4-FFF2-40B4-BE49-F238E27FC236}">
                  <a16:creationId xmlns:a16="http://schemas.microsoft.com/office/drawing/2014/main" id="{C6A0FAF6-4E67-4F9A-A231-99E575BCB4D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121616" y="16252144"/>
              <a:ext cx="1331662" cy="887775"/>
            </a:xfrm>
            <a:prstGeom prst="rect">
              <a:avLst/>
            </a:prstGeom>
            <a:effectLst>
              <a:glow rad="139700">
                <a:srgbClr val="7030A0">
                  <a:alpha val="40000"/>
                </a:srgbClr>
              </a:glow>
            </a:effectLst>
          </p:spPr>
        </p:pic>
      </p:grpSp>
      <p:grpSp>
        <p:nvGrpSpPr>
          <p:cNvPr id="29" name="Skupina 28">
            <a:extLst>
              <a:ext uri="{FF2B5EF4-FFF2-40B4-BE49-F238E27FC236}">
                <a16:creationId xmlns:a16="http://schemas.microsoft.com/office/drawing/2014/main" id="{A8ACAF08-C08D-4C73-AA02-9E3007105B6C}"/>
              </a:ext>
            </a:extLst>
          </p:cNvPr>
          <p:cNvGrpSpPr>
            <a:grpSpLocks noChangeAspect="1"/>
          </p:cNvGrpSpPr>
          <p:nvPr/>
        </p:nvGrpSpPr>
        <p:grpSpPr>
          <a:xfrm rot="3678639">
            <a:off x="7655019" y="5188773"/>
            <a:ext cx="1433357" cy="997459"/>
            <a:chOff x="19408466" y="8208579"/>
            <a:chExt cx="1884146" cy="1317297"/>
          </a:xfrm>
        </p:grpSpPr>
        <p:sp>
          <p:nvSpPr>
            <p:cNvPr id="30" name="Volný tvar: obrazec 29">
              <a:extLst>
                <a:ext uri="{FF2B5EF4-FFF2-40B4-BE49-F238E27FC236}">
                  <a16:creationId xmlns:a16="http://schemas.microsoft.com/office/drawing/2014/main" id="{770C02DF-D1F1-4DAD-840A-BDFE56F545AF}"/>
                </a:ext>
              </a:extLst>
            </p:cNvPr>
            <p:cNvSpPr/>
            <p:nvPr/>
          </p:nvSpPr>
          <p:spPr>
            <a:xfrm>
              <a:off x="19731421" y="8208579"/>
              <a:ext cx="1215696" cy="1317297"/>
            </a:xfrm>
            <a:custGeom>
              <a:avLst/>
              <a:gdLst>
                <a:gd name="connsiteX0" fmla="*/ 0 w 1215696"/>
                <a:gd name="connsiteY0" fmla="*/ 0 h 1317297"/>
                <a:gd name="connsiteX1" fmla="*/ 805793 w 1215696"/>
                <a:gd name="connsiteY1" fmla="*/ 1061545 h 1317297"/>
                <a:gd name="connsiteX2" fmla="*/ 826814 w 1215696"/>
                <a:gd name="connsiteY2" fmla="*/ 1159642 h 1317297"/>
                <a:gd name="connsiteX3" fmla="*/ 872358 w 1215696"/>
                <a:gd name="connsiteY3" fmla="*/ 1257738 h 1317297"/>
                <a:gd name="connsiteX4" fmla="*/ 963448 w 1215696"/>
                <a:gd name="connsiteY4" fmla="*/ 1317297 h 1317297"/>
                <a:gd name="connsiteX5" fmla="*/ 1040524 w 1215696"/>
                <a:gd name="connsiteY5" fmla="*/ 1292773 h 1317297"/>
                <a:gd name="connsiteX6" fmla="*/ 1152634 w 1215696"/>
                <a:gd name="connsiteY6" fmla="*/ 1135117 h 1317297"/>
                <a:gd name="connsiteX7" fmla="*/ 1135117 w 1215696"/>
                <a:gd name="connsiteY7" fmla="*/ 1023007 h 1317297"/>
                <a:gd name="connsiteX8" fmla="*/ 1212193 w 1215696"/>
                <a:gd name="connsiteY8" fmla="*/ 840828 h 1317297"/>
                <a:gd name="connsiteX9" fmla="*/ 1215696 w 1215696"/>
                <a:gd name="connsiteY9" fmla="*/ 816304 h 1317297"/>
                <a:gd name="connsiteX10" fmla="*/ 1107089 w 1215696"/>
                <a:gd name="connsiteY10" fmla="*/ 707697 h 1317297"/>
                <a:gd name="connsiteX11" fmla="*/ 1019503 w 1215696"/>
                <a:gd name="connsiteY11" fmla="*/ 697186 h 1317297"/>
                <a:gd name="connsiteX12" fmla="*/ 998483 w 1215696"/>
                <a:gd name="connsiteY12" fmla="*/ 662152 h 1317297"/>
                <a:gd name="connsiteX13" fmla="*/ 847834 w 1215696"/>
                <a:gd name="connsiteY13" fmla="*/ 585076 h 1317297"/>
                <a:gd name="connsiteX14" fmla="*/ 833820 w 1215696"/>
                <a:gd name="connsiteY14" fmla="*/ 546538 h 1317297"/>
                <a:gd name="connsiteX15" fmla="*/ 763751 w 1215696"/>
                <a:gd name="connsiteY15" fmla="*/ 504497 h 1317297"/>
                <a:gd name="connsiteX16" fmla="*/ 704193 w 1215696"/>
                <a:gd name="connsiteY16" fmla="*/ 500993 h 1317297"/>
                <a:gd name="connsiteX17" fmla="*/ 686676 w 1215696"/>
                <a:gd name="connsiteY17" fmla="*/ 455448 h 1317297"/>
                <a:gd name="connsiteX18" fmla="*/ 630620 w 1215696"/>
                <a:gd name="connsiteY18" fmla="*/ 413407 h 1317297"/>
                <a:gd name="connsiteX19" fmla="*/ 581572 w 1215696"/>
                <a:gd name="connsiteY19" fmla="*/ 413407 h 1317297"/>
                <a:gd name="connsiteX20" fmla="*/ 560551 w 1215696"/>
                <a:gd name="connsiteY20" fmla="*/ 381876 h 1317297"/>
                <a:gd name="connsiteX21" fmla="*/ 0 w 1215696"/>
                <a:gd name="connsiteY21" fmla="*/ 0 h 1317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5696" h="1317297">
                  <a:moveTo>
                    <a:pt x="0" y="0"/>
                  </a:moveTo>
                  <a:lnTo>
                    <a:pt x="805793" y="1061545"/>
                  </a:lnTo>
                  <a:lnTo>
                    <a:pt x="826814" y="1159642"/>
                  </a:lnTo>
                  <a:lnTo>
                    <a:pt x="872358" y="1257738"/>
                  </a:lnTo>
                  <a:lnTo>
                    <a:pt x="963448" y="1317297"/>
                  </a:lnTo>
                  <a:lnTo>
                    <a:pt x="1040524" y="1292773"/>
                  </a:lnTo>
                  <a:lnTo>
                    <a:pt x="1152634" y="1135117"/>
                  </a:lnTo>
                  <a:lnTo>
                    <a:pt x="1135117" y="1023007"/>
                  </a:lnTo>
                  <a:lnTo>
                    <a:pt x="1212193" y="840828"/>
                  </a:lnTo>
                  <a:lnTo>
                    <a:pt x="1215696" y="816304"/>
                  </a:lnTo>
                  <a:lnTo>
                    <a:pt x="1107089" y="707697"/>
                  </a:lnTo>
                  <a:lnTo>
                    <a:pt x="1019503" y="697186"/>
                  </a:lnTo>
                  <a:lnTo>
                    <a:pt x="998483" y="662152"/>
                  </a:lnTo>
                  <a:lnTo>
                    <a:pt x="847834" y="585076"/>
                  </a:lnTo>
                  <a:lnTo>
                    <a:pt x="833820" y="546538"/>
                  </a:lnTo>
                  <a:lnTo>
                    <a:pt x="763751" y="504497"/>
                  </a:lnTo>
                  <a:lnTo>
                    <a:pt x="704193" y="500993"/>
                  </a:lnTo>
                  <a:lnTo>
                    <a:pt x="686676" y="455448"/>
                  </a:lnTo>
                  <a:lnTo>
                    <a:pt x="630620" y="413407"/>
                  </a:lnTo>
                  <a:lnTo>
                    <a:pt x="581572" y="413407"/>
                  </a:lnTo>
                  <a:lnTo>
                    <a:pt x="560551" y="3818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31" name="Obrázek 30">
              <a:extLst>
                <a:ext uri="{FF2B5EF4-FFF2-40B4-BE49-F238E27FC236}">
                  <a16:creationId xmlns:a16="http://schemas.microsoft.com/office/drawing/2014/main" id="{1B28A501-13AA-4B86-9C07-318D0B9AE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8837999" flipH="1">
              <a:off x="20026019" y="7887084"/>
              <a:ext cx="649040" cy="1884146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32" name="Obrázek 31">
            <a:extLst>
              <a:ext uri="{FF2B5EF4-FFF2-40B4-BE49-F238E27FC236}">
                <a16:creationId xmlns:a16="http://schemas.microsoft.com/office/drawing/2014/main" id="{A4381BA4-5CFD-4794-A4E4-19A4E1271DC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76324" y="3390181"/>
            <a:ext cx="1108527" cy="857261"/>
          </a:xfrm>
          <a:prstGeom prst="rect">
            <a:avLst/>
          </a:prstGeom>
          <a:effectLst>
            <a:glow rad="139700">
              <a:srgbClr val="FFC000">
                <a:alpha val="40000"/>
              </a:srgbClr>
            </a:glow>
          </a:effectLst>
        </p:spPr>
      </p:pic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0A3F4555-4E51-4A72-D02F-97554E0D065D}"/>
              </a:ext>
            </a:extLst>
          </p:cNvPr>
          <p:cNvSpPr txBox="1">
            <a:spLocks/>
          </p:cNvSpPr>
          <p:nvPr/>
        </p:nvSpPr>
        <p:spPr>
          <a:xfrm>
            <a:off x="309888" y="3729728"/>
            <a:ext cx="10515600" cy="274636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/>
              <a:t>Typické indexové fosilie: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000" dirty="0"/>
              <a:t>trilobiti			(paleozoikum)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000" dirty="0"/>
              <a:t>konodonti		(kambrium-trias)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000" dirty="0" err="1"/>
              <a:t>graptoliti</a:t>
            </a:r>
            <a:r>
              <a:rPr lang="cs-CZ" sz="2000" dirty="0"/>
              <a:t>		(paleozoikum)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000" dirty="0" err="1"/>
              <a:t>amonoidi</a:t>
            </a:r>
            <a:r>
              <a:rPr lang="cs-CZ" sz="2000" dirty="0"/>
              <a:t> 		(devon-křída)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000" dirty="0"/>
              <a:t>mlži			(</a:t>
            </a:r>
            <a:r>
              <a:rPr lang="cs-CZ" sz="2000" dirty="0" err="1"/>
              <a:t>meso</a:t>
            </a:r>
            <a:r>
              <a:rPr lang="cs-CZ" sz="2000" dirty="0"/>
              <a:t>-kenozoikum)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000" dirty="0"/>
              <a:t>plži			(kenozoikum)</a:t>
            </a:r>
          </a:p>
          <a:p>
            <a:endParaRPr lang="cs-CZ" dirty="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41B1DA3C-7D2F-CC54-1DBB-1FC6B97A8D34}"/>
              </a:ext>
            </a:extLst>
          </p:cNvPr>
          <p:cNvSpPr txBox="1">
            <a:spLocks/>
          </p:cNvSpPr>
          <p:nvPr/>
        </p:nvSpPr>
        <p:spPr>
          <a:xfrm>
            <a:off x="309888" y="1537384"/>
            <a:ext cx="10515600" cy="19550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cs-CZ" dirty="0"/>
              <a:t>Rychlá evoluce (krátká doba výskytu druhů)</a:t>
            </a:r>
          </a:p>
          <a:p>
            <a:pPr lvl="1"/>
            <a:r>
              <a:rPr lang="cs-CZ" dirty="0"/>
              <a:t>geograficky velmi rozšířené</a:t>
            </a:r>
          </a:p>
          <a:p>
            <a:pPr lvl="1"/>
            <a:r>
              <a:rPr lang="cs-CZ" dirty="0"/>
              <a:t>velmi časté a snadno fosilizující</a:t>
            </a:r>
          </a:p>
          <a:p>
            <a:pPr lvl="1"/>
            <a:r>
              <a:rPr lang="cs-CZ" dirty="0"/>
              <a:t>nízké nároky na typ prostředí</a:t>
            </a:r>
          </a:p>
          <a:p>
            <a:pPr lvl="1"/>
            <a:r>
              <a:rPr lang="cs-CZ" dirty="0"/>
              <a:t>snadno určitelné</a:t>
            </a:r>
          </a:p>
        </p:txBody>
      </p:sp>
    </p:spTree>
    <p:extLst>
      <p:ext uri="{BB962C8B-B14F-4D97-AF65-F5344CB8AC3E}">
        <p14:creationId xmlns:p14="http://schemas.microsoft.com/office/powerpoint/2010/main" val="141577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A9A230E-78CE-44F2-8EF3-7FD090359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466" y="0"/>
            <a:ext cx="6532668" cy="685800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39BD1C9-DC83-4A2B-BE90-F9E24FFED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040" y="403641"/>
            <a:ext cx="11201400" cy="4351338"/>
          </a:xfrm>
        </p:spPr>
        <p:txBody>
          <a:bodyPr/>
          <a:lstStyle/>
          <a:p>
            <a:r>
              <a:rPr lang="cs-CZ" dirty="0"/>
              <a:t>Příklad</a:t>
            </a:r>
          </a:p>
          <a:p>
            <a:pPr marL="0" indent="0">
              <a:buNone/>
            </a:pPr>
            <a:r>
              <a:rPr lang="cs-CZ" dirty="0"/>
              <a:t>výskyt konodontů druhů:</a:t>
            </a:r>
          </a:p>
          <a:p>
            <a:pPr marL="0" indent="0">
              <a:buNone/>
            </a:pPr>
            <a:r>
              <a:rPr lang="cs-CZ" i="1" dirty="0" err="1"/>
              <a:t>Ps</a:t>
            </a:r>
            <a:r>
              <a:rPr lang="cs-CZ" i="1" dirty="0"/>
              <a:t>. m. </a:t>
            </a:r>
            <a:r>
              <a:rPr lang="cs-CZ" i="1" dirty="0" err="1"/>
              <a:t>marburgensis</a:t>
            </a:r>
            <a:endParaRPr lang="cs-CZ" i="1" dirty="0"/>
          </a:p>
          <a:p>
            <a:pPr marL="0" indent="0">
              <a:buNone/>
            </a:pPr>
            <a:r>
              <a:rPr lang="cs-CZ" i="1" dirty="0"/>
              <a:t>B. </a:t>
            </a:r>
            <a:r>
              <a:rPr lang="cs-CZ" i="1" dirty="0" err="1"/>
              <a:t>aculeatus</a:t>
            </a:r>
            <a:endParaRPr lang="cs-CZ" i="1" dirty="0"/>
          </a:p>
          <a:p>
            <a:pPr marL="0" indent="0">
              <a:buNone/>
            </a:pPr>
            <a:r>
              <a:rPr lang="cs-CZ" i="1" dirty="0"/>
              <a:t>B. </a:t>
            </a:r>
            <a:r>
              <a:rPr lang="cs-CZ" i="1" dirty="0" err="1"/>
              <a:t>costatus</a:t>
            </a:r>
            <a:endParaRPr lang="cs-CZ" i="1" dirty="0"/>
          </a:p>
          <a:p>
            <a:pPr marL="0" indent="0">
              <a:buNone/>
            </a:pPr>
            <a:r>
              <a:rPr lang="cs-CZ" i="1" dirty="0"/>
              <a:t>Pa. </a:t>
            </a:r>
            <a:r>
              <a:rPr lang="cs-CZ" i="1" dirty="0" err="1"/>
              <a:t>gr</a:t>
            </a:r>
            <a:r>
              <a:rPr lang="cs-CZ" i="1" dirty="0"/>
              <a:t>. </a:t>
            </a:r>
            <a:r>
              <a:rPr lang="cs-CZ" i="1" dirty="0" err="1"/>
              <a:t>gonio-clymeniae</a:t>
            </a:r>
            <a:endParaRPr lang="cs-CZ" i="1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ADA5A75E-6718-4D28-B492-2DF5AA850738}"/>
              </a:ext>
            </a:extLst>
          </p:cNvPr>
          <p:cNvCxnSpPr>
            <a:cxnSpLocks/>
          </p:cNvCxnSpPr>
          <p:nvPr/>
        </p:nvCxnSpPr>
        <p:spPr>
          <a:xfrm>
            <a:off x="8760682" y="4861314"/>
            <a:ext cx="8715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FC24A4F7-3508-43D7-9564-8FD7B7A850D4}"/>
              </a:ext>
            </a:extLst>
          </p:cNvPr>
          <p:cNvCxnSpPr>
            <a:cxnSpLocks/>
          </p:cNvCxnSpPr>
          <p:nvPr/>
        </p:nvCxnSpPr>
        <p:spPr>
          <a:xfrm>
            <a:off x="9276080" y="3779520"/>
            <a:ext cx="7924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4E9C55D1-B96F-49DF-A60D-982FDACE304D}"/>
              </a:ext>
            </a:extLst>
          </p:cNvPr>
          <p:cNvCxnSpPr>
            <a:cxnSpLocks/>
          </p:cNvCxnSpPr>
          <p:nvPr/>
        </p:nvCxnSpPr>
        <p:spPr>
          <a:xfrm>
            <a:off x="9215120" y="4135120"/>
            <a:ext cx="13512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76DA2D6E-6E87-4E31-B6B7-808897C4E35E}"/>
              </a:ext>
            </a:extLst>
          </p:cNvPr>
          <p:cNvCxnSpPr>
            <a:cxnSpLocks/>
          </p:cNvCxnSpPr>
          <p:nvPr/>
        </p:nvCxnSpPr>
        <p:spPr>
          <a:xfrm>
            <a:off x="9489440" y="3058160"/>
            <a:ext cx="447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E592341D-18E1-4843-8407-5AF3376F8434}"/>
              </a:ext>
            </a:extLst>
          </p:cNvPr>
          <p:cNvCxnSpPr/>
          <p:nvPr/>
        </p:nvCxnSpPr>
        <p:spPr>
          <a:xfrm>
            <a:off x="10692105" y="648070"/>
            <a:ext cx="138655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72A6F942-25AF-4463-B382-1611DC53D0C6}"/>
              </a:ext>
            </a:extLst>
          </p:cNvPr>
          <p:cNvSpPr txBox="1">
            <a:spLocks/>
          </p:cNvSpPr>
          <p:nvPr/>
        </p:nvSpPr>
        <p:spPr>
          <a:xfrm>
            <a:off x="10949557" y="656956"/>
            <a:ext cx="891923" cy="702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/>
              <a:t>čas</a:t>
            </a:r>
          </a:p>
        </p:txBody>
      </p:sp>
    </p:spTree>
    <p:extLst>
      <p:ext uri="{BB962C8B-B14F-4D97-AF65-F5344CB8AC3E}">
        <p14:creationId xmlns:p14="http://schemas.microsoft.com/office/powerpoint/2010/main" val="147240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A9A230E-78CE-44F2-8EF3-7FD090359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466" y="0"/>
            <a:ext cx="6532668" cy="685800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56522837-7B27-4051-A49C-BAB7A5550D00}"/>
              </a:ext>
            </a:extLst>
          </p:cNvPr>
          <p:cNvSpPr/>
          <p:nvPr/>
        </p:nvSpPr>
        <p:spPr>
          <a:xfrm rot="16200000">
            <a:off x="6062465" y="3487931"/>
            <a:ext cx="6985343" cy="172033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39BD1C9-DC83-4A2B-BE90-F9E24FFED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040" y="403640"/>
            <a:ext cx="11201400" cy="5499319"/>
          </a:xfrm>
        </p:spPr>
        <p:txBody>
          <a:bodyPr>
            <a:normAutofit/>
          </a:bodyPr>
          <a:lstStyle/>
          <a:p>
            <a:r>
              <a:rPr lang="cs-CZ" dirty="0"/>
              <a:t>Příklad</a:t>
            </a:r>
          </a:p>
          <a:p>
            <a:pPr marL="0" indent="0">
              <a:buNone/>
            </a:pPr>
            <a:r>
              <a:rPr lang="cs-CZ" dirty="0"/>
              <a:t>výskyt konodontů druhů:</a:t>
            </a:r>
          </a:p>
          <a:p>
            <a:pPr marL="0" indent="0">
              <a:buNone/>
            </a:pPr>
            <a:r>
              <a:rPr lang="cs-CZ" i="1" dirty="0" err="1"/>
              <a:t>Ps</a:t>
            </a:r>
            <a:r>
              <a:rPr lang="cs-CZ" i="1" dirty="0"/>
              <a:t>. m. </a:t>
            </a:r>
            <a:r>
              <a:rPr lang="cs-CZ" i="1" dirty="0" err="1"/>
              <a:t>marburgensis</a:t>
            </a:r>
            <a:endParaRPr lang="cs-CZ" i="1" dirty="0"/>
          </a:p>
          <a:p>
            <a:pPr marL="0" indent="0">
              <a:buNone/>
            </a:pPr>
            <a:r>
              <a:rPr lang="cs-CZ" i="1" dirty="0"/>
              <a:t>B. </a:t>
            </a:r>
            <a:r>
              <a:rPr lang="cs-CZ" i="1" dirty="0" err="1"/>
              <a:t>aculeatus</a:t>
            </a:r>
            <a:endParaRPr lang="cs-CZ" i="1" dirty="0"/>
          </a:p>
          <a:p>
            <a:pPr marL="0" indent="0">
              <a:buNone/>
            </a:pPr>
            <a:r>
              <a:rPr lang="cs-CZ" i="1" dirty="0"/>
              <a:t>B. </a:t>
            </a:r>
            <a:r>
              <a:rPr lang="cs-CZ" i="1" dirty="0" err="1"/>
              <a:t>costatus</a:t>
            </a:r>
            <a:endParaRPr lang="cs-CZ" i="1" dirty="0"/>
          </a:p>
          <a:p>
            <a:pPr marL="0" indent="0">
              <a:buNone/>
            </a:pPr>
            <a:r>
              <a:rPr lang="cs-CZ" i="1" dirty="0"/>
              <a:t>Pa. </a:t>
            </a:r>
            <a:r>
              <a:rPr lang="cs-CZ" i="1" dirty="0" err="1"/>
              <a:t>gr</a:t>
            </a:r>
            <a:r>
              <a:rPr lang="cs-CZ" i="1" dirty="0"/>
              <a:t>. </a:t>
            </a:r>
            <a:r>
              <a:rPr lang="cs-CZ" i="1" dirty="0" err="1"/>
              <a:t>gonio-clymeniae</a:t>
            </a:r>
            <a:endParaRPr lang="cs-CZ" i="1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Biozóna</a:t>
            </a:r>
            <a:r>
              <a:rPr lang="cs-CZ" dirty="0"/>
              <a:t>: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Vyšší část zóny </a:t>
            </a:r>
            <a:r>
              <a:rPr lang="cs-CZ" i="1" dirty="0" err="1">
                <a:solidFill>
                  <a:srgbClr val="FF0000"/>
                </a:solidFill>
              </a:rPr>
              <a:t>expansa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023F3422-B671-4554-98AA-F6C3994685DF}"/>
              </a:ext>
            </a:extLst>
          </p:cNvPr>
          <p:cNvCxnSpPr>
            <a:cxnSpLocks/>
          </p:cNvCxnSpPr>
          <p:nvPr/>
        </p:nvCxnSpPr>
        <p:spPr>
          <a:xfrm>
            <a:off x="9276080" y="3779520"/>
            <a:ext cx="7924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C86B2139-5D13-4F36-8981-04B90CDF27B4}"/>
              </a:ext>
            </a:extLst>
          </p:cNvPr>
          <p:cNvCxnSpPr>
            <a:cxnSpLocks/>
          </p:cNvCxnSpPr>
          <p:nvPr/>
        </p:nvCxnSpPr>
        <p:spPr>
          <a:xfrm>
            <a:off x="9215120" y="4135120"/>
            <a:ext cx="13512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A76D20FB-DFFA-41B7-8ED8-5A4372D8BE5C}"/>
              </a:ext>
            </a:extLst>
          </p:cNvPr>
          <p:cNvCxnSpPr>
            <a:cxnSpLocks/>
          </p:cNvCxnSpPr>
          <p:nvPr/>
        </p:nvCxnSpPr>
        <p:spPr>
          <a:xfrm>
            <a:off x="9489440" y="3058160"/>
            <a:ext cx="447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72A9C696-9984-4CD3-A169-BD2CD459E645}"/>
              </a:ext>
            </a:extLst>
          </p:cNvPr>
          <p:cNvCxnSpPr>
            <a:cxnSpLocks/>
          </p:cNvCxnSpPr>
          <p:nvPr/>
        </p:nvCxnSpPr>
        <p:spPr>
          <a:xfrm>
            <a:off x="8760682" y="4861314"/>
            <a:ext cx="8715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FF09EA3B-B502-4BF7-AF66-1E3A96F29F36}"/>
              </a:ext>
            </a:extLst>
          </p:cNvPr>
          <p:cNvCxnSpPr/>
          <p:nvPr/>
        </p:nvCxnSpPr>
        <p:spPr>
          <a:xfrm>
            <a:off x="10692105" y="648070"/>
            <a:ext cx="138655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09B95596-0C4B-4017-87CC-5B718240070D}"/>
              </a:ext>
            </a:extLst>
          </p:cNvPr>
          <p:cNvSpPr txBox="1">
            <a:spLocks/>
          </p:cNvSpPr>
          <p:nvPr/>
        </p:nvSpPr>
        <p:spPr>
          <a:xfrm>
            <a:off x="10949557" y="656956"/>
            <a:ext cx="891923" cy="702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/>
              <a:t>čas</a:t>
            </a:r>
          </a:p>
        </p:txBody>
      </p:sp>
    </p:spTree>
    <p:extLst>
      <p:ext uri="{BB962C8B-B14F-4D97-AF65-F5344CB8AC3E}">
        <p14:creationId xmlns:p14="http://schemas.microsoft.com/office/powerpoint/2010/main" val="3247318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FB7F60-65F8-AFEF-84B3-3C4D0C87C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3">
            <a:extLst>
              <a:ext uri="{FF2B5EF4-FFF2-40B4-BE49-F238E27FC236}">
                <a16:creationId xmlns:a16="http://schemas.microsoft.com/office/drawing/2014/main" id="{238F5322-1DC5-0E8A-11D8-5F4BD39C71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56"/>
          <a:stretch/>
        </p:blipFill>
        <p:spPr bwMode="auto">
          <a:xfrm>
            <a:off x="6965446" y="430709"/>
            <a:ext cx="5226554" cy="59965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6ABF719F-EC40-D1D2-F0CE-A0604BB0F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838" y="0"/>
            <a:ext cx="10515600" cy="1325563"/>
          </a:xfrm>
        </p:spPr>
        <p:txBody>
          <a:bodyPr/>
          <a:lstStyle/>
          <a:p>
            <a:r>
              <a:rPr lang="cs-CZ" dirty="0"/>
              <a:t>Minulé cvičení – zpětná vazba – souvrství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EE866A82-FBBA-95AF-BAC0-C44566206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838" y="1144588"/>
            <a:ext cx="1674712" cy="37036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u="sng" dirty="0"/>
              <a:t>Nejčastější</a:t>
            </a:r>
          </a:p>
          <a:p>
            <a:endParaRPr lang="cs-CZ" sz="2400" dirty="0"/>
          </a:p>
          <a:p>
            <a:r>
              <a:rPr lang="cs-CZ" sz="2400" dirty="0"/>
              <a:t>5. ROQN</a:t>
            </a:r>
          </a:p>
          <a:p>
            <a:endParaRPr lang="cs-CZ" sz="2400" dirty="0"/>
          </a:p>
          <a:p>
            <a:r>
              <a:rPr lang="cs-CZ" sz="2400" dirty="0"/>
              <a:t>4. MLKJ</a:t>
            </a:r>
          </a:p>
          <a:p>
            <a:r>
              <a:rPr lang="cs-CZ" sz="2400" dirty="0"/>
              <a:t>3. IH</a:t>
            </a:r>
          </a:p>
          <a:p>
            <a:r>
              <a:rPr lang="cs-CZ" sz="2400" dirty="0"/>
              <a:t>2. GF</a:t>
            </a:r>
          </a:p>
          <a:p>
            <a:r>
              <a:rPr lang="cs-CZ" sz="2400" dirty="0"/>
              <a:t>1. BAC</a:t>
            </a:r>
            <a:endParaRPr lang="cs-CZ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AE90B8B7-0C55-FE3B-A270-3E535039A5E9}"/>
              </a:ext>
            </a:extLst>
          </p:cNvPr>
          <p:cNvSpPr txBox="1">
            <a:spLocks/>
          </p:cNvSpPr>
          <p:nvPr/>
        </p:nvSpPr>
        <p:spPr>
          <a:xfrm>
            <a:off x="2276956" y="1144588"/>
            <a:ext cx="2041907" cy="3703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u="sng" dirty="0"/>
              <a:t>Maximalistická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6. QR</a:t>
            </a:r>
          </a:p>
          <a:p>
            <a:r>
              <a:rPr lang="cs-CZ" sz="2400" dirty="0"/>
              <a:t>5. NO</a:t>
            </a:r>
          </a:p>
          <a:p>
            <a:r>
              <a:rPr lang="cs-CZ" sz="2400" dirty="0"/>
              <a:t>4. MLKJ</a:t>
            </a:r>
          </a:p>
          <a:p>
            <a:r>
              <a:rPr lang="cs-CZ" sz="2400" dirty="0"/>
              <a:t>3. HI</a:t>
            </a:r>
          </a:p>
          <a:p>
            <a:r>
              <a:rPr lang="cs-CZ" sz="2400" dirty="0"/>
              <a:t>2. GF</a:t>
            </a:r>
          </a:p>
          <a:p>
            <a:r>
              <a:rPr lang="cs-CZ" sz="2400" dirty="0"/>
              <a:t>1. BAC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3439BF1C-BCF0-54F0-9498-99407DAFA635}"/>
              </a:ext>
            </a:extLst>
          </p:cNvPr>
          <p:cNvSpPr txBox="1">
            <a:spLocks/>
          </p:cNvSpPr>
          <p:nvPr/>
        </p:nvSpPr>
        <p:spPr>
          <a:xfrm>
            <a:off x="4481268" y="1144588"/>
            <a:ext cx="2300531" cy="3703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/>
              <a:t>Minimalistická?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3. ROQNMLKJ</a:t>
            </a:r>
          </a:p>
          <a:p>
            <a:endParaRPr lang="cs-CZ" sz="2400" dirty="0"/>
          </a:p>
          <a:p>
            <a:endParaRPr lang="cs-CZ" sz="2400" dirty="0"/>
          </a:p>
          <a:p>
            <a:r>
              <a:rPr lang="cs-CZ" sz="2400" dirty="0"/>
              <a:t>2. HI</a:t>
            </a:r>
          </a:p>
          <a:p>
            <a:endParaRPr lang="cs-CZ" sz="2400" dirty="0"/>
          </a:p>
          <a:p>
            <a:r>
              <a:rPr lang="cs-CZ" sz="2400" dirty="0"/>
              <a:t>1. GFBAC</a:t>
            </a:r>
          </a:p>
        </p:txBody>
      </p:sp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D235F241-517D-3440-B08E-2BA8A024C22F}"/>
              </a:ext>
            </a:extLst>
          </p:cNvPr>
          <p:cNvSpPr txBox="1">
            <a:spLocks/>
          </p:cNvSpPr>
          <p:nvPr/>
        </p:nvSpPr>
        <p:spPr>
          <a:xfrm>
            <a:off x="439839" y="5303837"/>
            <a:ext cx="6208610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400" dirty="0"/>
              <a:t>Častá chyba</a:t>
            </a:r>
          </a:p>
          <a:p>
            <a:r>
              <a:rPr lang="cs-CZ" sz="2400" dirty="0"/>
              <a:t>Granitoid a D netvoří souvrství!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F934453-022B-1337-2B00-FC231A2F0403}"/>
              </a:ext>
            </a:extLst>
          </p:cNvPr>
          <p:cNvSpPr/>
          <p:nvPr/>
        </p:nvSpPr>
        <p:spPr>
          <a:xfrm rot="3271871">
            <a:off x="9304937" y="3697120"/>
            <a:ext cx="620108" cy="35409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907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4" grpId="0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48B04A60-F4C4-4CCE-8570-7C6DCDAEB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838" y="0"/>
            <a:ext cx="10515600" cy="1325563"/>
          </a:xfrm>
        </p:spPr>
        <p:txBody>
          <a:bodyPr/>
          <a:lstStyle/>
          <a:p>
            <a:r>
              <a:rPr lang="cs-CZ" dirty="0"/>
              <a:t>3. cvičení – protokol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3923DE9C-56DF-41D9-A220-1E760B840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496" y="2402308"/>
            <a:ext cx="3762111" cy="3546683"/>
          </a:xfrm>
          <a:prstGeom prst="rect">
            <a:avLst/>
          </a:prstGeom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99ED89BC-0D49-4DA4-942D-4A4577E75979}"/>
              </a:ext>
            </a:extLst>
          </p:cNvPr>
          <p:cNvSpPr txBox="1">
            <a:spLocks/>
          </p:cNvSpPr>
          <p:nvPr/>
        </p:nvSpPr>
        <p:spPr>
          <a:xfrm>
            <a:off x="6589853" y="950082"/>
            <a:ext cx="5602147" cy="2361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/>
              <a:t>Použijete tabulky s konodontovými a amonoidovými zónami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8AFACC3-7C26-4695-A1E9-F061DBB6D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7998" y="3311317"/>
            <a:ext cx="2886352" cy="292692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1296B587-5470-4C19-8194-457DB2179F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312" y="3543037"/>
            <a:ext cx="2228850" cy="308324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458FE81D-EF27-FDDF-766D-4A227F8F1176}"/>
              </a:ext>
            </a:extLst>
          </p:cNvPr>
          <p:cNvSpPr/>
          <p:nvPr/>
        </p:nvSpPr>
        <p:spPr>
          <a:xfrm>
            <a:off x="1031278" y="1679510"/>
            <a:ext cx="3958545" cy="478660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6E08720-D182-A716-D7EA-A07284F1FC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055409" y="3527696"/>
            <a:ext cx="749313" cy="1238131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E73DF4D-1C27-8763-667A-B4B71F513B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80448" flipH="1">
            <a:off x="9866346" y="3935942"/>
            <a:ext cx="1933822" cy="1397392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2FC56F4-9955-BA75-5DE7-9C10CB9199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504445" y="3916331"/>
            <a:ext cx="749313" cy="1238131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653750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823</TotalTime>
  <Words>270</Words>
  <Application>Microsoft Office PowerPoint</Application>
  <PresentationFormat>Widescreen</PresentationFormat>
  <Paragraphs>74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Biologická nomenklatura</vt:lpstr>
      <vt:lpstr>Biostratigrafie</vt:lpstr>
      <vt:lpstr>Ideální indexové fosilie</vt:lpstr>
      <vt:lpstr>PowerPoint Presentation</vt:lpstr>
      <vt:lpstr>PowerPoint Presentation</vt:lpstr>
      <vt:lpstr>Minulé cvičení – zpětná vazba – souvrství</vt:lpstr>
      <vt:lpstr>3. cvičení – protokol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TK</dc:creator>
  <cp:lastModifiedBy>Štěpán Damborský</cp:lastModifiedBy>
  <cp:revision>84</cp:revision>
  <dcterms:created xsi:type="dcterms:W3CDTF">2020-02-18T16:01:28Z</dcterms:created>
  <dcterms:modified xsi:type="dcterms:W3CDTF">2024-03-05T16:12:50Z</dcterms:modified>
</cp:coreProperties>
</file>