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9" r:id="rId4"/>
    <p:sldId id="260" r:id="rId5"/>
    <p:sldId id="261" r:id="rId6"/>
    <p:sldId id="267" r:id="rId7"/>
    <p:sldId id="262" r:id="rId8"/>
    <p:sldId id="271" r:id="rId9"/>
    <p:sldId id="265" r:id="rId10"/>
    <p:sldId id="263" r:id="rId11"/>
    <p:sldId id="280" r:id="rId12"/>
    <p:sldId id="279" r:id="rId13"/>
    <p:sldId id="264" r:id="rId14"/>
    <p:sldId id="275" r:id="rId15"/>
    <p:sldId id="266" r:id="rId16"/>
    <p:sldId id="268" r:id="rId17"/>
    <p:sldId id="269" r:id="rId18"/>
    <p:sldId id="272" r:id="rId19"/>
    <p:sldId id="278" r:id="rId20"/>
    <p:sldId id="273" r:id="rId21"/>
    <p:sldId id="274" r:id="rId22"/>
    <p:sldId id="270" r:id="rId23"/>
    <p:sldId id="258" r:id="rId24"/>
    <p:sldId id="27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3CBF"/>
    <a:srgbClr val="0509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5747EE-0783-40CC-A156-E388BEE04422}" v="100" dt="2024-04-09T09:38:32.0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57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AE073-0946-4FF3-8BF4-84391B3D4897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EB4F66-56CF-4314-B85E-EB0DECB78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271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B4F66-56CF-4314-B85E-EB0DECB78A2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680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628AD8-9D24-F5E5-8ECA-9C09DE6B8E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04CADD4-CE89-1479-5058-7DD34D85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F97342E-615A-700E-8122-B65926CC4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4083-23B4-4C08-9241-841A2C7A879F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6F2D0D-61DE-0699-3B02-A37597F0C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10E9AE8-4DE4-E204-E8EE-D98C040ED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52BB6-E7E0-4437-962F-4746970F5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507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C8D14A-A109-3EC2-D213-8454CD1A1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2C7796E-D885-D00F-A08B-D23E247386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1633C85-C8DF-8011-57EB-6EDD40E44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4083-23B4-4C08-9241-841A2C7A879F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5D1722-2CB1-C0FE-13C7-36B1D8309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1183DEF-3C6D-A34B-B7DC-FCDC8F4C0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52BB6-E7E0-4437-962F-4746970F5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6704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F42BF47-6A6B-9797-4B77-46677AF0DF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FC4A41C-2E9B-61C9-10AB-0C2008F801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DDA5B25-0DFD-A48D-E618-3F62999E5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4083-23B4-4C08-9241-841A2C7A879F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F72DEE-A289-3B3B-89D5-9C5091A35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F7D555-EE4D-7161-174E-9E0CFCD44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52BB6-E7E0-4437-962F-4746970F5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407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60065A-00E6-75CD-5537-657B171BC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A58325-DFE5-F2B0-1D25-ECD080FDC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7F35161-9C19-1C11-52CA-6157C7944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4083-23B4-4C08-9241-841A2C7A879F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C9FB0C-A3DF-6442-8158-56E0B337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C290E8F-AA06-AEF1-4544-A3281740B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52BB6-E7E0-4437-962F-4746970F5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673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0C8E4E-61F2-694E-4FB2-5E459F772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827BBE2-1015-864A-27B9-9A93D1EB2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628F5E8-1EC0-4908-A6F0-8C2AB61DE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4083-23B4-4C08-9241-841A2C7A879F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EE5A50E-F185-D111-0F1B-8AE9B0A47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00BF93D-9480-AFE3-A409-E6CEC7161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52BB6-E7E0-4437-962F-4746970F5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800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6496A0-1F23-1A49-D9CC-E738D4340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0F9F6C-3A49-0921-AB3F-BE8EC2B463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D5F273F-161C-61F4-5750-FD377D15BB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2D6A32A-728C-D32F-1041-E753DA9B2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4083-23B4-4C08-9241-841A2C7A879F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50B9122-78B9-A990-152A-64C692F12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31B3B0E-5511-7812-511F-675812533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52BB6-E7E0-4437-962F-4746970F5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98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D4B390-546A-7453-18A3-AB0C05B61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405B730-B36C-4666-F386-BC92D91A4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C071A14-E361-9003-BDC9-D7119A39D6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E4B6AFA-880A-4905-5E3E-27D119A870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6231D19-C64B-E1A5-6795-5AB105381B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4B0DF44-5C82-0242-4060-D693E069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4083-23B4-4C08-9241-841A2C7A879F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BB23B58-EAA3-72F4-977E-D64E4D84E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B5DB34E-D3F8-A423-7801-02FB3D7A9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52BB6-E7E0-4437-962F-4746970F5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038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698E2A-CA19-9036-AC44-1EBE92C52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CF0FC70-8951-E48D-A509-78B3ED799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4083-23B4-4C08-9241-841A2C7A879F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FF4AA3F-C002-4338-3740-5D6312D5F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B76D4B1-12B4-78CF-8476-9E7E34A2A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52BB6-E7E0-4437-962F-4746970F5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992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303FD73-91CE-3D92-1D81-B79420C9B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4083-23B4-4C08-9241-841A2C7A879F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339761E-DEC3-8876-5ED2-21EF846E7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FB84B95-534C-8C96-CBD4-7D67D5CA8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52BB6-E7E0-4437-962F-4746970F5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71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1A0C32-335C-02E6-4984-4BEEB6E4C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822B0F-DE28-98A3-6A5D-D915A883F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6B95609-822D-8098-721E-BBE65590FA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D25FC1F-D273-5AF1-DBAF-10522EA56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4083-23B4-4C08-9241-841A2C7A879F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A428775-7964-9906-8689-BF6980773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8995A94-341E-F9DF-A94A-2FDCA0CDE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52BB6-E7E0-4437-962F-4746970F5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620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2E2F2F-6F32-3EFE-41ED-8833C362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1E80653-9626-BAEB-25AC-0963761C07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2D8FC6C-F6F9-2920-99E7-502A302729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495897E-F800-C506-B20A-BA48B36B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4083-23B4-4C08-9241-841A2C7A879F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A69DC3E-F0C7-F2CD-7034-EDB2BAA00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529E5C6-949F-5AA0-F26D-A15634CB7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52BB6-E7E0-4437-962F-4746970F5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6745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DE56EF7-4D1F-2DCB-64A2-4CBB68219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4D045F3-6E45-A82A-4F21-BBF7560D7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D09FD5-BEF5-B6A3-A19B-D78218A13A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394083-23B4-4C08-9241-841A2C7A879F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520374-43EC-00EB-EC7D-93407C18B3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30B9001-D343-0B1B-7D78-5E6A53613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152BB6-E7E0-4437-962F-4746970F5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67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BB8F93-8447-20CB-CDED-C9F0A0E5E4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957721"/>
          </a:xfrm>
        </p:spPr>
        <p:txBody>
          <a:bodyPr>
            <a:normAutofit/>
          </a:bodyPr>
          <a:lstStyle/>
          <a:p>
            <a:r>
              <a:rPr lang="cs-CZ" sz="4000" b="1" i="0" dirty="0">
                <a:solidFill>
                  <a:srgbClr val="0070C0"/>
                </a:solidFill>
                <a:effectLst/>
                <a:latin typeface="Open Sans" panose="020B0606030504020204" pitchFamily="34" charset="0"/>
              </a:rPr>
              <a:t>Vodní zdroje - případové studie II</a:t>
            </a:r>
            <a:endParaRPr lang="cs-CZ" sz="4000" b="1" dirty="0">
              <a:solidFill>
                <a:srgbClr val="0070C0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A61EC74-162B-7542-65FF-0FAB047E64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cs-CZ" sz="3200" b="1" dirty="0"/>
              <a:t>Lokalita 1</a:t>
            </a:r>
          </a:p>
          <a:p>
            <a:pPr>
              <a:spcAft>
                <a:spcPts val="1000"/>
              </a:spcAft>
            </a:pPr>
            <a:r>
              <a:rPr lang="cs-CZ" sz="3200" b="1" dirty="0">
                <a:solidFill>
                  <a:srgbClr val="0070C0"/>
                </a:solidFill>
              </a:rPr>
              <a:t>Mongolsko – Sainshand</a:t>
            </a:r>
            <a:endParaRPr lang="en-GB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525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F53CE7-C824-D53E-5C1E-A06307A73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467"/>
          </a:xfrm>
        </p:spPr>
        <p:txBody>
          <a:bodyPr/>
          <a:lstStyle/>
          <a:p>
            <a:r>
              <a:rPr lang="cs-CZ" dirty="0"/>
              <a:t>c) Hydrogeologické parametry</a:t>
            </a:r>
            <a:endParaRPr lang="en-GB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1481EF7-BD63-209D-30C9-5226D4525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323" y="2286271"/>
            <a:ext cx="5781598" cy="289418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4B68CFB-660A-05A1-09DC-FFE1AD318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15" y="2257212"/>
            <a:ext cx="5755123" cy="2999492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4B383BA6-F6D3-3579-ABBF-F6662ACDF676}"/>
              </a:ext>
            </a:extLst>
          </p:cNvPr>
          <p:cNvSpPr txBox="1"/>
          <p:nvPr/>
        </p:nvSpPr>
        <p:spPr>
          <a:xfrm>
            <a:off x="2193680" y="1901550"/>
            <a:ext cx="21814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rgbClr val="0070C0"/>
                </a:solidFill>
              </a:rPr>
              <a:t>čerpací zkouška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sz="1600" dirty="0">
              <a:solidFill>
                <a:srgbClr val="0070C0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8BAC042-312C-F54F-C518-13BAE110AC65}"/>
              </a:ext>
            </a:extLst>
          </p:cNvPr>
          <p:cNvSpPr txBox="1"/>
          <p:nvPr/>
        </p:nvSpPr>
        <p:spPr>
          <a:xfrm>
            <a:off x="8003109" y="1901550"/>
            <a:ext cx="21814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rgbClr val="0070C0"/>
                </a:solidFill>
              </a:rPr>
              <a:t>stoupací zkouška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sz="1600" dirty="0">
              <a:solidFill>
                <a:srgbClr val="0070C0"/>
              </a:solidFill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3AE2E8EC-B371-6E65-DEE7-6FB8E6F2AF06}"/>
              </a:ext>
            </a:extLst>
          </p:cNvPr>
          <p:cNvSpPr txBox="1"/>
          <p:nvPr/>
        </p:nvSpPr>
        <p:spPr>
          <a:xfrm>
            <a:off x="838200" y="1070232"/>
            <a:ext cx="30644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000" b="1" dirty="0">
                <a:solidFill>
                  <a:srgbClr val="0070C0"/>
                </a:solidFill>
              </a:rPr>
              <a:t>Hydrodynamický výzkum</a:t>
            </a:r>
            <a:endParaRPr lang="cs-CZ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797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F53CE7-C824-D53E-5C1E-A06307A73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467"/>
          </a:xfrm>
        </p:spPr>
        <p:txBody>
          <a:bodyPr/>
          <a:lstStyle/>
          <a:p>
            <a:r>
              <a:rPr lang="cs-CZ" dirty="0"/>
              <a:t>c) Hydrogeologické parametry</a:t>
            </a:r>
            <a:endParaRPr lang="en-GB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A5897B-619C-224A-9D66-C010DB8E9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33" y="2216333"/>
            <a:ext cx="5749026" cy="3371380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37AF5CCE-D188-B328-0A0F-B75B67C24AD7}"/>
              </a:ext>
            </a:extLst>
          </p:cNvPr>
          <p:cNvGrpSpPr/>
          <p:nvPr/>
        </p:nvGrpSpPr>
        <p:grpSpPr>
          <a:xfrm>
            <a:off x="7422933" y="652101"/>
            <a:ext cx="4536865" cy="6205899"/>
            <a:chOff x="5852265" y="778979"/>
            <a:chExt cx="4536865" cy="6205899"/>
          </a:xfrm>
        </p:grpSpPr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F3C70B77-DE33-D965-39B2-DDD80E619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2265" y="778979"/>
              <a:ext cx="4457391" cy="5225171"/>
            </a:xfrm>
            <a:prstGeom prst="rect">
              <a:avLst/>
            </a:prstGeom>
          </p:spPr>
        </p:pic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CF5B904F-A11A-E009-7A42-BAB2E8ADA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89099" y="5455470"/>
              <a:ext cx="1200031" cy="1484784"/>
            </a:xfrm>
            <a:prstGeom prst="rect">
              <a:avLst/>
            </a:prstGeom>
          </p:spPr>
        </p:pic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2AE5C474-CFC9-8AEA-113A-576365CAE814}"/>
                </a:ext>
              </a:extLst>
            </p:cNvPr>
            <p:cNvSpPr txBox="1"/>
            <p:nvPr/>
          </p:nvSpPr>
          <p:spPr>
            <a:xfrm>
              <a:off x="8005400" y="6723268"/>
              <a:ext cx="136815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dirty="0"/>
                <a:t>Moser et al. (2021)</a:t>
              </a:r>
              <a:endParaRPr lang="en-GB" sz="1100" dirty="0"/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121642F0-9082-CF82-E1C7-88A096D35F67}"/>
                </a:ext>
              </a:extLst>
            </p:cNvPr>
            <p:cNvSpPr txBox="1"/>
            <p:nvPr/>
          </p:nvSpPr>
          <p:spPr>
            <a:xfrm>
              <a:off x="7717368" y="6292182"/>
              <a:ext cx="16064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 err="1"/>
                <a:t>clogged</a:t>
              </a:r>
              <a:r>
                <a:rPr lang="cs-CZ" sz="1200" dirty="0"/>
                <a:t> </a:t>
              </a:r>
              <a:r>
                <a:rPr lang="cs-CZ" sz="1200" dirty="0" err="1"/>
                <a:t>well</a:t>
              </a:r>
              <a:r>
                <a:rPr lang="cs-CZ" sz="1200" dirty="0"/>
                <a:t> </a:t>
              </a:r>
              <a:r>
                <a:rPr lang="cs-CZ" sz="1200" dirty="0" err="1"/>
                <a:t>screen</a:t>
              </a:r>
              <a:r>
                <a:rPr lang="cs-CZ" sz="1200" dirty="0"/>
                <a:t> </a:t>
              </a:r>
              <a:r>
                <a:rPr lang="cs-CZ" sz="1100" dirty="0">
                  <a:sym typeface="Wingdings" panose="05000000000000000000" pitchFamily="2" charset="2"/>
                </a:rPr>
                <a:t></a:t>
              </a:r>
              <a:endParaRPr lang="en-GB" sz="1200" dirty="0"/>
            </a:p>
          </p:txBody>
        </p:sp>
      </p:grpSp>
      <p:sp>
        <p:nvSpPr>
          <p:cNvPr id="5" name="TextovéPole 4">
            <a:extLst>
              <a:ext uri="{FF2B5EF4-FFF2-40B4-BE49-F238E27FC236}">
                <a16:creationId xmlns:a16="http://schemas.microsoft.com/office/drawing/2014/main" id="{78D4DAF1-F7F5-2D27-C4E3-A1E785EDB288}"/>
              </a:ext>
            </a:extLst>
          </p:cNvPr>
          <p:cNvSpPr txBox="1"/>
          <p:nvPr/>
        </p:nvSpPr>
        <p:spPr>
          <a:xfrm>
            <a:off x="566133" y="1518126"/>
            <a:ext cx="52352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rgbClr val="0070C0"/>
                </a:solidFill>
              </a:rPr>
              <a:t>zkouška se stupňovitou změnou vydatnosti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sz="1600" dirty="0">
              <a:solidFill>
                <a:srgbClr val="0070C0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B315059-3347-01FC-0651-7654AC20F730}"/>
              </a:ext>
            </a:extLst>
          </p:cNvPr>
          <p:cNvSpPr txBox="1"/>
          <p:nvPr/>
        </p:nvSpPr>
        <p:spPr>
          <a:xfrm>
            <a:off x="838200" y="1070232"/>
            <a:ext cx="30644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000" b="1" dirty="0">
                <a:solidFill>
                  <a:srgbClr val="0070C0"/>
                </a:solidFill>
              </a:rPr>
              <a:t>Hydrodynamický výzkum</a:t>
            </a:r>
            <a:endParaRPr lang="cs-CZ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428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F53CE7-C824-D53E-5C1E-A06307A73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467"/>
          </a:xfrm>
        </p:spPr>
        <p:txBody>
          <a:bodyPr/>
          <a:lstStyle/>
          <a:p>
            <a:r>
              <a:rPr lang="cs-CZ" dirty="0"/>
              <a:t>c) Hydrogeologické parametry</a:t>
            </a:r>
            <a:endParaRPr lang="en-GB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5B61005-0A57-1849-16FC-DF3FBDA67CC6}"/>
              </a:ext>
            </a:extLst>
          </p:cNvPr>
          <p:cNvSpPr txBox="1"/>
          <p:nvPr/>
        </p:nvSpPr>
        <p:spPr>
          <a:xfrm>
            <a:off x="3673199" y="1376586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000" b="1" dirty="0"/>
              <a:t>Transmisivita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58C076A-A8F5-370E-8948-107953E991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3854" b="50000"/>
          <a:stretch/>
        </p:blipFill>
        <p:spPr>
          <a:xfrm>
            <a:off x="4028214" y="1760557"/>
            <a:ext cx="8327947" cy="5040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FE3AE38-1355-186D-F472-ECD9E7752C92}"/>
              </a:ext>
            </a:extLst>
          </p:cNvPr>
          <p:cNvSpPr txBox="1"/>
          <p:nvPr/>
        </p:nvSpPr>
        <p:spPr>
          <a:xfrm>
            <a:off x="433137" y="2082557"/>
            <a:ext cx="34563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Transmisivita</a:t>
            </a:r>
          </a:p>
          <a:p>
            <a:r>
              <a:rPr lang="cs-CZ" dirty="0"/>
              <a:t>geometrický průměr 2×10</a:t>
            </a:r>
            <a:r>
              <a:rPr lang="cs-CZ" baseline="30000" dirty="0"/>
              <a:t>-3</a:t>
            </a:r>
            <a:r>
              <a:rPr lang="cs-CZ" dirty="0"/>
              <a:t> m</a:t>
            </a:r>
            <a:r>
              <a:rPr lang="cs-CZ" baseline="30000" dirty="0"/>
              <a:t>2</a:t>
            </a:r>
            <a:r>
              <a:rPr lang="cs-CZ" dirty="0"/>
              <a:t>/s (1×10</a:t>
            </a:r>
            <a:r>
              <a:rPr lang="cs-CZ" baseline="30000" dirty="0"/>
              <a:t>-4</a:t>
            </a:r>
            <a:r>
              <a:rPr lang="cs-CZ" dirty="0"/>
              <a:t> až 8×10</a:t>
            </a:r>
            <a:r>
              <a:rPr lang="cs-CZ" baseline="30000" dirty="0"/>
              <a:t>-3</a:t>
            </a:r>
            <a:r>
              <a:rPr lang="cs-CZ" dirty="0"/>
              <a:t> m</a:t>
            </a:r>
            <a:r>
              <a:rPr lang="cs-CZ" baseline="30000" dirty="0"/>
              <a:t>2</a:t>
            </a:r>
            <a:r>
              <a:rPr lang="cs-CZ" dirty="0"/>
              <a:t>/s)</a:t>
            </a:r>
          </a:p>
          <a:p>
            <a:endParaRPr lang="cs-CZ" dirty="0"/>
          </a:p>
          <a:p>
            <a:r>
              <a:rPr lang="cs-CZ" i="1" dirty="0"/>
              <a:t>Hydraulická vodivost</a:t>
            </a:r>
          </a:p>
          <a:p>
            <a:r>
              <a:rPr lang="cs-CZ" dirty="0"/>
              <a:t>geometrický průměr 3.8×10</a:t>
            </a:r>
            <a:r>
              <a:rPr lang="cs-CZ" baseline="30000" dirty="0"/>
              <a:t>-5</a:t>
            </a:r>
            <a:r>
              <a:rPr lang="cs-CZ" dirty="0"/>
              <a:t> m/s</a:t>
            </a:r>
          </a:p>
          <a:p>
            <a:r>
              <a:rPr lang="cs-CZ" dirty="0"/>
              <a:t>(2×10</a:t>
            </a:r>
            <a:r>
              <a:rPr lang="cs-CZ" baseline="30000" dirty="0"/>
              <a:t>-4</a:t>
            </a:r>
            <a:r>
              <a:rPr lang="cs-CZ" dirty="0"/>
              <a:t> až 3×10</a:t>
            </a:r>
            <a:r>
              <a:rPr lang="cs-CZ" baseline="30000" dirty="0"/>
              <a:t>-6</a:t>
            </a:r>
            <a:r>
              <a:rPr lang="cs-CZ" dirty="0"/>
              <a:t> m/s)</a:t>
            </a:r>
          </a:p>
          <a:p>
            <a:endParaRPr lang="cs-CZ" dirty="0"/>
          </a:p>
          <a:p>
            <a:r>
              <a:rPr lang="cs-CZ" dirty="0"/>
              <a:t>*aritmetický průměr 5.2×10</a:t>
            </a:r>
            <a:r>
              <a:rPr lang="cs-CZ" baseline="30000" dirty="0"/>
              <a:t>-5</a:t>
            </a:r>
            <a:r>
              <a:rPr lang="cs-CZ" dirty="0"/>
              <a:t> m/s</a:t>
            </a:r>
          </a:p>
          <a:p>
            <a:r>
              <a:rPr lang="cs-CZ"/>
              <a:t>medián 4.2×10</a:t>
            </a:r>
            <a:r>
              <a:rPr lang="cs-CZ" baseline="30000"/>
              <a:t>-5</a:t>
            </a:r>
            <a:r>
              <a:rPr lang="cs-CZ"/>
              <a:t> m/s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1220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F53CE7-C824-D53E-5C1E-A06307A73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467"/>
          </a:xfrm>
        </p:spPr>
        <p:txBody>
          <a:bodyPr>
            <a:normAutofit/>
          </a:bodyPr>
          <a:lstStyle/>
          <a:p>
            <a:r>
              <a:rPr lang="cs-CZ" dirty="0"/>
              <a:t>d) Proudění podzemních vod</a:t>
            </a:r>
            <a:endParaRPr lang="en-GB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9F6B426-840F-F2C5-8E89-3F37BDF103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2" t="50150" r="-782" b="-12"/>
          <a:stretch/>
        </p:blipFill>
        <p:spPr>
          <a:xfrm>
            <a:off x="2168326" y="1786740"/>
            <a:ext cx="8121072" cy="5040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9EABE0C-D109-F74D-DF76-4B8BFC27F129}"/>
              </a:ext>
            </a:extLst>
          </p:cNvPr>
          <p:cNvSpPr txBox="1"/>
          <p:nvPr/>
        </p:nvSpPr>
        <p:spPr>
          <a:xfrm>
            <a:off x="1831274" y="1433463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000" b="1" dirty="0"/>
              <a:t>Mapa hydroizohyps(</a:t>
            </a:r>
            <a:r>
              <a:rPr lang="cs-CZ" sz="2000" b="1" dirty="0" err="1"/>
              <a:t>piez</a:t>
            </a:r>
            <a:r>
              <a:rPr lang="cs-CZ" sz="2000" b="1" dirty="0"/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9855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F53CE7-C824-D53E-5C1E-A06307A73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467"/>
          </a:xfrm>
        </p:spPr>
        <p:txBody>
          <a:bodyPr>
            <a:normAutofit/>
          </a:bodyPr>
          <a:lstStyle/>
          <a:p>
            <a:r>
              <a:rPr lang="cs-CZ" dirty="0"/>
              <a:t>d) Proudění podzemních vod - odtok</a:t>
            </a:r>
            <a:endParaRPr lang="en-GB" dirty="0"/>
          </a:p>
        </p:txBody>
      </p:sp>
      <p:pic>
        <p:nvPicPr>
          <p:cNvPr id="6" name="Obrázek 5" descr="Obsah obrázku venku, pláň, obloha, území&#10;&#10;Popis byl vytvořen automaticky">
            <a:extLst>
              <a:ext uri="{FF2B5EF4-FFF2-40B4-BE49-F238E27FC236}">
                <a16:creationId xmlns:a16="http://schemas.microsoft.com/office/drawing/2014/main" id="{77FAB062-E142-2029-6B8A-CEA1A22C1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868" y="2355821"/>
            <a:ext cx="4963884" cy="3722913"/>
          </a:xfrm>
          <a:prstGeom prst="rect">
            <a:avLst/>
          </a:prstGeom>
        </p:spPr>
      </p:pic>
      <p:pic>
        <p:nvPicPr>
          <p:cNvPr id="8" name="Obrázek 7" descr="Obsah obrázku venku, geologie, voda, příroda&#10;&#10;Popis byl vytvořen automaticky">
            <a:extLst>
              <a:ext uri="{FF2B5EF4-FFF2-40B4-BE49-F238E27FC236}">
                <a16:creationId xmlns:a16="http://schemas.microsoft.com/office/drawing/2014/main" id="{B7707D21-CF3B-A80C-FC08-52D9C70CA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04" y="2439152"/>
            <a:ext cx="4852776" cy="363958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C207A49-C91F-01E0-B442-19D7D03BFCA1}"/>
              </a:ext>
            </a:extLst>
          </p:cNvPr>
          <p:cNvSpPr txBox="1"/>
          <p:nvPr/>
        </p:nvSpPr>
        <p:spPr>
          <a:xfrm>
            <a:off x="1831273" y="1433463"/>
            <a:ext cx="67789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000" b="1" dirty="0"/>
              <a:t>Zasolení indikující dlouhodobý vývěr podzemních vod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6619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F53CE7-C824-D53E-5C1E-A06307A73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467"/>
          </a:xfrm>
        </p:spPr>
        <p:txBody>
          <a:bodyPr>
            <a:normAutofit/>
          </a:bodyPr>
          <a:lstStyle/>
          <a:p>
            <a:r>
              <a:rPr lang="cs-CZ" dirty="0"/>
              <a:t>e) Chemismus podzemních vod</a:t>
            </a:r>
            <a:endParaRPr lang="en-GB" dirty="0"/>
          </a:p>
        </p:txBody>
      </p:sp>
      <p:pic>
        <p:nvPicPr>
          <p:cNvPr id="6" name="Obrázek 5" descr="Obsah obrázku diagram, kresba, skica, origami&#10;&#10;Popis byl vytvořen automaticky">
            <a:extLst>
              <a:ext uri="{FF2B5EF4-FFF2-40B4-BE49-F238E27FC236}">
                <a16:creationId xmlns:a16="http://schemas.microsoft.com/office/drawing/2014/main" id="{F6E04CB7-3DEF-F5B8-496D-A8024C3A6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9011"/>
            <a:ext cx="4828670" cy="4443694"/>
          </a:xfrm>
          <a:prstGeom prst="rect">
            <a:avLst/>
          </a:prstGeom>
        </p:spPr>
      </p:pic>
      <p:pic>
        <p:nvPicPr>
          <p:cNvPr id="10" name="Obrázek 9" descr="Obsah obrázku text, snímek obrazovky, kresba, umění&#10;&#10;Popis byl vytvořen automaticky">
            <a:extLst>
              <a:ext uri="{FF2B5EF4-FFF2-40B4-BE49-F238E27FC236}">
                <a16:creationId xmlns:a16="http://schemas.microsoft.com/office/drawing/2014/main" id="{A9AD293C-4D61-300D-4503-AD7874C6B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365" y="1112592"/>
            <a:ext cx="5039868" cy="564946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11762448-2C07-9148-FFFA-6D198C958EF9}"/>
              </a:ext>
            </a:extLst>
          </p:cNvPr>
          <p:cNvSpPr txBox="1"/>
          <p:nvPr/>
        </p:nvSpPr>
        <p:spPr>
          <a:xfrm>
            <a:off x="838200" y="1290746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000" b="1" dirty="0"/>
              <a:t>Piperův diagram</a:t>
            </a:r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CDD7FAD-F93C-5D06-CF54-E3ECC2D6F988}"/>
              </a:ext>
            </a:extLst>
          </p:cNvPr>
          <p:cNvSpPr txBox="1"/>
          <p:nvPr/>
        </p:nvSpPr>
        <p:spPr>
          <a:xfrm>
            <a:off x="8038918" y="404706"/>
            <a:ext cx="31307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cs-CZ" sz="2000" b="1" dirty="0"/>
              <a:t>Mapa chemismu kolektoru </a:t>
            </a:r>
            <a:r>
              <a:rPr lang="cs-CZ" sz="2000" b="1" dirty="0" err="1"/>
              <a:t>Bayaanshiree</a:t>
            </a:r>
            <a:r>
              <a:rPr lang="cs-CZ" sz="2000" b="1" dirty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7577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mapa, diagram, snímek obrazovky&#10;&#10;Popis byl vytvořen automaticky">
            <a:extLst>
              <a:ext uri="{FF2B5EF4-FFF2-40B4-BE49-F238E27FC236}">
                <a16:creationId xmlns:a16="http://schemas.microsoft.com/office/drawing/2014/main" id="{292D2E43-C8E6-8C95-4661-F0929D6A9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663" y="1299184"/>
            <a:ext cx="9196501" cy="5407918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D42B5929-E619-2D2B-D266-188EB8806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6157"/>
          </a:xfrm>
        </p:spPr>
        <p:txBody>
          <a:bodyPr/>
          <a:lstStyle/>
          <a:p>
            <a:r>
              <a:rPr lang="cs-CZ" dirty="0"/>
              <a:t>Koncepční hydrogeologický model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2614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D42B5929-E619-2D2B-D266-188EB8806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6157"/>
          </a:xfrm>
        </p:spPr>
        <p:txBody>
          <a:bodyPr/>
          <a:lstStyle/>
          <a:p>
            <a:r>
              <a:rPr lang="cs-CZ" dirty="0"/>
              <a:t>Numerický hydrogeologický model</a:t>
            </a:r>
            <a:endParaRPr lang="en-GB" dirty="0"/>
          </a:p>
        </p:txBody>
      </p:sp>
      <p:pic>
        <p:nvPicPr>
          <p:cNvPr id="3" name="Obrázek 2" descr="Obsah obrázku text, mapa, kresba, skica&#10;&#10;Popis byl vytvořen automaticky">
            <a:extLst>
              <a:ext uri="{FF2B5EF4-FFF2-40B4-BE49-F238E27FC236}">
                <a16:creationId xmlns:a16="http://schemas.microsoft.com/office/drawing/2014/main" id="{32396D9E-C088-3816-361C-D663720EA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82" y="1283614"/>
            <a:ext cx="6548060" cy="5504568"/>
          </a:xfrm>
          <a:prstGeom prst="rect">
            <a:avLst/>
          </a:prstGeom>
        </p:spPr>
      </p:pic>
      <p:pic>
        <p:nvPicPr>
          <p:cNvPr id="6" name="Obrázek 5" descr="Obsah obrázku text, snímek obrazovky, řada/pruh, diagram&#10;&#10;Popis byl vytvořen automaticky">
            <a:extLst>
              <a:ext uri="{FF2B5EF4-FFF2-40B4-BE49-F238E27FC236}">
                <a16:creationId xmlns:a16="http://schemas.microsoft.com/office/drawing/2014/main" id="{8FA35C85-E05C-7AB2-86E5-F4CE63E29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187" y="2657091"/>
            <a:ext cx="2938598" cy="266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98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D2F3F0-756F-6F85-E6BB-875774E1D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Udržitelná vydatnost vodního zdroje</a:t>
            </a:r>
            <a:endParaRPr lang="en-GB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DDB9EDA-4B9F-9255-2B57-77FB8CE1915F}"/>
              </a:ext>
            </a:extLst>
          </p:cNvPr>
          <p:cNvSpPr txBox="1"/>
          <p:nvPr/>
        </p:nvSpPr>
        <p:spPr>
          <a:xfrm>
            <a:off x="838200" y="4952635"/>
            <a:ext cx="496373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b="1" dirty="0"/>
              <a:t>Nejistoty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kolísání hladiny PV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doplňování PV – fosilní vody, neustálený stav?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0AB1CD31-D894-F319-FC0D-3BE50085A025}"/>
              </a:ext>
            </a:extLst>
          </p:cNvPr>
          <p:cNvGrpSpPr/>
          <p:nvPr/>
        </p:nvGrpSpPr>
        <p:grpSpPr>
          <a:xfrm>
            <a:off x="694379" y="1546310"/>
            <a:ext cx="5604529" cy="2257561"/>
            <a:chOff x="1929428" y="1785048"/>
            <a:chExt cx="5604529" cy="2257561"/>
          </a:xfrm>
        </p:grpSpPr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46D682A3-D8D5-1B52-EEA9-D597387A268D}"/>
                </a:ext>
              </a:extLst>
            </p:cNvPr>
            <p:cNvSpPr/>
            <p:nvPr/>
          </p:nvSpPr>
          <p:spPr>
            <a:xfrm>
              <a:off x="1929428" y="1785048"/>
              <a:ext cx="5604529" cy="225756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Obrázek 8" descr="Obsah obrázku text, snímek obrazovky, Písmo, řada/pruh&#10;&#10;Popis byl vytvořen automaticky">
              <a:extLst>
                <a:ext uri="{FF2B5EF4-FFF2-40B4-BE49-F238E27FC236}">
                  <a16:creationId xmlns:a16="http://schemas.microsoft.com/office/drawing/2014/main" id="{4BC0291E-1087-CD1C-D68C-E6671A97A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651" y="2042010"/>
              <a:ext cx="4898488" cy="1800000"/>
            </a:xfrm>
            <a:prstGeom prst="rect">
              <a:avLst/>
            </a:prstGeom>
          </p:spPr>
        </p:pic>
      </p:grpSp>
      <p:sp>
        <p:nvSpPr>
          <p:cNvPr id="3" name="TextovéPole 2">
            <a:extLst>
              <a:ext uri="{FF2B5EF4-FFF2-40B4-BE49-F238E27FC236}">
                <a16:creationId xmlns:a16="http://schemas.microsoft.com/office/drawing/2014/main" id="{A7BEB57B-CD6F-42FD-2E19-C59188866291}"/>
              </a:ext>
            </a:extLst>
          </p:cNvPr>
          <p:cNvSpPr txBox="1"/>
          <p:nvPr/>
        </p:nvSpPr>
        <p:spPr>
          <a:xfrm>
            <a:off x="798824" y="4013362"/>
            <a:ext cx="298601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dirty="0"/>
              <a:t>požadavek </a:t>
            </a:r>
            <a:r>
              <a:rPr lang="cs-CZ" b="1" dirty="0"/>
              <a:t>222 L/s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dirty="0"/>
              <a:t>simulovaný přítok </a:t>
            </a:r>
            <a:r>
              <a:rPr lang="cs-CZ" b="1" dirty="0">
                <a:solidFill>
                  <a:srgbClr val="013CBF"/>
                </a:solidFill>
              </a:rPr>
              <a:t>256 L/s</a:t>
            </a:r>
          </a:p>
        </p:txBody>
      </p:sp>
    </p:spTree>
    <p:extLst>
      <p:ext uri="{BB962C8B-B14F-4D97-AF65-F5344CB8AC3E}">
        <p14:creationId xmlns:p14="http://schemas.microsoft.com/office/powerpoint/2010/main" val="3882974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D2F3F0-756F-6F85-E6BB-875774E1D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Udržitelná vydatnost vodního zdroje</a:t>
            </a:r>
            <a:endParaRPr lang="en-GB" dirty="0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1BC7CCCD-F37F-932F-BA5D-60A03BEA659B}"/>
              </a:ext>
            </a:extLst>
          </p:cNvPr>
          <p:cNvGrpSpPr/>
          <p:nvPr/>
        </p:nvGrpSpPr>
        <p:grpSpPr>
          <a:xfrm>
            <a:off x="6683917" y="1339823"/>
            <a:ext cx="4835580" cy="5518177"/>
            <a:chOff x="6250780" y="1339823"/>
            <a:chExt cx="4835580" cy="5518177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33C247A0-D3DB-B2F7-033A-620A8D8CF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50780" y="1339823"/>
              <a:ext cx="4835580" cy="5518177"/>
            </a:xfrm>
            <a:prstGeom prst="rect">
              <a:avLst/>
            </a:prstGeom>
          </p:spPr>
        </p:pic>
        <p:sp>
          <p:nvSpPr>
            <p:cNvPr id="9" name="Ovál 8">
              <a:extLst>
                <a:ext uri="{FF2B5EF4-FFF2-40B4-BE49-F238E27FC236}">
                  <a16:creationId xmlns:a16="http://schemas.microsoft.com/office/drawing/2014/main" id="{DE591AE5-824C-8F67-D266-9A15C1A593A2}"/>
                </a:ext>
              </a:extLst>
            </p:cNvPr>
            <p:cNvSpPr/>
            <p:nvPr/>
          </p:nvSpPr>
          <p:spPr>
            <a:xfrm>
              <a:off x="8089595" y="4199539"/>
              <a:ext cx="310634" cy="25375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500"/>
                </a:lnSpc>
              </a:pPr>
              <a:endParaRPr lang="en-GB" sz="600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763EB8A0-E3D3-837F-DE5A-AD136E33F31E}"/>
                </a:ext>
              </a:extLst>
            </p:cNvPr>
            <p:cNvSpPr txBox="1"/>
            <p:nvPr/>
          </p:nvSpPr>
          <p:spPr>
            <a:xfrm>
              <a:off x="8014671" y="4229097"/>
              <a:ext cx="460481" cy="2329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500"/>
                </a:lnSpc>
              </a:pPr>
              <a:r>
                <a:rPr lang="cs-CZ" sz="800" b="1" dirty="0" err="1">
                  <a:solidFill>
                    <a:schemeClr val="tx1"/>
                  </a:solidFill>
                </a:rPr>
                <a:t>Bsh</a:t>
              </a:r>
              <a:r>
                <a:rPr lang="cs-CZ" sz="800" b="1" dirty="0">
                  <a:solidFill>
                    <a:schemeClr val="tx1"/>
                  </a:solidFill>
                </a:rPr>
                <a:t> </a:t>
              </a:r>
              <a:r>
                <a:rPr lang="cs-CZ" sz="800" b="1" dirty="0" err="1">
                  <a:solidFill>
                    <a:schemeClr val="tx1"/>
                  </a:solidFill>
                </a:rPr>
                <a:t>aq</a:t>
              </a:r>
              <a:r>
                <a:rPr lang="cs-CZ" sz="800" b="1" dirty="0">
                  <a:solidFill>
                    <a:schemeClr val="tx1"/>
                  </a:solidFill>
                </a:rPr>
                <a:t>.</a:t>
              </a:r>
              <a:endParaRPr lang="en-GB" sz="8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C4362CF-F505-1A0E-2129-CFDBDA28D3D8}"/>
              </a:ext>
            </a:extLst>
          </p:cNvPr>
          <p:cNvSpPr txBox="1"/>
          <p:nvPr/>
        </p:nvSpPr>
        <p:spPr>
          <a:xfrm>
            <a:off x="838200" y="4952635"/>
            <a:ext cx="4963731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b="1" dirty="0"/>
              <a:t>Nejistoty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kolísání hladiny PV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doplňování PV – fosilní vody, neustálený stav?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err="1"/>
              <a:t>doprůzkum</a:t>
            </a:r>
            <a:r>
              <a:rPr lang="cs-CZ" dirty="0"/>
              <a:t> – stabilní izotopy vody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/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629C4B7B-7120-28DB-EE84-359A3AC56E97}"/>
              </a:ext>
            </a:extLst>
          </p:cNvPr>
          <p:cNvGrpSpPr/>
          <p:nvPr/>
        </p:nvGrpSpPr>
        <p:grpSpPr>
          <a:xfrm>
            <a:off x="694379" y="1546310"/>
            <a:ext cx="5604529" cy="2257561"/>
            <a:chOff x="1929428" y="1785048"/>
            <a:chExt cx="5604529" cy="2257561"/>
          </a:xfrm>
        </p:grpSpPr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AC25763F-0BAC-0AB7-129E-8349291FC776}"/>
                </a:ext>
              </a:extLst>
            </p:cNvPr>
            <p:cNvSpPr/>
            <p:nvPr/>
          </p:nvSpPr>
          <p:spPr>
            <a:xfrm>
              <a:off x="1929428" y="1785048"/>
              <a:ext cx="5604529" cy="225756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Obrázek 13" descr="Obsah obrázku text, snímek obrazovky, Písmo, řada/pruh&#10;&#10;Popis byl vytvořen automaticky">
              <a:extLst>
                <a:ext uri="{FF2B5EF4-FFF2-40B4-BE49-F238E27FC236}">
                  <a16:creationId xmlns:a16="http://schemas.microsoft.com/office/drawing/2014/main" id="{BA266C0D-BCF8-8C0D-0C67-43E800D34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651" y="2042010"/>
              <a:ext cx="4898488" cy="1800000"/>
            </a:xfrm>
            <a:prstGeom prst="rect">
              <a:avLst/>
            </a:prstGeom>
          </p:spPr>
        </p:pic>
      </p:grp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0EBC053-AF1A-0577-DB95-E4DC75D7E6F2}"/>
              </a:ext>
            </a:extLst>
          </p:cNvPr>
          <p:cNvSpPr txBox="1"/>
          <p:nvPr/>
        </p:nvSpPr>
        <p:spPr>
          <a:xfrm>
            <a:off x="798824" y="4013362"/>
            <a:ext cx="298601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dirty="0"/>
              <a:t>požadavek 222 L/s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dirty="0"/>
              <a:t>simulovaný přítok 256 L/s</a:t>
            </a:r>
          </a:p>
        </p:txBody>
      </p:sp>
    </p:spTree>
    <p:extLst>
      <p:ext uri="{BB962C8B-B14F-4D97-AF65-F5344CB8AC3E}">
        <p14:creationId xmlns:p14="http://schemas.microsoft.com/office/powerpoint/2010/main" val="598345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F53CE7-C824-D53E-5C1E-A06307A73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Průmyslový areál Sainshand </a:t>
            </a:r>
            <a:endParaRPr lang="en-GB" dirty="0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09629925-D998-AA04-7ACA-91E64E673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256" y="3147492"/>
            <a:ext cx="5525043" cy="3622589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3A56DF8-A0F3-0537-A9C9-556FE898D2E2}"/>
              </a:ext>
            </a:extLst>
          </p:cNvPr>
          <p:cNvSpPr txBox="1"/>
          <p:nvPr/>
        </p:nvSpPr>
        <p:spPr>
          <a:xfrm>
            <a:off x="300346" y="1569777"/>
            <a:ext cx="4084709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provincie </a:t>
            </a:r>
            <a:r>
              <a:rPr lang="cs-CZ" sz="1600" dirty="0" err="1"/>
              <a:t>Dornogobi</a:t>
            </a:r>
            <a:r>
              <a:rPr lang="cs-CZ" sz="1600" dirty="0"/>
              <a:t> - 59 000 obyvatel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jedno z nejméně osídlených míst na Zemi - 0,54 obyvatele/km</a:t>
            </a:r>
            <a:r>
              <a:rPr lang="cs-CZ" sz="1600" baseline="30000" dirty="0"/>
              <a:t>2 </a:t>
            </a:r>
            <a:r>
              <a:rPr lang="cs-CZ" sz="1600" dirty="0"/>
              <a:t>(ČR 133 obyv./km</a:t>
            </a:r>
            <a:r>
              <a:rPr lang="cs-CZ" sz="1600" baseline="30000" dirty="0"/>
              <a:t>2</a:t>
            </a:r>
            <a:r>
              <a:rPr lang="cs-CZ" sz="1600" dirty="0"/>
              <a:t>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obrovské bohatství nerostných surovin (ropa, uhlí, uran, měď aj.)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ekonomický rozvoj – nejenom těžba, ale i zpracování nerostných surovin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vybudování obrovského průmyslového areálu u města Sainshand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vzestup populace města z 29 tis. na 200 tis.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Sainshand</a:t>
            </a:r>
            <a:r>
              <a:rPr lang="cs-CZ" sz="1600" dirty="0"/>
              <a:t> má hrát strategickou roli v rozvoji země(dnešní HDP  12 tis. $/</a:t>
            </a:r>
            <a:r>
              <a:rPr lang="cs-CZ" sz="1600" dirty="0" err="1"/>
              <a:t>obyv</a:t>
            </a:r>
            <a:r>
              <a:rPr lang="cs-CZ" sz="1600" dirty="0"/>
              <a:t> (Česko 51 tis. $/</a:t>
            </a:r>
            <a:r>
              <a:rPr lang="cs-CZ" sz="1600" dirty="0" err="1"/>
              <a:t>obyv</a:t>
            </a:r>
            <a:r>
              <a:rPr lang="cs-CZ" sz="1600" dirty="0"/>
              <a:t>)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závislost projektu na vodě – min 19 200 m</a:t>
            </a:r>
            <a:r>
              <a:rPr lang="cs-CZ" sz="1600" baseline="30000" dirty="0"/>
              <a:t>3</a:t>
            </a:r>
            <a:r>
              <a:rPr lang="cs-CZ" sz="1600" dirty="0"/>
              <a:t>/den (222 L/s) pod dobu 30 let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nejbližší řeka </a:t>
            </a:r>
            <a:r>
              <a:rPr lang="cs-CZ" sz="1600" dirty="0" err="1"/>
              <a:t>Kherlen</a:t>
            </a:r>
            <a:r>
              <a:rPr lang="cs-CZ" sz="1600" dirty="0"/>
              <a:t> 230 km</a:t>
            </a:r>
          </a:p>
        </p:txBody>
      </p:sp>
      <p:pic>
        <p:nvPicPr>
          <p:cNvPr id="23" name="Obrázek 22" descr="Obsah obrázku text, mapa, atlas, diagram&#10;&#10;Popis byl vytvořen automaticky">
            <a:extLst>
              <a:ext uri="{FF2B5EF4-FFF2-40B4-BE49-F238E27FC236}">
                <a16:creationId xmlns:a16="http://schemas.microsoft.com/office/drawing/2014/main" id="{BE23ABEC-6305-7049-9C08-5FB15DDF1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347" y="295123"/>
            <a:ext cx="3683208" cy="1876461"/>
          </a:xfrm>
          <a:prstGeom prst="rect">
            <a:avLst/>
          </a:prstGeom>
        </p:spPr>
      </p:pic>
      <p:pic>
        <p:nvPicPr>
          <p:cNvPr id="25" name="Obrázek 24" descr="Obsah obrázku venku, obloha, mrak, dům&#10;&#10;Popis byl vytvořen automaticky">
            <a:extLst>
              <a:ext uri="{FF2B5EF4-FFF2-40B4-BE49-F238E27FC236}">
                <a16:creationId xmlns:a16="http://schemas.microsoft.com/office/drawing/2014/main" id="{8E54815B-54A9-55E4-2F13-EB360AF5C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1" y="2202209"/>
            <a:ext cx="3279053" cy="218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26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D2F3F0-756F-6F85-E6BB-875774E1D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790" y="378250"/>
            <a:ext cx="10515600" cy="1325563"/>
          </a:xfrm>
        </p:spPr>
        <p:txBody>
          <a:bodyPr/>
          <a:lstStyle/>
          <a:p>
            <a:r>
              <a:rPr lang="cs-CZ" dirty="0"/>
              <a:t>Vývoj hydraulických výšek při využívání zvodně</a:t>
            </a:r>
            <a:endParaRPr lang="en-GB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47F86A1-19B0-A7EC-8815-66C6047B0F42}"/>
              </a:ext>
            </a:extLst>
          </p:cNvPr>
          <p:cNvSpPr txBox="1"/>
          <p:nvPr/>
        </p:nvSpPr>
        <p:spPr>
          <a:xfrm>
            <a:off x="645578" y="1635712"/>
            <a:ext cx="812897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dirty="0"/>
              <a:t>model ustáleného proudění </a:t>
            </a:r>
            <a:r>
              <a:rPr lang="cs-CZ" dirty="0">
                <a:sym typeface="Wingdings" panose="05000000000000000000" pitchFamily="2" charset="2"/>
              </a:rPr>
              <a:t> neustálené (nestacionární) proudění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dirty="0">
                <a:sym typeface="Wingdings" panose="05000000000000000000" pitchFamily="2" charset="2"/>
              </a:rPr>
              <a:t>přenastaveny okrajové podmínky proudění</a:t>
            </a:r>
          </a:p>
          <a:p>
            <a:pPr marL="742950" lvl="1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cs-CZ" dirty="0">
                <a:sym typeface="Wingdings" panose="05000000000000000000" pitchFamily="2" charset="2"/>
              </a:rPr>
              <a:t>konstantní hladina na konstantní přítok</a:t>
            </a:r>
          </a:p>
          <a:p>
            <a:pPr marL="742950" lvl="1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cs-CZ" dirty="0">
                <a:sym typeface="Wingdings" panose="05000000000000000000" pitchFamily="2" charset="2"/>
              </a:rPr>
              <a:t>eliminace možného nadhodnocení přítoku podzemních vod</a:t>
            </a:r>
          </a:p>
          <a:p>
            <a:pPr marL="742950" lvl="1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cs-CZ" dirty="0">
                <a:sym typeface="Wingdings" panose="05000000000000000000" pitchFamily="2" charset="2"/>
              </a:rPr>
              <a:t>ve skutečnosti rozšíření deprese vyvolá zvýšení přítoku</a:t>
            </a:r>
          </a:p>
          <a:p>
            <a:pPr marL="742950" lvl="1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cs-CZ" dirty="0">
                <a:sym typeface="Wingdings" panose="05000000000000000000" pitchFamily="2" charset="2"/>
              </a:rPr>
              <a:t>nejistota v možnostech rozšíření deprese</a:t>
            </a:r>
            <a:endParaRPr lang="en-GB" dirty="0"/>
          </a:p>
        </p:txBody>
      </p:sp>
      <p:grpSp>
        <p:nvGrpSpPr>
          <p:cNvPr id="37" name="Skupina 36">
            <a:extLst>
              <a:ext uri="{FF2B5EF4-FFF2-40B4-BE49-F238E27FC236}">
                <a16:creationId xmlns:a16="http://schemas.microsoft.com/office/drawing/2014/main" id="{92881B01-05A9-864E-BA1E-CBB25145572A}"/>
              </a:ext>
            </a:extLst>
          </p:cNvPr>
          <p:cNvGrpSpPr/>
          <p:nvPr/>
        </p:nvGrpSpPr>
        <p:grpSpPr>
          <a:xfrm>
            <a:off x="533687" y="4479161"/>
            <a:ext cx="10708088" cy="2183325"/>
            <a:chOff x="231804" y="4260405"/>
            <a:chExt cx="10708088" cy="2183325"/>
          </a:xfrm>
        </p:grpSpPr>
        <p:pic>
          <p:nvPicPr>
            <p:cNvPr id="15" name="Obrázek 14">
              <a:extLst>
                <a:ext uri="{FF2B5EF4-FFF2-40B4-BE49-F238E27FC236}">
                  <a16:creationId xmlns:a16="http://schemas.microsoft.com/office/drawing/2014/main" id="{13A7192F-D04F-91AB-1548-34B10FBF3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5789" y="4543492"/>
              <a:ext cx="3195638" cy="1857375"/>
            </a:xfrm>
            <a:prstGeom prst="rect">
              <a:avLst/>
            </a:prstGeom>
          </p:spPr>
        </p:pic>
        <p:pic>
          <p:nvPicPr>
            <p:cNvPr id="23" name="Obrázek 22">
              <a:extLst>
                <a:ext uri="{FF2B5EF4-FFF2-40B4-BE49-F238E27FC236}">
                  <a16:creationId xmlns:a16="http://schemas.microsoft.com/office/drawing/2014/main" id="{4D59CE99-660E-F809-4A7B-41E655BBA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97969" y="4543492"/>
              <a:ext cx="3300413" cy="1900238"/>
            </a:xfrm>
            <a:prstGeom prst="rect">
              <a:avLst/>
            </a:prstGeom>
          </p:spPr>
        </p:pic>
        <p:cxnSp>
          <p:nvCxnSpPr>
            <p:cNvPr id="25" name="Přímá spojnice 24">
              <a:extLst>
                <a:ext uri="{FF2B5EF4-FFF2-40B4-BE49-F238E27FC236}">
                  <a16:creationId xmlns:a16="http://schemas.microsoft.com/office/drawing/2014/main" id="{56988C77-2CE3-89A3-637F-EA1C16488CE5}"/>
                </a:ext>
              </a:extLst>
            </p:cNvPr>
            <p:cNvCxnSpPr/>
            <p:nvPr/>
          </p:nvCxnSpPr>
          <p:spPr>
            <a:xfrm flipV="1">
              <a:off x="1568386" y="5215142"/>
              <a:ext cx="9371506" cy="33396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  <a:prstDash val="lgDash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pic>
          <p:nvPicPr>
            <p:cNvPr id="27" name="Obrázek 26">
              <a:extLst>
                <a:ext uri="{FF2B5EF4-FFF2-40B4-BE49-F238E27FC236}">
                  <a16:creationId xmlns:a16="http://schemas.microsoft.com/office/drawing/2014/main" id="{33F47210-A335-D637-C930-B6DBC4EB1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96466" y="4530754"/>
              <a:ext cx="2176463" cy="1890713"/>
            </a:xfrm>
            <a:prstGeom prst="rect">
              <a:avLst/>
            </a:prstGeom>
          </p:spPr>
        </p:pic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B7EC2624-B255-BB2F-AB04-9BECDCCF3405}"/>
                </a:ext>
              </a:extLst>
            </p:cNvPr>
            <p:cNvSpPr txBox="1"/>
            <p:nvPr/>
          </p:nvSpPr>
          <p:spPr>
            <a:xfrm>
              <a:off x="1756513" y="4985790"/>
              <a:ext cx="17378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i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neovlivněná hladina</a:t>
              </a:r>
              <a:endParaRPr lang="en-GB" sz="1400" i="1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0" name="TextovéPole 29">
              <a:extLst>
                <a:ext uri="{FF2B5EF4-FFF2-40B4-BE49-F238E27FC236}">
                  <a16:creationId xmlns:a16="http://schemas.microsoft.com/office/drawing/2014/main" id="{59CC9FC3-0A6B-1FE7-5F8B-A4BA843AECF0}"/>
                </a:ext>
              </a:extLst>
            </p:cNvPr>
            <p:cNvSpPr txBox="1"/>
            <p:nvPr/>
          </p:nvSpPr>
          <p:spPr>
            <a:xfrm>
              <a:off x="913564" y="4265294"/>
              <a:ext cx="18059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i="1" dirty="0">
                  <a:solidFill>
                    <a:srgbClr val="FF0000"/>
                  </a:solidFill>
                </a:rPr>
                <a:t>1) konstantní hladina</a:t>
              </a:r>
              <a:endParaRPr lang="en-GB" sz="1400" i="1" dirty="0">
                <a:solidFill>
                  <a:srgbClr val="FF0000"/>
                </a:solidFill>
              </a:endParaRPr>
            </a:p>
          </p:txBody>
        </p:sp>
        <p:sp>
          <p:nvSpPr>
            <p:cNvPr id="31" name="TextovéPole 30">
              <a:extLst>
                <a:ext uri="{FF2B5EF4-FFF2-40B4-BE49-F238E27FC236}">
                  <a16:creationId xmlns:a16="http://schemas.microsoft.com/office/drawing/2014/main" id="{5E974CA9-7C14-3ADD-A634-1EE10C96976C}"/>
                </a:ext>
              </a:extLst>
            </p:cNvPr>
            <p:cNvSpPr txBox="1"/>
            <p:nvPr/>
          </p:nvSpPr>
          <p:spPr>
            <a:xfrm>
              <a:off x="3853442" y="4260406"/>
              <a:ext cx="16719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i="1" dirty="0">
                  <a:solidFill>
                    <a:srgbClr val="FFC000"/>
                  </a:solidFill>
                </a:rPr>
                <a:t>2) konstantní přítok</a:t>
              </a:r>
              <a:endParaRPr lang="en-GB" sz="1400" i="1" dirty="0">
                <a:solidFill>
                  <a:srgbClr val="FFC000"/>
                </a:solidFill>
              </a:endParaRPr>
            </a:p>
          </p:txBody>
        </p:sp>
        <p:sp>
          <p:nvSpPr>
            <p:cNvPr id="32" name="TextovéPole 31">
              <a:extLst>
                <a:ext uri="{FF2B5EF4-FFF2-40B4-BE49-F238E27FC236}">
                  <a16:creationId xmlns:a16="http://schemas.microsoft.com/office/drawing/2014/main" id="{EC45BFD2-3852-6BAE-415E-97DF3B22D2A0}"/>
                </a:ext>
              </a:extLst>
            </p:cNvPr>
            <p:cNvSpPr txBox="1"/>
            <p:nvPr/>
          </p:nvSpPr>
          <p:spPr>
            <a:xfrm>
              <a:off x="8074701" y="4260405"/>
              <a:ext cx="11677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i="1" dirty="0"/>
                <a:t>skutečnost ?</a:t>
              </a:r>
              <a:endParaRPr lang="en-GB" sz="1400" i="1" dirty="0"/>
            </a:p>
          </p:txBody>
        </p:sp>
        <p:sp>
          <p:nvSpPr>
            <p:cNvPr id="33" name="TextovéPole 32">
              <a:extLst>
                <a:ext uri="{FF2B5EF4-FFF2-40B4-BE49-F238E27FC236}">
                  <a16:creationId xmlns:a16="http://schemas.microsoft.com/office/drawing/2014/main" id="{215D0A70-3A1F-36A0-7755-12ADD72B99EE}"/>
                </a:ext>
              </a:extLst>
            </p:cNvPr>
            <p:cNvSpPr txBox="1"/>
            <p:nvPr/>
          </p:nvSpPr>
          <p:spPr>
            <a:xfrm rot="16200000">
              <a:off x="1025071" y="5708592"/>
              <a:ext cx="113364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900" i="1" dirty="0"/>
                <a:t>okrajová podmínka</a:t>
              </a:r>
              <a:endParaRPr lang="en-GB" sz="900" i="1" dirty="0"/>
            </a:p>
          </p:txBody>
        </p:sp>
        <p:sp>
          <p:nvSpPr>
            <p:cNvPr id="35" name="TextovéPole 34">
              <a:extLst>
                <a:ext uri="{FF2B5EF4-FFF2-40B4-BE49-F238E27FC236}">
                  <a16:creationId xmlns:a16="http://schemas.microsoft.com/office/drawing/2014/main" id="{578261F1-009F-2D11-78FC-351E9296577D}"/>
                </a:ext>
              </a:extLst>
            </p:cNvPr>
            <p:cNvSpPr txBox="1"/>
            <p:nvPr/>
          </p:nvSpPr>
          <p:spPr>
            <a:xfrm rot="455489">
              <a:off x="231804" y="4948217"/>
              <a:ext cx="146706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900" i="1" dirty="0">
                  <a:solidFill>
                    <a:srgbClr val="0070C0"/>
                  </a:solidFill>
                </a:rPr>
                <a:t>hladina za hranicí modelu</a:t>
              </a:r>
              <a:endParaRPr lang="en-GB" sz="900" i="1" dirty="0">
                <a:solidFill>
                  <a:srgbClr val="0070C0"/>
                </a:solidFill>
              </a:endParaRPr>
            </a:p>
          </p:txBody>
        </p:sp>
        <p:sp>
          <p:nvSpPr>
            <p:cNvPr id="36" name="TextovéPole 35">
              <a:extLst>
                <a:ext uri="{FF2B5EF4-FFF2-40B4-BE49-F238E27FC236}">
                  <a16:creationId xmlns:a16="http://schemas.microsoft.com/office/drawing/2014/main" id="{48CF004B-1D2D-C112-D07D-E86C78464101}"/>
                </a:ext>
              </a:extLst>
            </p:cNvPr>
            <p:cNvSpPr txBox="1"/>
            <p:nvPr/>
          </p:nvSpPr>
          <p:spPr>
            <a:xfrm rot="16200000">
              <a:off x="6519881" y="5508308"/>
              <a:ext cx="66031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dirty="0"/>
                <a:t>jímací vrt</a:t>
              </a:r>
              <a:endParaRPr lang="en-GB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38413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D2F3F0-756F-6F85-E6BB-875774E1D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hydraulických výšek při využívání zvodně</a:t>
            </a:r>
            <a:endParaRPr lang="en-GB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97E4058-E0D4-8D97-8FCE-D5BADAC248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63" y="1978425"/>
            <a:ext cx="4579251" cy="3531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nimation_10_10_10">
            <a:hlinkClick r:id="" action="ppaction://media"/>
            <a:extLst>
              <a:ext uri="{FF2B5EF4-FFF2-40B4-BE49-F238E27FC236}">
                <a16:creationId xmlns:a16="http://schemas.microsoft.com/office/drawing/2014/main" id="{8D1BAE60-9F6D-CC1F-B815-53071DCA2A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25148" y="1856681"/>
            <a:ext cx="6564725" cy="375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6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D2F3F0-756F-6F85-E6BB-875774E1D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Dopady využívání vod</a:t>
            </a:r>
            <a:endParaRPr lang="en-GB" dirty="0"/>
          </a:p>
        </p:txBody>
      </p:sp>
      <p:pic>
        <p:nvPicPr>
          <p:cNvPr id="8" name="Obrázek 7" descr="Obsah obrázku obloha, venku, hospodářská zvířata, stádo&#10;&#10;Popis byl vytvořen automaticky">
            <a:extLst>
              <a:ext uri="{FF2B5EF4-FFF2-40B4-BE49-F238E27FC236}">
                <a16:creationId xmlns:a16="http://schemas.microsoft.com/office/drawing/2014/main" id="{2B3A64D2-C8F5-9638-1866-CF71D8DA8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52" y="2564484"/>
            <a:ext cx="4388818" cy="3291614"/>
          </a:xfrm>
          <a:prstGeom prst="rect">
            <a:avLst/>
          </a:prstGeom>
        </p:spPr>
      </p:pic>
      <p:pic>
        <p:nvPicPr>
          <p:cNvPr id="10" name="Obrázek 9" descr="Obsah obrázku oblečení, území, venku, osoba&#10;&#10;Popis byl vytvořen automaticky">
            <a:extLst>
              <a:ext uri="{FF2B5EF4-FFF2-40B4-BE49-F238E27FC236}">
                <a16:creationId xmlns:a16="http://schemas.microsoft.com/office/drawing/2014/main" id="{CD6645F1-CDC5-1D44-C085-4FD092560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581" y="2564484"/>
            <a:ext cx="4388819" cy="329161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2869271-33EC-12B9-F415-38781BD2FC1B}"/>
              </a:ext>
            </a:extLst>
          </p:cNvPr>
          <p:cNvSpPr txBox="1"/>
          <p:nvPr/>
        </p:nvSpPr>
        <p:spPr>
          <a:xfrm>
            <a:off x="887056" y="1659040"/>
            <a:ext cx="102651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30 let čerpání křídové zvodně – přítok do kvartérní zvodně nižší cca o 23 %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19476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F53CE7-C824-D53E-5C1E-A06307A73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Voda na poušti</a:t>
            </a:r>
            <a:endParaRPr lang="en-GB" dirty="0"/>
          </a:p>
        </p:txBody>
      </p:sp>
      <p:pic>
        <p:nvPicPr>
          <p:cNvPr id="7" name="Obrázek 6" descr="Obsah obrázku venku, obloha, pláň, příroda&#10;&#10;Popis byl vytvořen automaticky">
            <a:extLst>
              <a:ext uri="{FF2B5EF4-FFF2-40B4-BE49-F238E27FC236}">
                <a16:creationId xmlns:a16="http://schemas.microsoft.com/office/drawing/2014/main" id="{AA758308-D79D-7AD6-C04C-B0D3F5CDA1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42" b="40068"/>
          <a:stretch/>
        </p:blipFill>
        <p:spPr>
          <a:xfrm>
            <a:off x="790509" y="1566290"/>
            <a:ext cx="10472506" cy="2512546"/>
          </a:xfrm>
          <a:prstGeom prst="rect">
            <a:avLst/>
          </a:prstGeom>
        </p:spPr>
      </p:pic>
      <p:pic>
        <p:nvPicPr>
          <p:cNvPr id="9" name="Obrázek 8" descr="Obsah obrázku venku, obloha, příroda, území&#10;&#10;Popis byl vytvořen automaticky">
            <a:extLst>
              <a:ext uri="{FF2B5EF4-FFF2-40B4-BE49-F238E27FC236}">
                <a16:creationId xmlns:a16="http://schemas.microsoft.com/office/drawing/2014/main" id="{80D954AF-24F4-6962-6554-8CA5600023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7" b="36523"/>
          <a:stretch/>
        </p:blipFill>
        <p:spPr>
          <a:xfrm>
            <a:off x="790509" y="4167126"/>
            <a:ext cx="10472508" cy="257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83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Pozemní vozidlo, venku, obloha, pneumatika&#10;&#10;Popis byl vytvořen automaticky">
            <a:extLst>
              <a:ext uri="{FF2B5EF4-FFF2-40B4-BE49-F238E27FC236}">
                <a16:creationId xmlns:a16="http://schemas.microsoft.com/office/drawing/2014/main" id="{5C6FACB1-7C57-C695-BEFC-4908BAD92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346D891-8CDD-E56E-C515-557DA22A8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029597" cy="1325563"/>
          </a:xfrm>
        </p:spPr>
        <p:txBody>
          <a:bodyPr/>
          <a:lstStyle/>
          <a:p>
            <a:pPr algn="ctr"/>
            <a:r>
              <a:rPr lang="cs-CZ" dirty="0"/>
              <a:t>Děkuji za pozornost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3378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F53CE7-C824-D53E-5C1E-A06307A73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Lokalizace</a:t>
            </a:r>
            <a:endParaRPr lang="en-GB" dirty="0"/>
          </a:p>
        </p:txBody>
      </p:sp>
      <p:pic>
        <p:nvPicPr>
          <p:cNvPr id="5" name="Zástupný obsah 4" descr="Obsah obrázku text, diagram, snímek obrazovky, mapa&#10;&#10;Popis byl vytvořen automaticky">
            <a:extLst>
              <a:ext uri="{FF2B5EF4-FFF2-40B4-BE49-F238E27FC236}">
                <a16:creationId xmlns:a16="http://schemas.microsoft.com/office/drawing/2014/main" id="{9BCF4104-09BA-79A5-9B6D-5EAD5D96DD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411" y="1690688"/>
            <a:ext cx="4683371" cy="4962363"/>
          </a:xfrm>
        </p:spPr>
      </p:pic>
      <p:pic>
        <p:nvPicPr>
          <p:cNvPr id="13" name="Obrázek 12" descr="Obsah obrázku venku, obloha, území, Pozemní vozidlo&#10;&#10;Popis byl vytvořen automaticky">
            <a:extLst>
              <a:ext uri="{FF2B5EF4-FFF2-40B4-BE49-F238E27FC236}">
                <a16:creationId xmlns:a16="http://schemas.microsoft.com/office/drawing/2014/main" id="{BFE48486-D27A-ADDD-D59A-B6BB05620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440" y="3828228"/>
            <a:ext cx="3840000" cy="2880000"/>
          </a:xfrm>
          <a:prstGeom prst="rect">
            <a:avLst/>
          </a:prstGeom>
        </p:spPr>
      </p:pic>
      <p:pic>
        <p:nvPicPr>
          <p:cNvPr id="15" name="Obrázek 14" descr="Obsah obrázku venku, tráva, obloha, rostlina&#10;&#10;Popis byl vytvořen automaticky">
            <a:extLst>
              <a:ext uri="{FF2B5EF4-FFF2-40B4-BE49-F238E27FC236}">
                <a16:creationId xmlns:a16="http://schemas.microsoft.com/office/drawing/2014/main" id="{6EE253F7-3C1A-5552-5B9E-C389CBCAD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065" y="767829"/>
            <a:ext cx="3840000" cy="2880000"/>
          </a:xfrm>
          <a:prstGeom prst="rect">
            <a:avLst/>
          </a:prstGeom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6710133C-966D-384C-F16B-98F9D546A48D}"/>
              </a:ext>
            </a:extLst>
          </p:cNvPr>
          <p:cNvCxnSpPr>
            <a:cxnSpLocks/>
          </p:cNvCxnSpPr>
          <p:nvPr/>
        </p:nvCxnSpPr>
        <p:spPr>
          <a:xfrm>
            <a:off x="6198585" y="5211851"/>
            <a:ext cx="2603078" cy="10943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209DAB0B-FBF5-71C2-C548-C57222A4129C}"/>
              </a:ext>
            </a:extLst>
          </p:cNvPr>
          <p:cNvCxnSpPr>
            <a:cxnSpLocks/>
          </p:cNvCxnSpPr>
          <p:nvPr/>
        </p:nvCxnSpPr>
        <p:spPr>
          <a:xfrm flipV="1">
            <a:off x="5799015" y="2546320"/>
            <a:ext cx="2631841" cy="24851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A94C630-1EE4-0A0B-DA3D-84A916DBB40F}"/>
              </a:ext>
            </a:extLst>
          </p:cNvPr>
          <p:cNvSpPr txBox="1"/>
          <p:nvPr/>
        </p:nvSpPr>
        <p:spPr>
          <a:xfrm>
            <a:off x="269832" y="1659522"/>
            <a:ext cx="4084709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uzavřená bezodtoká pánev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40 000 km</a:t>
            </a:r>
            <a:r>
              <a:rPr lang="cs-CZ" baseline="30000" dirty="0"/>
              <a:t>2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830 až 1500 m n. m.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845257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F53CE7-C824-D53E-5C1E-A06307A73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Klima</a:t>
            </a:r>
            <a:endParaRPr lang="en-GB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850D4D0-B693-CBCE-BECF-64CB4F840458}"/>
              </a:ext>
            </a:extLst>
          </p:cNvPr>
          <p:cNvSpPr txBox="1"/>
          <p:nvPr/>
        </p:nvSpPr>
        <p:spPr>
          <a:xfrm>
            <a:off x="430047" y="1827162"/>
            <a:ext cx="5325007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studená aridní oblast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průměrná teplota 5 °C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-40 až +40 °C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nezámrzná hloubka &gt;4 m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srážky 30 až 226 mm/rok, průměr 117 mm/rok (1970-2013)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výpar převyšuje srážky kromě dubna, května a září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odvodnění pánve pouze výparem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4" name="Obrázek 3" descr="Obsah obrázku území, venku, obloha, příroda&#10;&#10;Popis byl vytvořen automaticky">
            <a:extLst>
              <a:ext uri="{FF2B5EF4-FFF2-40B4-BE49-F238E27FC236}">
                <a16:creationId xmlns:a16="http://schemas.microsoft.com/office/drawing/2014/main" id="{26726EFE-CAAC-22B1-CB16-DCD7B0937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334" y="189000"/>
            <a:ext cx="4320000" cy="3240000"/>
          </a:xfrm>
          <a:prstGeom prst="rect">
            <a:avLst/>
          </a:prstGeom>
        </p:spPr>
      </p:pic>
      <p:pic>
        <p:nvPicPr>
          <p:cNvPr id="6" name="Obrázek 5" descr="Obsah obrázku venku, obloha, území, sníh&#10;&#10;Popis byl vytvořen automaticky">
            <a:extLst>
              <a:ext uri="{FF2B5EF4-FFF2-40B4-BE49-F238E27FC236}">
                <a16:creationId xmlns:a16="http://schemas.microsoft.com/office/drawing/2014/main" id="{C7929728-1F3A-E0D5-DB37-328A27EB9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334" y="3511269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39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F53CE7-C824-D53E-5C1E-A06307A73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Geologie</a:t>
            </a:r>
            <a:endParaRPr lang="en-GB" dirty="0"/>
          </a:p>
        </p:txBody>
      </p:sp>
      <p:pic>
        <p:nvPicPr>
          <p:cNvPr id="6" name="Obrázek 5" descr="Obsah obrázku území, venku, stavební materiál, geologie&#10;&#10;Popis byl vytvořen automaticky">
            <a:extLst>
              <a:ext uri="{FF2B5EF4-FFF2-40B4-BE49-F238E27FC236}">
                <a16:creationId xmlns:a16="http://schemas.microsoft.com/office/drawing/2014/main" id="{A4DEA23B-43D9-FAEA-A489-203ADF8D5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579" y="1080655"/>
            <a:ext cx="7101804" cy="532635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524B721-4BA0-064E-14AF-8142546E3BA0}"/>
              </a:ext>
            </a:extLst>
          </p:cNvPr>
          <p:cNvSpPr txBox="1"/>
          <p:nvPr/>
        </p:nvSpPr>
        <p:spPr>
          <a:xfrm>
            <a:off x="422790" y="1842312"/>
            <a:ext cx="4381439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sladkovodní křídové sedimenty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fluviální a </a:t>
            </a:r>
            <a:r>
              <a:rPr lang="cs-CZ" dirty="0" err="1"/>
              <a:t>lakustrinní</a:t>
            </a:r>
            <a:r>
              <a:rPr lang="cs-CZ" dirty="0"/>
              <a:t> sedimenty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sedimenty velkých dočasných jezer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mocnost 1800 až 2700 m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spodní křída – souvrství </a:t>
            </a:r>
            <a:r>
              <a:rPr lang="cs-CZ" dirty="0" err="1"/>
              <a:t>Tsagaantsav</a:t>
            </a:r>
            <a:r>
              <a:rPr lang="cs-CZ" dirty="0"/>
              <a:t>, </a:t>
            </a:r>
            <a:r>
              <a:rPr lang="cs-CZ" dirty="0" err="1"/>
              <a:t>Shinekhudag</a:t>
            </a:r>
            <a:r>
              <a:rPr lang="cs-CZ" dirty="0"/>
              <a:t> and H</a:t>
            </a:r>
            <a:r>
              <a:rPr lang="el-GR" dirty="0"/>
              <a:t>ϋ</a:t>
            </a:r>
            <a:r>
              <a:rPr lang="cs-CZ" dirty="0" err="1"/>
              <a:t>hteeg</a:t>
            </a:r>
            <a:endParaRPr lang="cs-CZ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svrchní křída – souvrství Sainshand, </a:t>
            </a:r>
            <a:r>
              <a:rPr lang="cs-CZ" b="1" dirty="0" err="1"/>
              <a:t>Bayaanshiree</a:t>
            </a:r>
            <a:r>
              <a:rPr lang="cs-CZ" dirty="0"/>
              <a:t> a </a:t>
            </a:r>
            <a:r>
              <a:rPr lang="cs-CZ" dirty="0" err="1"/>
              <a:t>Baruungoyot</a:t>
            </a:r>
            <a:endParaRPr lang="cs-CZ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slepence, pískovce, prachovce, jílovce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dirty="0"/>
          </a:p>
        </p:txBody>
      </p:sp>
      <p:pic>
        <p:nvPicPr>
          <p:cNvPr id="7" name="Obrázek 6" descr="Obsah obrázku skála, interiér&#10;&#10;Popis byl vytvořen automaticky">
            <a:extLst>
              <a:ext uri="{FF2B5EF4-FFF2-40B4-BE49-F238E27FC236}">
                <a16:creationId xmlns:a16="http://schemas.microsoft.com/office/drawing/2014/main" id="{4F5B72F3-82CE-4885-7840-616ECE5F59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4" t="4138" r="21149" b="4763"/>
          <a:stretch/>
        </p:blipFill>
        <p:spPr>
          <a:xfrm>
            <a:off x="5161717" y="4522450"/>
            <a:ext cx="1868566" cy="225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98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diagram, mapa&#10;&#10;Popis byl vytvořen automaticky">
            <a:extLst>
              <a:ext uri="{FF2B5EF4-FFF2-40B4-BE49-F238E27FC236}">
                <a16:creationId xmlns:a16="http://schemas.microsoft.com/office/drawing/2014/main" id="{C1C62990-DE9F-43E5-7CED-45B99EDA8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431" y="1377546"/>
            <a:ext cx="6664943" cy="544957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633E25E-0321-4E0D-01DF-41BEAF716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6157"/>
          </a:xfrm>
        </p:spPr>
        <p:txBody>
          <a:bodyPr/>
          <a:lstStyle/>
          <a:p>
            <a:r>
              <a:rPr lang="cs-CZ" dirty="0"/>
              <a:t>Koncepční hydrogeologický model</a:t>
            </a:r>
            <a:endParaRPr lang="en-GB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AF4AC21-87B5-DE76-71B9-7E6A24D9CE6A}"/>
              </a:ext>
            </a:extLst>
          </p:cNvPr>
          <p:cNvSpPr txBox="1"/>
          <p:nvPr/>
        </p:nvSpPr>
        <p:spPr>
          <a:xfrm>
            <a:off x="280007" y="1596302"/>
            <a:ext cx="4974511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dirty="0"/>
              <a:t>klíčový krok při hodnocení jakékoliv lokality a v podstatě jakékoliv HG úlohy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dirty="0"/>
              <a:t>syntéza a interpretace všech dosavadních poznatků relevantních k prováděnému výzkumu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dirty="0"/>
              <a:t>okrajové podmínky – začlenění lokality do širšího HG prostředí</a:t>
            </a:r>
          </a:p>
          <a:p>
            <a:pPr marL="800100" lvl="1" indent="-3429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cs-CZ" dirty="0"/>
              <a:t>obvodové OP (fyzikální, hydraulické)</a:t>
            </a:r>
          </a:p>
          <a:p>
            <a:pPr marL="800100" lvl="1" indent="-3429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cs-CZ" dirty="0"/>
              <a:t>vnitřní OP (říční síť, odběry, vsaky aj.)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dirty="0"/>
              <a:t>charakterizace HG vlastností prostředí – hydraulické parametry, chemismus aj.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dirty="0"/>
              <a:t>režim proudění podzemních vod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dirty="0"/>
              <a:t>bilance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DCE0474-91E6-E9F9-6EBF-3BA21F7EDC6D}"/>
              </a:ext>
            </a:extLst>
          </p:cNvPr>
          <p:cNvSpPr txBox="1"/>
          <p:nvPr/>
        </p:nvSpPr>
        <p:spPr>
          <a:xfrm>
            <a:off x="9739017" y="6027354"/>
            <a:ext cx="258652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Trine </a:t>
            </a:r>
            <a:r>
              <a:rPr lang="en-GB" sz="1000" dirty="0" err="1"/>
              <a:t>Enemark</a:t>
            </a:r>
            <a:r>
              <a:rPr lang="en-GB" sz="1000" dirty="0"/>
              <a:t>, Luk J.M. </a:t>
            </a:r>
            <a:r>
              <a:rPr lang="en-GB" sz="1000" dirty="0" err="1"/>
              <a:t>Peeters</a:t>
            </a:r>
            <a:r>
              <a:rPr lang="en-GB" sz="1000" dirty="0"/>
              <a:t>, Dirk </a:t>
            </a:r>
            <a:r>
              <a:rPr lang="en-GB" sz="1000" dirty="0" err="1"/>
              <a:t>Mallants</a:t>
            </a:r>
            <a:r>
              <a:rPr lang="en-GB" sz="1000" dirty="0"/>
              <a:t>, </a:t>
            </a:r>
            <a:r>
              <a:rPr lang="en-GB" sz="1000" dirty="0" err="1"/>
              <a:t>Okke</a:t>
            </a:r>
            <a:r>
              <a:rPr lang="en-GB" sz="1000" dirty="0"/>
              <a:t> </a:t>
            </a:r>
            <a:r>
              <a:rPr lang="en-GB" sz="1000" dirty="0" err="1"/>
              <a:t>Batelaan</a:t>
            </a:r>
            <a:r>
              <a:rPr lang="en-GB" sz="1000" dirty="0"/>
              <a:t>,</a:t>
            </a:r>
            <a:r>
              <a:rPr lang="cs-CZ" sz="1000" dirty="0"/>
              <a:t> </a:t>
            </a:r>
            <a:r>
              <a:rPr lang="en-GB" sz="1000" dirty="0"/>
              <a:t>Hydrogeological</a:t>
            </a:r>
            <a:r>
              <a:rPr lang="cs-CZ" sz="1000" dirty="0"/>
              <a:t> </a:t>
            </a:r>
            <a:r>
              <a:rPr lang="en-GB" sz="1000" dirty="0"/>
              <a:t>conceptual model building and testing: A review,</a:t>
            </a:r>
            <a:r>
              <a:rPr lang="cs-CZ" sz="1000" dirty="0"/>
              <a:t> </a:t>
            </a:r>
            <a:r>
              <a:rPr lang="en-GB" sz="1000" dirty="0"/>
              <a:t>Journal of Hydrology,</a:t>
            </a:r>
            <a:r>
              <a:rPr lang="cs-CZ" sz="1000" dirty="0"/>
              <a:t> </a:t>
            </a:r>
            <a:r>
              <a:rPr lang="en-GB" sz="1000" dirty="0"/>
              <a:t>Volume 569,</a:t>
            </a:r>
            <a:r>
              <a:rPr lang="cs-CZ" sz="1000" dirty="0"/>
              <a:t> </a:t>
            </a:r>
            <a:r>
              <a:rPr lang="en-GB" sz="1000" dirty="0"/>
              <a:t>2019</a:t>
            </a:r>
            <a:r>
              <a:rPr lang="cs-CZ" sz="1000" dirty="0"/>
              <a:t>.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542856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F53CE7-C824-D53E-5C1E-A06307A73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467"/>
          </a:xfrm>
        </p:spPr>
        <p:txBody>
          <a:bodyPr/>
          <a:lstStyle/>
          <a:p>
            <a:r>
              <a:rPr lang="cs-CZ" dirty="0"/>
              <a:t>a) Hydrogeologická prozkoumanost</a:t>
            </a:r>
            <a:endParaRPr lang="en-GB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5B61005-0A57-1849-16FC-DF3FBDA67CC6}"/>
              </a:ext>
            </a:extLst>
          </p:cNvPr>
          <p:cNvSpPr txBox="1"/>
          <p:nvPr/>
        </p:nvSpPr>
        <p:spPr>
          <a:xfrm>
            <a:off x="529771" y="1659707"/>
            <a:ext cx="5515429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106 starých vrtů (1986-87) – hloubka 30-291 m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20 nových vrtů – hloubka 125-300 m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geofyzikální průzkum na ploše 1100 km2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hydrodynamický výzkum – </a:t>
            </a:r>
            <a:r>
              <a:rPr lang="cs-CZ" dirty="0" err="1"/>
              <a:t>čerp</a:t>
            </a:r>
            <a:r>
              <a:rPr lang="cs-CZ" dirty="0"/>
              <a:t>/stoup zk. – Cooper-Jacob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70 hodnot transmisivity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říjen 2013 změřeno 103 hladin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vzorkování – 30 vrtů a studní v kvartéru + 90 vrtů v křídě</a:t>
            </a:r>
          </a:p>
        </p:txBody>
      </p:sp>
      <p:pic>
        <p:nvPicPr>
          <p:cNvPr id="11" name="Obrázek 10" descr="Obsah obrázku diagram, text, řada/pruh, Plán&#10;&#10;Popis byl vytvořen automaticky">
            <a:extLst>
              <a:ext uri="{FF2B5EF4-FFF2-40B4-BE49-F238E27FC236}">
                <a16:creationId xmlns:a16="http://schemas.microsoft.com/office/drawing/2014/main" id="{63E11A96-B769-FD95-CCCB-9E65DD169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018" y="1796506"/>
            <a:ext cx="5808234" cy="363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44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F53CE7-C824-D53E-5C1E-A06307A73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467"/>
          </a:xfrm>
        </p:spPr>
        <p:txBody>
          <a:bodyPr/>
          <a:lstStyle/>
          <a:p>
            <a:r>
              <a:rPr lang="cs-CZ" dirty="0"/>
              <a:t>a) Hydrogeologická prozkoumanost</a:t>
            </a:r>
            <a:endParaRPr lang="en-GB" dirty="0"/>
          </a:p>
        </p:txBody>
      </p:sp>
      <p:pic>
        <p:nvPicPr>
          <p:cNvPr id="6" name="Obrázek 5" descr="Obsah obrázku území, rošt, venku&#10;&#10;Popis byl vytvořen automaticky">
            <a:extLst>
              <a:ext uri="{FF2B5EF4-FFF2-40B4-BE49-F238E27FC236}">
                <a16:creationId xmlns:a16="http://schemas.microsoft.com/office/drawing/2014/main" id="{886380B8-D549-4A0F-E332-8EA162E7F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484" y="1351374"/>
            <a:ext cx="3359999" cy="2520000"/>
          </a:xfrm>
          <a:prstGeom prst="rect">
            <a:avLst/>
          </a:prstGeom>
        </p:spPr>
      </p:pic>
      <p:pic>
        <p:nvPicPr>
          <p:cNvPr id="16" name="Obrázek 15" descr="Obsah obrázku venku, obloha, přeprava, budova&#10;&#10;Popis byl vytvořen automaticky">
            <a:extLst>
              <a:ext uri="{FF2B5EF4-FFF2-40B4-BE49-F238E27FC236}">
                <a16:creationId xmlns:a16="http://schemas.microsoft.com/office/drawing/2014/main" id="{2CCB3BAD-4CF9-8A81-EF46-A9E7860E8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7030" y="1946999"/>
            <a:ext cx="4800000" cy="3600000"/>
          </a:xfrm>
          <a:prstGeom prst="rect">
            <a:avLst/>
          </a:prstGeom>
        </p:spPr>
      </p:pic>
      <p:pic>
        <p:nvPicPr>
          <p:cNvPr id="18" name="Obrázek 17" descr="Obsah obrázku venku, území, obloha, voda&#10;&#10;Popis byl vytvořen automaticky">
            <a:extLst>
              <a:ext uri="{FF2B5EF4-FFF2-40B4-BE49-F238E27FC236}">
                <a16:creationId xmlns:a16="http://schemas.microsoft.com/office/drawing/2014/main" id="{936A621A-A693-9E3A-217F-BCCC7D149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484" y="3972875"/>
            <a:ext cx="3360000" cy="2520000"/>
          </a:xfrm>
          <a:prstGeom prst="rect">
            <a:avLst/>
          </a:prstGeom>
        </p:spPr>
      </p:pic>
      <p:pic>
        <p:nvPicPr>
          <p:cNvPr id="20" name="Obrázek 19" descr="Obsah obrázku venku, území, oblečení, obloha&#10;&#10;Popis byl vytvořen automaticky">
            <a:extLst>
              <a:ext uri="{FF2B5EF4-FFF2-40B4-BE49-F238E27FC236}">
                <a16:creationId xmlns:a16="http://schemas.microsoft.com/office/drawing/2014/main" id="{C1D19A2B-68DA-A643-A640-3088D68ACD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088" y="3972875"/>
            <a:ext cx="3360000" cy="2520000"/>
          </a:xfrm>
          <a:prstGeom prst="rect">
            <a:avLst/>
          </a:prstGeom>
        </p:spPr>
      </p:pic>
      <p:pic>
        <p:nvPicPr>
          <p:cNvPr id="22" name="Obrázek 21" descr="Obsah obrázku venku, flétna/dudy&#10;&#10;Popis byl vytvořen automaticky">
            <a:extLst>
              <a:ext uri="{FF2B5EF4-FFF2-40B4-BE49-F238E27FC236}">
                <a16:creationId xmlns:a16="http://schemas.microsoft.com/office/drawing/2014/main" id="{F1F759C2-9EB8-C225-269B-7F2F7C3180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088" y="1351374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59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F53CE7-C824-D53E-5C1E-A06307A73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434" y="286373"/>
            <a:ext cx="10515600" cy="229891"/>
          </a:xfrm>
        </p:spPr>
        <p:txBody>
          <a:bodyPr>
            <a:normAutofit fontScale="90000"/>
          </a:bodyPr>
          <a:lstStyle/>
          <a:p>
            <a:r>
              <a:rPr lang="cs-CZ" dirty="0"/>
              <a:t>b) Hydrogeologická stavba</a:t>
            </a:r>
            <a:endParaRPr lang="en-GB" dirty="0"/>
          </a:p>
        </p:txBody>
      </p:sp>
      <p:pic>
        <p:nvPicPr>
          <p:cNvPr id="5" name="Obrázek 4" descr="Obsah obrázku text, diagram, Plán, snímek obrazovky&#10;&#10;Popis byl vytvořen automaticky">
            <a:extLst>
              <a:ext uri="{FF2B5EF4-FFF2-40B4-BE49-F238E27FC236}">
                <a16:creationId xmlns:a16="http://schemas.microsoft.com/office/drawing/2014/main" id="{ED601B34-0096-4784-124A-67323747D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460" y="661158"/>
            <a:ext cx="6342246" cy="6171106"/>
          </a:xfrm>
          <a:prstGeom prst="rect">
            <a:avLst/>
          </a:prstGeom>
        </p:spPr>
      </p:pic>
      <p:pic>
        <p:nvPicPr>
          <p:cNvPr id="8" name="Obrázek 7" descr="Obsah obrázku diagram, text, řada/pruh, Plán&#10;&#10;Popis byl vytvořen automaticky">
            <a:extLst>
              <a:ext uri="{FF2B5EF4-FFF2-40B4-BE49-F238E27FC236}">
                <a16:creationId xmlns:a16="http://schemas.microsoft.com/office/drawing/2014/main" id="{D0B08C3B-F5AB-FD3D-318A-ADA3CFB52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36" y="3342431"/>
            <a:ext cx="5039868" cy="315620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5B61005-0A57-1849-16FC-DF3FBDA67CC6}"/>
              </a:ext>
            </a:extLst>
          </p:cNvPr>
          <p:cNvSpPr txBox="1"/>
          <p:nvPr/>
        </p:nvSpPr>
        <p:spPr>
          <a:xfrm>
            <a:off x="580571" y="1637936"/>
            <a:ext cx="609600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geofyzikální průzkum na ploše 1100 km2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vertikální elektrické sondování (VES)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korelace s litologií vrtů</a:t>
            </a:r>
          </a:p>
        </p:txBody>
      </p:sp>
    </p:spTree>
    <p:extLst>
      <p:ext uri="{BB962C8B-B14F-4D97-AF65-F5344CB8AC3E}">
        <p14:creationId xmlns:p14="http://schemas.microsoft.com/office/powerpoint/2010/main" val="275820858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703</Words>
  <Application>Microsoft Office PowerPoint</Application>
  <PresentationFormat>Širokoúhlá obrazovka</PresentationFormat>
  <Paragraphs>119</Paragraphs>
  <Slides>24</Slides>
  <Notes>1</Notes>
  <HiddenSlides>0</HiddenSlides>
  <MMClips>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1" baseType="lpstr">
      <vt:lpstr>Aptos</vt:lpstr>
      <vt:lpstr>Aptos Display</vt:lpstr>
      <vt:lpstr>Arial</vt:lpstr>
      <vt:lpstr>Courier New</vt:lpstr>
      <vt:lpstr>Open Sans</vt:lpstr>
      <vt:lpstr>Wingdings</vt:lpstr>
      <vt:lpstr>Motiv Office</vt:lpstr>
      <vt:lpstr>Vodní zdroje - případové studie II</vt:lpstr>
      <vt:lpstr>Průmyslový areál Sainshand </vt:lpstr>
      <vt:lpstr>Lokalizace</vt:lpstr>
      <vt:lpstr>Klima</vt:lpstr>
      <vt:lpstr>Geologie</vt:lpstr>
      <vt:lpstr>Koncepční hydrogeologický model</vt:lpstr>
      <vt:lpstr>a) Hydrogeologická prozkoumanost</vt:lpstr>
      <vt:lpstr>a) Hydrogeologická prozkoumanost</vt:lpstr>
      <vt:lpstr>b) Hydrogeologická stavba</vt:lpstr>
      <vt:lpstr>c) Hydrogeologické parametry</vt:lpstr>
      <vt:lpstr>c) Hydrogeologické parametry</vt:lpstr>
      <vt:lpstr>c) Hydrogeologické parametry</vt:lpstr>
      <vt:lpstr>d) Proudění podzemních vod</vt:lpstr>
      <vt:lpstr>d) Proudění podzemních vod - odtok</vt:lpstr>
      <vt:lpstr>e) Chemismus podzemních vod</vt:lpstr>
      <vt:lpstr>Koncepční hydrogeologický model</vt:lpstr>
      <vt:lpstr>Numerický hydrogeologický model</vt:lpstr>
      <vt:lpstr>Udržitelná vydatnost vodního zdroje</vt:lpstr>
      <vt:lpstr>Udržitelná vydatnost vodního zdroje</vt:lpstr>
      <vt:lpstr>Vývoj hydraulických výšek při využívání zvodně</vt:lpstr>
      <vt:lpstr>Vývoj hydraulických výšek při využívání zvodně</vt:lpstr>
      <vt:lpstr>Dopady využívání vod</vt:lpstr>
      <vt:lpstr>Voda na poušti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Vodní zdroje - případové studie II</dc:title>
  <dc:creator>Adam Říčka</dc:creator>
  <cp:lastModifiedBy>Adam Říčka</cp:lastModifiedBy>
  <cp:revision>3</cp:revision>
  <dcterms:created xsi:type="dcterms:W3CDTF">2024-04-08T10:58:54Z</dcterms:created>
  <dcterms:modified xsi:type="dcterms:W3CDTF">2024-04-09T11:54:01Z</dcterms:modified>
</cp:coreProperties>
</file>