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75" r:id="rId5"/>
    <p:sldId id="260" r:id="rId6"/>
    <p:sldId id="261" r:id="rId7"/>
    <p:sldId id="267" r:id="rId8"/>
    <p:sldId id="262" r:id="rId9"/>
    <p:sldId id="265" r:id="rId10"/>
    <p:sldId id="263" r:id="rId11"/>
    <p:sldId id="264" r:id="rId12"/>
    <p:sldId id="277" r:id="rId13"/>
    <p:sldId id="278" r:id="rId14"/>
    <p:sldId id="266" r:id="rId15"/>
    <p:sldId id="268" r:id="rId16"/>
    <p:sldId id="269" r:id="rId17"/>
    <p:sldId id="281" r:id="rId18"/>
    <p:sldId id="280" r:id="rId19"/>
    <p:sldId id="282" r:id="rId20"/>
    <p:sldId id="272" r:id="rId21"/>
    <p:sldId id="279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81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FAKULTA\ZAKAZKY\Shinejinst%20LWML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8203125"/>
          <c:y val="7.8369602534412691E-2"/>
          <c:w val="0.84547361111111108"/>
          <c:h val="0.82126367521367516"/>
        </c:manualLayout>
      </c:layout>
      <c:scatterChart>
        <c:scatterStyle val="lineMarker"/>
        <c:varyColors val="0"/>
        <c:ser>
          <c:idx val="3"/>
          <c:order val="0"/>
          <c:tx>
            <c:v>Shinejinst LWML</c:v>
          </c:tx>
          <c:spPr>
            <a:ln w="28575">
              <a:noFill/>
            </a:ln>
          </c:spPr>
          <c:marker>
            <c:symbol val="circle"/>
            <c:size val="8"/>
          </c:marker>
          <c:trendline>
            <c:spPr>
              <a:ln w="25400">
                <a:solidFill>
                  <a:schemeClr val="tx2"/>
                </a:solidFill>
              </a:ln>
            </c:spPr>
            <c:trendlineType val="linear"/>
            <c:forward val="10"/>
            <c:backward val="10"/>
            <c:dispRSqr val="1"/>
            <c:dispEq val="1"/>
            <c:trendlineLbl>
              <c:layout>
                <c:manualLayout>
                  <c:x val="-9.1417361111111109E-2"/>
                  <c:y val="5.4600427350427354E-2"/>
                </c:manualLayout>
              </c:layout>
              <c:numFmt formatCode="General" sourceLinked="0"/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interpretace!$C$30:$C$37</c:f>
              <c:numCache>
                <c:formatCode>General</c:formatCode>
                <c:ptCount val="8"/>
                <c:pt idx="0">
                  <c:v>-9.914099304578551</c:v>
                </c:pt>
                <c:pt idx="1">
                  <c:v>-8.4406650460708974</c:v>
                </c:pt>
                <c:pt idx="2">
                  <c:v>-12.589760907996986</c:v>
                </c:pt>
                <c:pt idx="3">
                  <c:v>-12.421824633431651</c:v>
                </c:pt>
                <c:pt idx="4">
                  <c:v>-11.759243510632853</c:v>
                </c:pt>
                <c:pt idx="5" formatCode="#0.00">
                  <c:v>-11.498897780298996</c:v>
                </c:pt>
                <c:pt idx="6" formatCode="#0.00">
                  <c:v>-11.255957522557456</c:v>
                </c:pt>
                <c:pt idx="7" formatCode="#0.00">
                  <c:v>-10.944997084546582</c:v>
                </c:pt>
              </c:numCache>
            </c:numRef>
          </c:xVal>
          <c:yVal>
            <c:numRef>
              <c:f>interpretace!$D$30:$D$37</c:f>
              <c:numCache>
                <c:formatCode>General</c:formatCode>
                <c:ptCount val="8"/>
                <c:pt idx="0">
                  <c:v>-78.272663500271591</c:v>
                </c:pt>
                <c:pt idx="1">
                  <c:v>-69.113748370248544</c:v>
                </c:pt>
                <c:pt idx="2">
                  <c:v>-100.96718536083002</c:v>
                </c:pt>
                <c:pt idx="3">
                  <c:v>-97.735086024114878</c:v>
                </c:pt>
                <c:pt idx="4">
                  <c:v>-96.143507273311769</c:v>
                </c:pt>
                <c:pt idx="5" formatCode="#0.00">
                  <c:v>-94.069423887041609</c:v>
                </c:pt>
                <c:pt idx="6" formatCode="#0.00">
                  <c:v>-94.031373830302201</c:v>
                </c:pt>
                <c:pt idx="7" formatCode="#0.00">
                  <c:v>-89.572755900199169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696-4746-98E2-4345DBCE0346}"/>
            </c:ext>
          </c:extLst>
        </c:ser>
        <c:ser>
          <c:idx val="26"/>
          <c:order val="1"/>
          <c:tx>
            <c:v>evaporation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trendline>
            <c:spPr>
              <a:ln w="25400">
                <a:solidFill>
                  <a:srgbClr val="FF0000"/>
                </a:solidFill>
              </a:ln>
            </c:spPr>
            <c:trendlineType val="linear"/>
            <c:backward val="2"/>
            <c:dispRSqr val="1"/>
            <c:dispEq val="1"/>
            <c:trendlineLbl>
              <c:layout>
                <c:manualLayout>
                  <c:x val="8.0006597222222225E-2"/>
                  <c:y val="0.18142884615384616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FF0000"/>
                        </a:solidFill>
                      </a:defRPr>
                    </a:pPr>
                    <a:r>
                      <a:rPr lang="en-US" b="1">
                        <a:solidFill>
                          <a:srgbClr val="FF0000"/>
                        </a:solidFill>
                      </a:rPr>
                      <a:t>y = 3,791x - 50,691
R² = 0,977</a:t>
                    </a:r>
                  </a:p>
                </c:rich>
              </c:tx>
              <c:numFmt formatCode="General" sourceLinked="0"/>
              <c:spPr>
                <a:solidFill>
                  <a:schemeClr val="bg1"/>
                </a:solidFill>
              </c:spPr>
            </c:trendlineLbl>
          </c:trendline>
          <c:xVal>
            <c:numRef>
              <c:f>interpretace!$C$39:$C$49</c:f>
              <c:numCache>
                <c:formatCode>General</c:formatCode>
                <c:ptCount val="11"/>
                <c:pt idx="0">
                  <c:v>-8.9582876497672199</c:v>
                </c:pt>
                <c:pt idx="1">
                  <c:v>-7.3820731213855382</c:v>
                </c:pt>
                <c:pt idx="2">
                  <c:v>-9.9569834758698903</c:v>
                </c:pt>
                <c:pt idx="3">
                  <c:v>-6.9630619388251134</c:v>
                </c:pt>
                <c:pt idx="4">
                  <c:v>-8.3185473621079957</c:v>
                </c:pt>
                <c:pt idx="5">
                  <c:v>-7.1564720797500074</c:v>
                </c:pt>
                <c:pt idx="6">
                  <c:v>-6.9900377527399513</c:v>
                </c:pt>
                <c:pt idx="7">
                  <c:v>-8.3034067014292621</c:v>
                </c:pt>
                <c:pt idx="8">
                  <c:v>-6.3268865385897106</c:v>
                </c:pt>
                <c:pt idx="9">
                  <c:v>-8.5693569124653948</c:v>
                </c:pt>
                <c:pt idx="10" formatCode="#0.00">
                  <c:v>0.29149667807377366</c:v>
                </c:pt>
              </c:numCache>
            </c:numRef>
          </c:xVal>
          <c:yVal>
            <c:numRef>
              <c:f>interpretace!$D$39:$D$49</c:f>
              <c:numCache>
                <c:formatCode>General</c:formatCode>
                <c:ptCount val="11"/>
                <c:pt idx="0">
                  <c:v>-85.851875318848442</c:v>
                </c:pt>
                <c:pt idx="1">
                  <c:v>-77.600935842074847</c:v>
                </c:pt>
                <c:pt idx="2">
                  <c:v>-89.021059518697811</c:v>
                </c:pt>
                <c:pt idx="3">
                  <c:v>-76.558252001125823</c:v>
                </c:pt>
                <c:pt idx="4">
                  <c:v>-80.172810593588949</c:v>
                </c:pt>
                <c:pt idx="5">
                  <c:v>-80.423626772323757</c:v>
                </c:pt>
                <c:pt idx="6">
                  <c:v>-78.596779601078623</c:v>
                </c:pt>
                <c:pt idx="7">
                  <c:v>-81.706571653879891</c:v>
                </c:pt>
                <c:pt idx="8">
                  <c:v>-75.986653398581936</c:v>
                </c:pt>
                <c:pt idx="9">
                  <c:v>-80.736387400962471</c:v>
                </c:pt>
                <c:pt idx="10" formatCode="#0.00">
                  <c:v>-49.044615165860066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696-4746-98E2-4345DBCE0346}"/>
            </c:ext>
          </c:extLst>
        </c:ser>
        <c:ser>
          <c:idx val="27"/>
          <c:order val="2"/>
          <c:tx>
            <c:v>mixed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xVal>
            <c:numRef>
              <c:f>interpretace!$C$50:$C$51</c:f>
              <c:numCache>
                <c:formatCode>General</c:formatCode>
                <c:ptCount val="2"/>
                <c:pt idx="0">
                  <c:v>-10.66642769145505</c:v>
                </c:pt>
                <c:pt idx="1">
                  <c:v>-10.571576510046359</c:v>
                </c:pt>
              </c:numCache>
            </c:numRef>
          </c:xVal>
          <c:yVal>
            <c:numRef>
              <c:f>interpretace!$D$50:$D$51</c:f>
              <c:numCache>
                <c:formatCode>General</c:formatCode>
                <c:ptCount val="2"/>
                <c:pt idx="0">
                  <c:v>-90.65081884049826</c:v>
                </c:pt>
                <c:pt idx="1">
                  <c:v>-90.106680177374628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696-4746-98E2-4345DBCE0346}"/>
            </c:ext>
          </c:extLst>
        </c:ser>
        <c:ser>
          <c:idx val="0"/>
          <c:order val="3"/>
          <c:tx>
            <c:strRef>
              <c:f>interpretace!$E$75</c:f>
              <c:strCache>
                <c:ptCount val="1"/>
                <c:pt idx="0">
                  <c:v>Zhangye LWML</c:v>
                </c:pt>
              </c:strCache>
            </c:strRef>
          </c:tx>
          <c:spPr>
            <a:ln w="28575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interpretace!$D$76:$D$84</c:f>
              <c:numCache>
                <c:formatCode>General</c:formatCode>
                <c:ptCount val="9"/>
                <c:pt idx="0">
                  <c:v>0</c:v>
                </c:pt>
                <c:pt idx="1">
                  <c:v>-2</c:v>
                </c:pt>
                <c:pt idx="2">
                  <c:v>-4</c:v>
                </c:pt>
                <c:pt idx="3">
                  <c:v>-6</c:v>
                </c:pt>
                <c:pt idx="4">
                  <c:v>-8</c:v>
                </c:pt>
                <c:pt idx="5">
                  <c:v>-10</c:v>
                </c:pt>
                <c:pt idx="6">
                  <c:v>-12</c:v>
                </c:pt>
                <c:pt idx="7">
                  <c:v>-14</c:v>
                </c:pt>
                <c:pt idx="8">
                  <c:v>-15</c:v>
                </c:pt>
              </c:numCache>
            </c:numRef>
          </c:xVal>
          <c:yVal>
            <c:numRef>
              <c:f>interpretace!$E$76:$E$84</c:f>
              <c:numCache>
                <c:formatCode>General</c:formatCode>
                <c:ptCount val="9"/>
                <c:pt idx="0">
                  <c:v>-4.5016999999999996</c:v>
                </c:pt>
                <c:pt idx="1">
                  <c:v>-18.0289</c:v>
                </c:pt>
                <c:pt idx="2">
                  <c:v>-31.556100000000001</c:v>
                </c:pt>
                <c:pt idx="3">
                  <c:v>-45.083300000000001</c:v>
                </c:pt>
                <c:pt idx="4">
                  <c:v>-58.610500000000002</c:v>
                </c:pt>
                <c:pt idx="5">
                  <c:v>-72.137699999999995</c:v>
                </c:pt>
                <c:pt idx="6">
                  <c:v>-85.664900000000003</c:v>
                </c:pt>
                <c:pt idx="7">
                  <c:v>-99.192100000000011</c:v>
                </c:pt>
                <c:pt idx="8">
                  <c:v>-105.95570000000001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696-4746-98E2-4345DBCE0346}"/>
            </c:ext>
          </c:extLst>
        </c:ser>
        <c:ser>
          <c:idx val="1"/>
          <c:order val="4"/>
          <c:tx>
            <c:strRef>
              <c:f>interpretace!$H$75</c:f>
              <c:strCache>
                <c:ptCount val="1"/>
                <c:pt idx="0">
                  <c:v>Ulanbátar LWML</c:v>
                </c:pt>
              </c:strCache>
            </c:strRef>
          </c:tx>
          <c:spPr>
            <a:ln w="2857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interpretace!$G$76:$G$84</c:f>
              <c:numCache>
                <c:formatCode>General</c:formatCode>
                <c:ptCount val="9"/>
                <c:pt idx="0">
                  <c:v>0</c:v>
                </c:pt>
                <c:pt idx="1">
                  <c:v>-2</c:v>
                </c:pt>
                <c:pt idx="2">
                  <c:v>-4</c:v>
                </c:pt>
                <c:pt idx="3">
                  <c:v>-6</c:v>
                </c:pt>
                <c:pt idx="4">
                  <c:v>-8</c:v>
                </c:pt>
                <c:pt idx="5">
                  <c:v>-10</c:v>
                </c:pt>
                <c:pt idx="6">
                  <c:v>-12</c:v>
                </c:pt>
                <c:pt idx="7">
                  <c:v>-14</c:v>
                </c:pt>
                <c:pt idx="8">
                  <c:v>-15</c:v>
                </c:pt>
              </c:numCache>
            </c:numRef>
          </c:xVal>
          <c:yVal>
            <c:numRef>
              <c:f>interpretace!$H$76:$H$84</c:f>
              <c:numCache>
                <c:formatCode>General</c:formatCode>
                <c:ptCount val="9"/>
                <c:pt idx="0">
                  <c:v>2.0272000000000001</c:v>
                </c:pt>
                <c:pt idx="1">
                  <c:v>-13.667399999999999</c:v>
                </c:pt>
                <c:pt idx="2">
                  <c:v>-29.361999999999998</c:v>
                </c:pt>
                <c:pt idx="3">
                  <c:v>-45.056599999999996</c:v>
                </c:pt>
                <c:pt idx="4">
                  <c:v>-60.751199999999997</c:v>
                </c:pt>
                <c:pt idx="5">
                  <c:v>-76.445800000000006</c:v>
                </c:pt>
                <c:pt idx="6">
                  <c:v>-92.1404</c:v>
                </c:pt>
                <c:pt idx="7">
                  <c:v>-107.83500000000001</c:v>
                </c:pt>
                <c:pt idx="8">
                  <c:v>-115.6823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E696-4746-98E2-4345DBCE0346}"/>
            </c:ext>
          </c:extLst>
        </c:ser>
        <c:ser>
          <c:idx val="2"/>
          <c:order val="5"/>
          <c:tx>
            <c:strRef>
              <c:f>interpretace!$J$72</c:f>
              <c:strCache>
                <c:ptCount val="1"/>
                <c:pt idx="0">
                  <c:v>GWML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interpretace!$J$73:$J$88</c:f>
              <c:numCache>
                <c:formatCode>General</c:formatCode>
                <c:ptCount val="16"/>
                <c:pt idx="0">
                  <c:v>0</c:v>
                </c:pt>
                <c:pt idx="1">
                  <c:v>-1</c:v>
                </c:pt>
                <c:pt idx="2">
                  <c:v>-2</c:v>
                </c:pt>
                <c:pt idx="3">
                  <c:v>-3</c:v>
                </c:pt>
                <c:pt idx="4">
                  <c:v>-4</c:v>
                </c:pt>
                <c:pt idx="5">
                  <c:v>-5</c:v>
                </c:pt>
                <c:pt idx="6">
                  <c:v>-6</c:v>
                </c:pt>
                <c:pt idx="7">
                  <c:v>-7</c:v>
                </c:pt>
                <c:pt idx="8">
                  <c:v>-8</c:v>
                </c:pt>
                <c:pt idx="9">
                  <c:v>-9</c:v>
                </c:pt>
                <c:pt idx="10">
                  <c:v>-10</c:v>
                </c:pt>
                <c:pt idx="11">
                  <c:v>-11</c:v>
                </c:pt>
                <c:pt idx="12">
                  <c:v>-12</c:v>
                </c:pt>
                <c:pt idx="13">
                  <c:v>-13</c:v>
                </c:pt>
                <c:pt idx="14">
                  <c:v>-14</c:v>
                </c:pt>
                <c:pt idx="15">
                  <c:v>-15</c:v>
                </c:pt>
              </c:numCache>
            </c:numRef>
          </c:xVal>
          <c:yVal>
            <c:numRef>
              <c:f>interpretace!$K$73:$K$88</c:f>
              <c:numCache>
                <c:formatCode>General</c:formatCode>
                <c:ptCount val="16"/>
                <c:pt idx="0">
                  <c:v>10</c:v>
                </c:pt>
                <c:pt idx="1">
                  <c:v>2</c:v>
                </c:pt>
                <c:pt idx="2">
                  <c:v>-6</c:v>
                </c:pt>
                <c:pt idx="3">
                  <c:v>-14</c:v>
                </c:pt>
                <c:pt idx="4">
                  <c:v>-22</c:v>
                </c:pt>
                <c:pt idx="5">
                  <c:v>-30</c:v>
                </c:pt>
                <c:pt idx="6">
                  <c:v>-38</c:v>
                </c:pt>
                <c:pt idx="7">
                  <c:v>-46</c:v>
                </c:pt>
                <c:pt idx="8">
                  <c:v>-54</c:v>
                </c:pt>
                <c:pt idx="9">
                  <c:v>-62</c:v>
                </c:pt>
                <c:pt idx="10">
                  <c:v>-70</c:v>
                </c:pt>
                <c:pt idx="11">
                  <c:v>-78</c:v>
                </c:pt>
                <c:pt idx="12">
                  <c:v>-86</c:v>
                </c:pt>
                <c:pt idx="13">
                  <c:v>-94</c:v>
                </c:pt>
                <c:pt idx="14">
                  <c:v>-102</c:v>
                </c:pt>
                <c:pt idx="15">
                  <c:v>-110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E696-4746-98E2-4345DBCE0346}"/>
            </c:ext>
          </c:extLst>
        </c:ser>
        <c:ser>
          <c:idx val="4"/>
          <c:order val="6"/>
          <c:tx>
            <c:v>Zhangye average</c:v>
          </c:tx>
          <c:spPr>
            <a:ln w="28575">
              <a:noFill/>
            </a:ln>
          </c:spPr>
          <c:marker>
            <c:symbol val="square"/>
            <c:size val="1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interpretace!$X$22</c:f>
              <c:numCache>
                <c:formatCode>General</c:formatCode>
                <c:ptCount val="1"/>
                <c:pt idx="0">
                  <c:v>-6.5496689207304621</c:v>
                </c:pt>
              </c:numCache>
            </c:numRef>
          </c:xVal>
          <c:yVal>
            <c:numRef>
              <c:f>interpretace!$Y$22</c:f>
              <c:numCache>
                <c:formatCode>General</c:formatCode>
                <c:ptCount val="1"/>
                <c:pt idx="0">
                  <c:v>-47.204563580964255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E696-4746-98E2-4345DBCE0346}"/>
            </c:ext>
          </c:extLst>
        </c:ser>
        <c:ser>
          <c:idx val="5"/>
          <c:order val="7"/>
          <c:tx>
            <c:v>Ulanbátar average</c:v>
          </c:tx>
          <c:spPr>
            <a:ln w="28575">
              <a:noFill/>
            </a:ln>
          </c:spPr>
          <c:marker>
            <c:symbol val="square"/>
            <c:size val="10"/>
            <c:spPr>
              <a:solidFill>
                <a:schemeClr val="accent3"/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interpretace!$AK$22</c:f>
              <c:numCache>
                <c:formatCode>General</c:formatCode>
                <c:ptCount val="1"/>
                <c:pt idx="0">
                  <c:v>-10.119617292700214</c:v>
                </c:pt>
              </c:numCache>
            </c:numRef>
          </c:xVal>
          <c:yVal>
            <c:numRef>
              <c:f>interpretace!$AL$22</c:f>
              <c:numCache>
                <c:formatCode>General</c:formatCode>
                <c:ptCount val="1"/>
                <c:pt idx="0">
                  <c:v>-75.541105598866054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E696-4746-98E2-4345DBCE03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5881144"/>
        <c:axId val="975881928"/>
      </c:scatterChart>
      <c:valAx>
        <c:axId val="975881144"/>
        <c:scaling>
          <c:orientation val="minMax"/>
          <c:max val="5"/>
          <c:min val="-1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l-GR"/>
                  <a:t>δ</a:t>
                </a:r>
                <a:r>
                  <a:rPr lang="cs-CZ" baseline="30000"/>
                  <a:t>18</a:t>
                </a:r>
                <a:r>
                  <a:rPr lang="cs-CZ"/>
                  <a:t>O(‰)</a:t>
                </a: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crossAx val="975881928"/>
        <c:crossesAt val="-120"/>
        <c:crossBetween val="midCat"/>
      </c:valAx>
      <c:valAx>
        <c:axId val="975881928"/>
        <c:scaling>
          <c:orientation val="minMax"/>
          <c:max val="-40"/>
          <c:min val="-12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l-GR"/>
                  <a:t>δ</a:t>
                </a:r>
                <a:r>
                  <a:rPr lang="cs-CZ"/>
                  <a:t>D(‰) </a:t>
                </a: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crossAx val="975881144"/>
        <c:crossesAt val="-15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26841354166666664"/>
          <c:y val="0.65532158119658124"/>
          <c:w val="0.66937378472222209"/>
          <c:h val="0.22932136752136753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D36F1-DB41-4270-85F5-91D9A61024FA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78F9A-0C4E-4882-B355-090F3EAAB8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394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78F9A-0C4E-4882-B355-090F3EAAB8B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748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78F9A-0C4E-4882-B355-090F3EAAB8B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066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78F9A-0C4E-4882-B355-090F3EAAB8B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726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78F9A-0C4E-4882-B355-090F3EAAB8B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94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78F9A-0C4E-4882-B355-090F3EAAB8B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6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628AD8-9D24-F5E5-8ECA-9C09DE6B8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04CADD4-CE89-1479-5058-7DD34D85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97342E-615A-700E-8122-B65926CC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6F2D0D-61DE-0699-3B02-A37597F0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0E9AE8-4DE4-E204-E8EE-D98C040E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507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C8D14A-A109-3EC2-D213-8454CD1A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C7796E-D885-D00F-A08B-D23E24738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633C85-C8DF-8011-57EB-6EDD40E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5D1722-2CB1-C0FE-13C7-36B1D8309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183DEF-3C6D-A34B-B7DC-FCDC8F4C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70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F42BF47-6A6B-9797-4B77-46677AF0D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FC4A41C-2E9B-61C9-10AB-0C2008F80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DA5B25-0DFD-A48D-E618-3F62999E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F72DEE-A289-3B3B-89D5-9C5091A3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F7D555-EE4D-7161-174E-9E0CFCD44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40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60065A-00E6-75CD-5537-657B171BC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A58325-DFE5-F2B0-1D25-ECD080FDC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F35161-9C19-1C11-52CA-6157C794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C9FB0C-A3DF-6442-8158-56E0B337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290E8F-AA06-AEF1-4544-A3281740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7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C8E4E-61F2-694E-4FB2-5E459F77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827BBE2-1015-864A-27B9-9A93D1EB2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28F5E8-1EC0-4908-A6F0-8C2AB61DE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E5A50E-F185-D111-0F1B-8AE9B0A47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0BF93D-9480-AFE3-A409-E6CEC716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800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6496A0-1F23-1A49-D9CC-E738D4340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0F9F6C-3A49-0921-AB3F-BE8EC2B46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D5F273F-161C-61F4-5750-FD377D15B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D6A32A-728C-D32F-1041-E753DA9B2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50B9122-78B9-A990-152A-64C692F1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1B3B0E-5511-7812-511F-675812533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9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D4B390-546A-7453-18A3-AB0C05B6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05B730-B36C-4666-F386-BC92D91A4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071A14-E361-9003-BDC9-D7119A39D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E4B6AFA-880A-4905-5E3E-27D119A87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6231D19-C64B-E1A5-6795-5AB105381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4B0DF44-5C82-0242-4060-D693E069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BB23B58-EAA3-72F4-977E-D64E4D84E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B5DB34E-D3F8-A423-7801-02FB3D7A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03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698E2A-CA19-9036-AC44-1EBE92C52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F0FC70-8951-E48D-A509-78B3ED79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F4AA3F-C002-4338-3740-5D6312D5F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B76D4B1-12B4-78CF-8476-9E7E34A2A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99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303FD73-91CE-3D92-1D81-B79420C9B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339761E-DEC3-8876-5ED2-21EF846E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FB84B95-534C-8C96-CBD4-7D67D5CA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71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1A0C32-335C-02E6-4984-4BEEB6E4C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822B0F-DE28-98A3-6A5D-D915A883F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B95609-822D-8098-721E-BBE65590F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D25FC1F-D273-5AF1-DBAF-10522EA56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428775-7964-9906-8689-BF698077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995A94-341E-F9DF-A94A-2FDCA0CD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62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E2F2F-6F32-3EFE-41ED-8833C362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1E80653-9626-BAEB-25AC-0963761C0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2D8FC6C-F6F9-2920-99E7-502A30272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95897E-F800-C506-B20A-BA48B36B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4083-23B4-4C08-9241-841A2C7A879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A69DC3E-F0C7-F2CD-7034-EDB2BAA00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29E5C6-949F-5AA0-F26D-A15634CB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745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DE56EF7-4D1F-2DCB-64A2-4CBB6821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D045F3-6E45-A82A-4F21-BBF7560D7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D09FD5-BEF5-B6A3-A19B-D78218A13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394083-23B4-4C08-9241-841A2C7A879F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520374-43EC-00EB-EC7D-93407C18B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0B9001-D343-0B1B-7D78-5E6A53613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152BB6-E7E0-4437-962F-4746970F5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6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BB8F93-8447-20CB-CDED-C9F0A0E5E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57721"/>
          </a:xfrm>
        </p:spPr>
        <p:txBody>
          <a:bodyPr>
            <a:normAutofit/>
          </a:bodyPr>
          <a:lstStyle/>
          <a:p>
            <a:r>
              <a:rPr lang="cs-CZ" sz="4000" b="1" i="0" dirty="0">
                <a:solidFill>
                  <a:srgbClr val="0070C0"/>
                </a:solidFill>
                <a:effectLst/>
                <a:latin typeface="Open Sans" panose="020B0606030504020204" pitchFamily="34" charset="0"/>
              </a:rPr>
              <a:t>Vodní zdroje - případové studie II</a:t>
            </a:r>
            <a:endParaRPr lang="cs-CZ" sz="4000" b="1" dirty="0">
              <a:solidFill>
                <a:srgbClr val="0070C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61EC74-162B-7542-65FF-0FAB047E64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cs-CZ" sz="3200" b="1" dirty="0"/>
              <a:t>Lokalita 2</a:t>
            </a:r>
          </a:p>
          <a:p>
            <a:pPr>
              <a:spcAft>
                <a:spcPts val="1000"/>
              </a:spcAft>
            </a:pPr>
            <a:r>
              <a:rPr lang="cs-CZ" sz="3200" b="1" dirty="0">
                <a:solidFill>
                  <a:srgbClr val="0070C0"/>
                </a:solidFill>
              </a:rPr>
              <a:t>Mongolsko – Shinejinst</a:t>
            </a:r>
            <a:endParaRPr lang="en-GB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2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467"/>
          </a:xfrm>
        </p:spPr>
        <p:txBody>
          <a:bodyPr/>
          <a:lstStyle/>
          <a:p>
            <a:r>
              <a:rPr lang="cs-CZ" dirty="0"/>
              <a:t>c) Hydrogeologické parametry</a:t>
            </a:r>
            <a:endParaRPr lang="en-GB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5B61005-0A57-1849-16FC-DF3FBDA67CC6}"/>
              </a:ext>
            </a:extLst>
          </p:cNvPr>
          <p:cNvSpPr txBox="1"/>
          <p:nvPr/>
        </p:nvSpPr>
        <p:spPr>
          <a:xfrm>
            <a:off x="573975" y="188125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Transmisivita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85540FD-3867-4B01-BC1B-CF4BC2C4D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23778" y="2333380"/>
            <a:ext cx="6072222" cy="3960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2A2A3AA-06B7-4B2D-DB47-4C018E0A5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38" b="221"/>
          <a:stretch/>
        </p:blipFill>
        <p:spPr>
          <a:xfrm>
            <a:off x="6066389" y="2304802"/>
            <a:ext cx="6116122" cy="3960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4661CAA-532F-5A50-7F1B-9F9CE41A4762}"/>
              </a:ext>
            </a:extLst>
          </p:cNvPr>
          <p:cNvSpPr txBox="1"/>
          <p:nvPr/>
        </p:nvSpPr>
        <p:spPr>
          <a:xfrm>
            <a:off x="6174674" y="19274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b="1" dirty="0"/>
              <a:t>Hydraulická vodivost</a:t>
            </a:r>
          </a:p>
        </p:txBody>
      </p:sp>
    </p:spTree>
    <p:extLst>
      <p:ext uri="{BB962C8B-B14F-4D97-AF65-F5344CB8AC3E}">
        <p14:creationId xmlns:p14="http://schemas.microsoft.com/office/powerpoint/2010/main" val="2144797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467"/>
          </a:xfrm>
        </p:spPr>
        <p:txBody>
          <a:bodyPr>
            <a:normAutofit/>
          </a:bodyPr>
          <a:lstStyle/>
          <a:p>
            <a:r>
              <a:rPr lang="cs-CZ" dirty="0"/>
              <a:t>d) Proudění podzemních vod</a:t>
            </a:r>
            <a:endParaRPr lang="en-GB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9EABE0C-D109-F74D-DF76-4B8BFC27F129}"/>
              </a:ext>
            </a:extLst>
          </p:cNvPr>
          <p:cNvSpPr txBox="1"/>
          <p:nvPr/>
        </p:nvSpPr>
        <p:spPr>
          <a:xfrm>
            <a:off x="1831274" y="143346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Mapa izohyps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26EBBC-574D-69B2-C175-FCB105F0B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93" y="1935240"/>
            <a:ext cx="7285414" cy="475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55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467"/>
          </a:xfrm>
        </p:spPr>
        <p:txBody>
          <a:bodyPr>
            <a:normAutofit/>
          </a:bodyPr>
          <a:lstStyle/>
          <a:p>
            <a:r>
              <a:rPr lang="cs-CZ" dirty="0"/>
              <a:t>e) Chemismus podzemních vod</a:t>
            </a:r>
            <a:endParaRPr lang="en-GB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1762448-2C07-9148-FFFA-6D198C958EF9}"/>
              </a:ext>
            </a:extLst>
          </p:cNvPr>
          <p:cNvSpPr txBox="1"/>
          <p:nvPr/>
        </p:nvSpPr>
        <p:spPr>
          <a:xfrm>
            <a:off x="751114" y="129391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Izotopy a Piperův diagram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0825675-43FC-EA4A-CEAD-EBB115EC5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856" y="1112592"/>
            <a:ext cx="6019934" cy="5464629"/>
          </a:xfrm>
          <a:prstGeom prst="rect">
            <a:avLst/>
          </a:prstGeom>
        </p:spPr>
      </p:pic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A4D16BBF-F281-361E-ADE1-9247E852D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1782904"/>
              </p:ext>
            </p:extLst>
          </p:nvPr>
        </p:nvGraphicFramePr>
        <p:xfrm>
          <a:off x="126532" y="1875352"/>
          <a:ext cx="5759450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97965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467"/>
          </a:xfrm>
        </p:spPr>
        <p:txBody>
          <a:bodyPr>
            <a:normAutofit/>
          </a:bodyPr>
          <a:lstStyle/>
          <a:p>
            <a:r>
              <a:rPr lang="cs-CZ" dirty="0"/>
              <a:t>e) Chemismus podzemních vod</a:t>
            </a:r>
            <a:endParaRPr lang="en-GB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1762448-2C07-9148-FFFA-6D198C958EF9}"/>
              </a:ext>
            </a:extLst>
          </p:cNvPr>
          <p:cNvSpPr txBox="1"/>
          <p:nvPr/>
        </p:nvSpPr>
        <p:spPr>
          <a:xfrm>
            <a:off x="751114" y="129391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 err="1"/>
              <a:t>Durovův</a:t>
            </a:r>
            <a:r>
              <a:rPr lang="cs-CZ" sz="2000" b="1" dirty="0"/>
              <a:t> diagram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5E31040-829E-D3D0-C0A6-3DAE71FB5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43"/>
          <a:stretch/>
        </p:blipFill>
        <p:spPr>
          <a:xfrm>
            <a:off x="3472570" y="1246568"/>
            <a:ext cx="7968316" cy="561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18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467"/>
          </a:xfrm>
        </p:spPr>
        <p:txBody>
          <a:bodyPr>
            <a:normAutofit/>
          </a:bodyPr>
          <a:lstStyle/>
          <a:p>
            <a:r>
              <a:rPr lang="cs-CZ" dirty="0"/>
              <a:t>e) Chemismus podzemních vod</a:t>
            </a:r>
            <a:endParaRPr lang="en-GB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1762448-2C07-9148-FFFA-6D198C958EF9}"/>
              </a:ext>
            </a:extLst>
          </p:cNvPr>
          <p:cNvSpPr txBox="1"/>
          <p:nvPr/>
        </p:nvSpPr>
        <p:spPr>
          <a:xfrm>
            <a:off x="475343" y="204866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Hydrochemický typ 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FBECC3-C82D-8F8D-C39C-9253DA9AE6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14"/>
          <a:stretch/>
        </p:blipFill>
        <p:spPr>
          <a:xfrm>
            <a:off x="323850" y="2690087"/>
            <a:ext cx="5772150" cy="373974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D0532C3-42FE-C9C4-1DEE-EE462BCAA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4"/>
          <a:stretch/>
        </p:blipFill>
        <p:spPr>
          <a:xfrm>
            <a:off x="6168572" y="2682829"/>
            <a:ext cx="5772150" cy="373974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DC8DEC6-5CB5-6E8B-1BEE-5EDFEB59C35E}"/>
              </a:ext>
            </a:extLst>
          </p:cNvPr>
          <p:cNvSpPr txBox="1"/>
          <p:nvPr/>
        </p:nvSpPr>
        <p:spPr>
          <a:xfrm>
            <a:off x="6643915" y="204866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Mineralizace vod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757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D42B5929-E619-2D2B-D266-188EB8806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6875"/>
          </a:xfrm>
        </p:spPr>
        <p:txBody>
          <a:bodyPr>
            <a:normAutofit fontScale="90000"/>
          </a:bodyPr>
          <a:lstStyle/>
          <a:p>
            <a:r>
              <a:rPr lang="cs-CZ" dirty="0"/>
              <a:t>Koncepční hydrogeologický model</a:t>
            </a:r>
            <a:endParaRPr lang="en-GB" dirty="0"/>
          </a:p>
        </p:txBody>
      </p:sp>
      <p:pic>
        <p:nvPicPr>
          <p:cNvPr id="3" name="Obrázek 2" descr="Obsah obrázku text, mapa, snímek obrazovky&#10;&#10;Popis byl vytvořen automaticky">
            <a:extLst>
              <a:ext uri="{FF2B5EF4-FFF2-40B4-BE49-F238E27FC236}">
                <a16:creationId xmlns:a16="http://schemas.microsoft.com/office/drawing/2014/main" id="{C37F9A46-8037-7BE2-5597-E22EF56A8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17778" r="16173" b="2147"/>
          <a:stretch/>
        </p:blipFill>
        <p:spPr>
          <a:xfrm>
            <a:off x="3040743" y="1070482"/>
            <a:ext cx="8795658" cy="567866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672247B-499A-6571-D523-A3B0226F5CA9}"/>
              </a:ext>
            </a:extLst>
          </p:cNvPr>
          <p:cNvSpPr txBox="1"/>
          <p:nvPr/>
        </p:nvSpPr>
        <p:spPr>
          <a:xfrm>
            <a:off x="355599" y="1683657"/>
            <a:ext cx="237308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model ověřen úspěšnou kalibrací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/>
              <a:t>v průběhu kalibrace bývá běžně koncepční model zpřesňován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614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D42B5929-E619-2D2B-D266-188EB8806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157"/>
          </a:xfrm>
        </p:spPr>
        <p:txBody>
          <a:bodyPr/>
          <a:lstStyle/>
          <a:p>
            <a:r>
              <a:rPr lang="cs-CZ" dirty="0"/>
              <a:t>Numerický hydrogeologický model</a:t>
            </a:r>
            <a:endParaRPr lang="en-GB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5F0E4AF-9455-2097-7935-C4E0F969A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5" y="1362016"/>
            <a:ext cx="4424935" cy="535398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04EE578-E0E0-5748-8387-B5DE1E9F2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77" y="2132287"/>
            <a:ext cx="6619218" cy="407915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B6FF4C7-930D-1030-D9EC-F086FF4B6F62}"/>
              </a:ext>
            </a:extLst>
          </p:cNvPr>
          <p:cNvSpPr txBox="1"/>
          <p:nvPr/>
        </p:nvSpPr>
        <p:spPr>
          <a:xfrm>
            <a:off x="5769167" y="1633274"/>
            <a:ext cx="6096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>
                <a:highlight>
                  <a:srgbClr val="00FFFF"/>
                </a:highlight>
              </a:rPr>
              <a:t>Přítok podzemní vody do modelu 73 l/s</a:t>
            </a:r>
          </a:p>
        </p:txBody>
      </p:sp>
    </p:spTree>
    <p:extLst>
      <p:ext uri="{BB962C8B-B14F-4D97-AF65-F5344CB8AC3E}">
        <p14:creationId xmlns:p14="http://schemas.microsoft.com/office/powerpoint/2010/main" val="1924798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D42B5929-E619-2D2B-D266-188EB8806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157"/>
          </a:xfrm>
        </p:spPr>
        <p:txBody>
          <a:bodyPr/>
          <a:lstStyle/>
          <a:p>
            <a:r>
              <a:rPr lang="cs-CZ" dirty="0"/>
              <a:t>Numerický hydrogeologický model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4398596-CF41-07EB-EAB9-16675ECD6A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9" y="1234599"/>
            <a:ext cx="9049981" cy="532996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84E6ABD-42A5-0442-B27F-CD08FABB18A6}"/>
              </a:ext>
            </a:extLst>
          </p:cNvPr>
          <p:cNvSpPr txBox="1"/>
          <p:nvPr/>
        </p:nvSpPr>
        <p:spPr>
          <a:xfrm>
            <a:off x="593401" y="1480145"/>
            <a:ext cx="6096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Návrh čerpání podzemních vod (70 l/s)</a:t>
            </a:r>
          </a:p>
        </p:txBody>
      </p:sp>
    </p:spTree>
    <p:extLst>
      <p:ext uri="{BB962C8B-B14F-4D97-AF65-F5344CB8AC3E}">
        <p14:creationId xmlns:p14="http://schemas.microsoft.com/office/powerpoint/2010/main" val="1963087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D42B5929-E619-2D2B-D266-188EB8806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157"/>
          </a:xfrm>
        </p:spPr>
        <p:txBody>
          <a:bodyPr/>
          <a:lstStyle/>
          <a:p>
            <a:r>
              <a:rPr lang="cs-CZ" dirty="0"/>
              <a:t>Numerický hydrogeologický model</a:t>
            </a:r>
            <a:endParaRPr lang="en-GB" dirty="0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AAF06BBF-A9AA-A24E-5E90-3B214212A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982510"/>
              </p:ext>
            </p:extLst>
          </p:nvPr>
        </p:nvGraphicFramePr>
        <p:xfrm>
          <a:off x="486426" y="2260634"/>
          <a:ext cx="2420894" cy="1547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2406">
                  <a:extLst>
                    <a:ext uri="{9D8B030D-6E8A-4147-A177-3AD203B41FA5}">
                      <a16:colId xmlns:a16="http://schemas.microsoft.com/office/drawing/2014/main" val="3901406840"/>
                    </a:ext>
                  </a:extLst>
                </a:gridCol>
                <a:gridCol w="878488">
                  <a:extLst>
                    <a:ext uri="{9D8B030D-6E8A-4147-A177-3AD203B41FA5}">
                      <a16:colId xmlns:a16="http://schemas.microsoft.com/office/drawing/2014/main" val="320918030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 err="1">
                          <a:effectLst/>
                        </a:rPr>
                        <a:t>Pumping</a:t>
                      </a:r>
                      <a:r>
                        <a:rPr lang="cs-CZ" sz="1100" dirty="0">
                          <a:effectLst/>
                        </a:rPr>
                        <a:t> </a:t>
                      </a:r>
                      <a:r>
                        <a:rPr lang="cs-CZ" sz="1100" dirty="0" err="1">
                          <a:effectLst/>
                        </a:rPr>
                        <a:t>well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Flow rate (m</a:t>
                      </a:r>
                      <a:r>
                        <a:rPr lang="cs-CZ" sz="1100" baseline="30000">
                          <a:effectLst/>
                        </a:rPr>
                        <a:t>3</a:t>
                      </a:r>
                      <a:r>
                        <a:rPr lang="cs-CZ" sz="1100">
                          <a:effectLst/>
                        </a:rPr>
                        <a:t>/s)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328562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>
                          <a:effectLst/>
                        </a:rPr>
                        <a:t>PW 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1 260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494078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PW 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1 260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395587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>
                          <a:effectLst/>
                        </a:rPr>
                        <a:t>PW 3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960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916381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PW 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1 260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625571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PW 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1 260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273775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In </a:t>
                      </a:r>
                      <a:r>
                        <a:rPr lang="en-GB" sz="1100">
                          <a:effectLst/>
                        </a:rPr>
                        <a:t>total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>
                          <a:effectLst/>
                        </a:rPr>
                        <a:t>6 000 (72 l/s)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85253460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CD2E538F-AF4D-6961-2138-5783A8DD24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" b="9081"/>
          <a:stretch/>
        </p:blipFill>
        <p:spPr>
          <a:xfrm>
            <a:off x="3294076" y="2240062"/>
            <a:ext cx="8543925" cy="450199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97FE155-251B-05BE-4D50-CB373828445A}"/>
              </a:ext>
            </a:extLst>
          </p:cNvPr>
          <p:cNvSpPr txBox="1"/>
          <p:nvPr/>
        </p:nvSpPr>
        <p:spPr>
          <a:xfrm>
            <a:off x="593401" y="1480149"/>
            <a:ext cx="6096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Návrh čerpání podzemních vod (70 l/s)</a:t>
            </a:r>
          </a:p>
        </p:txBody>
      </p:sp>
    </p:spTree>
    <p:extLst>
      <p:ext uri="{BB962C8B-B14F-4D97-AF65-F5344CB8AC3E}">
        <p14:creationId xmlns:p14="http://schemas.microsoft.com/office/powerpoint/2010/main" val="2784473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D42B5929-E619-2D2B-D266-188EB8806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157"/>
          </a:xfrm>
        </p:spPr>
        <p:txBody>
          <a:bodyPr/>
          <a:lstStyle/>
          <a:p>
            <a:r>
              <a:rPr lang="cs-CZ" dirty="0"/>
              <a:t>Numerický hydrogeologický model</a:t>
            </a:r>
            <a:endParaRPr lang="en-GB" dirty="0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AAF06BBF-A9AA-A24E-5E90-3B214212A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75851"/>
              </p:ext>
            </p:extLst>
          </p:nvPr>
        </p:nvGraphicFramePr>
        <p:xfrm>
          <a:off x="499552" y="2269377"/>
          <a:ext cx="2420894" cy="1547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2406">
                  <a:extLst>
                    <a:ext uri="{9D8B030D-6E8A-4147-A177-3AD203B41FA5}">
                      <a16:colId xmlns:a16="http://schemas.microsoft.com/office/drawing/2014/main" val="3901406840"/>
                    </a:ext>
                  </a:extLst>
                </a:gridCol>
                <a:gridCol w="878488">
                  <a:extLst>
                    <a:ext uri="{9D8B030D-6E8A-4147-A177-3AD203B41FA5}">
                      <a16:colId xmlns:a16="http://schemas.microsoft.com/office/drawing/2014/main" val="320918030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 err="1">
                          <a:effectLst/>
                        </a:rPr>
                        <a:t>Pumping</a:t>
                      </a:r>
                      <a:r>
                        <a:rPr lang="cs-CZ" sz="1100" dirty="0">
                          <a:effectLst/>
                        </a:rPr>
                        <a:t> </a:t>
                      </a:r>
                      <a:r>
                        <a:rPr lang="cs-CZ" sz="1100" dirty="0" err="1">
                          <a:effectLst/>
                        </a:rPr>
                        <a:t>well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 err="1">
                          <a:effectLst/>
                        </a:rPr>
                        <a:t>Flow</a:t>
                      </a:r>
                      <a:r>
                        <a:rPr lang="cs-CZ" sz="1100" dirty="0">
                          <a:effectLst/>
                        </a:rPr>
                        <a:t> </a:t>
                      </a:r>
                      <a:r>
                        <a:rPr lang="cs-CZ" sz="1100" dirty="0" err="1">
                          <a:effectLst/>
                        </a:rPr>
                        <a:t>rate</a:t>
                      </a:r>
                      <a:r>
                        <a:rPr lang="cs-CZ" sz="1100" dirty="0">
                          <a:effectLst/>
                        </a:rPr>
                        <a:t> (m</a:t>
                      </a:r>
                      <a:r>
                        <a:rPr lang="cs-CZ" sz="1100" baseline="30000" dirty="0">
                          <a:effectLst/>
                        </a:rPr>
                        <a:t>3</a:t>
                      </a:r>
                      <a:r>
                        <a:rPr lang="cs-CZ" sz="1100" dirty="0">
                          <a:effectLst/>
                        </a:rPr>
                        <a:t>/s)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328562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>
                          <a:effectLst/>
                        </a:rPr>
                        <a:t>PW 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1 260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494078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>
                          <a:effectLst/>
                        </a:rPr>
                        <a:t>PW 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1 260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395587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>
                          <a:effectLst/>
                        </a:rPr>
                        <a:t>PW 3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960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916381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>
                          <a:effectLst/>
                        </a:rPr>
                        <a:t>PW 4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1 260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625571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>
                          <a:effectLst/>
                        </a:rPr>
                        <a:t>PW 5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>
                          <a:effectLst/>
                        </a:rPr>
                        <a:t>1 260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273775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>
                          <a:effectLst/>
                        </a:rPr>
                        <a:t>In </a:t>
                      </a:r>
                      <a:r>
                        <a:rPr lang="en-GB" sz="1100" dirty="0">
                          <a:effectLst/>
                        </a:rPr>
                        <a:t>total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>
                          <a:effectLst/>
                        </a:rPr>
                        <a:t>6 000 (72 l/s)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85253460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5215A4D7-1E8B-7C74-23A0-5503B0E2A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434595"/>
              </p:ext>
            </p:extLst>
          </p:nvPr>
        </p:nvGraphicFramePr>
        <p:xfrm>
          <a:off x="499552" y="4671531"/>
          <a:ext cx="1955800" cy="13281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451384076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178403708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pumping well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drawdown (m)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933693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PW 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>
                          <a:effectLst/>
                        </a:rPr>
                        <a:t>12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165384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PW 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15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518942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>
                          <a:effectLst/>
                        </a:rPr>
                        <a:t>PW 3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15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2940951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PW 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16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201199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>
                          <a:effectLst/>
                        </a:rPr>
                        <a:t>PW 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cs-CZ" sz="1100" dirty="0">
                          <a:effectLst/>
                        </a:rPr>
                        <a:t>16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29744499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1FC0A763-6C42-A80B-6B4A-8E8948EE6058}"/>
              </a:ext>
            </a:extLst>
          </p:cNvPr>
          <p:cNvSpPr txBox="1"/>
          <p:nvPr/>
        </p:nvSpPr>
        <p:spPr>
          <a:xfrm>
            <a:off x="337286" y="4030012"/>
            <a:ext cx="261304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Drawdown in individual pumping wells after 50 years of exploitation (well losses not included)</a:t>
            </a:r>
            <a:endParaRPr lang="en-GB" sz="105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7877B63-C1BB-5A15-0D89-B21F02EFA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279" y="2864529"/>
            <a:ext cx="5760720" cy="31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A1C1954-8670-BF8C-5327-C7AA9A5F8C59}"/>
              </a:ext>
            </a:extLst>
          </p:cNvPr>
          <p:cNvSpPr txBox="1"/>
          <p:nvPr/>
        </p:nvSpPr>
        <p:spPr>
          <a:xfrm>
            <a:off x="3700258" y="2297918"/>
            <a:ext cx="6096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Hydraulic head evolution in pumping wells during 50 years of production 6 000 m</a:t>
            </a:r>
            <a:r>
              <a:rPr lang="en-GB" sz="1200" baseline="30000" dirty="0"/>
              <a:t>3</a:t>
            </a:r>
            <a:r>
              <a:rPr lang="en-GB" sz="1200" dirty="0"/>
              <a:t>/day (well losses not included)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9200980-5730-88FD-8982-7F2D370696FB}"/>
              </a:ext>
            </a:extLst>
          </p:cNvPr>
          <p:cNvSpPr txBox="1"/>
          <p:nvPr/>
        </p:nvSpPr>
        <p:spPr>
          <a:xfrm>
            <a:off x="593401" y="1475774"/>
            <a:ext cx="6096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Návrh čerpání podzemních vod (70 l/s)</a:t>
            </a:r>
          </a:p>
        </p:txBody>
      </p:sp>
    </p:spTree>
    <p:extLst>
      <p:ext uri="{BB962C8B-B14F-4D97-AF65-F5344CB8AC3E}">
        <p14:creationId xmlns:p14="http://schemas.microsoft.com/office/powerpoint/2010/main" val="2432846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5B033340-6319-A9BC-F4EC-E24C32458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"/>
          <a:stretch/>
        </p:blipFill>
        <p:spPr>
          <a:xfrm>
            <a:off x="4224652" y="1414962"/>
            <a:ext cx="4349781" cy="402807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033369" cy="765488"/>
          </a:xfrm>
        </p:spPr>
        <p:txBody>
          <a:bodyPr/>
          <a:lstStyle/>
          <a:p>
            <a:r>
              <a:rPr lang="cs-CZ" dirty="0"/>
              <a:t>Těžba nerostných surovin u obce Shinejinst </a:t>
            </a:r>
            <a:endParaRPr lang="en-GB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3A56DF8-A0F3-0537-A9C9-556FE898D2E2}"/>
              </a:ext>
            </a:extLst>
          </p:cNvPr>
          <p:cNvSpPr txBox="1"/>
          <p:nvPr/>
        </p:nvSpPr>
        <p:spPr>
          <a:xfrm>
            <a:off x="568789" y="1927171"/>
            <a:ext cx="40847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rozvoj těžby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potřeba vody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70C0"/>
                </a:solidFill>
              </a:rPr>
              <a:t>jediný zdroj podzemní voda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B99D23-9BF1-FF1E-D24E-186629C98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6" y="3909626"/>
            <a:ext cx="4326752" cy="28952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EBF975D-A341-42F2-D99C-666E5C5ED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463" y="3826438"/>
            <a:ext cx="3994081" cy="299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6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2F3F0-756F-6F85-E6BB-875774E1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1620"/>
          </a:xfrm>
        </p:spPr>
        <p:txBody>
          <a:bodyPr>
            <a:normAutofit fontScale="90000"/>
          </a:bodyPr>
          <a:lstStyle/>
          <a:p>
            <a:r>
              <a:rPr lang="cs-CZ" dirty="0"/>
              <a:t>Udržitelná vydatnost vodního zdroje</a:t>
            </a:r>
            <a:endParaRPr lang="en-GB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DB9EDA-4B9F-9255-2B57-77FB8CE1915F}"/>
              </a:ext>
            </a:extLst>
          </p:cNvPr>
          <p:cNvSpPr txBox="1"/>
          <p:nvPr/>
        </p:nvSpPr>
        <p:spPr>
          <a:xfrm>
            <a:off x="437536" y="1348429"/>
            <a:ext cx="544732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b="1" dirty="0"/>
              <a:t>Nejistoty v prognóze vývoje hladin při odběru 70 l/s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Ustálený přítok podzemní vody do modelu 73 l/s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Je však zvodeň v ustáleném režimu?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Dochází vůbec k doplňování PV?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Fosilní vody, neustálený stav?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E5AA440-7839-1EC0-7D71-AB22EFA85F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25" y="1044137"/>
            <a:ext cx="3242916" cy="228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3392553-F468-EDC4-9860-A3FEFFA1EF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70"/>
          <a:stretch/>
        </p:blipFill>
        <p:spPr>
          <a:xfrm>
            <a:off x="5747654" y="3473380"/>
            <a:ext cx="5435879" cy="336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74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2F3F0-756F-6F85-E6BB-875774E1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Udržitelná vydatnost vodního zdroje</a:t>
            </a:r>
            <a:endParaRPr lang="en-GB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2DBFFD6-0314-2D2F-F9B4-23178C34B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83" y="3541426"/>
            <a:ext cx="3968537" cy="3221024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AF4D1FF1-A11E-5E60-0855-47BEBB16FA7F}"/>
              </a:ext>
            </a:extLst>
          </p:cNvPr>
          <p:cNvGrpSpPr/>
          <p:nvPr/>
        </p:nvGrpSpPr>
        <p:grpSpPr>
          <a:xfrm>
            <a:off x="6657144" y="1339823"/>
            <a:ext cx="4835580" cy="5518177"/>
            <a:chOff x="6219245" y="1339823"/>
            <a:chExt cx="4835580" cy="5518177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9C3CB3DE-C03B-335F-C4FF-616BC8DAD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9245" y="1339823"/>
              <a:ext cx="4835580" cy="5518177"/>
            </a:xfrm>
            <a:prstGeom prst="rect">
              <a:avLst/>
            </a:prstGeom>
          </p:spPr>
        </p:pic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CC8A4E96-A371-CCCA-3176-8923F53A9251}"/>
                </a:ext>
              </a:extLst>
            </p:cNvPr>
            <p:cNvSpPr/>
            <p:nvPr/>
          </p:nvSpPr>
          <p:spPr>
            <a:xfrm>
              <a:off x="7888021" y="5025060"/>
              <a:ext cx="310634" cy="25375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500"/>
                </a:lnSpc>
              </a:pPr>
              <a:endParaRPr lang="en-GB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486B398D-82AC-72A0-81FF-7023DB25B400}"/>
                </a:ext>
              </a:extLst>
            </p:cNvPr>
            <p:cNvSpPr txBox="1"/>
            <p:nvPr/>
          </p:nvSpPr>
          <p:spPr>
            <a:xfrm>
              <a:off x="7817597" y="5089757"/>
              <a:ext cx="460481" cy="168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500"/>
                </a:lnSpc>
              </a:pPr>
              <a:r>
                <a:rPr lang="cs-CZ" sz="800" b="1" dirty="0" err="1"/>
                <a:t>Shinj</a:t>
              </a:r>
              <a:r>
                <a:rPr lang="cs-CZ" sz="800" b="1" dirty="0"/>
                <a:t>.</a:t>
              </a:r>
              <a:endParaRPr lang="en-GB" sz="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DB9EDA-4B9F-9255-2B57-77FB8CE1915F}"/>
              </a:ext>
            </a:extLst>
          </p:cNvPr>
          <p:cNvSpPr txBox="1"/>
          <p:nvPr/>
        </p:nvSpPr>
        <p:spPr>
          <a:xfrm>
            <a:off x="422448" y="1638789"/>
            <a:ext cx="6153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b="1" dirty="0"/>
              <a:t>Doplňování PV – fosilní vody, neustálený stav?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err="1"/>
              <a:t>pluvial</a:t>
            </a:r>
            <a:r>
              <a:rPr lang="cs-CZ" dirty="0"/>
              <a:t> period – chladné období – pozdní pleistocén/časný Holocén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fosilní gradienty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pozdější období – srážky o nízké intenzitě - výpar</a:t>
            </a:r>
          </a:p>
        </p:txBody>
      </p:sp>
    </p:spTree>
    <p:extLst>
      <p:ext uri="{BB962C8B-B14F-4D97-AF65-F5344CB8AC3E}">
        <p14:creationId xmlns:p14="http://schemas.microsoft.com/office/powerpoint/2010/main" val="4220428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15B9E-486D-12DF-922A-3A90FA582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48" y="348696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Jak odhadnout vývoj čerpané zvodně s fosilními hydraulickými gradienty?</a:t>
            </a:r>
            <a:endParaRPr lang="en-GB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91437F-DE3F-BCFF-60D8-0D48BC7E7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44" y="1971174"/>
            <a:ext cx="4713826" cy="4351338"/>
          </a:xfrm>
        </p:spPr>
        <p:txBody>
          <a:bodyPr>
            <a:normAutofit/>
          </a:bodyPr>
          <a:lstStyle/>
          <a:p>
            <a:r>
              <a:rPr lang="cs-CZ" sz="1800" dirty="0"/>
              <a:t>simulace celého povodí</a:t>
            </a:r>
          </a:p>
          <a:p>
            <a:r>
              <a:rPr lang="cs-CZ" sz="1800" dirty="0"/>
              <a:t>nebo simulace neustáleného proudění bez přítoku a s výchozím stavem dnešních hladin </a:t>
            </a:r>
            <a:r>
              <a:rPr lang="cs-CZ" sz="1800" dirty="0">
                <a:sym typeface="Wingdings" panose="05000000000000000000" pitchFamily="2" charset="2"/>
              </a:rPr>
              <a:t> podhodnocení, bezpečnější varianta</a:t>
            </a:r>
          </a:p>
          <a:p>
            <a:r>
              <a:rPr lang="cs-CZ" sz="1800" dirty="0">
                <a:sym typeface="Wingdings" panose="05000000000000000000" pitchFamily="2" charset="2"/>
              </a:rPr>
              <a:t>velký pórový objem kolektoru (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plocha modelu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408 km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průměrná efektivní mocnost zvodně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m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efektivní pórovitost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0.1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1×10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stovky let exploatace i bez doplňování podzemních vod</a:t>
            </a:r>
            <a:endParaRPr lang="en-GB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20EFF2-F54C-3220-111B-D2B851246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031" y="2549781"/>
            <a:ext cx="6374549" cy="377273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B08C25D-B840-2C4F-5008-DEAE8802AAC8}"/>
              </a:ext>
            </a:extLst>
          </p:cNvPr>
          <p:cNvSpPr txBox="1"/>
          <p:nvPr/>
        </p:nvSpPr>
        <p:spPr>
          <a:xfrm>
            <a:off x="5615830" y="2158116"/>
            <a:ext cx="6520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Streamlines representing groundwater flow towards pumping wells after 50 years of exploitation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85311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7A35A683-2C1E-0763-55C4-6A7FB2F4B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277" y="1621428"/>
            <a:ext cx="8474512" cy="50786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Lokalizace</a:t>
            </a:r>
            <a:endParaRPr lang="en-GB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F56F0B6-3B6A-B8AF-DA86-7B12032B77A6}"/>
              </a:ext>
            </a:extLst>
          </p:cNvPr>
          <p:cNvSpPr txBox="1"/>
          <p:nvPr/>
        </p:nvSpPr>
        <p:spPr>
          <a:xfrm>
            <a:off x="359506" y="1839946"/>
            <a:ext cx="3133970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100 km jižně od Shinejinst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endParaRPr lang="cs-CZ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uzavřená bezodtoká pánev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19 000 km2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700 až 2300 m n. m.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131586B5-0A46-5E3B-EDAA-48AB7067C1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6472534"/>
              </p:ext>
            </p:extLst>
          </p:nvPr>
        </p:nvGraphicFramePr>
        <p:xfrm>
          <a:off x="359506" y="2390399"/>
          <a:ext cx="2749900" cy="876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 prostředí balíčkovače" showAsIcon="1" r:id="rId3" imgW="1628737" imgH="519263" progId="Package">
                  <p:embed/>
                </p:oleObj>
              </mc:Choice>
              <mc:Fallback>
                <p:oleObj name="Objekt prostředí balíčkovače" showAsIcon="1" r:id="rId3" imgW="1628737" imgH="519263" progId="Package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131586B5-0A46-5E3B-EDAA-48AB7067C1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9506" y="2390399"/>
                        <a:ext cx="2749900" cy="876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5257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Lokalizace</a:t>
            </a:r>
            <a:endParaRPr lang="en-GB" dirty="0"/>
          </a:p>
        </p:txBody>
      </p:sp>
      <p:pic>
        <p:nvPicPr>
          <p:cNvPr id="7" name="Obrázek 6" descr="Obsah obrázku text, mapa, umění&#10;&#10;Popis byl vytvořen automaticky">
            <a:extLst>
              <a:ext uri="{FF2B5EF4-FFF2-40B4-BE49-F238E27FC236}">
                <a16:creationId xmlns:a16="http://schemas.microsoft.com/office/drawing/2014/main" id="{19B3FF9A-0CD7-993E-9FF7-8445071B0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75" y="271046"/>
            <a:ext cx="7352638" cy="6315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5C9F3F1C-82C0-3B83-D576-EC808E1D5482}"/>
              </a:ext>
            </a:extLst>
          </p:cNvPr>
          <p:cNvSpPr/>
          <p:nvPr/>
        </p:nvSpPr>
        <p:spPr>
          <a:xfrm>
            <a:off x="7979998" y="2625487"/>
            <a:ext cx="1509840" cy="1245244"/>
          </a:xfrm>
          <a:custGeom>
            <a:avLst/>
            <a:gdLst>
              <a:gd name="connsiteX0" fmla="*/ 200528 w 1286054"/>
              <a:gd name="connsiteY0" fmla="*/ 1415850 h 1450334"/>
              <a:gd name="connsiteX1" fmla="*/ 729918 w 1286054"/>
              <a:gd name="connsiteY1" fmla="*/ 1428975 h 1450334"/>
              <a:gd name="connsiteX2" fmla="*/ 1233057 w 1286054"/>
              <a:gd name="connsiteY2" fmla="*/ 1175218 h 1450334"/>
              <a:gd name="connsiteX3" fmla="*/ 1202431 w 1286054"/>
              <a:gd name="connsiteY3" fmla="*/ 680830 h 1450334"/>
              <a:gd name="connsiteX4" fmla="*/ 1114928 w 1286054"/>
              <a:gd name="connsiteY4" fmla="*/ 392072 h 1450334"/>
              <a:gd name="connsiteX5" fmla="*/ 1285558 w 1286054"/>
              <a:gd name="connsiteY5" fmla="*/ 33312 h 1450334"/>
              <a:gd name="connsiteX6" fmla="*/ 1132429 w 1286054"/>
              <a:gd name="connsiteY6" fmla="*/ 72688 h 1450334"/>
              <a:gd name="connsiteX7" fmla="*/ 379908 w 1286054"/>
              <a:gd name="connsiteY7" fmla="*/ 536451 h 1450334"/>
              <a:gd name="connsiteX8" fmla="*/ 51774 w 1286054"/>
              <a:gd name="connsiteY8" fmla="*/ 908336 h 1450334"/>
              <a:gd name="connsiteX9" fmla="*/ 16773 w 1286054"/>
              <a:gd name="connsiteY9" fmla="*/ 1249595 h 1450334"/>
              <a:gd name="connsiteX10" fmla="*/ 200528 w 1286054"/>
              <a:gd name="connsiteY10" fmla="*/ 1415850 h 1450334"/>
              <a:gd name="connsiteX0" fmla="*/ 200528 w 1289817"/>
              <a:gd name="connsiteY0" fmla="*/ 1387707 h 1422191"/>
              <a:gd name="connsiteX1" fmla="*/ 729918 w 1289817"/>
              <a:gd name="connsiteY1" fmla="*/ 1400832 h 1422191"/>
              <a:gd name="connsiteX2" fmla="*/ 1233057 w 1289817"/>
              <a:gd name="connsiteY2" fmla="*/ 1147075 h 1422191"/>
              <a:gd name="connsiteX3" fmla="*/ 1202431 w 1289817"/>
              <a:gd name="connsiteY3" fmla="*/ 652687 h 1422191"/>
              <a:gd name="connsiteX4" fmla="*/ 1114928 w 1289817"/>
              <a:gd name="connsiteY4" fmla="*/ 363929 h 1422191"/>
              <a:gd name="connsiteX5" fmla="*/ 1285558 w 1289817"/>
              <a:gd name="connsiteY5" fmla="*/ 5169 h 1422191"/>
              <a:gd name="connsiteX6" fmla="*/ 904923 w 1289817"/>
              <a:gd name="connsiteY6" fmla="*/ 175799 h 1422191"/>
              <a:gd name="connsiteX7" fmla="*/ 379908 w 1289817"/>
              <a:gd name="connsiteY7" fmla="*/ 508308 h 1422191"/>
              <a:gd name="connsiteX8" fmla="*/ 51774 w 1289817"/>
              <a:gd name="connsiteY8" fmla="*/ 880193 h 1422191"/>
              <a:gd name="connsiteX9" fmla="*/ 16773 w 1289817"/>
              <a:gd name="connsiteY9" fmla="*/ 1221452 h 1422191"/>
              <a:gd name="connsiteX10" fmla="*/ 200528 w 1289817"/>
              <a:gd name="connsiteY10" fmla="*/ 1387707 h 1422191"/>
              <a:gd name="connsiteX0" fmla="*/ 200528 w 1264898"/>
              <a:gd name="connsiteY0" fmla="*/ 1226892 h 1261376"/>
              <a:gd name="connsiteX1" fmla="*/ 729918 w 1264898"/>
              <a:gd name="connsiteY1" fmla="*/ 1240017 h 1261376"/>
              <a:gd name="connsiteX2" fmla="*/ 1233057 w 1264898"/>
              <a:gd name="connsiteY2" fmla="*/ 986260 h 1261376"/>
              <a:gd name="connsiteX3" fmla="*/ 1202431 w 1264898"/>
              <a:gd name="connsiteY3" fmla="*/ 491872 h 1261376"/>
              <a:gd name="connsiteX4" fmla="*/ 1114928 w 1264898"/>
              <a:gd name="connsiteY4" fmla="*/ 203114 h 1261376"/>
              <a:gd name="connsiteX5" fmla="*/ 1128054 w 1264898"/>
              <a:gd name="connsiteY5" fmla="*/ 71860 h 1261376"/>
              <a:gd name="connsiteX6" fmla="*/ 904923 w 1264898"/>
              <a:gd name="connsiteY6" fmla="*/ 14984 h 1261376"/>
              <a:gd name="connsiteX7" fmla="*/ 379908 w 1264898"/>
              <a:gd name="connsiteY7" fmla="*/ 347493 h 1261376"/>
              <a:gd name="connsiteX8" fmla="*/ 51774 w 1264898"/>
              <a:gd name="connsiteY8" fmla="*/ 719378 h 1261376"/>
              <a:gd name="connsiteX9" fmla="*/ 16773 w 1264898"/>
              <a:gd name="connsiteY9" fmla="*/ 1060637 h 1261376"/>
              <a:gd name="connsiteX10" fmla="*/ 200528 w 1264898"/>
              <a:gd name="connsiteY10" fmla="*/ 1226892 h 1261376"/>
              <a:gd name="connsiteX0" fmla="*/ 200528 w 1202431"/>
              <a:gd name="connsiteY0" fmla="*/ 1226892 h 1260100"/>
              <a:gd name="connsiteX1" fmla="*/ 729918 w 1202431"/>
              <a:gd name="connsiteY1" fmla="*/ 1240017 h 1260100"/>
              <a:gd name="connsiteX2" fmla="*/ 1114929 w 1202431"/>
              <a:gd name="connsiteY2" fmla="*/ 1003760 h 1260100"/>
              <a:gd name="connsiteX3" fmla="*/ 1202431 w 1202431"/>
              <a:gd name="connsiteY3" fmla="*/ 491872 h 1260100"/>
              <a:gd name="connsiteX4" fmla="*/ 1114928 w 1202431"/>
              <a:gd name="connsiteY4" fmla="*/ 203114 h 1260100"/>
              <a:gd name="connsiteX5" fmla="*/ 1128054 w 1202431"/>
              <a:gd name="connsiteY5" fmla="*/ 71860 h 1260100"/>
              <a:gd name="connsiteX6" fmla="*/ 904923 w 1202431"/>
              <a:gd name="connsiteY6" fmla="*/ 14984 h 1260100"/>
              <a:gd name="connsiteX7" fmla="*/ 379908 w 1202431"/>
              <a:gd name="connsiteY7" fmla="*/ 347493 h 1260100"/>
              <a:gd name="connsiteX8" fmla="*/ 51774 w 1202431"/>
              <a:gd name="connsiteY8" fmla="*/ 719378 h 1260100"/>
              <a:gd name="connsiteX9" fmla="*/ 16773 w 1202431"/>
              <a:gd name="connsiteY9" fmla="*/ 1060637 h 1260100"/>
              <a:gd name="connsiteX10" fmla="*/ 200528 w 1202431"/>
              <a:gd name="connsiteY10" fmla="*/ 1226892 h 1260100"/>
              <a:gd name="connsiteX0" fmla="*/ 200528 w 1142726"/>
              <a:gd name="connsiteY0" fmla="*/ 1226892 h 1260100"/>
              <a:gd name="connsiteX1" fmla="*/ 729918 w 1142726"/>
              <a:gd name="connsiteY1" fmla="*/ 1240017 h 1260100"/>
              <a:gd name="connsiteX2" fmla="*/ 1114929 w 1142726"/>
              <a:gd name="connsiteY2" fmla="*/ 1003760 h 1260100"/>
              <a:gd name="connsiteX3" fmla="*/ 1062427 w 1142726"/>
              <a:gd name="connsiteY3" fmla="*/ 561874 h 1260100"/>
              <a:gd name="connsiteX4" fmla="*/ 1114928 w 1142726"/>
              <a:gd name="connsiteY4" fmla="*/ 203114 h 1260100"/>
              <a:gd name="connsiteX5" fmla="*/ 1128054 w 1142726"/>
              <a:gd name="connsiteY5" fmla="*/ 71860 h 1260100"/>
              <a:gd name="connsiteX6" fmla="*/ 904923 w 1142726"/>
              <a:gd name="connsiteY6" fmla="*/ 14984 h 1260100"/>
              <a:gd name="connsiteX7" fmla="*/ 379908 w 1142726"/>
              <a:gd name="connsiteY7" fmla="*/ 347493 h 1260100"/>
              <a:gd name="connsiteX8" fmla="*/ 51774 w 1142726"/>
              <a:gd name="connsiteY8" fmla="*/ 719378 h 1260100"/>
              <a:gd name="connsiteX9" fmla="*/ 16773 w 1142726"/>
              <a:gd name="connsiteY9" fmla="*/ 1060637 h 1260100"/>
              <a:gd name="connsiteX10" fmla="*/ 200528 w 1142726"/>
              <a:gd name="connsiteY10" fmla="*/ 1226892 h 1260100"/>
              <a:gd name="connsiteX0" fmla="*/ 200528 w 1142726"/>
              <a:gd name="connsiteY0" fmla="*/ 1226892 h 1229256"/>
              <a:gd name="connsiteX1" fmla="*/ 712418 w 1142726"/>
              <a:gd name="connsiteY1" fmla="*/ 1148140 h 1229256"/>
              <a:gd name="connsiteX2" fmla="*/ 1114929 w 1142726"/>
              <a:gd name="connsiteY2" fmla="*/ 1003760 h 1229256"/>
              <a:gd name="connsiteX3" fmla="*/ 1062427 w 1142726"/>
              <a:gd name="connsiteY3" fmla="*/ 561874 h 1229256"/>
              <a:gd name="connsiteX4" fmla="*/ 1114928 w 1142726"/>
              <a:gd name="connsiteY4" fmla="*/ 203114 h 1229256"/>
              <a:gd name="connsiteX5" fmla="*/ 1128054 w 1142726"/>
              <a:gd name="connsiteY5" fmla="*/ 71860 h 1229256"/>
              <a:gd name="connsiteX6" fmla="*/ 904923 w 1142726"/>
              <a:gd name="connsiteY6" fmla="*/ 14984 h 1229256"/>
              <a:gd name="connsiteX7" fmla="*/ 379908 w 1142726"/>
              <a:gd name="connsiteY7" fmla="*/ 347493 h 1229256"/>
              <a:gd name="connsiteX8" fmla="*/ 51774 w 1142726"/>
              <a:gd name="connsiteY8" fmla="*/ 719378 h 1229256"/>
              <a:gd name="connsiteX9" fmla="*/ 16773 w 1142726"/>
              <a:gd name="connsiteY9" fmla="*/ 1060637 h 1229256"/>
              <a:gd name="connsiteX10" fmla="*/ 200528 w 1142726"/>
              <a:gd name="connsiteY10" fmla="*/ 1226892 h 1229256"/>
              <a:gd name="connsiteX0" fmla="*/ 232424 w 1143996"/>
              <a:gd name="connsiteY0" fmla="*/ 1152515 h 1165098"/>
              <a:gd name="connsiteX1" fmla="*/ 713688 w 1143996"/>
              <a:gd name="connsiteY1" fmla="*/ 1148140 h 1165098"/>
              <a:gd name="connsiteX2" fmla="*/ 1116199 w 1143996"/>
              <a:gd name="connsiteY2" fmla="*/ 1003760 h 1165098"/>
              <a:gd name="connsiteX3" fmla="*/ 1063697 w 1143996"/>
              <a:gd name="connsiteY3" fmla="*/ 561874 h 1165098"/>
              <a:gd name="connsiteX4" fmla="*/ 1116198 w 1143996"/>
              <a:gd name="connsiteY4" fmla="*/ 203114 h 1165098"/>
              <a:gd name="connsiteX5" fmla="*/ 1129324 w 1143996"/>
              <a:gd name="connsiteY5" fmla="*/ 71860 h 1165098"/>
              <a:gd name="connsiteX6" fmla="*/ 906193 w 1143996"/>
              <a:gd name="connsiteY6" fmla="*/ 14984 h 1165098"/>
              <a:gd name="connsiteX7" fmla="*/ 381178 w 1143996"/>
              <a:gd name="connsiteY7" fmla="*/ 347493 h 1165098"/>
              <a:gd name="connsiteX8" fmla="*/ 53044 w 1143996"/>
              <a:gd name="connsiteY8" fmla="*/ 719378 h 1165098"/>
              <a:gd name="connsiteX9" fmla="*/ 18043 w 1143996"/>
              <a:gd name="connsiteY9" fmla="*/ 1060637 h 1165098"/>
              <a:gd name="connsiteX10" fmla="*/ 232424 w 1143996"/>
              <a:gd name="connsiteY10" fmla="*/ 1152515 h 1165098"/>
              <a:gd name="connsiteX0" fmla="*/ 208441 w 1120013"/>
              <a:gd name="connsiteY0" fmla="*/ 1152515 h 1166192"/>
              <a:gd name="connsiteX1" fmla="*/ 689705 w 1120013"/>
              <a:gd name="connsiteY1" fmla="*/ 1148140 h 1166192"/>
              <a:gd name="connsiteX2" fmla="*/ 1092216 w 1120013"/>
              <a:gd name="connsiteY2" fmla="*/ 1003760 h 1166192"/>
              <a:gd name="connsiteX3" fmla="*/ 1039714 w 1120013"/>
              <a:gd name="connsiteY3" fmla="*/ 561874 h 1166192"/>
              <a:gd name="connsiteX4" fmla="*/ 1092215 w 1120013"/>
              <a:gd name="connsiteY4" fmla="*/ 203114 h 1166192"/>
              <a:gd name="connsiteX5" fmla="*/ 1105341 w 1120013"/>
              <a:gd name="connsiteY5" fmla="*/ 71860 h 1166192"/>
              <a:gd name="connsiteX6" fmla="*/ 882210 w 1120013"/>
              <a:gd name="connsiteY6" fmla="*/ 14984 h 1166192"/>
              <a:gd name="connsiteX7" fmla="*/ 357195 w 1120013"/>
              <a:gd name="connsiteY7" fmla="*/ 347493 h 1166192"/>
              <a:gd name="connsiteX8" fmla="*/ 29061 w 1120013"/>
              <a:gd name="connsiteY8" fmla="*/ 719378 h 1166192"/>
              <a:gd name="connsiteX9" fmla="*/ 46561 w 1120013"/>
              <a:gd name="connsiteY9" fmla="*/ 1043137 h 1166192"/>
              <a:gd name="connsiteX10" fmla="*/ 208441 w 1120013"/>
              <a:gd name="connsiteY10" fmla="*/ 1152515 h 1166192"/>
              <a:gd name="connsiteX0" fmla="*/ 208441 w 1109179"/>
              <a:gd name="connsiteY0" fmla="*/ 1157772 h 1171449"/>
              <a:gd name="connsiteX1" fmla="*/ 689705 w 1109179"/>
              <a:gd name="connsiteY1" fmla="*/ 1153397 h 1171449"/>
              <a:gd name="connsiteX2" fmla="*/ 1092216 w 1109179"/>
              <a:gd name="connsiteY2" fmla="*/ 1009017 h 1171449"/>
              <a:gd name="connsiteX3" fmla="*/ 1039714 w 1109179"/>
              <a:gd name="connsiteY3" fmla="*/ 567131 h 1171449"/>
              <a:gd name="connsiteX4" fmla="*/ 1092215 w 1109179"/>
              <a:gd name="connsiteY4" fmla="*/ 208371 h 1171449"/>
              <a:gd name="connsiteX5" fmla="*/ 1083465 w 1109179"/>
              <a:gd name="connsiteY5" fmla="*/ 55241 h 1171449"/>
              <a:gd name="connsiteX6" fmla="*/ 882210 w 1109179"/>
              <a:gd name="connsiteY6" fmla="*/ 20241 h 1171449"/>
              <a:gd name="connsiteX7" fmla="*/ 357195 w 1109179"/>
              <a:gd name="connsiteY7" fmla="*/ 352750 h 1171449"/>
              <a:gd name="connsiteX8" fmla="*/ 29061 w 1109179"/>
              <a:gd name="connsiteY8" fmla="*/ 724635 h 1171449"/>
              <a:gd name="connsiteX9" fmla="*/ 46561 w 1109179"/>
              <a:gd name="connsiteY9" fmla="*/ 1048394 h 1171449"/>
              <a:gd name="connsiteX10" fmla="*/ 208441 w 1109179"/>
              <a:gd name="connsiteY10" fmla="*/ 1157772 h 1171449"/>
              <a:gd name="connsiteX0" fmla="*/ 261842 w 1162580"/>
              <a:gd name="connsiteY0" fmla="*/ 1157772 h 1171449"/>
              <a:gd name="connsiteX1" fmla="*/ 743106 w 1162580"/>
              <a:gd name="connsiteY1" fmla="*/ 1153397 h 1171449"/>
              <a:gd name="connsiteX2" fmla="*/ 1145617 w 1162580"/>
              <a:gd name="connsiteY2" fmla="*/ 1009017 h 1171449"/>
              <a:gd name="connsiteX3" fmla="*/ 1093115 w 1162580"/>
              <a:gd name="connsiteY3" fmla="*/ 567131 h 1171449"/>
              <a:gd name="connsiteX4" fmla="*/ 1145616 w 1162580"/>
              <a:gd name="connsiteY4" fmla="*/ 208371 h 1171449"/>
              <a:gd name="connsiteX5" fmla="*/ 1136866 w 1162580"/>
              <a:gd name="connsiteY5" fmla="*/ 55241 h 1171449"/>
              <a:gd name="connsiteX6" fmla="*/ 935611 w 1162580"/>
              <a:gd name="connsiteY6" fmla="*/ 20241 h 1171449"/>
              <a:gd name="connsiteX7" fmla="*/ 410596 w 1162580"/>
              <a:gd name="connsiteY7" fmla="*/ 352750 h 1171449"/>
              <a:gd name="connsiteX8" fmla="*/ 82462 w 1162580"/>
              <a:gd name="connsiteY8" fmla="*/ 724635 h 1171449"/>
              <a:gd name="connsiteX9" fmla="*/ 9874 w 1162580"/>
              <a:gd name="connsiteY9" fmla="*/ 1048394 h 1171449"/>
              <a:gd name="connsiteX10" fmla="*/ 261842 w 1162580"/>
              <a:gd name="connsiteY10" fmla="*/ 1157772 h 1171449"/>
              <a:gd name="connsiteX0" fmla="*/ 261842 w 1162580"/>
              <a:gd name="connsiteY0" fmla="*/ 1258400 h 1260840"/>
              <a:gd name="connsiteX1" fmla="*/ 743106 w 1162580"/>
              <a:gd name="connsiteY1" fmla="*/ 1153397 h 1260840"/>
              <a:gd name="connsiteX2" fmla="*/ 1145617 w 1162580"/>
              <a:gd name="connsiteY2" fmla="*/ 1009017 h 1260840"/>
              <a:gd name="connsiteX3" fmla="*/ 1093115 w 1162580"/>
              <a:gd name="connsiteY3" fmla="*/ 567131 h 1260840"/>
              <a:gd name="connsiteX4" fmla="*/ 1145616 w 1162580"/>
              <a:gd name="connsiteY4" fmla="*/ 208371 h 1260840"/>
              <a:gd name="connsiteX5" fmla="*/ 1136866 w 1162580"/>
              <a:gd name="connsiteY5" fmla="*/ 55241 h 1260840"/>
              <a:gd name="connsiteX6" fmla="*/ 935611 w 1162580"/>
              <a:gd name="connsiteY6" fmla="*/ 20241 h 1260840"/>
              <a:gd name="connsiteX7" fmla="*/ 410596 w 1162580"/>
              <a:gd name="connsiteY7" fmla="*/ 352750 h 1260840"/>
              <a:gd name="connsiteX8" fmla="*/ 82462 w 1162580"/>
              <a:gd name="connsiteY8" fmla="*/ 724635 h 1260840"/>
              <a:gd name="connsiteX9" fmla="*/ 9874 w 1162580"/>
              <a:gd name="connsiteY9" fmla="*/ 1048394 h 1260840"/>
              <a:gd name="connsiteX10" fmla="*/ 261842 w 1162580"/>
              <a:gd name="connsiteY10" fmla="*/ 1258400 h 1260840"/>
              <a:gd name="connsiteX0" fmla="*/ 261842 w 1351247"/>
              <a:gd name="connsiteY0" fmla="*/ 1258400 h 1260840"/>
              <a:gd name="connsiteX1" fmla="*/ 743106 w 1351247"/>
              <a:gd name="connsiteY1" fmla="*/ 1153397 h 1260840"/>
              <a:gd name="connsiteX2" fmla="*/ 1145617 w 1351247"/>
              <a:gd name="connsiteY2" fmla="*/ 1009017 h 1260840"/>
              <a:gd name="connsiteX3" fmla="*/ 1351247 w 1351247"/>
              <a:gd name="connsiteY3" fmla="*/ 431503 h 1260840"/>
              <a:gd name="connsiteX4" fmla="*/ 1145616 w 1351247"/>
              <a:gd name="connsiteY4" fmla="*/ 208371 h 1260840"/>
              <a:gd name="connsiteX5" fmla="*/ 1136866 w 1351247"/>
              <a:gd name="connsiteY5" fmla="*/ 55241 h 1260840"/>
              <a:gd name="connsiteX6" fmla="*/ 935611 w 1351247"/>
              <a:gd name="connsiteY6" fmla="*/ 20241 h 1260840"/>
              <a:gd name="connsiteX7" fmla="*/ 410596 w 1351247"/>
              <a:gd name="connsiteY7" fmla="*/ 352750 h 1260840"/>
              <a:gd name="connsiteX8" fmla="*/ 82462 w 1351247"/>
              <a:gd name="connsiteY8" fmla="*/ 724635 h 1260840"/>
              <a:gd name="connsiteX9" fmla="*/ 9874 w 1351247"/>
              <a:gd name="connsiteY9" fmla="*/ 1048394 h 1260840"/>
              <a:gd name="connsiteX10" fmla="*/ 261842 w 1351247"/>
              <a:gd name="connsiteY10" fmla="*/ 1258400 h 1260840"/>
              <a:gd name="connsiteX0" fmla="*/ 261842 w 1352929"/>
              <a:gd name="connsiteY0" fmla="*/ 1256662 h 1259102"/>
              <a:gd name="connsiteX1" fmla="*/ 743106 w 1352929"/>
              <a:gd name="connsiteY1" fmla="*/ 1151659 h 1259102"/>
              <a:gd name="connsiteX2" fmla="*/ 1145617 w 1352929"/>
              <a:gd name="connsiteY2" fmla="*/ 1007279 h 1259102"/>
              <a:gd name="connsiteX3" fmla="*/ 1351247 w 1352929"/>
              <a:gd name="connsiteY3" fmla="*/ 429765 h 1259102"/>
              <a:gd name="connsiteX4" fmla="*/ 1237494 w 1352929"/>
              <a:gd name="connsiteY4" fmla="*/ 145381 h 1259102"/>
              <a:gd name="connsiteX5" fmla="*/ 1136866 w 1352929"/>
              <a:gd name="connsiteY5" fmla="*/ 53503 h 1259102"/>
              <a:gd name="connsiteX6" fmla="*/ 935611 w 1352929"/>
              <a:gd name="connsiteY6" fmla="*/ 18503 h 1259102"/>
              <a:gd name="connsiteX7" fmla="*/ 410596 w 1352929"/>
              <a:gd name="connsiteY7" fmla="*/ 351012 h 1259102"/>
              <a:gd name="connsiteX8" fmla="*/ 82462 w 1352929"/>
              <a:gd name="connsiteY8" fmla="*/ 722897 h 1259102"/>
              <a:gd name="connsiteX9" fmla="*/ 9874 w 1352929"/>
              <a:gd name="connsiteY9" fmla="*/ 1046656 h 1259102"/>
              <a:gd name="connsiteX10" fmla="*/ 261842 w 1352929"/>
              <a:gd name="connsiteY10" fmla="*/ 1256662 h 1259102"/>
              <a:gd name="connsiteX0" fmla="*/ 261842 w 1357417"/>
              <a:gd name="connsiteY0" fmla="*/ 1256662 h 1260937"/>
              <a:gd name="connsiteX1" fmla="*/ 743106 w 1357417"/>
              <a:gd name="connsiteY1" fmla="*/ 1151659 h 1260937"/>
              <a:gd name="connsiteX2" fmla="*/ 1276871 w 1357417"/>
              <a:gd name="connsiteY2" fmla="*/ 740397 h 1260937"/>
              <a:gd name="connsiteX3" fmla="*/ 1351247 w 1357417"/>
              <a:gd name="connsiteY3" fmla="*/ 429765 h 1260937"/>
              <a:gd name="connsiteX4" fmla="*/ 1237494 w 1357417"/>
              <a:gd name="connsiteY4" fmla="*/ 145381 h 1260937"/>
              <a:gd name="connsiteX5" fmla="*/ 1136866 w 1357417"/>
              <a:gd name="connsiteY5" fmla="*/ 53503 h 1260937"/>
              <a:gd name="connsiteX6" fmla="*/ 935611 w 1357417"/>
              <a:gd name="connsiteY6" fmla="*/ 18503 h 1260937"/>
              <a:gd name="connsiteX7" fmla="*/ 410596 w 1357417"/>
              <a:gd name="connsiteY7" fmla="*/ 351012 h 1260937"/>
              <a:gd name="connsiteX8" fmla="*/ 82462 w 1357417"/>
              <a:gd name="connsiteY8" fmla="*/ 722897 h 1260937"/>
              <a:gd name="connsiteX9" fmla="*/ 9874 w 1357417"/>
              <a:gd name="connsiteY9" fmla="*/ 1046656 h 1260937"/>
              <a:gd name="connsiteX10" fmla="*/ 261842 w 1357417"/>
              <a:gd name="connsiteY10" fmla="*/ 1256662 h 1260937"/>
              <a:gd name="connsiteX0" fmla="*/ 261842 w 1513396"/>
              <a:gd name="connsiteY0" fmla="*/ 1256662 h 1260937"/>
              <a:gd name="connsiteX1" fmla="*/ 743106 w 1513396"/>
              <a:gd name="connsiteY1" fmla="*/ 1151659 h 1260937"/>
              <a:gd name="connsiteX2" fmla="*/ 1276871 w 1513396"/>
              <a:gd name="connsiteY2" fmla="*/ 740397 h 1260937"/>
              <a:gd name="connsiteX3" fmla="*/ 1513127 w 1513396"/>
              <a:gd name="connsiteY3" fmla="*/ 477891 h 1260937"/>
              <a:gd name="connsiteX4" fmla="*/ 1237494 w 1513396"/>
              <a:gd name="connsiteY4" fmla="*/ 145381 h 1260937"/>
              <a:gd name="connsiteX5" fmla="*/ 1136866 w 1513396"/>
              <a:gd name="connsiteY5" fmla="*/ 53503 h 1260937"/>
              <a:gd name="connsiteX6" fmla="*/ 935611 w 1513396"/>
              <a:gd name="connsiteY6" fmla="*/ 18503 h 1260937"/>
              <a:gd name="connsiteX7" fmla="*/ 410596 w 1513396"/>
              <a:gd name="connsiteY7" fmla="*/ 351012 h 1260937"/>
              <a:gd name="connsiteX8" fmla="*/ 82462 w 1513396"/>
              <a:gd name="connsiteY8" fmla="*/ 722897 h 1260937"/>
              <a:gd name="connsiteX9" fmla="*/ 9874 w 1513396"/>
              <a:gd name="connsiteY9" fmla="*/ 1046656 h 1260937"/>
              <a:gd name="connsiteX10" fmla="*/ 261842 w 1513396"/>
              <a:gd name="connsiteY10" fmla="*/ 1256662 h 1260937"/>
              <a:gd name="connsiteX0" fmla="*/ 261842 w 1513396"/>
              <a:gd name="connsiteY0" fmla="*/ 1204036 h 1208311"/>
              <a:gd name="connsiteX1" fmla="*/ 743106 w 1513396"/>
              <a:gd name="connsiteY1" fmla="*/ 1099033 h 1208311"/>
              <a:gd name="connsiteX2" fmla="*/ 1276871 w 1513396"/>
              <a:gd name="connsiteY2" fmla="*/ 687771 h 1208311"/>
              <a:gd name="connsiteX3" fmla="*/ 1513127 w 1513396"/>
              <a:gd name="connsiteY3" fmla="*/ 425265 h 1208311"/>
              <a:gd name="connsiteX4" fmla="*/ 1237494 w 1513396"/>
              <a:gd name="connsiteY4" fmla="*/ 92755 h 1208311"/>
              <a:gd name="connsiteX5" fmla="*/ 1136866 w 1513396"/>
              <a:gd name="connsiteY5" fmla="*/ 877 h 1208311"/>
              <a:gd name="connsiteX6" fmla="*/ 830608 w 1513396"/>
              <a:gd name="connsiteY6" fmla="*/ 62129 h 1208311"/>
              <a:gd name="connsiteX7" fmla="*/ 410596 w 1513396"/>
              <a:gd name="connsiteY7" fmla="*/ 298386 h 1208311"/>
              <a:gd name="connsiteX8" fmla="*/ 82462 w 1513396"/>
              <a:gd name="connsiteY8" fmla="*/ 670271 h 1208311"/>
              <a:gd name="connsiteX9" fmla="*/ 9874 w 1513396"/>
              <a:gd name="connsiteY9" fmla="*/ 994030 h 1208311"/>
              <a:gd name="connsiteX10" fmla="*/ 261842 w 1513396"/>
              <a:gd name="connsiteY10" fmla="*/ 1204036 h 1208311"/>
              <a:gd name="connsiteX0" fmla="*/ 261842 w 1513396"/>
              <a:gd name="connsiteY0" fmla="*/ 1163368 h 1167643"/>
              <a:gd name="connsiteX1" fmla="*/ 743106 w 1513396"/>
              <a:gd name="connsiteY1" fmla="*/ 1058365 h 1167643"/>
              <a:gd name="connsiteX2" fmla="*/ 1276871 w 1513396"/>
              <a:gd name="connsiteY2" fmla="*/ 647103 h 1167643"/>
              <a:gd name="connsiteX3" fmla="*/ 1513127 w 1513396"/>
              <a:gd name="connsiteY3" fmla="*/ 384597 h 1167643"/>
              <a:gd name="connsiteX4" fmla="*/ 1237494 w 1513396"/>
              <a:gd name="connsiteY4" fmla="*/ 52087 h 1167643"/>
              <a:gd name="connsiteX5" fmla="*/ 830608 w 1513396"/>
              <a:gd name="connsiteY5" fmla="*/ 21461 h 1167643"/>
              <a:gd name="connsiteX6" fmla="*/ 410596 w 1513396"/>
              <a:gd name="connsiteY6" fmla="*/ 257718 h 1167643"/>
              <a:gd name="connsiteX7" fmla="*/ 82462 w 1513396"/>
              <a:gd name="connsiteY7" fmla="*/ 629603 h 1167643"/>
              <a:gd name="connsiteX8" fmla="*/ 9874 w 1513396"/>
              <a:gd name="connsiteY8" fmla="*/ 953362 h 1167643"/>
              <a:gd name="connsiteX9" fmla="*/ 261842 w 1513396"/>
              <a:gd name="connsiteY9" fmla="*/ 1163368 h 1167643"/>
              <a:gd name="connsiteX0" fmla="*/ 205852 w 1509907"/>
              <a:gd name="connsiteY0" fmla="*/ 1242120 h 1244091"/>
              <a:gd name="connsiteX1" fmla="*/ 739617 w 1509907"/>
              <a:gd name="connsiteY1" fmla="*/ 1058365 h 1244091"/>
              <a:gd name="connsiteX2" fmla="*/ 1273382 w 1509907"/>
              <a:gd name="connsiteY2" fmla="*/ 647103 h 1244091"/>
              <a:gd name="connsiteX3" fmla="*/ 1509638 w 1509907"/>
              <a:gd name="connsiteY3" fmla="*/ 384597 h 1244091"/>
              <a:gd name="connsiteX4" fmla="*/ 1234005 w 1509907"/>
              <a:gd name="connsiteY4" fmla="*/ 52087 h 1244091"/>
              <a:gd name="connsiteX5" fmla="*/ 827119 w 1509907"/>
              <a:gd name="connsiteY5" fmla="*/ 21461 h 1244091"/>
              <a:gd name="connsiteX6" fmla="*/ 407107 w 1509907"/>
              <a:gd name="connsiteY6" fmla="*/ 257718 h 1244091"/>
              <a:gd name="connsiteX7" fmla="*/ 78973 w 1509907"/>
              <a:gd name="connsiteY7" fmla="*/ 629603 h 1244091"/>
              <a:gd name="connsiteX8" fmla="*/ 6385 w 1509907"/>
              <a:gd name="connsiteY8" fmla="*/ 953362 h 1244091"/>
              <a:gd name="connsiteX9" fmla="*/ 205852 w 1509907"/>
              <a:gd name="connsiteY9" fmla="*/ 1242120 h 1244091"/>
              <a:gd name="connsiteX0" fmla="*/ 205852 w 1510010"/>
              <a:gd name="connsiteY0" fmla="*/ 1242120 h 1247375"/>
              <a:gd name="connsiteX1" fmla="*/ 533987 w 1510010"/>
              <a:gd name="connsiteY1" fmla="*/ 1102116 h 1247375"/>
              <a:gd name="connsiteX2" fmla="*/ 1273382 w 1510010"/>
              <a:gd name="connsiteY2" fmla="*/ 647103 h 1247375"/>
              <a:gd name="connsiteX3" fmla="*/ 1509638 w 1510010"/>
              <a:gd name="connsiteY3" fmla="*/ 384597 h 1247375"/>
              <a:gd name="connsiteX4" fmla="*/ 1234005 w 1510010"/>
              <a:gd name="connsiteY4" fmla="*/ 52087 h 1247375"/>
              <a:gd name="connsiteX5" fmla="*/ 827119 w 1510010"/>
              <a:gd name="connsiteY5" fmla="*/ 21461 h 1247375"/>
              <a:gd name="connsiteX6" fmla="*/ 407107 w 1510010"/>
              <a:gd name="connsiteY6" fmla="*/ 257718 h 1247375"/>
              <a:gd name="connsiteX7" fmla="*/ 78973 w 1510010"/>
              <a:gd name="connsiteY7" fmla="*/ 629603 h 1247375"/>
              <a:gd name="connsiteX8" fmla="*/ 6385 w 1510010"/>
              <a:gd name="connsiteY8" fmla="*/ 953362 h 1247375"/>
              <a:gd name="connsiteX9" fmla="*/ 205852 w 1510010"/>
              <a:gd name="connsiteY9" fmla="*/ 1242120 h 1247375"/>
              <a:gd name="connsiteX0" fmla="*/ 205852 w 1509840"/>
              <a:gd name="connsiteY0" fmla="*/ 1242120 h 1245244"/>
              <a:gd name="connsiteX1" fmla="*/ 533987 w 1509840"/>
              <a:gd name="connsiteY1" fmla="*/ 1102116 h 1245244"/>
              <a:gd name="connsiteX2" fmla="*/ 980247 w 1509840"/>
              <a:gd name="connsiteY2" fmla="*/ 1032113 h 1245244"/>
              <a:gd name="connsiteX3" fmla="*/ 1273382 w 1509840"/>
              <a:gd name="connsiteY3" fmla="*/ 647103 h 1245244"/>
              <a:gd name="connsiteX4" fmla="*/ 1509638 w 1509840"/>
              <a:gd name="connsiteY4" fmla="*/ 384597 h 1245244"/>
              <a:gd name="connsiteX5" fmla="*/ 1234005 w 1509840"/>
              <a:gd name="connsiteY5" fmla="*/ 52087 h 1245244"/>
              <a:gd name="connsiteX6" fmla="*/ 827119 w 1509840"/>
              <a:gd name="connsiteY6" fmla="*/ 21461 h 1245244"/>
              <a:gd name="connsiteX7" fmla="*/ 407107 w 1509840"/>
              <a:gd name="connsiteY7" fmla="*/ 257718 h 1245244"/>
              <a:gd name="connsiteX8" fmla="*/ 78973 w 1509840"/>
              <a:gd name="connsiteY8" fmla="*/ 629603 h 1245244"/>
              <a:gd name="connsiteX9" fmla="*/ 6385 w 1509840"/>
              <a:gd name="connsiteY9" fmla="*/ 953362 h 1245244"/>
              <a:gd name="connsiteX10" fmla="*/ 205852 w 1509840"/>
              <a:gd name="connsiteY10" fmla="*/ 1242120 h 124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09840" h="1245244">
                <a:moveTo>
                  <a:pt x="205852" y="1242120"/>
                </a:moveTo>
                <a:cubicBezTo>
                  <a:pt x="293786" y="1266912"/>
                  <a:pt x="404921" y="1137117"/>
                  <a:pt x="533987" y="1102116"/>
                </a:cubicBezTo>
                <a:cubicBezTo>
                  <a:pt x="663053" y="1067115"/>
                  <a:pt x="857015" y="1107948"/>
                  <a:pt x="980247" y="1032113"/>
                </a:cubicBezTo>
                <a:cubicBezTo>
                  <a:pt x="1103479" y="956278"/>
                  <a:pt x="1185150" y="755022"/>
                  <a:pt x="1273382" y="647103"/>
                </a:cubicBezTo>
                <a:cubicBezTo>
                  <a:pt x="1361614" y="539184"/>
                  <a:pt x="1516201" y="483766"/>
                  <a:pt x="1509638" y="384597"/>
                </a:cubicBezTo>
                <a:cubicBezTo>
                  <a:pt x="1503075" y="285428"/>
                  <a:pt x="1347758" y="112610"/>
                  <a:pt x="1234005" y="52087"/>
                </a:cubicBezTo>
                <a:cubicBezTo>
                  <a:pt x="1120252" y="-8436"/>
                  <a:pt x="964935" y="-12811"/>
                  <a:pt x="827119" y="21461"/>
                </a:cubicBezTo>
                <a:cubicBezTo>
                  <a:pt x="689303" y="55733"/>
                  <a:pt x="531798" y="156361"/>
                  <a:pt x="407107" y="257718"/>
                </a:cubicBezTo>
                <a:cubicBezTo>
                  <a:pt x="282416" y="359075"/>
                  <a:pt x="139495" y="510746"/>
                  <a:pt x="78973" y="629603"/>
                </a:cubicBezTo>
                <a:cubicBezTo>
                  <a:pt x="18450" y="748460"/>
                  <a:pt x="-14761" y="851276"/>
                  <a:pt x="6385" y="953362"/>
                </a:cubicBezTo>
                <a:cubicBezTo>
                  <a:pt x="27531" y="1055448"/>
                  <a:pt x="117918" y="1217328"/>
                  <a:pt x="205852" y="124212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641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5FD03794-8C8B-28F5-061C-D5EFD562A3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"/>
          <a:stretch/>
        </p:blipFill>
        <p:spPr>
          <a:xfrm>
            <a:off x="7573785" y="207429"/>
            <a:ext cx="4349781" cy="402807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4898"/>
          </a:xfrm>
        </p:spPr>
        <p:txBody>
          <a:bodyPr>
            <a:normAutofit fontScale="90000"/>
          </a:bodyPr>
          <a:lstStyle/>
          <a:p>
            <a:r>
              <a:rPr lang="cs-CZ" dirty="0"/>
              <a:t>Klima</a:t>
            </a:r>
            <a:endParaRPr lang="en-GB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850D4D0-B693-CBCE-BECF-64CB4F840458}"/>
              </a:ext>
            </a:extLst>
          </p:cNvPr>
          <p:cNvSpPr txBox="1"/>
          <p:nvPr/>
        </p:nvSpPr>
        <p:spPr>
          <a:xfrm>
            <a:off x="456297" y="1052766"/>
            <a:ext cx="5325007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studená aridní oblast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průměrná teplota 5 °C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průměrná měsíční teplota -22 až +17 °C (2011-2015)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srážky v Shinejinst 66 až 159 mm/rok (2011-2015)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odvodnění pánve pouze výparem (</a:t>
            </a:r>
            <a:r>
              <a:rPr lang="cs-CZ" dirty="0" err="1"/>
              <a:t>endroheic</a:t>
            </a:r>
            <a:r>
              <a:rPr lang="cs-CZ" dirty="0"/>
              <a:t> </a:t>
            </a:r>
            <a:r>
              <a:rPr lang="cs-CZ" dirty="0" err="1"/>
              <a:t>basin</a:t>
            </a:r>
            <a:r>
              <a:rPr lang="cs-CZ" dirty="0"/>
              <a:t>, </a:t>
            </a:r>
            <a:r>
              <a:rPr lang="cs-CZ" dirty="0" err="1"/>
              <a:t>closed</a:t>
            </a:r>
            <a:r>
              <a:rPr lang="cs-CZ" dirty="0"/>
              <a:t> </a:t>
            </a:r>
            <a:r>
              <a:rPr lang="cs-CZ" dirty="0" err="1"/>
              <a:t>basin</a:t>
            </a:r>
            <a:r>
              <a:rPr lang="cs-CZ" dirty="0"/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2ED132-36FF-C070-4619-414323000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516" y="3637830"/>
            <a:ext cx="5296061" cy="31786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805590D-8331-0B27-D217-1E2D04A8D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34" y="3988049"/>
            <a:ext cx="3014457" cy="200592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86CA141-D00C-CF4F-4316-FABAA2330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8877" y="3988049"/>
            <a:ext cx="3334728" cy="250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39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5775"/>
          </a:xfrm>
        </p:spPr>
        <p:txBody>
          <a:bodyPr>
            <a:normAutofit fontScale="90000"/>
          </a:bodyPr>
          <a:lstStyle/>
          <a:p>
            <a:r>
              <a:rPr lang="cs-CZ" dirty="0"/>
              <a:t>Geologie</a:t>
            </a:r>
            <a:endParaRPr lang="en-GB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524B721-4BA0-064E-14AF-8142546E3BA0}"/>
              </a:ext>
            </a:extLst>
          </p:cNvPr>
          <p:cNvSpPr txBox="1"/>
          <p:nvPr/>
        </p:nvSpPr>
        <p:spPr>
          <a:xfrm>
            <a:off x="366491" y="1195671"/>
            <a:ext cx="771791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sladkovodní svrchnokřídové sedimenty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fluviální a </a:t>
            </a:r>
            <a:r>
              <a:rPr lang="cs-CZ" dirty="0" err="1"/>
              <a:t>lakustrinní</a:t>
            </a:r>
            <a:r>
              <a:rPr lang="cs-CZ" dirty="0"/>
              <a:t> sedimenty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sedimenty řek a dočasných jezer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efektivní mocnost zvodně v centru pánve 40-130 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slepence, pískovce, prachovce, jílovce</a:t>
            </a:r>
          </a:p>
        </p:txBody>
      </p:sp>
      <p:pic>
        <p:nvPicPr>
          <p:cNvPr id="12" name="Obrázek 11" descr="Obsah obrázku text, mapa, snímek obrazovky&#10;&#10;Popis byl vytvořen automaticky">
            <a:extLst>
              <a:ext uri="{FF2B5EF4-FFF2-40B4-BE49-F238E27FC236}">
                <a16:creationId xmlns:a16="http://schemas.microsoft.com/office/drawing/2014/main" id="{9679B6D7-769D-6005-85D6-F453BD6B7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79" y="57149"/>
            <a:ext cx="5459667" cy="6858000"/>
          </a:xfrm>
          <a:prstGeom prst="rect">
            <a:avLst/>
          </a:prstGeom>
        </p:spPr>
      </p:pic>
      <p:sp>
        <p:nvSpPr>
          <p:cNvPr id="13" name="Ovál 12">
            <a:extLst>
              <a:ext uri="{FF2B5EF4-FFF2-40B4-BE49-F238E27FC236}">
                <a16:creationId xmlns:a16="http://schemas.microsoft.com/office/drawing/2014/main" id="{4DAFC9A2-ABB2-C70D-4B35-BB0755DB6023}"/>
              </a:ext>
            </a:extLst>
          </p:cNvPr>
          <p:cNvSpPr/>
          <p:nvPr/>
        </p:nvSpPr>
        <p:spPr>
          <a:xfrm>
            <a:off x="8682038" y="2924175"/>
            <a:ext cx="1014412" cy="723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9CD1EF-9A86-4943-255E-82BDAB143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10" y="3304856"/>
            <a:ext cx="4982885" cy="33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98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24F2CF7-6B0A-7850-B5DA-7A9EB583F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53" y="1481320"/>
            <a:ext cx="5760720" cy="50577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633E25E-0321-4E0D-01DF-41BEAF716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157"/>
          </a:xfrm>
        </p:spPr>
        <p:txBody>
          <a:bodyPr/>
          <a:lstStyle/>
          <a:p>
            <a:r>
              <a:rPr lang="cs-CZ" dirty="0"/>
              <a:t>Koncepční hydrogeologický model</a:t>
            </a:r>
            <a:endParaRPr lang="en-GB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AF4AC21-87B5-DE76-71B9-7E6A24D9CE6A}"/>
              </a:ext>
            </a:extLst>
          </p:cNvPr>
          <p:cNvSpPr txBox="1"/>
          <p:nvPr/>
        </p:nvSpPr>
        <p:spPr>
          <a:xfrm>
            <a:off x="585788" y="1596302"/>
            <a:ext cx="4668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/>
              <a:t>Klíčový krok při hodnocení jakékoliv lokality a v podstatě jakékoliv HG úlohy</a:t>
            </a:r>
          </a:p>
        </p:txBody>
      </p:sp>
    </p:spTree>
    <p:extLst>
      <p:ext uri="{BB962C8B-B14F-4D97-AF65-F5344CB8AC3E}">
        <p14:creationId xmlns:p14="http://schemas.microsoft.com/office/powerpoint/2010/main" val="2542856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467"/>
          </a:xfrm>
        </p:spPr>
        <p:txBody>
          <a:bodyPr/>
          <a:lstStyle/>
          <a:p>
            <a:r>
              <a:rPr lang="cs-CZ" dirty="0"/>
              <a:t>a) Hydrogeologická prozkoumanost</a:t>
            </a:r>
            <a:endParaRPr lang="en-GB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5B61005-0A57-1849-16FC-DF3FBDA67CC6}"/>
              </a:ext>
            </a:extLst>
          </p:cNvPr>
          <p:cNvSpPr txBox="1"/>
          <p:nvPr/>
        </p:nvSpPr>
        <p:spPr>
          <a:xfrm>
            <a:off x="529771" y="1659707"/>
            <a:ext cx="5515429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30 starých vrtů (1986-87) – hloubka 30-291 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20 nových vrtů – hloubka 125-300 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geofyzikální průzkum (VES – vertikální elektrické sondování)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hydrodynamický výzkum – </a:t>
            </a:r>
            <a:r>
              <a:rPr lang="cs-CZ" dirty="0" err="1"/>
              <a:t>čerp</a:t>
            </a:r>
            <a:r>
              <a:rPr lang="cs-CZ" dirty="0"/>
              <a:t>/stoup zk. – Cooper-Jacob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33 hodnot transmisivity (vč. odvození ze specifické kapacity vrtů)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31 hladin PV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30 vrtů – vzorkování – celkový chemismus a stabilní izotopy vody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F8AE6A-C399-9B13-FA1D-8B75570CD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643" y="1774126"/>
            <a:ext cx="5816904" cy="38338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A07B6D9-2C7D-62D9-50A0-4A2E5BCCF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40" t="12545" r="47042" b="41239"/>
          <a:stretch/>
        </p:blipFill>
        <p:spPr>
          <a:xfrm>
            <a:off x="2627159" y="4390386"/>
            <a:ext cx="1988456" cy="65680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F2FE247-6A50-7EC3-2B2C-5DEA84471034}"/>
              </a:ext>
            </a:extLst>
          </p:cNvPr>
          <p:cNvSpPr txBox="1"/>
          <p:nvPr/>
        </p:nvSpPr>
        <p:spPr>
          <a:xfrm>
            <a:off x="3309799" y="4961339"/>
            <a:ext cx="28370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Razack and Huntley (1991)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994744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53CE7-C824-D53E-5C1E-A06307A7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34" y="286373"/>
            <a:ext cx="10515600" cy="966165"/>
          </a:xfrm>
        </p:spPr>
        <p:txBody>
          <a:bodyPr>
            <a:normAutofit/>
          </a:bodyPr>
          <a:lstStyle/>
          <a:p>
            <a:r>
              <a:rPr lang="cs-CZ" dirty="0"/>
              <a:t>b) Hydrogeologická stavba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7C9285-A5CB-0569-F275-C066ED329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2"/>
          <a:stretch/>
        </p:blipFill>
        <p:spPr>
          <a:xfrm>
            <a:off x="29046" y="2972706"/>
            <a:ext cx="12192000" cy="21747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B235126-383D-ECB2-6D9F-1F407003E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8322"/>
            <a:ext cx="12192000" cy="217474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3C4BE35-01BD-4D59-92A7-CB470C6BFE85}"/>
              </a:ext>
            </a:extLst>
          </p:cNvPr>
          <p:cNvSpPr txBox="1"/>
          <p:nvPr/>
        </p:nvSpPr>
        <p:spPr>
          <a:xfrm>
            <a:off x="9196388" y="2465785"/>
            <a:ext cx="2862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highlight>
                  <a:srgbClr val="C0C0C0"/>
                </a:highlight>
              </a:rPr>
              <a:t>autor řezů: </a:t>
            </a:r>
            <a:r>
              <a:rPr lang="cs-CZ" sz="1400" b="1" dirty="0" err="1">
                <a:highlight>
                  <a:srgbClr val="C0C0C0"/>
                </a:highlight>
              </a:rPr>
              <a:t>dr</a:t>
            </a:r>
            <a:r>
              <a:rPr lang="cs-CZ" sz="1400" b="1" dirty="0">
                <a:highlight>
                  <a:srgbClr val="C0C0C0"/>
                </a:highlight>
              </a:rPr>
              <a:t>: V. </a:t>
            </a:r>
            <a:r>
              <a:rPr lang="cs-CZ" sz="1400" b="1" dirty="0" err="1">
                <a:highlight>
                  <a:srgbClr val="C0C0C0"/>
                </a:highlight>
              </a:rPr>
              <a:t>Fürych</a:t>
            </a:r>
            <a:r>
              <a:rPr lang="cs-CZ" sz="1400" b="1" dirty="0">
                <a:highlight>
                  <a:srgbClr val="C0C0C0"/>
                </a:highlight>
              </a:rPr>
              <a:t> (2016)</a:t>
            </a:r>
            <a:endParaRPr lang="en-GB" sz="1400" b="1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582085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628</Words>
  <Application>Microsoft Office PowerPoint</Application>
  <PresentationFormat>Širokoúhlá obrazovka</PresentationFormat>
  <Paragraphs>134</Paragraphs>
  <Slides>22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Open Sans</vt:lpstr>
      <vt:lpstr>Wingdings</vt:lpstr>
      <vt:lpstr>Motiv Office</vt:lpstr>
      <vt:lpstr>Balíček</vt:lpstr>
      <vt:lpstr>Vodní zdroje - případové studie II</vt:lpstr>
      <vt:lpstr>Těžba nerostných surovin u obce Shinejinst </vt:lpstr>
      <vt:lpstr>Lokalizace</vt:lpstr>
      <vt:lpstr>Lokalizace</vt:lpstr>
      <vt:lpstr>Klima</vt:lpstr>
      <vt:lpstr>Geologie</vt:lpstr>
      <vt:lpstr>Koncepční hydrogeologický model</vt:lpstr>
      <vt:lpstr>a) Hydrogeologická prozkoumanost</vt:lpstr>
      <vt:lpstr>b) Hydrogeologická stavba</vt:lpstr>
      <vt:lpstr>c) Hydrogeologické parametry</vt:lpstr>
      <vt:lpstr>d) Proudění podzemních vod</vt:lpstr>
      <vt:lpstr>e) Chemismus podzemních vod</vt:lpstr>
      <vt:lpstr>e) Chemismus podzemních vod</vt:lpstr>
      <vt:lpstr>e) Chemismus podzemních vod</vt:lpstr>
      <vt:lpstr>Koncepční hydrogeologický model</vt:lpstr>
      <vt:lpstr>Numerický hydrogeologický model</vt:lpstr>
      <vt:lpstr>Numerický hydrogeologický model</vt:lpstr>
      <vt:lpstr>Numerický hydrogeologický model</vt:lpstr>
      <vt:lpstr>Numerický hydrogeologický model</vt:lpstr>
      <vt:lpstr>Udržitelná vydatnost vodního zdroje</vt:lpstr>
      <vt:lpstr>Udržitelná vydatnost vodního zdroje</vt:lpstr>
      <vt:lpstr>Jak odhadnout vývoj čerpané zvodně s fosilními hydraulickými gradienty?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Vodní zdroje - případové studie II</dc:title>
  <dc:creator>Adam Říčka</dc:creator>
  <cp:lastModifiedBy>Adam Říčka</cp:lastModifiedBy>
  <cp:revision>40</cp:revision>
  <dcterms:created xsi:type="dcterms:W3CDTF">2024-04-08T10:58:54Z</dcterms:created>
  <dcterms:modified xsi:type="dcterms:W3CDTF">2024-06-12T10:21:43Z</dcterms:modified>
</cp:coreProperties>
</file>