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0"/>
  </p:notesMasterIdLst>
  <p:handoutMasterIdLst>
    <p:handoutMasterId r:id="rId61"/>
  </p:handoutMasterIdLst>
  <p:sldIdLst>
    <p:sldId id="257" r:id="rId5"/>
    <p:sldId id="278" r:id="rId6"/>
    <p:sldId id="258" r:id="rId7"/>
    <p:sldId id="298" r:id="rId8"/>
    <p:sldId id="351" r:id="rId9"/>
    <p:sldId id="352" r:id="rId10"/>
    <p:sldId id="353" r:id="rId11"/>
    <p:sldId id="354" r:id="rId12"/>
    <p:sldId id="356" r:id="rId13"/>
    <p:sldId id="355" r:id="rId14"/>
    <p:sldId id="357" r:id="rId15"/>
    <p:sldId id="358" r:id="rId16"/>
    <p:sldId id="359" r:id="rId17"/>
    <p:sldId id="336" r:id="rId18"/>
    <p:sldId id="304" r:id="rId19"/>
    <p:sldId id="380" r:id="rId20"/>
    <p:sldId id="340" r:id="rId21"/>
    <p:sldId id="341" r:id="rId22"/>
    <p:sldId id="337" r:id="rId23"/>
    <p:sldId id="338" r:id="rId24"/>
    <p:sldId id="339" r:id="rId25"/>
    <p:sldId id="342" r:id="rId26"/>
    <p:sldId id="343" r:id="rId27"/>
    <p:sldId id="308" r:id="rId28"/>
    <p:sldId id="373" r:id="rId29"/>
    <p:sldId id="374" r:id="rId30"/>
    <p:sldId id="376" r:id="rId31"/>
    <p:sldId id="375" r:id="rId32"/>
    <p:sldId id="360" r:id="rId33"/>
    <p:sldId id="350" r:id="rId34"/>
    <p:sldId id="361" r:id="rId35"/>
    <p:sldId id="362" r:id="rId36"/>
    <p:sldId id="392" r:id="rId37"/>
    <p:sldId id="389" r:id="rId38"/>
    <p:sldId id="363" r:id="rId39"/>
    <p:sldId id="364" r:id="rId40"/>
    <p:sldId id="365" r:id="rId41"/>
    <p:sldId id="393" r:id="rId42"/>
    <p:sldId id="390" r:id="rId43"/>
    <p:sldId id="366" r:id="rId44"/>
    <p:sldId id="391" r:id="rId45"/>
    <p:sldId id="372" r:id="rId46"/>
    <p:sldId id="367" r:id="rId47"/>
    <p:sldId id="381" r:id="rId48"/>
    <p:sldId id="383" r:id="rId49"/>
    <p:sldId id="368" r:id="rId50"/>
    <p:sldId id="369" r:id="rId51"/>
    <p:sldId id="382" r:id="rId52"/>
    <p:sldId id="370" r:id="rId53"/>
    <p:sldId id="371" r:id="rId54"/>
    <p:sldId id="387" r:id="rId55"/>
    <p:sldId id="384" r:id="rId56"/>
    <p:sldId id="386" r:id="rId57"/>
    <p:sldId id="388" r:id="rId58"/>
    <p:sldId id="385" r:id="rId59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64B4F"/>
    <a:srgbClr val="E9EDE9"/>
    <a:srgbClr val="8BA38E"/>
    <a:srgbClr val="F6F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521" autoAdjust="0"/>
  </p:normalViewPr>
  <p:slideViewPr>
    <p:cSldViewPr>
      <p:cViewPr varScale="1">
        <p:scale>
          <a:sx n="67" d="100"/>
          <a:sy n="67" d="100"/>
        </p:scale>
        <p:origin x="572" y="5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E007642-8E8A-46D9-9584-1BFDDD84F562}" type="datetime1">
              <a:rPr lang="cs-CZ" smtClean="0"/>
              <a:pPr algn="r" rtl="0"/>
              <a:t>14.03.2024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9C567D4A-04CB-4EDF-8FB1-342A02FC8EC5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EA424187-8591-4565-B703-51BF54BE01EE}" type="datetime1">
              <a:rPr lang="cs-CZ" smtClean="0"/>
              <a:pPr algn="r"/>
              <a:t>14.03.2024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2E61351F-DBB1-4664-ADA9-83BC7CB8848D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15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46633-4FE3-A26B-1F38-C2F186C8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FFFF8B6-3724-F191-AF03-9E4C5DF84A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1310627-1135-E3A0-41E7-69E0597A19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CB9ED15-CB30-52D4-7732-1E425D215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51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9164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52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0885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E95E1-759E-FE63-A5FE-204D27C4F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0416E1C-4C55-3F70-0C6F-130C2901D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1F9E7B5-8B7A-A634-D1F8-FF6092A74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F5302B1-F047-AD39-9489-B5A03081F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53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8337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4E2D8-CBCE-6AC7-A97D-F19532EB5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7720254-E304-602D-02D2-79AD9AA3B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B1AE9E-4A54-6E62-6964-A1CED6CA6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153782-AC86-F796-FA3D-21ACFCDF2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55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2361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D2062-0B5A-87CD-0210-B50704FC3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5EE7077-2148-A6EB-4762-F9AC8F0BA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446EA6B-4A08-C122-6931-77A227A75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C712F32-46E1-B8E1-3FC3-B19E48D7BF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886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068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9C00B-E557-417C-0749-C13D6AFFD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3FCAD80-3C38-AB17-407D-B83F0974A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AAE8AB-3FD5-0DB4-C5E0-DD8747546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CE57AD1-710A-000D-1EA7-977162643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7028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75683-51AE-653B-B0DB-883A4406D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0DB710F-C556-05C1-4472-0E1C725A4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44CDB3B-45A2-BE36-D0B3-28491D64BD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40A5F8B-9FB3-DF2D-C2DB-8AE893A0A8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6032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63368-8917-79B1-F69E-E9BC3AD17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A0FE8CE-418C-BDB6-815C-09025B07B3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FF9268C-FFB1-1A6D-FC5C-37B3A492B5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517633D-B194-05D0-2D2A-4166536E68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29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9195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3F97C-A0B8-B84E-FE6A-6B6B5F6FA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3FC8A67-50F4-1D61-5847-437683091A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BD6990B-AD49-504C-7370-1FCE3CFFA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59A96C1-3878-EAB5-7386-624D047417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35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441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177E-2C3D-A6DE-8012-8CF4A70E7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1EC03EF-D0F1-CE66-AB44-B39393FD6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44C8751-5157-11B5-5CA7-9387EC1F4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3DB25ED-D133-38C9-3893-2D3860CA68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42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1664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r"/>
            <a:fld id="{2E61351F-DBB1-4664-ADA9-83BC7CB8848D}" type="slidenum">
              <a:rPr lang="cs-CZ" smtClean="0"/>
              <a:pPr algn="r"/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27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172E964A-6B52-48D2-8B98-B5A8DE93DC00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3195B25-A597-4D2B-989D-796E1E4493E0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7EA7181-D737-42D9-B7C4-40C6C20C0519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8A2AD638-7413-43C7-B16C-B54D9AB4D45D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9533AFB-6193-4FDA-BE6D-B437F32E1AE6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ED8499BC-15F2-4CED-B34C-CFDE6D24B483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FBC89967-245D-4123-88DF-1F81FA77D1AE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C9F0CFB1-09DE-46FB-B372-42224D49FFA3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4537CBF1-CBFD-4E51-9F13-C415055D7975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fld id="{28053709-BBE3-4BFC-ADDD-4EC1B18330FF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ctr" rtl="0">
              <a:defRPr sz="11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 sz="1100"/>
            </a:lvl1pPr>
          </a:lstStyle>
          <a:p>
            <a:fld id="{81FEFA0A-2F20-4B60-98C6-5FFDA469AA1C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dirty="0"/>
              <a:t>Upravit styly předlohy textu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6BADB7FF-46C6-44E3-9782-67C362BDC44E}" type="datetime1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algn="r"/>
            <a:fld id="{81FEFA0A-2F20-4B60-98C6-5FFDA469AA1C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PRbHTvg-wU&amp;t=1s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b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cs-CZ" sz="6000" cap="all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Cvičení 2</a:t>
            </a:r>
            <a:endParaRPr lang="cs-CZ" cap="all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8EC8C616-1413-332D-FF00-8C0AF3C997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126709"/>
              </p:ext>
            </p:extLst>
          </p:nvPr>
        </p:nvGraphicFramePr>
        <p:xfrm>
          <a:off x="703352" y="5949280"/>
          <a:ext cx="10782119" cy="684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3238">
                  <a:extLst>
                    <a:ext uri="{9D8B030D-6E8A-4147-A177-3AD203B41FA5}">
                      <a16:colId xmlns:a16="http://schemas.microsoft.com/office/drawing/2014/main" val="2567351183"/>
                    </a:ext>
                  </a:extLst>
                </a:gridCol>
                <a:gridCol w="3288881">
                  <a:extLst>
                    <a:ext uri="{9D8B030D-6E8A-4147-A177-3AD203B41FA5}">
                      <a16:colId xmlns:a16="http://schemas.microsoft.com/office/drawing/2014/main" val="3693055620"/>
                    </a:ext>
                  </a:extLst>
                </a:gridCol>
              </a:tblGrid>
              <a:tr h="684607">
                <a:tc>
                  <a:txBody>
                    <a:bodyPr/>
                    <a:lstStyle/>
                    <a:p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JARO 2024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Pokročilá ložisková geologie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cap="all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Lenka Skřápková</a:t>
                      </a:r>
                    </a:p>
                  </a:txBody>
                  <a:tcPr marL="91416" marR="91416" marT="45708" marB="45708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831613"/>
                  </a:ext>
                </a:extLst>
              </a:tr>
            </a:tbl>
          </a:graphicData>
        </a:graphic>
      </p:graphicFrame>
      <p:pic>
        <p:nvPicPr>
          <p:cNvPr id="5" name="Obrázek 4" descr="Obsah obrázku černá, tma&#10;&#10;Popis byl vytvořen automaticky">
            <a:extLst>
              <a:ext uri="{FF2B5EF4-FFF2-40B4-BE49-F238E27FC236}">
                <a16:creationId xmlns:a16="http://schemas.microsoft.com/office/drawing/2014/main" id="{EDF7DF2A-0FF3-83BA-BCA8-ADBA388CB7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47" y="0"/>
            <a:ext cx="2790478" cy="115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64B3-CF48-5AF7-8BBB-042F79D7A6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38140-6986-F087-C3F7-213CC61E6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alkalická metasomatóza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C72835D4-45B2-56E4-9103-E7D8E9497EA6}"/>
              </a:ext>
            </a:extLst>
          </p:cNvPr>
          <p:cNvSpPr/>
          <p:nvPr/>
        </p:nvSpPr>
        <p:spPr>
          <a:xfrm>
            <a:off x="191294" y="3060256"/>
            <a:ext cx="2519344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(Na-Ca)-METASOMATÓZA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17D9F7FE-9433-5C2F-4A35-7CB36C939601}"/>
              </a:ext>
            </a:extLst>
          </p:cNvPr>
          <p:cNvSpPr/>
          <p:nvPr/>
        </p:nvSpPr>
        <p:spPr>
          <a:xfrm>
            <a:off x="2877839" y="2980938"/>
            <a:ext cx="1943494" cy="5904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 + K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±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Mg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 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B455519-F2DB-8592-7088-65B1FC8C21D5}"/>
              </a:ext>
            </a:extLst>
          </p:cNvPr>
          <p:cNvSpPr/>
          <p:nvPr/>
        </p:nvSpPr>
        <p:spPr>
          <a:xfrm>
            <a:off x="4988534" y="2952267"/>
            <a:ext cx="2231419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mafické-intermediální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CB2B89F8-79D5-93AD-7120-122A0946D04E}"/>
              </a:ext>
            </a:extLst>
          </p:cNvPr>
          <p:cNvSpPr/>
          <p:nvPr/>
        </p:nvSpPr>
        <p:spPr>
          <a:xfrm>
            <a:off x="7366101" y="2952267"/>
            <a:ext cx="4750763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Ca-plagioklas → Na-plagioklas ± skapolit, analcim</a:t>
            </a:r>
          </a:p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chlorit + amfibol ± epidot 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F7934AB5-A0BB-E220-D1F7-3DDBF1C733ED}"/>
              </a:ext>
            </a:extLst>
          </p:cNvPr>
          <p:cNvSpPr/>
          <p:nvPr/>
        </p:nvSpPr>
        <p:spPr>
          <a:xfrm>
            <a:off x="191294" y="1900485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Na-METASOMATÓZA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306671E-E0C3-0014-C038-E0D372843686}"/>
              </a:ext>
            </a:extLst>
          </p:cNvPr>
          <p:cNvSpPr/>
          <p:nvPr/>
        </p:nvSpPr>
        <p:spPr>
          <a:xfrm>
            <a:off x="2421465" y="1936499"/>
            <a:ext cx="1710849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 + K + Si→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729B89B3-762C-0ADB-2EC3-1FC822291041}"/>
              </a:ext>
            </a:extLst>
          </p:cNvPr>
          <p:cNvSpPr/>
          <p:nvPr/>
        </p:nvSpPr>
        <p:spPr>
          <a:xfrm>
            <a:off x="4274546" y="1936499"/>
            <a:ext cx="1099973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albitizace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0A2184F0-A34F-21A7-5917-CEB49BE8EAC8}"/>
              </a:ext>
            </a:extLst>
          </p:cNvPr>
          <p:cNvSpPr/>
          <p:nvPr/>
        </p:nvSpPr>
        <p:spPr>
          <a:xfrm>
            <a:off x="5518643" y="1936499"/>
            <a:ext cx="2303511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peraluminní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granitoidy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314D770-BED1-3560-B84E-AB831C98E708}"/>
              </a:ext>
            </a:extLst>
          </p:cNvPr>
          <p:cNvSpPr/>
          <p:nvPr/>
        </p:nvSpPr>
        <p:spPr>
          <a:xfrm>
            <a:off x="7966278" y="1936499"/>
            <a:ext cx="377943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plagioklas + K-živec → albit + muskovit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D13C06DE-F268-FF1E-BD92-5AB797C26B5E}"/>
              </a:ext>
            </a:extLst>
          </p:cNvPr>
          <p:cNvSpPr/>
          <p:nvPr/>
        </p:nvSpPr>
        <p:spPr>
          <a:xfrm>
            <a:off x="196100" y="4435943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Ca-METASOMATÓZA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CCBB39C2-0B44-15A9-BED7-D8250988F56C}"/>
              </a:ext>
            </a:extLst>
          </p:cNvPr>
          <p:cNvSpPr/>
          <p:nvPr/>
        </p:nvSpPr>
        <p:spPr>
          <a:xfrm>
            <a:off x="6457670" y="4232472"/>
            <a:ext cx="4319355" cy="8388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Ca-plagioklas +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epidot</a:t>
            </a:r>
          </a:p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alkalické živce → zeolity</a:t>
            </a:r>
          </a:p>
          <a:p>
            <a:pPr algn="ctr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anortit + Ca + H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→ grosulár + H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B4436C99-D41C-0751-6C81-B9E4AE7FE849}"/>
              </a:ext>
            </a:extLst>
          </p:cNvPr>
          <p:cNvSpPr/>
          <p:nvPr/>
        </p:nvSpPr>
        <p:spPr>
          <a:xfrm>
            <a:off x="4512248" y="4471936"/>
            <a:ext cx="1802938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 horniny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1BA6257B-DAC7-680C-4D03-90ED420FDDA3}"/>
              </a:ext>
            </a:extLst>
          </p:cNvPr>
          <p:cNvSpPr/>
          <p:nvPr/>
        </p:nvSpPr>
        <p:spPr>
          <a:xfrm>
            <a:off x="2426270" y="4471936"/>
            <a:ext cx="1943494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 + K + Na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F125710D-2CAA-6B9D-607A-171517A0A8AD}"/>
              </a:ext>
            </a:extLst>
          </p:cNvPr>
          <p:cNvSpPr/>
          <p:nvPr/>
        </p:nvSpPr>
        <p:spPr>
          <a:xfrm>
            <a:off x="262440" y="5739899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K-METASOMATÓZA</a:t>
            </a: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30988AA3-E564-0A9D-36B3-4E53795B23A5}"/>
              </a:ext>
            </a:extLst>
          </p:cNvPr>
          <p:cNvSpPr/>
          <p:nvPr/>
        </p:nvSpPr>
        <p:spPr>
          <a:xfrm>
            <a:off x="2483073" y="5775892"/>
            <a:ext cx="2591325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+ Ca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 ±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O, Si, </a:t>
            </a:r>
            <a:r>
              <a:rPr lang="cs-CZ" sz="1799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Rb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8C123886-A8EF-E6F8-1058-7811E6A29939}"/>
              </a:ext>
            </a:extLst>
          </p:cNvPr>
          <p:cNvSpPr/>
          <p:nvPr/>
        </p:nvSpPr>
        <p:spPr>
          <a:xfrm>
            <a:off x="5207343" y="5631949"/>
            <a:ext cx="2229906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K-bohaté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ADF4F1C9-E294-B0D2-6356-B6FE493263FF}"/>
              </a:ext>
            </a:extLst>
          </p:cNvPr>
          <p:cNvSpPr/>
          <p:nvPr/>
        </p:nvSpPr>
        <p:spPr>
          <a:xfrm>
            <a:off x="7570193" y="5459181"/>
            <a:ext cx="4355348" cy="9933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(amfibol/pyroxen) → biotit</a:t>
            </a:r>
          </a:p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plagioklas → K-živec (adulár) + muskovit</a:t>
            </a:r>
          </a:p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smektit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illit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D8C29433-4423-1715-B9C2-964A09AF7620}"/>
              </a:ext>
            </a:extLst>
          </p:cNvPr>
          <p:cNvCxnSpPr>
            <a:cxnSpLocks/>
            <a:stCxn id="8" idx="1"/>
            <a:endCxn id="7" idx="3"/>
          </p:cNvCxnSpPr>
          <p:nvPr/>
        </p:nvCxnSpPr>
        <p:spPr>
          <a:xfrm flipH="1" flipV="1">
            <a:off x="2278982" y="2116452"/>
            <a:ext cx="142483" cy="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177F15A6-73E5-8224-BDDA-8B85C90B8274}"/>
              </a:ext>
            </a:extLst>
          </p:cNvPr>
          <p:cNvCxnSpPr>
            <a:cxnSpLocks/>
            <a:stCxn id="4" idx="1"/>
            <a:endCxn id="3" idx="3"/>
          </p:cNvCxnSpPr>
          <p:nvPr/>
        </p:nvCxnSpPr>
        <p:spPr>
          <a:xfrm flipH="1">
            <a:off x="2710638" y="3276183"/>
            <a:ext cx="167201" cy="4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24FC8FDB-E25B-2032-4A5D-D363B8D9474B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2283788" y="4651910"/>
            <a:ext cx="142483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47D99EA9-73AA-9270-0204-DB6EA0AEDFB0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>
            <a:off x="2350129" y="5955865"/>
            <a:ext cx="132944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2E2E176A-18CB-D481-A238-33F89E92B658}"/>
              </a:ext>
            </a:extLst>
          </p:cNvPr>
          <p:cNvCxnSpPr>
            <a:cxnSpLocks/>
            <a:stCxn id="11" idx="1"/>
            <a:endCxn id="10" idx="3"/>
          </p:cNvCxnSpPr>
          <p:nvPr/>
        </p:nvCxnSpPr>
        <p:spPr>
          <a:xfrm flipH="1">
            <a:off x="7822155" y="2116452"/>
            <a:ext cx="144123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240713C-27D4-262E-FF3F-D52CCCEA1D10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4132315" y="2116452"/>
            <a:ext cx="142232" cy="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87182123-8663-344C-067D-3DB409EE2E32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5374520" y="2116452"/>
            <a:ext cx="144123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A8BE8E04-F078-14F9-C4A9-B6A9B8E666C4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flipH="1">
            <a:off x="4821333" y="3276183"/>
            <a:ext cx="167201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10AF07C2-4E5E-E6DD-5F1A-5E3839FDC4C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7219953" y="3276183"/>
            <a:ext cx="146149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03BF257A-2FA8-1B2F-5D9D-11B1B981A2FF}"/>
              </a:ext>
            </a:extLst>
          </p:cNvPr>
          <p:cNvCxnSpPr>
            <a:cxnSpLocks/>
            <a:stCxn id="14" idx="3"/>
            <a:endCxn id="13" idx="1"/>
          </p:cNvCxnSpPr>
          <p:nvPr/>
        </p:nvCxnSpPr>
        <p:spPr>
          <a:xfrm>
            <a:off x="6315187" y="4651889"/>
            <a:ext cx="142484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10DD1186-4778-FAFC-795F-CFE2B2675851}"/>
              </a:ext>
            </a:extLst>
          </p:cNvPr>
          <p:cNvCxnSpPr>
            <a:cxnSpLocks/>
            <a:stCxn id="15" idx="3"/>
            <a:endCxn id="14" idx="1"/>
          </p:cNvCxnSpPr>
          <p:nvPr/>
        </p:nvCxnSpPr>
        <p:spPr>
          <a:xfrm flipV="1">
            <a:off x="4369765" y="4651889"/>
            <a:ext cx="142484" cy="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6E2FBDF1-C8C4-F7C0-1516-84F55BC3D572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5074398" y="5955865"/>
            <a:ext cx="132944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4D0E143-2B46-C661-3DE8-2B3D7C533624}"/>
              </a:ext>
            </a:extLst>
          </p:cNvPr>
          <p:cNvCxnSpPr>
            <a:cxnSpLocks/>
            <a:stCxn id="19" idx="1"/>
            <a:endCxn id="18" idx="3"/>
          </p:cNvCxnSpPr>
          <p:nvPr/>
        </p:nvCxnSpPr>
        <p:spPr>
          <a:xfrm flipH="1">
            <a:off x="7437249" y="5955865"/>
            <a:ext cx="132944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434C7E3-060F-42BA-6D58-59F5E2AA7B8F}"/>
              </a:ext>
            </a:extLst>
          </p:cNvPr>
          <p:cNvSpPr txBox="1"/>
          <p:nvPr/>
        </p:nvSpPr>
        <p:spPr>
          <a:xfrm>
            <a:off x="5518643" y="1465953"/>
            <a:ext cx="4320000" cy="3745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anchor="ctr">
            <a:spAutoFit/>
          </a:bodyPr>
          <a:lstStyle/>
          <a:p>
            <a:r>
              <a:rPr lang="cs-CZ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https://www.youtube.com/watch?v=AQFz6jFN1EY</a:t>
            </a:r>
          </a:p>
        </p:txBody>
      </p: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520EF2F9-86A5-24BA-4473-24346B8CBBFD}"/>
              </a:ext>
            </a:extLst>
          </p:cNvPr>
          <p:cNvGrpSpPr/>
          <p:nvPr/>
        </p:nvGrpSpPr>
        <p:grpSpPr>
          <a:xfrm>
            <a:off x="4821333" y="1647081"/>
            <a:ext cx="697310" cy="289418"/>
            <a:chOff x="4821333" y="1647081"/>
            <a:chExt cx="697310" cy="289418"/>
          </a:xfrm>
        </p:grpSpPr>
        <p:cxnSp>
          <p:nvCxnSpPr>
            <p:cNvPr id="36" name="Přímá spojnice se šipkou 35">
              <a:extLst>
                <a:ext uri="{FF2B5EF4-FFF2-40B4-BE49-F238E27FC236}">
                  <a16:creationId xmlns:a16="http://schemas.microsoft.com/office/drawing/2014/main" id="{B534D889-EF94-C1D7-6676-DE31C9FC19FF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4821333" y="1647081"/>
              <a:ext cx="697310" cy="6158"/>
            </a:xfrm>
            <a:prstGeom prst="straightConnector1">
              <a:avLst/>
            </a:prstGeom>
            <a:ln w="1905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Přímá spojnice 39">
              <a:extLst>
                <a:ext uri="{FF2B5EF4-FFF2-40B4-BE49-F238E27FC236}">
                  <a16:creationId xmlns:a16="http://schemas.microsoft.com/office/drawing/2014/main" id="{0D2C773E-DB72-F57A-6975-17A4FF6D46F3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4821333" y="1647081"/>
              <a:ext cx="3200" cy="289418"/>
            </a:xfrm>
            <a:prstGeom prst="line">
              <a:avLst/>
            </a:prstGeom>
            <a:ln w="190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39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2ACB5-9EAD-3353-5B4E-205BAF3D7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3CA44-C60E-5D5D-0B01-057381F4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H-metasomatóza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5254CBC4-3B36-DECF-ADF7-75AC6AAF4815}"/>
              </a:ext>
            </a:extLst>
          </p:cNvPr>
          <p:cNvSpPr/>
          <p:nvPr/>
        </p:nvSpPr>
        <p:spPr>
          <a:xfrm>
            <a:off x="4317398" y="1370595"/>
            <a:ext cx="3937253" cy="3265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+ K + Ca + Si → H ± H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+ CO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S + F  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ACD581EF-1908-B86A-383D-29780655A519}"/>
              </a:ext>
            </a:extLst>
          </p:cNvPr>
          <p:cNvSpPr/>
          <p:nvPr/>
        </p:nvSpPr>
        <p:spPr>
          <a:xfrm>
            <a:off x="191294" y="2607763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SERICITIZACE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54703893-9C08-12BE-639A-FE5ACF2A042B}"/>
              </a:ext>
            </a:extLst>
          </p:cNvPr>
          <p:cNvSpPr/>
          <p:nvPr/>
        </p:nvSpPr>
        <p:spPr>
          <a:xfrm>
            <a:off x="2407194" y="2499815"/>
            <a:ext cx="2303511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felsické-intermediální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2340FC4F-1A22-2C54-30A6-7970A835FCD7}"/>
              </a:ext>
            </a:extLst>
          </p:cNvPr>
          <p:cNvSpPr/>
          <p:nvPr/>
        </p:nvSpPr>
        <p:spPr>
          <a:xfrm>
            <a:off x="4851117" y="2499815"/>
            <a:ext cx="4492006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K-živec + plagioklas →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sericit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± jílové minerály</a:t>
            </a:r>
          </a:p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chlorit, epidot, sulfidy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37447D2-284E-D854-7E68-069CB9C66B30}"/>
              </a:ext>
            </a:extLst>
          </p:cNvPr>
          <p:cNvCxnSpPr>
            <a:cxnSpLocks/>
            <a:stCxn id="5" idx="1"/>
            <a:endCxn id="4" idx="3"/>
          </p:cNvCxnSpPr>
          <p:nvPr/>
        </p:nvCxnSpPr>
        <p:spPr>
          <a:xfrm flipH="1">
            <a:off x="2278982" y="2823730"/>
            <a:ext cx="128212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18C15F48-F754-9F15-4ABA-7EB1A6BAB728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 flipH="1">
            <a:off x="4710705" y="2823730"/>
            <a:ext cx="140412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6D176AFE-8A12-0DAD-61EF-C692BE8521EA}"/>
              </a:ext>
            </a:extLst>
          </p:cNvPr>
          <p:cNvSpPr/>
          <p:nvPr/>
        </p:nvSpPr>
        <p:spPr>
          <a:xfrm>
            <a:off x="439512" y="1302600"/>
            <a:ext cx="1583763" cy="4318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CHLORITIZACE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4CDE5274-D8C4-2D94-CC17-ED7D5C421293}"/>
              </a:ext>
            </a:extLst>
          </p:cNvPr>
          <p:cNvSpPr/>
          <p:nvPr/>
        </p:nvSpPr>
        <p:spPr>
          <a:xfrm>
            <a:off x="191294" y="3753851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GREISENIZACE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68B38C27-100E-4A97-18B8-F1FC6B231584}"/>
              </a:ext>
            </a:extLst>
          </p:cNvPr>
          <p:cNvSpPr/>
          <p:nvPr/>
        </p:nvSpPr>
        <p:spPr>
          <a:xfrm>
            <a:off x="4345549" y="3645902"/>
            <a:ext cx="2303511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felsické-peraluminické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D3CCBF52-8E18-01BB-CB05-63127F17B71E}"/>
              </a:ext>
            </a:extLst>
          </p:cNvPr>
          <p:cNvSpPr/>
          <p:nvPr/>
        </p:nvSpPr>
        <p:spPr>
          <a:xfrm>
            <a:off x="6777272" y="3645902"/>
            <a:ext cx="4995280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živce → F-slídy, topaz, fluorit</a:t>
            </a:r>
          </a:p>
          <a:p>
            <a:pPr algn="ctr" defTabSz="914126">
              <a:defRPr/>
            </a:pPr>
            <a:r>
              <a:rPr lang="cs-CZ" sz="1799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 minerály → Li-Fe-slídy, chlorit, sulfidy, oxidy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AAB46280-E0AE-6D37-0BF1-7D741936E012}"/>
              </a:ext>
            </a:extLst>
          </p:cNvPr>
          <p:cNvCxnSpPr>
            <a:cxnSpLocks/>
            <a:stCxn id="11" idx="1"/>
            <a:endCxn id="15" idx="3"/>
          </p:cNvCxnSpPr>
          <p:nvPr/>
        </p:nvCxnSpPr>
        <p:spPr>
          <a:xfrm flipH="1" flipV="1">
            <a:off x="4217337" y="3969817"/>
            <a:ext cx="128212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70FDBDEF-DAB3-F565-A4CB-D2679D0A9990}"/>
              </a:ext>
            </a:extLst>
          </p:cNvPr>
          <p:cNvCxnSpPr>
            <a:cxnSpLocks/>
            <a:stCxn id="12" idx="1"/>
            <a:endCxn id="11" idx="3"/>
          </p:cNvCxnSpPr>
          <p:nvPr/>
        </p:nvCxnSpPr>
        <p:spPr>
          <a:xfrm flipH="1">
            <a:off x="6649060" y="3969818"/>
            <a:ext cx="128212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06BC35FC-3521-828D-841F-0A841EC829D6}"/>
              </a:ext>
            </a:extLst>
          </p:cNvPr>
          <p:cNvSpPr/>
          <p:nvPr/>
        </p:nvSpPr>
        <p:spPr>
          <a:xfrm>
            <a:off x="2407194" y="3645901"/>
            <a:ext cx="1810143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F ± B, Cl,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Si, P,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W,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37BD5162-E386-EFAA-57D6-283ACBE0769E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 flipV="1">
            <a:off x="2278982" y="3969817"/>
            <a:ext cx="128212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710DB0DB-5DAC-72C3-3B02-D5C81F3070C6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1235138" y="3039698"/>
            <a:ext cx="0" cy="714153"/>
          </a:xfrm>
          <a:prstGeom prst="straightConnector1">
            <a:avLst/>
          </a:prstGeom>
          <a:ln w="12700">
            <a:solidFill>
              <a:schemeClr val="accent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B6053EB6-8E01-CE84-DC04-D0D263BBD43B}"/>
              </a:ext>
            </a:extLst>
          </p:cNvPr>
          <p:cNvSpPr/>
          <p:nvPr/>
        </p:nvSpPr>
        <p:spPr>
          <a:xfrm>
            <a:off x="443256" y="3206393"/>
            <a:ext cx="1583763" cy="35990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růst teploty ± F</a:t>
            </a:r>
          </a:p>
        </p:txBody>
      </p: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618FCEC6-2B5F-CC7D-49C5-1B762E70B2B1}"/>
              </a:ext>
            </a:extLst>
          </p:cNvPr>
          <p:cNvCxnSpPr>
            <a:cxnSpLocks/>
            <a:stCxn id="4" idx="0"/>
            <a:endCxn id="9" idx="2"/>
          </p:cNvCxnSpPr>
          <p:nvPr/>
        </p:nvCxnSpPr>
        <p:spPr>
          <a:xfrm flipH="1" flipV="1">
            <a:off x="1231394" y="1734488"/>
            <a:ext cx="3744" cy="873275"/>
          </a:xfrm>
          <a:prstGeom prst="straightConnector1">
            <a:avLst/>
          </a:prstGeom>
          <a:ln w="12700">
            <a:solidFill>
              <a:schemeClr val="accent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3CA646D2-A121-655A-47B5-96E9047BD3D3}"/>
              </a:ext>
            </a:extLst>
          </p:cNvPr>
          <p:cNvSpPr/>
          <p:nvPr/>
        </p:nvSpPr>
        <p:spPr>
          <a:xfrm>
            <a:off x="501274" y="1901184"/>
            <a:ext cx="1467728" cy="53988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4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nedostatek K</a:t>
            </a:r>
          </a:p>
          <a:p>
            <a:pPr algn="ctr" defTabSz="914126">
              <a:defRPr/>
            </a:pPr>
            <a:r>
              <a:rPr lang="cs-CZ" sz="1400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přebytek Mg a </a:t>
            </a:r>
            <a:r>
              <a:rPr lang="cs-CZ" sz="1400" b="1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endParaRPr lang="cs-CZ" sz="1400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578A226F-1321-B76E-4AE6-4BF7EE8789B5}"/>
              </a:ext>
            </a:extLst>
          </p:cNvPr>
          <p:cNvSpPr/>
          <p:nvPr/>
        </p:nvSpPr>
        <p:spPr>
          <a:xfrm>
            <a:off x="191294" y="4999516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ARGILITIZACE</a:t>
            </a: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572DCE93-EADD-11FD-6896-9B363A0EEE21}"/>
              </a:ext>
            </a:extLst>
          </p:cNvPr>
          <p:cNvSpPr/>
          <p:nvPr/>
        </p:nvSpPr>
        <p:spPr>
          <a:xfrm>
            <a:off x="4851117" y="4891567"/>
            <a:ext cx="2303511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felsické-intermediální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D3AA74F5-9021-5734-D794-E76BDEEBB170}"/>
              </a:ext>
            </a:extLst>
          </p:cNvPr>
          <p:cNvSpPr/>
          <p:nvPr/>
        </p:nvSpPr>
        <p:spPr>
          <a:xfrm>
            <a:off x="7295041" y="4769435"/>
            <a:ext cx="3910608" cy="89209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plagioklas →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fylosilikáty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jílové minerály</a:t>
            </a:r>
          </a:p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zachování K-živce</a:t>
            </a:r>
          </a:p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chlorit, pyrit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9344D5B5-E958-7DBE-3E90-DD12422B50AF}"/>
              </a:ext>
            </a:extLst>
          </p:cNvPr>
          <p:cNvSpPr/>
          <p:nvPr/>
        </p:nvSpPr>
        <p:spPr>
          <a:xfrm>
            <a:off x="2404367" y="5038399"/>
            <a:ext cx="2303511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 + Ca → H ± H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O, Si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E0ED2A02-AAD7-A926-34B9-75A8569D31B2}"/>
              </a:ext>
            </a:extLst>
          </p:cNvPr>
          <p:cNvSpPr/>
          <p:nvPr/>
        </p:nvSpPr>
        <p:spPr>
          <a:xfrm>
            <a:off x="191294" y="6124588"/>
            <a:ext cx="2087688" cy="58572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POKROČILÁ ARGILITIZACE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791DFFDD-1C05-8A66-D460-DF5689CDCACE}"/>
              </a:ext>
            </a:extLst>
          </p:cNvPr>
          <p:cNvSpPr/>
          <p:nvPr/>
        </p:nvSpPr>
        <p:spPr>
          <a:xfrm>
            <a:off x="5821106" y="6093537"/>
            <a:ext cx="6298359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sulfidy (pyrit)</a:t>
            </a:r>
          </a:p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živce + slídy → pyrofylit + jílové minerály, andalusit + alumosilikáty</a:t>
            </a: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E98CC22C-7F00-F903-B513-A66F1B017863}"/>
              </a:ext>
            </a:extLst>
          </p:cNvPr>
          <p:cNvSpPr/>
          <p:nvPr/>
        </p:nvSpPr>
        <p:spPr>
          <a:xfrm>
            <a:off x="2409500" y="6093537"/>
            <a:ext cx="3259027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úplné vyluhování Ca, Na, K a Mg</a:t>
            </a:r>
          </a:p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částečné zachování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Al</a:t>
            </a:r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B0D4A16C-1CC3-D1E0-DF77-F080AB2C0CFD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2278982" y="6417452"/>
            <a:ext cx="130518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B5AE78B1-454A-49CE-342A-8D3EDDE1B3A8}"/>
              </a:ext>
            </a:extLst>
          </p:cNvPr>
          <p:cNvCxnSpPr>
            <a:cxnSpLocks/>
            <a:stCxn id="23" idx="1"/>
            <a:endCxn id="22" idx="3"/>
          </p:cNvCxnSpPr>
          <p:nvPr/>
        </p:nvCxnSpPr>
        <p:spPr>
          <a:xfrm flipH="1">
            <a:off x="7154629" y="5215482"/>
            <a:ext cx="140412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A4B69D96-9693-D11E-7730-4EE6328179CA}"/>
              </a:ext>
            </a:extLst>
          </p:cNvPr>
          <p:cNvCxnSpPr>
            <a:cxnSpLocks/>
            <a:stCxn id="22" idx="1"/>
            <a:endCxn id="24" idx="3"/>
          </p:cNvCxnSpPr>
          <p:nvPr/>
        </p:nvCxnSpPr>
        <p:spPr>
          <a:xfrm flipH="1">
            <a:off x="4707878" y="5215483"/>
            <a:ext cx="143240" cy="2869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F5486246-5C91-58D4-3B9A-C74D29D6FE2F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>
            <a:off x="2278983" y="5215484"/>
            <a:ext cx="125384" cy="2868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6ADBB18E-94A9-7734-3ABB-048F13B51672}"/>
              </a:ext>
            </a:extLst>
          </p:cNvPr>
          <p:cNvCxnSpPr>
            <a:cxnSpLocks/>
            <a:stCxn id="21" idx="2"/>
            <a:endCxn id="25" idx="0"/>
          </p:cNvCxnSpPr>
          <p:nvPr/>
        </p:nvCxnSpPr>
        <p:spPr>
          <a:xfrm>
            <a:off x="1235138" y="5431450"/>
            <a:ext cx="0" cy="693137"/>
          </a:xfrm>
          <a:prstGeom prst="straightConnector1">
            <a:avLst/>
          </a:prstGeom>
          <a:ln w="12700">
            <a:solidFill>
              <a:schemeClr val="accent1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16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0269-4B8A-4F0F-FDE3-805B89D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CB0A96-FE18-EFA8-F9BD-8A6C5023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 – těkavé prvky</a:t>
            </a: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4A5AB499-C594-48D1-C7F5-274260CC30A2}"/>
              </a:ext>
            </a:extLst>
          </p:cNvPr>
          <p:cNvSpPr/>
          <p:nvPr/>
        </p:nvSpPr>
        <p:spPr>
          <a:xfrm>
            <a:off x="2782907" y="1856752"/>
            <a:ext cx="6623011" cy="6344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Nedochází nutně k výměnným reakcím → přísun těkavých složek je elektroneutrální, tzn. reakce k vyrovnání nábojů nejsou potřeba.</a:t>
            </a: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E4D5FF7B-4522-E0A6-0001-6B1BDE40EC4D}"/>
              </a:ext>
            </a:extLst>
          </p:cNvPr>
          <p:cNvSpPr/>
          <p:nvPr/>
        </p:nvSpPr>
        <p:spPr>
          <a:xfrm>
            <a:off x="419784" y="3284039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PROPYLITIZACE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2DFEDF29-795C-ADE5-B066-9283B461EF57}"/>
              </a:ext>
            </a:extLst>
          </p:cNvPr>
          <p:cNvSpPr/>
          <p:nvPr/>
        </p:nvSpPr>
        <p:spPr>
          <a:xfrm>
            <a:off x="6816442" y="3176089"/>
            <a:ext cx="1800615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felsické-mafické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85600DE1-D737-9A2E-CE0E-837E18F83B0B}"/>
              </a:ext>
            </a:extLst>
          </p:cNvPr>
          <p:cNvSpPr/>
          <p:nvPr/>
        </p:nvSpPr>
        <p:spPr>
          <a:xfrm>
            <a:off x="8751987" y="3176089"/>
            <a:ext cx="3036663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+ živce → chlorit, muskovit, albit, epidot</a:t>
            </a:r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585326A0-61F6-4EC9-E1A6-4AF814B6D1E8}"/>
              </a:ext>
            </a:extLst>
          </p:cNvPr>
          <p:cNvSpPr/>
          <p:nvPr/>
        </p:nvSpPr>
        <p:spPr>
          <a:xfrm>
            <a:off x="2641226" y="2938237"/>
            <a:ext cx="4045396" cy="11235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může dojít k částečné destrukci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mafických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minerálů a živců → </a:t>
            </a:r>
          </a:p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 konečném důsledku však nedochází k výrazné výměně prvků</a:t>
            </a:r>
          </a:p>
        </p:txBody>
      </p:sp>
      <p:sp>
        <p:nvSpPr>
          <p:cNvPr id="38" name="Obdélník: se zakulacenými rohy 37">
            <a:extLst>
              <a:ext uri="{FF2B5EF4-FFF2-40B4-BE49-F238E27FC236}">
                <a16:creationId xmlns:a16="http://schemas.microsoft.com/office/drawing/2014/main" id="{1EFE0F11-49D9-583F-00DE-02B549D1447B}"/>
              </a:ext>
            </a:extLst>
          </p:cNvPr>
          <p:cNvSpPr/>
          <p:nvPr/>
        </p:nvSpPr>
        <p:spPr>
          <a:xfrm>
            <a:off x="695219" y="4796868"/>
            <a:ext cx="2087688" cy="6478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ZEOLITIZACE/</a:t>
            </a:r>
          </a:p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SERPENTINIZACE</a:t>
            </a: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2296B146-2CB7-031B-A429-821F3E734077}"/>
              </a:ext>
            </a:extLst>
          </p:cNvPr>
          <p:cNvSpPr/>
          <p:nvPr/>
        </p:nvSpPr>
        <p:spPr>
          <a:xfrm>
            <a:off x="5356696" y="4793048"/>
            <a:ext cx="1819209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felsické-mafické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horniny</a:t>
            </a: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94102E5B-32D7-6FBC-6D22-47C9D8AC81BF}"/>
              </a:ext>
            </a:extLst>
          </p:cNvPr>
          <p:cNvSpPr/>
          <p:nvPr/>
        </p:nvSpPr>
        <p:spPr>
          <a:xfrm>
            <a:off x="7312429" y="4793048"/>
            <a:ext cx="3910608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felsické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zeolity ± karbonáty</a:t>
            </a:r>
          </a:p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serpentin</a:t>
            </a:r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7596291A-BCAF-7349-46C5-9500BA8A8FE7}"/>
              </a:ext>
            </a:extLst>
          </p:cNvPr>
          <p:cNvSpPr/>
          <p:nvPr/>
        </p:nvSpPr>
        <p:spPr>
          <a:xfrm>
            <a:off x="2916660" y="4937010"/>
            <a:ext cx="2303511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přísun H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± CO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</a:p>
        </p:txBody>
      </p: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9F29D1BD-3AD2-CD12-2837-DA800169EB13}"/>
              </a:ext>
            </a:extLst>
          </p:cNvPr>
          <p:cNvCxnSpPr>
            <a:cxnSpLocks/>
            <a:stCxn id="40" idx="1"/>
            <a:endCxn id="39" idx="3"/>
          </p:cNvCxnSpPr>
          <p:nvPr/>
        </p:nvCxnSpPr>
        <p:spPr>
          <a:xfrm flipH="1">
            <a:off x="7175905" y="5116963"/>
            <a:ext cx="136524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8F329048-9E0C-ACB8-7B5E-E0A5F525D2F0}"/>
              </a:ext>
            </a:extLst>
          </p:cNvPr>
          <p:cNvCxnSpPr>
            <a:cxnSpLocks/>
            <a:stCxn id="39" idx="1"/>
            <a:endCxn id="41" idx="3"/>
          </p:cNvCxnSpPr>
          <p:nvPr/>
        </p:nvCxnSpPr>
        <p:spPr>
          <a:xfrm flipH="1">
            <a:off x="5220171" y="5116963"/>
            <a:ext cx="136524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D394CEC3-7EE9-C1A9-830F-221786F014ED}"/>
              </a:ext>
            </a:extLst>
          </p:cNvPr>
          <p:cNvCxnSpPr>
            <a:cxnSpLocks/>
            <a:stCxn id="38" idx="3"/>
            <a:endCxn id="41" idx="1"/>
          </p:cNvCxnSpPr>
          <p:nvPr/>
        </p:nvCxnSpPr>
        <p:spPr>
          <a:xfrm flipV="1">
            <a:off x="2782907" y="5116964"/>
            <a:ext cx="133753" cy="38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024B93C9-29C6-37C5-E1C1-261FC0098CD1}"/>
              </a:ext>
            </a:extLst>
          </p:cNvPr>
          <p:cNvCxnSpPr>
            <a:cxnSpLocks/>
            <a:stCxn id="34" idx="3"/>
            <a:endCxn id="37" idx="1"/>
          </p:cNvCxnSpPr>
          <p:nvPr/>
        </p:nvCxnSpPr>
        <p:spPr>
          <a:xfrm>
            <a:off x="2507472" y="3500006"/>
            <a:ext cx="133753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300D61EF-D99E-AB18-DAF5-3A8EF8A30C48}"/>
              </a:ext>
            </a:extLst>
          </p:cNvPr>
          <p:cNvCxnSpPr>
            <a:cxnSpLocks/>
            <a:stCxn id="37" idx="3"/>
            <a:endCxn id="35" idx="1"/>
          </p:cNvCxnSpPr>
          <p:nvPr/>
        </p:nvCxnSpPr>
        <p:spPr>
          <a:xfrm flipV="1">
            <a:off x="6686622" y="3500005"/>
            <a:ext cx="129820" cy="1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5F70A10B-EEA4-879A-A53D-812943FC332A}"/>
              </a:ext>
            </a:extLst>
          </p:cNvPr>
          <p:cNvCxnSpPr>
            <a:cxnSpLocks/>
            <a:stCxn id="35" idx="3"/>
            <a:endCxn id="36" idx="1"/>
          </p:cNvCxnSpPr>
          <p:nvPr/>
        </p:nvCxnSpPr>
        <p:spPr>
          <a:xfrm>
            <a:off x="8617057" y="3500005"/>
            <a:ext cx="134930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7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8FE8A-D894-D617-DE37-1ADC8708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2A7FDB-C381-0BED-A37E-A6AFD70B4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 -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fenitizace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00DFE818-D62D-FDE7-0775-7110B018BF46}"/>
              </a:ext>
            </a:extLst>
          </p:cNvPr>
          <p:cNvSpPr/>
          <p:nvPr/>
        </p:nvSpPr>
        <p:spPr>
          <a:xfrm>
            <a:off x="1451032" y="2013136"/>
            <a:ext cx="4859275" cy="634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charakterizována přínosem Na, K a CO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± F a vyluhováním SiO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redistribucí Ca,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Mg a Al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Obdélník: se zakulacenými rohy 33">
            <a:extLst>
              <a:ext uri="{FF2B5EF4-FFF2-40B4-BE49-F238E27FC236}">
                <a16:creationId xmlns:a16="http://schemas.microsoft.com/office/drawing/2014/main" id="{58466C27-920D-1631-D339-77180486BBDF}"/>
              </a:ext>
            </a:extLst>
          </p:cNvPr>
          <p:cNvSpPr/>
          <p:nvPr/>
        </p:nvSpPr>
        <p:spPr>
          <a:xfrm>
            <a:off x="2836826" y="1451830"/>
            <a:ext cx="2087688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FENITIZACE</a:t>
            </a:r>
          </a:p>
        </p:txBody>
      </p:sp>
      <p:sp>
        <p:nvSpPr>
          <p:cNvPr id="35" name="Obdélník: se zakulacenými rohy 34">
            <a:extLst>
              <a:ext uri="{FF2B5EF4-FFF2-40B4-BE49-F238E27FC236}">
                <a16:creationId xmlns:a16="http://schemas.microsoft.com/office/drawing/2014/main" id="{771DAECE-27CE-C5AA-7FFC-2E111A1B0BFE}"/>
              </a:ext>
            </a:extLst>
          </p:cNvPr>
          <p:cNvSpPr/>
          <p:nvPr/>
        </p:nvSpPr>
        <p:spPr>
          <a:xfrm>
            <a:off x="3214842" y="4557844"/>
            <a:ext cx="1331653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karbonatity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syenity</a:t>
            </a:r>
          </a:p>
        </p:txBody>
      </p:sp>
      <p:sp>
        <p:nvSpPr>
          <p:cNvPr id="36" name="Obdélník: se zakulacenými rohy 35">
            <a:extLst>
              <a:ext uri="{FF2B5EF4-FFF2-40B4-BE49-F238E27FC236}">
                <a16:creationId xmlns:a16="http://schemas.microsoft.com/office/drawing/2014/main" id="{9D8F5A4A-8855-E81B-6978-B9B2ADDBB3C3}"/>
              </a:ext>
            </a:extLst>
          </p:cNvPr>
          <p:cNvSpPr/>
          <p:nvPr/>
        </p:nvSpPr>
        <p:spPr>
          <a:xfrm>
            <a:off x="947434" y="3778673"/>
            <a:ext cx="5866472" cy="647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živce + muskovit → alkalické živce a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foidy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nefelín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), karbonáty</a:t>
            </a:r>
          </a:p>
          <a:p>
            <a:pPr algn="ctr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minerály → Na-pyroxeny/amfiboly/flogopit</a:t>
            </a:r>
          </a:p>
        </p:txBody>
      </p:sp>
      <p:sp>
        <p:nvSpPr>
          <p:cNvPr id="37" name="Obdélník: se zakulacenými rohy 36">
            <a:extLst>
              <a:ext uri="{FF2B5EF4-FFF2-40B4-BE49-F238E27FC236}">
                <a16:creationId xmlns:a16="http://schemas.microsoft.com/office/drawing/2014/main" id="{DD2A5EDC-8914-495C-D3E9-35E590C92407}"/>
              </a:ext>
            </a:extLst>
          </p:cNvPr>
          <p:cNvSpPr/>
          <p:nvPr/>
        </p:nvSpPr>
        <p:spPr>
          <a:xfrm>
            <a:off x="1919181" y="2783461"/>
            <a:ext cx="3922978" cy="8638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obvykle kompletní odstranění křemene,</a:t>
            </a:r>
          </a:p>
          <a:p>
            <a:pPr algn="ctr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možný výskyt karbonátů</a:t>
            </a:r>
          </a:p>
          <a:p>
            <a:pPr algn="ctr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stopové prvky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Zr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Nb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Ta, La,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7BE4589E-B275-7CD0-AFEC-0FD0D736E695}"/>
              </a:ext>
            </a:extLst>
          </p:cNvPr>
          <p:cNvCxnSpPr>
            <a:cxnSpLocks/>
            <a:stCxn id="34" idx="2"/>
            <a:endCxn id="33" idx="0"/>
          </p:cNvCxnSpPr>
          <p:nvPr/>
        </p:nvCxnSpPr>
        <p:spPr>
          <a:xfrm>
            <a:off x="3880670" y="1883764"/>
            <a:ext cx="0" cy="129372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E5031A36-E381-72D8-2DD9-C787D68F39BC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 flipH="1">
            <a:off x="3880669" y="4426504"/>
            <a:ext cx="1" cy="13134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82CF1621-59B1-AC97-21E6-98EA938597AE}"/>
              </a:ext>
            </a:extLst>
          </p:cNvPr>
          <p:cNvCxnSpPr>
            <a:cxnSpLocks/>
            <a:stCxn id="37" idx="2"/>
            <a:endCxn id="36" idx="0"/>
          </p:cNvCxnSpPr>
          <p:nvPr/>
        </p:nvCxnSpPr>
        <p:spPr>
          <a:xfrm>
            <a:off x="3880670" y="3647332"/>
            <a:ext cx="0" cy="13134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41CF238E-C7B9-982E-7DF2-141B40148AE0}"/>
              </a:ext>
            </a:extLst>
          </p:cNvPr>
          <p:cNvCxnSpPr>
            <a:cxnSpLocks/>
            <a:stCxn id="33" idx="2"/>
            <a:endCxn id="37" idx="0"/>
          </p:cNvCxnSpPr>
          <p:nvPr/>
        </p:nvCxnSpPr>
        <p:spPr>
          <a:xfrm>
            <a:off x="3880670" y="2647592"/>
            <a:ext cx="0" cy="135869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Obrázek 41">
            <a:extLst>
              <a:ext uri="{FF2B5EF4-FFF2-40B4-BE49-F238E27FC236}">
                <a16:creationId xmlns:a16="http://schemas.microsoft.com/office/drawing/2014/main" id="{CC67F0A3-EF3D-625A-7DE6-F57124C2C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212" y="1487078"/>
            <a:ext cx="4726615" cy="5370029"/>
          </a:xfrm>
          <a:prstGeom prst="rect">
            <a:avLst/>
          </a:prstGeom>
        </p:spPr>
      </p:pic>
      <p:sp>
        <p:nvSpPr>
          <p:cNvPr id="43" name="TextovéPole 42">
            <a:extLst>
              <a:ext uri="{FF2B5EF4-FFF2-40B4-BE49-F238E27FC236}">
                <a16:creationId xmlns:a16="http://schemas.microsoft.com/office/drawing/2014/main" id="{6EB1985F-87B1-1ACD-B316-EA47C3D0D1AE}"/>
              </a:ext>
            </a:extLst>
          </p:cNvPr>
          <p:cNvSpPr txBox="1"/>
          <p:nvPr/>
        </p:nvSpPr>
        <p:spPr>
          <a:xfrm>
            <a:off x="11349627" y="1491544"/>
            <a:ext cx="944650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sz="80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Elliott</a:t>
            </a:r>
            <a:r>
              <a:rPr sz="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2018</a:t>
            </a:r>
          </a:p>
        </p:txBody>
      </p:sp>
      <p:pic>
        <p:nvPicPr>
          <p:cNvPr id="44" name="Obrázek 43">
            <a:extLst>
              <a:ext uri="{FF2B5EF4-FFF2-40B4-BE49-F238E27FC236}">
                <a16:creationId xmlns:a16="http://schemas.microsoft.com/office/drawing/2014/main" id="{8FB502C1-6DEB-6CA5-CBF5-A4181C985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" y="5404126"/>
            <a:ext cx="6725174" cy="13583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7F4F3A-B248-1ED3-99FD-3157D9AA8059}"/>
              </a:ext>
            </a:extLst>
          </p:cNvPr>
          <p:cNvSpPr txBox="1"/>
          <p:nvPr/>
        </p:nvSpPr>
        <p:spPr>
          <a:xfrm>
            <a:off x="7604569" y="998724"/>
            <a:ext cx="4441900" cy="37457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cs-CZ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https://www.youtube.com/watch?v=Se1DVbw5iZ0</a:t>
            </a:r>
          </a:p>
        </p:txBody>
      </p:sp>
    </p:spTree>
    <p:extLst>
      <p:ext uri="{BB962C8B-B14F-4D97-AF65-F5344CB8AC3E}">
        <p14:creationId xmlns:p14="http://schemas.microsoft.com/office/powerpoint/2010/main" val="163151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78F9-1EF2-DB73-BAB2-52CF4C689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ECB7F1B0-6633-CF71-3CFB-1B22FB63AB94}"/>
              </a:ext>
            </a:extLst>
          </p:cNvPr>
          <p:cNvSpPr/>
          <p:nvPr/>
        </p:nvSpPr>
        <p:spPr>
          <a:xfrm>
            <a:off x="909836" y="3212976"/>
            <a:ext cx="5256584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06D4D4-C532-3BA4-B9A0-DC9817D5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</a:t>
            </a:r>
          </a:p>
        </p:txBody>
      </p:sp>
    </p:spTree>
    <p:extLst>
      <p:ext uri="{BB962C8B-B14F-4D97-AF65-F5344CB8AC3E}">
        <p14:creationId xmlns:p14="http://schemas.microsoft.com/office/powerpoint/2010/main" val="1804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025A-CED6-46A5-98C8-877A27D0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</a:t>
            </a:r>
          </a:p>
        </p:txBody>
      </p:sp>
      <p:sp>
        <p:nvSpPr>
          <p:cNvPr id="15" name="Zástupný obsah 14">
            <a:extLst>
              <a:ext uri="{FF2B5EF4-FFF2-40B4-BE49-F238E27FC236}">
                <a16:creationId xmlns:a16="http://schemas.microsoft.com/office/drawing/2014/main" id="{19EC665D-3A9D-458D-ACF6-D078ACF60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3" y="2114865"/>
            <a:ext cx="6711926" cy="4350205"/>
          </a:xfrm>
        </p:spPr>
        <p:txBody>
          <a:bodyPr/>
          <a:lstStyle/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hrubozrnná hornina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granitického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složení s kostrovitou, grafickou nebo jinou texturou </a:t>
            </a:r>
          </a:p>
          <a:p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žíly, čočky, hnízda</a:t>
            </a: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magmatická diferenciace x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anatexe</a:t>
            </a: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texturní diferenciace → zonálnost</a:t>
            </a: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geochemická frakcionace </a:t>
            </a:r>
          </a:p>
          <a:p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6C8A355-47FF-4EE6-889A-490243F62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264871"/>
              </p:ext>
            </p:extLst>
          </p:nvPr>
        </p:nvGraphicFramePr>
        <p:xfrm>
          <a:off x="7670278" y="1866175"/>
          <a:ext cx="3451076" cy="1371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1076">
                  <a:extLst>
                    <a:ext uri="{9D8B030D-6E8A-4147-A177-3AD203B41FA5}">
                      <a16:colId xmlns:a16="http://schemas.microsoft.com/office/drawing/2014/main" val="3429334712"/>
                    </a:ext>
                  </a:extLst>
                </a:gridCol>
              </a:tblGrid>
              <a:tr h="302807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HLAVNÍ MINERÁLY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721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křemen, živec, slída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28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turmalín, beryl, granát, </a:t>
                      </a:r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 oxidy, kasiterit, apatit, fluorit, spodumen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648123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4D1972F-612B-41ED-B4DD-3F6C2CCD1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955559"/>
              </p:ext>
            </p:extLst>
          </p:nvPr>
        </p:nvGraphicFramePr>
        <p:xfrm>
          <a:off x="7102524" y="3389170"/>
          <a:ext cx="4608000" cy="2869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32000">
                  <a:extLst>
                    <a:ext uri="{9D8B030D-6E8A-4147-A177-3AD203B41FA5}">
                      <a16:colId xmlns:a16="http://schemas.microsoft.com/office/drawing/2014/main" val="3429334712"/>
                    </a:ext>
                  </a:extLst>
                </a:gridCol>
                <a:gridCol w="2376000">
                  <a:extLst>
                    <a:ext uri="{9D8B030D-6E8A-4147-A177-3AD203B41FA5}">
                      <a16:colId xmlns:a16="http://schemas.microsoft.com/office/drawing/2014/main" val="1778286012"/>
                    </a:ext>
                  </a:extLst>
                </a:gridCol>
              </a:tblGrid>
              <a:tr h="370743"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PEGMATITOVÉ ZÓNY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72104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Jednoduché pegmatity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Komplexní pegmatity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83606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grafická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grafická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0286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granitická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granitická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58996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bloková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bloková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02029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křemenné jádro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albitová-metasomatická</a:t>
                      </a:r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95791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křemenné/lepidolitové jádro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031747"/>
                  </a:ext>
                </a:extLst>
              </a:tr>
            </a:tbl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92E1CA4-4D7F-41C3-ADD8-AD4C8075E08A}"/>
              </a:ext>
            </a:extLst>
          </p:cNvPr>
          <p:cNvCxnSpPr>
            <a:cxnSpLocks/>
          </p:cNvCxnSpPr>
          <p:nvPr/>
        </p:nvCxnSpPr>
        <p:spPr>
          <a:xfrm>
            <a:off x="11799908" y="4230626"/>
            <a:ext cx="0" cy="185979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756F02-6E7D-4775-BF43-4C5FD588677F}"/>
              </a:ext>
            </a:extLst>
          </p:cNvPr>
          <p:cNvSpPr txBox="1"/>
          <p:nvPr/>
        </p:nvSpPr>
        <p:spPr>
          <a:xfrm rot="5400000">
            <a:off x="11103618" y="5098837"/>
            <a:ext cx="1613969" cy="369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799" dirty="0">
                <a:solidFill>
                  <a:schemeClr val="accent6">
                    <a:lumMod val="75000"/>
                  </a:schemeClr>
                </a:solidFill>
              </a:rPr>
              <a:t>frakcionace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F1B7643-BF6C-4C12-9AFC-498A4427A66E}"/>
              </a:ext>
            </a:extLst>
          </p:cNvPr>
          <p:cNvSpPr txBox="1"/>
          <p:nvPr/>
        </p:nvSpPr>
        <p:spPr>
          <a:xfrm>
            <a:off x="3502124" y="599087"/>
            <a:ext cx="3768586" cy="3692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cs-CZ" sz="1799" dirty="0" err="1"/>
              <a:t>Li</a:t>
            </a:r>
            <a:r>
              <a:rPr lang="cs-CZ" sz="1799" dirty="0"/>
              <a:t>, </a:t>
            </a:r>
            <a:r>
              <a:rPr lang="cs-CZ" sz="1799" dirty="0" err="1"/>
              <a:t>Be</a:t>
            </a:r>
            <a:r>
              <a:rPr lang="cs-CZ" sz="1799" dirty="0"/>
              <a:t>, </a:t>
            </a:r>
            <a:r>
              <a:rPr lang="cs-CZ" sz="1799" dirty="0" err="1"/>
              <a:t>Nb</a:t>
            </a:r>
            <a:r>
              <a:rPr lang="cs-CZ" sz="1799" dirty="0"/>
              <a:t>, Ta, REE, </a:t>
            </a:r>
            <a:r>
              <a:rPr lang="cs-CZ" sz="1799" dirty="0" err="1"/>
              <a:t>Rb</a:t>
            </a:r>
            <a:r>
              <a:rPr lang="cs-CZ" sz="1799" dirty="0"/>
              <a:t>, Cs, U, </a:t>
            </a:r>
            <a:r>
              <a:rPr lang="cs-CZ" sz="1799" dirty="0" err="1"/>
              <a:t>Sn</a:t>
            </a:r>
            <a:r>
              <a:rPr lang="cs-CZ" sz="1799" dirty="0"/>
              <a:t>, W </a:t>
            </a:r>
          </a:p>
        </p:txBody>
      </p:sp>
    </p:spTree>
    <p:extLst>
      <p:ext uri="{BB962C8B-B14F-4D97-AF65-F5344CB8AC3E}">
        <p14:creationId xmlns:p14="http://schemas.microsoft.com/office/powerpoint/2010/main" val="353937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3B96E-C049-5EF7-AD3E-57692B93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65B341-CA34-7F65-3B3A-0AFF2B53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0"/>
            <a:ext cx="11089232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– zjednodušená klasifikace (Černý, 1991)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8C5D25A6-6272-1F2D-A626-561BBA6704ED}"/>
              </a:ext>
            </a:extLst>
          </p:cNvPr>
          <p:cNvSpPr/>
          <p:nvPr/>
        </p:nvSpPr>
        <p:spPr>
          <a:xfrm>
            <a:off x="1762764" y="2288398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abyssal</a:t>
            </a:r>
            <a:endParaRPr lang="cs-CZ" sz="1799" cap="al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30BF3C0-3E33-882C-BD09-7958C643BF78}"/>
              </a:ext>
            </a:extLst>
          </p:cNvPr>
          <p:cNvSpPr/>
          <p:nvPr/>
        </p:nvSpPr>
        <p:spPr>
          <a:xfrm>
            <a:off x="1762764" y="3172090"/>
            <a:ext cx="1619225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muscovite</a:t>
            </a:r>
            <a:endParaRPr lang="cs-CZ" sz="1799" cap="al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B4B2D7BB-2E34-CB20-5C3E-A66B763A6D10}"/>
              </a:ext>
            </a:extLst>
          </p:cNvPr>
          <p:cNvSpPr/>
          <p:nvPr/>
        </p:nvSpPr>
        <p:spPr>
          <a:xfrm>
            <a:off x="1762764" y="4055782"/>
            <a:ext cx="1763241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rare</a:t>
            </a: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-element</a:t>
            </a: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97A6C364-353A-2F69-2928-5F86656D2D49}"/>
              </a:ext>
            </a:extLst>
          </p:cNvPr>
          <p:cNvSpPr/>
          <p:nvPr/>
        </p:nvSpPr>
        <p:spPr>
          <a:xfrm>
            <a:off x="1762764" y="4939474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miarolic</a:t>
            </a:r>
            <a:endParaRPr lang="cs-CZ" sz="1799" cap="al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729AF0A2-27D9-43F1-B3BB-524724875247}"/>
              </a:ext>
            </a:extLst>
          </p:cNvPr>
          <p:cNvSpPr/>
          <p:nvPr/>
        </p:nvSpPr>
        <p:spPr>
          <a:xfrm>
            <a:off x="6140311" y="2325709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beryl</a:t>
            </a:r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3311F84C-0F33-D320-9CE9-A7F60E93D126}"/>
              </a:ext>
            </a:extLst>
          </p:cNvPr>
          <p:cNvSpPr/>
          <p:nvPr/>
        </p:nvSpPr>
        <p:spPr>
          <a:xfrm>
            <a:off x="6140310" y="2948194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complex</a:t>
            </a:r>
            <a:endParaRPr lang="cs-CZ" sz="1799" cap="al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6870C270-1341-03B4-D139-BC4443770D87}"/>
              </a:ext>
            </a:extLst>
          </p:cNvPr>
          <p:cNvSpPr/>
          <p:nvPr/>
        </p:nvSpPr>
        <p:spPr>
          <a:xfrm>
            <a:off x="6140310" y="3570679"/>
            <a:ext cx="1438927" cy="57161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albite-spodumen</a:t>
            </a:r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67EB9D7A-6D77-F057-F8D6-7401FD977363}"/>
              </a:ext>
            </a:extLst>
          </p:cNvPr>
          <p:cNvSpPr/>
          <p:nvPr/>
        </p:nvSpPr>
        <p:spPr>
          <a:xfrm>
            <a:off x="6140310" y="5119474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REE</a:t>
            </a: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9CF36780-5B40-DE29-2166-B99E742A831B}"/>
              </a:ext>
            </a:extLst>
          </p:cNvPr>
          <p:cNvSpPr/>
          <p:nvPr/>
        </p:nvSpPr>
        <p:spPr>
          <a:xfrm>
            <a:off x="6140310" y="4404775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Albite</a:t>
            </a: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C1A2381C-A667-51E6-4FDC-3433E2271EC6}"/>
              </a:ext>
            </a:extLst>
          </p:cNvPr>
          <p:cNvSpPr/>
          <p:nvPr/>
        </p:nvSpPr>
        <p:spPr>
          <a:xfrm>
            <a:off x="4137364" y="3668122"/>
            <a:ext cx="77408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LCT</a:t>
            </a:r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5CFA7531-3A50-3CF9-7C36-8B0FA4024E3D}"/>
              </a:ext>
            </a:extLst>
          </p:cNvPr>
          <p:cNvSpPr/>
          <p:nvPr/>
        </p:nvSpPr>
        <p:spPr>
          <a:xfrm>
            <a:off x="4137363" y="4391602"/>
            <a:ext cx="77408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NYF</a:t>
            </a:r>
          </a:p>
        </p:txBody>
      </p: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5C7B2683-CA51-C81C-18CE-2A738CD100E1}"/>
              </a:ext>
            </a:extLst>
          </p:cNvPr>
          <p:cNvCxnSpPr>
            <a:cxnSpLocks/>
            <a:stCxn id="23" idx="1"/>
            <a:endCxn id="12" idx="3"/>
          </p:cNvCxnSpPr>
          <p:nvPr/>
        </p:nvCxnSpPr>
        <p:spPr>
          <a:xfrm flipH="1">
            <a:off x="3526005" y="3848122"/>
            <a:ext cx="611359" cy="38766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FBE2C807-4EBE-4FAF-3175-0592A34532B8}"/>
              </a:ext>
            </a:extLst>
          </p:cNvPr>
          <p:cNvCxnSpPr>
            <a:cxnSpLocks/>
            <a:stCxn id="24" idx="1"/>
            <a:endCxn id="12" idx="3"/>
          </p:cNvCxnSpPr>
          <p:nvPr/>
        </p:nvCxnSpPr>
        <p:spPr>
          <a:xfrm flipH="1" flipV="1">
            <a:off x="3526005" y="4235782"/>
            <a:ext cx="611358" cy="33582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305E29D4-C58A-15D3-84F8-D5FC7EF8EDEC}"/>
              </a:ext>
            </a:extLst>
          </p:cNvPr>
          <p:cNvCxnSpPr>
            <a:cxnSpLocks/>
            <a:stCxn id="20" idx="1"/>
            <a:endCxn id="24" idx="3"/>
          </p:cNvCxnSpPr>
          <p:nvPr/>
        </p:nvCxnSpPr>
        <p:spPr>
          <a:xfrm flipH="1" flipV="1">
            <a:off x="4911450" y="4571602"/>
            <a:ext cx="1228860" cy="727872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F5D7CDAC-E969-3BD1-F85F-45786E2E263A}"/>
              </a:ext>
            </a:extLst>
          </p:cNvPr>
          <p:cNvCxnSpPr>
            <a:cxnSpLocks/>
            <a:stCxn id="17" idx="1"/>
            <a:endCxn id="23" idx="3"/>
          </p:cNvCxnSpPr>
          <p:nvPr/>
        </p:nvCxnSpPr>
        <p:spPr>
          <a:xfrm flipH="1">
            <a:off x="4911451" y="2505709"/>
            <a:ext cx="1228860" cy="1342413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AF13580F-90CF-3A10-7F42-D69D7A1C7C4F}"/>
              </a:ext>
            </a:extLst>
          </p:cNvPr>
          <p:cNvCxnSpPr>
            <a:cxnSpLocks/>
            <a:stCxn id="18" idx="1"/>
            <a:endCxn id="23" idx="3"/>
          </p:cNvCxnSpPr>
          <p:nvPr/>
        </p:nvCxnSpPr>
        <p:spPr>
          <a:xfrm flipH="1">
            <a:off x="4911451" y="3128194"/>
            <a:ext cx="1228859" cy="719928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156850CF-E9DB-4987-0F41-9BD5497FD495}"/>
              </a:ext>
            </a:extLst>
          </p:cNvPr>
          <p:cNvCxnSpPr>
            <a:cxnSpLocks/>
            <a:stCxn id="19" idx="1"/>
            <a:endCxn id="23" idx="3"/>
          </p:cNvCxnSpPr>
          <p:nvPr/>
        </p:nvCxnSpPr>
        <p:spPr>
          <a:xfrm flipH="1" flipV="1">
            <a:off x="4911451" y="3848122"/>
            <a:ext cx="1228859" cy="8363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>
            <a:extLst>
              <a:ext uri="{FF2B5EF4-FFF2-40B4-BE49-F238E27FC236}">
                <a16:creationId xmlns:a16="http://schemas.microsoft.com/office/drawing/2014/main" id="{6F7FD811-43DA-8CE0-B02C-0011857D1248}"/>
              </a:ext>
            </a:extLst>
          </p:cNvPr>
          <p:cNvCxnSpPr>
            <a:cxnSpLocks/>
            <a:stCxn id="21" idx="1"/>
            <a:endCxn id="23" idx="3"/>
          </p:cNvCxnSpPr>
          <p:nvPr/>
        </p:nvCxnSpPr>
        <p:spPr>
          <a:xfrm flipH="1" flipV="1">
            <a:off x="4911451" y="3848122"/>
            <a:ext cx="1228859" cy="736653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D478CAF1-B8CA-8CCF-7522-5E9DC4386DAD}"/>
              </a:ext>
            </a:extLst>
          </p:cNvPr>
          <p:cNvSpPr/>
          <p:nvPr/>
        </p:nvSpPr>
        <p:spPr>
          <a:xfrm>
            <a:off x="8902902" y="2204864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spodumene</a:t>
            </a:r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26A94B34-7540-7C44-2C84-5D3687046ED4}"/>
              </a:ext>
            </a:extLst>
          </p:cNvPr>
          <p:cNvSpPr/>
          <p:nvPr/>
        </p:nvSpPr>
        <p:spPr>
          <a:xfrm>
            <a:off x="8902900" y="2659009"/>
            <a:ext cx="1584000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amblygonite</a:t>
            </a:r>
          </a:p>
        </p:txBody>
      </p: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88E968B3-AD57-FEEF-A22D-0FF4BF1D5883}"/>
              </a:ext>
            </a:extLst>
          </p:cNvPr>
          <p:cNvSpPr/>
          <p:nvPr/>
        </p:nvSpPr>
        <p:spPr>
          <a:xfrm>
            <a:off x="8902901" y="3572872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lepidolite</a:t>
            </a:r>
          </a:p>
        </p:txBody>
      </p:sp>
      <p:sp>
        <p:nvSpPr>
          <p:cNvPr id="53" name="Obdélník: se zakulacenými rohy 52">
            <a:extLst>
              <a:ext uri="{FF2B5EF4-FFF2-40B4-BE49-F238E27FC236}">
                <a16:creationId xmlns:a16="http://schemas.microsoft.com/office/drawing/2014/main" id="{B6A575F7-8272-9CF6-8EE3-B4746D0A2AF7}"/>
              </a:ext>
            </a:extLst>
          </p:cNvPr>
          <p:cNvSpPr/>
          <p:nvPr/>
        </p:nvSpPr>
        <p:spPr>
          <a:xfrm>
            <a:off x="8906918" y="3113154"/>
            <a:ext cx="1438927" cy="36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cap="all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petalite</a:t>
            </a:r>
            <a:endParaRPr lang="cs-CZ" sz="1799" cap="all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54" name="Přímá spojnice 53">
            <a:extLst>
              <a:ext uri="{FF2B5EF4-FFF2-40B4-BE49-F238E27FC236}">
                <a16:creationId xmlns:a16="http://schemas.microsoft.com/office/drawing/2014/main" id="{A7DCF24A-4BDB-9BB6-9131-A3098A901D9C}"/>
              </a:ext>
            </a:extLst>
          </p:cNvPr>
          <p:cNvCxnSpPr>
            <a:cxnSpLocks/>
            <a:stCxn id="50" idx="1"/>
            <a:endCxn id="18" idx="3"/>
          </p:cNvCxnSpPr>
          <p:nvPr/>
        </p:nvCxnSpPr>
        <p:spPr>
          <a:xfrm flipH="1">
            <a:off x="7579237" y="2384864"/>
            <a:ext cx="1323665" cy="74333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>
            <a:extLst>
              <a:ext uri="{FF2B5EF4-FFF2-40B4-BE49-F238E27FC236}">
                <a16:creationId xmlns:a16="http://schemas.microsoft.com/office/drawing/2014/main" id="{AEACD01A-C758-0C26-016C-244F1C248316}"/>
              </a:ext>
            </a:extLst>
          </p:cNvPr>
          <p:cNvCxnSpPr>
            <a:cxnSpLocks/>
            <a:stCxn id="51" idx="1"/>
            <a:endCxn id="18" idx="3"/>
          </p:cNvCxnSpPr>
          <p:nvPr/>
        </p:nvCxnSpPr>
        <p:spPr>
          <a:xfrm flipH="1">
            <a:off x="7579237" y="2839009"/>
            <a:ext cx="1323663" cy="289185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>
            <a:extLst>
              <a:ext uri="{FF2B5EF4-FFF2-40B4-BE49-F238E27FC236}">
                <a16:creationId xmlns:a16="http://schemas.microsoft.com/office/drawing/2014/main" id="{EE874718-9522-9B1F-E878-31C11C1A9CB2}"/>
              </a:ext>
            </a:extLst>
          </p:cNvPr>
          <p:cNvCxnSpPr>
            <a:cxnSpLocks/>
            <a:stCxn id="53" idx="1"/>
            <a:endCxn id="18" idx="3"/>
          </p:cNvCxnSpPr>
          <p:nvPr/>
        </p:nvCxnSpPr>
        <p:spPr>
          <a:xfrm flipH="1" flipV="1">
            <a:off x="7579237" y="3128194"/>
            <a:ext cx="1327681" cy="16496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>
            <a:extLst>
              <a:ext uri="{FF2B5EF4-FFF2-40B4-BE49-F238E27FC236}">
                <a16:creationId xmlns:a16="http://schemas.microsoft.com/office/drawing/2014/main" id="{623FB90B-DD3A-2DE6-F701-489813F08C32}"/>
              </a:ext>
            </a:extLst>
          </p:cNvPr>
          <p:cNvCxnSpPr>
            <a:cxnSpLocks/>
            <a:stCxn id="52" idx="1"/>
            <a:endCxn id="18" idx="3"/>
          </p:cNvCxnSpPr>
          <p:nvPr/>
        </p:nvCxnSpPr>
        <p:spPr>
          <a:xfrm flipH="1" flipV="1">
            <a:off x="7579237" y="3128194"/>
            <a:ext cx="1323664" cy="624678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35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8A7DA-09C0-0DBC-7883-D2A11902A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40C143BA-CC91-F11E-8D5D-84FF198B0264}"/>
              </a:ext>
            </a:extLst>
          </p:cNvPr>
          <p:cNvSpPr txBox="1">
            <a:spLocks/>
          </p:cNvSpPr>
          <p:nvPr/>
        </p:nvSpPr>
        <p:spPr>
          <a:xfrm>
            <a:off x="-26268" y="2420888"/>
            <a:ext cx="3070076" cy="18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– teorie vzniku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516C55-A4E7-73C3-2C0B-94AB68ED5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035" y="90248"/>
            <a:ext cx="9318790" cy="6677503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FDC238A8-6203-E464-D9AE-023EC2CA2C4F}"/>
              </a:ext>
            </a:extLst>
          </p:cNvPr>
          <p:cNvSpPr txBox="1">
            <a:spLocks/>
          </p:cNvSpPr>
          <p:nvPr/>
        </p:nvSpPr>
        <p:spPr>
          <a:xfrm>
            <a:off x="3043808" y="188640"/>
            <a:ext cx="1322411" cy="216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lIns="0" tIns="0" rIns="0" bIns="0" anchor="ctr">
            <a:normAutofit/>
          </a:bodyPr>
          <a:lstStyle>
            <a:defPPr rtl="0">
              <a:defRPr lang="cs-cz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dirty="0" err="1"/>
              <a:t>Vlasov</a:t>
            </a:r>
            <a:r>
              <a:rPr lang="cs-CZ" dirty="0"/>
              <a:t> (1961)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3F19153-F38C-1768-8A4C-8163037BD7E5}"/>
              </a:ext>
            </a:extLst>
          </p:cNvPr>
          <p:cNvSpPr txBox="1">
            <a:spLocks/>
          </p:cNvSpPr>
          <p:nvPr/>
        </p:nvSpPr>
        <p:spPr>
          <a:xfrm>
            <a:off x="10270876" y="2636912"/>
            <a:ext cx="1833612" cy="216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lIns="0" tIns="0" rIns="0" bIns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1200" b="1" cap="all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Jahns</a:t>
            </a:r>
            <a:r>
              <a:rPr lang="cs-CZ" sz="1200" b="1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200" b="1" cap="all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Burnham</a:t>
            </a:r>
            <a:r>
              <a:rPr lang="cs-CZ" sz="1200" b="1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(1969)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6645791F-FDB7-E702-B50F-2076A437E2E4}"/>
              </a:ext>
            </a:extLst>
          </p:cNvPr>
          <p:cNvSpPr txBox="1">
            <a:spLocks/>
          </p:cNvSpPr>
          <p:nvPr/>
        </p:nvSpPr>
        <p:spPr>
          <a:xfrm>
            <a:off x="7966620" y="3111066"/>
            <a:ext cx="1008112" cy="2459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lIns="0" tIns="0" rIns="0" bIns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1200" b="1" cap="all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Ueleb</a:t>
            </a:r>
            <a:r>
              <a:rPr lang="cs-CZ" sz="1200" b="1" cap="all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(1977)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69B5A50-EF1C-64C4-CA5F-7907E970E499}"/>
              </a:ext>
            </a:extLst>
          </p:cNvPr>
          <p:cNvSpPr txBox="1"/>
          <p:nvPr/>
        </p:nvSpPr>
        <p:spPr>
          <a:xfrm>
            <a:off x="2005458" y="6551728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sz="1000" dirty="0"/>
              <a:t>London (2014)</a:t>
            </a:r>
          </a:p>
        </p:txBody>
      </p:sp>
    </p:spTree>
    <p:extLst>
      <p:ext uri="{BB962C8B-B14F-4D97-AF65-F5344CB8AC3E}">
        <p14:creationId xmlns:p14="http://schemas.microsoft.com/office/powerpoint/2010/main" val="21323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46473-41AE-14B4-1234-DCE5C4BCA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C6E8BF9B-FEDA-6E15-36E4-8C61BB5348EF}"/>
              </a:ext>
            </a:extLst>
          </p:cNvPr>
          <p:cNvSpPr txBox="1">
            <a:spLocks/>
          </p:cNvSpPr>
          <p:nvPr/>
        </p:nvSpPr>
        <p:spPr>
          <a:xfrm>
            <a:off x="360040" y="2420888"/>
            <a:ext cx="3070076" cy="180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– teorie vzniku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CAAE0B-4A68-9E7B-520B-7E984DA11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298" y="0"/>
            <a:ext cx="3861527" cy="6858000"/>
          </a:xfrm>
          <a:prstGeom prst="rect">
            <a:avLst/>
          </a:prstGeom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D6FD36DF-D2C9-2922-5F0C-8DA3BDE5F483}"/>
              </a:ext>
            </a:extLst>
          </p:cNvPr>
          <p:cNvSpPr txBox="1">
            <a:spLocks/>
          </p:cNvSpPr>
          <p:nvPr/>
        </p:nvSpPr>
        <p:spPr>
          <a:xfrm>
            <a:off x="8470676" y="6597352"/>
            <a:ext cx="1322411" cy="216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lIns="0" tIns="0" rIns="0" bIns="0" anchor="ctr">
            <a:normAutofit/>
          </a:bodyPr>
          <a:lstStyle>
            <a:defPPr rtl="0">
              <a:defRPr lang="cs-cz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1" cap="all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cs-CZ" dirty="0"/>
              <a:t>London (2013)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A1EB213-9C07-D93D-3903-AFF1C3825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116" y="1033475"/>
            <a:ext cx="4791050" cy="47910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BC3EC0C6-AD03-DDBD-E3FE-18D4D4EEB95B}"/>
              </a:ext>
            </a:extLst>
          </p:cNvPr>
          <p:cNvSpPr txBox="1"/>
          <p:nvPr/>
        </p:nvSpPr>
        <p:spPr>
          <a:xfrm>
            <a:off x="7319186" y="5824525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sz="1000" dirty="0"/>
              <a:t>London (2005)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95E3E7C-1DF4-811B-832B-9F86B6CB17FD}"/>
              </a:ext>
            </a:extLst>
          </p:cNvPr>
          <p:cNvSpPr txBox="1"/>
          <p:nvPr/>
        </p:nvSpPr>
        <p:spPr>
          <a:xfrm>
            <a:off x="11324091" y="660408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sz="1000" dirty="0"/>
              <a:t>London (2014)</a:t>
            </a:r>
          </a:p>
        </p:txBody>
      </p:sp>
    </p:spTree>
    <p:extLst>
      <p:ext uri="{BB962C8B-B14F-4D97-AF65-F5344CB8AC3E}">
        <p14:creationId xmlns:p14="http://schemas.microsoft.com/office/powerpoint/2010/main" val="30016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A33E8-4C45-AFFE-BE65-A48ADBDD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13CCFA82-FCD1-4B89-273A-B17779254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/>
          <a:stretch/>
        </p:blipFill>
        <p:spPr>
          <a:xfrm>
            <a:off x="6700639" y="-74388"/>
            <a:ext cx="5488186" cy="693238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6FC5600-36E9-D183-BB5D-A9C48B20A115}"/>
              </a:ext>
            </a:extLst>
          </p:cNvPr>
          <p:cNvSpPr txBox="1"/>
          <p:nvPr/>
        </p:nvSpPr>
        <p:spPr>
          <a:xfrm>
            <a:off x="10777788" y="6578957"/>
            <a:ext cx="14349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err="1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McKeough</a:t>
            </a:r>
            <a:r>
              <a:rPr lang="cs-CZ" sz="105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2013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60397776-5A5F-B185-9E55-1FA5DA06D533}"/>
              </a:ext>
            </a:extLst>
          </p:cNvPr>
          <p:cNvSpPr txBox="1">
            <a:spLocks/>
          </p:cNvSpPr>
          <p:nvPr/>
        </p:nvSpPr>
        <p:spPr>
          <a:xfrm>
            <a:off x="1385495" y="1650437"/>
            <a:ext cx="4536350" cy="992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cs-CZ" sz="2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Geochemická frakcionace probíhá nejen v rámci pegmatitového tělesa, ale také ve smyslu „vzdálenost granit-pegmatit“.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F46708BC-852E-C8B1-7D92-684E2A2857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/>
          <a:stretch/>
        </p:blipFill>
        <p:spPr>
          <a:xfrm>
            <a:off x="3351" y="3150211"/>
            <a:ext cx="6697288" cy="3707789"/>
          </a:xfrm>
          <a:prstGeom prst="rect">
            <a:avLst/>
          </a:prstGeom>
        </p:spPr>
      </p:pic>
      <p:sp>
        <p:nvSpPr>
          <p:cNvPr id="18" name="Nadpis 1">
            <a:extLst>
              <a:ext uri="{FF2B5EF4-FFF2-40B4-BE49-F238E27FC236}">
                <a16:creationId xmlns:a16="http://schemas.microsoft.com/office/drawing/2014/main" id="{2F705B56-D6D4-0F4D-B2AC-37A82019891B}"/>
              </a:ext>
            </a:extLst>
          </p:cNvPr>
          <p:cNvSpPr txBox="1">
            <a:spLocks/>
          </p:cNvSpPr>
          <p:nvPr/>
        </p:nvSpPr>
        <p:spPr>
          <a:xfrm>
            <a:off x="837982" y="0"/>
            <a:ext cx="9601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- frakcionace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5D00F05-0240-26DF-1F27-B8A51BE7A8DF}"/>
              </a:ext>
            </a:extLst>
          </p:cNvPr>
          <p:cNvSpPr txBox="1"/>
          <p:nvPr/>
        </p:nvSpPr>
        <p:spPr>
          <a:xfrm>
            <a:off x="5143050" y="6578957"/>
            <a:ext cx="28817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 err="1"/>
              <a:t>Queiroz</a:t>
            </a:r>
            <a:r>
              <a:rPr lang="cs-CZ" dirty="0"/>
              <a:t> &amp; </a:t>
            </a:r>
            <a:r>
              <a:rPr lang="cs-CZ" dirty="0" err="1"/>
              <a:t>Botelho</a:t>
            </a:r>
            <a:r>
              <a:rPr lang="cs-CZ" dirty="0"/>
              <a:t>, 2018</a:t>
            </a:r>
          </a:p>
        </p:txBody>
      </p:sp>
    </p:spTree>
    <p:extLst>
      <p:ext uri="{BB962C8B-B14F-4D97-AF65-F5344CB8AC3E}">
        <p14:creationId xmlns:p14="http://schemas.microsoft.com/office/powerpoint/2010/main" val="40682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69B03-585D-1DAC-CF3A-3B3F6AC06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>
            <a:extLst>
              <a:ext uri="{FF2B5EF4-FFF2-40B4-BE49-F238E27FC236}">
                <a16:creationId xmlns:a16="http://schemas.microsoft.com/office/drawing/2014/main" id="{9FBE8ED4-68A7-0207-D3CF-5447A35A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8308" y="0"/>
            <a:ext cx="6528792" cy="1143000"/>
          </a:xfrm>
        </p:spPr>
        <p:txBody>
          <a:bodyPr rtlCol="0">
            <a:normAutofit/>
          </a:bodyPr>
          <a:lstStyle/>
          <a:p>
            <a:pPr rtl="0"/>
            <a:r>
              <a:rPr lang="cs-CZ" cap="all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klasifikace ložisek 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(upraveno podle </a:t>
            </a:r>
            <a:r>
              <a:rPr kumimoji="0" lang="cs-CZ" sz="1999" b="0" i="0" u="none" strike="noStrike" kern="1200" cap="none" spc="0" normalizeH="0" baseline="0" noProof="0" dirty="0" err="1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Rozložník</a:t>
            </a:r>
            <a:r>
              <a:rPr kumimoji="0" lang="cs-CZ" sz="1999" b="0" i="0" u="none" strike="noStrike" kern="1200" cap="none" spc="0" normalizeH="0" baseline="0" noProof="0" dirty="0">
                <a:ln>
                  <a:noFill/>
                </a:ln>
                <a:solidFill>
                  <a:srgbClr val="164B4F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et al. 1987</a:t>
            </a:r>
            <a:endParaRPr lang="cs-CZ" sz="4000" dirty="0">
              <a:solidFill>
                <a:srgbClr val="164B4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EECCC6C-EB35-689F-5D17-C87AB7CB7E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44947"/>
              </p:ext>
            </p:extLst>
          </p:nvPr>
        </p:nvGraphicFramePr>
        <p:xfrm>
          <a:off x="84444" y="200911"/>
          <a:ext cx="5685923" cy="6300309"/>
        </p:xfrm>
        <a:graphic>
          <a:graphicData uri="http://schemas.openxmlformats.org/drawingml/2006/table">
            <a:tbl>
              <a:tblPr/>
              <a:tblGrid>
                <a:gridCol w="851097">
                  <a:extLst>
                    <a:ext uri="{9D8B030D-6E8A-4147-A177-3AD203B41FA5}">
                      <a16:colId xmlns:a16="http://schemas.microsoft.com/office/drawing/2014/main" val="1489101255"/>
                    </a:ext>
                  </a:extLst>
                </a:gridCol>
                <a:gridCol w="452896">
                  <a:extLst>
                    <a:ext uri="{9D8B030D-6E8A-4147-A177-3AD203B41FA5}">
                      <a16:colId xmlns:a16="http://schemas.microsoft.com/office/drawing/2014/main" val="2256935669"/>
                    </a:ext>
                  </a:extLst>
                </a:gridCol>
                <a:gridCol w="1347304">
                  <a:extLst>
                    <a:ext uri="{9D8B030D-6E8A-4147-A177-3AD203B41FA5}">
                      <a16:colId xmlns:a16="http://schemas.microsoft.com/office/drawing/2014/main" val="556582486"/>
                    </a:ext>
                  </a:extLst>
                </a:gridCol>
                <a:gridCol w="1524669">
                  <a:extLst>
                    <a:ext uri="{9D8B030D-6E8A-4147-A177-3AD203B41FA5}">
                      <a16:colId xmlns:a16="http://schemas.microsoft.com/office/drawing/2014/main" val="2344575000"/>
                    </a:ext>
                  </a:extLst>
                </a:gridCol>
                <a:gridCol w="1509957">
                  <a:extLst>
                    <a:ext uri="{9D8B030D-6E8A-4147-A177-3AD203B41FA5}">
                      <a16:colId xmlns:a16="http://schemas.microsoft.com/office/drawing/2014/main" val="4134919382"/>
                    </a:ext>
                  </a:extLst>
                </a:gridCol>
              </a:tblGrid>
              <a:tr h="21594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Série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Skupina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Typ 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Formace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807207"/>
                  </a:ext>
                </a:extLst>
              </a:tr>
              <a:tr h="215944">
                <a:tc rowSpan="13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13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likvační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-Ni + PGE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684429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PGE, C, Ti, 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750580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hysteromagmatická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magnetit-apatit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697248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pegmatitová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jednoduché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křemen-živec-slída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015362"/>
                  </a:ext>
                </a:extLst>
              </a:tr>
              <a:tr h="385881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metasomatizované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pegmatity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Au, drahé kameny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4182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karbonatitová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15039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hydrotermálních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metasomatitů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Fe, W, Cu, Pb-Zn, Co, Sn, Mo, U,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275923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albititová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-Ta,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79119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Li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79504"/>
                  </a:ext>
                </a:extLst>
              </a:tr>
              <a:tr h="215944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porfyrových rud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U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97209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plutonická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Sn, W, Mo, Cu, U, Ni-Co, Sb, …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445997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subvulkanická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-W-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115230"/>
                  </a:ext>
                </a:extLst>
              </a:tr>
              <a:tr h="339370"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teletermální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Pb-Zn, Hg-Sb, Cu, fluorit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250787"/>
                  </a:ext>
                </a:extLst>
              </a:tr>
              <a:tr h="36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 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indent="0"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4177" marR="4177" marT="4177" marB="0" vert="vert2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V,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247655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kontaktně metamorfní: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metasomatická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termometamorfní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grafit, smirek, andalusit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29184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metamorfovaná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kyzové formace,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404930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regionálně metamorfní: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restity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pegmatity         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grafit, sillimanit, azbest křemen-živec-slída      viz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66611"/>
                  </a:ext>
                </a:extLst>
              </a:tr>
              <a:tr h="36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metamorfně hydrotermální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viz hydrotermální ložiska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4177" marT="4177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93694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C8C63261-CF67-0B37-98C5-7193F418BA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32862"/>
              </p:ext>
            </p:extLst>
          </p:nvPr>
        </p:nvGraphicFramePr>
        <p:xfrm>
          <a:off x="5851232" y="1584056"/>
          <a:ext cx="6120211" cy="2412000"/>
        </p:xfrm>
        <a:graphic>
          <a:graphicData uri="http://schemas.openxmlformats.org/drawingml/2006/table">
            <a:tbl>
              <a:tblPr/>
              <a:tblGrid>
                <a:gridCol w="1035802">
                  <a:extLst>
                    <a:ext uri="{9D8B030D-6E8A-4147-A177-3AD203B41FA5}">
                      <a16:colId xmlns:a16="http://schemas.microsoft.com/office/drawing/2014/main" val="3945300039"/>
                    </a:ext>
                  </a:extLst>
                </a:gridCol>
                <a:gridCol w="825231">
                  <a:extLst>
                    <a:ext uri="{9D8B030D-6E8A-4147-A177-3AD203B41FA5}">
                      <a16:colId xmlns:a16="http://schemas.microsoft.com/office/drawing/2014/main" val="3092028477"/>
                    </a:ext>
                  </a:extLst>
                </a:gridCol>
                <a:gridCol w="1876926">
                  <a:extLst>
                    <a:ext uri="{9D8B030D-6E8A-4147-A177-3AD203B41FA5}">
                      <a16:colId xmlns:a16="http://schemas.microsoft.com/office/drawing/2014/main" val="1630351666"/>
                    </a:ext>
                  </a:extLst>
                </a:gridCol>
                <a:gridCol w="2382252">
                  <a:extLst>
                    <a:ext uri="{9D8B030D-6E8A-4147-A177-3AD203B41FA5}">
                      <a16:colId xmlns:a16="http://schemas.microsoft.com/office/drawing/2014/main" val="1525530803"/>
                    </a:ext>
                  </a:extLst>
                </a:gridCol>
              </a:tblGrid>
              <a:tr h="252000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subaerická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vulkanoexhalační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B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731830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krustální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travertin, sintry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63509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hydratogenní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pitná, léčivá, průmyslová voda geotermální energie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615972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submarinní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vulkanosedimentární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Lahn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Dill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Cu+Pb-Zn+Au-Ag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(kyzové formace)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3735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hydrotermálně sedimentární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-Co,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-Zn +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kovonosné jíly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435486"/>
                  </a:ext>
                </a:extLst>
              </a:tr>
              <a:tr h="79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</a:t>
                      </a:r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-endogenní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infiltrační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mineralizace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hydrogenní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                       v pískovcích                               v karbonátech                          v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kaustobiolitech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endParaRPr lang="cs-CZ" sz="1200" u="none" strike="noStrike" dirty="0"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Cu red beds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</a:t>
                      </a:r>
                    </a:p>
                    <a:p>
                      <a:pPr algn="l" fontAlgn="b"/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S, sádrovec, P                   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                          </a:t>
                      </a:r>
                      <a:r>
                        <a:rPr lang="nl-N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U, Ge, P   </a:t>
                      </a:r>
                      <a:endParaRPr lang="nl-N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36073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78A472E1-D422-932D-42C6-9AE358B53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582544"/>
              </p:ext>
            </p:extLst>
          </p:nvPr>
        </p:nvGraphicFramePr>
        <p:xfrm>
          <a:off x="5851232" y="4077072"/>
          <a:ext cx="6120210" cy="2064108"/>
        </p:xfrm>
        <a:graphic>
          <a:graphicData uri="http://schemas.openxmlformats.org/drawingml/2006/table">
            <a:tbl>
              <a:tblPr/>
              <a:tblGrid>
                <a:gridCol w="1008114">
                  <a:extLst>
                    <a:ext uri="{9D8B030D-6E8A-4147-A177-3AD203B41FA5}">
                      <a16:colId xmlns:a16="http://schemas.microsoft.com/office/drawing/2014/main" val="399373462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321366063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971325086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1958346818"/>
                    </a:ext>
                  </a:extLst>
                </a:gridCol>
              </a:tblGrid>
              <a:tr h="252000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 fontAlgn="ctr"/>
                      <a:r>
                        <a:rPr lang="cs-CZ" sz="1200" b="1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Exogenní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zvětralinová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rýžoviska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pl-PL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Sn, Nb-Ta, W, diamant, pyrop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47326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reziduání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kaolin, bauxit,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Ni-laterity, …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527017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halmyrolytická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bentonit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61008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supergenního obohacení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druhotné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oxidické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sufidické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rudy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624593"/>
                  </a:ext>
                </a:extLst>
              </a:tr>
              <a:tr h="43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sedimentární</a:t>
                      </a:r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klastická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Pt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diamant,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Ti,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Au-U, </a:t>
                      </a:r>
                    </a:p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štěrky, písky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850352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chemogenní</a:t>
                      </a:r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biochemogenní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evapority, karbonáty, silicity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06844"/>
                  </a:ext>
                </a:extLst>
              </a:tr>
              <a:tr h="25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ctr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organogenní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 fontAlgn="b"/>
                      <a:r>
                        <a:rPr lang="cs-CZ" sz="1200" u="none" strike="noStrike" dirty="0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karbonáty, silicity, fosfority </a:t>
                      </a:r>
                      <a:r>
                        <a:rPr lang="cs-CZ" sz="1200" u="none" strike="noStrike" dirty="0" err="1"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kaustobiolity</a:t>
                      </a:r>
                      <a:endParaRPr lang="cs-CZ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35991" marR="6348" marT="6348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4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E1755-2D65-AC0B-412E-0B1B07671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38394957-FE4D-2D7B-26BD-CB64583579C6}"/>
              </a:ext>
            </a:extLst>
          </p:cNvPr>
          <p:cNvSpPr txBox="1">
            <a:spLocks/>
          </p:cNvSpPr>
          <p:nvPr/>
        </p:nvSpPr>
        <p:spPr>
          <a:xfrm>
            <a:off x="837982" y="0"/>
            <a:ext cx="9601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- frakcionace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959CE50-B890-008D-43DD-A2CB02A07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6833848" cy="44833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2A69A74E-D36C-31EC-92DC-61FE9C665E95}"/>
              </a:ext>
            </a:extLst>
          </p:cNvPr>
          <p:cNvSpPr txBox="1"/>
          <p:nvPr/>
        </p:nvSpPr>
        <p:spPr>
          <a:xfrm>
            <a:off x="5734372" y="6184205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/>
              <a:t>Saleh et al. 2021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D97D0A27-0050-9083-2A13-29700D5F2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516" y="980728"/>
            <a:ext cx="5048988" cy="5596024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82000B2C-F31E-3A50-E613-48FEF83A5A2E}"/>
              </a:ext>
            </a:extLst>
          </p:cNvPr>
          <p:cNvSpPr txBox="1"/>
          <p:nvPr/>
        </p:nvSpPr>
        <p:spPr>
          <a:xfrm>
            <a:off x="11062964" y="6552679"/>
            <a:ext cx="1584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dirty="0" err="1"/>
              <a:t>Shen</a:t>
            </a:r>
            <a:r>
              <a:rPr lang="cs-CZ" dirty="0"/>
              <a:t> et al., 2022</a:t>
            </a:r>
          </a:p>
        </p:txBody>
      </p:sp>
    </p:spTree>
    <p:extLst>
      <p:ext uri="{BB962C8B-B14F-4D97-AF65-F5344CB8AC3E}">
        <p14:creationId xmlns:p14="http://schemas.microsoft.com/office/powerpoint/2010/main" val="103170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834A-F779-AC74-D08C-9AF314D3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CECB13-CEEE-A4D7-A418-0D634EC5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040" y="1080120"/>
            <a:ext cx="4560356" cy="55120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5F52526-8E7B-3DBB-E050-456488244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787" y="1080120"/>
            <a:ext cx="5389969" cy="55172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791C56D-A664-4B65-DD7A-5C3C59040FDF}"/>
              </a:ext>
            </a:extLst>
          </p:cNvPr>
          <p:cNvSpPr txBox="1"/>
          <p:nvPr/>
        </p:nvSpPr>
        <p:spPr>
          <a:xfrm>
            <a:off x="11187806" y="6604084"/>
            <a:ext cx="100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cs-cz"/>
            </a:defPPr>
            <a:lvl1pPr>
              <a:defRPr sz="105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cs-CZ" sz="1000" dirty="0"/>
              <a:t>London (2014)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598E8121-ACE8-F873-39B7-F3EEA9C08B52}"/>
              </a:ext>
            </a:extLst>
          </p:cNvPr>
          <p:cNvSpPr txBox="1">
            <a:spLocks/>
          </p:cNvSpPr>
          <p:nvPr/>
        </p:nvSpPr>
        <p:spPr>
          <a:xfrm>
            <a:off x="837982" y="0"/>
            <a:ext cx="9601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- frakcionace</a:t>
            </a:r>
          </a:p>
        </p:txBody>
      </p:sp>
    </p:spTree>
    <p:extLst>
      <p:ext uri="{BB962C8B-B14F-4D97-AF65-F5344CB8AC3E}">
        <p14:creationId xmlns:p14="http://schemas.microsoft.com/office/powerpoint/2010/main" val="75976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C7D17-283F-333A-C837-BAFAF524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3EB0843A-872F-01F1-817D-E03796373366}"/>
              </a:ext>
            </a:extLst>
          </p:cNvPr>
          <p:cNvSpPr txBox="1">
            <a:spLocks/>
          </p:cNvSpPr>
          <p:nvPr/>
        </p:nvSpPr>
        <p:spPr>
          <a:xfrm>
            <a:off x="837982" y="0"/>
            <a:ext cx="9601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- frakcionace</a:t>
            </a:r>
          </a:p>
        </p:txBody>
      </p:sp>
      <p:pic>
        <p:nvPicPr>
          <p:cNvPr id="2" name="Obrázek 1" descr="Obsah obrázku mapa&#10;&#10;Popis byl vytvořen automaticky">
            <a:extLst>
              <a:ext uri="{FF2B5EF4-FFF2-40B4-BE49-F238E27FC236}">
                <a16:creationId xmlns:a16="http://schemas.microsoft.com/office/drawing/2014/main" id="{FF532A98-2EEE-C807-DEF6-D4235D87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82" y="1132731"/>
            <a:ext cx="10997500" cy="547448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2ECD1F4-0C63-0E9B-F79A-5EBBDC6BF864}"/>
              </a:ext>
            </a:extLst>
          </p:cNvPr>
          <p:cNvSpPr txBox="1"/>
          <p:nvPr/>
        </p:nvSpPr>
        <p:spPr>
          <a:xfrm>
            <a:off x="10837091" y="6611779"/>
            <a:ext cx="1345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Phelps</a:t>
            </a:r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17687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946EC-8F7A-7801-538A-2910A952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021D6A0B-C1A4-B42C-143A-6E583FD606A0}"/>
              </a:ext>
            </a:extLst>
          </p:cNvPr>
          <p:cNvSpPr txBox="1">
            <a:spLocks/>
          </p:cNvSpPr>
          <p:nvPr/>
        </p:nvSpPr>
        <p:spPr>
          <a:xfrm>
            <a:off x="837982" y="0"/>
            <a:ext cx="9601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- vývoj</a:t>
            </a:r>
          </a:p>
        </p:txBody>
      </p:sp>
      <p:pic>
        <p:nvPicPr>
          <p:cNvPr id="5" name="Obrázek 4" descr="Obsah obrázku text, mapa, snímek obrazovky&#10;&#10;Popis byl vytvořen automaticky">
            <a:extLst>
              <a:ext uri="{FF2B5EF4-FFF2-40B4-BE49-F238E27FC236}">
                <a16:creationId xmlns:a16="http://schemas.microsoft.com/office/drawing/2014/main" id="{61148A7B-1707-707D-D178-57060D7187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0" y="2898000"/>
            <a:ext cx="3826145" cy="3960000"/>
          </a:xfrm>
          <a:prstGeom prst="rect">
            <a:avLst/>
          </a:prstGeom>
        </p:spPr>
      </p:pic>
      <p:pic>
        <p:nvPicPr>
          <p:cNvPr id="8" name="Obrázek 7" descr="Obsah obrázku snímek obrazovky, mapa&#10;&#10;Popis byl vytvořen automaticky">
            <a:extLst>
              <a:ext uri="{FF2B5EF4-FFF2-40B4-BE49-F238E27FC236}">
                <a16:creationId xmlns:a16="http://schemas.microsoft.com/office/drawing/2014/main" id="{6289269E-C0BA-701D-5212-42EB929645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41" y="1556792"/>
            <a:ext cx="3807894" cy="3960000"/>
          </a:xfrm>
          <a:prstGeom prst="rect">
            <a:avLst/>
          </a:prstGeom>
        </p:spPr>
      </p:pic>
      <p:pic>
        <p:nvPicPr>
          <p:cNvPr id="9" name="Obrázek 8" descr="Obsah obrázku snímek obrazovky, Barevnost, grafický design, Grafika&#10;&#10;Popis byl vytvořen automaticky">
            <a:extLst>
              <a:ext uri="{FF2B5EF4-FFF2-40B4-BE49-F238E27FC236}">
                <a16:creationId xmlns:a16="http://schemas.microsoft.com/office/drawing/2014/main" id="{2BC61CB9-EE51-4BAD-DEAE-033B853DBE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21" y="40500"/>
            <a:ext cx="388639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C025A-CED6-46A5-98C8-877A27D0E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4217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Pegmatity - ložiska</a:t>
            </a:r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6A96D93E-3B7D-4D24-95EE-FFBEEEEEC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731227"/>
              </p:ext>
            </p:extLst>
          </p:nvPr>
        </p:nvGraphicFramePr>
        <p:xfrm>
          <a:off x="1485900" y="1778918"/>
          <a:ext cx="5904656" cy="1510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04656">
                  <a:extLst>
                    <a:ext uri="{9D8B030D-6E8A-4147-A177-3AD203B41FA5}">
                      <a16:colId xmlns:a16="http://schemas.microsoft.com/office/drawing/2014/main" val="1753754111"/>
                    </a:ext>
                  </a:extLst>
                </a:gridCol>
              </a:tblGrid>
              <a:tr h="412853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SVĚTOVÁ LOŽISKA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00659"/>
                  </a:ext>
                </a:extLst>
              </a:tr>
              <a:tr h="700857">
                <a:tc>
                  <a:txBody>
                    <a:bodyPr/>
                    <a:lstStyle/>
                    <a:p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Tanco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petalitový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),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Red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Cross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Lake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(lepidolitový),</a:t>
                      </a:r>
                    </a:p>
                    <a:p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Berry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Havey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elbaitový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),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Greenbushes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(spodumenový)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49498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Brazílie, Madagaskar, Cejlon, JAR, Zimbabwe, Austrálie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32795"/>
                  </a:ext>
                </a:extLst>
              </a:tr>
            </a:tbl>
          </a:graphicData>
        </a:graphic>
      </p:graphicFrame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2EF10E8A-C48A-47BE-9348-91E5788F7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39403"/>
              </p:ext>
            </p:extLst>
          </p:nvPr>
        </p:nvGraphicFramePr>
        <p:xfrm>
          <a:off x="5158308" y="3573016"/>
          <a:ext cx="6156000" cy="23025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000">
                  <a:extLst>
                    <a:ext uri="{9D8B030D-6E8A-4147-A177-3AD203B41FA5}">
                      <a16:colId xmlns:a16="http://schemas.microsoft.com/office/drawing/2014/main" val="3650228512"/>
                    </a:ext>
                  </a:extLst>
                </a:gridCol>
                <a:gridCol w="3348000">
                  <a:extLst>
                    <a:ext uri="{9D8B030D-6E8A-4147-A177-3AD203B41FA5}">
                      <a16:colId xmlns:a16="http://schemas.microsoft.com/office/drawing/2014/main" val="1753754111"/>
                    </a:ext>
                  </a:extLst>
                </a:gridCol>
              </a:tblGrid>
              <a:tr h="412853">
                <a:tc gridSpan="2"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 ČR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</a:rPr>
                        <a:t>LOŽISKA ČR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700659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lepidolitový subtyp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Rožná, Dobrá Voda, Drahonín, Chvalovice, Lhenice, Dolní Bory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39677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beryl-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columbitový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subtyp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Věžná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7293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elbaitový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subtyp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Bližná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, Řečice, Dolní Rožínka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025741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petalitový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subtyp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Nová Ves</a:t>
                      </a:r>
                    </a:p>
                  </a:txBody>
                  <a:tcPr marL="91416" marR="9141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307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81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2963-68F0-B286-AACC-4E8040F09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CDD87-6B56-7D8B-9BDF-C064CB018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4217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tanco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obsah 14">
            <a:extLst>
              <a:ext uri="{FF2B5EF4-FFF2-40B4-BE49-F238E27FC236}">
                <a16:creationId xmlns:a16="http://schemas.microsoft.com/office/drawing/2014/main" id="{123546CD-BC6A-45D5-A439-C41DD1D1D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1628800"/>
            <a:ext cx="10297144" cy="4350205"/>
          </a:xfrm>
        </p:spPr>
        <p:txBody>
          <a:bodyPr>
            <a:normAutofit/>
          </a:bodyPr>
          <a:lstStyle/>
          <a:p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petalitový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pegmatit intrudoval do amfibolitu, uloženého v pásmu zelenokamenů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Bird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River v Kanadě</a:t>
            </a: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rozměry pegmatitového tělesa: ca. 1.99 × 1.06 × 0.10 km</a:t>
            </a: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rozdělen na 9 jednotek s odlišnou mineralogií a strukturou</a:t>
            </a:r>
          </a:p>
          <a:p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významná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Nb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-Ta mineralizace v aplitické albitové jednotce (30), Cs mineralizace v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pollucitové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jednotce (80) a </a:t>
            </a:r>
            <a:r>
              <a:rPr lang="cs-CZ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Rb-Li</a:t>
            </a:r>
            <a:r>
              <a:rPr lang="cs-CZ" dirty="0">
                <a:latin typeface="Calibri Light" panose="020F0302020204030204" pitchFamily="34" charset="0"/>
                <a:cs typeface="Calibri Light" panose="020F0302020204030204" pitchFamily="34" charset="0"/>
              </a:rPr>
              <a:t> mineralizace v lepidolitové jednotce (90)</a:t>
            </a:r>
          </a:p>
          <a:p>
            <a:r>
              <a:rPr 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Ta (</a:t>
            </a:r>
            <a:r>
              <a:rPr lang="cs-CZ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wodginite</a:t>
            </a:r>
            <a:r>
              <a:rPr 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a tantalit), Cs (</a:t>
            </a:r>
            <a:r>
              <a:rPr lang="cs-CZ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pollucit</a:t>
            </a:r>
            <a:r>
              <a:rPr 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), </a:t>
            </a:r>
            <a:r>
              <a:rPr lang="cs-CZ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Rb</a:t>
            </a:r>
            <a:r>
              <a:rPr lang="cs-CZ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(lepidolit) a spodumen</a:t>
            </a:r>
          </a:p>
          <a:p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BF2A8-044F-377E-2D80-09419935C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F50F1-3000-5F35-EECE-0341D1766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6463"/>
            <a:ext cx="39960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tanco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– vznik jednotlivých zón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4460BB8-14A2-5CED-D9F8-E9C0373EA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092" y="0"/>
            <a:ext cx="3996000" cy="209152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8F87222-2112-DFBC-AF78-DF7773BED2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1"/>
          <a:stretch/>
        </p:blipFill>
        <p:spPr>
          <a:xfrm>
            <a:off x="8219092" y="4522511"/>
            <a:ext cx="3996000" cy="2335489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C4172A0-C26B-A076-DDAC-8BB1B3954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4" b="-246"/>
          <a:stretch/>
        </p:blipFill>
        <p:spPr>
          <a:xfrm>
            <a:off x="8219092" y="2091071"/>
            <a:ext cx="3996000" cy="2489604"/>
          </a:xfrm>
          <a:prstGeom prst="rect">
            <a:avLst/>
          </a:prstGeom>
        </p:spPr>
      </p:pic>
      <p:grpSp>
        <p:nvGrpSpPr>
          <p:cNvPr id="36" name="Skupina 35">
            <a:extLst>
              <a:ext uri="{FF2B5EF4-FFF2-40B4-BE49-F238E27FC236}">
                <a16:creationId xmlns:a16="http://schemas.microsoft.com/office/drawing/2014/main" id="{289D1C67-EA42-7C4E-43B4-5F4806E86016}"/>
              </a:ext>
            </a:extLst>
          </p:cNvPr>
          <p:cNvGrpSpPr/>
          <p:nvPr/>
        </p:nvGrpSpPr>
        <p:grpSpPr>
          <a:xfrm>
            <a:off x="2733933" y="678139"/>
            <a:ext cx="2023218" cy="1007871"/>
            <a:chOff x="4582245" y="872350"/>
            <a:chExt cx="2023218" cy="1007871"/>
          </a:xfrm>
        </p:grpSpPr>
        <p:sp>
          <p:nvSpPr>
            <p:cNvPr id="32" name="Obdélník: se zakulacenými rohy 31">
              <a:extLst>
                <a:ext uri="{FF2B5EF4-FFF2-40B4-BE49-F238E27FC236}">
                  <a16:creationId xmlns:a16="http://schemas.microsoft.com/office/drawing/2014/main" id="{472663D1-235A-E31F-DE2F-62C04D2AFEA8}"/>
                </a:ext>
              </a:extLst>
            </p:cNvPr>
            <p:cNvSpPr/>
            <p:nvPr/>
          </p:nvSpPr>
          <p:spPr>
            <a:xfrm>
              <a:off x="4589239" y="1232390"/>
              <a:ext cx="2016224" cy="64783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vznikla jako první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  <a:p>
              <a:pPr marL="0" marR="0" indent="0" algn="ctr" rtl="0" eaLnBrk="1" fontAlgn="auto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hojný plagioklas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Obdélník: se zakulacenými rohy 32">
              <a:extLst>
                <a:ext uri="{FF2B5EF4-FFF2-40B4-BE49-F238E27FC236}">
                  <a16:creationId xmlns:a16="http://schemas.microsoft.com/office/drawing/2014/main" id="{CC768F01-D019-AB69-1EBC-6E6D3D86491C}"/>
                </a:ext>
              </a:extLst>
            </p:cNvPr>
            <p:cNvSpPr/>
            <p:nvPr/>
          </p:nvSpPr>
          <p:spPr>
            <a:xfrm>
              <a:off x="4582245" y="872350"/>
              <a:ext cx="2016224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BORDER ZONE 10</a:t>
              </a: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B4C6A205-4F38-8C09-9DD2-120DDE0BE8D3}"/>
              </a:ext>
            </a:extLst>
          </p:cNvPr>
          <p:cNvGrpSpPr/>
          <p:nvPr/>
        </p:nvGrpSpPr>
        <p:grpSpPr>
          <a:xfrm>
            <a:off x="4863282" y="149816"/>
            <a:ext cx="3247354" cy="1939891"/>
            <a:chOff x="7311554" y="580436"/>
            <a:chExt cx="3247354" cy="1939891"/>
          </a:xfrm>
        </p:grpSpPr>
        <p:sp>
          <p:nvSpPr>
            <p:cNvPr id="34" name="Obdélník: se zakulacenými rohy 33">
              <a:extLst>
                <a:ext uri="{FF2B5EF4-FFF2-40B4-BE49-F238E27FC236}">
                  <a16:creationId xmlns:a16="http://schemas.microsoft.com/office/drawing/2014/main" id="{F43DF855-8FD1-5DD9-927C-294A67975BB1}"/>
                </a:ext>
              </a:extLst>
            </p:cNvPr>
            <p:cNvSpPr/>
            <p:nvPr/>
          </p:nvSpPr>
          <p:spPr>
            <a:xfrm>
              <a:off x="7311554" y="974995"/>
              <a:ext cx="3247354" cy="64783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velké krystaly mikroklinu graficky srostlé s krystaly křemene</a:t>
              </a:r>
            </a:p>
          </p:txBody>
        </p:sp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14352C07-4330-6720-8288-113DDB4C04BA}"/>
                </a:ext>
              </a:extLst>
            </p:cNvPr>
            <p:cNvSpPr/>
            <p:nvPr/>
          </p:nvSpPr>
          <p:spPr>
            <a:xfrm>
              <a:off x="7311554" y="580436"/>
              <a:ext cx="3247354" cy="394559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WALL ZONE 20</a:t>
              </a:r>
            </a:p>
          </p:txBody>
        </p:sp>
        <p:sp>
          <p:nvSpPr>
            <p:cNvPr id="37" name="Obdélník: se zakulacenými rohy 36">
              <a:extLst>
                <a:ext uri="{FF2B5EF4-FFF2-40B4-BE49-F238E27FC236}">
                  <a16:creationId xmlns:a16="http://schemas.microsoft.com/office/drawing/2014/main" id="{5C3931BC-CA59-9D73-8CE4-7877EDE844F8}"/>
                </a:ext>
              </a:extLst>
            </p:cNvPr>
            <p:cNvSpPr/>
            <p:nvPr/>
          </p:nvSpPr>
          <p:spPr>
            <a:xfrm>
              <a:off x="7311554" y="1618191"/>
              <a:ext cx="3247354" cy="9021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obrovské kostrovité krystaly křemene </a:t>
              </a:r>
              <a:r>
                <a:rPr lang="cs-CZ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 </a:t>
              </a:r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albitem vyplňujícím mezery mezi krystaly</a:t>
              </a:r>
            </a:p>
          </p:txBody>
        </p:sp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284E6673-972E-AE99-CF96-589BF1F2FAEE}"/>
              </a:ext>
            </a:extLst>
          </p:cNvPr>
          <p:cNvGrpSpPr/>
          <p:nvPr/>
        </p:nvGrpSpPr>
        <p:grpSpPr>
          <a:xfrm>
            <a:off x="5450578" y="5318891"/>
            <a:ext cx="2653776" cy="742727"/>
            <a:chOff x="4582245" y="872350"/>
            <a:chExt cx="2023218" cy="742727"/>
          </a:xfrm>
        </p:grpSpPr>
        <p:sp>
          <p:nvSpPr>
            <p:cNvPr id="44" name="Obdélník: se zakulacenými rohy 43">
              <a:extLst>
                <a:ext uri="{FF2B5EF4-FFF2-40B4-BE49-F238E27FC236}">
                  <a16:creationId xmlns:a16="http://schemas.microsoft.com/office/drawing/2014/main" id="{07D43D53-5460-67D0-6950-C8EC78D30141}"/>
                </a:ext>
              </a:extLst>
            </p:cNvPr>
            <p:cNvSpPr/>
            <p:nvPr/>
          </p:nvSpPr>
          <p:spPr>
            <a:xfrm>
              <a:off x="4589239" y="1232390"/>
              <a:ext cx="2016224" cy="38268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granitické</a:t>
              </a:r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složení</a:t>
              </a:r>
            </a:p>
          </p:txBody>
        </p:sp>
        <p:sp>
          <p:nvSpPr>
            <p:cNvPr id="45" name="Obdélník: se zakulacenými rohy 44">
              <a:extLst>
                <a:ext uri="{FF2B5EF4-FFF2-40B4-BE49-F238E27FC236}">
                  <a16:creationId xmlns:a16="http://schemas.microsoft.com/office/drawing/2014/main" id="{BD74A74F-75B3-FD83-3349-0BA2C3762771}"/>
                </a:ext>
              </a:extLst>
            </p:cNvPr>
            <p:cNvSpPr/>
            <p:nvPr/>
          </p:nvSpPr>
          <p:spPr>
            <a:xfrm>
              <a:off x="4582245" y="872350"/>
              <a:ext cx="2016224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b="1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LOWER INTERM. ZONE 40</a:t>
              </a: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542C6547-D758-3F2C-10E4-B647FD9C3C8B}"/>
              </a:ext>
            </a:extLst>
          </p:cNvPr>
          <p:cNvGrpSpPr/>
          <p:nvPr/>
        </p:nvGrpSpPr>
        <p:grpSpPr>
          <a:xfrm>
            <a:off x="4852731" y="2564904"/>
            <a:ext cx="3252818" cy="2082007"/>
            <a:chOff x="4860550" y="2582647"/>
            <a:chExt cx="3252818" cy="2082007"/>
          </a:xfrm>
        </p:grpSpPr>
        <p:grpSp>
          <p:nvGrpSpPr>
            <p:cNvPr id="39" name="Skupina 38">
              <a:extLst>
                <a:ext uri="{FF2B5EF4-FFF2-40B4-BE49-F238E27FC236}">
                  <a16:creationId xmlns:a16="http://schemas.microsoft.com/office/drawing/2014/main" id="{30D24B68-EB90-2C55-78B0-181557E506F0}"/>
                </a:ext>
              </a:extLst>
            </p:cNvPr>
            <p:cNvGrpSpPr/>
            <p:nvPr/>
          </p:nvGrpSpPr>
          <p:grpSpPr>
            <a:xfrm>
              <a:off x="4860550" y="2582647"/>
              <a:ext cx="3252818" cy="1692705"/>
              <a:chOff x="7306090" y="580436"/>
              <a:chExt cx="3252818" cy="1692705"/>
            </a:xfrm>
          </p:grpSpPr>
          <p:sp>
            <p:nvSpPr>
              <p:cNvPr id="40" name="Obdélník: se zakulacenými rohy 39">
                <a:extLst>
                  <a:ext uri="{FF2B5EF4-FFF2-40B4-BE49-F238E27FC236}">
                    <a16:creationId xmlns:a16="http://schemas.microsoft.com/office/drawing/2014/main" id="{30A49873-F959-CF0B-2D8C-0532E53BCFBE}"/>
                  </a:ext>
                </a:extLst>
              </p:cNvPr>
              <p:cNvSpPr/>
              <p:nvPr/>
            </p:nvSpPr>
            <p:spPr>
              <a:xfrm>
                <a:off x="7311554" y="974995"/>
                <a:ext cx="3247354" cy="64623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kern="1200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převážně albit spolu s mikroklinem a křemenem z WZ</a:t>
                </a:r>
              </a:p>
            </p:txBody>
          </p:sp>
          <p:sp>
            <p:nvSpPr>
              <p:cNvPr id="41" name="Obdélník: se zakulacenými rohy 40">
                <a:extLst>
                  <a:ext uri="{FF2B5EF4-FFF2-40B4-BE49-F238E27FC236}">
                    <a16:creationId xmlns:a16="http://schemas.microsoft.com/office/drawing/2014/main" id="{D3B80209-2CDB-4DBF-D890-E33D8EAE00EA}"/>
                  </a:ext>
                </a:extLst>
              </p:cNvPr>
              <p:cNvSpPr/>
              <p:nvPr/>
            </p:nvSpPr>
            <p:spPr>
              <a:xfrm>
                <a:off x="7311554" y="580436"/>
                <a:ext cx="3247354" cy="394559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cs-CZ" b="1" dirty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APLITE ZONE 30</a:t>
                </a:r>
              </a:p>
            </p:txBody>
          </p:sp>
          <p:sp>
            <p:nvSpPr>
              <p:cNvPr id="42" name="Obdélník: se zakulacenými rohy 41">
                <a:extLst>
                  <a:ext uri="{FF2B5EF4-FFF2-40B4-BE49-F238E27FC236}">
                    <a16:creationId xmlns:a16="http://schemas.microsoft.com/office/drawing/2014/main" id="{040FED7B-09DB-ABA0-7449-FEAB11310333}"/>
                  </a:ext>
                </a:extLst>
              </p:cNvPr>
              <p:cNvSpPr/>
              <p:nvPr/>
            </p:nvSpPr>
            <p:spPr>
              <a:xfrm>
                <a:off x="7306090" y="1625310"/>
                <a:ext cx="3247354" cy="647831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kern="1200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vyčn</a:t>
                </a:r>
                <a:r>
                  <a:rPr lang="cs-CZ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ívající krystaly z WZ se vnořily do vrstvy albitu</a:t>
                </a:r>
                <a:endPara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46" name="Obdélník: se zakulacenými rohy 45">
              <a:extLst>
                <a:ext uri="{FF2B5EF4-FFF2-40B4-BE49-F238E27FC236}">
                  <a16:creationId xmlns:a16="http://schemas.microsoft.com/office/drawing/2014/main" id="{FF316F49-4310-862E-2155-E807170AA2D8}"/>
                </a:ext>
              </a:extLst>
            </p:cNvPr>
            <p:cNvSpPr/>
            <p:nvPr/>
          </p:nvSpPr>
          <p:spPr>
            <a:xfrm>
              <a:off x="4860550" y="4281967"/>
              <a:ext cx="3252818" cy="38268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b="1" kern="1200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Nb</a:t>
              </a:r>
              <a:r>
                <a:rPr lang="cs-CZ" sz="1800" b="1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-Ta mineralizace</a:t>
              </a:r>
            </a:p>
          </p:txBody>
        </p:sp>
      </p:grpSp>
      <p:pic>
        <p:nvPicPr>
          <p:cNvPr id="51" name="Obrázek 50">
            <a:extLst>
              <a:ext uri="{FF2B5EF4-FFF2-40B4-BE49-F238E27FC236}">
                <a16:creationId xmlns:a16="http://schemas.microsoft.com/office/drawing/2014/main" id="{99559EF9-F9C2-7286-138F-1D7DFA4BC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6659"/>
            <a:ext cx="3656623" cy="3771341"/>
          </a:xfrm>
          <a:prstGeom prst="rect">
            <a:avLst/>
          </a:prstGeom>
        </p:spPr>
      </p:pic>
      <p:sp>
        <p:nvSpPr>
          <p:cNvPr id="52" name="TextovéPole 51">
            <a:extLst>
              <a:ext uri="{FF2B5EF4-FFF2-40B4-BE49-F238E27FC236}">
                <a16:creationId xmlns:a16="http://schemas.microsoft.com/office/drawing/2014/main" id="{1BAA5C65-9078-2DE7-762A-523595EEB26A}"/>
              </a:ext>
            </a:extLst>
          </p:cNvPr>
          <p:cNvSpPr txBox="1"/>
          <p:nvPr/>
        </p:nvSpPr>
        <p:spPr>
          <a:xfrm>
            <a:off x="3611021" y="6611779"/>
            <a:ext cx="277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London, 2024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7FA812FC-F911-0381-EBD0-6EB71FA667FB}"/>
              </a:ext>
            </a:extLst>
          </p:cNvPr>
          <p:cNvSpPr txBox="1"/>
          <p:nvPr/>
        </p:nvSpPr>
        <p:spPr>
          <a:xfrm>
            <a:off x="7390556" y="6643862"/>
            <a:ext cx="98673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London, 2024</a:t>
            </a:r>
          </a:p>
        </p:txBody>
      </p:sp>
    </p:spTree>
    <p:extLst>
      <p:ext uri="{BB962C8B-B14F-4D97-AF65-F5344CB8AC3E}">
        <p14:creationId xmlns:p14="http://schemas.microsoft.com/office/powerpoint/2010/main" val="6801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7B973-1D90-C066-EEA9-73C179E0A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>
            <a:extLst>
              <a:ext uri="{FF2B5EF4-FFF2-40B4-BE49-F238E27FC236}">
                <a16:creationId xmlns:a16="http://schemas.microsoft.com/office/drawing/2014/main" id="{F54A8735-C7AA-70F1-9B7D-90E4E8B64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2825" y="0"/>
            <a:ext cx="3996000" cy="235207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95FD925-623E-9456-D026-5C5D23C88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2825" y="4342475"/>
            <a:ext cx="3996000" cy="254290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D44C1DEA-5A53-61C6-CDB1-C35DEF264406}"/>
              </a:ext>
            </a:extLst>
          </p:cNvPr>
          <p:cNvSpPr txBox="1">
            <a:spLocks/>
          </p:cNvSpPr>
          <p:nvPr/>
        </p:nvSpPr>
        <p:spPr>
          <a:xfrm>
            <a:off x="333772" y="2728824"/>
            <a:ext cx="3996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>
                <a:latin typeface="Calibri Light" panose="020F0302020204030204" pitchFamily="34" charset="0"/>
                <a:cs typeface="Calibri Light" panose="020F0302020204030204" pitchFamily="34" charset="0"/>
              </a:rPr>
              <a:t>tanco – vznik jednotlivých zón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B196E1F-F0AF-B500-AC0C-260BFA0C778E}"/>
              </a:ext>
            </a:extLst>
          </p:cNvPr>
          <p:cNvGrpSpPr/>
          <p:nvPr/>
        </p:nvGrpSpPr>
        <p:grpSpPr>
          <a:xfrm>
            <a:off x="1573366" y="810082"/>
            <a:ext cx="2653776" cy="742727"/>
            <a:chOff x="4582245" y="872350"/>
            <a:chExt cx="2023218" cy="742727"/>
          </a:xfrm>
        </p:grpSpPr>
        <p:sp>
          <p:nvSpPr>
            <p:cNvPr id="7" name="Obdélník: se zakulacenými rohy 6">
              <a:extLst>
                <a:ext uri="{FF2B5EF4-FFF2-40B4-BE49-F238E27FC236}">
                  <a16:creationId xmlns:a16="http://schemas.microsoft.com/office/drawing/2014/main" id="{91CBC568-9067-7E28-AA97-B894A25413EA}"/>
                </a:ext>
              </a:extLst>
            </p:cNvPr>
            <p:cNvSpPr/>
            <p:nvPr/>
          </p:nvSpPr>
          <p:spPr>
            <a:xfrm>
              <a:off x="4589239" y="1232390"/>
              <a:ext cx="2016224" cy="38268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Li-nabohacená</a:t>
              </a:r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 zóna</a:t>
              </a:r>
            </a:p>
          </p:txBody>
        </p:sp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D7B605E9-9AA0-8BC6-7FC7-63CEB8643590}"/>
                </a:ext>
              </a:extLst>
            </p:cNvPr>
            <p:cNvSpPr/>
            <p:nvPr/>
          </p:nvSpPr>
          <p:spPr>
            <a:xfrm>
              <a:off x="4582245" y="872350"/>
              <a:ext cx="2016224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b="1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UPPER INTERM. ZONE 50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1AD9390-C1B5-44F5-43F7-C853F0CE0B31}"/>
              </a:ext>
            </a:extLst>
          </p:cNvPr>
          <p:cNvGrpSpPr/>
          <p:nvPr/>
        </p:nvGrpSpPr>
        <p:grpSpPr>
          <a:xfrm>
            <a:off x="4391369" y="476024"/>
            <a:ext cx="3708000" cy="1388196"/>
            <a:chOff x="4222204" y="2557597"/>
            <a:chExt cx="2952328" cy="1388196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3CFC03FE-2E9D-B972-B41F-33FAFB946FB0}"/>
                </a:ext>
              </a:extLst>
            </p:cNvPr>
            <p:cNvGrpSpPr/>
            <p:nvPr/>
          </p:nvGrpSpPr>
          <p:grpSpPr>
            <a:xfrm>
              <a:off x="4222204" y="2557597"/>
              <a:ext cx="2952328" cy="742727"/>
              <a:chOff x="4582245" y="872350"/>
              <a:chExt cx="2023218" cy="742727"/>
            </a:xfrm>
          </p:grpSpPr>
          <p:sp>
            <p:nvSpPr>
              <p:cNvPr id="10" name="Obdélník: se zakulacenými rohy 9">
                <a:extLst>
                  <a:ext uri="{FF2B5EF4-FFF2-40B4-BE49-F238E27FC236}">
                    <a16:creationId xmlns:a16="http://schemas.microsoft.com/office/drawing/2014/main" id="{8008C615-F9DA-8243-FD06-0A50E96D82EB}"/>
                  </a:ext>
                </a:extLst>
              </p:cNvPr>
              <p:cNvSpPr/>
              <p:nvPr/>
            </p:nvSpPr>
            <p:spPr>
              <a:xfrm>
                <a:off x="4589239" y="1232390"/>
                <a:ext cx="2016224" cy="38268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kern="1200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Ta-</a:t>
                </a:r>
                <a:r>
                  <a:rPr lang="cs-CZ" sz="1800" kern="1200" dirty="0" err="1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nabohac</a:t>
                </a:r>
                <a:r>
                  <a:rPr lang="cs-CZ" dirty="0" err="1">
                    <a:solidFill>
                      <a:sysClr val="windowText" lastClr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ená</a:t>
                </a:r>
                <a:r>
                  <a:rPr lang="cs-CZ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zóna</a:t>
                </a:r>
                <a:endPara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endParaRPr>
              </a:p>
            </p:txBody>
          </p:sp>
          <p:sp>
            <p:nvSpPr>
              <p:cNvPr id="11" name="Obdélník: se zakulacenými rohy 10">
                <a:extLst>
                  <a:ext uri="{FF2B5EF4-FFF2-40B4-BE49-F238E27FC236}">
                    <a16:creationId xmlns:a16="http://schemas.microsoft.com/office/drawing/2014/main" id="{3AC5312D-FC98-4598-1DA2-B3B7FB420E59}"/>
                  </a:ext>
                </a:extLst>
              </p:cNvPr>
              <p:cNvSpPr/>
              <p:nvPr/>
            </p:nvSpPr>
            <p:spPr>
              <a:xfrm>
                <a:off x="4582245" y="872350"/>
                <a:ext cx="2016224" cy="36004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b="1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CENTRAL INTERM. ZONE 60</a:t>
                </a:r>
              </a:p>
            </p:txBody>
          </p:sp>
        </p:grp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9F84EC12-E15F-858C-2839-2097EF9AE1B2}"/>
                </a:ext>
              </a:extLst>
            </p:cNvPr>
            <p:cNvSpPr/>
            <p:nvPr/>
          </p:nvSpPr>
          <p:spPr>
            <a:xfrm>
              <a:off x="4232410" y="3297793"/>
              <a:ext cx="2942122" cy="6480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pravděpodobně krystalovala spolu se zónou 50 v oddělených doménách</a:t>
              </a:r>
              <a:endParaRPr lang="cs-CZ" sz="1800" kern="12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2F87634-E5BB-6C4A-4E3E-F43FD64F8D87}"/>
              </a:ext>
            </a:extLst>
          </p:cNvPr>
          <p:cNvGrpSpPr/>
          <p:nvPr/>
        </p:nvGrpSpPr>
        <p:grpSpPr>
          <a:xfrm>
            <a:off x="477788" y="5589950"/>
            <a:ext cx="2088232" cy="742727"/>
            <a:chOff x="4582245" y="872350"/>
            <a:chExt cx="2023218" cy="742727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526CF43C-5B55-749C-94F8-0A86ABA741AA}"/>
                </a:ext>
              </a:extLst>
            </p:cNvPr>
            <p:cNvSpPr/>
            <p:nvPr/>
          </p:nvSpPr>
          <p:spPr>
            <a:xfrm>
              <a:off x="4589239" y="1232390"/>
              <a:ext cx="2016224" cy="38268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masivní křemen</a:t>
              </a:r>
            </a:p>
          </p:txBody>
        </p:sp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B2AB2660-87C4-C78A-9F76-6984B1D0F77E}"/>
                </a:ext>
              </a:extLst>
            </p:cNvPr>
            <p:cNvSpPr/>
            <p:nvPr/>
          </p:nvSpPr>
          <p:spPr>
            <a:xfrm>
              <a:off x="4582245" y="872350"/>
              <a:ext cx="2016224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b="1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QUARTZ CORE 70</a:t>
              </a: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33B86A85-68E3-DA78-13EA-85D332521F0B}"/>
              </a:ext>
            </a:extLst>
          </p:cNvPr>
          <p:cNvGrpSpPr/>
          <p:nvPr/>
        </p:nvGrpSpPr>
        <p:grpSpPr>
          <a:xfrm>
            <a:off x="2739603" y="5214156"/>
            <a:ext cx="2654675" cy="1348565"/>
            <a:chOff x="4941385" y="4612020"/>
            <a:chExt cx="2654675" cy="1348565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580E1FA9-8EA7-F1EF-EE33-A356968EFCCB}"/>
                </a:ext>
              </a:extLst>
            </p:cNvPr>
            <p:cNvGrpSpPr/>
            <p:nvPr/>
          </p:nvGrpSpPr>
          <p:grpSpPr>
            <a:xfrm>
              <a:off x="4942284" y="4612020"/>
              <a:ext cx="2653776" cy="742727"/>
              <a:chOff x="4582245" y="872350"/>
              <a:chExt cx="2023218" cy="742727"/>
            </a:xfrm>
          </p:grpSpPr>
          <p:sp>
            <p:nvSpPr>
              <p:cNvPr id="20" name="Obdélník: se zakulacenými rohy 19">
                <a:extLst>
                  <a:ext uri="{FF2B5EF4-FFF2-40B4-BE49-F238E27FC236}">
                    <a16:creationId xmlns:a16="http://schemas.microsoft.com/office/drawing/2014/main" id="{5FBE8432-0442-ABB9-279D-D0BEF47B4C4F}"/>
                  </a:ext>
                </a:extLst>
              </p:cNvPr>
              <p:cNvSpPr/>
              <p:nvPr/>
            </p:nvSpPr>
            <p:spPr>
              <a:xfrm>
                <a:off x="4589239" y="1232390"/>
                <a:ext cx="2016224" cy="38268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kern="1200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Cs-</a:t>
                </a:r>
                <a:r>
                  <a:rPr lang="cs-CZ" sz="1800" kern="1200" dirty="0" err="1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nabohacená</a:t>
                </a:r>
                <a:r>
                  <a:rPr lang="cs-CZ" sz="1800" kern="1200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 zóna</a:t>
                </a:r>
              </a:p>
            </p:txBody>
          </p:sp>
          <p:sp>
            <p:nvSpPr>
              <p:cNvPr id="22" name="Obdélník: se zakulacenými rohy 21">
                <a:extLst>
                  <a:ext uri="{FF2B5EF4-FFF2-40B4-BE49-F238E27FC236}">
                    <a16:creationId xmlns:a16="http://schemas.microsoft.com/office/drawing/2014/main" id="{1FF331A9-5B5A-70F2-C1C9-DCFBC48CC4F7}"/>
                  </a:ext>
                </a:extLst>
              </p:cNvPr>
              <p:cNvSpPr/>
              <p:nvPr/>
            </p:nvSpPr>
            <p:spPr>
              <a:xfrm>
                <a:off x="4582245" y="872350"/>
                <a:ext cx="2016224" cy="36004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b="1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POLLUCITE ZONE 80</a:t>
                </a:r>
                <a:endParaRPr lang="cs-CZ" sz="1800" b="1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434E774F-D2E5-0C40-C336-FE0FE3CDD811}"/>
                </a:ext>
              </a:extLst>
            </p:cNvPr>
            <p:cNvSpPr/>
            <p:nvPr/>
          </p:nvSpPr>
          <p:spPr>
            <a:xfrm>
              <a:off x="4941385" y="5352216"/>
              <a:ext cx="2644602" cy="6083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vznikla mezi </a:t>
              </a:r>
              <a:r>
                <a:rPr lang="cs-CZ" sz="1800" kern="1200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Qz</a:t>
              </a:r>
              <a:r>
                <a:rPr lang="cs-CZ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jádrem a </a:t>
              </a:r>
              <a:r>
                <a:rPr lang="cs-CZ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intermediate</a:t>
              </a:r>
              <a:r>
                <a:rPr lang="cs-CZ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zónami</a:t>
              </a:r>
              <a:endParaRPr lang="cs-CZ" sz="1800" kern="12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grpSp>
        <p:nvGrpSpPr>
          <p:cNvPr id="38" name="Skupina 37">
            <a:extLst>
              <a:ext uri="{FF2B5EF4-FFF2-40B4-BE49-F238E27FC236}">
                <a16:creationId xmlns:a16="http://schemas.microsoft.com/office/drawing/2014/main" id="{030AE5F1-4130-4642-31F6-45B3633BD156}"/>
              </a:ext>
            </a:extLst>
          </p:cNvPr>
          <p:cNvGrpSpPr/>
          <p:nvPr/>
        </p:nvGrpSpPr>
        <p:grpSpPr>
          <a:xfrm>
            <a:off x="5445593" y="5214156"/>
            <a:ext cx="2653776" cy="1337695"/>
            <a:chOff x="1680770" y="5600545"/>
            <a:chExt cx="2653776" cy="1337695"/>
          </a:xfrm>
        </p:grpSpPr>
        <p:grpSp>
          <p:nvGrpSpPr>
            <p:cNvPr id="32" name="Skupina 31">
              <a:extLst>
                <a:ext uri="{FF2B5EF4-FFF2-40B4-BE49-F238E27FC236}">
                  <a16:creationId xmlns:a16="http://schemas.microsoft.com/office/drawing/2014/main" id="{C8F169B4-9EFC-B99C-E0ED-8702FC4A5100}"/>
                </a:ext>
              </a:extLst>
            </p:cNvPr>
            <p:cNvGrpSpPr/>
            <p:nvPr/>
          </p:nvGrpSpPr>
          <p:grpSpPr>
            <a:xfrm>
              <a:off x="1680770" y="5600545"/>
              <a:ext cx="2653776" cy="742727"/>
              <a:chOff x="4582245" y="872350"/>
              <a:chExt cx="2023218" cy="742727"/>
            </a:xfrm>
          </p:grpSpPr>
          <p:sp>
            <p:nvSpPr>
              <p:cNvPr id="33" name="Obdélník: se zakulacenými rohy 32">
                <a:extLst>
                  <a:ext uri="{FF2B5EF4-FFF2-40B4-BE49-F238E27FC236}">
                    <a16:creationId xmlns:a16="http://schemas.microsoft.com/office/drawing/2014/main" id="{A8606835-5935-4A26-DA3D-2582B7B343A6}"/>
                  </a:ext>
                </a:extLst>
              </p:cNvPr>
              <p:cNvSpPr/>
              <p:nvPr/>
            </p:nvSpPr>
            <p:spPr>
              <a:xfrm>
                <a:off x="4589239" y="1232390"/>
                <a:ext cx="2016224" cy="38268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kern="1200" dirty="0" err="1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Li-nabohacená</a:t>
                </a:r>
                <a:r>
                  <a:rPr lang="cs-CZ" sz="1800" kern="1200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rPr>
                  <a:t> zóna</a:t>
                </a:r>
              </a:p>
            </p:txBody>
          </p:sp>
          <p:sp>
            <p:nvSpPr>
              <p:cNvPr id="34" name="Obdélník: se zakulacenými rohy 33">
                <a:extLst>
                  <a:ext uri="{FF2B5EF4-FFF2-40B4-BE49-F238E27FC236}">
                    <a16:creationId xmlns:a16="http://schemas.microsoft.com/office/drawing/2014/main" id="{5A9C2458-C00C-AA1E-9B22-D4F91C19470B}"/>
                  </a:ext>
                </a:extLst>
              </p:cNvPr>
              <p:cNvSpPr/>
              <p:nvPr/>
            </p:nvSpPr>
            <p:spPr>
              <a:xfrm>
                <a:off x="4582245" y="872350"/>
                <a:ext cx="2016224" cy="36004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b="1" dirty="0">
                    <a:solidFill>
                      <a:sysClr val="windowText" lastClr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LEPIDOLITE ZONE 90</a:t>
                </a:r>
                <a:endParaRPr lang="cs-CZ" sz="1800" b="1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36" name="Obdélník: se zakulacenými rohy 35">
              <a:extLst>
                <a:ext uri="{FF2B5EF4-FFF2-40B4-BE49-F238E27FC236}">
                  <a16:creationId xmlns:a16="http://schemas.microsoft.com/office/drawing/2014/main" id="{A5AE6372-923D-A8C1-C09A-2881F46BC1EE}"/>
                </a:ext>
              </a:extLst>
            </p:cNvPr>
            <p:cNvSpPr/>
            <p:nvPr/>
          </p:nvSpPr>
          <p:spPr>
            <a:xfrm>
              <a:off x="1689944" y="6329871"/>
              <a:ext cx="2644602" cy="60836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800" kern="1200" dirty="0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vznikla mezi </a:t>
              </a:r>
              <a:r>
                <a:rPr lang="cs-CZ" sz="1800" kern="1200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ea typeface="+mn-ea"/>
                  <a:cs typeface="Calibri Light" panose="020F0302020204030204" pitchFamily="34" charset="0"/>
                </a:rPr>
                <a:t>Qz</a:t>
              </a:r>
              <a:r>
                <a:rPr lang="cs-CZ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jádrem a </a:t>
              </a:r>
              <a:r>
                <a:rPr lang="cs-CZ" dirty="0" err="1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intermediate</a:t>
              </a:r>
              <a:r>
                <a:rPr lang="cs-CZ" dirty="0">
                  <a:solidFill>
                    <a:sysClr val="windowText" lastClr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zónami</a:t>
              </a:r>
              <a:endParaRPr lang="cs-CZ" sz="1800" kern="1200" dirty="0">
                <a:solidFill>
                  <a:sysClr val="windowText" lastClr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endParaRPr>
            </a:p>
          </p:txBody>
        </p:sp>
      </p:grpSp>
      <p:pic>
        <p:nvPicPr>
          <p:cNvPr id="40" name="Obrázek 39">
            <a:extLst>
              <a:ext uri="{FF2B5EF4-FFF2-40B4-BE49-F238E27FC236}">
                <a16:creationId xmlns:a16="http://schemas.microsoft.com/office/drawing/2014/main" id="{867A4218-3C52-B420-D07B-7B31072F5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96" r="6021"/>
          <a:stretch/>
        </p:blipFill>
        <p:spPr>
          <a:xfrm>
            <a:off x="5800190" y="1922102"/>
            <a:ext cx="1935408" cy="3234172"/>
          </a:xfrm>
          <a:prstGeom prst="rect">
            <a:avLst/>
          </a:prstGeom>
        </p:spPr>
      </p:pic>
      <p:sp>
        <p:nvSpPr>
          <p:cNvPr id="41" name="TextovéPole 40">
            <a:extLst>
              <a:ext uri="{FF2B5EF4-FFF2-40B4-BE49-F238E27FC236}">
                <a16:creationId xmlns:a16="http://schemas.microsoft.com/office/drawing/2014/main" id="{4747382B-DFC9-500E-321F-58A876C970F4}"/>
              </a:ext>
            </a:extLst>
          </p:cNvPr>
          <p:cNvSpPr txBox="1"/>
          <p:nvPr/>
        </p:nvSpPr>
        <p:spPr>
          <a:xfrm>
            <a:off x="7249986" y="6611779"/>
            <a:ext cx="9712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London, 2024</a:t>
            </a:r>
          </a:p>
        </p:txBody>
      </p:sp>
    </p:spTree>
    <p:extLst>
      <p:ext uri="{BB962C8B-B14F-4D97-AF65-F5344CB8AC3E}">
        <p14:creationId xmlns:p14="http://schemas.microsoft.com/office/powerpoint/2010/main" val="250416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2DDA5-6DE2-6AE6-867F-7492604DA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32F91-6FFB-1C12-4A6F-255E6593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828" y="4217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tanco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A55115B-AEA8-261B-831A-0E055E84F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52" y="1700808"/>
            <a:ext cx="4655620" cy="437919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9B807A5-C811-6617-79FB-E3A0F1B1A2F2}"/>
              </a:ext>
            </a:extLst>
          </p:cNvPr>
          <p:cNvSpPr txBox="1"/>
          <p:nvPr/>
        </p:nvSpPr>
        <p:spPr>
          <a:xfrm>
            <a:off x="4222204" y="6080001"/>
            <a:ext cx="16571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Linnen</a:t>
            </a:r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000" dirty="0" err="1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Lichtervelde</a:t>
            </a:r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2012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8900D16-642E-D34C-1196-43782276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330" y="1700808"/>
            <a:ext cx="4850278" cy="36004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4549CC-054A-A0E9-3D77-1375528E8ACF}"/>
              </a:ext>
            </a:extLst>
          </p:cNvPr>
          <p:cNvSpPr txBox="1"/>
          <p:nvPr/>
        </p:nvSpPr>
        <p:spPr>
          <a:xfrm>
            <a:off x="9910836" y="5321273"/>
            <a:ext cx="2777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solidFill>
                  <a:srgbClr val="164B4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London, 2024</a:t>
            </a:r>
          </a:p>
        </p:txBody>
      </p:sp>
    </p:spTree>
    <p:extLst>
      <p:ext uri="{BB962C8B-B14F-4D97-AF65-F5344CB8AC3E}">
        <p14:creationId xmlns:p14="http://schemas.microsoft.com/office/powerpoint/2010/main" val="38281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E2D2F-5576-FDA0-3C37-32C8C1559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61AC02AB-3D1E-3DC0-D5DC-9BA575A7C730}"/>
              </a:ext>
            </a:extLst>
          </p:cNvPr>
          <p:cNvSpPr/>
          <p:nvPr/>
        </p:nvSpPr>
        <p:spPr>
          <a:xfrm>
            <a:off x="909836" y="3212976"/>
            <a:ext cx="5256584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E8D513-7617-46E5-61D7-CA1A3922B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1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D8034865-0B7B-B7C8-E728-4067A55A38E4}"/>
              </a:ext>
            </a:extLst>
          </p:cNvPr>
          <p:cNvSpPr/>
          <p:nvPr/>
        </p:nvSpPr>
        <p:spPr>
          <a:xfrm>
            <a:off x="876571" y="3212976"/>
            <a:ext cx="7200800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460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METASOMATICKÁ ložiska</a:t>
            </a:r>
          </a:p>
        </p:txBody>
      </p:sp>
    </p:spTree>
    <p:extLst>
      <p:ext uri="{BB962C8B-B14F-4D97-AF65-F5344CB8AC3E}">
        <p14:creationId xmlns:p14="http://schemas.microsoft.com/office/powerpoint/2010/main" val="37317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1FBC2-3760-C2F5-21FF-B15E2DC11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9A4A5-B003-57B8-7434-CFE74B8BF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94D893D9-B4DB-25EF-D849-B702BB49677D}"/>
              </a:ext>
            </a:extLst>
          </p:cNvPr>
          <p:cNvSpPr/>
          <p:nvPr/>
        </p:nvSpPr>
        <p:spPr>
          <a:xfrm>
            <a:off x="839197" y="1413285"/>
            <a:ext cx="5327204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na kontaktu silikátových a karbonátových hornin.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004569AE-8F01-300B-DADB-7300024AB1F3}"/>
              </a:ext>
            </a:extLst>
          </p:cNvPr>
          <p:cNvSpPr/>
          <p:nvPr/>
        </p:nvSpPr>
        <p:spPr>
          <a:xfrm>
            <a:off x="6382369" y="1269323"/>
            <a:ext cx="3413831" cy="6478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Typická je poměrně jednoduchá mineralogie a polyfázový vznik.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A40F0310-7592-FC81-C079-237F81B25CB9}"/>
              </a:ext>
            </a:extLst>
          </p:cNvPr>
          <p:cNvCxnSpPr>
            <a:cxnSpLocks/>
            <a:stCxn id="8" idx="1"/>
            <a:endCxn id="3" idx="3"/>
          </p:cNvCxnSpPr>
          <p:nvPr/>
        </p:nvCxnSpPr>
        <p:spPr>
          <a:xfrm flipH="1">
            <a:off x="6166401" y="1593238"/>
            <a:ext cx="215968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D7091370-BD55-5602-7F68-AD2FF8AE0CF1}"/>
              </a:ext>
            </a:extLst>
          </p:cNvPr>
          <p:cNvSpPr/>
          <p:nvPr/>
        </p:nvSpPr>
        <p:spPr>
          <a:xfrm>
            <a:off x="10012168" y="1413285"/>
            <a:ext cx="1399371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450-600 °C</a:t>
            </a:r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555D9F1A-EBB7-EACC-EFA0-06B58691F39F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9796200" y="1593238"/>
            <a:ext cx="215968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74360B62-7029-62BD-55BD-EDD18A747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798657"/>
              </p:ext>
            </p:extLst>
          </p:nvPr>
        </p:nvGraphicFramePr>
        <p:xfrm>
          <a:off x="669772" y="2162614"/>
          <a:ext cx="10849278" cy="4297512"/>
        </p:xfrm>
        <a:graphic>
          <a:graphicData uri="http://schemas.openxmlformats.org/drawingml/2006/table">
            <a:tbl>
              <a:tblPr firstRow="1" bandRow="1"/>
              <a:tblGrid>
                <a:gridCol w="1655569">
                  <a:extLst>
                    <a:ext uri="{9D8B030D-6E8A-4147-A177-3AD203B41FA5}">
                      <a16:colId xmlns:a16="http://schemas.microsoft.com/office/drawing/2014/main" val="610492840"/>
                    </a:ext>
                  </a:extLst>
                </a:gridCol>
                <a:gridCol w="9193709">
                  <a:extLst>
                    <a:ext uri="{9D8B030D-6E8A-4147-A177-3AD203B41FA5}">
                      <a16:colId xmlns:a16="http://schemas.microsoft.com/office/drawing/2014/main" val="686445476"/>
                    </a:ext>
                  </a:extLst>
                </a:gridCol>
              </a:tblGrid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rozdělení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endoskarn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–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protolitem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je magmatická (silikátová) hornina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exoskarn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–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protolitem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je sedimentární (karbonátová) hornina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17698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polyfázový vznik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prográdní fáze – bezvodé minerály – vysokoteplotní (500-700 °C) +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hypersalinní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roztoky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retrográdní fáze – vodnaté minerály – nízkoteplotní (250 °C) + nízká salinita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9064695"/>
                  </a:ext>
                </a:extLst>
              </a:tr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mineralogie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převážně 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Ca-Mg-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Mn</a:t>
                      </a: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bezvodé silikáty s 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minimem živců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granát-</a:t>
                      </a:r>
                      <a:r>
                        <a:rPr lang="cs-CZ" sz="2000" b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klinopyroxen</a:t>
                      </a: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(diopsid) ± amfibol-epidot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magnetit, vesuvian, spinel, biotit, chlorit, sulfidy, scheelit, wollastonit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8913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zrudnění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Zn-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Pb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W,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endParaRPr lang="cs-CZ" sz="2000" b="1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9350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tvar tělesa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čočky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36375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textury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hrubozrnná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971871"/>
                  </a:ext>
                </a:extLst>
              </a:tr>
              <a:tr h="7008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Příklad hydrotermální přeměny sedimentární horniny na </a:t>
                      </a:r>
                      <a:r>
                        <a:rPr lang="cs-CZ" sz="2000" b="0" i="0" u="none" strike="noStrike" baseline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skarn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4CaCO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+ 2FeCO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+ 2Fe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+ 5SiO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</a:t>
                      </a:r>
                      <a:r>
                        <a:rPr lang="cs-CZ" sz="16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→ 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[SiO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]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 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</a:t>
                      </a:r>
                      <a:r>
                        <a:rPr lang="cs-CZ" sz="2000" b="0" i="0" u="none" strike="noStrike" baseline="0" dirty="0" err="1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CaFe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[Si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] + Fe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 </a:t>
                      </a:r>
                      <a:r>
                        <a:rPr lang="cs-CZ" sz="20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+ 6CO</a:t>
                      </a:r>
                      <a:r>
                        <a:rPr lang="cs-CZ" sz="1200" b="0" i="0" u="none" strike="noStrike" baseline="0" dirty="0">
                          <a:solidFill>
                            <a:srgbClr val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</a:t>
                      </a:r>
                      <a:endParaRPr lang="cs-CZ" sz="2000" b="1" cap="all" baseline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148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30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24423-6A25-0565-1563-CD3502372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072784-8450-2FFF-17DC-41BD6FFE7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" name="Tabulka 7">
            <a:extLst>
              <a:ext uri="{FF2B5EF4-FFF2-40B4-BE49-F238E27FC236}">
                <a16:creationId xmlns:a16="http://schemas.microsoft.com/office/drawing/2014/main" id="{00862386-5F26-EB13-D5BA-F744C78472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779550"/>
              </p:ext>
            </p:extLst>
          </p:nvPr>
        </p:nvGraphicFramePr>
        <p:xfrm>
          <a:off x="407262" y="2133193"/>
          <a:ext cx="3842599" cy="3169728"/>
        </p:xfrm>
        <a:graphic>
          <a:graphicData uri="http://schemas.openxmlformats.org/drawingml/2006/table">
            <a:tbl>
              <a:tblPr firstRow="1" bandRow="1"/>
              <a:tblGrid>
                <a:gridCol w="1483543">
                  <a:extLst>
                    <a:ext uri="{9D8B030D-6E8A-4147-A177-3AD203B41FA5}">
                      <a16:colId xmlns:a16="http://schemas.microsoft.com/office/drawing/2014/main" val="3972628579"/>
                    </a:ext>
                  </a:extLst>
                </a:gridCol>
                <a:gridCol w="1386610">
                  <a:extLst>
                    <a:ext uri="{9D8B030D-6E8A-4147-A177-3AD203B41FA5}">
                      <a16:colId xmlns:a16="http://schemas.microsoft.com/office/drawing/2014/main" val="2374438022"/>
                    </a:ext>
                  </a:extLst>
                </a:gridCol>
                <a:gridCol w="972446">
                  <a:extLst>
                    <a:ext uri="{9D8B030D-6E8A-4147-A177-3AD203B41FA5}">
                      <a16:colId xmlns:a16="http://schemas.microsoft.com/office/drawing/2014/main" val="2815660918"/>
                    </a:ext>
                  </a:extLst>
                </a:gridCol>
              </a:tblGrid>
              <a:tr h="39613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1" dirty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676466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Big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Gossan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-Au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IND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3944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Iron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Spring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USA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067704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King Island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W-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AU-TAS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7238599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Bingham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-Au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USA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552816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Malešov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9451846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Vlastějovice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908740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Měděnec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074005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46A95EC9-95B3-60A4-7403-5FB04928B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27" y="1125033"/>
            <a:ext cx="7370786" cy="528542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F5792CD-7C09-45E7-1015-DB60718581F4}"/>
              </a:ext>
            </a:extLst>
          </p:cNvPr>
          <p:cNvSpPr txBox="1"/>
          <p:nvPr/>
        </p:nvSpPr>
        <p:spPr>
          <a:xfrm>
            <a:off x="11353020" y="6160816"/>
            <a:ext cx="692134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Gross, 1996</a:t>
            </a:r>
          </a:p>
        </p:txBody>
      </p:sp>
    </p:spTree>
    <p:extLst>
      <p:ext uri="{BB962C8B-B14F-4D97-AF65-F5344CB8AC3E}">
        <p14:creationId xmlns:p14="http://schemas.microsoft.com/office/powerpoint/2010/main" val="17468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33E88-54E8-4F5C-A6A3-017FCF4F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405C8-0D3F-EE3E-ACCF-EE27BE37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A6343C0-7A2A-A80B-3E37-9D23CDAF2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10" y="1533028"/>
            <a:ext cx="8410404" cy="470050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8E935A1-6497-62B9-CE7B-E2C667A23E1B}"/>
              </a:ext>
            </a:extLst>
          </p:cNvPr>
          <p:cNvSpPr txBox="1"/>
          <p:nvPr/>
        </p:nvSpPr>
        <p:spPr>
          <a:xfrm>
            <a:off x="9333929" y="6021924"/>
            <a:ext cx="1079838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Knuever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2023</a:t>
            </a:r>
          </a:p>
        </p:txBody>
      </p:sp>
    </p:spTree>
    <p:extLst>
      <p:ext uri="{BB962C8B-B14F-4D97-AF65-F5344CB8AC3E}">
        <p14:creationId xmlns:p14="http://schemas.microsoft.com/office/powerpoint/2010/main" val="31242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33E88-54E8-4F5C-A6A3-017FCF4F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6405C8-0D3F-EE3E-ACCF-EE27BE377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8F3B5D0-9301-4418-104D-FF7090F2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49" y="1703344"/>
            <a:ext cx="6817097" cy="515465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395265D-4A85-82E6-13E7-9EFD25D52EAE}"/>
              </a:ext>
            </a:extLst>
          </p:cNvPr>
          <p:cNvSpPr txBox="1"/>
          <p:nvPr/>
        </p:nvSpPr>
        <p:spPr>
          <a:xfrm>
            <a:off x="5839952" y="6388659"/>
            <a:ext cx="9448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Cui et al., 2022</a:t>
            </a:r>
            <a:endParaRPr sz="80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B424E80-03A6-D8B6-E54D-3B7303E51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48" y="22061"/>
            <a:ext cx="5407152" cy="682653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2DDC6E-0A31-C9B5-7CB4-31826BF94F9F}"/>
              </a:ext>
            </a:extLst>
          </p:cNvPr>
          <p:cNvSpPr txBox="1"/>
          <p:nvPr/>
        </p:nvSpPr>
        <p:spPr>
          <a:xfrm>
            <a:off x="11430046" y="6624269"/>
            <a:ext cx="11215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Meinert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7295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96BF24A-2BF9-24C4-18A5-610D11667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0" t="2682" r="25188" b="5386"/>
          <a:stretch/>
        </p:blipFill>
        <p:spPr>
          <a:xfrm>
            <a:off x="25624" y="2276873"/>
            <a:ext cx="4069506" cy="324035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FFD55DB-81C6-4548-2D79-0BE96FA80D0D}"/>
              </a:ext>
            </a:extLst>
          </p:cNvPr>
          <p:cNvSpPr txBox="1"/>
          <p:nvPr/>
        </p:nvSpPr>
        <p:spPr>
          <a:xfrm>
            <a:off x="3790156" y="5517232"/>
            <a:ext cx="1079838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Jirásek, 2023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C6B79C0-02BE-03E3-15DB-40B741DEA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35" t="5408" r="23759" b="6716"/>
          <a:stretch/>
        </p:blipFill>
        <p:spPr>
          <a:xfrm>
            <a:off x="3959397" y="2276873"/>
            <a:ext cx="4287244" cy="32403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48E0850-47BD-6C70-A5B1-A63B8C5DE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6641" y="2276873"/>
            <a:ext cx="3933773" cy="322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DEE692A-16BD-305B-E747-30AFAF0C85DD}"/>
              </a:ext>
            </a:extLst>
          </p:cNvPr>
          <p:cNvSpPr txBox="1"/>
          <p:nvPr/>
        </p:nvSpPr>
        <p:spPr>
          <a:xfrm>
            <a:off x="11623282" y="5502746"/>
            <a:ext cx="1079838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John, 2024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93CD3127-41F0-E2E2-D81D-7B65BC737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B7BDB71-0A24-A3BD-F945-E0C676F7FFF5}"/>
              </a:ext>
            </a:extLst>
          </p:cNvPr>
          <p:cNvSpPr txBox="1"/>
          <p:nvPr/>
        </p:nvSpPr>
        <p:spPr>
          <a:xfrm>
            <a:off x="1053852" y="2030652"/>
            <a:ext cx="14367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000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Wollastonit, granát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7D06A6-BE66-FE37-7A25-6D1F910D6983}"/>
              </a:ext>
            </a:extLst>
          </p:cNvPr>
          <p:cNvSpPr txBox="1"/>
          <p:nvPr/>
        </p:nvSpPr>
        <p:spPr>
          <a:xfrm>
            <a:off x="5205363" y="2030651"/>
            <a:ext cx="14367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000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Pyroxen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158A37-46F5-E98E-BEAB-B3AC9D178132}"/>
              </a:ext>
            </a:extLst>
          </p:cNvPr>
          <p:cNvSpPr txBox="1"/>
          <p:nvPr/>
        </p:nvSpPr>
        <p:spPr>
          <a:xfrm>
            <a:off x="9492607" y="2030651"/>
            <a:ext cx="14367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000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magnetit, pyroxen</a:t>
            </a:r>
          </a:p>
        </p:txBody>
      </p:sp>
    </p:spTree>
    <p:extLst>
      <p:ext uri="{BB962C8B-B14F-4D97-AF65-F5344CB8AC3E}">
        <p14:creationId xmlns:p14="http://schemas.microsoft.com/office/powerpoint/2010/main" val="22589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144E5-960A-C141-0B85-A191E2509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4FC84A4-F17F-A82E-50E1-7D8CAA16D142}"/>
              </a:ext>
            </a:extLst>
          </p:cNvPr>
          <p:cNvSpPr/>
          <p:nvPr/>
        </p:nvSpPr>
        <p:spPr>
          <a:xfrm>
            <a:off x="909836" y="3212976"/>
            <a:ext cx="5976664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7CA6CA-FCC4-EF2D-A018-866F4C16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greiseny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a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albitity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59D7D-BBAA-DF91-29A2-1276B7C20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522D4-625A-C673-119C-39184FEB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greiseny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9C98AAA-7C9B-539E-B4E0-DED964951C67}"/>
              </a:ext>
            </a:extLst>
          </p:cNvPr>
          <p:cNvGrpSpPr/>
          <p:nvPr/>
        </p:nvGrpSpPr>
        <p:grpSpPr>
          <a:xfrm>
            <a:off x="9467906" y="2309660"/>
            <a:ext cx="2505386" cy="4287573"/>
            <a:chOff x="9456086" y="2572915"/>
            <a:chExt cx="1999314" cy="3177572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7B578068-FEB2-6715-EA82-CA57C0B8503E}"/>
                </a:ext>
              </a:extLst>
            </p:cNvPr>
            <p:cNvGrpSpPr/>
            <p:nvPr/>
          </p:nvGrpSpPr>
          <p:grpSpPr>
            <a:xfrm>
              <a:off x="9456088" y="2572915"/>
              <a:ext cx="1615912" cy="3176497"/>
              <a:chOff x="10086679" y="1513568"/>
              <a:chExt cx="1615912" cy="3176497"/>
            </a:xfrm>
          </p:grpSpPr>
          <p:sp>
            <p:nvSpPr>
              <p:cNvPr id="13" name="Obdélník: s odříznutými horními rohy 12">
                <a:extLst>
                  <a:ext uri="{FF2B5EF4-FFF2-40B4-BE49-F238E27FC236}">
                    <a16:creationId xmlns:a16="http://schemas.microsoft.com/office/drawing/2014/main" id="{D4160684-5C99-93CB-1B79-85B910825A61}"/>
                  </a:ext>
                </a:extLst>
              </p:cNvPr>
              <p:cNvSpPr/>
              <p:nvPr/>
            </p:nvSpPr>
            <p:spPr>
              <a:xfrm>
                <a:off x="10086680" y="1513568"/>
                <a:ext cx="1615911" cy="720000"/>
              </a:xfrm>
              <a:prstGeom prst="snip2SameRect">
                <a:avLst/>
              </a:prstGeom>
              <a:solidFill>
                <a:srgbClr val="45A5ED">
                  <a:lumMod val="75000"/>
                </a:srgbClr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8CEFB0F4-D97F-F4E0-5CFA-6B56F74F3B6E}"/>
                  </a:ext>
                </a:extLst>
              </p:cNvPr>
              <p:cNvSpPr/>
              <p:nvPr/>
            </p:nvSpPr>
            <p:spPr>
              <a:xfrm>
                <a:off x="10086680" y="2234399"/>
                <a:ext cx="1615911" cy="720468"/>
              </a:xfrm>
              <a:prstGeom prst="rect">
                <a:avLst/>
              </a:prstGeom>
              <a:solidFill>
                <a:srgbClr val="5982DB">
                  <a:lumMod val="75000"/>
                </a:srgbClr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5" name="Obdélník 14">
                <a:extLst>
                  <a:ext uri="{FF2B5EF4-FFF2-40B4-BE49-F238E27FC236}">
                    <a16:creationId xmlns:a16="http://schemas.microsoft.com/office/drawing/2014/main" id="{28B58EE8-FB2F-919C-953F-F6A9A75C8C02}"/>
                  </a:ext>
                </a:extLst>
              </p:cNvPr>
              <p:cNvSpPr/>
              <p:nvPr/>
            </p:nvSpPr>
            <p:spPr>
              <a:xfrm>
                <a:off x="10086680" y="2954867"/>
                <a:ext cx="1615911" cy="720000"/>
              </a:xfrm>
              <a:prstGeom prst="rect">
                <a:avLst/>
              </a:prstGeom>
              <a:solidFill>
                <a:srgbClr val="5982DB">
                  <a:lumMod val="50000"/>
                </a:srgbClr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6" name="Obdélník 15">
                <a:extLst>
                  <a:ext uri="{FF2B5EF4-FFF2-40B4-BE49-F238E27FC236}">
                    <a16:creationId xmlns:a16="http://schemas.microsoft.com/office/drawing/2014/main" id="{700D9344-75C1-3BF9-82E2-A63FF7570D5F}"/>
                  </a:ext>
                </a:extLst>
              </p:cNvPr>
              <p:cNvSpPr/>
              <p:nvPr/>
            </p:nvSpPr>
            <p:spPr>
              <a:xfrm>
                <a:off x="10086679" y="3674867"/>
                <a:ext cx="1615911" cy="1015198"/>
              </a:xfrm>
              <a:prstGeom prst="rect">
                <a:avLst/>
              </a:prstGeom>
              <a:solidFill>
                <a:srgbClr val="122756"/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</p:grp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08A8894-0574-AFDB-7083-5B14AA143273}"/>
                </a:ext>
              </a:extLst>
            </p:cNvPr>
            <p:cNvSpPr txBox="1"/>
            <p:nvPr/>
          </p:nvSpPr>
          <p:spPr>
            <a:xfrm>
              <a:off x="9639183" y="5010980"/>
              <a:ext cx="1249719" cy="3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MAGMATICKÁ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INTRUZE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B6A2AD59-2BE4-70C8-6CDC-CDB2C2BDA554}"/>
                </a:ext>
              </a:extLst>
            </p:cNvPr>
            <p:cNvSpPr txBox="1"/>
            <p:nvPr/>
          </p:nvSpPr>
          <p:spPr>
            <a:xfrm>
              <a:off x="9456086" y="4175142"/>
              <a:ext cx="1615911" cy="3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K-METASOMATÓZA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(550-650 °C)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FD8F93D2-1EDE-61B6-23FD-BEDB83A06382}"/>
                </a:ext>
              </a:extLst>
            </p:cNvPr>
            <p:cNvSpPr txBox="1"/>
            <p:nvPr/>
          </p:nvSpPr>
          <p:spPr>
            <a:xfrm>
              <a:off x="9456086" y="3324364"/>
              <a:ext cx="1615911" cy="615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endParaRPr sz="1200" kern="0" dirty="0">
                <a:solidFill>
                  <a:prstClr val="white"/>
                </a:solidFill>
                <a:latin typeface="Corbel" panose="020B0503020204020204"/>
              </a:endParaRP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Na-METASOMATÓZA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(ALBITIZACE)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(400-550 °C)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43097175-1AAA-4789-4BE6-24F748D07514}"/>
                </a:ext>
              </a:extLst>
            </p:cNvPr>
            <p:cNvSpPr txBox="1"/>
            <p:nvPr/>
          </p:nvSpPr>
          <p:spPr>
            <a:xfrm>
              <a:off x="9492355" y="2700867"/>
              <a:ext cx="1615911" cy="478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GREISENIZACE + PROKŘEMENĚNÍ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(250-400 °C)</a:t>
              </a:r>
            </a:p>
          </p:txBody>
        </p:sp>
        <p:sp>
          <p:nvSpPr>
            <p:cNvPr id="11" name="Šipka: nahoru 10">
              <a:extLst>
                <a:ext uri="{FF2B5EF4-FFF2-40B4-BE49-F238E27FC236}">
                  <a16:creationId xmlns:a16="http://schemas.microsoft.com/office/drawing/2014/main" id="{55E908C8-462A-932F-C45B-C640F48D8865}"/>
                </a:ext>
              </a:extLst>
            </p:cNvPr>
            <p:cNvSpPr/>
            <p:nvPr/>
          </p:nvSpPr>
          <p:spPr>
            <a:xfrm>
              <a:off x="11108266" y="2700867"/>
              <a:ext cx="347134" cy="3049620"/>
            </a:xfrm>
            <a:prstGeom prst="upArrow">
              <a:avLst/>
            </a:prstGeom>
            <a:gradFill>
              <a:gsLst>
                <a:gs pos="0">
                  <a:srgbClr val="45A5ED">
                    <a:lumMod val="75000"/>
                  </a:srgbClr>
                </a:gs>
                <a:gs pos="100000">
                  <a:srgbClr val="122756"/>
                </a:gs>
              </a:gsLst>
              <a:lin ang="5400000" scaled="1"/>
            </a:gradFill>
            <a:ln w="12700" cap="flat" cmpd="sng" algn="ctr">
              <a:solidFill>
                <a:srgbClr val="45A5E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1BD7CE37-C226-488F-DD3B-66F4CA6010BF}"/>
                </a:ext>
              </a:extLst>
            </p:cNvPr>
            <p:cNvSpPr txBox="1"/>
            <p:nvPr/>
          </p:nvSpPr>
          <p:spPr>
            <a:xfrm rot="5400000">
              <a:off x="9878298" y="4121320"/>
              <a:ext cx="2753691" cy="20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100" kern="0" dirty="0">
                  <a:solidFill>
                    <a:prstClr val="white"/>
                  </a:solidFill>
                  <a:latin typeface="Corbel" panose="020B0503020204020204"/>
                </a:rPr>
                <a:t>VÝSTUP </a:t>
              </a:r>
              <a:r>
                <a:rPr sz="1050" kern="0" dirty="0">
                  <a:solidFill>
                    <a:prstClr val="white"/>
                  </a:solidFill>
                  <a:latin typeface="Corbel" panose="020B0503020204020204"/>
                </a:rPr>
                <a:t>POSTMAGMATICKÝCH</a:t>
              </a:r>
              <a:r>
                <a:rPr sz="1100" kern="0" dirty="0">
                  <a:solidFill>
                    <a:prstClr val="white"/>
                  </a:solidFill>
                  <a:latin typeface="Corbel" panose="020B0503020204020204"/>
                </a:rPr>
                <a:t> FLUID</a:t>
              </a:r>
            </a:p>
          </p:txBody>
        </p:sp>
      </p:grpSp>
      <p:graphicFrame>
        <p:nvGraphicFramePr>
          <p:cNvPr id="17" name="Tabulka 16">
            <a:extLst>
              <a:ext uri="{FF2B5EF4-FFF2-40B4-BE49-F238E27FC236}">
                <a16:creationId xmlns:a16="http://schemas.microsoft.com/office/drawing/2014/main" id="{34C5C63B-149A-EAB4-9D90-76CDCBC16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71622"/>
              </p:ext>
            </p:extLst>
          </p:nvPr>
        </p:nvGraphicFramePr>
        <p:xfrm>
          <a:off x="407261" y="2047640"/>
          <a:ext cx="8637750" cy="4693728"/>
        </p:xfrm>
        <a:graphic>
          <a:graphicData uri="http://schemas.openxmlformats.org/drawingml/2006/table">
            <a:tbl>
              <a:tblPr firstRow="1" bandRow="1"/>
              <a:tblGrid>
                <a:gridCol w="1661057">
                  <a:extLst>
                    <a:ext uri="{9D8B030D-6E8A-4147-A177-3AD203B41FA5}">
                      <a16:colId xmlns:a16="http://schemas.microsoft.com/office/drawing/2014/main" val="610492840"/>
                    </a:ext>
                  </a:extLst>
                </a:gridCol>
                <a:gridCol w="6976693">
                  <a:extLst>
                    <a:ext uri="{9D8B030D-6E8A-4147-A177-3AD203B41FA5}">
                      <a16:colId xmlns:a16="http://schemas.microsoft.com/office/drawing/2014/main" val="686445476"/>
                    </a:ext>
                  </a:extLst>
                </a:gridCol>
              </a:tblGrid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rozdělení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endogreisen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– pozice ve vrcholové části intruze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exogreisen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– pozice v nadloží intruze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17698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vznik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vznik působením vysokoteplotních hydrotermálních fluid na magmatickou intruzi v rámci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postmagmatického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vývoje 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278018"/>
                  </a:ext>
                </a:extLst>
              </a:tr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mineralogie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převážně 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křemen a muskovit</a:t>
                      </a:r>
                      <a:endParaRPr lang="cs-CZ" sz="2000" b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kasiterit, wolframit, molybdenit, topaz, fluorit, turmalín, </a:t>
                      </a:r>
                      <a:r>
                        <a:rPr lang="cs-CZ" sz="2000" b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zinnwaldit</a:t>
                      </a: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amazonit, lepidolit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8913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zrudnění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Sn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Ta,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Rb</a:t>
                      </a:r>
                      <a:r>
                        <a:rPr lang="cs-CZ" sz="2000" b="1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Cs, </a:t>
                      </a:r>
                      <a:r>
                        <a:rPr lang="cs-CZ" sz="2000" b="1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Sc</a:t>
                      </a:r>
                      <a:endParaRPr lang="cs-CZ" sz="2000" b="1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9350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tvar tělesa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čočky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36375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textury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endParaRPr lang="cs-CZ" sz="200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34657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Cínovec, Krupka,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Altenberg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Cornwall</a:t>
                      </a:r>
                      <a:r>
                        <a:rPr lang="cs-CZ" sz="200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Austrálie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983269"/>
                  </a:ext>
                </a:extLst>
              </a:tr>
              <a:tr h="70085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0" cap="non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Příklad vzniku typické </a:t>
                      </a:r>
                      <a:r>
                        <a:rPr lang="cs-CZ" sz="2000" b="0" cap="none" baseline="0" dirty="0" err="1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greisenové</a:t>
                      </a:r>
                      <a:r>
                        <a:rPr lang="cs-CZ" sz="2000" b="0" cap="non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asociace: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5KAlSi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8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+ 3HF </a:t>
                      </a:r>
                      <a:r>
                        <a:rPr lang="pt-BR" sz="16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→ 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KAl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AlSi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(OH,F)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+ 11SiO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 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+ Al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SiO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+ 2K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 + H</a:t>
                      </a:r>
                      <a:r>
                        <a:rPr lang="pt-BR" sz="12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  <a:r>
                        <a:rPr lang="pt-BR" sz="2000" b="0" i="0" u="none" strike="noStrike" baseline="0" dirty="0">
                          <a:solidFill>
                            <a:schemeClr val="tx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O </a:t>
                      </a:r>
                      <a:endParaRPr lang="cs-CZ" sz="2000" b="0" cap="none" baseline="0" dirty="0">
                        <a:solidFill>
                          <a:schemeClr val="tx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F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88199"/>
                  </a:ext>
                </a:extLst>
              </a:tr>
            </a:tbl>
          </a:graphicData>
        </a:graphic>
      </p:graphicFrame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DD9FF3AC-883E-2EAC-C8D4-026AFEC711A0}"/>
              </a:ext>
            </a:extLst>
          </p:cNvPr>
          <p:cNvSpPr/>
          <p:nvPr/>
        </p:nvSpPr>
        <p:spPr>
          <a:xfrm>
            <a:off x="946701" y="1399737"/>
            <a:ext cx="7558871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Křemen-muskovitová vysoce frakcionovaná hornina vzniklá za středních teplot.</a:t>
            </a:r>
          </a:p>
        </p:txBody>
      </p:sp>
    </p:spTree>
    <p:extLst>
      <p:ext uri="{BB962C8B-B14F-4D97-AF65-F5344CB8AC3E}">
        <p14:creationId xmlns:p14="http://schemas.microsoft.com/office/powerpoint/2010/main" val="406215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B162-4457-F054-FAF5-EB00D9DC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85278C-1BA6-56ED-0605-F3BE0C30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greiseny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BC4F0E-0D91-B315-0EF7-FBDCEA14D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06" y="1774161"/>
            <a:ext cx="6759014" cy="426683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FA30F3B-E6A0-9C59-0AF3-077DD19AA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5" y="1393828"/>
            <a:ext cx="5204651" cy="502750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850CC36-C222-D0EA-E0B2-370EB6AA47F1}"/>
              </a:ext>
            </a:extLst>
          </p:cNvPr>
          <p:cNvSpPr txBox="1"/>
          <p:nvPr/>
        </p:nvSpPr>
        <p:spPr>
          <a:xfrm>
            <a:off x="11253946" y="6015778"/>
            <a:ext cx="934879" cy="21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Varga et al., 2023</a:t>
            </a:r>
          </a:p>
        </p:txBody>
      </p:sp>
    </p:spTree>
    <p:extLst>
      <p:ext uri="{BB962C8B-B14F-4D97-AF65-F5344CB8AC3E}">
        <p14:creationId xmlns:p14="http://schemas.microsoft.com/office/powerpoint/2010/main" val="348550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8B162-4457-F054-FAF5-EB00D9DC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85278C-1BA6-56ED-0605-F3BE0C307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greiseny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0DADE1-05C2-97DF-A4EF-BF705040F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3616"/>
            <a:ext cx="12192000" cy="3914384"/>
          </a:xfrm>
          <a:prstGeom prst="rect">
            <a:avLst/>
          </a:prstGeom>
        </p:spPr>
      </p:pic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BD8C71F-45C1-2661-B3E6-D71D4B6827B6}"/>
              </a:ext>
            </a:extLst>
          </p:cNvPr>
          <p:cNvSpPr/>
          <p:nvPr/>
        </p:nvSpPr>
        <p:spPr>
          <a:xfrm>
            <a:off x="58414" y="2808203"/>
            <a:ext cx="1983450" cy="816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křemenných žilníků a doprovodné W-mineralizace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C122F82E-F982-42E8-3EEC-6541BDAB2193}"/>
              </a:ext>
            </a:extLst>
          </p:cNvPr>
          <p:cNvSpPr/>
          <p:nvPr/>
        </p:nvSpPr>
        <p:spPr>
          <a:xfrm>
            <a:off x="2100277" y="2808203"/>
            <a:ext cx="1983451" cy="8160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první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greisenová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alterace -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topazifikace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-žilníků a další nová W-mineralizace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C9D06CE-94F5-A421-9DA4-9165269A84D5}"/>
              </a:ext>
            </a:extLst>
          </p:cNvPr>
          <p:cNvSpPr/>
          <p:nvPr/>
        </p:nvSpPr>
        <p:spPr>
          <a:xfrm>
            <a:off x="4142141" y="2453096"/>
            <a:ext cx="1983451" cy="131103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magmatická krystalizace, vznik puklin,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exsoluce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fluid a jejich následný var (znemožnil vznik nízce-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salinních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fluid</a:t>
            </a: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0BE4969-5443-E504-90D9-61D429C65211}"/>
              </a:ext>
            </a:extLst>
          </p:cNvPr>
          <p:cNvSpPr/>
          <p:nvPr/>
        </p:nvSpPr>
        <p:spPr>
          <a:xfrm>
            <a:off x="6184005" y="1851558"/>
            <a:ext cx="1983451" cy="177267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pozdní fluida iniciovala všudypřítomnou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greisenizaci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granitu + intenzivní vznik puklin až k povrchu způsobil důležitý pokles tlaku a následnou vaporizaci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greisenových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fluid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ACFEF933-1E46-849B-C52D-9A85BEDDF1BD}"/>
              </a:ext>
            </a:extLst>
          </p:cNvPr>
          <p:cNvSpPr/>
          <p:nvPr/>
        </p:nvSpPr>
        <p:spPr>
          <a:xfrm>
            <a:off x="8196276" y="1684815"/>
            <a:ext cx="1983451" cy="19394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plynulé pokračování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greisenizace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– pukliny umožnily migraci fluid, reaktivaci některých topazových žil a krystalizaci dalších W-bohatých křemenných žil v místech lokálního poklesu tlaku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5CEEA678-8002-3CA9-3382-144EE4BD1EDA}"/>
              </a:ext>
            </a:extLst>
          </p:cNvPr>
          <p:cNvSpPr/>
          <p:nvPr/>
        </p:nvSpPr>
        <p:spPr>
          <a:xfrm>
            <a:off x="10229247" y="2476471"/>
            <a:ext cx="1896217" cy="114776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alterace již probíhá pouze v rámci </a:t>
            </a:r>
            <a:r>
              <a:rPr lang="cs-CZ" sz="1400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sz="1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-žil v okrajových částech granitu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F6BD9C3-D404-47F2-07D4-CB2FB7FA17DB}"/>
              </a:ext>
            </a:extLst>
          </p:cNvPr>
          <p:cNvSpPr txBox="1"/>
          <p:nvPr/>
        </p:nvSpPr>
        <p:spPr>
          <a:xfrm>
            <a:off x="11116158" y="6642556"/>
            <a:ext cx="10758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Monnier et al., 2020</a:t>
            </a:r>
          </a:p>
        </p:txBody>
      </p:sp>
    </p:spTree>
    <p:extLst>
      <p:ext uri="{BB962C8B-B14F-4D97-AF65-F5344CB8AC3E}">
        <p14:creationId xmlns:p14="http://schemas.microsoft.com/office/powerpoint/2010/main" val="3953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B0C68-83A6-8DBD-B404-B2CC7957A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8E182-FA7E-1817-489E-C7616794E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greiseny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21BDA1-19C1-55F6-3A93-2555E33AE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696" y="1347046"/>
            <a:ext cx="4930034" cy="47252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716DB11-3D6A-4DE1-DD2F-E9A35CECCA71}"/>
              </a:ext>
            </a:extLst>
          </p:cNvPr>
          <p:cNvSpPr txBox="1"/>
          <p:nvPr/>
        </p:nvSpPr>
        <p:spPr>
          <a:xfrm>
            <a:off x="2661563" y="6072318"/>
            <a:ext cx="22543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https://www.virtualmicroscope.org/content/topaz-greisen-st-mewan-beacon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D1CCBC4-0F96-DBF1-A66C-AB3CFD4E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180" y="0"/>
            <a:ext cx="5488645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3D91A50-B9A1-D7E1-F194-45DE658E7740}"/>
              </a:ext>
            </a:extLst>
          </p:cNvPr>
          <p:cNvSpPr txBox="1"/>
          <p:nvPr/>
        </p:nvSpPr>
        <p:spPr>
          <a:xfrm>
            <a:off x="6681849" y="6611779"/>
            <a:ext cx="1296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Eldosouky</a:t>
            </a:r>
            <a:r>
              <a:rPr lang="cs-CZ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 2023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FAB68E-EFA7-CD26-F157-C3CC8AFAF2F7}"/>
              </a:ext>
            </a:extLst>
          </p:cNvPr>
          <p:cNvSpPr txBox="1"/>
          <p:nvPr/>
        </p:nvSpPr>
        <p:spPr>
          <a:xfrm>
            <a:off x="4585675" y="1369941"/>
            <a:ext cx="18059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Křemen, topaz, turmalín</a:t>
            </a:r>
          </a:p>
        </p:txBody>
      </p:sp>
    </p:spTree>
    <p:extLst>
      <p:ext uri="{BB962C8B-B14F-4D97-AF65-F5344CB8AC3E}">
        <p14:creationId xmlns:p14="http://schemas.microsoft.com/office/powerpoint/2010/main" val="257102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E0AE33E2-461E-F332-F57E-209D88BB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52" y="893"/>
            <a:ext cx="10284321" cy="1147463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Metasomatická</a:t>
            </a:r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 ložiska - přehled</a:t>
            </a:r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7ACBA814-A134-43E2-70A7-5EF748BB57D2}"/>
              </a:ext>
            </a:extLst>
          </p:cNvPr>
          <p:cNvSpPr/>
          <p:nvPr/>
        </p:nvSpPr>
        <p:spPr>
          <a:xfrm>
            <a:off x="1269876" y="2029266"/>
            <a:ext cx="1716179" cy="43931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pegmatity</a:t>
            </a:r>
          </a:p>
        </p:txBody>
      </p:sp>
      <p:sp>
        <p:nvSpPr>
          <p:cNvPr id="26" name="Obdélník: se zakulacenými rohy 25">
            <a:extLst>
              <a:ext uri="{FF2B5EF4-FFF2-40B4-BE49-F238E27FC236}">
                <a16:creationId xmlns:a16="http://schemas.microsoft.com/office/drawing/2014/main" id="{51808E02-9D12-8B5F-CC21-00B613EAA77A}"/>
              </a:ext>
            </a:extLst>
          </p:cNvPr>
          <p:cNvSpPr/>
          <p:nvPr/>
        </p:nvSpPr>
        <p:spPr>
          <a:xfrm>
            <a:off x="1269876" y="2842101"/>
            <a:ext cx="1716179" cy="43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skarny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DFA86EDE-0305-11B6-0E37-6A1118EF856C}"/>
              </a:ext>
            </a:extLst>
          </p:cNvPr>
          <p:cNvSpPr/>
          <p:nvPr/>
        </p:nvSpPr>
        <p:spPr>
          <a:xfrm>
            <a:off x="1269875" y="3660842"/>
            <a:ext cx="1707837" cy="439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greiseny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D47894CE-2619-D95A-1128-0067F955094A}"/>
              </a:ext>
            </a:extLst>
          </p:cNvPr>
          <p:cNvSpPr/>
          <p:nvPr/>
        </p:nvSpPr>
        <p:spPr>
          <a:xfrm>
            <a:off x="3296716" y="2068968"/>
            <a:ext cx="2993651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Li, Be, Ta, REE, Rb, Cs</a:t>
            </a: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134E0A34-A5CD-A8FB-FF29-45D3AA446212}"/>
              </a:ext>
            </a:extLst>
          </p:cNvPr>
          <p:cNvSpPr/>
          <p:nvPr/>
        </p:nvSpPr>
        <p:spPr>
          <a:xfrm>
            <a:off x="3296715" y="2770438"/>
            <a:ext cx="2993651" cy="5863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Fe, W, Cu, Au, Zn-Pb, Mo, Sn, REE, Be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0" name="Obdélník: se zakulacenými rohy 29">
            <a:extLst>
              <a:ext uri="{FF2B5EF4-FFF2-40B4-BE49-F238E27FC236}">
                <a16:creationId xmlns:a16="http://schemas.microsoft.com/office/drawing/2014/main" id="{51512693-7D2E-B409-4EEB-471ABBDB7AA6}"/>
              </a:ext>
            </a:extLst>
          </p:cNvPr>
          <p:cNvSpPr/>
          <p:nvPr/>
        </p:nvSpPr>
        <p:spPr>
          <a:xfrm>
            <a:off x="3296716" y="3700546"/>
            <a:ext cx="2993651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Cs,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B9AADCF4-FBE1-7D17-2A8B-819A5D4984C4}"/>
              </a:ext>
            </a:extLst>
          </p:cNvPr>
          <p:cNvSpPr/>
          <p:nvPr/>
        </p:nvSpPr>
        <p:spPr>
          <a:xfrm>
            <a:off x="6693999" y="2071402"/>
            <a:ext cx="4729004" cy="3638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lepidolit, beryl, tantalit, živce,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polucit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Obdélník: se zakulacenými rohy 32">
            <a:extLst>
              <a:ext uri="{FF2B5EF4-FFF2-40B4-BE49-F238E27FC236}">
                <a16:creationId xmlns:a16="http://schemas.microsoft.com/office/drawing/2014/main" id="{26C5DA9A-03C3-A616-11D8-6B676C7547E0}"/>
              </a:ext>
            </a:extLst>
          </p:cNvPr>
          <p:cNvSpPr/>
          <p:nvPr/>
        </p:nvSpPr>
        <p:spPr>
          <a:xfrm>
            <a:off x="6694000" y="2881748"/>
            <a:ext cx="4729004" cy="36389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magnetit</a:t>
            </a:r>
            <a:r>
              <a:rPr lang="en-US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</a:t>
            </a:r>
            <a:r>
              <a:rPr lang="en-US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sulfidy</a:t>
            </a:r>
            <a:r>
              <a:rPr lang="en-US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scheelit</a:t>
            </a:r>
            <a:r>
              <a:rPr lang="en-US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US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wollastonit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405EE6C8-7423-552B-DEAE-DCCD6256B9E5}"/>
              </a:ext>
            </a:extLst>
          </p:cNvPr>
          <p:cNvSpPr/>
          <p:nvPr/>
        </p:nvSpPr>
        <p:spPr>
          <a:xfrm>
            <a:off x="6688193" y="3581798"/>
            <a:ext cx="4729004" cy="5938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kasiterit, wolframit, molybdenit,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zinnwaldit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lepidolit, beryl</a:t>
            </a:r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A78F447E-3436-CB9E-5E62-6E04FB875923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2986055" y="2248921"/>
            <a:ext cx="310661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060BDEDD-6823-AFCB-8655-CF96D3D78893}"/>
              </a:ext>
            </a:extLst>
          </p:cNvPr>
          <p:cNvCxnSpPr>
            <a:cxnSpLocks/>
            <a:stCxn id="26" idx="3"/>
            <a:endCxn id="29" idx="1"/>
          </p:cNvCxnSpPr>
          <p:nvPr/>
        </p:nvCxnSpPr>
        <p:spPr>
          <a:xfrm>
            <a:off x="2986055" y="3061701"/>
            <a:ext cx="310660" cy="191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>
            <a:extLst>
              <a:ext uri="{FF2B5EF4-FFF2-40B4-BE49-F238E27FC236}">
                <a16:creationId xmlns:a16="http://schemas.microsoft.com/office/drawing/2014/main" id="{E7CA688E-966B-8357-A3FC-856AD62DA8CF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>
            <a:off x="2977712" y="3880442"/>
            <a:ext cx="319004" cy="5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>
            <a:extLst>
              <a:ext uri="{FF2B5EF4-FFF2-40B4-BE49-F238E27FC236}">
                <a16:creationId xmlns:a16="http://schemas.microsoft.com/office/drawing/2014/main" id="{784F3AD1-7173-7115-BB73-0DFC49A5BD40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6290367" y="2248921"/>
            <a:ext cx="403632" cy="4427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>
            <a:extLst>
              <a:ext uri="{FF2B5EF4-FFF2-40B4-BE49-F238E27FC236}">
                <a16:creationId xmlns:a16="http://schemas.microsoft.com/office/drawing/2014/main" id="{7A064AF7-0DFC-EDAF-BB38-F1619E69AAB3}"/>
              </a:ext>
            </a:extLst>
          </p:cNvPr>
          <p:cNvCxnSpPr>
            <a:cxnSpLocks/>
            <a:stCxn id="29" idx="3"/>
            <a:endCxn id="33" idx="1"/>
          </p:cNvCxnSpPr>
          <p:nvPr/>
        </p:nvCxnSpPr>
        <p:spPr>
          <a:xfrm>
            <a:off x="6290366" y="3063619"/>
            <a:ext cx="403634" cy="75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17FAC5EF-C6C2-58E2-FF2B-38B1C0828324}"/>
              </a:ext>
            </a:extLst>
          </p:cNvPr>
          <p:cNvCxnSpPr>
            <a:cxnSpLocks/>
            <a:stCxn id="30" idx="3"/>
            <a:endCxn id="39" idx="1"/>
          </p:cNvCxnSpPr>
          <p:nvPr/>
        </p:nvCxnSpPr>
        <p:spPr>
          <a:xfrm flipV="1">
            <a:off x="6290367" y="3878720"/>
            <a:ext cx="397826" cy="1779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7E48C33B-349A-28EE-8981-8C269B92F9AC}"/>
              </a:ext>
            </a:extLst>
          </p:cNvPr>
          <p:cNvSpPr/>
          <p:nvPr/>
        </p:nvSpPr>
        <p:spPr>
          <a:xfrm>
            <a:off x="1269876" y="4553865"/>
            <a:ext cx="1716178" cy="4390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albitity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3CB832EE-206D-43CE-B924-D27748F47101}"/>
              </a:ext>
            </a:extLst>
          </p:cNvPr>
          <p:cNvSpPr/>
          <p:nvPr/>
        </p:nvSpPr>
        <p:spPr>
          <a:xfrm>
            <a:off x="3296716" y="4595684"/>
            <a:ext cx="2993651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Nb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-Ta, REE,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Zr</a:t>
            </a:r>
            <a:endParaRPr lang="cs-CZ" sz="1799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A7EBDD1-7AB2-5114-70CF-EE5CA48E9BD2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2986054" y="4773408"/>
            <a:ext cx="310662" cy="2229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338C0BF7-E719-E8AD-6B6C-4D0A89EEDF79}"/>
              </a:ext>
            </a:extLst>
          </p:cNvPr>
          <p:cNvSpPr/>
          <p:nvPr/>
        </p:nvSpPr>
        <p:spPr>
          <a:xfrm>
            <a:off x="6693999" y="4583212"/>
            <a:ext cx="4729004" cy="3723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columbit, tantalit,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pyrochlor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zirkon, beryl</a:t>
            </a:r>
          </a:p>
        </p:txBody>
      </p: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F565D682-17BF-67EC-9AE0-66A8D0A40194}"/>
              </a:ext>
            </a:extLst>
          </p:cNvPr>
          <p:cNvCxnSpPr>
            <a:cxnSpLocks/>
            <a:stCxn id="11" idx="3"/>
            <a:endCxn id="42" idx="1"/>
          </p:cNvCxnSpPr>
          <p:nvPr/>
        </p:nvCxnSpPr>
        <p:spPr>
          <a:xfrm flipV="1">
            <a:off x="6290367" y="4769401"/>
            <a:ext cx="403632" cy="6236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5BED679-9069-9F81-96D7-C241FD093D64}"/>
              </a:ext>
            </a:extLst>
          </p:cNvPr>
          <p:cNvSpPr/>
          <p:nvPr/>
        </p:nvSpPr>
        <p:spPr>
          <a:xfrm>
            <a:off x="1269875" y="5446774"/>
            <a:ext cx="1716179" cy="43908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porfyrové rudy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17400FF4-7A98-37B0-0C92-341E4DF1E50B}"/>
              </a:ext>
            </a:extLst>
          </p:cNvPr>
          <p:cNvSpPr/>
          <p:nvPr/>
        </p:nvSpPr>
        <p:spPr>
          <a:xfrm>
            <a:off x="3296716" y="5488593"/>
            <a:ext cx="2993651" cy="35990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Au,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799" dirty="0" err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</a:t>
            </a:r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Re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8E72E00D-3DC4-BF35-B1C1-C8C05FDB148C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2986054" y="5666317"/>
            <a:ext cx="310662" cy="2229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E6C23AB8-0053-E0C6-BDEF-B60E7AB164A9}"/>
              </a:ext>
            </a:extLst>
          </p:cNvPr>
          <p:cNvSpPr/>
          <p:nvPr/>
        </p:nvSpPr>
        <p:spPr>
          <a:xfrm>
            <a:off x="6693998" y="5369396"/>
            <a:ext cx="5233062" cy="59384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chalkopyrit, molybdenit, bornit, sfalerit, galenit, wolframit, scheelit, sfalerit, galenit, wolframit, scheelit 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90A8410B-6561-9E10-4524-BE48EB473C36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 flipV="1">
            <a:off x="6290367" y="5666318"/>
            <a:ext cx="403631" cy="2228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14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011D5-A3EF-3F8A-56B6-86EC44CA4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CD59C-9641-4E9F-F50F-123C459C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albitity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75A8319D-7C9B-FC8D-E034-25BE95AF2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173444"/>
              </p:ext>
            </p:extLst>
          </p:nvPr>
        </p:nvGraphicFramePr>
        <p:xfrm>
          <a:off x="595096" y="3044660"/>
          <a:ext cx="8646117" cy="2986896"/>
        </p:xfrm>
        <a:graphic>
          <a:graphicData uri="http://schemas.openxmlformats.org/drawingml/2006/table">
            <a:tbl>
              <a:tblPr firstRow="1" bandRow="1"/>
              <a:tblGrid>
                <a:gridCol w="1715971">
                  <a:extLst>
                    <a:ext uri="{9D8B030D-6E8A-4147-A177-3AD203B41FA5}">
                      <a16:colId xmlns:a16="http://schemas.microsoft.com/office/drawing/2014/main" val="610492840"/>
                    </a:ext>
                  </a:extLst>
                </a:gridCol>
                <a:gridCol w="6930146">
                  <a:extLst>
                    <a:ext uri="{9D8B030D-6E8A-4147-A177-3AD203B41FA5}">
                      <a16:colId xmlns:a16="http://schemas.microsoft.com/office/drawing/2014/main" val="686445476"/>
                    </a:ext>
                  </a:extLst>
                </a:gridCol>
              </a:tblGrid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vznik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vznik působením vysokoteplotních hydrotermálních fluid na magmatickou intruzi v rámci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postmagmatického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vývoje 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278018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mineralogie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columbit-tantalit,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pyrochlor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zirkon, beryl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křemen, K-živec, slídy, ± pyroxen, amfibol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8913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zrudnění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Nb</a:t>
                      </a: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Ta, </a:t>
                      </a: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</a:t>
                      </a: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REE, </a:t>
                      </a: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Be</a:t>
                      </a:r>
                      <a:endParaRPr lang="cs-CZ" sz="2000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9350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tvar tělesa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žíly, žilníky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36375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textury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40512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Nigérie, JV Asie, Kazachstán, Čína, Kanada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086253"/>
                  </a:ext>
                </a:extLst>
              </a:tr>
            </a:tbl>
          </a:graphicData>
        </a:graphic>
      </p:graphicFrame>
      <p:grpSp>
        <p:nvGrpSpPr>
          <p:cNvPr id="4" name="Skupina 3">
            <a:extLst>
              <a:ext uri="{FF2B5EF4-FFF2-40B4-BE49-F238E27FC236}">
                <a16:creationId xmlns:a16="http://schemas.microsoft.com/office/drawing/2014/main" id="{D9F3ED02-6BD9-FE2F-392C-F4DDD618D020}"/>
              </a:ext>
            </a:extLst>
          </p:cNvPr>
          <p:cNvGrpSpPr/>
          <p:nvPr/>
        </p:nvGrpSpPr>
        <p:grpSpPr>
          <a:xfrm>
            <a:off x="9473855" y="2107256"/>
            <a:ext cx="2505386" cy="4287573"/>
            <a:chOff x="9456086" y="2572915"/>
            <a:chExt cx="1999314" cy="3177572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6105EE92-5140-9A5C-59C4-E01B1ED628F0}"/>
                </a:ext>
              </a:extLst>
            </p:cNvPr>
            <p:cNvGrpSpPr/>
            <p:nvPr/>
          </p:nvGrpSpPr>
          <p:grpSpPr>
            <a:xfrm>
              <a:off x="9456088" y="2572915"/>
              <a:ext cx="1615912" cy="3176497"/>
              <a:chOff x="10086679" y="1513568"/>
              <a:chExt cx="1615912" cy="3176497"/>
            </a:xfrm>
          </p:grpSpPr>
          <p:sp>
            <p:nvSpPr>
              <p:cNvPr id="11" name="Obdélník: s odříznutými horními rohy 10">
                <a:extLst>
                  <a:ext uri="{FF2B5EF4-FFF2-40B4-BE49-F238E27FC236}">
                    <a16:creationId xmlns:a16="http://schemas.microsoft.com/office/drawing/2014/main" id="{94F4EEBE-5564-AA46-AF69-81682596F33F}"/>
                  </a:ext>
                </a:extLst>
              </p:cNvPr>
              <p:cNvSpPr/>
              <p:nvPr/>
            </p:nvSpPr>
            <p:spPr>
              <a:xfrm>
                <a:off x="10086680" y="1513568"/>
                <a:ext cx="1615911" cy="720000"/>
              </a:xfrm>
              <a:prstGeom prst="snip2SameRect">
                <a:avLst/>
              </a:prstGeom>
              <a:solidFill>
                <a:srgbClr val="45A5ED">
                  <a:lumMod val="75000"/>
                </a:srgbClr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49DEF0BB-E6DD-A089-643A-BD95343FD38A}"/>
                  </a:ext>
                </a:extLst>
              </p:cNvPr>
              <p:cNvSpPr/>
              <p:nvPr/>
            </p:nvSpPr>
            <p:spPr>
              <a:xfrm>
                <a:off x="10086680" y="2234399"/>
                <a:ext cx="1615911" cy="720468"/>
              </a:xfrm>
              <a:prstGeom prst="rect">
                <a:avLst/>
              </a:prstGeom>
              <a:solidFill>
                <a:srgbClr val="5982DB">
                  <a:lumMod val="75000"/>
                </a:srgbClr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A6CCA849-F562-880A-EB14-7AFDB2DDB39C}"/>
                  </a:ext>
                </a:extLst>
              </p:cNvPr>
              <p:cNvSpPr/>
              <p:nvPr/>
            </p:nvSpPr>
            <p:spPr>
              <a:xfrm>
                <a:off x="10086680" y="2954867"/>
                <a:ext cx="1615911" cy="720000"/>
              </a:xfrm>
              <a:prstGeom prst="rect">
                <a:avLst/>
              </a:prstGeom>
              <a:solidFill>
                <a:srgbClr val="5982DB">
                  <a:lumMod val="50000"/>
                </a:srgbClr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14" name="Obdélník 13">
                <a:extLst>
                  <a:ext uri="{FF2B5EF4-FFF2-40B4-BE49-F238E27FC236}">
                    <a16:creationId xmlns:a16="http://schemas.microsoft.com/office/drawing/2014/main" id="{BA8507BC-242A-7328-4BD9-9BD45B97E98C}"/>
                  </a:ext>
                </a:extLst>
              </p:cNvPr>
              <p:cNvSpPr/>
              <p:nvPr/>
            </p:nvSpPr>
            <p:spPr>
              <a:xfrm>
                <a:off x="10086679" y="3674867"/>
                <a:ext cx="1615911" cy="1015198"/>
              </a:xfrm>
              <a:prstGeom prst="rect">
                <a:avLst/>
              </a:prstGeom>
              <a:solidFill>
                <a:srgbClr val="122756"/>
              </a:solidFill>
              <a:ln w="12700" cap="flat" cmpd="sng" algn="ctr">
                <a:solidFill>
                  <a:srgbClr val="45A5ED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</p:grp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D205BF58-079C-8ED7-D9E0-3B53DC81A59E}"/>
                </a:ext>
              </a:extLst>
            </p:cNvPr>
            <p:cNvSpPr txBox="1"/>
            <p:nvPr/>
          </p:nvSpPr>
          <p:spPr>
            <a:xfrm>
              <a:off x="9639183" y="5010980"/>
              <a:ext cx="1249719" cy="3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MAGMATICKÁ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INTRUZE</a:t>
              </a: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E8B6550-420D-EB13-0305-1E3798B8B2C2}"/>
                </a:ext>
              </a:extLst>
            </p:cNvPr>
            <p:cNvSpPr txBox="1"/>
            <p:nvPr/>
          </p:nvSpPr>
          <p:spPr>
            <a:xfrm>
              <a:off x="9456086" y="4175142"/>
              <a:ext cx="1615911" cy="342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K-METASOMATÓZA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(550-650 °C)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500D726-C11B-D159-F02E-91E3B7C993F9}"/>
                </a:ext>
              </a:extLst>
            </p:cNvPr>
            <p:cNvSpPr txBox="1"/>
            <p:nvPr/>
          </p:nvSpPr>
          <p:spPr>
            <a:xfrm>
              <a:off x="9456086" y="3324364"/>
              <a:ext cx="1615911" cy="615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endParaRPr sz="1200" kern="0" dirty="0">
                <a:solidFill>
                  <a:prstClr val="white"/>
                </a:solidFill>
                <a:latin typeface="Corbel" panose="020B0503020204020204"/>
              </a:endParaRP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Na-METASOMATÓZA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(ALBITIZACE)</a:t>
              </a:r>
            </a:p>
            <a:p>
              <a:pPr algn="ctr" defTabSz="457063">
                <a:defRPr/>
              </a:pPr>
              <a:r>
                <a:rPr sz="1200" kern="0" dirty="0">
                  <a:solidFill>
                    <a:prstClr val="white"/>
                  </a:solidFill>
                  <a:latin typeface="Corbel" panose="020B0503020204020204"/>
                </a:rPr>
                <a:t>(400-550 °C)</a:t>
              </a:r>
            </a:p>
          </p:txBody>
        </p:sp>
        <p:sp>
          <p:nvSpPr>
            <p:cNvPr id="9" name="Šipka: nahoru 8">
              <a:extLst>
                <a:ext uri="{FF2B5EF4-FFF2-40B4-BE49-F238E27FC236}">
                  <a16:creationId xmlns:a16="http://schemas.microsoft.com/office/drawing/2014/main" id="{90D65CF5-EA54-6E5B-E745-205B99EB5ABA}"/>
                </a:ext>
              </a:extLst>
            </p:cNvPr>
            <p:cNvSpPr/>
            <p:nvPr/>
          </p:nvSpPr>
          <p:spPr>
            <a:xfrm>
              <a:off x="11108266" y="2700867"/>
              <a:ext cx="347134" cy="3049620"/>
            </a:xfrm>
            <a:prstGeom prst="upArrow">
              <a:avLst/>
            </a:prstGeom>
            <a:gradFill>
              <a:gsLst>
                <a:gs pos="0">
                  <a:srgbClr val="45A5ED">
                    <a:lumMod val="75000"/>
                  </a:srgbClr>
                </a:gs>
                <a:gs pos="100000">
                  <a:srgbClr val="122756"/>
                </a:gs>
              </a:gsLst>
              <a:lin ang="5400000" scaled="1"/>
            </a:gradFill>
            <a:ln w="12700" cap="flat" cmpd="sng" algn="ctr">
              <a:solidFill>
                <a:srgbClr val="45A5ED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2D54C55-032F-28CB-AB2E-32D9BDBC04C7}"/>
                </a:ext>
              </a:extLst>
            </p:cNvPr>
            <p:cNvSpPr txBox="1"/>
            <p:nvPr/>
          </p:nvSpPr>
          <p:spPr>
            <a:xfrm rot="5400000">
              <a:off x="9878298" y="4121320"/>
              <a:ext cx="2753691" cy="208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063">
                <a:defRPr/>
              </a:pPr>
              <a:r>
                <a:rPr sz="1100" kern="0" dirty="0">
                  <a:solidFill>
                    <a:prstClr val="white"/>
                  </a:solidFill>
                  <a:latin typeface="Corbel" panose="020B0503020204020204"/>
                </a:rPr>
                <a:t>VÝSTUP </a:t>
              </a:r>
              <a:r>
                <a:rPr sz="1050" kern="0" dirty="0">
                  <a:solidFill>
                    <a:prstClr val="white"/>
                  </a:solidFill>
                  <a:latin typeface="Corbel" panose="020B0503020204020204"/>
                </a:rPr>
                <a:t>POSTMAGMATICKÝCH</a:t>
              </a:r>
              <a:r>
                <a:rPr sz="1100" kern="0" dirty="0">
                  <a:solidFill>
                    <a:prstClr val="white"/>
                  </a:solidFill>
                  <a:latin typeface="Corbel" panose="020B0503020204020204"/>
                </a:rPr>
                <a:t> FLUID</a:t>
              </a:r>
            </a:p>
          </p:txBody>
        </p:sp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0A2C7FB-0482-5088-9F0C-ECDEC07A6DD0}"/>
              </a:ext>
            </a:extLst>
          </p:cNvPr>
          <p:cNvSpPr txBox="1"/>
          <p:nvPr/>
        </p:nvSpPr>
        <p:spPr>
          <a:xfrm>
            <a:off x="9513355" y="2279906"/>
            <a:ext cx="202493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sz="1200" dirty="0">
                <a:solidFill>
                  <a:prstClr val="white"/>
                </a:solidFill>
                <a:latin typeface="Corbel" panose="020B0503020204020204"/>
              </a:rPr>
              <a:t>GREISENIZACE + PROKŘEMENĚNÍ</a:t>
            </a:r>
          </a:p>
          <a:p>
            <a:pPr algn="ctr" defTabSz="457063"/>
            <a:r>
              <a:rPr sz="1200" dirty="0">
                <a:solidFill>
                  <a:prstClr val="white"/>
                </a:solidFill>
                <a:latin typeface="Corbel" panose="020B0503020204020204"/>
              </a:rPr>
              <a:t>(250-400 °C)</a:t>
            </a:r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F821DB72-5325-1354-DFE8-A64EF09B777B}"/>
              </a:ext>
            </a:extLst>
          </p:cNvPr>
          <p:cNvSpPr/>
          <p:nvPr/>
        </p:nvSpPr>
        <p:spPr>
          <a:xfrm>
            <a:off x="1540441" y="2119650"/>
            <a:ext cx="6755425" cy="3599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Leukokratní hornina, tvořená hlavně jemnozrnnou albitickou hmotou.</a:t>
            </a:r>
          </a:p>
        </p:txBody>
      </p:sp>
    </p:spTree>
    <p:extLst>
      <p:ext uri="{BB962C8B-B14F-4D97-AF65-F5344CB8AC3E}">
        <p14:creationId xmlns:p14="http://schemas.microsoft.com/office/powerpoint/2010/main" val="31890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A6AA4-9679-59B1-0EF8-D1145577A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736DE4-1304-DAD8-D1C4-B9DE24BA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albitity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A1990B4-4105-F478-A315-FC3DC74A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440" y="1268370"/>
            <a:ext cx="6431207" cy="432126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F4D14B9F-86A2-0565-CFC9-9FF9E195A9B1}"/>
              </a:ext>
            </a:extLst>
          </p:cNvPr>
          <p:cNvSpPr txBox="1"/>
          <p:nvPr/>
        </p:nvSpPr>
        <p:spPr>
          <a:xfrm>
            <a:off x="11134972" y="5591889"/>
            <a:ext cx="1296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Kaur</a:t>
            </a:r>
            <a:r>
              <a:rPr lang="cs-CZ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2019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57A8014F-F8EC-228A-32CE-547BBF5D0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" y="1266110"/>
            <a:ext cx="5757247" cy="432125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5E8E95FB-067C-E428-7F67-A3967B4F081D}"/>
              </a:ext>
            </a:extLst>
          </p:cNvPr>
          <p:cNvSpPr txBox="1"/>
          <p:nvPr/>
        </p:nvSpPr>
        <p:spPr>
          <a:xfrm>
            <a:off x="4654252" y="5587368"/>
            <a:ext cx="12961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Condit</a:t>
            </a:r>
            <a:r>
              <a:rPr lang="cs-CZ" sz="1000" dirty="0">
                <a:latin typeface="Calibri Light" panose="020F0302020204030204" pitchFamily="34" charset="0"/>
                <a:cs typeface="Calibri Light" panose="020F0302020204030204" pitchFamily="34" charset="0"/>
              </a:rPr>
              <a:t> et al., 2018</a:t>
            </a:r>
          </a:p>
        </p:txBody>
      </p:sp>
    </p:spTree>
    <p:extLst>
      <p:ext uri="{BB962C8B-B14F-4D97-AF65-F5344CB8AC3E}">
        <p14:creationId xmlns:p14="http://schemas.microsoft.com/office/powerpoint/2010/main" val="27011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F564C-CF8C-71E8-356F-794034A7D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2FBA82CB-E84E-074E-195F-3A1667C377C9}"/>
              </a:ext>
            </a:extLst>
          </p:cNvPr>
          <p:cNvSpPr/>
          <p:nvPr/>
        </p:nvSpPr>
        <p:spPr>
          <a:xfrm>
            <a:off x="909836" y="3212976"/>
            <a:ext cx="5976664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E6AF0F-3478-3857-A477-A87E067A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874CA7-D043-3169-F101-AB5B85C5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73" y="0"/>
            <a:ext cx="5931952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2D0335D-6235-0B7E-6FD5-408C2E2D7799}"/>
              </a:ext>
            </a:extLst>
          </p:cNvPr>
          <p:cNvSpPr txBox="1"/>
          <p:nvPr/>
        </p:nvSpPr>
        <p:spPr>
          <a:xfrm>
            <a:off x="10558908" y="6621674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Richards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Leybourne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646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6C00E-81E3-5413-1040-A713E4B42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C2237-B71F-48DB-9CFA-537E3084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D4658B64-BF22-8BAD-D92E-985BBB888471}"/>
              </a:ext>
            </a:extLst>
          </p:cNvPr>
          <p:cNvSpPr/>
          <p:nvPr/>
        </p:nvSpPr>
        <p:spPr>
          <a:xfrm>
            <a:off x="2389331" y="1700808"/>
            <a:ext cx="7410161" cy="58945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Hydrotermálně-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metasomatická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ložiska s nízkou kovnatostí uložená v prostoru mezi bází vulkánu a vrcholem intruze (obvykle v hloubce 1.5-4 km).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CE6EAD8B-145D-58EF-FB0A-F97F5F48E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573609"/>
              </p:ext>
            </p:extLst>
          </p:nvPr>
        </p:nvGraphicFramePr>
        <p:xfrm>
          <a:off x="1505103" y="2493140"/>
          <a:ext cx="9178619" cy="3682335"/>
        </p:xfrm>
        <a:graphic>
          <a:graphicData uri="http://schemas.openxmlformats.org/drawingml/2006/table">
            <a:tbl>
              <a:tblPr firstRow="1" bandRow="1"/>
              <a:tblGrid>
                <a:gridCol w="1702193">
                  <a:extLst>
                    <a:ext uri="{9D8B030D-6E8A-4147-A177-3AD203B41FA5}">
                      <a16:colId xmlns:a16="http://schemas.microsoft.com/office/drawing/2014/main" val="610492840"/>
                    </a:ext>
                  </a:extLst>
                </a:gridCol>
                <a:gridCol w="7476426">
                  <a:extLst>
                    <a:ext uri="{9D8B030D-6E8A-4147-A177-3AD203B41FA5}">
                      <a16:colId xmlns:a16="http://schemas.microsoft.com/office/drawing/2014/main" val="686445476"/>
                    </a:ext>
                  </a:extLst>
                </a:gridCol>
              </a:tblGrid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rozdělení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Cu-Mo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» kontinentální kůra (okraje)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-Au » ostrovní oblouky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17698"/>
                  </a:ext>
                </a:extLst>
              </a:tr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vznik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vázány na kyselé až intermediální intruzivní horniny porfyrového typu (granit, diorit, tonalit, monzonit, syenit) silně postižené hydrotermálně-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metasomatickými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procesy (vysokoteplotní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vysokosalinní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fluida)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278018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mineralogie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chalkopyrit, molybdenit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pyrit, pyrhotin, bornit, magnetit, sfalerit, galenit, wolframit, scheelit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89138"/>
                  </a:ext>
                </a:extLst>
              </a:tr>
              <a:tr h="482055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textury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žilníky v silně alterovaných částech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988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zrudnění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Cu-Mo</a:t>
                      </a: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</a:t>
                      </a: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nejvýznamější</a:t>
                      </a: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zdroj)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Au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Ag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Te, Re, Se,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09350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tvar tělesa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zonální a koncentricky uspořádaný cylindr (peň)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363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48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9D562D5-915E-47CE-843A-F6F1301BB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96" y="0"/>
            <a:ext cx="7192129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5F8B348E-F653-3739-CFAD-D7B64DE1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A54A214-8E6C-B0BF-BC13-F22C25A02C96}"/>
              </a:ext>
            </a:extLst>
          </p:cNvPr>
          <p:cNvSpPr txBox="1"/>
          <p:nvPr/>
        </p:nvSpPr>
        <p:spPr>
          <a:xfrm>
            <a:off x="9190756" y="6599371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Richards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Leybourne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2021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B0747D39-2DD6-8BE1-E8C9-461AB443DD12}"/>
              </a:ext>
            </a:extLst>
          </p:cNvPr>
          <p:cNvGrpSpPr/>
          <p:nvPr/>
        </p:nvGrpSpPr>
        <p:grpSpPr>
          <a:xfrm>
            <a:off x="10510" y="1800802"/>
            <a:ext cx="4878948" cy="720080"/>
            <a:chOff x="4124684" y="1232390"/>
            <a:chExt cx="4494777" cy="720080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5203AB7B-C7CD-CC70-5E4E-DE31CAB44772}"/>
                </a:ext>
              </a:extLst>
            </p:cNvPr>
            <p:cNvSpPr/>
            <p:nvPr/>
          </p:nvSpPr>
          <p:spPr>
            <a:xfrm>
              <a:off x="4589239" y="1232390"/>
              <a:ext cx="4030222" cy="7200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obohacení primárního magmatu o S, LIL prvky (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Rb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, K, Ca, Ca,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Sr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, Ba), As a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Sb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, B,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Tl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a Si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C6D948D7-212E-A58F-264D-8F091BBFD488}"/>
                </a:ext>
              </a:extLst>
            </p:cNvPr>
            <p:cNvSpPr/>
            <p:nvPr/>
          </p:nvSpPr>
          <p:spPr>
            <a:xfrm>
              <a:off x="4124684" y="141241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C6CEB156-484F-019E-3931-9F0261C62F65}"/>
              </a:ext>
            </a:extLst>
          </p:cNvPr>
          <p:cNvGrpSpPr/>
          <p:nvPr/>
        </p:nvGrpSpPr>
        <p:grpSpPr>
          <a:xfrm>
            <a:off x="10510" y="2683655"/>
            <a:ext cx="4878948" cy="1205380"/>
            <a:chOff x="4124684" y="1232390"/>
            <a:chExt cx="4494777" cy="1205380"/>
          </a:xfrm>
        </p:grpSpPr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C2C0301B-459F-EB19-F5AF-BDC97277929C}"/>
                </a:ext>
              </a:extLst>
            </p:cNvPr>
            <p:cNvSpPr/>
            <p:nvPr/>
          </p:nvSpPr>
          <p:spPr>
            <a:xfrm>
              <a:off x="4589239" y="1232390"/>
              <a:ext cx="4030222" cy="12053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optimální sklon subdukce (30-45°) a mírné zaoblení desky → ideální pro uvolnění fluid, které následně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zmetasomatizují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SCLM → tento stav je nutné zachovat několik mil. let </a:t>
              </a:r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EB95381B-373D-1811-2347-59A68E8B4555}"/>
                </a:ext>
              </a:extLst>
            </p:cNvPr>
            <p:cNvSpPr/>
            <p:nvPr/>
          </p:nvSpPr>
          <p:spPr>
            <a:xfrm>
              <a:off x="4124684" y="166019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2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02441EC2-59CF-2DFB-3DBC-6AA77AE77C33}"/>
              </a:ext>
            </a:extLst>
          </p:cNvPr>
          <p:cNvGrpSpPr/>
          <p:nvPr/>
        </p:nvGrpSpPr>
        <p:grpSpPr>
          <a:xfrm>
            <a:off x="7352" y="4038985"/>
            <a:ext cx="4878948" cy="1205381"/>
            <a:chOff x="4124684" y="1232389"/>
            <a:chExt cx="4494777" cy="1205381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369CA4D1-3B8C-6F10-4E0F-92D7666FD38D}"/>
                </a:ext>
              </a:extLst>
            </p:cNvPr>
            <p:cNvSpPr/>
            <p:nvPr/>
          </p:nvSpPr>
          <p:spPr>
            <a:xfrm>
              <a:off x="4589239" y="1232389"/>
              <a:ext cx="4030222" cy="120538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MASH =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melting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assimilation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storage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homogenization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→ změna bazaltického složení na intermediální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vápenato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-alkalické (andezity)</a:t>
              </a: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EFC1D11F-EF86-BAF5-EC37-A8A81D9BCFDF}"/>
                </a:ext>
              </a:extLst>
            </p:cNvPr>
            <p:cNvSpPr/>
            <p:nvPr/>
          </p:nvSpPr>
          <p:spPr>
            <a:xfrm>
              <a:off x="4124684" y="1655059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3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301952BD-BD2C-432E-5302-5A5016A32956}"/>
              </a:ext>
            </a:extLst>
          </p:cNvPr>
          <p:cNvGrpSpPr/>
          <p:nvPr/>
        </p:nvGrpSpPr>
        <p:grpSpPr>
          <a:xfrm>
            <a:off x="0" y="5391749"/>
            <a:ext cx="4878948" cy="840211"/>
            <a:chOff x="4124684" y="1232389"/>
            <a:chExt cx="4494777" cy="840211"/>
          </a:xfrm>
        </p:grpSpPr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FA97C015-D339-CE21-893F-A3417CF31108}"/>
                </a:ext>
              </a:extLst>
            </p:cNvPr>
            <p:cNvSpPr/>
            <p:nvPr/>
          </p:nvSpPr>
          <p:spPr>
            <a:xfrm>
              <a:off x="4589239" y="1232389"/>
              <a:ext cx="4030222" cy="84021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vznik rozsáhlých obloukových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batolitů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→ pohyb vzhůru zejména prasklinami</a:t>
              </a: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A755D9D8-CDD9-254C-3FF5-EEE351A05857}"/>
                </a:ext>
              </a:extLst>
            </p:cNvPr>
            <p:cNvSpPr/>
            <p:nvPr/>
          </p:nvSpPr>
          <p:spPr>
            <a:xfrm>
              <a:off x="4124684" y="1472474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6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0FDCF-5A6B-D1ED-3C0B-6E7271BE7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FAA389-5462-0577-4DF7-EFF73D8C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696" y="0"/>
            <a:ext cx="7192129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DA69CC1-16C0-B3FE-2C8A-E0A9C691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EFDF68A-15E9-6BFA-49FB-28CAFD80C47D}"/>
              </a:ext>
            </a:extLst>
          </p:cNvPr>
          <p:cNvSpPr txBox="1"/>
          <p:nvPr/>
        </p:nvSpPr>
        <p:spPr>
          <a:xfrm>
            <a:off x="9190756" y="6599371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Richards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Leybourne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2021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3EE8897B-3DD2-A754-ACDD-3245D048F603}"/>
              </a:ext>
            </a:extLst>
          </p:cNvPr>
          <p:cNvGrpSpPr/>
          <p:nvPr/>
        </p:nvGrpSpPr>
        <p:grpSpPr>
          <a:xfrm>
            <a:off x="7353" y="1245486"/>
            <a:ext cx="4882106" cy="955212"/>
            <a:chOff x="4121775" y="997258"/>
            <a:chExt cx="4497686" cy="955212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09214025-D772-A009-6A4E-53B71E2CF961}"/>
                </a:ext>
              </a:extLst>
            </p:cNvPr>
            <p:cNvSpPr/>
            <p:nvPr/>
          </p:nvSpPr>
          <p:spPr>
            <a:xfrm>
              <a:off x="4589239" y="997258"/>
              <a:ext cx="4030222" cy="95521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extrakce kovů ze silikátové taveniny do odmíšené těkavé fáze 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→ kovy preferují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salinní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fluida vůči tavenině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B2033118-299A-C264-360E-716FAE92A4D1}"/>
                </a:ext>
              </a:extLst>
            </p:cNvPr>
            <p:cNvSpPr/>
            <p:nvPr/>
          </p:nvSpPr>
          <p:spPr>
            <a:xfrm>
              <a:off x="4121775" y="1288873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5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8F756F97-59D2-E46E-6E5E-A431D00130CB}"/>
              </a:ext>
            </a:extLst>
          </p:cNvPr>
          <p:cNvGrpSpPr/>
          <p:nvPr/>
        </p:nvGrpSpPr>
        <p:grpSpPr>
          <a:xfrm>
            <a:off x="10510" y="2363471"/>
            <a:ext cx="4878948" cy="1205380"/>
            <a:chOff x="4124684" y="1232390"/>
            <a:chExt cx="4494777" cy="1205380"/>
          </a:xfrm>
        </p:grpSpPr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E817B135-FDB0-2C8F-D776-00FCA004F665}"/>
                </a:ext>
              </a:extLst>
            </p:cNvPr>
            <p:cNvSpPr/>
            <p:nvPr/>
          </p:nvSpPr>
          <p:spPr>
            <a:xfrm>
              <a:off x="4589239" y="1232390"/>
              <a:ext cx="4030222" cy="12053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množství kovů, které se mohou uložit je silně závislé na objemu fluid, která jsou limitována objemem magmatu → celkově to závisí na efektivnosti jednotlivých procesů  </a:t>
              </a:r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4E9B7273-5A22-735B-1793-0D18F2A6BA54}"/>
                </a:ext>
              </a:extLst>
            </p:cNvPr>
            <p:cNvSpPr/>
            <p:nvPr/>
          </p:nvSpPr>
          <p:spPr>
            <a:xfrm>
              <a:off x="4124684" y="166019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6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A1D46FAE-F8F4-247E-0466-67C3C82DF922}"/>
              </a:ext>
            </a:extLst>
          </p:cNvPr>
          <p:cNvGrpSpPr/>
          <p:nvPr/>
        </p:nvGrpSpPr>
        <p:grpSpPr>
          <a:xfrm>
            <a:off x="7352" y="3718801"/>
            <a:ext cx="4878948" cy="1478247"/>
            <a:chOff x="4124684" y="1232389"/>
            <a:chExt cx="4494777" cy="1478247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8E64F10F-9BA5-0F12-B706-64AC96056B21}"/>
                </a:ext>
              </a:extLst>
            </p:cNvPr>
            <p:cNvSpPr/>
            <p:nvPr/>
          </p:nvSpPr>
          <p:spPr>
            <a:xfrm>
              <a:off x="4589239" y="1232389"/>
              <a:ext cx="4030222" cy="147824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pouze 0.01 % systémů dokáže efektivně dopravit kovy do hydrotermálních systémů svrchní kůry → ložisko musí mít alespoň 0.4 % </a:t>
              </a:r>
              <a:r>
                <a:rPr lang="cs-CZ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Cu</a:t>
              </a: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pro povrchovou těžbu, nebo 1.2 % pro důlní těžbu, aby se to vyplatilo</a:t>
              </a: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55EC352C-E9D0-F06B-56F5-9B6022415618}"/>
                </a:ext>
              </a:extLst>
            </p:cNvPr>
            <p:cNvSpPr/>
            <p:nvPr/>
          </p:nvSpPr>
          <p:spPr>
            <a:xfrm>
              <a:off x="4124684" y="1655059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7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9839E458-92E9-85F5-6127-981406C4BE8C}"/>
              </a:ext>
            </a:extLst>
          </p:cNvPr>
          <p:cNvGrpSpPr/>
          <p:nvPr/>
        </p:nvGrpSpPr>
        <p:grpSpPr>
          <a:xfrm>
            <a:off x="0" y="5395641"/>
            <a:ext cx="4878948" cy="1129703"/>
            <a:chOff x="4124684" y="1232389"/>
            <a:chExt cx="4494777" cy="1129703"/>
          </a:xfrm>
        </p:grpSpPr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B2E2CE1B-AE54-F319-C146-754BE466808F}"/>
                </a:ext>
              </a:extLst>
            </p:cNvPr>
            <p:cNvSpPr/>
            <p:nvPr/>
          </p:nvSpPr>
          <p:spPr>
            <a:xfrm>
              <a:off x="4589239" y="1232389"/>
              <a:ext cx="4030222" cy="112970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post-mineralizační procesy nutně musí vést k výzdvihu či erozi oblasti, aby bylo možné ložisko objevit a těžit (pouze 0.0001 % úspěšnost)</a:t>
              </a: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706FCC9B-6057-EEAD-63E1-71E4EFA51335}"/>
                </a:ext>
              </a:extLst>
            </p:cNvPr>
            <p:cNvSpPr/>
            <p:nvPr/>
          </p:nvSpPr>
          <p:spPr>
            <a:xfrm>
              <a:off x="4124684" y="1472474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8</a:t>
              </a:r>
            </a:p>
          </p:txBody>
        </p:sp>
      </p:grp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7CED1E00-549F-79A9-17B9-C8D65CC65943}"/>
              </a:ext>
            </a:extLst>
          </p:cNvPr>
          <p:cNvSpPr/>
          <p:nvPr/>
        </p:nvSpPr>
        <p:spPr>
          <a:xfrm>
            <a:off x="9982844" y="12472"/>
            <a:ext cx="2223222" cy="9682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porfyrového ložiska trvá zhruba 100 000 let či méně.</a:t>
            </a:r>
          </a:p>
        </p:txBody>
      </p:sp>
    </p:spTree>
    <p:extLst>
      <p:ext uri="{BB962C8B-B14F-4D97-AF65-F5344CB8AC3E}">
        <p14:creationId xmlns:p14="http://schemas.microsoft.com/office/powerpoint/2010/main" val="30001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AFA59-BF54-D476-02BB-E58A9217F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1F3797-C333-213B-7222-CFCFFD02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 -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metasomatismus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8B1FB9FD-FBFE-437F-F00D-FCB37D34F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81533"/>
              </p:ext>
            </p:extLst>
          </p:nvPr>
        </p:nvGraphicFramePr>
        <p:xfrm>
          <a:off x="500179" y="1988840"/>
          <a:ext cx="11188466" cy="4023264"/>
        </p:xfrm>
        <a:graphic>
          <a:graphicData uri="http://schemas.openxmlformats.org/drawingml/2006/table">
            <a:tbl>
              <a:tblPr firstRow="1" bandRow="1"/>
              <a:tblGrid>
                <a:gridCol w="2116322">
                  <a:extLst>
                    <a:ext uri="{9D8B030D-6E8A-4147-A177-3AD203B41FA5}">
                      <a16:colId xmlns:a16="http://schemas.microsoft.com/office/drawing/2014/main" val="610492840"/>
                    </a:ext>
                  </a:extLst>
                </a:gridCol>
                <a:gridCol w="7776000">
                  <a:extLst>
                    <a:ext uri="{9D8B030D-6E8A-4147-A177-3AD203B41FA5}">
                      <a16:colId xmlns:a16="http://schemas.microsoft.com/office/drawing/2014/main" val="68644547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749055953"/>
                    </a:ext>
                  </a:extLst>
                </a:gridCol>
              </a:tblGrid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Zóna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K-metasomatózy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není vždy přítomna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primární ortoklas + plagioklas +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mafické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minerály → sekundární ortoklas + biotit + chlorit + anhydrit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450-600 °C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17698"/>
                  </a:ext>
                </a:extLst>
              </a:tr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Zóna </a:t>
                      </a:r>
                      <a:r>
                        <a:rPr lang="cs-CZ" sz="2000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sericitizace</a:t>
                      </a: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chloritizace</a:t>
                      </a:r>
                      <a:endParaRPr lang="cs-CZ" sz="2000" b="1" cap="all" baseline="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nahromadění křemene +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sericitu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 + pyritu ve vnitřní části a jílových minerálů ve vnější části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přeměna živců a biotitu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200-450 °C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4278018"/>
                  </a:ext>
                </a:extLst>
              </a:tr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Zóna </a:t>
                      </a:r>
                      <a:r>
                        <a:rPr lang="cs-CZ" sz="2000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argilitizace</a:t>
                      </a: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kaolinizace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není vždy přítomna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jílové minerály (blíže k rudnímu tělesu kaolín, dále </a:t>
                      </a:r>
                      <a:r>
                        <a:rPr lang="cs-CZ" sz="2000" kern="12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montmorilonit</a:t>
                      </a: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) + pyrit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biotit → chlorit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100-300 °C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89138"/>
                  </a:ext>
                </a:extLst>
              </a:tr>
              <a:tr h="1005578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Zóna propylitizace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b="1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VŽDY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chlorit + pyrit + kalcit + epidot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primární biotit + amfibol → chlorit a karbonáty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250-400°C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519888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78344B9C-9853-D196-B6B9-75F61C2F179B}"/>
              </a:ext>
            </a:extLst>
          </p:cNvPr>
          <p:cNvSpPr txBox="1"/>
          <p:nvPr/>
        </p:nvSpPr>
        <p:spPr>
          <a:xfrm>
            <a:off x="3394506" y="6265286"/>
            <a:ext cx="5399812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799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https://www.youtube.com/watch?v=iPRbHTvg-wU&amp;t=1s</a:t>
            </a:r>
            <a:endParaRPr lang="cs-CZ" sz="1799" dirty="0">
              <a:solidFill>
                <a:schemeClr val="accent5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49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3C052-65D9-0BD9-F15E-114FB1E7B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98AC98-ADEE-B648-1778-E81FBF029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 – schéma zrudnění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6CCD97C6-DBDF-63AD-F49D-7416FFDD19FF}"/>
              </a:ext>
            </a:extLst>
          </p:cNvPr>
          <p:cNvSpPr/>
          <p:nvPr/>
        </p:nvSpPr>
        <p:spPr>
          <a:xfrm>
            <a:off x="5537139" y="2512490"/>
            <a:ext cx="2087456" cy="412775"/>
          </a:xfrm>
          <a:prstGeom prst="roundRect">
            <a:avLst/>
          </a:prstGeom>
          <a:solidFill>
            <a:srgbClr val="45A5E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METASOMATICKÉ ZÓNY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B385203C-E718-78CF-A110-038D2F2C6003}"/>
              </a:ext>
            </a:extLst>
          </p:cNvPr>
          <p:cNvSpPr/>
          <p:nvPr/>
        </p:nvSpPr>
        <p:spPr>
          <a:xfrm>
            <a:off x="5529181" y="2109999"/>
            <a:ext cx="2087456" cy="323916"/>
          </a:xfrm>
          <a:prstGeom prst="roundRect">
            <a:avLst/>
          </a:prstGeom>
          <a:solidFill>
            <a:srgbClr val="45A5ED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PERIFERIE PNĚ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6A20F1F2-3532-58BE-F129-0F36644143C7}"/>
              </a:ext>
            </a:extLst>
          </p:cNvPr>
          <p:cNvSpPr/>
          <p:nvPr/>
        </p:nvSpPr>
        <p:spPr>
          <a:xfrm>
            <a:off x="5526281" y="3003839"/>
            <a:ext cx="2087456" cy="323916"/>
          </a:xfrm>
          <a:prstGeom prst="roundRect">
            <a:avLst/>
          </a:prstGeom>
          <a:solidFill>
            <a:srgbClr val="5982DB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JÁDRO PNĚ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ACE49C95-D65A-460A-453F-621A4B0C627D}"/>
              </a:ext>
            </a:extLst>
          </p:cNvPr>
          <p:cNvSpPr/>
          <p:nvPr/>
        </p:nvSpPr>
        <p:spPr>
          <a:xfrm>
            <a:off x="5526281" y="3417379"/>
            <a:ext cx="2087456" cy="323916"/>
          </a:xfrm>
          <a:prstGeom prst="roundRect">
            <a:avLst/>
          </a:prstGeom>
          <a:solidFill>
            <a:srgbClr val="5982DB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black"/>
                </a:solidFill>
                <a:latin typeface="Corbel" panose="020B0503020204020204"/>
              </a:rPr>
              <a:t>OKOLNÍ HORNINA</a:t>
            </a:r>
          </a:p>
        </p:txBody>
      </p:sp>
      <p:sp>
        <p:nvSpPr>
          <p:cNvPr id="7" name="Mrak 6">
            <a:extLst>
              <a:ext uri="{FF2B5EF4-FFF2-40B4-BE49-F238E27FC236}">
                <a16:creationId xmlns:a16="http://schemas.microsoft.com/office/drawing/2014/main" id="{D1C56805-CFE3-41F8-3815-286942E2BDCF}"/>
              </a:ext>
            </a:extLst>
          </p:cNvPr>
          <p:cNvSpPr/>
          <p:nvPr/>
        </p:nvSpPr>
        <p:spPr>
          <a:xfrm>
            <a:off x="5511449" y="4231983"/>
            <a:ext cx="344380" cy="295588"/>
          </a:xfrm>
          <a:prstGeom prst="cloud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endParaRPr sz="1999" kern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5B2F4BF6-01DD-6BE8-E718-A3D27DE94763}"/>
              </a:ext>
            </a:extLst>
          </p:cNvPr>
          <p:cNvGrpSpPr/>
          <p:nvPr/>
        </p:nvGrpSpPr>
        <p:grpSpPr>
          <a:xfrm>
            <a:off x="300252" y="1712359"/>
            <a:ext cx="5117436" cy="4591016"/>
            <a:chOff x="3440814" y="1489305"/>
            <a:chExt cx="5118769" cy="4592212"/>
          </a:xfrm>
        </p:grpSpPr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F8FB4F78-9B85-659C-9751-C826E949C14E}"/>
                </a:ext>
              </a:extLst>
            </p:cNvPr>
            <p:cNvSpPr/>
            <p:nvPr/>
          </p:nvSpPr>
          <p:spPr>
            <a:xfrm>
              <a:off x="3440814" y="1489305"/>
              <a:ext cx="5118769" cy="4487333"/>
            </a:xfrm>
            <a:prstGeom prst="rect">
              <a:avLst/>
            </a:prstGeom>
            <a:solidFill>
              <a:srgbClr val="5982DB">
                <a:lumMod val="20000"/>
                <a:lumOff val="80000"/>
              </a:srgbClr>
            </a:solidFill>
            <a:ln w="28575" cap="flat" cmpd="sng" algn="ctr">
              <a:solidFill>
                <a:srgbClr val="5982DB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C71571D6-5598-9C2F-0BB8-AB6036C38C23}"/>
                </a:ext>
              </a:extLst>
            </p:cNvPr>
            <p:cNvGrpSpPr/>
            <p:nvPr/>
          </p:nvGrpSpPr>
          <p:grpSpPr>
            <a:xfrm>
              <a:off x="4539314" y="1594184"/>
              <a:ext cx="3113372" cy="4487333"/>
              <a:chOff x="4218761" y="2383410"/>
              <a:chExt cx="3754477" cy="5240262"/>
            </a:xfrm>
          </p:grpSpPr>
          <p:sp>
            <p:nvSpPr>
              <p:cNvPr id="32" name="Tětiva 31">
                <a:extLst>
                  <a:ext uri="{FF2B5EF4-FFF2-40B4-BE49-F238E27FC236}">
                    <a16:creationId xmlns:a16="http://schemas.microsoft.com/office/drawing/2014/main" id="{27B17FA2-A6E2-3229-4B39-28B4CB4035BF}"/>
                  </a:ext>
                </a:extLst>
              </p:cNvPr>
              <p:cNvSpPr/>
              <p:nvPr/>
            </p:nvSpPr>
            <p:spPr>
              <a:xfrm rot="6738897">
                <a:off x="4939921" y="3524860"/>
                <a:ext cx="2264395" cy="2160000"/>
              </a:xfrm>
              <a:prstGeom prst="chord">
                <a:avLst>
                  <a:gd name="adj1" fmla="val 2672707"/>
                  <a:gd name="adj2" fmla="val 16310529"/>
                </a:avLst>
              </a:prstGeom>
              <a:solidFill>
                <a:srgbClr val="5982DB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33" name="Ohnutý pruh 32">
                <a:extLst>
                  <a:ext uri="{FF2B5EF4-FFF2-40B4-BE49-F238E27FC236}">
                    <a16:creationId xmlns:a16="http://schemas.microsoft.com/office/drawing/2014/main" id="{25DBE435-4B98-F116-9C66-6AC2BDF6DC7A}"/>
                  </a:ext>
                </a:extLst>
              </p:cNvPr>
              <p:cNvSpPr/>
              <p:nvPr/>
            </p:nvSpPr>
            <p:spPr>
              <a:xfrm rot="150567">
                <a:off x="4302300" y="2942291"/>
                <a:ext cx="3580739" cy="4078554"/>
              </a:xfrm>
              <a:prstGeom prst="blockArc">
                <a:avLst>
                  <a:gd name="adj1" fmla="val 10635824"/>
                  <a:gd name="adj2" fmla="val 21498881"/>
                  <a:gd name="adj3" fmla="val 25868"/>
                </a:avLst>
              </a:prstGeom>
              <a:solidFill>
                <a:srgbClr val="45A5ED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34" name="Ohnutý pruh 33">
                <a:extLst>
                  <a:ext uri="{FF2B5EF4-FFF2-40B4-BE49-F238E27FC236}">
                    <a16:creationId xmlns:a16="http://schemas.microsoft.com/office/drawing/2014/main" id="{C65CC276-6029-35DB-BE56-A8E35A7D0B06}"/>
                  </a:ext>
                </a:extLst>
              </p:cNvPr>
              <p:cNvSpPr/>
              <p:nvPr/>
            </p:nvSpPr>
            <p:spPr>
              <a:xfrm>
                <a:off x="4218761" y="2383410"/>
                <a:ext cx="3754477" cy="5240262"/>
              </a:xfrm>
              <a:prstGeom prst="blockArc">
                <a:avLst>
                  <a:gd name="adj1" fmla="val 10821466"/>
                  <a:gd name="adj2" fmla="val 21592467"/>
                  <a:gd name="adj3" fmla="val 15194"/>
                </a:avLst>
              </a:prstGeom>
              <a:solidFill>
                <a:srgbClr val="45A5ED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8ED7F92E-9D5D-796B-D0EA-7AEA51C875B6}"/>
                </a:ext>
              </a:extLst>
            </p:cNvPr>
            <p:cNvGrpSpPr/>
            <p:nvPr/>
          </p:nvGrpSpPr>
          <p:grpSpPr>
            <a:xfrm>
              <a:off x="4539903" y="3821141"/>
              <a:ext cx="3111681" cy="2145626"/>
              <a:chOff x="4551710" y="3817927"/>
              <a:chExt cx="3111681" cy="2145626"/>
            </a:xfrm>
          </p:grpSpPr>
          <p:sp>
            <p:nvSpPr>
              <p:cNvPr id="27" name="Obdélník 26">
                <a:extLst>
                  <a:ext uri="{FF2B5EF4-FFF2-40B4-BE49-F238E27FC236}">
                    <a16:creationId xmlns:a16="http://schemas.microsoft.com/office/drawing/2014/main" id="{D9E4F848-CC31-E13A-613F-E6A9C021469A}"/>
                  </a:ext>
                </a:extLst>
              </p:cNvPr>
              <p:cNvSpPr/>
              <p:nvPr/>
            </p:nvSpPr>
            <p:spPr>
              <a:xfrm>
                <a:off x="5388268" y="3817927"/>
                <a:ext cx="1465663" cy="2145626"/>
              </a:xfrm>
              <a:prstGeom prst="rect">
                <a:avLst/>
              </a:prstGeom>
              <a:solidFill>
                <a:srgbClr val="5982DB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Velmi slabá mineralizace: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CHALKOPYRIT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ENARGIT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MAGNETIT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BORNIT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MOLYBDENIT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PYRIT</a:t>
                </a:r>
              </a:p>
              <a:p>
                <a:pPr algn="ctr" defTabSz="457063">
                  <a:defRPr/>
                </a:pPr>
                <a:r>
                  <a:rPr sz="1200" kern="0" dirty="0">
                    <a:solidFill>
                      <a:prstClr val="white"/>
                    </a:solidFill>
                    <a:latin typeface="Corbel" panose="020B0503020204020204"/>
                  </a:rPr>
                  <a:t>PYRHOTIN</a:t>
                </a:r>
              </a:p>
            </p:txBody>
          </p:sp>
          <p:sp>
            <p:nvSpPr>
              <p:cNvPr id="28" name="Obdélník 27">
                <a:extLst>
                  <a:ext uri="{FF2B5EF4-FFF2-40B4-BE49-F238E27FC236}">
                    <a16:creationId xmlns:a16="http://schemas.microsoft.com/office/drawing/2014/main" id="{63F696A0-DE27-5490-EB38-5A7F85A9B113}"/>
                  </a:ext>
                </a:extLst>
              </p:cNvPr>
              <p:cNvSpPr/>
              <p:nvPr/>
            </p:nvSpPr>
            <p:spPr>
              <a:xfrm>
                <a:off x="5015151" y="3817927"/>
                <a:ext cx="373118" cy="2145614"/>
              </a:xfrm>
              <a:prstGeom prst="rect">
                <a:avLst/>
              </a:prstGeom>
              <a:solidFill>
                <a:srgbClr val="45A5ED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29" name="Obdélník 28">
                <a:extLst>
                  <a:ext uri="{FF2B5EF4-FFF2-40B4-BE49-F238E27FC236}">
                    <a16:creationId xmlns:a16="http://schemas.microsoft.com/office/drawing/2014/main" id="{9D8278FC-2CB2-D1C6-83A2-B537D0F5DF63}"/>
                  </a:ext>
                </a:extLst>
              </p:cNvPr>
              <p:cNvSpPr/>
              <p:nvPr/>
            </p:nvSpPr>
            <p:spPr>
              <a:xfrm>
                <a:off x="4551710" y="3817928"/>
                <a:ext cx="472956" cy="2145622"/>
              </a:xfrm>
              <a:prstGeom prst="rect">
                <a:avLst/>
              </a:prstGeom>
              <a:solidFill>
                <a:srgbClr val="45A5ED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30" name="Obdélník 29">
                <a:extLst>
                  <a:ext uri="{FF2B5EF4-FFF2-40B4-BE49-F238E27FC236}">
                    <a16:creationId xmlns:a16="http://schemas.microsoft.com/office/drawing/2014/main" id="{8306478D-EBFB-8884-AD6C-C2CB3F9FE741}"/>
                  </a:ext>
                </a:extLst>
              </p:cNvPr>
              <p:cNvSpPr/>
              <p:nvPr/>
            </p:nvSpPr>
            <p:spPr>
              <a:xfrm>
                <a:off x="6823150" y="3817938"/>
                <a:ext cx="367598" cy="2145612"/>
              </a:xfrm>
              <a:prstGeom prst="rect">
                <a:avLst/>
              </a:prstGeom>
              <a:solidFill>
                <a:srgbClr val="45A5ED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sp>
            <p:nvSpPr>
              <p:cNvPr id="31" name="Obdélník 30">
                <a:extLst>
                  <a:ext uri="{FF2B5EF4-FFF2-40B4-BE49-F238E27FC236}">
                    <a16:creationId xmlns:a16="http://schemas.microsoft.com/office/drawing/2014/main" id="{DD0CE552-0D9D-49AE-9B2E-D7A69434CE15}"/>
                  </a:ext>
                </a:extLst>
              </p:cNvPr>
              <p:cNvSpPr/>
              <p:nvPr/>
            </p:nvSpPr>
            <p:spPr>
              <a:xfrm>
                <a:off x="7188631" y="3817937"/>
                <a:ext cx="474760" cy="2145612"/>
              </a:xfrm>
              <a:prstGeom prst="rect">
                <a:avLst/>
              </a:prstGeom>
              <a:solidFill>
                <a:srgbClr val="45A5ED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457063">
                  <a:defRPr/>
                </a:pPr>
                <a:endParaRPr sz="1799" kern="0" dirty="0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</p:grp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ED557853-639F-0D5A-7012-5A2FCFC05439}"/>
                </a:ext>
              </a:extLst>
            </p:cNvPr>
            <p:cNvSpPr txBox="1"/>
            <p:nvPr/>
          </p:nvSpPr>
          <p:spPr>
            <a:xfrm>
              <a:off x="5365688" y="1569501"/>
              <a:ext cx="146526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57063">
                <a:defRPr/>
              </a:pPr>
              <a:r>
                <a:rPr sz="1400" b="1" kern="0" dirty="0" err="1">
                  <a:solidFill>
                    <a:prstClr val="black"/>
                  </a:solidFill>
                  <a:latin typeface="Corbel" panose="020B0503020204020204"/>
                </a:rPr>
                <a:t>Pb</a:t>
              </a:r>
              <a:r>
                <a:rPr sz="1400" b="1" kern="0" dirty="0">
                  <a:solidFill>
                    <a:prstClr val="black"/>
                  </a:solidFill>
                  <a:latin typeface="Corbel" panose="020B0503020204020204"/>
                </a:rPr>
                <a:t>-Zn-</a:t>
              </a:r>
              <a:r>
                <a:rPr sz="1400" b="1" kern="0" dirty="0" err="1">
                  <a:solidFill>
                    <a:prstClr val="black"/>
                  </a:solidFill>
                  <a:latin typeface="Corbel" panose="020B0503020204020204"/>
                </a:rPr>
                <a:t>Cu</a:t>
              </a:r>
              <a:r>
                <a:rPr sz="1400" b="1" kern="0" dirty="0">
                  <a:solidFill>
                    <a:prstClr val="black"/>
                  </a:solidFill>
                  <a:latin typeface="Corbel" panose="020B0503020204020204"/>
                </a:rPr>
                <a:t>-Au-</a:t>
              </a:r>
              <a:r>
                <a:rPr sz="1400" b="1" kern="0" dirty="0" err="1">
                  <a:solidFill>
                    <a:prstClr val="black"/>
                  </a:solidFill>
                  <a:latin typeface="Corbel" panose="020B0503020204020204"/>
                </a:rPr>
                <a:t>Ag</a:t>
              </a:r>
              <a:r>
                <a:rPr sz="1400" b="1" kern="0" dirty="0">
                  <a:solidFill>
                    <a:prstClr val="black"/>
                  </a:solidFill>
                  <a:latin typeface="Corbel" panose="020B0503020204020204"/>
                </a:rPr>
                <a:t> </a:t>
              </a:r>
            </a:p>
          </p:txBody>
        </p:sp>
        <p:sp>
          <p:nvSpPr>
            <p:cNvPr id="13" name="Mrak 12">
              <a:extLst>
                <a:ext uri="{FF2B5EF4-FFF2-40B4-BE49-F238E27FC236}">
                  <a16:creationId xmlns:a16="http://schemas.microsoft.com/office/drawing/2014/main" id="{E2333D0F-0FE1-F960-2806-02F5DFE0B90D}"/>
                </a:ext>
              </a:extLst>
            </p:cNvPr>
            <p:cNvSpPr/>
            <p:nvPr/>
          </p:nvSpPr>
          <p:spPr>
            <a:xfrm>
              <a:off x="5326875" y="3819034"/>
              <a:ext cx="344470" cy="295665"/>
            </a:xfrm>
            <a:prstGeom prst="cloud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4" name="Mrak 13">
              <a:extLst>
                <a:ext uri="{FF2B5EF4-FFF2-40B4-BE49-F238E27FC236}">
                  <a16:creationId xmlns:a16="http://schemas.microsoft.com/office/drawing/2014/main" id="{E1F3C7E5-C7BA-7215-7FBF-2CD35E976480}"/>
                </a:ext>
              </a:extLst>
            </p:cNvPr>
            <p:cNvSpPr/>
            <p:nvPr/>
          </p:nvSpPr>
          <p:spPr>
            <a:xfrm>
              <a:off x="5204752" y="4835639"/>
              <a:ext cx="344470" cy="295665"/>
            </a:xfrm>
            <a:prstGeom prst="cloud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5" name="Mrak 14">
              <a:extLst>
                <a:ext uri="{FF2B5EF4-FFF2-40B4-BE49-F238E27FC236}">
                  <a16:creationId xmlns:a16="http://schemas.microsoft.com/office/drawing/2014/main" id="{6DBBFCE2-2FAB-98E9-D14E-447C8E10DEFD}"/>
                </a:ext>
              </a:extLst>
            </p:cNvPr>
            <p:cNvSpPr/>
            <p:nvPr/>
          </p:nvSpPr>
          <p:spPr>
            <a:xfrm>
              <a:off x="6542874" y="3274567"/>
              <a:ext cx="344470" cy="295665"/>
            </a:xfrm>
            <a:prstGeom prst="cloud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6" name="Mrak 15">
              <a:extLst>
                <a:ext uri="{FF2B5EF4-FFF2-40B4-BE49-F238E27FC236}">
                  <a16:creationId xmlns:a16="http://schemas.microsoft.com/office/drawing/2014/main" id="{DC520C9E-98B5-77D3-8B89-248FA476F164}"/>
                </a:ext>
              </a:extLst>
            </p:cNvPr>
            <p:cNvSpPr/>
            <p:nvPr/>
          </p:nvSpPr>
          <p:spPr>
            <a:xfrm>
              <a:off x="6776965" y="4793337"/>
              <a:ext cx="344470" cy="295665"/>
            </a:xfrm>
            <a:prstGeom prst="cloud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7" name="Mrak 16">
              <a:extLst>
                <a:ext uri="{FF2B5EF4-FFF2-40B4-BE49-F238E27FC236}">
                  <a16:creationId xmlns:a16="http://schemas.microsoft.com/office/drawing/2014/main" id="{8F211BAB-D7D1-FA74-8B8C-42C5DCAF581D}"/>
                </a:ext>
              </a:extLst>
            </p:cNvPr>
            <p:cNvSpPr/>
            <p:nvPr/>
          </p:nvSpPr>
          <p:spPr>
            <a:xfrm>
              <a:off x="5827964" y="2818449"/>
              <a:ext cx="344470" cy="295665"/>
            </a:xfrm>
            <a:prstGeom prst="cloud">
              <a:avLst/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2DFAB66B-36D9-5081-0C7F-270A39251534}"/>
                </a:ext>
              </a:extLst>
            </p:cNvPr>
            <p:cNvSpPr/>
            <p:nvPr/>
          </p:nvSpPr>
          <p:spPr>
            <a:xfrm>
              <a:off x="5175034" y="1925384"/>
              <a:ext cx="178727" cy="1270535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719B3E3C-D278-E00D-B260-56E631BD96F2}"/>
                </a:ext>
              </a:extLst>
            </p:cNvPr>
            <p:cNvSpPr/>
            <p:nvPr/>
          </p:nvSpPr>
          <p:spPr>
            <a:xfrm rot="17798081">
              <a:off x="6004792" y="1486462"/>
              <a:ext cx="178727" cy="1270535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C9492BC7-2CB5-6398-CE4E-1EF9B86D16E8}"/>
                </a:ext>
              </a:extLst>
            </p:cNvPr>
            <p:cNvSpPr/>
            <p:nvPr/>
          </p:nvSpPr>
          <p:spPr>
            <a:xfrm rot="648882">
              <a:off x="7372044" y="2684376"/>
              <a:ext cx="155581" cy="1790114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1" name="Volný tvar: obrazec 20">
              <a:extLst>
                <a:ext uri="{FF2B5EF4-FFF2-40B4-BE49-F238E27FC236}">
                  <a16:creationId xmlns:a16="http://schemas.microsoft.com/office/drawing/2014/main" id="{D376723D-229A-166B-1699-F98E463C747C}"/>
                </a:ext>
              </a:extLst>
            </p:cNvPr>
            <p:cNvSpPr/>
            <p:nvPr/>
          </p:nvSpPr>
          <p:spPr>
            <a:xfrm rot="3599999">
              <a:off x="7153077" y="3179568"/>
              <a:ext cx="988851" cy="1261731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2" name="Volný tvar: obrazec 21">
              <a:extLst>
                <a:ext uri="{FF2B5EF4-FFF2-40B4-BE49-F238E27FC236}">
                  <a16:creationId xmlns:a16="http://schemas.microsoft.com/office/drawing/2014/main" id="{54460F39-389C-DF5E-9B8C-43C588EFB895}"/>
                </a:ext>
              </a:extLst>
            </p:cNvPr>
            <p:cNvSpPr/>
            <p:nvPr/>
          </p:nvSpPr>
          <p:spPr>
            <a:xfrm rot="2247268">
              <a:off x="4653123" y="2917042"/>
              <a:ext cx="178727" cy="1270535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E9A7C411-ED75-C5EA-1AE1-BE4EDABBAB61}"/>
                </a:ext>
              </a:extLst>
            </p:cNvPr>
            <p:cNvSpPr/>
            <p:nvPr/>
          </p:nvSpPr>
          <p:spPr>
            <a:xfrm rot="20483458">
              <a:off x="4744426" y="3783938"/>
              <a:ext cx="278526" cy="1321970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4" name="Volný tvar: obrazec 23">
              <a:extLst>
                <a:ext uri="{FF2B5EF4-FFF2-40B4-BE49-F238E27FC236}">
                  <a16:creationId xmlns:a16="http://schemas.microsoft.com/office/drawing/2014/main" id="{73BE4C5B-2789-15B5-71B0-73F03EFCD801}"/>
                </a:ext>
              </a:extLst>
            </p:cNvPr>
            <p:cNvSpPr/>
            <p:nvPr/>
          </p:nvSpPr>
          <p:spPr>
            <a:xfrm rot="2843874">
              <a:off x="7170363" y="1695746"/>
              <a:ext cx="178727" cy="1270535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121824AB-D68C-2FA0-851E-351B018AEF3A}"/>
                </a:ext>
              </a:extLst>
            </p:cNvPr>
            <p:cNvSpPr/>
            <p:nvPr/>
          </p:nvSpPr>
          <p:spPr>
            <a:xfrm rot="19626646">
              <a:off x="4687017" y="1892455"/>
              <a:ext cx="178727" cy="1270535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A56E5DC4-B6D5-FA9E-4423-0F1814666157}"/>
                </a:ext>
              </a:extLst>
            </p:cNvPr>
            <p:cNvSpPr/>
            <p:nvPr/>
          </p:nvSpPr>
          <p:spPr>
            <a:xfrm>
              <a:off x="6821494" y="1658306"/>
              <a:ext cx="178727" cy="1270535"/>
            </a:xfrm>
            <a:custGeom>
              <a:avLst/>
              <a:gdLst>
                <a:gd name="connsiteX0" fmla="*/ 62872 w 178727"/>
                <a:gd name="connsiteY0" fmla="*/ 0 h 1270535"/>
                <a:gd name="connsiteX1" fmla="*/ 5120 w 178727"/>
                <a:gd name="connsiteY1" fmla="*/ 317634 h 1270535"/>
                <a:gd name="connsiteX2" fmla="*/ 178375 w 178727"/>
                <a:gd name="connsiteY2" fmla="*/ 587141 h 1270535"/>
                <a:gd name="connsiteX3" fmla="*/ 53247 w 178727"/>
                <a:gd name="connsiteY3" fmla="*/ 914400 h 1270535"/>
                <a:gd name="connsiteX4" fmla="*/ 168750 w 178727"/>
                <a:gd name="connsiteY4" fmla="*/ 1270535 h 1270535"/>
                <a:gd name="connsiteX5" fmla="*/ 168750 w 178727"/>
                <a:gd name="connsiteY5" fmla="*/ 1270535 h 12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727" h="1270535">
                  <a:moveTo>
                    <a:pt x="62872" y="0"/>
                  </a:moveTo>
                  <a:cubicBezTo>
                    <a:pt x="24371" y="109888"/>
                    <a:pt x="-14130" y="219777"/>
                    <a:pt x="5120" y="317634"/>
                  </a:cubicBezTo>
                  <a:cubicBezTo>
                    <a:pt x="24370" y="415491"/>
                    <a:pt x="170354" y="487680"/>
                    <a:pt x="178375" y="587141"/>
                  </a:cubicBezTo>
                  <a:cubicBezTo>
                    <a:pt x="186396" y="686602"/>
                    <a:pt x="54851" y="800501"/>
                    <a:pt x="53247" y="914400"/>
                  </a:cubicBezTo>
                  <a:cubicBezTo>
                    <a:pt x="51643" y="1028299"/>
                    <a:pt x="168750" y="1270535"/>
                    <a:pt x="168750" y="1270535"/>
                  </a:cubicBezTo>
                  <a:lnTo>
                    <a:pt x="168750" y="1270535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35" name="Volný tvar: obrazec 34">
            <a:extLst>
              <a:ext uri="{FF2B5EF4-FFF2-40B4-BE49-F238E27FC236}">
                <a16:creationId xmlns:a16="http://schemas.microsoft.com/office/drawing/2014/main" id="{A0B62492-FBE8-DF92-6C8E-4926A70683CC}"/>
              </a:ext>
            </a:extLst>
          </p:cNvPr>
          <p:cNvSpPr/>
          <p:nvPr/>
        </p:nvSpPr>
        <p:spPr>
          <a:xfrm>
            <a:off x="5595678" y="4654685"/>
            <a:ext cx="184704" cy="295588"/>
          </a:xfrm>
          <a:custGeom>
            <a:avLst/>
            <a:gdLst>
              <a:gd name="connsiteX0" fmla="*/ 0 w 221381"/>
              <a:gd name="connsiteY0" fmla="*/ 0 h 161134"/>
              <a:gd name="connsiteX1" fmla="*/ 125128 w 221381"/>
              <a:gd name="connsiteY1" fmla="*/ 57752 h 161134"/>
              <a:gd name="connsiteX2" fmla="*/ 86627 w 221381"/>
              <a:gd name="connsiteY2" fmla="*/ 154005 h 161134"/>
              <a:gd name="connsiteX3" fmla="*/ 221381 w 221381"/>
              <a:gd name="connsiteY3" fmla="*/ 154005 h 161134"/>
              <a:gd name="connsiteX4" fmla="*/ 221381 w 221381"/>
              <a:gd name="connsiteY4" fmla="*/ 154005 h 161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1381" h="161134">
                <a:moveTo>
                  <a:pt x="0" y="0"/>
                </a:moveTo>
                <a:cubicBezTo>
                  <a:pt x="55345" y="16042"/>
                  <a:pt x="110690" y="32085"/>
                  <a:pt x="125128" y="57752"/>
                </a:cubicBezTo>
                <a:cubicBezTo>
                  <a:pt x="139566" y="83420"/>
                  <a:pt x="70585" y="137963"/>
                  <a:pt x="86627" y="154005"/>
                </a:cubicBezTo>
                <a:cubicBezTo>
                  <a:pt x="102669" y="170047"/>
                  <a:pt x="198922" y="154005"/>
                  <a:pt x="221381" y="154005"/>
                </a:cubicBezTo>
                <a:lnTo>
                  <a:pt x="221381" y="154005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endParaRPr sz="1999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EAE64271-DCED-E231-FE00-3712E8962487}"/>
              </a:ext>
            </a:extLst>
          </p:cNvPr>
          <p:cNvSpPr txBox="1"/>
          <p:nvPr/>
        </p:nvSpPr>
        <p:spPr>
          <a:xfrm>
            <a:off x="5889157" y="4257458"/>
            <a:ext cx="2976020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sz="1400" dirty="0">
                <a:solidFill>
                  <a:prstClr val="black"/>
                </a:solidFill>
                <a:latin typeface="Corbel" panose="020B0503020204020204"/>
              </a:rPr>
              <a:t>VTROUŠENINOVÁ MINERALIZACE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0B569945-0D69-F428-BBAE-C3CE4ABA2300}"/>
              </a:ext>
            </a:extLst>
          </p:cNvPr>
          <p:cNvSpPr txBox="1"/>
          <p:nvPr/>
        </p:nvSpPr>
        <p:spPr>
          <a:xfrm>
            <a:off x="5889157" y="4759325"/>
            <a:ext cx="2373234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sz="1400" dirty="0">
                <a:solidFill>
                  <a:prstClr val="black"/>
                </a:solidFill>
                <a:latin typeface="Corbel" panose="020B0503020204020204"/>
              </a:rPr>
              <a:t>ŽILNÁ MINERALIZACE</a:t>
            </a:r>
          </a:p>
        </p:txBody>
      </p:sp>
      <p:sp>
        <p:nvSpPr>
          <p:cNvPr id="38" name="Šikmý pruh 37">
            <a:extLst>
              <a:ext uri="{FF2B5EF4-FFF2-40B4-BE49-F238E27FC236}">
                <a16:creationId xmlns:a16="http://schemas.microsoft.com/office/drawing/2014/main" id="{5BCDF961-D0A5-BB92-14C7-7289C1E326DF}"/>
              </a:ext>
            </a:extLst>
          </p:cNvPr>
          <p:cNvSpPr/>
          <p:nvPr/>
        </p:nvSpPr>
        <p:spPr>
          <a:xfrm rot="4868495">
            <a:off x="5503686" y="5227237"/>
            <a:ext cx="359906" cy="359906"/>
          </a:xfrm>
          <a:prstGeom prst="diagStrip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endParaRPr sz="1999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39" name="Šikmý pruh 38">
            <a:extLst>
              <a:ext uri="{FF2B5EF4-FFF2-40B4-BE49-F238E27FC236}">
                <a16:creationId xmlns:a16="http://schemas.microsoft.com/office/drawing/2014/main" id="{FCFC85DC-872D-2809-D235-42C790FF2097}"/>
              </a:ext>
            </a:extLst>
          </p:cNvPr>
          <p:cNvSpPr/>
          <p:nvPr/>
        </p:nvSpPr>
        <p:spPr>
          <a:xfrm rot="2708237">
            <a:off x="2688355" y="2498549"/>
            <a:ext cx="539859" cy="539859"/>
          </a:xfrm>
          <a:prstGeom prst="diagStrip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endParaRPr sz="1799" kern="0">
              <a:solidFill>
                <a:prstClr val="white"/>
              </a:solidFill>
              <a:latin typeface="Corbel" panose="020B0503020204020204"/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B98A6FA4-D0C8-648E-912E-42695D39B9DD}"/>
              </a:ext>
            </a:extLst>
          </p:cNvPr>
          <p:cNvSpPr txBox="1"/>
          <p:nvPr/>
        </p:nvSpPr>
        <p:spPr>
          <a:xfrm>
            <a:off x="5897578" y="5264585"/>
            <a:ext cx="2840633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63"/>
            <a:r>
              <a:rPr sz="1400" dirty="0">
                <a:solidFill>
                  <a:prstClr val="black"/>
                </a:solidFill>
                <a:latin typeface="Corbel" panose="020B0503020204020204"/>
              </a:rPr>
              <a:t>ROZHRANNÍ K-METAS. A SERICIT.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4BF97ACD-4395-EE6D-11B5-9D1A1A59A012}"/>
              </a:ext>
            </a:extLst>
          </p:cNvPr>
          <p:cNvSpPr txBox="1"/>
          <p:nvPr/>
        </p:nvSpPr>
        <p:spPr>
          <a:xfrm>
            <a:off x="2665100" y="2535180"/>
            <a:ext cx="692883" cy="2769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063"/>
            <a:r>
              <a:rPr sz="1200" dirty="0" err="1">
                <a:solidFill>
                  <a:prstClr val="white"/>
                </a:solidFill>
                <a:latin typeface="Corbel" panose="020B0503020204020204"/>
              </a:rPr>
              <a:t>Cu-Mo</a:t>
            </a:r>
            <a:endParaRPr sz="1200" dirty="0">
              <a:solidFill>
                <a:prstClr val="white"/>
              </a:solidFill>
              <a:latin typeface="Corbel" panose="020B0503020204020204"/>
            </a:endParaRPr>
          </a:p>
        </p:txBody>
      </p: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725CBE1E-5941-4236-0D06-3FB5C3BFB5A2}"/>
              </a:ext>
            </a:extLst>
          </p:cNvPr>
          <p:cNvGrpSpPr/>
          <p:nvPr/>
        </p:nvGrpSpPr>
        <p:grpSpPr>
          <a:xfrm>
            <a:off x="8898504" y="2211722"/>
            <a:ext cx="2743668" cy="3473815"/>
            <a:chOff x="8900822" y="1912269"/>
            <a:chExt cx="2744383" cy="3474720"/>
          </a:xfrm>
        </p:grpSpPr>
        <p:sp>
          <p:nvSpPr>
            <p:cNvPr id="43" name="Vývojový diagram: zpoždění 42">
              <a:extLst>
                <a:ext uri="{FF2B5EF4-FFF2-40B4-BE49-F238E27FC236}">
                  <a16:creationId xmlns:a16="http://schemas.microsoft.com/office/drawing/2014/main" id="{852C5EF0-5EEA-EE81-39D6-139B477C9F12}"/>
                </a:ext>
              </a:extLst>
            </p:cNvPr>
            <p:cNvSpPr/>
            <p:nvPr/>
          </p:nvSpPr>
          <p:spPr>
            <a:xfrm rot="16200000">
              <a:off x="8535654" y="2277437"/>
              <a:ext cx="3474720" cy="2744383"/>
            </a:xfrm>
            <a:prstGeom prst="flowChartDelay">
              <a:avLst/>
            </a:prstGeom>
            <a:solidFill>
              <a:srgbClr val="5982DB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4" name="Ohnutý pruh 43">
              <a:extLst>
                <a:ext uri="{FF2B5EF4-FFF2-40B4-BE49-F238E27FC236}">
                  <a16:creationId xmlns:a16="http://schemas.microsoft.com/office/drawing/2014/main" id="{9772170B-4307-9AEC-3064-20C3B7F05FA5}"/>
                </a:ext>
              </a:extLst>
            </p:cNvPr>
            <p:cNvSpPr/>
            <p:nvPr/>
          </p:nvSpPr>
          <p:spPr>
            <a:xfrm rot="2957417">
              <a:off x="10489261" y="2987062"/>
              <a:ext cx="946222" cy="982808"/>
            </a:xfrm>
            <a:prstGeom prst="blockArc">
              <a:avLst>
                <a:gd name="adj1" fmla="val 10800000"/>
                <a:gd name="adj2" fmla="val 1858309"/>
                <a:gd name="adj3" fmla="val 36091"/>
              </a:avLst>
            </a:prstGeom>
            <a:solidFill>
              <a:srgbClr val="9B57D3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5" name="Ohnutý pruh 44">
              <a:extLst>
                <a:ext uri="{FF2B5EF4-FFF2-40B4-BE49-F238E27FC236}">
                  <a16:creationId xmlns:a16="http://schemas.microsoft.com/office/drawing/2014/main" id="{5DBBE23B-D098-9D65-E0C0-CDED2C3508E3}"/>
                </a:ext>
              </a:extLst>
            </p:cNvPr>
            <p:cNvSpPr/>
            <p:nvPr/>
          </p:nvSpPr>
          <p:spPr>
            <a:xfrm rot="19343428">
              <a:off x="9170779" y="3024664"/>
              <a:ext cx="946222" cy="886036"/>
            </a:xfrm>
            <a:prstGeom prst="blockArc">
              <a:avLst>
                <a:gd name="adj1" fmla="val 10800000"/>
                <a:gd name="adj2" fmla="val 2176338"/>
                <a:gd name="adj3" fmla="val 32027"/>
              </a:avLst>
            </a:prstGeom>
            <a:solidFill>
              <a:srgbClr val="9B57D3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6" name="Tětiva 45">
              <a:extLst>
                <a:ext uri="{FF2B5EF4-FFF2-40B4-BE49-F238E27FC236}">
                  <a16:creationId xmlns:a16="http://schemas.microsoft.com/office/drawing/2014/main" id="{9FAF1C34-D9B9-772C-F4B6-E3E1A0B592B5}"/>
                </a:ext>
              </a:extLst>
            </p:cNvPr>
            <p:cNvSpPr/>
            <p:nvPr/>
          </p:nvSpPr>
          <p:spPr>
            <a:xfrm rot="5400000">
              <a:off x="9275389" y="2993967"/>
              <a:ext cx="2031324" cy="2160000"/>
            </a:xfrm>
            <a:prstGeom prst="chord">
              <a:avLst>
                <a:gd name="adj1" fmla="val 2700000"/>
                <a:gd name="adj2" fmla="val 18920487"/>
              </a:avLst>
            </a:prstGeom>
            <a:solidFill>
              <a:srgbClr val="665EB8">
                <a:lumMod val="60000"/>
                <a:lumOff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7" name="Vývojový diagram: zpoždění 46">
              <a:extLst>
                <a:ext uri="{FF2B5EF4-FFF2-40B4-BE49-F238E27FC236}">
                  <a16:creationId xmlns:a16="http://schemas.microsoft.com/office/drawing/2014/main" id="{5DA3812D-15E5-090F-CA97-E90978A7B249}"/>
                </a:ext>
              </a:extLst>
            </p:cNvPr>
            <p:cNvSpPr/>
            <p:nvPr/>
          </p:nvSpPr>
          <p:spPr>
            <a:xfrm rot="16200000">
              <a:off x="9960638" y="4345527"/>
              <a:ext cx="656821" cy="1426099"/>
            </a:xfrm>
            <a:prstGeom prst="flowChartDelay">
              <a:avLst/>
            </a:prstGeom>
            <a:solidFill>
              <a:srgbClr val="5982DB">
                <a:lumMod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8" name="Vývojový diagram: uložená data 47">
              <a:extLst>
                <a:ext uri="{FF2B5EF4-FFF2-40B4-BE49-F238E27FC236}">
                  <a16:creationId xmlns:a16="http://schemas.microsoft.com/office/drawing/2014/main" id="{631A6941-BCD3-BC0A-A757-A1D2D1B26FF0}"/>
                </a:ext>
              </a:extLst>
            </p:cNvPr>
            <p:cNvSpPr/>
            <p:nvPr/>
          </p:nvSpPr>
          <p:spPr>
            <a:xfrm rot="5400000">
              <a:off x="9672821" y="3878550"/>
              <a:ext cx="1234457" cy="1428102"/>
            </a:xfrm>
            <a:prstGeom prst="flowChartOnlineStorage">
              <a:avLst/>
            </a:prstGeom>
            <a:solidFill>
              <a:srgbClr val="632E62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063">
                <a:defRPr/>
              </a:pPr>
              <a:endParaRPr sz="1799" kern="0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</p:grp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7B9B2038-B722-01AE-168B-4621C423FDC1}"/>
              </a:ext>
            </a:extLst>
          </p:cNvPr>
          <p:cNvSpPr/>
          <p:nvPr/>
        </p:nvSpPr>
        <p:spPr>
          <a:xfrm>
            <a:off x="7865974" y="5996591"/>
            <a:ext cx="2087456" cy="323916"/>
          </a:xfrm>
          <a:prstGeom prst="roundRect">
            <a:avLst/>
          </a:prstGeom>
          <a:solidFill>
            <a:srgbClr val="632E62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K-METASOMATÓZA</a:t>
            </a:r>
          </a:p>
        </p:txBody>
      </p: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E6437571-9B85-BD63-A36A-81C7BE72D030}"/>
              </a:ext>
            </a:extLst>
          </p:cNvPr>
          <p:cNvSpPr/>
          <p:nvPr/>
        </p:nvSpPr>
        <p:spPr>
          <a:xfrm>
            <a:off x="9996685" y="5996591"/>
            <a:ext cx="2087456" cy="323916"/>
          </a:xfrm>
          <a:prstGeom prst="roundRect">
            <a:avLst/>
          </a:prstGeom>
          <a:solidFill>
            <a:srgbClr val="665EB8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SERICITIZACE</a:t>
            </a:r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D49873A3-0056-3D5C-03FB-EFF5C9CA62A4}"/>
              </a:ext>
            </a:extLst>
          </p:cNvPr>
          <p:cNvSpPr/>
          <p:nvPr/>
        </p:nvSpPr>
        <p:spPr>
          <a:xfrm>
            <a:off x="7865974" y="6417452"/>
            <a:ext cx="2087456" cy="323916"/>
          </a:xfrm>
          <a:prstGeom prst="roundRect">
            <a:avLst/>
          </a:prstGeom>
          <a:solidFill>
            <a:srgbClr val="9B57D3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ARGILITIZACE</a:t>
            </a:r>
          </a:p>
        </p:txBody>
      </p: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29CA24C6-2FBF-9DB4-2792-ECFF219B0AC9}"/>
              </a:ext>
            </a:extLst>
          </p:cNvPr>
          <p:cNvSpPr/>
          <p:nvPr/>
        </p:nvSpPr>
        <p:spPr>
          <a:xfrm>
            <a:off x="9996685" y="6417452"/>
            <a:ext cx="2087456" cy="323916"/>
          </a:xfrm>
          <a:prstGeom prst="roundRect">
            <a:avLst/>
          </a:prstGeom>
          <a:solidFill>
            <a:srgbClr val="5982DB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kern="0" dirty="0">
                <a:solidFill>
                  <a:prstClr val="white"/>
                </a:solidFill>
                <a:latin typeface="Corbel" panose="020B0503020204020204"/>
              </a:rPr>
              <a:t>PROPYLITIZACE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AE8860B8-3FB9-3C8C-3A07-DAAD13A6BB4A}"/>
              </a:ext>
            </a:extLst>
          </p:cNvPr>
          <p:cNvSpPr txBox="1"/>
          <p:nvPr/>
        </p:nvSpPr>
        <p:spPr>
          <a:xfrm>
            <a:off x="9609934" y="4605595"/>
            <a:ext cx="1320809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Qtz-Kfs-Bi</a:t>
            </a:r>
            <a:endParaRPr sz="1799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Cpy</a:t>
            </a:r>
            <a:endParaRPr sz="1799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65F6D422-AD65-73E1-943F-0304C16C1015}"/>
              </a:ext>
            </a:extLst>
          </p:cNvPr>
          <p:cNvSpPr txBox="1"/>
          <p:nvPr/>
        </p:nvSpPr>
        <p:spPr>
          <a:xfrm>
            <a:off x="9601671" y="3523504"/>
            <a:ext cx="1320809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Qtz</a:t>
            </a:r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-Ser</a:t>
            </a:r>
          </a:p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</a:t>
            </a:r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shell</a:t>
            </a:r>
            <a:endParaRPr sz="1799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Cu-Mo</a:t>
            </a:r>
            <a:endParaRPr sz="1799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3B5403A5-0F4C-26C0-FC26-F510B2E3794D}"/>
              </a:ext>
            </a:extLst>
          </p:cNvPr>
          <p:cNvSpPr txBox="1"/>
          <p:nvPr/>
        </p:nvSpPr>
        <p:spPr>
          <a:xfrm>
            <a:off x="7612090" y="2710053"/>
            <a:ext cx="1555066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orbel" panose="020B0503020204020204"/>
              </a:rPr>
              <a:t>Qtz-Kao-Chl</a:t>
            </a:r>
            <a:endParaRPr sz="1799" b="1" dirty="0">
              <a:solidFill>
                <a:prstClr val="black"/>
              </a:solidFill>
              <a:latin typeface="Corbel" panose="020B0503020204020204"/>
            </a:endParaRPr>
          </a:p>
        </p:txBody>
      </p:sp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006A4599-DB91-2E5F-8F0B-B531D15E5A12}"/>
              </a:ext>
            </a:extLst>
          </p:cNvPr>
          <p:cNvCxnSpPr>
            <a:stCxn id="55" idx="2"/>
          </p:cNvCxnSpPr>
          <p:nvPr/>
        </p:nvCxnSpPr>
        <p:spPr>
          <a:xfrm>
            <a:off x="8389624" y="3079289"/>
            <a:ext cx="1025760" cy="43919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Přímá spojnice se šipkou 56">
            <a:extLst>
              <a:ext uri="{FF2B5EF4-FFF2-40B4-BE49-F238E27FC236}">
                <a16:creationId xmlns:a16="http://schemas.microsoft.com/office/drawing/2014/main" id="{4F06269C-4A95-2B17-8F2B-D8E88647F2CC}"/>
              </a:ext>
            </a:extLst>
          </p:cNvPr>
          <p:cNvCxnSpPr>
            <a:cxnSpLocks/>
            <a:stCxn id="55" idx="2"/>
          </p:cNvCxnSpPr>
          <p:nvPr/>
        </p:nvCxnSpPr>
        <p:spPr>
          <a:xfrm>
            <a:off x="8389623" y="3079290"/>
            <a:ext cx="2650790" cy="31740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F9B8C07A-6AC0-F894-B1C2-4A1A66B768FC}"/>
              </a:ext>
            </a:extLst>
          </p:cNvPr>
          <p:cNvSpPr txBox="1"/>
          <p:nvPr/>
        </p:nvSpPr>
        <p:spPr>
          <a:xfrm>
            <a:off x="9383406" y="2522775"/>
            <a:ext cx="1757337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063"/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</a:t>
            </a:r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</a:t>
            </a:r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</a:t>
            </a:r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-Ad-Ab</a:t>
            </a:r>
          </a:p>
          <a:p>
            <a:pPr algn="ctr" defTabSz="457063"/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 </a:t>
            </a:r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</a:t>
            </a:r>
            <a:r>
              <a:rPr sz="1799" b="1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799" b="1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shell</a:t>
            </a:r>
            <a:endParaRPr sz="1799" b="1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Obdélník: se zakulacenými rohy 58">
            <a:extLst>
              <a:ext uri="{FF2B5EF4-FFF2-40B4-BE49-F238E27FC236}">
                <a16:creationId xmlns:a16="http://schemas.microsoft.com/office/drawing/2014/main" id="{13BE7267-B3F3-69D7-8457-90FCEF591A67}"/>
              </a:ext>
            </a:extLst>
          </p:cNvPr>
          <p:cNvSpPr/>
          <p:nvPr/>
        </p:nvSpPr>
        <p:spPr>
          <a:xfrm>
            <a:off x="8814760" y="1752950"/>
            <a:ext cx="2911155" cy="336505"/>
          </a:xfrm>
          <a:prstGeom prst="roundRect">
            <a:avLst/>
          </a:prstGeom>
          <a:solidFill>
            <a:srgbClr val="45A5ED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063">
              <a:defRPr/>
            </a:pPr>
            <a:r>
              <a:rPr sz="1400" b="1" kern="0" dirty="0">
                <a:solidFill>
                  <a:prstClr val="black"/>
                </a:solidFill>
                <a:latin typeface="Corbel" panose="020B0503020204020204"/>
              </a:rPr>
              <a:t>DETAIL METASOMATICKÉ ZÓNY</a:t>
            </a:r>
          </a:p>
        </p:txBody>
      </p:sp>
    </p:spTree>
    <p:extLst>
      <p:ext uri="{BB962C8B-B14F-4D97-AF65-F5344CB8AC3E}">
        <p14:creationId xmlns:p14="http://schemas.microsoft.com/office/powerpoint/2010/main" val="310855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B4A7FC1-2562-AD13-8C2F-61EB41006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649" y="0"/>
            <a:ext cx="6051176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D9A090D-3F01-AB47-8233-A7681F51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50" y="476672"/>
            <a:ext cx="5271166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 – zrudnění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45277E5-C27F-9993-9D90-15DDB855148A}"/>
              </a:ext>
            </a:extLst>
          </p:cNvPr>
          <p:cNvGrpSpPr/>
          <p:nvPr/>
        </p:nvGrpSpPr>
        <p:grpSpPr>
          <a:xfrm>
            <a:off x="1197868" y="2452122"/>
            <a:ext cx="3913945" cy="720080"/>
            <a:chOff x="4124684" y="1232390"/>
            <a:chExt cx="3913945" cy="720080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B566A9A7-D792-A48F-5B52-058A5A08AE0B}"/>
                </a:ext>
              </a:extLst>
            </p:cNvPr>
            <p:cNvSpPr/>
            <p:nvPr/>
          </p:nvSpPr>
          <p:spPr>
            <a:xfrm>
              <a:off x="4589239" y="1232390"/>
              <a:ext cx="3449390" cy="7200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Qz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-žilky protínající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monzodiorit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, s hojným chalkopyritem a bornitem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7566A715-8B1A-91AA-D768-2D854EA4D8D9}"/>
                </a:ext>
              </a:extLst>
            </p:cNvPr>
            <p:cNvSpPr/>
            <p:nvPr/>
          </p:nvSpPr>
          <p:spPr>
            <a:xfrm>
              <a:off x="4124684" y="141241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32CD8A80-CFCB-1314-5411-A4FAE9D040AA}"/>
              </a:ext>
            </a:extLst>
          </p:cNvPr>
          <p:cNvGrpSpPr/>
          <p:nvPr/>
        </p:nvGrpSpPr>
        <p:grpSpPr>
          <a:xfrm>
            <a:off x="1197868" y="3354607"/>
            <a:ext cx="3913945" cy="720080"/>
            <a:chOff x="4124684" y="1232390"/>
            <a:chExt cx="3913945" cy="720080"/>
          </a:xfrm>
        </p:grpSpPr>
        <p:sp>
          <p:nvSpPr>
            <p:cNvPr id="11" name="Obdélník: se zakulacenými rohy 10">
              <a:extLst>
                <a:ext uri="{FF2B5EF4-FFF2-40B4-BE49-F238E27FC236}">
                  <a16:creationId xmlns:a16="http://schemas.microsoft.com/office/drawing/2014/main" id="{7C5C5242-CE5C-A450-7AC4-D1218B574762}"/>
                </a:ext>
              </a:extLst>
            </p:cNvPr>
            <p:cNvSpPr/>
            <p:nvPr/>
          </p:nvSpPr>
          <p:spPr>
            <a:xfrm>
              <a:off x="4589239" y="1232390"/>
              <a:ext cx="3449390" cy="7200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příklad mineralizace obsahující ca. 3.18 %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Cu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a 1.18 g/t Au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8FD04FE8-4ABB-082D-53A1-1ACEB567B82C}"/>
                </a:ext>
              </a:extLst>
            </p:cNvPr>
            <p:cNvSpPr/>
            <p:nvPr/>
          </p:nvSpPr>
          <p:spPr>
            <a:xfrm>
              <a:off x="4124684" y="141241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</a:t>
              </a: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7A561D2B-7770-A946-33E7-35DD6B900F74}"/>
              </a:ext>
            </a:extLst>
          </p:cNvPr>
          <p:cNvGrpSpPr/>
          <p:nvPr/>
        </p:nvGrpSpPr>
        <p:grpSpPr>
          <a:xfrm>
            <a:off x="1177197" y="4257092"/>
            <a:ext cx="3913945" cy="720080"/>
            <a:chOff x="4124684" y="1232390"/>
            <a:chExt cx="3913945" cy="720080"/>
          </a:xfrm>
        </p:grpSpPr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83177A3B-7672-657D-DEF2-83DB284A2A81}"/>
                </a:ext>
              </a:extLst>
            </p:cNvPr>
            <p:cNvSpPr/>
            <p:nvPr/>
          </p:nvSpPr>
          <p:spPr>
            <a:xfrm>
              <a:off x="4589239" y="1232390"/>
              <a:ext cx="3449390" cy="7200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vtroušeninový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chalkopyrit v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andezitické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hornině, El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Teniente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0AD55514-EB11-1938-A672-D2B456460FE1}"/>
                </a:ext>
              </a:extLst>
            </p:cNvPr>
            <p:cNvSpPr/>
            <p:nvPr/>
          </p:nvSpPr>
          <p:spPr>
            <a:xfrm>
              <a:off x="4124684" y="141241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</a:t>
              </a:r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6EB98A1-C74B-B40D-3C27-3DB325B0E00C}"/>
              </a:ext>
            </a:extLst>
          </p:cNvPr>
          <p:cNvGrpSpPr/>
          <p:nvPr/>
        </p:nvGrpSpPr>
        <p:grpSpPr>
          <a:xfrm>
            <a:off x="1197868" y="5157192"/>
            <a:ext cx="3913945" cy="720080"/>
            <a:chOff x="4124684" y="1232390"/>
            <a:chExt cx="3913945" cy="720080"/>
          </a:xfrm>
        </p:grpSpPr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C0C8A944-4CB2-48DC-839D-F799F288104E}"/>
                </a:ext>
              </a:extLst>
            </p:cNvPr>
            <p:cNvSpPr/>
            <p:nvPr/>
          </p:nvSpPr>
          <p:spPr>
            <a:xfrm>
              <a:off x="4589239" y="1232390"/>
              <a:ext cx="3449390" cy="7200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Qz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-žilník s chalkopyritem a bornitem v monzonitu,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Bingham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C455E549-D6DA-FB71-A5E7-FDF2C958103C}"/>
                </a:ext>
              </a:extLst>
            </p:cNvPr>
            <p:cNvSpPr/>
            <p:nvPr/>
          </p:nvSpPr>
          <p:spPr>
            <a:xfrm>
              <a:off x="4124684" y="1412410"/>
              <a:ext cx="464555" cy="3600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</a:t>
              </a:r>
            </a:p>
          </p:txBody>
        </p:sp>
      </p:grp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B47BA71-7CDE-0DB3-8BCF-8499735F2CCB}"/>
              </a:ext>
            </a:extLst>
          </p:cNvPr>
          <p:cNvSpPr txBox="1"/>
          <p:nvPr/>
        </p:nvSpPr>
        <p:spPr>
          <a:xfrm>
            <a:off x="4438228" y="6578775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Richards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Leybourne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407913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4EB2-F177-F563-24B7-7E07D3948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084FB-7383-75AD-1C4F-B8010EE1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 - ložiska</a:t>
            </a:r>
          </a:p>
        </p:txBody>
      </p:sp>
      <p:graphicFrame>
        <p:nvGraphicFramePr>
          <p:cNvPr id="3" name="Tabulka 7">
            <a:extLst>
              <a:ext uri="{FF2B5EF4-FFF2-40B4-BE49-F238E27FC236}">
                <a16:creationId xmlns:a16="http://schemas.microsoft.com/office/drawing/2014/main" id="{484652A4-5959-3074-1FB4-66604E1E3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018130"/>
              </p:ext>
            </p:extLst>
          </p:nvPr>
        </p:nvGraphicFramePr>
        <p:xfrm>
          <a:off x="4019830" y="4941168"/>
          <a:ext cx="4149163" cy="1097232"/>
        </p:xfrm>
        <a:graphic>
          <a:graphicData uri="http://schemas.openxmlformats.org/drawingml/2006/table">
            <a:tbl>
              <a:tblPr firstRow="1" bandRow="1"/>
              <a:tblGrid>
                <a:gridCol w="3583547">
                  <a:extLst>
                    <a:ext uri="{9D8B030D-6E8A-4147-A177-3AD203B41FA5}">
                      <a16:colId xmlns:a16="http://schemas.microsoft.com/office/drawing/2014/main" val="722211106"/>
                    </a:ext>
                  </a:extLst>
                </a:gridCol>
                <a:gridCol w="565616">
                  <a:extLst>
                    <a:ext uri="{9D8B030D-6E8A-4147-A177-3AD203B41FA5}">
                      <a16:colId xmlns:a16="http://schemas.microsoft.com/office/drawing/2014/main" val="3569473124"/>
                    </a:ext>
                  </a:extLst>
                </a:gridCol>
              </a:tblGrid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Chuquicamata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El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Teniente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(CHL)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Bingham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(USA)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Cu</a:t>
                      </a:r>
                      <a:endParaRPr lang="cs-CZ" sz="2000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23944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Climax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Henderson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(USA)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Mo</a:t>
                      </a:r>
                      <a:endParaRPr lang="cs-CZ" sz="2000" b="1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24723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CE37957-0621-3A40-6565-4FC5A273F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473442"/>
              </p:ext>
            </p:extLst>
          </p:nvPr>
        </p:nvGraphicFramePr>
        <p:xfrm>
          <a:off x="1337384" y="2331768"/>
          <a:ext cx="9514056" cy="2194464"/>
        </p:xfrm>
        <a:graphic>
          <a:graphicData uri="http://schemas.openxmlformats.org/drawingml/2006/table">
            <a:tbl>
              <a:tblPr firstRow="1" bandRow="1"/>
              <a:tblGrid>
                <a:gridCol w="3119155">
                  <a:extLst>
                    <a:ext uri="{9D8B030D-6E8A-4147-A177-3AD203B41FA5}">
                      <a16:colId xmlns:a16="http://schemas.microsoft.com/office/drawing/2014/main" val="1762119069"/>
                    </a:ext>
                  </a:extLst>
                </a:gridCol>
                <a:gridCol w="6394901">
                  <a:extLst>
                    <a:ext uri="{9D8B030D-6E8A-4147-A177-3AD203B41FA5}">
                      <a16:colId xmlns:a16="http://schemas.microsoft.com/office/drawing/2014/main" val="328009041"/>
                    </a:ext>
                  </a:extLst>
                </a:gridCol>
              </a:tblGrid>
              <a:tr h="39613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LOŽISKA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9889651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MSz-KNz</a:t>
                      </a: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pacifické pásmo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/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Chile, Peru, Mexiko, USA, Kanada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000276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KNz</a:t>
                      </a: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cs-CZ" sz="2000" b="1" cap="all" baseline="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mediteranní</a:t>
                      </a: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pásmo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/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Bosna, Srbsko, Makedonie, Bulharsko, Turecko, Arménie, Írán, Afganistán, Pákistán a severní Indie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4037048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varisko-kaledonské pásmo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l"/>
                      <a:r>
                        <a:rPr lang="cs-CZ" sz="2000" kern="12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ea typeface="+mn-ea"/>
                          <a:cs typeface="Calibri Light" panose="020F0302020204030204" pitchFamily="34" charset="0"/>
                        </a:rPr>
                        <a:t>» 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Kazachstán, Uzbekistán,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Tuva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Mongolsko, Čína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64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8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2FDD8-F012-C13E-DF54-F31FEF5FD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1ED1295-6B5F-2815-4B45-8CEFF4E2E4ED}"/>
              </a:ext>
            </a:extLst>
          </p:cNvPr>
          <p:cNvSpPr/>
          <p:nvPr/>
        </p:nvSpPr>
        <p:spPr>
          <a:xfrm>
            <a:off x="909836" y="3212976"/>
            <a:ext cx="5256584" cy="2232248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4B61D0-76AC-5FAE-E28B-E462FA36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833" y="2057400"/>
            <a:ext cx="8458201" cy="2666999"/>
          </a:xfrm>
        </p:spPr>
        <p:txBody>
          <a:bodyPr rtlCol="0"/>
          <a:lstStyle/>
          <a:p>
            <a:pPr rtl="0"/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</a:t>
            </a:r>
          </a:p>
        </p:txBody>
      </p:sp>
    </p:spTree>
    <p:extLst>
      <p:ext uri="{BB962C8B-B14F-4D97-AF65-F5344CB8AC3E}">
        <p14:creationId xmlns:p14="http://schemas.microsoft.com/office/powerpoint/2010/main" val="9681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F4B3-6B7F-490C-1335-3D8C108CD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1C2975-51CC-3B45-56F1-0A27B18C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porfyrové rudy - ložiska</a:t>
            </a:r>
          </a:p>
        </p:txBody>
      </p:sp>
      <p:pic>
        <p:nvPicPr>
          <p:cNvPr id="4" name="Obrázek 3" descr="Obsah obrázku text, mapa, atlas&#10;&#10;Popis byl vytvořen automaticky">
            <a:extLst>
              <a:ext uri="{FF2B5EF4-FFF2-40B4-BE49-F238E27FC236}">
                <a16:creationId xmlns:a16="http://schemas.microsoft.com/office/drawing/2014/main" id="{8A18AA50-550F-14F5-EC63-51916F332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6777736" cy="37967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AA8D238-E6AF-47FC-E342-5BBA0A85B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737" y="1844824"/>
            <a:ext cx="5410230" cy="40848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DFCEEEA-938F-E72C-0D86-0D447CCA3DF2}"/>
              </a:ext>
            </a:extLst>
          </p:cNvPr>
          <p:cNvSpPr txBox="1"/>
          <p:nvPr/>
        </p:nvSpPr>
        <p:spPr>
          <a:xfrm>
            <a:off x="10486900" y="5905052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Richards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Leybourne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2021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08A66C0-6DD8-9775-FEEF-A8D9ECEA90A2}"/>
              </a:ext>
            </a:extLst>
          </p:cNvPr>
          <p:cNvSpPr txBox="1"/>
          <p:nvPr/>
        </p:nvSpPr>
        <p:spPr>
          <a:xfrm>
            <a:off x="3130705" y="3244334"/>
            <a:ext cx="6261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→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052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D36DC-87E1-5706-BB48-E6A33422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4E5BA-83D0-A217-2A67-6868EA015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teniente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D220FA-743A-7E0E-EA26-043F24021670}"/>
              </a:ext>
            </a:extLst>
          </p:cNvPr>
          <p:cNvSpPr txBox="1">
            <a:spLocks/>
          </p:cNvSpPr>
          <p:nvPr/>
        </p:nvSpPr>
        <p:spPr>
          <a:xfrm>
            <a:off x="868348" y="1660047"/>
            <a:ext cx="7221544" cy="494754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největší ložisko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na světě </a:t>
            </a:r>
          </a:p>
          <a:p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mineralizace je vázána na silně alterované </a:t>
            </a:r>
            <a:r>
              <a:rPr lang="cs-CZ" sz="23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brekcie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uložené v </a:t>
            </a:r>
            <a:r>
              <a:rPr lang="cs-CZ" sz="23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mafickém</a:t>
            </a:r>
            <a:r>
              <a:rPr lang="cs-CZ" sz="23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intruzivním komplexu 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terciérního stáří (gabra, diabasy, porfyrické bazalty a bazaltické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andesity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  <a:p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magmaticko-hydrotermální brekcie vzniky v důsledku </a:t>
            </a:r>
            <a:r>
              <a:rPr lang="cs-CZ" sz="23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exsoluce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vysokoteplotních magmatických fluid z chladnoucího plutonu</a:t>
            </a:r>
          </a:p>
          <a:p>
            <a:endParaRPr lang="cs-CZ" sz="23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3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cs-CZ" sz="23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Teniente</a:t>
            </a:r>
            <a:r>
              <a:rPr lang="cs-CZ" sz="23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Los </a:t>
            </a:r>
            <a:r>
              <a:rPr lang="cs-CZ" sz="23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Pelambres</a:t>
            </a:r>
            <a:r>
              <a:rPr lang="cs-CZ" sz="23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</a:t>
            </a:r>
            <a:r>
              <a:rPr lang="cs-CZ" sz="23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Río</a:t>
            </a:r>
            <a:r>
              <a:rPr lang="cs-CZ" sz="2300" b="1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Blanco-Los </a:t>
            </a:r>
            <a:r>
              <a:rPr lang="cs-CZ" sz="2300" b="1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Bronces</a:t>
            </a:r>
            <a:endParaRPr lang="cs-CZ" sz="23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3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bohaté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S,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Ca,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B; ale chudé Au</a:t>
            </a:r>
          </a:p>
          <a:p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průměrná mineralizace: 1.2 %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sz="23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0.3 % </a:t>
            </a:r>
            <a:r>
              <a:rPr lang="cs-CZ" sz="23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</a:t>
            </a:r>
            <a:endParaRPr lang="cs-CZ" sz="23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3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3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cs-CZ" sz="2300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33EF44-86B5-778F-2DAB-E1CD87FD095F}"/>
              </a:ext>
            </a:extLst>
          </p:cNvPr>
          <p:cNvSpPr txBox="1"/>
          <p:nvPr/>
        </p:nvSpPr>
        <p:spPr>
          <a:xfrm>
            <a:off x="4150196" y="548680"/>
            <a:ext cx="1080120" cy="3816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cs-CZ" sz="1799" dirty="0" err="1"/>
              <a:t>Cu-Mo</a:t>
            </a:r>
            <a:endParaRPr lang="cs-CZ" sz="1799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DF9AA31-B4E7-EE3D-60C4-F89907BFC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892" y="-4192"/>
            <a:ext cx="4098933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5422724-5995-E43F-5D22-9CDD67F326A5}"/>
              </a:ext>
            </a:extLst>
          </p:cNvPr>
          <p:cNvSpPr txBox="1"/>
          <p:nvPr/>
        </p:nvSpPr>
        <p:spPr>
          <a:xfrm>
            <a:off x="10935229" y="6607587"/>
            <a:ext cx="1368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Stern &amp; </a:t>
            </a:r>
            <a:r>
              <a:rPr lang="cs-CZ" sz="1000" dirty="0" err="1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Skewes</a:t>
            </a:r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39509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CC0B9-4A73-1B46-585E-CE37ACBE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AD9E47-55AE-C690-45C7-6A69A7C0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teniente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089009A-8282-3D25-2F79-6A8242E8A700}"/>
              </a:ext>
            </a:extLst>
          </p:cNvPr>
          <p:cNvSpPr txBox="1"/>
          <p:nvPr/>
        </p:nvSpPr>
        <p:spPr>
          <a:xfrm>
            <a:off x="5374332" y="6611843"/>
            <a:ext cx="2035361" cy="246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Spencer et al., 2015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4960FA-06EB-CE9F-BEF9-9DA2E3A4D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815" y="0"/>
            <a:ext cx="5532705" cy="685800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D00D701-3549-00DF-5E34-4FDB14B2C01B}"/>
              </a:ext>
            </a:extLst>
          </p:cNvPr>
          <p:cNvGrpSpPr/>
          <p:nvPr/>
        </p:nvGrpSpPr>
        <p:grpSpPr>
          <a:xfrm>
            <a:off x="228330" y="2188115"/>
            <a:ext cx="5002048" cy="540060"/>
            <a:chOff x="3036581" y="1322400"/>
            <a:chExt cx="5002048" cy="540060"/>
          </a:xfrm>
        </p:grpSpPr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4A9A011F-FCDC-AAA8-40C3-30D269C111BD}"/>
                </a:ext>
              </a:extLst>
            </p:cNvPr>
            <p:cNvSpPr/>
            <p:nvPr/>
          </p:nvSpPr>
          <p:spPr>
            <a:xfrm>
              <a:off x="4589239" y="1322400"/>
              <a:ext cx="3449390" cy="54006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Nejstarší intruze v komplexu.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Obdélník: se zakulacenými rohy 13">
              <a:extLst>
                <a:ext uri="{FF2B5EF4-FFF2-40B4-BE49-F238E27FC236}">
                  <a16:creationId xmlns:a16="http://schemas.microsoft.com/office/drawing/2014/main" id="{FDD7A2C5-28A8-6761-E75E-E2DC5B070F23}"/>
                </a:ext>
              </a:extLst>
            </p:cNvPr>
            <p:cNvSpPr/>
            <p:nvPr/>
          </p:nvSpPr>
          <p:spPr>
            <a:xfrm>
              <a:off x="3036581" y="1322400"/>
              <a:ext cx="1552657" cy="54006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Sewell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Quartz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Diorite (SQD)</a:t>
              </a:r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D18620CF-9146-9FCE-0C0F-BED862009220}"/>
              </a:ext>
            </a:extLst>
          </p:cNvPr>
          <p:cNvGrpSpPr/>
          <p:nvPr/>
        </p:nvGrpSpPr>
        <p:grpSpPr>
          <a:xfrm>
            <a:off x="228330" y="2853935"/>
            <a:ext cx="6139937" cy="1368152"/>
            <a:chOff x="881339" y="2256148"/>
            <a:chExt cx="6139937" cy="1368152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36506664-6D01-0E70-9F1E-AC614AB11944}"/>
                </a:ext>
              </a:extLst>
            </p:cNvPr>
            <p:cNvGrpSpPr/>
            <p:nvPr/>
          </p:nvGrpSpPr>
          <p:grpSpPr>
            <a:xfrm>
              <a:off x="881339" y="2256148"/>
              <a:ext cx="6139937" cy="540060"/>
              <a:chOff x="3036581" y="1322400"/>
              <a:chExt cx="6139937" cy="540060"/>
            </a:xfrm>
          </p:grpSpPr>
          <p:sp>
            <p:nvSpPr>
              <p:cNvPr id="16" name="Obdélník: se zakulacenými rohy 15">
                <a:extLst>
                  <a:ext uri="{FF2B5EF4-FFF2-40B4-BE49-F238E27FC236}">
                    <a16:creationId xmlns:a16="http://schemas.microsoft.com/office/drawing/2014/main" id="{D3D2CDB6-1618-E7A1-FD99-57AD25EADE69}"/>
                  </a:ext>
                </a:extLst>
              </p:cNvPr>
              <p:cNvSpPr/>
              <p:nvPr/>
            </p:nvSpPr>
            <p:spPr>
              <a:xfrm>
                <a:off x="4589238" y="1322400"/>
                <a:ext cx="4587280" cy="54006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rtl="0" eaLnBrk="1" fontAlgn="ctr" latinLnBrk="0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cs-CZ" sz="1800" b="0" i="0" u="none" strike="noStrike" dirty="0">
                    <a:solidFill>
                      <a:schemeClr val="tx2"/>
                    </a:solidFill>
                    <a:effectLst/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První výrazně mineralizovaná intruze komplexu, která protíná SQD.</a:t>
                </a:r>
              </a:p>
            </p:txBody>
          </p:sp>
          <p:sp>
            <p:nvSpPr>
              <p:cNvPr id="17" name="Obdélník: se zakulacenými rohy 16">
                <a:extLst>
                  <a:ext uri="{FF2B5EF4-FFF2-40B4-BE49-F238E27FC236}">
                    <a16:creationId xmlns:a16="http://schemas.microsoft.com/office/drawing/2014/main" id="{4A0AB565-7D29-B8F7-D6E1-38512CC80AC6}"/>
                  </a:ext>
                </a:extLst>
              </p:cNvPr>
              <p:cNvSpPr/>
              <p:nvPr/>
            </p:nvSpPr>
            <p:spPr>
              <a:xfrm>
                <a:off x="3036581" y="1322400"/>
                <a:ext cx="1552658" cy="540060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ctr"/>
                <a:r>
                  <a:rPr lang="cs-CZ" b="1" dirty="0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A-</a:t>
                </a:r>
                <a:r>
                  <a:rPr lang="cs-CZ" b="1" dirty="0" err="1">
                    <a:solidFill>
                      <a:srgbClr val="00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Porhpyry</a:t>
                </a:r>
                <a:endPara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p:grpSp>
        <p:sp>
          <p:nvSpPr>
            <p:cNvPr id="18" name="Obdélník: se zakulacenými rohy 17">
              <a:extLst>
                <a:ext uri="{FF2B5EF4-FFF2-40B4-BE49-F238E27FC236}">
                  <a16:creationId xmlns:a16="http://schemas.microsoft.com/office/drawing/2014/main" id="{848E7124-090A-E4DD-F067-0DB6BFBA3035}"/>
                </a:ext>
              </a:extLst>
            </p:cNvPr>
            <p:cNvSpPr/>
            <p:nvPr/>
          </p:nvSpPr>
          <p:spPr>
            <a:xfrm>
              <a:off x="2433996" y="2796208"/>
              <a:ext cx="4587280" cy="82809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dirty="0">
                  <a:solidFill>
                    <a:schemeClr val="tx2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Brekcie skládající se z TMC a klastů SQD v alterované matrix tvořené biotitem, živci, anhydritem a křemenem.</a:t>
              </a:r>
            </a:p>
          </p:txBody>
        </p:sp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602CECAD-0191-806D-8266-89094135CBF2}"/>
              </a:ext>
            </a:extLst>
          </p:cNvPr>
          <p:cNvGrpSpPr/>
          <p:nvPr/>
        </p:nvGrpSpPr>
        <p:grpSpPr>
          <a:xfrm>
            <a:off x="228330" y="4364473"/>
            <a:ext cx="6139936" cy="828091"/>
            <a:chOff x="3036581" y="1322399"/>
            <a:chExt cx="6139936" cy="828091"/>
          </a:xfrm>
        </p:grpSpPr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26B89BB8-6122-84C4-4B69-A1BEDCD70363}"/>
                </a:ext>
              </a:extLst>
            </p:cNvPr>
            <p:cNvSpPr/>
            <p:nvPr/>
          </p:nvSpPr>
          <p:spPr>
            <a:xfrm>
              <a:off x="4589238" y="1322399"/>
              <a:ext cx="4587279" cy="828091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Intruze vzniklé po uložení A-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Porphyry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 Rozlišují se: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Northern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North-Central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,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Central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a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Southern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Diorite +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Grueso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Porphyry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.</a:t>
              </a:r>
              <a:endPara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2" name="Obdélník: se zakulacenými rohy 21">
              <a:extLst>
                <a:ext uri="{FF2B5EF4-FFF2-40B4-BE49-F238E27FC236}">
                  <a16:creationId xmlns:a16="http://schemas.microsoft.com/office/drawing/2014/main" id="{BBD3E954-DDE9-41EE-1C0C-02CA10E345A3}"/>
                </a:ext>
              </a:extLst>
            </p:cNvPr>
            <p:cNvSpPr/>
            <p:nvPr/>
          </p:nvSpPr>
          <p:spPr>
            <a:xfrm>
              <a:off x="3036581" y="1322400"/>
              <a:ext cx="1552657" cy="54006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Diorite </a:t>
              </a:r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pipes</a:t>
              </a:r>
              <a:endPara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91DBDA39-5704-EE5A-E08D-98B16925B25D}"/>
              </a:ext>
            </a:extLst>
          </p:cNvPr>
          <p:cNvGrpSpPr/>
          <p:nvPr/>
        </p:nvGrpSpPr>
        <p:grpSpPr>
          <a:xfrm>
            <a:off x="228330" y="5355834"/>
            <a:ext cx="6298130" cy="540061"/>
            <a:chOff x="2878387" y="1322399"/>
            <a:chExt cx="6298130" cy="540061"/>
          </a:xfrm>
        </p:grpSpPr>
        <p:sp>
          <p:nvSpPr>
            <p:cNvPr id="24" name="Obdélník: se zakulacenými rohy 23">
              <a:extLst>
                <a:ext uri="{FF2B5EF4-FFF2-40B4-BE49-F238E27FC236}">
                  <a16:creationId xmlns:a16="http://schemas.microsoft.com/office/drawing/2014/main" id="{BA3F85F8-40D4-86B2-AC87-477F09CD2765}"/>
                </a:ext>
              </a:extLst>
            </p:cNvPr>
            <p:cNvSpPr/>
            <p:nvPr/>
          </p:nvSpPr>
          <p:spPr>
            <a:xfrm>
              <a:off x="4589238" y="1322400"/>
              <a:ext cx="4587279" cy="54006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Poslední hlavní intruze spjatá s mineralizací na ložisku, která je protnutá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Braden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dirty="0" err="1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Breccia</a:t>
              </a:r>
              <a:r>
                <a:rPr lang="cs-CZ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Pipe.</a:t>
              </a:r>
              <a:endPara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Obdélník: se zakulacenými rohy 24">
              <a:extLst>
                <a:ext uri="{FF2B5EF4-FFF2-40B4-BE49-F238E27FC236}">
                  <a16:creationId xmlns:a16="http://schemas.microsoft.com/office/drawing/2014/main" id="{0B6EFE98-91A7-89E5-309C-F72563495441}"/>
                </a:ext>
              </a:extLst>
            </p:cNvPr>
            <p:cNvSpPr/>
            <p:nvPr/>
          </p:nvSpPr>
          <p:spPr>
            <a:xfrm>
              <a:off x="2878387" y="1322399"/>
              <a:ext cx="1710851" cy="54006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Teniente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Dacite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Porphyry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(TDP)</a:t>
              </a:r>
            </a:p>
          </p:txBody>
        </p: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1A1578E5-C307-0767-25CD-0C95D66241E4}"/>
              </a:ext>
            </a:extLst>
          </p:cNvPr>
          <p:cNvGrpSpPr/>
          <p:nvPr/>
        </p:nvGrpSpPr>
        <p:grpSpPr>
          <a:xfrm>
            <a:off x="228330" y="1484784"/>
            <a:ext cx="5160242" cy="540060"/>
            <a:chOff x="2878387" y="1322400"/>
            <a:chExt cx="5160242" cy="540060"/>
          </a:xfrm>
        </p:grpSpPr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34695880-9976-4ACE-952C-7C66AE9CD056}"/>
                </a:ext>
              </a:extLst>
            </p:cNvPr>
            <p:cNvSpPr/>
            <p:nvPr/>
          </p:nvSpPr>
          <p:spPr>
            <a:xfrm>
              <a:off x="4589239" y="1322400"/>
              <a:ext cx="3449390" cy="54006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rtl="0" eaLnBrk="1" fontAlgn="ctr" latinLnBrk="0" hangingPunct="1">
                <a:spcBef>
                  <a:spcPts val="0"/>
                </a:spcBef>
                <a:spcAft>
                  <a:spcPts val="0"/>
                </a:spcAft>
              </a:pP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Mocná sekvence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mafických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a </a:t>
              </a:r>
              <a:r>
                <a:rPr lang="cs-CZ" sz="1800" b="0" i="0" u="none" strike="noStrike" kern="1200" dirty="0" err="1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vulkanoklastických</a:t>
              </a:r>
              <a:r>
                <a:rPr lang="cs-CZ" sz="1800" b="0" i="0" u="none" strike="noStrike" kern="1200" dirty="0">
                  <a:solidFill>
                    <a:srgbClr val="000000"/>
                  </a:solidFill>
                  <a:effectLst/>
                  <a:latin typeface="Calibri Light" panose="020F0302020204030204" pitchFamily="34" charset="0"/>
                  <a:cs typeface="Calibri Light" panose="020F0302020204030204" pitchFamily="34" charset="0"/>
                </a:rPr>
                <a:t> hornin.</a:t>
              </a:r>
              <a:endParaRPr lang="cs-CZ" sz="1800" b="0" i="0" u="none" strike="noStrike" dirty="0"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Obdélník: se zakulacenými rohy 27">
              <a:extLst>
                <a:ext uri="{FF2B5EF4-FFF2-40B4-BE49-F238E27FC236}">
                  <a16:creationId xmlns:a16="http://schemas.microsoft.com/office/drawing/2014/main" id="{9A51972B-7B75-FD44-B235-839BAFF69576}"/>
                </a:ext>
              </a:extLst>
            </p:cNvPr>
            <p:cNvSpPr/>
            <p:nvPr/>
          </p:nvSpPr>
          <p:spPr>
            <a:xfrm>
              <a:off x="2878387" y="1322400"/>
              <a:ext cx="1710851" cy="54006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Teniente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Mafic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cs-CZ" b="1" dirty="0" err="1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Complex</a:t>
              </a:r>
              <a:r>
                <a:rPr lang="cs-CZ" b="1" dirty="0">
                  <a:solidFill>
                    <a:srgbClr val="00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(TMC)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82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3DA3B-7BF6-1A31-F5A8-C16DA329A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71376394-2EFA-5614-0ED3-DD1D13375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836"/>
            <a:ext cx="12188825" cy="58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9BD1910-1A01-B872-9504-4668349AE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-1605"/>
            <a:ext cx="11233248" cy="68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1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3D120-7C52-94E8-D4D8-75933E249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1493F-CFCF-4580-34B7-C144294AF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El </a:t>
            </a:r>
            <a:r>
              <a:rPr lang="cs-CZ" cap="all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teniente</a:t>
            </a:r>
            <a:endParaRPr lang="cs-CZ" cap="al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F692CA7C-195C-494F-38F0-D6020DF9048B}"/>
              </a:ext>
            </a:extLst>
          </p:cNvPr>
          <p:cNvSpPr/>
          <p:nvPr/>
        </p:nvSpPr>
        <p:spPr>
          <a:xfrm>
            <a:off x="2846997" y="3272596"/>
            <a:ext cx="2304256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Anh žíly se sulfidy 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±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Kfs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02C52E23-7411-1375-988D-2D167046C9ED}"/>
              </a:ext>
            </a:extLst>
          </p:cNvPr>
          <p:cNvSpPr/>
          <p:nvPr/>
        </p:nvSpPr>
        <p:spPr>
          <a:xfrm>
            <a:off x="902780" y="3280346"/>
            <a:ext cx="1800200" cy="540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magmatic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alteration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02EE20A-F152-E78D-7EEB-2F7D8D553B88}"/>
              </a:ext>
            </a:extLst>
          </p:cNvPr>
          <p:cNvSpPr/>
          <p:nvPr/>
        </p:nvSpPr>
        <p:spPr>
          <a:xfrm>
            <a:off x="3354240" y="4055258"/>
            <a:ext cx="3449390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destrukce a nahrazení dřívějších minerálů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Ser, ±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Anh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9" name="Obdélník: se zakulacenými rohy 28">
            <a:extLst>
              <a:ext uri="{FF2B5EF4-FFF2-40B4-BE49-F238E27FC236}">
                <a16:creationId xmlns:a16="http://schemas.microsoft.com/office/drawing/2014/main" id="{E830449B-4E8A-7D0C-7E83-A092B98B6446}"/>
              </a:ext>
            </a:extLst>
          </p:cNvPr>
          <p:cNvSpPr/>
          <p:nvPr/>
        </p:nvSpPr>
        <p:spPr>
          <a:xfrm>
            <a:off x="902782" y="4055258"/>
            <a:ext cx="2304256" cy="540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Principal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hydrothermal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alteration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74BC3A50-F8FE-5099-9522-E3D7B60FA6D5}"/>
              </a:ext>
            </a:extLst>
          </p:cNvPr>
          <p:cNvSpPr/>
          <p:nvPr/>
        </p:nvSpPr>
        <p:spPr>
          <a:xfrm>
            <a:off x="2846997" y="2502367"/>
            <a:ext cx="1944434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raselná alterace – </a:t>
            </a:r>
            <a:r>
              <a:rPr lang="cs-CZ" sz="1800" b="1" i="0" u="none" strike="noStrike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Kfs</a:t>
            </a:r>
            <a:r>
              <a: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+ </a:t>
            </a:r>
            <a:r>
              <a:rPr lang="cs-CZ" sz="1800" b="1" i="0" u="none" strike="noStrike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Bt</a:t>
            </a:r>
            <a:endParaRPr lang="cs-CZ" sz="1800" b="1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Obdélník: se zakulacenými rohy 31">
            <a:extLst>
              <a:ext uri="{FF2B5EF4-FFF2-40B4-BE49-F238E27FC236}">
                <a16:creationId xmlns:a16="http://schemas.microsoft.com/office/drawing/2014/main" id="{84561D2E-436E-1A3A-65E9-A86D4FFEE5F5}"/>
              </a:ext>
            </a:extLst>
          </p:cNvPr>
          <p:cNvSpPr/>
          <p:nvPr/>
        </p:nvSpPr>
        <p:spPr>
          <a:xfrm>
            <a:off x="902780" y="2492372"/>
            <a:ext cx="1800200" cy="540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Biotite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alteration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9" name="Obdélník: se zakulacenými rohy 38">
            <a:extLst>
              <a:ext uri="{FF2B5EF4-FFF2-40B4-BE49-F238E27FC236}">
                <a16:creationId xmlns:a16="http://schemas.microsoft.com/office/drawing/2014/main" id="{DABA7A74-4C3B-871E-EF72-4990C36C8F06}"/>
              </a:ext>
            </a:extLst>
          </p:cNvPr>
          <p:cNvSpPr/>
          <p:nvPr/>
        </p:nvSpPr>
        <p:spPr>
          <a:xfrm>
            <a:off x="3106142" y="1692278"/>
            <a:ext cx="2801256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silně přetisknuta následnou biotitovou alterací</a:t>
            </a:r>
          </a:p>
        </p:txBody>
      </p:sp>
      <p:sp>
        <p:nvSpPr>
          <p:cNvPr id="40" name="Obdélník: se zakulacenými rohy 39">
            <a:extLst>
              <a:ext uri="{FF2B5EF4-FFF2-40B4-BE49-F238E27FC236}">
                <a16:creationId xmlns:a16="http://schemas.microsoft.com/office/drawing/2014/main" id="{937A1D2A-94E0-D31E-4EB1-8A09AAE31936}"/>
              </a:ext>
            </a:extLst>
          </p:cNvPr>
          <p:cNvSpPr/>
          <p:nvPr/>
        </p:nvSpPr>
        <p:spPr>
          <a:xfrm>
            <a:off x="902782" y="1704398"/>
            <a:ext cx="2095286" cy="540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Magnetite-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actinolite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alteration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Obdélník: se zakulacenými rohy 40">
            <a:extLst>
              <a:ext uri="{FF2B5EF4-FFF2-40B4-BE49-F238E27FC236}">
                <a16:creationId xmlns:a16="http://schemas.microsoft.com/office/drawing/2014/main" id="{13CDF0A9-6701-10D4-11B5-D0EA006A1730}"/>
              </a:ext>
            </a:extLst>
          </p:cNvPr>
          <p:cNvSpPr/>
          <p:nvPr/>
        </p:nvSpPr>
        <p:spPr>
          <a:xfrm>
            <a:off x="7203667" y="1692278"/>
            <a:ext cx="2664297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Cpx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</a:t>
            </a:r>
            <a:r>
              <a:rPr lang="cs-CZ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</a:t>
            </a:r>
            <a:endParaRPr lang="cs-CZ" b="1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Ca-</a:t>
            </a:r>
            <a:r>
              <a:rPr lang="cs-CZ" sz="1800" b="0" i="0" u="none" strike="noStrike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Pl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inkluze Mag +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Obdélník: se zakulacenými rohy 41">
            <a:extLst>
              <a:ext uri="{FF2B5EF4-FFF2-40B4-BE49-F238E27FC236}">
                <a16:creationId xmlns:a16="http://schemas.microsoft.com/office/drawing/2014/main" id="{38BEFC5A-1737-6C52-4CB1-FC01DFECFAFB}"/>
              </a:ext>
            </a:extLst>
          </p:cNvPr>
          <p:cNvSpPr/>
          <p:nvPr/>
        </p:nvSpPr>
        <p:spPr>
          <a:xfrm>
            <a:off x="9976039" y="1692278"/>
            <a:ext cx="1807006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postihla zejména gabra a diabasy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Obdélník: se zakulacenými rohy 42">
            <a:extLst>
              <a:ext uri="{FF2B5EF4-FFF2-40B4-BE49-F238E27FC236}">
                <a16:creationId xmlns:a16="http://schemas.microsoft.com/office/drawing/2014/main" id="{A1C63DE7-49F7-3078-02AE-D8689D75CB7B}"/>
              </a:ext>
            </a:extLst>
          </p:cNvPr>
          <p:cNvSpPr/>
          <p:nvPr/>
        </p:nvSpPr>
        <p:spPr>
          <a:xfrm>
            <a:off x="6015473" y="1692278"/>
            <a:ext cx="1080120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málo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Obdélník: se zakulacenými rohy 43">
            <a:extLst>
              <a:ext uri="{FF2B5EF4-FFF2-40B4-BE49-F238E27FC236}">
                <a16:creationId xmlns:a16="http://schemas.microsoft.com/office/drawing/2014/main" id="{C3122B30-A409-12EE-6F78-269A202D54F8}"/>
              </a:ext>
            </a:extLst>
          </p:cNvPr>
          <p:cNvSpPr/>
          <p:nvPr/>
        </p:nvSpPr>
        <p:spPr>
          <a:xfrm>
            <a:off x="6935652" y="2505113"/>
            <a:ext cx="1816001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-mineralizace →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Bn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5" name="Obdélník: se zakulacenými rohy 44">
            <a:extLst>
              <a:ext uri="{FF2B5EF4-FFF2-40B4-BE49-F238E27FC236}">
                <a16:creationId xmlns:a16="http://schemas.microsoft.com/office/drawing/2014/main" id="{0BBE1DC3-EFF0-088D-5FB4-3C1C7A23610B}"/>
              </a:ext>
            </a:extLst>
          </p:cNvPr>
          <p:cNvSpPr/>
          <p:nvPr/>
        </p:nvSpPr>
        <p:spPr>
          <a:xfrm>
            <a:off x="8894462" y="2500883"/>
            <a:ext cx="2095287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postihla zejména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mafické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intruze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6" name="Obdélník: se zakulacenými rohy 45">
            <a:extLst>
              <a:ext uri="{FF2B5EF4-FFF2-40B4-BE49-F238E27FC236}">
                <a16:creationId xmlns:a16="http://schemas.microsoft.com/office/drawing/2014/main" id="{D3524885-6E61-A63B-7DCE-C9507DD137ED}"/>
              </a:ext>
            </a:extLst>
          </p:cNvPr>
          <p:cNvSpPr/>
          <p:nvPr/>
        </p:nvSpPr>
        <p:spPr>
          <a:xfrm>
            <a:off x="4903538" y="2500883"/>
            <a:ext cx="1900092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Anh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Mag,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Obdélník: se zakulacenými rohy 46">
            <a:extLst>
              <a:ext uri="{FF2B5EF4-FFF2-40B4-BE49-F238E27FC236}">
                <a16:creationId xmlns:a16="http://schemas.microsoft.com/office/drawing/2014/main" id="{6599F9FC-85B7-73B6-C5E0-D79C519CBEA4}"/>
              </a:ext>
            </a:extLst>
          </p:cNvPr>
          <p:cNvSpPr/>
          <p:nvPr/>
        </p:nvSpPr>
        <p:spPr>
          <a:xfrm>
            <a:off x="5300900" y="3269841"/>
            <a:ext cx="2010593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-mineralizace →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Bn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Mol</a:t>
            </a:r>
            <a:endParaRPr lang="cs-CZ" sz="1800" b="1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Obdélník: se zakulacenými rohy 47">
            <a:extLst>
              <a:ext uri="{FF2B5EF4-FFF2-40B4-BE49-F238E27FC236}">
                <a16:creationId xmlns:a16="http://schemas.microsoft.com/office/drawing/2014/main" id="{E65B508D-4412-CC7E-A038-203B03E7F5E7}"/>
              </a:ext>
            </a:extLst>
          </p:cNvPr>
          <p:cNvSpPr/>
          <p:nvPr/>
        </p:nvSpPr>
        <p:spPr>
          <a:xfrm>
            <a:off x="7461140" y="3269841"/>
            <a:ext cx="2514898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protíná, ale nealteruje všudypřítomný biotit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9" name="Obdélník: se zakulacenými rohy 48">
            <a:extLst>
              <a:ext uri="{FF2B5EF4-FFF2-40B4-BE49-F238E27FC236}">
                <a16:creationId xmlns:a16="http://schemas.microsoft.com/office/drawing/2014/main" id="{CC546652-AF00-AE29-52A8-28BCAD1DDC83}"/>
              </a:ext>
            </a:extLst>
          </p:cNvPr>
          <p:cNvSpPr/>
          <p:nvPr/>
        </p:nvSpPr>
        <p:spPr>
          <a:xfrm>
            <a:off x="6935652" y="4055258"/>
            <a:ext cx="2010593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-mineralizace →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Mol</a:t>
            </a:r>
            <a:endParaRPr lang="cs-CZ" sz="180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0" name="Obdélník: se zakulacenými rohy 49">
            <a:extLst>
              <a:ext uri="{FF2B5EF4-FFF2-40B4-BE49-F238E27FC236}">
                <a16:creationId xmlns:a16="http://schemas.microsoft.com/office/drawing/2014/main" id="{C310BAF6-1C4E-C1A1-95FC-B6AAFA0600B2}"/>
              </a:ext>
            </a:extLst>
          </p:cNvPr>
          <p:cNvSpPr/>
          <p:nvPr/>
        </p:nvSpPr>
        <p:spPr>
          <a:xfrm>
            <a:off x="9078267" y="4059449"/>
            <a:ext cx="2409690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bornit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při této alterační události nevznikl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1" name="Obdélník: se zakulacenými rohy 50">
            <a:extLst>
              <a:ext uri="{FF2B5EF4-FFF2-40B4-BE49-F238E27FC236}">
                <a16:creationId xmlns:a16="http://schemas.microsoft.com/office/drawing/2014/main" id="{253782B2-EAD1-8355-55AD-6BCCE64208D9}"/>
              </a:ext>
            </a:extLst>
          </p:cNvPr>
          <p:cNvSpPr/>
          <p:nvPr/>
        </p:nvSpPr>
        <p:spPr>
          <a:xfrm>
            <a:off x="2998068" y="4854769"/>
            <a:ext cx="2585233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vznik žil s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Tur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Anh, Ser,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Gp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Cb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sulfidy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2" name="Obdélník: se zakulacenými rohy 51">
            <a:extLst>
              <a:ext uri="{FF2B5EF4-FFF2-40B4-BE49-F238E27FC236}">
                <a16:creationId xmlns:a16="http://schemas.microsoft.com/office/drawing/2014/main" id="{185375C3-CD10-4294-F93D-BEB512D2966A}"/>
              </a:ext>
            </a:extLst>
          </p:cNvPr>
          <p:cNvSpPr/>
          <p:nvPr/>
        </p:nvSpPr>
        <p:spPr>
          <a:xfrm>
            <a:off x="902780" y="4849347"/>
            <a:ext cx="1944217" cy="540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Late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hydrothermal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alteration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Obdélník: se zakulacenými rohy 52">
            <a:extLst>
              <a:ext uri="{FF2B5EF4-FFF2-40B4-BE49-F238E27FC236}">
                <a16:creationId xmlns:a16="http://schemas.microsoft.com/office/drawing/2014/main" id="{E5B6E8BD-7711-3AAD-09EC-3AD775C816CA}"/>
              </a:ext>
            </a:extLst>
          </p:cNvPr>
          <p:cNvSpPr/>
          <p:nvPr/>
        </p:nvSpPr>
        <p:spPr>
          <a:xfrm>
            <a:off x="5734372" y="4858960"/>
            <a:ext cx="2409690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-mineralizace → </a:t>
            </a:r>
          </a:p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Bn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Mol,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Tnt-Ttr</a:t>
            </a:r>
            <a:endParaRPr lang="cs-CZ" sz="180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4" name="Obdélník: se zakulacenými rohy 53">
            <a:extLst>
              <a:ext uri="{FF2B5EF4-FFF2-40B4-BE49-F238E27FC236}">
                <a16:creationId xmlns:a16="http://schemas.microsoft.com/office/drawing/2014/main" id="{B9EA2D90-0C17-3035-88EF-B13430E7CE0E}"/>
              </a:ext>
            </a:extLst>
          </p:cNvPr>
          <p:cNvSpPr/>
          <p:nvPr/>
        </p:nvSpPr>
        <p:spPr>
          <a:xfrm>
            <a:off x="8295133" y="4858960"/>
            <a:ext cx="2309342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další sulfidy </a:t>
            </a:r>
            <a:r>
              <a:rPr lang="cs-CZ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Stb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b="1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Gn</a:t>
            </a:r>
            <a:r>
              <a:rPr lang="cs-CZ" b="1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scheelit</a:t>
            </a:r>
            <a:endParaRPr lang="cs-CZ" sz="1800" b="1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6" name="Obdélník: se zakulacenými rohy 55">
            <a:extLst>
              <a:ext uri="{FF2B5EF4-FFF2-40B4-BE49-F238E27FC236}">
                <a16:creationId xmlns:a16="http://schemas.microsoft.com/office/drawing/2014/main" id="{6E1909B1-56D9-DC70-6A23-7AE53238A85F}"/>
              </a:ext>
            </a:extLst>
          </p:cNvPr>
          <p:cNvSpPr/>
          <p:nvPr/>
        </p:nvSpPr>
        <p:spPr>
          <a:xfrm>
            <a:off x="2998068" y="5661248"/>
            <a:ext cx="2153185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pouze v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Braden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pipe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brekcii</a:t>
            </a:r>
            <a:endParaRPr lang="cs-CZ" sz="1800" b="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7" name="Obdélník: se zakulacenými rohy 56">
            <a:extLst>
              <a:ext uri="{FF2B5EF4-FFF2-40B4-BE49-F238E27FC236}">
                <a16:creationId xmlns:a16="http://schemas.microsoft.com/office/drawing/2014/main" id="{DA6A3EB6-3F8E-287F-5E10-C8401B039ED5}"/>
              </a:ext>
            </a:extLst>
          </p:cNvPr>
          <p:cNvSpPr/>
          <p:nvPr/>
        </p:nvSpPr>
        <p:spPr>
          <a:xfrm>
            <a:off x="902780" y="5655826"/>
            <a:ext cx="1944217" cy="5400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Póstuma</a:t>
            </a:r>
            <a:r>
              <a:rPr lang="cs-CZ" b="1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alteration</a:t>
            </a:r>
            <a:endParaRPr lang="cs-CZ" b="1" dirty="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" name="Obdélník: se zakulacenými rohy 57">
            <a:extLst>
              <a:ext uri="{FF2B5EF4-FFF2-40B4-BE49-F238E27FC236}">
                <a16:creationId xmlns:a16="http://schemas.microsoft.com/office/drawing/2014/main" id="{410E3162-2506-5FFA-F8F8-A43C08EE7D08}"/>
              </a:ext>
            </a:extLst>
          </p:cNvPr>
          <p:cNvSpPr/>
          <p:nvPr/>
        </p:nvSpPr>
        <p:spPr>
          <a:xfrm>
            <a:off x="5300900" y="5655826"/>
            <a:ext cx="1902767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sulfidy →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Cpy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Tnt-Ttr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Gn</a:t>
            </a:r>
            <a:endParaRPr lang="cs-CZ" sz="180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9" name="Obdélník: se zakulacenými rohy 58">
            <a:extLst>
              <a:ext uri="{FF2B5EF4-FFF2-40B4-BE49-F238E27FC236}">
                <a16:creationId xmlns:a16="http://schemas.microsoft.com/office/drawing/2014/main" id="{37F1BEFA-9625-8FB5-EC7D-B88A631D4F21}"/>
              </a:ext>
            </a:extLst>
          </p:cNvPr>
          <p:cNvSpPr/>
          <p:nvPr/>
        </p:nvSpPr>
        <p:spPr>
          <a:xfrm>
            <a:off x="7353314" y="5653020"/>
            <a:ext cx="1724953" cy="5400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cs-CZ" sz="180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Ser, </a:t>
            </a:r>
            <a:r>
              <a:rPr lang="cs-CZ" sz="1800" i="0" u="none" strike="noStrike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Cal</a:t>
            </a:r>
            <a:r>
              <a:rPr lang="cs-CZ" sz="1800" i="0" u="none" strike="noStrike" dirty="0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sz="1800" i="0" u="none" strike="noStrike" dirty="0" err="1">
                <a:solidFill>
                  <a:schemeClr val="tx2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Chl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±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Gp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Cb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Qz</a:t>
            </a:r>
            <a:r>
              <a:rPr lang="cs-CZ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Ap</a:t>
            </a:r>
            <a:endParaRPr lang="cs-CZ" sz="1800" i="0" u="none" strike="noStrike" dirty="0">
              <a:solidFill>
                <a:schemeClr val="tx2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E9068-1C21-F71F-03B0-FD5373857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907A7-745E-C358-79A0-624DD6FC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378CFF-5CB2-E8A0-D872-179363B9F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044" y="1797064"/>
            <a:ext cx="7177185" cy="3769405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FD97873-0617-C867-91EA-9204514CB283}"/>
              </a:ext>
            </a:extLst>
          </p:cNvPr>
          <p:cNvSpPr/>
          <p:nvPr/>
        </p:nvSpPr>
        <p:spPr>
          <a:xfrm>
            <a:off x="335272" y="1797064"/>
            <a:ext cx="4103387" cy="8638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Proces vedoucí ke změně chemického a mineralogického složení v pevném stavu.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98AC6EDB-7DC6-5982-1B17-7D3A675A996E}"/>
              </a:ext>
            </a:extLst>
          </p:cNvPr>
          <p:cNvSpPr/>
          <p:nvPr/>
        </p:nvSpPr>
        <p:spPr>
          <a:xfrm>
            <a:off x="857194" y="4270665"/>
            <a:ext cx="3581465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ZMĚNA MINERALOGICKÉHO SLOŽENÍ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C352464-C385-71C3-2180-39F9470D236E}"/>
              </a:ext>
            </a:extLst>
          </p:cNvPr>
          <p:cNvSpPr/>
          <p:nvPr/>
        </p:nvSpPr>
        <p:spPr>
          <a:xfrm>
            <a:off x="857194" y="2758893"/>
            <a:ext cx="3581465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ZMĚNA CHEMICKÉHO SLOŽENÍ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7000C879-425E-FDE4-CF1C-6284098AAA11}"/>
              </a:ext>
            </a:extLst>
          </p:cNvPr>
          <p:cNvSpPr/>
          <p:nvPr/>
        </p:nvSpPr>
        <p:spPr>
          <a:xfrm>
            <a:off x="857194" y="3190828"/>
            <a:ext cx="3581465" cy="8638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zejména </a:t>
            </a:r>
            <a:r>
              <a:rPr lang="it-IT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Na, Ca, Mg, Fe, Al, Si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 H</a:t>
            </a:r>
          </a:p>
          <a:p>
            <a:pPr algn="ctr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minoritně i jako OH, F či B indikující změnu ve složení kationtů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EA65AB98-59A8-0145-63CB-E0CCE044702A}"/>
              </a:ext>
            </a:extLst>
          </p:cNvPr>
          <p:cNvSpPr/>
          <p:nvPr/>
        </p:nvSpPr>
        <p:spPr>
          <a:xfrm>
            <a:off x="857194" y="4702599"/>
            <a:ext cx="3581465" cy="8638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nahrazení minerálu další generací téhož, s odlišným poměrem prvků, nebo úplně jiným minerálem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33921B0-AB2E-240F-BB69-7B8B130D3204}"/>
              </a:ext>
            </a:extLst>
          </p:cNvPr>
          <p:cNvCxnSpPr>
            <a:cxnSpLocks/>
            <a:stCxn id="4" idx="1"/>
          </p:cNvCxnSpPr>
          <p:nvPr/>
        </p:nvCxnSpPr>
        <p:spPr>
          <a:xfrm>
            <a:off x="335272" y="2228999"/>
            <a:ext cx="0" cy="2257633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504985E-45A0-6CF3-FFAD-FDBCCF0148B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35272" y="2974860"/>
            <a:ext cx="521922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74FFAE7-9A38-AC1B-F9A6-A335681F363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35272" y="4486632"/>
            <a:ext cx="521922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2710EB8-0B41-4BE9-43FD-6D9965D97296}"/>
              </a:ext>
            </a:extLst>
          </p:cNvPr>
          <p:cNvSpPr txBox="1"/>
          <p:nvPr/>
        </p:nvSpPr>
        <p:spPr>
          <a:xfrm>
            <a:off x="10849174" y="5571378"/>
            <a:ext cx="1367796" cy="21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Pérez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-Soba &amp; </a:t>
            </a:r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Villaseca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4050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3E1C-8FE7-853E-413F-874D6DD2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A77EE089-400A-E527-C80C-09FFC46B646F}"/>
              </a:ext>
            </a:extLst>
          </p:cNvPr>
          <p:cNvSpPr txBox="1">
            <a:spLocks/>
          </p:cNvSpPr>
          <p:nvPr/>
        </p:nvSpPr>
        <p:spPr>
          <a:xfrm>
            <a:off x="823246" y="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E896BDE7-DF41-CBB1-17D3-3633B5DEDCAB}"/>
              </a:ext>
            </a:extLst>
          </p:cNvPr>
          <p:cNvSpPr/>
          <p:nvPr/>
        </p:nvSpPr>
        <p:spPr>
          <a:xfrm>
            <a:off x="3430809" y="1658318"/>
            <a:ext cx="5327204" cy="7198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Působení výše teplotních hydrotermálních roztoků (velký rozsah) v závěrečných fázích konsolidace masivů.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C616098-40FD-5A7F-193B-49F750FBD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393622"/>
              </p:ext>
            </p:extLst>
          </p:nvPr>
        </p:nvGraphicFramePr>
        <p:xfrm>
          <a:off x="2115416" y="2822861"/>
          <a:ext cx="7957993" cy="2377296"/>
        </p:xfrm>
        <a:graphic>
          <a:graphicData uri="http://schemas.openxmlformats.org/drawingml/2006/table">
            <a:tbl>
              <a:tblPr firstRow="1" bandRow="1"/>
              <a:tblGrid>
                <a:gridCol w="2919305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  <a:gridCol w="5038688">
                  <a:extLst>
                    <a:ext uri="{9D8B030D-6E8A-4147-A177-3AD203B41FA5}">
                      <a16:colId xmlns:a16="http://schemas.microsoft.com/office/drawing/2014/main" val="2087645405"/>
                    </a:ext>
                  </a:extLst>
                </a:gridCol>
              </a:tblGrid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Tvary ložiskových těles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žíly, čočky, pně, žilníky, hnízda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736633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Textury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vtroušeninová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masivní, žilná,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žilníková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176633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zdroje fluid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magmatické hydrotermální roztoky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60221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přenos kovů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kovy vázány na tzv. ligandy (Cl, F, HS, SO</a:t>
                      </a:r>
                      <a:r>
                        <a:rPr lang="cs-CZ" sz="2000" baseline="-25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HCO</a:t>
                      </a:r>
                      <a:r>
                        <a:rPr lang="cs-CZ" sz="2000" baseline="-25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3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)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51038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asimilace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roztok musí být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podsycen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780491"/>
                  </a:ext>
                </a:extLst>
              </a:tr>
              <a:tr h="39613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vysrážení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roztok musí být přesycen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4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7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FE311-A968-4D15-9A70-875178597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940E08-7F7D-CED9-B6C4-E2592835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643C2BA7-0B8C-7579-38DD-AD4744582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12027"/>
              </p:ext>
            </p:extLst>
          </p:nvPr>
        </p:nvGraphicFramePr>
        <p:xfrm>
          <a:off x="1694463" y="5876635"/>
          <a:ext cx="8799894" cy="701016"/>
        </p:xfrm>
        <a:graphic>
          <a:graphicData uri="http://schemas.openxmlformats.org/drawingml/2006/table">
            <a:tbl>
              <a:tblPr firstRow="1" bandRow="1"/>
              <a:tblGrid>
                <a:gridCol w="8799894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</a:tblGrid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albitizace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•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serpentinizace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•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greisenizace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•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feldspatizace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• silicifikace • kaolinizace • dolomitizace •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fenitizace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• propylitizace •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argilitizace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• atd.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B30A8248-464D-A466-34CF-CBCBC8503A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291368"/>
              </p:ext>
            </p:extLst>
          </p:nvPr>
        </p:nvGraphicFramePr>
        <p:xfrm>
          <a:off x="241823" y="1711455"/>
          <a:ext cx="11705175" cy="3809880"/>
        </p:xfrm>
        <a:graphic>
          <a:graphicData uri="http://schemas.openxmlformats.org/drawingml/2006/table">
            <a:tbl>
              <a:tblPr firstRow="1" bandRow="1"/>
              <a:tblGrid>
                <a:gridCol w="1370532">
                  <a:extLst>
                    <a:ext uri="{9D8B030D-6E8A-4147-A177-3AD203B41FA5}">
                      <a16:colId xmlns:a16="http://schemas.microsoft.com/office/drawing/2014/main" val="2352346390"/>
                    </a:ext>
                  </a:extLst>
                </a:gridCol>
                <a:gridCol w="1691559">
                  <a:extLst>
                    <a:ext uri="{9D8B030D-6E8A-4147-A177-3AD203B41FA5}">
                      <a16:colId xmlns:a16="http://schemas.microsoft.com/office/drawing/2014/main" val="2957671736"/>
                    </a:ext>
                  </a:extLst>
                </a:gridCol>
                <a:gridCol w="8643084">
                  <a:extLst>
                    <a:ext uri="{9D8B030D-6E8A-4147-A177-3AD203B41FA5}">
                      <a16:colId xmlns:a16="http://schemas.microsoft.com/office/drawing/2014/main" val="2756125695"/>
                    </a:ext>
                  </a:extLst>
                </a:gridCol>
              </a:tblGrid>
              <a:tr h="39613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algn="ctr"/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MECHANISMUS PŘENOSU LÁTEK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152689"/>
                  </a:ext>
                </a:extLst>
              </a:tr>
              <a:tr h="700857"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FAKTORY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teplota, tlak, čas, chemické složení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protolitu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chemické složení a koncentrace infiltrujících fluid, permeabilita horniny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865552"/>
                  </a:ext>
                </a:extLst>
              </a:tr>
              <a:tr h="1310299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PROCESY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infiltrace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hlavní mechanismus při metasomatóze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roztoky a fluida s rozpuštěnými látkami cirkulují těmi částmi hornin, kde je vyšší permeabilita a reagují s </a:t>
                      </a: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protolitem</a:t>
                      </a: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a zároveň tato fluida odnáší uvolněné prvky a látky 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40789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difuze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spíše výjimečně – rozptýlení rozpustných látek skrz stacionární fluida je řízeno rozdíly v chemických potenciálech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14102"/>
                  </a:ext>
                </a:extLst>
              </a:tr>
              <a:tr h="70085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err="1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dissolution-reprecipitation</a:t>
                      </a:r>
                      <a:endParaRPr lang="cs-CZ" sz="2000" dirty="0">
                        <a:solidFill>
                          <a:sysClr val="windowText" lastClr="00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1pPr>
                      <a:lvl2pPr marL="457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2pPr>
                      <a:lvl3pPr marL="914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3pPr>
                      <a:lvl4pPr marL="1371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4pPr>
                      <a:lvl5pPr marL="18288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5pPr>
                      <a:lvl6pPr marL="22860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6pPr>
                      <a:lvl7pPr marL="27432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7pPr>
                      <a:lvl8pPr marL="32004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8pPr>
                      <a:lvl9pPr marL="3657600" algn="l" defTabSz="914400" rtl="0" eaLnBrk="1" latinLnBrk="0" hangingPunct="1">
                        <a:defRPr lang="cs-CZ" sz="1800" kern="1200">
                          <a:solidFill>
                            <a:schemeClr val="tx1"/>
                          </a:solidFill>
                          <a:latin typeface="Corbel" panose="020B0503020204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ysClr val="windowText" lastClr="00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» nahrazení jednoho minerálu další generací téhož s odlišným poměrem prvků, nebo úplně jiným minerálem » iniciováno fluidy » překrystalování minerálu</a:t>
                      </a:r>
                    </a:p>
                  </a:txBody>
                  <a:tcPr marL="91416" marR="91416" marT="45708" marB="45708"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3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97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B7E34-988C-6B05-86B5-38DC3CCB3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1F59D476-5C95-89BB-9044-B7AF751169EC}"/>
              </a:ext>
            </a:extLst>
          </p:cNvPr>
          <p:cNvSpPr/>
          <p:nvPr/>
        </p:nvSpPr>
        <p:spPr>
          <a:xfrm>
            <a:off x="446801" y="2118521"/>
            <a:ext cx="2591325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Mg-METASOMATÓZA</a:t>
            </a: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C644F3B2-0B4F-DFF2-AA08-1FEB9A686AC4}"/>
              </a:ext>
            </a:extLst>
          </p:cNvPr>
          <p:cNvSpPr/>
          <p:nvPr/>
        </p:nvSpPr>
        <p:spPr>
          <a:xfrm>
            <a:off x="374749" y="4710231"/>
            <a:ext cx="2735430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Ca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Mg ±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46239B11-77F2-6492-2E2A-2FCB1924EBBA}"/>
              </a:ext>
            </a:extLst>
          </p:cNvPr>
          <p:cNvSpPr/>
          <p:nvPr/>
        </p:nvSpPr>
        <p:spPr>
          <a:xfrm>
            <a:off x="374749" y="3258152"/>
            <a:ext cx="2735430" cy="4319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oxidace, ztráta Si, přísun K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AD593206-C60C-9A98-2528-8635C21FA725}"/>
              </a:ext>
            </a:extLst>
          </p:cNvPr>
          <p:cNvSpPr/>
          <p:nvPr/>
        </p:nvSpPr>
        <p:spPr>
          <a:xfrm>
            <a:off x="9150696" y="2118521"/>
            <a:ext cx="2591615" cy="43193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Si-METASOMATÓZA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3BB3F49E-A3EE-4A6B-97B2-6DC16D48842D}"/>
              </a:ext>
            </a:extLst>
          </p:cNvPr>
          <p:cNvSpPr/>
          <p:nvPr/>
        </p:nvSpPr>
        <p:spPr>
          <a:xfrm>
            <a:off x="7606190" y="5240143"/>
            <a:ext cx="4319514" cy="9933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4161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serpentin + Si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mastek +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algn="ctr" defTabSz="714161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serpentin + Si + Ca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tremolit +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algn="ctr" defTabSz="714161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serpentin + CO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magnezit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+ mastek +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8FF282B-BF97-422B-E112-DA7A1A07F5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25"/>
          <a:stretch/>
        </p:blipFill>
        <p:spPr>
          <a:xfrm>
            <a:off x="3297362" y="2230024"/>
            <a:ext cx="5594100" cy="2829887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FD91A6FD-7102-BB13-FC94-C1B5DCE0B2CE}"/>
              </a:ext>
            </a:extLst>
          </p:cNvPr>
          <p:cNvSpPr/>
          <p:nvPr/>
        </p:nvSpPr>
        <p:spPr>
          <a:xfrm>
            <a:off x="9150697" y="2694530"/>
            <a:ext cx="2591614" cy="8637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přítomnost Ca v systému ovlivňuje množství novotvořeného amfibolu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4518ABF7-A4F0-4754-4955-29D6FA32FBA2}"/>
              </a:ext>
            </a:extLst>
          </p:cNvPr>
          <p:cNvSpPr/>
          <p:nvPr/>
        </p:nvSpPr>
        <p:spPr>
          <a:xfrm>
            <a:off x="9150696" y="3702381"/>
            <a:ext cx="2591614" cy="8637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přítomnost CO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v systému může způsobit alteraci serpentinu bez Si 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2F4E637B-3556-A743-175C-FD52EE1839E9}"/>
              </a:ext>
            </a:extLst>
          </p:cNvPr>
          <p:cNvSpPr/>
          <p:nvPr/>
        </p:nvSpPr>
        <p:spPr>
          <a:xfrm>
            <a:off x="9006880" y="4710231"/>
            <a:ext cx="2735430" cy="359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Mg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Si, Al ± H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O, CO</a:t>
            </a:r>
            <a:r>
              <a:rPr lang="cs-CZ" sz="1799" b="1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endParaRPr lang="cs-CZ" sz="1799" b="1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B56CA377-55E9-036E-A6AE-D837B7F90ED5}"/>
              </a:ext>
            </a:extLst>
          </p:cNvPr>
          <p:cNvSpPr/>
          <p:nvPr/>
        </p:nvSpPr>
        <p:spPr>
          <a:xfrm>
            <a:off x="446657" y="2694530"/>
            <a:ext cx="2591613" cy="4318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chloritizace</a:t>
            </a:r>
            <a:endParaRPr lang="cs-CZ" sz="1799" dirty="0">
              <a:solidFill>
                <a:sysClr val="windowText" lastClr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4AA7A3D7-348C-6B80-6D35-1F0250DB7D3C}"/>
              </a:ext>
            </a:extLst>
          </p:cNvPr>
          <p:cNvSpPr txBox="1"/>
          <p:nvPr/>
        </p:nvSpPr>
        <p:spPr>
          <a:xfrm>
            <a:off x="5590487" y="5024175"/>
            <a:ext cx="1367796" cy="21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Okamoto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 &amp; </a:t>
            </a:r>
            <a:r>
              <a:rPr lang="cs-CZ" sz="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Oyanagi</a:t>
            </a:r>
            <a:r>
              <a:rPr lang="cs-CZ" sz="800" dirty="0">
                <a:latin typeface="Calibri Light" panose="020F0302020204030204" pitchFamily="34" charset="0"/>
                <a:cs typeface="Calibri Light" panose="020F0302020204030204" pitchFamily="34" charset="0"/>
              </a:rPr>
              <a:t>, 2023</a:t>
            </a: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FF9BBD27-3674-242A-53FC-13F481B9DAE5}"/>
              </a:ext>
            </a:extLst>
          </p:cNvPr>
          <p:cNvSpPr/>
          <p:nvPr/>
        </p:nvSpPr>
        <p:spPr>
          <a:xfrm>
            <a:off x="374749" y="3833368"/>
            <a:ext cx="2735430" cy="73358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destrukce </a:t>
            </a:r>
            <a:r>
              <a:rPr lang="cs-CZ" sz="1799" dirty="0" err="1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mafických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minerálů a plagioklasů</a:t>
            </a: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2F87419A-76B6-C4FA-B880-137B50A58C4C}"/>
              </a:ext>
            </a:extLst>
          </p:cNvPr>
          <p:cNvSpPr/>
          <p:nvPr/>
        </p:nvSpPr>
        <p:spPr>
          <a:xfrm>
            <a:off x="351857" y="5240143"/>
            <a:ext cx="4230779" cy="9933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4161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albit + Mg + H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SiO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+ Na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</a:p>
          <a:p>
            <a:pPr algn="ctr" defTabSz="714161">
              <a:defRPr/>
            </a:pP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serpentin + Al + Mg + H</a:t>
            </a:r>
            <a:r>
              <a:rPr lang="cs-CZ" sz="1799" baseline="-25000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cs-CZ" sz="1799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 → </a:t>
            </a:r>
            <a:r>
              <a:rPr lang="cs-CZ" sz="1799" b="1" dirty="0">
                <a:solidFill>
                  <a:sysClr val="windowText" lastClr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chlorit</a:t>
            </a:r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EA7F01A2-E422-AD4A-A9AA-333BB9806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246" y="0"/>
            <a:ext cx="9601200" cy="1143000"/>
          </a:xfrm>
        </p:spPr>
        <p:txBody>
          <a:bodyPr>
            <a:normAutofit/>
          </a:bodyPr>
          <a:lstStyle/>
          <a:p>
            <a:r>
              <a:rPr lang="cs-CZ" cap="all" dirty="0">
                <a:latin typeface="Calibri Light" panose="020F0302020204030204" pitchFamily="34" charset="0"/>
                <a:cs typeface="Calibri Light" panose="020F0302020204030204" pitchFamily="34" charset="0"/>
              </a:rPr>
              <a:t>metasomatóza</a:t>
            </a:r>
          </a:p>
        </p:txBody>
      </p:sp>
    </p:spTree>
    <p:extLst>
      <p:ext uri="{BB962C8B-B14F-4D97-AF65-F5344CB8AC3E}">
        <p14:creationId xmlns:p14="http://schemas.microsoft.com/office/powerpoint/2010/main" val="2305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ocit klidu (16:9)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63_TF02801109_TF02801109.potx" id="{23CAB1B2-D0EA-450E-B5A1-D0689BC96E58}" vid="{AFAA0C16-9D3C-4CEE-8DF5-9E4AF830197B}"/>
    </a:ext>
  </a:extLst>
</a:theme>
</file>

<file path=ppt/theme/theme2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Přírodní prezentace navozující pocit klidu (širokoúhlý formát)</Template>
  <TotalTime>2008</TotalTime>
  <Words>3461</Words>
  <Application>Microsoft Office PowerPoint</Application>
  <PresentationFormat>Vlastní</PresentationFormat>
  <Paragraphs>682</Paragraphs>
  <Slides>55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Calibri Light</vt:lpstr>
      <vt:lpstr>Corbel</vt:lpstr>
      <vt:lpstr>Euphemia</vt:lpstr>
      <vt:lpstr>Pocit klidu (16:9)</vt:lpstr>
      <vt:lpstr> Cvičení 2</vt:lpstr>
      <vt:lpstr>Genetická klasifikace ložisek (upraveno podle Rozložník et al. 1987</vt:lpstr>
      <vt:lpstr>METASOMATICKÁ ložiska</vt:lpstr>
      <vt:lpstr>Metasomatická ložiska - přehled</vt:lpstr>
      <vt:lpstr>metasomatóza</vt:lpstr>
      <vt:lpstr>metasomatóza</vt:lpstr>
      <vt:lpstr>Prezentace aplikace PowerPoint</vt:lpstr>
      <vt:lpstr>metasomatóza</vt:lpstr>
      <vt:lpstr>metasomatóza</vt:lpstr>
      <vt:lpstr>alkalická metasomatóza</vt:lpstr>
      <vt:lpstr>H-metasomatóza</vt:lpstr>
      <vt:lpstr>metasomatóza – těkavé prvky</vt:lpstr>
      <vt:lpstr>metasomatóza - fenitizace</vt:lpstr>
      <vt:lpstr>pegmatity</vt:lpstr>
      <vt:lpstr>Pegmatity</vt:lpstr>
      <vt:lpstr>Pegmatity – zjednodušená klasifikace (Černý, 1991)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Pegmatity - ložiska</vt:lpstr>
      <vt:lpstr>tanco</vt:lpstr>
      <vt:lpstr>tanco – vznik jednotlivých zón</vt:lpstr>
      <vt:lpstr>Prezentace aplikace PowerPoint</vt:lpstr>
      <vt:lpstr>tanco</vt:lpstr>
      <vt:lpstr>skarny</vt:lpstr>
      <vt:lpstr>skarny</vt:lpstr>
      <vt:lpstr>skarny</vt:lpstr>
      <vt:lpstr>skarny</vt:lpstr>
      <vt:lpstr>skarny</vt:lpstr>
      <vt:lpstr>skarny</vt:lpstr>
      <vt:lpstr>greiseny a albitity</vt:lpstr>
      <vt:lpstr>greiseny</vt:lpstr>
      <vt:lpstr>greiseny</vt:lpstr>
      <vt:lpstr>greiseny</vt:lpstr>
      <vt:lpstr>greiseny</vt:lpstr>
      <vt:lpstr>albitity</vt:lpstr>
      <vt:lpstr>albitity</vt:lpstr>
      <vt:lpstr>porfyrové rudy</vt:lpstr>
      <vt:lpstr>porfyrové rudy</vt:lpstr>
      <vt:lpstr>porfyrové rudy</vt:lpstr>
      <vt:lpstr>porfyrové rudy</vt:lpstr>
      <vt:lpstr>porfyrové rudy - metasomatismus</vt:lpstr>
      <vt:lpstr>porfyrové rudy – schéma zrudnění</vt:lpstr>
      <vt:lpstr>porfyrové rudy – zrudnění</vt:lpstr>
      <vt:lpstr>porfyrové rudy - ložiska</vt:lpstr>
      <vt:lpstr>porfyrové rudy - ložiska</vt:lpstr>
      <vt:lpstr>El teniente</vt:lpstr>
      <vt:lpstr>El teniente</vt:lpstr>
      <vt:lpstr>Prezentace aplikace PowerPoint</vt:lpstr>
      <vt:lpstr>Prezentace aplikace PowerPoint</vt:lpstr>
      <vt:lpstr>El teniente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Magmatická ložiska</dc:title>
  <dc:creator>Lenka Skřápková</dc:creator>
  <cp:lastModifiedBy>Lenka Skřápková</cp:lastModifiedBy>
  <cp:revision>258</cp:revision>
  <dcterms:created xsi:type="dcterms:W3CDTF">2024-02-14T09:12:24Z</dcterms:created>
  <dcterms:modified xsi:type="dcterms:W3CDTF">2024-03-14T12:52:01Z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