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6"/>
  </p:notesMasterIdLst>
  <p:handoutMasterIdLst>
    <p:handoutMasterId r:id="rId87"/>
  </p:handoutMasterIdLst>
  <p:sldIdLst>
    <p:sldId id="257" r:id="rId5"/>
    <p:sldId id="278" r:id="rId6"/>
    <p:sldId id="258" r:id="rId7"/>
    <p:sldId id="392" r:id="rId8"/>
    <p:sldId id="352" r:id="rId9"/>
    <p:sldId id="353" r:id="rId10"/>
    <p:sldId id="354" r:id="rId11"/>
    <p:sldId id="421" r:id="rId12"/>
    <p:sldId id="356" r:id="rId13"/>
    <p:sldId id="355" r:id="rId14"/>
    <p:sldId id="393" r:id="rId15"/>
    <p:sldId id="357" r:id="rId16"/>
    <p:sldId id="358" r:id="rId17"/>
    <p:sldId id="394" r:id="rId18"/>
    <p:sldId id="359" r:id="rId19"/>
    <p:sldId id="417" r:id="rId20"/>
    <p:sldId id="418" r:id="rId21"/>
    <p:sldId id="336" r:id="rId22"/>
    <p:sldId id="377" r:id="rId23"/>
    <p:sldId id="378" r:id="rId24"/>
    <p:sldId id="323" r:id="rId25"/>
    <p:sldId id="289" r:id="rId26"/>
    <p:sldId id="379" r:id="rId27"/>
    <p:sldId id="448" r:id="rId28"/>
    <p:sldId id="395" r:id="rId29"/>
    <p:sldId id="396" r:id="rId30"/>
    <p:sldId id="327" r:id="rId31"/>
    <p:sldId id="329" r:id="rId32"/>
    <p:sldId id="397" r:id="rId33"/>
    <p:sldId id="398" r:id="rId34"/>
    <p:sldId id="399" r:id="rId35"/>
    <p:sldId id="400" r:id="rId36"/>
    <p:sldId id="401" r:id="rId37"/>
    <p:sldId id="431" r:id="rId38"/>
    <p:sldId id="403" r:id="rId39"/>
    <p:sldId id="402" r:id="rId40"/>
    <p:sldId id="376" r:id="rId41"/>
    <p:sldId id="446" r:id="rId42"/>
    <p:sldId id="447" r:id="rId43"/>
    <p:sldId id="404" r:id="rId44"/>
    <p:sldId id="405" r:id="rId45"/>
    <p:sldId id="406" r:id="rId46"/>
    <p:sldId id="407" r:id="rId47"/>
    <p:sldId id="408" r:id="rId48"/>
    <p:sldId id="409" r:id="rId49"/>
    <p:sldId id="410" r:id="rId50"/>
    <p:sldId id="430" r:id="rId51"/>
    <p:sldId id="422" r:id="rId52"/>
    <p:sldId id="411" r:id="rId53"/>
    <p:sldId id="423" r:id="rId54"/>
    <p:sldId id="429" r:id="rId55"/>
    <p:sldId id="453" r:id="rId56"/>
    <p:sldId id="454" r:id="rId57"/>
    <p:sldId id="427" r:id="rId58"/>
    <p:sldId id="428" r:id="rId59"/>
    <p:sldId id="412" r:id="rId60"/>
    <p:sldId id="424" r:id="rId61"/>
    <p:sldId id="413" r:id="rId62"/>
    <p:sldId id="420" r:id="rId63"/>
    <p:sldId id="425" r:id="rId64"/>
    <p:sldId id="426" r:id="rId65"/>
    <p:sldId id="415" r:id="rId66"/>
    <p:sldId id="419" r:id="rId67"/>
    <p:sldId id="432" r:id="rId68"/>
    <p:sldId id="433" r:id="rId69"/>
    <p:sldId id="434" r:id="rId70"/>
    <p:sldId id="435" r:id="rId71"/>
    <p:sldId id="455" r:id="rId72"/>
    <p:sldId id="436" r:id="rId73"/>
    <p:sldId id="437" r:id="rId74"/>
    <p:sldId id="438" r:id="rId75"/>
    <p:sldId id="439" r:id="rId76"/>
    <p:sldId id="440" r:id="rId77"/>
    <p:sldId id="456" r:id="rId78"/>
    <p:sldId id="441" r:id="rId79"/>
    <p:sldId id="442" r:id="rId80"/>
    <p:sldId id="443" r:id="rId81"/>
    <p:sldId id="444" r:id="rId82"/>
    <p:sldId id="450" r:id="rId83"/>
    <p:sldId id="449" r:id="rId84"/>
    <p:sldId id="451" r:id="rId85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0048"/>
    <a:srgbClr val="FFC9FF"/>
    <a:srgbClr val="FF0000"/>
    <a:srgbClr val="800080"/>
    <a:srgbClr val="FFB7B7"/>
    <a:srgbClr val="00A3D7"/>
    <a:srgbClr val="FFFFFF"/>
    <a:srgbClr val="164B4F"/>
    <a:srgbClr val="E9EDE9"/>
    <a:srgbClr val="8BA3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46" autoAdjust="0"/>
  </p:normalViewPr>
  <p:slideViewPr>
    <p:cSldViewPr>
      <p:cViewPr varScale="1">
        <p:scale>
          <a:sx n="67" d="100"/>
          <a:sy n="67" d="100"/>
        </p:scale>
        <p:origin x="572" y="5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5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E007642-8E8A-46D9-9584-1BFDDD84F562}" type="datetime1">
              <a:rPr lang="cs-CZ" smtClean="0"/>
              <a:pPr algn="r" rtl="0"/>
              <a:t>04.04.2024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EA424187-8591-4565-B703-51BF54BE01EE}" type="datetime1">
              <a:rPr lang="cs-CZ" smtClean="0"/>
              <a:pPr algn="r"/>
              <a:t>04.04.2024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2E61351F-DBB1-4664-ADA9-83BC7CB8848D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15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7753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95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53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75683-51AE-653B-B0DB-883A4406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0DB710F-C556-05C1-4472-0E1C725A4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44CDB3B-45A2-BE36-D0B3-28491D64B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0A5F8B-9FB3-DF2D-C2DB-8AE893A0A8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9578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75683-51AE-653B-B0DB-883A4406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0DB710F-C556-05C1-4472-0E1C725A4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44CDB3B-45A2-BE36-D0B3-28491D64B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0A5F8B-9FB3-DF2D-C2DB-8AE893A0A8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64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809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73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9907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74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0437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76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1929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77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4083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78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923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D2062-0B5A-87CD-0210-B50704FC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5EE7077-2148-A6EB-4762-F9AC8F0BA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446EA6B-4A08-C122-6931-77A227A75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712F32-46E1-B8E1-3FC3-B19E48D7BF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8869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80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059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81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9338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68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857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231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75683-51AE-653B-B0DB-883A4406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0DB710F-C556-05C1-4472-0E1C725A4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44CDB3B-45A2-BE36-D0B3-28491D64B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0A5F8B-9FB3-DF2D-C2DB-8AE893A0A8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6032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0014-3378-4E4D-BEFE-FB6FC90DA98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04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0014-3378-4E4D-BEFE-FB6FC90DA984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062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75683-51AE-653B-B0DB-883A4406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0DB710F-C556-05C1-4472-0E1C725A4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44CDB3B-45A2-BE36-D0B3-28491D64B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0A5F8B-9FB3-DF2D-C2DB-8AE893A0A8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872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72E964A-6B52-48D2-8B98-B5A8DE93DC00}" type="datetime1">
              <a:rPr lang="cs-CZ" smtClean="0"/>
              <a:pPr/>
              <a:t>04.04.2024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3195B25-A597-4D2B-989D-796E1E4493E0}" type="datetime1">
              <a:rPr lang="cs-CZ" smtClean="0"/>
              <a:pPr/>
              <a:t>04.04.2024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7EA7181-D737-42D9-B7C4-40C6C20C0519}" type="datetime1">
              <a:rPr lang="cs-CZ" smtClean="0"/>
              <a:pPr/>
              <a:t>04.04.2024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A2AD638-7413-43C7-B16C-B54D9AB4D45D}" type="datetime1">
              <a:rPr lang="cs-CZ" smtClean="0"/>
              <a:pPr/>
              <a:t>04.04.2024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9533AFB-6193-4FDA-BE6D-B437F32E1AE6}" type="datetime1">
              <a:rPr lang="cs-CZ" smtClean="0"/>
              <a:pPr/>
              <a:t>04.04.2024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D8499BC-15F2-4CED-B34C-CFDE6D24B483}" type="datetime1">
              <a:rPr lang="cs-CZ" smtClean="0"/>
              <a:pPr/>
              <a:t>04.04.2024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BC89967-245D-4123-88DF-1F81FA77D1AE}" type="datetime1">
              <a:rPr lang="cs-CZ" smtClean="0"/>
              <a:pPr/>
              <a:t>04.04.2024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9F0CFB1-09DE-46FB-B372-42224D49FFA3}" type="datetime1">
              <a:rPr lang="cs-CZ" smtClean="0"/>
              <a:pPr/>
              <a:t>04.04.2024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537CBF1-CBFD-4E51-9F13-C415055D7975}" type="datetime1">
              <a:rPr lang="cs-CZ" smtClean="0"/>
              <a:pPr/>
              <a:t>04.04.2024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8053709-BBE3-4BFC-ADDD-4EC1B18330FF}" type="datetime1">
              <a:rPr lang="cs-CZ" smtClean="0"/>
              <a:pPr/>
              <a:t>04.04.2024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Upravit styly předlohy textu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6BADB7FF-46C6-44E3-9782-67C362BDC44E}" type="datetime1">
              <a:rPr lang="cs-CZ" smtClean="0"/>
              <a:pPr/>
              <a:t>04.04.2024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br>
              <a:rPr lang="cs-CZ" sz="6000" cap="all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6000" cap="all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Cvičení 3</a:t>
            </a:r>
            <a:endParaRPr lang="cs-CZ" cap="all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8EC8C616-1413-332D-FF00-8C0AF3C99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126709"/>
              </p:ext>
            </p:extLst>
          </p:nvPr>
        </p:nvGraphicFramePr>
        <p:xfrm>
          <a:off x="703352" y="5949280"/>
          <a:ext cx="10782119" cy="684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3238">
                  <a:extLst>
                    <a:ext uri="{9D8B030D-6E8A-4147-A177-3AD203B41FA5}">
                      <a16:colId xmlns:a16="http://schemas.microsoft.com/office/drawing/2014/main" val="2567351183"/>
                    </a:ext>
                  </a:extLst>
                </a:gridCol>
                <a:gridCol w="3288881">
                  <a:extLst>
                    <a:ext uri="{9D8B030D-6E8A-4147-A177-3AD203B41FA5}">
                      <a16:colId xmlns:a16="http://schemas.microsoft.com/office/drawing/2014/main" val="3693055620"/>
                    </a:ext>
                  </a:extLst>
                </a:gridCol>
              </a:tblGrid>
              <a:tr h="684607">
                <a:tc>
                  <a:txBody>
                    <a:bodyPr/>
                    <a:lstStyle/>
                    <a:p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JARO 2024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Pokročilá ložisková geologie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Lenka Skřápková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31613"/>
                  </a:ext>
                </a:extLst>
              </a:tr>
            </a:tbl>
          </a:graphicData>
        </a:graphic>
      </p:graphicFrame>
      <p:pic>
        <p:nvPicPr>
          <p:cNvPr id="5" name="Obrázek 4" descr="Obsah obrázku černá, tma&#10;&#10;Popis byl vytvořen automaticky">
            <a:extLst>
              <a:ext uri="{FF2B5EF4-FFF2-40B4-BE49-F238E27FC236}">
                <a16:creationId xmlns:a16="http://schemas.microsoft.com/office/drawing/2014/main" id="{EDF7DF2A-0FF3-83BA-BCA8-ADBA388CB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47" y="0"/>
            <a:ext cx="2790478" cy="11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964B3-CF48-5AF7-8BBB-042F79D7A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38140-6986-F087-C3F7-213CC61E6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Hydrotermální ložiska - rozdělení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C72835D4-45B2-56E4-9103-E7D8E9497EA6}"/>
              </a:ext>
            </a:extLst>
          </p:cNvPr>
          <p:cNvSpPr/>
          <p:nvPr/>
        </p:nvSpPr>
        <p:spPr>
          <a:xfrm>
            <a:off x="863891" y="5005105"/>
            <a:ext cx="2519344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PODLE TEPLOTY VZNIKU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17D9F7FE-9433-5C2F-4A35-7CB36C939601}"/>
              </a:ext>
            </a:extLst>
          </p:cNvPr>
          <p:cNvSpPr/>
          <p:nvPr/>
        </p:nvSpPr>
        <p:spPr>
          <a:xfrm>
            <a:off x="3793879" y="4195204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HYPOTERMÁLNÍ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EB455519-F2DB-8592-7088-65B1FC8C21D5}"/>
              </a:ext>
            </a:extLst>
          </p:cNvPr>
          <p:cNvSpPr/>
          <p:nvPr/>
        </p:nvSpPr>
        <p:spPr>
          <a:xfrm>
            <a:off x="5904574" y="4195204"/>
            <a:ext cx="1279635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700-300 °C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F7934AB5-A0BB-E220-D1F7-3DDBF1C733ED}"/>
              </a:ext>
            </a:extLst>
          </p:cNvPr>
          <p:cNvSpPr/>
          <p:nvPr/>
        </p:nvSpPr>
        <p:spPr>
          <a:xfrm>
            <a:off x="863891" y="2160083"/>
            <a:ext cx="2807768" cy="6261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PODLE VZTAHU K HORNINOVÉMU PROSTŘEDÍ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E306671E-E0C3-0014-C038-E0D372843686}"/>
              </a:ext>
            </a:extLst>
          </p:cNvPr>
          <p:cNvSpPr/>
          <p:nvPr/>
        </p:nvSpPr>
        <p:spPr>
          <a:xfrm>
            <a:off x="3959696" y="1591118"/>
            <a:ext cx="1853080" cy="359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PLUTONICKÁ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729B89B3-762C-0ADB-2EC3-1FC822291041}"/>
              </a:ext>
            </a:extLst>
          </p:cNvPr>
          <p:cNvSpPr/>
          <p:nvPr/>
        </p:nvSpPr>
        <p:spPr>
          <a:xfrm>
            <a:off x="5950395" y="1591118"/>
            <a:ext cx="4346544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cs-CZ" sz="180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intruzivní horniny (zejména granitoidy)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0A2184F0-A34F-21A7-5917-CEB49BE8EAC8}"/>
              </a:ext>
            </a:extLst>
          </p:cNvPr>
          <p:cNvSpPr/>
          <p:nvPr/>
        </p:nvSpPr>
        <p:spPr>
          <a:xfrm>
            <a:off x="3954832" y="2042272"/>
            <a:ext cx="1857945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SUBVULKANICKÁ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F314D770-BED1-3560-B84E-AB831C98E708}"/>
              </a:ext>
            </a:extLst>
          </p:cNvPr>
          <p:cNvSpPr/>
          <p:nvPr/>
        </p:nvSpPr>
        <p:spPr>
          <a:xfrm>
            <a:off x="5950396" y="2042272"/>
            <a:ext cx="4346543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cs-CZ" sz="180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vulkanity a </a:t>
            </a:r>
            <a:r>
              <a:rPr lang="cs-CZ" sz="1800" kern="1200" dirty="0" err="1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vulkanosedimentární</a:t>
            </a:r>
            <a:r>
              <a:rPr lang="cs-CZ" sz="180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komplexy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D8C29433-4423-1715-B9C2-964A09AF7620}"/>
              </a:ext>
            </a:extLst>
          </p:cNvPr>
          <p:cNvCxnSpPr>
            <a:cxnSpLocks/>
            <a:stCxn id="8" idx="1"/>
            <a:endCxn id="7" idx="3"/>
          </p:cNvCxnSpPr>
          <p:nvPr/>
        </p:nvCxnSpPr>
        <p:spPr>
          <a:xfrm flipH="1">
            <a:off x="3671659" y="1771091"/>
            <a:ext cx="288037" cy="70209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2E2E176A-18CB-D481-A238-33F89E92B658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>
            <a:off x="5812777" y="2222225"/>
            <a:ext cx="137619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240713C-27D4-262E-FF3F-D52CCCEA1D10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5812776" y="1771071"/>
            <a:ext cx="137619" cy="2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87182123-8663-344C-067D-3DB409EE2E32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3671659" y="2222225"/>
            <a:ext cx="283173" cy="250956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10AF07C2-4E5E-E6DD-5F1A-5E3839FDC4C6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 flipV="1">
            <a:off x="3383235" y="4357204"/>
            <a:ext cx="410644" cy="863868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délník: se zakulacenými rohy 49">
            <a:extLst>
              <a:ext uri="{FF2B5EF4-FFF2-40B4-BE49-F238E27FC236}">
                <a16:creationId xmlns:a16="http://schemas.microsoft.com/office/drawing/2014/main" id="{EC2409DA-EFD5-0AAB-4B4E-9D6EFF232522}"/>
              </a:ext>
            </a:extLst>
          </p:cNvPr>
          <p:cNvSpPr/>
          <p:nvPr/>
        </p:nvSpPr>
        <p:spPr>
          <a:xfrm>
            <a:off x="3954832" y="3002083"/>
            <a:ext cx="1857945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TELETERMÁLNÍ</a:t>
            </a:r>
          </a:p>
        </p:txBody>
      </p:sp>
      <p:sp>
        <p:nvSpPr>
          <p:cNvPr id="51" name="Obdélník: se zakulacenými rohy 50">
            <a:extLst>
              <a:ext uri="{FF2B5EF4-FFF2-40B4-BE49-F238E27FC236}">
                <a16:creationId xmlns:a16="http://schemas.microsoft.com/office/drawing/2014/main" id="{7652DCB6-6AA6-11DB-2EF1-2D384677EE65}"/>
              </a:ext>
            </a:extLst>
          </p:cNvPr>
          <p:cNvSpPr/>
          <p:nvPr/>
        </p:nvSpPr>
        <p:spPr>
          <a:xfrm>
            <a:off x="5950396" y="3002083"/>
            <a:ext cx="5066623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cs-CZ" sz="1800" kern="1200" dirty="0" err="1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postmagmatické</a:t>
            </a:r>
            <a:r>
              <a:rPr lang="cs-CZ" sz="180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- bez vztahu k intruzivním horninám</a:t>
            </a:r>
          </a:p>
        </p:txBody>
      </p: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AE3D3656-C9CF-7CE8-ADC0-EF52735D3B31}"/>
              </a:ext>
            </a:extLst>
          </p:cNvPr>
          <p:cNvCxnSpPr>
            <a:cxnSpLocks/>
            <a:stCxn id="51" idx="1"/>
            <a:endCxn id="50" idx="3"/>
          </p:cNvCxnSpPr>
          <p:nvPr/>
        </p:nvCxnSpPr>
        <p:spPr>
          <a:xfrm flipH="1">
            <a:off x="5812777" y="3182036"/>
            <a:ext cx="137619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6EE8C8C3-D23A-A8BA-4C37-B77C6FF2DF5B}"/>
              </a:ext>
            </a:extLst>
          </p:cNvPr>
          <p:cNvCxnSpPr>
            <a:cxnSpLocks/>
            <a:stCxn id="7" idx="3"/>
            <a:endCxn id="50" idx="1"/>
          </p:cNvCxnSpPr>
          <p:nvPr/>
        </p:nvCxnSpPr>
        <p:spPr>
          <a:xfrm>
            <a:off x="3671659" y="2473181"/>
            <a:ext cx="283173" cy="708855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bdélník: se zakulacenými rohy 57">
            <a:extLst>
              <a:ext uri="{FF2B5EF4-FFF2-40B4-BE49-F238E27FC236}">
                <a16:creationId xmlns:a16="http://schemas.microsoft.com/office/drawing/2014/main" id="{942F5D7C-7FB5-1E86-2AA4-661EA8A19C2C}"/>
              </a:ext>
            </a:extLst>
          </p:cNvPr>
          <p:cNvSpPr/>
          <p:nvPr/>
        </p:nvSpPr>
        <p:spPr>
          <a:xfrm>
            <a:off x="3954832" y="2534473"/>
            <a:ext cx="1857945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EPITERMÁLNÍ</a:t>
            </a:r>
          </a:p>
        </p:txBody>
      </p:sp>
      <p:sp>
        <p:nvSpPr>
          <p:cNvPr id="59" name="Obdélník: se zakulacenými rohy 58">
            <a:extLst>
              <a:ext uri="{FF2B5EF4-FFF2-40B4-BE49-F238E27FC236}">
                <a16:creationId xmlns:a16="http://schemas.microsoft.com/office/drawing/2014/main" id="{BAE4E899-4354-3FBD-D6A2-2B376906C136}"/>
              </a:ext>
            </a:extLst>
          </p:cNvPr>
          <p:cNvSpPr/>
          <p:nvPr/>
        </p:nvSpPr>
        <p:spPr>
          <a:xfrm>
            <a:off x="5950396" y="2534473"/>
            <a:ext cx="4346543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cs-CZ" sz="1800" kern="1200" dirty="0" err="1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low</a:t>
            </a:r>
            <a:r>
              <a:rPr lang="cs-CZ" sz="180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cs-CZ" sz="1800" kern="1200" dirty="0" err="1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sulphidation</a:t>
            </a:r>
            <a:r>
              <a:rPr lang="cs-CZ" sz="180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vs. </a:t>
            </a:r>
            <a:r>
              <a:rPr lang="cs-CZ" sz="1800" kern="1200" dirty="0" err="1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high</a:t>
            </a:r>
            <a:r>
              <a:rPr lang="cs-CZ" sz="1800" kern="1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cs-CZ" sz="1800" kern="1200" dirty="0" err="1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sulphidation</a:t>
            </a:r>
            <a:endParaRPr lang="cs-CZ" sz="1800" kern="1200" dirty="0">
              <a:solidFill>
                <a:schemeClr val="tx2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03A80784-9BF6-E1BA-82C0-3807B0BB2C37}"/>
              </a:ext>
            </a:extLst>
          </p:cNvPr>
          <p:cNvCxnSpPr>
            <a:cxnSpLocks/>
            <a:stCxn id="59" idx="1"/>
            <a:endCxn id="58" idx="3"/>
          </p:cNvCxnSpPr>
          <p:nvPr/>
        </p:nvCxnSpPr>
        <p:spPr>
          <a:xfrm flipH="1">
            <a:off x="5812777" y="2714426"/>
            <a:ext cx="137619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2956B900-B675-744D-10EC-47D4007D101F}"/>
              </a:ext>
            </a:extLst>
          </p:cNvPr>
          <p:cNvCxnSpPr>
            <a:cxnSpLocks/>
            <a:stCxn id="7" idx="3"/>
            <a:endCxn id="58" idx="1"/>
          </p:cNvCxnSpPr>
          <p:nvPr/>
        </p:nvCxnSpPr>
        <p:spPr>
          <a:xfrm>
            <a:off x="3671659" y="2473181"/>
            <a:ext cx="283173" cy="241245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bdélník: se zakulacenými rohy 91">
            <a:extLst>
              <a:ext uri="{FF2B5EF4-FFF2-40B4-BE49-F238E27FC236}">
                <a16:creationId xmlns:a16="http://schemas.microsoft.com/office/drawing/2014/main" id="{5DE90E33-F8AA-453B-46BF-8541D14EB3A4}"/>
              </a:ext>
            </a:extLst>
          </p:cNvPr>
          <p:cNvSpPr/>
          <p:nvPr/>
        </p:nvSpPr>
        <p:spPr>
          <a:xfrm>
            <a:off x="3787279" y="4627138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MEZOTERMÁLNÍ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3" name="Obdélník: se zakulacenými rohy 92">
            <a:extLst>
              <a:ext uri="{FF2B5EF4-FFF2-40B4-BE49-F238E27FC236}">
                <a16:creationId xmlns:a16="http://schemas.microsoft.com/office/drawing/2014/main" id="{7DF5D81D-E2B9-54FA-A7D7-274BB3B9C83C}"/>
              </a:ext>
            </a:extLst>
          </p:cNvPr>
          <p:cNvSpPr/>
          <p:nvPr/>
        </p:nvSpPr>
        <p:spPr>
          <a:xfrm>
            <a:off x="3793879" y="5059072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EPITERMÁLNÍ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4" name="Obdélník: se zakulacenými rohy 93">
            <a:extLst>
              <a:ext uri="{FF2B5EF4-FFF2-40B4-BE49-F238E27FC236}">
                <a16:creationId xmlns:a16="http://schemas.microsoft.com/office/drawing/2014/main" id="{CEDC2319-0C7D-8A0F-556A-18D42B15D8E8}"/>
              </a:ext>
            </a:extLst>
          </p:cNvPr>
          <p:cNvSpPr/>
          <p:nvPr/>
        </p:nvSpPr>
        <p:spPr>
          <a:xfrm>
            <a:off x="3793879" y="5492410"/>
            <a:ext cx="1943494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TELETERMÁLNÍ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5" name="Obdélník: se zakulacenými rohy 94">
            <a:extLst>
              <a:ext uri="{FF2B5EF4-FFF2-40B4-BE49-F238E27FC236}">
                <a16:creationId xmlns:a16="http://schemas.microsoft.com/office/drawing/2014/main" id="{AE5F4970-62D5-8735-C4FD-A428E8ED333A}"/>
              </a:ext>
            </a:extLst>
          </p:cNvPr>
          <p:cNvSpPr/>
          <p:nvPr/>
        </p:nvSpPr>
        <p:spPr>
          <a:xfrm>
            <a:off x="3793879" y="5927089"/>
            <a:ext cx="1943494" cy="5085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ALPSKÁ PARAGENEZE</a:t>
            </a:r>
          </a:p>
        </p:txBody>
      </p:sp>
      <p:sp>
        <p:nvSpPr>
          <p:cNvPr id="99" name="Obdélník: se zakulacenými rohy 98">
            <a:extLst>
              <a:ext uri="{FF2B5EF4-FFF2-40B4-BE49-F238E27FC236}">
                <a16:creationId xmlns:a16="http://schemas.microsoft.com/office/drawing/2014/main" id="{8F337B1C-4F7D-9DBA-3BCF-C4FA17F561CF}"/>
              </a:ext>
            </a:extLst>
          </p:cNvPr>
          <p:cNvSpPr/>
          <p:nvPr/>
        </p:nvSpPr>
        <p:spPr>
          <a:xfrm>
            <a:off x="5904574" y="4625812"/>
            <a:ext cx="1279635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300-200 °C</a:t>
            </a:r>
          </a:p>
        </p:txBody>
      </p:sp>
      <p:sp>
        <p:nvSpPr>
          <p:cNvPr id="100" name="Obdélník: se zakulacenými rohy 99">
            <a:extLst>
              <a:ext uri="{FF2B5EF4-FFF2-40B4-BE49-F238E27FC236}">
                <a16:creationId xmlns:a16="http://schemas.microsoft.com/office/drawing/2014/main" id="{E2CB671E-78A4-D6C6-E6E4-669ADF006F54}"/>
              </a:ext>
            </a:extLst>
          </p:cNvPr>
          <p:cNvSpPr/>
          <p:nvPr/>
        </p:nvSpPr>
        <p:spPr>
          <a:xfrm>
            <a:off x="5904574" y="5056574"/>
            <a:ext cx="1279635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200-100 °C</a:t>
            </a:r>
          </a:p>
        </p:txBody>
      </p:sp>
      <p:sp>
        <p:nvSpPr>
          <p:cNvPr id="101" name="Obdélník: se zakulacenými rohy 100">
            <a:extLst>
              <a:ext uri="{FF2B5EF4-FFF2-40B4-BE49-F238E27FC236}">
                <a16:creationId xmlns:a16="http://schemas.microsoft.com/office/drawing/2014/main" id="{E676DEAE-4733-2836-F602-7801D943B7D4}"/>
              </a:ext>
            </a:extLst>
          </p:cNvPr>
          <p:cNvSpPr/>
          <p:nvPr/>
        </p:nvSpPr>
        <p:spPr>
          <a:xfrm>
            <a:off x="5904574" y="5489680"/>
            <a:ext cx="1279635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100-50 °C</a:t>
            </a:r>
          </a:p>
        </p:txBody>
      </p:sp>
      <p:sp>
        <p:nvSpPr>
          <p:cNvPr id="102" name="Obdélník: se zakulacenými rohy 101">
            <a:extLst>
              <a:ext uri="{FF2B5EF4-FFF2-40B4-BE49-F238E27FC236}">
                <a16:creationId xmlns:a16="http://schemas.microsoft.com/office/drawing/2014/main" id="{197E357C-D3B2-124E-358A-8AB1D5BA16E0}"/>
              </a:ext>
            </a:extLst>
          </p:cNvPr>
          <p:cNvSpPr/>
          <p:nvPr/>
        </p:nvSpPr>
        <p:spPr>
          <a:xfrm>
            <a:off x="5904574" y="6019385"/>
            <a:ext cx="1279635" cy="32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350-100 °C</a:t>
            </a:r>
          </a:p>
        </p:txBody>
      </p:sp>
      <p:cxnSp>
        <p:nvCxnSpPr>
          <p:cNvPr id="105" name="Přímá spojnice 104">
            <a:extLst>
              <a:ext uri="{FF2B5EF4-FFF2-40B4-BE49-F238E27FC236}">
                <a16:creationId xmlns:a16="http://schemas.microsoft.com/office/drawing/2014/main" id="{7F3B8D2D-10AA-1C8B-2C00-C50129620E23}"/>
              </a:ext>
            </a:extLst>
          </p:cNvPr>
          <p:cNvCxnSpPr>
            <a:cxnSpLocks/>
            <a:stCxn id="3" idx="3"/>
            <a:endCxn id="95" idx="1"/>
          </p:cNvCxnSpPr>
          <p:nvPr/>
        </p:nvCxnSpPr>
        <p:spPr>
          <a:xfrm>
            <a:off x="3383235" y="5221072"/>
            <a:ext cx="410644" cy="960313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>
            <a:extLst>
              <a:ext uri="{FF2B5EF4-FFF2-40B4-BE49-F238E27FC236}">
                <a16:creationId xmlns:a16="http://schemas.microsoft.com/office/drawing/2014/main" id="{F3E00010-34A7-96B9-818D-83B4B036B7F7}"/>
              </a:ext>
            </a:extLst>
          </p:cNvPr>
          <p:cNvCxnSpPr>
            <a:cxnSpLocks/>
            <a:stCxn id="3" idx="3"/>
            <a:endCxn id="92" idx="1"/>
          </p:cNvCxnSpPr>
          <p:nvPr/>
        </p:nvCxnSpPr>
        <p:spPr>
          <a:xfrm flipV="1">
            <a:off x="3383235" y="4789138"/>
            <a:ext cx="404044" cy="431934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Přímá spojnice 110">
            <a:extLst>
              <a:ext uri="{FF2B5EF4-FFF2-40B4-BE49-F238E27FC236}">
                <a16:creationId xmlns:a16="http://schemas.microsoft.com/office/drawing/2014/main" id="{E4F5A63A-BDF4-E1EC-5CB5-89A39D93B106}"/>
              </a:ext>
            </a:extLst>
          </p:cNvPr>
          <p:cNvCxnSpPr>
            <a:cxnSpLocks/>
            <a:stCxn id="3" idx="3"/>
            <a:endCxn id="94" idx="1"/>
          </p:cNvCxnSpPr>
          <p:nvPr/>
        </p:nvCxnSpPr>
        <p:spPr>
          <a:xfrm>
            <a:off x="3383235" y="5221072"/>
            <a:ext cx="410644" cy="433338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Přímá spojnice 113">
            <a:extLst>
              <a:ext uri="{FF2B5EF4-FFF2-40B4-BE49-F238E27FC236}">
                <a16:creationId xmlns:a16="http://schemas.microsoft.com/office/drawing/2014/main" id="{9971A496-3A6B-7A97-BD09-F0058AC9916B}"/>
              </a:ext>
            </a:extLst>
          </p:cNvPr>
          <p:cNvCxnSpPr>
            <a:cxnSpLocks/>
            <a:stCxn id="3" idx="3"/>
            <a:endCxn id="93" idx="1"/>
          </p:cNvCxnSpPr>
          <p:nvPr/>
        </p:nvCxnSpPr>
        <p:spPr>
          <a:xfrm>
            <a:off x="3383235" y="5221072"/>
            <a:ext cx="410644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Přímá spojnice 116">
            <a:extLst>
              <a:ext uri="{FF2B5EF4-FFF2-40B4-BE49-F238E27FC236}">
                <a16:creationId xmlns:a16="http://schemas.microsoft.com/office/drawing/2014/main" id="{E5A37CB6-916F-4B34-23E2-29925DD398CA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5737373" y="4357204"/>
            <a:ext cx="167201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>
            <a:extLst>
              <a:ext uri="{FF2B5EF4-FFF2-40B4-BE49-F238E27FC236}">
                <a16:creationId xmlns:a16="http://schemas.microsoft.com/office/drawing/2014/main" id="{9E433DAB-BC4A-38DF-CEEC-1F32D4371E50}"/>
              </a:ext>
            </a:extLst>
          </p:cNvPr>
          <p:cNvCxnSpPr>
            <a:cxnSpLocks/>
            <a:stCxn id="95" idx="3"/>
            <a:endCxn id="102" idx="1"/>
          </p:cNvCxnSpPr>
          <p:nvPr/>
        </p:nvCxnSpPr>
        <p:spPr>
          <a:xfrm>
            <a:off x="5737373" y="6181385"/>
            <a:ext cx="167201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nice 122">
            <a:extLst>
              <a:ext uri="{FF2B5EF4-FFF2-40B4-BE49-F238E27FC236}">
                <a16:creationId xmlns:a16="http://schemas.microsoft.com/office/drawing/2014/main" id="{2C0C99AB-51FC-9746-B7D0-8E7B1434E2D3}"/>
              </a:ext>
            </a:extLst>
          </p:cNvPr>
          <p:cNvCxnSpPr>
            <a:cxnSpLocks/>
            <a:stCxn id="92" idx="3"/>
            <a:endCxn id="99" idx="1"/>
          </p:cNvCxnSpPr>
          <p:nvPr/>
        </p:nvCxnSpPr>
        <p:spPr>
          <a:xfrm flipV="1">
            <a:off x="5730773" y="4787812"/>
            <a:ext cx="173801" cy="1326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nice 125">
            <a:extLst>
              <a:ext uri="{FF2B5EF4-FFF2-40B4-BE49-F238E27FC236}">
                <a16:creationId xmlns:a16="http://schemas.microsoft.com/office/drawing/2014/main" id="{D53051D3-9E63-A349-EBE0-C638774DE99D}"/>
              </a:ext>
            </a:extLst>
          </p:cNvPr>
          <p:cNvCxnSpPr>
            <a:cxnSpLocks/>
            <a:stCxn id="93" idx="3"/>
            <a:endCxn id="100" idx="1"/>
          </p:cNvCxnSpPr>
          <p:nvPr/>
        </p:nvCxnSpPr>
        <p:spPr>
          <a:xfrm flipV="1">
            <a:off x="5737373" y="5218574"/>
            <a:ext cx="167201" cy="2498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Přímá spojnice 128">
            <a:extLst>
              <a:ext uri="{FF2B5EF4-FFF2-40B4-BE49-F238E27FC236}">
                <a16:creationId xmlns:a16="http://schemas.microsoft.com/office/drawing/2014/main" id="{FEE0C2FB-D9D2-8C4A-7745-A11128E7B511}"/>
              </a:ext>
            </a:extLst>
          </p:cNvPr>
          <p:cNvCxnSpPr>
            <a:cxnSpLocks/>
            <a:stCxn id="94" idx="3"/>
            <a:endCxn id="101" idx="1"/>
          </p:cNvCxnSpPr>
          <p:nvPr/>
        </p:nvCxnSpPr>
        <p:spPr>
          <a:xfrm flipV="1">
            <a:off x="5737373" y="5651680"/>
            <a:ext cx="167201" cy="273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bdélník: se zakulacenými rohy 134">
            <a:extLst>
              <a:ext uri="{FF2B5EF4-FFF2-40B4-BE49-F238E27FC236}">
                <a16:creationId xmlns:a16="http://schemas.microsoft.com/office/drawing/2014/main" id="{4E8684D8-4F48-A587-2A63-287EB7C13C87}"/>
              </a:ext>
            </a:extLst>
          </p:cNvPr>
          <p:cNvSpPr/>
          <p:nvPr/>
        </p:nvSpPr>
        <p:spPr>
          <a:xfrm>
            <a:off x="8364949" y="4441051"/>
            <a:ext cx="3062561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PNEUMATOLYTICKÉ ROZTOKY</a:t>
            </a:r>
          </a:p>
        </p:txBody>
      </p:sp>
      <p:sp>
        <p:nvSpPr>
          <p:cNvPr id="136" name="Obdélník: se zakulacenými rohy 135">
            <a:extLst>
              <a:ext uri="{FF2B5EF4-FFF2-40B4-BE49-F238E27FC236}">
                <a16:creationId xmlns:a16="http://schemas.microsoft.com/office/drawing/2014/main" id="{AFB2B09A-772A-0F9B-2061-5F95205F0A43}"/>
              </a:ext>
            </a:extLst>
          </p:cNvPr>
          <p:cNvSpPr/>
          <p:nvPr/>
        </p:nvSpPr>
        <p:spPr>
          <a:xfrm>
            <a:off x="8254652" y="5056574"/>
            <a:ext cx="3283154" cy="9233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Vysokoteplotní fluida s teplotou vyšší než 374 °C (kritická teplota vody) při tlaku 22 </a:t>
            </a:r>
            <a:r>
              <a:rPr lang="cs-CZ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Mpa</a:t>
            </a:r>
            <a:r>
              <a:rPr lang="cs-CZ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cxnSp>
        <p:nvCxnSpPr>
          <p:cNvPr id="137" name="Přímá spojnice 136">
            <a:extLst>
              <a:ext uri="{FF2B5EF4-FFF2-40B4-BE49-F238E27FC236}">
                <a16:creationId xmlns:a16="http://schemas.microsoft.com/office/drawing/2014/main" id="{D701C021-B4E8-8CDB-DF3F-60ED0A18C954}"/>
              </a:ext>
            </a:extLst>
          </p:cNvPr>
          <p:cNvCxnSpPr>
            <a:cxnSpLocks/>
            <a:stCxn id="135" idx="2"/>
            <a:endCxn id="136" idx="0"/>
          </p:cNvCxnSpPr>
          <p:nvPr/>
        </p:nvCxnSpPr>
        <p:spPr>
          <a:xfrm flipH="1">
            <a:off x="9896229" y="4872985"/>
            <a:ext cx="1" cy="183589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97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8034865-0B7B-B7C8-E728-4067A55A38E4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1844" y="2492896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Hydrotermální ložiska –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plutonická</a:t>
            </a:r>
          </a:p>
        </p:txBody>
      </p:sp>
    </p:spTree>
    <p:extLst>
      <p:ext uri="{BB962C8B-B14F-4D97-AF65-F5344CB8AC3E}">
        <p14:creationId xmlns:p14="http://schemas.microsoft.com/office/powerpoint/2010/main" val="35634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2ACB5-9EAD-3353-5B4E-205BAF3D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3CA44-C60E-5D5D-0B01-057381F4D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plutonická ložiska</a:t>
            </a:r>
          </a:p>
        </p:txBody>
      </p:sp>
      <p:sp>
        <p:nvSpPr>
          <p:cNvPr id="37" name="Obdélník: se zakulacenými rohy 36">
            <a:extLst>
              <a:ext uri="{FF2B5EF4-FFF2-40B4-BE49-F238E27FC236}">
                <a16:creationId xmlns:a16="http://schemas.microsoft.com/office/drawing/2014/main" id="{282BE2A2-F138-3307-DDCD-FFEBBC590F5A}"/>
              </a:ext>
            </a:extLst>
          </p:cNvPr>
          <p:cNvSpPr/>
          <p:nvPr/>
        </p:nvSpPr>
        <p:spPr>
          <a:xfrm>
            <a:off x="581025" y="2732087"/>
            <a:ext cx="5621675" cy="8019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asociaci s intruzivy spíše granitoidního typu, příp. i v krystalických břidlicích či karbonátových horninách.</a:t>
            </a:r>
          </a:p>
        </p:txBody>
      </p:sp>
      <p:sp>
        <p:nvSpPr>
          <p:cNvPr id="38" name="Obdélník: se zakulacenými rohy 37">
            <a:extLst>
              <a:ext uri="{FF2B5EF4-FFF2-40B4-BE49-F238E27FC236}">
                <a16:creationId xmlns:a16="http://schemas.microsoft.com/office/drawing/2014/main" id="{2F0857EA-8973-426E-36D5-F7985AF6FFB3}"/>
              </a:ext>
            </a:extLst>
          </p:cNvPr>
          <p:cNvSpPr/>
          <p:nvPr/>
        </p:nvSpPr>
        <p:spPr>
          <a:xfrm>
            <a:off x="1496386" y="3704295"/>
            <a:ext cx="3790951" cy="400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Velké rozmezí PT podmínek vzniku.</a:t>
            </a:r>
          </a:p>
        </p:txBody>
      </p:sp>
      <p:sp>
        <p:nvSpPr>
          <p:cNvPr id="39" name="Obdélník: se zakulacenými rohy 38">
            <a:extLst>
              <a:ext uri="{FF2B5EF4-FFF2-40B4-BE49-F238E27FC236}">
                <a16:creationId xmlns:a16="http://schemas.microsoft.com/office/drawing/2014/main" id="{D5346329-4ACB-6804-EA9E-E32C8D87C944}"/>
              </a:ext>
            </a:extLst>
          </p:cNvPr>
          <p:cNvSpPr/>
          <p:nvPr/>
        </p:nvSpPr>
        <p:spPr>
          <a:xfrm>
            <a:off x="1448761" y="4276337"/>
            <a:ext cx="3886200" cy="400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vázána na hloubky 3-15 km.</a:t>
            </a:r>
          </a:p>
        </p:txBody>
      </p:sp>
      <p:sp>
        <p:nvSpPr>
          <p:cNvPr id="40" name="Obdélník: se zakulacenými rohy 39">
            <a:extLst>
              <a:ext uri="{FF2B5EF4-FFF2-40B4-BE49-F238E27FC236}">
                <a16:creationId xmlns:a16="http://schemas.microsoft.com/office/drawing/2014/main" id="{4B0035E1-408C-2693-8259-916CAAFC83FA}"/>
              </a:ext>
            </a:extLst>
          </p:cNvPr>
          <p:cNvSpPr/>
          <p:nvPr/>
        </p:nvSpPr>
        <p:spPr>
          <a:xfrm>
            <a:off x="2067886" y="4847566"/>
            <a:ext cx="2647950" cy="400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Polyfázový vznik ložisek.</a:t>
            </a:r>
          </a:p>
        </p:txBody>
      </p: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1A59763D-CCAD-C192-6FD8-4AAC43533F81}"/>
              </a:ext>
            </a:extLst>
          </p:cNvPr>
          <p:cNvCxnSpPr>
            <a:cxnSpLocks/>
          </p:cNvCxnSpPr>
          <p:nvPr/>
        </p:nvCxnSpPr>
        <p:spPr>
          <a:xfrm flipV="1">
            <a:off x="6601695" y="2732087"/>
            <a:ext cx="0" cy="2516459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: se zakulacenými rohy 41">
            <a:extLst>
              <a:ext uri="{FF2B5EF4-FFF2-40B4-BE49-F238E27FC236}">
                <a16:creationId xmlns:a16="http://schemas.microsoft.com/office/drawing/2014/main" id="{4182CAE5-EAAE-D8B7-25F8-B6540BA76E6B}"/>
              </a:ext>
            </a:extLst>
          </p:cNvPr>
          <p:cNvSpPr/>
          <p:nvPr/>
        </p:nvSpPr>
        <p:spPr>
          <a:xfrm>
            <a:off x="8665044" y="3614273"/>
            <a:ext cx="2678885" cy="89724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páskovaná,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brekciovitá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kokardovitá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drúzovitá,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A30396CB-8E41-71AD-9812-FBCA13232CA0}"/>
              </a:ext>
            </a:extLst>
          </p:cNvPr>
          <p:cNvSpPr/>
          <p:nvPr/>
        </p:nvSpPr>
        <p:spPr>
          <a:xfrm>
            <a:off x="6858933" y="3884947"/>
            <a:ext cx="1560043" cy="3559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ABF55C2F-EA04-BB18-D845-CDBDE36141DF}"/>
              </a:ext>
            </a:extLst>
          </p:cNvPr>
          <p:cNvCxnSpPr>
            <a:cxnSpLocks/>
            <a:stCxn id="43" idx="3"/>
            <a:endCxn id="42" idx="1"/>
          </p:cNvCxnSpPr>
          <p:nvPr/>
        </p:nvCxnSpPr>
        <p:spPr>
          <a:xfrm flipV="1">
            <a:off x="8418976" y="4062897"/>
            <a:ext cx="246068" cy="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bdélník: se zakulacenými rohy 44">
            <a:extLst>
              <a:ext uri="{FF2B5EF4-FFF2-40B4-BE49-F238E27FC236}">
                <a16:creationId xmlns:a16="http://schemas.microsoft.com/office/drawing/2014/main" id="{D3E9BE02-07A5-99ED-0139-CD0EB9DE8B5D}"/>
              </a:ext>
            </a:extLst>
          </p:cNvPr>
          <p:cNvSpPr/>
          <p:nvPr/>
        </p:nvSpPr>
        <p:spPr>
          <a:xfrm>
            <a:off x="8665044" y="4892645"/>
            <a:ext cx="2974506" cy="3559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hypotermální -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epitermální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Obdélník: se zakulacenými rohy 45">
            <a:extLst>
              <a:ext uri="{FF2B5EF4-FFF2-40B4-BE49-F238E27FC236}">
                <a16:creationId xmlns:a16="http://schemas.microsoft.com/office/drawing/2014/main" id="{B17C2B2C-27A4-DFC6-E0DB-AC4F0F73F1DA}"/>
              </a:ext>
            </a:extLst>
          </p:cNvPr>
          <p:cNvSpPr/>
          <p:nvPr/>
        </p:nvSpPr>
        <p:spPr>
          <a:xfrm>
            <a:off x="6858933" y="4892645"/>
            <a:ext cx="1560043" cy="3559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</a:t>
            </a:r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1359D6E1-37F5-331A-A372-7A6480D3A936}"/>
              </a:ext>
            </a:extLst>
          </p:cNvPr>
          <p:cNvCxnSpPr>
            <a:cxnSpLocks/>
            <a:stCxn id="46" idx="3"/>
            <a:endCxn id="45" idx="1"/>
          </p:cNvCxnSpPr>
          <p:nvPr/>
        </p:nvCxnSpPr>
        <p:spPr>
          <a:xfrm>
            <a:off x="8418976" y="5070596"/>
            <a:ext cx="246068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délník: se zakulacenými rohy 47">
            <a:extLst>
              <a:ext uri="{FF2B5EF4-FFF2-40B4-BE49-F238E27FC236}">
                <a16:creationId xmlns:a16="http://schemas.microsoft.com/office/drawing/2014/main" id="{D4C3F1D1-97D7-2F95-3AF7-BD76D54BAB8F}"/>
              </a:ext>
            </a:extLst>
          </p:cNvPr>
          <p:cNvSpPr/>
          <p:nvPr/>
        </p:nvSpPr>
        <p:spPr>
          <a:xfrm>
            <a:off x="8732179" y="2686753"/>
            <a:ext cx="2678885" cy="5490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žíly-žilné pásma, žilníky, ±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metasomatická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tělesa</a:t>
            </a:r>
          </a:p>
        </p:txBody>
      </p:sp>
      <p:sp>
        <p:nvSpPr>
          <p:cNvPr id="49" name="Obdélník: se zakulacenými rohy 48">
            <a:extLst>
              <a:ext uri="{FF2B5EF4-FFF2-40B4-BE49-F238E27FC236}">
                <a16:creationId xmlns:a16="http://schemas.microsoft.com/office/drawing/2014/main" id="{FBE7156C-C7B4-9EFF-99EB-6CF77400EAE7}"/>
              </a:ext>
            </a:extLst>
          </p:cNvPr>
          <p:cNvSpPr/>
          <p:nvPr/>
        </p:nvSpPr>
        <p:spPr>
          <a:xfrm>
            <a:off x="6858933" y="2686753"/>
            <a:ext cx="1628622" cy="5490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DF781682-78E9-3639-8F92-8B145B393711}"/>
              </a:ext>
            </a:extLst>
          </p:cNvPr>
          <p:cNvCxnSpPr>
            <a:cxnSpLocks/>
            <a:stCxn id="49" idx="3"/>
            <a:endCxn id="48" idx="1"/>
          </p:cNvCxnSpPr>
          <p:nvPr/>
        </p:nvCxnSpPr>
        <p:spPr>
          <a:xfrm>
            <a:off x="8487555" y="2961257"/>
            <a:ext cx="244624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1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0269-4B8A-4F0F-FDE3-805B89D8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8">
            <a:extLst>
              <a:ext uri="{FF2B5EF4-FFF2-40B4-BE49-F238E27FC236}">
                <a16:creationId xmlns:a16="http://schemas.microsoft.com/office/drawing/2014/main" id="{91F9558F-9735-371B-0487-883C1BA1F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468989"/>
              </p:ext>
            </p:extLst>
          </p:nvPr>
        </p:nvGraphicFramePr>
        <p:xfrm>
          <a:off x="640412" y="1484784"/>
          <a:ext cx="10907999" cy="522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5339">
                  <a:extLst>
                    <a:ext uri="{9D8B030D-6E8A-4147-A177-3AD203B41FA5}">
                      <a16:colId xmlns:a16="http://schemas.microsoft.com/office/drawing/2014/main" val="2500292697"/>
                    </a:ext>
                  </a:extLst>
                </a:gridCol>
                <a:gridCol w="4464423">
                  <a:extLst>
                    <a:ext uri="{9D8B030D-6E8A-4147-A177-3AD203B41FA5}">
                      <a16:colId xmlns:a16="http://schemas.microsoft.com/office/drawing/2014/main" val="1512101013"/>
                    </a:ext>
                  </a:extLst>
                </a:gridCol>
                <a:gridCol w="3988237">
                  <a:extLst>
                    <a:ext uri="{9D8B030D-6E8A-4147-A177-3AD203B41FA5}">
                      <a16:colId xmlns:a16="http://schemas.microsoft.com/office/drawing/2014/main" val="83909509"/>
                    </a:ext>
                  </a:extLst>
                </a:gridCol>
              </a:tblGrid>
              <a:tr h="293562">
                <a:tc gridSpan="3"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FORMACE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9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stará zlatonosná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zvrásněné fundamenty platformních oblastí</a:t>
                      </a:r>
                    </a:p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žilná mineralizace – Au ryzí nebo v sulfidech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Roudný, Jílové,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Čelina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-Mokrsko</a:t>
                      </a:r>
                    </a:p>
                    <a:p>
                      <a:pPr algn="l"/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Mother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Lode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(USA),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Kirkland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(CA)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66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křemen-</a:t>
                      </a:r>
                      <a:r>
                        <a:rPr lang="cs-CZ" b="1" cap="all" baseline="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Wf</a:t>
                      </a:r>
                      <a:r>
                        <a:rPr lang="cs-CZ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b="1" cap="all" baseline="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Cst-Mo</a:t>
                      </a:r>
                      <a:endParaRPr lang="cs-CZ" b="1" cap="all" baseline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asociace s malými intruzemi (Si-Cs, Si-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Sulf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 a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greiseny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(Si-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Wf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Sch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Si-Cs-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Wf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Si-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</a:p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žíly, žilníky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Krupka</a:t>
                      </a:r>
                    </a:p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Kazachstán, Zabajkalí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30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uraninit-karbonátová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uraninit-sulfidy-karbonáty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žíly,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vtroušeninové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zrudnění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Příbramsko, Rožínka</a:t>
                      </a:r>
                    </a:p>
                    <a:p>
                      <a:pPr algn="l"/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Beaverlodge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(CA)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657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pětiprvková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-U-</a:t>
                      </a:r>
                      <a:r>
                        <a:rPr lang="cs-CZ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</a:t>
                      </a:r>
                      <a:r>
                        <a:rPr lang="cs-CZ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-Co-Ni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s dolomitem</a:t>
                      </a:r>
                    </a:p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žíly,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vtroušeninové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zrudnění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Jáchymov, Horní Slavkov</a:t>
                      </a:r>
                    </a:p>
                    <a:p>
                      <a:pPr algn="l"/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Eldorado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(CA)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96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polymetalická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Gn-Sp-Cpy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s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+ karbonáty, Si,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Brt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Py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Apy</a:t>
                      </a:r>
                      <a:endParaRPr lang="cs-CZ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Kutná Hora, Příbram, Stříbro</a:t>
                      </a:r>
                    </a:p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Leadville (USA-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.),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Freiberg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(DE)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486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antimonitová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žíly s křemenem, často v karbonátech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Pezinok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Magurka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Bohutín u Příbrami</a:t>
                      </a:r>
                    </a:p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Čína, Rusko, Antimony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Lode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(JAR)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202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sideritová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žilná nebo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metasomatické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čočky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Rudňany,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Rožňava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Nižná Slaná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45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fluorit-barytová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žíly nebo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metasomatické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zrudnění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Moldava, Harrachov, Běstvina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838279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B82D871C-20A6-B3E7-94D9-626D9C78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plutonická ložiska</a:t>
            </a:r>
          </a:p>
        </p:txBody>
      </p:sp>
    </p:spTree>
    <p:extLst>
      <p:ext uri="{BB962C8B-B14F-4D97-AF65-F5344CB8AC3E}">
        <p14:creationId xmlns:p14="http://schemas.microsoft.com/office/powerpoint/2010/main" val="23597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8034865-0B7B-B7C8-E728-4067A55A38E4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1844" y="2492896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Hydrotermální ložiska –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subvulkanická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FE8A-D894-D617-DE37-1ADC8708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A7FDB-C381-0BED-A37E-A6AFD70B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subvulkanická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ložiska</a:t>
            </a:r>
          </a:p>
        </p:txBody>
      </p:sp>
      <p:graphicFrame>
        <p:nvGraphicFramePr>
          <p:cNvPr id="8" name="Tabulka 8">
            <a:extLst>
              <a:ext uri="{FF2B5EF4-FFF2-40B4-BE49-F238E27FC236}">
                <a16:creationId xmlns:a16="http://schemas.microsoft.com/office/drawing/2014/main" id="{21A84E5F-0A92-B830-5B94-115BA333E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555230"/>
              </p:ext>
            </p:extLst>
          </p:nvPr>
        </p:nvGraphicFramePr>
        <p:xfrm>
          <a:off x="1629916" y="4045069"/>
          <a:ext cx="8928991" cy="2656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9874">
                  <a:extLst>
                    <a:ext uri="{9D8B030D-6E8A-4147-A177-3AD203B41FA5}">
                      <a16:colId xmlns:a16="http://schemas.microsoft.com/office/drawing/2014/main" val="2500292697"/>
                    </a:ext>
                  </a:extLst>
                </a:gridCol>
                <a:gridCol w="3816211">
                  <a:extLst>
                    <a:ext uri="{9D8B030D-6E8A-4147-A177-3AD203B41FA5}">
                      <a16:colId xmlns:a16="http://schemas.microsoft.com/office/drawing/2014/main" val="1512101013"/>
                    </a:ext>
                  </a:extLst>
                </a:gridCol>
                <a:gridCol w="3102906">
                  <a:extLst>
                    <a:ext uri="{9D8B030D-6E8A-4147-A177-3AD203B41FA5}">
                      <a16:colId xmlns:a16="http://schemas.microsoft.com/office/drawing/2014/main" val="83909509"/>
                    </a:ext>
                  </a:extLst>
                </a:gridCol>
              </a:tblGrid>
              <a:tr h="293562">
                <a:tc gridSpan="3"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FORMACE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9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mladá zlatonosná</a:t>
                      </a:r>
                    </a:p>
                    <a:p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Au-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efuzivech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cirkumpacifického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pásma nebo vnitřní zóny karpatského oblouku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Kremnica</a:t>
                      </a:r>
                    </a:p>
                    <a:p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Oro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(USA)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66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bolivijského typu</a:t>
                      </a:r>
                    </a:p>
                    <a:p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-W-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třetihorní vulkanická centra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Potosí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(BO)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30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polymetalická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vulkanosedimentární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komplexy</a:t>
                      </a:r>
                    </a:p>
                    <a:p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 (+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-Au)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Hodruša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Banská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Štiavnica</a:t>
                      </a:r>
                      <a:endParaRPr lang="cs-CZ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486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cinabaritová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vulkanogenní</a:t>
                      </a:r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komplexy (andezit, ryolit)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Zlatá Baňa, </a:t>
                      </a:r>
                      <a:r>
                        <a:rPr lang="cs-CZ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Malachov</a:t>
                      </a:r>
                      <a:endParaRPr lang="cs-CZ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202561"/>
                  </a:ext>
                </a:extLst>
              </a:tr>
            </a:tbl>
          </a:graphicData>
        </a:graphic>
      </p:graphicFrame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BCCE42F-02C0-2A5A-C59B-F656A8CCC02F}"/>
              </a:ext>
            </a:extLst>
          </p:cNvPr>
          <p:cNvSpPr/>
          <p:nvPr/>
        </p:nvSpPr>
        <p:spPr>
          <a:xfrm>
            <a:off x="909836" y="1686685"/>
            <a:ext cx="5514974" cy="8019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asociaci s vulkanickými či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vulkano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-sedimentárními komplexy (andezity,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dacity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ryolity).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9E93F805-6240-7ACF-EEDE-8307B166B73E}"/>
              </a:ext>
            </a:extLst>
          </p:cNvPr>
          <p:cNvSpPr/>
          <p:nvPr/>
        </p:nvSpPr>
        <p:spPr>
          <a:xfrm>
            <a:off x="1596551" y="2744424"/>
            <a:ext cx="4141544" cy="400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vázána na hloubky 1.2-4.5 km.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8BF06992-7C17-3900-7884-B901211E8D56}"/>
              </a:ext>
            </a:extLst>
          </p:cNvPr>
          <p:cNvCxnSpPr>
            <a:cxnSpLocks/>
          </p:cNvCxnSpPr>
          <p:nvPr/>
        </p:nvCxnSpPr>
        <p:spPr>
          <a:xfrm flipV="1">
            <a:off x="6930505" y="1200910"/>
            <a:ext cx="0" cy="2516459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03D6CC05-7052-2AED-CA61-E68914B6A3FE}"/>
              </a:ext>
            </a:extLst>
          </p:cNvPr>
          <p:cNvSpPr/>
          <p:nvPr/>
        </p:nvSpPr>
        <p:spPr>
          <a:xfrm>
            <a:off x="9060989" y="2257625"/>
            <a:ext cx="2678885" cy="550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páskovaná,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brekciovitá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kokardovitá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drúzovitá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B6EC293A-28DD-145F-576E-A515C5732783}"/>
              </a:ext>
            </a:extLst>
          </p:cNvPr>
          <p:cNvSpPr/>
          <p:nvPr/>
        </p:nvSpPr>
        <p:spPr>
          <a:xfrm>
            <a:off x="7187743" y="2353770"/>
            <a:ext cx="1560043" cy="3559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2FDA29CE-B4A5-07D6-794A-2CA896305BD9}"/>
              </a:ext>
            </a:extLst>
          </p:cNvPr>
          <p:cNvCxnSpPr>
            <a:cxnSpLocks/>
            <a:stCxn id="13" idx="3"/>
            <a:endCxn id="12" idx="1"/>
          </p:cNvCxnSpPr>
          <p:nvPr/>
        </p:nvCxnSpPr>
        <p:spPr>
          <a:xfrm>
            <a:off x="8747786" y="2531721"/>
            <a:ext cx="313203" cy="1304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554C7733-8472-7871-C842-46AE2853EB75}"/>
              </a:ext>
            </a:extLst>
          </p:cNvPr>
          <p:cNvSpPr/>
          <p:nvPr/>
        </p:nvSpPr>
        <p:spPr>
          <a:xfrm>
            <a:off x="8993854" y="3361468"/>
            <a:ext cx="3062101" cy="3559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mezotermální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epitermální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83A201A1-6E71-9A78-B34D-C2908455A027}"/>
              </a:ext>
            </a:extLst>
          </p:cNvPr>
          <p:cNvSpPr/>
          <p:nvPr/>
        </p:nvSpPr>
        <p:spPr>
          <a:xfrm>
            <a:off x="7187743" y="3361468"/>
            <a:ext cx="1560043" cy="3559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0FD12462-1113-D2CB-7A16-F14D2CF63FDA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>
            <a:off x="8747786" y="3539419"/>
            <a:ext cx="246068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FFA70D68-9185-D8F5-105E-AADF8651C255}"/>
              </a:ext>
            </a:extLst>
          </p:cNvPr>
          <p:cNvSpPr/>
          <p:nvPr/>
        </p:nvSpPr>
        <p:spPr>
          <a:xfrm>
            <a:off x="9060989" y="1155576"/>
            <a:ext cx="2678885" cy="5490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žíly, žilníky, rudní sloupy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F510A8C8-B301-848B-EB2E-9994EC240D52}"/>
              </a:ext>
            </a:extLst>
          </p:cNvPr>
          <p:cNvSpPr/>
          <p:nvPr/>
        </p:nvSpPr>
        <p:spPr>
          <a:xfrm>
            <a:off x="7187743" y="1155576"/>
            <a:ext cx="1628622" cy="5490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34DDC78-4978-FE86-BFB7-220F6091D717}"/>
              </a:ext>
            </a:extLst>
          </p:cNvPr>
          <p:cNvCxnSpPr>
            <a:cxnSpLocks/>
            <a:stCxn id="19" idx="3"/>
            <a:endCxn id="18" idx="1"/>
          </p:cNvCxnSpPr>
          <p:nvPr/>
        </p:nvCxnSpPr>
        <p:spPr>
          <a:xfrm>
            <a:off x="8816365" y="1430080"/>
            <a:ext cx="244624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5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FE8A-D894-D617-DE37-1ADC8708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A7FDB-C381-0BED-A37E-A6AFD70B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Potosí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Cerro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rico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B9941A9-56A9-258D-0B7C-1A7D93A1763C}"/>
              </a:ext>
            </a:extLst>
          </p:cNvPr>
          <p:cNvSpPr txBox="1">
            <a:spLocks/>
          </p:cNvSpPr>
          <p:nvPr/>
        </p:nvSpPr>
        <p:spPr>
          <a:xfrm>
            <a:off x="823246" y="1875105"/>
            <a:ext cx="10646614" cy="48108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 </a:t>
            </a:r>
            <a:r>
              <a:rPr lang="cs-CZ" sz="22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Cerro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2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Rico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má unikátní tvar hory s </a:t>
            </a:r>
            <a:r>
              <a:rPr lang="cs-CZ" sz="22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</a:t>
            </a: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-W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jádrem a</a:t>
            </a: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2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cs-CZ" sz="22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-Zn 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okraji</a:t>
            </a:r>
          </a:p>
          <a:p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intruze </a:t>
            </a:r>
            <a:r>
              <a:rPr lang="cs-CZ" sz="22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dacitu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do sekvence ordovických břidlic s nadložními terciérními konglomeráty a vulkanity</a:t>
            </a:r>
          </a:p>
          <a:p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během chladnutí se vytvořila tvrdá křemenná slupka, díky které se ložisko zachovalo a unikátní tvar</a:t>
            </a:r>
          </a:p>
          <a:p>
            <a:endParaRPr lang="cs-CZ" sz="22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35 hlavních žil + mnoho vedlejších splývajících do 5 hlavních systémů žil směrem dolů</a:t>
            </a:r>
          </a:p>
          <a:p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několik pulzů hydrotermální fluid</a:t>
            </a:r>
          </a:p>
          <a:p>
            <a:endParaRPr lang="cs-CZ" sz="2200" b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 se těží přes 450 let – počáteční obsah </a:t>
            </a:r>
            <a:r>
              <a:rPr lang="cs-CZ" sz="22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byl až </a:t>
            </a: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 hm. % (ca. 200 </a:t>
            </a:r>
            <a:r>
              <a:rPr lang="cs-CZ" sz="2200" b="1" u="sng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kg</a:t>
            </a: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/t)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b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dnes pouze </a:t>
            </a: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0.02 hm. % (174</a:t>
            </a:r>
            <a:r>
              <a:rPr lang="cs-CZ" sz="2200" b="1" u="sng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</a:t>
            </a: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/t)</a:t>
            </a:r>
          </a:p>
          <a:p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těží se do hloubky 1 150 m na 16 důlních patrech</a:t>
            </a:r>
          </a:p>
          <a:p>
            <a:endParaRPr lang="cs-CZ" sz="22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22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22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A845E5A0-6A22-300A-19A6-D85E9C0DB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595093"/>
              </p:ext>
            </p:extLst>
          </p:nvPr>
        </p:nvGraphicFramePr>
        <p:xfrm>
          <a:off x="5441893" y="571500"/>
          <a:ext cx="1459623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9623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-W-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</a:tbl>
          </a:graphicData>
        </a:graphic>
      </p:graphicFrame>
      <p:graphicFrame>
        <p:nvGraphicFramePr>
          <p:cNvPr id="12" name="Tabulka 13">
            <a:extLst>
              <a:ext uri="{FF2B5EF4-FFF2-40B4-BE49-F238E27FC236}">
                <a16:creationId xmlns:a16="http://schemas.microsoft.com/office/drawing/2014/main" id="{787D7A04-5317-CEBA-7B5C-6DFDB4658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534414"/>
              </p:ext>
            </p:extLst>
          </p:nvPr>
        </p:nvGraphicFramePr>
        <p:xfrm>
          <a:off x="8398668" y="28575"/>
          <a:ext cx="3782839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2839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Minerály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kasiterit, wolframit, tetraedrit, pyrargyrit, </a:t>
                      </a:r>
                      <a:r>
                        <a:rPr lang="cs-CZ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chlorargyrit</a:t>
                      </a: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ryzí </a:t>
                      </a:r>
                      <a:r>
                        <a:rPr lang="cs-CZ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sfalerit, galenit, chalkozín-</a:t>
                      </a:r>
                      <a:r>
                        <a:rPr lang="cs-CZ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covelín</a:t>
                      </a:r>
                      <a:endParaRPr lang="cs-CZ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7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FE8A-D894-D617-DE37-1ADC8708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A7FDB-C381-0BED-A37E-A6AFD70B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Potosí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Cerro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rico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5ED642-908A-1F7D-6354-A0D656527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4" y="1916833"/>
            <a:ext cx="5830080" cy="419261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5276A62-68E5-5A48-C0D3-4063DE03E2F8}"/>
              </a:ext>
            </a:extLst>
          </p:cNvPr>
          <p:cNvSpPr txBox="1"/>
          <p:nvPr/>
        </p:nvSpPr>
        <p:spPr>
          <a:xfrm>
            <a:off x="5086300" y="6109452"/>
            <a:ext cx="1737329" cy="246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Bartos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2000</a:t>
            </a:r>
            <a:endParaRPr lang="cs-CZ" sz="2399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F12C4D0-4CD0-2318-78F6-21A55A8E4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154" y="1916832"/>
            <a:ext cx="6288930" cy="419262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B9EC3F2-F9E4-40C2-0A0E-8293BDE4F169}"/>
              </a:ext>
            </a:extLst>
          </p:cNvPr>
          <p:cNvSpPr txBox="1"/>
          <p:nvPr/>
        </p:nvSpPr>
        <p:spPr>
          <a:xfrm>
            <a:off x="9211346" y="6109452"/>
            <a:ext cx="2977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https://www.riotimesonline.com/wp-content/uploads/2021/05/Bolivia-potosi-768x512.jpeg</a:t>
            </a:r>
          </a:p>
        </p:txBody>
      </p:sp>
    </p:spTree>
    <p:extLst>
      <p:ext uri="{BB962C8B-B14F-4D97-AF65-F5344CB8AC3E}">
        <p14:creationId xmlns:p14="http://schemas.microsoft.com/office/powerpoint/2010/main" val="42592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78F9-1EF2-DB73-BAB2-52CF4C68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3133515-8061-CBCC-5CFB-58E35F68FF0A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272B167-3950-A9BE-7D53-FFFA7F389383}"/>
              </a:ext>
            </a:extLst>
          </p:cNvPr>
          <p:cNvSpPr txBox="1">
            <a:spLocks/>
          </p:cNvSpPr>
          <p:nvPr/>
        </p:nvSpPr>
        <p:spPr>
          <a:xfrm>
            <a:off x="876571" y="2492896"/>
            <a:ext cx="8458201" cy="2666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Hydrotermální ložiska –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epitermální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C025A-CED6-46A5-98C8-877A27D0E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0"/>
            <a:ext cx="9601200" cy="1143000"/>
          </a:xfrm>
        </p:spPr>
        <p:txBody>
          <a:bodyPr/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Hydrotermální ložiska -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epitermální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15B86F7C-C7E3-48DE-997E-D34BDE246C19}"/>
              </a:ext>
            </a:extLst>
          </p:cNvPr>
          <p:cNvSpPr txBox="1">
            <a:spLocks/>
          </p:cNvSpPr>
          <p:nvPr/>
        </p:nvSpPr>
        <p:spPr>
          <a:xfrm>
            <a:off x="981844" y="1628800"/>
            <a:ext cx="9289032" cy="49421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nízkoteplotní žilná hydrotermální mineralizace → do 270 °C</a:t>
            </a:r>
          </a:p>
          <a:p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mělká ložiska uložená v prostoru mezi intruzí a zemským povrchem </a:t>
            </a:r>
            <a:br>
              <a:rPr lang="cs-CZ" sz="2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(max. hloubka cca do 1.5 km) </a:t>
            </a:r>
          </a:p>
          <a:p>
            <a:endParaRPr lang="cs-CZ" sz="22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vázána na aktivní vulkanismus → ostrovní oblouky</a:t>
            </a:r>
          </a:p>
          <a:p>
            <a:endParaRPr lang="cs-CZ" sz="22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stáří: mesozoikum-</a:t>
            </a:r>
            <a:r>
              <a:rPr lang="cs-CZ" sz="2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kenozoikum</a:t>
            </a:r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asociovány s recentními subdukčními zónami</a:t>
            </a:r>
          </a:p>
          <a:p>
            <a:pPr marL="0" indent="810970">
              <a:buNone/>
            </a:pPr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paleozoikum → asociovány s původními subdukčními zónami</a:t>
            </a:r>
          </a:p>
          <a:p>
            <a:pPr marL="0" indent="0">
              <a:buNone/>
            </a:pPr>
            <a:endParaRPr lang="cs-CZ" sz="22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2200" b="1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sulfidační</a:t>
            </a:r>
            <a:r>
              <a:rPr lang="cs-CZ" sz="2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stav </a:t>
            </a:r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 poměr síry a </a:t>
            </a:r>
            <a:r>
              <a:rPr lang="cs-CZ" sz="22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chalkofilních</a:t>
            </a:r>
            <a:r>
              <a:rPr lang="cs-CZ" sz="2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prvků v rudních minerálech, určuje jaké rudní minerály se budou tvořit</a:t>
            </a:r>
          </a:p>
          <a:p>
            <a:r>
              <a:rPr lang="cs-CZ" sz="2200" b="1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low-sulfidation</a:t>
            </a:r>
            <a:r>
              <a:rPr lang="cs-CZ" sz="2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× </a:t>
            </a:r>
            <a:r>
              <a:rPr lang="cs-CZ" sz="2200" b="1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high-sulfidation</a:t>
            </a:r>
            <a:endParaRPr lang="cs-CZ" sz="2200" b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22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22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22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8169C58-9CE1-DCBA-5EB7-84840AA3E6C9}"/>
              </a:ext>
            </a:extLst>
          </p:cNvPr>
          <p:cNvSpPr txBox="1"/>
          <p:nvPr/>
        </p:nvSpPr>
        <p:spPr>
          <a:xfrm>
            <a:off x="5950396" y="6093296"/>
            <a:ext cx="5400600" cy="369332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/>
              <a:t>https://www.youtube.com/watch?v=kcPVUkgZ_3k</a:t>
            </a:r>
          </a:p>
        </p:txBody>
      </p:sp>
    </p:spTree>
    <p:extLst>
      <p:ext uri="{BB962C8B-B14F-4D97-AF65-F5344CB8AC3E}">
        <p14:creationId xmlns:p14="http://schemas.microsoft.com/office/powerpoint/2010/main" val="22281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9B03-585D-1DAC-CF3A-3B3F6AC06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9FBE8ED4-68A7-0207-D3CF-5447A35A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308" y="0"/>
            <a:ext cx="6528792" cy="1143000"/>
          </a:xfrm>
        </p:spPr>
        <p:txBody>
          <a:bodyPr rtlCol="0">
            <a:normAutofit/>
          </a:bodyPr>
          <a:lstStyle/>
          <a:p>
            <a:pPr rtl="0"/>
            <a:r>
              <a:rPr lang="cs-CZ" cap="all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Genetická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klasifikace ložisek </a:t>
            </a:r>
            <a:r>
              <a:rPr kumimoji="0" lang="cs-CZ" sz="1999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(upraveno podle </a:t>
            </a:r>
            <a:r>
              <a:rPr kumimoji="0" lang="cs-CZ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Rozložník</a:t>
            </a:r>
            <a:r>
              <a:rPr kumimoji="0" lang="cs-CZ" sz="1999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et al. 1987</a:t>
            </a:r>
            <a:endParaRPr lang="cs-CZ" sz="4000" dirty="0">
              <a:solidFill>
                <a:srgbClr val="164B4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EECCC6C-EB35-689F-5D17-C87AB7CB7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268133"/>
              </p:ext>
            </p:extLst>
          </p:nvPr>
        </p:nvGraphicFramePr>
        <p:xfrm>
          <a:off x="84444" y="200911"/>
          <a:ext cx="5685923" cy="6300309"/>
        </p:xfrm>
        <a:graphic>
          <a:graphicData uri="http://schemas.openxmlformats.org/drawingml/2006/table">
            <a:tbl>
              <a:tblPr/>
              <a:tblGrid>
                <a:gridCol w="851097">
                  <a:extLst>
                    <a:ext uri="{9D8B030D-6E8A-4147-A177-3AD203B41FA5}">
                      <a16:colId xmlns:a16="http://schemas.microsoft.com/office/drawing/2014/main" val="1489101255"/>
                    </a:ext>
                  </a:extLst>
                </a:gridCol>
                <a:gridCol w="452896">
                  <a:extLst>
                    <a:ext uri="{9D8B030D-6E8A-4147-A177-3AD203B41FA5}">
                      <a16:colId xmlns:a16="http://schemas.microsoft.com/office/drawing/2014/main" val="2256935669"/>
                    </a:ext>
                  </a:extLst>
                </a:gridCol>
                <a:gridCol w="1347304">
                  <a:extLst>
                    <a:ext uri="{9D8B030D-6E8A-4147-A177-3AD203B41FA5}">
                      <a16:colId xmlns:a16="http://schemas.microsoft.com/office/drawing/2014/main" val="556582486"/>
                    </a:ext>
                  </a:extLst>
                </a:gridCol>
                <a:gridCol w="1524669">
                  <a:extLst>
                    <a:ext uri="{9D8B030D-6E8A-4147-A177-3AD203B41FA5}">
                      <a16:colId xmlns:a16="http://schemas.microsoft.com/office/drawing/2014/main" val="2344575000"/>
                    </a:ext>
                  </a:extLst>
                </a:gridCol>
                <a:gridCol w="1509957">
                  <a:extLst>
                    <a:ext uri="{9D8B030D-6E8A-4147-A177-3AD203B41FA5}">
                      <a16:colId xmlns:a16="http://schemas.microsoft.com/office/drawing/2014/main" val="4134919382"/>
                    </a:ext>
                  </a:extLst>
                </a:gridCol>
              </a:tblGrid>
              <a:tr h="21594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Série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Skupina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Typ 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Formace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807207"/>
                  </a:ext>
                </a:extLst>
              </a:tr>
              <a:tr h="215944">
                <a:tc rowSpan="13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Endogenní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13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likvační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-Ni + PGE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684429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protomagmatická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PGE, C, Ti, REE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750580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hysteromagmatická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Ti, magnetit-apatit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97248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pegmatitová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jednoduché pegmatity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křemen-živec-slída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015362"/>
                  </a:ext>
                </a:extLst>
              </a:tr>
              <a:tr h="38588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metasomatizované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pegmatity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-Ta,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Au, drahé kameny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41829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karbonatitová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150399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hydrotermálních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metasomatitů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Fe, W, Cu, Pb-Zn, Co, Sn, Mo, U, …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275923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albititová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-Ta,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79119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greisenová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-W,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7950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porfyrových rud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097209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plutonická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Au, Sn, W, Mo, Cu, U, Ni-Co, Sb, …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445997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subvulkanická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-W-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115230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teletermální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Hg-Sb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fluorit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50787"/>
                  </a:ext>
                </a:extLst>
              </a:tr>
              <a:tr h="36000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indent="0"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vert="vert2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metamorfovaná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V,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47655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metamorfní: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metasomatická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termometamorfní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viz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skarny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grafit, smirek, andalusit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291840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metamorfovaná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kyzové formace,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rýžoviska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04930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metamorfní: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restity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   pegmatity   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endParaRPr lang="cs-CZ" sz="1200" u="none" strike="noStrike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grafit, sillimanit, azbest křemen-živec-slída      viz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66611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metamorfně hydrotermální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viz hydrotermální ložiska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93694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C8C63261-CF67-0B37-98C5-7193F418B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844408"/>
              </p:ext>
            </p:extLst>
          </p:nvPr>
        </p:nvGraphicFramePr>
        <p:xfrm>
          <a:off x="5851232" y="1584056"/>
          <a:ext cx="6120211" cy="2412000"/>
        </p:xfrm>
        <a:graphic>
          <a:graphicData uri="http://schemas.openxmlformats.org/drawingml/2006/table">
            <a:tbl>
              <a:tblPr/>
              <a:tblGrid>
                <a:gridCol w="1035802">
                  <a:extLst>
                    <a:ext uri="{9D8B030D-6E8A-4147-A177-3AD203B41FA5}">
                      <a16:colId xmlns:a16="http://schemas.microsoft.com/office/drawing/2014/main" val="3945300039"/>
                    </a:ext>
                  </a:extLst>
                </a:gridCol>
                <a:gridCol w="825231">
                  <a:extLst>
                    <a:ext uri="{9D8B030D-6E8A-4147-A177-3AD203B41FA5}">
                      <a16:colId xmlns:a16="http://schemas.microsoft.com/office/drawing/2014/main" val="3092028477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1630351666"/>
                    </a:ext>
                  </a:extLst>
                </a:gridCol>
                <a:gridCol w="2382252">
                  <a:extLst>
                    <a:ext uri="{9D8B030D-6E8A-4147-A177-3AD203B41FA5}">
                      <a16:colId xmlns:a16="http://schemas.microsoft.com/office/drawing/2014/main" val="1525530803"/>
                    </a:ext>
                  </a:extLst>
                </a:gridCol>
              </a:tblGrid>
              <a:tr h="252000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Endo</a:t>
                      </a:r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-exogenní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subaerická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vulkanoexhalační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S, B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731830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krustální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travertin, sintry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863509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hydratogenní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pitná, léčivá, průmyslová voda geotermální energie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615972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submarinní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vulkanosedimentární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Lahn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Dill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Cu+Pb-Zn+Au-Ag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(kyzové formace)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3373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hydrotermálně sedimentární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-Co,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 +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kovonosné jíly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35486"/>
                  </a:ext>
                </a:extLst>
              </a:tr>
              <a:tr h="79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Exo</a:t>
                      </a:r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-endogenní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infiltrační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mineralizace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hydrogenní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                       v pískovcích                               v karbonátech                          v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kaustobiolitech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endParaRPr lang="cs-CZ" sz="1200" u="none" strike="noStrike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U, Cu red beds                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</a:t>
                      </a:r>
                    </a:p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S, sádrovec, P                   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        </a:t>
                      </a:r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U, Ge, P   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360731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78A472E1-D422-932D-42C6-9AE358B53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582544"/>
              </p:ext>
            </p:extLst>
          </p:nvPr>
        </p:nvGraphicFramePr>
        <p:xfrm>
          <a:off x="5851232" y="4077072"/>
          <a:ext cx="6120210" cy="2064108"/>
        </p:xfrm>
        <a:graphic>
          <a:graphicData uri="http://schemas.openxmlformats.org/drawingml/2006/table">
            <a:tbl>
              <a:tblPr/>
              <a:tblGrid>
                <a:gridCol w="1008114">
                  <a:extLst>
                    <a:ext uri="{9D8B030D-6E8A-4147-A177-3AD203B41FA5}">
                      <a16:colId xmlns:a16="http://schemas.microsoft.com/office/drawing/2014/main" val="399373462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321366063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971325086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958346818"/>
                    </a:ext>
                  </a:extLst>
                </a:gridCol>
              </a:tblGrid>
              <a:tr h="252000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zvětralinová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rýžoviska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Sn, Nb-Ta, W, diamant, pyrop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47326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reziduání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kaolin, bauxit,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Ni-laterity,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527017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halmyrolytická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bentonit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36100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supergenního obohacení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druhotné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oxidické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sufidické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rudy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624593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sedimentární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klastická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Pt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diamant,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Ti,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Au-U, </a:t>
                      </a:r>
                    </a:p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štěrky, písky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50352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chemogenní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biochemogenní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evapority, karbonáty, silicity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70684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organogenní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karbonáty, silicity, fosfority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kaustobiolity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542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201611"/>
            <a:ext cx="10512862" cy="1325218"/>
          </a:xfrm>
        </p:spPr>
        <p:txBody>
          <a:bodyPr/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High-sulphidation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deposits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5D938961-F096-5735-2E05-80AA5EBC171E}"/>
              </a:ext>
            </a:extLst>
          </p:cNvPr>
          <p:cNvSpPr/>
          <p:nvPr/>
        </p:nvSpPr>
        <p:spPr>
          <a:xfrm>
            <a:off x="264667" y="1644833"/>
            <a:ext cx="5514974" cy="12801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Uvolněná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horká acidní magmatická fluida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zůstávají téměř nezředěna meteorickou vodou, reagují pouze s omezeným množstvím podzemní vody a vytváří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silně kyselá fluida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CBDF313E-AE8E-DE83-D62F-AB14FB689348}"/>
              </a:ext>
            </a:extLst>
          </p:cNvPr>
          <p:cNvSpPr/>
          <p:nvPr/>
        </p:nvSpPr>
        <p:spPr>
          <a:xfrm>
            <a:off x="282948" y="3060469"/>
            <a:ext cx="5496693" cy="10166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Při průchodu horkých fluid horninou dochází k jejímu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vyloužení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alteraci: živce → jílové minerály → „houbovitý SiO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 (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vuggy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muggy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silica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).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030960A5-8227-B3BF-B8CD-04EB6A7D786C}"/>
              </a:ext>
            </a:extLst>
          </p:cNvPr>
          <p:cNvSpPr/>
          <p:nvPr/>
        </p:nvSpPr>
        <p:spPr>
          <a:xfrm>
            <a:off x="333772" y="4212597"/>
            <a:ext cx="3456000" cy="58455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oxidovaná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forma síry – SO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SO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vyšší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salinita fluid (2-15 %)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C69DD86-E00B-52B5-BBC1-0DB7809614ED}"/>
              </a:ext>
            </a:extLst>
          </p:cNvPr>
          <p:cNvSpPr/>
          <p:nvPr/>
        </p:nvSpPr>
        <p:spPr>
          <a:xfrm>
            <a:off x="2099909" y="6062445"/>
            <a:ext cx="7989006" cy="4326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Nansatsu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(JP),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Kasuga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Mines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(JP), El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Indio-Tambo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(CL),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Chuquicamata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(CHL)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A3460E0-CEF4-70B4-02DA-565E5032CFA2}"/>
              </a:ext>
            </a:extLst>
          </p:cNvPr>
          <p:cNvCxnSpPr>
            <a:cxnSpLocks/>
          </p:cNvCxnSpPr>
          <p:nvPr/>
        </p:nvCxnSpPr>
        <p:spPr>
          <a:xfrm flipV="1">
            <a:off x="6151947" y="1556792"/>
            <a:ext cx="0" cy="432048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6A91FC45-0792-3313-005A-64C4858651B7}"/>
              </a:ext>
            </a:extLst>
          </p:cNvPr>
          <p:cNvSpPr/>
          <p:nvPr/>
        </p:nvSpPr>
        <p:spPr>
          <a:xfrm>
            <a:off x="8354439" y="2529924"/>
            <a:ext cx="3212580" cy="550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masivní,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replacement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brekcie, žilná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CFCCB516-B7D4-F753-E5C0-488DD3C1A68E}"/>
              </a:ext>
            </a:extLst>
          </p:cNvPr>
          <p:cNvSpPr/>
          <p:nvPr/>
        </p:nvSpPr>
        <p:spPr>
          <a:xfrm>
            <a:off x="6481192" y="2626069"/>
            <a:ext cx="1628619" cy="3532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2C4CB72F-DE37-CA1A-8960-55A79597E264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8109811" y="2802716"/>
            <a:ext cx="244628" cy="2608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A1B8A8B1-6C0F-0820-E219-0ED92F401305}"/>
              </a:ext>
            </a:extLst>
          </p:cNvPr>
          <p:cNvSpPr/>
          <p:nvPr/>
        </p:nvSpPr>
        <p:spPr>
          <a:xfrm>
            <a:off x="8614692" y="3246507"/>
            <a:ext cx="2952328" cy="3532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 + </a:t>
            </a:r>
            <a:r>
              <a:rPr lang="cs-CZ" sz="2000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± </a:t>
            </a:r>
            <a:r>
              <a:rPr lang="cs-CZ" sz="2000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</a:t>
            </a:r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Te, </a:t>
            </a:r>
            <a:r>
              <a:rPr lang="cs-CZ" sz="2000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</a:t>
            </a:r>
            <a:endParaRPr lang="cs-CZ" sz="2000" b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F06F7213-5A38-8101-40D5-9613FB21867B}"/>
              </a:ext>
            </a:extLst>
          </p:cNvPr>
          <p:cNvSpPr/>
          <p:nvPr/>
        </p:nvSpPr>
        <p:spPr>
          <a:xfrm>
            <a:off x="6481192" y="3246507"/>
            <a:ext cx="1761189" cy="3532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MINERALIZACE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49D06315-080E-3B3D-C092-D5862A90C30B}"/>
              </a:ext>
            </a:extLst>
          </p:cNvPr>
          <p:cNvCxnSpPr>
            <a:cxnSpLocks/>
            <a:stCxn id="15" idx="3"/>
            <a:endCxn id="14" idx="1"/>
          </p:cNvCxnSpPr>
          <p:nvPr/>
        </p:nvCxnSpPr>
        <p:spPr>
          <a:xfrm>
            <a:off x="8242381" y="3423154"/>
            <a:ext cx="372311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989BA58C-FD2A-73BB-BD97-0170A69A1F1C}"/>
              </a:ext>
            </a:extLst>
          </p:cNvPr>
          <p:cNvSpPr/>
          <p:nvPr/>
        </p:nvSpPr>
        <p:spPr>
          <a:xfrm>
            <a:off x="8354438" y="1802655"/>
            <a:ext cx="2924549" cy="5477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žíly, žilníky, masivní sulfidy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11594F6E-CEC4-51A0-7505-43DE8A9CF82B}"/>
              </a:ext>
            </a:extLst>
          </p:cNvPr>
          <p:cNvSpPr/>
          <p:nvPr/>
        </p:nvSpPr>
        <p:spPr>
          <a:xfrm>
            <a:off x="6481192" y="1802654"/>
            <a:ext cx="1628622" cy="5490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C3C792CF-004D-311D-8EDE-D40E04069318}"/>
              </a:ext>
            </a:extLst>
          </p:cNvPr>
          <p:cNvCxnSpPr>
            <a:cxnSpLocks/>
            <a:stCxn id="18" idx="3"/>
            <a:endCxn id="17" idx="1"/>
          </p:cNvCxnSpPr>
          <p:nvPr/>
        </p:nvCxnSpPr>
        <p:spPr>
          <a:xfrm flipV="1">
            <a:off x="8109814" y="2076506"/>
            <a:ext cx="244624" cy="652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7AD7233C-F88F-FC29-92D3-49FBAC188530}"/>
              </a:ext>
            </a:extLst>
          </p:cNvPr>
          <p:cNvSpPr/>
          <p:nvPr/>
        </p:nvSpPr>
        <p:spPr>
          <a:xfrm>
            <a:off x="8370120" y="3808246"/>
            <a:ext cx="3196899" cy="8948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enargit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luzonit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covelín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chalkozín chalkopyrit, pyrit, bornit,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tetrahedrit-tennantit</a:t>
            </a:r>
            <a:endParaRPr lang="cs-CZ" sz="2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AB7B9BA6-1915-6FDD-2A0F-6AF82E94AD94}"/>
              </a:ext>
            </a:extLst>
          </p:cNvPr>
          <p:cNvSpPr/>
          <p:nvPr/>
        </p:nvSpPr>
        <p:spPr>
          <a:xfrm>
            <a:off x="6481192" y="3984215"/>
            <a:ext cx="1560043" cy="550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RUDNÍ MINERÁLY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78AF8F50-B911-5AC2-FCCE-998F54493D03}"/>
              </a:ext>
            </a:extLst>
          </p:cNvPr>
          <p:cNvCxnSpPr>
            <a:cxnSpLocks/>
            <a:stCxn id="26" idx="3"/>
            <a:endCxn id="25" idx="1"/>
          </p:cNvCxnSpPr>
          <p:nvPr/>
        </p:nvCxnSpPr>
        <p:spPr>
          <a:xfrm flipV="1">
            <a:off x="8041235" y="4255656"/>
            <a:ext cx="328885" cy="3959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F0C2BDF0-E939-DAB0-4FB8-D0BC22D1BA7E}"/>
              </a:ext>
            </a:extLst>
          </p:cNvPr>
          <p:cNvSpPr/>
          <p:nvPr/>
        </p:nvSpPr>
        <p:spPr>
          <a:xfrm>
            <a:off x="8373664" y="4880785"/>
            <a:ext cx="2473276" cy="6201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alunit, baryt, kaolinit,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sericit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pyrofylit</a:t>
            </a: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976D3BE2-3F5E-2AB1-4E6E-8B331A70327F}"/>
              </a:ext>
            </a:extLst>
          </p:cNvPr>
          <p:cNvSpPr/>
          <p:nvPr/>
        </p:nvSpPr>
        <p:spPr>
          <a:xfrm>
            <a:off x="6489451" y="4915471"/>
            <a:ext cx="1560043" cy="550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NERUDNÍ MINERÁLY</a:t>
            </a:r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CC61F5D4-0FA5-7394-2B0D-1AB0803E6ADE}"/>
              </a:ext>
            </a:extLst>
          </p:cNvPr>
          <p:cNvCxnSpPr>
            <a:cxnSpLocks/>
            <a:stCxn id="35" idx="3"/>
            <a:endCxn id="34" idx="1"/>
          </p:cNvCxnSpPr>
          <p:nvPr/>
        </p:nvCxnSpPr>
        <p:spPr>
          <a:xfrm>
            <a:off x="8049494" y="5190871"/>
            <a:ext cx="324170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bdélník: se zakulacenými rohy 54">
            <a:extLst>
              <a:ext uri="{FF2B5EF4-FFF2-40B4-BE49-F238E27FC236}">
                <a16:creationId xmlns:a16="http://schemas.microsoft.com/office/drawing/2014/main" id="{278C27D3-609A-98E9-C74E-1902F8103553}"/>
              </a:ext>
            </a:extLst>
          </p:cNvPr>
          <p:cNvSpPr/>
          <p:nvPr/>
        </p:nvSpPr>
        <p:spPr>
          <a:xfrm>
            <a:off x="333772" y="4932677"/>
            <a:ext cx="5560938" cy="6864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Produkty alterace: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vuggy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SiO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alunit-pyrofylit-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dickit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sericit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Alunit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je důkaz přítomnosti acidních fluid.</a:t>
            </a:r>
          </a:p>
        </p:txBody>
      </p:sp>
      <p:sp>
        <p:nvSpPr>
          <p:cNvPr id="59" name="Obdélník: se zakulacenými rohy 58">
            <a:extLst>
              <a:ext uri="{FF2B5EF4-FFF2-40B4-BE49-F238E27FC236}">
                <a16:creationId xmlns:a16="http://schemas.microsoft.com/office/drawing/2014/main" id="{808A237C-E89E-61C2-F5F1-8FA33D1705C3}"/>
              </a:ext>
            </a:extLst>
          </p:cNvPr>
          <p:cNvSpPr/>
          <p:nvPr/>
        </p:nvSpPr>
        <p:spPr>
          <a:xfrm>
            <a:off x="3871641" y="4212597"/>
            <a:ext cx="1908000" cy="58455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hloubka uložení:</a:t>
            </a:r>
          </a:p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500 - &gt;1000 m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227FD92A-21E4-2922-CBF8-E44A033BB8EF}"/>
              </a:ext>
            </a:extLst>
          </p:cNvPr>
          <p:cNvSpPr/>
          <p:nvPr/>
        </p:nvSpPr>
        <p:spPr>
          <a:xfrm>
            <a:off x="8904035" y="621128"/>
            <a:ext cx="1412534" cy="3281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150-300 °C</a:t>
            </a:r>
          </a:p>
        </p:txBody>
      </p:sp>
    </p:spTree>
    <p:extLst>
      <p:ext uri="{BB962C8B-B14F-4D97-AF65-F5344CB8AC3E}">
        <p14:creationId xmlns:p14="http://schemas.microsoft.com/office/powerpoint/2010/main" val="3298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224459"/>
            <a:ext cx="6552574" cy="1325218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Low-sulphidation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deposits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F0092CCD-7953-5A49-7EF4-6C3DA02C0C01}"/>
              </a:ext>
            </a:extLst>
          </p:cNvPr>
          <p:cNvSpPr/>
          <p:nvPr/>
        </p:nvSpPr>
        <p:spPr>
          <a:xfrm>
            <a:off x="328066" y="2309944"/>
            <a:ext cx="5514974" cy="8850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Magmatická fluida jsou zchlazena a výrazně zředěna meteorickou vodou a cirkulující podzemní vodou→ pH je zneutralizováno.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DDD2A088-8AB0-7363-4E77-E2D305A9901C}"/>
              </a:ext>
            </a:extLst>
          </p:cNvPr>
          <p:cNvSpPr/>
          <p:nvPr/>
        </p:nvSpPr>
        <p:spPr>
          <a:xfrm>
            <a:off x="328062" y="3324664"/>
            <a:ext cx="5514973" cy="7477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boiling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process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“→ únik plynné fáze (H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O, CO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H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S) → vysrážení Au a sulfidů v prasklinách a žilách 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09DE00BB-8E9A-ABE3-3DF6-A35066E193F0}"/>
              </a:ext>
            </a:extLst>
          </p:cNvPr>
          <p:cNvSpPr/>
          <p:nvPr/>
        </p:nvSpPr>
        <p:spPr>
          <a:xfrm>
            <a:off x="333772" y="4212597"/>
            <a:ext cx="3096343" cy="58455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redukovaná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forma síry – H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nižší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salinita fluid (do 10 %)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37A7EBCC-1F5C-4F7B-F0E1-D3AB719197BC}"/>
              </a:ext>
            </a:extLst>
          </p:cNvPr>
          <p:cNvSpPr/>
          <p:nvPr/>
        </p:nvSpPr>
        <p:spPr>
          <a:xfrm>
            <a:off x="2900995" y="6062444"/>
            <a:ext cx="6501903" cy="3905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Hishikari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deposit (JP), Round Mountain (USA)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9E57FBC-981A-86B6-6415-BFC3E8D03E04}"/>
              </a:ext>
            </a:extLst>
          </p:cNvPr>
          <p:cNvCxnSpPr>
            <a:cxnSpLocks/>
          </p:cNvCxnSpPr>
          <p:nvPr/>
        </p:nvCxnSpPr>
        <p:spPr>
          <a:xfrm flipV="1">
            <a:off x="6151947" y="1556792"/>
            <a:ext cx="0" cy="432048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59D6F27E-9411-2C4C-FEA5-BA7E023F3877}"/>
              </a:ext>
            </a:extLst>
          </p:cNvPr>
          <p:cNvSpPr/>
          <p:nvPr/>
        </p:nvSpPr>
        <p:spPr>
          <a:xfrm>
            <a:off x="8354439" y="2621798"/>
            <a:ext cx="3212580" cy="3575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brekcie, žilná,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endParaRPr lang="cs-CZ" sz="2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E948482A-DE46-7B44-F2B3-DF74F4F032A8}"/>
              </a:ext>
            </a:extLst>
          </p:cNvPr>
          <p:cNvSpPr/>
          <p:nvPr/>
        </p:nvSpPr>
        <p:spPr>
          <a:xfrm>
            <a:off x="6481192" y="2626069"/>
            <a:ext cx="1628619" cy="3532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CDA51C12-7DCC-A0FF-B249-02F6368F65BB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 flipV="1">
            <a:off x="8109811" y="2800580"/>
            <a:ext cx="244628" cy="2136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6577A368-8AC5-165F-5C32-816FAE63116F}"/>
              </a:ext>
            </a:extLst>
          </p:cNvPr>
          <p:cNvSpPr/>
          <p:nvPr/>
        </p:nvSpPr>
        <p:spPr>
          <a:xfrm>
            <a:off x="8614692" y="3147753"/>
            <a:ext cx="2952328" cy="550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 + </a:t>
            </a:r>
            <a:r>
              <a:rPr lang="cs-CZ" sz="2000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± </a:t>
            </a:r>
            <a:r>
              <a:rPr lang="cs-CZ" sz="2000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Zn, As, </a:t>
            </a:r>
            <a:r>
              <a:rPr lang="cs-CZ" sz="2000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Sb</a:t>
            </a:r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b="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Se, </a:t>
            </a:r>
            <a:r>
              <a:rPr lang="cs-CZ" sz="2000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Hg</a:t>
            </a:r>
            <a:endParaRPr lang="cs-CZ" sz="2000" b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28EC7EEE-7B3A-E189-B376-908013838044}"/>
              </a:ext>
            </a:extLst>
          </p:cNvPr>
          <p:cNvSpPr/>
          <p:nvPr/>
        </p:nvSpPr>
        <p:spPr>
          <a:xfrm>
            <a:off x="6481192" y="3246507"/>
            <a:ext cx="1761189" cy="3532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MINERALIZACE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24800554-7DB9-4806-DBBC-0957C3208ABC}"/>
              </a:ext>
            </a:extLst>
          </p:cNvPr>
          <p:cNvCxnSpPr>
            <a:cxnSpLocks/>
            <a:stCxn id="15" idx="3"/>
            <a:endCxn id="14" idx="1"/>
          </p:cNvCxnSpPr>
          <p:nvPr/>
        </p:nvCxnSpPr>
        <p:spPr>
          <a:xfrm flipV="1">
            <a:off x="8242381" y="3423153"/>
            <a:ext cx="372311" cy="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DA5085FD-E605-C543-41D5-81F6FEC724A3}"/>
              </a:ext>
            </a:extLst>
          </p:cNvPr>
          <p:cNvSpPr/>
          <p:nvPr/>
        </p:nvSpPr>
        <p:spPr>
          <a:xfrm>
            <a:off x="8354439" y="1874797"/>
            <a:ext cx="2924549" cy="4047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žíly, žilníky, masivní čočky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C502984E-0A83-1A02-77BE-A8969D1EC94D}"/>
              </a:ext>
            </a:extLst>
          </p:cNvPr>
          <p:cNvSpPr/>
          <p:nvPr/>
        </p:nvSpPr>
        <p:spPr>
          <a:xfrm>
            <a:off x="6481192" y="1802654"/>
            <a:ext cx="1628622" cy="5490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CE00EEE0-DD24-632A-2E51-86E70A9367EE}"/>
              </a:ext>
            </a:extLst>
          </p:cNvPr>
          <p:cNvCxnSpPr>
            <a:cxnSpLocks/>
            <a:stCxn id="18" idx="3"/>
            <a:endCxn id="17" idx="1"/>
          </p:cNvCxnSpPr>
          <p:nvPr/>
        </p:nvCxnSpPr>
        <p:spPr>
          <a:xfrm flipV="1">
            <a:off x="8109814" y="2077157"/>
            <a:ext cx="244625" cy="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EF02F554-B642-98B6-DDE2-9D49541C1BAD}"/>
              </a:ext>
            </a:extLst>
          </p:cNvPr>
          <p:cNvSpPr/>
          <p:nvPr/>
        </p:nvSpPr>
        <p:spPr>
          <a:xfrm>
            <a:off x="8370120" y="3808246"/>
            <a:ext cx="3484931" cy="8948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sfalerit, galenit, arsenopyrit, pyrit, cinabarit, antimonit, markazit, pyrhotin, chalkopyrit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E8952E13-7D23-B701-5529-5405821F8C6A}"/>
              </a:ext>
            </a:extLst>
          </p:cNvPr>
          <p:cNvSpPr/>
          <p:nvPr/>
        </p:nvSpPr>
        <p:spPr>
          <a:xfrm>
            <a:off x="6481192" y="3984215"/>
            <a:ext cx="1560043" cy="550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RUDNÍ MINERÁLY</a:t>
            </a: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D9A67C8C-6199-7BFF-EB31-8EEF01B8EE5E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 flipV="1">
            <a:off x="8041235" y="4255656"/>
            <a:ext cx="328885" cy="3959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97FB9067-DD9A-39B4-434B-32A19D61B979}"/>
              </a:ext>
            </a:extLst>
          </p:cNvPr>
          <p:cNvSpPr/>
          <p:nvPr/>
        </p:nvSpPr>
        <p:spPr>
          <a:xfrm>
            <a:off x="8373663" y="4880785"/>
            <a:ext cx="3481387" cy="6201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chalcedon, adulár,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illit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kalcit,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sericit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baryt, anhydrit, chlorit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CC6397A8-4C42-F7FC-46A5-D6AAD1BE1BED}"/>
              </a:ext>
            </a:extLst>
          </p:cNvPr>
          <p:cNvSpPr/>
          <p:nvPr/>
        </p:nvSpPr>
        <p:spPr>
          <a:xfrm>
            <a:off x="6489451" y="4915471"/>
            <a:ext cx="1560043" cy="550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NERUDNÍ MINERÁLY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8201BB78-DA5C-8568-71DE-E7392D5F30DD}"/>
              </a:ext>
            </a:extLst>
          </p:cNvPr>
          <p:cNvCxnSpPr>
            <a:cxnSpLocks/>
            <a:stCxn id="24" idx="3"/>
            <a:endCxn id="23" idx="1"/>
          </p:cNvCxnSpPr>
          <p:nvPr/>
        </p:nvCxnSpPr>
        <p:spPr>
          <a:xfrm>
            <a:off x="8049494" y="5190871"/>
            <a:ext cx="324169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08525DD1-DAE7-DD79-A1B4-D9C99D6A122D}"/>
              </a:ext>
            </a:extLst>
          </p:cNvPr>
          <p:cNvSpPr/>
          <p:nvPr/>
        </p:nvSpPr>
        <p:spPr>
          <a:xfrm>
            <a:off x="60215" y="4915471"/>
            <a:ext cx="5976663" cy="4201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Produkty alterace: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adulár, kaolinit,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sericit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karbonáty, jíly.</a:t>
            </a:r>
          </a:p>
        </p:txBody>
      </p:sp>
      <p:sp>
        <p:nvSpPr>
          <p:cNvPr id="45" name="Obdélník: se zakulacenými rohy 44">
            <a:extLst>
              <a:ext uri="{FF2B5EF4-FFF2-40B4-BE49-F238E27FC236}">
                <a16:creationId xmlns:a16="http://schemas.microsoft.com/office/drawing/2014/main" id="{46C0A684-2CA3-1921-A957-3B624463598A}"/>
              </a:ext>
            </a:extLst>
          </p:cNvPr>
          <p:cNvSpPr/>
          <p:nvPr/>
        </p:nvSpPr>
        <p:spPr>
          <a:xfrm>
            <a:off x="3547251" y="4206743"/>
            <a:ext cx="2295785" cy="58455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hloubka uložení:</a:t>
            </a:r>
          </a:p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0 - 800 m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71893CA5-2508-0B5B-CC4E-BBB76D906A87}"/>
              </a:ext>
            </a:extLst>
          </p:cNvPr>
          <p:cNvSpPr/>
          <p:nvPr/>
        </p:nvSpPr>
        <p:spPr>
          <a:xfrm>
            <a:off x="8904035" y="621128"/>
            <a:ext cx="1412534" cy="3281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&lt; 300 °C</a:t>
            </a:r>
          </a:p>
        </p:txBody>
      </p:sp>
    </p:spTree>
    <p:extLst>
      <p:ext uri="{BB962C8B-B14F-4D97-AF65-F5344CB8AC3E}">
        <p14:creationId xmlns:p14="http://schemas.microsoft.com/office/powerpoint/2010/main" val="47655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110E4DA-A26A-3D76-CF1F-E16D30F29961}"/>
              </a:ext>
            </a:extLst>
          </p:cNvPr>
          <p:cNvSpPr txBox="1">
            <a:spLocks/>
          </p:cNvSpPr>
          <p:nvPr/>
        </p:nvSpPr>
        <p:spPr>
          <a:xfrm>
            <a:off x="837828" y="2348880"/>
            <a:ext cx="5256584" cy="1728192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0" spc="0" dirty="0">
                <a:latin typeface="Calibri Light" panose="020F0302020204030204" pitchFamily="34" charset="0"/>
                <a:cs typeface="Calibri Light" panose="020F0302020204030204" pitchFamily="34" charset="0"/>
              </a:rPr>
              <a:t>HIGH VS. LOW SULPHIDATION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8FCF45-B8E9-CD61-8496-D032294E5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037" y="-3844"/>
            <a:ext cx="8056788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BCB8C41-4966-68CD-CB9B-0D17DF32CDE1}"/>
              </a:ext>
            </a:extLst>
          </p:cNvPr>
          <p:cNvSpPr txBox="1"/>
          <p:nvPr/>
        </p:nvSpPr>
        <p:spPr>
          <a:xfrm>
            <a:off x="3358108" y="6642612"/>
            <a:ext cx="934879" cy="21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Corbett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23040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08F4486-6B68-4A0D-9913-D2B97F60D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984697"/>
            <a:ext cx="5920468" cy="3701458"/>
          </a:xfrm>
          <a:prstGeom prst="rect">
            <a:avLst/>
          </a:prstGeom>
        </p:spPr>
      </p:pic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0C71393C-F1D7-4D0C-BE37-7A074FB9A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" y="1984697"/>
            <a:ext cx="5988537" cy="370145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A42A030-4F71-4B4F-9E6D-8982D3AEB1AB}"/>
              </a:ext>
            </a:extLst>
          </p:cNvPr>
          <p:cNvSpPr txBox="1"/>
          <p:nvPr/>
        </p:nvSpPr>
        <p:spPr>
          <a:xfrm>
            <a:off x="10451495" y="5686155"/>
            <a:ext cx="1737329" cy="246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White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&amp; </a:t>
            </a:r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Hedenquist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1995</a:t>
            </a:r>
            <a:endParaRPr lang="cs-CZ" sz="2399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A378DF1-9D26-4E9B-9E27-7213BA614EC8}"/>
              </a:ext>
            </a:extLst>
          </p:cNvPr>
          <p:cNvSpPr txBox="1"/>
          <p:nvPr/>
        </p:nvSpPr>
        <p:spPr>
          <a:xfrm>
            <a:off x="4184710" y="5686154"/>
            <a:ext cx="2035361" cy="246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Hedenquist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Lowenstern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1994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EC8E6E1F-D60C-45F9-9CFA-70994BBA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14" y="-399530"/>
            <a:ext cx="10512862" cy="1325218"/>
          </a:xfrm>
        </p:spPr>
        <p:txBody>
          <a:bodyPr/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High-sulphidation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vs.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Low-sulphidation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AD849-8318-2D9A-73EF-20CE322A394A}"/>
              </a:ext>
            </a:extLst>
          </p:cNvPr>
          <p:cNvSpPr txBox="1">
            <a:spLocks/>
          </p:cNvSpPr>
          <p:nvPr/>
        </p:nvSpPr>
        <p:spPr>
          <a:xfrm>
            <a:off x="837981" y="409044"/>
            <a:ext cx="10512862" cy="13252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cap="all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</a:t>
            </a:r>
            <a:r>
              <a:rPr lang="cs-CZ" sz="3600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vs. </a:t>
            </a:r>
            <a:r>
              <a:rPr lang="cs-CZ" sz="3600" cap="all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</a:t>
            </a:r>
            <a:r>
              <a:rPr lang="cs-CZ" sz="3600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3600" cap="all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suphidation</a:t>
            </a:r>
            <a:r>
              <a:rPr lang="cs-CZ" sz="3600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srovnání</a:t>
            </a: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60EEE132-E9A1-BD8A-8F33-01E2E1EEB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662647"/>
              </p:ext>
            </p:extLst>
          </p:nvPr>
        </p:nvGraphicFramePr>
        <p:xfrm>
          <a:off x="1015735" y="2276446"/>
          <a:ext cx="10157354" cy="2966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8677">
                  <a:extLst>
                    <a:ext uri="{9D8B030D-6E8A-4147-A177-3AD203B41FA5}">
                      <a16:colId xmlns:a16="http://schemas.microsoft.com/office/drawing/2014/main" val="733024522"/>
                    </a:ext>
                  </a:extLst>
                </a:gridCol>
                <a:gridCol w="5078677">
                  <a:extLst>
                    <a:ext uri="{9D8B030D-6E8A-4147-A177-3AD203B41FA5}">
                      <a16:colId xmlns:a16="http://schemas.microsoft.com/office/drawing/2014/main" val="521462123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LOW SULPHIDATION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HIGH SULPHIDATION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4134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Au-</a:t>
                      </a:r>
                      <a:r>
                        <a:rPr lang="cs-CZ" sz="1800" b="1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endParaRPr lang="cs-CZ" sz="1800" b="1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Au-</a:t>
                      </a:r>
                      <a:r>
                        <a:rPr lang="cs-CZ" sz="1800" b="1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endParaRPr lang="cs-CZ" sz="1800" b="1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443099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neutrální fluida s nižší salinitou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kyselá fluida s vyšší salinitou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95047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redukovaná forma síry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oxidovaná forma síry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692617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vzdálená od magmatické intruze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 blízkosti magmatické intruze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085347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mineralizace žilná či 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brekciovitá</a:t>
                      </a:r>
                      <a:endParaRPr lang="cs-CZ" sz="18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mineralizace primárně 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vtroušeninová</a:t>
                      </a:r>
                      <a:endParaRPr lang="cs-CZ" sz="18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138702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přítomnost minerálů 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Hg</a:t>
                      </a:r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Sb</a:t>
                      </a:r>
                      <a:endParaRPr lang="cs-CZ" sz="18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vyloužené</a:t>
                      </a:r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alterované horniny s „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vuggy</a:t>
                      </a:r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silica</a:t>
                      </a:r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“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70040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termální prameny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bahenní sopky, fumaroly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37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6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78F9-1EF2-DB73-BAB2-52CF4C68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3133515-8061-CBCC-5CFB-58E35F68FF0A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272B167-3950-A9BE-7D53-FFFA7F389383}"/>
              </a:ext>
            </a:extLst>
          </p:cNvPr>
          <p:cNvSpPr txBox="1">
            <a:spLocks/>
          </p:cNvSpPr>
          <p:nvPr/>
        </p:nvSpPr>
        <p:spPr>
          <a:xfrm>
            <a:off x="876571" y="2492896"/>
            <a:ext cx="8458201" cy="2666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Hydrotermální ložiska –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teletermální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6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260648"/>
            <a:ext cx="10512862" cy="1325218"/>
          </a:xfrm>
        </p:spPr>
        <p:txBody>
          <a:bodyPr>
            <a:noAutofit/>
          </a:bodyPr>
          <a:lstStyle/>
          <a:p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teletermální-sedimentární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ložiska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4B9A79E1-03E7-002A-1863-044B9DC6AC2B}"/>
              </a:ext>
            </a:extLst>
          </p:cNvPr>
          <p:cNvSpPr/>
          <p:nvPr/>
        </p:nvSpPr>
        <p:spPr>
          <a:xfrm>
            <a:off x="1597709" y="1926969"/>
            <a:ext cx="4283245" cy="64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v sedimentárních komplexech bez vztahu k magmatické aktivitě.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8126440A-22C7-542B-4BD5-E40BBD18588E}"/>
              </a:ext>
            </a:extLst>
          </p:cNvPr>
          <p:cNvSpPr/>
          <p:nvPr/>
        </p:nvSpPr>
        <p:spPr>
          <a:xfrm>
            <a:off x="1813973" y="3416374"/>
            <a:ext cx="3943722" cy="64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Geosynklinály nebo sedimenty platformních pokryvů.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EDBEBA70-1981-340C-AC9C-C21EF606960E}"/>
              </a:ext>
            </a:extLst>
          </p:cNvPr>
          <p:cNvCxnSpPr>
            <a:cxnSpLocks/>
          </p:cNvCxnSpPr>
          <p:nvPr/>
        </p:nvCxnSpPr>
        <p:spPr>
          <a:xfrm flipV="1">
            <a:off x="6923873" y="1844824"/>
            <a:ext cx="0" cy="360040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C1317EDE-7EC6-300E-EE4D-E76DB8A5EFAA}"/>
              </a:ext>
            </a:extLst>
          </p:cNvPr>
          <p:cNvSpPr/>
          <p:nvPr/>
        </p:nvSpPr>
        <p:spPr>
          <a:xfrm>
            <a:off x="9049843" y="3450929"/>
            <a:ext cx="2678885" cy="550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páskovaná,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brekciovitá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kokardovitá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drúzovitá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DF4BB254-AEF4-BD78-08E4-E9FA87FE611E}"/>
              </a:ext>
            </a:extLst>
          </p:cNvPr>
          <p:cNvSpPr/>
          <p:nvPr/>
        </p:nvSpPr>
        <p:spPr>
          <a:xfrm>
            <a:off x="7176597" y="3547074"/>
            <a:ext cx="1560043" cy="3559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6C2E3F9-2DF5-269A-3FDC-F57EAE57646B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8736640" y="3725025"/>
            <a:ext cx="313203" cy="1304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0A1DECDF-03E1-3671-2B67-76C48E4FFD18}"/>
              </a:ext>
            </a:extLst>
          </p:cNvPr>
          <p:cNvSpPr/>
          <p:nvPr/>
        </p:nvSpPr>
        <p:spPr>
          <a:xfrm>
            <a:off x="8982709" y="4554772"/>
            <a:ext cx="2872344" cy="3506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epitermální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teletermální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D34772E7-5D5E-7B02-1BD3-7AC4EE8AF709}"/>
              </a:ext>
            </a:extLst>
          </p:cNvPr>
          <p:cNvSpPr/>
          <p:nvPr/>
        </p:nvSpPr>
        <p:spPr>
          <a:xfrm>
            <a:off x="7176597" y="4554772"/>
            <a:ext cx="1560043" cy="3559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3E4BDB0A-FBFA-3AF4-6D86-C0E41C5FF910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 flipV="1">
            <a:off x="8736640" y="4730115"/>
            <a:ext cx="246069" cy="260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B0A96AB6-304A-5788-5F36-A3336AF0805C}"/>
              </a:ext>
            </a:extLst>
          </p:cNvPr>
          <p:cNvSpPr/>
          <p:nvPr/>
        </p:nvSpPr>
        <p:spPr>
          <a:xfrm>
            <a:off x="9049843" y="2348880"/>
            <a:ext cx="2678885" cy="5490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žilníky,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stratiformní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polohy, čočky, žíly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82D13916-77A5-C726-E85B-B49B35529882}"/>
              </a:ext>
            </a:extLst>
          </p:cNvPr>
          <p:cNvSpPr/>
          <p:nvPr/>
        </p:nvSpPr>
        <p:spPr>
          <a:xfrm>
            <a:off x="7205601" y="2293271"/>
            <a:ext cx="1628622" cy="66022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7C4B238-2355-8A81-1B33-1311DF8E3B18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8834223" y="2623383"/>
            <a:ext cx="215620" cy="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599BD58C-973F-E79B-A011-AF43C3654073}"/>
              </a:ext>
            </a:extLst>
          </p:cNvPr>
          <p:cNvSpPr/>
          <p:nvPr/>
        </p:nvSpPr>
        <p:spPr>
          <a:xfrm>
            <a:off x="1597709" y="4160791"/>
            <a:ext cx="4283244" cy="64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Pískovce, prachovce, jílovce, břidlice → obvykle mořské nebo deltové prostředí.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83E69754-E42F-400B-E291-D212AC7CD29B}"/>
              </a:ext>
            </a:extLst>
          </p:cNvPr>
          <p:cNvSpPr/>
          <p:nvPr/>
        </p:nvSpPr>
        <p:spPr>
          <a:xfrm>
            <a:off x="981844" y="4905208"/>
            <a:ext cx="551497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Stratiformní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vs.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stratidependentní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stavba ložisek.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8559D20D-7C03-8B9A-0B91-8E74CBBA2BE9}"/>
              </a:ext>
            </a:extLst>
          </p:cNvPr>
          <p:cNvSpPr/>
          <p:nvPr/>
        </p:nvSpPr>
        <p:spPr>
          <a:xfrm>
            <a:off x="1615865" y="2671386"/>
            <a:ext cx="4283245" cy="64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Nicméně magmatická aktivita může být zdrojem tepla pro hydrotermální fluida.</a:t>
            </a:r>
          </a:p>
        </p:txBody>
      </p:sp>
    </p:spTree>
    <p:extLst>
      <p:ext uri="{BB962C8B-B14F-4D97-AF65-F5344CB8AC3E}">
        <p14:creationId xmlns:p14="http://schemas.microsoft.com/office/powerpoint/2010/main" val="25865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-227891"/>
            <a:ext cx="9893898" cy="1325218"/>
          </a:xfrm>
        </p:spPr>
        <p:txBody>
          <a:bodyPr rtlCol="0">
            <a:normAutofit/>
          </a:bodyPr>
          <a:lstStyle/>
          <a:p>
            <a:pPr rtl="0"/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Teletermální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hydrotermální ložiska</a:t>
            </a:r>
            <a:endParaRPr lang="cs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3640681C-3595-304A-F665-1C42490703C7}"/>
              </a:ext>
            </a:extLst>
          </p:cNvPr>
          <p:cNvSpPr/>
          <p:nvPr/>
        </p:nvSpPr>
        <p:spPr>
          <a:xfrm>
            <a:off x="1485900" y="2204864"/>
            <a:ext cx="2704996" cy="3599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999" b="1" cap="all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stratiformní</a:t>
            </a:r>
            <a:r>
              <a:rPr lang="cs-CZ" sz="1999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ložiska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9FE11A35-EB27-6BD8-82CA-78539CFE3CB9}"/>
              </a:ext>
            </a:extLst>
          </p:cNvPr>
          <p:cNvSpPr/>
          <p:nvPr/>
        </p:nvSpPr>
        <p:spPr>
          <a:xfrm>
            <a:off x="1208972" y="4110887"/>
            <a:ext cx="3258851" cy="3599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999" b="1" cap="all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stratidependentní</a:t>
            </a:r>
            <a:r>
              <a:rPr lang="cs-CZ" sz="1999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ložiska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A243FE41-32C8-645D-24AF-1E49BFE9556C}"/>
              </a:ext>
            </a:extLst>
          </p:cNvPr>
          <p:cNvSpPr/>
          <p:nvPr/>
        </p:nvSpPr>
        <p:spPr>
          <a:xfrm>
            <a:off x="439602" y="2790988"/>
            <a:ext cx="4797592" cy="3958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999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syngenetická ložiska s vrstevnatou morfologií</a:t>
            </a:r>
            <a:endParaRPr lang="cs-CZ" sz="1999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903F10CF-34A7-EA05-80F0-EBFD584107B1}"/>
              </a:ext>
            </a:extLst>
          </p:cNvPr>
          <p:cNvSpPr/>
          <p:nvPr/>
        </p:nvSpPr>
        <p:spPr>
          <a:xfrm>
            <a:off x="439602" y="4697012"/>
            <a:ext cx="4797592" cy="5963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999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epigenetická ložiska s vrstevnatou morfologií (výskyt vázán na určitou vrstvu)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EB4B492-5913-C9A2-988E-8AE732BB9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051" y="1424715"/>
            <a:ext cx="6598754" cy="5170849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948A130-FEE8-E9D2-187E-9E90513307D2}"/>
              </a:ext>
            </a:extLst>
          </p:cNvPr>
          <p:cNvCxnSpPr>
            <a:cxnSpLocks/>
            <a:stCxn id="11" idx="2"/>
            <a:endCxn id="5" idx="0"/>
          </p:cNvCxnSpPr>
          <p:nvPr/>
        </p:nvCxnSpPr>
        <p:spPr>
          <a:xfrm>
            <a:off x="2838398" y="2564770"/>
            <a:ext cx="0" cy="22621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239DBF4-6F54-4EDD-D997-0A15D87B5C48}"/>
              </a:ext>
            </a:extLst>
          </p:cNvPr>
          <p:cNvCxnSpPr>
            <a:cxnSpLocks/>
            <a:stCxn id="6" idx="0"/>
            <a:endCxn id="3" idx="2"/>
          </p:cNvCxnSpPr>
          <p:nvPr/>
        </p:nvCxnSpPr>
        <p:spPr>
          <a:xfrm flipV="1">
            <a:off x="2838398" y="4470794"/>
            <a:ext cx="0" cy="22621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30E3802-93A8-BEAC-D80D-848C05FE0C1C}"/>
              </a:ext>
            </a:extLst>
          </p:cNvPr>
          <p:cNvSpPr txBox="1"/>
          <p:nvPr/>
        </p:nvSpPr>
        <p:spPr>
          <a:xfrm>
            <a:off x="11062964" y="6595564"/>
            <a:ext cx="160473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Sharifiyan</a:t>
            </a:r>
            <a:r>
              <a:rPr lang="cs-CZ" sz="9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28413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5A82A705-FB91-9C59-46DC-6611D18D621E}"/>
              </a:ext>
            </a:extLst>
          </p:cNvPr>
          <p:cNvSpPr/>
          <p:nvPr/>
        </p:nvSpPr>
        <p:spPr>
          <a:xfrm>
            <a:off x="837981" y="2272067"/>
            <a:ext cx="4282129" cy="6168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999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Reakce síranů SO</a:t>
            </a:r>
            <a:r>
              <a:rPr lang="cs-CZ" sz="1999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cs-CZ" sz="1999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(oxidace) a organické hmoty (redukce) → S.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3640681C-3595-304A-F665-1C42490703C7}"/>
              </a:ext>
            </a:extLst>
          </p:cNvPr>
          <p:cNvSpPr/>
          <p:nvPr/>
        </p:nvSpPr>
        <p:spPr>
          <a:xfrm>
            <a:off x="837981" y="3149320"/>
            <a:ext cx="4282129" cy="6168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999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Pomalý proces probíhající při nízkých teplotách (60-250 °C).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9FE11A35-EB27-6BD8-82CA-78539CFE3CB9}"/>
              </a:ext>
            </a:extLst>
          </p:cNvPr>
          <p:cNvSpPr/>
          <p:nvPr/>
        </p:nvSpPr>
        <p:spPr>
          <a:xfrm>
            <a:off x="837981" y="3983593"/>
            <a:ext cx="4282129" cy="9804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999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MVT (Mississippi Valley Type)</a:t>
            </a:r>
            <a:endParaRPr lang="cs-CZ" sz="1799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l-PL" sz="1999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SEDEX (Sedimentary Exhalative)</a:t>
            </a:r>
            <a:endParaRPr lang="cs-CZ" sz="1799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l-PL" sz="1999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Kupferschiefer</a:t>
            </a:r>
            <a:endParaRPr lang="cs-CZ" sz="1799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A243FE41-32C8-645D-24AF-1E49BFE9556C}"/>
              </a:ext>
            </a:extLst>
          </p:cNvPr>
          <p:cNvSpPr/>
          <p:nvPr/>
        </p:nvSpPr>
        <p:spPr>
          <a:xfrm>
            <a:off x="837981" y="5181402"/>
            <a:ext cx="4282129" cy="3958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999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Pb, Zn, Ag, Cu, Co, U, V</a:t>
            </a:r>
            <a:endParaRPr lang="pl-PL" sz="1999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DD77505-2367-235D-C9A2-F35C673E8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56" y="1716534"/>
            <a:ext cx="6640368" cy="409933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BDC3652-BEB1-BEC8-C33C-D4E2F672AC78}"/>
              </a:ext>
            </a:extLst>
          </p:cNvPr>
          <p:cNvSpPr txBox="1"/>
          <p:nvPr/>
        </p:nvSpPr>
        <p:spPr>
          <a:xfrm>
            <a:off x="10731880" y="5815872"/>
            <a:ext cx="1604735" cy="261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Magalhães</a:t>
            </a:r>
            <a:r>
              <a:rPr lang="cs-CZ" sz="11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al., 2021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A5B0B823-F865-F380-30B0-F65AC9A1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-227891"/>
            <a:ext cx="9893898" cy="1325218"/>
          </a:xfrm>
        </p:spPr>
        <p:txBody>
          <a:bodyPr rtlCol="0">
            <a:normAutofit/>
          </a:bodyPr>
          <a:lstStyle/>
          <a:p>
            <a:pPr rtl="0"/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Teletermální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hydrotermální ložiska</a:t>
            </a:r>
            <a:endParaRPr lang="cs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9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260648"/>
            <a:ext cx="10512862" cy="1325218"/>
          </a:xfrm>
        </p:spPr>
        <p:txBody>
          <a:bodyPr>
            <a:noAutofit/>
          </a:bodyPr>
          <a:lstStyle/>
          <a:p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teletermální-sedimentární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ložiska - přehled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D5BEFE8-8024-4078-CF72-08209CB9BB2B}"/>
              </a:ext>
            </a:extLst>
          </p:cNvPr>
          <p:cNvSpPr/>
          <p:nvPr/>
        </p:nvSpPr>
        <p:spPr>
          <a:xfrm>
            <a:off x="986846" y="2477132"/>
            <a:ext cx="1716179" cy="439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cs-CZ" sz="1799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-Zn RUDY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79475547-652E-B4CA-B78C-535560040473}"/>
              </a:ext>
            </a:extLst>
          </p:cNvPr>
          <p:cNvSpPr/>
          <p:nvPr/>
        </p:nvSpPr>
        <p:spPr>
          <a:xfrm>
            <a:off x="986846" y="3876866"/>
            <a:ext cx="1716179" cy="43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1799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-Co RUDY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47B7F2D3-EBF9-F822-BB34-53C036A4B08C}"/>
              </a:ext>
            </a:extLst>
          </p:cNvPr>
          <p:cNvSpPr/>
          <p:nvPr/>
        </p:nvSpPr>
        <p:spPr>
          <a:xfrm>
            <a:off x="986846" y="5307513"/>
            <a:ext cx="1716179" cy="43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Hg-Sb</a:t>
            </a:r>
            <a:r>
              <a:rPr lang="cs-CZ" sz="1799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RUDY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27AC88A7-B789-FB38-D45E-03C06C318134}"/>
              </a:ext>
            </a:extLst>
          </p:cNvPr>
          <p:cNvSpPr/>
          <p:nvPr/>
        </p:nvSpPr>
        <p:spPr>
          <a:xfrm>
            <a:off x="3242311" y="2762939"/>
            <a:ext cx="936104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SEDEX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930DEB65-E6F3-4214-181C-09E13AE9D5FD}"/>
              </a:ext>
            </a:extLst>
          </p:cNvPr>
          <p:cNvSpPr/>
          <p:nvPr/>
        </p:nvSpPr>
        <p:spPr>
          <a:xfrm>
            <a:off x="3013686" y="3920404"/>
            <a:ext cx="1069506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pískovce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5766FA2F-6361-BFAB-74FF-F4833FBB1F6A}"/>
              </a:ext>
            </a:extLst>
          </p:cNvPr>
          <p:cNvSpPr/>
          <p:nvPr/>
        </p:nvSpPr>
        <p:spPr>
          <a:xfrm>
            <a:off x="3013687" y="5347217"/>
            <a:ext cx="1716180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jílovce, pískovce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30637805-D8A4-CC1E-0D03-6F30423C0CE2}"/>
              </a:ext>
            </a:extLst>
          </p:cNvPr>
          <p:cNvSpPr/>
          <p:nvPr/>
        </p:nvSpPr>
        <p:spPr>
          <a:xfrm>
            <a:off x="4358182" y="2758954"/>
            <a:ext cx="1200613" cy="363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břidlice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E9FA472B-B5BE-2A45-6C9A-5493659EC21D}"/>
              </a:ext>
            </a:extLst>
          </p:cNvPr>
          <p:cNvSpPr/>
          <p:nvPr/>
        </p:nvSpPr>
        <p:spPr>
          <a:xfrm>
            <a:off x="4393853" y="3920404"/>
            <a:ext cx="1508414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čočky, vrstvy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859A9F00-4A09-C7A3-869E-D5667A3356AE}"/>
              </a:ext>
            </a:extLst>
          </p:cNvPr>
          <p:cNvSpPr/>
          <p:nvPr/>
        </p:nvSpPr>
        <p:spPr>
          <a:xfrm>
            <a:off x="5040529" y="5343231"/>
            <a:ext cx="1778965" cy="3638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čočky, žilníky-žíly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13AB539-CCF3-E1BA-8B04-335D97F76A78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2703025" y="2696787"/>
            <a:ext cx="539286" cy="246105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FDA46422-8B59-8682-972C-C35033A43ACC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2703025" y="4096466"/>
            <a:ext cx="310661" cy="393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CBC880FC-E03B-286A-BAD0-4C1BC7058D0D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2703025" y="5527113"/>
            <a:ext cx="310662" cy="57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DAE0AB89-EC83-711C-8E78-307E37FF40CC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4178415" y="2940900"/>
            <a:ext cx="179767" cy="199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4920544A-A16F-7C61-ECFD-DB6CDB44192D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4083192" y="4100404"/>
            <a:ext cx="31066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859A3E43-A9C9-E772-FAD3-4C13BBE1E143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 flipV="1">
            <a:off x="4729867" y="5525177"/>
            <a:ext cx="310662" cy="199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1316D118-2267-30A0-6F35-CF4468F8A531}"/>
              </a:ext>
            </a:extLst>
          </p:cNvPr>
          <p:cNvSpPr/>
          <p:nvPr/>
        </p:nvSpPr>
        <p:spPr>
          <a:xfrm>
            <a:off x="3242311" y="2208849"/>
            <a:ext cx="936104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MVT</a:t>
            </a:r>
          </a:p>
        </p:txBody>
      </p: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3D05DC17-6EF8-D2BC-FE9C-DF787C945154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2726242" y="2388802"/>
            <a:ext cx="516069" cy="308156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bdélník: se zakulacenými rohy 44">
            <a:extLst>
              <a:ext uri="{FF2B5EF4-FFF2-40B4-BE49-F238E27FC236}">
                <a16:creationId xmlns:a16="http://schemas.microsoft.com/office/drawing/2014/main" id="{3D83CC0A-E37F-73EF-CCC3-BB89D8EEAB5A}"/>
              </a:ext>
            </a:extLst>
          </p:cNvPr>
          <p:cNvSpPr/>
          <p:nvPr/>
        </p:nvSpPr>
        <p:spPr>
          <a:xfrm>
            <a:off x="4354709" y="2206855"/>
            <a:ext cx="1200613" cy="363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vápence</a:t>
            </a:r>
          </a:p>
        </p:txBody>
      </p: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5B9066E3-C055-B142-B60A-A3350C7B8055}"/>
              </a:ext>
            </a:extLst>
          </p:cNvPr>
          <p:cNvCxnSpPr>
            <a:cxnSpLocks/>
            <a:stCxn id="31" idx="3"/>
            <a:endCxn id="45" idx="1"/>
          </p:cNvCxnSpPr>
          <p:nvPr/>
        </p:nvCxnSpPr>
        <p:spPr>
          <a:xfrm flipV="1">
            <a:off x="4178415" y="2388801"/>
            <a:ext cx="176294" cy="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bdélník: se zakulacenými rohy 77">
            <a:extLst>
              <a:ext uri="{FF2B5EF4-FFF2-40B4-BE49-F238E27FC236}">
                <a16:creationId xmlns:a16="http://schemas.microsoft.com/office/drawing/2014/main" id="{EBB06404-DA78-5067-33C0-9468B2A29684}"/>
              </a:ext>
            </a:extLst>
          </p:cNvPr>
          <p:cNvSpPr/>
          <p:nvPr/>
        </p:nvSpPr>
        <p:spPr>
          <a:xfrm>
            <a:off x="5866596" y="2758954"/>
            <a:ext cx="1408162" cy="363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strata-bound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79" name="Přímá spojnice 78">
            <a:extLst>
              <a:ext uri="{FF2B5EF4-FFF2-40B4-BE49-F238E27FC236}">
                <a16:creationId xmlns:a16="http://schemas.microsoft.com/office/drawing/2014/main" id="{B91F6F1D-3303-513E-20EC-5B0EBC6552DC}"/>
              </a:ext>
            </a:extLst>
          </p:cNvPr>
          <p:cNvCxnSpPr>
            <a:cxnSpLocks/>
            <a:stCxn id="12" idx="3"/>
            <a:endCxn id="78" idx="1"/>
          </p:cNvCxnSpPr>
          <p:nvPr/>
        </p:nvCxnSpPr>
        <p:spPr>
          <a:xfrm>
            <a:off x="5558795" y="2940900"/>
            <a:ext cx="30780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bdélník: se zakulacenými rohy 81">
            <a:extLst>
              <a:ext uri="{FF2B5EF4-FFF2-40B4-BE49-F238E27FC236}">
                <a16:creationId xmlns:a16="http://schemas.microsoft.com/office/drawing/2014/main" id="{5A9741B5-2498-5FEB-AA74-AD8F5742D77F}"/>
              </a:ext>
            </a:extLst>
          </p:cNvPr>
          <p:cNvSpPr/>
          <p:nvPr/>
        </p:nvSpPr>
        <p:spPr>
          <a:xfrm>
            <a:off x="5863123" y="2206855"/>
            <a:ext cx="1200613" cy="363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čočky</a:t>
            </a:r>
          </a:p>
        </p:txBody>
      </p:sp>
      <p:cxnSp>
        <p:nvCxnSpPr>
          <p:cNvPr id="83" name="Přímá spojnice 82">
            <a:extLst>
              <a:ext uri="{FF2B5EF4-FFF2-40B4-BE49-F238E27FC236}">
                <a16:creationId xmlns:a16="http://schemas.microsoft.com/office/drawing/2014/main" id="{3B907B6C-9C1F-4FCA-9F27-2F0E0CDF59AC}"/>
              </a:ext>
            </a:extLst>
          </p:cNvPr>
          <p:cNvCxnSpPr>
            <a:cxnSpLocks/>
            <a:stCxn id="45" idx="3"/>
            <a:endCxn id="82" idx="1"/>
          </p:cNvCxnSpPr>
          <p:nvPr/>
        </p:nvCxnSpPr>
        <p:spPr>
          <a:xfrm>
            <a:off x="5555322" y="2388801"/>
            <a:ext cx="30780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bdélník: se zakulacenými rohy 98">
            <a:extLst>
              <a:ext uri="{FF2B5EF4-FFF2-40B4-BE49-F238E27FC236}">
                <a16:creationId xmlns:a16="http://schemas.microsoft.com/office/drawing/2014/main" id="{23D04D54-B7FA-034E-5123-F22B116D9704}"/>
              </a:ext>
            </a:extLst>
          </p:cNvPr>
          <p:cNvSpPr/>
          <p:nvPr/>
        </p:nvSpPr>
        <p:spPr>
          <a:xfrm>
            <a:off x="7371537" y="2204864"/>
            <a:ext cx="3264381" cy="363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Pine Point,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Silvermines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Tri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State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00" name="Přímá spojnice 99">
            <a:extLst>
              <a:ext uri="{FF2B5EF4-FFF2-40B4-BE49-F238E27FC236}">
                <a16:creationId xmlns:a16="http://schemas.microsoft.com/office/drawing/2014/main" id="{89BBBB73-CE77-79A0-13F6-9CC8EFC4848F}"/>
              </a:ext>
            </a:extLst>
          </p:cNvPr>
          <p:cNvCxnSpPr>
            <a:cxnSpLocks/>
            <a:stCxn id="82" idx="3"/>
            <a:endCxn id="99" idx="1"/>
          </p:cNvCxnSpPr>
          <p:nvPr/>
        </p:nvCxnSpPr>
        <p:spPr>
          <a:xfrm flipV="1">
            <a:off x="7063736" y="2386810"/>
            <a:ext cx="307801" cy="199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bdélník: se zakulacenými rohy 103">
            <a:extLst>
              <a:ext uri="{FF2B5EF4-FFF2-40B4-BE49-F238E27FC236}">
                <a16:creationId xmlns:a16="http://schemas.microsoft.com/office/drawing/2014/main" id="{2B1CCBD1-397D-D448-6F38-D3658652C253}"/>
              </a:ext>
            </a:extLst>
          </p:cNvPr>
          <p:cNvSpPr/>
          <p:nvPr/>
        </p:nvSpPr>
        <p:spPr>
          <a:xfrm>
            <a:off x="7582559" y="2758954"/>
            <a:ext cx="3264381" cy="363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Dog,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Broken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Hill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Silvermines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05" name="Přímá spojnice 104">
            <a:extLst>
              <a:ext uri="{FF2B5EF4-FFF2-40B4-BE49-F238E27FC236}">
                <a16:creationId xmlns:a16="http://schemas.microsoft.com/office/drawing/2014/main" id="{C7AC28BC-E0CB-59B7-2F8E-707E15622871}"/>
              </a:ext>
            </a:extLst>
          </p:cNvPr>
          <p:cNvCxnSpPr>
            <a:cxnSpLocks/>
            <a:stCxn id="78" idx="3"/>
            <a:endCxn id="104" idx="1"/>
          </p:cNvCxnSpPr>
          <p:nvPr/>
        </p:nvCxnSpPr>
        <p:spPr>
          <a:xfrm>
            <a:off x="7274758" y="2940900"/>
            <a:ext cx="30780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bdélník: se zakulacenými rohy 108">
            <a:extLst>
              <a:ext uri="{FF2B5EF4-FFF2-40B4-BE49-F238E27FC236}">
                <a16:creationId xmlns:a16="http://schemas.microsoft.com/office/drawing/2014/main" id="{96ABBAFF-DAEE-EBAB-6E88-15532DC7D059}"/>
              </a:ext>
            </a:extLst>
          </p:cNvPr>
          <p:cNvSpPr/>
          <p:nvPr/>
        </p:nvSpPr>
        <p:spPr>
          <a:xfrm>
            <a:off x="6208513" y="3918412"/>
            <a:ext cx="2966626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Mansfeld, Lubin,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Copper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Belt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0" name="Přímá spojnice 109">
            <a:extLst>
              <a:ext uri="{FF2B5EF4-FFF2-40B4-BE49-F238E27FC236}">
                <a16:creationId xmlns:a16="http://schemas.microsoft.com/office/drawing/2014/main" id="{C4619A6D-106B-11C6-23F1-84BF9FD79EAD}"/>
              </a:ext>
            </a:extLst>
          </p:cNvPr>
          <p:cNvCxnSpPr>
            <a:cxnSpLocks/>
            <a:stCxn id="13" idx="3"/>
            <a:endCxn id="109" idx="1"/>
          </p:cNvCxnSpPr>
          <p:nvPr/>
        </p:nvCxnSpPr>
        <p:spPr>
          <a:xfrm flipV="1">
            <a:off x="5902267" y="4098412"/>
            <a:ext cx="306246" cy="199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bdélník: se zakulacenými rohy 113">
            <a:extLst>
              <a:ext uri="{FF2B5EF4-FFF2-40B4-BE49-F238E27FC236}">
                <a16:creationId xmlns:a16="http://schemas.microsoft.com/office/drawing/2014/main" id="{9DD1FB04-8952-3FA1-732A-006DB14556E4}"/>
              </a:ext>
            </a:extLst>
          </p:cNvPr>
          <p:cNvSpPr/>
          <p:nvPr/>
        </p:nvSpPr>
        <p:spPr>
          <a:xfrm>
            <a:off x="7130156" y="5343232"/>
            <a:ext cx="2662901" cy="363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Almaden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Idrija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Nikitovka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5" name="Přímá spojnice 114">
            <a:extLst>
              <a:ext uri="{FF2B5EF4-FFF2-40B4-BE49-F238E27FC236}">
                <a16:creationId xmlns:a16="http://schemas.microsoft.com/office/drawing/2014/main" id="{FD58A433-A6DC-D981-502E-97CAD00BC8E8}"/>
              </a:ext>
            </a:extLst>
          </p:cNvPr>
          <p:cNvCxnSpPr>
            <a:cxnSpLocks/>
            <a:stCxn id="14" idx="3"/>
            <a:endCxn id="114" idx="1"/>
          </p:cNvCxnSpPr>
          <p:nvPr/>
        </p:nvCxnSpPr>
        <p:spPr>
          <a:xfrm>
            <a:off x="6819494" y="5525177"/>
            <a:ext cx="310662" cy="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90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8034865-0B7B-B7C8-E728-4067A55A38E4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4603" y="2057400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Hydrotermální ložiska</a:t>
            </a:r>
          </a:p>
        </p:txBody>
      </p:sp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260648"/>
            <a:ext cx="10512862" cy="1325218"/>
          </a:xfrm>
        </p:spPr>
        <p:txBody>
          <a:bodyPr>
            <a:noAutofit/>
          </a:bodyPr>
          <a:lstStyle/>
          <a:p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MVT ložiska (Mississippi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valley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type)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37F714E3-E028-B65F-7DA8-73ABB7D45E96}"/>
              </a:ext>
            </a:extLst>
          </p:cNvPr>
          <p:cNvSpPr/>
          <p:nvPr/>
        </p:nvSpPr>
        <p:spPr>
          <a:xfrm>
            <a:off x="1031668" y="2616993"/>
            <a:ext cx="428324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epigenetická →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stratidependentní</a:t>
            </a:r>
            <a:endParaRPr lang="cs-CZ" sz="2000" b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A468FC0-7DE1-327F-239A-84F4DD0D0811}"/>
              </a:ext>
            </a:extLst>
          </p:cNvPr>
          <p:cNvSpPr/>
          <p:nvPr/>
        </p:nvSpPr>
        <p:spPr>
          <a:xfrm>
            <a:off x="1031668" y="3230854"/>
            <a:ext cx="4283244" cy="6346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vázán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na masivní karbonátové horniny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dolomity, vápence, vzácně pískovce</a:t>
            </a:r>
            <a:endParaRPr lang="pt-BR" sz="2000" b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EB41A603-3B0A-8717-C9DA-BB78C962A57A}"/>
              </a:ext>
            </a:extLst>
          </p:cNvPr>
          <p:cNvSpPr/>
          <p:nvPr/>
        </p:nvSpPr>
        <p:spPr>
          <a:xfrm>
            <a:off x="1048529" y="4697212"/>
            <a:ext cx="4283244" cy="9562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mělká sedimentace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těsně pod povrchem</a:t>
            </a:r>
            <a:r>
              <a:rPr lang="cs-CZ" sz="2000" b="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v mořských pánvích blízko rovníku (do 2 km)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3483ECAB-B984-A28C-1DC8-12D3F3DA4C03}"/>
              </a:ext>
            </a:extLst>
          </p:cNvPr>
          <p:cNvSpPr/>
          <p:nvPr/>
        </p:nvSpPr>
        <p:spPr>
          <a:xfrm>
            <a:off x="1048529" y="4083350"/>
            <a:ext cx="4283244" cy="3960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devon-perm a křída-paleogén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DFAFD741-FE94-37F2-4C50-D36DE7F012B3}"/>
              </a:ext>
            </a:extLst>
          </p:cNvPr>
          <p:cNvSpPr/>
          <p:nvPr/>
        </p:nvSpPr>
        <p:spPr>
          <a:xfrm>
            <a:off x="8838269" y="2276872"/>
            <a:ext cx="2318888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čočky,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space-filling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5C3DBFCA-7BB5-FDC3-B06C-E4A45DD4511E}"/>
              </a:ext>
            </a:extLst>
          </p:cNvPr>
          <p:cNvSpPr/>
          <p:nvPr/>
        </p:nvSpPr>
        <p:spPr>
          <a:xfrm>
            <a:off x="8296473" y="2968982"/>
            <a:ext cx="2734084" cy="6970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páskovaná,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brekciovitá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replacement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96964F75-3C17-8485-92F9-D2CC866AA190}"/>
              </a:ext>
            </a:extLst>
          </p:cNvPr>
          <p:cNvSpPr/>
          <p:nvPr/>
        </p:nvSpPr>
        <p:spPr>
          <a:xfrm>
            <a:off x="8609755" y="4792650"/>
            <a:ext cx="2420802" cy="1325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Hornoslezská pánev</a:t>
            </a:r>
          </a:p>
          <a:p>
            <a:pPr algn="ctr"/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Pine Point (CA)</a:t>
            </a:r>
          </a:p>
          <a:p>
            <a:pPr algn="ctr"/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Silvermines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(IE)</a:t>
            </a:r>
          </a:p>
          <a:p>
            <a:pPr algn="ctr"/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Tri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State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(USA)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FA27EA82-4123-13FA-BA72-490A274CF93B}"/>
              </a:ext>
            </a:extLst>
          </p:cNvPr>
          <p:cNvSpPr/>
          <p:nvPr/>
        </p:nvSpPr>
        <p:spPr>
          <a:xfrm>
            <a:off x="6279139" y="3116366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7AB6A56C-5207-3554-8E6A-92644611C0D1}"/>
              </a:ext>
            </a:extLst>
          </p:cNvPr>
          <p:cNvSpPr/>
          <p:nvPr/>
        </p:nvSpPr>
        <p:spPr>
          <a:xfrm>
            <a:off x="6263217" y="2276872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07116DE-E714-67A7-D760-83F3678D7448}"/>
              </a:ext>
            </a:extLst>
          </p:cNvPr>
          <p:cNvCxnSpPr>
            <a:cxnSpLocks/>
          </p:cNvCxnSpPr>
          <p:nvPr/>
        </p:nvCxnSpPr>
        <p:spPr>
          <a:xfrm flipV="1">
            <a:off x="5789064" y="1917445"/>
            <a:ext cx="0" cy="410741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4261C6AB-4674-DDF4-34BF-C2CFCF970060}"/>
              </a:ext>
            </a:extLst>
          </p:cNvPr>
          <p:cNvSpPr/>
          <p:nvPr/>
        </p:nvSpPr>
        <p:spPr>
          <a:xfrm>
            <a:off x="6279138" y="5257432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</a:t>
            </a: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FEF1BF55-13F0-C52E-FC08-137C8FF3F131}"/>
              </a:ext>
            </a:extLst>
          </p:cNvPr>
          <p:cNvCxnSpPr>
            <a:cxnSpLocks/>
            <a:stCxn id="19" idx="3"/>
            <a:endCxn id="15" idx="1"/>
          </p:cNvCxnSpPr>
          <p:nvPr/>
        </p:nvCxnSpPr>
        <p:spPr>
          <a:xfrm>
            <a:off x="8461383" y="2474872"/>
            <a:ext cx="376886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682D6487-EC1D-B701-4335-3BD4B4182FF8}"/>
              </a:ext>
            </a:extLst>
          </p:cNvPr>
          <p:cNvCxnSpPr>
            <a:cxnSpLocks/>
            <a:stCxn id="18" idx="3"/>
            <a:endCxn id="16" idx="1"/>
          </p:cNvCxnSpPr>
          <p:nvPr/>
        </p:nvCxnSpPr>
        <p:spPr>
          <a:xfrm>
            <a:off x="7839182" y="3314366"/>
            <a:ext cx="457291" cy="313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D8A71A0F-6AA1-8FFD-A92A-6A0B4F78B276}"/>
              </a:ext>
            </a:extLst>
          </p:cNvPr>
          <p:cNvCxnSpPr>
            <a:cxnSpLocks/>
            <a:stCxn id="21" idx="3"/>
            <a:endCxn id="17" idx="1"/>
          </p:cNvCxnSpPr>
          <p:nvPr/>
        </p:nvCxnSpPr>
        <p:spPr>
          <a:xfrm>
            <a:off x="7839181" y="5455432"/>
            <a:ext cx="770574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D29B6222-902D-D0FA-13EE-CE4388940311}"/>
              </a:ext>
            </a:extLst>
          </p:cNvPr>
          <p:cNvSpPr/>
          <p:nvPr/>
        </p:nvSpPr>
        <p:spPr>
          <a:xfrm>
            <a:off x="8296473" y="3999825"/>
            <a:ext cx="2739962" cy="3959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teletermální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(75-150 °C</a:t>
            </a:r>
            <a:r>
              <a:rPr lang="cs-CZ" sz="20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3F398505-65A3-1F51-4D67-FBA8A34A78BF}"/>
              </a:ext>
            </a:extLst>
          </p:cNvPr>
          <p:cNvSpPr/>
          <p:nvPr/>
        </p:nvSpPr>
        <p:spPr>
          <a:xfrm>
            <a:off x="6279139" y="3984719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</a:t>
            </a:r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9CFCFB37-18FB-C0A6-01A6-D303B5586102}"/>
              </a:ext>
            </a:extLst>
          </p:cNvPr>
          <p:cNvCxnSpPr>
            <a:cxnSpLocks/>
            <a:stCxn id="33" idx="3"/>
            <a:endCxn id="32" idx="1"/>
          </p:cNvCxnSpPr>
          <p:nvPr/>
        </p:nvCxnSpPr>
        <p:spPr>
          <a:xfrm>
            <a:off x="7839182" y="4196064"/>
            <a:ext cx="457291" cy="176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délník: se zakulacenými rohy 45">
            <a:extLst>
              <a:ext uri="{FF2B5EF4-FFF2-40B4-BE49-F238E27FC236}">
                <a16:creationId xmlns:a16="http://schemas.microsoft.com/office/drawing/2014/main" id="{E0B31352-C82B-5AB3-7264-F6469007E123}"/>
              </a:ext>
            </a:extLst>
          </p:cNvPr>
          <p:cNvSpPr/>
          <p:nvPr/>
        </p:nvSpPr>
        <p:spPr>
          <a:xfrm>
            <a:off x="2761826" y="1535369"/>
            <a:ext cx="822928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Zn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260648"/>
            <a:ext cx="10512862" cy="1325218"/>
          </a:xfrm>
        </p:spPr>
        <p:txBody>
          <a:bodyPr>
            <a:noAutofit/>
          </a:bodyPr>
          <a:lstStyle/>
          <a:p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MVT ložiska (Mississippi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valley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type)</a:t>
            </a:r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4516EC26-E6D0-0E52-3E3C-4A4ECEB18DFF}"/>
              </a:ext>
            </a:extLst>
          </p:cNvPr>
          <p:cNvSpPr/>
          <p:nvPr/>
        </p:nvSpPr>
        <p:spPr>
          <a:xfrm>
            <a:off x="1485900" y="3380708"/>
            <a:ext cx="3001135" cy="6106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MVT ložiska tvoří </a:t>
            </a:r>
            <a:r>
              <a:rPr lang="pl-PL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25 % </a:t>
            </a:r>
            <a:r>
              <a:rPr lang="pl-PL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světové těžby Zn+Pb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A4782C82-440B-08CA-8D99-C82AE624A9E1}"/>
              </a:ext>
            </a:extLst>
          </p:cNvPr>
          <p:cNvSpPr/>
          <p:nvPr/>
        </p:nvSpPr>
        <p:spPr>
          <a:xfrm>
            <a:off x="1485900" y="4198154"/>
            <a:ext cx="3001135" cy="6106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časté zlomy, poruchy, brekcie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96A5408C-2CB1-4CCB-E8C8-1363EC428FE5}"/>
              </a:ext>
            </a:extLst>
          </p:cNvPr>
          <p:cNvSpPr/>
          <p:nvPr/>
        </p:nvSpPr>
        <p:spPr>
          <a:xfrm>
            <a:off x="1485900" y="2563262"/>
            <a:ext cx="3001135" cy="6106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obsah užitkové složky ca.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10-15 hm. %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Zn+Pb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4A3690B9-0D04-9A62-9A5A-41379B2BDFD2}"/>
              </a:ext>
            </a:extLst>
          </p:cNvPr>
          <p:cNvSpPr/>
          <p:nvPr/>
        </p:nvSpPr>
        <p:spPr>
          <a:xfrm>
            <a:off x="8321723" y="2359570"/>
            <a:ext cx="3101281" cy="736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kern="1200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sfalerit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cs-CZ" sz="1800" b="1" i="0" u="none" strike="noStrike" kern="1200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galenit</a:t>
            </a:r>
            <a:r>
              <a:rPr lang="cs-CZ" sz="1800" b="1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8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markazit, pyrit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8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chalkopyrit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8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arzenopyrit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681519D1-022A-C4BA-E642-ECBAB2A3B04C}"/>
              </a:ext>
            </a:extLst>
          </p:cNvPr>
          <p:cNvSpPr/>
          <p:nvPr/>
        </p:nvSpPr>
        <p:spPr>
          <a:xfrm>
            <a:off x="5585419" y="2529870"/>
            <a:ext cx="2176817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RUDNÍ MINERÁLY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F7FB9FCB-3E45-3244-8718-F4C72D465F49}"/>
              </a:ext>
            </a:extLst>
          </p:cNvPr>
          <p:cNvCxnSpPr>
            <a:cxnSpLocks/>
            <a:stCxn id="13" idx="3"/>
            <a:endCxn id="12" idx="1"/>
          </p:cNvCxnSpPr>
          <p:nvPr/>
        </p:nvCxnSpPr>
        <p:spPr>
          <a:xfrm>
            <a:off x="7762236" y="2727870"/>
            <a:ext cx="55948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A54835D5-71F7-D430-5902-FF47E52B6062}"/>
              </a:ext>
            </a:extLst>
          </p:cNvPr>
          <p:cNvSpPr/>
          <p:nvPr/>
        </p:nvSpPr>
        <p:spPr>
          <a:xfrm>
            <a:off x="8321723" y="3503368"/>
            <a:ext cx="3101281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baryt+fluorit</a:t>
            </a:r>
            <a:r>
              <a:rPr lang="cs-CZ" sz="1800" b="1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8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kalci</a:t>
            </a:r>
            <a:r>
              <a:rPr lang="cs-CZ" sz="18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8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dolomit</a:t>
            </a:r>
            <a:endParaRPr lang="cs-CZ" sz="1800" b="0" i="0" u="none" strike="noStrike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C01AB5C7-977A-A011-0136-F0809126A1D1}"/>
              </a:ext>
            </a:extLst>
          </p:cNvPr>
          <p:cNvSpPr/>
          <p:nvPr/>
        </p:nvSpPr>
        <p:spPr>
          <a:xfrm>
            <a:off x="5585419" y="3503368"/>
            <a:ext cx="234017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NERUDNÍ MINERÁLY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0635C4D-2B26-2232-9267-78D2A590EB8A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7925593" y="3701368"/>
            <a:ext cx="39613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66C7779D-1524-3B9B-FE5A-1D43097091B4}"/>
              </a:ext>
            </a:extLst>
          </p:cNvPr>
          <p:cNvSpPr/>
          <p:nvPr/>
        </p:nvSpPr>
        <p:spPr>
          <a:xfrm>
            <a:off x="8321723" y="4475208"/>
            <a:ext cx="3101281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sv-SE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sv-SE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</a:t>
            </a:r>
            <a:r>
              <a:rPr lang="sv-SE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Ga, </a:t>
            </a:r>
            <a:r>
              <a:rPr lang="sv-SE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Cd</a:t>
            </a:r>
            <a:r>
              <a:rPr lang="sv-SE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sv-SE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endParaRPr lang="pl-PL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CA887B28-C448-AB87-2549-BB4E6E57325A}"/>
              </a:ext>
            </a:extLst>
          </p:cNvPr>
          <p:cNvSpPr/>
          <p:nvPr/>
        </p:nvSpPr>
        <p:spPr>
          <a:xfrm>
            <a:off x="5585419" y="4475208"/>
            <a:ext cx="234017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BY-PRODUCTS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7831806E-6526-503E-9169-091358CA3F6F}"/>
              </a:ext>
            </a:extLst>
          </p:cNvPr>
          <p:cNvCxnSpPr>
            <a:cxnSpLocks/>
            <a:stCxn id="26" idx="3"/>
            <a:endCxn id="25" idx="1"/>
          </p:cNvCxnSpPr>
          <p:nvPr/>
        </p:nvCxnSpPr>
        <p:spPr>
          <a:xfrm>
            <a:off x="7925593" y="4673208"/>
            <a:ext cx="39613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9C740635-3C79-1E54-383D-B1520636A53F}"/>
              </a:ext>
            </a:extLst>
          </p:cNvPr>
          <p:cNvCxnSpPr>
            <a:cxnSpLocks/>
          </p:cNvCxnSpPr>
          <p:nvPr/>
        </p:nvCxnSpPr>
        <p:spPr>
          <a:xfrm flipV="1">
            <a:off x="5068984" y="2204864"/>
            <a:ext cx="0" cy="3024336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3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SEDEX ložiska (Sedimentary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exhalative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D491B3C1-BBC6-A767-4D5F-A5A3F7DB9B36}"/>
              </a:ext>
            </a:extLst>
          </p:cNvPr>
          <p:cNvSpPr/>
          <p:nvPr/>
        </p:nvSpPr>
        <p:spPr>
          <a:xfrm>
            <a:off x="2928026" y="1340768"/>
            <a:ext cx="822928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-Zn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6C4D838-21D7-D377-8D81-A8C6B5107BC7}"/>
              </a:ext>
            </a:extLst>
          </p:cNvPr>
          <p:cNvSpPr/>
          <p:nvPr/>
        </p:nvSpPr>
        <p:spPr>
          <a:xfrm>
            <a:off x="1269877" y="2348880"/>
            <a:ext cx="428324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syngenetická →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stratiformní</a:t>
            </a:r>
            <a:endParaRPr lang="cs-CZ" sz="2000" b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1FEC51C-22AC-E903-B24F-E300DC6B9082}"/>
              </a:ext>
            </a:extLst>
          </p:cNvPr>
          <p:cNvSpPr/>
          <p:nvPr/>
        </p:nvSpPr>
        <p:spPr>
          <a:xfrm>
            <a:off x="1269877" y="2933139"/>
            <a:ext cx="4283244" cy="10220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vázán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na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karbonátové břidlice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prachovce, vápence, příp. i tufity v sedimentárních pánvích</a:t>
            </a:r>
            <a:endParaRPr lang="pt-BR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ABD9D86-A5D7-A7D4-141C-5D9FB802DDFD}"/>
              </a:ext>
            </a:extLst>
          </p:cNvPr>
          <p:cNvSpPr/>
          <p:nvPr/>
        </p:nvSpPr>
        <p:spPr>
          <a:xfrm>
            <a:off x="1269877" y="4706661"/>
            <a:ext cx="4283244" cy="12974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mělká sedimentace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 mořském dně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důsledku dlouhodobé hydrotermální aktivity doprovázející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kontinentální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rifting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100 m – 2 km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D883E460-3B4F-F3BB-0127-6EC73077F791}"/>
              </a:ext>
            </a:extLst>
          </p:cNvPr>
          <p:cNvSpPr/>
          <p:nvPr/>
        </p:nvSpPr>
        <p:spPr>
          <a:xfrm>
            <a:off x="1269877" y="4125339"/>
            <a:ext cx="4283244" cy="3960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proterozoikum a mesozoikum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2050B69-8B6F-B3A7-2618-12E1BE3B70C5}"/>
              </a:ext>
            </a:extLst>
          </p:cNvPr>
          <p:cNvSpPr/>
          <p:nvPr/>
        </p:nvSpPr>
        <p:spPr>
          <a:xfrm>
            <a:off x="8910277" y="2132856"/>
            <a:ext cx="2296700" cy="6120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čočky, kupy, tabulární tělesa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96349EF7-77AD-BA63-1F51-59461D1F9CBB}"/>
              </a:ext>
            </a:extLst>
          </p:cNvPr>
          <p:cNvSpPr/>
          <p:nvPr/>
        </p:nvSpPr>
        <p:spPr>
          <a:xfrm>
            <a:off x="8368482" y="2968982"/>
            <a:ext cx="2734084" cy="6970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páskovaná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masivní,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brekcie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62288AB2-C7A3-F13B-A578-A45F0034ED30}"/>
              </a:ext>
            </a:extLst>
          </p:cNvPr>
          <p:cNvSpPr/>
          <p:nvPr/>
        </p:nvSpPr>
        <p:spPr>
          <a:xfrm>
            <a:off x="8254659" y="4792650"/>
            <a:ext cx="2952318" cy="1325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Dog (Aljaška)</a:t>
            </a:r>
          </a:p>
          <a:p>
            <a:pPr algn="ctr"/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Mt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Isa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Broken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Hill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(USA)</a:t>
            </a:r>
          </a:p>
          <a:p>
            <a:pPr algn="ctr"/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Sullivan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(CA)</a:t>
            </a:r>
          </a:p>
          <a:p>
            <a:pPr algn="ctr"/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Silvermines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(IE)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8F240437-E255-1B46-2148-300C1A86A45E}"/>
              </a:ext>
            </a:extLst>
          </p:cNvPr>
          <p:cNvSpPr/>
          <p:nvPr/>
        </p:nvSpPr>
        <p:spPr>
          <a:xfrm>
            <a:off x="6351148" y="3116366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FA20DD07-088F-DB63-E9A6-DEE3D3E5A67A}"/>
              </a:ext>
            </a:extLst>
          </p:cNvPr>
          <p:cNvSpPr/>
          <p:nvPr/>
        </p:nvSpPr>
        <p:spPr>
          <a:xfrm>
            <a:off x="6351147" y="2237806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1858B8A3-0D68-2C05-D8B4-E1B582DC1DDA}"/>
              </a:ext>
            </a:extLst>
          </p:cNvPr>
          <p:cNvCxnSpPr>
            <a:cxnSpLocks/>
          </p:cNvCxnSpPr>
          <p:nvPr/>
        </p:nvCxnSpPr>
        <p:spPr>
          <a:xfrm flipV="1">
            <a:off x="6022405" y="1915176"/>
            <a:ext cx="0" cy="4322136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E2505A90-6497-B472-818D-C4F9A42B9962}"/>
              </a:ext>
            </a:extLst>
          </p:cNvPr>
          <p:cNvSpPr/>
          <p:nvPr/>
        </p:nvSpPr>
        <p:spPr>
          <a:xfrm>
            <a:off x="6351147" y="5257432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F3A11B38-8943-06AE-AD12-5A7136917132}"/>
              </a:ext>
            </a:extLst>
          </p:cNvPr>
          <p:cNvCxnSpPr>
            <a:cxnSpLocks/>
            <a:stCxn id="18" idx="3"/>
            <a:endCxn id="14" idx="1"/>
          </p:cNvCxnSpPr>
          <p:nvPr/>
        </p:nvCxnSpPr>
        <p:spPr>
          <a:xfrm>
            <a:off x="8549313" y="2435806"/>
            <a:ext cx="360964" cy="306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8726201-8BEB-ABB6-23B0-7D71F6C5658F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>
            <a:off x="7911191" y="3314366"/>
            <a:ext cx="457291" cy="313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731D1E11-183B-93C0-B98F-89F2BBDCA513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>
            <a:off x="7911190" y="5455432"/>
            <a:ext cx="343469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5E6DC72F-2CBB-5AC4-F574-A0B4663ABA81}"/>
              </a:ext>
            </a:extLst>
          </p:cNvPr>
          <p:cNvSpPr/>
          <p:nvPr/>
        </p:nvSpPr>
        <p:spPr>
          <a:xfrm>
            <a:off x="8368481" y="3864026"/>
            <a:ext cx="2838499" cy="6663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teletermální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až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epitermální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(150-250 °C</a:t>
            </a:r>
            <a:r>
              <a:rPr lang="cs-CZ" sz="20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ACFF534B-3512-13E8-F08C-A0A8B6E4AC3C}"/>
              </a:ext>
            </a:extLst>
          </p:cNvPr>
          <p:cNvSpPr/>
          <p:nvPr/>
        </p:nvSpPr>
        <p:spPr>
          <a:xfrm>
            <a:off x="6351148" y="3984719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8858CA73-DB3A-F4A7-0242-26F6FA7F3F05}"/>
              </a:ext>
            </a:extLst>
          </p:cNvPr>
          <p:cNvCxnSpPr>
            <a:cxnSpLocks/>
            <a:stCxn id="25" idx="3"/>
            <a:endCxn id="24" idx="1"/>
          </p:cNvCxnSpPr>
          <p:nvPr/>
        </p:nvCxnSpPr>
        <p:spPr>
          <a:xfrm>
            <a:off x="7911191" y="4196064"/>
            <a:ext cx="457290" cy="115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9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77" y="-289002"/>
            <a:ext cx="10512862" cy="1325218"/>
          </a:xfrm>
        </p:spPr>
        <p:txBody>
          <a:bodyPr>
            <a:noAutofit/>
          </a:bodyPr>
          <a:lstStyle/>
          <a:p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SEDEX ložiska (Sedimentary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exhalative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1E6D514B-CD52-BDD4-86BA-6918B7BE1654}"/>
              </a:ext>
            </a:extLst>
          </p:cNvPr>
          <p:cNvSpPr/>
          <p:nvPr/>
        </p:nvSpPr>
        <p:spPr>
          <a:xfrm>
            <a:off x="2042216" y="3088087"/>
            <a:ext cx="3001135" cy="6106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Cu-Pb-Zn až </a:t>
            </a:r>
            <a:r>
              <a:rPr lang="pl-PL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 hm. % Cu </a:t>
            </a:r>
            <a:r>
              <a:rPr lang="pl-PL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masivních rudách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9A7AC734-3173-29E2-DCD0-39E0041A36BC}"/>
              </a:ext>
            </a:extLst>
          </p:cNvPr>
          <p:cNvSpPr/>
          <p:nvPr/>
        </p:nvSpPr>
        <p:spPr>
          <a:xfrm>
            <a:off x="2042216" y="3908976"/>
            <a:ext cx="3001135" cy="3598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častá metamorfóza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4EBE35A2-49CD-FE2B-77EB-68810B4E0F34}"/>
              </a:ext>
            </a:extLst>
          </p:cNvPr>
          <p:cNvSpPr/>
          <p:nvPr/>
        </p:nvSpPr>
        <p:spPr>
          <a:xfrm>
            <a:off x="981844" y="2275053"/>
            <a:ext cx="4747865" cy="6106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obsah užitkové složky až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 hm. %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Pb+Zn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(průměr 10 hm. %) v masivních rudách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043C9F33-2E95-674A-26C0-EBFB078DC267}"/>
              </a:ext>
            </a:extLst>
          </p:cNvPr>
          <p:cNvSpPr/>
          <p:nvPr/>
        </p:nvSpPr>
        <p:spPr>
          <a:xfrm>
            <a:off x="9068073" y="2501538"/>
            <a:ext cx="3003003" cy="736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1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galenit+ sfalerit, </a:t>
            </a:r>
            <a:r>
              <a:rPr lang="cs-CZ" sz="20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pyrhotin, pyrit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chalkopyrit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markazit</a:t>
            </a:r>
            <a:endParaRPr lang="cs-CZ" sz="20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0071C0AF-10BA-1411-7DAB-9F4ACAB9F076}"/>
              </a:ext>
            </a:extLst>
          </p:cNvPr>
          <p:cNvSpPr/>
          <p:nvPr/>
        </p:nvSpPr>
        <p:spPr>
          <a:xfrm>
            <a:off x="6331769" y="2671838"/>
            <a:ext cx="2176817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RUDNÍ MINERÁLY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BDD8D3D-3CB7-264E-364B-4F6EF3F0E378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8508586" y="2869838"/>
            <a:ext cx="55948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9139A30A-F2C5-D1EA-7873-7CE7AF835E61}"/>
              </a:ext>
            </a:extLst>
          </p:cNvPr>
          <p:cNvSpPr/>
          <p:nvPr/>
        </p:nvSpPr>
        <p:spPr>
          <a:xfrm>
            <a:off x="9068073" y="3645336"/>
            <a:ext cx="2813249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1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baryt, </a:t>
            </a:r>
            <a:r>
              <a:rPr lang="cs-CZ" sz="200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karbonáty, křemen</a:t>
            </a:r>
            <a:endParaRPr lang="cs-CZ" sz="2000" i="0" u="none" strike="noStrike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F064828-004E-62E9-A4CE-D93FB866503B}"/>
              </a:ext>
            </a:extLst>
          </p:cNvPr>
          <p:cNvSpPr/>
          <p:nvPr/>
        </p:nvSpPr>
        <p:spPr>
          <a:xfrm>
            <a:off x="6331769" y="3645336"/>
            <a:ext cx="234017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NERUDNÍ MINERÁLY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945ECEDA-DE4A-D84A-36DD-C40439AF19BE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8671943" y="3843336"/>
            <a:ext cx="39613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9E9F1C38-0E87-CF4C-F7FB-7381B359456C}"/>
              </a:ext>
            </a:extLst>
          </p:cNvPr>
          <p:cNvSpPr/>
          <p:nvPr/>
        </p:nvSpPr>
        <p:spPr>
          <a:xfrm>
            <a:off x="9068073" y="4617176"/>
            <a:ext cx="1157065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sv-SE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sv-SE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endParaRPr lang="pl-PL" sz="2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3623473C-4007-8077-401D-6397E594AE5D}"/>
              </a:ext>
            </a:extLst>
          </p:cNvPr>
          <p:cNvSpPr/>
          <p:nvPr/>
        </p:nvSpPr>
        <p:spPr>
          <a:xfrm>
            <a:off x="6331769" y="4617176"/>
            <a:ext cx="234017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BY-PRODUCTS</a:t>
            </a: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4DF9293A-B4E4-4841-4730-7FC9E96EFFC6}"/>
              </a:ext>
            </a:extLst>
          </p:cNvPr>
          <p:cNvCxnSpPr>
            <a:cxnSpLocks/>
            <a:stCxn id="17" idx="3"/>
            <a:endCxn id="16" idx="1"/>
          </p:cNvCxnSpPr>
          <p:nvPr/>
        </p:nvCxnSpPr>
        <p:spPr>
          <a:xfrm>
            <a:off x="8671943" y="4815176"/>
            <a:ext cx="39613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F0E3A0E-8957-EA7B-5DE3-CE02D390E9C4}"/>
              </a:ext>
            </a:extLst>
          </p:cNvPr>
          <p:cNvCxnSpPr>
            <a:cxnSpLocks/>
          </p:cNvCxnSpPr>
          <p:nvPr/>
        </p:nvCxnSpPr>
        <p:spPr>
          <a:xfrm flipV="1">
            <a:off x="6077096" y="2060848"/>
            <a:ext cx="0" cy="360040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D33DD715-03E7-FE5B-EED1-D1E6BB1BC69A}"/>
              </a:ext>
            </a:extLst>
          </p:cNvPr>
          <p:cNvSpPr/>
          <p:nvPr/>
        </p:nvSpPr>
        <p:spPr>
          <a:xfrm>
            <a:off x="1937452" y="4479100"/>
            <a:ext cx="3210661" cy="3598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spjaté s akumulacemi barytu</a:t>
            </a:r>
          </a:p>
        </p:txBody>
      </p:sp>
      <p:sp>
        <p:nvSpPr>
          <p:cNvPr id="36" name="Obdélník: se zakulacenými rohy 35">
            <a:extLst>
              <a:ext uri="{FF2B5EF4-FFF2-40B4-BE49-F238E27FC236}">
                <a16:creationId xmlns:a16="http://schemas.microsoft.com/office/drawing/2014/main" id="{D97056D8-E503-D798-3E70-D479FDFC8F4D}"/>
              </a:ext>
            </a:extLst>
          </p:cNvPr>
          <p:cNvSpPr/>
          <p:nvPr/>
        </p:nvSpPr>
        <p:spPr>
          <a:xfrm>
            <a:off x="981844" y="5049224"/>
            <a:ext cx="4752528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recentní analog → chladné metanové vývěry</a:t>
            </a:r>
          </a:p>
        </p:txBody>
      </p:sp>
    </p:spTree>
    <p:extLst>
      <p:ext uri="{BB962C8B-B14F-4D97-AF65-F5344CB8AC3E}">
        <p14:creationId xmlns:p14="http://schemas.microsoft.com/office/powerpoint/2010/main" val="468845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3BE38DE-EDDD-B4E0-6586-8D3D53A8E6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8871" y="2276872"/>
            <a:ext cx="8671082" cy="4464371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BB8B6DF-5598-2474-7F3C-A888C0211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77" y="-289002"/>
            <a:ext cx="10512862" cy="1325218"/>
          </a:xfrm>
        </p:spPr>
        <p:txBody>
          <a:bodyPr>
            <a:noAutofit/>
          </a:bodyPr>
          <a:lstStyle/>
          <a:p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SEDEX ložiska (Sedimentary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exhalative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FF268B41-C7EE-BED3-4BFC-69A94E89D3E9}"/>
              </a:ext>
            </a:extLst>
          </p:cNvPr>
          <p:cNvSpPr/>
          <p:nvPr/>
        </p:nvSpPr>
        <p:spPr>
          <a:xfrm>
            <a:off x="3717775" y="1556792"/>
            <a:ext cx="4747865" cy="6106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Cirkulace pánevních solanek skrz oceánskou kůru → podmínka pro vznik SEDEX ložisek.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0E988CB-D7B8-E3DA-4491-D00FEF7AA17E}"/>
              </a:ext>
            </a:extLst>
          </p:cNvPr>
          <p:cNvSpPr txBox="1"/>
          <p:nvPr/>
        </p:nvSpPr>
        <p:spPr>
          <a:xfrm>
            <a:off x="10399418" y="6510411"/>
            <a:ext cx="17864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Evans</a:t>
            </a:r>
            <a:r>
              <a:rPr lang="cs-CZ" sz="9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1992</a:t>
            </a:r>
          </a:p>
        </p:txBody>
      </p:sp>
    </p:spTree>
    <p:extLst>
      <p:ext uri="{BB962C8B-B14F-4D97-AF65-F5344CB8AC3E}">
        <p14:creationId xmlns:p14="http://schemas.microsoft.com/office/powerpoint/2010/main" val="19291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AD849-8318-2D9A-73EF-20CE322A394A}"/>
              </a:ext>
            </a:extLst>
          </p:cNvPr>
          <p:cNvSpPr txBox="1">
            <a:spLocks/>
          </p:cNvSpPr>
          <p:nvPr/>
        </p:nvSpPr>
        <p:spPr>
          <a:xfrm>
            <a:off x="837981" y="409044"/>
            <a:ext cx="10512862" cy="13252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MVT vs. SEDEX - srovnání</a:t>
            </a: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60EEE132-E9A1-BD8A-8F33-01E2E1EEB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688640"/>
              </p:ext>
            </p:extLst>
          </p:nvPr>
        </p:nvGraphicFramePr>
        <p:xfrm>
          <a:off x="1015735" y="2276446"/>
          <a:ext cx="10157354" cy="28645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8677">
                  <a:extLst>
                    <a:ext uri="{9D8B030D-6E8A-4147-A177-3AD203B41FA5}">
                      <a16:colId xmlns:a16="http://schemas.microsoft.com/office/drawing/2014/main" val="733024522"/>
                    </a:ext>
                  </a:extLst>
                </a:gridCol>
                <a:gridCol w="5078677">
                  <a:extLst>
                    <a:ext uri="{9D8B030D-6E8A-4147-A177-3AD203B41FA5}">
                      <a16:colId xmlns:a16="http://schemas.microsoft.com/office/drawing/2014/main" val="521462123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MVT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SEDEX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4134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epigenetická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syngenetická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950470"/>
                  </a:ext>
                </a:extLst>
              </a:tr>
              <a:tr h="63991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sedimentace tzv. open 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filling</a:t>
                      </a:r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→ pod povrchem karbonátové pánve → výplň volných prostor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sedimentace tzv. open 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space</a:t>
                      </a:r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→ na mořském dně nebo těsně pod ním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692617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fanerozoikum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proterozoikum-fanerozoikum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085347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platformní karbonátové pánve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vázáno na 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rifting</a:t>
                      </a:r>
                      <a:endParaRPr lang="cs-CZ" sz="18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138702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karbonáty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břidlice – 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siliciklasitcké</a:t>
                      </a:r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sedimenty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70040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kompresní prostředí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extenzivní prostředí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337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9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8B4C6CA-7178-4F0E-B143-78536B238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2"/>
          <a:stretch/>
        </p:blipFill>
        <p:spPr>
          <a:xfrm>
            <a:off x="6449" y="2271207"/>
            <a:ext cx="6087963" cy="337168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9AC0CF2-AA6A-4FEF-BAE3-BFCAEEDF66EF}"/>
              </a:ext>
            </a:extLst>
          </p:cNvPr>
          <p:cNvSpPr txBox="1"/>
          <p:nvPr/>
        </p:nvSpPr>
        <p:spPr>
          <a:xfrm>
            <a:off x="5014292" y="5652624"/>
            <a:ext cx="17864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Arndt et al. 2017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5252937-A382-4B53-A3DC-90F9BFC3254F}"/>
              </a:ext>
            </a:extLst>
          </p:cNvPr>
          <p:cNvSpPr txBox="1">
            <a:spLocks/>
          </p:cNvSpPr>
          <p:nvPr/>
        </p:nvSpPr>
        <p:spPr>
          <a:xfrm>
            <a:off x="909836" y="407824"/>
            <a:ext cx="9069365" cy="8378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altLang="cs-CZ" sz="3600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MVT a SEDEX - vznik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63558A8-9866-FB83-90B6-6A082455B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2090356"/>
            <a:ext cx="6087962" cy="373338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260D48C-139F-1C80-1CF6-CEA32E6A4BFB}"/>
              </a:ext>
            </a:extLst>
          </p:cNvPr>
          <p:cNvSpPr txBox="1"/>
          <p:nvPr/>
        </p:nvSpPr>
        <p:spPr>
          <a:xfrm>
            <a:off x="11402207" y="5788841"/>
            <a:ext cx="7866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cs-cz"/>
            </a:defPPr>
            <a:lvl1pPr>
              <a:defRPr sz="9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dirty="0" err="1"/>
              <a:t>Soltan</a:t>
            </a:r>
            <a:r>
              <a:rPr lang="cs-CZ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2302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D71F2BE-7FF3-4393-988D-B3B30397F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665" y="1408071"/>
            <a:ext cx="7337494" cy="508400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670788-B732-4C15-8417-5AEBDCE4B693}"/>
              </a:ext>
            </a:extLst>
          </p:cNvPr>
          <p:cNvSpPr txBox="1"/>
          <p:nvPr/>
        </p:nvSpPr>
        <p:spPr>
          <a:xfrm>
            <a:off x="8636870" y="6492077"/>
            <a:ext cx="1786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Paradis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2007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FD9382A-EB9B-430A-8155-A49FDC3ED39C}"/>
              </a:ext>
            </a:extLst>
          </p:cNvPr>
          <p:cNvSpPr txBox="1">
            <a:spLocks/>
          </p:cNvSpPr>
          <p:nvPr/>
        </p:nvSpPr>
        <p:spPr>
          <a:xfrm>
            <a:off x="679165" y="365923"/>
            <a:ext cx="11332074" cy="109667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MVT, SEDEX a VMS</a:t>
            </a:r>
          </a:p>
        </p:txBody>
      </p:sp>
    </p:spTree>
    <p:extLst>
      <p:ext uri="{BB962C8B-B14F-4D97-AF65-F5344CB8AC3E}">
        <p14:creationId xmlns:p14="http://schemas.microsoft.com/office/powerpoint/2010/main" val="35246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-Co ložiska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6C4D838-21D7-D377-8D81-A8C6B5107BC7}"/>
              </a:ext>
            </a:extLst>
          </p:cNvPr>
          <p:cNvSpPr/>
          <p:nvPr/>
        </p:nvSpPr>
        <p:spPr>
          <a:xfrm>
            <a:off x="1269877" y="1990496"/>
            <a:ext cx="428324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syngenetická →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stratiformní</a:t>
            </a:r>
            <a:endParaRPr lang="cs-CZ" sz="2000" b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1FEC51C-22AC-E903-B24F-E300DC6B9082}"/>
              </a:ext>
            </a:extLst>
          </p:cNvPr>
          <p:cNvSpPr/>
          <p:nvPr/>
        </p:nvSpPr>
        <p:spPr>
          <a:xfrm>
            <a:off x="1269877" y="2574755"/>
            <a:ext cx="4283244" cy="7328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vznik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ala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 období svrchního proterozoika až svrchního paleozoika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ABD9D86-A5D7-A7D4-141C-5D9FB802DDFD}"/>
              </a:ext>
            </a:extLst>
          </p:cNvPr>
          <p:cNvSpPr/>
          <p:nvPr/>
        </p:nvSpPr>
        <p:spPr>
          <a:xfrm>
            <a:off x="1269877" y="3495900"/>
            <a:ext cx="4283244" cy="12974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střídání oxidovaných vrstev (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red-beds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s organikou bohatými vrstvami břidlic, karbonátů a jílů uložených v redukčních podmínkách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D883E460-3B4F-F3BB-0127-6EC73077F791}"/>
              </a:ext>
            </a:extLst>
          </p:cNvPr>
          <p:cNvSpPr/>
          <p:nvPr/>
        </p:nvSpPr>
        <p:spPr>
          <a:xfrm>
            <a:off x="1269877" y="4981602"/>
            <a:ext cx="4283244" cy="8973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mělká sedimentace v kontinentálních riftových pánvích blízko rovníku 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(do 3 km) 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2050B69-8B6F-B3A7-2618-12E1BE3B70C5}"/>
              </a:ext>
            </a:extLst>
          </p:cNvPr>
          <p:cNvSpPr/>
          <p:nvPr/>
        </p:nvSpPr>
        <p:spPr>
          <a:xfrm>
            <a:off x="8910277" y="1879422"/>
            <a:ext cx="2296700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čočky, pásky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96349EF7-77AD-BA63-1F51-59461D1F9CBB}"/>
              </a:ext>
            </a:extLst>
          </p:cNvPr>
          <p:cNvSpPr/>
          <p:nvPr/>
        </p:nvSpPr>
        <p:spPr>
          <a:xfrm>
            <a:off x="8368482" y="2757983"/>
            <a:ext cx="2734084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žilkování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62288AB2-C7A3-F13B-A578-A45F0034ED30}"/>
              </a:ext>
            </a:extLst>
          </p:cNvPr>
          <p:cNvSpPr/>
          <p:nvPr/>
        </p:nvSpPr>
        <p:spPr>
          <a:xfrm>
            <a:off x="8254659" y="4434266"/>
            <a:ext cx="2952318" cy="15037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oblast Kupferschiefer</a:t>
            </a:r>
          </a:p>
          <a:p>
            <a:pPr algn="ctr"/>
            <a:r>
              <a:rPr lang="cs-CZ" sz="2000" b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Mansfeld (DE)</a:t>
            </a:r>
          </a:p>
          <a:p>
            <a:pPr algn="ctr"/>
            <a:r>
              <a:rPr lang="cs-CZ" sz="2000" b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Lubin, Rudna (PL)</a:t>
            </a:r>
          </a:p>
          <a:p>
            <a:pPr algn="ctr"/>
            <a:r>
              <a:rPr lang="cs-CZ" sz="2000" b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Copper Belt (ZA)</a:t>
            </a:r>
          </a:p>
          <a:p>
            <a:pPr algn="ctr"/>
            <a:r>
              <a:rPr lang="cs-CZ" sz="2000" b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White Pine (USA)</a:t>
            </a:r>
            <a:endParaRPr lang="cs-CZ" sz="2000" b="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8F240437-E255-1B46-2148-300C1A86A45E}"/>
              </a:ext>
            </a:extLst>
          </p:cNvPr>
          <p:cNvSpPr/>
          <p:nvPr/>
        </p:nvSpPr>
        <p:spPr>
          <a:xfrm>
            <a:off x="6351148" y="2757982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FA20DD07-088F-DB63-E9A6-DEE3D3E5A67A}"/>
              </a:ext>
            </a:extLst>
          </p:cNvPr>
          <p:cNvSpPr/>
          <p:nvPr/>
        </p:nvSpPr>
        <p:spPr>
          <a:xfrm>
            <a:off x="6351147" y="1879422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1858B8A3-0D68-2C05-D8B4-E1B582DC1DDA}"/>
              </a:ext>
            </a:extLst>
          </p:cNvPr>
          <p:cNvCxnSpPr>
            <a:cxnSpLocks/>
          </p:cNvCxnSpPr>
          <p:nvPr/>
        </p:nvCxnSpPr>
        <p:spPr>
          <a:xfrm flipV="1">
            <a:off x="6022405" y="1556792"/>
            <a:ext cx="0" cy="4322136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E2505A90-6497-B472-818D-C4F9A42B9962}"/>
              </a:ext>
            </a:extLst>
          </p:cNvPr>
          <p:cNvSpPr/>
          <p:nvPr/>
        </p:nvSpPr>
        <p:spPr>
          <a:xfrm>
            <a:off x="6358511" y="4988145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F3A11B38-8943-06AE-AD12-5A7136917132}"/>
              </a:ext>
            </a:extLst>
          </p:cNvPr>
          <p:cNvCxnSpPr>
            <a:cxnSpLocks/>
            <a:stCxn id="18" idx="3"/>
            <a:endCxn id="14" idx="1"/>
          </p:cNvCxnSpPr>
          <p:nvPr/>
        </p:nvCxnSpPr>
        <p:spPr>
          <a:xfrm>
            <a:off x="8549313" y="2077422"/>
            <a:ext cx="360964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8726201-8BEB-ABB6-23B0-7D71F6C5658F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>
            <a:off x="7911191" y="2955982"/>
            <a:ext cx="457291" cy="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731D1E11-183B-93C0-B98F-89F2BBDCA513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>
            <a:off x="7918554" y="5186145"/>
            <a:ext cx="336105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5E6DC72F-2CBB-5AC4-F574-A0B4663ABA81}"/>
              </a:ext>
            </a:extLst>
          </p:cNvPr>
          <p:cNvSpPr/>
          <p:nvPr/>
        </p:nvSpPr>
        <p:spPr>
          <a:xfrm>
            <a:off x="8368481" y="3626335"/>
            <a:ext cx="2838499" cy="4226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teletermální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(100-150 °C)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ACFF534B-3512-13E8-F08C-A0A8B6E4AC3C}"/>
              </a:ext>
            </a:extLst>
          </p:cNvPr>
          <p:cNvSpPr/>
          <p:nvPr/>
        </p:nvSpPr>
        <p:spPr>
          <a:xfrm>
            <a:off x="6351148" y="3626335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8858CA73-DB3A-F4A7-0242-26F6FA7F3F05}"/>
              </a:ext>
            </a:extLst>
          </p:cNvPr>
          <p:cNvCxnSpPr>
            <a:cxnSpLocks/>
            <a:stCxn id="25" idx="3"/>
            <a:endCxn id="24" idx="1"/>
          </p:cNvCxnSpPr>
          <p:nvPr/>
        </p:nvCxnSpPr>
        <p:spPr>
          <a:xfrm>
            <a:off x="7911191" y="3837680"/>
            <a:ext cx="45729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83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-Co ložiska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B96A9DA-E7A9-C129-49F7-B312D66EACDA}"/>
              </a:ext>
            </a:extLst>
          </p:cNvPr>
          <p:cNvSpPr txBox="1"/>
          <p:nvPr/>
        </p:nvSpPr>
        <p:spPr>
          <a:xfrm>
            <a:off x="6742484" y="6455479"/>
            <a:ext cx="530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https://www.semanticscholar.org/paper/Salty-Matters-Salt-Dissolution-(-5-of-5-)-%3A-Metals/70b5f78da293aa04879629f8c44762244efde15b/figure/0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10CE23-28F5-EAA4-778E-DD8AD1623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92" y="1299405"/>
            <a:ext cx="9570639" cy="515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1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CEAA7C3-59B9-F192-3564-05912115E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51" y="0"/>
            <a:ext cx="9957921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59D2237-32D6-5197-02B9-8B52B5D58265}"/>
              </a:ext>
            </a:extLst>
          </p:cNvPr>
          <p:cNvSpPr txBox="1"/>
          <p:nvPr/>
        </p:nvSpPr>
        <p:spPr>
          <a:xfrm>
            <a:off x="11058861" y="5805264"/>
            <a:ext cx="1129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https://www.geologyforinvestors.com/magmatic-arc-hydrothermal-systems-part-1-an-introduction/</a:t>
            </a:r>
          </a:p>
        </p:txBody>
      </p:sp>
    </p:spTree>
    <p:extLst>
      <p:ext uri="{BB962C8B-B14F-4D97-AF65-F5344CB8AC3E}">
        <p14:creationId xmlns:p14="http://schemas.microsoft.com/office/powerpoint/2010/main" val="11134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Kupferschiefer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red-beds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EB24476A-79BF-B73B-8AEB-D1437E1E12B7}"/>
              </a:ext>
            </a:extLst>
          </p:cNvPr>
          <p:cNvSpPr/>
          <p:nvPr/>
        </p:nvSpPr>
        <p:spPr>
          <a:xfrm>
            <a:off x="1197868" y="2255085"/>
            <a:ext cx="4283244" cy="8871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paleozoické Cu-bohaté břidlice se střídají s vrstvami karbonátů, jílu, organické hmoty a pískovců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9D3B50E5-150B-04AE-EDB7-A5C7248E5A7C}"/>
              </a:ext>
            </a:extLst>
          </p:cNvPr>
          <p:cNvSpPr/>
          <p:nvPr/>
        </p:nvSpPr>
        <p:spPr>
          <a:xfrm>
            <a:off x="1197868" y="3330478"/>
            <a:ext cx="4283244" cy="12974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Kupferschiefer tvoří bazální součást Zechteinské pánve táhnoucí se od Polska přes Německo, Holandsko až do Velké Británie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735494D3-A780-F30C-9F88-FCA21DC343CA}"/>
              </a:ext>
            </a:extLst>
          </p:cNvPr>
          <p:cNvSpPr/>
          <p:nvPr/>
        </p:nvSpPr>
        <p:spPr>
          <a:xfrm>
            <a:off x="1197868" y="4816180"/>
            <a:ext cx="4283244" cy="6792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hloubka cca 600-1500 m</a:t>
            </a:r>
          </a:p>
          <a:p>
            <a:pPr algn="ctr"/>
            <a:r>
              <a:rPr lang="cs-CZ" sz="2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průměrná kovnatost – 1.5 %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64B68608-B6A4-7B3B-DCC6-8DA18C8A038F}"/>
              </a:ext>
            </a:extLst>
          </p:cNvPr>
          <p:cNvSpPr/>
          <p:nvPr/>
        </p:nvSpPr>
        <p:spPr>
          <a:xfrm>
            <a:off x="9126303" y="2060848"/>
            <a:ext cx="2296700" cy="6585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bornit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chalkozín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chalkopyrit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galenit</a:t>
            </a:r>
            <a:endParaRPr lang="cs-CZ" sz="20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AEAE7775-3661-74F9-D754-F5DD3AEB5C68}"/>
              </a:ext>
            </a:extLst>
          </p:cNvPr>
          <p:cNvSpPr/>
          <p:nvPr/>
        </p:nvSpPr>
        <p:spPr>
          <a:xfrm>
            <a:off x="6549761" y="2195932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Rudní minerály</a:t>
            </a: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047F600D-9D43-9D38-E8E8-95F1181AEBAA}"/>
              </a:ext>
            </a:extLst>
          </p:cNvPr>
          <p:cNvCxnSpPr>
            <a:cxnSpLocks/>
          </p:cNvCxnSpPr>
          <p:nvPr/>
        </p:nvCxnSpPr>
        <p:spPr>
          <a:xfrm flipV="1">
            <a:off x="6022405" y="1844824"/>
            <a:ext cx="0" cy="4034104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371ABE1-D4A9-2004-692C-4B6806542FCB}"/>
              </a:ext>
            </a:extLst>
          </p:cNvPr>
          <p:cNvCxnSpPr>
            <a:cxnSpLocks/>
            <a:stCxn id="22" idx="3"/>
            <a:endCxn id="18" idx="1"/>
          </p:cNvCxnSpPr>
          <p:nvPr/>
        </p:nvCxnSpPr>
        <p:spPr>
          <a:xfrm flipV="1">
            <a:off x="8747927" y="2390119"/>
            <a:ext cx="378376" cy="381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AE1D6985-214B-0C54-0F15-BAE348C5849C}"/>
              </a:ext>
            </a:extLst>
          </p:cNvPr>
          <p:cNvSpPr/>
          <p:nvPr/>
        </p:nvSpPr>
        <p:spPr>
          <a:xfrm>
            <a:off x="9126304" y="3182519"/>
            <a:ext cx="2296700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kalci</a:t>
            </a:r>
            <a:r>
              <a:rPr lang="cs-CZ" sz="18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8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křemen</a:t>
            </a:r>
            <a:endParaRPr lang="cs-CZ" sz="1800" b="0" i="0" u="none" strike="noStrike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41332EF5-2F80-F20D-B52F-123CB4DEB6F0}"/>
              </a:ext>
            </a:extLst>
          </p:cNvPr>
          <p:cNvSpPr/>
          <p:nvPr/>
        </p:nvSpPr>
        <p:spPr>
          <a:xfrm>
            <a:off x="6551199" y="3182519"/>
            <a:ext cx="234017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NERUDNÍ MINERÁLY</a:t>
            </a:r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B66AC23C-13F5-9882-5867-825B1D7DEAE6}"/>
              </a:ext>
            </a:extLst>
          </p:cNvPr>
          <p:cNvCxnSpPr>
            <a:cxnSpLocks/>
            <a:stCxn id="35" idx="3"/>
            <a:endCxn id="34" idx="1"/>
          </p:cNvCxnSpPr>
          <p:nvPr/>
        </p:nvCxnSpPr>
        <p:spPr>
          <a:xfrm>
            <a:off x="8891373" y="3380519"/>
            <a:ext cx="23493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: se zakulacenými rohy 36">
            <a:extLst>
              <a:ext uri="{FF2B5EF4-FFF2-40B4-BE49-F238E27FC236}">
                <a16:creationId xmlns:a16="http://schemas.microsoft.com/office/drawing/2014/main" id="{680FF76E-6D63-36FA-CE25-1D99DA72B5E7}"/>
              </a:ext>
            </a:extLst>
          </p:cNvPr>
          <p:cNvSpPr/>
          <p:nvPr/>
        </p:nvSpPr>
        <p:spPr>
          <a:xfrm>
            <a:off x="9126304" y="4169106"/>
            <a:ext cx="2296700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sv-SE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</a:t>
            </a:r>
            <a:endParaRPr lang="pl-PL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Obdélník: se zakulacenými rohy 37">
            <a:extLst>
              <a:ext uri="{FF2B5EF4-FFF2-40B4-BE49-F238E27FC236}">
                <a16:creationId xmlns:a16="http://schemas.microsoft.com/office/drawing/2014/main" id="{8CD9F78A-0E0B-E66F-2EB6-CDA6D4DF5544}"/>
              </a:ext>
            </a:extLst>
          </p:cNvPr>
          <p:cNvSpPr/>
          <p:nvPr/>
        </p:nvSpPr>
        <p:spPr>
          <a:xfrm>
            <a:off x="6549761" y="4169106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BY-PRODUCTS</a:t>
            </a:r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A1EADE49-0683-5881-DDD3-5CE37744D3C5}"/>
              </a:ext>
            </a:extLst>
          </p:cNvPr>
          <p:cNvCxnSpPr>
            <a:cxnSpLocks/>
            <a:stCxn id="38" idx="3"/>
            <a:endCxn id="37" idx="1"/>
          </p:cNvCxnSpPr>
          <p:nvPr/>
        </p:nvCxnSpPr>
        <p:spPr>
          <a:xfrm>
            <a:off x="8747927" y="4367106"/>
            <a:ext cx="37837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délník: se zakulacenými rohy 47">
            <a:extLst>
              <a:ext uri="{FF2B5EF4-FFF2-40B4-BE49-F238E27FC236}">
                <a16:creationId xmlns:a16="http://schemas.microsoft.com/office/drawing/2014/main" id="{E9B953A2-8692-F118-58D2-430367D77A4B}"/>
              </a:ext>
            </a:extLst>
          </p:cNvPr>
          <p:cNvSpPr/>
          <p:nvPr/>
        </p:nvSpPr>
        <p:spPr>
          <a:xfrm>
            <a:off x="8495992" y="5024563"/>
            <a:ext cx="2198165" cy="6628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Mansfeld (DE)</a:t>
            </a:r>
          </a:p>
          <a:p>
            <a:pPr algn="ctr"/>
            <a:r>
              <a:rPr lang="cs-CZ" sz="200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Lubin, Rudna (PL)</a:t>
            </a:r>
            <a:endParaRPr lang="cs-CZ" sz="2000" b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9" name="Obdélník: se zakulacenými rohy 48">
            <a:extLst>
              <a:ext uri="{FF2B5EF4-FFF2-40B4-BE49-F238E27FC236}">
                <a16:creationId xmlns:a16="http://schemas.microsoft.com/office/drawing/2014/main" id="{1B486EBD-FFF3-3AE6-2093-5C80E6E38138}"/>
              </a:ext>
            </a:extLst>
          </p:cNvPr>
          <p:cNvSpPr/>
          <p:nvPr/>
        </p:nvSpPr>
        <p:spPr>
          <a:xfrm>
            <a:off x="6549761" y="5155693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</a:t>
            </a: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DDC9AEB0-701A-0320-EB19-08007AE17B0C}"/>
              </a:ext>
            </a:extLst>
          </p:cNvPr>
          <p:cNvCxnSpPr>
            <a:cxnSpLocks/>
            <a:stCxn id="49" idx="3"/>
            <a:endCxn id="48" idx="1"/>
          </p:cNvCxnSpPr>
          <p:nvPr/>
        </p:nvCxnSpPr>
        <p:spPr>
          <a:xfrm>
            <a:off x="8109804" y="5353693"/>
            <a:ext cx="386188" cy="2277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77" y="-289002"/>
            <a:ext cx="10512862" cy="1325218"/>
          </a:xfrm>
        </p:spPr>
        <p:txBody>
          <a:bodyPr>
            <a:noAutofit/>
          </a:bodyPr>
          <a:lstStyle/>
          <a:p>
            <a:b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Kupferschiefer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red-beds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B5E7DA06-BCAF-DE98-E84B-27939BA5A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1672672"/>
            <a:ext cx="6886501" cy="424887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6CCA827-6175-8716-23D3-9A75355C6B0E}"/>
              </a:ext>
            </a:extLst>
          </p:cNvPr>
          <p:cNvSpPr txBox="1"/>
          <p:nvPr/>
        </p:nvSpPr>
        <p:spPr>
          <a:xfrm>
            <a:off x="10558908" y="5921546"/>
            <a:ext cx="2438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Zechsteinská</a:t>
            </a:r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pánev; </a:t>
            </a:r>
            <a:r>
              <a:rPr lang="cs-CZ" sz="8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Keith</a:t>
            </a:r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2018</a:t>
            </a:r>
          </a:p>
        </p:txBody>
      </p:sp>
      <p:pic>
        <p:nvPicPr>
          <p:cNvPr id="11" name="Obrázek 10" descr="Obsah obrázku text, osoba, muž&#10;&#10;Popis byl vytvořen automaticky">
            <a:extLst>
              <a:ext uri="{FF2B5EF4-FFF2-40B4-BE49-F238E27FC236}">
                <a16:creationId xmlns:a16="http://schemas.microsoft.com/office/drawing/2014/main" id="{E7D2029B-8C67-BC57-55AE-4F86BA866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21"/>
          <a:stretch/>
        </p:blipFill>
        <p:spPr>
          <a:xfrm>
            <a:off x="835277" y="1143095"/>
            <a:ext cx="4223701" cy="550285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28FFA78-D3C7-F5B0-5A87-635316632BF2}"/>
              </a:ext>
            </a:extLst>
          </p:cNvPr>
          <p:cNvSpPr txBox="1"/>
          <p:nvPr/>
        </p:nvSpPr>
        <p:spPr>
          <a:xfrm>
            <a:off x="5055183" y="630740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Důl </a:t>
            </a:r>
            <a:r>
              <a:rPr lang="cs-CZ" sz="8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Wettelrode</a:t>
            </a:r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cs-CZ" sz="8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Sangerhausen</a:t>
            </a:r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cs-CZ" sz="8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Keith</a:t>
            </a:r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2018 Foto: </a:t>
            </a:r>
            <a:r>
              <a:rPr lang="cs-CZ" sz="8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Juergen</a:t>
            </a:r>
            <a:r>
              <a:rPr lang="cs-CZ" sz="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Kopp</a:t>
            </a:r>
          </a:p>
        </p:txBody>
      </p:sp>
    </p:spTree>
    <p:extLst>
      <p:ext uri="{BB962C8B-B14F-4D97-AF65-F5344CB8AC3E}">
        <p14:creationId xmlns:p14="http://schemas.microsoft.com/office/powerpoint/2010/main" val="16730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Copper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Belt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C8C1F79D-A46E-47F1-6E7A-455E90A51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599573"/>
              </p:ext>
            </p:extLst>
          </p:nvPr>
        </p:nvGraphicFramePr>
        <p:xfrm>
          <a:off x="3646140" y="488514"/>
          <a:ext cx="1315607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5607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Cu-</a:t>
                      </a:r>
                      <a:r>
                        <a:rPr lang="cs-CZ" sz="2000" b="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</a:t>
                      </a:r>
                      <a:r>
                        <a:rPr lang="cs-CZ" sz="20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±Ag</a:t>
                      </a:r>
                      <a:endParaRPr lang="cs-CZ" sz="2000" b="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</a:tbl>
          </a:graphicData>
        </a:graphic>
      </p:graphicFrame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FEBF9AC3-97AF-7BE5-220D-627958558E77}"/>
              </a:ext>
            </a:extLst>
          </p:cNvPr>
          <p:cNvSpPr/>
          <p:nvPr/>
        </p:nvSpPr>
        <p:spPr>
          <a:xfrm>
            <a:off x="1197868" y="3317662"/>
            <a:ext cx="4283244" cy="6792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vázáno na 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břidlice-dolomitické břidlice neoproterozoického stáří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28E2682E-E349-DC86-0C57-B51C596DE384}"/>
              </a:ext>
            </a:extLst>
          </p:cNvPr>
          <p:cNvSpPr/>
          <p:nvPr/>
        </p:nvSpPr>
        <p:spPr>
          <a:xfrm>
            <a:off x="1197868" y="2364795"/>
            <a:ext cx="4283244" cy="6792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největší světové sedimentární ložisko mědi a kobaltu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12DC0DF5-7500-515F-135D-5832978B8BA1}"/>
              </a:ext>
            </a:extLst>
          </p:cNvPr>
          <p:cNvSpPr/>
          <p:nvPr/>
        </p:nvSpPr>
        <p:spPr>
          <a:xfrm>
            <a:off x="1197868" y="4270529"/>
            <a:ext cx="4283244" cy="4850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průměrná kovnatost Cu+Co – 4 %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2B79339F-0C4E-CDD1-2B0C-81FDB873E524}"/>
              </a:ext>
            </a:extLst>
          </p:cNvPr>
          <p:cNvSpPr/>
          <p:nvPr/>
        </p:nvSpPr>
        <p:spPr>
          <a:xfrm>
            <a:off x="9126302" y="2060848"/>
            <a:ext cx="2800751" cy="6585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bornit, chalkozín, chalkopyrit, pyrit</a:t>
            </a:r>
            <a:r>
              <a:rPr lang="cs-CZ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Calibri Light" panose="020F0302020204030204" pitchFamily="34" charset="0"/>
              </a:rPr>
              <a:t>, </a:t>
            </a:r>
            <a:r>
              <a:rPr lang="cs-CZ" sz="20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sfalerit</a:t>
            </a:r>
            <a:endParaRPr lang="cs-CZ" sz="20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84879122-422D-8F57-07B9-12AEE395C255}"/>
              </a:ext>
            </a:extLst>
          </p:cNvPr>
          <p:cNvSpPr/>
          <p:nvPr/>
        </p:nvSpPr>
        <p:spPr>
          <a:xfrm>
            <a:off x="6549761" y="2195932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Rudní minerály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0A7D56B-D11B-E709-096D-297D7F1CF778}"/>
              </a:ext>
            </a:extLst>
          </p:cNvPr>
          <p:cNvCxnSpPr>
            <a:cxnSpLocks/>
          </p:cNvCxnSpPr>
          <p:nvPr/>
        </p:nvCxnSpPr>
        <p:spPr>
          <a:xfrm flipV="1">
            <a:off x="6022405" y="1844824"/>
            <a:ext cx="0" cy="4034104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339D5108-580E-ECFE-D1C4-1E9F6FF59D3A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 flipV="1">
            <a:off x="8747927" y="2390119"/>
            <a:ext cx="378375" cy="381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E1A69F2-0509-B6E1-9345-507E1F6FB200}"/>
              </a:ext>
            </a:extLst>
          </p:cNvPr>
          <p:cNvSpPr/>
          <p:nvPr/>
        </p:nvSpPr>
        <p:spPr>
          <a:xfrm>
            <a:off x="9126304" y="3182519"/>
            <a:ext cx="2296700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anhydrit, albit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8A5FF9DB-A406-A727-AFD4-1884B15E9E13}"/>
              </a:ext>
            </a:extLst>
          </p:cNvPr>
          <p:cNvSpPr/>
          <p:nvPr/>
        </p:nvSpPr>
        <p:spPr>
          <a:xfrm>
            <a:off x="6551199" y="3182519"/>
            <a:ext cx="234017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NERUDNÍ MINERÁLY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FA7D5773-BE90-DE03-0114-75415981F8E8}"/>
              </a:ext>
            </a:extLst>
          </p:cNvPr>
          <p:cNvCxnSpPr>
            <a:cxnSpLocks/>
            <a:stCxn id="15" idx="3"/>
            <a:endCxn id="14" idx="1"/>
          </p:cNvCxnSpPr>
          <p:nvPr/>
        </p:nvCxnSpPr>
        <p:spPr>
          <a:xfrm>
            <a:off x="8891373" y="3380519"/>
            <a:ext cx="23493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2240C19D-2729-5A10-C857-0E7456BA5E5A}"/>
              </a:ext>
            </a:extLst>
          </p:cNvPr>
          <p:cNvSpPr/>
          <p:nvPr/>
        </p:nvSpPr>
        <p:spPr>
          <a:xfrm>
            <a:off x="9126304" y="4169106"/>
            <a:ext cx="2296700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Ag, U, Mo, Ni, Au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E263727D-EAF7-082A-E2B5-6BA4F4344F14}"/>
              </a:ext>
            </a:extLst>
          </p:cNvPr>
          <p:cNvSpPr/>
          <p:nvPr/>
        </p:nvSpPr>
        <p:spPr>
          <a:xfrm>
            <a:off x="6549761" y="4169106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BY-PRODUCTS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F4F3C7F-4C61-C92F-EEC1-D1AB7390B409}"/>
              </a:ext>
            </a:extLst>
          </p:cNvPr>
          <p:cNvCxnSpPr>
            <a:cxnSpLocks/>
            <a:stCxn id="18" idx="3"/>
            <a:endCxn id="17" idx="1"/>
          </p:cNvCxnSpPr>
          <p:nvPr/>
        </p:nvCxnSpPr>
        <p:spPr>
          <a:xfrm>
            <a:off x="8747927" y="4367106"/>
            <a:ext cx="37837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C20EBEF9-1F54-5824-0A68-B263D56EC74E}"/>
              </a:ext>
            </a:extLst>
          </p:cNvPr>
          <p:cNvSpPr/>
          <p:nvPr/>
        </p:nvSpPr>
        <p:spPr>
          <a:xfrm>
            <a:off x="1197868" y="5032204"/>
            <a:ext cx="4283244" cy="4850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součást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Central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African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Copperbelt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8F713863-A464-2BD0-BF0E-F84C614339D2}"/>
              </a:ext>
            </a:extLst>
          </p:cNvPr>
          <p:cNvSpPr/>
          <p:nvPr/>
        </p:nvSpPr>
        <p:spPr>
          <a:xfrm>
            <a:off x="9126304" y="5182092"/>
            <a:ext cx="2296700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endParaRPr lang="cs-CZ" sz="2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4965FA24-6202-7CEB-BF20-815C9D92CD24}"/>
              </a:ext>
            </a:extLst>
          </p:cNvPr>
          <p:cNvSpPr/>
          <p:nvPr/>
        </p:nvSpPr>
        <p:spPr>
          <a:xfrm>
            <a:off x="6549761" y="5182092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F3AE52DE-9925-343D-C005-96AAC89DF91B}"/>
              </a:ext>
            </a:extLst>
          </p:cNvPr>
          <p:cNvCxnSpPr>
            <a:cxnSpLocks/>
            <a:stCxn id="27" idx="3"/>
            <a:endCxn id="26" idx="1"/>
          </p:cNvCxnSpPr>
          <p:nvPr/>
        </p:nvCxnSpPr>
        <p:spPr>
          <a:xfrm>
            <a:off x="8747927" y="5380092"/>
            <a:ext cx="37837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2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Copper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Belt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FC582E-B1D9-43E8-1867-33DEEE4A2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r="13392"/>
          <a:stretch/>
        </p:blipFill>
        <p:spPr>
          <a:xfrm>
            <a:off x="110167" y="1458489"/>
            <a:ext cx="5886679" cy="5085533"/>
          </a:xfrm>
          <a:prstGeom prst="rect">
            <a:avLst/>
          </a:prstGeom>
        </p:spPr>
      </p:pic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5D18AEA2-BD84-A1B0-E0D2-6E43BCD97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/>
          <a:stretch/>
        </p:blipFill>
        <p:spPr>
          <a:xfrm>
            <a:off x="6051930" y="1458488"/>
            <a:ext cx="6073473" cy="508553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BA3EA26-AC96-BD26-A22F-87BDE55DDA86}"/>
              </a:ext>
            </a:extLst>
          </p:cNvPr>
          <p:cNvSpPr txBox="1"/>
          <p:nvPr/>
        </p:nvSpPr>
        <p:spPr>
          <a:xfrm>
            <a:off x="3246309" y="6544020"/>
            <a:ext cx="2963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Central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African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Copper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Belt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Broughton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2014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DE205B8-5E86-E6C2-2BD0-DC0844D50DB2}"/>
              </a:ext>
            </a:extLst>
          </p:cNvPr>
          <p:cNvSpPr txBox="1"/>
          <p:nvPr/>
        </p:nvSpPr>
        <p:spPr>
          <a:xfrm>
            <a:off x="9723248" y="6544020"/>
            <a:ext cx="27478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Zambian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Copper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Belt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Broughton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259044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white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pine</a:t>
            </a:r>
          </a:p>
        </p:txBody>
      </p:sp>
      <p:pic>
        <p:nvPicPr>
          <p:cNvPr id="2" name="Obrázek 1" descr="Obsah obrázku text, rostlina&#10;&#10;Popis byl vytvořen automaticky">
            <a:extLst>
              <a:ext uri="{FF2B5EF4-FFF2-40B4-BE49-F238E27FC236}">
                <a16:creationId xmlns:a16="http://schemas.microsoft.com/office/drawing/2014/main" id="{BAF308C0-E69A-3F9D-09C3-963BBFF22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36" y="586648"/>
            <a:ext cx="3780989" cy="568470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2E11703-F0FA-3D69-3034-8D0F31CE805A}"/>
              </a:ext>
            </a:extLst>
          </p:cNvPr>
          <p:cNvSpPr txBox="1"/>
          <p:nvPr/>
        </p:nvSpPr>
        <p:spPr>
          <a:xfrm>
            <a:off x="9550796" y="6259495"/>
            <a:ext cx="2695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Měď, stříbro, malachit; </a:t>
            </a:r>
            <a:r>
              <a:rPr lang="cs-CZ" sz="12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Rosemeyer</a:t>
            </a:r>
            <a:r>
              <a:rPr lang="cs-CZ" sz="1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1999</a:t>
            </a:r>
          </a:p>
          <a:p>
            <a:r>
              <a:rPr lang="cs-CZ" sz="1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Foto: Peter </a:t>
            </a:r>
            <a:r>
              <a:rPr lang="cs-CZ" sz="12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Rodewald</a:t>
            </a:r>
            <a:endParaRPr lang="cs-CZ" sz="12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BE1B751E-7A6A-7FB3-8393-1C59E866363D}"/>
              </a:ext>
            </a:extLst>
          </p:cNvPr>
          <p:cNvSpPr/>
          <p:nvPr/>
        </p:nvSpPr>
        <p:spPr>
          <a:xfrm>
            <a:off x="2481287" y="2131810"/>
            <a:ext cx="428324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průměrná kovnatost – 1.2 %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084E3D64-A54C-001E-15DB-028E45569274}"/>
              </a:ext>
            </a:extLst>
          </p:cNvPr>
          <p:cNvSpPr/>
          <p:nvPr/>
        </p:nvSpPr>
        <p:spPr>
          <a:xfrm>
            <a:off x="2138633" y="1628277"/>
            <a:ext cx="4968552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vázáno na prekambrické prachovce a pískovce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3795409C-DDFE-F18B-6266-48DB0003A428}"/>
              </a:ext>
            </a:extLst>
          </p:cNvPr>
          <p:cNvSpPr/>
          <p:nvPr/>
        </p:nvSpPr>
        <p:spPr>
          <a:xfrm>
            <a:off x="4278467" y="5301208"/>
            <a:ext cx="3052806" cy="5198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cs-CZ" sz="18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chalkozín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ryzí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cs-CZ" sz="18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chalkopyrit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bornit, </a:t>
            </a:r>
            <a:r>
              <a:rPr lang="cs-CZ" sz="18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sfalerit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cs-CZ" sz="1800" b="0" i="0" u="none" strike="noStrike" kern="1200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galenit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86370AC3-6252-1F1E-7A5A-858456BDAEC0}"/>
              </a:ext>
            </a:extLst>
          </p:cNvPr>
          <p:cNvSpPr/>
          <p:nvPr/>
        </p:nvSpPr>
        <p:spPr>
          <a:xfrm>
            <a:off x="1701924" y="5359443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rudní minerály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7111B9C-F198-1363-9EFB-879A27CE625F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3900090" y="5557443"/>
            <a:ext cx="378377" cy="371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53F7F9CC-C322-A798-2E3C-A5B1ADB802E6}"/>
              </a:ext>
            </a:extLst>
          </p:cNvPr>
          <p:cNvSpPr/>
          <p:nvPr/>
        </p:nvSpPr>
        <p:spPr>
          <a:xfrm>
            <a:off x="4278466" y="6143175"/>
            <a:ext cx="2695005" cy="3960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žilkování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0B26D42B-D2EA-05DC-50D8-49A10C5668D7}"/>
              </a:ext>
            </a:extLst>
          </p:cNvPr>
          <p:cNvSpPr/>
          <p:nvPr/>
        </p:nvSpPr>
        <p:spPr>
          <a:xfrm>
            <a:off x="1701924" y="6143176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6F509716-915C-F6BE-2722-0AEB83103251}"/>
              </a:ext>
            </a:extLst>
          </p:cNvPr>
          <p:cNvCxnSpPr>
            <a:cxnSpLocks/>
            <a:stCxn id="17" idx="3"/>
            <a:endCxn id="16" idx="1"/>
          </p:cNvCxnSpPr>
          <p:nvPr/>
        </p:nvCxnSpPr>
        <p:spPr>
          <a:xfrm>
            <a:off x="3900090" y="6341176"/>
            <a:ext cx="378376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990616AF-4042-0DEB-E8AA-8539D6EBE9A5}"/>
              </a:ext>
            </a:extLst>
          </p:cNvPr>
          <p:cNvSpPr/>
          <p:nvPr/>
        </p:nvSpPr>
        <p:spPr>
          <a:xfrm>
            <a:off x="4119836" y="1124744"/>
            <a:ext cx="1006146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b="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±Ag</a:t>
            </a:r>
            <a:endParaRPr lang="cs-CZ" sz="2000" b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3532942B-F792-D60F-382F-003BC09EB5EE}"/>
              </a:ext>
            </a:extLst>
          </p:cNvPr>
          <p:cNvSpPr/>
          <p:nvPr/>
        </p:nvSpPr>
        <p:spPr>
          <a:xfrm>
            <a:off x="915482" y="2644979"/>
            <a:ext cx="7415428" cy="118582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Původní pyrit byl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-bohatými fluidy, které se uvolnily při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kompakci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sedimentů v pánvi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Lake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Superior, nahrazen chalkozínem. Zlomy, vzniklé v důsledku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kompakce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poskytly cestu kovy bohatým fluidům, které následně prostoupily sedimenty.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64FBE9A-1950-DC79-0459-A0F892C3724D}"/>
              </a:ext>
            </a:extLst>
          </p:cNvPr>
          <p:cNvSpPr/>
          <p:nvPr/>
        </p:nvSpPr>
        <p:spPr>
          <a:xfrm>
            <a:off x="914909" y="3933080"/>
            <a:ext cx="7416000" cy="9377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Během druhé fáze mineralizace, vznikla ryzí měď spolu s ryzím stříbrem a chalkozínem. Předpokládá se, že tato stejná fluida umožnila vznik nedalekého, velmi rozsáhlého ložiska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Keweenaw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Peninsula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18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78F9-1EF2-DB73-BAB2-52CF4C68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B3133515-8061-CBCC-5CFB-58E35F68FF0A}"/>
              </a:ext>
            </a:extLst>
          </p:cNvPr>
          <p:cNvSpPr/>
          <p:nvPr/>
        </p:nvSpPr>
        <p:spPr>
          <a:xfrm>
            <a:off x="317139" y="3212976"/>
            <a:ext cx="11554546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272B167-3950-A9BE-7D53-FFFA7F389383}"/>
              </a:ext>
            </a:extLst>
          </p:cNvPr>
          <p:cNvSpPr txBox="1">
            <a:spLocks/>
          </p:cNvSpPr>
          <p:nvPr/>
        </p:nvSpPr>
        <p:spPr>
          <a:xfrm>
            <a:off x="313691" y="2492896"/>
            <a:ext cx="11770569" cy="2666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(H)</a:t>
            </a:r>
            <a:r>
              <a:rPr lang="en-US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Volcan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ogenic</a:t>
            </a:r>
            <a:r>
              <a:rPr lang="en-US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(hosted) massive </a:t>
            </a:r>
            <a:r>
              <a:rPr lang="en-US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sulphide</a:t>
            </a:r>
            <a:r>
              <a:rPr lang="en-US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VMS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3997309-6D98-0C8A-AF6E-114536968BC6}"/>
              </a:ext>
            </a:extLst>
          </p:cNvPr>
          <p:cNvSpPr/>
          <p:nvPr/>
        </p:nvSpPr>
        <p:spPr>
          <a:xfrm>
            <a:off x="981844" y="2333725"/>
            <a:ext cx="4536504" cy="128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přechodná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endo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-exogenní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submarinní ložiska vázaná jak na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vulkanity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mafického-felsického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složení, tak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sedimenty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bazalty, břidlice, rohovce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25C61E9B-5F46-5B50-C2EA-7805112C38C5}"/>
              </a:ext>
            </a:extLst>
          </p:cNvPr>
          <p:cNvSpPr/>
          <p:nvPr/>
        </p:nvSpPr>
        <p:spPr>
          <a:xfrm>
            <a:off x="981844" y="3805984"/>
            <a:ext cx="4536504" cy="10220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mělká sedimentace těsně pod mořským dnem v blízkosti </a:t>
            </a:r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aktivního vulkanismu 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 rychlé zakrytí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2092BD94-F207-EC82-B489-C479AE5430D3}"/>
              </a:ext>
            </a:extLst>
          </p:cNvPr>
          <p:cNvSpPr/>
          <p:nvPr/>
        </p:nvSpPr>
        <p:spPr>
          <a:xfrm>
            <a:off x="981844" y="4998185"/>
            <a:ext cx="4536504" cy="776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vznikla většinou během relativně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krátké epizody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vulkanismu (&lt; 2 mil. let)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D3586F5D-3D63-EB17-AAFE-D456F9DF508B}"/>
              </a:ext>
            </a:extLst>
          </p:cNvPr>
          <p:cNvSpPr/>
          <p:nvPr/>
        </p:nvSpPr>
        <p:spPr>
          <a:xfrm>
            <a:off x="8910277" y="2852936"/>
            <a:ext cx="2296700" cy="6120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čočky, žíly, žilníky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stratiformní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polohy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25046DEF-0CE2-75BD-15EC-CA41ECB30CC1}"/>
              </a:ext>
            </a:extLst>
          </p:cNvPr>
          <p:cNvSpPr/>
          <p:nvPr/>
        </p:nvSpPr>
        <p:spPr>
          <a:xfrm>
            <a:off x="8368481" y="3836446"/>
            <a:ext cx="3198531" cy="3929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masivní,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žilná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904E574B-7C21-F03C-02E1-9E85AC842952}"/>
              </a:ext>
            </a:extLst>
          </p:cNvPr>
          <p:cNvSpPr/>
          <p:nvPr/>
        </p:nvSpPr>
        <p:spPr>
          <a:xfrm>
            <a:off x="6351148" y="3836446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22D58471-23DD-26BB-483D-23F5C4E54C38}"/>
              </a:ext>
            </a:extLst>
          </p:cNvPr>
          <p:cNvSpPr/>
          <p:nvPr/>
        </p:nvSpPr>
        <p:spPr>
          <a:xfrm>
            <a:off x="6351147" y="2957886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302DEB8-2D04-6A0F-AC75-810AF1FA3F7F}"/>
              </a:ext>
            </a:extLst>
          </p:cNvPr>
          <p:cNvCxnSpPr>
            <a:cxnSpLocks/>
          </p:cNvCxnSpPr>
          <p:nvPr/>
        </p:nvCxnSpPr>
        <p:spPr>
          <a:xfrm flipV="1">
            <a:off x="6022405" y="1915176"/>
            <a:ext cx="0" cy="4322136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7AA89CF4-5930-780D-AC50-7B15DE7A2F97}"/>
              </a:ext>
            </a:extLst>
          </p:cNvPr>
          <p:cNvCxnSpPr>
            <a:cxnSpLocks/>
            <a:stCxn id="19" idx="3"/>
            <a:endCxn id="15" idx="1"/>
          </p:cNvCxnSpPr>
          <p:nvPr/>
        </p:nvCxnSpPr>
        <p:spPr>
          <a:xfrm>
            <a:off x="8549313" y="3155886"/>
            <a:ext cx="360964" cy="306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AEAF0A94-03F9-17DE-D559-D14AC3470C78}"/>
              </a:ext>
            </a:extLst>
          </p:cNvPr>
          <p:cNvCxnSpPr>
            <a:cxnSpLocks/>
            <a:stCxn id="18" idx="3"/>
            <a:endCxn id="16" idx="1"/>
          </p:cNvCxnSpPr>
          <p:nvPr/>
        </p:nvCxnSpPr>
        <p:spPr>
          <a:xfrm flipV="1">
            <a:off x="7911191" y="4032916"/>
            <a:ext cx="457290" cy="153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893FE925-8C41-9B56-A6BD-A4483887C543}"/>
              </a:ext>
            </a:extLst>
          </p:cNvPr>
          <p:cNvSpPr/>
          <p:nvPr/>
        </p:nvSpPr>
        <p:spPr>
          <a:xfrm>
            <a:off x="8368481" y="4584106"/>
            <a:ext cx="2838499" cy="4164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epitermální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(200-350 °C</a:t>
            </a:r>
            <a:r>
              <a:rPr lang="cs-CZ" sz="2000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98581763-D2EE-9434-6643-4CB04F07AF08}"/>
              </a:ext>
            </a:extLst>
          </p:cNvPr>
          <p:cNvSpPr/>
          <p:nvPr/>
        </p:nvSpPr>
        <p:spPr>
          <a:xfrm>
            <a:off x="6351147" y="4580968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7DF51F5C-8753-C3C3-0070-2690D024D1CF}"/>
              </a:ext>
            </a:extLst>
          </p:cNvPr>
          <p:cNvCxnSpPr>
            <a:cxnSpLocks/>
            <a:stCxn id="26" idx="3"/>
            <a:endCxn id="25" idx="1"/>
          </p:cNvCxnSpPr>
          <p:nvPr/>
        </p:nvCxnSpPr>
        <p:spPr>
          <a:xfrm>
            <a:off x="7911190" y="4792313"/>
            <a:ext cx="45729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2C196977-50E7-4E34-A331-905196B906FD}"/>
              </a:ext>
            </a:extLst>
          </p:cNvPr>
          <p:cNvSpPr/>
          <p:nvPr/>
        </p:nvSpPr>
        <p:spPr>
          <a:xfrm>
            <a:off x="2277988" y="1772816"/>
            <a:ext cx="1944216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-Zn-</a:t>
            </a:r>
            <a:r>
              <a:rPr lang="cs-CZ" sz="2000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cs-CZ" sz="2000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-Au</a:t>
            </a:r>
            <a:endParaRPr lang="cs-CZ" sz="2000" b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C771394-DBA9-A0ED-7B85-E298D8537876}"/>
              </a:ext>
            </a:extLst>
          </p:cNvPr>
          <p:cNvSpPr/>
          <p:nvPr/>
        </p:nvSpPr>
        <p:spPr>
          <a:xfrm>
            <a:off x="6346441" y="2217934"/>
            <a:ext cx="194421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syngenetická</a:t>
            </a:r>
          </a:p>
        </p:txBody>
      </p:sp>
    </p:spTree>
    <p:extLst>
      <p:ext uri="{BB962C8B-B14F-4D97-AF65-F5344CB8AC3E}">
        <p14:creationId xmlns:p14="http://schemas.microsoft.com/office/powerpoint/2010/main" val="249125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VMS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3997309-6D98-0C8A-AF6E-114536968BC6}"/>
              </a:ext>
            </a:extLst>
          </p:cNvPr>
          <p:cNvSpPr/>
          <p:nvPr/>
        </p:nvSpPr>
        <p:spPr>
          <a:xfrm>
            <a:off x="1053852" y="2266764"/>
            <a:ext cx="4283244" cy="7301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velmi častá je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silná deformace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postižení metamorfózou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25C61E9B-5F46-5B50-C2EA-7805112C38C5}"/>
              </a:ext>
            </a:extLst>
          </p:cNvPr>
          <p:cNvSpPr/>
          <p:nvPr/>
        </p:nvSpPr>
        <p:spPr>
          <a:xfrm>
            <a:off x="1053852" y="3146488"/>
            <a:ext cx="4283244" cy="7301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charakteristické jsou i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metasomatické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přeměny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jako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chloritizace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sericitizace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2092BD94-F207-EC82-B489-C479AE5430D3}"/>
              </a:ext>
            </a:extLst>
          </p:cNvPr>
          <p:cNvSpPr/>
          <p:nvPr/>
        </p:nvSpPr>
        <p:spPr>
          <a:xfrm>
            <a:off x="1063724" y="4026212"/>
            <a:ext cx="4283244" cy="9869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během závěrečných fází hydrotermální aktivity – precipitace železa a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manganoželeznatých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silicisedimentů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856A3DC9-8404-8CE7-E097-076CA129F5E4}"/>
              </a:ext>
            </a:extLst>
          </p:cNvPr>
          <p:cNvSpPr/>
          <p:nvPr/>
        </p:nvSpPr>
        <p:spPr>
          <a:xfrm>
            <a:off x="8721112" y="2204864"/>
            <a:ext cx="2813249" cy="9416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pyrit, pyrhotin, sfalerit, galenit, chalkopyrit, hematit, magnetit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B0AF4F0F-8DE9-E040-459B-F9C0352A3DCA}"/>
              </a:ext>
            </a:extLst>
          </p:cNvPr>
          <p:cNvSpPr/>
          <p:nvPr/>
        </p:nvSpPr>
        <p:spPr>
          <a:xfrm>
            <a:off x="5984808" y="2472790"/>
            <a:ext cx="2176817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RUDNÍ MINERÁLY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6D2F1EFC-DDC9-0952-60AC-C0D873DB223B}"/>
              </a:ext>
            </a:extLst>
          </p:cNvPr>
          <p:cNvCxnSpPr>
            <a:cxnSpLocks/>
            <a:stCxn id="13" idx="3"/>
            <a:endCxn id="10" idx="1"/>
          </p:cNvCxnSpPr>
          <p:nvPr/>
        </p:nvCxnSpPr>
        <p:spPr>
          <a:xfrm>
            <a:off x="8161625" y="2670790"/>
            <a:ext cx="559487" cy="4886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A1870043-19F3-2E37-9A0E-5BEE78A035DB}"/>
              </a:ext>
            </a:extLst>
          </p:cNvPr>
          <p:cNvSpPr/>
          <p:nvPr/>
        </p:nvSpPr>
        <p:spPr>
          <a:xfrm>
            <a:off x="8721112" y="3344488"/>
            <a:ext cx="2813249" cy="6028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baryt, křemen, anhydrit, karbonáty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0D008431-2F35-620A-457B-EFAC36BE912B}"/>
              </a:ext>
            </a:extLst>
          </p:cNvPr>
          <p:cNvSpPr/>
          <p:nvPr/>
        </p:nvSpPr>
        <p:spPr>
          <a:xfrm>
            <a:off x="5984808" y="3446288"/>
            <a:ext cx="234017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NERUDNÍ MINERÁLY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7C849DDC-BE3B-CF2F-22C9-ECF9BBB2139F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>
            <a:off x="8324982" y="3644288"/>
            <a:ext cx="396130" cy="1614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5F1312DE-7195-AC70-5B1A-518BE73D442F}"/>
              </a:ext>
            </a:extLst>
          </p:cNvPr>
          <p:cNvSpPr/>
          <p:nvPr/>
        </p:nvSpPr>
        <p:spPr>
          <a:xfrm>
            <a:off x="8721112" y="4418128"/>
            <a:ext cx="1157065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Ag, Au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A85D208F-7D4A-E2B6-88AD-FDA362E0A11C}"/>
              </a:ext>
            </a:extLst>
          </p:cNvPr>
          <p:cNvSpPr/>
          <p:nvPr/>
        </p:nvSpPr>
        <p:spPr>
          <a:xfrm>
            <a:off x="5984808" y="4418128"/>
            <a:ext cx="2340174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BY-PRODUCTS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E4DA8405-AA63-F258-FC3B-24330DCE4B41}"/>
              </a:ext>
            </a:extLst>
          </p:cNvPr>
          <p:cNvCxnSpPr>
            <a:cxnSpLocks/>
            <a:stCxn id="19" idx="3"/>
            <a:endCxn id="18" idx="1"/>
          </p:cNvCxnSpPr>
          <p:nvPr/>
        </p:nvCxnSpPr>
        <p:spPr>
          <a:xfrm>
            <a:off x="8324982" y="4616128"/>
            <a:ext cx="39613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7B385EA8-3F27-2D42-D911-856ED2A4B1A5}"/>
              </a:ext>
            </a:extLst>
          </p:cNvPr>
          <p:cNvCxnSpPr>
            <a:cxnSpLocks/>
          </p:cNvCxnSpPr>
          <p:nvPr/>
        </p:nvCxnSpPr>
        <p:spPr>
          <a:xfrm flipV="1">
            <a:off x="5730135" y="1861800"/>
            <a:ext cx="0" cy="360040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VMS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1AF695C-FD43-1F1B-34D3-BD9D710ED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877" y="1308081"/>
            <a:ext cx="6105948" cy="490295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0988A55-EAF4-3CB2-5C37-6163D1F8B0ED}"/>
              </a:ext>
            </a:extLst>
          </p:cNvPr>
          <p:cNvSpPr txBox="1"/>
          <p:nvPr/>
        </p:nvSpPr>
        <p:spPr>
          <a:xfrm>
            <a:off x="9286429" y="6211036"/>
            <a:ext cx="2902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9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https://geologyscience.com/geology-branches/mining-geology/volcanogenic-massive-sulfide-vms-deposits/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256F6A8-FE4F-70C0-B687-00FFD32BA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35" y="1547876"/>
            <a:ext cx="6094412" cy="442336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EC6547D-1EBF-0F3F-0BBC-062EB16F0730}"/>
              </a:ext>
            </a:extLst>
          </p:cNvPr>
          <p:cNvSpPr txBox="1"/>
          <p:nvPr/>
        </p:nvSpPr>
        <p:spPr>
          <a:xfrm>
            <a:off x="4859737" y="5969833"/>
            <a:ext cx="12462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9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Xuan-Ce</a:t>
            </a:r>
            <a:r>
              <a:rPr lang="cs-CZ" sz="9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9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Wang</a:t>
            </a:r>
            <a:r>
              <a:rPr lang="cs-CZ" sz="9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139701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VMS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A30F437B-577D-67E0-E9B2-7038F8F90991}"/>
              </a:ext>
            </a:extLst>
          </p:cNvPr>
          <p:cNvSpPr/>
          <p:nvPr/>
        </p:nvSpPr>
        <p:spPr>
          <a:xfrm>
            <a:off x="945840" y="1965248"/>
            <a:ext cx="4283244" cy="98208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lze rozdělit na dvě části: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čočku masivních sulfidů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(&gt; 60 % sulfidů) a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žilnou-žilníkovou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mineralizaci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 podloží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1533CA96-8330-4F4A-A2E5-4D4BC2F2C68E}"/>
              </a:ext>
            </a:extLst>
          </p:cNvPr>
          <p:cNvSpPr/>
          <p:nvPr/>
        </p:nvSpPr>
        <p:spPr>
          <a:xfrm>
            <a:off x="945840" y="3115982"/>
            <a:ext cx="4283244" cy="635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jsou charakteristická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vysokou kovnatostí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4B0E7B89-A10F-9F34-70E0-30015A1532D2}"/>
              </a:ext>
            </a:extLst>
          </p:cNvPr>
          <p:cNvSpPr/>
          <p:nvPr/>
        </p:nvSpPr>
        <p:spPr>
          <a:xfrm>
            <a:off x="945840" y="3920563"/>
            <a:ext cx="4283244" cy="635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doposud je známo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850 ložisek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 světě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E39E1831-E777-1ADF-C7E4-B5B01D2DE185}"/>
              </a:ext>
            </a:extLst>
          </p:cNvPr>
          <p:cNvSpPr/>
          <p:nvPr/>
        </p:nvSpPr>
        <p:spPr>
          <a:xfrm>
            <a:off x="837828" y="4725144"/>
            <a:ext cx="4499267" cy="635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světová produkce: 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22 % Zn, 6 %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9.7 %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8.7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2.2 Au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40D9F80-C005-21E2-88C0-92C37BCBE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535" y="1688805"/>
            <a:ext cx="6540482" cy="412621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DE3C9D5A-167B-A22D-DE79-E99C46E69321}"/>
              </a:ext>
            </a:extLst>
          </p:cNvPr>
          <p:cNvSpPr txBox="1"/>
          <p:nvPr/>
        </p:nvSpPr>
        <p:spPr>
          <a:xfrm>
            <a:off x="11423004" y="5584183"/>
            <a:ext cx="10801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b="0" i="0" u="none" strike="noStrike" baseline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Misra</a:t>
            </a:r>
            <a:r>
              <a:rPr lang="cs-CZ" sz="900" b="0" i="0" u="none" strike="noStrike" baseline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2012</a:t>
            </a:r>
            <a:endParaRPr lang="cs-CZ" sz="9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E9068-1C21-F71F-03B0-FD5373857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907A7-745E-C358-79A0-624DD6FC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Hydrotermální ložiska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65ED27FB-361D-7447-13FA-108EF0536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028379"/>
            <a:ext cx="6024134" cy="4464496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VZNIK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vysrážením nerostných látek z hydrotermálních fluid</a:t>
            </a:r>
          </a:p>
          <a:p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velmi častá zonálnost a reaktivace žil</a:t>
            </a:r>
          </a:p>
          <a:p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opakovaná krystalizace určitého minerálu za odlišných </a:t>
            </a: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PTX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podmínek → více generací</a:t>
            </a:r>
          </a:p>
          <a:p>
            <a:endParaRPr lang="cs-CZ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koncentrace rozpuštěných látek je v hydrotermálním roztoku variabilní → </a:t>
            </a: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nejčastěji 2-16 hm. %, výjimečně až 40 hm. % </a:t>
            </a:r>
          </a:p>
          <a:p>
            <a:endParaRPr lang="cs-CZ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6230EBC-A07E-5759-D87F-A3269CEB8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704" y="1127756"/>
            <a:ext cx="4645124" cy="536511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A9FEC50-A492-3AAC-59A7-2211EB67EC19}"/>
              </a:ext>
            </a:extLst>
          </p:cNvPr>
          <p:cNvSpPr txBox="1"/>
          <p:nvPr/>
        </p:nvSpPr>
        <p:spPr>
          <a:xfrm>
            <a:off x="8888128" y="6492875"/>
            <a:ext cx="33038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https://projects.exeter.ac.uk/geomincentre/min1.htm</a:t>
            </a:r>
          </a:p>
        </p:txBody>
      </p:sp>
    </p:spTree>
    <p:extLst>
      <p:ext uri="{BB962C8B-B14F-4D97-AF65-F5344CB8AC3E}">
        <p14:creationId xmlns:p14="http://schemas.microsoft.com/office/powerpoint/2010/main" val="4050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VMS – podmínky vzniku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B1AADFB7-E6B9-ECC7-7C3D-6B9CC28D6F8C}"/>
              </a:ext>
            </a:extLst>
          </p:cNvPr>
          <p:cNvSpPr/>
          <p:nvPr/>
        </p:nvSpPr>
        <p:spPr>
          <a:xfrm>
            <a:off x="1303511" y="1484784"/>
            <a:ext cx="4788532" cy="7682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vulkanická aktivita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 např. výbuch podvodní sopky, uvolnění horkých fluid bohatých kovy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49770F57-4B9D-4283-B8D6-ABFDE005D45E}"/>
              </a:ext>
            </a:extLst>
          </p:cNvPr>
          <p:cNvSpPr/>
          <p:nvPr/>
        </p:nvSpPr>
        <p:spPr>
          <a:xfrm>
            <a:off x="1303511" y="2421699"/>
            <a:ext cx="4788532" cy="9957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hydrotermální cirkulace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 horká fluida reagují s vulkanickými horninami, jimiž prostupují, ale také s mořskou vodou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ACE448D9-9094-765C-83DB-17EB8A81FDC6}"/>
              </a:ext>
            </a:extLst>
          </p:cNvPr>
          <p:cNvSpPr/>
          <p:nvPr/>
        </p:nvSpPr>
        <p:spPr>
          <a:xfrm>
            <a:off x="1303511" y="3586145"/>
            <a:ext cx="4788532" cy="15720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vysrážení sulfidů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hydrotermální fluida při kontaktu se studenou mořskou vodou, zchladnou a umožní tak vysrážení v nich obsažených sulfidů a jejich akumulaci na mořském dně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AEB34B44-A5D8-46EB-10EB-01F80E127B34}"/>
              </a:ext>
            </a:extLst>
          </p:cNvPr>
          <p:cNvSpPr/>
          <p:nvPr/>
        </p:nvSpPr>
        <p:spPr>
          <a:xfrm>
            <a:off x="1303511" y="5326719"/>
            <a:ext cx="4788532" cy="9956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vznik VMS ložiska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akumulace sulfidů v průběhu času vytvoří ložisko s rozličnými typy mineralizace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EB779C00-CD71-14A0-0D98-7B2038BC6C74}"/>
              </a:ext>
            </a:extLst>
          </p:cNvPr>
          <p:cNvSpPr/>
          <p:nvPr/>
        </p:nvSpPr>
        <p:spPr>
          <a:xfrm>
            <a:off x="7067751" y="1700808"/>
            <a:ext cx="4283244" cy="635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rozlišujeme formaci rud typu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Lahn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Dill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Mn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a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kyzovou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-Zn-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-Au-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85E064EB-C852-0733-192E-B6D6C65F1988}"/>
              </a:ext>
            </a:extLst>
          </p:cNvPr>
          <p:cNvSpPr/>
          <p:nvPr/>
        </p:nvSpPr>
        <p:spPr>
          <a:xfrm>
            <a:off x="7067751" y="2756720"/>
            <a:ext cx="4283244" cy="128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kyzové formace jsou často tvořena převážně železem (až 90 %) v podobě pyritu a pyrhotinu doprovázené polohami barytu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1EE65F49-CB7D-4127-57AA-C70C6B5096DC}"/>
              </a:ext>
            </a:extLst>
          </p:cNvPr>
          <p:cNvSpPr/>
          <p:nvPr/>
        </p:nvSpPr>
        <p:spPr>
          <a:xfrm>
            <a:off x="7067752" y="4460704"/>
            <a:ext cx="4283244" cy="635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recentní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analog – black and white smokers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D4498E2B-F194-D56F-11D4-457B8670FAAE}"/>
              </a:ext>
            </a:extLst>
          </p:cNvPr>
          <p:cNvSpPr/>
          <p:nvPr/>
        </p:nvSpPr>
        <p:spPr>
          <a:xfrm>
            <a:off x="6887654" y="5528760"/>
            <a:ext cx="4643437" cy="635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mořská voda je v nadkritickém stavu</a:t>
            </a:r>
            <a:endParaRPr lang="en-US" sz="2000" b="1" cap="all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EFD963-9385-4951-7778-6541319A2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373" y="1425352"/>
            <a:ext cx="7107954" cy="52292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22E3C18-94A0-D633-18E3-2F9D093F23DA}"/>
              </a:ext>
            </a:extLst>
          </p:cNvPr>
          <p:cNvSpPr txBox="1"/>
          <p:nvPr/>
        </p:nvSpPr>
        <p:spPr>
          <a:xfrm>
            <a:off x="11206980" y="6654552"/>
            <a:ext cx="11759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b="0" i="0" u="none" strike="noStrike" baseline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Franklin et al., 2005</a:t>
            </a:r>
            <a:endParaRPr lang="cs-CZ" sz="9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47D712B8-AE8C-B5F7-1404-0B9A3D0397E1}"/>
              </a:ext>
            </a:extLst>
          </p:cNvPr>
          <p:cNvSpPr/>
          <p:nvPr/>
        </p:nvSpPr>
        <p:spPr>
          <a:xfrm>
            <a:off x="117748" y="2060848"/>
            <a:ext cx="4917792" cy="225412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počáteční fáze alterace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Polohy vulkanitů v mocnosti několika tisíc metrů nad intruzí zahrnují regionálně rozsáhlé, alterační facie, vzájemně odlišné typickými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metasomatickými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minerálními asociacemi (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chloritizace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spilitizace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silicifikace,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epidotizace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).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56A673DE-C85A-50F6-96EE-21373912D266}"/>
              </a:ext>
            </a:extLst>
          </p:cNvPr>
          <p:cNvSpPr/>
          <p:nvPr/>
        </p:nvSpPr>
        <p:spPr>
          <a:xfrm>
            <a:off x="117748" y="4437112"/>
            <a:ext cx="4917792" cy="13681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Alterační facie se souhrnně označují jako </a:t>
            </a:r>
            <a:r>
              <a:rPr lang="cs-CZ" sz="2000" b="1" cap="all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semi-comformable</a:t>
            </a:r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alterační zóny, které vznikly v důsledku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metasomatické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reakce mezi mořskou vodou a intruzí.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9F80C5-3BDA-1A93-ABB9-8F5E438F3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VMS - vznik</a:t>
            </a:r>
          </a:p>
        </p:txBody>
      </p:sp>
    </p:spTree>
    <p:extLst>
      <p:ext uri="{BB962C8B-B14F-4D97-AF65-F5344CB8AC3E}">
        <p14:creationId xmlns:p14="http://schemas.microsoft.com/office/powerpoint/2010/main" val="184606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61A4F667-5013-3F22-9DE2-362FD6660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87558"/>
            <a:ext cx="6040812" cy="1325218"/>
          </a:xfrm>
        </p:spPr>
        <p:txBody>
          <a:bodyPr>
            <a:no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semi-comformable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alterační zóny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41FDC4C3-1FD2-783C-8208-2DD4B153F1B3}"/>
              </a:ext>
            </a:extLst>
          </p:cNvPr>
          <p:cNvSpPr/>
          <p:nvPr/>
        </p:nvSpPr>
        <p:spPr>
          <a:xfrm>
            <a:off x="48548" y="1766077"/>
            <a:ext cx="6814492" cy="24482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Mg-K </a:t>
            </a:r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zeolitová </a:t>
            </a:r>
            <a:r>
              <a:rPr lang="cs-CZ" sz="2000" b="1" cap="all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metasomaticka</a:t>
            </a:r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facie (50-140 °C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algn="ctr"/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felsické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horniny →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adulár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Mg-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smektit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horniny →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zeolit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Mg-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smektit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Tyto nízkoteplotní reakce nejsou dostatečné pro vyluhování kovů a síry, ale mohou extrahovat významné množství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Si a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Mn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 méně také Ca, Mg a S z vulkanické kupy. Tato facie je běžně překryta tenkou, ale rozsáhlou polohou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Fe-Mn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bohatých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chemogenních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sedimentů.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B055FF39-F1D8-3F28-D19C-DEA79F10E241}"/>
              </a:ext>
            </a:extLst>
          </p:cNvPr>
          <p:cNvSpPr/>
          <p:nvPr/>
        </p:nvSpPr>
        <p:spPr>
          <a:xfrm>
            <a:off x="48548" y="4797152"/>
            <a:ext cx="6814492" cy="15885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Na-Mg </a:t>
            </a:r>
            <a:r>
              <a:rPr lang="cs-CZ" sz="2000" b="1" cap="all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metasomatické</a:t>
            </a:r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facie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(140-300 °C)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Typická minerální asociace: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Mg-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smektit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chlorit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křemen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albit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Při teplotě &gt; 200 °C přechází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metasomatismus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z hořečnatého do sodného (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spilitizace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→ původní mírně alkalická fluida (Mg-K-Na-SO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se změní na horká acidní (Na-Ca-Si).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F67643E-5DD2-D977-2A61-323AEF2A2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000868" y="0"/>
            <a:ext cx="5187957" cy="68580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229316A-9B08-293E-4C55-3A28314907B0}"/>
              </a:ext>
            </a:extLst>
          </p:cNvPr>
          <p:cNvSpPr txBox="1"/>
          <p:nvPr/>
        </p:nvSpPr>
        <p:spPr>
          <a:xfrm>
            <a:off x="11134972" y="6627168"/>
            <a:ext cx="11759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b="0" i="0" u="none" strike="noStrike" baseline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Franklin et al., 2005</a:t>
            </a:r>
            <a:endParaRPr lang="cs-CZ" sz="9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7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1F448E9-52A6-2C49-9ED5-DF0AB8BAEDFF}"/>
              </a:ext>
            </a:extLst>
          </p:cNvPr>
          <p:cNvSpPr/>
          <p:nvPr/>
        </p:nvSpPr>
        <p:spPr>
          <a:xfrm>
            <a:off x="837981" y="4307858"/>
            <a:ext cx="8912776" cy="2319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Amfibolitová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cap="all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metasomatická</a:t>
            </a:r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facie (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 400 °C)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Typická minerální asociace: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křemen – Ca-amfibol –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-chlorit – epidot – Ca-plagioklas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Reakce horkých acidních Ca-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-S kovonosných fluid s vulkanickými horninami a magmatickou intruzí v jejich podloží. Opakované strukturní poruchy silicifikované nadložní horniny umožňují kovy-bohatým fluidům vystoupat k mořskému dnu a zde vytvořit masivní sulfidická ložiska. Mezi intruzí a amfibolitovou facií se obvykle vytvoří v oblasti vysokého toku fluid poloha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epidositu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 to jako důsledek reakcí fluid s intruzí.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01F448E9-52A6-2C49-9ED5-DF0AB8BAEDFF}"/>
              </a:ext>
            </a:extLst>
          </p:cNvPr>
          <p:cNvSpPr/>
          <p:nvPr/>
        </p:nvSpPr>
        <p:spPr>
          <a:xfrm>
            <a:off x="549796" y="1581218"/>
            <a:ext cx="6336000" cy="23193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 </a:t>
            </a:r>
            <a:r>
              <a:rPr lang="cs-CZ" sz="2000" b="1" cap="all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metasomatická</a:t>
            </a:r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facie zelených břidlic (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300-400 °C)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Typická minerální asociace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chlorit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aktinolit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epidot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albit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Reakce na hranici facie zelených břidlic s amfibolitovou vedou k intenzivnímu vyluhování kovů a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silicifikaci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horniny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Silicifikovaná hornina poté působí jako izolace, a díky tomu může pod ní ležící amfibolitová facie akumulovat Ca-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obohacení a kovy.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A97FC21-D687-7314-1693-427BF5972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50"/>
          <a:stretch/>
        </p:blipFill>
        <p:spPr>
          <a:xfrm>
            <a:off x="7000868" y="1350409"/>
            <a:ext cx="5187957" cy="2780928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32BB3E8A-C5FF-3584-79E5-4CE9C3AA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0" y="-315416"/>
            <a:ext cx="7632695" cy="1325218"/>
          </a:xfrm>
        </p:spPr>
        <p:txBody>
          <a:bodyPr>
            <a:no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semi-comformable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alterační zóny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69BF2A-D93E-E24A-35CB-9B4C1A398046}"/>
              </a:ext>
            </a:extLst>
          </p:cNvPr>
          <p:cNvSpPr txBox="1"/>
          <p:nvPr/>
        </p:nvSpPr>
        <p:spPr>
          <a:xfrm>
            <a:off x="11144587" y="3900527"/>
            <a:ext cx="11759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b="0" i="0" u="none" strike="noStrike" baseline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Franklin et al., 2005</a:t>
            </a:r>
            <a:endParaRPr lang="cs-CZ" sz="9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9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2708920"/>
            <a:ext cx="2524867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VMS - přehled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F29C0D7-540C-73A5-DA28-B0A1F3A31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615" y="339572"/>
            <a:ext cx="9546210" cy="6178855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17AC6431-64F5-A147-FFF4-E53F45323B43}"/>
              </a:ext>
            </a:extLst>
          </p:cNvPr>
          <p:cNvSpPr/>
          <p:nvPr/>
        </p:nvSpPr>
        <p:spPr>
          <a:xfrm>
            <a:off x="3646140" y="5733256"/>
            <a:ext cx="1656184" cy="216024"/>
          </a:xfrm>
          <a:prstGeom prst="round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82090CB5-A21E-E950-3B1E-2834AAD47D8F}"/>
              </a:ext>
            </a:extLst>
          </p:cNvPr>
          <p:cNvSpPr/>
          <p:nvPr/>
        </p:nvSpPr>
        <p:spPr>
          <a:xfrm>
            <a:off x="7445014" y="1412776"/>
            <a:ext cx="593614" cy="216024"/>
          </a:xfrm>
          <a:prstGeom prst="round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EBC88C1F-F412-1170-CF5D-07867CE104E5}"/>
              </a:ext>
            </a:extLst>
          </p:cNvPr>
          <p:cNvSpPr/>
          <p:nvPr/>
        </p:nvSpPr>
        <p:spPr>
          <a:xfrm>
            <a:off x="405780" y="4863838"/>
            <a:ext cx="1656184" cy="7090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Příklad ČR:</a:t>
            </a:r>
          </a:p>
          <a:p>
            <a:pPr algn="ctr" defTabSz="914126">
              <a:defRPr/>
            </a:pP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Zlaté Hory</a:t>
            </a:r>
          </a:p>
        </p:txBody>
      </p:sp>
    </p:spTree>
    <p:extLst>
      <p:ext uri="{BB962C8B-B14F-4D97-AF65-F5344CB8AC3E}">
        <p14:creationId xmlns:p14="http://schemas.microsoft.com/office/powerpoint/2010/main" val="220302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AD849-8318-2D9A-73EF-20CE322A394A}"/>
              </a:ext>
            </a:extLst>
          </p:cNvPr>
          <p:cNvSpPr txBox="1">
            <a:spLocks/>
          </p:cNvSpPr>
          <p:nvPr/>
        </p:nvSpPr>
        <p:spPr>
          <a:xfrm>
            <a:off x="837981" y="409044"/>
            <a:ext cx="10512862" cy="13252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VMS vs. SEDEX - srovnání</a:t>
            </a: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60EEE132-E9A1-BD8A-8F33-01E2E1EEB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409631"/>
              </p:ext>
            </p:extLst>
          </p:nvPr>
        </p:nvGraphicFramePr>
        <p:xfrm>
          <a:off x="1845940" y="2347009"/>
          <a:ext cx="8640000" cy="27580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0">
                  <a:extLst>
                    <a:ext uri="{9D8B030D-6E8A-4147-A177-3AD203B41FA5}">
                      <a16:colId xmlns:a16="http://schemas.microsoft.com/office/drawing/2014/main" val="733024522"/>
                    </a:ext>
                  </a:extLst>
                </a:gridCol>
                <a:gridCol w="4320000">
                  <a:extLst>
                    <a:ext uri="{9D8B030D-6E8A-4147-A177-3AD203B41FA5}">
                      <a16:colId xmlns:a16="http://schemas.microsoft.com/office/drawing/2014/main" val="521462123"/>
                    </a:ext>
                  </a:extLst>
                </a:gridCol>
              </a:tblGrid>
              <a:tr h="360466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VMS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SEDEX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4134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riftové zóny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kontinentální okraje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950470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spíše vulkanické horniny, ale i sedimenty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sedimentární horniny - břidlice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06445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aktivní vulkanismus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bez vulkanické aktivity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196559"/>
                  </a:ext>
                </a:extLst>
              </a:tr>
              <a:tr h="339060">
                <a:tc>
                  <a:txBody>
                    <a:bodyPr/>
                    <a:lstStyle/>
                    <a:p>
                      <a:pPr algn="ctr"/>
                      <a:r>
                        <a:rPr lang="cs-CZ" sz="18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polymetalické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 ± 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endParaRPr lang="cs-CZ" sz="18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692617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cs-CZ" sz="18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fluida (modifikovaná mořská voda) nesou kovy i síru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fluida (pánevní solanky) nesou primárně kovy, síra je dodána z externího zdroje (redukované sulfáty, biogenní sulfidy)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085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57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pl-PL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Formace typu Lahn Dill na Mn-rud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8146E8D3-FAD6-8F65-B3C1-B3D0229E4C5C}"/>
              </a:ext>
            </a:extLst>
          </p:cNvPr>
          <p:cNvSpPr/>
          <p:nvPr/>
        </p:nvSpPr>
        <p:spPr>
          <a:xfrm>
            <a:off x="1269877" y="2506414"/>
            <a:ext cx="5078933" cy="9122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vázána na mělký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spilit-keratofyrový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submarinní vulkanismus /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paleobazalty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spility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a bazické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metatufy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/ rozhraní vulkanitů a sedimentů 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5F30D807-DCF3-869B-AD04-874E2DADD535}"/>
              </a:ext>
            </a:extLst>
          </p:cNvPr>
          <p:cNvSpPr/>
          <p:nvPr/>
        </p:nvSpPr>
        <p:spPr>
          <a:xfrm>
            <a:off x="1701924" y="3622368"/>
            <a:ext cx="4214838" cy="5752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hematit &gt; magnetit, siderit, Fe-chlorit, jaspilit, </a:t>
            </a:r>
            <a:r>
              <a:rPr lang="cs-CZ" sz="2000" b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křemen</a:t>
            </a:r>
            <a:r>
              <a:rPr lang="cs-CZ" sz="20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chamosit, kalcit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0C2C64C1-F007-2D43-EE9F-919AF094BE47}"/>
              </a:ext>
            </a:extLst>
          </p:cNvPr>
          <p:cNvSpPr/>
          <p:nvPr/>
        </p:nvSpPr>
        <p:spPr>
          <a:xfrm>
            <a:off x="1703412" y="4395939"/>
            <a:ext cx="4214838" cy="4189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čočky,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stratiformní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polohy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B7FC6135-8777-84B5-BFE4-50DEFC111860}"/>
              </a:ext>
            </a:extLst>
          </p:cNvPr>
          <p:cNvSpPr/>
          <p:nvPr/>
        </p:nvSpPr>
        <p:spPr>
          <a:xfrm>
            <a:off x="1701924" y="5013176"/>
            <a:ext cx="4214838" cy="5752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povodí řek </a:t>
            </a:r>
            <a:r>
              <a:rPr lang="cs-CZ" sz="2000" b="0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Lahn</a:t>
            </a:r>
            <a:r>
              <a:rPr lang="cs-CZ" sz="20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cs-CZ" sz="2000" b="0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Dill</a:t>
            </a:r>
            <a:r>
              <a:rPr lang="cs-CZ" sz="20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(DE), Ural</a:t>
            </a:r>
            <a:endParaRPr lang="cs-CZ" sz="20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Uničov, </a:t>
            </a:r>
            <a:r>
              <a:rPr lang="cs-CZ" sz="2000" b="0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Chabičov</a:t>
            </a:r>
            <a:r>
              <a:rPr lang="cs-CZ" sz="20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Horní Benešov</a:t>
            </a:r>
            <a:endParaRPr lang="cs-CZ" sz="20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9F865A5B-FF72-4C1D-50EE-61FB01D7A0D4}"/>
              </a:ext>
            </a:extLst>
          </p:cNvPr>
          <p:cNvSpPr/>
          <p:nvPr/>
        </p:nvSpPr>
        <p:spPr>
          <a:xfrm>
            <a:off x="2189163" y="1916026"/>
            <a:ext cx="3240360" cy="3934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1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FORMACE </a:t>
            </a:r>
            <a:r>
              <a:rPr lang="cs-CZ" sz="2000" b="1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2000" b="1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-RUD LAHN DILL</a:t>
            </a:r>
            <a:endParaRPr lang="cs-CZ" sz="2000" b="1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5B01E916-F2CD-EEA3-A026-3BAC86D20368}"/>
              </a:ext>
            </a:extLst>
          </p:cNvPr>
          <p:cNvSpPr/>
          <p:nvPr/>
        </p:nvSpPr>
        <p:spPr>
          <a:xfrm>
            <a:off x="7146936" y="2506414"/>
            <a:ext cx="4303663" cy="9122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vázána na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spilit-keratofyrový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submarinní vulkanismus /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neovulkanity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(ryolity-trachyty-andezity)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5F03EF6E-F684-077F-F6E8-3D3AB0812F15}"/>
              </a:ext>
            </a:extLst>
          </p:cNvPr>
          <p:cNvSpPr/>
          <p:nvPr/>
        </p:nvSpPr>
        <p:spPr>
          <a:xfrm>
            <a:off x="7867015" y="3622368"/>
            <a:ext cx="2863503" cy="5752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psilomelan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pyroluzit, rodochrozit, rodonit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562B62C6-0A9E-4499-8077-13C6E69A1DC0}"/>
              </a:ext>
            </a:extLst>
          </p:cNvPr>
          <p:cNvSpPr/>
          <p:nvPr/>
        </p:nvSpPr>
        <p:spPr>
          <a:xfrm>
            <a:off x="7868503" y="4395938"/>
            <a:ext cx="2862015" cy="4189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doprovází ložiska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85B6E8DF-745B-7D8C-170F-6D91BA0E97B1}"/>
              </a:ext>
            </a:extLst>
          </p:cNvPr>
          <p:cNvSpPr/>
          <p:nvPr/>
        </p:nvSpPr>
        <p:spPr>
          <a:xfrm>
            <a:off x="7191349" y="5016624"/>
            <a:ext cx="4159494" cy="5752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Rumunsko, Ural</a:t>
            </a:r>
            <a:r>
              <a:rPr lang="cs-CZ" sz="2000" dirty="0">
                <a:solidFill>
                  <a:schemeClr val="tx2"/>
                </a:solidFill>
                <a:latin typeface="Arial" panose="020B0604020202020204" pitchFamily="34" charset="0"/>
              </a:rPr>
              <a:t>,</a:t>
            </a:r>
            <a:r>
              <a:rPr lang="cs-CZ" sz="2000" dirty="0">
                <a:latin typeface="Arial" panose="020B0604020202020204" pitchFamily="34" charset="0"/>
              </a:rPr>
              <a:t> </a:t>
            </a:r>
            <a:r>
              <a:rPr lang="cs-CZ" sz="20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Chvaletice </a:t>
            </a: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(s pyritovými rudami kyzové formace)</a:t>
            </a:r>
            <a:endParaRPr lang="cs-CZ" sz="20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D1D2B7A1-44CE-1AD9-41BB-1E5AC6115A72}"/>
              </a:ext>
            </a:extLst>
          </p:cNvPr>
          <p:cNvSpPr/>
          <p:nvPr/>
        </p:nvSpPr>
        <p:spPr>
          <a:xfrm>
            <a:off x="7678588" y="1919474"/>
            <a:ext cx="3240360" cy="3934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2000" b="1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FORMACE </a:t>
            </a:r>
            <a:r>
              <a:rPr lang="cs-CZ" sz="2000" b="1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Mn</a:t>
            </a:r>
            <a:r>
              <a:rPr lang="cs-CZ" sz="2000" b="1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-RUD</a:t>
            </a:r>
            <a:endParaRPr lang="cs-CZ" sz="2000" b="1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6264543" cy="1325218"/>
          </a:xfrm>
        </p:spPr>
        <p:txBody>
          <a:bodyPr>
            <a:noAutofit/>
          </a:bodyPr>
          <a:lstStyle/>
          <a:p>
            <a:r>
              <a:rPr lang="pl-PL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kyzová Formace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D766D10-8CCA-E6FD-0F72-5B606E3D0B96}"/>
              </a:ext>
            </a:extLst>
          </p:cNvPr>
          <p:cNvSpPr/>
          <p:nvPr/>
        </p:nvSpPr>
        <p:spPr>
          <a:xfrm>
            <a:off x="189756" y="2799598"/>
            <a:ext cx="1656184" cy="36003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2000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-Zn ložiska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352329F9-5D60-0E1E-4BB3-1AC93005BFB4}"/>
              </a:ext>
            </a:extLst>
          </p:cNvPr>
          <p:cNvSpPr/>
          <p:nvPr/>
        </p:nvSpPr>
        <p:spPr>
          <a:xfrm>
            <a:off x="882877" y="5176406"/>
            <a:ext cx="1872208" cy="3600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Zn-</a:t>
            </a:r>
            <a:r>
              <a:rPr lang="cs-CZ" sz="2000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cs-CZ" sz="2000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ložiska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C5AB884A-F7B7-7E49-D66C-010A29CC2C94}"/>
              </a:ext>
            </a:extLst>
          </p:cNvPr>
          <p:cNvSpPr/>
          <p:nvPr/>
        </p:nvSpPr>
        <p:spPr>
          <a:xfrm>
            <a:off x="2277988" y="2183400"/>
            <a:ext cx="3672408" cy="15924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archaické-proterozoické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pásma zelenokamenů bohaté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mafickými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horninami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nebo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fanerozoické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obloukové a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zaobloukové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sekvence dominantní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mafickými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horninami či sedimenty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14CA4F22-5F0F-5A4D-3BC2-CD4F740B7003}"/>
              </a:ext>
            </a:extLst>
          </p:cNvPr>
          <p:cNvSpPr/>
          <p:nvPr/>
        </p:nvSpPr>
        <p:spPr>
          <a:xfrm>
            <a:off x="3187133" y="4888373"/>
            <a:ext cx="3456384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fanerozoické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vnitroboukové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terány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felsickými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horninami s nebo bez přítomnosti sedimentů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E440D5EA-16E0-4547-C809-27BDE5F5F108}"/>
              </a:ext>
            </a:extLst>
          </p:cNvPr>
          <p:cNvSpPr/>
          <p:nvPr/>
        </p:nvSpPr>
        <p:spPr>
          <a:xfrm>
            <a:off x="8459366" y="1916833"/>
            <a:ext cx="1318764" cy="5661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NORANDA-SUBTYPE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1685BA25-5873-F95D-5B0A-750996AED777}"/>
              </a:ext>
            </a:extLst>
          </p:cNvPr>
          <p:cNvSpPr/>
          <p:nvPr/>
        </p:nvSpPr>
        <p:spPr>
          <a:xfrm>
            <a:off x="8470676" y="2545478"/>
            <a:ext cx="1307454" cy="5530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mattabi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-SUBTYPE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42BB627A-C47E-1B7D-4CFB-4A9BC86B0A10}"/>
              </a:ext>
            </a:extLst>
          </p:cNvPr>
          <p:cNvSpPr/>
          <p:nvPr/>
        </p:nvSpPr>
        <p:spPr>
          <a:xfrm>
            <a:off x="6382444" y="2799598"/>
            <a:ext cx="1745754" cy="3600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CYPRUS-TYPE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0C30AAA6-AC03-5396-E5EA-967437706D63}"/>
              </a:ext>
            </a:extLst>
          </p:cNvPr>
          <p:cNvSpPr/>
          <p:nvPr/>
        </p:nvSpPr>
        <p:spPr>
          <a:xfrm>
            <a:off x="6382444" y="3227148"/>
            <a:ext cx="1745754" cy="3600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BESSHI-TYPE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1DA4BC65-605A-8848-7719-F9B395834F96}"/>
              </a:ext>
            </a:extLst>
          </p:cNvPr>
          <p:cNvSpPr/>
          <p:nvPr/>
        </p:nvSpPr>
        <p:spPr>
          <a:xfrm>
            <a:off x="7058003" y="5192378"/>
            <a:ext cx="1745754" cy="3280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KUROKO-TYPE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7AC6FB6F-3CC7-F0FF-E944-EE79A512F886}"/>
              </a:ext>
            </a:extLst>
          </p:cNvPr>
          <p:cNvSpPr/>
          <p:nvPr/>
        </p:nvSpPr>
        <p:spPr>
          <a:xfrm>
            <a:off x="9860079" y="1916832"/>
            <a:ext cx="1836000" cy="5661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kónické kupy masivních sulfidů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44A47D1B-E46F-0A1A-731F-3BE0B660E1F7}"/>
              </a:ext>
            </a:extLst>
          </p:cNvPr>
          <p:cNvSpPr/>
          <p:nvPr/>
        </p:nvSpPr>
        <p:spPr>
          <a:xfrm>
            <a:off x="9860079" y="2642008"/>
            <a:ext cx="1656185" cy="3600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bohaté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9915F7AD-23F8-B104-F5C9-A44ABFBE4C17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1845940" y="2979617"/>
            <a:ext cx="432048" cy="1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50BDACF8-234D-3CE5-A59A-6BCAE6B36F8B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2755085" y="5356425"/>
            <a:ext cx="432048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80013FB0-4553-372B-45DA-E0C369F93536}"/>
              </a:ext>
            </a:extLst>
          </p:cNvPr>
          <p:cNvCxnSpPr>
            <a:cxnSpLocks/>
            <a:stCxn id="90" idx="3"/>
            <a:endCxn id="17" idx="1"/>
          </p:cNvCxnSpPr>
          <p:nvPr/>
        </p:nvCxnSpPr>
        <p:spPr>
          <a:xfrm flipV="1">
            <a:off x="8123137" y="2199903"/>
            <a:ext cx="336229" cy="345575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F0CD5306-EED6-9BD4-321A-0D12AD5B30B8}"/>
              </a:ext>
            </a:extLst>
          </p:cNvPr>
          <p:cNvCxnSpPr>
            <a:cxnSpLocks/>
            <a:stCxn id="18" idx="1"/>
            <a:endCxn id="90" idx="3"/>
          </p:cNvCxnSpPr>
          <p:nvPr/>
        </p:nvCxnSpPr>
        <p:spPr>
          <a:xfrm flipH="1" flipV="1">
            <a:off x="8123137" y="2545478"/>
            <a:ext cx="347539" cy="27655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945BCF50-8082-FF5D-2A30-9FDA619B34C8}"/>
              </a:ext>
            </a:extLst>
          </p:cNvPr>
          <p:cNvCxnSpPr>
            <a:cxnSpLocks/>
            <a:stCxn id="15" idx="3"/>
            <a:endCxn id="19" idx="1"/>
          </p:cNvCxnSpPr>
          <p:nvPr/>
        </p:nvCxnSpPr>
        <p:spPr>
          <a:xfrm>
            <a:off x="5950396" y="2979617"/>
            <a:ext cx="432048" cy="1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9A217295-5A48-90E1-21EC-65CBA87F5C81}"/>
              </a:ext>
            </a:extLst>
          </p:cNvPr>
          <p:cNvCxnSpPr>
            <a:cxnSpLocks/>
            <a:stCxn id="15" idx="3"/>
            <a:endCxn id="20" idx="1"/>
          </p:cNvCxnSpPr>
          <p:nvPr/>
        </p:nvCxnSpPr>
        <p:spPr>
          <a:xfrm>
            <a:off x="5950396" y="2979617"/>
            <a:ext cx="432048" cy="427551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10BEFBCE-9E48-DFC9-C058-FC993CEAED60}"/>
              </a:ext>
            </a:extLst>
          </p:cNvPr>
          <p:cNvCxnSpPr>
            <a:cxnSpLocks/>
            <a:stCxn id="22" idx="1"/>
            <a:endCxn id="17" idx="3"/>
          </p:cNvCxnSpPr>
          <p:nvPr/>
        </p:nvCxnSpPr>
        <p:spPr>
          <a:xfrm flipH="1">
            <a:off x="9778130" y="2199902"/>
            <a:ext cx="81949" cy="1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2C3F58E5-C732-0C80-B5F7-99D470205FA8}"/>
              </a:ext>
            </a:extLst>
          </p:cNvPr>
          <p:cNvCxnSpPr>
            <a:cxnSpLocks/>
            <a:stCxn id="23" idx="1"/>
            <a:endCxn id="18" idx="3"/>
          </p:cNvCxnSpPr>
          <p:nvPr/>
        </p:nvCxnSpPr>
        <p:spPr>
          <a:xfrm flipH="1">
            <a:off x="9778130" y="2822028"/>
            <a:ext cx="81949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C9D79BF2-049C-CE58-49AC-A2E3F5FCC8C5}"/>
              </a:ext>
            </a:extLst>
          </p:cNvPr>
          <p:cNvCxnSpPr>
            <a:cxnSpLocks/>
            <a:stCxn id="16" idx="3"/>
            <a:endCxn id="21" idx="1"/>
          </p:cNvCxnSpPr>
          <p:nvPr/>
        </p:nvCxnSpPr>
        <p:spPr>
          <a:xfrm>
            <a:off x="6643517" y="5356425"/>
            <a:ext cx="414486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bdélník: se zakulacenými rohy 89">
            <a:extLst>
              <a:ext uri="{FF2B5EF4-FFF2-40B4-BE49-F238E27FC236}">
                <a16:creationId xmlns:a16="http://schemas.microsoft.com/office/drawing/2014/main" id="{F0DC764A-A874-2D68-768D-98646613E8EC}"/>
              </a:ext>
            </a:extLst>
          </p:cNvPr>
          <p:cNvSpPr/>
          <p:nvPr/>
        </p:nvSpPr>
        <p:spPr>
          <a:xfrm>
            <a:off x="6377383" y="2365458"/>
            <a:ext cx="1745754" cy="3600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PRIMITIVE-TYPE</a:t>
            </a:r>
          </a:p>
        </p:txBody>
      </p:sp>
      <p:cxnSp>
        <p:nvCxnSpPr>
          <p:cNvPr id="91" name="Přímá spojnice 90">
            <a:extLst>
              <a:ext uri="{FF2B5EF4-FFF2-40B4-BE49-F238E27FC236}">
                <a16:creationId xmlns:a16="http://schemas.microsoft.com/office/drawing/2014/main" id="{12D8F83C-DF6F-01D3-074C-8A8EDA5580A3}"/>
              </a:ext>
            </a:extLst>
          </p:cNvPr>
          <p:cNvCxnSpPr>
            <a:cxnSpLocks/>
            <a:stCxn id="15" idx="3"/>
            <a:endCxn id="90" idx="1"/>
          </p:cNvCxnSpPr>
          <p:nvPr/>
        </p:nvCxnSpPr>
        <p:spPr>
          <a:xfrm flipV="1">
            <a:off x="5950396" y="2545478"/>
            <a:ext cx="426987" cy="434139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34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5472059" cy="1325218"/>
          </a:xfrm>
        </p:spPr>
        <p:txBody>
          <a:bodyPr>
            <a:noAutofit/>
          </a:bodyPr>
          <a:lstStyle/>
          <a:p>
            <a:r>
              <a:rPr lang="pl-PL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kyzová Formace C</a:t>
            </a:r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lang="pl-PL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-Z</a:t>
            </a:r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277DFD33-2A69-69D9-750C-DA40D489C26B}"/>
              </a:ext>
            </a:extLst>
          </p:cNvPr>
          <p:cNvSpPr/>
          <p:nvPr/>
        </p:nvSpPr>
        <p:spPr>
          <a:xfrm>
            <a:off x="1765331" y="1178275"/>
            <a:ext cx="1511777" cy="5202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CYPRUS-TYPE (MAFIC)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0776F4F2-AD78-279E-70DB-BB658C68D08C}"/>
              </a:ext>
            </a:extLst>
          </p:cNvPr>
          <p:cNvSpPr/>
          <p:nvPr/>
        </p:nvSpPr>
        <p:spPr>
          <a:xfrm>
            <a:off x="1557908" y="1800878"/>
            <a:ext cx="1966061" cy="3569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-Zn 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± Au, Co, Ni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3686775E-E116-C7A0-5735-B4084262D42F}"/>
              </a:ext>
            </a:extLst>
          </p:cNvPr>
          <p:cNvSpPr/>
          <p:nvPr/>
        </p:nvSpPr>
        <p:spPr>
          <a:xfrm>
            <a:off x="919222" y="3367638"/>
            <a:ext cx="3204000" cy="7867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spíše menší kupovitá až čočkovitá tělesa s masivním pyritem přecházející do žilníků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87F83055-7058-12BC-B8A6-8E9FA2451B53}"/>
              </a:ext>
            </a:extLst>
          </p:cNvPr>
          <p:cNvSpPr/>
          <p:nvPr/>
        </p:nvSpPr>
        <p:spPr>
          <a:xfrm>
            <a:off x="941813" y="4922979"/>
            <a:ext cx="3204000" cy="553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podloží typicky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Qz-Cu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žilníky s výrazně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chloritizovanými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bazalty </a:t>
            </a:r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BA93FE42-ACDD-81BD-D07A-B7AE91112D5A}"/>
              </a:ext>
            </a:extLst>
          </p:cNvPr>
          <p:cNvSpPr/>
          <p:nvPr/>
        </p:nvSpPr>
        <p:spPr>
          <a:xfrm>
            <a:off x="930658" y="2268271"/>
            <a:ext cx="3204000" cy="553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vázáno na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ofiolity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výlevné bazaltové sekvence</a:t>
            </a:r>
          </a:p>
        </p:txBody>
      </p:sp>
      <p:sp>
        <p:nvSpPr>
          <p:cNvPr id="84" name="Obdélník: se zakulacenými rohy 83">
            <a:extLst>
              <a:ext uri="{FF2B5EF4-FFF2-40B4-BE49-F238E27FC236}">
                <a16:creationId xmlns:a16="http://schemas.microsoft.com/office/drawing/2014/main" id="{03E48C71-8C02-E090-8B1F-C56E94FFDA98}"/>
              </a:ext>
            </a:extLst>
          </p:cNvPr>
          <p:cNvSpPr/>
          <p:nvPr/>
        </p:nvSpPr>
        <p:spPr>
          <a:xfrm>
            <a:off x="5102996" y="1175374"/>
            <a:ext cx="2366699" cy="5231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BESSHI-TYPE </a:t>
            </a:r>
          </a:p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(MAFIC-SILICICLASTIC)</a:t>
            </a:r>
          </a:p>
        </p:txBody>
      </p:sp>
      <p:sp>
        <p:nvSpPr>
          <p:cNvPr id="85" name="Obdélník: se zakulacenými rohy 84">
            <a:extLst>
              <a:ext uri="{FF2B5EF4-FFF2-40B4-BE49-F238E27FC236}">
                <a16:creationId xmlns:a16="http://schemas.microsoft.com/office/drawing/2014/main" id="{93B493FC-96AA-A27B-FAF5-7F2CAAC36D33}"/>
              </a:ext>
            </a:extLst>
          </p:cNvPr>
          <p:cNvSpPr/>
          <p:nvPr/>
        </p:nvSpPr>
        <p:spPr>
          <a:xfrm>
            <a:off x="5359806" y="1811105"/>
            <a:ext cx="1853080" cy="359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Zn 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± Au,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6" name="Obdélník: se zakulacenými rohy 85">
            <a:extLst>
              <a:ext uri="{FF2B5EF4-FFF2-40B4-BE49-F238E27FC236}">
                <a16:creationId xmlns:a16="http://schemas.microsoft.com/office/drawing/2014/main" id="{5B3856F6-15AA-079F-97F6-0F5CBDC9DF18}"/>
              </a:ext>
            </a:extLst>
          </p:cNvPr>
          <p:cNvSpPr/>
          <p:nvPr/>
        </p:nvSpPr>
        <p:spPr>
          <a:xfrm>
            <a:off x="4666349" y="3724884"/>
            <a:ext cx="3240000" cy="9058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chalkopyrit, sfalerit + typické tenké, laterálně rozsáhlé polohy masivního pyrhotinu či pyritu</a:t>
            </a:r>
          </a:p>
        </p:txBody>
      </p:sp>
      <p:sp>
        <p:nvSpPr>
          <p:cNvPr id="87" name="Obdélník: se zakulacenými rohy 86">
            <a:extLst>
              <a:ext uri="{FF2B5EF4-FFF2-40B4-BE49-F238E27FC236}">
                <a16:creationId xmlns:a16="http://schemas.microsoft.com/office/drawing/2014/main" id="{D745E537-F7FF-08BF-294F-57961B1750A7}"/>
              </a:ext>
            </a:extLst>
          </p:cNvPr>
          <p:cNvSpPr/>
          <p:nvPr/>
        </p:nvSpPr>
        <p:spPr>
          <a:xfrm>
            <a:off x="4666347" y="4743885"/>
            <a:ext cx="3240000" cy="334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relativně malá tělesa</a:t>
            </a:r>
          </a:p>
        </p:txBody>
      </p:sp>
      <p:sp>
        <p:nvSpPr>
          <p:cNvPr id="88" name="Obdélník: se zakulacenými rohy 87">
            <a:extLst>
              <a:ext uri="{FF2B5EF4-FFF2-40B4-BE49-F238E27FC236}">
                <a16:creationId xmlns:a16="http://schemas.microsoft.com/office/drawing/2014/main" id="{84753556-5991-8996-34B4-4DD3A80324F1}"/>
              </a:ext>
            </a:extLst>
          </p:cNvPr>
          <p:cNvSpPr/>
          <p:nvPr/>
        </p:nvSpPr>
        <p:spPr>
          <a:xfrm>
            <a:off x="4666349" y="2286136"/>
            <a:ext cx="3240000" cy="8777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vázáno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vulkano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-sedimentární prostředí 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turbidity, do kterých intrudovaly bazaltové žíly</a:t>
            </a:r>
          </a:p>
        </p:txBody>
      </p:sp>
      <p:sp>
        <p:nvSpPr>
          <p:cNvPr id="89" name="Obdélník: se zakulacenými rohy 88">
            <a:extLst>
              <a:ext uri="{FF2B5EF4-FFF2-40B4-BE49-F238E27FC236}">
                <a16:creationId xmlns:a16="http://schemas.microsoft.com/office/drawing/2014/main" id="{C236D6F0-57F1-E12A-E62E-7BE75954A300}"/>
              </a:ext>
            </a:extLst>
          </p:cNvPr>
          <p:cNvSpPr/>
          <p:nvPr/>
        </p:nvSpPr>
        <p:spPr>
          <a:xfrm>
            <a:off x="4666346" y="5197840"/>
            <a:ext cx="3240000" cy="589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Windy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Craggy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(CA),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Besshi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(JP),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Ducktown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(USA)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3505B5E9-43F6-8E94-90E7-1C47B6B58C17}"/>
              </a:ext>
            </a:extLst>
          </p:cNvPr>
          <p:cNvSpPr/>
          <p:nvPr/>
        </p:nvSpPr>
        <p:spPr>
          <a:xfrm>
            <a:off x="930657" y="2928736"/>
            <a:ext cx="3204000" cy="350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Troodos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ophiolite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na Kypru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F9F83290-D66F-00B0-CA19-EF34E270BF8B}"/>
              </a:ext>
            </a:extLst>
          </p:cNvPr>
          <p:cNvSpPr/>
          <p:nvPr/>
        </p:nvSpPr>
        <p:spPr>
          <a:xfrm>
            <a:off x="919220" y="4261130"/>
            <a:ext cx="3204000" cy="553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leží obvykle při povrchu, nebo uvnitř sekvencí polštářových láv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75071B1A-FAB3-484D-05DA-49C18C5790E0}"/>
              </a:ext>
            </a:extLst>
          </p:cNvPr>
          <p:cNvSpPr/>
          <p:nvPr/>
        </p:nvSpPr>
        <p:spPr>
          <a:xfrm>
            <a:off x="941814" y="5582758"/>
            <a:ext cx="3204000" cy="350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pyrit, chalkopyrit, sfalerit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FD7226E7-04DE-8F1B-B9CC-9D5B5929CB6E}"/>
              </a:ext>
            </a:extLst>
          </p:cNvPr>
          <p:cNvSpPr/>
          <p:nvPr/>
        </p:nvSpPr>
        <p:spPr>
          <a:xfrm>
            <a:off x="4666349" y="3276532"/>
            <a:ext cx="3240000" cy="334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Sanbagawa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Schist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Belt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 Japonsku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D02035C9-ED16-5C5F-3958-803220130EE0}"/>
              </a:ext>
            </a:extLst>
          </p:cNvPr>
          <p:cNvSpPr/>
          <p:nvPr/>
        </p:nvSpPr>
        <p:spPr>
          <a:xfrm>
            <a:off x="930657" y="6023975"/>
            <a:ext cx="3204000" cy="589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Kypr, Omán,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Løkken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(NO),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Chabičov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Horní Benešov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74C0E9A9-A357-D07B-20CB-F5411F4A681A}"/>
              </a:ext>
            </a:extLst>
          </p:cNvPr>
          <p:cNvSpPr/>
          <p:nvPr/>
        </p:nvSpPr>
        <p:spPr>
          <a:xfrm>
            <a:off x="9015861" y="1182407"/>
            <a:ext cx="2023853" cy="5160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PRIMITIVE-TYPE (BIMODAL-MAFIC)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63F2152A-A4A0-594B-9185-60C0346BFB52}"/>
              </a:ext>
            </a:extLst>
          </p:cNvPr>
          <p:cNvSpPr/>
          <p:nvPr/>
        </p:nvSpPr>
        <p:spPr>
          <a:xfrm>
            <a:off x="9101248" y="1781372"/>
            <a:ext cx="1853080" cy="359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Zn-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±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-Au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B3D63311-4FEA-94A0-9827-D32C8534FA5E}"/>
              </a:ext>
            </a:extLst>
          </p:cNvPr>
          <p:cNvSpPr/>
          <p:nvPr/>
        </p:nvSpPr>
        <p:spPr>
          <a:xfrm>
            <a:off x="8433721" y="3195563"/>
            <a:ext cx="3348000" cy="8777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vysoce mineralizovaná, relativně rozsáhlá kupovitá tělesa mělce uložená (do 1 km)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17D7F25B-2377-4E0F-2E97-66473E254C74}"/>
              </a:ext>
            </a:extLst>
          </p:cNvPr>
          <p:cNvSpPr/>
          <p:nvPr/>
        </p:nvSpPr>
        <p:spPr>
          <a:xfrm>
            <a:off x="8442552" y="2234359"/>
            <a:ext cx="3347999" cy="8777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vysoce diferenciované bazalty-ryolity a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pyroklastika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 rámci pásem zelenokamenů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84E040E5-CB15-E445-E829-6D0454AE08B5}"/>
              </a:ext>
            </a:extLst>
          </p:cNvPr>
          <p:cNvSpPr/>
          <p:nvPr/>
        </p:nvSpPr>
        <p:spPr>
          <a:xfrm>
            <a:off x="8442552" y="4165768"/>
            <a:ext cx="3339169" cy="620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Mattabi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(CA),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Kid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Creek (CA),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Mattagami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Lake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(CA)</a:t>
            </a:r>
          </a:p>
        </p:txBody>
      </p:sp>
    </p:spTree>
    <p:extLst>
      <p:ext uri="{BB962C8B-B14F-4D97-AF65-F5344CB8AC3E}">
        <p14:creationId xmlns:p14="http://schemas.microsoft.com/office/powerpoint/2010/main" val="16481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2132856"/>
            <a:ext cx="3888432" cy="2261322"/>
          </a:xfrm>
        </p:spPr>
        <p:txBody>
          <a:bodyPr>
            <a:noAutofit/>
          </a:bodyPr>
          <a:lstStyle/>
          <a:p>
            <a:pPr algn="ctr"/>
            <a:r>
              <a:rPr lang="pl-PL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příklad ložiskového tělesa kyperského typu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474021-719D-C541-B2C6-7ADA9D21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688" y="598376"/>
            <a:ext cx="8239137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03E1C-8FE7-853E-413F-874D6DD2A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A77EE089-400A-E527-C80C-09FFC46B646F}"/>
              </a:ext>
            </a:extLst>
          </p:cNvPr>
          <p:cNvSpPr txBox="1">
            <a:spLocks/>
          </p:cNvSpPr>
          <p:nvPr/>
        </p:nvSpPr>
        <p:spPr>
          <a:xfrm>
            <a:off x="823246" y="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hydrotermální ložiska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FE8A6BF4-C749-33B5-2D7A-C2A42CEAD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205057"/>
              </p:ext>
            </p:extLst>
          </p:nvPr>
        </p:nvGraphicFramePr>
        <p:xfrm>
          <a:off x="9118748" y="4198362"/>
          <a:ext cx="2988000" cy="128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8000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PRODUKTY HF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rudní žíly, hydrotermální alterace (přetisk), impregnační ložiska, brekcie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272A357-3E4A-27D2-6359-33494C004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376744"/>
              </p:ext>
            </p:extLst>
          </p:nvPr>
        </p:nvGraphicFramePr>
        <p:xfrm>
          <a:off x="9118748" y="3415183"/>
          <a:ext cx="2988000" cy="740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8000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369759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TVARY LOŽISKOVÝCH TĚLES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žíly, žilníky, čočky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</a:tbl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4916276-EC47-05A8-FA93-9FD10EAB6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252250"/>
              </p:ext>
            </p:extLst>
          </p:nvPr>
        </p:nvGraphicFramePr>
        <p:xfrm>
          <a:off x="9118748" y="5526182"/>
          <a:ext cx="2988000" cy="128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8000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TEXTURY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masivní, </a:t>
                      </a:r>
                      <a:r>
                        <a:rPr lang="cs-CZ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vtroušeninová</a:t>
                      </a: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brekciovitá</a:t>
                      </a: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kokardovitá</a:t>
                      </a: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páskovaná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</a:tbl>
          </a:graphicData>
        </a:graphic>
      </p:graphicFrame>
      <p:pic>
        <p:nvPicPr>
          <p:cNvPr id="11" name="Obrázek 10">
            <a:extLst>
              <a:ext uri="{FF2B5EF4-FFF2-40B4-BE49-F238E27FC236}">
                <a16:creationId xmlns:a16="http://schemas.microsoft.com/office/drawing/2014/main" id="{C92770DF-ED43-DD85-6988-A4470A0CB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24" y="1503460"/>
            <a:ext cx="8123659" cy="538192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8268D3C-0942-B907-9784-1B1857B5C3F1}"/>
              </a:ext>
            </a:extLst>
          </p:cNvPr>
          <p:cNvSpPr txBox="1"/>
          <p:nvPr/>
        </p:nvSpPr>
        <p:spPr>
          <a:xfrm>
            <a:off x="8038628" y="6485065"/>
            <a:ext cx="1008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Fontboté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al., 2017</a:t>
            </a: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359B0FD9-883A-4C80-0F84-748E7CC9B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834734"/>
              </p:ext>
            </p:extLst>
          </p:nvPr>
        </p:nvGraphicFramePr>
        <p:xfrm>
          <a:off x="9118748" y="65603"/>
          <a:ext cx="2988000" cy="330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8000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RUDNÍ MINERÁLY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galenit, sfalerit, chalkopyrit, pyrit, molybdenit, arzenopyrit, antimonit, cinabarit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NERUDNÍ MINERÁLY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748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křemen, baryt, fluorit, magnezit, azbest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9422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PRVKY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30325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Ag, Au</a:t>
                      </a:r>
                      <a:r>
                        <a:rPr lang="pl-PL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Cu, Pb, Zn, Hg, Sb, Mo, U, Bi, Ni, Co, Mn, Sn, W, Fe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711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7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pl-PL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kyzová Formace Z</a:t>
            </a:r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</a:rPr>
              <a:t>n-Pb-Cu</a:t>
            </a:r>
            <a:endParaRPr lang="pl-PL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74C0E9A9-A357-D07B-20CB-F5411F4A681A}"/>
              </a:ext>
            </a:extLst>
          </p:cNvPr>
          <p:cNvSpPr/>
          <p:nvPr/>
        </p:nvSpPr>
        <p:spPr>
          <a:xfrm>
            <a:off x="1827510" y="1124744"/>
            <a:ext cx="1939421" cy="5594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KUROKO-TYPE </a:t>
            </a:r>
          </a:p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(BIMODAL-FELSIC)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63F2152A-A4A0-594B-9185-60C0346BFB52}"/>
              </a:ext>
            </a:extLst>
          </p:cNvPr>
          <p:cNvSpPr/>
          <p:nvPr/>
        </p:nvSpPr>
        <p:spPr>
          <a:xfrm>
            <a:off x="1782304" y="1780886"/>
            <a:ext cx="2029838" cy="3425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Zn-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-Au-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Sb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B3D63311-4FEA-94A0-9827-D32C8534FA5E}"/>
              </a:ext>
            </a:extLst>
          </p:cNvPr>
          <p:cNvSpPr/>
          <p:nvPr/>
        </p:nvSpPr>
        <p:spPr>
          <a:xfrm>
            <a:off x="1092177" y="3946188"/>
            <a:ext cx="3415877" cy="553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vysoce mineralizovaná, relativně rozsáhlá kupovitá tělesa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3264DBEB-C253-193B-CE22-D0166E35F885}"/>
              </a:ext>
            </a:extLst>
          </p:cNvPr>
          <p:cNvSpPr/>
          <p:nvPr/>
        </p:nvSpPr>
        <p:spPr>
          <a:xfrm>
            <a:off x="1092177" y="4600849"/>
            <a:ext cx="3415877" cy="334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podloží mohou být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Qz-Cu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žilníky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17D7F25B-2377-4E0F-2E97-66473E254C74}"/>
              </a:ext>
            </a:extLst>
          </p:cNvPr>
          <p:cNvSpPr/>
          <p:nvPr/>
        </p:nvSpPr>
        <p:spPr>
          <a:xfrm>
            <a:off x="1092177" y="2227909"/>
            <a:ext cx="3415877" cy="11855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vázáno na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intermediální-felsické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horniny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 extenzním prostředí obloukového vulkanismu, tzn. tufy, lávy, brekcie či ryolity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1E2F6F45-BED9-7F3A-9137-16CFF950D3FE}"/>
              </a:ext>
            </a:extLst>
          </p:cNvPr>
          <p:cNvSpPr/>
          <p:nvPr/>
        </p:nvSpPr>
        <p:spPr>
          <a:xfrm>
            <a:off x="1092177" y="5039807"/>
            <a:ext cx="3415877" cy="8777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obvykle dobře vyvinutá laterální i vertikální zonálnost směrem od kuřáku → Zn-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5B163ED5-7F10-25B3-C4F7-88E8E1CC3CE6}"/>
              </a:ext>
            </a:extLst>
          </p:cNvPr>
          <p:cNvSpPr/>
          <p:nvPr/>
        </p:nvSpPr>
        <p:spPr>
          <a:xfrm>
            <a:off x="1094359" y="3510089"/>
            <a:ext cx="3415877" cy="334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Green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Tuff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belt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 Japonsku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0FA0DD36-5FC2-FF2B-42EC-3CC916C75F20}"/>
              </a:ext>
            </a:extLst>
          </p:cNvPr>
          <p:cNvSpPr/>
          <p:nvPr/>
        </p:nvSpPr>
        <p:spPr>
          <a:xfrm>
            <a:off x="1089283" y="6022081"/>
            <a:ext cx="3415877" cy="5894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Iberian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Pyrite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Belt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(Rio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Tinto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Neves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Corvo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Kuroko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(Black Ore)</a:t>
            </a:r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25A55A78-8206-910F-7C28-28B406392E0E}"/>
              </a:ext>
            </a:extLst>
          </p:cNvPr>
          <p:cNvGrpSpPr/>
          <p:nvPr/>
        </p:nvGrpSpPr>
        <p:grpSpPr>
          <a:xfrm>
            <a:off x="4665634" y="1780152"/>
            <a:ext cx="7523191" cy="4200793"/>
            <a:chOff x="4665634" y="1780152"/>
            <a:chExt cx="7523191" cy="4200793"/>
          </a:xfrm>
        </p:grpSpPr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A1A21D1A-B48D-91A3-FB72-4CB403FFC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"/>
            <a:stretch/>
          </p:blipFill>
          <p:spPr>
            <a:xfrm>
              <a:off x="4665634" y="1911430"/>
              <a:ext cx="7523191" cy="4069515"/>
            </a:xfrm>
            <a:prstGeom prst="rect">
              <a:avLst/>
            </a:prstGeom>
          </p:spPr>
        </p:pic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29680B5F-353E-64A7-F43A-7A60284CD374}"/>
                </a:ext>
              </a:extLst>
            </p:cNvPr>
            <p:cNvGrpSpPr/>
            <p:nvPr/>
          </p:nvGrpSpPr>
          <p:grpSpPr>
            <a:xfrm>
              <a:off x="4798268" y="1780152"/>
              <a:ext cx="6854901" cy="360629"/>
              <a:chOff x="2030481" y="1935614"/>
              <a:chExt cx="6854901" cy="360629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24" name="TextovéPole 23">
                <a:extLst>
                  <a:ext uri="{FF2B5EF4-FFF2-40B4-BE49-F238E27FC236}">
                    <a16:creationId xmlns:a16="http://schemas.microsoft.com/office/drawing/2014/main" id="{E3743E7A-0460-DD8E-0FD5-E73BCC320BE0}"/>
                  </a:ext>
                </a:extLst>
              </p:cNvPr>
              <p:cNvSpPr txBox="1"/>
              <p:nvPr/>
            </p:nvSpPr>
            <p:spPr>
              <a:xfrm>
                <a:off x="6405341" y="1935614"/>
                <a:ext cx="828000" cy="338554"/>
              </a:xfrm>
              <a:prstGeom prst="rect">
                <a:avLst/>
              </a:prstGeom>
              <a:grpFill/>
              <a:ln w="19050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cs-CZ" sz="1600" dirty="0">
                    <a:solidFill>
                      <a:schemeClr val="tx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BESSHI</a:t>
                </a:r>
                <a:endPara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77FEE531-225E-70C5-87AF-C7D6CD1432F1}"/>
                  </a:ext>
                </a:extLst>
              </p:cNvPr>
              <p:cNvSpPr txBox="1"/>
              <p:nvPr/>
            </p:nvSpPr>
            <p:spPr>
              <a:xfrm>
                <a:off x="7877382" y="1935614"/>
                <a:ext cx="1008000" cy="338554"/>
              </a:xfrm>
              <a:prstGeom prst="rect">
                <a:avLst/>
              </a:prstGeom>
              <a:grpFill/>
              <a:ln w="19050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cs-CZ" sz="1600" dirty="0">
                    <a:solidFill>
                      <a:schemeClr val="tx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KUROKO</a:t>
                </a:r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A1646577-2A13-1329-01DC-D54A3A6973BE}"/>
                  </a:ext>
                </a:extLst>
              </p:cNvPr>
              <p:cNvSpPr txBox="1"/>
              <p:nvPr/>
            </p:nvSpPr>
            <p:spPr>
              <a:xfrm>
                <a:off x="4506382" y="1935614"/>
                <a:ext cx="936000" cy="338554"/>
              </a:xfrm>
              <a:prstGeom prst="rect">
                <a:avLst/>
              </a:prstGeom>
              <a:grpFill/>
              <a:ln w="19050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cs-CZ" sz="1600" dirty="0">
                    <a:solidFill>
                      <a:schemeClr val="tx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CYPRUS</a:t>
                </a:r>
                <a:endPara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83CC2DD5-197E-06E0-843F-C6C948374B00}"/>
                  </a:ext>
                </a:extLst>
              </p:cNvPr>
              <p:cNvSpPr txBox="1"/>
              <p:nvPr/>
            </p:nvSpPr>
            <p:spPr>
              <a:xfrm>
                <a:off x="3101644" y="1957689"/>
                <a:ext cx="1116000" cy="338554"/>
              </a:xfrm>
              <a:prstGeom prst="rect">
                <a:avLst/>
              </a:prstGeom>
              <a:grpFill/>
              <a:ln w="19050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cs-CZ" sz="1600" dirty="0">
                    <a:solidFill>
                      <a:schemeClr val="tx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PRIMITIVE</a:t>
                </a:r>
                <a:endPara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3601DDC4-679D-9BC2-E55E-111F6F91DE17}"/>
                  </a:ext>
                </a:extLst>
              </p:cNvPr>
              <p:cNvSpPr txBox="1"/>
              <p:nvPr/>
            </p:nvSpPr>
            <p:spPr>
              <a:xfrm>
                <a:off x="2030481" y="1957689"/>
                <a:ext cx="1008000" cy="338554"/>
              </a:xfrm>
              <a:prstGeom prst="rect">
                <a:avLst/>
              </a:prstGeom>
              <a:grpFill/>
              <a:ln w="19050">
                <a:solidFill>
                  <a:schemeClr val="accent5">
                    <a:lumMod val="75000"/>
                  </a:schemeClr>
                </a:solidFill>
              </a:ln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cs-CZ" sz="1600" dirty="0">
                    <a:solidFill>
                      <a:schemeClr val="tx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KUROKO</a:t>
                </a:r>
              </a:p>
            </p:txBody>
          </p:sp>
        </p:grp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5BFE054A-CF22-E122-D50B-E433A2A94249}"/>
                </a:ext>
              </a:extLst>
            </p:cNvPr>
            <p:cNvSpPr/>
            <p:nvPr/>
          </p:nvSpPr>
          <p:spPr>
            <a:xfrm rot="16465072">
              <a:off x="9483552" y="3194653"/>
              <a:ext cx="150013" cy="45719"/>
            </a:xfrm>
            <a:custGeom>
              <a:avLst/>
              <a:gdLst>
                <a:gd name="connsiteX0" fmla="*/ 103695 w 192208"/>
                <a:gd name="connsiteY0" fmla="*/ 651 h 98787"/>
                <a:gd name="connsiteX1" fmla="*/ 0 w 192208"/>
                <a:gd name="connsiteY1" fmla="*/ 57212 h 98787"/>
                <a:gd name="connsiteX2" fmla="*/ 188536 w 192208"/>
                <a:gd name="connsiteY2" fmla="*/ 66639 h 98787"/>
                <a:gd name="connsiteX3" fmla="*/ 150829 w 192208"/>
                <a:gd name="connsiteY3" fmla="*/ 28932 h 98787"/>
                <a:gd name="connsiteX4" fmla="*/ 103695 w 192208"/>
                <a:gd name="connsiteY4" fmla="*/ 651 h 9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208" h="98787">
                  <a:moveTo>
                    <a:pt x="103695" y="651"/>
                  </a:moveTo>
                  <a:cubicBezTo>
                    <a:pt x="78557" y="5364"/>
                    <a:pt x="17199" y="-11583"/>
                    <a:pt x="0" y="57212"/>
                  </a:cubicBezTo>
                  <a:cubicBezTo>
                    <a:pt x="65788" y="96684"/>
                    <a:pt x="86382" y="122359"/>
                    <a:pt x="188536" y="66639"/>
                  </a:cubicBezTo>
                  <a:cubicBezTo>
                    <a:pt x="204141" y="58127"/>
                    <a:pt x="165902" y="38353"/>
                    <a:pt x="150829" y="28932"/>
                  </a:cubicBezTo>
                  <a:cubicBezTo>
                    <a:pt x="133307" y="17981"/>
                    <a:pt x="128833" y="-4062"/>
                    <a:pt x="103695" y="651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09812F98-B2BF-62D8-56CB-9579157E2735}"/>
              </a:ext>
            </a:extLst>
          </p:cNvPr>
          <p:cNvSpPr txBox="1"/>
          <p:nvPr/>
        </p:nvSpPr>
        <p:spPr>
          <a:xfrm>
            <a:off x="10759706" y="5967037"/>
            <a:ext cx="1786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Shanks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2012; upraveno</a:t>
            </a:r>
          </a:p>
        </p:txBody>
      </p:sp>
    </p:spTree>
    <p:extLst>
      <p:ext uri="{BB962C8B-B14F-4D97-AF65-F5344CB8AC3E}">
        <p14:creationId xmlns:p14="http://schemas.microsoft.com/office/powerpoint/2010/main" val="25527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4601C1E-8925-27AF-008A-1886514E39CE}"/>
              </a:ext>
            </a:extLst>
          </p:cNvPr>
          <p:cNvSpPr txBox="1"/>
          <p:nvPr/>
        </p:nvSpPr>
        <p:spPr>
          <a:xfrm>
            <a:off x="11062964" y="6519862"/>
            <a:ext cx="1786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Piercey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2023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33AB3F-CD3F-BEF7-3C47-9A7F821EB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50" y="338137"/>
            <a:ext cx="9896475" cy="6181725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5A0A9F3A-B86F-AA0E-F273-C78960A57BC6}"/>
              </a:ext>
            </a:extLst>
          </p:cNvPr>
          <p:cNvSpPr/>
          <p:nvPr/>
        </p:nvSpPr>
        <p:spPr>
          <a:xfrm>
            <a:off x="5990902" y="3717032"/>
            <a:ext cx="1224136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KUROKO</a:t>
            </a:r>
            <a:endParaRPr lang="cs-CZ" sz="2000" b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5F538CCC-B8B1-A27C-6A71-415133F5D5DF}"/>
              </a:ext>
            </a:extLst>
          </p:cNvPr>
          <p:cNvSpPr/>
          <p:nvPr/>
        </p:nvSpPr>
        <p:spPr>
          <a:xfrm>
            <a:off x="10702924" y="764704"/>
            <a:ext cx="1307797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PRIMITIVE</a:t>
            </a:r>
            <a:endParaRPr lang="cs-CZ" sz="2000" b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F3CD5813-053E-B36A-5842-C2C861283F86}"/>
              </a:ext>
            </a:extLst>
          </p:cNvPr>
          <p:cNvSpPr/>
          <p:nvPr/>
        </p:nvSpPr>
        <p:spPr>
          <a:xfrm>
            <a:off x="10918948" y="3915032"/>
            <a:ext cx="1224136" cy="3554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BESSHI</a:t>
            </a:r>
            <a:endParaRPr lang="cs-CZ" sz="2000" b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46AD8C2F-236D-E332-FAB6-D07390BED42F}"/>
              </a:ext>
            </a:extLst>
          </p:cNvPr>
          <p:cNvSpPr/>
          <p:nvPr/>
        </p:nvSpPr>
        <p:spPr>
          <a:xfrm>
            <a:off x="5990902" y="764704"/>
            <a:ext cx="1224136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CYPRUS</a:t>
            </a:r>
            <a:endParaRPr lang="cs-CZ" sz="2000" b="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9F81EBDE-A91E-D4E1-E19A-58BFA56F6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03" y="2648204"/>
            <a:ext cx="2880167" cy="1561590"/>
          </a:xfrm>
        </p:spPr>
        <p:txBody>
          <a:bodyPr>
            <a:noAutofit/>
          </a:bodyPr>
          <a:lstStyle/>
          <a:p>
            <a:r>
              <a:rPr lang="pl-PL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kyzové Formace - ložiska</a:t>
            </a:r>
          </a:p>
        </p:txBody>
      </p:sp>
    </p:spTree>
    <p:extLst>
      <p:ext uri="{BB962C8B-B14F-4D97-AF65-F5344CB8AC3E}">
        <p14:creationId xmlns:p14="http://schemas.microsoft.com/office/powerpoint/2010/main" val="25269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pl-PL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recentní submarinní hydrotermální systémy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988AD408-C1E2-8E43-ABAD-F8461EFA42F5}"/>
              </a:ext>
            </a:extLst>
          </p:cNvPr>
          <p:cNvSpPr/>
          <p:nvPr/>
        </p:nvSpPr>
        <p:spPr>
          <a:xfrm>
            <a:off x="1680997" y="1515595"/>
            <a:ext cx="1761512" cy="5202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BLACK SMOKER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E36F3D04-36B6-54D3-8E7C-48E205B6A18F}"/>
              </a:ext>
            </a:extLst>
          </p:cNvPr>
          <p:cNvSpPr/>
          <p:nvPr/>
        </p:nvSpPr>
        <p:spPr>
          <a:xfrm>
            <a:off x="1016212" y="5478514"/>
            <a:ext cx="3304581" cy="553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černí kuřáci na riftových zónách jsou analogem VMS ložisek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CCD39A48-2D72-2EB1-34A4-21A7088A3B35}"/>
              </a:ext>
            </a:extLst>
          </p:cNvPr>
          <p:cNvSpPr/>
          <p:nvPr/>
        </p:nvSpPr>
        <p:spPr>
          <a:xfrm>
            <a:off x="1094456" y="3268622"/>
            <a:ext cx="3148098" cy="553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fluida jsou horká, lehce acidní, redukovaná a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nabohacená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kovy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7E17D9AF-4151-7B9E-070A-9A8BDD27F070}"/>
              </a:ext>
            </a:extLst>
          </p:cNvPr>
          <p:cNvSpPr/>
          <p:nvPr/>
        </p:nvSpPr>
        <p:spPr>
          <a:xfrm>
            <a:off x="1027650" y="4834380"/>
            <a:ext cx="3304581" cy="553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baryt, anhydrit, pyrit, chalkopyrit, pyrhotin a sfalerit, křemen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98EA3A1F-6AB2-0EE0-F02C-FFF91DDCE170}"/>
              </a:ext>
            </a:extLst>
          </p:cNvPr>
          <p:cNvSpPr/>
          <p:nvPr/>
        </p:nvSpPr>
        <p:spPr>
          <a:xfrm>
            <a:off x="1412723" y="2619681"/>
            <a:ext cx="2534436" cy="553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černá barva 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důsledku rozpuštěných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sulfidů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1FED9B08-51E5-C412-9811-CF7105439AD6}"/>
              </a:ext>
            </a:extLst>
          </p:cNvPr>
          <p:cNvSpPr/>
          <p:nvPr/>
        </p:nvSpPr>
        <p:spPr>
          <a:xfrm>
            <a:off x="5564277" y="1512585"/>
            <a:ext cx="2366699" cy="5231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WHITE SMOKER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F0E00B0C-AA21-3075-AA0F-0A6F1C6C497F}"/>
              </a:ext>
            </a:extLst>
          </p:cNvPr>
          <p:cNvSpPr/>
          <p:nvPr/>
        </p:nvSpPr>
        <p:spPr>
          <a:xfrm>
            <a:off x="4699129" y="3532638"/>
            <a:ext cx="4096990" cy="11905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vznik v počátečních fázích již ustáleného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hydrotermál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systému, nebo při smíchání horkých fluid černých kuřáků s chladnou oceánskou vodou při mořském dně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03FDC593-C396-FEF0-85B5-56E89BE950B5}"/>
              </a:ext>
            </a:extLst>
          </p:cNvPr>
          <p:cNvSpPr/>
          <p:nvPr/>
        </p:nvSpPr>
        <p:spPr>
          <a:xfrm>
            <a:off x="5564277" y="2181727"/>
            <a:ext cx="2366699" cy="3920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 ca. 260-300 °C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79757D5-42C1-4008-3C0B-75184833BA16}"/>
              </a:ext>
            </a:extLst>
          </p:cNvPr>
          <p:cNvSpPr/>
          <p:nvPr/>
        </p:nvSpPr>
        <p:spPr>
          <a:xfrm>
            <a:off x="4699129" y="2727096"/>
            <a:ext cx="4096990" cy="6474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bílá barva 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důsledku rozpuštěných alkálií, křemene a barytu a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chybějících sulfidů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B643F781-1785-279B-ED33-780572D8D915}"/>
              </a:ext>
            </a:extLst>
          </p:cNvPr>
          <p:cNvSpPr/>
          <p:nvPr/>
        </p:nvSpPr>
        <p:spPr>
          <a:xfrm>
            <a:off x="1591092" y="2131724"/>
            <a:ext cx="1962337" cy="3920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 ca. 400 °C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CE90E530-9A36-A83E-73EE-AEDAF649F087}"/>
              </a:ext>
            </a:extLst>
          </p:cNvPr>
          <p:cNvSpPr/>
          <p:nvPr/>
        </p:nvSpPr>
        <p:spPr>
          <a:xfrm>
            <a:off x="4699129" y="4840984"/>
            <a:ext cx="4096990" cy="1190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při smíchání horkých fluid černých kuřáků s chladnou oceánskou vodou při mořském dně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může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vzniknout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žilná-žilníková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mineralizace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-Zn 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podloží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B54B33FE-A98D-8FB8-D36C-EECD45664EDE}"/>
              </a:ext>
            </a:extLst>
          </p:cNvPr>
          <p:cNvSpPr/>
          <p:nvPr/>
        </p:nvSpPr>
        <p:spPr>
          <a:xfrm>
            <a:off x="901810" y="3912756"/>
            <a:ext cx="3533387" cy="8305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fluida jsou obohacena sulfidy až při průchodu horninami bazaltového složení, z nichž kovy asimilují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9E284BA5-9249-5C73-D560-E46209021FB6}"/>
              </a:ext>
            </a:extLst>
          </p:cNvPr>
          <p:cNvSpPr/>
          <p:nvPr/>
        </p:nvSpPr>
        <p:spPr>
          <a:xfrm>
            <a:off x="9088539" y="4840984"/>
            <a:ext cx="2996415" cy="1190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středooceánské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hřbety, centra rozšiřování okrajových a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zaobloukových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pánví, podmořské vulkány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A4079710-A35F-5BD2-2599-D3002FA43A8C}"/>
              </a:ext>
            </a:extLst>
          </p:cNvPr>
          <p:cNvSpPr/>
          <p:nvPr/>
        </p:nvSpPr>
        <p:spPr>
          <a:xfrm>
            <a:off x="9088539" y="4221089"/>
            <a:ext cx="2996415" cy="502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komínovitá tělesa, hydrotermální kupy  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9548FF13-2600-EECB-0296-90310993C82B}"/>
              </a:ext>
            </a:extLst>
          </p:cNvPr>
          <p:cNvSpPr/>
          <p:nvPr/>
        </p:nvSpPr>
        <p:spPr>
          <a:xfrm>
            <a:off x="9393035" y="3482500"/>
            <a:ext cx="2387421" cy="6454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de-DE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3 % </a:t>
            </a:r>
            <a:r>
              <a:rPr lang="de-DE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de-DE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10 % </a:t>
            </a:r>
            <a:r>
              <a:rPr lang="de-DE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lang="de-DE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DE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Zn</a:t>
            </a:r>
            <a:endParaRPr lang="de-DE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914126">
              <a:defRPr/>
            </a:pPr>
            <a:r>
              <a:rPr lang="de-DE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 a Ag v X0-X00 ppm</a:t>
            </a:r>
          </a:p>
        </p:txBody>
      </p:sp>
    </p:spTree>
    <p:extLst>
      <p:ext uri="{BB962C8B-B14F-4D97-AF65-F5344CB8AC3E}">
        <p14:creationId xmlns:p14="http://schemas.microsoft.com/office/powerpoint/2010/main" val="34751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06732"/>
            <a:ext cx="10512862" cy="1325218"/>
          </a:xfrm>
        </p:spPr>
        <p:txBody>
          <a:bodyPr>
            <a:noAutofit/>
          </a:bodyPr>
          <a:lstStyle/>
          <a:p>
            <a:r>
              <a:rPr lang="pl-PL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Black and white smokers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0E17186-2592-72B0-99E2-7FF9ECF99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980" y="1125645"/>
            <a:ext cx="7268863" cy="573235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54A1243-A9CF-82EC-C9FC-9EE311FB497D}"/>
              </a:ext>
            </a:extLst>
          </p:cNvPr>
          <p:cNvSpPr txBox="1"/>
          <p:nvPr/>
        </p:nvSpPr>
        <p:spPr>
          <a:xfrm>
            <a:off x="9728843" y="6517424"/>
            <a:ext cx="12462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https://www.grida.no/resources/8166</a:t>
            </a:r>
          </a:p>
        </p:txBody>
      </p:sp>
    </p:spTree>
    <p:extLst>
      <p:ext uri="{BB962C8B-B14F-4D97-AF65-F5344CB8AC3E}">
        <p14:creationId xmlns:p14="http://schemas.microsoft.com/office/powerpoint/2010/main" val="38262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78F9-1EF2-DB73-BAB2-52CF4C68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47BCF88-3450-D382-7405-02AB27BA0E5A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272B167-3950-A9BE-7D53-FFFA7F389383}"/>
              </a:ext>
            </a:extLst>
          </p:cNvPr>
          <p:cNvSpPr txBox="1">
            <a:spLocks/>
          </p:cNvSpPr>
          <p:nvPr/>
        </p:nvSpPr>
        <p:spPr>
          <a:xfrm>
            <a:off x="948579" y="2492896"/>
            <a:ext cx="5505873" cy="2666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 zlata</a:t>
            </a:r>
          </a:p>
        </p:txBody>
      </p:sp>
    </p:spTree>
    <p:extLst>
      <p:ext uri="{BB962C8B-B14F-4D97-AF65-F5344CB8AC3E}">
        <p14:creationId xmlns:p14="http://schemas.microsoft.com/office/powerpoint/2010/main" val="263513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964B3-CF48-5AF7-8BBB-042F79D7A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38140-6986-F087-C3F7-213CC61E6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 zlata - rozdělení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E306671E-E0C3-0014-C038-E0D372843686}"/>
              </a:ext>
            </a:extLst>
          </p:cNvPr>
          <p:cNvSpPr/>
          <p:nvPr/>
        </p:nvSpPr>
        <p:spPr>
          <a:xfrm>
            <a:off x="3374804" y="2699037"/>
            <a:ext cx="1853080" cy="359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OROGENNÍ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0A2184F0-A34F-21A7-5917-CEB49BE8EAC8}"/>
              </a:ext>
            </a:extLst>
          </p:cNvPr>
          <p:cNvSpPr/>
          <p:nvPr/>
        </p:nvSpPr>
        <p:spPr>
          <a:xfrm>
            <a:off x="3372371" y="3259592"/>
            <a:ext cx="1857945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CARLIN-TYPE</a:t>
            </a:r>
          </a:p>
        </p:txBody>
      </p:sp>
      <p:sp>
        <p:nvSpPr>
          <p:cNvPr id="58" name="Obdélník: se zakulacenými rohy 57">
            <a:extLst>
              <a:ext uri="{FF2B5EF4-FFF2-40B4-BE49-F238E27FC236}">
                <a16:creationId xmlns:a16="http://schemas.microsoft.com/office/drawing/2014/main" id="{942F5D7C-7FB5-1E86-2AA4-661EA8A19C2C}"/>
              </a:ext>
            </a:extLst>
          </p:cNvPr>
          <p:cNvSpPr/>
          <p:nvPr/>
        </p:nvSpPr>
        <p:spPr>
          <a:xfrm>
            <a:off x="903227" y="5358907"/>
            <a:ext cx="2145977" cy="3599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INTRUSION RELATED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B2480E17-03CA-BBD9-7AF1-B25BACE0E472}"/>
              </a:ext>
            </a:extLst>
          </p:cNvPr>
          <p:cNvSpPr/>
          <p:nvPr/>
        </p:nvSpPr>
        <p:spPr>
          <a:xfrm>
            <a:off x="896096" y="2127091"/>
            <a:ext cx="2160241" cy="8473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MAGMATOGENNÍ S HYDROTERMÁLNÍ AKTIVITOU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E18A1544-3E98-9AA0-D54F-C262540ED90F}"/>
              </a:ext>
            </a:extLst>
          </p:cNvPr>
          <p:cNvSpPr/>
          <p:nvPr/>
        </p:nvSpPr>
        <p:spPr>
          <a:xfrm>
            <a:off x="3374804" y="2144668"/>
            <a:ext cx="1853080" cy="3599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HYDROTERMÁLNÍ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69E3D305-4A8F-2C39-AA04-02C70DCE2505}"/>
              </a:ext>
            </a:extLst>
          </p:cNvPr>
          <p:cNvSpPr/>
          <p:nvPr/>
        </p:nvSpPr>
        <p:spPr>
          <a:xfrm>
            <a:off x="1022216" y="3196180"/>
            <a:ext cx="1908000" cy="3644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PORFYROVÉ RUDY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D47D49E-BE99-1A15-37CB-B682B59283B2}"/>
              </a:ext>
            </a:extLst>
          </p:cNvPr>
          <p:cNvSpPr/>
          <p:nvPr/>
        </p:nvSpPr>
        <p:spPr>
          <a:xfrm>
            <a:off x="1047244" y="3738458"/>
            <a:ext cx="1857945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EPITERMÁLNÍ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563779D7-6216-DEF6-1EF9-047A57D517E5}"/>
              </a:ext>
            </a:extLst>
          </p:cNvPr>
          <p:cNvSpPr/>
          <p:nvPr/>
        </p:nvSpPr>
        <p:spPr>
          <a:xfrm>
            <a:off x="1047244" y="4818798"/>
            <a:ext cx="1857945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IOCG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F01736F6-E5EE-527D-5AF2-8CD09F00C14D}"/>
              </a:ext>
            </a:extLst>
          </p:cNvPr>
          <p:cNvSpPr/>
          <p:nvPr/>
        </p:nvSpPr>
        <p:spPr>
          <a:xfrm>
            <a:off x="1047244" y="4276179"/>
            <a:ext cx="1857945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SKARNY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C24E17B6-F19F-98B2-C60A-487CC3DDB1E7}"/>
              </a:ext>
            </a:extLst>
          </p:cNvPr>
          <p:cNvSpPr/>
          <p:nvPr/>
        </p:nvSpPr>
        <p:spPr>
          <a:xfrm>
            <a:off x="3372371" y="3825950"/>
            <a:ext cx="1857945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VMS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1AD02881-42A1-E0A7-A78B-502E045FF32F}"/>
              </a:ext>
            </a:extLst>
          </p:cNvPr>
          <p:cNvCxnSpPr>
            <a:cxnSpLocks/>
            <a:stCxn id="7" idx="2"/>
            <a:endCxn id="58" idx="0"/>
          </p:cNvCxnSpPr>
          <p:nvPr/>
        </p:nvCxnSpPr>
        <p:spPr>
          <a:xfrm flipH="1">
            <a:off x="1976216" y="5178704"/>
            <a:ext cx="1" cy="18020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41BFFDA-D3AA-D6EF-D623-1A9DF971ADFD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4301344" y="2504614"/>
            <a:ext cx="0" cy="19442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8F146F9A-6DE0-8886-EB25-2E8290DC65D8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4301344" y="3058983"/>
            <a:ext cx="0" cy="200609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365A4955-0E5A-27B6-2932-0560E26702A6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>
            <a:off x="4301344" y="3619498"/>
            <a:ext cx="0" cy="20645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546094EF-266D-764B-7585-AF01BA56231B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1976216" y="2974453"/>
            <a:ext cx="1" cy="221727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2750CAD3-02F7-A960-6B8C-704DA0F6F12B}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>
            <a:off x="1976217" y="4636085"/>
            <a:ext cx="0" cy="18271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C28E05F9-C2B2-2EB3-2560-A2BEC391936F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1976216" y="3560643"/>
            <a:ext cx="1" cy="177815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6B02F228-F864-90DA-A548-39D2A36E09F1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>
            <a:off x="1976217" y="4098364"/>
            <a:ext cx="0" cy="177815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bdélník: se zakulacenými rohy 66">
            <a:extLst>
              <a:ext uri="{FF2B5EF4-FFF2-40B4-BE49-F238E27FC236}">
                <a16:creationId xmlns:a16="http://schemas.microsoft.com/office/drawing/2014/main" id="{7EA069D1-AF1A-4484-FAEE-D6F81A61D7B3}"/>
              </a:ext>
            </a:extLst>
          </p:cNvPr>
          <p:cNvSpPr/>
          <p:nvPr/>
        </p:nvSpPr>
        <p:spPr>
          <a:xfrm>
            <a:off x="3370512" y="4804497"/>
            <a:ext cx="1853080" cy="3599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SEDIMENTÁRNÍ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Obdélník: se zakulacenými rohy 67">
            <a:extLst>
              <a:ext uri="{FF2B5EF4-FFF2-40B4-BE49-F238E27FC236}">
                <a16:creationId xmlns:a16="http://schemas.microsoft.com/office/drawing/2014/main" id="{3BA419A2-CC26-882E-49D9-10A7CE56474D}"/>
              </a:ext>
            </a:extLst>
          </p:cNvPr>
          <p:cNvSpPr/>
          <p:nvPr/>
        </p:nvSpPr>
        <p:spPr>
          <a:xfrm>
            <a:off x="3372371" y="5358906"/>
            <a:ext cx="1857945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RÝŽOVIŠTĚ</a:t>
            </a:r>
          </a:p>
        </p:txBody>
      </p:sp>
      <p:cxnSp>
        <p:nvCxnSpPr>
          <p:cNvPr id="69" name="Přímá spojnice 68">
            <a:extLst>
              <a:ext uri="{FF2B5EF4-FFF2-40B4-BE49-F238E27FC236}">
                <a16:creationId xmlns:a16="http://schemas.microsoft.com/office/drawing/2014/main" id="{2BC0C9AB-E7CF-0B94-7997-F29FAC7B898B}"/>
              </a:ext>
            </a:extLst>
          </p:cNvPr>
          <p:cNvCxnSpPr>
            <a:cxnSpLocks/>
            <a:stCxn id="67" idx="2"/>
            <a:endCxn id="68" idx="0"/>
          </p:cNvCxnSpPr>
          <p:nvPr/>
        </p:nvCxnSpPr>
        <p:spPr>
          <a:xfrm>
            <a:off x="4297052" y="5164403"/>
            <a:ext cx="4292" cy="19450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Obrázek 131">
            <a:extLst>
              <a:ext uri="{FF2B5EF4-FFF2-40B4-BE49-F238E27FC236}">
                <a16:creationId xmlns:a16="http://schemas.microsoft.com/office/drawing/2014/main" id="{3A8C6F99-EC2B-5654-00CC-27A379466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"/>
          <a:stretch/>
        </p:blipFill>
        <p:spPr>
          <a:xfrm>
            <a:off x="5485749" y="2120250"/>
            <a:ext cx="6715452" cy="3598561"/>
          </a:xfrm>
          <a:prstGeom prst="rect">
            <a:avLst/>
          </a:prstGeom>
        </p:spPr>
      </p:pic>
      <p:sp>
        <p:nvSpPr>
          <p:cNvPr id="133" name="TextovéPole 132">
            <a:extLst>
              <a:ext uri="{FF2B5EF4-FFF2-40B4-BE49-F238E27FC236}">
                <a16:creationId xmlns:a16="http://schemas.microsoft.com/office/drawing/2014/main" id="{F2E08054-8F1D-2C4D-CCC0-35CD5A1B7F99}"/>
              </a:ext>
            </a:extLst>
          </p:cNvPr>
          <p:cNvSpPr txBox="1"/>
          <p:nvPr/>
        </p:nvSpPr>
        <p:spPr>
          <a:xfrm>
            <a:off x="10774932" y="5718811"/>
            <a:ext cx="1582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Nguimatsia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al, 2017</a:t>
            </a:r>
          </a:p>
        </p:txBody>
      </p:sp>
    </p:spTree>
    <p:extLst>
      <p:ext uri="{BB962C8B-B14F-4D97-AF65-F5344CB8AC3E}">
        <p14:creationId xmlns:p14="http://schemas.microsoft.com/office/powerpoint/2010/main" val="91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15416"/>
            <a:ext cx="10512862" cy="1325218"/>
          </a:xfrm>
        </p:spPr>
        <p:txBody>
          <a:bodyPr>
            <a:noAutofit/>
          </a:bodyPr>
          <a:lstStyle/>
          <a:p>
            <a:r>
              <a:rPr lang="pl-PL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orogenní prostředí hydrotermálních ložisek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B3D63311-4FEA-94A0-9827-D32C8534FA5E}"/>
              </a:ext>
            </a:extLst>
          </p:cNvPr>
          <p:cNvSpPr/>
          <p:nvPr/>
        </p:nvSpPr>
        <p:spPr>
          <a:xfrm>
            <a:off x="1089283" y="3536924"/>
            <a:ext cx="4501073" cy="4155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pl-PL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bez vazby na konkrétní intruzi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17D7F25B-2377-4E0F-2E97-66473E254C74}"/>
              </a:ext>
            </a:extLst>
          </p:cNvPr>
          <p:cNvSpPr/>
          <p:nvPr/>
        </p:nvSpPr>
        <p:spPr>
          <a:xfrm>
            <a:off x="1092177" y="2227909"/>
            <a:ext cx="4498179" cy="6839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 a Au-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spjatá s tektonickými a časově i magmatickými procesy → orogeneze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1E2F6F45-BED9-7F3A-9137-16CFF950D3FE}"/>
              </a:ext>
            </a:extLst>
          </p:cNvPr>
          <p:cNvSpPr/>
          <p:nvPr/>
        </p:nvSpPr>
        <p:spPr>
          <a:xfrm>
            <a:off x="1089282" y="4056971"/>
            <a:ext cx="4498179" cy="6839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pt-BR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metamorfní fluida → nízká salinita, neutrální pH a míchání H</a:t>
            </a:r>
            <a:r>
              <a:rPr lang="pt-BR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pt-BR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O-CO</a:t>
            </a:r>
            <a:r>
              <a:rPr lang="pt-BR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5B163ED5-7F10-25B3-C4F7-88E8E1CC3CE6}"/>
              </a:ext>
            </a:extLst>
          </p:cNvPr>
          <p:cNvSpPr/>
          <p:nvPr/>
        </p:nvSpPr>
        <p:spPr>
          <a:xfrm>
            <a:off x="1089283" y="3016877"/>
            <a:ext cx="4501073" cy="4155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pt-BR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fluida magmatická, metamorfní a meteorická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0FA0DD36-5FC2-FF2B-42EC-3CC916C75F20}"/>
              </a:ext>
            </a:extLst>
          </p:cNvPr>
          <p:cNvSpPr/>
          <p:nvPr/>
        </p:nvSpPr>
        <p:spPr>
          <a:xfrm>
            <a:off x="1089282" y="4850087"/>
            <a:ext cx="4498179" cy="3791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 300-350 °C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09812F98-B2BF-62D8-56CB-9579157E2735}"/>
              </a:ext>
            </a:extLst>
          </p:cNvPr>
          <p:cNvSpPr txBox="1"/>
          <p:nvPr/>
        </p:nvSpPr>
        <p:spPr>
          <a:xfrm>
            <a:off x="11349180" y="5716899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Ridley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2013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A0B11F5-E816-0CBC-319C-5D930BDBF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3357" r="2442" b="4118"/>
          <a:stretch/>
        </p:blipFill>
        <p:spPr bwMode="auto">
          <a:xfrm>
            <a:off x="5874523" y="1375577"/>
            <a:ext cx="6314302" cy="432269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8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orogenní ložiska au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6C4D838-21D7-D377-8D81-A8C6B5107BC7}"/>
              </a:ext>
            </a:extLst>
          </p:cNvPr>
          <p:cNvSpPr/>
          <p:nvPr/>
        </p:nvSpPr>
        <p:spPr>
          <a:xfrm>
            <a:off x="1310255" y="1756406"/>
            <a:ext cx="4283244" cy="10220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vázána na aktivní okraje kontinentů nebo prostředí kolize kontinentů →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kompresní prostředí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1FEC51C-22AC-E903-B24F-E300DC6B9082}"/>
              </a:ext>
            </a:extLst>
          </p:cNvPr>
          <p:cNvSpPr/>
          <p:nvPr/>
        </p:nvSpPr>
        <p:spPr>
          <a:xfrm>
            <a:off x="1310255" y="2966749"/>
            <a:ext cx="4283244" cy="10220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zlato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se objevuje v </a:t>
            </a:r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ryzí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podobě nebo v </a:t>
            </a:r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sulfidech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(pyrit, pyrhotin, arzenopyrit)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ABD9D86-A5D7-A7D4-141C-5D9FB802DDFD}"/>
              </a:ext>
            </a:extLst>
          </p:cNvPr>
          <p:cNvSpPr/>
          <p:nvPr/>
        </p:nvSpPr>
        <p:spPr>
          <a:xfrm>
            <a:off x="1310255" y="5046786"/>
            <a:ext cx="4283244" cy="4422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lang="fr-F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ovnatost ca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5-30</a:t>
            </a:r>
            <a:r>
              <a:rPr lang="fr-F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g/t 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D883E460-3B4F-F3BB-0127-6EC73077F791}"/>
              </a:ext>
            </a:extLst>
          </p:cNvPr>
          <p:cNvSpPr/>
          <p:nvPr/>
        </p:nvSpPr>
        <p:spPr>
          <a:xfrm>
            <a:off x="1310255" y="4158949"/>
            <a:ext cx="4283244" cy="6673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mineralizace asociována s křemen-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karbonátovo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-sulfidickými žilami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2050B69-8B6F-B3A7-2618-12E1BE3B70C5}"/>
              </a:ext>
            </a:extLst>
          </p:cNvPr>
          <p:cNvSpPr/>
          <p:nvPr/>
        </p:nvSpPr>
        <p:spPr>
          <a:xfrm>
            <a:off x="8910276" y="1630456"/>
            <a:ext cx="3088791" cy="6120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žíly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výplň sutur/zlomů mezi kontinentálními bloky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96349EF7-77AD-BA63-1F51-59461D1F9CBB}"/>
              </a:ext>
            </a:extLst>
          </p:cNvPr>
          <p:cNvSpPr/>
          <p:nvPr/>
        </p:nvSpPr>
        <p:spPr>
          <a:xfrm>
            <a:off x="8368482" y="2613965"/>
            <a:ext cx="2734084" cy="3960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masivní,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endParaRPr lang="cs-CZ" sz="2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62288AB2-C7A3-F13B-A578-A45F0034ED30}"/>
              </a:ext>
            </a:extLst>
          </p:cNvPr>
          <p:cNvSpPr/>
          <p:nvPr/>
        </p:nvSpPr>
        <p:spPr>
          <a:xfrm>
            <a:off x="8306251" y="4399720"/>
            <a:ext cx="2952318" cy="5877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0.5-5 </a:t>
            </a:r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kbar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(hloubky až 25 km i více)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8F240437-E255-1B46-2148-300C1A86A45E}"/>
              </a:ext>
            </a:extLst>
          </p:cNvPr>
          <p:cNvSpPr/>
          <p:nvPr/>
        </p:nvSpPr>
        <p:spPr>
          <a:xfrm>
            <a:off x="6351148" y="2613966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FA20DD07-088F-DB63-E9A6-DEE3D3E5A67A}"/>
              </a:ext>
            </a:extLst>
          </p:cNvPr>
          <p:cNvSpPr/>
          <p:nvPr/>
        </p:nvSpPr>
        <p:spPr>
          <a:xfrm>
            <a:off x="6351147" y="1735406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1858B8A3-0D68-2C05-D8B4-E1B582DC1DDA}"/>
              </a:ext>
            </a:extLst>
          </p:cNvPr>
          <p:cNvCxnSpPr>
            <a:cxnSpLocks/>
          </p:cNvCxnSpPr>
          <p:nvPr/>
        </p:nvCxnSpPr>
        <p:spPr>
          <a:xfrm flipV="1">
            <a:off x="6022405" y="1412776"/>
            <a:ext cx="0" cy="489352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E2505A90-6497-B472-818D-C4F9A42B9962}"/>
              </a:ext>
            </a:extLst>
          </p:cNvPr>
          <p:cNvSpPr/>
          <p:nvPr/>
        </p:nvSpPr>
        <p:spPr>
          <a:xfrm>
            <a:off x="6373520" y="4495571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TLAK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F3A11B38-8943-06AE-AD12-5A7136917132}"/>
              </a:ext>
            </a:extLst>
          </p:cNvPr>
          <p:cNvCxnSpPr>
            <a:cxnSpLocks/>
            <a:stCxn id="18" idx="3"/>
            <a:endCxn id="14" idx="1"/>
          </p:cNvCxnSpPr>
          <p:nvPr/>
        </p:nvCxnSpPr>
        <p:spPr>
          <a:xfrm>
            <a:off x="8549313" y="1933406"/>
            <a:ext cx="360963" cy="306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8726201-8BEB-ABB6-23B0-7D71F6C5658F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>
            <a:off x="7911191" y="2811966"/>
            <a:ext cx="45729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731D1E11-183B-93C0-B98F-89F2BBDCA513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>
            <a:off x="7933563" y="4693571"/>
            <a:ext cx="372688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5E6DC72F-2CBB-5AC4-F574-A0B4663ABA81}"/>
              </a:ext>
            </a:extLst>
          </p:cNvPr>
          <p:cNvSpPr/>
          <p:nvPr/>
        </p:nvSpPr>
        <p:spPr>
          <a:xfrm>
            <a:off x="8368481" y="3361626"/>
            <a:ext cx="3270547" cy="6663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mezotermální-hypotermální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(200-650 °C)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ACFF534B-3512-13E8-F08C-A0A8B6E4AC3C}"/>
              </a:ext>
            </a:extLst>
          </p:cNvPr>
          <p:cNvSpPr/>
          <p:nvPr/>
        </p:nvSpPr>
        <p:spPr>
          <a:xfrm>
            <a:off x="6351148" y="3482319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8858CA73-DB3A-F4A7-0242-26F6FA7F3F05}"/>
              </a:ext>
            </a:extLst>
          </p:cNvPr>
          <p:cNvCxnSpPr>
            <a:cxnSpLocks/>
            <a:stCxn id="25" idx="3"/>
            <a:endCxn id="24" idx="1"/>
          </p:cNvCxnSpPr>
          <p:nvPr/>
        </p:nvCxnSpPr>
        <p:spPr>
          <a:xfrm>
            <a:off x="7911191" y="3693664"/>
            <a:ext cx="457290" cy="115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C78E1B44-88FB-1448-0959-DD063EFEEC30}"/>
              </a:ext>
            </a:extLst>
          </p:cNvPr>
          <p:cNvSpPr/>
          <p:nvPr/>
        </p:nvSpPr>
        <p:spPr>
          <a:xfrm>
            <a:off x="8368481" y="5523566"/>
            <a:ext cx="2890088" cy="4226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Ni, As, Au, W, V, Cr</a:t>
            </a: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F0B8F446-473C-761B-C6C8-01791F138CFD}"/>
              </a:ext>
            </a:extLst>
          </p:cNvPr>
          <p:cNvSpPr/>
          <p:nvPr/>
        </p:nvSpPr>
        <p:spPr>
          <a:xfrm>
            <a:off x="6351147" y="5523567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by-prvky</a:t>
            </a: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B7CC1E13-4993-C70B-2C35-8BB30DE4E98F}"/>
              </a:ext>
            </a:extLst>
          </p:cNvPr>
          <p:cNvCxnSpPr>
            <a:cxnSpLocks/>
            <a:stCxn id="30" idx="3"/>
            <a:endCxn id="29" idx="1"/>
          </p:cNvCxnSpPr>
          <p:nvPr/>
        </p:nvCxnSpPr>
        <p:spPr>
          <a:xfrm>
            <a:off x="7911190" y="5734912"/>
            <a:ext cx="45729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B15BB4CA-62DE-3FE8-7749-64051B2205B4}"/>
              </a:ext>
            </a:extLst>
          </p:cNvPr>
          <p:cNvSpPr/>
          <p:nvPr/>
        </p:nvSpPr>
        <p:spPr>
          <a:xfrm>
            <a:off x="1310255" y="5672574"/>
            <a:ext cx="4283244" cy="4422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pokrývají 30 % světové produkce Au</a:t>
            </a:r>
          </a:p>
        </p:txBody>
      </p:sp>
    </p:spTree>
    <p:extLst>
      <p:ext uri="{BB962C8B-B14F-4D97-AF65-F5344CB8AC3E}">
        <p14:creationId xmlns:p14="http://schemas.microsoft.com/office/powerpoint/2010/main" val="29165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orogenní ložiska au - vznik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6C4D838-21D7-D377-8D81-A8C6B5107BC7}"/>
              </a:ext>
            </a:extLst>
          </p:cNvPr>
          <p:cNvSpPr/>
          <p:nvPr/>
        </p:nvSpPr>
        <p:spPr>
          <a:xfrm>
            <a:off x="1946518" y="1962905"/>
            <a:ext cx="8528574" cy="6644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jsou úzce spjata tektonicko-termálními událostmi během orogeneze, uložena typicky v metamorfovaných horninách, nejčastěji ve facii zelených břidlic.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ABD9D86-A5D7-A7D4-141C-5D9FB802DDFD}"/>
              </a:ext>
            </a:extLst>
          </p:cNvPr>
          <p:cNvSpPr/>
          <p:nvPr/>
        </p:nvSpPr>
        <p:spPr>
          <a:xfrm>
            <a:off x="3151866" y="3577352"/>
            <a:ext cx="6117877" cy="4422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Fluida jsou vodnatá, bohatá CO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 nízkou salinitou.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D883E460-3B4F-F3BB-0127-6EC73077F791}"/>
              </a:ext>
            </a:extLst>
          </p:cNvPr>
          <p:cNvSpPr/>
          <p:nvPr/>
        </p:nvSpPr>
        <p:spPr>
          <a:xfrm>
            <a:off x="1946518" y="2783954"/>
            <a:ext cx="8528574" cy="6644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Metamorfní fluida uvolněná z horniny během dehydratačních reakcí v průběhu prográdní metamorfózy, vytvoří regionální hydrotermální systémy.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B15BB4CA-62DE-3FE8-7749-64051B2205B4}"/>
              </a:ext>
            </a:extLst>
          </p:cNvPr>
          <p:cNvSpPr/>
          <p:nvPr/>
        </p:nvSpPr>
        <p:spPr>
          <a:xfrm>
            <a:off x="2961050" y="4148524"/>
            <a:ext cx="6499507" cy="6017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Původ zlata se předpokládá jak z těchto metamorfních fluid, tak vyluhováním z hornin, kterými tato fluida prochází.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9DB3C067-5231-1EB5-64DE-90994F0328CB}"/>
              </a:ext>
            </a:extLst>
          </p:cNvPr>
          <p:cNvSpPr/>
          <p:nvPr/>
        </p:nvSpPr>
        <p:spPr>
          <a:xfrm>
            <a:off x="1946516" y="4891201"/>
            <a:ext cx="8528574" cy="6644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Zlatonosná fluida poté prochází skrze hlavní diskontinuity, podél jejichž okrajů reagují s mateřskou horninou a vytváří laterální alterační zóny.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2278779F-BE11-713E-DD82-217584741A52}"/>
              </a:ext>
            </a:extLst>
          </p:cNvPr>
          <p:cNvSpPr/>
          <p:nvPr/>
        </p:nvSpPr>
        <p:spPr>
          <a:xfrm>
            <a:off x="1413892" y="5696631"/>
            <a:ext cx="9593821" cy="3966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 uložení mineralizace dochází až během destabilizace zlatonosných sulfidických komplexů.</a:t>
            </a:r>
          </a:p>
        </p:txBody>
      </p:sp>
    </p:spTree>
    <p:extLst>
      <p:ext uri="{BB962C8B-B14F-4D97-AF65-F5344CB8AC3E}">
        <p14:creationId xmlns:p14="http://schemas.microsoft.com/office/powerpoint/2010/main" val="31242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orogenní ložiska au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6C4D838-21D7-D377-8D81-A8C6B5107BC7}"/>
              </a:ext>
            </a:extLst>
          </p:cNvPr>
          <p:cNvSpPr/>
          <p:nvPr/>
        </p:nvSpPr>
        <p:spPr>
          <a:xfrm>
            <a:off x="981844" y="1787813"/>
            <a:ext cx="3420000" cy="567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ARCHAIKUM</a:t>
            </a:r>
            <a:endParaRPr lang="cs-CZ" sz="1800" b="0" i="0" u="none" strike="noStrike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pl-PL" sz="18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pásy zelenokamenů</a:t>
            </a:r>
            <a:endParaRPr lang="cs-CZ" sz="1800" b="0" i="0" u="none" strike="noStrike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1FEC51C-22AC-E903-B24F-E300DC6B9082}"/>
              </a:ext>
            </a:extLst>
          </p:cNvPr>
          <p:cNvSpPr/>
          <p:nvPr/>
        </p:nvSpPr>
        <p:spPr>
          <a:xfrm>
            <a:off x="981844" y="3876045"/>
            <a:ext cx="3420000" cy="8691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1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PROTEROZOIKUM-FANEROZOIKUM</a:t>
            </a:r>
            <a:endParaRPr lang="cs-CZ" sz="1800" b="0" i="0" u="none" strike="noStrike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pl-PL" sz="18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metamorfované turbidity </a:t>
            </a:r>
          </a:p>
          <a:p>
            <a:pPr marL="0" marR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pl-PL" sz="1800" b="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(facie zelených břidlic)</a:t>
            </a:r>
            <a:endParaRPr lang="pt-BR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BBEA81A3-9267-2251-1BE0-87E3A65F2A81}"/>
              </a:ext>
            </a:extLst>
          </p:cNvPr>
          <p:cNvSpPr/>
          <p:nvPr/>
        </p:nvSpPr>
        <p:spPr>
          <a:xfrm>
            <a:off x="981844" y="2697590"/>
            <a:ext cx="3420000" cy="5673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Golden</a:t>
            </a:r>
            <a:r>
              <a:rPr lang="cs-CZ" sz="180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Mile (AU), Sigma (CA), </a:t>
            </a:r>
            <a:r>
              <a:rPr lang="cs-CZ" sz="1800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Barberton</a:t>
            </a:r>
            <a:r>
              <a:rPr lang="cs-CZ" sz="180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(ZA)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3987A2C9-A633-F28C-B27A-F32BD3246CF3}"/>
              </a:ext>
            </a:extLst>
          </p:cNvPr>
          <p:cNvSpPr/>
          <p:nvPr/>
        </p:nvSpPr>
        <p:spPr>
          <a:xfrm>
            <a:off x="981844" y="5093941"/>
            <a:ext cx="3420000" cy="5673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Macraes</a:t>
            </a:r>
            <a:r>
              <a:rPr lang="cs-CZ" sz="180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800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Flat</a:t>
            </a:r>
            <a:r>
              <a:rPr lang="cs-CZ" sz="180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(NZ), </a:t>
            </a: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Mother</a:t>
            </a:r>
            <a:r>
              <a:rPr lang="cs-CZ" sz="180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800" i="0" u="none" strike="noStrike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Lode</a:t>
            </a:r>
            <a:r>
              <a:rPr lang="cs-CZ" sz="1800" i="0" u="none" strike="noStrike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(USA)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70F0F9-52BB-CCCC-51B1-14A606015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67" y="1492873"/>
            <a:ext cx="7580458" cy="435420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79BA9CD-DF76-C8F5-BA6F-B18B2E3C16A4}"/>
              </a:ext>
            </a:extLst>
          </p:cNvPr>
          <p:cNvSpPr txBox="1"/>
          <p:nvPr/>
        </p:nvSpPr>
        <p:spPr>
          <a:xfrm>
            <a:off x="11066169" y="5847075"/>
            <a:ext cx="13291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Groves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2020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38ABE261-4A1B-27F7-CE84-411FB7A0A913}"/>
              </a:ext>
            </a:extLst>
          </p:cNvPr>
          <p:cNvCxnSpPr>
            <a:cxnSpLocks/>
            <a:stCxn id="2" idx="0"/>
            <a:endCxn id="3" idx="2"/>
          </p:cNvCxnSpPr>
          <p:nvPr/>
        </p:nvCxnSpPr>
        <p:spPr>
          <a:xfrm flipV="1">
            <a:off x="2691844" y="2355120"/>
            <a:ext cx="0" cy="34247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E51DD189-7C17-1AF0-C34F-5F3B4DC00421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V="1">
            <a:off x="2691844" y="4745177"/>
            <a:ext cx="0" cy="348764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3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FE311-A968-4D15-9A70-875178597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40E08-7F7D-CED9-B6C4-E2592835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Hydrotermální roztoky - voda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A48FE1E0-FF20-A4D0-BE75-827DE6640B8B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1900391" y="2522243"/>
            <a:ext cx="3670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87253C07-2C6E-49D8-566F-70C9488EC5C6}"/>
              </a:ext>
            </a:extLst>
          </p:cNvPr>
          <p:cNvSpPr/>
          <p:nvPr/>
        </p:nvSpPr>
        <p:spPr>
          <a:xfrm>
            <a:off x="45740" y="2306276"/>
            <a:ext cx="1854651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MAGMATOGENNÍ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AF3143B8-A52F-FEEC-9893-85E77512AE30}"/>
              </a:ext>
            </a:extLst>
          </p:cNvPr>
          <p:cNvSpPr/>
          <p:nvPr/>
        </p:nvSpPr>
        <p:spPr>
          <a:xfrm>
            <a:off x="2267404" y="2109026"/>
            <a:ext cx="3294820" cy="8264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Uvolnění z magmatické taveniny poklesem vnějšího tlaku nebo krystalizační diferenciací.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4ABA624C-7120-7EF3-E799-E09A44A45D59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>
            <a:off x="2141870" y="3650282"/>
            <a:ext cx="3670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498E3702-12B5-69D5-4DA5-3BED8CD9A60C}"/>
              </a:ext>
            </a:extLst>
          </p:cNvPr>
          <p:cNvSpPr/>
          <p:nvPr/>
        </p:nvSpPr>
        <p:spPr>
          <a:xfrm>
            <a:off x="55215" y="3434315"/>
            <a:ext cx="2086655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METAMORFOGENNÍ</a:t>
            </a:r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89F13F41-E2A0-CEB2-8361-592DDD6ED4B5}"/>
              </a:ext>
            </a:extLst>
          </p:cNvPr>
          <p:cNvSpPr/>
          <p:nvPr/>
        </p:nvSpPr>
        <p:spPr>
          <a:xfrm>
            <a:off x="2508883" y="3237065"/>
            <a:ext cx="3053341" cy="8264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Uvolnění z pórů, puklin a minerálů hornin při diagenezi nebo metamorfóze.</a:t>
            </a:r>
          </a:p>
        </p:txBody>
      </p: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EFFDF3C2-1A80-A6A8-E08C-E7F604757797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>
            <a:off x="1683267" y="4936604"/>
            <a:ext cx="3670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87E9BE24-CAF3-232F-3295-63E3BB28A46B}"/>
              </a:ext>
            </a:extLst>
          </p:cNvPr>
          <p:cNvSpPr/>
          <p:nvPr/>
        </p:nvSpPr>
        <p:spPr>
          <a:xfrm>
            <a:off x="55215" y="4720637"/>
            <a:ext cx="1628052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VADÓZNÍ</a:t>
            </a:r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0BD30BA9-1778-F3E6-1F92-E2441ABCF86E}"/>
              </a:ext>
            </a:extLst>
          </p:cNvPr>
          <p:cNvSpPr/>
          <p:nvPr/>
        </p:nvSpPr>
        <p:spPr>
          <a:xfrm>
            <a:off x="2050280" y="4365104"/>
            <a:ext cx="3511944" cy="1143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 povrchových vod dochází vlivem zvýšeného tepelného toku k jejich ohřevu, mineralizaci a přeměně na hydrotermální roztoky.</a:t>
            </a:r>
          </a:p>
        </p:txBody>
      </p:sp>
      <p:grpSp>
        <p:nvGrpSpPr>
          <p:cNvPr id="204" name="Skupina 203">
            <a:extLst>
              <a:ext uri="{FF2B5EF4-FFF2-40B4-BE49-F238E27FC236}">
                <a16:creationId xmlns:a16="http://schemas.microsoft.com/office/drawing/2014/main" id="{68D132B1-8039-8AE6-879E-B2FBC71BAD95}"/>
              </a:ext>
            </a:extLst>
          </p:cNvPr>
          <p:cNvGrpSpPr/>
          <p:nvPr/>
        </p:nvGrpSpPr>
        <p:grpSpPr>
          <a:xfrm>
            <a:off x="4294212" y="993933"/>
            <a:ext cx="9410191" cy="6139130"/>
            <a:chOff x="-660351" y="273139"/>
            <a:chExt cx="9410191" cy="6139130"/>
          </a:xfrm>
        </p:grpSpPr>
        <p:sp>
          <p:nvSpPr>
            <p:cNvPr id="205" name="Obdélník 204">
              <a:extLst>
                <a:ext uri="{FF2B5EF4-FFF2-40B4-BE49-F238E27FC236}">
                  <a16:creationId xmlns:a16="http://schemas.microsoft.com/office/drawing/2014/main" id="{BB200A3F-6EED-C62A-4932-E0B3E7EE46AA}"/>
                </a:ext>
              </a:extLst>
            </p:cNvPr>
            <p:cNvSpPr/>
            <p:nvPr/>
          </p:nvSpPr>
          <p:spPr>
            <a:xfrm>
              <a:off x="752475" y="952501"/>
              <a:ext cx="6416978" cy="429559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06" name="Oblouk 205">
              <a:extLst>
                <a:ext uri="{FF2B5EF4-FFF2-40B4-BE49-F238E27FC236}">
                  <a16:creationId xmlns:a16="http://schemas.microsoft.com/office/drawing/2014/main" id="{A6AA0C68-0A5E-F4CC-C9A2-16C0B096CCA7}"/>
                </a:ext>
              </a:extLst>
            </p:cNvPr>
            <p:cNvSpPr/>
            <p:nvPr/>
          </p:nvSpPr>
          <p:spPr>
            <a:xfrm rot="-840000">
              <a:off x="-119635" y="5120251"/>
              <a:ext cx="3748235" cy="1292018"/>
            </a:xfrm>
            <a:prstGeom prst="arc">
              <a:avLst>
                <a:gd name="adj1" fmla="val 14329907"/>
                <a:gd name="adj2" fmla="val 21504713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07" name="Oblouk 206">
              <a:extLst>
                <a:ext uri="{FF2B5EF4-FFF2-40B4-BE49-F238E27FC236}">
                  <a16:creationId xmlns:a16="http://schemas.microsoft.com/office/drawing/2014/main" id="{2D6BEA3B-EEEF-E196-5404-5C2B2557AFC9}"/>
                </a:ext>
              </a:extLst>
            </p:cNvPr>
            <p:cNvSpPr/>
            <p:nvPr/>
          </p:nvSpPr>
          <p:spPr>
            <a:xfrm rot="20760000" flipH="1" flipV="1">
              <a:off x="4448264" y="2749266"/>
              <a:ext cx="4301576" cy="1292018"/>
            </a:xfrm>
            <a:prstGeom prst="arc">
              <a:avLst>
                <a:gd name="adj1" fmla="val 14181401"/>
                <a:gd name="adj2" fmla="val 282882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08" name="Oblouk 207">
              <a:extLst>
                <a:ext uri="{FF2B5EF4-FFF2-40B4-BE49-F238E27FC236}">
                  <a16:creationId xmlns:a16="http://schemas.microsoft.com/office/drawing/2014/main" id="{140EE651-DE54-B021-4967-71A1E5E2B1AD}"/>
                </a:ext>
              </a:extLst>
            </p:cNvPr>
            <p:cNvSpPr/>
            <p:nvPr/>
          </p:nvSpPr>
          <p:spPr>
            <a:xfrm rot="-840000">
              <a:off x="-660351" y="4835130"/>
              <a:ext cx="4301576" cy="1292018"/>
            </a:xfrm>
            <a:prstGeom prst="arc">
              <a:avLst>
                <a:gd name="adj1" fmla="val 13523788"/>
                <a:gd name="adj2" fmla="val 282882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cxnSp>
          <p:nvCxnSpPr>
            <p:cNvPr id="209" name="Spojnice: zakřivená 208">
              <a:extLst>
                <a:ext uri="{FF2B5EF4-FFF2-40B4-BE49-F238E27FC236}">
                  <a16:creationId xmlns:a16="http://schemas.microsoft.com/office/drawing/2014/main" id="{03E717FF-B230-3E29-E485-62F0E877654C}"/>
                </a:ext>
              </a:extLst>
            </p:cNvPr>
            <p:cNvCxnSpPr/>
            <p:nvPr/>
          </p:nvCxnSpPr>
          <p:spPr>
            <a:xfrm rot="-1320000">
              <a:off x="985146" y="3477420"/>
              <a:ext cx="5939379" cy="2429427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10" name="Spojnice: zakřivená 209">
              <a:extLst>
                <a:ext uri="{FF2B5EF4-FFF2-40B4-BE49-F238E27FC236}">
                  <a16:creationId xmlns:a16="http://schemas.microsoft.com/office/drawing/2014/main" id="{DEE59060-C724-EF3A-DB9D-E32B329D16A8}"/>
                </a:ext>
              </a:extLst>
            </p:cNvPr>
            <p:cNvCxnSpPr/>
            <p:nvPr/>
          </p:nvCxnSpPr>
          <p:spPr>
            <a:xfrm rot="-1320000">
              <a:off x="1010196" y="3077328"/>
              <a:ext cx="5939379" cy="2429427"/>
            </a:xfrm>
            <a:prstGeom prst="curvedConnector3">
              <a:avLst>
                <a:gd name="adj1" fmla="val 50000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11" name="Vývojový diagram: zpoždění 210">
              <a:extLst>
                <a:ext uri="{FF2B5EF4-FFF2-40B4-BE49-F238E27FC236}">
                  <a16:creationId xmlns:a16="http://schemas.microsoft.com/office/drawing/2014/main" id="{69807C83-5B18-BBBD-5EC6-D83C179421B0}"/>
                </a:ext>
              </a:extLst>
            </p:cNvPr>
            <p:cNvSpPr/>
            <p:nvPr/>
          </p:nvSpPr>
          <p:spPr>
            <a:xfrm rot="16200000">
              <a:off x="3332826" y="3468024"/>
              <a:ext cx="1819090" cy="1721992"/>
            </a:xfrm>
            <a:prstGeom prst="flowChartDelay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grpSp>
          <p:nvGrpSpPr>
            <p:cNvPr id="212" name="Skupina 211">
              <a:extLst>
                <a:ext uri="{FF2B5EF4-FFF2-40B4-BE49-F238E27FC236}">
                  <a16:creationId xmlns:a16="http://schemas.microsoft.com/office/drawing/2014/main" id="{1BB2722A-C842-B607-654F-37EBB35E4589}"/>
                </a:ext>
              </a:extLst>
            </p:cNvPr>
            <p:cNvGrpSpPr/>
            <p:nvPr/>
          </p:nvGrpSpPr>
          <p:grpSpPr>
            <a:xfrm>
              <a:off x="752475" y="1800225"/>
              <a:ext cx="6410849" cy="874340"/>
              <a:chOff x="2352675" y="1800225"/>
              <a:chExt cx="6867525" cy="821044"/>
            </a:xfrm>
          </p:grpSpPr>
          <p:cxnSp>
            <p:nvCxnSpPr>
              <p:cNvPr id="360" name="Přímá spojnice 359">
                <a:extLst>
                  <a:ext uri="{FF2B5EF4-FFF2-40B4-BE49-F238E27FC236}">
                    <a16:creationId xmlns:a16="http://schemas.microsoft.com/office/drawing/2014/main" id="{99BEE8F4-8FD6-C3D7-4D39-F976C0A0D07A}"/>
                  </a:ext>
                </a:extLst>
              </p:cNvPr>
              <p:cNvCxnSpPr/>
              <p:nvPr/>
            </p:nvCxnSpPr>
            <p:spPr>
              <a:xfrm>
                <a:off x="2352675" y="1800225"/>
                <a:ext cx="455295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1" name="Přímá spojnice 360">
                <a:extLst>
                  <a:ext uri="{FF2B5EF4-FFF2-40B4-BE49-F238E27FC236}">
                    <a16:creationId xmlns:a16="http://schemas.microsoft.com/office/drawing/2014/main" id="{A95BA4B0-7A31-1E36-B7CC-9D2FC89E43B3}"/>
                  </a:ext>
                </a:extLst>
              </p:cNvPr>
              <p:cNvCxnSpPr/>
              <p:nvPr/>
            </p:nvCxnSpPr>
            <p:spPr>
              <a:xfrm flipH="1" flipV="1">
                <a:off x="6905625" y="1800225"/>
                <a:ext cx="2314575" cy="82104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13" name="Oblouk 212">
              <a:extLst>
                <a:ext uri="{FF2B5EF4-FFF2-40B4-BE49-F238E27FC236}">
                  <a16:creationId xmlns:a16="http://schemas.microsoft.com/office/drawing/2014/main" id="{DA9BEBB2-3A52-A615-10E7-CEDA4FEFF18E}"/>
                </a:ext>
              </a:extLst>
            </p:cNvPr>
            <p:cNvSpPr/>
            <p:nvPr/>
          </p:nvSpPr>
          <p:spPr>
            <a:xfrm rot="8283893">
              <a:off x="209677" y="461262"/>
              <a:ext cx="2501540" cy="1627250"/>
            </a:xfrm>
            <a:prstGeom prst="arc">
              <a:avLst>
                <a:gd name="adj1" fmla="val 15741992"/>
                <a:gd name="adj2" fmla="val 20838188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14" name="Oblouk 213">
              <a:extLst>
                <a:ext uri="{FF2B5EF4-FFF2-40B4-BE49-F238E27FC236}">
                  <a16:creationId xmlns:a16="http://schemas.microsoft.com/office/drawing/2014/main" id="{6A8C3188-64A6-E466-F6EF-140539008021}"/>
                </a:ext>
              </a:extLst>
            </p:cNvPr>
            <p:cNvSpPr/>
            <p:nvPr/>
          </p:nvSpPr>
          <p:spPr>
            <a:xfrm rot="8283893">
              <a:off x="147438" y="498578"/>
              <a:ext cx="3065236" cy="1605454"/>
            </a:xfrm>
            <a:prstGeom prst="arc">
              <a:avLst>
                <a:gd name="adj1" fmla="val 15627038"/>
                <a:gd name="adj2" fmla="val 21054467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15" name="Oblouk 214">
              <a:extLst>
                <a:ext uri="{FF2B5EF4-FFF2-40B4-BE49-F238E27FC236}">
                  <a16:creationId xmlns:a16="http://schemas.microsoft.com/office/drawing/2014/main" id="{9B36DE9B-F46B-18CD-1D7F-705B2D1D0D4E}"/>
                </a:ext>
              </a:extLst>
            </p:cNvPr>
            <p:cNvSpPr/>
            <p:nvPr/>
          </p:nvSpPr>
          <p:spPr>
            <a:xfrm rot="8283893">
              <a:off x="226902" y="273139"/>
              <a:ext cx="2501540" cy="1627250"/>
            </a:xfrm>
            <a:prstGeom prst="arc">
              <a:avLst>
                <a:gd name="adj1" fmla="val 16921042"/>
                <a:gd name="adj2" fmla="val 20898585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grpSp>
          <p:nvGrpSpPr>
            <p:cNvPr id="216" name="Skupina 215">
              <a:extLst>
                <a:ext uri="{FF2B5EF4-FFF2-40B4-BE49-F238E27FC236}">
                  <a16:creationId xmlns:a16="http://schemas.microsoft.com/office/drawing/2014/main" id="{C7962C94-246C-678C-D9B4-C07F4E37A860}"/>
                </a:ext>
              </a:extLst>
            </p:cNvPr>
            <p:cNvGrpSpPr/>
            <p:nvPr/>
          </p:nvGrpSpPr>
          <p:grpSpPr>
            <a:xfrm>
              <a:off x="746349" y="1816505"/>
              <a:ext cx="1398325" cy="670870"/>
              <a:chOff x="2346549" y="1816505"/>
              <a:chExt cx="1398325" cy="670870"/>
            </a:xfrm>
          </p:grpSpPr>
          <p:cxnSp>
            <p:nvCxnSpPr>
              <p:cNvPr id="329" name="Přímá spojnice 328">
                <a:extLst>
                  <a:ext uri="{FF2B5EF4-FFF2-40B4-BE49-F238E27FC236}">
                    <a16:creationId xmlns:a16="http://schemas.microsoft.com/office/drawing/2014/main" id="{78AF0C90-F65E-C35C-BDCB-8229A72E201A}"/>
                  </a:ext>
                </a:extLst>
              </p:cNvPr>
              <p:cNvCxnSpPr/>
              <p:nvPr/>
            </p:nvCxnSpPr>
            <p:spPr>
              <a:xfrm>
                <a:off x="2415233" y="1857375"/>
                <a:ext cx="1111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0" name="Přímá spojnice 329">
                <a:extLst>
                  <a:ext uri="{FF2B5EF4-FFF2-40B4-BE49-F238E27FC236}">
                    <a16:creationId xmlns:a16="http://schemas.microsoft.com/office/drawing/2014/main" id="{9278C12E-9189-2176-4E46-C0D9B7800801}"/>
                  </a:ext>
                </a:extLst>
              </p:cNvPr>
              <p:cNvCxnSpPr/>
              <p:nvPr/>
            </p:nvCxnSpPr>
            <p:spPr>
              <a:xfrm>
                <a:off x="2567633" y="2009775"/>
                <a:ext cx="1111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1" name="Přímá spojnice 330">
                <a:extLst>
                  <a:ext uri="{FF2B5EF4-FFF2-40B4-BE49-F238E27FC236}">
                    <a16:creationId xmlns:a16="http://schemas.microsoft.com/office/drawing/2014/main" id="{E901669E-CA72-EB10-276A-57C5FF58E824}"/>
                  </a:ext>
                </a:extLst>
              </p:cNvPr>
              <p:cNvCxnSpPr/>
              <p:nvPr/>
            </p:nvCxnSpPr>
            <p:spPr>
              <a:xfrm>
                <a:off x="2656533" y="1914525"/>
                <a:ext cx="1111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2" name="Přímá spojnice 331">
                <a:extLst>
                  <a:ext uri="{FF2B5EF4-FFF2-40B4-BE49-F238E27FC236}">
                    <a16:creationId xmlns:a16="http://schemas.microsoft.com/office/drawing/2014/main" id="{AA9389F6-F7F7-E9EA-466A-5FCBBEF47DBE}"/>
                  </a:ext>
                </a:extLst>
              </p:cNvPr>
              <p:cNvCxnSpPr/>
              <p:nvPr/>
            </p:nvCxnSpPr>
            <p:spPr>
              <a:xfrm>
                <a:off x="2815528" y="2041525"/>
                <a:ext cx="1111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3" name="Přímá spojnice 332">
                <a:extLst>
                  <a:ext uri="{FF2B5EF4-FFF2-40B4-BE49-F238E27FC236}">
                    <a16:creationId xmlns:a16="http://schemas.microsoft.com/office/drawing/2014/main" id="{143EF004-3A75-C98C-FBF7-1A45CEB1E97C}"/>
                  </a:ext>
                </a:extLst>
              </p:cNvPr>
              <p:cNvCxnSpPr/>
              <p:nvPr/>
            </p:nvCxnSpPr>
            <p:spPr>
              <a:xfrm>
                <a:off x="2415233" y="1955800"/>
                <a:ext cx="1111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4" name="Přímá spojnice 333">
                <a:extLst>
                  <a:ext uri="{FF2B5EF4-FFF2-40B4-BE49-F238E27FC236}">
                    <a16:creationId xmlns:a16="http://schemas.microsoft.com/office/drawing/2014/main" id="{7138A20A-4770-0828-9C7D-F204678F56CD}"/>
                  </a:ext>
                </a:extLst>
              </p:cNvPr>
              <p:cNvCxnSpPr/>
              <p:nvPr/>
            </p:nvCxnSpPr>
            <p:spPr>
              <a:xfrm>
                <a:off x="2815528" y="1857375"/>
                <a:ext cx="1111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5" name="Přímá spojnice 334">
                <a:extLst>
                  <a:ext uri="{FF2B5EF4-FFF2-40B4-BE49-F238E27FC236}">
                    <a16:creationId xmlns:a16="http://schemas.microsoft.com/office/drawing/2014/main" id="{8FD9BF4E-1DE4-4339-31C6-F7CAFC764F06}"/>
                  </a:ext>
                </a:extLst>
              </p:cNvPr>
              <p:cNvCxnSpPr/>
              <p:nvPr/>
            </p:nvCxnSpPr>
            <p:spPr>
              <a:xfrm>
                <a:off x="2901008" y="1955800"/>
                <a:ext cx="1111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6" name="Přímá spojnice 335">
                <a:extLst>
                  <a:ext uri="{FF2B5EF4-FFF2-40B4-BE49-F238E27FC236}">
                    <a16:creationId xmlns:a16="http://schemas.microsoft.com/office/drawing/2014/main" id="{4A95610D-0F1F-B094-39C5-7E4B7690B68D}"/>
                  </a:ext>
                </a:extLst>
              </p:cNvPr>
              <p:cNvCxnSpPr/>
              <p:nvPr/>
            </p:nvCxnSpPr>
            <p:spPr>
              <a:xfrm>
                <a:off x="3069283" y="1860550"/>
                <a:ext cx="1111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7" name="Přímá spojnice 336">
                <a:extLst>
                  <a:ext uri="{FF2B5EF4-FFF2-40B4-BE49-F238E27FC236}">
                    <a16:creationId xmlns:a16="http://schemas.microsoft.com/office/drawing/2014/main" id="{3AA03FC7-1F0F-684A-E69B-D47FB72ED90D}"/>
                  </a:ext>
                </a:extLst>
              </p:cNvPr>
              <p:cNvCxnSpPr/>
              <p:nvPr/>
            </p:nvCxnSpPr>
            <p:spPr>
              <a:xfrm>
                <a:off x="3124845" y="1952625"/>
                <a:ext cx="1111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38" name="Ovál 337">
                <a:extLst>
                  <a:ext uri="{FF2B5EF4-FFF2-40B4-BE49-F238E27FC236}">
                    <a16:creationId xmlns:a16="http://schemas.microsoft.com/office/drawing/2014/main" id="{2E0C9882-61C5-318C-4225-E0953115EA10}"/>
                  </a:ext>
                </a:extLst>
              </p:cNvPr>
              <p:cNvSpPr/>
              <p:nvPr/>
            </p:nvSpPr>
            <p:spPr>
              <a:xfrm>
                <a:off x="2470795" y="2187888"/>
                <a:ext cx="45719" cy="45719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39" name="Ovál 338">
                <a:extLst>
                  <a:ext uri="{FF2B5EF4-FFF2-40B4-BE49-F238E27FC236}">
                    <a16:creationId xmlns:a16="http://schemas.microsoft.com/office/drawing/2014/main" id="{EA5A11D5-A6BB-98BE-6BF1-F87D6A442D67}"/>
                  </a:ext>
                </a:extLst>
              </p:cNvPr>
              <p:cNvSpPr/>
              <p:nvPr/>
            </p:nvSpPr>
            <p:spPr>
              <a:xfrm>
                <a:off x="2655898" y="2152180"/>
                <a:ext cx="45719" cy="45719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40" name="Ovál 339">
                <a:extLst>
                  <a:ext uri="{FF2B5EF4-FFF2-40B4-BE49-F238E27FC236}">
                    <a16:creationId xmlns:a16="http://schemas.microsoft.com/office/drawing/2014/main" id="{E066DB5C-776F-8CCF-F29D-376420B461D6}"/>
                  </a:ext>
                </a:extLst>
              </p:cNvPr>
              <p:cNvSpPr/>
              <p:nvPr/>
            </p:nvSpPr>
            <p:spPr>
              <a:xfrm>
                <a:off x="2784107" y="2210747"/>
                <a:ext cx="45719" cy="45719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41" name="Ovál 340">
                <a:extLst>
                  <a:ext uri="{FF2B5EF4-FFF2-40B4-BE49-F238E27FC236}">
                    <a16:creationId xmlns:a16="http://schemas.microsoft.com/office/drawing/2014/main" id="{43526EF2-429F-DF66-0BA8-F347A47CADD1}"/>
                  </a:ext>
                </a:extLst>
              </p:cNvPr>
              <p:cNvSpPr/>
              <p:nvPr/>
            </p:nvSpPr>
            <p:spPr>
              <a:xfrm flipV="1">
                <a:off x="2910851" y="2123920"/>
                <a:ext cx="45719" cy="45719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42" name="Ovál 341">
                <a:extLst>
                  <a:ext uri="{FF2B5EF4-FFF2-40B4-BE49-F238E27FC236}">
                    <a16:creationId xmlns:a16="http://schemas.microsoft.com/office/drawing/2014/main" id="{F7CEF067-EF97-F07E-7906-2D942BA1FC9E}"/>
                  </a:ext>
                </a:extLst>
              </p:cNvPr>
              <p:cNvSpPr/>
              <p:nvPr/>
            </p:nvSpPr>
            <p:spPr>
              <a:xfrm>
                <a:off x="3071770" y="2095483"/>
                <a:ext cx="45719" cy="45719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43" name="Ovál 342">
                <a:extLst>
                  <a:ext uri="{FF2B5EF4-FFF2-40B4-BE49-F238E27FC236}">
                    <a16:creationId xmlns:a16="http://schemas.microsoft.com/office/drawing/2014/main" id="{657C35A7-B6A1-3C7F-3970-A2B05BE3DDC5}"/>
                  </a:ext>
                </a:extLst>
              </p:cNvPr>
              <p:cNvSpPr/>
              <p:nvPr/>
            </p:nvSpPr>
            <p:spPr>
              <a:xfrm>
                <a:off x="3209829" y="2059306"/>
                <a:ext cx="45719" cy="45719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44" name="Ovál 343">
                <a:extLst>
                  <a:ext uri="{FF2B5EF4-FFF2-40B4-BE49-F238E27FC236}">
                    <a16:creationId xmlns:a16="http://schemas.microsoft.com/office/drawing/2014/main" id="{869D98E6-60FA-7630-C985-1261EC05A867}"/>
                  </a:ext>
                </a:extLst>
              </p:cNvPr>
              <p:cNvSpPr/>
              <p:nvPr/>
            </p:nvSpPr>
            <p:spPr>
              <a:xfrm>
                <a:off x="3281718" y="1952625"/>
                <a:ext cx="45719" cy="45719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45" name="Ovál 344">
                <a:extLst>
                  <a:ext uri="{FF2B5EF4-FFF2-40B4-BE49-F238E27FC236}">
                    <a16:creationId xmlns:a16="http://schemas.microsoft.com/office/drawing/2014/main" id="{F335B33A-67D7-ADB0-D5AB-F0E29C194222}"/>
                  </a:ext>
                </a:extLst>
              </p:cNvPr>
              <p:cNvSpPr/>
              <p:nvPr/>
            </p:nvSpPr>
            <p:spPr>
              <a:xfrm>
                <a:off x="3409682" y="1924995"/>
                <a:ext cx="45719" cy="45719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46" name="Ovál 345">
                <a:extLst>
                  <a:ext uri="{FF2B5EF4-FFF2-40B4-BE49-F238E27FC236}">
                    <a16:creationId xmlns:a16="http://schemas.microsoft.com/office/drawing/2014/main" id="{CC0EA586-8087-4476-FD41-EA241F22FD90}"/>
                  </a:ext>
                </a:extLst>
              </p:cNvPr>
              <p:cNvSpPr/>
              <p:nvPr/>
            </p:nvSpPr>
            <p:spPr>
              <a:xfrm>
                <a:off x="3535287" y="1816505"/>
                <a:ext cx="45719" cy="45719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47" name="Oblouk 346">
                <a:extLst>
                  <a:ext uri="{FF2B5EF4-FFF2-40B4-BE49-F238E27FC236}">
                    <a16:creationId xmlns:a16="http://schemas.microsoft.com/office/drawing/2014/main" id="{71E544DE-224B-9AF4-A7F7-FBF2D165612C}"/>
                  </a:ext>
                </a:extLst>
              </p:cNvPr>
              <p:cNvSpPr/>
              <p:nvPr/>
            </p:nvSpPr>
            <p:spPr>
              <a:xfrm>
                <a:off x="2528938" y="2352321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48" name="Oblouk 347">
                <a:extLst>
                  <a:ext uri="{FF2B5EF4-FFF2-40B4-BE49-F238E27FC236}">
                    <a16:creationId xmlns:a16="http://schemas.microsoft.com/office/drawing/2014/main" id="{4A3C4DB1-4E3B-1F2B-5B33-043647E21686}"/>
                  </a:ext>
                </a:extLst>
              </p:cNvPr>
              <p:cNvSpPr/>
              <p:nvPr/>
            </p:nvSpPr>
            <p:spPr>
              <a:xfrm>
                <a:off x="2736978" y="2333268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49" name="Oblouk 348">
                <a:extLst>
                  <a:ext uri="{FF2B5EF4-FFF2-40B4-BE49-F238E27FC236}">
                    <a16:creationId xmlns:a16="http://schemas.microsoft.com/office/drawing/2014/main" id="{02BC53A8-BB3A-4C8B-5C7E-A9BD9A12DDB7}"/>
                  </a:ext>
                </a:extLst>
              </p:cNvPr>
              <p:cNvSpPr/>
              <p:nvPr/>
            </p:nvSpPr>
            <p:spPr>
              <a:xfrm>
                <a:off x="2657412" y="2417087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50" name="Oblouk 349">
                <a:extLst>
                  <a:ext uri="{FF2B5EF4-FFF2-40B4-BE49-F238E27FC236}">
                    <a16:creationId xmlns:a16="http://schemas.microsoft.com/office/drawing/2014/main" id="{DE88A25C-2480-C8B1-BB84-29D7F60E2568}"/>
                  </a:ext>
                </a:extLst>
              </p:cNvPr>
              <p:cNvSpPr/>
              <p:nvPr/>
            </p:nvSpPr>
            <p:spPr>
              <a:xfrm>
                <a:off x="3019365" y="2254358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51" name="Oblouk 350">
                <a:extLst>
                  <a:ext uri="{FF2B5EF4-FFF2-40B4-BE49-F238E27FC236}">
                    <a16:creationId xmlns:a16="http://schemas.microsoft.com/office/drawing/2014/main" id="{5BE46912-3FDC-4628-FDBF-FEE1A752CA3B}"/>
                  </a:ext>
                </a:extLst>
              </p:cNvPr>
              <p:cNvSpPr/>
              <p:nvPr/>
            </p:nvSpPr>
            <p:spPr>
              <a:xfrm>
                <a:off x="2913768" y="2337186"/>
                <a:ext cx="105725" cy="67820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52" name="Oblouk 351">
                <a:extLst>
                  <a:ext uri="{FF2B5EF4-FFF2-40B4-BE49-F238E27FC236}">
                    <a16:creationId xmlns:a16="http://schemas.microsoft.com/office/drawing/2014/main" id="{AC94A84C-18CE-8642-4514-74DD8ED89FA1}"/>
                  </a:ext>
                </a:extLst>
              </p:cNvPr>
              <p:cNvSpPr/>
              <p:nvPr/>
            </p:nvSpPr>
            <p:spPr>
              <a:xfrm>
                <a:off x="3169362" y="2230917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53" name="Oblouk 352">
                <a:extLst>
                  <a:ext uri="{FF2B5EF4-FFF2-40B4-BE49-F238E27FC236}">
                    <a16:creationId xmlns:a16="http://schemas.microsoft.com/office/drawing/2014/main" id="{0CF02FFF-2EF0-47F1-3C5D-47D131FCD493}"/>
                  </a:ext>
                </a:extLst>
              </p:cNvPr>
              <p:cNvSpPr/>
              <p:nvPr/>
            </p:nvSpPr>
            <p:spPr>
              <a:xfrm>
                <a:off x="3272745" y="2128051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54" name="Oblouk 353">
                <a:extLst>
                  <a:ext uri="{FF2B5EF4-FFF2-40B4-BE49-F238E27FC236}">
                    <a16:creationId xmlns:a16="http://schemas.microsoft.com/office/drawing/2014/main" id="{338682C6-C616-84A3-EA98-0250A9E399F1}"/>
                  </a:ext>
                </a:extLst>
              </p:cNvPr>
              <p:cNvSpPr/>
              <p:nvPr/>
            </p:nvSpPr>
            <p:spPr>
              <a:xfrm>
                <a:off x="3396491" y="2091218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55" name="Oblouk 354">
                <a:extLst>
                  <a:ext uri="{FF2B5EF4-FFF2-40B4-BE49-F238E27FC236}">
                    <a16:creationId xmlns:a16="http://schemas.microsoft.com/office/drawing/2014/main" id="{8573C9BD-8585-AD57-10EB-3F9565A56DE7}"/>
                  </a:ext>
                </a:extLst>
              </p:cNvPr>
              <p:cNvSpPr/>
              <p:nvPr/>
            </p:nvSpPr>
            <p:spPr>
              <a:xfrm>
                <a:off x="3483400" y="1992187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56" name="Oblouk 355">
                <a:extLst>
                  <a:ext uri="{FF2B5EF4-FFF2-40B4-BE49-F238E27FC236}">
                    <a16:creationId xmlns:a16="http://schemas.microsoft.com/office/drawing/2014/main" id="{4A11DD5D-CAF4-9A1E-294E-CF36B94C6D3F}"/>
                  </a:ext>
                </a:extLst>
              </p:cNvPr>
              <p:cNvSpPr/>
              <p:nvPr/>
            </p:nvSpPr>
            <p:spPr>
              <a:xfrm>
                <a:off x="3650617" y="1842597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57" name="Oblouk 356">
                <a:extLst>
                  <a:ext uri="{FF2B5EF4-FFF2-40B4-BE49-F238E27FC236}">
                    <a16:creationId xmlns:a16="http://schemas.microsoft.com/office/drawing/2014/main" id="{B635E99F-9395-7B49-0B6D-5113A590790A}"/>
                  </a:ext>
                </a:extLst>
              </p:cNvPr>
              <p:cNvSpPr/>
              <p:nvPr/>
            </p:nvSpPr>
            <p:spPr>
              <a:xfrm>
                <a:off x="3597022" y="1945930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58" name="Oblouk 357">
                <a:extLst>
                  <a:ext uri="{FF2B5EF4-FFF2-40B4-BE49-F238E27FC236}">
                    <a16:creationId xmlns:a16="http://schemas.microsoft.com/office/drawing/2014/main" id="{047B0B0D-350C-023F-119B-AF3557AFB96B}"/>
                  </a:ext>
                </a:extLst>
              </p:cNvPr>
              <p:cNvSpPr/>
              <p:nvPr/>
            </p:nvSpPr>
            <p:spPr>
              <a:xfrm>
                <a:off x="2446525" y="2426413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59" name="Oblouk 358">
                <a:extLst>
                  <a:ext uri="{FF2B5EF4-FFF2-40B4-BE49-F238E27FC236}">
                    <a16:creationId xmlns:a16="http://schemas.microsoft.com/office/drawing/2014/main" id="{751318AF-C891-A502-3BA3-FC67A9FA564E}"/>
                  </a:ext>
                </a:extLst>
              </p:cNvPr>
              <p:cNvSpPr/>
              <p:nvPr/>
            </p:nvSpPr>
            <p:spPr>
              <a:xfrm>
                <a:off x="2346549" y="2327988"/>
                <a:ext cx="94257" cy="60962"/>
              </a:xfrm>
              <a:prstGeom prst="arc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p:grpSp>
        <p:sp>
          <p:nvSpPr>
            <p:cNvPr id="217" name="Kříž 216">
              <a:extLst>
                <a:ext uri="{FF2B5EF4-FFF2-40B4-BE49-F238E27FC236}">
                  <a16:creationId xmlns:a16="http://schemas.microsoft.com/office/drawing/2014/main" id="{DA28808F-0D53-11FC-2999-FFB1E0F3ADA4}"/>
                </a:ext>
              </a:extLst>
            </p:cNvPr>
            <p:cNvSpPr/>
            <p:nvPr/>
          </p:nvSpPr>
          <p:spPr>
            <a:xfrm flipV="1">
              <a:off x="3836215" y="3782694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18" name="Kříž 217">
              <a:extLst>
                <a:ext uri="{FF2B5EF4-FFF2-40B4-BE49-F238E27FC236}">
                  <a16:creationId xmlns:a16="http://schemas.microsoft.com/office/drawing/2014/main" id="{E80983C9-D297-E413-D661-CD574151D71E}"/>
                </a:ext>
              </a:extLst>
            </p:cNvPr>
            <p:cNvSpPr/>
            <p:nvPr/>
          </p:nvSpPr>
          <p:spPr>
            <a:xfrm flipV="1">
              <a:off x="3707515" y="3947379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19" name="Kříž 218">
              <a:extLst>
                <a:ext uri="{FF2B5EF4-FFF2-40B4-BE49-F238E27FC236}">
                  <a16:creationId xmlns:a16="http://schemas.microsoft.com/office/drawing/2014/main" id="{E0004C72-455C-85B4-B41C-7B7D4022CF5F}"/>
                </a:ext>
              </a:extLst>
            </p:cNvPr>
            <p:cNvSpPr/>
            <p:nvPr/>
          </p:nvSpPr>
          <p:spPr>
            <a:xfrm flipV="1">
              <a:off x="3985440" y="3893404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0" name="Kříž 219">
              <a:extLst>
                <a:ext uri="{FF2B5EF4-FFF2-40B4-BE49-F238E27FC236}">
                  <a16:creationId xmlns:a16="http://schemas.microsoft.com/office/drawing/2014/main" id="{AFD70C5F-2A22-1CA1-78FE-373662B9327D}"/>
                </a:ext>
              </a:extLst>
            </p:cNvPr>
            <p:cNvSpPr/>
            <p:nvPr/>
          </p:nvSpPr>
          <p:spPr>
            <a:xfrm flipV="1">
              <a:off x="3859074" y="4090669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1" name="Kříž 220">
              <a:extLst>
                <a:ext uri="{FF2B5EF4-FFF2-40B4-BE49-F238E27FC236}">
                  <a16:creationId xmlns:a16="http://schemas.microsoft.com/office/drawing/2014/main" id="{5FBFFD72-4417-B53B-614E-DECCF7F16451}"/>
                </a:ext>
              </a:extLst>
            </p:cNvPr>
            <p:cNvSpPr/>
            <p:nvPr/>
          </p:nvSpPr>
          <p:spPr>
            <a:xfrm flipV="1">
              <a:off x="4031159" y="3699617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2" name="Kříž 221">
              <a:extLst>
                <a:ext uri="{FF2B5EF4-FFF2-40B4-BE49-F238E27FC236}">
                  <a16:creationId xmlns:a16="http://schemas.microsoft.com/office/drawing/2014/main" id="{D958A2C5-2962-3B8F-DFE6-708BB8A2F4D3}"/>
                </a:ext>
              </a:extLst>
            </p:cNvPr>
            <p:cNvSpPr/>
            <p:nvPr/>
          </p:nvSpPr>
          <p:spPr>
            <a:xfrm flipV="1">
              <a:off x="4064603" y="4090668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3" name="Kříž 222">
              <a:extLst>
                <a:ext uri="{FF2B5EF4-FFF2-40B4-BE49-F238E27FC236}">
                  <a16:creationId xmlns:a16="http://schemas.microsoft.com/office/drawing/2014/main" id="{81A2760B-B9F6-E6AA-6723-C4379362DEC6}"/>
                </a:ext>
              </a:extLst>
            </p:cNvPr>
            <p:cNvSpPr/>
            <p:nvPr/>
          </p:nvSpPr>
          <p:spPr>
            <a:xfrm flipV="1">
              <a:off x="4184511" y="3800472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4" name="Kříž 223">
              <a:extLst>
                <a:ext uri="{FF2B5EF4-FFF2-40B4-BE49-F238E27FC236}">
                  <a16:creationId xmlns:a16="http://schemas.microsoft.com/office/drawing/2014/main" id="{D32778D4-F6C6-E2BF-29B5-8B740FEA5CC9}"/>
                </a:ext>
              </a:extLst>
            </p:cNvPr>
            <p:cNvSpPr/>
            <p:nvPr/>
          </p:nvSpPr>
          <p:spPr>
            <a:xfrm flipV="1">
              <a:off x="4421312" y="3695668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5" name="Kříž 224">
              <a:extLst>
                <a:ext uri="{FF2B5EF4-FFF2-40B4-BE49-F238E27FC236}">
                  <a16:creationId xmlns:a16="http://schemas.microsoft.com/office/drawing/2014/main" id="{D4E500E0-3D9E-CFC6-3065-72C928BB619B}"/>
                </a:ext>
              </a:extLst>
            </p:cNvPr>
            <p:cNvSpPr/>
            <p:nvPr/>
          </p:nvSpPr>
          <p:spPr>
            <a:xfrm flipV="1">
              <a:off x="4292612" y="3860353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6" name="Kříž 225">
              <a:extLst>
                <a:ext uri="{FF2B5EF4-FFF2-40B4-BE49-F238E27FC236}">
                  <a16:creationId xmlns:a16="http://schemas.microsoft.com/office/drawing/2014/main" id="{1434C14B-22A4-EC29-A143-F2976A3F23E5}"/>
                </a:ext>
              </a:extLst>
            </p:cNvPr>
            <p:cNvSpPr/>
            <p:nvPr/>
          </p:nvSpPr>
          <p:spPr>
            <a:xfrm flipV="1">
              <a:off x="4570537" y="3806378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7" name="Kříž 226">
              <a:extLst>
                <a:ext uri="{FF2B5EF4-FFF2-40B4-BE49-F238E27FC236}">
                  <a16:creationId xmlns:a16="http://schemas.microsoft.com/office/drawing/2014/main" id="{21742D98-F3A0-B60B-1F13-3B7559080DC6}"/>
                </a:ext>
              </a:extLst>
            </p:cNvPr>
            <p:cNvSpPr/>
            <p:nvPr/>
          </p:nvSpPr>
          <p:spPr>
            <a:xfrm flipV="1">
              <a:off x="4444171" y="4003643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8" name="Kříž 227">
              <a:extLst>
                <a:ext uri="{FF2B5EF4-FFF2-40B4-BE49-F238E27FC236}">
                  <a16:creationId xmlns:a16="http://schemas.microsoft.com/office/drawing/2014/main" id="{BFC7D6BE-345B-A38B-0DF4-32B71653ADAC}"/>
                </a:ext>
              </a:extLst>
            </p:cNvPr>
            <p:cNvSpPr/>
            <p:nvPr/>
          </p:nvSpPr>
          <p:spPr>
            <a:xfrm flipV="1">
              <a:off x="4616256" y="3612591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9" name="Kříž 228">
              <a:extLst>
                <a:ext uri="{FF2B5EF4-FFF2-40B4-BE49-F238E27FC236}">
                  <a16:creationId xmlns:a16="http://schemas.microsoft.com/office/drawing/2014/main" id="{29392039-0AC3-EFCA-0047-095DAFDE17C2}"/>
                </a:ext>
              </a:extLst>
            </p:cNvPr>
            <p:cNvSpPr/>
            <p:nvPr/>
          </p:nvSpPr>
          <p:spPr>
            <a:xfrm flipV="1">
              <a:off x="4649700" y="4003642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0" name="Kříž 229">
              <a:extLst>
                <a:ext uri="{FF2B5EF4-FFF2-40B4-BE49-F238E27FC236}">
                  <a16:creationId xmlns:a16="http://schemas.microsoft.com/office/drawing/2014/main" id="{866E994C-142C-5915-EEA2-D3D1ABDB5AB9}"/>
                </a:ext>
              </a:extLst>
            </p:cNvPr>
            <p:cNvSpPr/>
            <p:nvPr/>
          </p:nvSpPr>
          <p:spPr>
            <a:xfrm flipV="1">
              <a:off x="4769608" y="3713446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1" name="Kříž 230">
              <a:extLst>
                <a:ext uri="{FF2B5EF4-FFF2-40B4-BE49-F238E27FC236}">
                  <a16:creationId xmlns:a16="http://schemas.microsoft.com/office/drawing/2014/main" id="{E82949FC-3C76-BE5A-94C0-C658CF012D49}"/>
                </a:ext>
              </a:extLst>
            </p:cNvPr>
            <p:cNvSpPr/>
            <p:nvPr/>
          </p:nvSpPr>
          <p:spPr>
            <a:xfrm flipV="1">
              <a:off x="3598541" y="4325378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2" name="Kříž 231">
              <a:extLst>
                <a:ext uri="{FF2B5EF4-FFF2-40B4-BE49-F238E27FC236}">
                  <a16:creationId xmlns:a16="http://schemas.microsoft.com/office/drawing/2014/main" id="{8A992D48-2FC3-BB34-3B0B-C30FB2D43BF7}"/>
                </a:ext>
              </a:extLst>
            </p:cNvPr>
            <p:cNvSpPr/>
            <p:nvPr/>
          </p:nvSpPr>
          <p:spPr>
            <a:xfrm flipV="1">
              <a:off x="3469841" y="4490063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3" name="Kříž 232">
              <a:extLst>
                <a:ext uri="{FF2B5EF4-FFF2-40B4-BE49-F238E27FC236}">
                  <a16:creationId xmlns:a16="http://schemas.microsoft.com/office/drawing/2014/main" id="{2E2C7B7D-B337-5078-E238-68E7BD465037}"/>
                </a:ext>
              </a:extLst>
            </p:cNvPr>
            <p:cNvSpPr/>
            <p:nvPr/>
          </p:nvSpPr>
          <p:spPr>
            <a:xfrm flipV="1">
              <a:off x="3747766" y="4436088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4" name="Kříž 233">
              <a:extLst>
                <a:ext uri="{FF2B5EF4-FFF2-40B4-BE49-F238E27FC236}">
                  <a16:creationId xmlns:a16="http://schemas.microsoft.com/office/drawing/2014/main" id="{8930ACF7-9A9E-3955-7D44-8FF9A695841B}"/>
                </a:ext>
              </a:extLst>
            </p:cNvPr>
            <p:cNvSpPr/>
            <p:nvPr/>
          </p:nvSpPr>
          <p:spPr>
            <a:xfrm flipV="1">
              <a:off x="3621400" y="4633353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5" name="Kříž 234">
              <a:extLst>
                <a:ext uri="{FF2B5EF4-FFF2-40B4-BE49-F238E27FC236}">
                  <a16:creationId xmlns:a16="http://schemas.microsoft.com/office/drawing/2014/main" id="{B68B1837-671F-F914-C100-065B6F5E1261}"/>
                </a:ext>
              </a:extLst>
            </p:cNvPr>
            <p:cNvSpPr/>
            <p:nvPr/>
          </p:nvSpPr>
          <p:spPr>
            <a:xfrm flipV="1">
              <a:off x="3793485" y="4242301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6" name="Kříž 235">
              <a:extLst>
                <a:ext uri="{FF2B5EF4-FFF2-40B4-BE49-F238E27FC236}">
                  <a16:creationId xmlns:a16="http://schemas.microsoft.com/office/drawing/2014/main" id="{F34ADE3C-3AF5-0116-D718-3B506C18E9FE}"/>
                </a:ext>
              </a:extLst>
            </p:cNvPr>
            <p:cNvSpPr/>
            <p:nvPr/>
          </p:nvSpPr>
          <p:spPr>
            <a:xfrm flipV="1">
              <a:off x="3826929" y="4633352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7" name="Kříž 236">
              <a:extLst>
                <a:ext uri="{FF2B5EF4-FFF2-40B4-BE49-F238E27FC236}">
                  <a16:creationId xmlns:a16="http://schemas.microsoft.com/office/drawing/2014/main" id="{345FF626-FD65-608F-8011-C92A5BB75772}"/>
                </a:ext>
              </a:extLst>
            </p:cNvPr>
            <p:cNvSpPr/>
            <p:nvPr/>
          </p:nvSpPr>
          <p:spPr>
            <a:xfrm flipV="1">
              <a:off x="3946837" y="4343156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8" name="Kříž 237">
              <a:extLst>
                <a:ext uri="{FF2B5EF4-FFF2-40B4-BE49-F238E27FC236}">
                  <a16:creationId xmlns:a16="http://schemas.microsoft.com/office/drawing/2014/main" id="{CE3D0B2A-B805-5057-99D8-F78D5547E67F}"/>
                </a:ext>
              </a:extLst>
            </p:cNvPr>
            <p:cNvSpPr/>
            <p:nvPr/>
          </p:nvSpPr>
          <p:spPr>
            <a:xfrm flipV="1">
              <a:off x="3561424" y="4851272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9" name="Kříž 238">
              <a:extLst>
                <a:ext uri="{FF2B5EF4-FFF2-40B4-BE49-F238E27FC236}">
                  <a16:creationId xmlns:a16="http://schemas.microsoft.com/office/drawing/2014/main" id="{131E9386-3864-BEA5-7557-DAAE0F3A783C}"/>
                </a:ext>
              </a:extLst>
            </p:cNvPr>
            <p:cNvSpPr/>
            <p:nvPr/>
          </p:nvSpPr>
          <p:spPr>
            <a:xfrm flipV="1">
              <a:off x="3432724" y="5015957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0" name="Kříž 239">
              <a:extLst>
                <a:ext uri="{FF2B5EF4-FFF2-40B4-BE49-F238E27FC236}">
                  <a16:creationId xmlns:a16="http://schemas.microsoft.com/office/drawing/2014/main" id="{CB5292DA-7D59-7F05-5D34-ABE32C3D1226}"/>
                </a:ext>
              </a:extLst>
            </p:cNvPr>
            <p:cNvSpPr/>
            <p:nvPr/>
          </p:nvSpPr>
          <p:spPr>
            <a:xfrm flipV="1">
              <a:off x="3710649" y="4961982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1" name="Kříž 240">
              <a:extLst>
                <a:ext uri="{FF2B5EF4-FFF2-40B4-BE49-F238E27FC236}">
                  <a16:creationId xmlns:a16="http://schemas.microsoft.com/office/drawing/2014/main" id="{7519B07F-16AE-1C9F-B739-E33FBF7F9C73}"/>
                </a:ext>
              </a:extLst>
            </p:cNvPr>
            <p:cNvSpPr/>
            <p:nvPr/>
          </p:nvSpPr>
          <p:spPr>
            <a:xfrm flipV="1">
              <a:off x="3584283" y="5159247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2" name="Kříž 241">
              <a:extLst>
                <a:ext uri="{FF2B5EF4-FFF2-40B4-BE49-F238E27FC236}">
                  <a16:creationId xmlns:a16="http://schemas.microsoft.com/office/drawing/2014/main" id="{E2BB4E07-10E8-2F63-EFAF-DFD831BCD9C9}"/>
                </a:ext>
              </a:extLst>
            </p:cNvPr>
            <p:cNvSpPr/>
            <p:nvPr/>
          </p:nvSpPr>
          <p:spPr>
            <a:xfrm flipV="1">
              <a:off x="3756368" y="4768195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3" name="Kříž 242">
              <a:extLst>
                <a:ext uri="{FF2B5EF4-FFF2-40B4-BE49-F238E27FC236}">
                  <a16:creationId xmlns:a16="http://schemas.microsoft.com/office/drawing/2014/main" id="{ECC3EADD-ADAE-B269-AD22-F8835F56A099}"/>
                </a:ext>
              </a:extLst>
            </p:cNvPr>
            <p:cNvSpPr/>
            <p:nvPr/>
          </p:nvSpPr>
          <p:spPr>
            <a:xfrm flipV="1">
              <a:off x="3789812" y="5159246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4" name="Kříž 243">
              <a:extLst>
                <a:ext uri="{FF2B5EF4-FFF2-40B4-BE49-F238E27FC236}">
                  <a16:creationId xmlns:a16="http://schemas.microsoft.com/office/drawing/2014/main" id="{212F7A10-F34B-3F90-8970-C3300DCBC82C}"/>
                </a:ext>
              </a:extLst>
            </p:cNvPr>
            <p:cNvSpPr/>
            <p:nvPr/>
          </p:nvSpPr>
          <p:spPr>
            <a:xfrm flipV="1">
              <a:off x="3909720" y="4869050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5" name="Kříž 244">
              <a:extLst>
                <a:ext uri="{FF2B5EF4-FFF2-40B4-BE49-F238E27FC236}">
                  <a16:creationId xmlns:a16="http://schemas.microsoft.com/office/drawing/2014/main" id="{B8A25844-D706-B400-CFAE-A8BF0D873C76}"/>
                </a:ext>
              </a:extLst>
            </p:cNvPr>
            <p:cNvSpPr/>
            <p:nvPr/>
          </p:nvSpPr>
          <p:spPr>
            <a:xfrm flipV="1">
              <a:off x="4131403" y="4852616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6" name="Kříž 245">
              <a:extLst>
                <a:ext uri="{FF2B5EF4-FFF2-40B4-BE49-F238E27FC236}">
                  <a16:creationId xmlns:a16="http://schemas.microsoft.com/office/drawing/2014/main" id="{5127AC78-26A9-C3D7-699D-423087331779}"/>
                </a:ext>
              </a:extLst>
            </p:cNvPr>
            <p:cNvSpPr/>
            <p:nvPr/>
          </p:nvSpPr>
          <p:spPr>
            <a:xfrm flipV="1">
              <a:off x="4002703" y="5017301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7" name="Kříž 246">
              <a:extLst>
                <a:ext uri="{FF2B5EF4-FFF2-40B4-BE49-F238E27FC236}">
                  <a16:creationId xmlns:a16="http://schemas.microsoft.com/office/drawing/2014/main" id="{8E3DF031-ABAB-67D6-06B7-524D3A2C12EE}"/>
                </a:ext>
              </a:extLst>
            </p:cNvPr>
            <p:cNvSpPr/>
            <p:nvPr/>
          </p:nvSpPr>
          <p:spPr>
            <a:xfrm flipV="1">
              <a:off x="4280628" y="4963326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8" name="Kříž 247">
              <a:extLst>
                <a:ext uri="{FF2B5EF4-FFF2-40B4-BE49-F238E27FC236}">
                  <a16:creationId xmlns:a16="http://schemas.microsoft.com/office/drawing/2014/main" id="{BE9CDEAC-33DE-938D-E165-39E30C635A93}"/>
                </a:ext>
              </a:extLst>
            </p:cNvPr>
            <p:cNvSpPr/>
            <p:nvPr/>
          </p:nvSpPr>
          <p:spPr>
            <a:xfrm flipV="1">
              <a:off x="4154262" y="5160591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9" name="Kříž 248">
              <a:extLst>
                <a:ext uri="{FF2B5EF4-FFF2-40B4-BE49-F238E27FC236}">
                  <a16:creationId xmlns:a16="http://schemas.microsoft.com/office/drawing/2014/main" id="{3CEAE8A7-766D-7C5F-B464-957EBBBFAEFE}"/>
                </a:ext>
              </a:extLst>
            </p:cNvPr>
            <p:cNvSpPr/>
            <p:nvPr/>
          </p:nvSpPr>
          <p:spPr>
            <a:xfrm flipV="1">
              <a:off x="4326347" y="4769539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0" name="Kříž 249">
              <a:extLst>
                <a:ext uri="{FF2B5EF4-FFF2-40B4-BE49-F238E27FC236}">
                  <a16:creationId xmlns:a16="http://schemas.microsoft.com/office/drawing/2014/main" id="{F383BC9D-D2F4-095A-30D5-FD7FEBBA459A}"/>
                </a:ext>
              </a:extLst>
            </p:cNvPr>
            <p:cNvSpPr/>
            <p:nvPr/>
          </p:nvSpPr>
          <p:spPr>
            <a:xfrm flipV="1">
              <a:off x="4359791" y="5160590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1" name="Kříž 250">
              <a:extLst>
                <a:ext uri="{FF2B5EF4-FFF2-40B4-BE49-F238E27FC236}">
                  <a16:creationId xmlns:a16="http://schemas.microsoft.com/office/drawing/2014/main" id="{0DEF1F96-08B5-2008-3DD7-262BE9BB1465}"/>
                </a:ext>
              </a:extLst>
            </p:cNvPr>
            <p:cNvSpPr/>
            <p:nvPr/>
          </p:nvSpPr>
          <p:spPr>
            <a:xfrm flipV="1">
              <a:off x="4479699" y="4870394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2" name="Kříž 251">
              <a:extLst>
                <a:ext uri="{FF2B5EF4-FFF2-40B4-BE49-F238E27FC236}">
                  <a16:creationId xmlns:a16="http://schemas.microsoft.com/office/drawing/2014/main" id="{DC08ED35-39F3-8C72-D119-BEEED1D34763}"/>
                </a:ext>
              </a:extLst>
            </p:cNvPr>
            <p:cNvSpPr/>
            <p:nvPr/>
          </p:nvSpPr>
          <p:spPr>
            <a:xfrm flipV="1">
              <a:off x="4661268" y="4858452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3" name="Kříž 252">
              <a:extLst>
                <a:ext uri="{FF2B5EF4-FFF2-40B4-BE49-F238E27FC236}">
                  <a16:creationId xmlns:a16="http://schemas.microsoft.com/office/drawing/2014/main" id="{6A73C2AC-B935-C9F0-ECF4-32438D588F99}"/>
                </a:ext>
              </a:extLst>
            </p:cNvPr>
            <p:cNvSpPr/>
            <p:nvPr/>
          </p:nvSpPr>
          <p:spPr>
            <a:xfrm flipV="1">
              <a:off x="4532568" y="5023137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4" name="Kříž 253">
              <a:extLst>
                <a:ext uri="{FF2B5EF4-FFF2-40B4-BE49-F238E27FC236}">
                  <a16:creationId xmlns:a16="http://schemas.microsoft.com/office/drawing/2014/main" id="{791B2E5A-0BEB-0AD9-4D0B-A1C145A464B5}"/>
                </a:ext>
              </a:extLst>
            </p:cNvPr>
            <p:cNvSpPr/>
            <p:nvPr/>
          </p:nvSpPr>
          <p:spPr>
            <a:xfrm flipV="1">
              <a:off x="4810493" y="4969162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5" name="Kříž 254">
              <a:extLst>
                <a:ext uri="{FF2B5EF4-FFF2-40B4-BE49-F238E27FC236}">
                  <a16:creationId xmlns:a16="http://schemas.microsoft.com/office/drawing/2014/main" id="{961D2062-A7A7-1009-5339-A5DC065FE881}"/>
                </a:ext>
              </a:extLst>
            </p:cNvPr>
            <p:cNvSpPr/>
            <p:nvPr/>
          </p:nvSpPr>
          <p:spPr>
            <a:xfrm flipV="1">
              <a:off x="4684127" y="5166427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6" name="Kříž 255">
              <a:extLst>
                <a:ext uri="{FF2B5EF4-FFF2-40B4-BE49-F238E27FC236}">
                  <a16:creationId xmlns:a16="http://schemas.microsoft.com/office/drawing/2014/main" id="{0248572E-CE6C-069C-FB4B-8E5E1650F515}"/>
                </a:ext>
              </a:extLst>
            </p:cNvPr>
            <p:cNvSpPr/>
            <p:nvPr/>
          </p:nvSpPr>
          <p:spPr>
            <a:xfrm flipV="1">
              <a:off x="4856212" y="4775375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7" name="Kříž 256">
              <a:extLst>
                <a:ext uri="{FF2B5EF4-FFF2-40B4-BE49-F238E27FC236}">
                  <a16:creationId xmlns:a16="http://schemas.microsoft.com/office/drawing/2014/main" id="{63672E68-9279-FE01-3662-E8653D9A5952}"/>
                </a:ext>
              </a:extLst>
            </p:cNvPr>
            <p:cNvSpPr/>
            <p:nvPr/>
          </p:nvSpPr>
          <p:spPr>
            <a:xfrm flipV="1">
              <a:off x="4889656" y="5166426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8" name="Kříž 257">
              <a:extLst>
                <a:ext uri="{FF2B5EF4-FFF2-40B4-BE49-F238E27FC236}">
                  <a16:creationId xmlns:a16="http://schemas.microsoft.com/office/drawing/2014/main" id="{3E1BF30B-162E-FD6A-F2D6-B8D36361ADB4}"/>
                </a:ext>
              </a:extLst>
            </p:cNvPr>
            <p:cNvSpPr/>
            <p:nvPr/>
          </p:nvSpPr>
          <p:spPr>
            <a:xfrm flipV="1">
              <a:off x="5009564" y="4876230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9" name="Kříž 258">
              <a:extLst>
                <a:ext uri="{FF2B5EF4-FFF2-40B4-BE49-F238E27FC236}">
                  <a16:creationId xmlns:a16="http://schemas.microsoft.com/office/drawing/2014/main" id="{9C82FFED-6662-8830-3E89-2FCF85CF29FC}"/>
                </a:ext>
              </a:extLst>
            </p:cNvPr>
            <p:cNvSpPr/>
            <p:nvPr/>
          </p:nvSpPr>
          <p:spPr>
            <a:xfrm flipV="1">
              <a:off x="4129506" y="4343791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0" name="Kříž 259">
              <a:extLst>
                <a:ext uri="{FF2B5EF4-FFF2-40B4-BE49-F238E27FC236}">
                  <a16:creationId xmlns:a16="http://schemas.microsoft.com/office/drawing/2014/main" id="{3C2079E7-9231-84F2-8FED-A82EE2E5E62C}"/>
                </a:ext>
              </a:extLst>
            </p:cNvPr>
            <p:cNvSpPr/>
            <p:nvPr/>
          </p:nvSpPr>
          <p:spPr>
            <a:xfrm flipV="1">
              <a:off x="4000806" y="4508476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1" name="Kříž 260">
              <a:extLst>
                <a:ext uri="{FF2B5EF4-FFF2-40B4-BE49-F238E27FC236}">
                  <a16:creationId xmlns:a16="http://schemas.microsoft.com/office/drawing/2014/main" id="{00E1C08F-4EE1-BB21-6F55-976DA498AD90}"/>
                </a:ext>
              </a:extLst>
            </p:cNvPr>
            <p:cNvSpPr/>
            <p:nvPr/>
          </p:nvSpPr>
          <p:spPr>
            <a:xfrm flipV="1">
              <a:off x="4278731" y="4454501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2" name="Kříž 261">
              <a:extLst>
                <a:ext uri="{FF2B5EF4-FFF2-40B4-BE49-F238E27FC236}">
                  <a16:creationId xmlns:a16="http://schemas.microsoft.com/office/drawing/2014/main" id="{5FF45504-2329-8BE3-23EB-97D30D2637BC}"/>
                </a:ext>
              </a:extLst>
            </p:cNvPr>
            <p:cNvSpPr/>
            <p:nvPr/>
          </p:nvSpPr>
          <p:spPr>
            <a:xfrm flipV="1">
              <a:off x="4152365" y="4651766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3" name="Kříž 262">
              <a:extLst>
                <a:ext uri="{FF2B5EF4-FFF2-40B4-BE49-F238E27FC236}">
                  <a16:creationId xmlns:a16="http://schemas.microsoft.com/office/drawing/2014/main" id="{8971718C-94B6-0C5E-46A1-D1CEAF250B9C}"/>
                </a:ext>
              </a:extLst>
            </p:cNvPr>
            <p:cNvSpPr/>
            <p:nvPr/>
          </p:nvSpPr>
          <p:spPr>
            <a:xfrm flipV="1">
              <a:off x="4324450" y="4260714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4" name="Kříž 263">
              <a:extLst>
                <a:ext uri="{FF2B5EF4-FFF2-40B4-BE49-F238E27FC236}">
                  <a16:creationId xmlns:a16="http://schemas.microsoft.com/office/drawing/2014/main" id="{5763C822-5A07-DC45-99A2-698C2FE37AC4}"/>
                </a:ext>
              </a:extLst>
            </p:cNvPr>
            <p:cNvSpPr/>
            <p:nvPr/>
          </p:nvSpPr>
          <p:spPr>
            <a:xfrm flipV="1">
              <a:off x="4357894" y="4651765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5" name="Kříž 264">
              <a:extLst>
                <a:ext uri="{FF2B5EF4-FFF2-40B4-BE49-F238E27FC236}">
                  <a16:creationId xmlns:a16="http://schemas.microsoft.com/office/drawing/2014/main" id="{C6685B7F-2CAA-F4E0-1E6B-11B0A97A45C9}"/>
                </a:ext>
              </a:extLst>
            </p:cNvPr>
            <p:cNvSpPr/>
            <p:nvPr/>
          </p:nvSpPr>
          <p:spPr>
            <a:xfrm flipV="1">
              <a:off x="4477802" y="4361569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6" name="Kříž 265">
              <a:extLst>
                <a:ext uri="{FF2B5EF4-FFF2-40B4-BE49-F238E27FC236}">
                  <a16:creationId xmlns:a16="http://schemas.microsoft.com/office/drawing/2014/main" id="{52F5CD5F-9A4F-C9E0-9374-968DD8E9313C}"/>
                </a:ext>
              </a:extLst>
            </p:cNvPr>
            <p:cNvSpPr/>
            <p:nvPr/>
          </p:nvSpPr>
          <p:spPr>
            <a:xfrm flipV="1">
              <a:off x="4654296" y="4322005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7" name="Kříž 266">
              <a:extLst>
                <a:ext uri="{FF2B5EF4-FFF2-40B4-BE49-F238E27FC236}">
                  <a16:creationId xmlns:a16="http://schemas.microsoft.com/office/drawing/2014/main" id="{D752774D-4169-3CBD-C23C-0551AFC9F8A2}"/>
                </a:ext>
              </a:extLst>
            </p:cNvPr>
            <p:cNvSpPr/>
            <p:nvPr/>
          </p:nvSpPr>
          <p:spPr>
            <a:xfrm flipV="1">
              <a:off x="4525596" y="4486690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8" name="Kříž 267">
              <a:extLst>
                <a:ext uri="{FF2B5EF4-FFF2-40B4-BE49-F238E27FC236}">
                  <a16:creationId xmlns:a16="http://schemas.microsoft.com/office/drawing/2014/main" id="{80225B5A-1DD4-68E0-B094-1356FCA2238E}"/>
                </a:ext>
              </a:extLst>
            </p:cNvPr>
            <p:cNvSpPr/>
            <p:nvPr/>
          </p:nvSpPr>
          <p:spPr>
            <a:xfrm flipV="1">
              <a:off x="4803521" y="4432715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9" name="Kříž 268">
              <a:extLst>
                <a:ext uri="{FF2B5EF4-FFF2-40B4-BE49-F238E27FC236}">
                  <a16:creationId xmlns:a16="http://schemas.microsoft.com/office/drawing/2014/main" id="{E09C05D6-3EF7-008E-7FE1-1E36A8D02F5D}"/>
                </a:ext>
              </a:extLst>
            </p:cNvPr>
            <p:cNvSpPr/>
            <p:nvPr/>
          </p:nvSpPr>
          <p:spPr>
            <a:xfrm flipV="1">
              <a:off x="4677155" y="4629980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70" name="Kříž 269">
              <a:extLst>
                <a:ext uri="{FF2B5EF4-FFF2-40B4-BE49-F238E27FC236}">
                  <a16:creationId xmlns:a16="http://schemas.microsoft.com/office/drawing/2014/main" id="{6C353A7D-EF1A-5699-37D4-E7DA275AB064}"/>
                </a:ext>
              </a:extLst>
            </p:cNvPr>
            <p:cNvSpPr/>
            <p:nvPr/>
          </p:nvSpPr>
          <p:spPr>
            <a:xfrm flipV="1">
              <a:off x="4849240" y="4238928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71" name="Kříž 270">
              <a:extLst>
                <a:ext uri="{FF2B5EF4-FFF2-40B4-BE49-F238E27FC236}">
                  <a16:creationId xmlns:a16="http://schemas.microsoft.com/office/drawing/2014/main" id="{D26C733D-C60C-BF30-4A71-92CCD032C4D2}"/>
                </a:ext>
              </a:extLst>
            </p:cNvPr>
            <p:cNvSpPr/>
            <p:nvPr/>
          </p:nvSpPr>
          <p:spPr>
            <a:xfrm flipV="1">
              <a:off x="4882684" y="4629979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72" name="Kříž 271">
              <a:extLst>
                <a:ext uri="{FF2B5EF4-FFF2-40B4-BE49-F238E27FC236}">
                  <a16:creationId xmlns:a16="http://schemas.microsoft.com/office/drawing/2014/main" id="{1BD51F0F-0494-4D0D-5316-FC792A617DA5}"/>
                </a:ext>
              </a:extLst>
            </p:cNvPr>
            <p:cNvSpPr/>
            <p:nvPr/>
          </p:nvSpPr>
          <p:spPr>
            <a:xfrm flipV="1">
              <a:off x="5002592" y="4339783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73" name="Kříž 272">
              <a:extLst>
                <a:ext uri="{FF2B5EF4-FFF2-40B4-BE49-F238E27FC236}">
                  <a16:creationId xmlns:a16="http://schemas.microsoft.com/office/drawing/2014/main" id="{D1FD7A5F-B1D9-4122-35B1-FC543473D501}"/>
                </a:ext>
              </a:extLst>
            </p:cNvPr>
            <p:cNvSpPr/>
            <p:nvPr/>
          </p:nvSpPr>
          <p:spPr>
            <a:xfrm flipV="1">
              <a:off x="3507078" y="4191012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74" name="Kříž 273">
              <a:extLst>
                <a:ext uri="{FF2B5EF4-FFF2-40B4-BE49-F238E27FC236}">
                  <a16:creationId xmlns:a16="http://schemas.microsoft.com/office/drawing/2014/main" id="{345B7E8F-9760-263E-9726-F2E3F2B19421}"/>
                </a:ext>
              </a:extLst>
            </p:cNvPr>
            <p:cNvSpPr/>
            <p:nvPr/>
          </p:nvSpPr>
          <p:spPr>
            <a:xfrm flipV="1">
              <a:off x="3644259" y="3852097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75" name="Kříž 274">
              <a:extLst>
                <a:ext uri="{FF2B5EF4-FFF2-40B4-BE49-F238E27FC236}">
                  <a16:creationId xmlns:a16="http://schemas.microsoft.com/office/drawing/2014/main" id="{3DD8639C-75CC-3FAD-73EA-7C114217A10D}"/>
                </a:ext>
              </a:extLst>
            </p:cNvPr>
            <p:cNvSpPr/>
            <p:nvPr/>
          </p:nvSpPr>
          <p:spPr>
            <a:xfrm flipV="1">
              <a:off x="3935416" y="3572649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76" name="Kříž 275">
              <a:extLst>
                <a:ext uri="{FF2B5EF4-FFF2-40B4-BE49-F238E27FC236}">
                  <a16:creationId xmlns:a16="http://schemas.microsoft.com/office/drawing/2014/main" id="{41F8A206-4B5F-C563-5DAF-FB06853FB278}"/>
                </a:ext>
              </a:extLst>
            </p:cNvPr>
            <p:cNvSpPr/>
            <p:nvPr/>
          </p:nvSpPr>
          <p:spPr>
            <a:xfrm flipV="1">
              <a:off x="4275836" y="3549789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77" name="Kříž 276">
              <a:extLst>
                <a:ext uri="{FF2B5EF4-FFF2-40B4-BE49-F238E27FC236}">
                  <a16:creationId xmlns:a16="http://schemas.microsoft.com/office/drawing/2014/main" id="{91F28F06-58B7-EFA9-C6D7-887347D4DDC8}"/>
                </a:ext>
              </a:extLst>
            </p:cNvPr>
            <p:cNvSpPr/>
            <p:nvPr/>
          </p:nvSpPr>
          <p:spPr>
            <a:xfrm flipV="1">
              <a:off x="4285678" y="4134567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78" name="Kříž 277">
              <a:extLst>
                <a:ext uri="{FF2B5EF4-FFF2-40B4-BE49-F238E27FC236}">
                  <a16:creationId xmlns:a16="http://schemas.microsoft.com/office/drawing/2014/main" id="{355719DB-4151-AE9A-68FA-FFF448193170}"/>
                </a:ext>
              </a:extLst>
            </p:cNvPr>
            <p:cNvSpPr/>
            <p:nvPr/>
          </p:nvSpPr>
          <p:spPr>
            <a:xfrm flipV="1">
              <a:off x="4551003" y="4167794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79" name="Kříž 278">
              <a:extLst>
                <a:ext uri="{FF2B5EF4-FFF2-40B4-BE49-F238E27FC236}">
                  <a16:creationId xmlns:a16="http://schemas.microsoft.com/office/drawing/2014/main" id="{EF039027-2953-C21A-D7DE-E5EAE046874B}"/>
                </a:ext>
              </a:extLst>
            </p:cNvPr>
            <p:cNvSpPr/>
            <p:nvPr/>
          </p:nvSpPr>
          <p:spPr>
            <a:xfrm flipV="1">
              <a:off x="4886497" y="3980782"/>
              <a:ext cx="45719" cy="45719"/>
            </a:xfrm>
            <a:prstGeom prst="plus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80" name="Mrak 279">
              <a:extLst>
                <a:ext uri="{FF2B5EF4-FFF2-40B4-BE49-F238E27FC236}">
                  <a16:creationId xmlns:a16="http://schemas.microsoft.com/office/drawing/2014/main" id="{12A5221B-00F9-2237-B8B9-B7A0F4912494}"/>
                </a:ext>
              </a:extLst>
            </p:cNvPr>
            <p:cNvSpPr/>
            <p:nvPr/>
          </p:nvSpPr>
          <p:spPr>
            <a:xfrm>
              <a:off x="3448608" y="1065464"/>
              <a:ext cx="1400632" cy="342585"/>
            </a:xfrm>
            <a:prstGeom prst="cloud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81" name="Slza 280">
              <a:extLst>
                <a:ext uri="{FF2B5EF4-FFF2-40B4-BE49-F238E27FC236}">
                  <a16:creationId xmlns:a16="http://schemas.microsoft.com/office/drawing/2014/main" id="{4F883D7A-340F-A29F-51C6-9B1BEDA50B38}"/>
                </a:ext>
              </a:extLst>
            </p:cNvPr>
            <p:cNvSpPr/>
            <p:nvPr/>
          </p:nvSpPr>
          <p:spPr>
            <a:xfrm rot="-600000">
              <a:off x="3629623" y="1442370"/>
              <a:ext cx="108000" cy="108000"/>
            </a:xfrm>
            <a:prstGeom prst="teardrop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82" name="Slza 281">
              <a:extLst>
                <a:ext uri="{FF2B5EF4-FFF2-40B4-BE49-F238E27FC236}">
                  <a16:creationId xmlns:a16="http://schemas.microsoft.com/office/drawing/2014/main" id="{1C716400-E815-69C0-6089-DACEE23D452F}"/>
                </a:ext>
              </a:extLst>
            </p:cNvPr>
            <p:cNvSpPr/>
            <p:nvPr/>
          </p:nvSpPr>
          <p:spPr>
            <a:xfrm rot="-600000">
              <a:off x="3782023" y="1594770"/>
              <a:ext cx="108000" cy="108000"/>
            </a:xfrm>
            <a:prstGeom prst="teardrop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83" name="Slza 282">
              <a:extLst>
                <a:ext uri="{FF2B5EF4-FFF2-40B4-BE49-F238E27FC236}">
                  <a16:creationId xmlns:a16="http://schemas.microsoft.com/office/drawing/2014/main" id="{E96742DB-7FCA-0C08-C180-9D32A71A0DDA}"/>
                </a:ext>
              </a:extLst>
            </p:cNvPr>
            <p:cNvSpPr/>
            <p:nvPr/>
          </p:nvSpPr>
          <p:spPr>
            <a:xfrm rot="-600000">
              <a:off x="3538493" y="1667948"/>
              <a:ext cx="108000" cy="108000"/>
            </a:xfrm>
            <a:prstGeom prst="teardrop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84" name="Slza 283">
              <a:extLst>
                <a:ext uri="{FF2B5EF4-FFF2-40B4-BE49-F238E27FC236}">
                  <a16:creationId xmlns:a16="http://schemas.microsoft.com/office/drawing/2014/main" id="{3F0DE11E-51AC-DFA0-7EC5-A3D747D7E8D1}"/>
                </a:ext>
              </a:extLst>
            </p:cNvPr>
            <p:cNvSpPr/>
            <p:nvPr/>
          </p:nvSpPr>
          <p:spPr>
            <a:xfrm rot="-600000">
              <a:off x="4050324" y="1496752"/>
              <a:ext cx="108000" cy="108000"/>
            </a:xfrm>
            <a:prstGeom prst="teardrop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85" name="Slza 284">
              <a:extLst>
                <a:ext uri="{FF2B5EF4-FFF2-40B4-BE49-F238E27FC236}">
                  <a16:creationId xmlns:a16="http://schemas.microsoft.com/office/drawing/2014/main" id="{A44E89F5-3EB9-7ACD-C68F-41704781AEE3}"/>
                </a:ext>
              </a:extLst>
            </p:cNvPr>
            <p:cNvSpPr/>
            <p:nvPr/>
          </p:nvSpPr>
          <p:spPr>
            <a:xfrm rot="-600000">
              <a:off x="4185033" y="1648206"/>
              <a:ext cx="108000" cy="108000"/>
            </a:xfrm>
            <a:prstGeom prst="teardrop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86" name="Slza 285">
              <a:extLst>
                <a:ext uri="{FF2B5EF4-FFF2-40B4-BE49-F238E27FC236}">
                  <a16:creationId xmlns:a16="http://schemas.microsoft.com/office/drawing/2014/main" id="{E066AA4B-6D82-A1FB-2839-918EB500D713}"/>
                </a:ext>
              </a:extLst>
            </p:cNvPr>
            <p:cNvSpPr/>
            <p:nvPr/>
          </p:nvSpPr>
          <p:spPr>
            <a:xfrm rot="-600000">
              <a:off x="4339953" y="1472009"/>
              <a:ext cx="108000" cy="108000"/>
            </a:xfrm>
            <a:prstGeom prst="teardrop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87" name="Slza 286">
              <a:extLst>
                <a:ext uri="{FF2B5EF4-FFF2-40B4-BE49-F238E27FC236}">
                  <a16:creationId xmlns:a16="http://schemas.microsoft.com/office/drawing/2014/main" id="{078A8370-74BF-9655-557A-C755EB951E98}"/>
                </a:ext>
              </a:extLst>
            </p:cNvPr>
            <p:cNvSpPr/>
            <p:nvPr/>
          </p:nvSpPr>
          <p:spPr>
            <a:xfrm rot="-600000">
              <a:off x="4446662" y="1655609"/>
              <a:ext cx="108000" cy="108000"/>
            </a:xfrm>
            <a:prstGeom prst="teardrop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88" name="Volný tvar: obrazec 287">
              <a:extLst>
                <a:ext uri="{FF2B5EF4-FFF2-40B4-BE49-F238E27FC236}">
                  <a16:creationId xmlns:a16="http://schemas.microsoft.com/office/drawing/2014/main" id="{73C970ED-66FB-7CB0-4763-756C5CEA7C96}"/>
                </a:ext>
              </a:extLst>
            </p:cNvPr>
            <p:cNvSpPr/>
            <p:nvPr/>
          </p:nvSpPr>
          <p:spPr>
            <a:xfrm>
              <a:off x="5010149" y="1712114"/>
              <a:ext cx="2157413" cy="102459"/>
            </a:xfrm>
            <a:custGeom>
              <a:avLst/>
              <a:gdLst>
                <a:gd name="connsiteX0" fmla="*/ 0 w 2152650"/>
                <a:gd name="connsiteY0" fmla="*/ 85725 h 276225"/>
                <a:gd name="connsiteX1" fmla="*/ 47625 w 2152650"/>
                <a:gd name="connsiteY1" fmla="*/ 66675 h 276225"/>
                <a:gd name="connsiteX2" fmla="*/ 104775 w 2152650"/>
                <a:gd name="connsiteY2" fmla="*/ 38100 h 276225"/>
                <a:gd name="connsiteX3" fmla="*/ 304800 w 2152650"/>
                <a:gd name="connsiteY3" fmla="*/ 66675 h 276225"/>
                <a:gd name="connsiteX4" fmla="*/ 400050 w 2152650"/>
                <a:gd name="connsiteY4" fmla="*/ 133350 h 276225"/>
                <a:gd name="connsiteX5" fmla="*/ 447675 w 2152650"/>
                <a:gd name="connsiteY5" fmla="*/ 152400 h 276225"/>
                <a:gd name="connsiteX6" fmla="*/ 571500 w 2152650"/>
                <a:gd name="connsiteY6" fmla="*/ 142875 h 276225"/>
                <a:gd name="connsiteX7" fmla="*/ 590550 w 2152650"/>
                <a:gd name="connsiteY7" fmla="*/ 104775 h 276225"/>
                <a:gd name="connsiteX8" fmla="*/ 619125 w 2152650"/>
                <a:gd name="connsiteY8" fmla="*/ 66675 h 276225"/>
                <a:gd name="connsiteX9" fmla="*/ 628650 w 2152650"/>
                <a:gd name="connsiteY9" fmla="*/ 38100 h 276225"/>
                <a:gd name="connsiteX10" fmla="*/ 657225 w 2152650"/>
                <a:gd name="connsiteY10" fmla="*/ 28575 h 276225"/>
                <a:gd name="connsiteX11" fmla="*/ 723900 w 2152650"/>
                <a:gd name="connsiteY11" fmla="*/ 0 h 276225"/>
                <a:gd name="connsiteX12" fmla="*/ 885825 w 2152650"/>
                <a:gd name="connsiteY12" fmla="*/ 9525 h 276225"/>
                <a:gd name="connsiteX13" fmla="*/ 952500 w 2152650"/>
                <a:gd name="connsiteY13" fmla="*/ 57150 h 276225"/>
                <a:gd name="connsiteX14" fmla="*/ 1076325 w 2152650"/>
                <a:gd name="connsiteY14" fmla="*/ 123825 h 276225"/>
                <a:gd name="connsiteX15" fmla="*/ 1162050 w 2152650"/>
                <a:gd name="connsiteY15" fmla="*/ 171450 h 276225"/>
                <a:gd name="connsiteX16" fmla="*/ 1238250 w 2152650"/>
                <a:gd name="connsiteY16" fmla="*/ 190500 h 276225"/>
                <a:gd name="connsiteX17" fmla="*/ 1362075 w 2152650"/>
                <a:gd name="connsiteY17" fmla="*/ 180975 h 276225"/>
                <a:gd name="connsiteX18" fmla="*/ 1381125 w 2152650"/>
                <a:gd name="connsiteY18" fmla="*/ 123825 h 276225"/>
                <a:gd name="connsiteX19" fmla="*/ 1428750 w 2152650"/>
                <a:gd name="connsiteY19" fmla="*/ 95250 h 276225"/>
                <a:gd name="connsiteX20" fmla="*/ 1562100 w 2152650"/>
                <a:gd name="connsiteY20" fmla="*/ 66675 h 276225"/>
                <a:gd name="connsiteX21" fmla="*/ 1781175 w 2152650"/>
                <a:gd name="connsiteY21" fmla="*/ 104775 h 276225"/>
                <a:gd name="connsiteX22" fmla="*/ 1857375 w 2152650"/>
                <a:gd name="connsiteY22" fmla="*/ 171450 h 276225"/>
                <a:gd name="connsiteX23" fmla="*/ 1924050 w 2152650"/>
                <a:gd name="connsiteY23" fmla="*/ 219075 h 276225"/>
                <a:gd name="connsiteX24" fmla="*/ 2076450 w 2152650"/>
                <a:gd name="connsiteY24" fmla="*/ 276225 h 276225"/>
                <a:gd name="connsiteX25" fmla="*/ 2114550 w 2152650"/>
                <a:gd name="connsiteY25" fmla="*/ 257175 h 276225"/>
                <a:gd name="connsiteX26" fmla="*/ 2143125 w 2152650"/>
                <a:gd name="connsiteY26" fmla="*/ 219075 h 276225"/>
                <a:gd name="connsiteX27" fmla="*/ 2152650 w 2152650"/>
                <a:gd name="connsiteY27" fmla="*/ 209550 h 276225"/>
                <a:gd name="connsiteX0" fmla="*/ 0 w 2152650"/>
                <a:gd name="connsiteY0" fmla="*/ 85725 h 276225"/>
                <a:gd name="connsiteX1" fmla="*/ 59531 w 2152650"/>
                <a:gd name="connsiteY1" fmla="*/ 45244 h 276225"/>
                <a:gd name="connsiteX2" fmla="*/ 104775 w 2152650"/>
                <a:gd name="connsiteY2" fmla="*/ 38100 h 276225"/>
                <a:gd name="connsiteX3" fmla="*/ 304800 w 2152650"/>
                <a:gd name="connsiteY3" fmla="*/ 66675 h 276225"/>
                <a:gd name="connsiteX4" fmla="*/ 400050 w 2152650"/>
                <a:gd name="connsiteY4" fmla="*/ 133350 h 276225"/>
                <a:gd name="connsiteX5" fmla="*/ 447675 w 2152650"/>
                <a:gd name="connsiteY5" fmla="*/ 152400 h 276225"/>
                <a:gd name="connsiteX6" fmla="*/ 571500 w 2152650"/>
                <a:gd name="connsiteY6" fmla="*/ 142875 h 276225"/>
                <a:gd name="connsiteX7" fmla="*/ 590550 w 2152650"/>
                <a:gd name="connsiteY7" fmla="*/ 104775 h 276225"/>
                <a:gd name="connsiteX8" fmla="*/ 619125 w 2152650"/>
                <a:gd name="connsiteY8" fmla="*/ 66675 h 276225"/>
                <a:gd name="connsiteX9" fmla="*/ 628650 w 2152650"/>
                <a:gd name="connsiteY9" fmla="*/ 38100 h 276225"/>
                <a:gd name="connsiteX10" fmla="*/ 657225 w 2152650"/>
                <a:gd name="connsiteY10" fmla="*/ 28575 h 276225"/>
                <a:gd name="connsiteX11" fmla="*/ 723900 w 2152650"/>
                <a:gd name="connsiteY11" fmla="*/ 0 h 276225"/>
                <a:gd name="connsiteX12" fmla="*/ 885825 w 2152650"/>
                <a:gd name="connsiteY12" fmla="*/ 9525 h 276225"/>
                <a:gd name="connsiteX13" fmla="*/ 952500 w 2152650"/>
                <a:gd name="connsiteY13" fmla="*/ 57150 h 276225"/>
                <a:gd name="connsiteX14" fmla="*/ 1076325 w 2152650"/>
                <a:gd name="connsiteY14" fmla="*/ 123825 h 276225"/>
                <a:gd name="connsiteX15" fmla="*/ 1162050 w 2152650"/>
                <a:gd name="connsiteY15" fmla="*/ 171450 h 276225"/>
                <a:gd name="connsiteX16" fmla="*/ 1238250 w 2152650"/>
                <a:gd name="connsiteY16" fmla="*/ 190500 h 276225"/>
                <a:gd name="connsiteX17" fmla="*/ 1362075 w 2152650"/>
                <a:gd name="connsiteY17" fmla="*/ 180975 h 276225"/>
                <a:gd name="connsiteX18" fmla="*/ 1381125 w 2152650"/>
                <a:gd name="connsiteY18" fmla="*/ 123825 h 276225"/>
                <a:gd name="connsiteX19" fmla="*/ 1428750 w 2152650"/>
                <a:gd name="connsiteY19" fmla="*/ 95250 h 276225"/>
                <a:gd name="connsiteX20" fmla="*/ 1562100 w 2152650"/>
                <a:gd name="connsiteY20" fmla="*/ 66675 h 276225"/>
                <a:gd name="connsiteX21" fmla="*/ 1781175 w 2152650"/>
                <a:gd name="connsiteY21" fmla="*/ 104775 h 276225"/>
                <a:gd name="connsiteX22" fmla="*/ 1857375 w 2152650"/>
                <a:gd name="connsiteY22" fmla="*/ 171450 h 276225"/>
                <a:gd name="connsiteX23" fmla="*/ 1924050 w 2152650"/>
                <a:gd name="connsiteY23" fmla="*/ 219075 h 276225"/>
                <a:gd name="connsiteX24" fmla="*/ 2076450 w 2152650"/>
                <a:gd name="connsiteY24" fmla="*/ 276225 h 276225"/>
                <a:gd name="connsiteX25" fmla="*/ 2114550 w 2152650"/>
                <a:gd name="connsiteY25" fmla="*/ 257175 h 276225"/>
                <a:gd name="connsiteX26" fmla="*/ 2143125 w 2152650"/>
                <a:gd name="connsiteY26" fmla="*/ 219075 h 276225"/>
                <a:gd name="connsiteX27" fmla="*/ 2152650 w 2152650"/>
                <a:gd name="connsiteY27" fmla="*/ 209550 h 276225"/>
                <a:gd name="connsiteX0" fmla="*/ 0 w 2152650"/>
                <a:gd name="connsiteY0" fmla="*/ 85725 h 276225"/>
                <a:gd name="connsiteX1" fmla="*/ 59531 w 2152650"/>
                <a:gd name="connsiteY1" fmla="*/ 45244 h 276225"/>
                <a:gd name="connsiteX2" fmla="*/ 164306 w 2152650"/>
                <a:gd name="connsiteY2" fmla="*/ 14287 h 276225"/>
                <a:gd name="connsiteX3" fmla="*/ 304800 w 2152650"/>
                <a:gd name="connsiteY3" fmla="*/ 66675 h 276225"/>
                <a:gd name="connsiteX4" fmla="*/ 400050 w 2152650"/>
                <a:gd name="connsiteY4" fmla="*/ 133350 h 276225"/>
                <a:gd name="connsiteX5" fmla="*/ 447675 w 2152650"/>
                <a:gd name="connsiteY5" fmla="*/ 152400 h 276225"/>
                <a:gd name="connsiteX6" fmla="*/ 571500 w 2152650"/>
                <a:gd name="connsiteY6" fmla="*/ 142875 h 276225"/>
                <a:gd name="connsiteX7" fmla="*/ 590550 w 2152650"/>
                <a:gd name="connsiteY7" fmla="*/ 104775 h 276225"/>
                <a:gd name="connsiteX8" fmla="*/ 619125 w 2152650"/>
                <a:gd name="connsiteY8" fmla="*/ 66675 h 276225"/>
                <a:gd name="connsiteX9" fmla="*/ 628650 w 2152650"/>
                <a:gd name="connsiteY9" fmla="*/ 38100 h 276225"/>
                <a:gd name="connsiteX10" fmla="*/ 657225 w 2152650"/>
                <a:gd name="connsiteY10" fmla="*/ 28575 h 276225"/>
                <a:gd name="connsiteX11" fmla="*/ 723900 w 2152650"/>
                <a:gd name="connsiteY11" fmla="*/ 0 h 276225"/>
                <a:gd name="connsiteX12" fmla="*/ 885825 w 2152650"/>
                <a:gd name="connsiteY12" fmla="*/ 9525 h 276225"/>
                <a:gd name="connsiteX13" fmla="*/ 952500 w 2152650"/>
                <a:gd name="connsiteY13" fmla="*/ 57150 h 276225"/>
                <a:gd name="connsiteX14" fmla="*/ 1076325 w 2152650"/>
                <a:gd name="connsiteY14" fmla="*/ 123825 h 276225"/>
                <a:gd name="connsiteX15" fmla="*/ 1162050 w 2152650"/>
                <a:gd name="connsiteY15" fmla="*/ 171450 h 276225"/>
                <a:gd name="connsiteX16" fmla="*/ 1238250 w 2152650"/>
                <a:gd name="connsiteY16" fmla="*/ 190500 h 276225"/>
                <a:gd name="connsiteX17" fmla="*/ 1362075 w 2152650"/>
                <a:gd name="connsiteY17" fmla="*/ 180975 h 276225"/>
                <a:gd name="connsiteX18" fmla="*/ 1381125 w 2152650"/>
                <a:gd name="connsiteY18" fmla="*/ 123825 h 276225"/>
                <a:gd name="connsiteX19" fmla="*/ 1428750 w 2152650"/>
                <a:gd name="connsiteY19" fmla="*/ 95250 h 276225"/>
                <a:gd name="connsiteX20" fmla="*/ 1562100 w 2152650"/>
                <a:gd name="connsiteY20" fmla="*/ 66675 h 276225"/>
                <a:gd name="connsiteX21" fmla="*/ 1781175 w 2152650"/>
                <a:gd name="connsiteY21" fmla="*/ 104775 h 276225"/>
                <a:gd name="connsiteX22" fmla="*/ 1857375 w 2152650"/>
                <a:gd name="connsiteY22" fmla="*/ 171450 h 276225"/>
                <a:gd name="connsiteX23" fmla="*/ 1924050 w 2152650"/>
                <a:gd name="connsiteY23" fmla="*/ 219075 h 276225"/>
                <a:gd name="connsiteX24" fmla="*/ 2076450 w 2152650"/>
                <a:gd name="connsiteY24" fmla="*/ 276225 h 276225"/>
                <a:gd name="connsiteX25" fmla="*/ 2114550 w 2152650"/>
                <a:gd name="connsiteY25" fmla="*/ 257175 h 276225"/>
                <a:gd name="connsiteX26" fmla="*/ 2143125 w 2152650"/>
                <a:gd name="connsiteY26" fmla="*/ 219075 h 276225"/>
                <a:gd name="connsiteX27" fmla="*/ 2152650 w 2152650"/>
                <a:gd name="connsiteY27" fmla="*/ 209550 h 276225"/>
                <a:gd name="connsiteX0" fmla="*/ 0 w 2152650"/>
                <a:gd name="connsiteY0" fmla="*/ 95250 h 285750"/>
                <a:gd name="connsiteX1" fmla="*/ 59531 w 2152650"/>
                <a:gd name="connsiteY1" fmla="*/ 54769 h 285750"/>
                <a:gd name="connsiteX2" fmla="*/ 176212 w 2152650"/>
                <a:gd name="connsiteY2" fmla="*/ 0 h 285750"/>
                <a:gd name="connsiteX3" fmla="*/ 304800 w 2152650"/>
                <a:gd name="connsiteY3" fmla="*/ 76200 h 285750"/>
                <a:gd name="connsiteX4" fmla="*/ 400050 w 2152650"/>
                <a:gd name="connsiteY4" fmla="*/ 142875 h 285750"/>
                <a:gd name="connsiteX5" fmla="*/ 447675 w 2152650"/>
                <a:gd name="connsiteY5" fmla="*/ 161925 h 285750"/>
                <a:gd name="connsiteX6" fmla="*/ 571500 w 2152650"/>
                <a:gd name="connsiteY6" fmla="*/ 152400 h 285750"/>
                <a:gd name="connsiteX7" fmla="*/ 590550 w 2152650"/>
                <a:gd name="connsiteY7" fmla="*/ 114300 h 285750"/>
                <a:gd name="connsiteX8" fmla="*/ 619125 w 2152650"/>
                <a:gd name="connsiteY8" fmla="*/ 76200 h 285750"/>
                <a:gd name="connsiteX9" fmla="*/ 628650 w 2152650"/>
                <a:gd name="connsiteY9" fmla="*/ 47625 h 285750"/>
                <a:gd name="connsiteX10" fmla="*/ 657225 w 2152650"/>
                <a:gd name="connsiteY10" fmla="*/ 38100 h 285750"/>
                <a:gd name="connsiteX11" fmla="*/ 723900 w 2152650"/>
                <a:gd name="connsiteY11" fmla="*/ 9525 h 285750"/>
                <a:gd name="connsiteX12" fmla="*/ 885825 w 2152650"/>
                <a:gd name="connsiteY12" fmla="*/ 19050 h 285750"/>
                <a:gd name="connsiteX13" fmla="*/ 952500 w 2152650"/>
                <a:gd name="connsiteY13" fmla="*/ 66675 h 285750"/>
                <a:gd name="connsiteX14" fmla="*/ 1076325 w 2152650"/>
                <a:gd name="connsiteY14" fmla="*/ 133350 h 285750"/>
                <a:gd name="connsiteX15" fmla="*/ 1162050 w 2152650"/>
                <a:gd name="connsiteY15" fmla="*/ 180975 h 285750"/>
                <a:gd name="connsiteX16" fmla="*/ 1238250 w 2152650"/>
                <a:gd name="connsiteY16" fmla="*/ 200025 h 285750"/>
                <a:gd name="connsiteX17" fmla="*/ 1362075 w 2152650"/>
                <a:gd name="connsiteY17" fmla="*/ 190500 h 285750"/>
                <a:gd name="connsiteX18" fmla="*/ 1381125 w 2152650"/>
                <a:gd name="connsiteY18" fmla="*/ 133350 h 285750"/>
                <a:gd name="connsiteX19" fmla="*/ 1428750 w 2152650"/>
                <a:gd name="connsiteY19" fmla="*/ 104775 h 285750"/>
                <a:gd name="connsiteX20" fmla="*/ 1562100 w 2152650"/>
                <a:gd name="connsiteY20" fmla="*/ 76200 h 285750"/>
                <a:gd name="connsiteX21" fmla="*/ 1781175 w 2152650"/>
                <a:gd name="connsiteY21" fmla="*/ 114300 h 285750"/>
                <a:gd name="connsiteX22" fmla="*/ 1857375 w 2152650"/>
                <a:gd name="connsiteY22" fmla="*/ 180975 h 285750"/>
                <a:gd name="connsiteX23" fmla="*/ 1924050 w 2152650"/>
                <a:gd name="connsiteY23" fmla="*/ 228600 h 285750"/>
                <a:gd name="connsiteX24" fmla="*/ 2076450 w 2152650"/>
                <a:gd name="connsiteY24" fmla="*/ 285750 h 285750"/>
                <a:gd name="connsiteX25" fmla="*/ 2114550 w 2152650"/>
                <a:gd name="connsiteY25" fmla="*/ 266700 h 285750"/>
                <a:gd name="connsiteX26" fmla="*/ 2143125 w 2152650"/>
                <a:gd name="connsiteY26" fmla="*/ 228600 h 285750"/>
                <a:gd name="connsiteX27" fmla="*/ 2152650 w 2152650"/>
                <a:gd name="connsiteY27" fmla="*/ 219075 h 285750"/>
                <a:gd name="connsiteX0" fmla="*/ 0 w 2152650"/>
                <a:gd name="connsiteY0" fmla="*/ 85725 h 276225"/>
                <a:gd name="connsiteX1" fmla="*/ 59531 w 2152650"/>
                <a:gd name="connsiteY1" fmla="*/ 45244 h 276225"/>
                <a:gd name="connsiteX2" fmla="*/ 140494 w 2152650"/>
                <a:gd name="connsiteY2" fmla="*/ 2381 h 276225"/>
                <a:gd name="connsiteX3" fmla="*/ 304800 w 2152650"/>
                <a:gd name="connsiteY3" fmla="*/ 66675 h 276225"/>
                <a:gd name="connsiteX4" fmla="*/ 400050 w 2152650"/>
                <a:gd name="connsiteY4" fmla="*/ 133350 h 276225"/>
                <a:gd name="connsiteX5" fmla="*/ 447675 w 2152650"/>
                <a:gd name="connsiteY5" fmla="*/ 152400 h 276225"/>
                <a:gd name="connsiteX6" fmla="*/ 571500 w 2152650"/>
                <a:gd name="connsiteY6" fmla="*/ 142875 h 276225"/>
                <a:gd name="connsiteX7" fmla="*/ 590550 w 2152650"/>
                <a:gd name="connsiteY7" fmla="*/ 104775 h 276225"/>
                <a:gd name="connsiteX8" fmla="*/ 619125 w 2152650"/>
                <a:gd name="connsiteY8" fmla="*/ 66675 h 276225"/>
                <a:gd name="connsiteX9" fmla="*/ 628650 w 2152650"/>
                <a:gd name="connsiteY9" fmla="*/ 38100 h 276225"/>
                <a:gd name="connsiteX10" fmla="*/ 657225 w 2152650"/>
                <a:gd name="connsiteY10" fmla="*/ 28575 h 276225"/>
                <a:gd name="connsiteX11" fmla="*/ 723900 w 2152650"/>
                <a:gd name="connsiteY11" fmla="*/ 0 h 276225"/>
                <a:gd name="connsiteX12" fmla="*/ 885825 w 2152650"/>
                <a:gd name="connsiteY12" fmla="*/ 9525 h 276225"/>
                <a:gd name="connsiteX13" fmla="*/ 952500 w 2152650"/>
                <a:gd name="connsiteY13" fmla="*/ 57150 h 276225"/>
                <a:gd name="connsiteX14" fmla="*/ 1076325 w 2152650"/>
                <a:gd name="connsiteY14" fmla="*/ 123825 h 276225"/>
                <a:gd name="connsiteX15" fmla="*/ 1162050 w 2152650"/>
                <a:gd name="connsiteY15" fmla="*/ 171450 h 276225"/>
                <a:gd name="connsiteX16" fmla="*/ 1238250 w 2152650"/>
                <a:gd name="connsiteY16" fmla="*/ 190500 h 276225"/>
                <a:gd name="connsiteX17" fmla="*/ 1362075 w 2152650"/>
                <a:gd name="connsiteY17" fmla="*/ 180975 h 276225"/>
                <a:gd name="connsiteX18" fmla="*/ 1381125 w 2152650"/>
                <a:gd name="connsiteY18" fmla="*/ 123825 h 276225"/>
                <a:gd name="connsiteX19" fmla="*/ 1428750 w 2152650"/>
                <a:gd name="connsiteY19" fmla="*/ 95250 h 276225"/>
                <a:gd name="connsiteX20" fmla="*/ 1562100 w 2152650"/>
                <a:gd name="connsiteY20" fmla="*/ 66675 h 276225"/>
                <a:gd name="connsiteX21" fmla="*/ 1781175 w 2152650"/>
                <a:gd name="connsiteY21" fmla="*/ 104775 h 276225"/>
                <a:gd name="connsiteX22" fmla="*/ 1857375 w 2152650"/>
                <a:gd name="connsiteY22" fmla="*/ 171450 h 276225"/>
                <a:gd name="connsiteX23" fmla="*/ 1924050 w 2152650"/>
                <a:gd name="connsiteY23" fmla="*/ 219075 h 276225"/>
                <a:gd name="connsiteX24" fmla="*/ 2076450 w 2152650"/>
                <a:gd name="connsiteY24" fmla="*/ 276225 h 276225"/>
                <a:gd name="connsiteX25" fmla="*/ 2114550 w 2152650"/>
                <a:gd name="connsiteY25" fmla="*/ 257175 h 276225"/>
                <a:gd name="connsiteX26" fmla="*/ 2143125 w 2152650"/>
                <a:gd name="connsiteY26" fmla="*/ 219075 h 276225"/>
                <a:gd name="connsiteX27" fmla="*/ 2152650 w 2152650"/>
                <a:gd name="connsiteY27" fmla="*/ 209550 h 276225"/>
                <a:gd name="connsiteX0" fmla="*/ 0 w 2152650"/>
                <a:gd name="connsiteY0" fmla="*/ 85725 h 276225"/>
                <a:gd name="connsiteX1" fmla="*/ 59531 w 2152650"/>
                <a:gd name="connsiteY1" fmla="*/ 45244 h 276225"/>
                <a:gd name="connsiteX2" fmla="*/ 140494 w 2152650"/>
                <a:gd name="connsiteY2" fmla="*/ 2381 h 276225"/>
                <a:gd name="connsiteX3" fmla="*/ 280987 w 2152650"/>
                <a:gd name="connsiteY3" fmla="*/ 83344 h 276225"/>
                <a:gd name="connsiteX4" fmla="*/ 400050 w 2152650"/>
                <a:gd name="connsiteY4" fmla="*/ 133350 h 276225"/>
                <a:gd name="connsiteX5" fmla="*/ 447675 w 2152650"/>
                <a:gd name="connsiteY5" fmla="*/ 152400 h 276225"/>
                <a:gd name="connsiteX6" fmla="*/ 571500 w 2152650"/>
                <a:gd name="connsiteY6" fmla="*/ 142875 h 276225"/>
                <a:gd name="connsiteX7" fmla="*/ 590550 w 2152650"/>
                <a:gd name="connsiteY7" fmla="*/ 104775 h 276225"/>
                <a:gd name="connsiteX8" fmla="*/ 619125 w 2152650"/>
                <a:gd name="connsiteY8" fmla="*/ 66675 h 276225"/>
                <a:gd name="connsiteX9" fmla="*/ 628650 w 2152650"/>
                <a:gd name="connsiteY9" fmla="*/ 38100 h 276225"/>
                <a:gd name="connsiteX10" fmla="*/ 657225 w 2152650"/>
                <a:gd name="connsiteY10" fmla="*/ 28575 h 276225"/>
                <a:gd name="connsiteX11" fmla="*/ 723900 w 2152650"/>
                <a:gd name="connsiteY11" fmla="*/ 0 h 276225"/>
                <a:gd name="connsiteX12" fmla="*/ 885825 w 2152650"/>
                <a:gd name="connsiteY12" fmla="*/ 9525 h 276225"/>
                <a:gd name="connsiteX13" fmla="*/ 952500 w 2152650"/>
                <a:gd name="connsiteY13" fmla="*/ 57150 h 276225"/>
                <a:gd name="connsiteX14" fmla="*/ 1076325 w 2152650"/>
                <a:gd name="connsiteY14" fmla="*/ 123825 h 276225"/>
                <a:gd name="connsiteX15" fmla="*/ 1162050 w 2152650"/>
                <a:gd name="connsiteY15" fmla="*/ 171450 h 276225"/>
                <a:gd name="connsiteX16" fmla="*/ 1238250 w 2152650"/>
                <a:gd name="connsiteY16" fmla="*/ 190500 h 276225"/>
                <a:gd name="connsiteX17" fmla="*/ 1362075 w 2152650"/>
                <a:gd name="connsiteY17" fmla="*/ 180975 h 276225"/>
                <a:gd name="connsiteX18" fmla="*/ 1381125 w 2152650"/>
                <a:gd name="connsiteY18" fmla="*/ 123825 h 276225"/>
                <a:gd name="connsiteX19" fmla="*/ 1428750 w 2152650"/>
                <a:gd name="connsiteY19" fmla="*/ 95250 h 276225"/>
                <a:gd name="connsiteX20" fmla="*/ 1562100 w 2152650"/>
                <a:gd name="connsiteY20" fmla="*/ 66675 h 276225"/>
                <a:gd name="connsiteX21" fmla="*/ 1781175 w 2152650"/>
                <a:gd name="connsiteY21" fmla="*/ 104775 h 276225"/>
                <a:gd name="connsiteX22" fmla="*/ 1857375 w 2152650"/>
                <a:gd name="connsiteY22" fmla="*/ 171450 h 276225"/>
                <a:gd name="connsiteX23" fmla="*/ 1924050 w 2152650"/>
                <a:gd name="connsiteY23" fmla="*/ 219075 h 276225"/>
                <a:gd name="connsiteX24" fmla="*/ 2076450 w 2152650"/>
                <a:gd name="connsiteY24" fmla="*/ 276225 h 276225"/>
                <a:gd name="connsiteX25" fmla="*/ 2114550 w 2152650"/>
                <a:gd name="connsiteY25" fmla="*/ 257175 h 276225"/>
                <a:gd name="connsiteX26" fmla="*/ 2143125 w 2152650"/>
                <a:gd name="connsiteY26" fmla="*/ 219075 h 276225"/>
                <a:gd name="connsiteX27" fmla="*/ 2152650 w 2152650"/>
                <a:gd name="connsiteY27" fmla="*/ 209550 h 276225"/>
                <a:gd name="connsiteX0" fmla="*/ 0 w 2152650"/>
                <a:gd name="connsiteY0" fmla="*/ 85725 h 276225"/>
                <a:gd name="connsiteX1" fmla="*/ 59531 w 2152650"/>
                <a:gd name="connsiteY1" fmla="*/ 45244 h 276225"/>
                <a:gd name="connsiteX2" fmla="*/ 140494 w 2152650"/>
                <a:gd name="connsiteY2" fmla="*/ 2381 h 276225"/>
                <a:gd name="connsiteX3" fmla="*/ 245268 w 2152650"/>
                <a:gd name="connsiteY3" fmla="*/ 80962 h 276225"/>
                <a:gd name="connsiteX4" fmla="*/ 400050 w 2152650"/>
                <a:gd name="connsiteY4" fmla="*/ 133350 h 276225"/>
                <a:gd name="connsiteX5" fmla="*/ 447675 w 2152650"/>
                <a:gd name="connsiteY5" fmla="*/ 152400 h 276225"/>
                <a:gd name="connsiteX6" fmla="*/ 571500 w 2152650"/>
                <a:gd name="connsiteY6" fmla="*/ 142875 h 276225"/>
                <a:gd name="connsiteX7" fmla="*/ 590550 w 2152650"/>
                <a:gd name="connsiteY7" fmla="*/ 104775 h 276225"/>
                <a:gd name="connsiteX8" fmla="*/ 619125 w 2152650"/>
                <a:gd name="connsiteY8" fmla="*/ 66675 h 276225"/>
                <a:gd name="connsiteX9" fmla="*/ 628650 w 2152650"/>
                <a:gd name="connsiteY9" fmla="*/ 38100 h 276225"/>
                <a:gd name="connsiteX10" fmla="*/ 657225 w 2152650"/>
                <a:gd name="connsiteY10" fmla="*/ 28575 h 276225"/>
                <a:gd name="connsiteX11" fmla="*/ 723900 w 2152650"/>
                <a:gd name="connsiteY11" fmla="*/ 0 h 276225"/>
                <a:gd name="connsiteX12" fmla="*/ 885825 w 2152650"/>
                <a:gd name="connsiteY12" fmla="*/ 9525 h 276225"/>
                <a:gd name="connsiteX13" fmla="*/ 952500 w 2152650"/>
                <a:gd name="connsiteY13" fmla="*/ 57150 h 276225"/>
                <a:gd name="connsiteX14" fmla="*/ 1076325 w 2152650"/>
                <a:gd name="connsiteY14" fmla="*/ 123825 h 276225"/>
                <a:gd name="connsiteX15" fmla="*/ 1162050 w 2152650"/>
                <a:gd name="connsiteY15" fmla="*/ 171450 h 276225"/>
                <a:gd name="connsiteX16" fmla="*/ 1238250 w 2152650"/>
                <a:gd name="connsiteY16" fmla="*/ 190500 h 276225"/>
                <a:gd name="connsiteX17" fmla="*/ 1362075 w 2152650"/>
                <a:gd name="connsiteY17" fmla="*/ 180975 h 276225"/>
                <a:gd name="connsiteX18" fmla="*/ 1381125 w 2152650"/>
                <a:gd name="connsiteY18" fmla="*/ 123825 h 276225"/>
                <a:gd name="connsiteX19" fmla="*/ 1428750 w 2152650"/>
                <a:gd name="connsiteY19" fmla="*/ 95250 h 276225"/>
                <a:gd name="connsiteX20" fmla="*/ 1562100 w 2152650"/>
                <a:gd name="connsiteY20" fmla="*/ 66675 h 276225"/>
                <a:gd name="connsiteX21" fmla="*/ 1781175 w 2152650"/>
                <a:gd name="connsiteY21" fmla="*/ 104775 h 276225"/>
                <a:gd name="connsiteX22" fmla="*/ 1857375 w 2152650"/>
                <a:gd name="connsiteY22" fmla="*/ 171450 h 276225"/>
                <a:gd name="connsiteX23" fmla="*/ 1924050 w 2152650"/>
                <a:gd name="connsiteY23" fmla="*/ 219075 h 276225"/>
                <a:gd name="connsiteX24" fmla="*/ 2076450 w 2152650"/>
                <a:gd name="connsiteY24" fmla="*/ 276225 h 276225"/>
                <a:gd name="connsiteX25" fmla="*/ 2114550 w 2152650"/>
                <a:gd name="connsiteY25" fmla="*/ 257175 h 276225"/>
                <a:gd name="connsiteX26" fmla="*/ 2143125 w 2152650"/>
                <a:gd name="connsiteY26" fmla="*/ 219075 h 276225"/>
                <a:gd name="connsiteX27" fmla="*/ 2152650 w 2152650"/>
                <a:gd name="connsiteY27" fmla="*/ 209550 h 276225"/>
                <a:gd name="connsiteX0" fmla="*/ 0 w 2152650"/>
                <a:gd name="connsiteY0" fmla="*/ 102394 h 292894"/>
                <a:gd name="connsiteX1" fmla="*/ 59531 w 2152650"/>
                <a:gd name="connsiteY1" fmla="*/ 61913 h 292894"/>
                <a:gd name="connsiteX2" fmla="*/ 216694 w 2152650"/>
                <a:gd name="connsiteY2" fmla="*/ 0 h 292894"/>
                <a:gd name="connsiteX3" fmla="*/ 245268 w 2152650"/>
                <a:gd name="connsiteY3" fmla="*/ 97631 h 292894"/>
                <a:gd name="connsiteX4" fmla="*/ 400050 w 2152650"/>
                <a:gd name="connsiteY4" fmla="*/ 150019 h 292894"/>
                <a:gd name="connsiteX5" fmla="*/ 447675 w 2152650"/>
                <a:gd name="connsiteY5" fmla="*/ 169069 h 292894"/>
                <a:gd name="connsiteX6" fmla="*/ 571500 w 2152650"/>
                <a:gd name="connsiteY6" fmla="*/ 159544 h 292894"/>
                <a:gd name="connsiteX7" fmla="*/ 590550 w 2152650"/>
                <a:gd name="connsiteY7" fmla="*/ 121444 h 292894"/>
                <a:gd name="connsiteX8" fmla="*/ 619125 w 2152650"/>
                <a:gd name="connsiteY8" fmla="*/ 83344 h 292894"/>
                <a:gd name="connsiteX9" fmla="*/ 628650 w 2152650"/>
                <a:gd name="connsiteY9" fmla="*/ 54769 h 292894"/>
                <a:gd name="connsiteX10" fmla="*/ 657225 w 2152650"/>
                <a:gd name="connsiteY10" fmla="*/ 45244 h 292894"/>
                <a:gd name="connsiteX11" fmla="*/ 723900 w 2152650"/>
                <a:gd name="connsiteY11" fmla="*/ 16669 h 292894"/>
                <a:gd name="connsiteX12" fmla="*/ 885825 w 2152650"/>
                <a:gd name="connsiteY12" fmla="*/ 26194 h 292894"/>
                <a:gd name="connsiteX13" fmla="*/ 952500 w 2152650"/>
                <a:gd name="connsiteY13" fmla="*/ 73819 h 292894"/>
                <a:gd name="connsiteX14" fmla="*/ 1076325 w 2152650"/>
                <a:gd name="connsiteY14" fmla="*/ 140494 h 292894"/>
                <a:gd name="connsiteX15" fmla="*/ 1162050 w 2152650"/>
                <a:gd name="connsiteY15" fmla="*/ 188119 h 292894"/>
                <a:gd name="connsiteX16" fmla="*/ 1238250 w 2152650"/>
                <a:gd name="connsiteY16" fmla="*/ 207169 h 292894"/>
                <a:gd name="connsiteX17" fmla="*/ 1362075 w 2152650"/>
                <a:gd name="connsiteY17" fmla="*/ 197644 h 292894"/>
                <a:gd name="connsiteX18" fmla="*/ 1381125 w 2152650"/>
                <a:gd name="connsiteY18" fmla="*/ 140494 h 292894"/>
                <a:gd name="connsiteX19" fmla="*/ 1428750 w 2152650"/>
                <a:gd name="connsiteY19" fmla="*/ 111919 h 292894"/>
                <a:gd name="connsiteX20" fmla="*/ 1562100 w 2152650"/>
                <a:gd name="connsiteY20" fmla="*/ 83344 h 292894"/>
                <a:gd name="connsiteX21" fmla="*/ 1781175 w 2152650"/>
                <a:gd name="connsiteY21" fmla="*/ 121444 h 292894"/>
                <a:gd name="connsiteX22" fmla="*/ 1857375 w 2152650"/>
                <a:gd name="connsiteY22" fmla="*/ 188119 h 292894"/>
                <a:gd name="connsiteX23" fmla="*/ 1924050 w 2152650"/>
                <a:gd name="connsiteY23" fmla="*/ 235744 h 292894"/>
                <a:gd name="connsiteX24" fmla="*/ 2076450 w 2152650"/>
                <a:gd name="connsiteY24" fmla="*/ 292894 h 292894"/>
                <a:gd name="connsiteX25" fmla="*/ 2114550 w 2152650"/>
                <a:gd name="connsiteY25" fmla="*/ 273844 h 292894"/>
                <a:gd name="connsiteX26" fmla="*/ 2143125 w 2152650"/>
                <a:gd name="connsiteY26" fmla="*/ 235744 h 292894"/>
                <a:gd name="connsiteX27" fmla="*/ 2152650 w 2152650"/>
                <a:gd name="connsiteY27" fmla="*/ 226219 h 292894"/>
                <a:gd name="connsiteX0" fmla="*/ 0 w 2152650"/>
                <a:gd name="connsiteY0" fmla="*/ 102394 h 292894"/>
                <a:gd name="connsiteX1" fmla="*/ 85724 w 2152650"/>
                <a:gd name="connsiteY1" fmla="*/ 80963 h 292894"/>
                <a:gd name="connsiteX2" fmla="*/ 216694 w 2152650"/>
                <a:gd name="connsiteY2" fmla="*/ 0 h 292894"/>
                <a:gd name="connsiteX3" fmla="*/ 245268 w 2152650"/>
                <a:gd name="connsiteY3" fmla="*/ 97631 h 292894"/>
                <a:gd name="connsiteX4" fmla="*/ 400050 w 2152650"/>
                <a:gd name="connsiteY4" fmla="*/ 150019 h 292894"/>
                <a:gd name="connsiteX5" fmla="*/ 447675 w 2152650"/>
                <a:gd name="connsiteY5" fmla="*/ 169069 h 292894"/>
                <a:gd name="connsiteX6" fmla="*/ 571500 w 2152650"/>
                <a:gd name="connsiteY6" fmla="*/ 159544 h 292894"/>
                <a:gd name="connsiteX7" fmla="*/ 590550 w 2152650"/>
                <a:gd name="connsiteY7" fmla="*/ 121444 h 292894"/>
                <a:gd name="connsiteX8" fmla="*/ 619125 w 2152650"/>
                <a:gd name="connsiteY8" fmla="*/ 83344 h 292894"/>
                <a:gd name="connsiteX9" fmla="*/ 628650 w 2152650"/>
                <a:gd name="connsiteY9" fmla="*/ 54769 h 292894"/>
                <a:gd name="connsiteX10" fmla="*/ 657225 w 2152650"/>
                <a:gd name="connsiteY10" fmla="*/ 45244 h 292894"/>
                <a:gd name="connsiteX11" fmla="*/ 723900 w 2152650"/>
                <a:gd name="connsiteY11" fmla="*/ 16669 h 292894"/>
                <a:gd name="connsiteX12" fmla="*/ 885825 w 2152650"/>
                <a:gd name="connsiteY12" fmla="*/ 26194 h 292894"/>
                <a:gd name="connsiteX13" fmla="*/ 952500 w 2152650"/>
                <a:gd name="connsiteY13" fmla="*/ 73819 h 292894"/>
                <a:gd name="connsiteX14" fmla="*/ 1076325 w 2152650"/>
                <a:gd name="connsiteY14" fmla="*/ 140494 h 292894"/>
                <a:gd name="connsiteX15" fmla="*/ 1162050 w 2152650"/>
                <a:gd name="connsiteY15" fmla="*/ 188119 h 292894"/>
                <a:gd name="connsiteX16" fmla="*/ 1238250 w 2152650"/>
                <a:gd name="connsiteY16" fmla="*/ 207169 h 292894"/>
                <a:gd name="connsiteX17" fmla="*/ 1362075 w 2152650"/>
                <a:gd name="connsiteY17" fmla="*/ 197644 h 292894"/>
                <a:gd name="connsiteX18" fmla="*/ 1381125 w 2152650"/>
                <a:gd name="connsiteY18" fmla="*/ 140494 h 292894"/>
                <a:gd name="connsiteX19" fmla="*/ 1428750 w 2152650"/>
                <a:gd name="connsiteY19" fmla="*/ 111919 h 292894"/>
                <a:gd name="connsiteX20" fmla="*/ 1562100 w 2152650"/>
                <a:gd name="connsiteY20" fmla="*/ 83344 h 292894"/>
                <a:gd name="connsiteX21" fmla="*/ 1781175 w 2152650"/>
                <a:gd name="connsiteY21" fmla="*/ 121444 h 292894"/>
                <a:gd name="connsiteX22" fmla="*/ 1857375 w 2152650"/>
                <a:gd name="connsiteY22" fmla="*/ 188119 h 292894"/>
                <a:gd name="connsiteX23" fmla="*/ 1924050 w 2152650"/>
                <a:gd name="connsiteY23" fmla="*/ 235744 h 292894"/>
                <a:gd name="connsiteX24" fmla="*/ 2076450 w 2152650"/>
                <a:gd name="connsiteY24" fmla="*/ 292894 h 292894"/>
                <a:gd name="connsiteX25" fmla="*/ 2114550 w 2152650"/>
                <a:gd name="connsiteY25" fmla="*/ 273844 h 292894"/>
                <a:gd name="connsiteX26" fmla="*/ 2143125 w 2152650"/>
                <a:gd name="connsiteY26" fmla="*/ 235744 h 292894"/>
                <a:gd name="connsiteX27" fmla="*/ 2152650 w 2152650"/>
                <a:gd name="connsiteY27" fmla="*/ 226219 h 292894"/>
                <a:gd name="connsiteX0" fmla="*/ 0 w 2152650"/>
                <a:gd name="connsiteY0" fmla="*/ 134091 h 324591"/>
                <a:gd name="connsiteX1" fmla="*/ 85724 w 2152650"/>
                <a:gd name="connsiteY1" fmla="*/ 112660 h 324591"/>
                <a:gd name="connsiteX2" fmla="*/ 216694 w 2152650"/>
                <a:gd name="connsiteY2" fmla="*/ 31697 h 324591"/>
                <a:gd name="connsiteX3" fmla="*/ 245268 w 2152650"/>
                <a:gd name="connsiteY3" fmla="*/ 129328 h 324591"/>
                <a:gd name="connsiteX4" fmla="*/ 409575 w 2152650"/>
                <a:gd name="connsiteY4" fmla="*/ 741 h 324591"/>
                <a:gd name="connsiteX5" fmla="*/ 447675 w 2152650"/>
                <a:gd name="connsiteY5" fmla="*/ 200766 h 324591"/>
                <a:gd name="connsiteX6" fmla="*/ 571500 w 2152650"/>
                <a:gd name="connsiteY6" fmla="*/ 191241 h 324591"/>
                <a:gd name="connsiteX7" fmla="*/ 590550 w 2152650"/>
                <a:gd name="connsiteY7" fmla="*/ 153141 h 324591"/>
                <a:gd name="connsiteX8" fmla="*/ 619125 w 2152650"/>
                <a:gd name="connsiteY8" fmla="*/ 115041 h 324591"/>
                <a:gd name="connsiteX9" fmla="*/ 628650 w 2152650"/>
                <a:gd name="connsiteY9" fmla="*/ 86466 h 324591"/>
                <a:gd name="connsiteX10" fmla="*/ 657225 w 2152650"/>
                <a:gd name="connsiteY10" fmla="*/ 76941 h 324591"/>
                <a:gd name="connsiteX11" fmla="*/ 723900 w 2152650"/>
                <a:gd name="connsiteY11" fmla="*/ 48366 h 324591"/>
                <a:gd name="connsiteX12" fmla="*/ 885825 w 2152650"/>
                <a:gd name="connsiteY12" fmla="*/ 57891 h 324591"/>
                <a:gd name="connsiteX13" fmla="*/ 952500 w 2152650"/>
                <a:gd name="connsiteY13" fmla="*/ 105516 h 324591"/>
                <a:gd name="connsiteX14" fmla="*/ 1076325 w 2152650"/>
                <a:gd name="connsiteY14" fmla="*/ 172191 h 324591"/>
                <a:gd name="connsiteX15" fmla="*/ 1162050 w 2152650"/>
                <a:gd name="connsiteY15" fmla="*/ 219816 h 324591"/>
                <a:gd name="connsiteX16" fmla="*/ 1238250 w 2152650"/>
                <a:gd name="connsiteY16" fmla="*/ 238866 h 324591"/>
                <a:gd name="connsiteX17" fmla="*/ 1362075 w 2152650"/>
                <a:gd name="connsiteY17" fmla="*/ 229341 h 324591"/>
                <a:gd name="connsiteX18" fmla="*/ 1381125 w 2152650"/>
                <a:gd name="connsiteY18" fmla="*/ 172191 h 324591"/>
                <a:gd name="connsiteX19" fmla="*/ 1428750 w 2152650"/>
                <a:gd name="connsiteY19" fmla="*/ 143616 h 324591"/>
                <a:gd name="connsiteX20" fmla="*/ 1562100 w 2152650"/>
                <a:gd name="connsiteY20" fmla="*/ 115041 h 324591"/>
                <a:gd name="connsiteX21" fmla="*/ 1781175 w 2152650"/>
                <a:gd name="connsiteY21" fmla="*/ 153141 h 324591"/>
                <a:gd name="connsiteX22" fmla="*/ 1857375 w 2152650"/>
                <a:gd name="connsiteY22" fmla="*/ 219816 h 324591"/>
                <a:gd name="connsiteX23" fmla="*/ 1924050 w 2152650"/>
                <a:gd name="connsiteY23" fmla="*/ 267441 h 324591"/>
                <a:gd name="connsiteX24" fmla="*/ 2076450 w 2152650"/>
                <a:gd name="connsiteY24" fmla="*/ 324591 h 324591"/>
                <a:gd name="connsiteX25" fmla="*/ 2114550 w 2152650"/>
                <a:gd name="connsiteY25" fmla="*/ 305541 h 324591"/>
                <a:gd name="connsiteX26" fmla="*/ 2143125 w 2152650"/>
                <a:gd name="connsiteY26" fmla="*/ 267441 h 324591"/>
                <a:gd name="connsiteX27" fmla="*/ 2152650 w 2152650"/>
                <a:gd name="connsiteY27" fmla="*/ 257916 h 324591"/>
                <a:gd name="connsiteX0" fmla="*/ 0 w 2152650"/>
                <a:gd name="connsiteY0" fmla="*/ 133730 h 324230"/>
                <a:gd name="connsiteX1" fmla="*/ 85724 w 2152650"/>
                <a:gd name="connsiteY1" fmla="*/ 112299 h 324230"/>
                <a:gd name="connsiteX2" fmla="*/ 216694 w 2152650"/>
                <a:gd name="connsiteY2" fmla="*/ 31336 h 324230"/>
                <a:gd name="connsiteX3" fmla="*/ 245268 w 2152650"/>
                <a:gd name="connsiteY3" fmla="*/ 128967 h 324230"/>
                <a:gd name="connsiteX4" fmla="*/ 409575 w 2152650"/>
                <a:gd name="connsiteY4" fmla="*/ 380 h 324230"/>
                <a:gd name="connsiteX5" fmla="*/ 464344 w 2152650"/>
                <a:gd name="connsiteY5" fmla="*/ 178974 h 324230"/>
                <a:gd name="connsiteX6" fmla="*/ 571500 w 2152650"/>
                <a:gd name="connsiteY6" fmla="*/ 190880 h 324230"/>
                <a:gd name="connsiteX7" fmla="*/ 590550 w 2152650"/>
                <a:gd name="connsiteY7" fmla="*/ 152780 h 324230"/>
                <a:gd name="connsiteX8" fmla="*/ 619125 w 2152650"/>
                <a:gd name="connsiteY8" fmla="*/ 114680 h 324230"/>
                <a:gd name="connsiteX9" fmla="*/ 628650 w 2152650"/>
                <a:gd name="connsiteY9" fmla="*/ 86105 h 324230"/>
                <a:gd name="connsiteX10" fmla="*/ 657225 w 2152650"/>
                <a:gd name="connsiteY10" fmla="*/ 76580 h 324230"/>
                <a:gd name="connsiteX11" fmla="*/ 723900 w 2152650"/>
                <a:gd name="connsiteY11" fmla="*/ 48005 h 324230"/>
                <a:gd name="connsiteX12" fmla="*/ 885825 w 2152650"/>
                <a:gd name="connsiteY12" fmla="*/ 57530 h 324230"/>
                <a:gd name="connsiteX13" fmla="*/ 952500 w 2152650"/>
                <a:gd name="connsiteY13" fmla="*/ 105155 h 324230"/>
                <a:gd name="connsiteX14" fmla="*/ 1076325 w 2152650"/>
                <a:gd name="connsiteY14" fmla="*/ 171830 h 324230"/>
                <a:gd name="connsiteX15" fmla="*/ 1162050 w 2152650"/>
                <a:gd name="connsiteY15" fmla="*/ 219455 h 324230"/>
                <a:gd name="connsiteX16" fmla="*/ 1238250 w 2152650"/>
                <a:gd name="connsiteY16" fmla="*/ 238505 h 324230"/>
                <a:gd name="connsiteX17" fmla="*/ 1362075 w 2152650"/>
                <a:gd name="connsiteY17" fmla="*/ 228980 h 324230"/>
                <a:gd name="connsiteX18" fmla="*/ 1381125 w 2152650"/>
                <a:gd name="connsiteY18" fmla="*/ 171830 h 324230"/>
                <a:gd name="connsiteX19" fmla="*/ 1428750 w 2152650"/>
                <a:gd name="connsiteY19" fmla="*/ 143255 h 324230"/>
                <a:gd name="connsiteX20" fmla="*/ 1562100 w 2152650"/>
                <a:gd name="connsiteY20" fmla="*/ 114680 h 324230"/>
                <a:gd name="connsiteX21" fmla="*/ 1781175 w 2152650"/>
                <a:gd name="connsiteY21" fmla="*/ 152780 h 324230"/>
                <a:gd name="connsiteX22" fmla="*/ 1857375 w 2152650"/>
                <a:gd name="connsiteY22" fmla="*/ 219455 h 324230"/>
                <a:gd name="connsiteX23" fmla="*/ 1924050 w 2152650"/>
                <a:gd name="connsiteY23" fmla="*/ 267080 h 324230"/>
                <a:gd name="connsiteX24" fmla="*/ 2076450 w 2152650"/>
                <a:gd name="connsiteY24" fmla="*/ 324230 h 324230"/>
                <a:gd name="connsiteX25" fmla="*/ 2114550 w 2152650"/>
                <a:gd name="connsiteY25" fmla="*/ 305180 h 324230"/>
                <a:gd name="connsiteX26" fmla="*/ 2143125 w 2152650"/>
                <a:gd name="connsiteY26" fmla="*/ 267080 h 324230"/>
                <a:gd name="connsiteX27" fmla="*/ 2152650 w 2152650"/>
                <a:gd name="connsiteY27" fmla="*/ 257555 h 324230"/>
                <a:gd name="connsiteX0" fmla="*/ 0 w 2152650"/>
                <a:gd name="connsiteY0" fmla="*/ 133730 h 324230"/>
                <a:gd name="connsiteX1" fmla="*/ 85724 w 2152650"/>
                <a:gd name="connsiteY1" fmla="*/ 112299 h 324230"/>
                <a:gd name="connsiteX2" fmla="*/ 216694 w 2152650"/>
                <a:gd name="connsiteY2" fmla="*/ 31336 h 324230"/>
                <a:gd name="connsiteX3" fmla="*/ 245268 w 2152650"/>
                <a:gd name="connsiteY3" fmla="*/ 128967 h 324230"/>
                <a:gd name="connsiteX4" fmla="*/ 409575 w 2152650"/>
                <a:gd name="connsiteY4" fmla="*/ 380 h 324230"/>
                <a:gd name="connsiteX5" fmla="*/ 464344 w 2152650"/>
                <a:gd name="connsiteY5" fmla="*/ 178974 h 324230"/>
                <a:gd name="connsiteX6" fmla="*/ 571500 w 2152650"/>
                <a:gd name="connsiteY6" fmla="*/ 190880 h 324230"/>
                <a:gd name="connsiteX7" fmla="*/ 590550 w 2152650"/>
                <a:gd name="connsiteY7" fmla="*/ 152780 h 324230"/>
                <a:gd name="connsiteX8" fmla="*/ 619125 w 2152650"/>
                <a:gd name="connsiteY8" fmla="*/ 114680 h 324230"/>
                <a:gd name="connsiteX9" fmla="*/ 628650 w 2152650"/>
                <a:gd name="connsiteY9" fmla="*/ 86105 h 324230"/>
                <a:gd name="connsiteX10" fmla="*/ 657225 w 2152650"/>
                <a:gd name="connsiteY10" fmla="*/ 76580 h 324230"/>
                <a:gd name="connsiteX11" fmla="*/ 723900 w 2152650"/>
                <a:gd name="connsiteY11" fmla="*/ 48005 h 324230"/>
                <a:gd name="connsiteX12" fmla="*/ 885825 w 2152650"/>
                <a:gd name="connsiteY12" fmla="*/ 57530 h 324230"/>
                <a:gd name="connsiteX13" fmla="*/ 952500 w 2152650"/>
                <a:gd name="connsiteY13" fmla="*/ 105155 h 324230"/>
                <a:gd name="connsiteX14" fmla="*/ 1076325 w 2152650"/>
                <a:gd name="connsiteY14" fmla="*/ 171830 h 324230"/>
                <a:gd name="connsiteX15" fmla="*/ 1162050 w 2152650"/>
                <a:gd name="connsiteY15" fmla="*/ 219455 h 324230"/>
                <a:gd name="connsiteX16" fmla="*/ 1238250 w 2152650"/>
                <a:gd name="connsiteY16" fmla="*/ 238505 h 324230"/>
                <a:gd name="connsiteX17" fmla="*/ 1362075 w 2152650"/>
                <a:gd name="connsiteY17" fmla="*/ 228980 h 324230"/>
                <a:gd name="connsiteX18" fmla="*/ 1381125 w 2152650"/>
                <a:gd name="connsiteY18" fmla="*/ 171830 h 324230"/>
                <a:gd name="connsiteX19" fmla="*/ 1428750 w 2152650"/>
                <a:gd name="connsiteY19" fmla="*/ 143255 h 324230"/>
                <a:gd name="connsiteX20" fmla="*/ 1562100 w 2152650"/>
                <a:gd name="connsiteY20" fmla="*/ 114680 h 324230"/>
                <a:gd name="connsiteX21" fmla="*/ 1781175 w 2152650"/>
                <a:gd name="connsiteY21" fmla="*/ 152780 h 324230"/>
                <a:gd name="connsiteX22" fmla="*/ 1857375 w 2152650"/>
                <a:gd name="connsiteY22" fmla="*/ 219455 h 324230"/>
                <a:gd name="connsiteX23" fmla="*/ 1924050 w 2152650"/>
                <a:gd name="connsiteY23" fmla="*/ 267080 h 324230"/>
                <a:gd name="connsiteX24" fmla="*/ 2076450 w 2152650"/>
                <a:gd name="connsiteY24" fmla="*/ 324230 h 324230"/>
                <a:gd name="connsiteX25" fmla="*/ 2114550 w 2152650"/>
                <a:gd name="connsiteY25" fmla="*/ 305180 h 324230"/>
                <a:gd name="connsiteX26" fmla="*/ 2143125 w 2152650"/>
                <a:gd name="connsiteY26" fmla="*/ 267080 h 324230"/>
                <a:gd name="connsiteX27" fmla="*/ 2152650 w 2152650"/>
                <a:gd name="connsiteY27" fmla="*/ 257555 h 324230"/>
                <a:gd name="connsiteX0" fmla="*/ 0 w 2152650"/>
                <a:gd name="connsiteY0" fmla="*/ 133730 h 324230"/>
                <a:gd name="connsiteX1" fmla="*/ 85724 w 2152650"/>
                <a:gd name="connsiteY1" fmla="*/ 112299 h 324230"/>
                <a:gd name="connsiteX2" fmla="*/ 216694 w 2152650"/>
                <a:gd name="connsiteY2" fmla="*/ 31336 h 324230"/>
                <a:gd name="connsiteX3" fmla="*/ 245268 w 2152650"/>
                <a:gd name="connsiteY3" fmla="*/ 128967 h 324230"/>
                <a:gd name="connsiteX4" fmla="*/ 409575 w 2152650"/>
                <a:gd name="connsiteY4" fmla="*/ 380 h 324230"/>
                <a:gd name="connsiteX5" fmla="*/ 464344 w 2152650"/>
                <a:gd name="connsiteY5" fmla="*/ 178974 h 324230"/>
                <a:gd name="connsiteX6" fmla="*/ 571500 w 2152650"/>
                <a:gd name="connsiteY6" fmla="*/ 190880 h 324230"/>
                <a:gd name="connsiteX7" fmla="*/ 590550 w 2152650"/>
                <a:gd name="connsiteY7" fmla="*/ 152780 h 324230"/>
                <a:gd name="connsiteX8" fmla="*/ 619125 w 2152650"/>
                <a:gd name="connsiteY8" fmla="*/ 114680 h 324230"/>
                <a:gd name="connsiteX9" fmla="*/ 762000 w 2152650"/>
                <a:gd name="connsiteY9" fmla="*/ 105155 h 324230"/>
                <a:gd name="connsiteX10" fmla="*/ 657225 w 2152650"/>
                <a:gd name="connsiteY10" fmla="*/ 76580 h 324230"/>
                <a:gd name="connsiteX11" fmla="*/ 723900 w 2152650"/>
                <a:gd name="connsiteY11" fmla="*/ 48005 h 324230"/>
                <a:gd name="connsiteX12" fmla="*/ 885825 w 2152650"/>
                <a:gd name="connsiteY12" fmla="*/ 57530 h 324230"/>
                <a:gd name="connsiteX13" fmla="*/ 952500 w 2152650"/>
                <a:gd name="connsiteY13" fmla="*/ 105155 h 324230"/>
                <a:gd name="connsiteX14" fmla="*/ 1076325 w 2152650"/>
                <a:gd name="connsiteY14" fmla="*/ 171830 h 324230"/>
                <a:gd name="connsiteX15" fmla="*/ 1162050 w 2152650"/>
                <a:gd name="connsiteY15" fmla="*/ 219455 h 324230"/>
                <a:gd name="connsiteX16" fmla="*/ 1238250 w 2152650"/>
                <a:gd name="connsiteY16" fmla="*/ 238505 h 324230"/>
                <a:gd name="connsiteX17" fmla="*/ 1362075 w 2152650"/>
                <a:gd name="connsiteY17" fmla="*/ 228980 h 324230"/>
                <a:gd name="connsiteX18" fmla="*/ 1381125 w 2152650"/>
                <a:gd name="connsiteY18" fmla="*/ 171830 h 324230"/>
                <a:gd name="connsiteX19" fmla="*/ 1428750 w 2152650"/>
                <a:gd name="connsiteY19" fmla="*/ 143255 h 324230"/>
                <a:gd name="connsiteX20" fmla="*/ 1562100 w 2152650"/>
                <a:gd name="connsiteY20" fmla="*/ 114680 h 324230"/>
                <a:gd name="connsiteX21" fmla="*/ 1781175 w 2152650"/>
                <a:gd name="connsiteY21" fmla="*/ 152780 h 324230"/>
                <a:gd name="connsiteX22" fmla="*/ 1857375 w 2152650"/>
                <a:gd name="connsiteY22" fmla="*/ 219455 h 324230"/>
                <a:gd name="connsiteX23" fmla="*/ 1924050 w 2152650"/>
                <a:gd name="connsiteY23" fmla="*/ 267080 h 324230"/>
                <a:gd name="connsiteX24" fmla="*/ 2076450 w 2152650"/>
                <a:gd name="connsiteY24" fmla="*/ 324230 h 324230"/>
                <a:gd name="connsiteX25" fmla="*/ 2114550 w 2152650"/>
                <a:gd name="connsiteY25" fmla="*/ 305180 h 324230"/>
                <a:gd name="connsiteX26" fmla="*/ 2143125 w 2152650"/>
                <a:gd name="connsiteY26" fmla="*/ 267080 h 324230"/>
                <a:gd name="connsiteX27" fmla="*/ 2152650 w 2152650"/>
                <a:gd name="connsiteY27" fmla="*/ 257555 h 324230"/>
                <a:gd name="connsiteX0" fmla="*/ 0 w 2152650"/>
                <a:gd name="connsiteY0" fmla="*/ 221701 h 412201"/>
                <a:gd name="connsiteX1" fmla="*/ 85724 w 2152650"/>
                <a:gd name="connsiteY1" fmla="*/ 200270 h 412201"/>
                <a:gd name="connsiteX2" fmla="*/ 216694 w 2152650"/>
                <a:gd name="connsiteY2" fmla="*/ 119307 h 412201"/>
                <a:gd name="connsiteX3" fmla="*/ 245268 w 2152650"/>
                <a:gd name="connsiteY3" fmla="*/ 216938 h 412201"/>
                <a:gd name="connsiteX4" fmla="*/ 409575 w 2152650"/>
                <a:gd name="connsiteY4" fmla="*/ 88351 h 412201"/>
                <a:gd name="connsiteX5" fmla="*/ 464344 w 2152650"/>
                <a:gd name="connsiteY5" fmla="*/ 266945 h 412201"/>
                <a:gd name="connsiteX6" fmla="*/ 571500 w 2152650"/>
                <a:gd name="connsiteY6" fmla="*/ 278851 h 412201"/>
                <a:gd name="connsiteX7" fmla="*/ 590550 w 2152650"/>
                <a:gd name="connsiteY7" fmla="*/ 240751 h 412201"/>
                <a:gd name="connsiteX8" fmla="*/ 619125 w 2152650"/>
                <a:gd name="connsiteY8" fmla="*/ 202651 h 412201"/>
                <a:gd name="connsiteX9" fmla="*/ 559594 w 2152650"/>
                <a:gd name="connsiteY9" fmla="*/ 245 h 412201"/>
                <a:gd name="connsiteX10" fmla="*/ 657225 w 2152650"/>
                <a:gd name="connsiteY10" fmla="*/ 164551 h 412201"/>
                <a:gd name="connsiteX11" fmla="*/ 723900 w 2152650"/>
                <a:gd name="connsiteY11" fmla="*/ 135976 h 412201"/>
                <a:gd name="connsiteX12" fmla="*/ 885825 w 2152650"/>
                <a:gd name="connsiteY12" fmla="*/ 145501 h 412201"/>
                <a:gd name="connsiteX13" fmla="*/ 952500 w 2152650"/>
                <a:gd name="connsiteY13" fmla="*/ 193126 h 412201"/>
                <a:gd name="connsiteX14" fmla="*/ 1076325 w 2152650"/>
                <a:gd name="connsiteY14" fmla="*/ 259801 h 412201"/>
                <a:gd name="connsiteX15" fmla="*/ 1162050 w 2152650"/>
                <a:gd name="connsiteY15" fmla="*/ 307426 h 412201"/>
                <a:gd name="connsiteX16" fmla="*/ 1238250 w 2152650"/>
                <a:gd name="connsiteY16" fmla="*/ 326476 h 412201"/>
                <a:gd name="connsiteX17" fmla="*/ 1362075 w 2152650"/>
                <a:gd name="connsiteY17" fmla="*/ 316951 h 412201"/>
                <a:gd name="connsiteX18" fmla="*/ 1381125 w 2152650"/>
                <a:gd name="connsiteY18" fmla="*/ 259801 h 412201"/>
                <a:gd name="connsiteX19" fmla="*/ 1428750 w 2152650"/>
                <a:gd name="connsiteY19" fmla="*/ 231226 h 412201"/>
                <a:gd name="connsiteX20" fmla="*/ 1562100 w 2152650"/>
                <a:gd name="connsiteY20" fmla="*/ 202651 h 412201"/>
                <a:gd name="connsiteX21" fmla="*/ 1781175 w 2152650"/>
                <a:gd name="connsiteY21" fmla="*/ 240751 h 412201"/>
                <a:gd name="connsiteX22" fmla="*/ 1857375 w 2152650"/>
                <a:gd name="connsiteY22" fmla="*/ 307426 h 412201"/>
                <a:gd name="connsiteX23" fmla="*/ 1924050 w 2152650"/>
                <a:gd name="connsiteY23" fmla="*/ 355051 h 412201"/>
                <a:gd name="connsiteX24" fmla="*/ 2076450 w 2152650"/>
                <a:gd name="connsiteY24" fmla="*/ 412201 h 412201"/>
                <a:gd name="connsiteX25" fmla="*/ 2114550 w 2152650"/>
                <a:gd name="connsiteY25" fmla="*/ 393151 h 412201"/>
                <a:gd name="connsiteX26" fmla="*/ 2143125 w 2152650"/>
                <a:gd name="connsiteY26" fmla="*/ 355051 h 412201"/>
                <a:gd name="connsiteX27" fmla="*/ 2152650 w 2152650"/>
                <a:gd name="connsiteY27" fmla="*/ 345526 h 412201"/>
                <a:gd name="connsiteX0" fmla="*/ 0 w 2143169"/>
                <a:gd name="connsiteY0" fmla="*/ 221701 h 412201"/>
                <a:gd name="connsiteX1" fmla="*/ 85724 w 2143169"/>
                <a:gd name="connsiteY1" fmla="*/ 200270 h 412201"/>
                <a:gd name="connsiteX2" fmla="*/ 216694 w 2143169"/>
                <a:gd name="connsiteY2" fmla="*/ 119307 h 412201"/>
                <a:gd name="connsiteX3" fmla="*/ 245268 w 2143169"/>
                <a:gd name="connsiteY3" fmla="*/ 216938 h 412201"/>
                <a:gd name="connsiteX4" fmla="*/ 409575 w 2143169"/>
                <a:gd name="connsiteY4" fmla="*/ 88351 h 412201"/>
                <a:gd name="connsiteX5" fmla="*/ 464344 w 2143169"/>
                <a:gd name="connsiteY5" fmla="*/ 266945 h 412201"/>
                <a:gd name="connsiteX6" fmla="*/ 571500 w 2143169"/>
                <a:gd name="connsiteY6" fmla="*/ 278851 h 412201"/>
                <a:gd name="connsiteX7" fmla="*/ 590550 w 2143169"/>
                <a:gd name="connsiteY7" fmla="*/ 240751 h 412201"/>
                <a:gd name="connsiteX8" fmla="*/ 619125 w 2143169"/>
                <a:gd name="connsiteY8" fmla="*/ 202651 h 412201"/>
                <a:gd name="connsiteX9" fmla="*/ 559594 w 2143169"/>
                <a:gd name="connsiteY9" fmla="*/ 245 h 412201"/>
                <a:gd name="connsiteX10" fmla="*/ 657225 w 2143169"/>
                <a:gd name="connsiteY10" fmla="*/ 164551 h 412201"/>
                <a:gd name="connsiteX11" fmla="*/ 723900 w 2143169"/>
                <a:gd name="connsiteY11" fmla="*/ 135976 h 412201"/>
                <a:gd name="connsiteX12" fmla="*/ 885825 w 2143169"/>
                <a:gd name="connsiteY12" fmla="*/ 145501 h 412201"/>
                <a:gd name="connsiteX13" fmla="*/ 952500 w 2143169"/>
                <a:gd name="connsiteY13" fmla="*/ 193126 h 412201"/>
                <a:gd name="connsiteX14" fmla="*/ 1076325 w 2143169"/>
                <a:gd name="connsiteY14" fmla="*/ 259801 h 412201"/>
                <a:gd name="connsiteX15" fmla="*/ 1162050 w 2143169"/>
                <a:gd name="connsiteY15" fmla="*/ 307426 h 412201"/>
                <a:gd name="connsiteX16" fmla="*/ 1238250 w 2143169"/>
                <a:gd name="connsiteY16" fmla="*/ 326476 h 412201"/>
                <a:gd name="connsiteX17" fmla="*/ 1362075 w 2143169"/>
                <a:gd name="connsiteY17" fmla="*/ 316951 h 412201"/>
                <a:gd name="connsiteX18" fmla="*/ 1381125 w 2143169"/>
                <a:gd name="connsiteY18" fmla="*/ 259801 h 412201"/>
                <a:gd name="connsiteX19" fmla="*/ 1428750 w 2143169"/>
                <a:gd name="connsiteY19" fmla="*/ 231226 h 412201"/>
                <a:gd name="connsiteX20" fmla="*/ 1562100 w 2143169"/>
                <a:gd name="connsiteY20" fmla="*/ 202651 h 412201"/>
                <a:gd name="connsiteX21" fmla="*/ 1781175 w 2143169"/>
                <a:gd name="connsiteY21" fmla="*/ 240751 h 412201"/>
                <a:gd name="connsiteX22" fmla="*/ 1857375 w 2143169"/>
                <a:gd name="connsiteY22" fmla="*/ 307426 h 412201"/>
                <a:gd name="connsiteX23" fmla="*/ 1924050 w 2143169"/>
                <a:gd name="connsiteY23" fmla="*/ 355051 h 412201"/>
                <a:gd name="connsiteX24" fmla="*/ 2076450 w 2143169"/>
                <a:gd name="connsiteY24" fmla="*/ 412201 h 412201"/>
                <a:gd name="connsiteX25" fmla="*/ 2114550 w 2143169"/>
                <a:gd name="connsiteY25" fmla="*/ 393151 h 412201"/>
                <a:gd name="connsiteX26" fmla="*/ 2143125 w 2143169"/>
                <a:gd name="connsiteY26" fmla="*/ 355051 h 412201"/>
                <a:gd name="connsiteX27" fmla="*/ 2019300 w 2143169"/>
                <a:gd name="connsiteY27" fmla="*/ 252657 h 412201"/>
                <a:gd name="connsiteX0" fmla="*/ 0 w 2143125"/>
                <a:gd name="connsiteY0" fmla="*/ 221701 h 412201"/>
                <a:gd name="connsiteX1" fmla="*/ 85724 w 2143125"/>
                <a:gd name="connsiteY1" fmla="*/ 200270 h 412201"/>
                <a:gd name="connsiteX2" fmla="*/ 216694 w 2143125"/>
                <a:gd name="connsiteY2" fmla="*/ 119307 h 412201"/>
                <a:gd name="connsiteX3" fmla="*/ 245268 w 2143125"/>
                <a:gd name="connsiteY3" fmla="*/ 216938 h 412201"/>
                <a:gd name="connsiteX4" fmla="*/ 409575 w 2143125"/>
                <a:gd name="connsiteY4" fmla="*/ 88351 h 412201"/>
                <a:gd name="connsiteX5" fmla="*/ 464344 w 2143125"/>
                <a:gd name="connsiteY5" fmla="*/ 266945 h 412201"/>
                <a:gd name="connsiteX6" fmla="*/ 571500 w 2143125"/>
                <a:gd name="connsiteY6" fmla="*/ 278851 h 412201"/>
                <a:gd name="connsiteX7" fmla="*/ 590550 w 2143125"/>
                <a:gd name="connsiteY7" fmla="*/ 240751 h 412201"/>
                <a:gd name="connsiteX8" fmla="*/ 619125 w 2143125"/>
                <a:gd name="connsiteY8" fmla="*/ 202651 h 412201"/>
                <a:gd name="connsiteX9" fmla="*/ 559594 w 2143125"/>
                <a:gd name="connsiteY9" fmla="*/ 245 h 412201"/>
                <a:gd name="connsiteX10" fmla="*/ 657225 w 2143125"/>
                <a:gd name="connsiteY10" fmla="*/ 164551 h 412201"/>
                <a:gd name="connsiteX11" fmla="*/ 723900 w 2143125"/>
                <a:gd name="connsiteY11" fmla="*/ 135976 h 412201"/>
                <a:gd name="connsiteX12" fmla="*/ 885825 w 2143125"/>
                <a:gd name="connsiteY12" fmla="*/ 145501 h 412201"/>
                <a:gd name="connsiteX13" fmla="*/ 952500 w 2143125"/>
                <a:gd name="connsiteY13" fmla="*/ 193126 h 412201"/>
                <a:gd name="connsiteX14" fmla="*/ 1076325 w 2143125"/>
                <a:gd name="connsiteY14" fmla="*/ 259801 h 412201"/>
                <a:gd name="connsiteX15" fmla="*/ 1162050 w 2143125"/>
                <a:gd name="connsiteY15" fmla="*/ 307426 h 412201"/>
                <a:gd name="connsiteX16" fmla="*/ 1238250 w 2143125"/>
                <a:gd name="connsiteY16" fmla="*/ 326476 h 412201"/>
                <a:gd name="connsiteX17" fmla="*/ 1362075 w 2143125"/>
                <a:gd name="connsiteY17" fmla="*/ 316951 h 412201"/>
                <a:gd name="connsiteX18" fmla="*/ 1381125 w 2143125"/>
                <a:gd name="connsiteY18" fmla="*/ 259801 h 412201"/>
                <a:gd name="connsiteX19" fmla="*/ 1428750 w 2143125"/>
                <a:gd name="connsiteY19" fmla="*/ 231226 h 412201"/>
                <a:gd name="connsiteX20" fmla="*/ 1562100 w 2143125"/>
                <a:gd name="connsiteY20" fmla="*/ 202651 h 412201"/>
                <a:gd name="connsiteX21" fmla="*/ 1781175 w 2143125"/>
                <a:gd name="connsiteY21" fmla="*/ 240751 h 412201"/>
                <a:gd name="connsiteX22" fmla="*/ 1857375 w 2143125"/>
                <a:gd name="connsiteY22" fmla="*/ 307426 h 412201"/>
                <a:gd name="connsiteX23" fmla="*/ 1924050 w 2143125"/>
                <a:gd name="connsiteY23" fmla="*/ 355051 h 412201"/>
                <a:gd name="connsiteX24" fmla="*/ 2076450 w 2143125"/>
                <a:gd name="connsiteY24" fmla="*/ 412201 h 412201"/>
                <a:gd name="connsiteX25" fmla="*/ 2114550 w 2143125"/>
                <a:gd name="connsiteY25" fmla="*/ 393151 h 412201"/>
                <a:gd name="connsiteX26" fmla="*/ 2143125 w 2143125"/>
                <a:gd name="connsiteY26" fmla="*/ 355051 h 412201"/>
                <a:gd name="connsiteX0" fmla="*/ 0 w 2159794"/>
                <a:gd name="connsiteY0" fmla="*/ 221701 h 412201"/>
                <a:gd name="connsiteX1" fmla="*/ 85724 w 2159794"/>
                <a:gd name="connsiteY1" fmla="*/ 200270 h 412201"/>
                <a:gd name="connsiteX2" fmla="*/ 216694 w 2159794"/>
                <a:gd name="connsiteY2" fmla="*/ 119307 h 412201"/>
                <a:gd name="connsiteX3" fmla="*/ 245268 w 2159794"/>
                <a:gd name="connsiteY3" fmla="*/ 216938 h 412201"/>
                <a:gd name="connsiteX4" fmla="*/ 409575 w 2159794"/>
                <a:gd name="connsiteY4" fmla="*/ 88351 h 412201"/>
                <a:gd name="connsiteX5" fmla="*/ 464344 w 2159794"/>
                <a:gd name="connsiteY5" fmla="*/ 266945 h 412201"/>
                <a:gd name="connsiteX6" fmla="*/ 571500 w 2159794"/>
                <a:gd name="connsiteY6" fmla="*/ 278851 h 412201"/>
                <a:gd name="connsiteX7" fmla="*/ 590550 w 2159794"/>
                <a:gd name="connsiteY7" fmla="*/ 240751 h 412201"/>
                <a:gd name="connsiteX8" fmla="*/ 619125 w 2159794"/>
                <a:gd name="connsiteY8" fmla="*/ 202651 h 412201"/>
                <a:gd name="connsiteX9" fmla="*/ 559594 w 2159794"/>
                <a:gd name="connsiteY9" fmla="*/ 245 h 412201"/>
                <a:gd name="connsiteX10" fmla="*/ 657225 w 2159794"/>
                <a:gd name="connsiteY10" fmla="*/ 164551 h 412201"/>
                <a:gd name="connsiteX11" fmla="*/ 723900 w 2159794"/>
                <a:gd name="connsiteY11" fmla="*/ 135976 h 412201"/>
                <a:gd name="connsiteX12" fmla="*/ 885825 w 2159794"/>
                <a:gd name="connsiteY12" fmla="*/ 145501 h 412201"/>
                <a:gd name="connsiteX13" fmla="*/ 952500 w 2159794"/>
                <a:gd name="connsiteY13" fmla="*/ 193126 h 412201"/>
                <a:gd name="connsiteX14" fmla="*/ 1076325 w 2159794"/>
                <a:gd name="connsiteY14" fmla="*/ 259801 h 412201"/>
                <a:gd name="connsiteX15" fmla="*/ 1162050 w 2159794"/>
                <a:gd name="connsiteY15" fmla="*/ 307426 h 412201"/>
                <a:gd name="connsiteX16" fmla="*/ 1238250 w 2159794"/>
                <a:gd name="connsiteY16" fmla="*/ 326476 h 412201"/>
                <a:gd name="connsiteX17" fmla="*/ 1362075 w 2159794"/>
                <a:gd name="connsiteY17" fmla="*/ 316951 h 412201"/>
                <a:gd name="connsiteX18" fmla="*/ 1381125 w 2159794"/>
                <a:gd name="connsiteY18" fmla="*/ 259801 h 412201"/>
                <a:gd name="connsiteX19" fmla="*/ 1428750 w 2159794"/>
                <a:gd name="connsiteY19" fmla="*/ 231226 h 412201"/>
                <a:gd name="connsiteX20" fmla="*/ 1562100 w 2159794"/>
                <a:gd name="connsiteY20" fmla="*/ 202651 h 412201"/>
                <a:gd name="connsiteX21" fmla="*/ 1781175 w 2159794"/>
                <a:gd name="connsiteY21" fmla="*/ 240751 h 412201"/>
                <a:gd name="connsiteX22" fmla="*/ 1857375 w 2159794"/>
                <a:gd name="connsiteY22" fmla="*/ 307426 h 412201"/>
                <a:gd name="connsiteX23" fmla="*/ 1924050 w 2159794"/>
                <a:gd name="connsiteY23" fmla="*/ 355051 h 412201"/>
                <a:gd name="connsiteX24" fmla="*/ 2076450 w 2159794"/>
                <a:gd name="connsiteY24" fmla="*/ 412201 h 412201"/>
                <a:gd name="connsiteX25" fmla="*/ 2114550 w 2159794"/>
                <a:gd name="connsiteY25" fmla="*/ 393151 h 412201"/>
                <a:gd name="connsiteX26" fmla="*/ 2159794 w 2159794"/>
                <a:gd name="connsiteY26" fmla="*/ 350289 h 412201"/>
                <a:gd name="connsiteX0" fmla="*/ 0 w 2159794"/>
                <a:gd name="connsiteY0" fmla="*/ 221701 h 412201"/>
                <a:gd name="connsiteX1" fmla="*/ 85724 w 2159794"/>
                <a:gd name="connsiteY1" fmla="*/ 200270 h 412201"/>
                <a:gd name="connsiteX2" fmla="*/ 216694 w 2159794"/>
                <a:gd name="connsiteY2" fmla="*/ 119307 h 412201"/>
                <a:gd name="connsiteX3" fmla="*/ 245268 w 2159794"/>
                <a:gd name="connsiteY3" fmla="*/ 216938 h 412201"/>
                <a:gd name="connsiteX4" fmla="*/ 409575 w 2159794"/>
                <a:gd name="connsiteY4" fmla="*/ 88351 h 412201"/>
                <a:gd name="connsiteX5" fmla="*/ 464344 w 2159794"/>
                <a:gd name="connsiteY5" fmla="*/ 266945 h 412201"/>
                <a:gd name="connsiteX6" fmla="*/ 571500 w 2159794"/>
                <a:gd name="connsiteY6" fmla="*/ 278851 h 412201"/>
                <a:gd name="connsiteX7" fmla="*/ 590550 w 2159794"/>
                <a:gd name="connsiteY7" fmla="*/ 240751 h 412201"/>
                <a:gd name="connsiteX8" fmla="*/ 619125 w 2159794"/>
                <a:gd name="connsiteY8" fmla="*/ 202651 h 412201"/>
                <a:gd name="connsiteX9" fmla="*/ 559594 w 2159794"/>
                <a:gd name="connsiteY9" fmla="*/ 245 h 412201"/>
                <a:gd name="connsiteX10" fmla="*/ 657225 w 2159794"/>
                <a:gd name="connsiteY10" fmla="*/ 164551 h 412201"/>
                <a:gd name="connsiteX11" fmla="*/ 723900 w 2159794"/>
                <a:gd name="connsiteY11" fmla="*/ 135976 h 412201"/>
                <a:gd name="connsiteX12" fmla="*/ 885825 w 2159794"/>
                <a:gd name="connsiteY12" fmla="*/ 145501 h 412201"/>
                <a:gd name="connsiteX13" fmla="*/ 952500 w 2159794"/>
                <a:gd name="connsiteY13" fmla="*/ 193126 h 412201"/>
                <a:gd name="connsiteX14" fmla="*/ 1076325 w 2159794"/>
                <a:gd name="connsiteY14" fmla="*/ 259801 h 412201"/>
                <a:gd name="connsiteX15" fmla="*/ 1162050 w 2159794"/>
                <a:gd name="connsiteY15" fmla="*/ 307426 h 412201"/>
                <a:gd name="connsiteX16" fmla="*/ 1238250 w 2159794"/>
                <a:gd name="connsiteY16" fmla="*/ 326476 h 412201"/>
                <a:gd name="connsiteX17" fmla="*/ 1362075 w 2159794"/>
                <a:gd name="connsiteY17" fmla="*/ 316951 h 412201"/>
                <a:gd name="connsiteX18" fmla="*/ 1381125 w 2159794"/>
                <a:gd name="connsiteY18" fmla="*/ 259801 h 412201"/>
                <a:gd name="connsiteX19" fmla="*/ 1428750 w 2159794"/>
                <a:gd name="connsiteY19" fmla="*/ 231226 h 412201"/>
                <a:gd name="connsiteX20" fmla="*/ 1562100 w 2159794"/>
                <a:gd name="connsiteY20" fmla="*/ 202651 h 412201"/>
                <a:gd name="connsiteX21" fmla="*/ 1781175 w 2159794"/>
                <a:gd name="connsiteY21" fmla="*/ 240751 h 412201"/>
                <a:gd name="connsiteX22" fmla="*/ 1857375 w 2159794"/>
                <a:gd name="connsiteY22" fmla="*/ 307426 h 412201"/>
                <a:gd name="connsiteX23" fmla="*/ 1971675 w 2159794"/>
                <a:gd name="connsiteY23" fmla="*/ 269326 h 412201"/>
                <a:gd name="connsiteX24" fmla="*/ 2076450 w 2159794"/>
                <a:gd name="connsiteY24" fmla="*/ 412201 h 412201"/>
                <a:gd name="connsiteX25" fmla="*/ 2114550 w 2159794"/>
                <a:gd name="connsiteY25" fmla="*/ 393151 h 412201"/>
                <a:gd name="connsiteX26" fmla="*/ 2159794 w 2159794"/>
                <a:gd name="connsiteY26" fmla="*/ 350289 h 412201"/>
                <a:gd name="connsiteX0" fmla="*/ 0 w 2157413"/>
                <a:gd name="connsiteY0" fmla="*/ 221701 h 415663"/>
                <a:gd name="connsiteX1" fmla="*/ 85724 w 2157413"/>
                <a:gd name="connsiteY1" fmla="*/ 200270 h 415663"/>
                <a:gd name="connsiteX2" fmla="*/ 216694 w 2157413"/>
                <a:gd name="connsiteY2" fmla="*/ 119307 h 415663"/>
                <a:gd name="connsiteX3" fmla="*/ 245268 w 2157413"/>
                <a:gd name="connsiteY3" fmla="*/ 216938 h 415663"/>
                <a:gd name="connsiteX4" fmla="*/ 409575 w 2157413"/>
                <a:gd name="connsiteY4" fmla="*/ 88351 h 415663"/>
                <a:gd name="connsiteX5" fmla="*/ 464344 w 2157413"/>
                <a:gd name="connsiteY5" fmla="*/ 266945 h 415663"/>
                <a:gd name="connsiteX6" fmla="*/ 571500 w 2157413"/>
                <a:gd name="connsiteY6" fmla="*/ 278851 h 415663"/>
                <a:gd name="connsiteX7" fmla="*/ 590550 w 2157413"/>
                <a:gd name="connsiteY7" fmla="*/ 240751 h 415663"/>
                <a:gd name="connsiteX8" fmla="*/ 619125 w 2157413"/>
                <a:gd name="connsiteY8" fmla="*/ 202651 h 415663"/>
                <a:gd name="connsiteX9" fmla="*/ 559594 w 2157413"/>
                <a:gd name="connsiteY9" fmla="*/ 245 h 415663"/>
                <a:gd name="connsiteX10" fmla="*/ 657225 w 2157413"/>
                <a:gd name="connsiteY10" fmla="*/ 164551 h 415663"/>
                <a:gd name="connsiteX11" fmla="*/ 723900 w 2157413"/>
                <a:gd name="connsiteY11" fmla="*/ 135976 h 415663"/>
                <a:gd name="connsiteX12" fmla="*/ 885825 w 2157413"/>
                <a:gd name="connsiteY12" fmla="*/ 145501 h 415663"/>
                <a:gd name="connsiteX13" fmla="*/ 952500 w 2157413"/>
                <a:gd name="connsiteY13" fmla="*/ 193126 h 415663"/>
                <a:gd name="connsiteX14" fmla="*/ 1076325 w 2157413"/>
                <a:gd name="connsiteY14" fmla="*/ 259801 h 415663"/>
                <a:gd name="connsiteX15" fmla="*/ 1162050 w 2157413"/>
                <a:gd name="connsiteY15" fmla="*/ 307426 h 415663"/>
                <a:gd name="connsiteX16" fmla="*/ 1238250 w 2157413"/>
                <a:gd name="connsiteY16" fmla="*/ 326476 h 415663"/>
                <a:gd name="connsiteX17" fmla="*/ 1362075 w 2157413"/>
                <a:gd name="connsiteY17" fmla="*/ 316951 h 415663"/>
                <a:gd name="connsiteX18" fmla="*/ 1381125 w 2157413"/>
                <a:gd name="connsiteY18" fmla="*/ 259801 h 415663"/>
                <a:gd name="connsiteX19" fmla="*/ 1428750 w 2157413"/>
                <a:gd name="connsiteY19" fmla="*/ 231226 h 415663"/>
                <a:gd name="connsiteX20" fmla="*/ 1562100 w 2157413"/>
                <a:gd name="connsiteY20" fmla="*/ 202651 h 415663"/>
                <a:gd name="connsiteX21" fmla="*/ 1781175 w 2157413"/>
                <a:gd name="connsiteY21" fmla="*/ 240751 h 415663"/>
                <a:gd name="connsiteX22" fmla="*/ 1857375 w 2157413"/>
                <a:gd name="connsiteY22" fmla="*/ 307426 h 415663"/>
                <a:gd name="connsiteX23" fmla="*/ 1971675 w 2157413"/>
                <a:gd name="connsiteY23" fmla="*/ 269326 h 415663"/>
                <a:gd name="connsiteX24" fmla="*/ 2076450 w 2157413"/>
                <a:gd name="connsiteY24" fmla="*/ 412201 h 415663"/>
                <a:gd name="connsiteX25" fmla="*/ 2114550 w 2157413"/>
                <a:gd name="connsiteY25" fmla="*/ 393151 h 415663"/>
                <a:gd name="connsiteX26" fmla="*/ 2157413 w 2157413"/>
                <a:gd name="connsiteY26" fmla="*/ 169314 h 415663"/>
                <a:gd name="connsiteX0" fmla="*/ 0 w 2157413"/>
                <a:gd name="connsiteY0" fmla="*/ 221701 h 412201"/>
                <a:gd name="connsiteX1" fmla="*/ 85724 w 2157413"/>
                <a:gd name="connsiteY1" fmla="*/ 200270 h 412201"/>
                <a:gd name="connsiteX2" fmla="*/ 216694 w 2157413"/>
                <a:gd name="connsiteY2" fmla="*/ 119307 h 412201"/>
                <a:gd name="connsiteX3" fmla="*/ 245268 w 2157413"/>
                <a:gd name="connsiteY3" fmla="*/ 216938 h 412201"/>
                <a:gd name="connsiteX4" fmla="*/ 409575 w 2157413"/>
                <a:gd name="connsiteY4" fmla="*/ 88351 h 412201"/>
                <a:gd name="connsiteX5" fmla="*/ 464344 w 2157413"/>
                <a:gd name="connsiteY5" fmla="*/ 266945 h 412201"/>
                <a:gd name="connsiteX6" fmla="*/ 571500 w 2157413"/>
                <a:gd name="connsiteY6" fmla="*/ 278851 h 412201"/>
                <a:gd name="connsiteX7" fmla="*/ 590550 w 2157413"/>
                <a:gd name="connsiteY7" fmla="*/ 240751 h 412201"/>
                <a:gd name="connsiteX8" fmla="*/ 619125 w 2157413"/>
                <a:gd name="connsiteY8" fmla="*/ 202651 h 412201"/>
                <a:gd name="connsiteX9" fmla="*/ 559594 w 2157413"/>
                <a:gd name="connsiteY9" fmla="*/ 245 h 412201"/>
                <a:gd name="connsiteX10" fmla="*/ 657225 w 2157413"/>
                <a:gd name="connsiteY10" fmla="*/ 164551 h 412201"/>
                <a:gd name="connsiteX11" fmla="*/ 723900 w 2157413"/>
                <a:gd name="connsiteY11" fmla="*/ 135976 h 412201"/>
                <a:gd name="connsiteX12" fmla="*/ 885825 w 2157413"/>
                <a:gd name="connsiteY12" fmla="*/ 145501 h 412201"/>
                <a:gd name="connsiteX13" fmla="*/ 952500 w 2157413"/>
                <a:gd name="connsiteY13" fmla="*/ 193126 h 412201"/>
                <a:gd name="connsiteX14" fmla="*/ 1076325 w 2157413"/>
                <a:gd name="connsiteY14" fmla="*/ 259801 h 412201"/>
                <a:gd name="connsiteX15" fmla="*/ 1162050 w 2157413"/>
                <a:gd name="connsiteY15" fmla="*/ 307426 h 412201"/>
                <a:gd name="connsiteX16" fmla="*/ 1238250 w 2157413"/>
                <a:gd name="connsiteY16" fmla="*/ 326476 h 412201"/>
                <a:gd name="connsiteX17" fmla="*/ 1362075 w 2157413"/>
                <a:gd name="connsiteY17" fmla="*/ 316951 h 412201"/>
                <a:gd name="connsiteX18" fmla="*/ 1381125 w 2157413"/>
                <a:gd name="connsiteY18" fmla="*/ 259801 h 412201"/>
                <a:gd name="connsiteX19" fmla="*/ 1428750 w 2157413"/>
                <a:gd name="connsiteY19" fmla="*/ 231226 h 412201"/>
                <a:gd name="connsiteX20" fmla="*/ 1562100 w 2157413"/>
                <a:gd name="connsiteY20" fmla="*/ 202651 h 412201"/>
                <a:gd name="connsiteX21" fmla="*/ 1781175 w 2157413"/>
                <a:gd name="connsiteY21" fmla="*/ 240751 h 412201"/>
                <a:gd name="connsiteX22" fmla="*/ 1857375 w 2157413"/>
                <a:gd name="connsiteY22" fmla="*/ 307426 h 412201"/>
                <a:gd name="connsiteX23" fmla="*/ 1971675 w 2157413"/>
                <a:gd name="connsiteY23" fmla="*/ 269326 h 412201"/>
                <a:gd name="connsiteX24" fmla="*/ 2076450 w 2157413"/>
                <a:gd name="connsiteY24" fmla="*/ 412201 h 412201"/>
                <a:gd name="connsiteX25" fmla="*/ 2157413 w 2157413"/>
                <a:gd name="connsiteY25" fmla="*/ 169314 h 412201"/>
                <a:gd name="connsiteX0" fmla="*/ 0 w 2157413"/>
                <a:gd name="connsiteY0" fmla="*/ 221701 h 327104"/>
                <a:gd name="connsiteX1" fmla="*/ 85724 w 2157413"/>
                <a:gd name="connsiteY1" fmla="*/ 200270 h 327104"/>
                <a:gd name="connsiteX2" fmla="*/ 216694 w 2157413"/>
                <a:gd name="connsiteY2" fmla="*/ 119307 h 327104"/>
                <a:gd name="connsiteX3" fmla="*/ 245268 w 2157413"/>
                <a:gd name="connsiteY3" fmla="*/ 216938 h 327104"/>
                <a:gd name="connsiteX4" fmla="*/ 409575 w 2157413"/>
                <a:gd name="connsiteY4" fmla="*/ 88351 h 327104"/>
                <a:gd name="connsiteX5" fmla="*/ 464344 w 2157413"/>
                <a:gd name="connsiteY5" fmla="*/ 266945 h 327104"/>
                <a:gd name="connsiteX6" fmla="*/ 571500 w 2157413"/>
                <a:gd name="connsiteY6" fmla="*/ 278851 h 327104"/>
                <a:gd name="connsiteX7" fmla="*/ 590550 w 2157413"/>
                <a:gd name="connsiteY7" fmla="*/ 240751 h 327104"/>
                <a:gd name="connsiteX8" fmla="*/ 619125 w 2157413"/>
                <a:gd name="connsiteY8" fmla="*/ 202651 h 327104"/>
                <a:gd name="connsiteX9" fmla="*/ 559594 w 2157413"/>
                <a:gd name="connsiteY9" fmla="*/ 245 h 327104"/>
                <a:gd name="connsiteX10" fmla="*/ 657225 w 2157413"/>
                <a:gd name="connsiteY10" fmla="*/ 164551 h 327104"/>
                <a:gd name="connsiteX11" fmla="*/ 723900 w 2157413"/>
                <a:gd name="connsiteY11" fmla="*/ 135976 h 327104"/>
                <a:gd name="connsiteX12" fmla="*/ 885825 w 2157413"/>
                <a:gd name="connsiteY12" fmla="*/ 145501 h 327104"/>
                <a:gd name="connsiteX13" fmla="*/ 952500 w 2157413"/>
                <a:gd name="connsiteY13" fmla="*/ 193126 h 327104"/>
                <a:gd name="connsiteX14" fmla="*/ 1076325 w 2157413"/>
                <a:gd name="connsiteY14" fmla="*/ 259801 h 327104"/>
                <a:gd name="connsiteX15" fmla="*/ 1162050 w 2157413"/>
                <a:gd name="connsiteY15" fmla="*/ 307426 h 327104"/>
                <a:gd name="connsiteX16" fmla="*/ 1238250 w 2157413"/>
                <a:gd name="connsiteY16" fmla="*/ 326476 h 327104"/>
                <a:gd name="connsiteX17" fmla="*/ 1362075 w 2157413"/>
                <a:gd name="connsiteY17" fmla="*/ 316951 h 327104"/>
                <a:gd name="connsiteX18" fmla="*/ 1381125 w 2157413"/>
                <a:gd name="connsiteY18" fmla="*/ 259801 h 327104"/>
                <a:gd name="connsiteX19" fmla="*/ 1428750 w 2157413"/>
                <a:gd name="connsiteY19" fmla="*/ 231226 h 327104"/>
                <a:gd name="connsiteX20" fmla="*/ 1562100 w 2157413"/>
                <a:gd name="connsiteY20" fmla="*/ 202651 h 327104"/>
                <a:gd name="connsiteX21" fmla="*/ 1781175 w 2157413"/>
                <a:gd name="connsiteY21" fmla="*/ 240751 h 327104"/>
                <a:gd name="connsiteX22" fmla="*/ 1857375 w 2157413"/>
                <a:gd name="connsiteY22" fmla="*/ 307426 h 327104"/>
                <a:gd name="connsiteX23" fmla="*/ 1971675 w 2157413"/>
                <a:gd name="connsiteY23" fmla="*/ 269326 h 327104"/>
                <a:gd name="connsiteX24" fmla="*/ 2059782 w 2157413"/>
                <a:gd name="connsiteY24" fmla="*/ 324095 h 327104"/>
                <a:gd name="connsiteX25" fmla="*/ 2157413 w 2157413"/>
                <a:gd name="connsiteY25" fmla="*/ 169314 h 327104"/>
                <a:gd name="connsiteX0" fmla="*/ 0 w 2157413"/>
                <a:gd name="connsiteY0" fmla="*/ 221701 h 327104"/>
                <a:gd name="connsiteX1" fmla="*/ 85724 w 2157413"/>
                <a:gd name="connsiteY1" fmla="*/ 200270 h 327104"/>
                <a:gd name="connsiteX2" fmla="*/ 216694 w 2157413"/>
                <a:gd name="connsiteY2" fmla="*/ 119307 h 327104"/>
                <a:gd name="connsiteX3" fmla="*/ 245268 w 2157413"/>
                <a:gd name="connsiteY3" fmla="*/ 216938 h 327104"/>
                <a:gd name="connsiteX4" fmla="*/ 409575 w 2157413"/>
                <a:gd name="connsiteY4" fmla="*/ 88351 h 327104"/>
                <a:gd name="connsiteX5" fmla="*/ 464344 w 2157413"/>
                <a:gd name="connsiteY5" fmla="*/ 266945 h 327104"/>
                <a:gd name="connsiteX6" fmla="*/ 571500 w 2157413"/>
                <a:gd name="connsiteY6" fmla="*/ 278851 h 327104"/>
                <a:gd name="connsiteX7" fmla="*/ 590550 w 2157413"/>
                <a:gd name="connsiteY7" fmla="*/ 240751 h 327104"/>
                <a:gd name="connsiteX8" fmla="*/ 619125 w 2157413"/>
                <a:gd name="connsiteY8" fmla="*/ 202651 h 327104"/>
                <a:gd name="connsiteX9" fmla="*/ 559594 w 2157413"/>
                <a:gd name="connsiteY9" fmla="*/ 245 h 327104"/>
                <a:gd name="connsiteX10" fmla="*/ 657225 w 2157413"/>
                <a:gd name="connsiteY10" fmla="*/ 164551 h 327104"/>
                <a:gd name="connsiteX11" fmla="*/ 723900 w 2157413"/>
                <a:gd name="connsiteY11" fmla="*/ 135976 h 327104"/>
                <a:gd name="connsiteX12" fmla="*/ 885825 w 2157413"/>
                <a:gd name="connsiteY12" fmla="*/ 145501 h 327104"/>
                <a:gd name="connsiteX13" fmla="*/ 952500 w 2157413"/>
                <a:gd name="connsiteY13" fmla="*/ 193126 h 327104"/>
                <a:gd name="connsiteX14" fmla="*/ 1076325 w 2157413"/>
                <a:gd name="connsiteY14" fmla="*/ 259801 h 327104"/>
                <a:gd name="connsiteX15" fmla="*/ 1162050 w 2157413"/>
                <a:gd name="connsiteY15" fmla="*/ 307426 h 327104"/>
                <a:gd name="connsiteX16" fmla="*/ 1238250 w 2157413"/>
                <a:gd name="connsiteY16" fmla="*/ 326476 h 327104"/>
                <a:gd name="connsiteX17" fmla="*/ 1362075 w 2157413"/>
                <a:gd name="connsiteY17" fmla="*/ 316951 h 327104"/>
                <a:gd name="connsiteX18" fmla="*/ 1381125 w 2157413"/>
                <a:gd name="connsiteY18" fmla="*/ 259801 h 327104"/>
                <a:gd name="connsiteX19" fmla="*/ 1428750 w 2157413"/>
                <a:gd name="connsiteY19" fmla="*/ 231226 h 327104"/>
                <a:gd name="connsiteX20" fmla="*/ 1621631 w 2157413"/>
                <a:gd name="connsiteY20" fmla="*/ 85969 h 327104"/>
                <a:gd name="connsiteX21" fmla="*/ 1781175 w 2157413"/>
                <a:gd name="connsiteY21" fmla="*/ 240751 h 327104"/>
                <a:gd name="connsiteX22" fmla="*/ 1857375 w 2157413"/>
                <a:gd name="connsiteY22" fmla="*/ 307426 h 327104"/>
                <a:gd name="connsiteX23" fmla="*/ 1971675 w 2157413"/>
                <a:gd name="connsiteY23" fmla="*/ 269326 h 327104"/>
                <a:gd name="connsiteX24" fmla="*/ 2059782 w 2157413"/>
                <a:gd name="connsiteY24" fmla="*/ 324095 h 327104"/>
                <a:gd name="connsiteX25" fmla="*/ 2157413 w 2157413"/>
                <a:gd name="connsiteY25" fmla="*/ 169314 h 327104"/>
                <a:gd name="connsiteX0" fmla="*/ 0 w 2157413"/>
                <a:gd name="connsiteY0" fmla="*/ 221701 h 326476"/>
                <a:gd name="connsiteX1" fmla="*/ 85724 w 2157413"/>
                <a:gd name="connsiteY1" fmla="*/ 200270 h 326476"/>
                <a:gd name="connsiteX2" fmla="*/ 216694 w 2157413"/>
                <a:gd name="connsiteY2" fmla="*/ 119307 h 326476"/>
                <a:gd name="connsiteX3" fmla="*/ 245268 w 2157413"/>
                <a:gd name="connsiteY3" fmla="*/ 216938 h 326476"/>
                <a:gd name="connsiteX4" fmla="*/ 409575 w 2157413"/>
                <a:gd name="connsiteY4" fmla="*/ 88351 h 326476"/>
                <a:gd name="connsiteX5" fmla="*/ 464344 w 2157413"/>
                <a:gd name="connsiteY5" fmla="*/ 266945 h 326476"/>
                <a:gd name="connsiteX6" fmla="*/ 571500 w 2157413"/>
                <a:gd name="connsiteY6" fmla="*/ 278851 h 326476"/>
                <a:gd name="connsiteX7" fmla="*/ 590550 w 2157413"/>
                <a:gd name="connsiteY7" fmla="*/ 240751 h 326476"/>
                <a:gd name="connsiteX8" fmla="*/ 619125 w 2157413"/>
                <a:gd name="connsiteY8" fmla="*/ 202651 h 326476"/>
                <a:gd name="connsiteX9" fmla="*/ 559594 w 2157413"/>
                <a:gd name="connsiteY9" fmla="*/ 245 h 326476"/>
                <a:gd name="connsiteX10" fmla="*/ 657225 w 2157413"/>
                <a:gd name="connsiteY10" fmla="*/ 164551 h 326476"/>
                <a:gd name="connsiteX11" fmla="*/ 723900 w 2157413"/>
                <a:gd name="connsiteY11" fmla="*/ 135976 h 326476"/>
                <a:gd name="connsiteX12" fmla="*/ 885825 w 2157413"/>
                <a:gd name="connsiteY12" fmla="*/ 145501 h 326476"/>
                <a:gd name="connsiteX13" fmla="*/ 952500 w 2157413"/>
                <a:gd name="connsiteY13" fmla="*/ 193126 h 326476"/>
                <a:gd name="connsiteX14" fmla="*/ 1076325 w 2157413"/>
                <a:gd name="connsiteY14" fmla="*/ 259801 h 326476"/>
                <a:gd name="connsiteX15" fmla="*/ 1162050 w 2157413"/>
                <a:gd name="connsiteY15" fmla="*/ 307426 h 326476"/>
                <a:gd name="connsiteX16" fmla="*/ 1238250 w 2157413"/>
                <a:gd name="connsiteY16" fmla="*/ 326476 h 326476"/>
                <a:gd name="connsiteX17" fmla="*/ 1302544 w 2157413"/>
                <a:gd name="connsiteY17" fmla="*/ 209794 h 326476"/>
                <a:gd name="connsiteX18" fmla="*/ 1381125 w 2157413"/>
                <a:gd name="connsiteY18" fmla="*/ 259801 h 326476"/>
                <a:gd name="connsiteX19" fmla="*/ 1428750 w 2157413"/>
                <a:gd name="connsiteY19" fmla="*/ 231226 h 326476"/>
                <a:gd name="connsiteX20" fmla="*/ 1621631 w 2157413"/>
                <a:gd name="connsiteY20" fmla="*/ 85969 h 326476"/>
                <a:gd name="connsiteX21" fmla="*/ 1781175 w 2157413"/>
                <a:gd name="connsiteY21" fmla="*/ 240751 h 326476"/>
                <a:gd name="connsiteX22" fmla="*/ 1857375 w 2157413"/>
                <a:gd name="connsiteY22" fmla="*/ 307426 h 326476"/>
                <a:gd name="connsiteX23" fmla="*/ 1971675 w 2157413"/>
                <a:gd name="connsiteY23" fmla="*/ 269326 h 326476"/>
                <a:gd name="connsiteX24" fmla="*/ 2059782 w 2157413"/>
                <a:gd name="connsiteY24" fmla="*/ 324095 h 326476"/>
                <a:gd name="connsiteX25" fmla="*/ 2157413 w 2157413"/>
                <a:gd name="connsiteY25" fmla="*/ 169314 h 326476"/>
                <a:gd name="connsiteX0" fmla="*/ 0 w 2157413"/>
                <a:gd name="connsiteY0" fmla="*/ 221701 h 326476"/>
                <a:gd name="connsiteX1" fmla="*/ 85724 w 2157413"/>
                <a:gd name="connsiteY1" fmla="*/ 200270 h 326476"/>
                <a:gd name="connsiteX2" fmla="*/ 216694 w 2157413"/>
                <a:gd name="connsiteY2" fmla="*/ 119307 h 326476"/>
                <a:gd name="connsiteX3" fmla="*/ 245268 w 2157413"/>
                <a:gd name="connsiteY3" fmla="*/ 216938 h 326476"/>
                <a:gd name="connsiteX4" fmla="*/ 409575 w 2157413"/>
                <a:gd name="connsiteY4" fmla="*/ 88351 h 326476"/>
                <a:gd name="connsiteX5" fmla="*/ 464344 w 2157413"/>
                <a:gd name="connsiteY5" fmla="*/ 266945 h 326476"/>
                <a:gd name="connsiteX6" fmla="*/ 571500 w 2157413"/>
                <a:gd name="connsiteY6" fmla="*/ 278851 h 326476"/>
                <a:gd name="connsiteX7" fmla="*/ 590550 w 2157413"/>
                <a:gd name="connsiteY7" fmla="*/ 240751 h 326476"/>
                <a:gd name="connsiteX8" fmla="*/ 619125 w 2157413"/>
                <a:gd name="connsiteY8" fmla="*/ 202651 h 326476"/>
                <a:gd name="connsiteX9" fmla="*/ 559594 w 2157413"/>
                <a:gd name="connsiteY9" fmla="*/ 245 h 326476"/>
                <a:gd name="connsiteX10" fmla="*/ 657225 w 2157413"/>
                <a:gd name="connsiteY10" fmla="*/ 164551 h 326476"/>
                <a:gd name="connsiteX11" fmla="*/ 723900 w 2157413"/>
                <a:gd name="connsiteY11" fmla="*/ 135976 h 326476"/>
                <a:gd name="connsiteX12" fmla="*/ 885825 w 2157413"/>
                <a:gd name="connsiteY12" fmla="*/ 145501 h 326476"/>
                <a:gd name="connsiteX13" fmla="*/ 952500 w 2157413"/>
                <a:gd name="connsiteY13" fmla="*/ 193126 h 326476"/>
                <a:gd name="connsiteX14" fmla="*/ 1076325 w 2157413"/>
                <a:gd name="connsiteY14" fmla="*/ 259801 h 326476"/>
                <a:gd name="connsiteX15" fmla="*/ 1162050 w 2157413"/>
                <a:gd name="connsiteY15" fmla="*/ 307426 h 326476"/>
                <a:gd name="connsiteX16" fmla="*/ 1238250 w 2157413"/>
                <a:gd name="connsiteY16" fmla="*/ 326476 h 326476"/>
                <a:gd name="connsiteX17" fmla="*/ 1302544 w 2157413"/>
                <a:gd name="connsiteY17" fmla="*/ 209794 h 326476"/>
                <a:gd name="connsiteX18" fmla="*/ 1350169 w 2157413"/>
                <a:gd name="connsiteY18" fmla="*/ 295520 h 326476"/>
                <a:gd name="connsiteX19" fmla="*/ 1428750 w 2157413"/>
                <a:gd name="connsiteY19" fmla="*/ 231226 h 326476"/>
                <a:gd name="connsiteX20" fmla="*/ 1621631 w 2157413"/>
                <a:gd name="connsiteY20" fmla="*/ 85969 h 326476"/>
                <a:gd name="connsiteX21" fmla="*/ 1781175 w 2157413"/>
                <a:gd name="connsiteY21" fmla="*/ 240751 h 326476"/>
                <a:gd name="connsiteX22" fmla="*/ 1857375 w 2157413"/>
                <a:gd name="connsiteY22" fmla="*/ 307426 h 326476"/>
                <a:gd name="connsiteX23" fmla="*/ 1971675 w 2157413"/>
                <a:gd name="connsiteY23" fmla="*/ 269326 h 326476"/>
                <a:gd name="connsiteX24" fmla="*/ 2059782 w 2157413"/>
                <a:gd name="connsiteY24" fmla="*/ 324095 h 326476"/>
                <a:gd name="connsiteX25" fmla="*/ 2157413 w 2157413"/>
                <a:gd name="connsiteY25" fmla="*/ 169314 h 326476"/>
                <a:gd name="connsiteX0" fmla="*/ 0 w 2157413"/>
                <a:gd name="connsiteY0" fmla="*/ 221701 h 326476"/>
                <a:gd name="connsiteX1" fmla="*/ 85724 w 2157413"/>
                <a:gd name="connsiteY1" fmla="*/ 200270 h 326476"/>
                <a:gd name="connsiteX2" fmla="*/ 216694 w 2157413"/>
                <a:gd name="connsiteY2" fmla="*/ 119307 h 326476"/>
                <a:gd name="connsiteX3" fmla="*/ 245268 w 2157413"/>
                <a:gd name="connsiteY3" fmla="*/ 216938 h 326476"/>
                <a:gd name="connsiteX4" fmla="*/ 409575 w 2157413"/>
                <a:gd name="connsiteY4" fmla="*/ 88351 h 326476"/>
                <a:gd name="connsiteX5" fmla="*/ 464344 w 2157413"/>
                <a:gd name="connsiteY5" fmla="*/ 266945 h 326476"/>
                <a:gd name="connsiteX6" fmla="*/ 571500 w 2157413"/>
                <a:gd name="connsiteY6" fmla="*/ 278851 h 326476"/>
                <a:gd name="connsiteX7" fmla="*/ 590550 w 2157413"/>
                <a:gd name="connsiteY7" fmla="*/ 240751 h 326476"/>
                <a:gd name="connsiteX8" fmla="*/ 619125 w 2157413"/>
                <a:gd name="connsiteY8" fmla="*/ 202651 h 326476"/>
                <a:gd name="connsiteX9" fmla="*/ 559594 w 2157413"/>
                <a:gd name="connsiteY9" fmla="*/ 245 h 326476"/>
                <a:gd name="connsiteX10" fmla="*/ 657225 w 2157413"/>
                <a:gd name="connsiteY10" fmla="*/ 164551 h 326476"/>
                <a:gd name="connsiteX11" fmla="*/ 723900 w 2157413"/>
                <a:gd name="connsiteY11" fmla="*/ 135976 h 326476"/>
                <a:gd name="connsiteX12" fmla="*/ 885825 w 2157413"/>
                <a:gd name="connsiteY12" fmla="*/ 145501 h 326476"/>
                <a:gd name="connsiteX13" fmla="*/ 952500 w 2157413"/>
                <a:gd name="connsiteY13" fmla="*/ 193126 h 326476"/>
                <a:gd name="connsiteX14" fmla="*/ 1076325 w 2157413"/>
                <a:gd name="connsiteY14" fmla="*/ 259801 h 326476"/>
                <a:gd name="connsiteX15" fmla="*/ 1178719 w 2157413"/>
                <a:gd name="connsiteY15" fmla="*/ 197888 h 326476"/>
                <a:gd name="connsiteX16" fmla="*/ 1238250 w 2157413"/>
                <a:gd name="connsiteY16" fmla="*/ 326476 h 326476"/>
                <a:gd name="connsiteX17" fmla="*/ 1302544 w 2157413"/>
                <a:gd name="connsiteY17" fmla="*/ 209794 h 326476"/>
                <a:gd name="connsiteX18" fmla="*/ 1350169 w 2157413"/>
                <a:gd name="connsiteY18" fmla="*/ 295520 h 326476"/>
                <a:gd name="connsiteX19" fmla="*/ 1428750 w 2157413"/>
                <a:gd name="connsiteY19" fmla="*/ 231226 h 326476"/>
                <a:gd name="connsiteX20" fmla="*/ 1621631 w 2157413"/>
                <a:gd name="connsiteY20" fmla="*/ 85969 h 326476"/>
                <a:gd name="connsiteX21" fmla="*/ 1781175 w 2157413"/>
                <a:gd name="connsiteY21" fmla="*/ 240751 h 326476"/>
                <a:gd name="connsiteX22" fmla="*/ 1857375 w 2157413"/>
                <a:gd name="connsiteY22" fmla="*/ 307426 h 326476"/>
                <a:gd name="connsiteX23" fmla="*/ 1971675 w 2157413"/>
                <a:gd name="connsiteY23" fmla="*/ 269326 h 326476"/>
                <a:gd name="connsiteX24" fmla="*/ 2059782 w 2157413"/>
                <a:gd name="connsiteY24" fmla="*/ 324095 h 326476"/>
                <a:gd name="connsiteX25" fmla="*/ 2157413 w 2157413"/>
                <a:gd name="connsiteY25" fmla="*/ 169314 h 326476"/>
                <a:gd name="connsiteX0" fmla="*/ 0 w 2157413"/>
                <a:gd name="connsiteY0" fmla="*/ 221701 h 326476"/>
                <a:gd name="connsiteX1" fmla="*/ 85724 w 2157413"/>
                <a:gd name="connsiteY1" fmla="*/ 200270 h 326476"/>
                <a:gd name="connsiteX2" fmla="*/ 216694 w 2157413"/>
                <a:gd name="connsiteY2" fmla="*/ 119307 h 326476"/>
                <a:gd name="connsiteX3" fmla="*/ 245268 w 2157413"/>
                <a:gd name="connsiteY3" fmla="*/ 216938 h 326476"/>
                <a:gd name="connsiteX4" fmla="*/ 409575 w 2157413"/>
                <a:gd name="connsiteY4" fmla="*/ 88351 h 326476"/>
                <a:gd name="connsiteX5" fmla="*/ 464344 w 2157413"/>
                <a:gd name="connsiteY5" fmla="*/ 266945 h 326476"/>
                <a:gd name="connsiteX6" fmla="*/ 571500 w 2157413"/>
                <a:gd name="connsiteY6" fmla="*/ 278851 h 326476"/>
                <a:gd name="connsiteX7" fmla="*/ 590550 w 2157413"/>
                <a:gd name="connsiteY7" fmla="*/ 240751 h 326476"/>
                <a:gd name="connsiteX8" fmla="*/ 619125 w 2157413"/>
                <a:gd name="connsiteY8" fmla="*/ 202651 h 326476"/>
                <a:gd name="connsiteX9" fmla="*/ 559594 w 2157413"/>
                <a:gd name="connsiteY9" fmla="*/ 245 h 326476"/>
                <a:gd name="connsiteX10" fmla="*/ 657225 w 2157413"/>
                <a:gd name="connsiteY10" fmla="*/ 164551 h 326476"/>
                <a:gd name="connsiteX11" fmla="*/ 723900 w 2157413"/>
                <a:gd name="connsiteY11" fmla="*/ 135976 h 326476"/>
                <a:gd name="connsiteX12" fmla="*/ 885825 w 2157413"/>
                <a:gd name="connsiteY12" fmla="*/ 145501 h 326476"/>
                <a:gd name="connsiteX13" fmla="*/ 940594 w 2157413"/>
                <a:gd name="connsiteY13" fmla="*/ 307426 h 326476"/>
                <a:gd name="connsiteX14" fmla="*/ 1076325 w 2157413"/>
                <a:gd name="connsiteY14" fmla="*/ 259801 h 326476"/>
                <a:gd name="connsiteX15" fmla="*/ 1178719 w 2157413"/>
                <a:gd name="connsiteY15" fmla="*/ 197888 h 326476"/>
                <a:gd name="connsiteX16" fmla="*/ 1238250 w 2157413"/>
                <a:gd name="connsiteY16" fmla="*/ 326476 h 326476"/>
                <a:gd name="connsiteX17" fmla="*/ 1302544 w 2157413"/>
                <a:gd name="connsiteY17" fmla="*/ 209794 h 326476"/>
                <a:gd name="connsiteX18" fmla="*/ 1350169 w 2157413"/>
                <a:gd name="connsiteY18" fmla="*/ 295520 h 326476"/>
                <a:gd name="connsiteX19" fmla="*/ 1428750 w 2157413"/>
                <a:gd name="connsiteY19" fmla="*/ 231226 h 326476"/>
                <a:gd name="connsiteX20" fmla="*/ 1621631 w 2157413"/>
                <a:gd name="connsiteY20" fmla="*/ 85969 h 326476"/>
                <a:gd name="connsiteX21" fmla="*/ 1781175 w 2157413"/>
                <a:gd name="connsiteY21" fmla="*/ 240751 h 326476"/>
                <a:gd name="connsiteX22" fmla="*/ 1857375 w 2157413"/>
                <a:gd name="connsiteY22" fmla="*/ 307426 h 326476"/>
                <a:gd name="connsiteX23" fmla="*/ 1971675 w 2157413"/>
                <a:gd name="connsiteY23" fmla="*/ 269326 h 326476"/>
                <a:gd name="connsiteX24" fmla="*/ 2059782 w 2157413"/>
                <a:gd name="connsiteY24" fmla="*/ 324095 h 326476"/>
                <a:gd name="connsiteX25" fmla="*/ 2157413 w 2157413"/>
                <a:gd name="connsiteY25" fmla="*/ 169314 h 326476"/>
                <a:gd name="connsiteX0" fmla="*/ 0 w 2157413"/>
                <a:gd name="connsiteY0" fmla="*/ 221739 h 326514"/>
                <a:gd name="connsiteX1" fmla="*/ 85724 w 2157413"/>
                <a:gd name="connsiteY1" fmla="*/ 200308 h 326514"/>
                <a:gd name="connsiteX2" fmla="*/ 216694 w 2157413"/>
                <a:gd name="connsiteY2" fmla="*/ 119345 h 326514"/>
                <a:gd name="connsiteX3" fmla="*/ 245268 w 2157413"/>
                <a:gd name="connsiteY3" fmla="*/ 216976 h 326514"/>
                <a:gd name="connsiteX4" fmla="*/ 409575 w 2157413"/>
                <a:gd name="connsiteY4" fmla="*/ 88389 h 326514"/>
                <a:gd name="connsiteX5" fmla="*/ 464344 w 2157413"/>
                <a:gd name="connsiteY5" fmla="*/ 266983 h 326514"/>
                <a:gd name="connsiteX6" fmla="*/ 571500 w 2157413"/>
                <a:gd name="connsiteY6" fmla="*/ 278889 h 326514"/>
                <a:gd name="connsiteX7" fmla="*/ 590550 w 2157413"/>
                <a:gd name="connsiteY7" fmla="*/ 240789 h 326514"/>
                <a:gd name="connsiteX8" fmla="*/ 619125 w 2157413"/>
                <a:gd name="connsiteY8" fmla="*/ 202689 h 326514"/>
                <a:gd name="connsiteX9" fmla="*/ 559594 w 2157413"/>
                <a:gd name="connsiteY9" fmla="*/ 283 h 326514"/>
                <a:gd name="connsiteX10" fmla="*/ 657225 w 2157413"/>
                <a:gd name="connsiteY10" fmla="*/ 164589 h 326514"/>
                <a:gd name="connsiteX11" fmla="*/ 788193 w 2157413"/>
                <a:gd name="connsiteY11" fmla="*/ 259839 h 326514"/>
                <a:gd name="connsiteX12" fmla="*/ 885825 w 2157413"/>
                <a:gd name="connsiteY12" fmla="*/ 145539 h 326514"/>
                <a:gd name="connsiteX13" fmla="*/ 940594 w 2157413"/>
                <a:gd name="connsiteY13" fmla="*/ 307464 h 326514"/>
                <a:gd name="connsiteX14" fmla="*/ 1076325 w 2157413"/>
                <a:gd name="connsiteY14" fmla="*/ 259839 h 326514"/>
                <a:gd name="connsiteX15" fmla="*/ 1178719 w 2157413"/>
                <a:gd name="connsiteY15" fmla="*/ 197926 h 326514"/>
                <a:gd name="connsiteX16" fmla="*/ 1238250 w 2157413"/>
                <a:gd name="connsiteY16" fmla="*/ 326514 h 326514"/>
                <a:gd name="connsiteX17" fmla="*/ 1302544 w 2157413"/>
                <a:gd name="connsiteY17" fmla="*/ 209832 h 326514"/>
                <a:gd name="connsiteX18" fmla="*/ 1350169 w 2157413"/>
                <a:gd name="connsiteY18" fmla="*/ 295558 h 326514"/>
                <a:gd name="connsiteX19" fmla="*/ 1428750 w 2157413"/>
                <a:gd name="connsiteY19" fmla="*/ 231264 h 326514"/>
                <a:gd name="connsiteX20" fmla="*/ 1621631 w 2157413"/>
                <a:gd name="connsiteY20" fmla="*/ 86007 h 326514"/>
                <a:gd name="connsiteX21" fmla="*/ 1781175 w 2157413"/>
                <a:gd name="connsiteY21" fmla="*/ 240789 h 326514"/>
                <a:gd name="connsiteX22" fmla="*/ 1857375 w 2157413"/>
                <a:gd name="connsiteY22" fmla="*/ 307464 h 326514"/>
                <a:gd name="connsiteX23" fmla="*/ 1971675 w 2157413"/>
                <a:gd name="connsiteY23" fmla="*/ 269364 h 326514"/>
                <a:gd name="connsiteX24" fmla="*/ 2059782 w 2157413"/>
                <a:gd name="connsiteY24" fmla="*/ 324133 h 326514"/>
                <a:gd name="connsiteX25" fmla="*/ 2157413 w 2157413"/>
                <a:gd name="connsiteY25" fmla="*/ 169352 h 326514"/>
                <a:gd name="connsiteX0" fmla="*/ 0 w 2157413"/>
                <a:gd name="connsiteY0" fmla="*/ 135732 h 240507"/>
                <a:gd name="connsiteX1" fmla="*/ 85724 w 2157413"/>
                <a:gd name="connsiteY1" fmla="*/ 114301 h 240507"/>
                <a:gd name="connsiteX2" fmla="*/ 216694 w 2157413"/>
                <a:gd name="connsiteY2" fmla="*/ 33338 h 240507"/>
                <a:gd name="connsiteX3" fmla="*/ 245268 w 2157413"/>
                <a:gd name="connsiteY3" fmla="*/ 130969 h 240507"/>
                <a:gd name="connsiteX4" fmla="*/ 409575 w 2157413"/>
                <a:gd name="connsiteY4" fmla="*/ 2382 h 240507"/>
                <a:gd name="connsiteX5" fmla="*/ 464344 w 2157413"/>
                <a:gd name="connsiteY5" fmla="*/ 180976 h 240507"/>
                <a:gd name="connsiteX6" fmla="*/ 571500 w 2157413"/>
                <a:gd name="connsiteY6" fmla="*/ 192882 h 240507"/>
                <a:gd name="connsiteX7" fmla="*/ 590550 w 2157413"/>
                <a:gd name="connsiteY7" fmla="*/ 154782 h 240507"/>
                <a:gd name="connsiteX8" fmla="*/ 619125 w 2157413"/>
                <a:gd name="connsiteY8" fmla="*/ 116682 h 240507"/>
                <a:gd name="connsiteX9" fmla="*/ 657225 w 2157413"/>
                <a:gd name="connsiteY9" fmla="*/ 78582 h 240507"/>
                <a:gd name="connsiteX10" fmla="*/ 788193 w 2157413"/>
                <a:gd name="connsiteY10" fmla="*/ 173832 h 240507"/>
                <a:gd name="connsiteX11" fmla="*/ 885825 w 2157413"/>
                <a:gd name="connsiteY11" fmla="*/ 59532 h 240507"/>
                <a:gd name="connsiteX12" fmla="*/ 940594 w 2157413"/>
                <a:gd name="connsiteY12" fmla="*/ 221457 h 240507"/>
                <a:gd name="connsiteX13" fmla="*/ 1076325 w 2157413"/>
                <a:gd name="connsiteY13" fmla="*/ 173832 h 240507"/>
                <a:gd name="connsiteX14" fmla="*/ 1178719 w 2157413"/>
                <a:gd name="connsiteY14" fmla="*/ 111919 h 240507"/>
                <a:gd name="connsiteX15" fmla="*/ 1238250 w 2157413"/>
                <a:gd name="connsiteY15" fmla="*/ 240507 h 240507"/>
                <a:gd name="connsiteX16" fmla="*/ 1302544 w 2157413"/>
                <a:gd name="connsiteY16" fmla="*/ 123825 h 240507"/>
                <a:gd name="connsiteX17" fmla="*/ 1350169 w 2157413"/>
                <a:gd name="connsiteY17" fmla="*/ 209551 h 240507"/>
                <a:gd name="connsiteX18" fmla="*/ 1428750 w 2157413"/>
                <a:gd name="connsiteY18" fmla="*/ 145257 h 240507"/>
                <a:gd name="connsiteX19" fmla="*/ 1621631 w 2157413"/>
                <a:gd name="connsiteY19" fmla="*/ 0 h 240507"/>
                <a:gd name="connsiteX20" fmla="*/ 1781175 w 2157413"/>
                <a:gd name="connsiteY20" fmla="*/ 154782 h 240507"/>
                <a:gd name="connsiteX21" fmla="*/ 1857375 w 2157413"/>
                <a:gd name="connsiteY21" fmla="*/ 221457 h 240507"/>
                <a:gd name="connsiteX22" fmla="*/ 1971675 w 2157413"/>
                <a:gd name="connsiteY22" fmla="*/ 183357 h 240507"/>
                <a:gd name="connsiteX23" fmla="*/ 2059782 w 2157413"/>
                <a:gd name="connsiteY23" fmla="*/ 238126 h 240507"/>
                <a:gd name="connsiteX24" fmla="*/ 2157413 w 2157413"/>
                <a:gd name="connsiteY24" fmla="*/ 83345 h 240507"/>
                <a:gd name="connsiteX0" fmla="*/ 0 w 2157413"/>
                <a:gd name="connsiteY0" fmla="*/ 135732 h 240507"/>
                <a:gd name="connsiteX1" fmla="*/ 85724 w 2157413"/>
                <a:gd name="connsiteY1" fmla="*/ 114301 h 240507"/>
                <a:gd name="connsiteX2" fmla="*/ 216694 w 2157413"/>
                <a:gd name="connsiteY2" fmla="*/ 33338 h 240507"/>
                <a:gd name="connsiteX3" fmla="*/ 245268 w 2157413"/>
                <a:gd name="connsiteY3" fmla="*/ 130969 h 240507"/>
                <a:gd name="connsiteX4" fmla="*/ 409575 w 2157413"/>
                <a:gd name="connsiteY4" fmla="*/ 2382 h 240507"/>
                <a:gd name="connsiteX5" fmla="*/ 464344 w 2157413"/>
                <a:gd name="connsiteY5" fmla="*/ 180976 h 240507"/>
                <a:gd name="connsiteX6" fmla="*/ 571500 w 2157413"/>
                <a:gd name="connsiteY6" fmla="*/ 192882 h 240507"/>
                <a:gd name="connsiteX7" fmla="*/ 590550 w 2157413"/>
                <a:gd name="connsiteY7" fmla="*/ 154782 h 240507"/>
                <a:gd name="connsiteX8" fmla="*/ 657225 w 2157413"/>
                <a:gd name="connsiteY8" fmla="*/ 78582 h 240507"/>
                <a:gd name="connsiteX9" fmla="*/ 788193 w 2157413"/>
                <a:gd name="connsiteY9" fmla="*/ 173832 h 240507"/>
                <a:gd name="connsiteX10" fmla="*/ 885825 w 2157413"/>
                <a:gd name="connsiteY10" fmla="*/ 59532 h 240507"/>
                <a:gd name="connsiteX11" fmla="*/ 940594 w 2157413"/>
                <a:gd name="connsiteY11" fmla="*/ 221457 h 240507"/>
                <a:gd name="connsiteX12" fmla="*/ 1076325 w 2157413"/>
                <a:gd name="connsiteY12" fmla="*/ 173832 h 240507"/>
                <a:gd name="connsiteX13" fmla="*/ 1178719 w 2157413"/>
                <a:gd name="connsiteY13" fmla="*/ 111919 h 240507"/>
                <a:gd name="connsiteX14" fmla="*/ 1238250 w 2157413"/>
                <a:gd name="connsiteY14" fmla="*/ 240507 h 240507"/>
                <a:gd name="connsiteX15" fmla="*/ 1302544 w 2157413"/>
                <a:gd name="connsiteY15" fmla="*/ 123825 h 240507"/>
                <a:gd name="connsiteX16" fmla="*/ 1350169 w 2157413"/>
                <a:gd name="connsiteY16" fmla="*/ 209551 h 240507"/>
                <a:gd name="connsiteX17" fmla="*/ 1428750 w 2157413"/>
                <a:gd name="connsiteY17" fmla="*/ 145257 h 240507"/>
                <a:gd name="connsiteX18" fmla="*/ 1621631 w 2157413"/>
                <a:gd name="connsiteY18" fmla="*/ 0 h 240507"/>
                <a:gd name="connsiteX19" fmla="*/ 1781175 w 2157413"/>
                <a:gd name="connsiteY19" fmla="*/ 154782 h 240507"/>
                <a:gd name="connsiteX20" fmla="*/ 1857375 w 2157413"/>
                <a:gd name="connsiteY20" fmla="*/ 221457 h 240507"/>
                <a:gd name="connsiteX21" fmla="*/ 1971675 w 2157413"/>
                <a:gd name="connsiteY21" fmla="*/ 183357 h 240507"/>
                <a:gd name="connsiteX22" fmla="*/ 2059782 w 2157413"/>
                <a:gd name="connsiteY22" fmla="*/ 238126 h 240507"/>
                <a:gd name="connsiteX23" fmla="*/ 2157413 w 2157413"/>
                <a:gd name="connsiteY23" fmla="*/ 83345 h 240507"/>
                <a:gd name="connsiteX0" fmla="*/ 0 w 2157413"/>
                <a:gd name="connsiteY0" fmla="*/ 135732 h 240507"/>
                <a:gd name="connsiteX1" fmla="*/ 85724 w 2157413"/>
                <a:gd name="connsiteY1" fmla="*/ 114301 h 240507"/>
                <a:gd name="connsiteX2" fmla="*/ 216694 w 2157413"/>
                <a:gd name="connsiteY2" fmla="*/ 33338 h 240507"/>
                <a:gd name="connsiteX3" fmla="*/ 245268 w 2157413"/>
                <a:gd name="connsiteY3" fmla="*/ 130969 h 240507"/>
                <a:gd name="connsiteX4" fmla="*/ 409575 w 2157413"/>
                <a:gd name="connsiteY4" fmla="*/ 2382 h 240507"/>
                <a:gd name="connsiteX5" fmla="*/ 464344 w 2157413"/>
                <a:gd name="connsiteY5" fmla="*/ 180976 h 240507"/>
                <a:gd name="connsiteX6" fmla="*/ 571500 w 2157413"/>
                <a:gd name="connsiteY6" fmla="*/ 192882 h 240507"/>
                <a:gd name="connsiteX7" fmla="*/ 657225 w 2157413"/>
                <a:gd name="connsiteY7" fmla="*/ 78582 h 240507"/>
                <a:gd name="connsiteX8" fmla="*/ 788193 w 2157413"/>
                <a:gd name="connsiteY8" fmla="*/ 173832 h 240507"/>
                <a:gd name="connsiteX9" fmla="*/ 885825 w 2157413"/>
                <a:gd name="connsiteY9" fmla="*/ 59532 h 240507"/>
                <a:gd name="connsiteX10" fmla="*/ 940594 w 2157413"/>
                <a:gd name="connsiteY10" fmla="*/ 221457 h 240507"/>
                <a:gd name="connsiteX11" fmla="*/ 1076325 w 2157413"/>
                <a:gd name="connsiteY11" fmla="*/ 173832 h 240507"/>
                <a:gd name="connsiteX12" fmla="*/ 1178719 w 2157413"/>
                <a:gd name="connsiteY12" fmla="*/ 111919 h 240507"/>
                <a:gd name="connsiteX13" fmla="*/ 1238250 w 2157413"/>
                <a:gd name="connsiteY13" fmla="*/ 240507 h 240507"/>
                <a:gd name="connsiteX14" fmla="*/ 1302544 w 2157413"/>
                <a:gd name="connsiteY14" fmla="*/ 123825 h 240507"/>
                <a:gd name="connsiteX15" fmla="*/ 1350169 w 2157413"/>
                <a:gd name="connsiteY15" fmla="*/ 209551 h 240507"/>
                <a:gd name="connsiteX16" fmla="*/ 1428750 w 2157413"/>
                <a:gd name="connsiteY16" fmla="*/ 145257 h 240507"/>
                <a:gd name="connsiteX17" fmla="*/ 1621631 w 2157413"/>
                <a:gd name="connsiteY17" fmla="*/ 0 h 240507"/>
                <a:gd name="connsiteX18" fmla="*/ 1781175 w 2157413"/>
                <a:gd name="connsiteY18" fmla="*/ 154782 h 240507"/>
                <a:gd name="connsiteX19" fmla="*/ 1857375 w 2157413"/>
                <a:gd name="connsiteY19" fmla="*/ 221457 h 240507"/>
                <a:gd name="connsiteX20" fmla="*/ 1971675 w 2157413"/>
                <a:gd name="connsiteY20" fmla="*/ 183357 h 240507"/>
                <a:gd name="connsiteX21" fmla="*/ 2059782 w 2157413"/>
                <a:gd name="connsiteY21" fmla="*/ 238126 h 240507"/>
                <a:gd name="connsiteX22" fmla="*/ 2157413 w 2157413"/>
                <a:gd name="connsiteY22" fmla="*/ 83345 h 240507"/>
                <a:gd name="connsiteX0" fmla="*/ 0 w 2157413"/>
                <a:gd name="connsiteY0" fmla="*/ 135732 h 240507"/>
                <a:gd name="connsiteX1" fmla="*/ 85724 w 2157413"/>
                <a:gd name="connsiteY1" fmla="*/ 114301 h 240507"/>
                <a:gd name="connsiteX2" fmla="*/ 216694 w 2157413"/>
                <a:gd name="connsiteY2" fmla="*/ 33338 h 240507"/>
                <a:gd name="connsiteX3" fmla="*/ 245268 w 2157413"/>
                <a:gd name="connsiteY3" fmla="*/ 130969 h 240507"/>
                <a:gd name="connsiteX4" fmla="*/ 409575 w 2157413"/>
                <a:gd name="connsiteY4" fmla="*/ 2382 h 240507"/>
                <a:gd name="connsiteX5" fmla="*/ 464344 w 2157413"/>
                <a:gd name="connsiteY5" fmla="*/ 180976 h 240507"/>
                <a:gd name="connsiteX6" fmla="*/ 571500 w 2157413"/>
                <a:gd name="connsiteY6" fmla="*/ 192882 h 240507"/>
                <a:gd name="connsiteX7" fmla="*/ 723900 w 2157413"/>
                <a:gd name="connsiteY7" fmla="*/ 45244 h 240507"/>
                <a:gd name="connsiteX8" fmla="*/ 788193 w 2157413"/>
                <a:gd name="connsiteY8" fmla="*/ 173832 h 240507"/>
                <a:gd name="connsiteX9" fmla="*/ 885825 w 2157413"/>
                <a:gd name="connsiteY9" fmla="*/ 59532 h 240507"/>
                <a:gd name="connsiteX10" fmla="*/ 940594 w 2157413"/>
                <a:gd name="connsiteY10" fmla="*/ 221457 h 240507"/>
                <a:gd name="connsiteX11" fmla="*/ 1076325 w 2157413"/>
                <a:gd name="connsiteY11" fmla="*/ 173832 h 240507"/>
                <a:gd name="connsiteX12" fmla="*/ 1178719 w 2157413"/>
                <a:gd name="connsiteY12" fmla="*/ 111919 h 240507"/>
                <a:gd name="connsiteX13" fmla="*/ 1238250 w 2157413"/>
                <a:gd name="connsiteY13" fmla="*/ 240507 h 240507"/>
                <a:gd name="connsiteX14" fmla="*/ 1302544 w 2157413"/>
                <a:gd name="connsiteY14" fmla="*/ 123825 h 240507"/>
                <a:gd name="connsiteX15" fmla="*/ 1350169 w 2157413"/>
                <a:gd name="connsiteY15" fmla="*/ 209551 h 240507"/>
                <a:gd name="connsiteX16" fmla="*/ 1428750 w 2157413"/>
                <a:gd name="connsiteY16" fmla="*/ 145257 h 240507"/>
                <a:gd name="connsiteX17" fmla="*/ 1621631 w 2157413"/>
                <a:gd name="connsiteY17" fmla="*/ 0 h 240507"/>
                <a:gd name="connsiteX18" fmla="*/ 1781175 w 2157413"/>
                <a:gd name="connsiteY18" fmla="*/ 154782 h 240507"/>
                <a:gd name="connsiteX19" fmla="*/ 1857375 w 2157413"/>
                <a:gd name="connsiteY19" fmla="*/ 221457 h 240507"/>
                <a:gd name="connsiteX20" fmla="*/ 1971675 w 2157413"/>
                <a:gd name="connsiteY20" fmla="*/ 183357 h 240507"/>
                <a:gd name="connsiteX21" fmla="*/ 2059782 w 2157413"/>
                <a:gd name="connsiteY21" fmla="*/ 238126 h 240507"/>
                <a:gd name="connsiteX22" fmla="*/ 2157413 w 2157413"/>
                <a:gd name="connsiteY22" fmla="*/ 83345 h 240507"/>
                <a:gd name="connsiteX0" fmla="*/ 0 w 2157413"/>
                <a:gd name="connsiteY0" fmla="*/ 135732 h 240507"/>
                <a:gd name="connsiteX1" fmla="*/ 216694 w 2157413"/>
                <a:gd name="connsiteY1" fmla="*/ 33338 h 240507"/>
                <a:gd name="connsiteX2" fmla="*/ 245268 w 2157413"/>
                <a:gd name="connsiteY2" fmla="*/ 130969 h 240507"/>
                <a:gd name="connsiteX3" fmla="*/ 409575 w 2157413"/>
                <a:gd name="connsiteY3" fmla="*/ 2382 h 240507"/>
                <a:gd name="connsiteX4" fmla="*/ 464344 w 2157413"/>
                <a:gd name="connsiteY4" fmla="*/ 180976 h 240507"/>
                <a:gd name="connsiteX5" fmla="*/ 571500 w 2157413"/>
                <a:gd name="connsiteY5" fmla="*/ 192882 h 240507"/>
                <a:gd name="connsiteX6" fmla="*/ 723900 w 2157413"/>
                <a:gd name="connsiteY6" fmla="*/ 45244 h 240507"/>
                <a:gd name="connsiteX7" fmla="*/ 788193 w 2157413"/>
                <a:gd name="connsiteY7" fmla="*/ 173832 h 240507"/>
                <a:gd name="connsiteX8" fmla="*/ 885825 w 2157413"/>
                <a:gd name="connsiteY8" fmla="*/ 59532 h 240507"/>
                <a:gd name="connsiteX9" fmla="*/ 940594 w 2157413"/>
                <a:gd name="connsiteY9" fmla="*/ 221457 h 240507"/>
                <a:gd name="connsiteX10" fmla="*/ 1076325 w 2157413"/>
                <a:gd name="connsiteY10" fmla="*/ 173832 h 240507"/>
                <a:gd name="connsiteX11" fmla="*/ 1178719 w 2157413"/>
                <a:gd name="connsiteY11" fmla="*/ 111919 h 240507"/>
                <a:gd name="connsiteX12" fmla="*/ 1238250 w 2157413"/>
                <a:gd name="connsiteY12" fmla="*/ 240507 h 240507"/>
                <a:gd name="connsiteX13" fmla="*/ 1302544 w 2157413"/>
                <a:gd name="connsiteY13" fmla="*/ 123825 h 240507"/>
                <a:gd name="connsiteX14" fmla="*/ 1350169 w 2157413"/>
                <a:gd name="connsiteY14" fmla="*/ 209551 h 240507"/>
                <a:gd name="connsiteX15" fmla="*/ 1428750 w 2157413"/>
                <a:gd name="connsiteY15" fmla="*/ 145257 h 240507"/>
                <a:gd name="connsiteX16" fmla="*/ 1621631 w 2157413"/>
                <a:gd name="connsiteY16" fmla="*/ 0 h 240507"/>
                <a:gd name="connsiteX17" fmla="*/ 1781175 w 2157413"/>
                <a:gd name="connsiteY17" fmla="*/ 154782 h 240507"/>
                <a:gd name="connsiteX18" fmla="*/ 1857375 w 2157413"/>
                <a:gd name="connsiteY18" fmla="*/ 221457 h 240507"/>
                <a:gd name="connsiteX19" fmla="*/ 1971675 w 2157413"/>
                <a:gd name="connsiteY19" fmla="*/ 183357 h 240507"/>
                <a:gd name="connsiteX20" fmla="*/ 2059782 w 2157413"/>
                <a:gd name="connsiteY20" fmla="*/ 238126 h 240507"/>
                <a:gd name="connsiteX21" fmla="*/ 2157413 w 2157413"/>
                <a:gd name="connsiteY21" fmla="*/ 83345 h 240507"/>
                <a:gd name="connsiteX0" fmla="*/ 0 w 2157413"/>
                <a:gd name="connsiteY0" fmla="*/ 135732 h 240507"/>
                <a:gd name="connsiteX1" fmla="*/ 150019 w 2157413"/>
                <a:gd name="connsiteY1" fmla="*/ 35719 h 240507"/>
                <a:gd name="connsiteX2" fmla="*/ 245268 w 2157413"/>
                <a:gd name="connsiteY2" fmla="*/ 130969 h 240507"/>
                <a:gd name="connsiteX3" fmla="*/ 409575 w 2157413"/>
                <a:gd name="connsiteY3" fmla="*/ 2382 h 240507"/>
                <a:gd name="connsiteX4" fmla="*/ 464344 w 2157413"/>
                <a:gd name="connsiteY4" fmla="*/ 180976 h 240507"/>
                <a:gd name="connsiteX5" fmla="*/ 571500 w 2157413"/>
                <a:gd name="connsiteY5" fmla="*/ 192882 h 240507"/>
                <a:gd name="connsiteX6" fmla="*/ 723900 w 2157413"/>
                <a:gd name="connsiteY6" fmla="*/ 45244 h 240507"/>
                <a:gd name="connsiteX7" fmla="*/ 788193 w 2157413"/>
                <a:gd name="connsiteY7" fmla="*/ 173832 h 240507"/>
                <a:gd name="connsiteX8" fmla="*/ 885825 w 2157413"/>
                <a:gd name="connsiteY8" fmla="*/ 59532 h 240507"/>
                <a:gd name="connsiteX9" fmla="*/ 940594 w 2157413"/>
                <a:gd name="connsiteY9" fmla="*/ 221457 h 240507"/>
                <a:gd name="connsiteX10" fmla="*/ 1076325 w 2157413"/>
                <a:gd name="connsiteY10" fmla="*/ 173832 h 240507"/>
                <a:gd name="connsiteX11" fmla="*/ 1178719 w 2157413"/>
                <a:gd name="connsiteY11" fmla="*/ 111919 h 240507"/>
                <a:gd name="connsiteX12" fmla="*/ 1238250 w 2157413"/>
                <a:gd name="connsiteY12" fmla="*/ 240507 h 240507"/>
                <a:gd name="connsiteX13" fmla="*/ 1302544 w 2157413"/>
                <a:gd name="connsiteY13" fmla="*/ 123825 h 240507"/>
                <a:gd name="connsiteX14" fmla="*/ 1350169 w 2157413"/>
                <a:gd name="connsiteY14" fmla="*/ 209551 h 240507"/>
                <a:gd name="connsiteX15" fmla="*/ 1428750 w 2157413"/>
                <a:gd name="connsiteY15" fmla="*/ 145257 h 240507"/>
                <a:gd name="connsiteX16" fmla="*/ 1621631 w 2157413"/>
                <a:gd name="connsiteY16" fmla="*/ 0 h 240507"/>
                <a:gd name="connsiteX17" fmla="*/ 1781175 w 2157413"/>
                <a:gd name="connsiteY17" fmla="*/ 154782 h 240507"/>
                <a:gd name="connsiteX18" fmla="*/ 1857375 w 2157413"/>
                <a:gd name="connsiteY18" fmla="*/ 221457 h 240507"/>
                <a:gd name="connsiteX19" fmla="*/ 1971675 w 2157413"/>
                <a:gd name="connsiteY19" fmla="*/ 183357 h 240507"/>
                <a:gd name="connsiteX20" fmla="*/ 2059782 w 2157413"/>
                <a:gd name="connsiteY20" fmla="*/ 238126 h 240507"/>
                <a:gd name="connsiteX21" fmla="*/ 2157413 w 2157413"/>
                <a:gd name="connsiteY21" fmla="*/ 83345 h 240507"/>
                <a:gd name="connsiteX0" fmla="*/ 0 w 2157413"/>
                <a:gd name="connsiteY0" fmla="*/ 140858 h 245633"/>
                <a:gd name="connsiteX1" fmla="*/ 150019 w 2157413"/>
                <a:gd name="connsiteY1" fmla="*/ 40845 h 245633"/>
                <a:gd name="connsiteX2" fmla="*/ 245268 w 2157413"/>
                <a:gd name="connsiteY2" fmla="*/ 136095 h 245633"/>
                <a:gd name="connsiteX3" fmla="*/ 359569 w 2157413"/>
                <a:gd name="connsiteY3" fmla="*/ 364 h 245633"/>
                <a:gd name="connsiteX4" fmla="*/ 464344 w 2157413"/>
                <a:gd name="connsiteY4" fmla="*/ 186102 h 245633"/>
                <a:gd name="connsiteX5" fmla="*/ 571500 w 2157413"/>
                <a:gd name="connsiteY5" fmla="*/ 198008 h 245633"/>
                <a:gd name="connsiteX6" fmla="*/ 723900 w 2157413"/>
                <a:gd name="connsiteY6" fmla="*/ 50370 h 245633"/>
                <a:gd name="connsiteX7" fmla="*/ 788193 w 2157413"/>
                <a:gd name="connsiteY7" fmla="*/ 178958 h 245633"/>
                <a:gd name="connsiteX8" fmla="*/ 885825 w 2157413"/>
                <a:gd name="connsiteY8" fmla="*/ 64658 h 245633"/>
                <a:gd name="connsiteX9" fmla="*/ 940594 w 2157413"/>
                <a:gd name="connsiteY9" fmla="*/ 226583 h 245633"/>
                <a:gd name="connsiteX10" fmla="*/ 1076325 w 2157413"/>
                <a:gd name="connsiteY10" fmla="*/ 178958 h 245633"/>
                <a:gd name="connsiteX11" fmla="*/ 1178719 w 2157413"/>
                <a:gd name="connsiteY11" fmla="*/ 117045 h 245633"/>
                <a:gd name="connsiteX12" fmla="*/ 1238250 w 2157413"/>
                <a:gd name="connsiteY12" fmla="*/ 245633 h 245633"/>
                <a:gd name="connsiteX13" fmla="*/ 1302544 w 2157413"/>
                <a:gd name="connsiteY13" fmla="*/ 128951 h 245633"/>
                <a:gd name="connsiteX14" fmla="*/ 1350169 w 2157413"/>
                <a:gd name="connsiteY14" fmla="*/ 214677 h 245633"/>
                <a:gd name="connsiteX15" fmla="*/ 1428750 w 2157413"/>
                <a:gd name="connsiteY15" fmla="*/ 150383 h 245633"/>
                <a:gd name="connsiteX16" fmla="*/ 1621631 w 2157413"/>
                <a:gd name="connsiteY16" fmla="*/ 5126 h 245633"/>
                <a:gd name="connsiteX17" fmla="*/ 1781175 w 2157413"/>
                <a:gd name="connsiteY17" fmla="*/ 159908 h 245633"/>
                <a:gd name="connsiteX18" fmla="*/ 1857375 w 2157413"/>
                <a:gd name="connsiteY18" fmla="*/ 226583 h 245633"/>
                <a:gd name="connsiteX19" fmla="*/ 1971675 w 2157413"/>
                <a:gd name="connsiteY19" fmla="*/ 188483 h 245633"/>
                <a:gd name="connsiteX20" fmla="*/ 2059782 w 2157413"/>
                <a:gd name="connsiteY20" fmla="*/ 243252 h 245633"/>
                <a:gd name="connsiteX21" fmla="*/ 2157413 w 2157413"/>
                <a:gd name="connsiteY21" fmla="*/ 88471 h 245633"/>
                <a:gd name="connsiteX0" fmla="*/ 0 w 2157413"/>
                <a:gd name="connsiteY0" fmla="*/ 140495 h 245270"/>
                <a:gd name="connsiteX1" fmla="*/ 150019 w 2157413"/>
                <a:gd name="connsiteY1" fmla="*/ 40482 h 245270"/>
                <a:gd name="connsiteX2" fmla="*/ 245268 w 2157413"/>
                <a:gd name="connsiteY2" fmla="*/ 135732 h 245270"/>
                <a:gd name="connsiteX3" fmla="*/ 359569 w 2157413"/>
                <a:gd name="connsiteY3" fmla="*/ 1 h 245270"/>
                <a:gd name="connsiteX4" fmla="*/ 471488 w 2157413"/>
                <a:gd name="connsiteY4" fmla="*/ 133351 h 245270"/>
                <a:gd name="connsiteX5" fmla="*/ 571500 w 2157413"/>
                <a:gd name="connsiteY5" fmla="*/ 197645 h 245270"/>
                <a:gd name="connsiteX6" fmla="*/ 723900 w 2157413"/>
                <a:gd name="connsiteY6" fmla="*/ 50007 h 245270"/>
                <a:gd name="connsiteX7" fmla="*/ 788193 w 2157413"/>
                <a:gd name="connsiteY7" fmla="*/ 178595 h 245270"/>
                <a:gd name="connsiteX8" fmla="*/ 885825 w 2157413"/>
                <a:gd name="connsiteY8" fmla="*/ 64295 h 245270"/>
                <a:gd name="connsiteX9" fmla="*/ 940594 w 2157413"/>
                <a:gd name="connsiteY9" fmla="*/ 226220 h 245270"/>
                <a:gd name="connsiteX10" fmla="*/ 1076325 w 2157413"/>
                <a:gd name="connsiteY10" fmla="*/ 178595 h 245270"/>
                <a:gd name="connsiteX11" fmla="*/ 1178719 w 2157413"/>
                <a:gd name="connsiteY11" fmla="*/ 116682 h 245270"/>
                <a:gd name="connsiteX12" fmla="*/ 1238250 w 2157413"/>
                <a:gd name="connsiteY12" fmla="*/ 245270 h 245270"/>
                <a:gd name="connsiteX13" fmla="*/ 1302544 w 2157413"/>
                <a:gd name="connsiteY13" fmla="*/ 128588 h 245270"/>
                <a:gd name="connsiteX14" fmla="*/ 1350169 w 2157413"/>
                <a:gd name="connsiteY14" fmla="*/ 214314 h 245270"/>
                <a:gd name="connsiteX15" fmla="*/ 1428750 w 2157413"/>
                <a:gd name="connsiteY15" fmla="*/ 150020 h 245270"/>
                <a:gd name="connsiteX16" fmla="*/ 1621631 w 2157413"/>
                <a:gd name="connsiteY16" fmla="*/ 4763 h 245270"/>
                <a:gd name="connsiteX17" fmla="*/ 1781175 w 2157413"/>
                <a:gd name="connsiteY17" fmla="*/ 159545 h 245270"/>
                <a:gd name="connsiteX18" fmla="*/ 1857375 w 2157413"/>
                <a:gd name="connsiteY18" fmla="*/ 226220 h 245270"/>
                <a:gd name="connsiteX19" fmla="*/ 1971675 w 2157413"/>
                <a:gd name="connsiteY19" fmla="*/ 188120 h 245270"/>
                <a:gd name="connsiteX20" fmla="*/ 2059782 w 2157413"/>
                <a:gd name="connsiteY20" fmla="*/ 242889 h 245270"/>
                <a:gd name="connsiteX21" fmla="*/ 2157413 w 2157413"/>
                <a:gd name="connsiteY21" fmla="*/ 88108 h 245270"/>
                <a:gd name="connsiteX0" fmla="*/ 0 w 2157413"/>
                <a:gd name="connsiteY0" fmla="*/ 140495 h 245270"/>
                <a:gd name="connsiteX1" fmla="*/ 150019 w 2157413"/>
                <a:gd name="connsiteY1" fmla="*/ 40482 h 245270"/>
                <a:gd name="connsiteX2" fmla="*/ 245268 w 2157413"/>
                <a:gd name="connsiteY2" fmla="*/ 135732 h 245270"/>
                <a:gd name="connsiteX3" fmla="*/ 359569 w 2157413"/>
                <a:gd name="connsiteY3" fmla="*/ 1 h 245270"/>
                <a:gd name="connsiteX4" fmla="*/ 471488 w 2157413"/>
                <a:gd name="connsiteY4" fmla="*/ 133351 h 245270"/>
                <a:gd name="connsiteX5" fmla="*/ 604837 w 2157413"/>
                <a:gd name="connsiteY5" fmla="*/ 130970 h 245270"/>
                <a:gd name="connsiteX6" fmla="*/ 723900 w 2157413"/>
                <a:gd name="connsiteY6" fmla="*/ 50007 h 245270"/>
                <a:gd name="connsiteX7" fmla="*/ 788193 w 2157413"/>
                <a:gd name="connsiteY7" fmla="*/ 178595 h 245270"/>
                <a:gd name="connsiteX8" fmla="*/ 885825 w 2157413"/>
                <a:gd name="connsiteY8" fmla="*/ 64295 h 245270"/>
                <a:gd name="connsiteX9" fmla="*/ 940594 w 2157413"/>
                <a:gd name="connsiteY9" fmla="*/ 226220 h 245270"/>
                <a:gd name="connsiteX10" fmla="*/ 1076325 w 2157413"/>
                <a:gd name="connsiteY10" fmla="*/ 178595 h 245270"/>
                <a:gd name="connsiteX11" fmla="*/ 1178719 w 2157413"/>
                <a:gd name="connsiteY11" fmla="*/ 116682 h 245270"/>
                <a:gd name="connsiteX12" fmla="*/ 1238250 w 2157413"/>
                <a:gd name="connsiteY12" fmla="*/ 245270 h 245270"/>
                <a:gd name="connsiteX13" fmla="*/ 1302544 w 2157413"/>
                <a:gd name="connsiteY13" fmla="*/ 128588 h 245270"/>
                <a:gd name="connsiteX14" fmla="*/ 1350169 w 2157413"/>
                <a:gd name="connsiteY14" fmla="*/ 214314 h 245270"/>
                <a:gd name="connsiteX15" fmla="*/ 1428750 w 2157413"/>
                <a:gd name="connsiteY15" fmla="*/ 150020 h 245270"/>
                <a:gd name="connsiteX16" fmla="*/ 1621631 w 2157413"/>
                <a:gd name="connsiteY16" fmla="*/ 4763 h 245270"/>
                <a:gd name="connsiteX17" fmla="*/ 1781175 w 2157413"/>
                <a:gd name="connsiteY17" fmla="*/ 159545 h 245270"/>
                <a:gd name="connsiteX18" fmla="*/ 1857375 w 2157413"/>
                <a:gd name="connsiteY18" fmla="*/ 226220 h 245270"/>
                <a:gd name="connsiteX19" fmla="*/ 1971675 w 2157413"/>
                <a:gd name="connsiteY19" fmla="*/ 188120 h 245270"/>
                <a:gd name="connsiteX20" fmla="*/ 2059782 w 2157413"/>
                <a:gd name="connsiteY20" fmla="*/ 242889 h 245270"/>
                <a:gd name="connsiteX21" fmla="*/ 2157413 w 2157413"/>
                <a:gd name="connsiteY21" fmla="*/ 88108 h 245270"/>
                <a:gd name="connsiteX0" fmla="*/ 0 w 2157413"/>
                <a:gd name="connsiteY0" fmla="*/ 140495 h 245270"/>
                <a:gd name="connsiteX1" fmla="*/ 150019 w 2157413"/>
                <a:gd name="connsiteY1" fmla="*/ 40482 h 245270"/>
                <a:gd name="connsiteX2" fmla="*/ 245268 w 2157413"/>
                <a:gd name="connsiteY2" fmla="*/ 135732 h 245270"/>
                <a:gd name="connsiteX3" fmla="*/ 359569 w 2157413"/>
                <a:gd name="connsiteY3" fmla="*/ 1 h 245270"/>
                <a:gd name="connsiteX4" fmla="*/ 471488 w 2157413"/>
                <a:gd name="connsiteY4" fmla="*/ 133351 h 245270"/>
                <a:gd name="connsiteX5" fmla="*/ 604837 w 2157413"/>
                <a:gd name="connsiteY5" fmla="*/ 130970 h 245270"/>
                <a:gd name="connsiteX6" fmla="*/ 723900 w 2157413"/>
                <a:gd name="connsiteY6" fmla="*/ 50007 h 245270"/>
                <a:gd name="connsiteX7" fmla="*/ 812006 w 2157413"/>
                <a:gd name="connsiteY7" fmla="*/ 135733 h 245270"/>
                <a:gd name="connsiteX8" fmla="*/ 885825 w 2157413"/>
                <a:gd name="connsiteY8" fmla="*/ 64295 h 245270"/>
                <a:gd name="connsiteX9" fmla="*/ 940594 w 2157413"/>
                <a:gd name="connsiteY9" fmla="*/ 226220 h 245270"/>
                <a:gd name="connsiteX10" fmla="*/ 1076325 w 2157413"/>
                <a:gd name="connsiteY10" fmla="*/ 178595 h 245270"/>
                <a:gd name="connsiteX11" fmla="*/ 1178719 w 2157413"/>
                <a:gd name="connsiteY11" fmla="*/ 116682 h 245270"/>
                <a:gd name="connsiteX12" fmla="*/ 1238250 w 2157413"/>
                <a:gd name="connsiteY12" fmla="*/ 245270 h 245270"/>
                <a:gd name="connsiteX13" fmla="*/ 1302544 w 2157413"/>
                <a:gd name="connsiteY13" fmla="*/ 128588 h 245270"/>
                <a:gd name="connsiteX14" fmla="*/ 1350169 w 2157413"/>
                <a:gd name="connsiteY14" fmla="*/ 214314 h 245270"/>
                <a:gd name="connsiteX15" fmla="*/ 1428750 w 2157413"/>
                <a:gd name="connsiteY15" fmla="*/ 150020 h 245270"/>
                <a:gd name="connsiteX16" fmla="*/ 1621631 w 2157413"/>
                <a:gd name="connsiteY16" fmla="*/ 4763 h 245270"/>
                <a:gd name="connsiteX17" fmla="*/ 1781175 w 2157413"/>
                <a:gd name="connsiteY17" fmla="*/ 159545 h 245270"/>
                <a:gd name="connsiteX18" fmla="*/ 1857375 w 2157413"/>
                <a:gd name="connsiteY18" fmla="*/ 226220 h 245270"/>
                <a:gd name="connsiteX19" fmla="*/ 1971675 w 2157413"/>
                <a:gd name="connsiteY19" fmla="*/ 188120 h 245270"/>
                <a:gd name="connsiteX20" fmla="*/ 2059782 w 2157413"/>
                <a:gd name="connsiteY20" fmla="*/ 242889 h 245270"/>
                <a:gd name="connsiteX21" fmla="*/ 2157413 w 2157413"/>
                <a:gd name="connsiteY21" fmla="*/ 88108 h 245270"/>
                <a:gd name="connsiteX0" fmla="*/ 0 w 2157413"/>
                <a:gd name="connsiteY0" fmla="*/ 140495 h 245270"/>
                <a:gd name="connsiteX1" fmla="*/ 150019 w 2157413"/>
                <a:gd name="connsiteY1" fmla="*/ 40482 h 245270"/>
                <a:gd name="connsiteX2" fmla="*/ 245268 w 2157413"/>
                <a:gd name="connsiteY2" fmla="*/ 135732 h 245270"/>
                <a:gd name="connsiteX3" fmla="*/ 359569 w 2157413"/>
                <a:gd name="connsiteY3" fmla="*/ 1 h 245270"/>
                <a:gd name="connsiteX4" fmla="*/ 471488 w 2157413"/>
                <a:gd name="connsiteY4" fmla="*/ 133351 h 245270"/>
                <a:gd name="connsiteX5" fmla="*/ 604837 w 2157413"/>
                <a:gd name="connsiteY5" fmla="*/ 130970 h 245270"/>
                <a:gd name="connsiteX6" fmla="*/ 723900 w 2157413"/>
                <a:gd name="connsiteY6" fmla="*/ 50007 h 245270"/>
                <a:gd name="connsiteX7" fmla="*/ 812006 w 2157413"/>
                <a:gd name="connsiteY7" fmla="*/ 135733 h 245270"/>
                <a:gd name="connsiteX8" fmla="*/ 885825 w 2157413"/>
                <a:gd name="connsiteY8" fmla="*/ 64295 h 245270"/>
                <a:gd name="connsiteX9" fmla="*/ 952501 w 2157413"/>
                <a:gd name="connsiteY9" fmla="*/ 161926 h 245270"/>
                <a:gd name="connsiteX10" fmla="*/ 1076325 w 2157413"/>
                <a:gd name="connsiteY10" fmla="*/ 178595 h 245270"/>
                <a:gd name="connsiteX11" fmla="*/ 1178719 w 2157413"/>
                <a:gd name="connsiteY11" fmla="*/ 116682 h 245270"/>
                <a:gd name="connsiteX12" fmla="*/ 1238250 w 2157413"/>
                <a:gd name="connsiteY12" fmla="*/ 245270 h 245270"/>
                <a:gd name="connsiteX13" fmla="*/ 1302544 w 2157413"/>
                <a:gd name="connsiteY13" fmla="*/ 128588 h 245270"/>
                <a:gd name="connsiteX14" fmla="*/ 1350169 w 2157413"/>
                <a:gd name="connsiteY14" fmla="*/ 214314 h 245270"/>
                <a:gd name="connsiteX15" fmla="*/ 1428750 w 2157413"/>
                <a:gd name="connsiteY15" fmla="*/ 150020 h 245270"/>
                <a:gd name="connsiteX16" fmla="*/ 1621631 w 2157413"/>
                <a:gd name="connsiteY16" fmla="*/ 4763 h 245270"/>
                <a:gd name="connsiteX17" fmla="*/ 1781175 w 2157413"/>
                <a:gd name="connsiteY17" fmla="*/ 159545 h 245270"/>
                <a:gd name="connsiteX18" fmla="*/ 1857375 w 2157413"/>
                <a:gd name="connsiteY18" fmla="*/ 226220 h 245270"/>
                <a:gd name="connsiteX19" fmla="*/ 1971675 w 2157413"/>
                <a:gd name="connsiteY19" fmla="*/ 188120 h 245270"/>
                <a:gd name="connsiteX20" fmla="*/ 2059782 w 2157413"/>
                <a:gd name="connsiteY20" fmla="*/ 242889 h 245270"/>
                <a:gd name="connsiteX21" fmla="*/ 2157413 w 2157413"/>
                <a:gd name="connsiteY21" fmla="*/ 88108 h 245270"/>
                <a:gd name="connsiteX0" fmla="*/ 0 w 2157413"/>
                <a:gd name="connsiteY0" fmla="*/ 140495 h 245270"/>
                <a:gd name="connsiteX1" fmla="*/ 150019 w 2157413"/>
                <a:gd name="connsiteY1" fmla="*/ 40482 h 245270"/>
                <a:gd name="connsiteX2" fmla="*/ 245268 w 2157413"/>
                <a:gd name="connsiteY2" fmla="*/ 135732 h 245270"/>
                <a:gd name="connsiteX3" fmla="*/ 359569 w 2157413"/>
                <a:gd name="connsiteY3" fmla="*/ 1 h 245270"/>
                <a:gd name="connsiteX4" fmla="*/ 471488 w 2157413"/>
                <a:gd name="connsiteY4" fmla="*/ 133351 h 245270"/>
                <a:gd name="connsiteX5" fmla="*/ 604837 w 2157413"/>
                <a:gd name="connsiteY5" fmla="*/ 130970 h 245270"/>
                <a:gd name="connsiteX6" fmla="*/ 723900 w 2157413"/>
                <a:gd name="connsiteY6" fmla="*/ 50007 h 245270"/>
                <a:gd name="connsiteX7" fmla="*/ 812006 w 2157413"/>
                <a:gd name="connsiteY7" fmla="*/ 135733 h 245270"/>
                <a:gd name="connsiteX8" fmla="*/ 885825 w 2157413"/>
                <a:gd name="connsiteY8" fmla="*/ 64295 h 245270"/>
                <a:gd name="connsiteX9" fmla="*/ 952501 w 2157413"/>
                <a:gd name="connsiteY9" fmla="*/ 161926 h 245270"/>
                <a:gd name="connsiteX10" fmla="*/ 1076325 w 2157413"/>
                <a:gd name="connsiteY10" fmla="*/ 178595 h 245270"/>
                <a:gd name="connsiteX11" fmla="*/ 1178719 w 2157413"/>
                <a:gd name="connsiteY11" fmla="*/ 116682 h 245270"/>
                <a:gd name="connsiteX12" fmla="*/ 1238250 w 2157413"/>
                <a:gd name="connsiteY12" fmla="*/ 245270 h 245270"/>
                <a:gd name="connsiteX13" fmla="*/ 1302544 w 2157413"/>
                <a:gd name="connsiteY13" fmla="*/ 128588 h 245270"/>
                <a:gd name="connsiteX14" fmla="*/ 1350169 w 2157413"/>
                <a:gd name="connsiteY14" fmla="*/ 214314 h 245270"/>
                <a:gd name="connsiteX15" fmla="*/ 1428750 w 2157413"/>
                <a:gd name="connsiteY15" fmla="*/ 150020 h 245270"/>
                <a:gd name="connsiteX16" fmla="*/ 1621631 w 2157413"/>
                <a:gd name="connsiteY16" fmla="*/ 4763 h 245270"/>
                <a:gd name="connsiteX17" fmla="*/ 1781175 w 2157413"/>
                <a:gd name="connsiteY17" fmla="*/ 159545 h 245270"/>
                <a:gd name="connsiteX18" fmla="*/ 1857375 w 2157413"/>
                <a:gd name="connsiteY18" fmla="*/ 226220 h 245270"/>
                <a:gd name="connsiteX19" fmla="*/ 1971675 w 2157413"/>
                <a:gd name="connsiteY19" fmla="*/ 188120 h 245270"/>
                <a:gd name="connsiteX20" fmla="*/ 2059782 w 2157413"/>
                <a:gd name="connsiteY20" fmla="*/ 242889 h 245270"/>
                <a:gd name="connsiteX21" fmla="*/ 2157413 w 2157413"/>
                <a:gd name="connsiteY21" fmla="*/ 88108 h 245270"/>
                <a:gd name="connsiteX0" fmla="*/ 0 w 2157413"/>
                <a:gd name="connsiteY0" fmla="*/ 140495 h 245270"/>
                <a:gd name="connsiteX1" fmla="*/ 150019 w 2157413"/>
                <a:gd name="connsiteY1" fmla="*/ 40482 h 245270"/>
                <a:gd name="connsiteX2" fmla="*/ 245268 w 2157413"/>
                <a:gd name="connsiteY2" fmla="*/ 135732 h 245270"/>
                <a:gd name="connsiteX3" fmla="*/ 359569 w 2157413"/>
                <a:gd name="connsiteY3" fmla="*/ 1 h 245270"/>
                <a:gd name="connsiteX4" fmla="*/ 471488 w 2157413"/>
                <a:gd name="connsiteY4" fmla="*/ 133351 h 245270"/>
                <a:gd name="connsiteX5" fmla="*/ 604837 w 2157413"/>
                <a:gd name="connsiteY5" fmla="*/ 130970 h 245270"/>
                <a:gd name="connsiteX6" fmla="*/ 723900 w 2157413"/>
                <a:gd name="connsiteY6" fmla="*/ 50007 h 245270"/>
                <a:gd name="connsiteX7" fmla="*/ 812006 w 2157413"/>
                <a:gd name="connsiteY7" fmla="*/ 135733 h 245270"/>
                <a:gd name="connsiteX8" fmla="*/ 885825 w 2157413"/>
                <a:gd name="connsiteY8" fmla="*/ 64295 h 245270"/>
                <a:gd name="connsiteX9" fmla="*/ 952501 w 2157413"/>
                <a:gd name="connsiteY9" fmla="*/ 161926 h 245270"/>
                <a:gd name="connsiteX10" fmla="*/ 1004889 w 2157413"/>
                <a:gd name="connsiteY10" fmla="*/ 142876 h 245270"/>
                <a:gd name="connsiteX11" fmla="*/ 1076325 w 2157413"/>
                <a:gd name="connsiteY11" fmla="*/ 178595 h 245270"/>
                <a:gd name="connsiteX12" fmla="*/ 1178719 w 2157413"/>
                <a:gd name="connsiteY12" fmla="*/ 116682 h 245270"/>
                <a:gd name="connsiteX13" fmla="*/ 1238250 w 2157413"/>
                <a:gd name="connsiteY13" fmla="*/ 245270 h 245270"/>
                <a:gd name="connsiteX14" fmla="*/ 1302544 w 2157413"/>
                <a:gd name="connsiteY14" fmla="*/ 128588 h 245270"/>
                <a:gd name="connsiteX15" fmla="*/ 1350169 w 2157413"/>
                <a:gd name="connsiteY15" fmla="*/ 214314 h 245270"/>
                <a:gd name="connsiteX16" fmla="*/ 1428750 w 2157413"/>
                <a:gd name="connsiteY16" fmla="*/ 150020 h 245270"/>
                <a:gd name="connsiteX17" fmla="*/ 1621631 w 2157413"/>
                <a:gd name="connsiteY17" fmla="*/ 4763 h 245270"/>
                <a:gd name="connsiteX18" fmla="*/ 1781175 w 2157413"/>
                <a:gd name="connsiteY18" fmla="*/ 159545 h 245270"/>
                <a:gd name="connsiteX19" fmla="*/ 1857375 w 2157413"/>
                <a:gd name="connsiteY19" fmla="*/ 226220 h 245270"/>
                <a:gd name="connsiteX20" fmla="*/ 1971675 w 2157413"/>
                <a:gd name="connsiteY20" fmla="*/ 188120 h 245270"/>
                <a:gd name="connsiteX21" fmla="*/ 2059782 w 2157413"/>
                <a:gd name="connsiteY21" fmla="*/ 242889 h 245270"/>
                <a:gd name="connsiteX22" fmla="*/ 2157413 w 2157413"/>
                <a:gd name="connsiteY22" fmla="*/ 88108 h 245270"/>
                <a:gd name="connsiteX0" fmla="*/ 0 w 2157413"/>
                <a:gd name="connsiteY0" fmla="*/ 140495 h 245270"/>
                <a:gd name="connsiteX1" fmla="*/ 150019 w 2157413"/>
                <a:gd name="connsiteY1" fmla="*/ 40482 h 245270"/>
                <a:gd name="connsiteX2" fmla="*/ 245268 w 2157413"/>
                <a:gd name="connsiteY2" fmla="*/ 135732 h 245270"/>
                <a:gd name="connsiteX3" fmla="*/ 359569 w 2157413"/>
                <a:gd name="connsiteY3" fmla="*/ 1 h 245270"/>
                <a:gd name="connsiteX4" fmla="*/ 471488 w 2157413"/>
                <a:gd name="connsiteY4" fmla="*/ 133351 h 245270"/>
                <a:gd name="connsiteX5" fmla="*/ 604837 w 2157413"/>
                <a:gd name="connsiteY5" fmla="*/ 130970 h 245270"/>
                <a:gd name="connsiteX6" fmla="*/ 723900 w 2157413"/>
                <a:gd name="connsiteY6" fmla="*/ 50007 h 245270"/>
                <a:gd name="connsiteX7" fmla="*/ 812006 w 2157413"/>
                <a:gd name="connsiteY7" fmla="*/ 135733 h 245270"/>
                <a:gd name="connsiteX8" fmla="*/ 885825 w 2157413"/>
                <a:gd name="connsiteY8" fmla="*/ 64295 h 245270"/>
                <a:gd name="connsiteX9" fmla="*/ 952501 w 2157413"/>
                <a:gd name="connsiteY9" fmla="*/ 161926 h 245270"/>
                <a:gd name="connsiteX10" fmla="*/ 1023939 w 2157413"/>
                <a:gd name="connsiteY10" fmla="*/ 90488 h 245270"/>
                <a:gd name="connsiteX11" fmla="*/ 1076325 w 2157413"/>
                <a:gd name="connsiteY11" fmla="*/ 178595 h 245270"/>
                <a:gd name="connsiteX12" fmla="*/ 1178719 w 2157413"/>
                <a:gd name="connsiteY12" fmla="*/ 116682 h 245270"/>
                <a:gd name="connsiteX13" fmla="*/ 1238250 w 2157413"/>
                <a:gd name="connsiteY13" fmla="*/ 245270 h 245270"/>
                <a:gd name="connsiteX14" fmla="*/ 1302544 w 2157413"/>
                <a:gd name="connsiteY14" fmla="*/ 128588 h 245270"/>
                <a:gd name="connsiteX15" fmla="*/ 1350169 w 2157413"/>
                <a:gd name="connsiteY15" fmla="*/ 214314 h 245270"/>
                <a:gd name="connsiteX16" fmla="*/ 1428750 w 2157413"/>
                <a:gd name="connsiteY16" fmla="*/ 150020 h 245270"/>
                <a:gd name="connsiteX17" fmla="*/ 1621631 w 2157413"/>
                <a:gd name="connsiteY17" fmla="*/ 4763 h 245270"/>
                <a:gd name="connsiteX18" fmla="*/ 1781175 w 2157413"/>
                <a:gd name="connsiteY18" fmla="*/ 159545 h 245270"/>
                <a:gd name="connsiteX19" fmla="*/ 1857375 w 2157413"/>
                <a:gd name="connsiteY19" fmla="*/ 226220 h 245270"/>
                <a:gd name="connsiteX20" fmla="*/ 1971675 w 2157413"/>
                <a:gd name="connsiteY20" fmla="*/ 188120 h 245270"/>
                <a:gd name="connsiteX21" fmla="*/ 2059782 w 2157413"/>
                <a:gd name="connsiteY21" fmla="*/ 242889 h 245270"/>
                <a:gd name="connsiteX22" fmla="*/ 2157413 w 2157413"/>
                <a:gd name="connsiteY22" fmla="*/ 88108 h 245270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8719 w 2157413"/>
                <a:gd name="connsiteY12" fmla="*/ 116682 h 242889"/>
                <a:gd name="connsiteX13" fmla="*/ 1243013 w 2157413"/>
                <a:gd name="connsiteY13" fmla="*/ 116682 h 242889"/>
                <a:gd name="connsiteX14" fmla="*/ 1302544 w 2157413"/>
                <a:gd name="connsiteY14" fmla="*/ 128588 h 242889"/>
                <a:gd name="connsiteX15" fmla="*/ 1350169 w 2157413"/>
                <a:gd name="connsiteY15" fmla="*/ 214314 h 242889"/>
                <a:gd name="connsiteX16" fmla="*/ 1428750 w 2157413"/>
                <a:gd name="connsiteY16" fmla="*/ 150020 h 242889"/>
                <a:gd name="connsiteX17" fmla="*/ 1621631 w 2157413"/>
                <a:gd name="connsiteY17" fmla="*/ 4763 h 242889"/>
                <a:gd name="connsiteX18" fmla="*/ 1781175 w 2157413"/>
                <a:gd name="connsiteY18" fmla="*/ 159545 h 242889"/>
                <a:gd name="connsiteX19" fmla="*/ 1857375 w 2157413"/>
                <a:gd name="connsiteY19" fmla="*/ 226220 h 242889"/>
                <a:gd name="connsiteX20" fmla="*/ 1971675 w 2157413"/>
                <a:gd name="connsiteY20" fmla="*/ 188120 h 242889"/>
                <a:gd name="connsiteX21" fmla="*/ 2059782 w 2157413"/>
                <a:gd name="connsiteY21" fmla="*/ 242889 h 242889"/>
                <a:gd name="connsiteX22" fmla="*/ 2157413 w 2157413"/>
                <a:gd name="connsiteY22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43013 w 2157413"/>
                <a:gd name="connsiteY13" fmla="*/ 116682 h 242889"/>
                <a:gd name="connsiteX14" fmla="*/ 1302544 w 2157413"/>
                <a:gd name="connsiteY14" fmla="*/ 128588 h 242889"/>
                <a:gd name="connsiteX15" fmla="*/ 1350169 w 2157413"/>
                <a:gd name="connsiteY15" fmla="*/ 214314 h 242889"/>
                <a:gd name="connsiteX16" fmla="*/ 1428750 w 2157413"/>
                <a:gd name="connsiteY16" fmla="*/ 150020 h 242889"/>
                <a:gd name="connsiteX17" fmla="*/ 1621631 w 2157413"/>
                <a:gd name="connsiteY17" fmla="*/ 4763 h 242889"/>
                <a:gd name="connsiteX18" fmla="*/ 1781175 w 2157413"/>
                <a:gd name="connsiteY18" fmla="*/ 159545 h 242889"/>
                <a:gd name="connsiteX19" fmla="*/ 1857375 w 2157413"/>
                <a:gd name="connsiteY19" fmla="*/ 226220 h 242889"/>
                <a:gd name="connsiteX20" fmla="*/ 1971675 w 2157413"/>
                <a:gd name="connsiteY20" fmla="*/ 188120 h 242889"/>
                <a:gd name="connsiteX21" fmla="*/ 2059782 w 2157413"/>
                <a:gd name="connsiteY21" fmla="*/ 242889 h 242889"/>
                <a:gd name="connsiteX22" fmla="*/ 2157413 w 2157413"/>
                <a:gd name="connsiteY22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302544 w 2157413"/>
                <a:gd name="connsiteY13" fmla="*/ 128588 h 242889"/>
                <a:gd name="connsiteX14" fmla="*/ 1350169 w 2157413"/>
                <a:gd name="connsiteY14" fmla="*/ 214314 h 242889"/>
                <a:gd name="connsiteX15" fmla="*/ 1428750 w 2157413"/>
                <a:gd name="connsiteY15" fmla="*/ 150020 h 242889"/>
                <a:gd name="connsiteX16" fmla="*/ 1621631 w 2157413"/>
                <a:gd name="connsiteY16" fmla="*/ 4763 h 242889"/>
                <a:gd name="connsiteX17" fmla="*/ 1781175 w 2157413"/>
                <a:gd name="connsiteY17" fmla="*/ 159545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50156 w 2157413"/>
                <a:gd name="connsiteY13" fmla="*/ 169069 h 242889"/>
                <a:gd name="connsiteX14" fmla="*/ 1350169 w 2157413"/>
                <a:gd name="connsiteY14" fmla="*/ 214314 h 242889"/>
                <a:gd name="connsiteX15" fmla="*/ 1428750 w 2157413"/>
                <a:gd name="connsiteY15" fmla="*/ 150020 h 242889"/>
                <a:gd name="connsiteX16" fmla="*/ 1621631 w 2157413"/>
                <a:gd name="connsiteY16" fmla="*/ 4763 h 242889"/>
                <a:gd name="connsiteX17" fmla="*/ 1781175 w 2157413"/>
                <a:gd name="connsiteY17" fmla="*/ 159545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50156 w 2157413"/>
                <a:gd name="connsiteY13" fmla="*/ 169069 h 242889"/>
                <a:gd name="connsiteX14" fmla="*/ 1350169 w 2157413"/>
                <a:gd name="connsiteY14" fmla="*/ 214314 h 242889"/>
                <a:gd name="connsiteX15" fmla="*/ 1423988 w 2157413"/>
                <a:gd name="connsiteY15" fmla="*/ 111920 h 242889"/>
                <a:gd name="connsiteX16" fmla="*/ 1621631 w 2157413"/>
                <a:gd name="connsiteY16" fmla="*/ 4763 h 242889"/>
                <a:gd name="connsiteX17" fmla="*/ 1781175 w 2157413"/>
                <a:gd name="connsiteY17" fmla="*/ 159545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50156 w 2157413"/>
                <a:gd name="connsiteY13" fmla="*/ 169069 h 242889"/>
                <a:gd name="connsiteX14" fmla="*/ 1350169 w 2157413"/>
                <a:gd name="connsiteY14" fmla="*/ 214314 h 242889"/>
                <a:gd name="connsiteX15" fmla="*/ 1376363 w 2157413"/>
                <a:gd name="connsiteY15" fmla="*/ 30957 h 242889"/>
                <a:gd name="connsiteX16" fmla="*/ 1621631 w 2157413"/>
                <a:gd name="connsiteY16" fmla="*/ 4763 h 242889"/>
                <a:gd name="connsiteX17" fmla="*/ 1781175 w 2157413"/>
                <a:gd name="connsiteY17" fmla="*/ 159545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50156 w 2157413"/>
                <a:gd name="connsiteY13" fmla="*/ 169069 h 242889"/>
                <a:gd name="connsiteX14" fmla="*/ 1350169 w 2157413"/>
                <a:gd name="connsiteY14" fmla="*/ 214314 h 242889"/>
                <a:gd name="connsiteX15" fmla="*/ 1376363 w 2157413"/>
                <a:gd name="connsiteY15" fmla="*/ 30957 h 242889"/>
                <a:gd name="connsiteX16" fmla="*/ 1545431 w 2157413"/>
                <a:gd name="connsiteY16" fmla="*/ 195263 h 242889"/>
                <a:gd name="connsiteX17" fmla="*/ 1781175 w 2157413"/>
                <a:gd name="connsiteY17" fmla="*/ 159545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50156 w 2157413"/>
                <a:gd name="connsiteY13" fmla="*/ 169069 h 242889"/>
                <a:gd name="connsiteX14" fmla="*/ 1350169 w 2157413"/>
                <a:gd name="connsiteY14" fmla="*/ 214314 h 242889"/>
                <a:gd name="connsiteX15" fmla="*/ 1557338 w 2157413"/>
                <a:gd name="connsiteY15" fmla="*/ 21432 h 242889"/>
                <a:gd name="connsiteX16" fmla="*/ 1545431 w 2157413"/>
                <a:gd name="connsiteY16" fmla="*/ 195263 h 242889"/>
                <a:gd name="connsiteX17" fmla="*/ 1781175 w 2157413"/>
                <a:gd name="connsiteY17" fmla="*/ 159545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83494 w 2157413"/>
                <a:gd name="connsiteY13" fmla="*/ 185738 h 242889"/>
                <a:gd name="connsiteX14" fmla="*/ 1350169 w 2157413"/>
                <a:gd name="connsiteY14" fmla="*/ 214314 h 242889"/>
                <a:gd name="connsiteX15" fmla="*/ 1557338 w 2157413"/>
                <a:gd name="connsiteY15" fmla="*/ 21432 h 242889"/>
                <a:gd name="connsiteX16" fmla="*/ 1545431 w 2157413"/>
                <a:gd name="connsiteY16" fmla="*/ 195263 h 242889"/>
                <a:gd name="connsiteX17" fmla="*/ 1781175 w 2157413"/>
                <a:gd name="connsiteY17" fmla="*/ 159545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83494 w 2157413"/>
                <a:gd name="connsiteY13" fmla="*/ 185738 h 242889"/>
                <a:gd name="connsiteX14" fmla="*/ 1390651 w 2157413"/>
                <a:gd name="connsiteY14" fmla="*/ 64295 h 242889"/>
                <a:gd name="connsiteX15" fmla="*/ 1557338 w 2157413"/>
                <a:gd name="connsiteY15" fmla="*/ 21432 h 242889"/>
                <a:gd name="connsiteX16" fmla="*/ 1545431 w 2157413"/>
                <a:gd name="connsiteY16" fmla="*/ 195263 h 242889"/>
                <a:gd name="connsiteX17" fmla="*/ 1781175 w 2157413"/>
                <a:gd name="connsiteY17" fmla="*/ 159545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83494 w 2157413"/>
                <a:gd name="connsiteY13" fmla="*/ 185738 h 242889"/>
                <a:gd name="connsiteX14" fmla="*/ 1402557 w 2157413"/>
                <a:gd name="connsiteY14" fmla="*/ 42864 h 242889"/>
                <a:gd name="connsiteX15" fmla="*/ 1557338 w 2157413"/>
                <a:gd name="connsiteY15" fmla="*/ 21432 h 242889"/>
                <a:gd name="connsiteX16" fmla="*/ 1545431 w 2157413"/>
                <a:gd name="connsiteY16" fmla="*/ 195263 h 242889"/>
                <a:gd name="connsiteX17" fmla="*/ 1781175 w 2157413"/>
                <a:gd name="connsiteY17" fmla="*/ 159545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83494 w 2157413"/>
                <a:gd name="connsiteY13" fmla="*/ 185738 h 242889"/>
                <a:gd name="connsiteX14" fmla="*/ 1402557 w 2157413"/>
                <a:gd name="connsiteY14" fmla="*/ 42864 h 242889"/>
                <a:gd name="connsiteX15" fmla="*/ 1473994 w 2157413"/>
                <a:gd name="connsiteY15" fmla="*/ 150020 h 242889"/>
                <a:gd name="connsiteX16" fmla="*/ 1545431 w 2157413"/>
                <a:gd name="connsiteY16" fmla="*/ 195263 h 242889"/>
                <a:gd name="connsiteX17" fmla="*/ 1781175 w 2157413"/>
                <a:gd name="connsiteY17" fmla="*/ 159545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83494 w 2157413"/>
                <a:gd name="connsiteY13" fmla="*/ 185738 h 242889"/>
                <a:gd name="connsiteX14" fmla="*/ 1402557 w 2157413"/>
                <a:gd name="connsiteY14" fmla="*/ 42864 h 242889"/>
                <a:gd name="connsiteX15" fmla="*/ 1473994 w 2157413"/>
                <a:gd name="connsiteY15" fmla="*/ 150020 h 242889"/>
                <a:gd name="connsiteX16" fmla="*/ 1602581 w 2157413"/>
                <a:gd name="connsiteY16" fmla="*/ 38100 h 242889"/>
                <a:gd name="connsiteX17" fmla="*/ 1781175 w 2157413"/>
                <a:gd name="connsiteY17" fmla="*/ 159545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83494 w 2157413"/>
                <a:gd name="connsiteY13" fmla="*/ 185738 h 242889"/>
                <a:gd name="connsiteX14" fmla="*/ 1402557 w 2157413"/>
                <a:gd name="connsiteY14" fmla="*/ 42864 h 242889"/>
                <a:gd name="connsiteX15" fmla="*/ 1473994 w 2157413"/>
                <a:gd name="connsiteY15" fmla="*/ 150020 h 242889"/>
                <a:gd name="connsiteX16" fmla="*/ 1602581 w 2157413"/>
                <a:gd name="connsiteY16" fmla="*/ 38100 h 242889"/>
                <a:gd name="connsiteX17" fmla="*/ 1726406 w 2157413"/>
                <a:gd name="connsiteY17" fmla="*/ 128589 h 242889"/>
                <a:gd name="connsiteX18" fmla="*/ 1857375 w 2157413"/>
                <a:gd name="connsiteY18" fmla="*/ 226220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83494 w 2157413"/>
                <a:gd name="connsiteY13" fmla="*/ 185738 h 242889"/>
                <a:gd name="connsiteX14" fmla="*/ 1402557 w 2157413"/>
                <a:gd name="connsiteY14" fmla="*/ 42864 h 242889"/>
                <a:gd name="connsiteX15" fmla="*/ 1473994 w 2157413"/>
                <a:gd name="connsiteY15" fmla="*/ 150020 h 242889"/>
                <a:gd name="connsiteX16" fmla="*/ 1602581 w 2157413"/>
                <a:gd name="connsiteY16" fmla="*/ 38100 h 242889"/>
                <a:gd name="connsiteX17" fmla="*/ 1726406 w 2157413"/>
                <a:gd name="connsiteY17" fmla="*/ 128589 h 242889"/>
                <a:gd name="connsiteX18" fmla="*/ 1840706 w 2157413"/>
                <a:gd name="connsiteY18" fmla="*/ 100014 h 242889"/>
                <a:gd name="connsiteX19" fmla="*/ 1971675 w 2157413"/>
                <a:gd name="connsiteY19" fmla="*/ 188120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242889"/>
                <a:gd name="connsiteX1" fmla="*/ 150019 w 2157413"/>
                <a:gd name="connsiteY1" fmla="*/ 40482 h 242889"/>
                <a:gd name="connsiteX2" fmla="*/ 245268 w 2157413"/>
                <a:gd name="connsiteY2" fmla="*/ 135732 h 242889"/>
                <a:gd name="connsiteX3" fmla="*/ 359569 w 2157413"/>
                <a:gd name="connsiteY3" fmla="*/ 1 h 242889"/>
                <a:gd name="connsiteX4" fmla="*/ 471488 w 2157413"/>
                <a:gd name="connsiteY4" fmla="*/ 133351 h 242889"/>
                <a:gd name="connsiteX5" fmla="*/ 604837 w 2157413"/>
                <a:gd name="connsiteY5" fmla="*/ 130970 h 242889"/>
                <a:gd name="connsiteX6" fmla="*/ 723900 w 2157413"/>
                <a:gd name="connsiteY6" fmla="*/ 50007 h 242889"/>
                <a:gd name="connsiteX7" fmla="*/ 812006 w 2157413"/>
                <a:gd name="connsiteY7" fmla="*/ 135733 h 242889"/>
                <a:gd name="connsiteX8" fmla="*/ 885825 w 2157413"/>
                <a:gd name="connsiteY8" fmla="*/ 64295 h 242889"/>
                <a:gd name="connsiteX9" fmla="*/ 952501 w 2157413"/>
                <a:gd name="connsiteY9" fmla="*/ 161926 h 242889"/>
                <a:gd name="connsiteX10" fmla="*/ 1023939 w 2157413"/>
                <a:gd name="connsiteY10" fmla="*/ 90488 h 242889"/>
                <a:gd name="connsiteX11" fmla="*/ 1076325 w 2157413"/>
                <a:gd name="connsiteY11" fmla="*/ 178595 h 242889"/>
                <a:gd name="connsiteX12" fmla="*/ 1176337 w 2157413"/>
                <a:gd name="connsiteY12" fmla="*/ 64295 h 242889"/>
                <a:gd name="connsiteX13" fmla="*/ 1283494 w 2157413"/>
                <a:gd name="connsiteY13" fmla="*/ 185738 h 242889"/>
                <a:gd name="connsiteX14" fmla="*/ 1402557 w 2157413"/>
                <a:gd name="connsiteY14" fmla="*/ 42864 h 242889"/>
                <a:gd name="connsiteX15" fmla="*/ 1473994 w 2157413"/>
                <a:gd name="connsiteY15" fmla="*/ 150020 h 242889"/>
                <a:gd name="connsiteX16" fmla="*/ 1602581 w 2157413"/>
                <a:gd name="connsiteY16" fmla="*/ 38100 h 242889"/>
                <a:gd name="connsiteX17" fmla="*/ 1726406 w 2157413"/>
                <a:gd name="connsiteY17" fmla="*/ 128589 h 242889"/>
                <a:gd name="connsiteX18" fmla="*/ 1840706 w 2157413"/>
                <a:gd name="connsiteY18" fmla="*/ 100014 h 242889"/>
                <a:gd name="connsiteX19" fmla="*/ 1926432 w 2157413"/>
                <a:gd name="connsiteY19" fmla="*/ 40482 h 242889"/>
                <a:gd name="connsiteX20" fmla="*/ 2059782 w 2157413"/>
                <a:gd name="connsiteY20" fmla="*/ 242889 h 242889"/>
                <a:gd name="connsiteX21" fmla="*/ 2157413 w 2157413"/>
                <a:gd name="connsiteY21" fmla="*/ 88108 h 242889"/>
                <a:gd name="connsiteX0" fmla="*/ 0 w 2157413"/>
                <a:gd name="connsiteY0" fmla="*/ 140495 h 185813"/>
                <a:gd name="connsiteX1" fmla="*/ 150019 w 2157413"/>
                <a:gd name="connsiteY1" fmla="*/ 40482 h 185813"/>
                <a:gd name="connsiteX2" fmla="*/ 245268 w 2157413"/>
                <a:gd name="connsiteY2" fmla="*/ 135732 h 185813"/>
                <a:gd name="connsiteX3" fmla="*/ 359569 w 2157413"/>
                <a:gd name="connsiteY3" fmla="*/ 1 h 185813"/>
                <a:gd name="connsiteX4" fmla="*/ 471488 w 2157413"/>
                <a:gd name="connsiteY4" fmla="*/ 133351 h 185813"/>
                <a:gd name="connsiteX5" fmla="*/ 604837 w 2157413"/>
                <a:gd name="connsiteY5" fmla="*/ 130970 h 185813"/>
                <a:gd name="connsiteX6" fmla="*/ 723900 w 2157413"/>
                <a:gd name="connsiteY6" fmla="*/ 50007 h 185813"/>
                <a:gd name="connsiteX7" fmla="*/ 812006 w 2157413"/>
                <a:gd name="connsiteY7" fmla="*/ 135733 h 185813"/>
                <a:gd name="connsiteX8" fmla="*/ 885825 w 2157413"/>
                <a:gd name="connsiteY8" fmla="*/ 64295 h 185813"/>
                <a:gd name="connsiteX9" fmla="*/ 952501 w 2157413"/>
                <a:gd name="connsiteY9" fmla="*/ 161926 h 185813"/>
                <a:gd name="connsiteX10" fmla="*/ 1023939 w 2157413"/>
                <a:gd name="connsiteY10" fmla="*/ 90488 h 185813"/>
                <a:gd name="connsiteX11" fmla="*/ 1076325 w 2157413"/>
                <a:gd name="connsiteY11" fmla="*/ 178595 h 185813"/>
                <a:gd name="connsiteX12" fmla="*/ 1176337 w 2157413"/>
                <a:gd name="connsiteY12" fmla="*/ 64295 h 185813"/>
                <a:gd name="connsiteX13" fmla="*/ 1283494 w 2157413"/>
                <a:gd name="connsiteY13" fmla="*/ 185738 h 185813"/>
                <a:gd name="connsiteX14" fmla="*/ 1402557 w 2157413"/>
                <a:gd name="connsiteY14" fmla="*/ 42864 h 185813"/>
                <a:gd name="connsiteX15" fmla="*/ 1473994 w 2157413"/>
                <a:gd name="connsiteY15" fmla="*/ 150020 h 185813"/>
                <a:gd name="connsiteX16" fmla="*/ 1602581 w 2157413"/>
                <a:gd name="connsiteY16" fmla="*/ 38100 h 185813"/>
                <a:gd name="connsiteX17" fmla="*/ 1726406 w 2157413"/>
                <a:gd name="connsiteY17" fmla="*/ 128589 h 185813"/>
                <a:gd name="connsiteX18" fmla="*/ 1840706 w 2157413"/>
                <a:gd name="connsiteY18" fmla="*/ 100014 h 185813"/>
                <a:gd name="connsiteX19" fmla="*/ 1926432 w 2157413"/>
                <a:gd name="connsiteY19" fmla="*/ 40482 h 185813"/>
                <a:gd name="connsiteX20" fmla="*/ 2050257 w 2157413"/>
                <a:gd name="connsiteY20" fmla="*/ 152402 h 185813"/>
                <a:gd name="connsiteX21" fmla="*/ 2157413 w 2157413"/>
                <a:gd name="connsiteY21" fmla="*/ 88108 h 185813"/>
                <a:gd name="connsiteX0" fmla="*/ 0 w 2157413"/>
                <a:gd name="connsiteY0" fmla="*/ 140495 h 185813"/>
                <a:gd name="connsiteX1" fmla="*/ 150019 w 2157413"/>
                <a:gd name="connsiteY1" fmla="*/ 40482 h 185813"/>
                <a:gd name="connsiteX2" fmla="*/ 245268 w 2157413"/>
                <a:gd name="connsiteY2" fmla="*/ 135732 h 185813"/>
                <a:gd name="connsiteX3" fmla="*/ 359569 w 2157413"/>
                <a:gd name="connsiteY3" fmla="*/ 1 h 185813"/>
                <a:gd name="connsiteX4" fmla="*/ 471488 w 2157413"/>
                <a:gd name="connsiteY4" fmla="*/ 133351 h 185813"/>
                <a:gd name="connsiteX5" fmla="*/ 604837 w 2157413"/>
                <a:gd name="connsiteY5" fmla="*/ 130970 h 185813"/>
                <a:gd name="connsiteX6" fmla="*/ 723900 w 2157413"/>
                <a:gd name="connsiteY6" fmla="*/ 50007 h 185813"/>
                <a:gd name="connsiteX7" fmla="*/ 812006 w 2157413"/>
                <a:gd name="connsiteY7" fmla="*/ 135733 h 185813"/>
                <a:gd name="connsiteX8" fmla="*/ 885825 w 2157413"/>
                <a:gd name="connsiteY8" fmla="*/ 64295 h 185813"/>
                <a:gd name="connsiteX9" fmla="*/ 952501 w 2157413"/>
                <a:gd name="connsiteY9" fmla="*/ 161926 h 185813"/>
                <a:gd name="connsiteX10" fmla="*/ 1023939 w 2157413"/>
                <a:gd name="connsiteY10" fmla="*/ 90488 h 185813"/>
                <a:gd name="connsiteX11" fmla="*/ 1076325 w 2157413"/>
                <a:gd name="connsiteY11" fmla="*/ 178595 h 185813"/>
                <a:gd name="connsiteX12" fmla="*/ 1176337 w 2157413"/>
                <a:gd name="connsiteY12" fmla="*/ 64295 h 185813"/>
                <a:gd name="connsiteX13" fmla="*/ 1283494 w 2157413"/>
                <a:gd name="connsiteY13" fmla="*/ 185738 h 185813"/>
                <a:gd name="connsiteX14" fmla="*/ 1402557 w 2157413"/>
                <a:gd name="connsiteY14" fmla="*/ 42864 h 185813"/>
                <a:gd name="connsiteX15" fmla="*/ 1473994 w 2157413"/>
                <a:gd name="connsiteY15" fmla="*/ 150020 h 185813"/>
                <a:gd name="connsiteX16" fmla="*/ 1602581 w 2157413"/>
                <a:gd name="connsiteY16" fmla="*/ 38100 h 185813"/>
                <a:gd name="connsiteX17" fmla="*/ 1726406 w 2157413"/>
                <a:gd name="connsiteY17" fmla="*/ 128589 h 185813"/>
                <a:gd name="connsiteX18" fmla="*/ 1840706 w 2157413"/>
                <a:gd name="connsiteY18" fmla="*/ 100014 h 185813"/>
                <a:gd name="connsiteX19" fmla="*/ 1926432 w 2157413"/>
                <a:gd name="connsiteY19" fmla="*/ 40482 h 185813"/>
                <a:gd name="connsiteX20" fmla="*/ 2026445 w 2157413"/>
                <a:gd name="connsiteY20" fmla="*/ 161927 h 185813"/>
                <a:gd name="connsiteX21" fmla="*/ 2157413 w 2157413"/>
                <a:gd name="connsiteY21" fmla="*/ 88108 h 185813"/>
                <a:gd name="connsiteX0" fmla="*/ 0 w 2157413"/>
                <a:gd name="connsiteY0" fmla="*/ 140495 h 185813"/>
                <a:gd name="connsiteX1" fmla="*/ 150019 w 2157413"/>
                <a:gd name="connsiteY1" fmla="*/ 40482 h 185813"/>
                <a:gd name="connsiteX2" fmla="*/ 245268 w 2157413"/>
                <a:gd name="connsiteY2" fmla="*/ 135732 h 185813"/>
                <a:gd name="connsiteX3" fmla="*/ 359569 w 2157413"/>
                <a:gd name="connsiteY3" fmla="*/ 1 h 185813"/>
                <a:gd name="connsiteX4" fmla="*/ 471488 w 2157413"/>
                <a:gd name="connsiteY4" fmla="*/ 133351 h 185813"/>
                <a:gd name="connsiteX5" fmla="*/ 604837 w 2157413"/>
                <a:gd name="connsiteY5" fmla="*/ 130970 h 185813"/>
                <a:gd name="connsiteX6" fmla="*/ 723900 w 2157413"/>
                <a:gd name="connsiteY6" fmla="*/ 50007 h 185813"/>
                <a:gd name="connsiteX7" fmla="*/ 812006 w 2157413"/>
                <a:gd name="connsiteY7" fmla="*/ 135733 h 185813"/>
                <a:gd name="connsiteX8" fmla="*/ 885825 w 2157413"/>
                <a:gd name="connsiteY8" fmla="*/ 64295 h 185813"/>
                <a:gd name="connsiteX9" fmla="*/ 952501 w 2157413"/>
                <a:gd name="connsiteY9" fmla="*/ 161926 h 185813"/>
                <a:gd name="connsiteX10" fmla="*/ 1023939 w 2157413"/>
                <a:gd name="connsiteY10" fmla="*/ 90488 h 185813"/>
                <a:gd name="connsiteX11" fmla="*/ 1076325 w 2157413"/>
                <a:gd name="connsiteY11" fmla="*/ 178595 h 185813"/>
                <a:gd name="connsiteX12" fmla="*/ 1176337 w 2157413"/>
                <a:gd name="connsiteY12" fmla="*/ 64295 h 185813"/>
                <a:gd name="connsiteX13" fmla="*/ 1283494 w 2157413"/>
                <a:gd name="connsiteY13" fmla="*/ 185738 h 185813"/>
                <a:gd name="connsiteX14" fmla="*/ 1402557 w 2157413"/>
                <a:gd name="connsiteY14" fmla="*/ 42864 h 185813"/>
                <a:gd name="connsiteX15" fmla="*/ 1473994 w 2157413"/>
                <a:gd name="connsiteY15" fmla="*/ 150020 h 185813"/>
                <a:gd name="connsiteX16" fmla="*/ 1602581 w 2157413"/>
                <a:gd name="connsiteY16" fmla="*/ 38100 h 185813"/>
                <a:gd name="connsiteX17" fmla="*/ 1726406 w 2157413"/>
                <a:gd name="connsiteY17" fmla="*/ 128589 h 185813"/>
                <a:gd name="connsiteX18" fmla="*/ 1840706 w 2157413"/>
                <a:gd name="connsiteY18" fmla="*/ 100014 h 185813"/>
                <a:gd name="connsiteX19" fmla="*/ 1926432 w 2157413"/>
                <a:gd name="connsiteY19" fmla="*/ 40482 h 185813"/>
                <a:gd name="connsiteX20" fmla="*/ 2026445 w 2157413"/>
                <a:gd name="connsiteY20" fmla="*/ 133352 h 185813"/>
                <a:gd name="connsiteX21" fmla="*/ 2157413 w 2157413"/>
                <a:gd name="connsiteY21" fmla="*/ 88108 h 185813"/>
                <a:gd name="connsiteX0" fmla="*/ 0 w 2157413"/>
                <a:gd name="connsiteY0" fmla="*/ 140495 h 185813"/>
                <a:gd name="connsiteX1" fmla="*/ 150019 w 2157413"/>
                <a:gd name="connsiteY1" fmla="*/ 40482 h 185813"/>
                <a:gd name="connsiteX2" fmla="*/ 245268 w 2157413"/>
                <a:gd name="connsiteY2" fmla="*/ 135732 h 185813"/>
                <a:gd name="connsiteX3" fmla="*/ 359569 w 2157413"/>
                <a:gd name="connsiteY3" fmla="*/ 1 h 185813"/>
                <a:gd name="connsiteX4" fmla="*/ 471488 w 2157413"/>
                <a:gd name="connsiteY4" fmla="*/ 133351 h 185813"/>
                <a:gd name="connsiteX5" fmla="*/ 604837 w 2157413"/>
                <a:gd name="connsiteY5" fmla="*/ 130970 h 185813"/>
                <a:gd name="connsiteX6" fmla="*/ 723900 w 2157413"/>
                <a:gd name="connsiteY6" fmla="*/ 50007 h 185813"/>
                <a:gd name="connsiteX7" fmla="*/ 812006 w 2157413"/>
                <a:gd name="connsiteY7" fmla="*/ 135733 h 185813"/>
                <a:gd name="connsiteX8" fmla="*/ 885825 w 2157413"/>
                <a:gd name="connsiteY8" fmla="*/ 64295 h 185813"/>
                <a:gd name="connsiteX9" fmla="*/ 952501 w 2157413"/>
                <a:gd name="connsiteY9" fmla="*/ 161926 h 185813"/>
                <a:gd name="connsiteX10" fmla="*/ 1023939 w 2157413"/>
                <a:gd name="connsiteY10" fmla="*/ 90488 h 185813"/>
                <a:gd name="connsiteX11" fmla="*/ 1076325 w 2157413"/>
                <a:gd name="connsiteY11" fmla="*/ 178595 h 185813"/>
                <a:gd name="connsiteX12" fmla="*/ 1176337 w 2157413"/>
                <a:gd name="connsiteY12" fmla="*/ 64295 h 185813"/>
                <a:gd name="connsiteX13" fmla="*/ 1283494 w 2157413"/>
                <a:gd name="connsiteY13" fmla="*/ 185738 h 185813"/>
                <a:gd name="connsiteX14" fmla="*/ 1402557 w 2157413"/>
                <a:gd name="connsiteY14" fmla="*/ 42864 h 185813"/>
                <a:gd name="connsiteX15" fmla="*/ 1473994 w 2157413"/>
                <a:gd name="connsiteY15" fmla="*/ 150020 h 185813"/>
                <a:gd name="connsiteX16" fmla="*/ 1602581 w 2157413"/>
                <a:gd name="connsiteY16" fmla="*/ 38100 h 185813"/>
                <a:gd name="connsiteX17" fmla="*/ 1726406 w 2157413"/>
                <a:gd name="connsiteY17" fmla="*/ 128589 h 185813"/>
                <a:gd name="connsiteX18" fmla="*/ 1840706 w 2157413"/>
                <a:gd name="connsiteY18" fmla="*/ 100014 h 185813"/>
                <a:gd name="connsiteX19" fmla="*/ 1926432 w 2157413"/>
                <a:gd name="connsiteY19" fmla="*/ 40482 h 185813"/>
                <a:gd name="connsiteX20" fmla="*/ 2040732 w 2157413"/>
                <a:gd name="connsiteY20" fmla="*/ 150021 h 185813"/>
                <a:gd name="connsiteX21" fmla="*/ 2157413 w 2157413"/>
                <a:gd name="connsiteY21" fmla="*/ 88108 h 185813"/>
                <a:gd name="connsiteX0" fmla="*/ 0 w 2157413"/>
                <a:gd name="connsiteY0" fmla="*/ 140495 h 185813"/>
                <a:gd name="connsiteX1" fmla="*/ 121444 w 2157413"/>
                <a:gd name="connsiteY1" fmla="*/ 76200 h 185813"/>
                <a:gd name="connsiteX2" fmla="*/ 245268 w 2157413"/>
                <a:gd name="connsiteY2" fmla="*/ 135732 h 185813"/>
                <a:gd name="connsiteX3" fmla="*/ 359569 w 2157413"/>
                <a:gd name="connsiteY3" fmla="*/ 1 h 185813"/>
                <a:gd name="connsiteX4" fmla="*/ 471488 w 2157413"/>
                <a:gd name="connsiteY4" fmla="*/ 133351 h 185813"/>
                <a:gd name="connsiteX5" fmla="*/ 604837 w 2157413"/>
                <a:gd name="connsiteY5" fmla="*/ 130970 h 185813"/>
                <a:gd name="connsiteX6" fmla="*/ 723900 w 2157413"/>
                <a:gd name="connsiteY6" fmla="*/ 50007 h 185813"/>
                <a:gd name="connsiteX7" fmla="*/ 812006 w 2157413"/>
                <a:gd name="connsiteY7" fmla="*/ 135733 h 185813"/>
                <a:gd name="connsiteX8" fmla="*/ 885825 w 2157413"/>
                <a:gd name="connsiteY8" fmla="*/ 64295 h 185813"/>
                <a:gd name="connsiteX9" fmla="*/ 952501 w 2157413"/>
                <a:gd name="connsiteY9" fmla="*/ 161926 h 185813"/>
                <a:gd name="connsiteX10" fmla="*/ 1023939 w 2157413"/>
                <a:gd name="connsiteY10" fmla="*/ 90488 h 185813"/>
                <a:gd name="connsiteX11" fmla="*/ 1076325 w 2157413"/>
                <a:gd name="connsiteY11" fmla="*/ 178595 h 185813"/>
                <a:gd name="connsiteX12" fmla="*/ 1176337 w 2157413"/>
                <a:gd name="connsiteY12" fmla="*/ 64295 h 185813"/>
                <a:gd name="connsiteX13" fmla="*/ 1283494 w 2157413"/>
                <a:gd name="connsiteY13" fmla="*/ 185738 h 185813"/>
                <a:gd name="connsiteX14" fmla="*/ 1402557 w 2157413"/>
                <a:gd name="connsiteY14" fmla="*/ 42864 h 185813"/>
                <a:gd name="connsiteX15" fmla="*/ 1473994 w 2157413"/>
                <a:gd name="connsiteY15" fmla="*/ 150020 h 185813"/>
                <a:gd name="connsiteX16" fmla="*/ 1602581 w 2157413"/>
                <a:gd name="connsiteY16" fmla="*/ 38100 h 185813"/>
                <a:gd name="connsiteX17" fmla="*/ 1726406 w 2157413"/>
                <a:gd name="connsiteY17" fmla="*/ 128589 h 185813"/>
                <a:gd name="connsiteX18" fmla="*/ 1840706 w 2157413"/>
                <a:gd name="connsiteY18" fmla="*/ 100014 h 185813"/>
                <a:gd name="connsiteX19" fmla="*/ 1926432 w 2157413"/>
                <a:gd name="connsiteY19" fmla="*/ 40482 h 185813"/>
                <a:gd name="connsiteX20" fmla="*/ 2040732 w 2157413"/>
                <a:gd name="connsiteY20" fmla="*/ 150021 h 185813"/>
                <a:gd name="connsiteX21" fmla="*/ 2157413 w 2157413"/>
                <a:gd name="connsiteY21" fmla="*/ 88108 h 185813"/>
                <a:gd name="connsiteX0" fmla="*/ 0 w 2157413"/>
                <a:gd name="connsiteY0" fmla="*/ 103496 h 148814"/>
                <a:gd name="connsiteX1" fmla="*/ 121444 w 2157413"/>
                <a:gd name="connsiteY1" fmla="*/ 39201 h 148814"/>
                <a:gd name="connsiteX2" fmla="*/ 245268 w 2157413"/>
                <a:gd name="connsiteY2" fmla="*/ 98733 h 148814"/>
                <a:gd name="connsiteX3" fmla="*/ 357188 w 2157413"/>
                <a:gd name="connsiteY3" fmla="*/ 24914 h 148814"/>
                <a:gd name="connsiteX4" fmla="*/ 471488 w 2157413"/>
                <a:gd name="connsiteY4" fmla="*/ 96352 h 148814"/>
                <a:gd name="connsiteX5" fmla="*/ 604837 w 2157413"/>
                <a:gd name="connsiteY5" fmla="*/ 93971 h 148814"/>
                <a:gd name="connsiteX6" fmla="*/ 723900 w 2157413"/>
                <a:gd name="connsiteY6" fmla="*/ 13008 h 148814"/>
                <a:gd name="connsiteX7" fmla="*/ 812006 w 2157413"/>
                <a:gd name="connsiteY7" fmla="*/ 98734 h 148814"/>
                <a:gd name="connsiteX8" fmla="*/ 885825 w 2157413"/>
                <a:gd name="connsiteY8" fmla="*/ 27296 h 148814"/>
                <a:gd name="connsiteX9" fmla="*/ 952501 w 2157413"/>
                <a:gd name="connsiteY9" fmla="*/ 124927 h 148814"/>
                <a:gd name="connsiteX10" fmla="*/ 1023939 w 2157413"/>
                <a:gd name="connsiteY10" fmla="*/ 53489 h 148814"/>
                <a:gd name="connsiteX11" fmla="*/ 1076325 w 2157413"/>
                <a:gd name="connsiteY11" fmla="*/ 141596 h 148814"/>
                <a:gd name="connsiteX12" fmla="*/ 1176337 w 2157413"/>
                <a:gd name="connsiteY12" fmla="*/ 27296 h 148814"/>
                <a:gd name="connsiteX13" fmla="*/ 1283494 w 2157413"/>
                <a:gd name="connsiteY13" fmla="*/ 148739 h 148814"/>
                <a:gd name="connsiteX14" fmla="*/ 1402557 w 2157413"/>
                <a:gd name="connsiteY14" fmla="*/ 5865 h 148814"/>
                <a:gd name="connsiteX15" fmla="*/ 1473994 w 2157413"/>
                <a:gd name="connsiteY15" fmla="*/ 113021 h 148814"/>
                <a:gd name="connsiteX16" fmla="*/ 1602581 w 2157413"/>
                <a:gd name="connsiteY16" fmla="*/ 1101 h 148814"/>
                <a:gd name="connsiteX17" fmla="*/ 1726406 w 2157413"/>
                <a:gd name="connsiteY17" fmla="*/ 91590 h 148814"/>
                <a:gd name="connsiteX18" fmla="*/ 1840706 w 2157413"/>
                <a:gd name="connsiteY18" fmla="*/ 63015 h 148814"/>
                <a:gd name="connsiteX19" fmla="*/ 1926432 w 2157413"/>
                <a:gd name="connsiteY19" fmla="*/ 3483 h 148814"/>
                <a:gd name="connsiteX20" fmla="*/ 2040732 w 2157413"/>
                <a:gd name="connsiteY20" fmla="*/ 113022 h 148814"/>
                <a:gd name="connsiteX21" fmla="*/ 2157413 w 2157413"/>
                <a:gd name="connsiteY21" fmla="*/ 51109 h 148814"/>
                <a:gd name="connsiteX0" fmla="*/ 0 w 2157413"/>
                <a:gd name="connsiteY0" fmla="*/ 102395 h 147713"/>
                <a:gd name="connsiteX1" fmla="*/ 121444 w 2157413"/>
                <a:gd name="connsiteY1" fmla="*/ 38100 h 147713"/>
                <a:gd name="connsiteX2" fmla="*/ 245268 w 2157413"/>
                <a:gd name="connsiteY2" fmla="*/ 97632 h 147713"/>
                <a:gd name="connsiteX3" fmla="*/ 357188 w 2157413"/>
                <a:gd name="connsiteY3" fmla="*/ 23813 h 147713"/>
                <a:gd name="connsiteX4" fmla="*/ 469106 w 2157413"/>
                <a:gd name="connsiteY4" fmla="*/ 104776 h 147713"/>
                <a:gd name="connsiteX5" fmla="*/ 604837 w 2157413"/>
                <a:gd name="connsiteY5" fmla="*/ 92870 h 147713"/>
                <a:gd name="connsiteX6" fmla="*/ 723900 w 2157413"/>
                <a:gd name="connsiteY6" fmla="*/ 11907 h 147713"/>
                <a:gd name="connsiteX7" fmla="*/ 812006 w 2157413"/>
                <a:gd name="connsiteY7" fmla="*/ 97633 h 147713"/>
                <a:gd name="connsiteX8" fmla="*/ 885825 w 2157413"/>
                <a:gd name="connsiteY8" fmla="*/ 26195 h 147713"/>
                <a:gd name="connsiteX9" fmla="*/ 952501 w 2157413"/>
                <a:gd name="connsiteY9" fmla="*/ 123826 h 147713"/>
                <a:gd name="connsiteX10" fmla="*/ 1023939 w 2157413"/>
                <a:gd name="connsiteY10" fmla="*/ 52388 h 147713"/>
                <a:gd name="connsiteX11" fmla="*/ 1076325 w 2157413"/>
                <a:gd name="connsiteY11" fmla="*/ 140495 h 147713"/>
                <a:gd name="connsiteX12" fmla="*/ 1176337 w 2157413"/>
                <a:gd name="connsiteY12" fmla="*/ 26195 h 147713"/>
                <a:gd name="connsiteX13" fmla="*/ 1283494 w 2157413"/>
                <a:gd name="connsiteY13" fmla="*/ 147638 h 147713"/>
                <a:gd name="connsiteX14" fmla="*/ 1402557 w 2157413"/>
                <a:gd name="connsiteY14" fmla="*/ 4764 h 147713"/>
                <a:gd name="connsiteX15" fmla="*/ 1473994 w 2157413"/>
                <a:gd name="connsiteY15" fmla="*/ 111920 h 147713"/>
                <a:gd name="connsiteX16" fmla="*/ 1602581 w 2157413"/>
                <a:gd name="connsiteY16" fmla="*/ 0 h 147713"/>
                <a:gd name="connsiteX17" fmla="*/ 1726406 w 2157413"/>
                <a:gd name="connsiteY17" fmla="*/ 90489 h 147713"/>
                <a:gd name="connsiteX18" fmla="*/ 1840706 w 2157413"/>
                <a:gd name="connsiteY18" fmla="*/ 61914 h 147713"/>
                <a:gd name="connsiteX19" fmla="*/ 1926432 w 2157413"/>
                <a:gd name="connsiteY19" fmla="*/ 2382 h 147713"/>
                <a:gd name="connsiteX20" fmla="*/ 2040732 w 2157413"/>
                <a:gd name="connsiteY20" fmla="*/ 111921 h 147713"/>
                <a:gd name="connsiteX21" fmla="*/ 2157413 w 2157413"/>
                <a:gd name="connsiteY21" fmla="*/ 50008 h 147713"/>
                <a:gd name="connsiteX0" fmla="*/ 0 w 2157413"/>
                <a:gd name="connsiteY0" fmla="*/ 102395 h 147713"/>
                <a:gd name="connsiteX1" fmla="*/ 121444 w 2157413"/>
                <a:gd name="connsiteY1" fmla="*/ 38100 h 147713"/>
                <a:gd name="connsiteX2" fmla="*/ 245268 w 2157413"/>
                <a:gd name="connsiteY2" fmla="*/ 97632 h 147713"/>
                <a:gd name="connsiteX3" fmla="*/ 357188 w 2157413"/>
                <a:gd name="connsiteY3" fmla="*/ 23813 h 147713"/>
                <a:gd name="connsiteX4" fmla="*/ 469106 w 2157413"/>
                <a:gd name="connsiteY4" fmla="*/ 104776 h 147713"/>
                <a:gd name="connsiteX5" fmla="*/ 654843 w 2157413"/>
                <a:gd name="connsiteY5" fmla="*/ 109539 h 147713"/>
                <a:gd name="connsiteX6" fmla="*/ 723900 w 2157413"/>
                <a:gd name="connsiteY6" fmla="*/ 11907 h 147713"/>
                <a:gd name="connsiteX7" fmla="*/ 812006 w 2157413"/>
                <a:gd name="connsiteY7" fmla="*/ 97633 h 147713"/>
                <a:gd name="connsiteX8" fmla="*/ 885825 w 2157413"/>
                <a:gd name="connsiteY8" fmla="*/ 26195 h 147713"/>
                <a:gd name="connsiteX9" fmla="*/ 952501 w 2157413"/>
                <a:gd name="connsiteY9" fmla="*/ 123826 h 147713"/>
                <a:gd name="connsiteX10" fmla="*/ 1023939 w 2157413"/>
                <a:gd name="connsiteY10" fmla="*/ 52388 h 147713"/>
                <a:gd name="connsiteX11" fmla="*/ 1076325 w 2157413"/>
                <a:gd name="connsiteY11" fmla="*/ 140495 h 147713"/>
                <a:gd name="connsiteX12" fmla="*/ 1176337 w 2157413"/>
                <a:gd name="connsiteY12" fmla="*/ 26195 h 147713"/>
                <a:gd name="connsiteX13" fmla="*/ 1283494 w 2157413"/>
                <a:gd name="connsiteY13" fmla="*/ 147638 h 147713"/>
                <a:gd name="connsiteX14" fmla="*/ 1402557 w 2157413"/>
                <a:gd name="connsiteY14" fmla="*/ 4764 h 147713"/>
                <a:gd name="connsiteX15" fmla="*/ 1473994 w 2157413"/>
                <a:gd name="connsiteY15" fmla="*/ 111920 h 147713"/>
                <a:gd name="connsiteX16" fmla="*/ 1602581 w 2157413"/>
                <a:gd name="connsiteY16" fmla="*/ 0 h 147713"/>
                <a:gd name="connsiteX17" fmla="*/ 1726406 w 2157413"/>
                <a:gd name="connsiteY17" fmla="*/ 90489 h 147713"/>
                <a:gd name="connsiteX18" fmla="*/ 1840706 w 2157413"/>
                <a:gd name="connsiteY18" fmla="*/ 61914 h 147713"/>
                <a:gd name="connsiteX19" fmla="*/ 1926432 w 2157413"/>
                <a:gd name="connsiteY19" fmla="*/ 2382 h 147713"/>
                <a:gd name="connsiteX20" fmla="*/ 2040732 w 2157413"/>
                <a:gd name="connsiteY20" fmla="*/ 111921 h 147713"/>
                <a:gd name="connsiteX21" fmla="*/ 2157413 w 2157413"/>
                <a:gd name="connsiteY21" fmla="*/ 50008 h 147713"/>
                <a:gd name="connsiteX0" fmla="*/ 0 w 2157413"/>
                <a:gd name="connsiteY0" fmla="*/ 102395 h 147713"/>
                <a:gd name="connsiteX1" fmla="*/ 121444 w 2157413"/>
                <a:gd name="connsiteY1" fmla="*/ 38100 h 147713"/>
                <a:gd name="connsiteX2" fmla="*/ 245268 w 2157413"/>
                <a:gd name="connsiteY2" fmla="*/ 97632 h 147713"/>
                <a:gd name="connsiteX3" fmla="*/ 357188 w 2157413"/>
                <a:gd name="connsiteY3" fmla="*/ 23813 h 147713"/>
                <a:gd name="connsiteX4" fmla="*/ 469106 w 2157413"/>
                <a:gd name="connsiteY4" fmla="*/ 104776 h 147713"/>
                <a:gd name="connsiteX5" fmla="*/ 669130 w 2157413"/>
                <a:gd name="connsiteY5" fmla="*/ 100014 h 147713"/>
                <a:gd name="connsiteX6" fmla="*/ 723900 w 2157413"/>
                <a:gd name="connsiteY6" fmla="*/ 11907 h 147713"/>
                <a:gd name="connsiteX7" fmla="*/ 812006 w 2157413"/>
                <a:gd name="connsiteY7" fmla="*/ 97633 h 147713"/>
                <a:gd name="connsiteX8" fmla="*/ 885825 w 2157413"/>
                <a:gd name="connsiteY8" fmla="*/ 26195 h 147713"/>
                <a:gd name="connsiteX9" fmla="*/ 952501 w 2157413"/>
                <a:gd name="connsiteY9" fmla="*/ 123826 h 147713"/>
                <a:gd name="connsiteX10" fmla="*/ 1023939 w 2157413"/>
                <a:gd name="connsiteY10" fmla="*/ 52388 h 147713"/>
                <a:gd name="connsiteX11" fmla="*/ 1076325 w 2157413"/>
                <a:gd name="connsiteY11" fmla="*/ 140495 h 147713"/>
                <a:gd name="connsiteX12" fmla="*/ 1176337 w 2157413"/>
                <a:gd name="connsiteY12" fmla="*/ 26195 h 147713"/>
                <a:gd name="connsiteX13" fmla="*/ 1283494 w 2157413"/>
                <a:gd name="connsiteY13" fmla="*/ 147638 h 147713"/>
                <a:gd name="connsiteX14" fmla="*/ 1402557 w 2157413"/>
                <a:gd name="connsiteY14" fmla="*/ 4764 h 147713"/>
                <a:gd name="connsiteX15" fmla="*/ 1473994 w 2157413"/>
                <a:gd name="connsiteY15" fmla="*/ 111920 h 147713"/>
                <a:gd name="connsiteX16" fmla="*/ 1602581 w 2157413"/>
                <a:gd name="connsiteY16" fmla="*/ 0 h 147713"/>
                <a:gd name="connsiteX17" fmla="*/ 1726406 w 2157413"/>
                <a:gd name="connsiteY17" fmla="*/ 90489 h 147713"/>
                <a:gd name="connsiteX18" fmla="*/ 1840706 w 2157413"/>
                <a:gd name="connsiteY18" fmla="*/ 61914 h 147713"/>
                <a:gd name="connsiteX19" fmla="*/ 1926432 w 2157413"/>
                <a:gd name="connsiteY19" fmla="*/ 2382 h 147713"/>
                <a:gd name="connsiteX20" fmla="*/ 2040732 w 2157413"/>
                <a:gd name="connsiteY20" fmla="*/ 111921 h 147713"/>
                <a:gd name="connsiteX21" fmla="*/ 2157413 w 2157413"/>
                <a:gd name="connsiteY21" fmla="*/ 50008 h 147713"/>
                <a:gd name="connsiteX0" fmla="*/ 0 w 2157413"/>
                <a:gd name="connsiteY0" fmla="*/ 102395 h 147713"/>
                <a:gd name="connsiteX1" fmla="*/ 121444 w 2157413"/>
                <a:gd name="connsiteY1" fmla="*/ 38100 h 147713"/>
                <a:gd name="connsiteX2" fmla="*/ 245268 w 2157413"/>
                <a:gd name="connsiteY2" fmla="*/ 97632 h 147713"/>
                <a:gd name="connsiteX3" fmla="*/ 357188 w 2157413"/>
                <a:gd name="connsiteY3" fmla="*/ 23813 h 147713"/>
                <a:gd name="connsiteX4" fmla="*/ 469106 w 2157413"/>
                <a:gd name="connsiteY4" fmla="*/ 104776 h 147713"/>
                <a:gd name="connsiteX5" fmla="*/ 669130 w 2157413"/>
                <a:gd name="connsiteY5" fmla="*/ 100014 h 147713"/>
                <a:gd name="connsiteX6" fmla="*/ 812006 w 2157413"/>
                <a:gd name="connsiteY6" fmla="*/ 97633 h 147713"/>
                <a:gd name="connsiteX7" fmla="*/ 885825 w 2157413"/>
                <a:gd name="connsiteY7" fmla="*/ 26195 h 147713"/>
                <a:gd name="connsiteX8" fmla="*/ 952501 w 2157413"/>
                <a:gd name="connsiteY8" fmla="*/ 123826 h 147713"/>
                <a:gd name="connsiteX9" fmla="*/ 1023939 w 2157413"/>
                <a:gd name="connsiteY9" fmla="*/ 52388 h 147713"/>
                <a:gd name="connsiteX10" fmla="*/ 1076325 w 2157413"/>
                <a:gd name="connsiteY10" fmla="*/ 140495 h 147713"/>
                <a:gd name="connsiteX11" fmla="*/ 1176337 w 2157413"/>
                <a:gd name="connsiteY11" fmla="*/ 26195 h 147713"/>
                <a:gd name="connsiteX12" fmla="*/ 1283494 w 2157413"/>
                <a:gd name="connsiteY12" fmla="*/ 147638 h 147713"/>
                <a:gd name="connsiteX13" fmla="*/ 1402557 w 2157413"/>
                <a:gd name="connsiteY13" fmla="*/ 4764 h 147713"/>
                <a:gd name="connsiteX14" fmla="*/ 1473994 w 2157413"/>
                <a:gd name="connsiteY14" fmla="*/ 111920 h 147713"/>
                <a:gd name="connsiteX15" fmla="*/ 1602581 w 2157413"/>
                <a:gd name="connsiteY15" fmla="*/ 0 h 147713"/>
                <a:gd name="connsiteX16" fmla="*/ 1726406 w 2157413"/>
                <a:gd name="connsiteY16" fmla="*/ 90489 h 147713"/>
                <a:gd name="connsiteX17" fmla="*/ 1840706 w 2157413"/>
                <a:gd name="connsiteY17" fmla="*/ 61914 h 147713"/>
                <a:gd name="connsiteX18" fmla="*/ 1926432 w 2157413"/>
                <a:gd name="connsiteY18" fmla="*/ 2382 h 147713"/>
                <a:gd name="connsiteX19" fmla="*/ 2040732 w 2157413"/>
                <a:gd name="connsiteY19" fmla="*/ 111921 h 147713"/>
                <a:gd name="connsiteX20" fmla="*/ 2157413 w 2157413"/>
                <a:gd name="connsiteY20" fmla="*/ 50008 h 147713"/>
                <a:gd name="connsiteX0" fmla="*/ 0 w 2157413"/>
                <a:gd name="connsiteY0" fmla="*/ 102395 h 147713"/>
                <a:gd name="connsiteX1" fmla="*/ 121444 w 2157413"/>
                <a:gd name="connsiteY1" fmla="*/ 38100 h 147713"/>
                <a:gd name="connsiteX2" fmla="*/ 245268 w 2157413"/>
                <a:gd name="connsiteY2" fmla="*/ 97632 h 147713"/>
                <a:gd name="connsiteX3" fmla="*/ 357188 w 2157413"/>
                <a:gd name="connsiteY3" fmla="*/ 23813 h 147713"/>
                <a:gd name="connsiteX4" fmla="*/ 469106 w 2157413"/>
                <a:gd name="connsiteY4" fmla="*/ 104776 h 147713"/>
                <a:gd name="connsiteX5" fmla="*/ 669130 w 2157413"/>
                <a:gd name="connsiteY5" fmla="*/ 100014 h 147713"/>
                <a:gd name="connsiteX6" fmla="*/ 885825 w 2157413"/>
                <a:gd name="connsiteY6" fmla="*/ 26195 h 147713"/>
                <a:gd name="connsiteX7" fmla="*/ 952501 w 2157413"/>
                <a:gd name="connsiteY7" fmla="*/ 123826 h 147713"/>
                <a:gd name="connsiteX8" fmla="*/ 1023939 w 2157413"/>
                <a:gd name="connsiteY8" fmla="*/ 52388 h 147713"/>
                <a:gd name="connsiteX9" fmla="*/ 1076325 w 2157413"/>
                <a:gd name="connsiteY9" fmla="*/ 140495 h 147713"/>
                <a:gd name="connsiteX10" fmla="*/ 1176337 w 2157413"/>
                <a:gd name="connsiteY10" fmla="*/ 26195 h 147713"/>
                <a:gd name="connsiteX11" fmla="*/ 1283494 w 2157413"/>
                <a:gd name="connsiteY11" fmla="*/ 147638 h 147713"/>
                <a:gd name="connsiteX12" fmla="*/ 1402557 w 2157413"/>
                <a:gd name="connsiteY12" fmla="*/ 4764 h 147713"/>
                <a:gd name="connsiteX13" fmla="*/ 1473994 w 2157413"/>
                <a:gd name="connsiteY13" fmla="*/ 111920 h 147713"/>
                <a:gd name="connsiteX14" fmla="*/ 1602581 w 2157413"/>
                <a:gd name="connsiteY14" fmla="*/ 0 h 147713"/>
                <a:gd name="connsiteX15" fmla="*/ 1726406 w 2157413"/>
                <a:gd name="connsiteY15" fmla="*/ 90489 h 147713"/>
                <a:gd name="connsiteX16" fmla="*/ 1840706 w 2157413"/>
                <a:gd name="connsiteY16" fmla="*/ 61914 h 147713"/>
                <a:gd name="connsiteX17" fmla="*/ 1926432 w 2157413"/>
                <a:gd name="connsiteY17" fmla="*/ 2382 h 147713"/>
                <a:gd name="connsiteX18" fmla="*/ 2040732 w 2157413"/>
                <a:gd name="connsiteY18" fmla="*/ 111921 h 147713"/>
                <a:gd name="connsiteX19" fmla="*/ 2157413 w 2157413"/>
                <a:gd name="connsiteY19" fmla="*/ 50008 h 147713"/>
                <a:gd name="connsiteX0" fmla="*/ 0 w 2157413"/>
                <a:gd name="connsiteY0" fmla="*/ 102395 h 147713"/>
                <a:gd name="connsiteX1" fmla="*/ 121444 w 2157413"/>
                <a:gd name="connsiteY1" fmla="*/ 38100 h 147713"/>
                <a:gd name="connsiteX2" fmla="*/ 245268 w 2157413"/>
                <a:gd name="connsiteY2" fmla="*/ 97632 h 147713"/>
                <a:gd name="connsiteX3" fmla="*/ 357188 w 2157413"/>
                <a:gd name="connsiteY3" fmla="*/ 23813 h 147713"/>
                <a:gd name="connsiteX4" fmla="*/ 469106 w 2157413"/>
                <a:gd name="connsiteY4" fmla="*/ 104776 h 147713"/>
                <a:gd name="connsiteX5" fmla="*/ 669130 w 2157413"/>
                <a:gd name="connsiteY5" fmla="*/ 100014 h 147713"/>
                <a:gd name="connsiteX6" fmla="*/ 823913 w 2157413"/>
                <a:gd name="connsiteY6" fmla="*/ 21433 h 147713"/>
                <a:gd name="connsiteX7" fmla="*/ 952501 w 2157413"/>
                <a:gd name="connsiteY7" fmla="*/ 123826 h 147713"/>
                <a:gd name="connsiteX8" fmla="*/ 1023939 w 2157413"/>
                <a:gd name="connsiteY8" fmla="*/ 52388 h 147713"/>
                <a:gd name="connsiteX9" fmla="*/ 1076325 w 2157413"/>
                <a:gd name="connsiteY9" fmla="*/ 140495 h 147713"/>
                <a:gd name="connsiteX10" fmla="*/ 1176337 w 2157413"/>
                <a:gd name="connsiteY10" fmla="*/ 26195 h 147713"/>
                <a:gd name="connsiteX11" fmla="*/ 1283494 w 2157413"/>
                <a:gd name="connsiteY11" fmla="*/ 147638 h 147713"/>
                <a:gd name="connsiteX12" fmla="*/ 1402557 w 2157413"/>
                <a:gd name="connsiteY12" fmla="*/ 4764 h 147713"/>
                <a:gd name="connsiteX13" fmla="*/ 1473994 w 2157413"/>
                <a:gd name="connsiteY13" fmla="*/ 111920 h 147713"/>
                <a:gd name="connsiteX14" fmla="*/ 1602581 w 2157413"/>
                <a:gd name="connsiteY14" fmla="*/ 0 h 147713"/>
                <a:gd name="connsiteX15" fmla="*/ 1726406 w 2157413"/>
                <a:gd name="connsiteY15" fmla="*/ 90489 h 147713"/>
                <a:gd name="connsiteX16" fmla="*/ 1840706 w 2157413"/>
                <a:gd name="connsiteY16" fmla="*/ 61914 h 147713"/>
                <a:gd name="connsiteX17" fmla="*/ 1926432 w 2157413"/>
                <a:gd name="connsiteY17" fmla="*/ 2382 h 147713"/>
                <a:gd name="connsiteX18" fmla="*/ 2040732 w 2157413"/>
                <a:gd name="connsiteY18" fmla="*/ 111921 h 147713"/>
                <a:gd name="connsiteX19" fmla="*/ 2157413 w 2157413"/>
                <a:gd name="connsiteY19" fmla="*/ 50008 h 147713"/>
                <a:gd name="connsiteX0" fmla="*/ 0 w 2157413"/>
                <a:gd name="connsiteY0" fmla="*/ 102395 h 147713"/>
                <a:gd name="connsiteX1" fmla="*/ 121444 w 2157413"/>
                <a:gd name="connsiteY1" fmla="*/ 38100 h 147713"/>
                <a:gd name="connsiteX2" fmla="*/ 245268 w 2157413"/>
                <a:gd name="connsiteY2" fmla="*/ 97632 h 147713"/>
                <a:gd name="connsiteX3" fmla="*/ 357188 w 2157413"/>
                <a:gd name="connsiteY3" fmla="*/ 23813 h 147713"/>
                <a:gd name="connsiteX4" fmla="*/ 469106 w 2157413"/>
                <a:gd name="connsiteY4" fmla="*/ 104776 h 147713"/>
                <a:gd name="connsiteX5" fmla="*/ 685799 w 2157413"/>
                <a:gd name="connsiteY5" fmla="*/ 102395 h 147713"/>
                <a:gd name="connsiteX6" fmla="*/ 823913 w 2157413"/>
                <a:gd name="connsiteY6" fmla="*/ 21433 h 147713"/>
                <a:gd name="connsiteX7" fmla="*/ 952501 w 2157413"/>
                <a:gd name="connsiteY7" fmla="*/ 123826 h 147713"/>
                <a:gd name="connsiteX8" fmla="*/ 1023939 w 2157413"/>
                <a:gd name="connsiteY8" fmla="*/ 52388 h 147713"/>
                <a:gd name="connsiteX9" fmla="*/ 1076325 w 2157413"/>
                <a:gd name="connsiteY9" fmla="*/ 140495 h 147713"/>
                <a:gd name="connsiteX10" fmla="*/ 1176337 w 2157413"/>
                <a:gd name="connsiteY10" fmla="*/ 26195 h 147713"/>
                <a:gd name="connsiteX11" fmla="*/ 1283494 w 2157413"/>
                <a:gd name="connsiteY11" fmla="*/ 147638 h 147713"/>
                <a:gd name="connsiteX12" fmla="*/ 1402557 w 2157413"/>
                <a:gd name="connsiteY12" fmla="*/ 4764 h 147713"/>
                <a:gd name="connsiteX13" fmla="*/ 1473994 w 2157413"/>
                <a:gd name="connsiteY13" fmla="*/ 111920 h 147713"/>
                <a:gd name="connsiteX14" fmla="*/ 1602581 w 2157413"/>
                <a:gd name="connsiteY14" fmla="*/ 0 h 147713"/>
                <a:gd name="connsiteX15" fmla="*/ 1726406 w 2157413"/>
                <a:gd name="connsiteY15" fmla="*/ 90489 h 147713"/>
                <a:gd name="connsiteX16" fmla="*/ 1840706 w 2157413"/>
                <a:gd name="connsiteY16" fmla="*/ 61914 h 147713"/>
                <a:gd name="connsiteX17" fmla="*/ 1926432 w 2157413"/>
                <a:gd name="connsiteY17" fmla="*/ 2382 h 147713"/>
                <a:gd name="connsiteX18" fmla="*/ 2040732 w 2157413"/>
                <a:gd name="connsiteY18" fmla="*/ 111921 h 147713"/>
                <a:gd name="connsiteX19" fmla="*/ 2157413 w 2157413"/>
                <a:gd name="connsiteY19" fmla="*/ 50008 h 147713"/>
                <a:gd name="connsiteX0" fmla="*/ 0 w 2157413"/>
                <a:gd name="connsiteY0" fmla="*/ 102395 h 147713"/>
                <a:gd name="connsiteX1" fmla="*/ 121444 w 2157413"/>
                <a:gd name="connsiteY1" fmla="*/ 38100 h 147713"/>
                <a:gd name="connsiteX2" fmla="*/ 245268 w 2157413"/>
                <a:gd name="connsiteY2" fmla="*/ 97632 h 147713"/>
                <a:gd name="connsiteX3" fmla="*/ 357188 w 2157413"/>
                <a:gd name="connsiteY3" fmla="*/ 23813 h 147713"/>
                <a:gd name="connsiteX4" fmla="*/ 469106 w 2157413"/>
                <a:gd name="connsiteY4" fmla="*/ 104776 h 147713"/>
                <a:gd name="connsiteX5" fmla="*/ 685799 w 2157413"/>
                <a:gd name="connsiteY5" fmla="*/ 102395 h 147713"/>
                <a:gd name="connsiteX6" fmla="*/ 823913 w 2157413"/>
                <a:gd name="connsiteY6" fmla="*/ 21433 h 147713"/>
                <a:gd name="connsiteX7" fmla="*/ 935832 w 2157413"/>
                <a:gd name="connsiteY7" fmla="*/ 100013 h 147713"/>
                <a:gd name="connsiteX8" fmla="*/ 1023939 w 2157413"/>
                <a:gd name="connsiteY8" fmla="*/ 52388 h 147713"/>
                <a:gd name="connsiteX9" fmla="*/ 1076325 w 2157413"/>
                <a:gd name="connsiteY9" fmla="*/ 140495 h 147713"/>
                <a:gd name="connsiteX10" fmla="*/ 1176337 w 2157413"/>
                <a:gd name="connsiteY10" fmla="*/ 26195 h 147713"/>
                <a:gd name="connsiteX11" fmla="*/ 1283494 w 2157413"/>
                <a:gd name="connsiteY11" fmla="*/ 147638 h 147713"/>
                <a:gd name="connsiteX12" fmla="*/ 1402557 w 2157413"/>
                <a:gd name="connsiteY12" fmla="*/ 4764 h 147713"/>
                <a:gd name="connsiteX13" fmla="*/ 1473994 w 2157413"/>
                <a:gd name="connsiteY13" fmla="*/ 111920 h 147713"/>
                <a:gd name="connsiteX14" fmla="*/ 1602581 w 2157413"/>
                <a:gd name="connsiteY14" fmla="*/ 0 h 147713"/>
                <a:gd name="connsiteX15" fmla="*/ 1726406 w 2157413"/>
                <a:gd name="connsiteY15" fmla="*/ 90489 h 147713"/>
                <a:gd name="connsiteX16" fmla="*/ 1840706 w 2157413"/>
                <a:gd name="connsiteY16" fmla="*/ 61914 h 147713"/>
                <a:gd name="connsiteX17" fmla="*/ 1926432 w 2157413"/>
                <a:gd name="connsiteY17" fmla="*/ 2382 h 147713"/>
                <a:gd name="connsiteX18" fmla="*/ 2040732 w 2157413"/>
                <a:gd name="connsiteY18" fmla="*/ 111921 h 147713"/>
                <a:gd name="connsiteX19" fmla="*/ 2157413 w 2157413"/>
                <a:gd name="connsiteY19" fmla="*/ 50008 h 147713"/>
                <a:gd name="connsiteX0" fmla="*/ 0 w 2157413"/>
                <a:gd name="connsiteY0" fmla="*/ 102395 h 147719"/>
                <a:gd name="connsiteX1" fmla="*/ 121444 w 2157413"/>
                <a:gd name="connsiteY1" fmla="*/ 38100 h 147719"/>
                <a:gd name="connsiteX2" fmla="*/ 245268 w 2157413"/>
                <a:gd name="connsiteY2" fmla="*/ 97632 h 147719"/>
                <a:gd name="connsiteX3" fmla="*/ 357188 w 2157413"/>
                <a:gd name="connsiteY3" fmla="*/ 23813 h 147719"/>
                <a:gd name="connsiteX4" fmla="*/ 469106 w 2157413"/>
                <a:gd name="connsiteY4" fmla="*/ 104776 h 147719"/>
                <a:gd name="connsiteX5" fmla="*/ 685799 w 2157413"/>
                <a:gd name="connsiteY5" fmla="*/ 102395 h 147719"/>
                <a:gd name="connsiteX6" fmla="*/ 823913 w 2157413"/>
                <a:gd name="connsiteY6" fmla="*/ 21433 h 147719"/>
                <a:gd name="connsiteX7" fmla="*/ 935832 w 2157413"/>
                <a:gd name="connsiteY7" fmla="*/ 100013 h 147719"/>
                <a:gd name="connsiteX8" fmla="*/ 1023939 w 2157413"/>
                <a:gd name="connsiteY8" fmla="*/ 52388 h 147719"/>
                <a:gd name="connsiteX9" fmla="*/ 1107281 w 2157413"/>
                <a:gd name="connsiteY9" fmla="*/ 90489 h 147719"/>
                <a:gd name="connsiteX10" fmla="*/ 1176337 w 2157413"/>
                <a:gd name="connsiteY10" fmla="*/ 26195 h 147719"/>
                <a:gd name="connsiteX11" fmla="*/ 1283494 w 2157413"/>
                <a:gd name="connsiteY11" fmla="*/ 147638 h 147719"/>
                <a:gd name="connsiteX12" fmla="*/ 1402557 w 2157413"/>
                <a:gd name="connsiteY12" fmla="*/ 4764 h 147719"/>
                <a:gd name="connsiteX13" fmla="*/ 1473994 w 2157413"/>
                <a:gd name="connsiteY13" fmla="*/ 111920 h 147719"/>
                <a:gd name="connsiteX14" fmla="*/ 1602581 w 2157413"/>
                <a:gd name="connsiteY14" fmla="*/ 0 h 147719"/>
                <a:gd name="connsiteX15" fmla="*/ 1726406 w 2157413"/>
                <a:gd name="connsiteY15" fmla="*/ 90489 h 147719"/>
                <a:gd name="connsiteX16" fmla="*/ 1840706 w 2157413"/>
                <a:gd name="connsiteY16" fmla="*/ 61914 h 147719"/>
                <a:gd name="connsiteX17" fmla="*/ 1926432 w 2157413"/>
                <a:gd name="connsiteY17" fmla="*/ 2382 h 147719"/>
                <a:gd name="connsiteX18" fmla="*/ 2040732 w 2157413"/>
                <a:gd name="connsiteY18" fmla="*/ 111921 h 147719"/>
                <a:gd name="connsiteX19" fmla="*/ 2157413 w 2157413"/>
                <a:gd name="connsiteY19" fmla="*/ 50008 h 147719"/>
                <a:gd name="connsiteX0" fmla="*/ 0 w 2157413"/>
                <a:gd name="connsiteY0" fmla="*/ 102395 h 147719"/>
                <a:gd name="connsiteX1" fmla="*/ 121444 w 2157413"/>
                <a:gd name="connsiteY1" fmla="*/ 38100 h 147719"/>
                <a:gd name="connsiteX2" fmla="*/ 245268 w 2157413"/>
                <a:gd name="connsiteY2" fmla="*/ 97632 h 147719"/>
                <a:gd name="connsiteX3" fmla="*/ 357188 w 2157413"/>
                <a:gd name="connsiteY3" fmla="*/ 23813 h 147719"/>
                <a:gd name="connsiteX4" fmla="*/ 469106 w 2157413"/>
                <a:gd name="connsiteY4" fmla="*/ 104776 h 147719"/>
                <a:gd name="connsiteX5" fmla="*/ 685799 w 2157413"/>
                <a:gd name="connsiteY5" fmla="*/ 102395 h 147719"/>
                <a:gd name="connsiteX6" fmla="*/ 823913 w 2157413"/>
                <a:gd name="connsiteY6" fmla="*/ 21433 h 147719"/>
                <a:gd name="connsiteX7" fmla="*/ 935832 w 2157413"/>
                <a:gd name="connsiteY7" fmla="*/ 100013 h 147719"/>
                <a:gd name="connsiteX8" fmla="*/ 1107281 w 2157413"/>
                <a:gd name="connsiteY8" fmla="*/ 90489 h 147719"/>
                <a:gd name="connsiteX9" fmla="*/ 1176337 w 2157413"/>
                <a:gd name="connsiteY9" fmla="*/ 26195 h 147719"/>
                <a:gd name="connsiteX10" fmla="*/ 1283494 w 2157413"/>
                <a:gd name="connsiteY10" fmla="*/ 147638 h 147719"/>
                <a:gd name="connsiteX11" fmla="*/ 1402557 w 2157413"/>
                <a:gd name="connsiteY11" fmla="*/ 4764 h 147719"/>
                <a:gd name="connsiteX12" fmla="*/ 1473994 w 2157413"/>
                <a:gd name="connsiteY12" fmla="*/ 111920 h 147719"/>
                <a:gd name="connsiteX13" fmla="*/ 1602581 w 2157413"/>
                <a:gd name="connsiteY13" fmla="*/ 0 h 147719"/>
                <a:gd name="connsiteX14" fmla="*/ 1726406 w 2157413"/>
                <a:gd name="connsiteY14" fmla="*/ 90489 h 147719"/>
                <a:gd name="connsiteX15" fmla="*/ 1840706 w 2157413"/>
                <a:gd name="connsiteY15" fmla="*/ 61914 h 147719"/>
                <a:gd name="connsiteX16" fmla="*/ 1926432 w 2157413"/>
                <a:gd name="connsiteY16" fmla="*/ 2382 h 147719"/>
                <a:gd name="connsiteX17" fmla="*/ 2040732 w 2157413"/>
                <a:gd name="connsiteY17" fmla="*/ 111921 h 147719"/>
                <a:gd name="connsiteX18" fmla="*/ 2157413 w 2157413"/>
                <a:gd name="connsiteY18" fmla="*/ 50008 h 147719"/>
                <a:gd name="connsiteX0" fmla="*/ 0 w 2157413"/>
                <a:gd name="connsiteY0" fmla="*/ 102395 h 147718"/>
                <a:gd name="connsiteX1" fmla="*/ 121444 w 2157413"/>
                <a:gd name="connsiteY1" fmla="*/ 38100 h 147718"/>
                <a:gd name="connsiteX2" fmla="*/ 245268 w 2157413"/>
                <a:gd name="connsiteY2" fmla="*/ 97632 h 147718"/>
                <a:gd name="connsiteX3" fmla="*/ 357188 w 2157413"/>
                <a:gd name="connsiteY3" fmla="*/ 23813 h 147718"/>
                <a:gd name="connsiteX4" fmla="*/ 469106 w 2157413"/>
                <a:gd name="connsiteY4" fmla="*/ 104776 h 147718"/>
                <a:gd name="connsiteX5" fmla="*/ 685799 w 2157413"/>
                <a:gd name="connsiteY5" fmla="*/ 102395 h 147718"/>
                <a:gd name="connsiteX6" fmla="*/ 823913 w 2157413"/>
                <a:gd name="connsiteY6" fmla="*/ 21433 h 147718"/>
                <a:gd name="connsiteX7" fmla="*/ 935832 w 2157413"/>
                <a:gd name="connsiteY7" fmla="*/ 100013 h 147718"/>
                <a:gd name="connsiteX8" fmla="*/ 1176337 w 2157413"/>
                <a:gd name="connsiteY8" fmla="*/ 26195 h 147718"/>
                <a:gd name="connsiteX9" fmla="*/ 1283494 w 2157413"/>
                <a:gd name="connsiteY9" fmla="*/ 147638 h 147718"/>
                <a:gd name="connsiteX10" fmla="*/ 1402557 w 2157413"/>
                <a:gd name="connsiteY10" fmla="*/ 4764 h 147718"/>
                <a:gd name="connsiteX11" fmla="*/ 1473994 w 2157413"/>
                <a:gd name="connsiteY11" fmla="*/ 111920 h 147718"/>
                <a:gd name="connsiteX12" fmla="*/ 1602581 w 2157413"/>
                <a:gd name="connsiteY12" fmla="*/ 0 h 147718"/>
                <a:gd name="connsiteX13" fmla="*/ 1726406 w 2157413"/>
                <a:gd name="connsiteY13" fmla="*/ 90489 h 147718"/>
                <a:gd name="connsiteX14" fmla="*/ 1840706 w 2157413"/>
                <a:gd name="connsiteY14" fmla="*/ 61914 h 147718"/>
                <a:gd name="connsiteX15" fmla="*/ 1926432 w 2157413"/>
                <a:gd name="connsiteY15" fmla="*/ 2382 h 147718"/>
                <a:gd name="connsiteX16" fmla="*/ 2040732 w 2157413"/>
                <a:gd name="connsiteY16" fmla="*/ 111921 h 147718"/>
                <a:gd name="connsiteX17" fmla="*/ 2157413 w 2157413"/>
                <a:gd name="connsiteY17" fmla="*/ 50008 h 147718"/>
                <a:gd name="connsiteX0" fmla="*/ 0 w 2157413"/>
                <a:gd name="connsiteY0" fmla="*/ 102395 h 147661"/>
                <a:gd name="connsiteX1" fmla="*/ 121444 w 2157413"/>
                <a:gd name="connsiteY1" fmla="*/ 38100 h 147661"/>
                <a:gd name="connsiteX2" fmla="*/ 245268 w 2157413"/>
                <a:gd name="connsiteY2" fmla="*/ 97632 h 147661"/>
                <a:gd name="connsiteX3" fmla="*/ 357188 w 2157413"/>
                <a:gd name="connsiteY3" fmla="*/ 23813 h 147661"/>
                <a:gd name="connsiteX4" fmla="*/ 469106 w 2157413"/>
                <a:gd name="connsiteY4" fmla="*/ 104776 h 147661"/>
                <a:gd name="connsiteX5" fmla="*/ 685799 w 2157413"/>
                <a:gd name="connsiteY5" fmla="*/ 102395 h 147661"/>
                <a:gd name="connsiteX6" fmla="*/ 823913 w 2157413"/>
                <a:gd name="connsiteY6" fmla="*/ 21433 h 147661"/>
                <a:gd name="connsiteX7" fmla="*/ 935832 w 2157413"/>
                <a:gd name="connsiteY7" fmla="*/ 100013 h 147661"/>
                <a:gd name="connsiteX8" fmla="*/ 1097755 w 2157413"/>
                <a:gd name="connsiteY8" fmla="*/ 16670 h 147661"/>
                <a:gd name="connsiteX9" fmla="*/ 1283494 w 2157413"/>
                <a:gd name="connsiteY9" fmla="*/ 147638 h 147661"/>
                <a:gd name="connsiteX10" fmla="*/ 1402557 w 2157413"/>
                <a:gd name="connsiteY10" fmla="*/ 4764 h 147661"/>
                <a:gd name="connsiteX11" fmla="*/ 1473994 w 2157413"/>
                <a:gd name="connsiteY11" fmla="*/ 111920 h 147661"/>
                <a:gd name="connsiteX12" fmla="*/ 1602581 w 2157413"/>
                <a:gd name="connsiteY12" fmla="*/ 0 h 147661"/>
                <a:gd name="connsiteX13" fmla="*/ 1726406 w 2157413"/>
                <a:gd name="connsiteY13" fmla="*/ 90489 h 147661"/>
                <a:gd name="connsiteX14" fmla="*/ 1840706 w 2157413"/>
                <a:gd name="connsiteY14" fmla="*/ 61914 h 147661"/>
                <a:gd name="connsiteX15" fmla="*/ 1926432 w 2157413"/>
                <a:gd name="connsiteY15" fmla="*/ 2382 h 147661"/>
                <a:gd name="connsiteX16" fmla="*/ 2040732 w 2157413"/>
                <a:gd name="connsiteY16" fmla="*/ 111921 h 147661"/>
                <a:gd name="connsiteX17" fmla="*/ 2157413 w 2157413"/>
                <a:gd name="connsiteY17" fmla="*/ 50008 h 147661"/>
                <a:gd name="connsiteX0" fmla="*/ 0 w 2157413"/>
                <a:gd name="connsiteY0" fmla="*/ 102395 h 111924"/>
                <a:gd name="connsiteX1" fmla="*/ 121444 w 2157413"/>
                <a:gd name="connsiteY1" fmla="*/ 38100 h 111924"/>
                <a:gd name="connsiteX2" fmla="*/ 245268 w 2157413"/>
                <a:gd name="connsiteY2" fmla="*/ 97632 h 111924"/>
                <a:gd name="connsiteX3" fmla="*/ 357188 w 2157413"/>
                <a:gd name="connsiteY3" fmla="*/ 23813 h 111924"/>
                <a:gd name="connsiteX4" fmla="*/ 469106 w 2157413"/>
                <a:gd name="connsiteY4" fmla="*/ 104776 h 111924"/>
                <a:gd name="connsiteX5" fmla="*/ 685799 w 2157413"/>
                <a:gd name="connsiteY5" fmla="*/ 102395 h 111924"/>
                <a:gd name="connsiteX6" fmla="*/ 823913 w 2157413"/>
                <a:gd name="connsiteY6" fmla="*/ 21433 h 111924"/>
                <a:gd name="connsiteX7" fmla="*/ 935832 w 2157413"/>
                <a:gd name="connsiteY7" fmla="*/ 100013 h 111924"/>
                <a:gd name="connsiteX8" fmla="*/ 1097755 w 2157413"/>
                <a:gd name="connsiteY8" fmla="*/ 16670 h 111924"/>
                <a:gd name="connsiteX9" fmla="*/ 1240632 w 2157413"/>
                <a:gd name="connsiteY9" fmla="*/ 104776 h 111924"/>
                <a:gd name="connsiteX10" fmla="*/ 1402557 w 2157413"/>
                <a:gd name="connsiteY10" fmla="*/ 4764 h 111924"/>
                <a:gd name="connsiteX11" fmla="*/ 1473994 w 2157413"/>
                <a:gd name="connsiteY11" fmla="*/ 111920 h 111924"/>
                <a:gd name="connsiteX12" fmla="*/ 1602581 w 2157413"/>
                <a:gd name="connsiteY12" fmla="*/ 0 h 111924"/>
                <a:gd name="connsiteX13" fmla="*/ 1726406 w 2157413"/>
                <a:gd name="connsiteY13" fmla="*/ 90489 h 111924"/>
                <a:gd name="connsiteX14" fmla="*/ 1840706 w 2157413"/>
                <a:gd name="connsiteY14" fmla="*/ 61914 h 111924"/>
                <a:gd name="connsiteX15" fmla="*/ 1926432 w 2157413"/>
                <a:gd name="connsiteY15" fmla="*/ 2382 h 111924"/>
                <a:gd name="connsiteX16" fmla="*/ 2040732 w 2157413"/>
                <a:gd name="connsiteY16" fmla="*/ 111921 h 111924"/>
                <a:gd name="connsiteX17" fmla="*/ 2157413 w 2157413"/>
                <a:gd name="connsiteY17" fmla="*/ 50008 h 111924"/>
                <a:gd name="connsiteX0" fmla="*/ 0 w 2157413"/>
                <a:gd name="connsiteY0" fmla="*/ 102395 h 111938"/>
                <a:gd name="connsiteX1" fmla="*/ 121444 w 2157413"/>
                <a:gd name="connsiteY1" fmla="*/ 38100 h 111938"/>
                <a:gd name="connsiteX2" fmla="*/ 245268 w 2157413"/>
                <a:gd name="connsiteY2" fmla="*/ 97632 h 111938"/>
                <a:gd name="connsiteX3" fmla="*/ 357188 w 2157413"/>
                <a:gd name="connsiteY3" fmla="*/ 23813 h 111938"/>
                <a:gd name="connsiteX4" fmla="*/ 469106 w 2157413"/>
                <a:gd name="connsiteY4" fmla="*/ 104776 h 111938"/>
                <a:gd name="connsiteX5" fmla="*/ 685799 w 2157413"/>
                <a:gd name="connsiteY5" fmla="*/ 102395 h 111938"/>
                <a:gd name="connsiteX6" fmla="*/ 823913 w 2157413"/>
                <a:gd name="connsiteY6" fmla="*/ 21433 h 111938"/>
                <a:gd name="connsiteX7" fmla="*/ 935832 w 2157413"/>
                <a:gd name="connsiteY7" fmla="*/ 100013 h 111938"/>
                <a:gd name="connsiteX8" fmla="*/ 1097755 w 2157413"/>
                <a:gd name="connsiteY8" fmla="*/ 16670 h 111938"/>
                <a:gd name="connsiteX9" fmla="*/ 1240632 w 2157413"/>
                <a:gd name="connsiteY9" fmla="*/ 104776 h 111938"/>
                <a:gd name="connsiteX10" fmla="*/ 1352551 w 2157413"/>
                <a:gd name="connsiteY10" fmla="*/ 9526 h 111938"/>
                <a:gd name="connsiteX11" fmla="*/ 1473994 w 2157413"/>
                <a:gd name="connsiteY11" fmla="*/ 111920 h 111938"/>
                <a:gd name="connsiteX12" fmla="*/ 1602581 w 2157413"/>
                <a:gd name="connsiteY12" fmla="*/ 0 h 111938"/>
                <a:gd name="connsiteX13" fmla="*/ 1726406 w 2157413"/>
                <a:gd name="connsiteY13" fmla="*/ 90489 h 111938"/>
                <a:gd name="connsiteX14" fmla="*/ 1840706 w 2157413"/>
                <a:gd name="connsiteY14" fmla="*/ 61914 h 111938"/>
                <a:gd name="connsiteX15" fmla="*/ 1926432 w 2157413"/>
                <a:gd name="connsiteY15" fmla="*/ 2382 h 111938"/>
                <a:gd name="connsiteX16" fmla="*/ 2040732 w 2157413"/>
                <a:gd name="connsiteY16" fmla="*/ 111921 h 111938"/>
                <a:gd name="connsiteX17" fmla="*/ 2157413 w 2157413"/>
                <a:gd name="connsiteY17" fmla="*/ 50008 h 111938"/>
                <a:gd name="connsiteX0" fmla="*/ 0 w 2157413"/>
                <a:gd name="connsiteY0" fmla="*/ 100894 h 110420"/>
                <a:gd name="connsiteX1" fmla="*/ 121444 w 2157413"/>
                <a:gd name="connsiteY1" fmla="*/ 36599 h 110420"/>
                <a:gd name="connsiteX2" fmla="*/ 245268 w 2157413"/>
                <a:gd name="connsiteY2" fmla="*/ 96131 h 110420"/>
                <a:gd name="connsiteX3" fmla="*/ 357188 w 2157413"/>
                <a:gd name="connsiteY3" fmla="*/ 22312 h 110420"/>
                <a:gd name="connsiteX4" fmla="*/ 469106 w 2157413"/>
                <a:gd name="connsiteY4" fmla="*/ 103275 h 110420"/>
                <a:gd name="connsiteX5" fmla="*/ 685799 w 2157413"/>
                <a:gd name="connsiteY5" fmla="*/ 100894 h 110420"/>
                <a:gd name="connsiteX6" fmla="*/ 823913 w 2157413"/>
                <a:gd name="connsiteY6" fmla="*/ 19932 h 110420"/>
                <a:gd name="connsiteX7" fmla="*/ 935832 w 2157413"/>
                <a:gd name="connsiteY7" fmla="*/ 98512 h 110420"/>
                <a:gd name="connsiteX8" fmla="*/ 1097755 w 2157413"/>
                <a:gd name="connsiteY8" fmla="*/ 15169 h 110420"/>
                <a:gd name="connsiteX9" fmla="*/ 1240632 w 2157413"/>
                <a:gd name="connsiteY9" fmla="*/ 103275 h 110420"/>
                <a:gd name="connsiteX10" fmla="*/ 1352551 w 2157413"/>
                <a:gd name="connsiteY10" fmla="*/ 8025 h 110420"/>
                <a:gd name="connsiteX11" fmla="*/ 1473994 w 2157413"/>
                <a:gd name="connsiteY11" fmla="*/ 110419 h 110420"/>
                <a:gd name="connsiteX12" fmla="*/ 1612106 w 2157413"/>
                <a:gd name="connsiteY12" fmla="*/ 5642 h 110420"/>
                <a:gd name="connsiteX13" fmla="*/ 1726406 w 2157413"/>
                <a:gd name="connsiteY13" fmla="*/ 88988 h 110420"/>
                <a:gd name="connsiteX14" fmla="*/ 1840706 w 2157413"/>
                <a:gd name="connsiteY14" fmla="*/ 60413 h 110420"/>
                <a:gd name="connsiteX15" fmla="*/ 1926432 w 2157413"/>
                <a:gd name="connsiteY15" fmla="*/ 881 h 110420"/>
                <a:gd name="connsiteX16" fmla="*/ 2040732 w 2157413"/>
                <a:gd name="connsiteY16" fmla="*/ 110420 h 110420"/>
                <a:gd name="connsiteX17" fmla="*/ 2157413 w 2157413"/>
                <a:gd name="connsiteY17" fmla="*/ 48507 h 110420"/>
                <a:gd name="connsiteX0" fmla="*/ 0 w 2157413"/>
                <a:gd name="connsiteY0" fmla="*/ 100929 h 110455"/>
                <a:gd name="connsiteX1" fmla="*/ 121444 w 2157413"/>
                <a:gd name="connsiteY1" fmla="*/ 36634 h 110455"/>
                <a:gd name="connsiteX2" fmla="*/ 245268 w 2157413"/>
                <a:gd name="connsiteY2" fmla="*/ 96166 h 110455"/>
                <a:gd name="connsiteX3" fmla="*/ 357188 w 2157413"/>
                <a:gd name="connsiteY3" fmla="*/ 22347 h 110455"/>
                <a:gd name="connsiteX4" fmla="*/ 469106 w 2157413"/>
                <a:gd name="connsiteY4" fmla="*/ 103310 h 110455"/>
                <a:gd name="connsiteX5" fmla="*/ 685799 w 2157413"/>
                <a:gd name="connsiteY5" fmla="*/ 100929 h 110455"/>
                <a:gd name="connsiteX6" fmla="*/ 823913 w 2157413"/>
                <a:gd name="connsiteY6" fmla="*/ 19967 h 110455"/>
                <a:gd name="connsiteX7" fmla="*/ 935832 w 2157413"/>
                <a:gd name="connsiteY7" fmla="*/ 98547 h 110455"/>
                <a:gd name="connsiteX8" fmla="*/ 1097755 w 2157413"/>
                <a:gd name="connsiteY8" fmla="*/ 15204 h 110455"/>
                <a:gd name="connsiteX9" fmla="*/ 1240632 w 2157413"/>
                <a:gd name="connsiteY9" fmla="*/ 103310 h 110455"/>
                <a:gd name="connsiteX10" fmla="*/ 1352551 w 2157413"/>
                <a:gd name="connsiteY10" fmla="*/ 8060 h 110455"/>
                <a:gd name="connsiteX11" fmla="*/ 1473994 w 2157413"/>
                <a:gd name="connsiteY11" fmla="*/ 110454 h 110455"/>
                <a:gd name="connsiteX12" fmla="*/ 1612106 w 2157413"/>
                <a:gd name="connsiteY12" fmla="*/ 5677 h 110455"/>
                <a:gd name="connsiteX13" fmla="*/ 1759743 w 2157413"/>
                <a:gd name="connsiteY13" fmla="*/ 103310 h 110455"/>
                <a:gd name="connsiteX14" fmla="*/ 1840706 w 2157413"/>
                <a:gd name="connsiteY14" fmla="*/ 60448 h 110455"/>
                <a:gd name="connsiteX15" fmla="*/ 1926432 w 2157413"/>
                <a:gd name="connsiteY15" fmla="*/ 916 h 110455"/>
                <a:gd name="connsiteX16" fmla="*/ 2040732 w 2157413"/>
                <a:gd name="connsiteY16" fmla="*/ 110455 h 110455"/>
                <a:gd name="connsiteX17" fmla="*/ 2157413 w 2157413"/>
                <a:gd name="connsiteY17" fmla="*/ 48542 h 110455"/>
                <a:gd name="connsiteX0" fmla="*/ 0 w 2157413"/>
                <a:gd name="connsiteY0" fmla="*/ 100024 h 109550"/>
                <a:gd name="connsiteX1" fmla="*/ 121444 w 2157413"/>
                <a:gd name="connsiteY1" fmla="*/ 35729 h 109550"/>
                <a:gd name="connsiteX2" fmla="*/ 245268 w 2157413"/>
                <a:gd name="connsiteY2" fmla="*/ 95261 h 109550"/>
                <a:gd name="connsiteX3" fmla="*/ 357188 w 2157413"/>
                <a:gd name="connsiteY3" fmla="*/ 21442 h 109550"/>
                <a:gd name="connsiteX4" fmla="*/ 469106 w 2157413"/>
                <a:gd name="connsiteY4" fmla="*/ 102405 h 109550"/>
                <a:gd name="connsiteX5" fmla="*/ 685799 w 2157413"/>
                <a:gd name="connsiteY5" fmla="*/ 100024 h 109550"/>
                <a:gd name="connsiteX6" fmla="*/ 823913 w 2157413"/>
                <a:gd name="connsiteY6" fmla="*/ 19062 h 109550"/>
                <a:gd name="connsiteX7" fmla="*/ 935832 w 2157413"/>
                <a:gd name="connsiteY7" fmla="*/ 97642 h 109550"/>
                <a:gd name="connsiteX8" fmla="*/ 1097755 w 2157413"/>
                <a:gd name="connsiteY8" fmla="*/ 14299 h 109550"/>
                <a:gd name="connsiteX9" fmla="*/ 1240632 w 2157413"/>
                <a:gd name="connsiteY9" fmla="*/ 102405 h 109550"/>
                <a:gd name="connsiteX10" fmla="*/ 1352551 w 2157413"/>
                <a:gd name="connsiteY10" fmla="*/ 7155 h 109550"/>
                <a:gd name="connsiteX11" fmla="*/ 1473994 w 2157413"/>
                <a:gd name="connsiteY11" fmla="*/ 109549 h 109550"/>
                <a:gd name="connsiteX12" fmla="*/ 1612106 w 2157413"/>
                <a:gd name="connsiteY12" fmla="*/ 4772 h 109550"/>
                <a:gd name="connsiteX13" fmla="*/ 1759743 w 2157413"/>
                <a:gd name="connsiteY13" fmla="*/ 102405 h 109550"/>
                <a:gd name="connsiteX14" fmla="*/ 1926432 w 2157413"/>
                <a:gd name="connsiteY14" fmla="*/ 11 h 109550"/>
                <a:gd name="connsiteX15" fmla="*/ 2040732 w 2157413"/>
                <a:gd name="connsiteY15" fmla="*/ 109550 h 109550"/>
                <a:gd name="connsiteX16" fmla="*/ 2157413 w 2157413"/>
                <a:gd name="connsiteY16" fmla="*/ 47637 h 109550"/>
                <a:gd name="connsiteX0" fmla="*/ 0 w 2157413"/>
                <a:gd name="connsiteY0" fmla="*/ 109547 h 119073"/>
                <a:gd name="connsiteX1" fmla="*/ 121444 w 2157413"/>
                <a:gd name="connsiteY1" fmla="*/ 45252 h 119073"/>
                <a:gd name="connsiteX2" fmla="*/ 245268 w 2157413"/>
                <a:gd name="connsiteY2" fmla="*/ 104784 h 119073"/>
                <a:gd name="connsiteX3" fmla="*/ 357188 w 2157413"/>
                <a:gd name="connsiteY3" fmla="*/ 30965 h 119073"/>
                <a:gd name="connsiteX4" fmla="*/ 469106 w 2157413"/>
                <a:gd name="connsiteY4" fmla="*/ 111928 h 119073"/>
                <a:gd name="connsiteX5" fmla="*/ 685799 w 2157413"/>
                <a:gd name="connsiteY5" fmla="*/ 109547 h 119073"/>
                <a:gd name="connsiteX6" fmla="*/ 823913 w 2157413"/>
                <a:gd name="connsiteY6" fmla="*/ 28585 h 119073"/>
                <a:gd name="connsiteX7" fmla="*/ 935832 w 2157413"/>
                <a:gd name="connsiteY7" fmla="*/ 107165 h 119073"/>
                <a:gd name="connsiteX8" fmla="*/ 1097755 w 2157413"/>
                <a:gd name="connsiteY8" fmla="*/ 23822 h 119073"/>
                <a:gd name="connsiteX9" fmla="*/ 1240632 w 2157413"/>
                <a:gd name="connsiteY9" fmla="*/ 111928 h 119073"/>
                <a:gd name="connsiteX10" fmla="*/ 1352551 w 2157413"/>
                <a:gd name="connsiteY10" fmla="*/ 16678 h 119073"/>
                <a:gd name="connsiteX11" fmla="*/ 1473994 w 2157413"/>
                <a:gd name="connsiteY11" fmla="*/ 119072 h 119073"/>
                <a:gd name="connsiteX12" fmla="*/ 1612106 w 2157413"/>
                <a:gd name="connsiteY12" fmla="*/ 14295 h 119073"/>
                <a:gd name="connsiteX13" fmla="*/ 1759743 w 2157413"/>
                <a:gd name="connsiteY13" fmla="*/ 111928 h 119073"/>
                <a:gd name="connsiteX14" fmla="*/ 1912145 w 2157413"/>
                <a:gd name="connsiteY14" fmla="*/ 9 h 119073"/>
                <a:gd name="connsiteX15" fmla="*/ 2040732 w 2157413"/>
                <a:gd name="connsiteY15" fmla="*/ 119073 h 119073"/>
                <a:gd name="connsiteX16" fmla="*/ 2157413 w 2157413"/>
                <a:gd name="connsiteY16" fmla="*/ 57160 h 119073"/>
                <a:gd name="connsiteX0" fmla="*/ 0 w 2157413"/>
                <a:gd name="connsiteY0" fmla="*/ 109547 h 193533"/>
                <a:gd name="connsiteX1" fmla="*/ 121444 w 2157413"/>
                <a:gd name="connsiteY1" fmla="*/ 45252 h 193533"/>
                <a:gd name="connsiteX2" fmla="*/ 245268 w 2157413"/>
                <a:gd name="connsiteY2" fmla="*/ 104784 h 193533"/>
                <a:gd name="connsiteX3" fmla="*/ 357188 w 2157413"/>
                <a:gd name="connsiteY3" fmla="*/ 30965 h 193533"/>
                <a:gd name="connsiteX4" fmla="*/ 469106 w 2157413"/>
                <a:gd name="connsiteY4" fmla="*/ 111928 h 193533"/>
                <a:gd name="connsiteX5" fmla="*/ 685799 w 2157413"/>
                <a:gd name="connsiteY5" fmla="*/ 109547 h 193533"/>
                <a:gd name="connsiteX6" fmla="*/ 823913 w 2157413"/>
                <a:gd name="connsiteY6" fmla="*/ 28585 h 193533"/>
                <a:gd name="connsiteX7" fmla="*/ 935832 w 2157413"/>
                <a:gd name="connsiteY7" fmla="*/ 107165 h 193533"/>
                <a:gd name="connsiteX8" fmla="*/ 1097755 w 2157413"/>
                <a:gd name="connsiteY8" fmla="*/ 23822 h 193533"/>
                <a:gd name="connsiteX9" fmla="*/ 1240632 w 2157413"/>
                <a:gd name="connsiteY9" fmla="*/ 111928 h 193533"/>
                <a:gd name="connsiteX10" fmla="*/ 1352551 w 2157413"/>
                <a:gd name="connsiteY10" fmla="*/ 16678 h 193533"/>
                <a:gd name="connsiteX11" fmla="*/ 1473994 w 2157413"/>
                <a:gd name="connsiteY11" fmla="*/ 119072 h 193533"/>
                <a:gd name="connsiteX12" fmla="*/ 1612106 w 2157413"/>
                <a:gd name="connsiteY12" fmla="*/ 14295 h 193533"/>
                <a:gd name="connsiteX13" fmla="*/ 1759743 w 2157413"/>
                <a:gd name="connsiteY13" fmla="*/ 111928 h 193533"/>
                <a:gd name="connsiteX14" fmla="*/ 1912145 w 2157413"/>
                <a:gd name="connsiteY14" fmla="*/ 9 h 193533"/>
                <a:gd name="connsiteX15" fmla="*/ 2040732 w 2157413"/>
                <a:gd name="connsiteY15" fmla="*/ 119073 h 193533"/>
                <a:gd name="connsiteX16" fmla="*/ 2157413 w 2157413"/>
                <a:gd name="connsiteY16" fmla="*/ 57160 h 193533"/>
                <a:gd name="connsiteX0" fmla="*/ 0 w 2157413"/>
                <a:gd name="connsiteY0" fmla="*/ 120706 h 176747"/>
                <a:gd name="connsiteX1" fmla="*/ 121444 w 2157413"/>
                <a:gd name="connsiteY1" fmla="*/ 56411 h 176747"/>
                <a:gd name="connsiteX2" fmla="*/ 245268 w 2157413"/>
                <a:gd name="connsiteY2" fmla="*/ 115943 h 176747"/>
                <a:gd name="connsiteX3" fmla="*/ 357188 w 2157413"/>
                <a:gd name="connsiteY3" fmla="*/ 42124 h 176747"/>
                <a:gd name="connsiteX4" fmla="*/ 511968 w 2157413"/>
                <a:gd name="connsiteY4" fmla="*/ 89750 h 176747"/>
                <a:gd name="connsiteX5" fmla="*/ 685799 w 2157413"/>
                <a:gd name="connsiteY5" fmla="*/ 120706 h 176747"/>
                <a:gd name="connsiteX6" fmla="*/ 823913 w 2157413"/>
                <a:gd name="connsiteY6" fmla="*/ 39744 h 176747"/>
                <a:gd name="connsiteX7" fmla="*/ 935832 w 2157413"/>
                <a:gd name="connsiteY7" fmla="*/ 118324 h 176747"/>
                <a:gd name="connsiteX8" fmla="*/ 1097755 w 2157413"/>
                <a:gd name="connsiteY8" fmla="*/ 34981 h 176747"/>
                <a:gd name="connsiteX9" fmla="*/ 1240632 w 2157413"/>
                <a:gd name="connsiteY9" fmla="*/ 123087 h 176747"/>
                <a:gd name="connsiteX10" fmla="*/ 1352551 w 2157413"/>
                <a:gd name="connsiteY10" fmla="*/ 27837 h 176747"/>
                <a:gd name="connsiteX11" fmla="*/ 1473994 w 2157413"/>
                <a:gd name="connsiteY11" fmla="*/ 130231 h 176747"/>
                <a:gd name="connsiteX12" fmla="*/ 1612106 w 2157413"/>
                <a:gd name="connsiteY12" fmla="*/ 25454 h 176747"/>
                <a:gd name="connsiteX13" fmla="*/ 1759743 w 2157413"/>
                <a:gd name="connsiteY13" fmla="*/ 123087 h 176747"/>
                <a:gd name="connsiteX14" fmla="*/ 1912145 w 2157413"/>
                <a:gd name="connsiteY14" fmla="*/ 11168 h 176747"/>
                <a:gd name="connsiteX15" fmla="*/ 2040732 w 2157413"/>
                <a:gd name="connsiteY15" fmla="*/ 130232 h 176747"/>
                <a:gd name="connsiteX16" fmla="*/ 2157413 w 2157413"/>
                <a:gd name="connsiteY16" fmla="*/ 68319 h 176747"/>
                <a:gd name="connsiteX0" fmla="*/ 0 w 2157413"/>
                <a:gd name="connsiteY0" fmla="*/ 120706 h 176747"/>
                <a:gd name="connsiteX1" fmla="*/ 121444 w 2157413"/>
                <a:gd name="connsiteY1" fmla="*/ 56411 h 176747"/>
                <a:gd name="connsiteX2" fmla="*/ 245268 w 2157413"/>
                <a:gd name="connsiteY2" fmla="*/ 115943 h 176747"/>
                <a:gd name="connsiteX3" fmla="*/ 357188 w 2157413"/>
                <a:gd name="connsiteY3" fmla="*/ 42124 h 176747"/>
                <a:gd name="connsiteX4" fmla="*/ 504824 w 2157413"/>
                <a:gd name="connsiteY4" fmla="*/ 89750 h 176747"/>
                <a:gd name="connsiteX5" fmla="*/ 685799 w 2157413"/>
                <a:gd name="connsiteY5" fmla="*/ 120706 h 176747"/>
                <a:gd name="connsiteX6" fmla="*/ 823913 w 2157413"/>
                <a:gd name="connsiteY6" fmla="*/ 39744 h 176747"/>
                <a:gd name="connsiteX7" fmla="*/ 935832 w 2157413"/>
                <a:gd name="connsiteY7" fmla="*/ 118324 h 176747"/>
                <a:gd name="connsiteX8" fmla="*/ 1097755 w 2157413"/>
                <a:gd name="connsiteY8" fmla="*/ 34981 h 176747"/>
                <a:gd name="connsiteX9" fmla="*/ 1240632 w 2157413"/>
                <a:gd name="connsiteY9" fmla="*/ 123087 h 176747"/>
                <a:gd name="connsiteX10" fmla="*/ 1352551 w 2157413"/>
                <a:gd name="connsiteY10" fmla="*/ 27837 h 176747"/>
                <a:gd name="connsiteX11" fmla="*/ 1473994 w 2157413"/>
                <a:gd name="connsiteY11" fmla="*/ 130231 h 176747"/>
                <a:gd name="connsiteX12" fmla="*/ 1612106 w 2157413"/>
                <a:gd name="connsiteY12" fmla="*/ 25454 h 176747"/>
                <a:gd name="connsiteX13" fmla="*/ 1759743 w 2157413"/>
                <a:gd name="connsiteY13" fmla="*/ 123087 h 176747"/>
                <a:gd name="connsiteX14" fmla="*/ 1912145 w 2157413"/>
                <a:gd name="connsiteY14" fmla="*/ 11168 h 176747"/>
                <a:gd name="connsiteX15" fmla="*/ 2040732 w 2157413"/>
                <a:gd name="connsiteY15" fmla="*/ 130232 h 176747"/>
                <a:gd name="connsiteX16" fmla="*/ 2157413 w 2157413"/>
                <a:gd name="connsiteY16" fmla="*/ 68319 h 176747"/>
                <a:gd name="connsiteX0" fmla="*/ 0 w 2157413"/>
                <a:gd name="connsiteY0" fmla="*/ 109548 h 142713"/>
                <a:gd name="connsiteX1" fmla="*/ 121444 w 2157413"/>
                <a:gd name="connsiteY1" fmla="*/ 45253 h 142713"/>
                <a:gd name="connsiteX2" fmla="*/ 245268 w 2157413"/>
                <a:gd name="connsiteY2" fmla="*/ 104785 h 142713"/>
                <a:gd name="connsiteX3" fmla="*/ 357188 w 2157413"/>
                <a:gd name="connsiteY3" fmla="*/ 30966 h 142713"/>
                <a:gd name="connsiteX4" fmla="*/ 504824 w 2157413"/>
                <a:gd name="connsiteY4" fmla="*/ 78592 h 142713"/>
                <a:gd name="connsiteX5" fmla="*/ 685799 w 2157413"/>
                <a:gd name="connsiteY5" fmla="*/ 109548 h 142713"/>
                <a:gd name="connsiteX6" fmla="*/ 823913 w 2157413"/>
                <a:gd name="connsiteY6" fmla="*/ 28586 h 142713"/>
                <a:gd name="connsiteX7" fmla="*/ 935832 w 2157413"/>
                <a:gd name="connsiteY7" fmla="*/ 107166 h 142713"/>
                <a:gd name="connsiteX8" fmla="*/ 1097755 w 2157413"/>
                <a:gd name="connsiteY8" fmla="*/ 23823 h 142713"/>
                <a:gd name="connsiteX9" fmla="*/ 1240632 w 2157413"/>
                <a:gd name="connsiteY9" fmla="*/ 111929 h 142713"/>
                <a:gd name="connsiteX10" fmla="*/ 1352551 w 2157413"/>
                <a:gd name="connsiteY10" fmla="*/ 16679 h 142713"/>
                <a:gd name="connsiteX11" fmla="*/ 1473994 w 2157413"/>
                <a:gd name="connsiteY11" fmla="*/ 119073 h 142713"/>
                <a:gd name="connsiteX12" fmla="*/ 1612106 w 2157413"/>
                <a:gd name="connsiteY12" fmla="*/ 14296 h 142713"/>
                <a:gd name="connsiteX13" fmla="*/ 1759743 w 2157413"/>
                <a:gd name="connsiteY13" fmla="*/ 111929 h 142713"/>
                <a:gd name="connsiteX14" fmla="*/ 1912145 w 2157413"/>
                <a:gd name="connsiteY14" fmla="*/ 10 h 142713"/>
                <a:gd name="connsiteX15" fmla="*/ 2040732 w 2157413"/>
                <a:gd name="connsiteY15" fmla="*/ 119074 h 142713"/>
                <a:gd name="connsiteX16" fmla="*/ 2157413 w 2157413"/>
                <a:gd name="connsiteY16" fmla="*/ 57161 h 142713"/>
                <a:gd name="connsiteX0" fmla="*/ 0 w 2157413"/>
                <a:gd name="connsiteY0" fmla="*/ 109548 h 119074"/>
                <a:gd name="connsiteX1" fmla="*/ 121444 w 2157413"/>
                <a:gd name="connsiteY1" fmla="*/ 45253 h 119074"/>
                <a:gd name="connsiteX2" fmla="*/ 245268 w 2157413"/>
                <a:gd name="connsiteY2" fmla="*/ 104785 h 119074"/>
                <a:gd name="connsiteX3" fmla="*/ 357188 w 2157413"/>
                <a:gd name="connsiteY3" fmla="*/ 30966 h 119074"/>
                <a:gd name="connsiteX4" fmla="*/ 504824 w 2157413"/>
                <a:gd name="connsiteY4" fmla="*/ 78592 h 119074"/>
                <a:gd name="connsiteX5" fmla="*/ 685799 w 2157413"/>
                <a:gd name="connsiteY5" fmla="*/ 109548 h 119074"/>
                <a:gd name="connsiteX6" fmla="*/ 823913 w 2157413"/>
                <a:gd name="connsiteY6" fmla="*/ 28586 h 119074"/>
                <a:gd name="connsiteX7" fmla="*/ 935832 w 2157413"/>
                <a:gd name="connsiteY7" fmla="*/ 107166 h 119074"/>
                <a:gd name="connsiteX8" fmla="*/ 1097755 w 2157413"/>
                <a:gd name="connsiteY8" fmla="*/ 23823 h 119074"/>
                <a:gd name="connsiteX9" fmla="*/ 1240632 w 2157413"/>
                <a:gd name="connsiteY9" fmla="*/ 111929 h 119074"/>
                <a:gd name="connsiteX10" fmla="*/ 1352551 w 2157413"/>
                <a:gd name="connsiteY10" fmla="*/ 16679 h 119074"/>
                <a:gd name="connsiteX11" fmla="*/ 1473994 w 2157413"/>
                <a:gd name="connsiteY11" fmla="*/ 119073 h 119074"/>
                <a:gd name="connsiteX12" fmla="*/ 1612106 w 2157413"/>
                <a:gd name="connsiteY12" fmla="*/ 14296 h 119074"/>
                <a:gd name="connsiteX13" fmla="*/ 1759743 w 2157413"/>
                <a:gd name="connsiteY13" fmla="*/ 111929 h 119074"/>
                <a:gd name="connsiteX14" fmla="*/ 1912145 w 2157413"/>
                <a:gd name="connsiteY14" fmla="*/ 10 h 119074"/>
                <a:gd name="connsiteX15" fmla="*/ 2040732 w 2157413"/>
                <a:gd name="connsiteY15" fmla="*/ 119074 h 119074"/>
                <a:gd name="connsiteX16" fmla="*/ 2157413 w 2157413"/>
                <a:gd name="connsiteY16" fmla="*/ 57161 h 119074"/>
                <a:gd name="connsiteX0" fmla="*/ 0 w 2157413"/>
                <a:gd name="connsiteY0" fmla="*/ 109548 h 119074"/>
                <a:gd name="connsiteX1" fmla="*/ 121444 w 2157413"/>
                <a:gd name="connsiteY1" fmla="*/ 45253 h 119074"/>
                <a:gd name="connsiteX2" fmla="*/ 245268 w 2157413"/>
                <a:gd name="connsiteY2" fmla="*/ 104785 h 119074"/>
                <a:gd name="connsiteX3" fmla="*/ 357188 w 2157413"/>
                <a:gd name="connsiteY3" fmla="*/ 30966 h 119074"/>
                <a:gd name="connsiteX4" fmla="*/ 504824 w 2157413"/>
                <a:gd name="connsiteY4" fmla="*/ 78592 h 119074"/>
                <a:gd name="connsiteX5" fmla="*/ 685799 w 2157413"/>
                <a:gd name="connsiteY5" fmla="*/ 109548 h 119074"/>
                <a:gd name="connsiteX6" fmla="*/ 823913 w 2157413"/>
                <a:gd name="connsiteY6" fmla="*/ 28586 h 119074"/>
                <a:gd name="connsiteX7" fmla="*/ 935832 w 2157413"/>
                <a:gd name="connsiteY7" fmla="*/ 107166 h 119074"/>
                <a:gd name="connsiteX8" fmla="*/ 1097755 w 2157413"/>
                <a:gd name="connsiteY8" fmla="*/ 23823 h 119074"/>
                <a:gd name="connsiteX9" fmla="*/ 1240632 w 2157413"/>
                <a:gd name="connsiteY9" fmla="*/ 111929 h 119074"/>
                <a:gd name="connsiteX10" fmla="*/ 1352551 w 2157413"/>
                <a:gd name="connsiteY10" fmla="*/ 16679 h 119074"/>
                <a:gd name="connsiteX11" fmla="*/ 1473994 w 2157413"/>
                <a:gd name="connsiteY11" fmla="*/ 119073 h 119074"/>
                <a:gd name="connsiteX12" fmla="*/ 1612106 w 2157413"/>
                <a:gd name="connsiteY12" fmla="*/ 14296 h 119074"/>
                <a:gd name="connsiteX13" fmla="*/ 1759743 w 2157413"/>
                <a:gd name="connsiteY13" fmla="*/ 111929 h 119074"/>
                <a:gd name="connsiteX14" fmla="*/ 1912145 w 2157413"/>
                <a:gd name="connsiteY14" fmla="*/ 10 h 119074"/>
                <a:gd name="connsiteX15" fmla="*/ 2040732 w 2157413"/>
                <a:gd name="connsiteY15" fmla="*/ 119074 h 119074"/>
                <a:gd name="connsiteX16" fmla="*/ 2157413 w 2157413"/>
                <a:gd name="connsiteY16" fmla="*/ 57161 h 119074"/>
                <a:gd name="connsiteX0" fmla="*/ 0 w 2157413"/>
                <a:gd name="connsiteY0" fmla="*/ 109548 h 119074"/>
                <a:gd name="connsiteX1" fmla="*/ 121444 w 2157413"/>
                <a:gd name="connsiteY1" fmla="*/ 45253 h 119074"/>
                <a:gd name="connsiteX2" fmla="*/ 245268 w 2157413"/>
                <a:gd name="connsiteY2" fmla="*/ 104785 h 119074"/>
                <a:gd name="connsiteX3" fmla="*/ 357188 w 2157413"/>
                <a:gd name="connsiteY3" fmla="*/ 30966 h 119074"/>
                <a:gd name="connsiteX4" fmla="*/ 504824 w 2157413"/>
                <a:gd name="connsiteY4" fmla="*/ 78592 h 119074"/>
                <a:gd name="connsiteX5" fmla="*/ 685799 w 2157413"/>
                <a:gd name="connsiteY5" fmla="*/ 109548 h 119074"/>
                <a:gd name="connsiteX6" fmla="*/ 823913 w 2157413"/>
                <a:gd name="connsiteY6" fmla="*/ 28586 h 119074"/>
                <a:gd name="connsiteX7" fmla="*/ 935832 w 2157413"/>
                <a:gd name="connsiteY7" fmla="*/ 107166 h 119074"/>
                <a:gd name="connsiteX8" fmla="*/ 1097755 w 2157413"/>
                <a:gd name="connsiteY8" fmla="*/ 23823 h 119074"/>
                <a:gd name="connsiteX9" fmla="*/ 1240632 w 2157413"/>
                <a:gd name="connsiteY9" fmla="*/ 111929 h 119074"/>
                <a:gd name="connsiteX10" fmla="*/ 1352551 w 2157413"/>
                <a:gd name="connsiteY10" fmla="*/ 16679 h 119074"/>
                <a:gd name="connsiteX11" fmla="*/ 1473994 w 2157413"/>
                <a:gd name="connsiteY11" fmla="*/ 119073 h 119074"/>
                <a:gd name="connsiteX12" fmla="*/ 1612106 w 2157413"/>
                <a:gd name="connsiteY12" fmla="*/ 14296 h 119074"/>
                <a:gd name="connsiteX13" fmla="*/ 1759743 w 2157413"/>
                <a:gd name="connsiteY13" fmla="*/ 111929 h 119074"/>
                <a:gd name="connsiteX14" fmla="*/ 1912145 w 2157413"/>
                <a:gd name="connsiteY14" fmla="*/ 10 h 119074"/>
                <a:gd name="connsiteX15" fmla="*/ 2040732 w 2157413"/>
                <a:gd name="connsiteY15" fmla="*/ 119074 h 119074"/>
                <a:gd name="connsiteX16" fmla="*/ 2157413 w 2157413"/>
                <a:gd name="connsiteY16" fmla="*/ 57161 h 119074"/>
                <a:gd name="connsiteX0" fmla="*/ 0 w 2157413"/>
                <a:gd name="connsiteY0" fmla="*/ 109548 h 119074"/>
                <a:gd name="connsiteX1" fmla="*/ 121444 w 2157413"/>
                <a:gd name="connsiteY1" fmla="*/ 45253 h 119074"/>
                <a:gd name="connsiteX2" fmla="*/ 245268 w 2157413"/>
                <a:gd name="connsiteY2" fmla="*/ 104785 h 119074"/>
                <a:gd name="connsiteX3" fmla="*/ 357188 w 2157413"/>
                <a:gd name="connsiteY3" fmla="*/ 30966 h 119074"/>
                <a:gd name="connsiteX4" fmla="*/ 504824 w 2157413"/>
                <a:gd name="connsiteY4" fmla="*/ 78592 h 119074"/>
                <a:gd name="connsiteX5" fmla="*/ 685799 w 2157413"/>
                <a:gd name="connsiteY5" fmla="*/ 109548 h 119074"/>
                <a:gd name="connsiteX6" fmla="*/ 823913 w 2157413"/>
                <a:gd name="connsiteY6" fmla="*/ 40492 h 119074"/>
                <a:gd name="connsiteX7" fmla="*/ 935832 w 2157413"/>
                <a:gd name="connsiteY7" fmla="*/ 107166 h 119074"/>
                <a:gd name="connsiteX8" fmla="*/ 1097755 w 2157413"/>
                <a:gd name="connsiteY8" fmla="*/ 23823 h 119074"/>
                <a:gd name="connsiteX9" fmla="*/ 1240632 w 2157413"/>
                <a:gd name="connsiteY9" fmla="*/ 111929 h 119074"/>
                <a:gd name="connsiteX10" fmla="*/ 1352551 w 2157413"/>
                <a:gd name="connsiteY10" fmla="*/ 16679 h 119074"/>
                <a:gd name="connsiteX11" fmla="*/ 1473994 w 2157413"/>
                <a:gd name="connsiteY11" fmla="*/ 119073 h 119074"/>
                <a:gd name="connsiteX12" fmla="*/ 1612106 w 2157413"/>
                <a:gd name="connsiteY12" fmla="*/ 14296 h 119074"/>
                <a:gd name="connsiteX13" fmla="*/ 1759743 w 2157413"/>
                <a:gd name="connsiteY13" fmla="*/ 111929 h 119074"/>
                <a:gd name="connsiteX14" fmla="*/ 1912145 w 2157413"/>
                <a:gd name="connsiteY14" fmla="*/ 10 h 119074"/>
                <a:gd name="connsiteX15" fmla="*/ 2040732 w 2157413"/>
                <a:gd name="connsiteY15" fmla="*/ 119074 h 119074"/>
                <a:gd name="connsiteX16" fmla="*/ 2157413 w 2157413"/>
                <a:gd name="connsiteY16" fmla="*/ 57161 h 119074"/>
                <a:gd name="connsiteX0" fmla="*/ 0 w 2157413"/>
                <a:gd name="connsiteY0" fmla="*/ 109548 h 119074"/>
                <a:gd name="connsiteX1" fmla="*/ 121444 w 2157413"/>
                <a:gd name="connsiteY1" fmla="*/ 45253 h 119074"/>
                <a:gd name="connsiteX2" fmla="*/ 245268 w 2157413"/>
                <a:gd name="connsiteY2" fmla="*/ 104785 h 119074"/>
                <a:gd name="connsiteX3" fmla="*/ 357188 w 2157413"/>
                <a:gd name="connsiteY3" fmla="*/ 30966 h 119074"/>
                <a:gd name="connsiteX4" fmla="*/ 504824 w 2157413"/>
                <a:gd name="connsiteY4" fmla="*/ 78592 h 119074"/>
                <a:gd name="connsiteX5" fmla="*/ 685799 w 2157413"/>
                <a:gd name="connsiteY5" fmla="*/ 109548 h 119074"/>
                <a:gd name="connsiteX6" fmla="*/ 823913 w 2157413"/>
                <a:gd name="connsiteY6" fmla="*/ 40492 h 119074"/>
                <a:gd name="connsiteX7" fmla="*/ 935832 w 2157413"/>
                <a:gd name="connsiteY7" fmla="*/ 107166 h 119074"/>
                <a:gd name="connsiteX8" fmla="*/ 1076324 w 2157413"/>
                <a:gd name="connsiteY8" fmla="*/ 45254 h 119074"/>
                <a:gd name="connsiteX9" fmla="*/ 1240632 w 2157413"/>
                <a:gd name="connsiteY9" fmla="*/ 111929 h 119074"/>
                <a:gd name="connsiteX10" fmla="*/ 1352551 w 2157413"/>
                <a:gd name="connsiteY10" fmla="*/ 16679 h 119074"/>
                <a:gd name="connsiteX11" fmla="*/ 1473994 w 2157413"/>
                <a:gd name="connsiteY11" fmla="*/ 119073 h 119074"/>
                <a:gd name="connsiteX12" fmla="*/ 1612106 w 2157413"/>
                <a:gd name="connsiteY12" fmla="*/ 14296 h 119074"/>
                <a:gd name="connsiteX13" fmla="*/ 1759743 w 2157413"/>
                <a:gd name="connsiteY13" fmla="*/ 111929 h 119074"/>
                <a:gd name="connsiteX14" fmla="*/ 1912145 w 2157413"/>
                <a:gd name="connsiteY14" fmla="*/ 10 h 119074"/>
                <a:gd name="connsiteX15" fmla="*/ 2040732 w 2157413"/>
                <a:gd name="connsiteY15" fmla="*/ 119074 h 119074"/>
                <a:gd name="connsiteX16" fmla="*/ 2157413 w 2157413"/>
                <a:gd name="connsiteY16" fmla="*/ 57161 h 119074"/>
                <a:gd name="connsiteX0" fmla="*/ 0 w 2157413"/>
                <a:gd name="connsiteY0" fmla="*/ 109548 h 119074"/>
                <a:gd name="connsiteX1" fmla="*/ 121444 w 2157413"/>
                <a:gd name="connsiteY1" fmla="*/ 45253 h 119074"/>
                <a:gd name="connsiteX2" fmla="*/ 245268 w 2157413"/>
                <a:gd name="connsiteY2" fmla="*/ 104785 h 119074"/>
                <a:gd name="connsiteX3" fmla="*/ 357188 w 2157413"/>
                <a:gd name="connsiteY3" fmla="*/ 30966 h 119074"/>
                <a:gd name="connsiteX4" fmla="*/ 504824 w 2157413"/>
                <a:gd name="connsiteY4" fmla="*/ 78592 h 119074"/>
                <a:gd name="connsiteX5" fmla="*/ 685799 w 2157413"/>
                <a:gd name="connsiteY5" fmla="*/ 109548 h 119074"/>
                <a:gd name="connsiteX6" fmla="*/ 823913 w 2157413"/>
                <a:gd name="connsiteY6" fmla="*/ 40492 h 119074"/>
                <a:gd name="connsiteX7" fmla="*/ 935832 w 2157413"/>
                <a:gd name="connsiteY7" fmla="*/ 107166 h 119074"/>
                <a:gd name="connsiteX8" fmla="*/ 1076324 w 2157413"/>
                <a:gd name="connsiteY8" fmla="*/ 45254 h 119074"/>
                <a:gd name="connsiteX9" fmla="*/ 1204913 w 2157413"/>
                <a:gd name="connsiteY9" fmla="*/ 111929 h 119074"/>
                <a:gd name="connsiteX10" fmla="*/ 1352551 w 2157413"/>
                <a:gd name="connsiteY10" fmla="*/ 16679 h 119074"/>
                <a:gd name="connsiteX11" fmla="*/ 1473994 w 2157413"/>
                <a:gd name="connsiteY11" fmla="*/ 119073 h 119074"/>
                <a:gd name="connsiteX12" fmla="*/ 1612106 w 2157413"/>
                <a:gd name="connsiteY12" fmla="*/ 14296 h 119074"/>
                <a:gd name="connsiteX13" fmla="*/ 1759743 w 2157413"/>
                <a:gd name="connsiteY13" fmla="*/ 111929 h 119074"/>
                <a:gd name="connsiteX14" fmla="*/ 1912145 w 2157413"/>
                <a:gd name="connsiteY14" fmla="*/ 10 h 119074"/>
                <a:gd name="connsiteX15" fmla="*/ 2040732 w 2157413"/>
                <a:gd name="connsiteY15" fmla="*/ 119074 h 119074"/>
                <a:gd name="connsiteX16" fmla="*/ 2157413 w 2157413"/>
                <a:gd name="connsiteY16" fmla="*/ 57161 h 119074"/>
                <a:gd name="connsiteX0" fmla="*/ 0 w 2157413"/>
                <a:gd name="connsiteY0" fmla="*/ 109548 h 119364"/>
                <a:gd name="connsiteX1" fmla="*/ 121444 w 2157413"/>
                <a:gd name="connsiteY1" fmla="*/ 45253 h 119364"/>
                <a:gd name="connsiteX2" fmla="*/ 245268 w 2157413"/>
                <a:gd name="connsiteY2" fmla="*/ 104785 h 119364"/>
                <a:gd name="connsiteX3" fmla="*/ 357188 w 2157413"/>
                <a:gd name="connsiteY3" fmla="*/ 30966 h 119364"/>
                <a:gd name="connsiteX4" fmla="*/ 504824 w 2157413"/>
                <a:gd name="connsiteY4" fmla="*/ 78592 h 119364"/>
                <a:gd name="connsiteX5" fmla="*/ 685799 w 2157413"/>
                <a:gd name="connsiteY5" fmla="*/ 109548 h 119364"/>
                <a:gd name="connsiteX6" fmla="*/ 823913 w 2157413"/>
                <a:gd name="connsiteY6" fmla="*/ 40492 h 119364"/>
                <a:gd name="connsiteX7" fmla="*/ 935832 w 2157413"/>
                <a:gd name="connsiteY7" fmla="*/ 107166 h 119364"/>
                <a:gd name="connsiteX8" fmla="*/ 1076324 w 2157413"/>
                <a:gd name="connsiteY8" fmla="*/ 45254 h 119364"/>
                <a:gd name="connsiteX9" fmla="*/ 1204913 w 2157413"/>
                <a:gd name="connsiteY9" fmla="*/ 111929 h 119364"/>
                <a:gd name="connsiteX10" fmla="*/ 1328738 w 2157413"/>
                <a:gd name="connsiteY10" fmla="*/ 47635 h 119364"/>
                <a:gd name="connsiteX11" fmla="*/ 1473994 w 2157413"/>
                <a:gd name="connsiteY11" fmla="*/ 119073 h 119364"/>
                <a:gd name="connsiteX12" fmla="*/ 1612106 w 2157413"/>
                <a:gd name="connsiteY12" fmla="*/ 14296 h 119364"/>
                <a:gd name="connsiteX13" fmla="*/ 1759743 w 2157413"/>
                <a:gd name="connsiteY13" fmla="*/ 111929 h 119364"/>
                <a:gd name="connsiteX14" fmla="*/ 1912145 w 2157413"/>
                <a:gd name="connsiteY14" fmla="*/ 10 h 119364"/>
                <a:gd name="connsiteX15" fmla="*/ 2040732 w 2157413"/>
                <a:gd name="connsiteY15" fmla="*/ 119074 h 119364"/>
                <a:gd name="connsiteX16" fmla="*/ 2157413 w 2157413"/>
                <a:gd name="connsiteY16" fmla="*/ 57161 h 119364"/>
                <a:gd name="connsiteX0" fmla="*/ 0 w 2157413"/>
                <a:gd name="connsiteY0" fmla="*/ 109548 h 119364"/>
                <a:gd name="connsiteX1" fmla="*/ 121444 w 2157413"/>
                <a:gd name="connsiteY1" fmla="*/ 45253 h 119364"/>
                <a:gd name="connsiteX2" fmla="*/ 245268 w 2157413"/>
                <a:gd name="connsiteY2" fmla="*/ 104785 h 119364"/>
                <a:gd name="connsiteX3" fmla="*/ 357188 w 2157413"/>
                <a:gd name="connsiteY3" fmla="*/ 30966 h 119364"/>
                <a:gd name="connsiteX4" fmla="*/ 504824 w 2157413"/>
                <a:gd name="connsiteY4" fmla="*/ 78592 h 119364"/>
                <a:gd name="connsiteX5" fmla="*/ 685799 w 2157413"/>
                <a:gd name="connsiteY5" fmla="*/ 109548 h 119364"/>
                <a:gd name="connsiteX6" fmla="*/ 823913 w 2157413"/>
                <a:gd name="connsiteY6" fmla="*/ 40492 h 119364"/>
                <a:gd name="connsiteX7" fmla="*/ 935832 w 2157413"/>
                <a:gd name="connsiteY7" fmla="*/ 107166 h 119364"/>
                <a:gd name="connsiteX8" fmla="*/ 1076324 w 2157413"/>
                <a:gd name="connsiteY8" fmla="*/ 45254 h 119364"/>
                <a:gd name="connsiteX9" fmla="*/ 1204913 w 2157413"/>
                <a:gd name="connsiteY9" fmla="*/ 111929 h 119364"/>
                <a:gd name="connsiteX10" fmla="*/ 1328738 w 2157413"/>
                <a:gd name="connsiteY10" fmla="*/ 47635 h 119364"/>
                <a:gd name="connsiteX11" fmla="*/ 1462088 w 2157413"/>
                <a:gd name="connsiteY11" fmla="*/ 119073 h 119364"/>
                <a:gd name="connsiteX12" fmla="*/ 1612106 w 2157413"/>
                <a:gd name="connsiteY12" fmla="*/ 14296 h 119364"/>
                <a:gd name="connsiteX13" fmla="*/ 1759743 w 2157413"/>
                <a:gd name="connsiteY13" fmla="*/ 111929 h 119364"/>
                <a:gd name="connsiteX14" fmla="*/ 1912145 w 2157413"/>
                <a:gd name="connsiteY14" fmla="*/ 10 h 119364"/>
                <a:gd name="connsiteX15" fmla="*/ 2040732 w 2157413"/>
                <a:gd name="connsiteY15" fmla="*/ 119074 h 119364"/>
                <a:gd name="connsiteX16" fmla="*/ 2157413 w 2157413"/>
                <a:gd name="connsiteY16" fmla="*/ 57161 h 119364"/>
                <a:gd name="connsiteX0" fmla="*/ 0 w 2157413"/>
                <a:gd name="connsiteY0" fmla="*/ 109548 h 119257"/>
                <a:gd name="connsiteX1" fmla="*/ 121444 w 2157413"/>
                <a:gd name="connsiteY1" fmla="*/ 45253 h 119257"/>
                <a:gd name="connsiteX2" fmla="*/ 245268 w 2157413"/>
                <a:gd name="connsiteY2" fmla="*/ 104785 h 119257"/>
                <a:gd name="connsiteX3" fmla="*/ 357188 w 2157413"/>
                <a:gd name="connsiteY3" fmla="*/ 30966 h 119257"/>
                <a:gd name="connsiteX4" fmla="*/ 504824 w 2157413"/>
                <a:gd name="connsiteY4" fmla="*/ 78592 h 119257"/>
                <a:gd name="connsiteX5" fmla="*/ 685799 w 2157413"/>
                <a:gd name="connsiteY5" fmla="*/ 109548 h 119257"/>
                <a:gd name="connsiteX6" fmla="*/ 823913 w 2157413"/>
                <a:gd name="connsiteY6" fmla="*/ 40492 h 119257"/>
                <a:gd name="connsiteX7" fmla="*/ 935832 w 2157413"/>
                <a:gd name="connsiteY7" fmla="*/ 107166 h 119257"/>
                <a:gd name="connsiteX8" fmla="*/ 1076324 w 2157413"/>
                <a:gd name="connsiteY8" fmla="*/ 45254 h 119257"/>
                <a:gd name="connsiteX9" fmla="*/ 1204913 w 2157413"/>
                <a:gd name="connsiteY9" fmla="*/ 111929 h 119257"/>
                <a:gd name="connsiteX10" fmla="*/ 1328738 w 2157413"/>
                <a:gd name="connsiteY10" fmla="*/ 47635 h 119257"/>
                <a:gd name="connsiteX11" fmla="*/ 1462088 w 2157413"/>
                <a:gd name="connsiteY11" fmla="*/ 119073 h 119257"/>
                <a:gd name="connsiteX12" fmla="*/ 1595438 w 2157413"/>
                <a:gd name="connsiteY12" fmla="*/ 21440 h 119257"/>
                <a:gd name="connsiteX13" fmla="*/ 1759743 w 2157413"/>
                <a:gd name="connsiteY13" fmla="*/ 111929 h 119257"/>
                <a:gd name="connsiteX14" fmla="*/ 1912145 w 2157413"/>
                <a:gd name="connsiteY14" fmla="*/ 10 h 119257"/>
                <a:gd name="connsiteX15" fmla="*/ 2040732 w 2157413"/>
                <a:gd name="connsiteY15" fmla="*/ 119074 h 119257"/>
                <a:gd name="connsiteX16" fmla="*/ 2157413 w 2157413"/>
                <a:gd name="connsiteY16" fmla="*/ 57161 h 119257"/>
                <a:gd name="connsiteX0" fmla="*/ 0 w 2157413"/>
                <a:gd name="connsiteY0" fmla="*/ 109543 h 123926"/>
                <a:gd name="connsiteX1" fmla="*/ 121444 w 2157413"/>
                <a:gd name="connsiteY1" fmla="*/ 45248 h 123926"/>
                <a:gd name="connsiteX2" fmla="*/ 245268 w 2157413"/>
                <a:gd name="connsiteY2" fmla="*/ 104780 h 123926"/>
                <a:gd name="connsiteX3" fmla="*/ 357188 w 2157413"/>
                <a:gd name="connsiteY3" fmla="*/ 30961 h 123926"/>
                <a:gd name="connsiteX4" fmla="*/ 504824 w 2157413"/>
                <a:gd name="connsiteY4" fmla="*/ 78587 h 123926"/>
                <a:gd name="connsiteX5" fmla="*/ 685799 w 2157413"/>
                <a:gd name="connsiteY5" fmla="*/ 109543 h 123926"/>
                <a:gd name="connsiteX6" fmla="*/ 823913 w 2157413"/>
                <a:gd name="connsiteY6" fmla="*/ 40487 h 123926"/>
                <a:gd name="connsiteX7" fmla="*/ 935832 w 2157413"/>
                <a:gd name="connsiteY7" fmla="*/ 107161 h 123926"/>
                <a:gd name="connsiteX8" fmla="*/ 1076324 w 2157413"/>
                <a:gd name="connsiteY8" fmla="*/ 45249 h 123926"/>
                <a:gd name="connsiteX9" fmla="*/ 1204913 w 2157413"/>
                <a:gd name="connsiteY9" fmla="*/ 111924 h 123926"/>
                <a:gd name="connsiteX10" fmla="*/ 1328738 w 2157413"/>
                <a:gd name="connsiteY10" fmla="*/ 47630 h 123926"/>
                <a:gd name="connsiteX11" fmla="*/ 1462088 w 2157413"/>
                <a:gd name="connsiteY11" fmla="*/ 119068 h 123926"/>
                <a:gd name="connsiteX12" fmla="*/ 1595438 w 2157413"/>
                <a:gd name="connsiteY12" fmla="*/ 21435 h 123926"/>
                <a:gd name="connsiteX13" fmla="*/ 1754981 w 2157413"/>
                <a:gd name="connsiteY13" fmla="*/ 123830 h 123926"/>
                <a:gd name="connsiteX14" fmla="*/ 1912145 w 2157413"/>
                <a:gd name="connsiteY14" fmla="*/ 5 h 123926"/>
                <a:gd name="connsiteX15" fmla="*/ 2040732 w 2157413"/>
                <a:gd name="connsiteY15" fmla="*/ 119069 h 123926"/>
                <a:gd name="connsiteX16" fmla="*/ 2157413 w 2157413"/>
                <a:gd name="connsiteY16" fmla="*/ 57156 h 123926"/>
                <a:gd name="connsiteX0" fmla="*/ 0 w 2157413"/>
                <a:gd name="connsiteY0" fmla="*/ 88108 h 102459"/>
                <a:gd name="connsiteX1" fmla="*/ 121444 w 2157413"/>
                <a:gd name="connsiteY1" fmla="*/ 23813 h 102459"/>
                <a:gd name="connsiteX2" fmla="*/ 245268 w 2157413"/>
                <a:gd name="connsiteY2" fmla="*/ 83345 h 102459"/>
                <a:gd name="connsiteX3" fmla="*/ 357188 w 2157413"/>
                <a:gd name="connsiteY3" fmla="*/ 9526 h 102459"/>
                <a:gd name="connsiteX4" fmla="*/ 504824 w 2157413"/>
                <a:gd name="connsiteY4" fmla="*/ 57152 h 102459"/>
                <a:gd name="connsiteX5" fmla="*/ 685799 w 2157413"/>
                <a:gd name="connsiteY5" fmla="*/ 88108 h 102459"/>
                <a:gd name="connsiteX6" fmla="*/ 823913 w 2157413"/>
                <a:gd name="connsiteY6" fmla="*/ 19052 h 102459"/>
                <a:gd name="connsiteX7" fmla="*/ 935832 w 2157413"/>
                <a:gd name="connsiteY7" fmla="*/ 85726 h 102459"/>
                <a:gd name="connsiteX8" fmla="*/ 1076324 w 2157413"/>
                <a:gd name="connsiteY8" fmla="*/ 23814 h 102459"/>
                <a:gd name="connsiteX9" fmla="*/ 1204913 w 2157413"/>
                <a:gd name="connsiteY9" fmla="*/ 90489 h 102459"/>
                <a:gd name="connsiteX10" fmla="*/ 1328738 w 2157413"/>
                <a:gd name="connsiteY10" fmla="*/ 26195 h 102459"/>
                <a:gd name="connsiteX11" fmla="*/ 1462088 w 2157413"/>
                <a:gd name="connsiteY11" fmla="*/ 97633 h 102459"/>
                <a:gd name="connsiteX12" fmla="*/ 1595438 w 2157413"/>
                <a:gd name="connsiteY12" fmla="*/ 0 h 102459"/>
                <a:gd name="connsiteX13" fmla="*/ 1754981 w 2157413"/>
                <a:gd name="connsiteY13" fmla="*/ 102395 h 102459"/>
                <a:gd name="connsiteX14" fmla="*/ 1890714 w 2157413"/>
                <a:gd name="connsiteY14" fmla="*/ 16670 h 102459"/>
                <a:gd name="connsiteX15" fmla="*/ 2040732 w 2157413"/>
                <a:gd name="connsiteY15" fmla="*/ 97634 h 102459"/>
                <a:gd name="connsiteX16" fmla="*/ 2157413 w 2157413"/>
                <a:gd name="connsiteY16" fmla="*/ 35721 h 102459"/>
                <a:gd name="connsiteX0" fmla="*/ 0 w 2157413"/>
                <a:gd name="connsiteY0" fmla="*/ 88108 h 102459"/>
                <a:gd name="connsiteX1" fmla="*/ 121444 w 2157413"/>
                <a:gd name="connsiteY1" fmla="*/ 23813 h 102459"/>
                <a:gd name="connsiteX2" fmla="*/ 245268 w 2157413"/>
                <a:gd name="connsiteY2" fmla="*/ 83345 h 102459"/>
                <a:gd name="connsiteX3" fmla="*/ 357188 w 2157413"/>
                <a:gd name="connsiteY3" fmla="*/ 9526 h 102459"/>
                <a:gd name="connsiteX4" fmla="*/ 504824 w 2157413"/>
                <a:gd name="connsiteY4" fmla="*/ 57152 h 102459"/>
                <a:gd name="connsiteX5" fmla="*/ 685799 w 2157413"/>
                <a:gd name="connsiteY5" fmla="*/ 88108 h 102459"/>
                <a:gd name="connsiteX6" fmla="*/ 823913 w 2157413"/>
                <a:gd name="connsiteY6" fmla="*/ 19052 h 102459"/>
                <a:gd name="connsiteX7" fmla="*/ 935832 w 2157413"/>
                <a:gd name="connsiteY7" fmla="*/ 85726 h 102459"/>
                <a:gd name="connsiteX8" fmla="*/ 1076324 w 2157413"/>
                <a:gd name="connsiteY8" fmla="*/ 23814 h 102459"/>
                <a:gd name="connsiteX9" fmla="*/ 1204913 w 2157413"/>
                <a:gd name="connsiteY9" fmla="*/ 90489 h 102459"/>
                <a:gd name="connsiteX10" fmla="*/ 1328738 w 2157413"/>
                <a:gd name="connsiteY10" fmla="*/ 26195 h 102459"/>
                <a:gd name="connsiteX11" fmla="*/ 1462088 w 2157413"/>
                <a:gd name="connsiteY11" fmla="*/ 97633 h 102459"/>
                <a:gd name="connsiteX12" fmla="*/ 1595438 w 2157413"/>
                <a:gd name="connsiteY12" fmla="*/ 0 h 102459"/>
                <a:gd name="connsiteX13" fmla="*/ 1754981 w 2157413"/>
                <a:gd name="connsiteY13" fmla="*/ 102395 h 102459"/>
                <a:gd name="connsiteX14" fmla="*/ 1890714 w 2157413"/>
                <a:gd name="connsiteY14" fmla="*/ 16670 h 102459"/>
                <a:gd name="connsiteX15" fmla="*/ 2016919 w 2157413"/>
                <a:gd name="connsiteY15" fmla="*/ 95253 h 102459"/>
                <a:gd name="connsiteX16" fmla="*/ 2157413 w 2157413"/>
                <a:gd name="connsiteY16" fmla="*/ 35721 h 102459"/>
                <a:gd name="connsiteX0" fmla="*/ 0 w 2157413"/>
                <a:gd name="connsiteY0" fmla="*/ 88108 h 102459"/>
                <a:gd name="connsiteX1" fmla="*/ 121444 w 2157413"/>
                <a:gd name="connsiteY1" fmla="*/ 23813 h 102459"/>
                <a:gd name="connsiteX2" fmla="*/ 245268 w 2157413"/>
                <a:gd name="connsiteY2" fmla="*/ 83345 h 102459"/>
                <a:gd name="connsiteX3" fmla="*/ 357188 w 2157413"/>
                <a:gd name="connsiteY3" fmla="*/ 9526 h 102459"/>
                <a:gd name="connsiteX4" fmla="*/ 504824 w 2157413"/>
                <a:gd name="connsiteY4" fmla="*/ 57152 h 102459"/>
                <a:gd name="connsiteX5" fmla="*/ 685799 w 2157413"/>
                <a:gd name="connsiteY5" fmla="*/ 88108 h 102459"/>
                <a:gd name="connsiteX6" fmla="*/ 823913 w 2157413"/>
                <a:gd name="connsiteY6" fmla="*/ 19052 h 102459"/>
                <a:gd name="connsiteX7" fmla="*/ 935832 w 2157413"/>
                <a:gd name="connsiteY7" fmla="*/ 85726 h 102459"/>
                <a:gd name="connsiteX8" fmla="*/ 1076324 w 2157413"/>
                <a:gd name="connsiteY8" fmla="*/ 23814 h 102459"/>
                <a:gd name="connsiteX9" fmla="*/ 1204913 w 2157413"/>
                <a:gd name="connsiteY9" fmla="*/ 90489 h 102459"/>
                <a:gd name="connsiteX10" fmla="*/ 1328738 w 2157413"/>
                <a:gd name="connsiteY10" fmla="*/ 26195 h 102459"/>
                <a:gd name="connsiteX11" fmla="*/ 1462088 w 2157413"/>
                <a:gd name="connsiteY11" fmla="*/ 97633 h 102459"/>
                <a:gd name="connsiteX12" fmla="*/ 1595438 w 2157413"/>
                <a:gd name="connsiteY12" fmla="*/ 0 h 102459"/>
                <a:gd name="connsiteX13" fmla="*/ 1754981 w 2157413"/>
                <a:gd name="connsiteY13" fmla="*/ 102395 h 102459"/>
                <a:gd name="connsiteX14" fmla="*/ 1890714 w 2157413"/>
                <a:gd name="connsiteY14" fmla="*/ 16670 h 102459"/>
                <a:gd name="connsiteX15" fmla="*/ 2016919 w 2157413"/>
                <a:gd name="connsiteY15" fmla="*/ 95253 h 102459"/>
                <a:gd name="connsiteX16" fmla="*/ 2157413 w 2157413"/>
                <a:gd name="connsiteY16" fmla="*/ 35721 h 102459"/>
                <a:gd name="connsiteX0" fmla="*/ 0 w 2157413"/>
                <a:gd name="connsiteY0" fmla="*/ 88108 h 102459"/>
                <a:gd name="connsiteX1" fmla="*/ 121444 w 2157413"/>
                <a:gd name="connsiteY1" fmla="*/ 23813 h 102459"/>
                <a:gd name="connsiteX2" fmla="*/ 245268 w 2157413"/>
                <a:gd name="connsiteY2" fmla="*/ 83345 h 102459"/>
                <a:gd name="connsiteX3" fmla="*/ 357188 w 2157413"/>
                <a:gd name="connsiteY3" fmla="*/ 9526 h 102459"/>
                <a:gd name="connsiteX4" fmla="*/ 504824 w 2157413"/>
                <a:gd name="connsiteY4" fmla="*/ 57152 h 102459"/>
                <a:gd name="connsiteX5" fmla="*/ 685799 w 2157413"/>
                <a:gd name="connsiteY5" fmla="*/ 88108 h 102459"/>
                <a:gd name="connsiteX6" fmla="*/ 823913 w 2157413"/>
                <a:gd name="connsiteY6" fmla="*/ 19052 h 102459"/>
                <a:gd name="connsiteX7" fmla="*/ 935832 w 2157413"/>
                <a:gd name="connsiteY7" fmla="*/ 85726 h 102459"/>
                <a:gd name="connsiteX8" fmla="*/ 1076324 w 2157413"/>
                <a:gd name="connsiteY8" fmla="*/ 23814 h 102459"/>
                <a:gd name="connsiteX9" fmla="*/ 1204913 w 2157413"/>
                <a:gd name="connsiteY9" fmla="*/ 90489 h 102459"/>
                <a:gd name="connsiteX10" fmla="*/ 1328738 w 2157413"/>
                <a:gd name="connsiteY10" fmla="*/ 26195 h 102459"/>
                <a:gd name="connsiteX11" fmla="*/ 1462088 w 2157413"/>
                <a:gd name="connsiteY11" fmla="*/ 97633 h 102459"/>
                <a:gd name="connsiteX12" fmla="*/ 1595438 w 2157413"/>
                <a:gd name="connsiteY12" fmla="*/ 0 h 102459"/>
                <a:gd name="connsiteX13" fmla="*/ 1754981 w 2157413"/>
                <a:gd name="connsiteY13" fmla="*/ 102395 h 102459"/>
                <a:gd name="connsiteX14" fmla="*/ 1890714 w 2157413"/>
                <a:gd name="connsiteY14" fmla="*/ 16670 h 102459"/>
                <a:gd name="connsiteX15" fmla="*/ 2052638 w 2157413"/>
                <a:gd name="connsiteY15" fmla="*/ 100016 h 102459"/>
                <a:gd name="connsiteX16" fmla="*/ 2157413 w 2157413"/>
                <a:gd name="connsiteY16" fmla="*/ 35721 h 102459"/>
                <a:gd name="connsiteX0" fmla="*/ 0 w 2157413"/>
                <a:gd name="connsiteY0" fmla="*/ 88108 h 102459"/>
                <a:gd name="connsiteX1" fmla="*/ 121444 w 2157413"/>
                <a:gd name="connsiteY1" fmla="*/ 23813 h 102459"/>
                <a:gd name="connsiteX2" fmla="*/ 245268 w 2157413"/>
                <a:gd name="connsiteY2" fmla="*/ 83345 h 102459"/>
                <a:gd name="connsiteX3" fmla="*/ 357188 w 2157413"/>
                <a:gd name="connsiteY3" fmla="*/ 9526 h 102459"/>
                <a:gd name="connsiteX4" fmla="*/ 504824 w 2157413"/>
                <a:gd name="connsiteY4" fmla="*/ 57152 h 102459"/>
                <a:gd name="connsiteX5" fmla="*/ 685799 w 2157413"/>
                <a:gd name="connsiteY5" fmla="*/ 88108 h 102459"/>
                <a:gd name="connsiteX6" fmla="*/ 823913 w 2157413"/>
                <a:gd name="connsiteY6" fmla="*/ 19052 h 102459"/>
                <a:gd name="connsiteX7" fmla="*/ 935832 w 2157413"/>
                <a:gd name="connsiteY7" fmla="*/ 85726 h 102459"/>
                <a:gd name="connsiteX8" fmla="*/ 1076324 w 2157413"/>
                <a:gd name="connsiteY8" fmla="*/ 23814 h 102459"/>
                <a:gd name="connsiteX9" fmla="*/ 1204913 w 2157413"/>
                <a:gd name="connsiteY9" fmla="*/ 90489 h 102459"/>
                <a:gd name="connsiteX10" fmla="*/ 1328738 w 2157413"/>
                <a:gd name="connsiteY10" fmla="*/ 26195 h 102459"/>
                <a:gd name="connsiteX11" fmla="*/ 1462088 w 2157413"/>
                <a:gd name="connsiteY11" fmla="*/ 97633 h 102459"/>
                <a:gd name="connsiteX12" fmla="*/ 1595438 w 2157413"/>
                <a:gd name="connsiteY12" fmla="*/ 0 h 102459"/>
                <a:gd name="connsiteX13" fmla="*/ 1754981 w 2157413"/>
                <a:gd name="connsiteY13" fmla="*/ 102395 h 102459"/>
                <a:gd name="connsiteX14" fmla="*/ 1890714 w 2157413"/>
                <a:gd name="connsiteY14" fmla="*/ 16670 h 102459"/>
                <a:gd name="connsiteX15" fmla="*/ 2052638 w 2157413"/>
                <a:gd name="connsiteY15" fmla="*/ 100016 h 102459"/>
                <a:gd name="connsiteX16" fmla="*/ 2157413 w 2157413"/>
                <a:gd name="connsiteY16" fmla="*/ 35721 h 10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57413" h="102459">
                  <a:moveTo>
                    <a:pt x="0" y="88108"/>
                  </a:moveTo>
                  <a:cubicBezTo>
                    <a:pt x="45145" y="66776"/>
                    <a:pt x="80566" y="24607"/>
                    <a:pt x="121444" y="23813"/>
                  </a:cubicBezTo>
                  <a:cubicBezTo>
                    <a:pt x="162322" y="23019"/>
                    <a:pt x="205977" y="85726"/>
                    <a:pt x="245268" y="83345"/>
                  </a:cubicBezTo>
                  <a:cubicBezTo>
                    <a:pt x="284559" y="80964"/>
                    <a:pt x="313929" y="13892"/>
                    <a:pt x="357188" y="9526"/>
                  </a:cubicBezTo>
                  <a:cubicBezTo>
                    <a:pt x="400447" y="5161"/>
                    <a:pt x="413543" y="131764"/>
                    <a:pt x="504824" y="57152"/>
                  </a:cubicBezTo>
                  <a:cubicBezTo>
                    <a:pt x="596105" y="-17460"/>
                    <a:pt x="632618" y="94458"/>
                    <a:pt x="685799" y="88108"/>
                  </a:cubicBezTo>
                  <a:cubicBezTo>
                    <a:pt x="738981" y="81758"/>
                    <a:pt x="782241" y="19449"/>
                    <a:pt x="823913" y="19052"/>
                  </a:cubicBezTo>
                  <a:cubicBezTo>
                    <a:pt x="865585" y="18655"/>
                    <a:pt x="893764" y="84932"/>
                    <a:pt x="935832" y="85726"/>
                  </a:cubicBezTo>
                  <a:cubicBezTo>
                    <a:pt x="977900" y="86520"/>
                    <a:pt x="1031477" y="23020"/>
                    <a:pt x="1076324" y="23814"/>
                  </a:cubicBezTo>
                  <a:cubicBezTo>
                    <a:pt x="1121171" y="24608"/>
                    <a:pt x="1162844" y="90092"/>
                    <a:pt x="1204913" y="90489"/>
                  </a:cubicBezTo>
                  <a:cubicBezTo>
                    <a:pt x="1246982" y="90886"/>
                    <a:pt x="1285876" y="25004"/>
                    <a:pt x="1328738" y="26195"/>
                  </a:cubicBezTo>
                  <a:cubicBezTo>
                    <a:pt x="1371600" y="27386"/>
                    <a:pt x="1417638" y="101999"/>
                    <a:pt x="1462088" y="97633"/>
                  </a:cubicBezTo>
                  <a:cubicBezTo>
                    <a:pt x="1506538" y="93267"/>
                    <a:pt x="1537495" y="7243"/>
                    <a:pt x="1595438" y="0"/>
                  </a:cubicBezTo>
                  <a:cubicBezTo>
                    <a:pt x="1677272" y="9628"/>
                    <a:pt x="1705768" y="99617"/>
                    <a:pt x="1754981" y="102395"/>
                  </a:cubicBezTo>
                  <a:cubicBezTo>
                    <a:pt x="1804194" y="105173"/>
                    <a:pt x="1841105" y="17066"/>
                    <a:pt x="1890714" y="16670"/>
                  </a:cubicBezTo>
                  <a:cubicBezTo>
                    <a:pt x="1940323" y="16274"/>
                    <a:pt x="2000250" y="104778"/>
                    <a:pt x="2052638" y="100016"/>
                  </a:cubicBezTo>
                  <a:cubicBezTo>
                    <a:pt x="2105026" y="95254"/>
                    <a:pt x="2140546" y="86322"/>
                    <a:pt x="2157413" y="3572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cxnSp>
          <p:nvCxnSpPr>
            <p:cNvPr id="289" name="Spojnice: zakřivená 288">
              <a:extLst>
                <a:ext uri="{FF2B5EF4-FFF2-40B4-BE49-F238E27FC236}">
                  <a16:creationId xmlns:a16="http://schemas.microsoft.com/office/drawing/2014/main" id="{5C1CC912-7F65-2237-662F-164CA5AA3544}"/>
                </a:ext>
              </a:extLst>
            </p:cNvPr>
            <p:cNvCxnSpPr/>
            <p:nvPr/>
          </p:nvCxnSpPr>
          <p:spPr>
            <a:xfrm rot="-2700000">
              <a:off x="5362576" y="1841019"/>
              <a:ext cx="80963" cy="77675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0" name="Spojnice: zakřivená 289">
              <a:extLst>
                <a:ext uri="{FF2B5EF4-FFF2-40B4-BE49-F238E27FC236}">
                  <a16:creationId xmlns:a16="http://schemas.microsoft.com/office/drawing/2014/main" id="{D561EAB4-47D6-016B-3B1E-1726BCDF4C00}"/>
                </a:ext>
              </a:extLst>
            </p:cNvPr>
            <p:cNvCxnSpPr/>
            <p:nvPr/>
          </p:nvCxnSpPr>
          <p:spPr>
            <a:xfrm rot="-2700000">
              <a:off x="5667377" y="1896407"/>
              <a:ext cx="80963" cy="77675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1" name="Spojnice: zakřivená 290">
              <a:extLst>
                <a:ext uri="{FF2B5EF4-FFF2-40B4-BE49-F238E27FC236}">
                  <a16:creationId xmlns:a16="http://schemas.microsoft.com/office/drawing/2014/main" id="{84CE4922-AE85-AB90-1445-FD09960E13A6}"/>
                </a:ext>
              </a:extLst>
            </p:cNvPr>
            <p:cNvCxnSpPr/>
            <p:nvPr/>
          </p:nvCxnSpPr>
          <p:spPr>
            <a:xfrm rot="-2700000">
              <a:off x="6019801" y="2083815"/>
              <a:ext cx="80963" cy="77675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2" name="Spojnice: zakřivená 291">
              <a:extLst>
                <a:ext uri="{FF2B5EF4-FFF2-40B4-BE49-F238E27FC236}">
                  <a16:creationId xmlns:a16="http://schemas.microsoft.com/office/drawing/2014/main" id="{3F4874F2-CB96-A024-91D7-BF03E2321187}"/>
                </a:ext>
              </a:extLst>
            </p:cNvPr>
            <p:cNvCxnSpPr/>
            <p:nvPr/>
          </p:nvCxnSpPr>
          <p:spPr>
            <a:xfrm rot="-2700000">
              <a:off x="6131975" y="1891161"/>
              <a:ext cx="80963" cy="77675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3" name="Spojnice: zakřivená 292">
              <a:extLst>
                <a:ext uri="{FF2B5EF4-FFF2-40B4-BE49-F238E27FC236}">
                  <a16:creationId xmlns:a16="http://schemas.microsoft.com/office/drawing/2014/main" id="{6A76F020-7673-0F4E-F9CA-5812650E421B}"/>
                </a:ext>
              </a:extLst>
            </p:cNvPr>
            <p:cNvCxnSpPr/>
            <p:nvPr/>
          </p:nvCxnSpPr>
          <p:spPr>
            <a:xfrm rot="-2700000">
              <a:off x="6354877" y="2171908"/>
              <a:ext cx="80963" cy="77675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4" name="Spojnice: zakřivená 293">
              <a:extLst>
                <a:ext uri="{FF2B5EF4-FFF2-40B4-BE49-F238E27FC236}">
                  <a16:creationId xmlns:a16="http://schemas.microsoft.com/office/drawing/2014/main" id="{D605919A-80AC-474F-DCD8-AA70FE5BE591}"/>
                </a:ext>
              </a:extLst>
            </p:cNvPr>
            <p:cNvCxnSpPr/>
            <p:nvPr/>
          </p:nvCxnSpPr>
          <p:spPr>
            <a:xfrm rot="-2700000">
              <a:off x="6655452" y="1888805"/>
              <a:ext cx="80963" cy="77675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5" name="Spojnice: zakřivená 294">
              <a:extLst>
                <a:ext uri="{FF2B5EF4-FFF2-40B4-BE49-F238E27FC236}">
                  <a16:creationId xmlns:a16="http://schemas.microsoft.com/office/drawing/2014/main" id="{C53875BA-D3E4-535A-4C5A-F2459CDDC17D}"/>
                </a:ext>
              </a:extLst>
            </p:cNvPr>
            <p:cNvCxnSpPr/>
            <p:nvPr/>
          </p:nvCxnSpPr>
          <p:spPr>
            <a:xfrm rot="-2700000">
              <a:off x="6711539" y="2318359"/>
              <a:ext cx="80963" cy="77675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6" name="Spojnice: zakřivená 295">
              <a:extLst>
                <a:ext uri="{FF2B5EF4-FFF2-40B4-BE49-F238E27FC236}">
                  <a16:creationId xmlns:a16="http://schemas.microsoft.com/office/drawing/2014/main" id="{9B9F061B-59B1-7C4C-6C4B-E6AB89F59BA2}"/>
                </a:ext>
              </a:extLst>
            </p:cNvPr>
            <p:cNvCxnSpPr/>
            <p:nvPr/>
          </p:nvCxnSpPr>
          <p:spPr>
            <a:xfrm rot="-2700000">
              <a:off x="6902819" y="2063608"/>
              <a:ext cx="80963" cy="77675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97" name="TextovéPole 296">
              <a:extLst>
                <a:ext uri="{FF2B5EF4-FFF2-40B4-BE49-F238E27FC236}">
                  <a16:creationId xmlns:a16="http://schemas.microsoft.com/office/drawing/2014/main" id="{EF2CD285-5D95-F777-D1FB-5663583D1FD0}"/>
                </a:ext>
              </a:extLst>
            </p:cNvPr>
            <p:cNvSpPr txBox="1"/>
            <p:nvPr/>
          </p:nvSpPr>
          <p:spPr>
            <a:xfrm>
              <a:off x="816255" y="1426047"/>
              <a:ext cx="1620000" cy="276999"/>
            </a:xfrm>
            <a:prstGeom prst="rect">
              <a:avLst/>
            </a:prstGeom>
            <a:solidFill>
              <a:srgbClr val="D9D9D9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rPr>
                <a:t>Sedimentary basin</a:t>
              </a:r>
            </a:p>
          </p:txBody>
        </p:sp>
        <p:sp>
          <p:nvSpPr>
            <p:cNvPr id="298" name="TextovéPole 297">
              <a:extLst>
                <a:ext uri="{FF2B5EF4-FFF2-40B4-BE49-F238E27FC236}">
                  <a16:creationId xmlns:a16="http://schemas.microsoft.com/office/drawing/2014/main" id="{3657A8EF-FA63-9739-06C4-EDBA61A355BE}"/>
                </a:ext>
              </a:extLst>
            </p:cNvPr>
            <p:cNvSpPr txBox="1"/>
            <p:nvPr/>
          </p:nvSpPr>
          <p:spPr>
            <a:xfrm>
              <a:off x="5886544" y="1428589"/>
              <a:ext cx="684000" cy="276999"/>
            </a:xfrm>
            <a:prstGeom prst="rect">
              <a:avLst/>
            </a:prstGeom>
            <a:solidFill>
              <a:srgbClr val="D9D9D9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rPr>
                <a:t>Ocean</a:t>
              </a:r>
            </a:p>
          </p:txBody>
        </p:sp>
        <p:sp>
          <p:nvSpPr>
            <p:cNvPr id="299" name="TextovéPole 298">
              <a:extLst>
                <a:ext uri="{FF2B5EF4-FFF2-40B4-BE49-F238E27FC236}">
                  <a16:creationId xmlns:a16="http://schemas.microsoft.com/office/drawing/2014/main" id="{BCC9021C-4705-4233-FDB4-EE00DBCDFE87}"/>
                </a:ext>
              </a:extLst>
            </p:cNvPr>
            <p:cNvSpPr txBox="1"/>
            <p:nvPr/>
          </p:nvSpPr>
          <p:spPr>
            <a:xfrm>
              <a:off x="3710649" y="1979769"/>
              <a:ext cx="900000" cy="276999"/>
            </a:xfrm>
            <a:prstGeom prst="rect">
              <a:avLst/>
            </a:prstGeom>
            <a:solidFill>
              <a:srgbClr val="D9D9D9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rPr>
                <a:t>Meteoric</a:t>
              </a:r>
            </a:p>
          </p:txBody>
        </p:sp>
        <p:sp>
          <p:nvSpPr>
            <p:cNvPr id="300" name="TextovéPole 299">
              <a:extLst>
                <a:ext uri="{FF2B5EF4-FFF2-40B4-BE49-F238E27FC236}">
                  <a16:creationId xmlns:a16="http://schemas.microsoft.com/office/drawing/2014/main" id="{1423949D-2C53-F08E-2A08-42C4E4F0B563}"/>
                </a:ext>
              </a:extLst>
            </p:cNvPr>
            <p:cNvSpPr txBox="1"/>
            <p:nvPr/>
          </p:nvSpPr>
          <p:spPr>
            <a:xfrm>
              <a:off x="3935612" y="3078214"/>
              <a:ext cx="947071" cy="276999"/>
            </a:xfrm>
            <a:prstGeom prst="rect">
              <a:avLst/>
            </a:prstGeom>
            <a:solidFill>
              <a:srgbClr val="D9D9D9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rPr>
                <a:t>Magmatic</a:t>
              </a:r>
            </a:p>
          </p:txBody>
        </p:sp>
        <p:sp>
          <p:nvSpPr>
            <p:cNvPr id="301" name="TextovéPole 300">
              <a:extLst>
                <a:ext uri="{FF2B5EF4-FFF2-40B4-BE49-F238E27FC236}">
                  <a16:creationId xmlns:a16="http://schemas.microsoft.com/office/drawing/2014/main" id="{A9AC2EA7-822A-D1CA-626C-407C08F233F3}"/>
                </a:ext>
              </a:extLst>
            </p:cNvPr>
            <p:cNvSpPr txBox="1"/>
            <p:nvPr/>
          </p:nvSpPr>
          <p:spPr>
            <a:xfrm>
              <a:off x="1116155" y="3519810"/>
              <a:ext cx="1224000" cy="276999"/>
            </a:xfrm>
            <a:prstGeom prst="rect">
              <a:avLst/>
            </a:prstGeom>
            <a:solidFill>
              <a:srgbClr val="D9D9D9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rPr>
                <a:t>Metamorphic</a:t>
              </a:r>
            </a:p>
          </p:txBody>
        </p:sp>
        <p:sp>
          <p:nvSpPr>
            <p:cNvPr id="302" name="TextovéPole 301">
              <a:extLst>
                <a:ext uri="{FF2B5EF4-FFF2-40B4-BE49-F238E27FC236}">
                  <a16:creationId xmlns:a16="http://schemas.microsoft.com/office/drawing/2014/main" id="{1E28B12A-2A77-0550-985B-4C4E0DDF27A8}"/>
                </a:ext>
              </a:extLst>
            </p:cNvPr>
            <p:cNvSpPr txBox="1"/>
            <p:nvPr/>
          </p:nvSpPr>
          <p:spPr>
            <a:xfrm>
              <a:off x="965424" y="4661177"/>
              <a:ext cx="1980000" cy="276999"/>
            </a:xfrm>
            <a:prstGeom prst="rect">
              <a:avLst/>
            </a:prstGeom>
            <a:solidFill>
              <a:srgbClr val="D9D9D9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rPr>
                <a:t>Metamorphosed rocks</a:t>
              </a:r>
            </a:p>
          </p:txBody>
        </p:sp>
        <p:sp>
          <p:nvSpPr>
            <p:cNvPr id="303" name="TextovéPole 302">
              <a:extLst>
                <a:ext uri="{FF2B5EF4-FFF2-40B4-BE49-F238E27FC236}">
                  <a16:creationId xmlns:a16="http://schemas.microsoft.com/office/drawing/2014/main" id="{993A4184-8D29-42BD-54B1-74AC5D6453EC}"/>
                </a:ext>
              </a:extLst>
            </p:cNvPr>
            <p:cNvSpPr txBox="1"/>
            <p:nvPr/>
          </p:nvSpPr>
          <p:spPr>
            <a:xfrm>
              <a:off x="3435283" y="4925190"/>
              <a:ext cx="1620000" cy="277200"/>
            </a:xfrm>
            <a:prstGeom prst="rect">
              <a:avLst/>
            </a:prstGeom>
            <a:solidFill>
              <a:srgbClr val="D9D9D9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rPr>
                <a:t>Igneous intrusion</a:t>
              </a:r>
            </a:p>
          </p:txBody>
        </p:sp>
        <p:cxnSp>
          <p:nvCxnSpPr>
            <p:cNvPr id="304" name="Přímá spojnice se šipkou 303">
              <a:extLst>
                <a:ext uri="{FF2B5EF4-FFF2-40B4-BE49-F238E27FC236}">
                  <a16:creationId xmlns:a16="http://schemas.microsoft.com/office/drawing/2014/main" id="{45E78E2E-BA9D-3674-ACB7-B6D8E24563B3}"/>
                </a:ext>
              </a:extLst>
            </p:cNvPr>
            <p:cNvCxnSpPr/>
            <p:nvPr/>
          </p:nvCxnSpPr>
          <p:spPr>
            <a:xfrm flipH="1">
              <a:off x="3182014" y="1859775"/>
              <a:ext cx="276082" cy="480028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5" name="Přímá spojnice se šipkou 304">
              <a:extLst>
                <a:ext uri="{FF2B5EF4-FFF2-40B4-BE49-F238E27FC236}">
                  <a16:creationId xmlns:a16="http://schemas.microsoft.com/office/drawing/2014/main" id="{51861942-81CD-9443-2D98-67FBA8DDE890}"/>
                </a:ext>
              </a:extLst>
            </p:cNvPr>
            <p:cNvCxnSpPr/>
            <p:nvPr/>
          </p:nvCxnSpPr>
          <p:spPr>
            <a:xfrm flipH="1">
              <a:off x="3582454" y="1887499"/>
              <a:ext cx="72974" cy="50131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6" name="Přímá spojnice se šipkou 305">
              <a:extLst>
                <a:ext uri="{FF2B5EF4-FFF2-40B4-BE49-F238E27FC236}">
                  <a16:creationId xmlns:a16="http://schemas.microsoft.com/office/drawing/2014/main" id="{F3CB3C15-0BE9-188A-C71B-23CD75E94072}"/>
                </a:ext>
              </a:extLst>
            </p:cNvPr>
            <p:cNvCxnSpPr/>
            <p:nvPr/>
          </p:nvCxnSpPr>
          <p:spPr>
            <a:xfrm>
              <a:off x="4596722" y="1853077"/>
              <a:ext cx="160033" cy="4270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7" name="Spojnice: zakřivená 306">
              <a:extLst>
                <a:ext uri="{FF2B5EF4-FFF2-40B4-BE49-F238E27FC236}">
                  <a16:creationId xmlns:a16="http://schemas.microsoft.com/office/drawing/2014/main" id="{7A0C8D54-C104-9AB8-B934-6DBC059B17DD}"/>
                </a:ext>
              </a:extLst>
            </p:cNvPr>
            <p:cNvCxnSpPr/>
            <p:nvPr/>
          </p:nvCxnSpPr>
          <p:spPr>
            <a:xfrm rot="5880000">
              <a:off x="5293879" y="2180146"/>
              <a:ext cx="419100" cy="391370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8" name="Spojnice: zakřivená 307">
              <a:extLst>
                <a:ext uri="{FF2B5EF4-FFF2-40B4-BE49-F238E27FC236}">
                  <a16:creationId xmlns:a16="http://schemas.microsoft.com/office/drawing/2014/main" id="{A6335C3E-37F7-C976-2B2D-6097549A5E34}"/>
                </a:ext>
              </a:extLst>
            </p:cNvPr>
            <p:cNvCxnSpPr/>
            <p:nvPr/>
          </p:nvCxnSpPr>
          <p:spPr>
            <a:xfrm rot="420000">
              <a:off x="6228430" y="2427096"/>
              <a:ext cx="419100" cy="391370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09" name="TextovéPole 308">
              <a:extLst>
                <a:ext uri="{FF2B5EF4-FFF2-40B4-BE49-F238E27FC236}">
                  <a16:creationId xmlns:a16="http://schemas.microsoft.com/office/drawing/2014/main" id="{7C0EF04C-0187-EF48-EA1B-287DF9C5012B}"/>
                </a:ext>
              </a:extLst>
            </p:cNvPr>
            <p:cNvSpPr txBox="1"/>
            <p:nvPr/>
          </p:nvSpPr>
          <p:spPr>
            <a:xfrm>
              <a:off x="5362113" y="2498052"/>
              <a:ext cx="972000" cy="277200"/>
            </a:xfrm>
            <a:prstGeom prst="rect">
              <a:avLst/>
            </a:prstGeom>
            <a:solidFill>
              <a:srgbClr val="D9D9D9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rPr>
                <a:t>Sea Water</a:t>
              </a:r>
            </a:p>
          </p:txBody>
        </p:sp>
        <p:cxnSp>
          <p:nvCxnSpPr>
            <p:cNvPr id="310" name="Spojnice: zakřivená 309">
              <a:extLst>
                <a:ext uri="{FF2B5EF4-FFF2-40B4-BE49-F238E27FC236}">
                  <a16:creationId xmlns:a16="http://schemas.microsoft.com/office/drawing/2014/main" id="{4CE8F23C-C693-1709-5D8D-1E22CD7D6103}"/>
                </a:ext>
              </a:extLst>
            </p:cNvPr>
            <p:cNvCxnSpPr/>
            <p:nvPr/>
          </p:nvCxnSpPr>
          <p:spPr>
            <a:xfrm rot="16200000" flipV="1">
              <a:off x="3307739" y="3351226"/>
              <a:ext cx="338748" cy="261826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1" name="Spojnice: zakřivená 310">
              <a:extLst>
                <a:ext uri="{FF2B5EF4-FFF2-40B4-BE49-F238E27FC236}">
                  <a16:creationId xmlns:a16="http://schemas.microsoft.com/office/drawing/2014/main" id="{77F0B352-0630-E89D-4D41-93E753FA66C7}"/>
                </a:ext>
              </a:extLst>
            </p:cNvPr>
            <p:cNvCxnSpPr/>
            <p:nvPr/>
          </p:nvCxnSpPr>
          <p:spPr>
            <a:xfrm rot="16200000" flipV="1">
              <a:off x="3591723" y="3140367"/>
              <a:ext cx="338748" cy="261826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2" name="Spojnice: zakřivená 311">
              <a:extLst>
                <a:ext uri="{FF2B5EF4-FFF2-40B4-BE49-F238E27FC236}">
                  <a16:creationId xmlns:a16="http://schemas.microsoft.com/office/drawing/2014/main" id="{BE0CD8ED-FEA0-6D03-747F-A5C7A7A6A2CE}"/>
                </a:ext>
              </a:extLst>
            </p:cNvPr>
            <p:cNvCxnSpPr/>
            <p:nvPr/>
          </p:nvCxnSpPr>
          <p:spPr>
            <a:xfrm flipV="1">
              <a:off x="4956408" y="3475744"/>
              <a:ext cx="338748" cy="261826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3" name="Spojnice: zakřivená 312">
              <a:extLst>
                <a:ext uri="{FF2B5EF4-FFF2-40B4-BE49-F238E27FC236}">
                  <a16:creationId xmlns:a16="http://schemas.microsoft.com/office/drawing/2014/main" id="{38A7B11C-E181-3111-90A2-3880617B1752}"/>
                </a:ext>
              </a:extLst>
            </p:cNvPr>
            <p:cNvCxnSpPr/>
            <p:nvPr/>
          </p:nvCxnSpPr>
          <p:spPr>
            <a:xfrm flipV="1">
              <a:off x="4803521" y="3285916"/>
              <a:ext cx="338748" cy="261826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4" name="Přímá spojnice se šipkou 313">
              <a:extLst>
                <a:ext uri="{FF2B5EF4-FFF2-40B4-BE49-F238E27FC236}">
                  <a16:creationId xmlns:a16="http://schemas.microsoft.com/office/drawing/2014/main" id="{486E3042-DA00-57F2-3F00-5A079B2C5433}"/>
                </a:ext>
              </a:extLst>
            </p:cNvPr>
            <p:cNvCxnSpPr/>
            <p:nvPr/>
          </p:nvCxnSpPr>
          <p:spPr>
            <a:xfrm flipH="1" flipV="1">
              <a:off x="1056319" y="3826185"/>
              <a:ext cx="69572" cy="22664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5" name="Přímá spojnice se šipkou 314">
              <a:extLst>
                <a:ext uri="{FF2B5EF4-FFF2-40B4-BE49-F238E27FC236}">
                  <a16:creationId xmlns:a16="http://schemas.microsoft.com/office/drawing/2014/main" id="{DE00A296-E55B-42D1-BE16-05F79E40725F}"/>
                </a:ext>
              </a:extLst>
            </p:cNvPr>
            <p:cNvCxnSpPr/>
            <p:nvPr/>
          </p:nvCxnSpPr>
          <p:spPr>
            <a:xfrm flipH="1" flipV="1">
              <a:off x="923304" y="3683162"/>
              <a:ext cx="69572" cy="22664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6" name="Přímá spojnice se šipkou 315">
              <a:extLst>
                <a:ext uri="{FF2B5EF4-FFF2-40B4-BE49-F238E27FC236}">
                  <a16:creationId xmlns:a16="http://schemas.microsoft.com/office/drawing/2014/main" id="{EB01DA18-0264-A8FD-FF62-DBDD7A07B2E3}"/>
                </a:ext>
              </a:extLst>
            </p:cNvPr>
            <p:cNvCxnSpPr/>
            <p:nvPr/>
          </p:nvCxnSpPr>
          <p:spPr>
            <a:xfrm flipV="1">
              <a:off x="2417138" y="3625401"/>
              <a:ext cx="92591" cy="25781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7" name="Přímá spojnice se šipkou 316">
              <a:extLst>
                <a:ext uri="{FF2B5EF4-FFF2-40B4-BE49-F238E27FC236}">
                  <a16:creationId xmlns:a16="http://schemas.microsoft.com/office/drawing/2014/main" id="{B2B7EE95-E593-99B6-F916-5CDDE3BFA31B}"/>
                </a:ext>
              </a:extLst>
            </p:cNvPr>
            <p:cNvCxnSpPr/>
            <p:nvPr/>
          </p:nvCxnSpPr>
          <p:spPr>
            <a:xfrm flipH="1" flipV="1">
              <a:off x="1295079" y="3834554"/>
              <a:ext cx="69572" cy="22664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8" name="Přímá spojnice se šipkou 317">
              <a:extLst>
                <a:ext uri="{FF2B5EF4-FFF2-40B4-BE49-F238E27FC236}">
                  <a16:creationId xmlns:a16="http://schemas.microsoft.com/office/drawing/2014/main" id="{29805EF6-4D66-1766-42DA-2115BB65EC45}"/>
                </a:ext>
              </a:extLst>
            </p:cNvPr>
            <p:cNvCxnSpPr>
              <a:endCxn id="354" idx="0"/>
            </p:cNvCxnSpPr>
            <p:nvPr/>
          </p:nvCxnSpPr>
          <p:spPr>
            <a:xfrm flipV="1">
              <a:off x="1703559" y="2091218"/>
              <a:ext cx="139860" cy="12138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9" name="Přímá spojnice se šipkou 318">
              <a:extLst>
                <a:ext uri="{FF2B5EF4-FFF2-40B4-BE49-F238E27FC236}">
                  <a16:creationId xmlns:a16="http://schemas.microsoft.com/office/drawing/2014/main" id="{EC61232A-CFA7-2DC5-DC43-78A49B5F5C8A}"/>
                </a:ext>
              </a:extLst>
            </p:cNvPr>
            <p:cNvCxnSpPr/>
            <p:nvPr/>
          </p:nvCxnSpPr>
          <p:spPr>
            <a:xfrm flipV="1">
              <a:off x="1990693" y="1868860"/>
              <a:ext cx="157802" cy="12730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20" name="Přímá spojnice se šipkou 319">
              <a:extLst>
                <a:ext uri="{FF2B5EF4-FFF2-40B4-BE49-F238E27FC236}">
                  <a16:creationId xmlns:a16="http://schemas.microsoft.com/office/drawing/2014/main" id="{5F1C6322-FE14-1EF4-74B5-999346BB2558}"/>
                </a:ext>
              </a:extLst>
            </p:cNvPr>
            <p:cNvCxnSpPr/>
            <p:nvPr/>
          </p:nvCxnSpPr>
          <p:spPr>
            <a:xfrm flipV="1">
              <a:off x="1331128" y="2254358"/>
              <a:ext cx="204851" cy="11373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1" name="TextovéPole 320">
              <a:extLst>
                <a:ext uri="{FF2B5EF4-FFF2-40B4-BE49-F238E27FC236}">
                  <a16:creationId xmlns:a16="http://schemas.microsoft.com/office/drawing/2014/main" id="{C1F72D7F-D826-9B80-D39C-35D23EC3CD8A}"/>
                </a:ext>
              </a:extLst>
            </p:cNvPr>
            <p:cNvSpPr txBox="1"/>
            <p:nvPr/>
          </p:nvSpPr>
          <p:spPr>
            <a:xfrm>
              <a:off x="2132071" y="1996821"/>
              <a:ext cx="792000" cy="277200"/>
            </a:xfrm>
            <a:prstGeom prst="rect">
              <a:avLst/>
            </a:prstGeom>
            <a:solidFill>
              <a:srgbClr val="D9D9D9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rPr>
                <a:t>Basinal</a:t>
              </a:r>
              <a:endParaRPr kumimoji="0" lang="cs-CZ" sz="1200" b="0" i="0" u="none" strike="noStrike" kern="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</a:endParaRPr>
            </a:p>
          </p:txBody>
        </p:sp>
        <p:cxnSp>
          <p:nvCxnSpPr>
            <p:cNvPr id="322" name="Spojnice: zakřivená 321">
              <a:extLst>
                <a:ext uri="{FF2B5EF4-FFF2-40B4-BE49-F238E27FC236}">
                  <a16:creationId xmlns:a16="http://schemas.microsoft.com/office/drawing/2014/main" id="{92CCA150-848C-9C18-99CF-64BC34544D1E}"/>
                </a:ext>
              </a:extLst>
            </p:cNvPr>
            <p:cNvCxnSpPr/>
            <p:nvPr/>
          </p:nvCxnSpPr>
          <p:spPr>
            <a:xfrm rot="6960000" flipH="1" flipV="1">
              <a:off x="1539042" y="2198340"/>
              <a:ext cx="338748" cy="576000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23" name="Spojnice: zakřivená 322">
              <a:extLst>
                <a:ext uri="{FF2B5EF4-FFF2-40B4-BE49-F238E27FC236}">
                  <a16:creationId xmlns:a16="http://schemas.microsoft.com/office/drawing/2014/main" id="{21A7DEE0-381D-F2CB-60CC-5D84D0578A05}"/>
                </a:ext>
              </a:extLst>
            </p:cNvPr>
            <p:cNvCxnSpPr/>
            <p:nvPr/>
          </p:nvCxnSpPr>
          <p:spPr>
            <a:xfrm rot="6960000" flipH="1" flipV="1">
              <a:off x="1976028" y="2306376"/>
              <a:ext cx="338748" cy="576000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24" name="Spojnice: zakřivená 323">
              <a:extLst>
                <a:ext uri="{FF2B5EF4-FFF2-40B4-BE49-F238E27FC236}">
                  <a16:creationId xmlns:a16="http://schemas.microsoft.com/office/drawing/2014/main" id="{AD8F956C-DBF2-FC48-1E1E-B55EB038C8B2}"/>
                </a:ext>
              </a:extLst>
            </p:cNvPr>
            <p:cNvCxnSpPr/>
            <p:nvPr/>
          </p:nvCxnSpPr>
          <p:spPr>
            <a:xfrm rot="6960000" flipH="1" flipV="1">
              <a:off x="2345433" y="2204655"/>
              <a:ext cx="338748" cy="576000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25" name="Spojnice: zakřivená 324">
              <a:extLst>
                <a:ext uri="{FF2B5EF4-FFF2-40B4-BE49-F238E27FC236}">
                  <a16:creationId xmlns:a16="http://schemas.microsoft.com/office/drawing/2014/main" id="{ECE45EE1-A552-1358-6B42-0B7F19C13D73}"/>
                </a:ext>
              </a:extLst>
            </p:cNvPr>
            <p:cNvCxnSpPr/>
            <p:nvPr/>
          </p:nvCxnSpPr>
          <p:spPr>
            <a:xfrm rot="6960000" flipH="1" flipV="1">
              <a:off x="2740504" y="2350000"/>
              <a:ext cx="338748" cy="576000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26" name="Spojnice: zakřivená 325">
              <a:extLst>
                <a:ext uri="{FF2B5EF4-FFF2-40B4-BE49-F238E27FC236}">
                  <a16:creationId xmlns:a16="http://schemas.microsoft.com/office/drawing/2014/main" id="{BDCF0BA9-6B3F-9354-8E53-18526A208180}"/>
                </a:ext>
              </a:extLst>
            </p:cNvPr>
            <p:cNvCxnSpPr/>
            <p:nvPr/>
          </p:nvCxnSpPr>
          <p:spPr>
            <a:xfrm rot="6960000" flipH="1" flipV="1">
              <a:off x="3184930" y="2218171"/>
              <a:ext cx="338748" cy="576000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7" name="TextovéPole 326">
              <a:extLst>
                <a:ext uri="{FF2B5EF4-FFF2-40B4-BE49-F238E27FC236}">
                  <a16:creationId xmlns:a16="http://schemas.microsoft.com/office/drawing/2014/main" id="{E79311ED-461D-7544-7EC6-A97782BA205E}"/>
                </a:ext>
              </a:extLst>
            </p:cNvPr>
            <p:cNvSpPr txBox="1"/>
            <p:nvPr/>
          </p:nvSpPr>
          <p:spPr>
            <a:xfrm>
              <a:off x="1206766" y="2714813"/>
              <a:ext cx="1296000" cy="288000"/>
            </a:xfrm>
            <a:prstGeom prst="rect">
              <a:avLst/>
            </a:prstGeom>
            <a:solidFill>
              <a:srgbClr val="D9D9D9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</a:rPr>
                <a:t>Underground</a:t>
              </a:r>
            </a:p>
          </p:txBody>
        </p:sp>
        <p:cxnSp>
          <p:nvCxnSpPr>
            <p:cNvPr id="328" name="Spojnice: zakřivená 327">
              <a:extLst>
                <a:ext uri="{FF2B5EF4-FFF2-40B4-BE49-F238E27FC236}">
                  <a16:creationId xmlns:a16="http://schemas.microsoft.com/office/drawing/2014/main" id="{37242082-E4E9-BD1D-957B-2ABEE009CD90}"/>
                </a:ext>
              </a:extLst>
            </p:cNvPr>
            <p:cNvCxnSpPr/>
            <p:nvPr/>
          </p:nvCxnSpPr>
          <p:spPr>
            <a:xfrm rot="900000">
              <a:off x="6642559" y="2646861"/>
              <a:ext cx="419100" cy="391370"/>
            </a:xfrm>
            <a:prstGeom prst="curvedConnector3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979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carlin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-type au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6C4D838-21D7-D377-8D81-A8C6B5107BC7}"/>
              </a:ext>
            </a:extLst>
          </p:cNvPr>
          <p:cNvSpPr/>
          <p:nvPr/>
        </p:nvSpPr>
        <p:spPr>
          <a:xfrm>
            <a:off x="930257" y="1925589"/>
            <a:ext cx="4622864" cy="7804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vázána na karbonátové horniny →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extenzní prostředí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1FEC51C-22AC-E903-B24F-E300DC6B9082}"/>
              </a:ext>
            </a:extLst>
          </p:cNvPr>
          <p:cNvSpPr/>
          <p:nvPr/>
        </p:nvSpPr>
        <p:spPr>
          <a:xfrm>
            <a:off x="930256" y="2822651"/>
            <a:ext cx="4622865" cy="7804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zlato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se objevuje v arzenem nabohacených </a:t>
            </a:r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sulfidech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(pyrit, arzenopyrit, markazit)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ABD9D86-A5D7-A7D4-141C-5D9FB802DDFD}"/>
              </a:ext>
            </a:extLst>
          </p:cNvPr>
          <p:cNvSpPr/>
          <p:nvPr/>
        </p:nvSpPr>
        <p:spPr>
          <a:xfrm>
            <a:off x="930254" y="5143831"/>
            <a:ext cx="4622865" cy="4422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lang="fr-F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ovnatost ca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1-4</a:t>
            </a:r>
            <a:r>
              <a:rPr lang="fr-F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g/t 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D883E460-3B4F-F3BB-0127-6EC73077F791}"/>
              </a:ext>
            </a:extLst>
          </p:cNvPr>
          <p:cNvSpPr/>
          <p:nvPr/>
        </p:nvSpPr>
        <p:spPr>
          <a:xfrm>
            <a:off x="930255" y="3719713"/>
            <a:ext cx="4622865" cy="13074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vysrážení Au je pravděpodobně vázáno na procesy neutralizace slabě kyselých fluid rozpouštěním karbonátu ±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sulfidizace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silicifikace,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argilitizace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kaolinizace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2050B69-8B6F-B3A7-2618-12E1BE3B70C5}"/>
              </a:ext>
            </a:extLst>
          </p:cNvPr>
          <p:cNvSpPr/>
          <p:nvPr/>
        </p:nvSpPr>
        <p:spPr>
          <a:xfrm>
            <a:off x="8910277" y="1630456"/>
            <a:ext cx="2348292" cy="6120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strukturně vázané </a:t>
            </a:r>
          </a:p>
          <a:p>
            <a:pPr algn="ctr"/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strata-bound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96349EF7-77AD-BA63-1F51-59461D1F9CBB}"/>
              </a:ext>
            </a:extLst>
          </p:cNvPr>
          <p:cNvSpPr/>
          <p:nvPr/>
        </p:nvSpPr>
        <p:spPr>
          <a:xfrm>
            <a:off x="8368482" y="2420888"/>
            <a:ext cx="2118418" cy="3960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endParaRPr lang="cs-CZ" sz="2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62288AB2-C7A3-F13B-A578-A45F0034ED30}"/>
              </a:ext>
            </a:extLst>
          </p:cNvPr>
          <p:cNvSpPr/>
          <p:nvPr/>
        </p:nvSpPr>
        <p:spPr>
          <a:xfrm>
            <a:off x="8283878" y="3777402"/>
            <a:ext cx="2952318" cy="5877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0.5-1 </a:t>
            </a:r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kbar</a:t>
            </a:r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(hloubky obvykle 1-4 km)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8F240437-E255-1B46-2148-300C1A86A45E}"/>
              </a:ext>
            </a:extLst>
          </p:cNvPr>
          <p:cNvSpPr/>
          <p:nvPr/>
        </p:nvSpPr>
        <p:spPr>
          <a:xfrm>
            <a:off x="6351148" y="2420889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FA20DD07-088F-DB63-E9A6-DEE3D3E5A67A}"/>
              </a:ext>
            </a:extLst>
          </p:cNvPr>
          <p:cNvSpPr/>
          <p:nvPr/>
        </p:nvSpPr>
        <p:spPr>
          <a:xfrm>
            <a:off x="6351147" y="1735406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1858B8A3-0D68-2C05-D8B4-E1B582DC1DDA}"/>
              </a:ext>
            </a:extLst>
          </p:cNvPr>
          <p:cNvCxnSpPr>
            <a:cxnSpLocks/>
          </p:cNvCxnSpPr>
          <p:nvPr/>
        </p:nvCxnSpPr>
        <p:spPr>
          <a:xfrm flipV="1">
            <a:off x="6022405" y="1412776"/>
            <a:ext cx="0" cy="489352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E2505A90-6497-B472-818D-C4F9A42B9962}"/>
              </a:ext>
            </a:extLst>
          </p:cNvPr>
          <p:cNvSpPr/>
          <p:nvPr/>
        </p:nvSpPr>
        <p:spPr>
          <a:xfrm>
            <a:off x="6351147" y="3873253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TLAK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F3A11B38-8943-06AE-AD12-5A7136917132}"/>
              </a:ext>
            </a:extLst>
          </p:cNvPr>
          <p:cNvCxnSpPr>
            <a:cxnSpLocks/>
            <a:stCxn id="18" idx="3"/>
            <a:endCxn id="14" idx="1"/>
          </p:cNvCxnSpPr>
          <p:nvPr/>
        </p:nvCxnSpPr>
        <p:spPr>
          <a:xfrm>
            <a:off x="8549313" y="1933406"/>
            <a:ext cx="360964" cy="3062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8726201-8BEB-ABB6-23B0-7D71F6C5658F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>
            <a:off x="7911191" y="2618889"/>
            <a:ext cx="45729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731D1E11-183B-93C0-B98F-89F2BBDCA513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>
            <a:off x="7911190" y="4071253"/>
            <a:ext cx="372688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5E6DC72F-2CBB-5AC4-F574-A0B4663ABA81}"/>
              </a:ext>
            </a:extLst>
          </p:cNvPr>
          <p:cNvSpPr/>
          <p:nvPr/>
        </p:nvSpPr>
        <p:spPr>
          <a:xfrm>
            <a:off x="8368482" y="3106371"/>
            <a:ext cx="2890088" cy="4226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epitermální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(140-240 °C)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ACFF534B-3512-13E8-F08C-A0A8B6E4AC3C}"/>
              </a:ext>
            </a:extLst>
          </p:cNvPr>
          <p:cNvSpPr/>
          <p:nvPr/>
        </p:nvSpPr>
        <p:spPr>
          <a:xfrm>
            <a:off x="6351148" y="3106371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8858CA73-DB3A-F4A7-0242-26F6FA7F3F05}"/>
              </a:ext>
            </a:extLst>
          </p:cNvPr>
          <p:cNvCxnSpPr>
            <a:cxnSpLocks/>
            <a:stCxn id="25" idx="3"/>
            <a:endCxn id="24" idx="1"/>
          </p:cNvCxnSpPr>
          <p:nvPr/>
        </p:nvCxnSpPr>
        <p:spPr>
          <a:xfrm>
            <a:off x="7911191" y="3317716"/>
            <a:ext cx="45729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C78E1B44-88FB-1448-0959-DD063EFEEC30}"/>
              </a:ext>
            </a:extLst>
          </p:cNvPr>
          <p:cNvSpPr/>
          <p:nvPr/>
        </p:nvSpPr>
        <p:spPr>
          <a:xfrm>
            <a:off x="8349084" y="4658954"/>
            <a:ext cx="2890088" cy="4226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As, Sb, Tl, Cu, Hg, Ag, Pb</a:t>
            </a: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F0B8F446-473C-761B-C6C8-01791F138CFD}"/>
              </a:ext>
            </a:extLst>
          </p:cNvPr>
          <p:cNvSpPr/>
          <p:nvPr/>
        </p:nvSpPr>
        <p:spPr>
          <a:xfrm>
            <a:off x="6331750" y="4658955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by-prvky</a:t>
            </a: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B7CC1E13-4993-C70B-2C35-8BB30DE4E98F}"/>
              </a:ext>
            </a:extLst>
          </p:cNvPr>
          <p:cNvCxnSpPr>
            <a:cxnSpLocks/>
            <a:stCxn id="30" idx="3"/>
            <a:endCxn id="29" idx="1"/>
          </p:cNvCxnSpPr>
          <p:nvPr/>
        </p:nvCxnSpPr>
        <p:spPr>
          <a:xfrm>
            <a:off x="7891793" y="4870300"/>
            <a:ext cx="45729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2C8EAA6D-DDDD-AF19-50BF-C104C70953BA}"/>
              </a:ext>
            </a:extLst>
          </p:cNvPr>
          <p:cNvSpPr/>
          <p:nvPr/>
        </p:nvSpPr>
        <p:spPr>
          <a:xfrm>
            <a:off x="8349083" y="5429464"/>
            <a:ext cx="3073913" cy="5918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Carlin-Nevada (6000 t Au), Čína, Makedonie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F185AA70-3BA5-0CD1-9F05-335387CC92E9}"/>
              </a:ext>
            </a:extLst>
          </p:cNvPr>
          <p:cNvSpPr/>
          <p:nvPr/>
        </p:nvSpPr>
        <p:spPr>
          <a:xfrm>
            <a:off x="6331749" y="5514031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DB63263B-6CC5-4888-7BB6-411502E9E382}"/>
              </a:ext>
            </a:extLst>
          </p:cNvPr>
          <p:cNvCxnSpPr>
            <a:cxnSpLocks/>
            <a:stCxn id="27" idx="3"/>
            <a:endCxn id="13" idx="1"/>
          </p:cNvCxnSpPr>
          <p:nvPr/>
        </p:nvCxnSpPr>
        <p:spPr>
          <a:xfrm>
            <a:off x="7891792" y="5725376"/>
            <a:ext cx="45729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90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carlin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-type au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79BA9CD-DF76-C8F5-BA6F-B18B2E3C16A4}"/>
              </a:ext>
            </a:extLst>
          </p:cNvPr>
          <p:cNvSpPr txBox="1"/>
          <p:nvPr/>
        </p:nvSpPr>
        <p:spPr>
          <a:xfrm>
            <a:off x="7030144" y="6639163"/>
            <a:ext cx="13291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Pokrovski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2015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5435776-FD3D-7805-3BFA-A5F07C479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1246315"/>
            <a:ext cx="7200428" cy="54003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A6D8656-D828-5B66-DFF6-6B8E20CF5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12" y="152712"/>
            <a:ext cx="2926061" cy="649392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78CAF8C-EA5F-1094-FB60-248BD127F4B3}"/>
              </a:ext>
            </a:extLst>
          </p:cNvPr>
          <p:cNvSpPr txBox="1"/>
          <p:nvPr/>
        </p:nvSpPr>
        <p:spPr>
          <a:xfrm>
            <a:off x="10414520" y="6615460"/>
            <a:ext cx="1605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Muntean</a:t>
            </a:r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val="8505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orogenic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vs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carlin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-type au - srovnání</a:t>
            </a:r>
          </a:p>
        </p:txBody>
      </p:sp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3F38BDFE-550A-7342-A893-C1CB66EC1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2" y="1772816"/>
            <a:ext cx="10134600" cy="416476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60C3694-45CC-DF7A-127F-9A2855CDA6BB}"/>
              </a:ext>
            </a:extLst>
          </p:cNvPr>
          <p:cNvSpPr txBox="1"/>
          <p:nvPr/>
        </p:nvSpPr>
        <p:spPr>
          <a:xfrm>
            <a:off x="9946249" y="5937160"/>
            <a:ext cx="1404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Fielding</a:t>
            </a:r>
            <a:r>
              <a:rPr lang="cs-CZ" sz="105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35469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intrusion-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related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au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6C4D838-21D7-D377-8D81-A8C6B5107BC7}"/>
              </a:ext>
            </a:extLst>
          </p:cNvPr>
          <p:cNvSpPr/>
          <p:nvPr/>
        </p:nvSpPr>
        <p:spPr>
          <a:xfrm>
            <a:off x="917641" y="1921293"/>
            <a:ext cx="4876107" cy="7804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 asociována s porfyrovými  ložisky,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skarny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žilnou a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replacement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mineralizací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1FEC51C-22AC-E903-B24F-E300DC6B9082}"/>
              </a:ext>
            </a:extLst>
          </p:cNvPr>
          <p:cNvSpPr/>
          <p:nvPr/>
        </p:nvSpPr>
        <p:spPr>
          <a:xfrm>
            <a:off x="917641" y="3034335"/>
            <a:ext cx="4876115" cy="7804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mineralizace spjatá s </a:t>
            </a:r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posledním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magmatickým pulsem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nejčastěji fanerozoického stáří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D883E460-3B4F-F3BB-0127-6EC73077F791}"/>
              </a:ext>
            </a:extLst>
          </p:cNvPr>
          <p:cNvSpPr/>
          <p:nvPr/>
        </p:nvSpPr>
        <p:spPr>
          <a:xfrm>
            <a:off x="917641" y="4147377"/>
            <a:ext cx="4876118" cy="170332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metaaluminické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subalkalické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intruze, intermediální až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felsické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intruze →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redukované S-typové granity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(běžná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-W a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-Te-As-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Sb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), nebo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oxidované I-typové granity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-chudá porfyrová ložiska)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2050B69-8B6F-B3A7-2618-12E1BE3B70C5}"/>
              </a:ext>
            </a:extLst>
          </p:cNvPr>
          <p:cNvSpPr/>
          <p:nvPr/>
        </p:nvSpPr>
        <p:spPr>
          <a:xfrm>
            <a:off x="8910277" y="1667872"/>
            <a:ext cx="1576623" cy="3916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žíly, žilníky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96349EF7-77AD-BA63-1F51-59461D1F9CBB}"/>
              </a:ext>
            </a:extLst>
          </p:cNvPr>
          <p:cNvSpPr/>
          <p:nvPr/>
        </p:nvSpPr>
        <p:spPr>
          <a:xfrm>
            <a:off x="8368483" y="2279896"/>
            <a:ext cx="2982360" cy="631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replacement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brekcie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62288AB2-C7A3-F13B-A578-A45F0034ED30}"/>
              </a:ext>
            </a:extLst>
          </p:cNvPr>
          <p:cNvSpPr/>
          <p:nvPr/>
        </p:nvSpPr>
        <p:spPr>
          <a:xfrm>
            <a:off x="8283878" y="4038316"/>
            <a:ext cx="1986997" cy="39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0.5-3 </a:t>
            </a:r>
            <a:r>
              <a:rPr lang="cs-CZ" sz="2000" b="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kbar</a:t>
            </a:r>
            <a:endParaRPr lang="cs-CZ" sz="2000" b="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8F240437-E255-1B46-2148-300C1A86A45E}"/>
              </a:ext>
            </a:extLst>
          </p:cNvPr>
          <p:cNvSpPr/>
          <p:nvPr/>
        </p:nvSpPr>
        <p:spPr>
          <a:xfrm>
            <a:off x="6351148" y="2388677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FA20DD07-088F-DB63-E9A6-DEE3D3E5A67A}"/>
              </a:ext>
            </a:extLst>
          </p:cNvPr>
          <p:cNvSpPr/>
          <p:nvPr/>
        </p:nvSpPr>
        <p:spPr>
          <a:xfrm>
            <a:off x="6351147" y="1667872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1858B8A3-0D68-2C05-D8B4-E1B582DC1DDA}"/>
              </a:ext>
            </a:extLst>
          </p:cNvPr>
          <p:cNvCxnSpPr>
            <a:cxnSpLocks/>
          </p:cNvCxnSpPr>
          <p:nvPr/>
        </p:nvCxnSpPr>
        <p:spPr>
          <a:xfrm flipV="1">
            <a:off x="6022405" y="1412776"/>
            <a:ext cx="0" cy="489352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E2505A90-6497-B472-818D-C4F9A42B9962}"/>
              </a:ext>
            </a:extLst>
          </p:cNvPr>
          <p:cNvSpPr/>
          <p:nvPr/>
        </p:nvSpPr>
        <p:spPr>
          <a:xfrm>
            <a:off x="6351147" y="4044136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TLAK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F3A11B38-8943-06AE-AD12-5A7136917132}"/>
              </a:ext>
            </a:extLst>
          </p:cNvPr>
          <p:cNvCxnSpPr>
            <a:cxnSpLocks/>
            <a:stCxn id="18" idx="3"/>
            <a:endCxn id="14" idx="1"/>
          </p:cNvCxnSpPr>
          <p:nvPr/>
        </p:nvCxnSpPr>
        <p:spPr>
          <a:xfrm flipV="1">
            <a:off x="8549313" y="1863688"/>
            <a:ext cx="360964" cy="2184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8726201-8BEB-ABB6-23B0-7D71F6C5658F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>
            <a:off x="7911191" y="2586677"/>
            <a:ext cx="457292" cy="8976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731D1E11-183B-93C0-B98F-89F2BBDCA513}"/>
              </a:ext>
            </a:extLst>
          </p:cNvPr>
          <p:cNvCxnSpPr>
            <a:cxnSpLocks/>
            <a:stCxn id="20" idx="3"/>
            <a:endCxn id="16" idx="1"/>
          </p:cNvCxnSpPr>
          <p:nvPr/>
        </p:nvCxnSpPr>
        <p:spPr>
          <a:xfrm flipV="1">
            <a:off x="7911190" y="4236316"/>
            <a:ext cx="372688" cy="582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C78E1B44-88FB-1448-0959-DD063EFEEC30}"/>
              </a:ext>
            </a:extLst>
          </p:cNvPr>
          <p:cNvSpPr/>
          <p:nvPr/>
        </p:nvSpPr>
        <p:spPr>
          <a:xfrm>
            <a:off x="8349082" y="4665518"/>
            <a:ext cx="3433955" cy="4226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Bi, Te, As, </a:t>
            </a:r>
            <a:r>
              <a:rPr lang="pl-PL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lang="pl-PL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Mo, Sb, </a:t>
            </a:r>
            <a:r>
              <a:rPr lang="pl-PL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</a:t>
            </a:r>
            <a:r>
              <a:rPr lang="pl-PL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Pb, Cu</a:t>
            </a: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F0B8F446-473C-761B-C6C8-01791F138CFD}"/>
              </a:ext>
            </a:extLst>
          </p:cNvPr>
          <p:cNvSpPr/>
          <p:nvPr/>
        </p:nvSpPr>
        <p:spPr>
          <a:xfrm>
            <a:off x="6331750" y="4665518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by-prvky</a:t>
            </a: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B7CC1E13-4993-C70B-2C35-8BB30DE4E98F}"/>
              </a:ext>
            </a:extLst>
          </p:cNvPr>
          <p:cNvCxnSpPr>
            <a:cxnSpLocks/>
            <a:stCxn id="30" idx="3"/>
            <a:endCxn id="29" idx="1"/>
          </p:cNvCxnSpPr>
          <p:nvPr/>
        </p:nvCxnSpPr>
        <p:spPr>
          <a:xfrm>
            <a:off x="7891793" y="4876863"/>
            <a:ext cx="457289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2C8EAA6D-DDDD-AF19-50BF-C104C70953BA}"/>
              </a:ext>
            </a:extLst>
          </p:cNvPr>
          <p:cNvSpPr/>
          <p:nvPr/>
        </p:nvSpPr>
        <p:spPr>
          <a:xfrm>
            <a:off x="8368483" y="5288471"/>
            <a:ext cx="3414551" cy="8768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Fort Knox, Shotgun (Tintina Gold Provice), Austrálie, NZ, Rusko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Mokrsko</a:t>
            </a:r>
            <a:r>
              <a:rPr lang="fr-FR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F185AA70-3BA5-0CD1-9F05-335387CC92E9}"/>
              </a:ext>
            </a:extLst>
          </p:cNvPr>
          <p:cNvSpPr/>
          <p:nvPr/>
        </p:nvSpPr>
        <p:spPr>
          <a:xfrm>
            <a:off x="6331749" y="5513325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LOŽISKA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DB63263B-6CC5-4888-7BB6-411502E9E382}"/>
              </a:ext>
            </a:extLst>
          </p:cNvPr>
          <p:cNvCxnSpPr>
            <a:cxnSpLocks/>
            <a:stCxn id="27" idx="3"/>
            <a:endCxn id="13" idx="1"/>
          </p:cNvCxnSpPr>
          <p:nvPr/>
        </p:nvCxnSpPr>
        <p:spPr>
          <a:xfrm>
            <a:off x="7891792" y="5724670"/>
            <a:ext cx="476691" cy="221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1C40AD65-E3C1-9BD9-8215-1C3A8363952C}"/>
              </a:ext>
            </a:extLst>
          </p:cNvPr>
          <p:cNvSpPr/>
          <p:nvPr/>
        </p:nvSpPr>
        <p:spPr>
          <a:xfrm>
            <a:off x="8368483" y="3125682"/>
            <a:ext cx="3270547" cy="6663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mezotermální-hypotermální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(200-600 °C)</a:t>
            </a: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AB05EF84-70B4-2885-976D-C567557C1CD3}"/>
              </a:ext>
            </a:extLst>
          </p:cNvPr>
          <p:cNvSpPr/>
          <p:nvPr/>
        </p:nvSpPr>
        <p:spPr>
          <a:xfrm>
            <a:off x="6351150" y="3246375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</a:t>
            </a:r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33B72561-F88B-D091-D77B-08572E06B2D9}"/>
              </a:ext>
            </a:extLst>
          </p:cNvPr>
          <p:cNvCxnSpPr>
            <a:cxnSpLocks/>
            <a:stCxn id="35" idx="3"/>
            <a:endCxn id="34" idx="1"/>
          </p:cNvCxnSpPr>
          <p:nvPr/>
        </p:nvCxnSpPr>
        <p:spPr>
          <a:xfrm>
            <a:off x="7911193" y="3457720"/>
            <a:ext cx="457290" cy="115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3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intrusion-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related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au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49292B-439A-4170-31C4-E189B63AD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428" y="1844824"/>
            <a:ext cx="5850773" cy="403001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9B97557-D7C1-4192-CA0C-A82E8BE98DA7}"/>
              </a:ext>
            </a:extLst>
          </p:cNvPr>
          <p:cNvSpPr txBox="1"/>
          <p:nvPr/>
        </p:nvSpPr>
        <p:spPr>
          <a:xfrm>
            <a:off x="10784231" y="5870351"/>
            <a:ext cx="1404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Hart &amp; </a:t>
            </a:r>
            <a:r>
              <a:rPr lang="cs-CZ" sz="105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Goldfarb</a:t>
            </a:r>
            <a:r>
              <a:rPr lang="cs-CZ" sz="105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2005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1ABD9D86-A5D7-A7D4-141C-5D9FB802DDFD}"/>
              </a:ext>
            </a:extLst>
          </p:cNvPr>
          <p:cNvSpPr/>
          <p:nvPr/>
        </p:nvSpPr>
        <p:spPr>
          <a:xfrm>
            <a:off x="930254" y="5283388"/>
            <a:ext cx="4876124" cy="4422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fluida mají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nízkou salinitu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vysoký obsah CO</a:t>
            </a:r>
            <a:r>
              <a:rPr lang="cs-CZ" sz="2000" b="1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4DBCC477-CB4F-0EF1-C317-2C5D9463936D}"/>
              </a:ext>
            </a:extLst>
          </p:cNvPr>
          <p:cNvSpPr/>
          <p:nvPr/>
        </p:nvSpPr>
        <p:spPr>
          <a:xfrm>
            <a:off x="930254" y="4530502"/>
            <a:ext cx="4876124" cy="4422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kovnatost 1-3 hm. % Au</a:t>
            </a:r>
            <a:endParaRPr lang="cs-CZ" sz="2000" b="1" baseline="-25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13DA5457-4830-CB92-1DF5-2CCDD5813D23}"/>
              </a:ext>
            </a:extLst>
          </p:cNvPr>
          <p:cNvSpPr/>
          <p:nvPr/>
        </p:nvSpPr>
        <p:spPr>
          <a:xfrm>
            <a:off x="930254" y="3354560"/>
            <a:ext cx="4876124" cy="8653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nízký obsah sulfidů a základních kovů (&lt; 5 %) → max. arsenopyrit, pyrhotin, pyrit 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3C0CF2A3-D12B-1945-55C4-54583A79F0B5}"/>
              </a:ext>
            </a:extLst>
          </p:cNvPr>
          <p:cNvSpPr/>
          <p:nvPr/>
        </p:nvSpPr>
        <p:spPr>
          <a:xfrm>
            <a:off x="931962" y="2178618"/>
            <a:ext cx="4876124" cy="8653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zlato v ryzí podobě, nebo inkorporováno v tellurových či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bismutových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fázích, možná asociace se scheelitem</a:t>
            </a:r>
          </a:p>
        </p:txBody>
      </p:sp>
    </p:spTree>
    <p:extLst>
      <p:ext uri="{BB962C8B-B14F-4D97-AF65-F5344CB8AC3E}">
        <p14:creationId xmlns:p14="http://schemas.microsoft.com/office/powerpoint/2010/main" val="198846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intrusion-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related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au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0C3694-45CC-DF7A-127F-9A2855CDA6BB}"/>
              </a:ext>
            </a:extLst>
          </p:cNvPr>
          <p:cNvSpPr txBox="1"/>
          <p:nvPr/>
        </p:nvSpPr>
        <p:spPr>
          <a:xfrm>
            <a:off x="5014292" y="5216879"/>
            <a:ext cx="14045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Lang &amp; </a:t>
            </a:r>
            <a:r>
              <a:rPr lang="cs-CZ" sz="9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Baker</a:t>
            </a:r>
            <a:r>
              <a:rPr lang="cs-CZ" sz="9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2001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3FB3AA59-2903-1564-0049-543212522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30032"/>
            <a:ext cx="6163373" cy="35979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71BD31-C8C9-33B3-AA6C-980F0DE17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74" y="748736"/>
            <a:ext cx="6025452" cy="513792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BBBC02A-D0E3-BA79-BF75-9775E65355B0}"/>
              </a:ext>
            </a:extLst>
          </p:cNvPr>
          <p:cNvSpPr txBox="1"/>
          <p:nvPr/>
        </p:nvSpPr>
        <p:spPr>
          <a:xfrm>
            <a:off x="11206980" y="5858960"/>
            <a:ext cx="14045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Lang &amp; </a:t>
            </a:r>
            <a:r>
              <a:rPr lang="cs-CZ" sz="9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Baker</a:t>
            </a:r>
            <a:r>
              <a:rPr lang="cs-CZ" sz="9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378107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IOCG (iron oxide –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copper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gold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6C4D838-21D7-D377-8D81-A8C6B5107BC7}"/>
              </a:ext>
            </a:extLst>
          </p:cNvPr>
          <p:cNvSpPr/>
          <p:nvPr/>
        </p:nvSpPr>
        <p:spPr>
          <a:xfrm>
            <a:off x="586388" y="1704058"/>
            <a:ext cx="5291998" cy="132547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magmaticko-hydrotermálně-metamorfní ložiska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vázaná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 horniny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vulkanosedimentárních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pánví,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které byly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metamorfovány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nízkém-středním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stupni před či během vzniku 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-Au-</a:t>
            </a:r>
            <a:r>
              <a:rPr lang="cs-CZ" sz="20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formace</a:t>
            </a:r>
            <a:endParaRPr lang="cs-CZ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1FEC51C-22AC-E903-B24F-E300DC6B9082}"/>
              </a:ext>
            </a:extLst>
          </p:cNvPr>
          <p:cNvSpPr/>
          <p:nvPr/>
        </p:nvSpPr>
        <p:spPr>
          <a:xfrm>
            <a:off x="586388" y="4204675"/>
            <a:ext cx="5291999" cy="9491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zlato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jako inkluze v </a:t>
            </a:r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sulfidech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hematitu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nebo hlušině (křemen, baryt, kalcit, siderit), electrum nebo Au-Bi-Sb-Te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D883E460-3B4F-F3BB-0127-6EC73077F791}"/>
              </a:ext>
            </a:extLst>
          </p:cNvPr>
          <p:cNvSpPr/>
          <p:nvPr/>
        </p:nvSpPr>
        <p:spPr>
          <a:xfrm>
            <a:off x="586388" y="5369891"/>
            <a:ext cx="5292000" cy="6513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kovnatost zlato: 0.1-1.4 g/t (výjimečně až 10 g/t)</a:t>
            </a:r>
          </a:p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kovnatost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1-10 %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2050B69-8B6F-B3A7-2618-12E1BE3B70C5}"/>
              </a:ext>
            </a:extLst>
          </p:cNvPr>
          <p:cNvSpPr/>
          <p:nvPr/>
        </p:nvSpPr>
        <p:spPr>
          <a:xfrm>
            <a:off x="8910277" y="1700808"/>
            <a:ext cx="2478458" cy="5918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žíly, čočky, trubkovitá tělesa, žilníky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96349EF7-77AD-BA63-1F51-59461D1F9CBB}"/>
              </a:ext>
            </a:extLst>
          </p:cNvPr>
          <p:cNvSpPr/>
          <p:nvPr/>
        </p:nvSpPr>
        <p:spPr>
          <a:xfrm>
            <a:off x="8368482" y="2492896"/>
            <a:ext cx="2982359" cy="631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vtroušeninová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brekcie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structurally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controlled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8F240437-E255-1B46-2148-300C1A86A45E}"/>
              </a:ext>
            </a:extLst>
          </p:cNvPr>
          <p:cNvSpPr/>
          <p:nvPr/>
        </p:nvSpPr>
        <p:spPr>
          <a:xfrm>
            <a:off x="6351148" y="2601677"/>
            <a:ext cx="1560043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Textury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FA20DD07-088F-DB63-E9A6-DEE3D3E5A67A}"/>
              </a:ext>
            </a:extLst>
          </p:cNvPr>
          <p:cNvSpPr/>
          <p:nvPr/>
        </p:nvSpPr>
        <p:spPr>
          <a:xfrm>
            <a:off x="6351147" y="1797946"/>
            <a:ext cx="2198166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LOŽISKOVÁ TĚLESA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1858B8A3-0D68-2C05-D8B4-E1B582DC1DDA}"/>
              </a:ext>
            </a:extLst>
          </p:cNvPr>
          <p:cNvCxnSpPr>
            <a:cxnSpLocks/>
          </p:cNvCxnSpPr>
          <p:nvPr/>
        </p:nvCxnSpPr>
        <p:spPr>
          <a:xfrm flipV="1">
            <a:off x="6166420" y="1412776"/>
            <a:ext cx="0" cy="489352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F3A11B38-8943-06AE-AD12-5A7136917132}"/>
              </a:ext>
            </a:extLst>
          </p:cNvPr>
          <p:cNvCxnSpPr>
            <a:cxnSpLocks/>
            <a:stCxn id="18" idx="3"/>
            <a:endCxn id="14" idx="1"/>
          </p:cNvCxnSpPr>
          <p:nvPr/>
        </p:nvCxnSpPr>
        <p:spPr>
          <a:xfrm>
            <a:off x="8549313" y="1995946"/>
            <a:ext cx="360964" cy="774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8726201-8BEB-ABB6-23B0-7D71F6C5658F}"/>
              </a:ext>
            </a:extLst>
          </p:cNvPr>
          <p:cNvCxnSpPr>
            <a:cxnSpLocks/>
            <a:stCxn id="17" idx="3"/>
            <a:endCxn id="15" idx="1"/>
          </p:cNvCxnSpPr>
          <p:nvPr/>
        </p:nvCxnSpPr>
        <p:spPr>
          <a:xfrm>
            <a:off x="7911191" y="2799677"/>
            <a:ext cx="457291" cy="8976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5E6DC72F-2CBB-5AC4-F574-A0B4663ABA81}"/>
              </a:ext>
            </a:extLst>
          </p:cNvPr>
          <p:cNvSpPr/>
          <p:nvPr/>
        </p:nvSpPr>
        <p:spPr>
          <a:xfrm>
            <a:off x="8368481" y="3337664"/>
            <a:ext cx="3233955" cy="5953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mezotermální-hypotermální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(200-570 °C) 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ACFF534B-3512-13E8-F08C-A0A8B6E4AC3C}"/>
              </a:ext>
            </a:extLst>
          </p:cNvPr>
          <p:cNvSpPr/>
          <p:nvPr/>
        </p:nvSpPr>
        <p:spPr>
          <a:xfrm>
            <a:off x="6351148" y="3424015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TEPLOTA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8858CA73-DB3A-F4A7-0242-26F6FA7F3F05}"/>
              </a:ext>
            </a:extLst>
          </p:cNvPr>
          <p:cNvCxnSpPr>
            <a:cxnSpLocks/>
            <a:stCxn id="25" idx="3"/>
            <a:endCxn id="24" idx="1"/>
          </p:cNvCxnSpPr>
          <p:nvPr/>
        </p:nvCxnSpPr>
        <p:spPr>
          <a:xfrm>
            <a:off x="7911191" y="3635360"/>
            <a:ext cx="45729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C78E1B44-88FB-1448-0959-DD063EFEEC30}"/>
              </a:ext>
            </a:extLst>
          </p:cNvPr>
          <p:cNvSpPr/>
          <p:nvPr/>
        </p:nvSpPr>
        <p:spPr>
          <a:xfrm>
            <a:off x="8348813" y="4149080"/>
            <a:ext cx="3039649" cy="5953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U, Cu, Au, </a:t>
            </a:r>
            <a:r>
              <a:rPr lang="en-US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low-Ti Fe</a:t>
            </a:r>
            <a:r>
              <a:rPr lang="en-US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LREE, Ag, As, Co, Ni, Mo, </a:t>
            </a:r>
            <a:r>
              <a:rPr lang="en-US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Ba, F, P</a:t>
            </a: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F0B8F446-473C-761B-C6C8-01791F138CFD}"/>
              </a:ext>
            </a:extLst>
          </p:cNvPr>
          <p:cNvSpPr/>
          <p:nvPr/>
        </p:nvSpPr>
        <p:spPr>
          <a:xfrm>
            <a:off x="6382444" y="4238970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by-prvky</a:t>
            </a: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B7CC1E13-4993-C70B-2C35-8BB30DE4E98F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7942487" y="4450315"/>
            <a:ext cx="406326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2C8EAA6D-DDDD-AF19-50BF-C104C70953BA}"/>
              </a:ext>
            </a:extLst>
          </p:cNvPr>
          <p:cNvSpPr/>
          <p:nvPr/>
        </p:nvSpPr>
        <p:spPr>
          <a:xfrm>
            <a:off x="8334572" y="4949692"/>
            <a:ext cx="3318558" cy="8768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magnetit, hematit</a:t>
            </a:r>
            <a:r>
              <a:rPr lang="fr-FR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pyrit,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pyrhotin,</a:t>
            </a:r>
            <a:r>
              <a:rPr lang="fr-FR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chalkopyrit, bornit, chalkozín</a:t>
            </a:r>
            <a:r>
              <a:rPr lang="cs-CZ" sz="2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aktinolit</a:t>
            </a:r>
            <a:endParaRPr lang="fr-FR" sz="2000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F185AA70-3BA5-0CD1-9F05-335387CC92E9}"/>
              </a:ext>
            </a:extLst>
          </p:cNvPr>
          <p:cNvSpPr/>
          <p:nvPr/>
        </p:nvSpPr>
        <p:spPr>
          <a:xfrm>
            <a:off x="6401841" y="5176761"/>
            <a:ext cx="1560043" cy="4226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MINERÁLY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DB63263B-6CC5-4888-7BB6-411502E9E382}"/>
              </a:ext>
            </a:extLst>
          </p:cNvPr>
          <p:cNvCxnSpPr>
            <a:cxnSpLocks/>
            <a:stCxn id="27" idx="3"/>
            <a:endCxn id="13" idx="1"/>
          </p:cNvCxnSpPr>
          <p:nvPr/>
        </p:nvCxnSpPr>
        <p:spPr>
          <a:xfrm>
            <a:off x="7961884" y="5388106"/>
            <a:ext cx="372688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FD0EF05B-5000-2AE2-C603-9F23BC1EF608}"/>
              </a:ext>
            </a:extLst>
          </p:cNvPr>
          <p:cNvSpPr/>
          <p:nvPr/>
        </p:nvSpPr>
        <p:spPr>
          <a:xfrm>
            <a:off x="577798" y="3245561"/>
            <a:ext cx="5291999" cy="74309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metasedimenty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metavulkanity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migmatity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felsického-mafického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složení</a:t>
            </a:r>
            <a:endParaRPr lang="pt-BR" sz="2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4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IOCG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6C4D838-21D7-D377-8D81-A8C6B5107BC7}"/>
              </a:ext>
            </a:extLst>
          </p:cNvPr>
          <p:cNvSpPr/>
          <p:nvPr/>
        </p:nvSpPr>
        <p:spPr>
          <a:xfrm>
            <a:off x="1341884" y="1731754"/>
            <a:ext cx="4427906" cy="6513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celkem </a:t>
            </a:r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11 IOCG 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provincií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s.s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na světě (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Zhu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2015)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1FEC51C-22AC-E903-B24F-E300DC6B9082}"/>
              </a:ext>
            </a:extLst>
          </p:cNvPr>
          <p:cNvSpPr/>
          <p:nvPr/>
        </p:nvSpPr>
        <p:spPr>
          <a:xfrm>
            <a:off x="1356767" y="2592000"/>
            <a:ext cx="4413023" cy="48722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stáří: </a:t>
            </a:r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archaikum-mesozoikum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D883E460-3B4F-F3BB-0127-6EC73077F791}"/>
              </a:ext>
            </a:extLst>
          </p:cNvPr>
          <p:cNvSpPr/>
          <p:nvPr/>
        </p:nvSpPr>
        <p:spPr>
          <a:xfrm>
            <a:off x="1341884" y="3289608"/>
            <a:ext cx="4427906" cy="6513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uvnitř kratonů nebo kontinentální okraje (extenze – Andský typ)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BCE5D488-B823-2D47-189E-0C1E85157E22}"/>
              </a:ext>
            </a:extLst>
          </p:cNvPr>
          <p:cNvSpPr/>
          <p:nvPr/>
        </p:nvSpPr>
        <p:spPr>
          <a:xfrm>
            <a:off x="1356767" y="4151392"/>
            <a:ext cx="4427906" cy="6513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korové prostředí, střižné zóny, metamorfóza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3ACF41AB-1E55-6CCB-2FCC-BB2E87359363}"/>
              </a:ext>
            </a:extLst>
          </p:cNvPr>
          <p:cNvSpPr/>
          <p:nvPr/>
        </p:nvSpPr>
        <p:spPr>
          <a:xfrm>
            <a:off x="1341884" y="5013176"/>
            <a:ext cx="4427906" cy="6513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hydrotermální</a:t>
            </a:r>
            <a:r>
              <a:rPr lang="pt-BR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Na-Ca, Fe, a K </a:t>
            </a:r>
            <a:r>
              <a:rPr lang="pt-BR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ED8696F-4B87-2F98-CD4D-5180B1113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"/>
          <a:stretch/>
        </p:blipFill>
        <p:spPr>
          <a:xfrm>
            <a:off x="7089537" y="0"/>
            <a:ext cx="5104893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36EED89-4B1B-94BE-49FE-BFBEEBCB572B}"/>
              </a:ext>
            </a:extLst>
          </p:cNvPr>
          <p:cNvSpPr txBox="1"/>
          <p:nvPr/>
        </p:nvSpPr>
        <p:spPr>
          <a:xfrm>
            <a:off x="11332784" y="6627356"/>
            <a:ext cx="14666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Skirrow</a:t>
            </a:r>
            <a:r>
              <a:rPr lang="cs-CZ" alt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2022</a:t>
            </a:r>
            <a:endParaRPr lang="cs-CZ" sz="1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IOCG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6EED89-4B1B-94BE-49FE-BFBEEBCB572B}"/>
              </a:ext>
            </a:extLst>
          </p:cNvPr>
          <p:cNvSpPr txBox="1"/>
          <p:nvPr/>
        </p:nvSpPr>
        <p:spPr>
          <a:xfrm>
            <a:off x="10054852" y="5944320"/>
            <a:ext cx="14666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 Real et al. 2021 </a:t>
            </a:r>
          </a:p>
        </p:txBody>
      </p:sp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9BACA7CC-A4D9-5A5D-7508-3A0DF54A1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r="1206"/>
          <a:stretch/>
        </p:blipFill>
        <p:spPr>
          <a:xfrm>
            <a:off x="1019336" y="1268760"/>
            <a:ext cx="10150152" cy="46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43A55B2-31A1-3CCB-3AFF-31483042D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498" y="0"/>
            <a:ext cx="9113594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99AC9B-319A-3795-490D-86F9F5913951}"/>
              </a:ext>
            </a:extLst>
          </p:cNvPr>
          <p:cNvSpPr txBox="1"/>
          <p:nvPr/>
        </p:nvSpPr>
        <p:spPr>
          <a:xfrm>
            <a:off x="2061964" y="6611779"/>
            <a:ext cx="14666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Wade</a:t>
            </a:r>
            <a:r>
              <a:rPr lang="cs-CZ" alt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2014</a:t>
            </a:r>
            <a:endParaRPr lang="es-ES" altLang="cs-CZ" sz="1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E916A53E-2A82-0F2F-8DFD-339E4D2D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2766391"/>
            <a:ext cx="2736151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IOCG - srovnání</a:t>
            </a:r>
          </a:p>
        </p:txBody>
      </p:sp>
    </p:spTree>
    <p:extLst>
      <p:ext uri="{BB962C8B-B14F-4D97-AF65-F5344CB8AC3E}">
        <p14:creationId xmlns:p14="http://schemas.microsoft.com/office/powerpoint/2010/main" val="25269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ovéPole 43">
            <a:extLst>
              <a:ext uri="{FF2B5EF4-FFF2-40B4-BE49-F238E27FC236}">
                <a16:creationId xmlns:a16="http://schemas.microsoft.com/office/drawing/2014/main" id="{A2D89114-62B9-E18A-51F7-8E7B58F1FE81}"/>
              </a:ext>
            </a:extLst>
          </p:cNvPr>
          <p:cNvSpPr txBox="1"/>
          <p:nvPr/>
        </p:nvSpPr>
        <p:spPr>
          <a:xfrm>
            <a:off x="9098079" y="6233211"/>
            <a:ext cx="33134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https://projects.exeter.ac.uk/geomincentre/min1.htm</a:t>
            </a:r>
          </a:p>
        </p:txBody>
      </p:sp>
      <p:pic>
        <p:nvPicPr>
          <p:cNvPr id="45" name="Obrázek 44">
            <a:extLst>
              <a:ext uri="{FF2B5EF4-FFF2-40B4-BE49-F238E27FC236}">
                <a16:creationId xmlns:a16="http://schemas.microsoft.com/office/drawing/2014/main" id="{D16BEB1A-B23C-ED9E-923F-B105D8A08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329" y="1499286"/>
            <a:ext cx="5905500" cy="473392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797ABF7-40F6-F1E1-6C07-000064D10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1937829"/>
            <a:ext cx="6128673" cy="38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27E1AFD-FF07-45E2-A244-272F4FF4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-322542"/>
            <a:ext cx="10512862" cy="1325218"/>
          </a:xfrm>
        </p:spPr>
        <p:txBody>
          <a:bodyPr>
            <a:no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IOCG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6EED89-4B1B-94BE-49FE-BFBEEBCB572B}"/>
              </a:ext>
            </a:extLst>
          </p:cNvPr>
          <p:cNvSpPr txBox="1"/>
          <p:nvPr/>
        </p:nvSpPr>
        <p:spPr>
          <a:xfrm>
            <a:off x="8830716" y="6197757"/>
            <a:ext cx="14666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Raju &amp; </a:t>
            </a:r>
            <a:r>
              <a:rPr lang="cs-CZ" altLang="cs-CZ" sz="1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Kumar</a:t>
            </a:r>
            <a:r>
              <a:rPr lang="cs-CZ" altLang="cs-CZ" sz="1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2020</a:t>
            </a:r>
            <a:endParaRPr lang="es-ES" altLang="cs-CZ" sz="10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793E506-3B50-94C4-D68E-61B91604E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818" y="1002676"/>
            <a:ext cx="7707188" cy="52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 descr="Obsah obrázku mapa, text&#10;&#10;Popis byl vytvořen automaticky">
            <a:extLst>
              <a:ext uri="{FF2B5EF4-FFF2-40B4-BE49-F238E27FC236}">
                <a16:creationId xmlns:a16="http://schemas.microsoft.com/office/drawing/2014/main" id="{1B966EE5-A7EE-9B6E-3E96-8518A91A4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b="6951"/>
          <a:stretch/>
        </p:blipFill>
        <p:spPr>
          <a:xfrm>
            <a:off x="164159" y="-4455"/>
            <a:ext cx="11809311" cy="686245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AFC9E90-C1F9-C89F-38E7-F8E5EAE96A61}"/>
              </a:ext>
            </a:extLst>
          </p:cNvPr>
          <p:cNvSpPr txBox="1"/>
          <p:nvPr/>
        </p:nvSpPr>
        <p:spPr>
          <a:xfrm>
            <a:off x="1053852" y="787118"/>
            <a:ext cx="720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GREAT BEAR</a:t>
            </a:r>
          </a:p>
          <a:p>
            <a:pPr algn="ctr">
              <a:lnSpc>
                <a:spcPct val="90000"/>
              </a:lnSpc>
            </a:pP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paleo-ptz</a:t>
            </a:r>
            <a:endParaRPr lang="cs-CZ" sz="1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4FFF396-AD0A-B365-F56B-56608207C12D}"/>
              </a:ext>
            </a:extLst>
          </p:cNvPr>
          <p:cNvSpPr txBox="1"/>
          <p:nvPr/>
        </p:nvSpPr>
        <p:spPr>
          <a:xfrm>
            <a:off x="1168507" y="4766224"/>
            <a:ext cx="1188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PERUVIAN IOCG &amp; IOA</a:t>
            </a:r>
          </a:p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jura, křída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B418716-F51D-F311-FB16-9F6E15DB5D4C}"/>
              </a:ext>
            </a:extLst>
          </p:cNvPr>
          <p:cNvSpPr txBox="1"/>
          <p:nvPr/>
        </p:nvSpPr>
        <p:spPr>
          <a:xfrm>
            <a:off x="1440187" y="5445148"/>
            <a:ext cx="1116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CHILEAN IOCG &amp; IOA</a:t>
            </a:r>
          </a:p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křída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8D54DB2-0E98-4A96-647F-7382B9EC9E9A}"/>
              </a:ext>
            </a:extLst>
          </p:cNvPr>
          <p:cNvSpPr txBox="1"/>
          <p:nvPr/>
        </p:nvSpPr>
        <p:spPr>
          <a:xfrm>
            <a:off x="5122420" y="3031688"/>
            <a:ext cx="1044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GUELB MOGHREIN</a:t>
            </a:r>
          </a:p>
          <a:p>
            <a:pPr algn="ctr">
              <a:lnSpc>
                <a:spcPct val="90000"/>
              </a:lnSpc>
            </a:pP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neo</a:t>
            </a: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-arch/</a:t>
            </a: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paleo-ptz</a:t>
            </a:r>
            <a:endParaRPr lang="cs-CZ" sz="1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39336AD-2025-D570-D6A8-E0BAD5DE57D2}"/>
              </a:ext>
            </a:extLst>
          </p:cNvPr>
          <p:cNvSpPr txBox="1"/>
          <p:nvPr/>
        </p:nvSpPr>
        <p:spPr>
          <a:xfrm>
            <a:off x="5974293" y="4340991"/>
            <a:ext cx="504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LUFILIAN</a:t>
            </a:r>
          </a:p>
          <a:p>
            <a:pPr algn="ctr">
              <a:lnSpc>
                <a:spcPct val="90000"/>
              </a:lnSpc>
            </a:pP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neo-ptz</a:t>
            </a:r>
            <a:endParaRPr lang="cs-CZ" sz="1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B80BD3F-462E-FD22-6123-8DE850092C63}"/>
              </a:ext>
            </a:extLst>
          </p:cNvPr>
          <p:cNvSpPr txBox="1"/>
          <p:nvPr/>
        </p:nvSpPr>
        <p:spPr>
          <a:xfrm>
            <a:off x="6382572" y="1024203"/>
            <a:ext cx="1152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KIRUNA/NORBOTTEN</a:t>
            </a:r>
          </a:p>
          <a:p>
            <a:pPr algn="ctr">
              <a:lnSpc>
                <a:spcPct val="90000"/>
              </a:lnSpc>
            </a:pP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paleo-ptz</a:t>
            </a:r>
            <a:endParaRPr lang="cs-CZ" sz="1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44C6BCC-C9E5-7B5A-5B8B-54D44E964377}"/>
              </a:ext>
            </a:extLst>
          </p:cNvPr>
          <p:cNvSpPr txBox="1"/>
          <p:nvPr/>
        </p:nvSpPr>
        <p:spPr>
          <a:xfrm>
            <a:off x="8475729" y="2533105"/>
            <a:ext cx="468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cap="all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khetri</a:t>
            </a:r>
            <a:endParaRPr lang="cs-CZ" sz="1000" cap="all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neo-ptz</a:t>
            </a:r>
            <a:endParaRPr lang="cs-CZ" sz="1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B413164-4473-9117-4BF1-0936744C22BD}"/>
              </a:ext>
            </a:extLst>
          </p:cNvPr>
          <p:cNvSpPr txBox="1"/>
          <p:nvPr/>
        </p:nvSpPr>
        <p:spPr>
          <a:xfrm>
            <a:off x="9838828" y="2834501"/>
            <a:ext cx="828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KANGDIAN</a:t>
            </a:r>
          </a:p>
          <a:p>
            <a:pPr algn="ctr">
              <a:lnSpc>
                <a:spcPct val="90000"/>
              </a:lnSpc>
            </a:pP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neo</a:t>
            </a: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-/</a:t>
            </a: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paleo-ptz</a:t>
            </a:r>
            <a:endParaRPr lang="cs-CZ" sz="1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9B6E51D-2BE1-1193-B01D-F0EFC45B7831}"/>
              </a:ext>
            </a:extLst>
          </p:cNvPr>
          <p:cNvSpPr txBox="1"/>
          <p:nvPr/>
        </p:nvSpPr>
        <p:spPr>
          <a:xfrm>
            <a:off x="11271530" y="4831787"/>
            <a:ext cx="684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CLONCURRY</a:t>
            </a:r>
          </a:p>
          <a:p>
            <a:pPr algn="ctr">
              <a:lnSpc>
                <a:spcPct val="90000"/>
              </a:lnSpc>
            </a:pP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mezo-ptz</a:t>
            </a:r>
            <a:endParaRPr lang="cs-CZ" sz="1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049D9D4-EA1B-14C7-133C-6D3A50A3A31E}"/>
              </a:ext>
            </a:extLst>
          </p:cNvPr>
          <p:cNvSpPr txBox="1"/>
          <p:nvPr/>
        </p:nvSpPr>
        <p:spPr>
          <a:xfrm>
            <a:off x="10331568" y="5768276"/>
            <a:ext cx="612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GAWLER</a:t>
            </a:r>
          </a:p>
          <a:p>
            <a:pPr algn="ctr">
              <a:lnSpc>
                <a:spcPct val="90000"/>
              </a:lnSpc>
            </a:pP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mezo-ptz</a:t>
            </a:r>
            <a:endParaRPr lang="cs-CZ" sz="1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9AFAEE3-C2AC-7130-B17A-9B149D9A18AF}"/>
              </a:ext>
            </a:extLst>
          </p:cNvPr>
          <p:cNvSpPr txBox="1"/>
          <p:nvPr/>
        </p:nvSpPr>
        <p:spPr>
          <a:xfrm>
            <a:off x="3504633" y="4336109"/>
            <a:ext cx="540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CARAJAS</a:t>
            </a:r>
          </a:p>
          <a:p>
            <a:pPr algn="ctr">
              <a:lnSpc>
                <a:spcPct val="90000"/>
              </a:lnSpc>
            </a:pP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neo</a:t>
            </a: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-arch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8C03B4B5-84D3-8466-C312-CE742AE12203}"/>
              </a:ext>
            </a:extLst>
          </p:cNvPr>
          <p:cNvSpPr txBox="1"/>
          <p:nvPr/>
        </p:nvSpPr>
        <p:spPr>
          <a:xfrm>
            <a:off x="9685820" y="4985021"/>
            <a:ext cx="936000" cy="3064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TENNANT CREEK</a:t>
            </a:r>
          </a:p>
          <a:p>
            <a:pPr algn="ctr">
              <a:lnSpc>
                <a:spcPct val="90000"/>
              </a:lnSpc>
            </a:pP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paleo-ptz</a:t>
            </a:r>
            <a:endParaRPr lang="cs-CZ" sz="1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3DD954A0-4A5C-014B-DB41-3F822A2AF57A}"/>
              </a:ext>
            </a:extLst>
          </p:cNvPr>
          <p:cNvSpPr/>
          <p:nvPr/>
        </p:nvSpPr>
        <p:spPr>
          <a:xfrm>
            <a:off x="405780" y="1292745"/>
            <a:ext cx="135998" cy="113451"/>
          </a:xfrm>
          <a:prstGeom prst="ellipse">
            <a:avLst/>
          </a:prstGeom>
          <a:pattFill prst="pct50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7EC1D4DA-AD7B-8E19-4428-3B3979561DEE}"/>
              </a:ext>
            </a:extLst>
          </p:cNvPr>
          <p:cNvSpPr/>
          <p:nvPr/>
        </p:nvSpPr>
        <p:spPr>
          <a:xfrm>
            <a:off x="9604820" y="3284984"/>
            <a:ext cx="162000" cy="163297"/>
          </a:xfrm>
          <a:prstGeom prst="ellipse">
            <a:avLst/>
          </a:prstGeom>
          <a:pattFill prst="pct50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AE374029-A255-F51E-5A06-1B637F9ABF8E}"/>
              </a:ext>
            </a:extLst>
          </p:cNvPr>
          <p:cNvSpPr/>
          <p:nvPr/>
        </p:nvSpPr>
        <p:spPr>
          <a:xfrm>
            <a:off x="10198868" y="3265703"/>
            <a:ext cx="162000" cy="163297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4222200C-D7DF-4E2C-8D60-085FDD650318}"/>
              </a:ext>
            </a:extLst>
          </p:cNvPr>
          <p:cNvSpPr/>
          <p:nvPr/>
        </p:nvSpPr>
        <p:spPr>
          <a:xfrm>
            <a:off x="10396908" y="3697751"/>
            <a:ext cx="162000" cy="163297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FB70970A-9619-C670-63B7-B15EFBA207C9}"/>
              </a:ext>
            </a:extLst>
          </p:cNvPr>
          <p:cNvSpPr/>
          <p:nvPr/>
        </p:nvSpPr>
        <p:spPr>
          <a:xfrm>
            <a:off x="9910836" y="3985783"/>
            <a:ext cx="162000" cy="163297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27743716-9313-5802-DCC5-8AB781928518}"/>
              </a:ext>
            </a:extLst>
          </p:cNvPr>
          <p:cNvSpPr/>
          <p:nvPr/>
        </p:nvSpPr>
        <p:spPr>
          <a:xfrm>
            <a:off x="10108876" y="3769759"/>
            <a:ext cx="162000" cy="163297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4" name="Ovál 43">
            <a:extLst>
              <a:ext uri="{FF2B5EF4-FFF2-40B4-BE49-F238E27FC236}">
                <a16:creationId xmlns:a16="http://schemas.microsoft.com/office/drawing/2014/main" id="{F1C583FE-58AB-52D5-D594-7718626A84DF}"/>
              </a:ext>
            </a:extLst>
          </p:cNvPr>
          <p:cNvSpPr/>
          <p:nvPr/>
        </p:nvSpPr>
        <p:spPr>
          <a:xfrm>
            <a:off x="9838828" y="4365104"/>
            <a:ext cx="162000" cy="163297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74660224-6369-888E-9F16-9DE91663758A}"/>
              </a:ext>
            </a:extLst>
          </p:cNvPr>
          <p:cNvSpPr/>
          <p:nvPr/>
        </p:nvSpPr>
        <p:spPr>
          <a:xfrm>
            <a:off x="10342884" y="3985783"/>
            <a:ext cx="162000" cy="163297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99A4662B-C190-F53E-E6D5-169CAD051B66}"/>
              </a:ext>
            </a:extLst>
          </p:cNvPr>
          <p:cNvSpPr/>
          <p:nvPr/>
        </p:nvSpPr>
        <p:spPr>
          <a:xfrm>
            <a:off x="11711036" y="4365104"/>
            <a:ext cx="162000" cy="163297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55056171-5223-6EA3-BBD3-7FB420F618AE}"/>
              </a:ext>
            </a:extLst>
          </p:cNvPr>
          <p:cNvSpPr/>
          <p:nvPr/>
        </p:nvSpPr>
        <p:spPr>
          <a:xfrm rot="1793147">
            <a:off x="10933623" y="4268194"/>
            <a:ext cx="517683" cy="197063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6BAA3BB2-503B-DA0D-A3C5-5182AD080678}"/>
              </a:ext>
            </a:extLst>
          </p:cNvPr>
          <p:cNvSpPr txBox="1"/>
          <p:nvPr/>
        </p:nvSpPr>
        <p:spPr>
          <a:xfrm>
            <a:off x="293779" y="1124760"/>
            <a:ext cx="360000" cy="144000"/>
          </a:xfrm>
          <a:prstGeom prst="roundRect">
            <a:avLst/>
          </a:prstGeom>
          <a:solidFill>
            <a:srgbClr val="FFB7B7"/>
          </a:solidFill>
          <a:ln>
            <a:solidFill>
              <a:srgbClr val="FF0000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PEBBLE</a:t>
            </a:r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8DFBA5FA-5558-E788-CFAA-C55F935F217F}"/>
              </a:ext>
            </a:extLst>
          </p:cNvPr>
          <p:cNvSpPr/>
          <p:nvPr/>
        </p:nvSpPr>
        <p:spPr>
          <a:xfrm>
            <a:off x="987122" y="1738878"/>
            <a:ext cx="135998" cy="113451"/>
          </a:xfrm>
          <a:prstGeom prst="ellipse">
            <a:avLst/>
          </a:prstGeom>
          <a:pattFill prst="pct50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F457ACB6-5FA1-5F98-1F90-5C4D39862A89}"/>
              </a:ext>
            </a:extLst>
          </p:cNvPr>
          <p:cNvSpPr txBox="1"/>
          <p:nvPr/>
        </p:nvSpPr>
        <p:spPr>
          <a:xfrm>
            <a:off x="711852" y="1582365"/>
            <a:ext cx="684000" cy="144000"/>
          </a:xfrm>
          <a:prstGeom prst="roundRect">
            <a:avLst/>
          </a:prstGeom>
          <a:solidFill>
            <a:srgbClr val="FFB7B7"/>
          </a:solidFill>
          <a:ln>
            <a:solidFill>
              <a:srgbClr val="FF0000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ISLAND COPPER</a:t>
            </a:r>
          </a:p>
        </p:txBody>
      </p:sp>
      <p:sp>
        <p:nvSpPr>
          <p:cNvPr id="55" name="Ovál 54">
            <a:extLst>
              <a:ext uri="{FF2B5EF4-FFF2-40B4-BE49-F238E27FC236}">
                <a16:creationId xmlns:a16="http://schemas.microsoft.com/office/drawing/2014/main" id="{C3F4FD9D-E597-D1A1-2D83-A0C066B2D35D}"/>
              </a:ext>
            </a:extLst>
          </p:cNvPr>
          <p:cNvSpPr/>
          <p:nvPr/>
        </p:nvSpPr>
        <p:spPr>
          <a:xfrm>
            <a:off x="927226" y="2239130"/>
            <a:ext cx="135998" cy="113451"/>
          </a:xfrm>
          <a:prstGeom prst="ellipse">
            <a:avLst/>
          </a:prstGeom>
          <a:pattFill prst="pct50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3923AC19-5E2D-1153-33DD-B6538FAE77A2}"/>
              </a:ext>
            </a:extLst>
          </p:cNvPr>
          <p:cNvSpPr txBox="1"/>
          <p:nvPr/>
        </p:nvSpPr>
        <p:spPr>
          <a:xfrm>
            <a:off x="1081605" y="2221906"/>
            <a:ext cx="504000" cy="122587"/>
          </a:xfrm>
          <a:prstGeom prst="roundRect">
            <a:avLst/>
          </a:prstGeom>
          <a:solidFill>
            <a:srgbClr val="FFB7B7"/>
          </a:solidFill>
          <a:ln>
            <a:solidFill>
              <a:srgbClr val="FF0000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BINGHAM</a:t>
            </a:r>
          </a:p>
        </p:txBody>
      </p:sp>
      <p:sp>
        <p:nvSpPr>
          <p:cNvPr id="57" name="Ovál 56">
            <a:extLst>
              <a:ext uri="{FF2B5EF4-FFF2-40B4-BE49-F238E27FC236}">
                <a16:creationId xmlns:a16="http://schemas.microsoft.com/office/drawing/2014/main" id="{E087BBD7-BA51-EF0B-0F48-E45FD641EE44}"/>
              </a:ext>
            </a:extLst>
          </p:cNvPr>
          <p:cNvSpPr/>
          <p:nvPr/>
        </p:nvSpPr>
        <p:spPr>
          <a:xfrm>
            <a:off x="796917" y="2348880"/>
            <a:ext cx="135998" cy="113451"/>
          </a:xfrm>
          <a:prstGeom prst="ellipse">
            <a:avLst/>
          </a:prstGeom>
          <a:pattFill prst="pct5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AE8175D8-0EA5-7FF2-01BB-EF2B808452BE}"/>
              </a:ext>
            </a:extLst>
          </p:cNvPr>
          <p:cNvSpPr txBox="1"/>
          <p:nvPr/>
        </p:nvSpPr>
        <p:spPr>
          <a:xfrm>
            <a:off x="951122" y="2380896"/>
            <a:ext cx="756000" cy="14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>
            <a:defPPr rtl="0">
              <a:defRPr lang="cs-cz"/>
            </a:defPPr>
            <a:lvl1pPr algn="ctr">
              <a:lnSpc>
                <a:spcPct val="90000"/>
              </a:lnSpc>
              <a:defRPr sz="80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dirty="0"/>
              <a:t>COPPER CANYON</a:t>
            </a:r>
          </a:p>
        </p:txBody>
      </p:sp>
      <p:sp>
        <p:nvSpPr>
          <p:cNvPr id="59" name="Ovál 58">
            <a:extLst>
              <a:ext uri="{FF2B5EF4-FFF2-40B4-BE49-F238E27FC236}">
                <a16:creationId xmlns:a16="http://schemas.microsoft.com/office/drawing/2014/main" id="{80172A22-84A5-DC4B-7272-DD43282C969B}"/>
              </a:ext>
            </a:extLst>
          </p:cNvPr>
          <p:cNvSpPr/>
          <p:nvPr/>
        </p:nvSpPr>
        <p:spPr>
          <a:xfrm>
            <a:off x="1072187" y="2737551"/>
            <a:ext cx="135998" cy="113451"/>
          </a:xfrm>
          <a:prstGeom prst="ellipse">
            <a:avLst/>
          </a:prstGeom>
          <a:pattFill prst="pct5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0BEA5D68-F8C2-DD3A-E632-9631248B10FE}"/>
              </a:ext>
            </a:extLst>
          </p:cNvPr>
          <p:cNvSpPr txBox="1"/>
          <p:nvPr/>
        </p:nvSpPr>
        <p:spPr>
          <a:xfrm>
            <a:off x="895248" y="2874365"/>
            <a:ext cx="504000" cy="1225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>
            <a:defPPr rtl="0">
              <a:defRPr lang="cs-cz"/>
            </a:defPPr>
            <a:lvl1pPr algn="ctr">
              <a:lnSpc>
                <a:spcPct val="90000"/>
              </a:lnSpc>
              <a:defRPr sz="80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dirty="0"/>
              <a:t>CANANEA</a:t>
            </a:r>
          </a:p>
        </p:txBody>
      </p:sp>
      <p:sp>
        <p:nvSpPr>
          <p:cNvPr id="61" name="Ovál 60">
            <a:extLst>
              <a:ext uri="{FF2B5EF4-FFF2-40B4-BE49-F238E27FC236}">
                <a16:creationId xmlns:a16="http://schemas.microsoft.com/office/drawing/2014/main" id="{74C66ED2-1BE5-7D80-1771-E967C9CD62A3}"/>
              </a:ext>
            </a:extLst>
          </p:cNvPr>
          <p:cNvSpPr/>
          <p:nvPr/>
        </p:nvSpPr>
        <p:spPr>
          <a:xfrm>
            <a:off x="2635095" y="5587141"/>
            <a:ext cx="135998" cy="113451"/>
          </a:xfrm>
          <a:prstGeom prst="ellipse">
            <a:avLst/>
          </a:prstGeom>
          <a:pattFill prst="pct5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22A332AB-CA27-AF0E-79BA-1559623A7957}"/>
              </a:ext>
            </a:extLst>
          </p:cNvPr>
          <p:cNvSpPr txBox="1"/>
          <p:nvPr/>
        </p:nvSpPr>
        <p:spPr>
          <a:xfrm>
            <a:off x="2782044" y="5574471"/>
            <a:ext cx="720000" cy="14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LOS PELAMBRES</a:t>
            </a:r>
          </a:p>
        </p:txBody>
      </p:sp>
      <p:sp>
        <p:nvSpPr>
          <p:cNvPr id="63" name="Ovál 62">
            <a:extLst>
              <a:ext uri="{FF2B5EF4-FFF2-40B4-BE49-F238E27FC236}">
                <a16:creationId xmlns:a16="http://schemas.microsoft.com/office/drawing/2014/main" id="{D3F4D5FA-5E1E-A100-B94A-D61E9C160E69}"/>
              </a:ext>
            </a:extLst>
          </p:cNvPr>
          <p:cNvSpPr/>
          <p:nvPr/>
        </p:nvSpPr>
        <p:spPr>
          <a:xfrm>
            <a:off x="2624144" y="5724789"/>
            <a:ext cx="135998" cy="113451"/>
          </a:xfrm>
          <a:prstGeom prst="ellipse">
            <a:avLst/>
          </a:prstGeom>
          <a:pattFill prst="pct5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D8D7AEE5-7A72-B56B-E16D-A118B7AED309}"/>
              </a:ext>
            </a:extLst>
          </p:cNvPr>
          <p:cNvSpPr txBox="1"/>
          <p:nvPr/>
        </p:nvSpPr>
        <p:spPr>
          <a:xfrm>
            <a:off x="2771093" y="5752607"/>
            <a:ext cx="1152000" cy="14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LOS BRONCES-RÍO BIANCO</a:t>
            </a:r>
          </a:p>
        </p:txBody>
      </p:sp>
      <p:sp>
        <p:nvSpPr>
          <p:cNvPr id="65" name="Ovál 64">
            <a:extLst>
              <a:ext uri="{FF2B5EF4-FFF2-40B4-BE49-F238E27FC236}">
                <a16:creationId xmlns:a16="http://schemas.microsoft.com/office/drawing/2014/main" id="{C94E55A2-1DEF-B0DD-0380-8E11E4BE27B1}"/>
              </a:ext>
            </a:extLst>
          </p:cNvPr>
          <p:cNvSpPr/>
          <p:nvPr/>
        </p:nvSpPr>
        <p:spPr>
          <a:xfrm>
            <a:off x="2635095" y="5874018"/>
            <a:ext cx="135998" cy="113451"/>
          </a:xfrm>
          <a:prstGeom prst="ellipse">
            <a:avLst/>
          </a:prstGeom>
          <a:pattFill prst="pct5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357A9ACD-6BBF-BC70-50D1-6F2632F17D4D}"/>
              </a:ext>
            </a:extLst>
          </p:cNvPr>
          <p:cNvSpPr txBox="1"/>
          <p:nvPr/>
        </p:nvSpPr>
        <p:spPr>
          <a:xfrm>
            <a:off x="2782044" y="5930743"/>
            <a:ext cx="540000" cy="14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TENIENTE</a:t>
            </a:r>
          </a:p>
        </p:txBody>
      </p:sp>
      <p:sp>
        <p:nvSpPr>
          <p:cNvPr id="73" name="Ovál 72">
            <a:extLst>
              <a:ext uri="{FF2B5EF4-FFF2-40B4-BE49-F238E27FC236}">
                <a16:creationId xmlns:a16="http://schemas.microsoft.com/office/drawing/2014/main" id="{5709B2F8-56CD-CC1E-9518-87171DB0ECBE}"/>
              </a:ext>
            </a:extLst>
          </p:cNvPr>
          <p:cNvSpPr/>
          <p:nvPr/>
        </p:nvSpPr>
        <p:spPr>
          <a:xfrm>
            <a:off x="2200990" y="4387851"/>
            <a:ext cx="135997" cy="113451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05297EDC-9E4D-B218-E680-8AFF666007A4}"/>
              </a:ext>
            </a:extLst>
          </p:cNvPr>
          <p:cNvSpPr txBox="1"/>
          <p:nvPr/>
        </p:nvSpPr>
        <p:spPr>
          <a:xfrm>
            <a:off x="2350002" y="4345711"/>
            <a:ext cx="612000" cy="144000"/>
          </a:xfrm>
          <a:prstGeom prst="roundRect">
            <a:avLst/>
          </a:prstGeom>
          <a:solidFill>
            <a:srgbClr val="FFC9FF"/>
          </a:solidFill>
          <a:ln>
            <a:solidFill>
              <a:srgbClr val="480048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YANACOCHA</a:t>
            </a:r>
          </a:p>
        </p:txBody>
      </p: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97E92323-7BAF-7FE2-505B-AF9939D2A542}"/>
              </a:ext>
            </a:extLst>
          </p:cNvPr>
          <p:cNvSpPr txBox="1"/>
          <p:nvPr/>
        </p:nvSpPr>
        <p:spPr>
          <a:xfrm>
            <a:off x="1701980" y="4528401"/>
            <a:ext cx="504000" cy="14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ANTAMINA</a:t>
            </a:r>
          </a:p>
        </p:txBody>
      </p:sp>
      <p:sp>
        <p:nvSpPr>
          <p:cNvPr id="77" name="Ovál 76">
            <a:extLst>
              <a:ext uri="{FF2B5EF4-FFF2-40B4-BE49-F238E27FC236}">
                <a16:creationId xmlns:a16="http://schemas.microsoft.com/office/drawing/2014/main" id="{D1224C1F-51FA-6E39-8DCA-3B4278B2578F}"/>
              </a:ext>
            </a:extLst>
          </p:cNvPr>
          <p:cNvSpPr/>
          <p:nvPr/>
        </p:nvSpPr>
        <p:spPr>
          <a:xfrm>
            <a:off x="2315682" y="4634671"/>
            <a:ext cx="135998" cy="113451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39D6D3C6-2632-FFF8-D0DD-B93292BD4048}"/>
              </a:ext>
            </a:extLst>
          </p:cNvPr>
          <p:cNvSpPr txBox="1"/>
          <p:nvPr/>
        </p:nvSpPr>
        <p:spPr>
          <a:xfrm>
            <a:off x="2510086" y="4574617"/>
            <a:ext cx="612000" cy="144000"/>
          </a:xfrm>
          <a:prstGeom prst="roundRect">
            <a:avLst/>
          </a:prstGeom>
          <a:solidFill>
            <a:srgbClr val="FFC9FF"/>
          </a:solidFill>
          <a:ln>
            <a:solidFill>
              <a:srgbClr val="480048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COTABAMBAS</a:t>
            </a: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060168C5-7C5C-A289-8EB5-D38D65621EC2}"/>
              </a:ext>
            </a:extLst>
          </p:cNvPr>
          <p:cNvSpPr txBox="1"/>
          <p:nvPr/>
        </p:nvSpPr>
        <p:spPr>
          <a:xfrm>
            <a:off x="2771093" y="4919213"/>
            <a:ext cx="720000" cy="1225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CHUQUICAMATA</a:t>
            </a:r>
          </a:p>
        </p:txBody>
      </p:sp>
      <p:sp>
        <p:nvSpPr>
          <p:cNvPr id="80" name="Ovál 79">
            <a:extLst>
              <a:ext uri="{FF2B5EF4-FFF2-40B4-BE49-F238E27FC236}">
                <a16:creationId xmlns:a16="http://schemas.microsoft.com/office/drawing/2014/main" id="{0BE8A764-0289-83C9-F502-062C74D589B7}"/>
              </a:ext>
            </a:extLst>
          </p:cNvPr>
          <p:cNvSpPr/>
          <p:nvPr/>
        </p:nvSpPr>
        <p:spPr>
          <a:xfrm>
            <a:off x="2613193" y="5058825"/>
            <a:ext cx="135998" cy="113451"/>
          </a:xfrm>
          <a:prstGeom prst="ellipse">
            <a:avLst/>
          </a:prstGeom>
          <a:pattFill prst="pct5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81" name="TextovéPole 80">
            <a:extLst>
              <a:ext uri="{FF2B5EF4-FFF2-40B4-BE49-F238E27FC236}">
                <a16:creationId xmlns:a16="http://schemas.microsoft.com/office/drawing/2014/main" id="{2C8C454B-8144-E35B-396D-1C16821D3B3C}"/>
              </a:ext>
            </a:extLst>
          </p:cNvPr>
          <p:cNvSpPr txBox="1"/>
          <p:nvPr/>
        </p:nvSpPr>
        <p:spPr>
          <a:xfrm>
            <a:off x="2760142" y="5097349"/>
            <a:ext cx="576000" cy="1225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SALVADOR</a:t>
            </a:r>
          </a:p>
        </p:txBody>
      </p:sp>
      <p:sp>
        <p:nvSpPr>
          <p:cNvPr id="82" name="Ovál 81">
            <a:extLst>
              <a:ext uri="{FF2B5EF4-FFF2-40B4-BE49-F238E27FC236}">
                <a16:creationId xmlns:a16="http://schemas.microsoft.com/office/drawing/2014/main" id="{47E98E64-1FA8-1719-CFDE-14054ABA15F8}"/>
              </a:ext>
            </a:extLst>
          </p:cNvPr>
          <p:cNvSpPr/>
          <p:nvPr/>
        </p:nvSpPr>
        <p:spPr>
          <a:xfrm>
            <a:off x="2624144" y="5208054"/>
            <a:ext cx="135998" cy="113451"/>
          </a:xfrm>
          <a:prstGeom prst="ellipse">
            <a:avLst/>
          </a:prstGeom>
          <a:pattFill prst="pct50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83" name="TextovéPole 82">
            <a:extLst>
              <a:ext uri="{FF2B5EF4-FFF2-40B4-BE49-F238E27FC236}">
                <a16:creationId xmlns:a16="http://schemas.microsoft.com/office/drawing/2014/main" id="{5E441963-BE33-B2EB-B38F-9FC8E0F2F196}"/>
              </a:ext>
            </a:extLst>
          </p:cNvPr>
          <p:cNvSpPr txBox="1"/>
          <p:nvPr/>
        </p:nvSpPr>
        <p:spPr>
          <a:xfrm>
            <a:off x="2771093" y="5275485"/>
            <a:ext cx="540000" cy="122587"/>
          </a:xfrm>
          <a:prstGeom prst="roundRect">
            <a:avLst/>
          </a:prstGeom>
          <a:solidFill>
            <a:srgbClr val="FFB7B7"/>
          </a:solidFill>
          <a:ln>
            <a:solidFill>
              <a:srgbClr val="FF0000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ANDACOLLO</a:t>
            </a:r>
          </a:p>
        </p:txBody>
      </p:sp>
      <p:sp>
        <p:nvSpPr>
          <p:cNvPr id="84" name="Ovál 83">
            <a:extLst>
              <a:ext uri="{FF2B5EF4-FFF2-40B4-BE49-F238E27FC236}">
                <a16:creationId xmlns:a16="http://schemas.microsoft.com/office/drawing/2014/main" id="{5DB8B952-CC43-8CDC-3765-C2B2912231EB}"/>
              </a:ext>
            </a:extLst>
          </p:cNvPr>
          <p:cNvSpPr/>
          <p:nvPr/>
        </p:nvSpPr>
        <p:spPr>
          <a:xfrm>
            <a:off x="2613193" y="4915387"/>
            <a:ext cx="135998" cy="113451"/>
          </a:xfrm>
          <a:prstGeom prst="ellipse">
            <a:avLst/>
          </a:prstGeom>
          <a:pattFill prst="pct5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85" name="Ovál 84">
            <a:extLst>
              <a:ext uri="{FF2B5EF4-FFF2-40B4-BE49-F238E27FC236}">
                <a16:creationId xmlns:a16="http://schemas.microsoft.com/office/drawing/2014/main" id="{94F53808-E906-D534-87B0-90FC7CAC491A}"/>
              </a:ext>
            </a:extLst>
          </p:cNvPr>
          <p:cNvSpPr/>
          <p:nvPr/>
        </p:nvSpPr>
        <p:spPr>
          <a:xfrm>
            <a:off x="1131884" y="2566954"/>
            <a:ext cx="135998" cy="113451"/>
          </a:xfrm>
          <a:prstGeom prst="ellipse">
            <a:avLst/>
          </a:prstGeom>
          <a:pattFill prst="pct50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86" name="Ovál 85">
            <a:extLst>
              <a:ext uri="{FF2B5EF4-FFF2-40B4-BE49-F238E27FC236}">
                <a16:creationId xmlns:a16="http://schemas.microsoft.com/office/drawing/2014/main" id="{1D8D4BFE-9C57-52A3-9F38-27351116F93D}"/>
              </a:ext>
            </a:extLst>
          </p:cNvPr>
          <p:cNvSpPr/>
          <p:nvPr/>
        </p:nvSpPr>
        <p:spPr>
          <a:xfrm>
            <a:off x="985853" y="2612418"/>
            <a:ext cx="135998" cy="113451"/>
          </a:xfrm>
          <a:prstGeom prst="ellipse">
            <a:avLst/>
          </a:prstGeom>
          <a:pattFill prst="pct5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87" name="TextovéPole 86">
            <a:extLst>
              <a:ext uri="{FF2B5EF4-FFF2-40B4-BE49-F238E27FC236}">
                <a16:creationId xmlns:a16="http://schemas.microsoft.com/office/drawing/2014/main" id="{E359E31A-62CC-1F05-1E4B-F55CECECD381}"/>
              </a:ext>
            </a:extLst>
          </p:cNvPr>
          <p:cNvSpPr txBox="1"/>
          <p:nvPr/>
        </p:nvSpPr>
        <p:spPr>
          <a:xfrm>
            <a:off x="1290903" y="2577043"/>
            <a:ext cx="360000" cy="122587"/>
          </a:xfrm>
          <a:prstGeom prst="roundRect">
            <a:avLst/>
          </a:prstGeom>
          <a:solidFill>
            <a:srgbClr val="FFB7B7"/>
          </a:solidFill>
          <a:ln>
            <a:solidFill>
              <a:srgbClr val="FF0000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8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BISBEE</a:t>
            </a:r>
          </a:p>
        </p:txBody>
      </p:sp>
      <p:sp>
        <p:nvSpPr>
          <p:cNvPr id="88" name="TextovéPole 87">
            <a:extLst>
              <a:ext uri="{FF2B5EF4-FFF2-40B4-BE49-F238E27FC236}">
                <a16:creationId xmlns:a16="http://schemas.microsoft.com/office/drawing/2014/main" id="{0F20E74B-F6C2-C67D-AC43-08C71ECAEC55}"/>
              </a:ext>
            </a:extLst>
          </p:cNvPr>
          <p:cNvSpPr txBox="1"/>
          <p:nvPr/>
        </p:nvSpPr>
        <p:spPr>
          <a:xfrm>
            <a:off x="262569" y="2619949"/>
            <a:ext cx="684000" cy="1225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>
            <a:defPPr rtl="0">
              <a:defRPr lang="cs-cz"/>
            </a:defPPr>
            <a:lvl1pPr algn="ctr">
              <a:lnSpc>
                <a:spcPct val="90000"/>
              </a:lnSpc>
              <a:defRPr sz="80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dirty="0"/>
              <a:t>RED MOUNTAIN</a:t>
            </a:r>
          </a:p>
        </p:txBody>
      </p:sp>
      <p:sp>
        <p:nvSpPr>
          <p:cNvPr id="89" name="Ovál 88">
            <a:extLst>
              <a:ext uri="{FF2B5EF4-FFF2-40B4-BE49-F238E27FC236}">
                <a16:creationId xmlns:a16="http://schemas.microsoft.com/office/drawing/2014/main" id="{3C49F27D-A061-0F7D-695C-D56CC6F0929B}"/>
              </a:ext>
            </a:extLst>
          </p:cNvPr>
          <p:cNvSpPr/>
          <p:nvPr/>
        </p:nvSpPr>
        <p:spPr>
          <a:xfrm rot="1063035">
            <a:off x="5993938" y="1952534"/>
            <a:ext cx="233604" cy="121443"/>
          </a:xfrm>
          <a:prstGeom prst="ellipse">
            <a:avLst/>
          </a:prstGeom>
          <a:pattFill prst="pct25">
            <a:fgClr>
              <a:srgbClr val="FF0000"/>
            </a:fgClr>
            <a:bgClr>
              <a:srgbClr val="FFC9FF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0" name="Ovál 89">
            <a:extLst>
              <a:ext uri="{FF2B5EF4-FFF2-40B4-BE49-F238E27FC236}">
                <a16:creationId xmlns:a16="http://schemas.microsoft.com/office/drawing/2014/main" id="{6384663D-9E06-403D-9BEC-E47148395B44}"/>
              </a:ext>
            </a:extLst>
          </p:cNvPr>
          <p:cNvSpPr/>
          <p:nvPr/>
        </p:nvSpPr>
        <p:spPr>
          <a:xfrm rot="1063035">
            <a:off x="7928524" y="2175437"/>
            <a:ext cx="111917" cy="92937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2" name="Ovál 91">
            <a:extLst>
              <a:ext uri="{FF2B5EF4-FFF2-40B4-BE49-F238E27FC236}">
                <a16:creationId xmlns:a16="http://schemas.microsoft.com/office/drawing/2014/main" id="{2BEDB52F-EEC7-5CA8-17E7-61A158D666E7}"/>
              </a:ext>
            </a:extLst>
          </p:cNvPr>
          <p:cNvSpPr/>
          <p:nvPr/>
        </p:nvSpPr>
        <p:spPr>
          <a:xfrm rot="1063035">
            <a:off x="7554269" y="2755191"/>
            <a:ext cx="382849" cy="113573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3" name="Ovál 92">
            <a:extLst>
              <a:ext uri="{FF2B5EF4-FFF2-40B4-BE49-F238E27FC236}">
                <a16:creationId xmlns:a16="http://schemas.microsoft.com/office/drawing/2014/main" id="{9F1CBDF4-AD62-9FB3-5D24-1A0DAE67CA4D}"/>
              </a:ext>
            </a:extLst>
          </p:cNvPr>
          <p:cNvSpPr/>
          <p:nvPr/>
        </p:nvSpPr>
        <p:spPr>
          <a:xfrm rot="1063035">
            <a:off x="8122123" y="1972367"/>
            <a:ext cx="111917" cy="92937"/>
          </a:xfrm>
          <a:prstGeom prst="ellipse">
            <a:avLst/>
          </a:prstGeom>
          <a:pattFill prst="pct5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4" name="Ovál 93">
            <a:extLst>
              <a:ext uri="{FF2B5EF4-FFF2-40B4-BE49-F238E27FC236}">
                <a16:creationId xmlns:a16="http://schemas.microsoft.com/office/drawing/2014/main" id="{20E98415-7675-1594-CF42-00589634F101}"/>
              </a:ext>
            </a:extLst>
          </p:cNvPr>
          <p:cNvSpPr/>
          <p:nvPr/>
        </p:nvSpPr>
        <p:spPr>
          <a:xfrm rot="1063035">
            <a:off x="8979896" y="1952012"/>
            <a:ext cx="111917" cy="92937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5" name="Ovál 94">
            <a:extLst>
              <a:ext uri="{FF2B5EF4-FFF2-40B4-BE49-F238E27FC236}">
                <a16:creationId xmlns:a16="http://schemas.microsoft.com/office/drawing/2014/main" id="{3C8DB4F5-0C04-A5C1-F64E-C1DBA1AC1801}"/>
              </a:ext>
            </a:extLst>
          </p:cNvPr>
          <p:cNvSpPr/>
          <p:nvPr/>
        </p:nvSpPr>
        <p:spPr>
          <a:xfrm>
            <a:off x="11056875" y="5588318"/>
            <a:ext cx="162000" cy="163297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6" name="Ovál 95">
            <a:extLst>
              <a:ext uri="{FF2B5EF4-FFF2-40B4-BE49-F238E27FC236}">
                <a16:creationId xmlns:a16="http://schemas.microsoft.com/office/drawing/2014/main" id="{53E4861C-069C-6122-5D11-6A06A3FD10A3}"/>
              </a:ext>
            </a:extLst>
          </p:cNvPr>
          <p:cNvSpPr/>
          <p:nvPr/>
        </p:nvSpPr>
        <p:spPr>
          <a:xfrm>
            <a:off x="7606580" y="5805264"/>
            <a:ext cx="135998" cy="113451"/>
          </a:xfrm>
          <a:prstGeom prst="ellipse">
            <a:avLst/>
          </a:prstGeom>
          <a:pattFill prst="pct50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7" name="TextovéPole 96">
            <a:extLst>
              <a:ext uri="{FF2B5EF4-FFF2-40B4-BE49-F238E27FC236}">
                <a16:creationId xmlns:a16="http://schemas.microsoft.com/office/drawing/2014/main" id="{F27C2B1A-2BAE-9E78-BE41-0C726DCC1369}"/>
              </a:ext>
            </a:extLst>
          </p:cNvPr>
          <p:cNvSpPr txBox="1"/>
          <p:nvPr/>
        </p:nvSpPr>
        <p:spPr>
          <a:xfrm>
            <a:off x="7851530" y="5797401"/>
            <a:ext cx="1151999" cy="153233"/>
          </a:xfrm>
          <a:prstGeom prst="roundRect">
            <a:avLst/>
          </a:prstGeom>
          <a:solidFill>
            <a:srgbClr val="FFB7B7"/>
          </a:solidFill>
          <a:ln>
            <a:solidFill>
              <a:srgbClr val="FF0000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PORPHYRY </a:t>
            </a: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</a:t>
            </a: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-Au</a:t>
            </a:r>
          </a:p>
        </p:txBody>
      </p:sp>
      <p:sp>
        <p:nvSpPr>
          <p:cNvPr id="98" name="Hvězda: pěticípá 97">
            <a:extLst>
              <a:ext uri="{FF2B5EF4-FFF2-40B4-BE49-F238E27FC236}">
                <a16:creationId xmlns:a16="http://schemas.microsoft.com/office/drawing/2014/main" id="{99740969-0692-606D-D06F-BEB34ECA7538}"/>
              </a:ext>
            </a:extLst>
          </p:cNvPr>
          <p:cNvSpPr/>
          <p:nvPr/>
        </p:nvSpPr>
        <p:spPr>
          <a:xfrm>
            <a:off x="7606580" y="5987469"/>
            <a:ext cx="144016" cy="144016"/>
          </a:xfrm>
          <a:prstGeom prst="star5">
            <a:avLst/>
          </a:prstGeom>
          <a:solidFill>
            <a:srgbClr val="00A3D7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9" name="TextovéPole 98">
            <a:extLst>
              <a:ext uri="{FF2B5EF4-FFF2-40B4-BE49-F238E27FC236}">
                <a16:creationId xmlns:a16="http://schemas.microsoft.com/office/drawing/2014/main" id="{621A9599-1951-9B4D-7153-1333C2B8D791}"/>
              </a:ext>
            </a:extLst>
          </p:cNvPr>
          <p:cNvSpPr txBox="1"/>
          <p:nvPr/>
        </p:nvSpPr>
        <p:spPr>
          <a:xfrm>
            <a:off x="7851531" y="6002089"/>
            <a:ext cx="504000" cy="15323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IOCG</a:t>
            </a:r>
          </a:p>
        </p:txBody>
      </p:sp>
      <p:sp>
        <p:nvSpPr>
          <p:cNvPr id="101" name="TextovéPole 100">
            <a:extLst>
              <a:ext uri="{FF2B5EF4-FFF2-40B4-BE49-F238E27FC236}">
                <a16:creationId xmlns:a16="http://schemas.microsoft.com/office/drawing/2014/main" id="{55DB5166-BE62-5083-54E2-7F005C9B75C5}"/>
              </a:ext>
            </a:extLst>
          </p:cNvPr>
          <p:cNvSpPr txBox="1"/>
          <p:nvPr/>
        </p:nvSpPr>
        <p:spPr>
          <a:xfrm>
            <a:off x="7850883" y="5586562"/>
            <a:ext cx="972000" cy="154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PORPHYRY </a:t>
            </a: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Cu-Mo</a:t>
            </a:r>
            <a:endParaRPr lang="cs-CZ" sz="10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2" name="Ovál 101">
            <a:extLst>
              <a:ext uri="{FF2B5EF4-FFF2-40B4-BE49-F238E27FC236}">
                <a16:creationId xmlns:a16="http://schemas.microsoft.com/office/drawing/2014/main" id="{38FB52B5-ECD2-CD0A-01BE-4DE12D37476D}"/>
              </a:ext>
            </a:extLst>
          </p:cNvPr>
          <p:cNvSpPr/>
          <p:nvPr/>
        </p:nvSpPr>
        <p:spPr>
          <a:xfrm>
            <a:off x="7601759" y="5602329"/>
            <a:ext cx="135998" cy="113451"/>
          </a:xfrm>
          <a:prstGeom prst="ellipse">
            <a:avLst/>
          </a:prstGeom>
          <a:pattFill prst="pct5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03" name="Ovál 102">
            <a:extLst>
              <a:ext uri="{FF2B5EF4-FFF2-40B4-BE49-F238E27FC236}">
                <a16:creationId xmlns:a16="http://schemas.microsoft.com/office/drawing/2014/main" id="{5CF2D73F-B433-ECE1-9C23-2AEA70CA4E1A}"/>
              </a:ext>
            </a:extLst>
          </p:cNvPr>
          <p:cNvSpPr/>
          <p:nvPr/>
        </p:nvSpPr>
        <p:spPr>
          <a:xfrm>
            <a:off x="2247351" y="4508720"/>
            <a:ext cx="135998" cy="113451"/>
          </a:xfrm>
          <a:prstGeom prst="ellipse">
            <a:avLst/>
          </a:prstGeom>
          <a:pattFill prst="pct50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10D11374-6D0A-ED35-0956-9656BA3BD368}"/>
              </a:ext>
            </a:extLst>
          </p:cNvPr>
          <p:cNvSpPr/>
          <p:nvPr/>
        </p:nvSpPr>
        <p:spPr>
          <a:xfrm>
            <a:off x="7601584" y="5378282"/>
            <a:ext cx="135997" cy="113451"/>
          </a:xfrm>
          <a:prstGeom prst="ellipse">
            <a:avLst/>
          </a:prstGeom>
          <a:pattFill prst="pct50">
            <a:fgClr>
              <a:srgbClr val="800080"/>
            </a:fgClr>
            <a:bgClr>
              <a:schemeClr val="bg1"/>
            </a:bgClr>
          </a:pattFill>
          <a:ln>
            <a:solidFill>
              <a:srgbClr val="48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64618ED-A63F-D4E5-37C3-83D1E0F23ABE}"/>
              </a:ext>
            </a:extLst>
          </p:cNvPr>
          <p:cNvSpPr txBox="1"/>
          <p:nvPr/>
        </p:nvSpPr>
        <p:spPr>
          <a:xfrm>
            <a:off x="7850882" y="5366744"/>
            <a:ext cx="971999" cy="154800"/>
          </a:xfrm>
          <a:prstGeom prst="roundRect">
            <a:avLst/>
          </a:prstGeom>
          <a:solidFill>
            <a:srgbClr val="FFC9FF"/>
          </a:solidFill>
          <a:ln>
            <a:solidFill>
              <a:srgbClr val="480048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1000" cap="all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Porphyry</a:t>
            </a:r>
            <a:r>
              <a:rPr lang="cs-CZ" sz="1000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000" cap="all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cs-CZ" sz="1000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lang="cs-CZ" sz="1000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-A</a:t>
            </a:r>
            <a:r>
              <a:rPr lang="cs-CZ" sz="1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30648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B7E34-988C-6B05-86B5-38DC3CCB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">
            <a:extLst>
              <a:ext uri="{FF2B5EF4-FFF2-40B4-BE49-F238E27FC236}">
                <a16:creationId xmlns:a16="http://schemas.microsoft.com/office/drawing/2014/main" id="{EA7F01A2-E422-AD4A-A9AA-333BB980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přenos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ložiskotvorných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komponent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06459D0F-85E1-8C76-74F8-36E0DF2594D8}"/>
              </a:ext>
            </a:extLst>
          </p:cNvPr>
          <p:cNvSpPr/>
          <p:nvPr/>
        </p:nvSpPr>
        <p:spPr>
          <a:xfrm>
            <a:off x="949160" y="2276872"/>
            <a:ext cx="5327996" cy="1126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Kovy se v hydrotermálních roztocích vyskytují v podobě elementární nebo lehce rozpustných sloučenin s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O, Cl, F (vazba na tzv. ligandy).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DD9E31A4-9F12-41D3-5054-798BEE47C643}"/>
              </a:ext>
            </a:extLst>
          </p:cNvPr>
          <p:cNvSpPr/>
          <p:nvPr/>
        </p:nvSpPr>
        <p:spPr>
          <a:xfrm>
            <a:off x="949160" y="4617488"/>
            <a:ext cx="5328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 vysrážení z roztoku může dojít několika způsoby: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FDB6B250-3EEA-E674-439A-5A54FE5E1135}"/>
              </a:ext>
            </a:extLst>
          </p:cNvPr>
          <p:cNvSpPr/>
          <p:nvPr/>
        </p:nvSpPr>
        <p:spPr>
          <a:xfrm>
            <a:off x="8895833" y="4626631"/>
            <a:ext cx="876300" cy="34171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NEBO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AA27B669-9640-15DC-3C53-DC7F789EBE0C}"/>
              </a:ext>
            </a:extLst>
          </p:cNvPr>
          <p:cNvSpPr/>
          <p:nvPr/>
        </p:nvSpPr>
        <p:spPr>
          <a:xfrm>
            <a:off x="7734461" y="5204669"/>
            <a:ext cx="338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metasomatickým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zatlačováním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309038E4-9D46-27B0-239A-1449E0940A07}"/>
              </a:ext>
            </a:extLst>
          </p:cNvPr>
          <p:cNvSpPr/>
          <p:nvPr/>
        </p:nvSpPr>
        <p:spPr>
          <a:xfrm>
            <a:off x="7734461" y="4089427"/>
            <a:ext cx="4192599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únikem těkavých složek (CO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SO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H</a:t>
            </a:r>
            <a:r>
              <a:rPr lang="cs-CZ" sz="20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S)</a:t>
            </a:r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BAACD339-5BBC-2168-019C-93A4870873AB}"/>
              </a:ext>
            </a:extLst>
          </p:cNvPr>
          <p:cNvCxnSpPr>
            <a:cxnSpLocks/>
            <a:stCxn id="22" idx="1"/>
            <a:endCxn id="20" idx="3"/>
          </p:cNvCxnSpPr>
          <p:nvPr/>
        </p:nvCxnSpPr>
        <p:spPr>
          <a:xfrm flipH="1" flipV="1">
            <a:off x="6277160" y="4797488"/>
            <a:ext cx="1457301" cy="58718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A39C4A15-D07E-55EB-D133-22EE33B79565}"/>
              </a:ext>
            </a:extLst>
          </p:cNvPr>
          <p:cNvSpPr/>
          <p:nvPr/>
        </p:nvSpPr>
        <p:spPr>
          <a:xfrm>
            <a:off x="7734461" y="2290239"/>
            <a:ext cx="3199044" cy="3600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změnou teploty nebo/a tlaku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FA3B3CA0-A89C-F963-238C-EADF5A849E8B}"/>
              </a:ext>
            </a:extLst>
          </p:cNvPr>
          <p:cNvSpPr/>
          <p:nvPr/>
        </p:nvSpPr>
        <p:spPr>
          <a:xfrm>
            <a:off x="7734461" y="2734982"/>
            <a:ext cx="338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změnou pH či </a:t>
            </a:r>
            <a:r>
              <a:rPr lang="cs-CZ" sz="2000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redox</a:t>
            </a:r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potenciálu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F3398BEF-580C-DCA1-E2F6-438C85AFCF72}"/>
              </a:ext>
            </a:extLst>
          </p:cNvPr>
          <p:cNvSpPr/>
          <p:nvPr/>
        </p:nvSpPr>
        <p:spPr>
          <a:xfrm>
            <a:off x="7734461" y="3184982"/>
            <a:ext cx="3815801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změnou chemismu (nerovnováha)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59CDB672-1437-EB3D-3215-1926CD693B3D}"/>
              </a:ext>
            </a:extLst>
          </p:cNvPr>
          <p:cNvSpPr/>
          <p:nvPr/>
        </p:nvSpPr>
        <p:spPr>
          <a:xfrm>
            <a:off x="7734461" y="3639427"/>
            <a:ext cx="3476099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přesycením roztoku (evaporace)</a:t>
            </a:r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4E84825-7702-B5E4-32F5-A979C82EAA2F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277160" y="3364982"/>
            <a:ext cx="1323245" cy="1432506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D398C1E7-8CEB-AE6C-69C3-FF0E344CDE1B}"/>
              </a:ext>
            </a:extLst>
          </p:cNvPr>
          <p:cNvCxnSpPr>
            <a:cxnSpLocks/>
          </p:cNvCxnSpPr>
          <p:nvPr/>
        </p:nvCxnSpPr>
        <p:spPr>
          <a:xfrm flipV="1">
            <a:off x="7600405" y="2290239"/>
            <a:ext cx="0" cy="2226867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1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cit klidu (16:9)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63_TF02801109_TF02801109.potx" id="{23CAB1B2-D0EA-450E-B5A1-D0689BC96E58}" vid="{AFAA0C16-9D3C-4CEE-8DF5-9E4AF830197B}"/>
    </a:ext>
  </a:extLst>
</a:theme>
</file>

<file path=ppt/theme/theme2.xml><?xml version="1.0" encoding="utf-8"?>
<a:theme xmlns:a="http://schemas.openxmlformats.org/drawingml/2006/main" name="Motiv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erenity_16x9">
    <a:dk1>
      <a:srgbClr val="164B4F"/>
    </a:dk1>
    <a:lt1>
      <a:sysClr val="window" lastClr="FFFFFF"/>
    </a:lt1>
    <a:dk2>
      <a:srgbClr val="000000"/>
    </a:dk2>
    <a:lt2>
      <a:srgbClr val="C5E5EC"/>
    </a:lt2>
    <a:accent1>
      <a:srgbClr val="1B91A1"/>
    </a:accent1>
    <a:accent2>
      <a:srgbClr val="46AC6F"/>
    </a:accent2>
    <a:accent3>
      <a:srgbClr val="37AFD5"/>
    </a:accent3>
    <a:accent4>
      <a:srgbClr val="6786A9"/>
    </a:accent4>
    <a:accent5>
      <a:srgbClr val="90A693"/>
    </a:accent5>
    <a:accent6>
      <a:srgbClr val="389066"/>
    </a:accent6>
    <a:hlink>
      <a:srgbClr val="27A99A"/>
    </a:hlink>
    <a:folHlink>
      <a:srgbClr val="94AE9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6741</TotalTime>
  <Words>5068</Words>
  <Application>Microsoft Office PowerPoint</Application>
  <PresentationFormat>Vlastní</PresentationFormat>
  <Paragraphs>897</Paragraphs>
  <Slides>81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Corbel</vt:lpstr>
      <vt:lpstr>Euphemia</vt:lpstr>
      <vt:lpstr>Pocit klidu (16:9)</vt:lpstr>
      <vt:lpstr> Cvičení 3</vt:lpstr>
      <vt:lpstr>Genetická klasifikace ložisek (upraveno podle Rozložník et al. 1987</vt:lpstr>
      <vt:lpstr>Hydrotermální ložiska</vt:lpstr>
      <vt:lpstr>Prezentace aplikace PowerPoint</vt:lpstr>
      <vt:lpstr>Hydrotermální ložiska</vt:lpstr>
      <vt:lpstr>Prezentace aplikace PowerPoint</vt:lpstr>
      <vt:lpstr>Hydrotermální roztoky - voda</vt:lpstr>
      <vt:lpstr>Prezentace aplikace PowerPoint</vt:lpstr>
      <vt:lpstr>přenos ložiskotvorných komponent</vt:lpstr>
      <vt:lpstr>Hydrotermální ložiska - rozdělení</vt:lpstr>
      <vt:lpstr>Hydrotermální ložiska – plutonická</vt:lpstr>
      <vt:lpstr>plutonická ložiska</vt:lpstr>
      <vt:lpstr>plutonická ložiska</vt:lpstr>
      <vt:lpstr>Hydrotermální ložiska – subvulkanická</vt:lpstr>
      <vt:lpstr>subvulkanická ložiska</vt:lpstr>
      <vt:lpstr>Potosí – Cerro rico</vt:lpstr>
      <vt:lpstr>Potosí – Cerro rico</vt:lpstr>
      <vt:lpstr>Prezentace aplikace PowerPoint</vt:lpstr>
      <vt:lpstr>Hydrotermální ložiska - epitermální</vt:lpstr>
      <vt:lpstr>High-sulphidation deposits</vt:lpstr>
      <vt:lpstr>Low-sulphidation deposits </vt:lpstr>
      <vt:lpstr>Prezentace aplikace PowerPoint</vt:lpstr>
      <vt:lpstr>High-sulphidation vs. Low-sulphidation</vt:lpstr>
      <vt:lpstr>Prezentace aplikace PowerPoint</vt:lpstr>
      <vt:lpstr>Prezentace aplikace PowerPoint</vt:lpstr>
      <vt:lpstr> teletermální-sedimentární ložiska </vt:lpstr>
      <vt:lpstr>Teletermální hydrotermální ložiska</vt:lpstr>
      <vt:lpstr>Teletermální hydrotermální ložiska</vt:lpstr>
      <vt:lpstr> teletermální-sedimentární ložiska - přehled </vt:lpstr>
      <vt:lpstr> MVT ložiska (Mississippi valley type) </vt:lpstr>
      <vt:lpstr> MVT ložiska (Mississippi valley type) </vt:lpstr>
      <vt:lpstr>SEDEX ložiska (Sedimentary exhalative)</vt:lpstr>
      <vt:lpstr> SEDEX ložiska (Sedimentary exhalative)</vt:lpstr>
      <vt:lpstr> SEDEX ložiska (Sedimentary exhalative)</vt:lpstr>
      <vt:lpstr>Prezentace aplikace PowerPoint</vt:lpstr>
      <vt:lpstr>Prezentace aplikace PowerPoint</vt:lpstr>
      <vt:lpstr>Prezentace aplikace PowerPoint</vt:lpstr>
      <vt:lpstr>Cu-Co ložiska</vt:lpstr>
      <vt:lpstr>Cu-Co ložiska</vt:lpstr>
      <vt:lpstr>Kupferschiefer (cu red-beds)</vt:lpstr>
      <vt:lpstr> Kupferschiefer (cu red-beds)</vt:lpstr>
      <vt:lpstr>Copper Belt </vt:lpstr>
      <vt:lpstr>Copper Belt </vt:lpstr>
      <vt:lpstr>white pine</vt:lpstr>
      <vt:lpstr>Prezentace aplikace PowerPoint</vt:lpstr>
      <vt:lpstr>VMS</vt:lpstr>
      <vt:lpstr>VMS</vt:lpstr>
      <vt:lpstr>VMS</vt:lpstr>
      <vt:lpstr>VMS</vt:lpstr>
      <vt:lpstr>VMS – podmínky vzniku</vt:lpstr>
      <vt:lpstr>VMS - vznik</vt:lpstr>
      <vt:lpstr>semi-comformable alterační zóny</vt:lpstr>
      <vt:lpstr>semi-comformable alterační zóny</vt:lpstr>
      <vt:lpstr>VMS - přehled</vt:lpstr>
      <vt:lpstr>Prezentace aplikace PowerPoint</vt:lpstr>
      <vt:lpstr>Formace typu Lahn Dill na Mn-rud</vt:lpstr>
      <vt:lpstr>kyzová Formace</vt:lpstr>
      <vt:lpstr>kyzová Formace Cu-Zn</vt:lpstr>
      <vt:lpstr>příklad ložiskového tělesa kyperského typu</vt:lpstr>
      <vt:lpstr>kyzová Formace Zn-Pb-Cu</vt:lpstr>
      <vt:lpstr>kyzové Formace - ložiska</vt:lpstr>
      <vt:lpstr>recentní submarinní hydrotermální systémy</vt:lpstr>
      <vt:lpstr>Black and white smokers</vt:lpstr>
      <vt:lpstr>Prezentace aplikace PowerPoint</vt:lpstr>
      <vt:lpstr>ložiska zlata - rozdělení</vt:lpstr>
      <vt:lpstr>orogenní prostředí hydrotermálních ložisek</vt:lpstr>
      <vt:lpstr>orogenní ložiska au</vt:lpstr>
      <vt:lpstr>orogenní ložiska au - vznik</vt:lpstr>
      <vt:lpstr>orogenní ložiska au</vt:lpstr>
      <vt:lpstr>carlin-type au</vt:lpstr>
      <vt:lpstr>carlin-type au</vt:lpstr>
      <vt:lpstr>orogenic vs carlin-type au - srovnání</vt:lpstr>
      <vt:lpstr>intrusion-related au</vt:lpstr>
      <vt:lpstr>intrusion-related au</vt:lpstr>
      <vt:lpstr>intrusion-related au</vt:lpstr>
      <vt:lpstr>IOCG (iron oxide – copper – gold) </vt:lpstr>
      <vt:lpstr>IOCG</vt:lpstr>
      <vt:lpstr>IOCG</vt:lpstr>
      <vt:lpstr>IOCG - srovnání</vt:lpstr>
      <vt:lpstr>IOCG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Magmatická ložiska</dc:title>
  <dc:creator>Lenka Skřápková</dc:creator>
  <cp:lastModifiedBy>Lenka Skřápková</cp:lastModifiedBy>
  <cp:revision>581</cp:revision>
  <dcterms:created xsi:type="dcterms:W3CDTF">2024-02-14T09:12:24Z</dcterms:created>
  <dcterms:modified xsi:type="dcterms:W3CDTF">2024-04-04T10:26:01Z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