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44"/>
  </p:notesMasterIdLst>
  <p:handoutMasterIdLst>
    <p:handoutMasterId r:id="rId45"/>
  </p:handoutMasterIdLst>
  <p:sldIdLst>
    <p:sldId id="257" r:id="rId5"/>
    <p:sldId id="278" r:id="rId6"/>
    <p:sldId id="258" r:id="rId7"/>
    <p:sldId id="392" r:id="rId8"/>
    <p:sldId id="459" r:id="rId9"/>
    <p:sldId id="457" r:id="rId10"/>
    <p:sldId id="352" r:id="rId11"/>
    <p:sldId id="353" r:id="rId12"/>
    <p:sldId id="354" r:id="rId13"/>
    <p:sldId id="421" r:id="rId14"/>
    <p:sldId id="356" r:id="rId15"/>
    <p:sldId id="458" r:id="rId16"/>
    <p:sldId id="469" r:id="rId17"/>
    <p:sldId id="460" r:id="rId18"/>
    <p:sldId id="467" r:id="rId19"/>
    <p:sldId id="468" r:id="rId20"/>
    <p:sldId id="355" r:id="rId21"/>
    <p:sldId id="393" r:id="rId22"/>
    <p:sldId id="357" r:id="rId23"/>
    <p:sldId id="462" r:id="rId24"/>
    <p:sldId id="358" r:id="rId25"/>
    <p:sldId id="461" r:id="rId26"/>
    <p:sldId id="359" r:id="rId27"/>
    <p:sldId id="417" r:id="rId28"/>
    <p:sldId id="418" r:id="rId29"/>
    <p:sldId id="377" r:id="rId30"/>
    <p:sldId id="378" r:id="rId31"/>
    <p:sldId id="323" r:id="rId32"/>
    <p:sldId id="289" r:id="rId33"/>
    <p:sldId id="379" r:id="rId34"/>
    <p:sldId id="448" r:id="rId35"/>
    <p:sldId id="464" r:id="rId36"/>
    <p:sldId id="465" r:id="rId37"/>
    <p:sldId id="466" r:id="rId38"/>
    <p:sldId id="396" r:id="rId39"/>
    <p:sldId id="471" r:id="rId40"/>
    <p:sldId id="472" r:id="rId41"/>
    <p:sldId id="470" r:id="rId42"/>
    <p:sldId id="327" r:id="rId43"/>
  </p:sldIdLst>
  <p:sldSz cx="12188825" cy="6858000"/>
  <p:notesSz cx="6858000" cy="9144000"/>
  <p:defaultTextStyle>
    <a:defPPr rtl="0"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39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9A"/>
    <a:srgbClr val="E9EDE9"/>
    <a:srgbClr val="480048"/>
    <a:srgbClr val="FFC9FF"/>
    <a:srgbClr val="FF0000"/>
    <a:srgbClr val="800080"/>
    <a:srgbClr val="FFB7B7"/>
    <a:srgbClr val="00A3D7"/>
    <a:srgbClr val="FFFFFF"/>
    <a:srgbClr val="164B4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B4B98B0-60AC-42C2-AFA5-B58CD77FA1E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3046" autoAdjust="0"/>
  </p:normalViewPr>
  <p:slideViewPr>
    <p:cSldViewPr>
      <p:cViewPr varScale="1">
        <p:scale>
          <a:sx n="100" d="100"/>
          <a:sy n="100" d="100"/>
        </p:scale>
        <p:origin x="420" y="90"/>
      </p:cViewPr>
      <p:guideLst>
        <p:guide pos="3839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89" d="100"/>
          <a:sy n="89" d="100"/>
        </p:scale>
        <p:origin x="3750" y="6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theme" Target="theme/theme1.xml"/><Relationship Id="rId8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 lang="cs-CZ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algn="r" rtl="0"/>
            <a:fld id="{7E007642-8E8A-46D9-9584-1BFDDD84F562}" type="datetime1">
              <a:rPr lang="cs-CZ" smtClean="0"/>
              <a:pPr algn="r" rtl="0"/>
              <a:t>24.04.2024</a:t>
            </a:fld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algn="r" rtl="0"/>
            <a:fld id="{9C567D4A-04CB-4EDF-8FB1-342A02FC8EC5}" type="slidenum">
              <a:rPr lang="cs-CZ" smtClean="0"/>
              <a:pPr algn="r" rtl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801253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 lang="cs-CZ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algn="r"/>
            <a:fld id="{EA424187-8591-4565-B703-51BF54BE01EE}" type="datetime1">
              <a:rPr lang="cs-CZ" smtClean="0"/>
              <a:pPr algn="r"/>
              <a:t>24.04.2024</a:t>
            </a:fld>
            <a:endParaRPr lang="cs-CZ" dirty="0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cs-CZ" dirty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dirty="0"/>
              <a:t>Kliknutím lze upravit styly předlohy textu.</a:t>
            </a:r>
          </a:p>
          <a:p>
            <a:pPr lvl="1" rtl="0"/>
            <a:r>
              <a:rPr lang="cs-CZ" dirty="0"/>
              <a:t>Druhá úroveň</a:t>
            </a:r>
          </a:p>
          <a:p>
            <a:pPr lvl="2" rtl="0"/>
            <a:r>
              <a:rPr lang="cs-CZ" dirty="0"/>
              <a:t>Třetí úroveň</a:t>
            </a:r>
          </a:p>
          <a:p>
            <a:pPr lvl="3" rtl="0"/>
            <a:r>
              <a:rPr lang="cs-CZ" dirty="0"/>
              <a:t>Čtvrtá úroveň</a:t>
            </a:r>
          </a:p>
          <a:p>
            <a:pPr lvl="4" rtl="0"/>
            <a:r>
              <a:rPr lang="cs-CZ" dirty="0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algn="r"/>
            <a:fld id="{2E61351F-DBB1-4664-ADA9-83BC7CB8848D}" type="slidenum">
              <a:rPr lang="cs-CZ" smtClean="0"/>
              <a:pPr algn="r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423620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2E61351F-DBB1-4664-ADA9-83BC7CB8848D}" type="slidenum">
              <a:rPr lang="cs-CZ" smtClean="0"/>
              <a:pPr algn="r"/>
              <a:t>1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75155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r"/>
            <a:fld id="{2E61351F-DBB1-4664-ADA9-83BC7CB8848D}" type="slidenum">
              <a:rPr lang="cs-CZ" smtClean="0"/>
              <a:pPr algn="r"/>
              <a:t>34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677397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r"/>
            <a:fld id="{2E61351F-DBB1-4664-ADA9-83BC7CB8848D}" type="slidenum">
              <a:rPr lang="cs-CZ" smtClean="0"/>
              <a:pPr algn="r"/>
              <a:t>35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977531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ázku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BF6B3765-1535-41FB-A927-AAD2D1E85382}" type="slidenum">
              <a:rPr lang="en-US" smtClean="0"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90956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CD2062-0B5A-87CD-0210-B50704FC31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E5EE7077-2148-A6EB-4762-F9AC8F0BAAB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5446EA6B-4A08-C122-6931-77A227A7544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BC712F32-46E1-B8E1-3FC3-B19E48D7BF2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2E61351F-DBB1-4664-ADA9-83BC7CB8848D}" type="slidenum">
              <a:rPr lang="cs-CZ" smtClean="0"/>
              <a:pPr algn="r"/>
              <a:t>2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688699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2E61351F-DBB1-4664-ADA9-83BC7CB8848D}" type="slidenum">
              <a:rPr lang="cs-CZ" smtClean="0"/>
              <a:pPr algn="r"/>
              <a:t>3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506878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2E61351F-DBB1-4664-ADA9-83BC7CB8848D}" type="slidenum">
              <a:rPr lang="cs-CZ" smtClean="0"/>
              <a:pPr algn="r"/>
              <a:t>6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474605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2E61351F-DBB1-4664-ADA9-83BC7CB8848D}" type="slidenum">
              <a:rPr lang="cs-CZ" smtClean="0"/>
              <a:pPr algn="r"/>
              <a:t>18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585788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r"/>
            <a:fld id="{2E61351F-DBB1-4664-ADA9-83BC7CB8848D}" type="slidenum">
              <a:rPr lang="cs-CZ" smtClean="0"/>
              <a:pPr algn="r"/>
              <a:t>25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672710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BF0014-3378-4E4D-BEFE-FB6FC90DA984}" type="slidenum">
              <a:rPr lang="cs-CZ" smtClean="0"/>
              <a:t>26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660470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BF0014-3378-4E4D-BEFE-FB6FC90DA984}" type="slidenum">
              <a:rPr lang="cs-CZ" smtClean="0"/>
              <a:t>28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330625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r"/>
            <a:fld id="{2E61351F-DBB1-4664-ADA9-83BC7CB8848D}" type="slidenum">
              <a:rPr lang="cs-CZ" smtClean="0"/>
              <a:pPr algn="r"/>
              <a:t>33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860048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293814" y="990600"/>
            <a:ext cx="8458200" cy="3200400"/>
          </a:xfrm>
        </p:spPr>
        <p:txBody>
          <a:bodyPr rtlCol="0">
            <a:normAutofit/>
          </a:bodyPr>
          <a:lstStyle>
            <a:lvl1pPr algn="l" rtl="0">
              <a:defRPr sz="6000"/>
            </a:lvl1pPr>
          </a:lstStyle>
          <a:p>
            <a:pPr rtl="0"/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1293813" y="4267200"/>
            <a:ext cx="8458200" cy="13716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dirty="0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fld id="{172E964A-6B52-48D2-8B98-B5A8DE93DC00}" type="datetime1">
              <a:rPr lang="cs-CZ" smtClean="0"/>
              <a:pPr/>
              <a:t>24.04.2024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ctr" rtl="0">
              <a:defRPr sz="1100"/>
            </a:lvl1pPr>
          </a:lstStyle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algn="r"/>
            <a:fld id="{81FEFA0A-2F20-4B60-98C6-5FFDA469AA1C}" type="slidenum">
              <a:rPr lang="cs-CZ" smtClean="0"/>
              <a:pPr algn="r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13538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39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>
            <a:lvl5pPr algn="l" rtl="0">
              <a:defRPr/>
            </a:lvl5pPr>
            <a:lvl6pPr marL="1600200" algn="l" rtl="0">
              <a:defRPr/>
            </a:lvl6pPr>
            <a:lvl7pPr marL="1874520" algn="l" rtl="0">
              <a:defRPr/>
            </a:lvl7pPr>
            <a:lvl8pPr marL="2148840" algn="l" rtl="0">
              <a:defRPr/>
            </a:lvl8pPr>
            <a:lvl9pPr marL="2423160" algn="l" rtl="0">
              <a:defRPr/>
            </a:lvl9pPr>
          </a:lstStyle>
          <a:p>
            <a:pPr lvl="0" rtl="0"/>
            <a:r>
              <a:rPr lang="cs-CZ"/>
              <a:t>Po kliknutí můžete upravovat styly textu v předloze.</a:t>
            </a:r>
          </a:p>
          <a:p>
            <a:pPr lvl="1" rtl="0"/>
            <a:r>
              <a:rPr lang="cs-CZ"/>
              <a:t>Druhá úroveň</a:t>
            </a:r>
          </a:p>
          <a:p>
            <a:pPr lvl="2" rtl="0"/>
            <a:r>
              <a:rPr lang="cs-CZ"/>
              <a:t>Třetí úroveň</a:t>
            </a:r>
          </a:p>
          <a:p>
            <a:pPr lvl="3" rtl="0"/>
            <a:r>
              <a:rPr lang="cs-CZ"/>
              <a:t>Čtvrtá úroveň</a:t>
            </a:r>
          </a:p>
          <a:p>
            <a:pPr lvl="4" rtl="0"/>
            <a:r>
              <a:rPr lang="cs-CZ"/>
              <a:t>Pátá úroveň</a:t>
            </a: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fld id="{23195B25-A597-4D2B-989D-796E1E4493E0}" type="datetime1">
              <a:rPr lang="cs-CZ" smtClean="0"/>
              <a:pPr/>
              <a:t>24.04.2024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ctr" rtl="0">
              <a:defRPr sz="1100"/>
            </a:lvl1pPr>
          </a:lstStyle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algn="r"/>
            <a:fld id="{81FEFA0A-2F20-4B60-98C6-5FFDA469AA1C}" type="slidenum">
              <a:rPr lang="cs-CZ" smtClean="0"/>
              <a:pPr algn="r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57575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9752014" y="381000"/>
            <a:ext cx="1904998" cy="5791200"/>
          </a:xfrm>
        </p:spPr>
        <p:txBody>
          <a:bodyPr vert="eaVert" rtlCol="0"/>
          <a:lstStyle>
            <a:lvl1pPr rtl="0">
              <a:defRPr/>
            </a:lvl1pPr>
          </a:lstStyle>
          <a:p>
            <a:pPr rtl="0"/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1293814" y="381000"/>
            <a:ext cx="8305800" cy="5791200"/>
          </a:xfrm>
        </p:spPr>
        <p:txBody>
          <a:bodyPr vert="eaVert" rtlCol="0"/>
          <a:lstStyle>
            <a:lvl5pPr algn="l" rtl="0">
              <a:defRPr/>
            </a:lvl5pPr>
            <a:lvl6pPr algn="l" rtl="0">
              <a:defRPr/>
            </a:lvl6pPr>
            <a:lvl7pPr algn="l" rtl="0">
              <a:defRPr/>
            </a:lvl7pPr>
            <a:lvl8pPr algn="l" rtl="0">
              <a:defRPr/>
            </a:lvl8pPr>
            <a:lvl9pPr algn="l" rtl="0">
              <a:defRPr/>
            </a:lvl9pPr>
          </a:lstStyle>
          <a:p>
            <a:pPr lvl="0" rtl="0"/>
            <a:r>
              <a:rPr lang="cs-CZ"/>
              <a:t>Po kliknutí můžete upravovat styly textu v předloze.</a:t>
            </a:r>
          </a:p>
          <a:p>
            <a:pPr lvl="1" rtl="0"/>
            <a:r>
              <a:rPr lang="cs-CZ"/>
              <a:t>Druhá úroveň</a:t>
            </a:r>
          </a:p>
          <a:p>
            <a:pPr lvl="2" rtl="0"/>
            <a:r>
              <a:rPr lang="cs-CZ"/>
              <a:t>Třetí úroveň</a:t>
            </a:r>
          </a:p>
          <a:p>
            <a:pPr lvl="3" rtl="0"/>
            <a:r>
              <a:rPr lang="cs-CZ"/>
              <a:t>Čtvrtá úroveň</a:t>
            </a:r>
          </a:p>
          <a:p>
            <a:pPr lvl="4" rtl="0"/>
            <a:r>
              <a:rPr lang="cs-CZ"/>
              <a:t>Pátá úroveň</a:t>
            </a: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fld id="{C7EA7181-D737-42D9-B7C4-40C6C20C0519}" type="datetime1">
              <a:rPr lang="cs-CZ" smtClean="0"/>
              <a:pPr/>
              <a:t>24.04.2024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ctr" rtl="0">
              <a:defRPr sz="1100"/>
            </a:lvl1pPr>
          </a:lstStyle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r" rtl="0">
              <a:defRPr sz="1100"/>
            </a:lvl1pPr>
          </a:lstStyle>
          <a:p>
            <a:fld id="{81FEFA0A-2F20-4B60-98C6-5FFDA469AA1C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32264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5pPr algn="l" rtl="0">
              <a:defRPr/>
            </a:lvl5pPr>
            <a:lvl6pPr algn="l" rtl="0">
              <a:defRPr/>
            </a:lvl6pPr>
            <a:lvl7pPr algn="l" rtl="0">
              <a:defRPr/>
            </a:lvl7pPr>
            <a:lvl8pPr algn="l" rtl="0">
              <a:defRPr/>
            </a:lvl8pPr>
            <a:lvl9pPr algn="l" rtl="0">
              <a:defRPr/>
            </a:lvl9pPr>
          </a:lstStyle>
          <a:p>
            <a:pPr lvl="0" rtl="0"/>
            <a:r>
              <a:rPr lang="cs-CZ"/>
              <a:t>Po kliknutí můžete upravovat styly textu v předloze.</a:t>
            </a:r>
          </a:p>
          <a:p>
            <a:pPr lvl="1" rtl="0"/>
            <a:r>
              <a:rPr lang="cs-CZ"/>
              <a:t>Druhá úroveň</a:t>
            </a:r>
          </a:p>
          <a:p>
            <a:pPr lvl="2" rtl="0"/>
            <a:r>
              <a:rPr lang="cs-CZ"/>
              <a:t>Třetí úroveň</a:t>
            </a:r>
          </a:p>
          <a:p>
            <a:pPr lvl="3" rtl="0"/>
            <a:r>
              <a:rPr lang="cs-CZ"/>
              <a:t>Čtvrtá úroveň</a:t>
            </a:r>
          </a:p>
          <a:p>
            <a:pPr lvl="4" rtl="0"/>
            <a:r>
              <a:rPr lang="cs-CZ"/>
              <a:t>Pátá úroveň</a:t>
            </a: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fld id="{8A2AD638-7413-43C7-B16C-B54D9AB4D45D}" type="datetime1">
              <a:rPr lang="cs-CZ" smtClean="0"/>
              <a:pPr/>
              <a:t>24.04.2024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ctr" rtl="0">
              <a:defRPr sz="1100"/>
            </a:lvl1pPr>
          </a:lstStyle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algn="r"/>
            <a:fld id="{81FEFA0A-2F20-4B60-98C6-5FFDA469AA1C}" type="slidenum">
              <a:rPr lang="cs-CZ" smtClean="0"/>
              <a:pPr algn="r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94768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oddíl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93813" y="2057400"/>
            <a:ext cx="8458201" cy="2666999"/>
          </a:xfrm>
        </p:spPr>
        <p:txBody>
          <a:bodyPr rtlCol="0" anchor="b">
            <a:normAutofit/>
          </a:bodyPr>
          <a:lstStyle>
            <a:lvl1pPr algn="l" rtl="0">
              <a:defRPr sz="4800" b="0" i="0" cap="none" baseline="0"/>
            </a:lvl1pPr>
          </a:lstStyle>
          <a:p>
            <a:pPr rtl="0"/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293813" y="4876800"/>
            <a:ext cx="8458201" cy="1143000"/>
          </a:xfrm>
        </p:spPr>
        <p:txBody>
          <a:bodyPr rtlCol="0" anchor="t">
            <a:normAutofit/>
          </a:bodyPr>
          <a:lstStyle>
            <a:lvl1pPr marL="0" indent="0" algn="l" rtl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 algn="l" rtl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fld id="{29533AFB-6193-4FDA-BE6D-B437F32E1AE6}" type="datetime1">
              <a:rPr lang="cs-CZ" smtClean="0"/>
              <a:pPr/>
              <a:t>24.04.2024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ctr" rtl="0">
              <a:defRPr sz="1100"/>
            </a:lvl1pPr>
          </a:lstStyle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algn="r"/>
            <a:fld id="{81FEFA0A-2F20-4B60-98C6-5FFDA469AA1C}" type="slidenum">
              <a:rPr lang="cs-CZ" smtClean="0"/>
              <a:pPr algn="r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78620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ě obsahové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293812" y="1676400"/>
            <a:ext cx="4700016" cy="44958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 marL="1600200" algn="l" rtl="0">
              <a:defRPr sz="1600"/>
            </a:lvl6pPr>
            <a:lvl7pPr marL="1874520" algn="l" rtl="0">
              <a:defRPr sz="1600"/>
            </a:lvl7pPr>
            <a:lvl8pPr marL="2148840" algn="l" rtl="0">
              <a:defRPr sz="1600"/>
            </a:lvl8pPr>
            <a:lvl9pPr marL="2423160" algn="l" rtl="0">
              <a:defRPr sz="1600"/>
            </a:lvl9pPr>
          </a:lstStyle>
          <a:p>
            <a:pPr lvl="0" rtl="0"/>
            <a:r>
              <a:rPr lang="cs-CZ"/>
              <a:t>Po kliknutí můžete upravovat styly textu v předloze.</a:t>
            </a:r>
          </a:p>
          <a:p>
            <a:pPr lvl="1" rtl="0"/>
            <a:r>
              <a:rPr lang="cs-CZ"/>
              <a:t>Druhá úroveň</a:t>
            </a:r>
          </a:p>
          <a:p>
            <a:pPr lvl="2" rtl="0"/>
            <a:r>
              <a:rPr lang="cs-CZ"/>
              <a:t>Třetí úroveň</a:t>
            </a:r>
          </a:p>
          <a:p>
            <a:pPr lvl="3" rtl="0"/>
            <a:r>
              <a:rPr lang="cs-CZ"/>
              <a:t>Čtvrtá úroveň</a:t>
            </a:r>
          </a:p>
          <a:p>
            <a:pPr lvl="4" rtl="0"/>
            <a:r>
              <a:rPr lang="cs-CZ"/>
              <a:t>Pátá úroveň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202035" y="1676401"/>
            <a:ext cx="4700016" cy="44958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 marL="1600200" algn="l" rtl="0">
              <a:defRPr sz="1600"/>
            </a:lvl6pPr>
            <a:lvl7pPr marL="1874520" algn="l" rtl="0">
              <a:defRPr sz="1600"/>
            </a:lvl7pPr>
            <a:lvl8pPr marL="2148840" algn="l" rtl="0">
              <a:defRPr sz="1600"/>
            </a:lvl8pPr>
            <a:lvl9pPr marL="2423160" algn="l" rtl="0">
              <a:defRPr sz="1600"/>
            </a:lvl9pPr>
          </a:lstStyle>
          <a:p>
            <a:pPr lvl="0" rtl="0"/>
            <a:r>
              <a:rPr lang="cs-CZ"/>
              <a:t>Po kliknutí můžete upravovat styly textu v předloze.</a:t>
            </a:r>
          </a:p>
          <a:p>
            <a:pPr lvl="1" rtl="0"/>
            <a:r>
              <a:rPr lang="cs-CZ"/>
              <a:t>Druhá úroveň</a:t>
            </a:r>
          </a:p>
          <a:p>
            <a:pPr lvl="2" rtl="0"/>
            <a:r>
              <a:rPr lang="cs-CZ"/>
              <a:t>Třetí úroveň</a:t>
            </a:r>
          </a:p>
          <a:p>
            <a:pPr lvl="3" rtl="0"/>
            <a:r>
              <a:rPr lang="cs-CZ"/>
              <a:t>Čtvrtá úroveň</a:t>
            </a:r>
          </a:p>
          <a:p>
            <a:pPr lvl="4" rtl="0"/>
            <a:r>
              <a:rPr lang="cs-CZ"/>
              <a:t>Pátá úroveň</a:t>
            </a:r>
            <a:endParaRPr lang="cs-CZ" dirty="0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fld id="{ED8499BC-15F2-4CED-B34C-CFDE6D24B483}" type="datetime1">
              <a:rPr lang="cs-CZ" smtClean="0"/>
              <a:pPr/>
              <a:t>24.04.2024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ctr" rtl="0">
              <a:defRPr sz="1100"/>
            </a:lvl1pPr>
          </a:lstStyle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algn="r"/>
            <a:fld id="{81FEFA0A-2F20-4B60-98C6-5FFDA469AA1C}" type="slidenum">
              <a:rPr lang="cs-CZ" smtClean="0"/>
              <a:pPr algn="r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07462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algn="l" rtl="0">
              <a:defRPr/>
            </a:lvl1pPr>
          </a:lstStyle>
          <a:p>
            <a:pPr rtl="0"/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293813" y="1676399"/>
            <a:ext cx="4701142" cy="762001"/>
          </a:xfrm>
        </p:spPr>
        <p:txBody>
          <a:bodyPr rtlCol="0" anchor="ctr">
            <a:noAutofit/>
          </a:bodyPr>
          <a:lstStyle>
            <a:lvl1pPr marL="0" indent="0" algn="l" rtl="0">
              <a:spcBef>
                <a:spcPts val="0"/>
              </a:spcBef>
              <a:buNone/>
              <a:defRPr sz="2400" b="0"/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1293813" y="2516457"/>
            <a:ext cx="4701142" cy="3655743"/>
          </a:xfrm>
        </p:spPr>
        <p:txBody>
          <a:bodyPr rtlCol="0"/>
          <a:lstStyle>
            <a:lvl1pPr algn="l" rtl="0">
              <a:defRPr sz="22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 marL="1600200" algn="l" rtl="0">
              <a:defRPr sz="1600"/>
            </a:lvl6pPr>
            <a:lvl7pPr marL="1874520" algn="l" rtl="0">
              <a:defRPr sz="1600"/>
            </a:lvl7pPr>
            <a:lvl8pPr marL="2148840" algn="l" rtl="0">
              <a:defRPr sz="1600"/>
            </a:lvl8pPr>
            <a:lvl9pPr marL="2423160" algn="l" rtl="0">
              <a:defRPr sz="1600"/>
            </a:lvl9pPr>
          </a:lstStyle>
          <a:p>
            <a:pPr lvl="0" rtl="0"/>
            <a:r>
              <a:rPr lang="cs-CZ"/>
              <a:t>Po kliknutí můžete upravovat styly textu v předloze.</a:t>
            </a:r>
          </a:p>
          <a:p>
            <a:pPr lvl="1" rtl="0"/>
            <a:r>
              <a:rPr lang="cs-CZ"/>
              <a:t>Druhá úroveň</a:t>
            </a:r>
          </a:p>
          <a:p>
            <a:pPr lvl="2" rtl="0"/>
            <a:r>
              <a:rPr lang="cs-CZ"/>
              <a:t>Třetí úroveň</a:t>
            </a:r>
          </a:p>
          <a:p>
            <a:pPr lvl="3" rtl="0"/>
            <a:r>
              <a:rPr lang="cs-CZ"/>
              <a:t>Čtvrtá úroveň</a:t>
            </a:r>
          </a:p>
          <a:p>
            <a:pPr lvl="4" rtl="0"/>
            <a:r>
              <a:rPr lang="cs-CZ"/>
              <a:t>Pátá úroveň</a:t>
            </a:r>
            <a:endParaRPr lang="cs-CZ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91754" y="1676399"/>
            <a:ext cx="4703259" cy="762001"/>
          </a:xfrm>
        </p:spPr>
        <p:txBody>
          <a:bodyPr rtlCol="0" anchor="ctr">
            <a:noAutofit/>
          </a:bodyPr>
          <a:lstStyle>
            <a:lvl1pPr marL="0" indent="0" algn="l" rtl="0">
              <a:spcBef>
                <a:spcPts val="0"/>
              </a:spcBef>
              <a:buNone/>
              <a:defRPr sz="2400" b="0"/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91754" y="2516457"/>
            <a:ext cx="4703259" cy="3655743"/>
          </a:xfrm>
        </p:spPr>
        <p:txBody>
          <a:bodyPr rtlCol="0"/>
          <a:lstStyle>
            <a:lvl1pPr algn="l" rtl="0">
              <a:defRPr sz="22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 marL="1600200" algn="l" rtl="0">
              <a:defRPr sz="1600"/>
            </a:lvl6pPr>
            <a:lvl7pPr marL="1874520" algn="l" rtl="0">
              <a:defRPr sz="1600"/>
            </a:lvl7pPr>
            <a:lvl8pPr marL="2148840" algn="l" rtl="0">
              <a:defRPr sz="1600"/>
            </a:lvl8pPr>
            <a:lvl9pPr marL="2423160" algn="l" rtl="0">
              <a:defRPr sz="1600"/>
            </a:lvl9pPr>
          </a:lstStyle>
          <a:p>
            <a:pPr lvl="0" rtl="0"/>
            <a:r>
              <a:rPr lang="cs-CZ"/>
              <a:t>Po kliknutí můžete upravovat styly textu v předloze.</a:t>
            </a:r>
          </a:p>
          <a:p>
            <a:pPr lvl="1" rtl="0"/>
            <a:r>
              <a:rPr lang="cs-CZ"/>
              <a:t>Druhá úroveň</a:t>
            </a:r>
          </a:p>
          <a:p>
            <a:pPr lvl="2" rtl="0"/>
            <a:r>
              <a:rPr lang="cs-CZ"/>
              <a:t>Třetí úroveň</a:t>
            </a:r>
          </a:p>
          <a:p>
            <a:pPr lvl="3" rtl="0"/>
            <a:r>
              <a:rPr lang="cs-CZ"/>
              <a:t>Čtvrtá úroveň</a:t>
            </a:r>
          </a:p>
          <a:p>
            <a:pPr lvl="4" rtl="0"/>
            <a:r>
              <a:rPr lang="cs-CZ"/>
              <a:t>Pátá úroveň</a:t>
            </a:r>
            <a:endParaRPr lang="cs-CZ" dirty="0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fld id="{FBC89967-245D-4123-88DF-1F81FA77D1AE}" type="datetime1">
              <a:rPr lang="cs-CZ" smtClean="0"/>
              <a:pPr/>
              <a:t>24.04.2024</a:t>
            </a:fld>
            <a:endParaRPr lang="cs-CZ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ctr" rtl="0">
              <a:defRPr sz="1100"/>
            </a:lvl1pPr>
          </a:lstStyle>
          <a:p>
            <a:endParaRPr lang="cs-CZ" dirty="0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algn="r"/>
            <a:fld id="{81FEFA0A-2F20-4B60-98C6-5FFDA469AA1C}" type="slidenum">
              <a:rPr lang="cs-CZ" smtClean="0"/>
              <a:pPr algn="r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88552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fld id="{C9F0CFB1-09DE-46FB-B372-42224D49FFA3}" type="datetime1">
              <a:rPr lang="cs-CZ" smtClean="0"/>
              <a:pPr/>
              <a:t>24.04.2024</a:t>
            </a:fld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ctr" rtl="0">
              <a:defRPr sz="1100"/>
            </a:lvl1pPr>
          </a:lstStyle>
          <a:p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algn="r"/>
            <a:fld id="{81FEFA0A-2F20-4B60-98C6-5FFDA469AA1C}" type="slidenum">
              <a:rPr lang="cs-CZ" smtClean="0"/>
              <a:pPr algn="r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61595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é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fld id="{4537CBF1-CBFD-4E51-9F13-C415055D7975}" type="datetime1">
              <a:rPr lang="cs-CZ" smtClean="0"/>
              <a:pPr/>
              <a:t>24.04.2024</a:t>
            </a:fld>
            <a:endParaRPr lang="cs-CZ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ctr" rtl="0">
              <a:defRPr sz="1100"/>
            </a:lvl1pPr>
          </a:lstStyle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algn="r"/>
            <a:fld id="{81FEFA0A-2F20-4B60-98C6-5FFDA469AA1C}" type="slidenum">
              <a:rPr lang="cs-CZ" smtClean="0"/>
              <a:pPr algn="r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43399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770811" y="1676400"/>
            <a:ext cx="3810000" cy="2438400"/>
          </a:xfrm>
        </p:spPr>
        <p:txBody>
          <a:bodyPr rtlCol="0" anchor="b">
            <a:normAutofit/>
          </a:bodyPr>
          <a:lstStyle>
            <a:lvl1pPr algn="l" rtl="0">
              <a:defRPr sz="3200" b="0"/>
            </a:lvl1pPr>
          </a:lstStyle>
          <a:p>
            <a:pPr rtl="0"/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293813" y="685800"/>
            <a:ext cx="6172200" cy="54864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 algn="l" rtl="0">
              <a:defRPr sz="1600"/>
            </a:lvl6pPr>
            <a:lvl7pPr algn="l" rtl="0">
              <a:defRPr sz="1600"/>
            </a:lvl7pPr>
            <a:lvl8pPr algn="l" rtl="0">
              <a:defRPr sz="1600"/>
            </a:lvl8pPr>
            <a:lvl9pPr algn="l" rtl="0">
              <a:defRPr sz="1600"/>
            </a:lvl9pPr>
          </a:lstStyle>
          <a:p>
            <a:pPr lvl="0" rtl="0"/>
            <a:r>
              <a:rPr lang="cs-CZ"/>
              <a:t>Po kliknutí můžete upravovat styly textu v předloze.</a:t>
            </a:r>
          </a:p>
          <a:p>
            <a:pPr lvl="1" rtl="0"/>
            <a:r>
              <a:rPr lang="cs-CZ"/>
              <a:t>Druhá úroveň</a:t>
            </a:r>
          </a:p>
          <a:p>
            <a:pPr lvl="2" rtl="0"/>
            <a:r>
              <a:rPr lang="cs-CZ"/>
              <a:t>Třetí úroveň</a:t>
            </a:r>
          </a:p>
          <a:p>
            <a:pPr lvl="3" rtl="0"/>
            <a:r>
              <a:rPr lang="cs-CZ"/>
              <a:t>Čtvrtá úroveň</a:t>
            </a:r>
          </a:p>
          <a:p>
            <a:pPr lvl="4" rtl="0"/>
            <a:r>
              <a:rPr lang="cs-CZ"/>
              <a:t>Pátá úroveň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7770811" y="4191000"/>
            <a:ext cx="3810000" cy="1524000"/>
          </a:xfrm>
        </p:spPr>
        <p:txBody>
          <a:bodyPr rtlCol="0">
            <a:normAutofit/>
          </a:bodyPr>
          <a:lstStyle>
            <a:lvl1pPr marL="0" indent="0" algn="l" rtl="0">
              <a:buNone/>
              <a:defRPr sz="1800"/>
            </a:lvl1pPr>
            <a:lvl2pPr marL="457200" indent="0" algn="l" rtl="0">
              <a:buNone/>
              <a:defRPr sz="1200"/>
            </a:lvl2pPr>
            <a:lvl3pPr marL="914400" indent="0" algn="l" rtl="0">
              <a:buNone/>
              <a:defRPr sz="1000"/>
            </a:lvl3pPr>
            <a:lvl4pPr marL="1371600" indent="0" algn="l" rtl="0">
              <a:buNone/>
              <a:defRPr sz="900"/>
            </a:lvl4pPr>
            <a:lvl5pPr marL="1828800" indent="0" algn="l" rtl="0">
              <a:buNone/>
              <a:defRPr sz="900"/>
            </a:lvl5pPr>
            <a:lvl6pPr marL="2286000" indent="0" algn="l" rtl="0">
              <a:buNone/>
              <a:defRPr sz="900"/>
            </a:lvl6pPr>
            <a:lvl7pPr marL="2743200" indent="0" algn="l" rtl="0">
              <a:buNone/>
              <a:defRPr sz="900"/>
            </a:lvl7pPr>
            <a:lvl8pPr marL="3200400" indent="0" algn="l" rtl="0">
              <a:buNone/>
              <a:defRPr sz="900"/>
            </a:lvl8pPr>
            <a:lvl9pPr marL="3657600" indent="0" algn="l" rtl="0">
              <a:buNone/>
              <a:defRPr sz="900"/>
            </a:lvl9pPr>
          </a:lstStyle>
          <a:p>
            <a:pPr lvl="0" rt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fld id="{28053709-BBE3-4BFC-ADDD-4EC1B18330FF}" type="datetime1">
              <a:rPr lang="cs-CZ" smtClean="0"/>
              <a:pPr/>
              <a:t>24.04.2024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ctr" rtl="0">
              <a:defRPr sz="1100"/>
            </a:lvl1pPr>
          </a:lstStyle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r" rtl="0">
              <a:defRPr sz="1100"/>
            </a:lvl1pPr>
          </a:lstStyle>
          <a:p>
            <a:fld id="{81FEFA0A-2F20-4B60-98C6-5FFDA469AA1C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28858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770812" y="1676400"/>
            <a:ext cx="3810000" cy="2438400"/>
          </a:xfrm>
        </p:spPr>
        <p:txBody>
          <a:bodyPr rtlCol="0" anchor="b">
            <a:noAutofit/>
          </a:bodyPr>
          <a:lstStyle>
            <a:lvl1pPr algn="l" rtl="0">
              <a:defRPr sz="3200" b="0"/>
            </a:lvl1pPr>
          </a:lstStyle>
          <a:p>
            <a:pPr rtl="0"/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obrázku 2" descr="Prázdný zástupný symbol pro přidání obrázku Klikněte na zástupný symbol a vyberte obrázek, který chcete přidat."/>
          <p:cNvSpPr>
            <a:spLocks noGrp="1"/>
          </p:cNvSpPr>
          <p:nvPr>
            <p:ph type="pic" idx="1"/>
          </p:nvPr>
        </p:nvSpPr>
        <p:spPr>
          <a:xfrm>
            <a:off x="1522412" y="0"/>
            <a:ext cx="5943601" cy="6858000"/>
          </a:xfrm>
        </p:spPr>
        <p:txBody>
          <a:bodyPr tIns="914400" rtlCol="0">
            <a:normAutofit/>
          </a:bodyPr>
          <a:lstStyle>
            <a:lvl1pPr marL="0" indent="0" algn="ctr" rtl="0">
              <a:buNone/>
              <a:defRPr sz="2400"/>
            </a:lvl1pPr>
            <a:lvl2pPr marL="457200" indent="0" algn="l" rtl="0">
              <a:buNone/>
              <a:defRPr sz="2800"/>
            </a:lvl2pPr>
            <a:lvl3pPr marL="914400" indent="0" algn="l" rtl="0">
              <a:buNone/>
              <a:defRPr sz="2400"/>
            </a:lvl3pPr>
            <a:lvl4pPr marL="1371600" indent="0" algn="l" rtl="0">
              <a:buNone/>
              <a:defRPr sz="2000"/>
            </a:lvl4pPr>
            <a:lvl5pPr marL="1828800" indent="0" algn="l" rtl="0">
              <a:buNone/>
              <a:defRPr sz="2000"/>
            </a:lvl5pPr>
            <a:lvl6pPr marL="2286000" indent="0" algn="l" rtl="0">
              <a:buNone/>
              <a:defRPr sz="2000"/>
            </a:lvl6pPr>
            <a:lvl7pPr marL="2743200" indent="0" algn="l" rtl="0">
              <a:buNone/>
              <a:defRPr sz="2000"/>
            </a:lvl7pPr>
            <a:lvl8pPr marL="3200400" indent="0" algn="l" rtl="0">
              <a:buNone/>
              <a:defRPr sz="2000"/>
            </a:lvl8pPr>
            <a:lvl9pPr marL="3657600" indent="0" algn="l" rtl="0">
              <a:buNone/>
              <a:defRPr sz="2000"/>
            </a:lvl9pPr>
          </a:lstStyle>
          <a:p>
            <a:pPr rtl="0"/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7770812" y="4191000"/>
            <a:ext cx="3810000" cy="1524000"/>
          </a:xfrm>
        </p:spPr>
        <p:txBody>
          <a:bodyPr rtlCol="0">
            <a:normAutofit/>
          </a:bodyPr>
          <a:lstStyle>
            <a:lvl1pPr marL="0" indent="0" algn="l" rtl="0">
              <a:buNone/>
              <a:defRPr sz="1800"/>
            </a:lvl1pPr>
            <a:lvl2pPr marL="457200" indent="0" algn="l" rtl="0">
              <a:buNone/>
              <a:defRPr sz="1200"/>
            </a:lvl2pPr>
            <a:lvl3pPr marL="914400" indent="0" algn="l" rtl="0">
              <a:buNone/>
              <a:defRPr sz="1000"/>
            </a:lvl3pPr>
            <a:lvl4pPr marL="1371600" indent="0" algn="l" rtl="0">
              <a:buNone/>
              <a:defRPr sz="900"/>
            </a:lvl4pPr>
            <a:lvl5pPr marL="1828800" indent="0" algn="l" rtl="0">
              <a:buNone/>
              <a:defRPr sz="900"/>
            </a:lvl5pPr>
            <a:lvl6pPr marL="2286000" indent="0" algn="l" rtl="0">
              <a:buNone/>
              <a:defRPr sz="900"/>
            </a:lvl6pPr>
            <a:lvl7pPr marL="2743200" indent="0" algn="l" rtl="0">
              <a:buNone/>
              <a:defRPr sz="900"/>
            </a:lvl7pPr>
            <a:lvl8pPr marL="3200400" indent="0" algn="l" rtl="0">
              <a:buNone/>
              <a:defRPr sz="900"/>
            </a:lvl8pPr>
            <a:lvl9pPr marL="3657600" indent="0" algn="l" rtl="0">
              <a:buNone/>
              <a:defRPr sz="900"/>
            </a:lvl9pPr>
          </a:lstStyle>
          <a:p>
            <a:pPr lvl="0" rtl="0"/>
            <a:r>
              <a:rPr lang="cs-CZ"/>
              <a:t>Po kliknutí můžete upravovat styly textu v předloze.</a:t>
            </a:r>
          </a:p>
        </p:txBody>
      </p:sp>
    </p:spTree>
    <p:extLst>
      <p:ext uri="{BB962C8B-B14F-4D97-AF65-F5344CB8AC3E}">
        <p14:creationId xmlns:p14="http://schemas.microsoft.com/office/powerpoint/2010/main" val="3839490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/>
        </p:nvSpPr>
        <p:spPr>
          <a:xfrm>
            <a:off x="836614" y="0"/>
            <a:ext cx="11352212" cy="6858000"/>
          </a:xfrm>
          <a:prstGeom prst="rect">
            <a:avLst/>
          </a:prstGeom>
          <a:gradFill>
            <a:gsLst>
              <a:gs pos="0">
                <a:schemeClr val="bg1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dirty="0"/>
          </a:p>
        </p:txBody>
      </p:sp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1293813" y="381000"/>
            <a:ext cx="96012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cs-CZ" dirty="0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293813" y="1676400"/>
            <a:ext cx="9601200" cy="4495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cs-CZ" dirty="0"/>
              <a:t>Upravit styly předlohy textu</a:t>
            </a:r>
          </a:p>
          <a:p>
            <a:pPr lvl="1" rtl="0"/>
            <a:r>
              <a:rPr lang="cs-CZ" dirty="0"/>
              <a:t>Druhá úroveň</a:t>
            </a:r>
          </a:p>
          <a:p>
            <a:pPr lvl="2" rtl="0"/>
            <a:r>
              <a:rPr lang="cs-CZ" dirty="0"/>
              <a:t>Třetí úroveň</a:t>
            </a:r>
          </a:p>
          <a:p>
            <a:pPr lvl="3" rtl="0"/>
            <a:r>
              <a:rPr lang="cs-CZ" dirty="0"/>
              <a:t>Čtvrtá úroveň</a:t>
            </a:r>
          </a:p>
          <a:p>
            <a:pPr lvl="4" rtl="0"/>
            <a:r>
              <a:rPr lang="cs-CZ" dirty="0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1271781" y="6356351"/>
            <a:ext cx="2844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fld id="{6BADB7FF-46C6-44E3-9782-67C362BDC44E}" type="datetime1">
              <a:rPr lang="cs-CZ" smtClean="0"/>
              <a:pPr/>
              <a:t>24.04.2024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164515" y="6356351"/>
            <a:ext cx="38597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rtl="0">
              <a:defRPr sz="11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pPr rtl="0"/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051225" y="6356351"/>
            <a:ext cx="2844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pPr algn="r"/>
            <a:fld id="{81FEFA0A-2F20-4B60-98C6-5FFDA469AA1C}" type="slidenum">
              <a:rPr lang="cs-CZ" smtClean="0"/>
              <a:pPr algn="r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287214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3838" indent="-228600" algn="l" defTabSz="914400" rtl="0" eaLnBrk="1" latinLnBrk="0" hangingPunct="1">
        <a:lnSpc>
          <a:spcPct val="90000"/>
        </a:lnSpc>
        <a:spcBef>
          <a:spcPts val="16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indent="-228600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77240" indent="-228600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51560" indent="-228600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defTabSz="914400" rtl="0" eaLnBrk="1" latinLnBrk="0" hangingPunct="1">
        <a:spcBef>
          <a:spcPts val="600"/>
        </a:spcBef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874520" indent="-228600" algn="l" defTabSz="914400" rtl="0" eaLnBrk="1" latinLnBrk="0" hangingPunct="1">
        <a:spcBef>
          <a:spcPts val="600"/>
        </a:spcBef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48840" indent="-228600" algn="l" defTabSz="914400" rtl="0" eaLnBrk="1" latinLnBrk="0" hangingPunct="1">
        <a:spcBef>
          <a:spcPts val="600"/>
        </a:spcBef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23160" indent="-228600" algn="l" defTabSz="914400" rtl="0" eaLnBrk="1" latinLnBrk="0" hangingPunct="1">
        <a:spcBef>
          <a:spcPts val="600"/>
        </a:spcBef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 rtlCol="0"/>
          <a:lstStyle/>
          <a:p>
            <a:br>
              <a:rPr lang="cs-CZ" sz="6000" cap="all" dirty="0">
                <a:solidFill>
                  <a:schemeClr val="accent6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cs-CZ" sz="6000" cap="all">
                <a:solidFill>
                  <a:schemeClr val="accent6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Cvičení </a:t>
            </a:r>
            <a:r>
              <a:rPr lang="cs-CZ" cap="all">
                <a:solidFill>
                  <a:schemeClr val="accent6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6</a:t>
            </a:r>
            <a:endParaRPr lang="cs-CZ" cap="all" dirty="0">
              <a:solidFill>
                <a:schemeClr val="accent6">
                  <a:lumMod val="50000"/>
                </a:schemeClr>
              </a:solidFill>
            </a:endParaRPr>
          </a:p>
        </p:txBody>
      </p:sp>
      <p:graphicFrame>
        <p:nvGraphicFramePr>
          <p:cNvPr id="4" name="Tabulka 4">
            <a:extLst>
              <a:ext uri="{FF2B5EF4-FFF2-40B4-BE49-F238E27FC236}">
                <a16:creationId xmlns:a16="http://schemas.microsoft.com/office/drawing/2014/main" id="{8EC8C616-1413-332D-FF00-8C0AF3C9979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3126709"/>
              </p:ext>
            </p:extLst>
          </p:nvPr>
        </p:nvGraphicFramePr>
        <p:xfrm>
          <a:off x="703352" y="5949280"/>
          <a:ext cx="10782119" cy="68460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93238">
                  <a:extLst>
                    <a:ext uri="{9D8B030D-6E8A-4147-A177-3AD203B41FA5}">
                      <a16:colId xmlns:a16="http://schemas.microsoft.com/office/drawing/2014/main" val="2567351183"/>
                    </a:ext>
                  </a:extLst>
                </a:gridCol>
                <a:gridCol w="3288881">
                  <a:extLst>
                    <a:ext uri="{9D8B030D-6E8A-4147-A177-3AD203B41FA5}">
                      <a16:colId xmlns:a16="http://schemas.microsoft.com/office/drawing/2014/main" val="3693055620"/>
                    </a:ext>
                  </a:extLst>
                </a:gridCol>
              </a:tblGrid>
              <a:tr h="684607">
                <a:tc>
                  <a:txBody>
                    <a:bodyPr/>
                    <a:lstStyle/>
                    <a:p>
                      <a:r>
                        <a:rPr lang="cs-CZ" sz="1800" b="0" cap="all" baseline="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JARO 2024</a:t>
                      </a:r>
                    </a:p>
                  </a:txBody>
                  <a:tcPr marL="91416" marR="91416" marT="45708" marB="4570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b="0" cap="all" baseline="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Pokročilá ložisková geologie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b="0" cap="all" baseline="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Lenka Skřápková</a:t>
                      </a:r>
                    </a:p>
                  </a:txBody>
                  <a:tcPr marL="91416" marR="91416" marT="45708" marB="4570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3831613"/>
                  </a:ext>
                </a:extLst>
              </a:tr>
            </a:tbl>
          </a:graphicData>
        </a:graphic>
      </p:graphicFrame>
      <p:pic>
        <p:nvPicPr>
          <p:cNvPr id="5" name="Obrázek 4" descr="Obsah obrázku černá, tma&#10;&#10;Popis byl vytvořen automaticky">
            <a:extLst>
              <a:ext uri="{FF2B5EF4-FFF2-40B4-BE49-F238E27FC236}">
                <a16:creationId xmlns:a16="http://schemas.microsoft.com/office/drawing/2014/main" id="{EDF7DF2A-0FF3-83BA-BCA8-ADBA388CB75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8347" y="0"/>
            <a:ext cx="2790478" cy="1157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176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69D13A24-11E0-CBFE-72BE-32DBA3AF8F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830" y="3693603"/>
            <a:ext cx="6840760" cy="3113725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ED2200D2-64FD-08FB-1A3C-6217E65E7E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08663" y="0"/>
            <a:ext cx="3580162" cy="6858000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5FDAE497-C37D-BAAD-E40C-1F1F08BC664C}"/>
              </a:ext>
            </a:extLst>
          </p:cNvPr>
          <p:cNvSpPr txBox="1"/>
          <p:nvPr/>
        </p:nvSpPr>
        <p:spPr>
          <a:xfrm>
            <a:off x="8586537" y="6633031"/>
            <a:ext cx="1314797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800" dirty="0">
                <a:latin typeface="Calibri Light" panose="020F0302020204030204" pitchFamily="34" charset="0"/>
                <a:cs typeface="Calibri Light" panose="020F0302020204030204" pitchFamily="34" charset="0"/>
              </a:rPr>
              <a:t>https://mimaed.com/coal/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658FA52E-6DF3-CD13-64DE-9AF47F1C747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9551" b="17450"/>
          <a:stretch/>
        </p:blipFill>
        <p:spPr>
          <a:xfrm>
            <a:off x="333772" y="0"/>
            <a:ext cx="8130875" cy="3668104"/>
          </a:xfrm>
          <a:prstGeom prst="rect">
            <a:avLst/>
          </a:prstGeom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D59F3875-D6CC-06A5-BA02-F7FE1BC707FC}"/>
              </a:ext>
            </a:extLst>
          </p:cNvPr>
          <p:cNvSpPr txBox="1"/>
          <p:nvPr/>
        </p:nvSpPr>
        <p:spPr>
          <a:xfrm>
            <a:off x="325735" y="3478159"/>
            <a:ext cx="1894284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rtl="0">
              <a:defRPr lang="cs-cz"/>
            </a:defPPr>
            <a:lvl1pPr>
              <a:defRPr sz="80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cs-CZ" dirty="0"/>
              <a:t>https://brainly.com/question/28504882</a:t>
            </a:r>
          </a:p>
        </p:txBody>
      </p:sp>
    </p:spTree>
    <p:extLst>
      <p:ext uri="{BB962C8B-B14F-4D97-AF65-F5344CB8AC3E}">
        <p14:creationId xmlns:p14="http://schemas.microsoft.com/office/powerpoint/2010/main" val="3378630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FB7E34-988C-6B05-86B5-38DC3CCB38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Nadpis 1">
            <a:extLst>
              <a:ext uri="{FF2B5EF4-FFF2-40B4-BE49-F238E27FC236}">
                <a16:creationId xmlns:a16="http://schemas.microsoft.com/office/drawing/2014/main" id="{EA7F01A2-E422-AD4A-A9AA-333BB9806A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3246" y="0"/>
            <a:ext cx="9601200" cy="1143000"/>
          </a:xfrm>
        </p:spPr>
        <p:txBody>
          <a:bodyPr>
            <a:normAutofit/>
          </a:bodyPr>
          <a:lstStyle/>
          <a:p>
            <a:r>
              <a:rPr lang="cs-CZ" cap="all" dirty="0">
                <a:latin typeface="Calibri Light" panose="020F0302020204030204" pitchFamily="34" charset="0"/>
                <a:cs typeface="Calibri Light" panose="020F0302020204030204" pitchFamily="34" charset="0"/>
              </a:rPr>
              <a:t>UHLÍ - makro petrografické SLOŽKY</a:t>
            </a:r>
          </a:p>
        </p:txBody>
      </p:sp>
      <p:sp>
        <p:nvSpPr>
          <p:cNvPr id="18" name="Obdélník: se zakulacenými rohy 17">
            <a:extLst>
              <a:ext uri="{FF2B5EF4-FFF2-40B4-BE49-F238E27FC236}">
                <a16:creationId xmlns:a16="http://schemas.microsoft.com/office/drawing/2014/main" id="{06459D0F-85E1-8C76-74F8-36E0DF2594D8}"/>
              </a:ext>
            </a:extLst>
          </p:cNvPr>
          <p:cNvSpPr/>
          <p:nvPr/>
        </p:nvSpPr>
        <p:spPr>
          <a:xfrm>
            <a:off x="1053852" y="1747440"/>
            <a:ext cx="360040" cy="396044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wordArtVert" rtlCol="0" anchor="ctr"/>
          <a:lstStyle/>
          <a:p>
            <a:pPr algn="ctr"/>
            <a:r>
              <a:rPr lang="cs-CZ" sz="20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HNĚDÉ UHLÍ</a:t>
            </a:r>
          </a:p>
        </p:txBody>
      </p:sp>
      <p:sp>
        <p:nvSpPr>
          <p:cNvPr id="20" name="Obdélník: se zakulacenými rohy 19">
            <a:extLst>
              <a:ext uri="{FF2B5EF4-FFF2-40B4-BE49-F238E27FC236}">
                <a16:creationId xmlns:a16="http://schemas.microsoft.com/office/drawing/2014/main" id="{DD9E31A4-9F12-41D3-5054-798BEE47C643}"/>
              </a:ext>
            </a:extLst>
          </p:cNvPr>
          <p:cNvSpPr/>
          <p:nvPr/>
        </p:nvSpPr>
        <p:spPr>
          <a:xfrm>
            <a:off x="1773932" y="2060848"/>
            <a:ext cx="2484000" cy="3600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FUZIT (vláknitá složka)</a:t>
            </a:r>
          </a:p>
        </p:txBody>
      </p:sp>
      <p:cxnSp>
        <p:nvCxnSpPr>
          <p:cNvPr id="24" name="Přímá spojnice 23">
            <a:extLst>
              <a:ext uri="{FF2B5EF4-FFF2-40B4-BE49-F238E27FC236}">
                <a16:creationId xmlns:a16="http://schemas.microsoft.com/office/drawing/2014/main" id="{BAACD339-5BBC-2168-019C-93A4870873AB}"/>
              </a:ext>
            </a:extLst>
          </p:cNvPr>
          <p:cNvCxnSpPr>
            <a:cxnSpLocks/>
            <a:stCxn id="26" idx="1"/>
            <a:endCxn id="8" idx="3"/>
          </p:cNvCxnSpPr>
          <p:nvPr/>
        </p:nvCxnSpPr>
        <p:spPr>
          <a:xfrm flipH="1">
            <a:off x="4257932" y="3258059"/>
            <a:ext cx="273606" cy="4742"/>
          </a:xfrm>
          <a:prstGeom prst="line">
            <a:avLst/>
          </a:prstGeom>
          <a:ln w="1905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Obdélník: se zakulacenými rohy 24">
            <a:extLst>
              <a:ext uri="{FF2B5EF4-FFF2-40B4-BE49-F238E27FC236}">
                <a16:creationId xmlns:a16="http://schemas.microsoft.com/office/drawing/2014/main" id="{A39C4A15-D07E-55EB-D133-22EE33B79565}"/>
              </a:ext>
            </a:extLst>
          </p:cNvPr>
          <p:cNvSpPr/>
          <p:nvPr/>
        </p:nvSpPr>
        <p:spPr>
          <a:xfrm>
            <a:off x="4531538" y="1775531"/>
            <a:ext cx="4536000" cy="913647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b="0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vzhledem připomíná zuhelnatělé až spálené měkké dřevnaté kusy a úlomky →</a:t>
            </a:r>
          </a:p>
          <a:p>
            <a:pPr algn="ctr"/>
            <a:r>
              <a:rPr lang="cs-CZ" sz="2000" b="0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zřejmě se jedná o mineralizovaná pletiva</a:t>
            </a:r>
          </a:p>
        </p:txBody>
      </p:sp>
      <p:sp>
        <p:nvSpPr>
          <p:cNvPr id="26" name="Obdélník: se zakulacenými rohy 25">
            <a:extLst>
              <a:ext uri="{FF2B5EF4-FFF2-40B4-BE49-F238E27FC236}">
                <a16:creationId xmlns:a16="http://schemas.microsoft.com/office/drawing/2014/main" id="{FA3B3CA0-A89C-F963-238C-EADF5A849E8B}"/>
              </a:ext>
            </a:extLst>
          </p:cNvPr>
          <p:cNvSpPr/>
          <p:nvPr/>
        </p:nvSpPr>
        <p:spPr>
          <a:xfrm>
            <a:off x="4531538" y="2973154"/>
            <a:ext cx="4536000" cy="56980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tvoří pásky a čočky z původních kmenů, větví a kusů dřeva</a:t>
            </a:r>
          </a:p>
        </p:txBody>
      </p:sp>
      <p:sp>
        <p:nvSpPr>
          <p:cNvPr id="27" name="Obdélník: se zakulacenými rohy 26">
            <a:extLst>
              <a:ext uri="{FF2B5EF4-FFF2-40B4-BE49-F238E27FC236}">
                <a16:creationId xmlns:a16="http://schemas.microsoft.com/office/drawing/2014/main" id="{F3398BEF-580C-DCA1-E2F6-438C85AFCF72}"/>
              </a:ext>
            </a:extLst>
          </p:cNvPr>
          <p:cNvSpPr/>
          <p:nvPr/>
        </p:nvSpPr>
        <p:spPr>
          <a:xfrm>
            <a:off x="4531538" y="3829534"/>
            <a:ext cx="4536000" cy="9144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makroskopická homogenní </a:t>
            </a:r>
            <a:r>
              <a:rPr lang="cs-CZ" sz="2000" dirty="0" err="1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gelovitá</a:t>
            </a:r>
            <a:r>
              <a:rPr lang="cs-CZ" sz="2000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matná látka složená z jemných úlomků xylitické složky + úlomky rostlinných pletiv</a:t>
            </a:r>
          </a:p>
        </p:txBody>
      </p:sp>
      <p:sp>
        <p:nvSpPr>
          <p:cNvPr id="28" name="Obdélník: se zakulacenými rohy 27">
            <a:extLst>
              <a:ext uri="{FF2B5EF4-FFF2-40B4-BE49-F238E27FC236}">
                <a16:creationId xmlns:a16="http://schemas.microsoft.com/office/drawing/2014/main" id="{59CDB672-1437-EB3D-3215-1926CD693B3D}"/>
              </a:ext>
            </a:extLst>
          </p:cNvPr>
          <p:cNvSpPr/>
          <p:nvPr/>
        </p:nvSpPr>
        <p:spPr>
          <a:xfrm>
            <a:off x="4532207" y="5030505"/>
            <a:ext cx="4536000" cy="5688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může vytvářet samostatné tenčí polohy nebo prostupuje rostlinná pletiva</a:t>
            </a:r>
          </a:p>
        </p:txBody>
      </p:sp>
      <p:cxnSp>
        <p:nvCxnSpPr>
          <p:cNvPr id="29" name="Přímá spojnice 28">
            <a:extLst>
              <a:ext uri="{FF2B5EF4-FFF2-40B4-BE49-F238E27FC236}">
                <a16:creationId xmlns:a16="http://schemas.microsoft.com/office/drawing/2014/main" id="{64E84825-7702-B5E4-32F5-A979C82EAA2F}"/>
              </a:ext>
            </a:extLst>
          </p:cNvPr>
          <p:cNvCxnSpPr>
            <a:cxnSpLocks/>
            <a:stCxn id="20" idx="3"/>
            <a:endCxn id="25" idx="1"/>
          </p:cNvCxnSpPr>
          <p:nvPr/>
        </p:nvCxnSpPr>
        <p:spPr>
          <a:xfrm flipV="1">
            <a:off x="4257932" y="2232355"/>
            <a:ext cx="273606" cy="8493"/>
          </a:xfrm>
          <a:prstGeom prst="line">
            <a:avLst/>
          </a:prstGeom>
          <a:ln w="1905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Přímá spojnice 29">
            <a:extLst>
              <a:ext uri="{FF2B5EF4-FFF2-40B4-BE49-F238E27FC236}">
                <a16:creationId xmlns:a16="http://schemas.microsoft.com/office/drawing/2014/main" id="{D398C1E7-8CEB-AE6C-69C3-FF0E344CDE1B}"/>
              </a:ext>
            </a:extLst>
          </p:cNvPr>
          <p:cNvCxnSpPr>
            <a:cxnSpLocks/>
            <a:stCxn id="27" idx="1"/>
            <a:endCxn id="9" idx="3"/>
          </p:cNvCxnSpPr>
          <p:nvPr/>
        </p:nvCxnSpPr>
        <p:spPr>
          <a:xfrm flipH="1">
            <a:off x="4257932" y="4286734"/>
            <a:ext cx="273606" cy="0"/>
          </a:xfrm>
          <a:prstGeom prst="line">
            <a:avLst/>
          </a:prstGeom>
          <a:ln w="1905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bdélník: se zakulacenými rohy 7">
            <a:extLst>
              <a:ext uri="{FF2B5EF4-FFF2-40B4-BE49-F238E27FC236}">
                <a16:creationId xmlns:a16="http://schemas.microsoft.com/office/drawing/2014/main" id="{3A3949D1-E1B8-A375-BDDC-B9A589079D10}"/>
              </a:ext>
            </a:extLst>
          </p:cNvPr>
          <p:cNvSpPr/>
          <p:nvPr/>
        </p:nvSpPr>
        <p:spPr>
          <a:xfrm>
            <a:off x="1773932" y="3082801"/>
            <a:ext cx="2484000" cy="3600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XYLIT (dřevitá složka)</a:t>
            </a:r>
          </a:p>
        </p:txBody>
      </p:sp>
      <p:sp>
        <p:nvSpPr>
          <p:cNvPr id="9" name="Obdélník: se zakulacenými rohy 8">
            <a:extLst>
              <a:ext uri="{FF2B5EF4-FFF2-40B4-BE49-F238E27FC236}">
                <a16:creationId xmlns:a16="http://schemas.microsoft.com/office/drawing/2014/main" id="{12FA4DD6-A08C-8EE0-00A6-F537E2F7392C}"/>
              </a:ext>
            </a:extLst>
          </p:cNvPr>
          <p:cNvSpPr/>
          <p:nvPr/>
        </p:nvSpPr>
        <p:spPr>
          <a:xfrm>
            <a:off x="1773932" y="4106734"/>
            <a:ext cx="2484000" cy="3600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DETRIT</a:t>
            </a:r>
          </a:p>
        </p:txBody>
      </p:sp>
      <p:sp>
        <p:nvSpPr>
          <p:cNvPr id="10" name="Obdélník: se zakulacenými rohy 9">
            <a:extLst>
              <a:ext uri="{FF2B5EF4-FFF2-40B4-BE49-F238E27FC236}">
                <a16:creationId xmlns:a16="http://schemas.microsoft.com/office/drawing/2014/main" id="{B03D2AE2-D575-9DE8-CE6D-5F1DD332935E}"/>
              </a:ext>
            </a:extLst>
          </p:cNvPr>
          <p:cNvSpPr/>
          <p:nvPr/>
        </p:nvSpPr>
        <p:spPr>
          <a:xfrm>
            <a:off x="1773932" y="5134214"/>
            <a:ext cx="2484000" cy="3600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GEL-XYLIT</a:t>
            </a:r>
          </a:p>
        </p:txBody>
      </p:sp>
      <p:cxnSp>
        <p:nvCxnSpPr>
          <p:cNvPr id="16" name="Přímá spojnice 15">
            <a:extLst>
              <a:ext uri="{FF2B5EF4-FFF2-40B4-BE49-F238E27FC236}">
                <a16:creationId xmlns:a16="http://schemas.microsoft.com/office/drawing/2014/main" id="{87DC06B0-DE78-C18F-2812-997E0752D74B}"/>
              </a:ext>
            </a:extLst>
          </p:cNvPr>
          <p:cNvCxnSpPr>
            <a:cxnSpLocks/>
            <a:stCxn id="28" idx="1"/>
            <a:endCxn id="10" idx="3"/>
          </p:cNvCxnSpPr>
          <p:nvPr/>
        </p:nvCxnSpPr>
        <p:spPr>
          <a:xfrm flipH="1" flipV="1">
            <a:off x="4257932" y="5314214"/>
            <a:ext cx="274275" cy="691"/>
          </a:xfrm>
          <a:prstGeom prst="line">
            <a:avLst/>
          </a:prstGeom>
          <a:ln w="1905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Obdélník: se zakulacenými rohy 42">
            <a:extLst>
              <a:ext uri="{FF2B5EF4-FFF2-40B4-BE49-F238E27FC236}">
                <a16:creationId xmlns:a16="http://schemas.microsoft.com/office/drawing/2014/main" id="{95588B3E-CFEB-76A1-8CEE-EEF9CF70042B}"/>
              </a:ext>
            </a:extLst>
          </p:cNvPr>
          <p:cNvSpPr/>
          <p:nvPr/>
        </p:nvSpPr>
        <p:spPr>
          <a:xfrm>
            <a:off x="9522352" y="4002334"/>
            <a:ext cx="1961377" cy="5688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slouží jako pojivo xylitické složky</a:t>
            </a:r>
          </a:p>
        </p:txBody>
      </p:sp>
      <p:cxnSp>
        <p:nvCxnSpPr>
          <p:cNvPr id="44" name="Přímá spojnice 43">
            <a:extLst>
              <a:ext uri="{FF2B5EF4-FFF2-40B4-BE49-F238E27FC236}">
                <a16:creationId xmlns:a16="http://schemas.microsoft.com/office/drawing/2014/main" id="{D862C0C4-DA0C-279F-E318-EAA6A5D32D2E}"/>
              </a:ext>
            </a:extLst>
          </p:cNvPr>
          <p:cNvCxnSpPr>
            <a:cxnSpLocks/>
            <a:stCxn id="43" idx="1"/>
            <a:endCxn id="27" idx="3"/>
          </p:cNvCxnSpPr>
          <p:nvPr/>
        </p:nvCxnSpPr>
        <p:spPr>
          <a:xfrm flipH="1">
            <a:off x="9067538" y="4286734"/>
            <a:ext cx="454814" cy="0"/>
          </a:xfrm>
          <a:prstGeom prst="line">
            <a:avLst/>
          </a:prstGeom>
          <a:ln w="1905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Obdélník: se zakulacenými rohy 46">
            <a:extLst>
              <a:ext uri="{FF2B5EF4-FFF2-40B4-BE49-F238E27FC236}">
                <a16:creationId xmlns:a16="http://schemas.microsoft.com/office/drawing/2014/main" id="{711E536D-7315-D5EF-1810-DC8FDAEBA10C}"/>
              </a:ext>
            </a:extLst>
          </p:cNvPr>
          <p:cNvSpPr/>
          <p:nvPr/>
        </p:nvSpPr>
        <p:spPr>
          <a:xfrm>
            <a:off x="9262545" y="1775531"/>
            <a:ext cx="2736000" cy="913647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b="0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tenké vrstvičky či čočky měkkého, černého špinícího vláknitého uhlí</a:t>
            </a:r>
          </a:p>
        </p:txBody>
      </p:sp>
      <p:cxnSp>
        <p:nvCxnSpPr>
          <p:cNvPr id="48" name="Přímá spojnice 47">
            <a:extLst>
              <a:ext uri="{FF2B5EF4-FFF2-40B4-BE49-F238E27FC236}">
                <a16:creationId xmlns:a16="http://schemas.microsoft.com/office/drawing/2014/main" id="{A529F822-1F74-D643-E185-B02A31B5533F}"/>
              </a:ext>
            </a:extLst>
          </p:cNvPr>
          <p:cNvCxnSpPr>
            <a:cxnSpLocks/>
            <a:stCxn id="25" idx="3"/>
            <a:endCxn id="47" idx="1"/>
          </p:cNvCxnSpPr>
          <p:nvPr/>
        </p:nvCxnSpPr>
        <p:spPr>
          <a:xfrm>
            <a:off x="9067538" y="2232355"/>
            <a:ext cx="195007" cy="0"/>
          </a:xfrm>
          <a:prstGeom prst="line">
            <a:avLst/>
          </a:prstGeom>
          <a:ln w="1905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Obdélník: se zakulacenými rohy 51">
            <a:extLst>
              <a:ext uri="{FF2B5EF4-FFF2-40B4-BE49-F238E27FC236}">
                <a16:creationId xmlns:a16="http://schemas.microsoft.com/office/drawing/2014/main" id="{97AC218E-6758-3D4F-E59E-CEDC66BCB906}"/>
              </a:ext>
            </a:extLst>
          </p:cNvPr>
          <p:cNvSpPr/>
          <p:nvPr/>
        </p:nvSpPr>
        <p:spPr>
          <a:xfrm>
            <a:off x="9263628" y="2804288"/>
            <a:ext cx="2736000" cy="913647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b="0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je-li dřevo proniknuté minerální substancí → mineralizovaný xylit </a:t>
            </a:r>
          </a:p>
        </p:txBody>
      </p:sp>
      <p:cxnSp>
        <p:nvCxnSpPr>
          <p:cNvPr id="53" name="Přímá spojnice 52">
            <a:extLst>
              <a:ext uri="{FF2B5EF4-FFF2-40B4-BE49-F238E27FC236}">
                <a16:creationId xmlns:a16="http://schemas.microsoft.com/office/drawing/2014/main" id="{A8F7AD22-334E-EA4F-F56A-C03E588A04A2}"/>
              </a:ext>
            </a:extLst>
          </p:cNvPr>
          <p:cNvCxnSpPr>
            <a:cxnSpLocks/>
            <a:stCxn id="26" idx="3"/>
            <a:endCxn id="52" idx="1"/>
          </p:cNvCxnSpPr>
          <p:nvPr/>
        </p:nvCxnSpPr>
        <p:spPr>
          <a:xfrm>
            <a:off x="9067538" y="3258059"/>
            <a:ext cx="196090" cy="3053"/>
          </a:xfrm>
          <a:prstGeom prst="line">
            <a:avLst/>
          </a:prstGeom>
          <a:ln w="1905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Obdélník: se zakulacenými rohy 54">
            <a:extLst>
              <a:ext uri="{FF2B5EF4-FFF2-40B4-BE49-F238E27FC236}">
                <a16:creationId xmlns:a16="http://schemas.microsoft.com/office/drawing/2014/main" id="{479696D4-74BF-9ACB-DCE4-4E89F82F34BB}"/>
              </a:ext>
            </a:extLst>
          </p:cNvPr>
          <p:cNvSpPr/>
          <p:nvPr/>
        </p:nvSpPr>
        <p:spPr>
          <a:xfrm>
            <a:off x="9278248" y="4855533"/>
            <a:ext cx="2736000" cy="913647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b="0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je-li dřevo proniknuté gelem, sytě černé, lesklé a lehce rozpadavé</a:t>
            </a:r>
          </a:p>
        </p:txBody>
      </p:sp>
      <p:cxnSp>
        <p:nvCxnSpPr>
          <p:cNvPr id="56" name="Přímá spojnice 55">
            <a:extLst>
              <a:ext uri="{FF2B5EF4-FFF2-40B4-BE49-F238E27FC236}">
                <a16:creationId xmlns:a16="http://schemas.microsoft.com/office/drawing/2014/main" id="{AF7B8ACE-0505-1054-C678-B792C5DAB719}"/>
              </a:ext>
            </a:extLst>
          </p:cNvPr>
          <p:cNvCxnSpPr>
            <a:cxnSpLocks/>
            <a:stCxn id="28" idx="3"/>
            <a:endCxn id="55" idx="1"/>
          </p:cNvCxnSpPr>
          <p:nvPr/>
        </p:nvCxnSpPr>
        <p:spPr>
          <a:xfrm flipV="1">
            <a:off x="9068207" y="5312357"/>
            <a:ext cx="210041" cy="2548"/>
          </a:xfrm>
          <a:prstGeom prst="line">
            <a:avLst/>
          </a:prstGeom>
          <a:ln w="1905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517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FB7E34-988C-6B05-86B5-38DC3CCB38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Nadpis 1">
            <a:extLst>
              <a:ext uri="{FF2B5EF4-FFF2-40B4-BE49-F238E27FC236}">
                <a16:creationId xmlns:a16="http://schemas.microsoft.com/office/drawing/2014/main" id="{EA7F01A2-E422-AD4A-A9AA-333BB9806A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3246" y="0"/>
            <a:ext cx="9601200" cy="1143000"/>
          </a:xfrm>
        </p:spPr>
        <p:txBody>
          <a:bodyPr>
            <a:normAutofit/>
          </a:bodyPr>
          <a:lstStyle/>
          <a:p>
            <a:r>
              <a:rPr lang="cs-CZ" cap="all" dirty="0">
                <a:latin typeface="Calibri Light" panose="020F0302020204030204" pitchFamily="34" charset="0"/>
                <a:cs typeface="Calibri Light" panose="020F0302020204030204" pitchFamily="34" charset="0"/>
              </a:rPr>
              <a:t>UHLÍ – makro petrografické SLOŽKY</a:t>
            </a:r>
          </a:p>
        </p:txBody>
      </p:sp>
      <p:sp>
        <p:nvSpPr>
          <p:cNvPr id="18" name="Obdélník: se zakulacenými rohy 17">
            <a:extLst>
              <a:ext uri="{FF2B5EF4-FFF2-40B4-BE49-F238E27FC236}">
                <a16:creationId xmlns:a16="http://schemas.microsoft.com/office/drawing/2014/main" id="{06459D0F-85E1-8C76-74F8-36E0DF2594D8}"/>
              </a:ext>
            </a:extLst>
          </p:cNvPr>
          <p:cNvSpPr/>
          <p:nvPr/>
        </p:nvSpPr>
        <p:spPr>
          <a:xfrm>
            <a:off x="909836" y="1747440"/>
            <a:ext cx="360040" cy="396044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wordArtVert" rtlCol="0" anchor="ctr"/>
          <a:lstStyle/>
          <a:p>
            <a:pPr algn="ctr"/>
            <a:r>
              <a:rPr lang="cs-CZ" sz="20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ČERNÉ UHLÍ</a:t>
            </a:r>
          </a:p>
        </p:txBody>
      </p:sp>
      <p:sp>
        <p:nvSpPr>
          <p:cNvPr id="20" name="Obdélník: se zakulacenými rohy 19">
            <a:extLst>
              <a:ext uri="{FF2B5EF4-FFF2-40B4-BE49-F238E27FC236}">
                <a16:creationId xmlns:a16="http://schemas.microsoft.com/office/drawing/2014/main" id="{DD9E31A4-9F12-41D3-5054-798BEE47C643}"/>
              </a:ext>
            </a:extLst>
          </p:cNvPr>
          <p:cNvSpPr/>
          <p:nvPr/>
        </p:nvSpPr>
        <p:spPr>
          <a:xfrm>
            <a:off x="2228679" y="2060848"/>
            <a:ext cx="2844000" cy="3600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FUZIT (vláknitá složka)</a:t>
            </a:r>
          </a:p>
        </p:txBody>
      </p:sp>
      <p:cxnSp>
        <p:nvCxnSpPr>
          <p:cNvPr id="24" name="Přímá spojnice 23">
            <a:extLst>
              <a:ext uri="{FF2B5EF4-FFF2-40B4-BE49-F238E27FC236}">
                <a16:creationId xmlns:a16="http://schemas.microsoft.com/office/drawing/2014/main" id="{BAACD339-5BBC-2168-019C-93A4870873AB}"/>
              </a:ext>
            </a:extLst>
          </p:cNvPr>
          <p:cNvCxnSpPr>
            <a:cxnSpLocks/>
            <a:stCxn id="26" idx="1"/>
            <a:endCxn id="8" idx="3"/>
          </p:cNvCxnSpPr>
          <p:nvPr/>
        </p:nvCxnSpPr>
        <p:spPr>
          <a:xfrm flipH="1">
            <a:off x="5072679" y="3258059"/>
            <a:ext cx="647881" cy="4742"/>
          </a:xfrm>
          <a:prstGeom prst="line">
            <a:avLst/>
          </a:prstGeom>
          <a:ln w="1905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Obdélník: se zakulacenými rohy 24">
            <a:extLst>
              <a:ext uri="{FF2B5EF4-FFF2-40B4-BE49-F238E27FC236}">
                <a16:creationId xmlns:a16="http://schemas.microsoft.com/office/drawing/2014/main" id="{A39C4A15-D07E-55EB-D133-22EE33B79565}"/>
              </a:ext>
            </a:extLst>
          </p:cNvPr>
          <p:cNvSpPr/>
          <p:nvPr/>
        </p:nvSpPr>
        <p:spPr>
          <a:xfrm>
            <a:off x="5374332" y="1956448"/>
            <a:ext cx="3384376" cy="5688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b="0" dirty="0" err="1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polomatná</a:t>
            </a:r>
            <a:r>
              <a:rPr lang="cs-CZ" sz="2000" b="0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složka černé barvy s charakterem dřevěného uhlí</a:t>
            </a:r>
          </a:p>
        </p:txBody>
      </p:sp>
      <p:sp>
        <p:nvSpPr>
          <p:cNvPr id="26" name="Obdélník: se zakulacenými rohy 25">
            <a:extLst>
              <a:ext uri="{FF2B5EF4-FFF2-40B4-BE49-F238E27FC236}">
                <a16:creationId xmlns:a16="http://schemas.microsoft.com/office/drawing/2014/main" id="{FA3B3CA0-A89C-F963-238C-EADF5A849E8B}"/>
              </a:ext>
            </a:extLst>
          </p:cNvPr>
          <p:cNvSpPr/>
          <p:nvPr/>
        </p:nvSpPr>
        <p:spPr>
          <a:xfrm>
            <a:off x="5720560" y="2973154"/>
            <a:ext cx="3758228" cy="56980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dirty="0" err="1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zgelované</a:t>
            </a:r>
            <a:r>
              <a:rPr lang="cs-CZ" sz="2000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kusy dřev nebo vrstvičky gelové látky se </a:t>
            </a:r>
            <a:r>
              <a:rPr lang="cs-CZ" sz="2000" dirty="0" err="1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spóry</a:t>
            </a:r>
            <a:endParaRPr lang="cs-CZ" sz="2000" dirty="0">
              <a:solidFill>
                <a:sysClr val="windowText" lastClr="00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7" name="Obdélník: se zakulacenými rohy 26">
            <a:extLst>
              <a:ext uri="{FF2B5EF4-FFF2-40B4-BE49-F238E27FC236}">
                <a16:creationId xmlns:a16="http://schemas.microsoft.com/office/drawing/2014/main" id="{F3398BEF-580C-DCA1-E2F6-438C85AFCF72}"/>
              </a:ext>
            </a:extLst>
          </p:cNvPr>
          <p:cNvSpPr/>
          <p:nvPr/>
        </p:nvSpPr>
        <p:spPr>
          <a:xfrm>
            <a:off x="5720560" y="3933056"/>
            <a:ext cx="2678108" cy="176977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odpovídají </a:t>
            </a:r>
            <a:r>
              <a:rPr lang="cs-CZ" sz="2000" dirty="0" err="1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gelovité</a:t>
            </a:r>
            <a:r>
              <a:rPr lang="cs-CZ" sz="2000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základní hmotě s různým množstvím rostlinných mikroskopických částic</a:t>
            </a:r>
          </a:p>
        </p:txBody>
      </p:sp>
      <p:sp>
        <p:nvSpPr>
          <p:cNvPr id="28" name="Obdélník: se zakulacenými rohy 27">
            <a:extLst>
              <a:ext uri="{FF2B5EF4-FFF2-40B4-BE49-F238E27FC236}">
                <a16:creationId xmlns:a16="http://schemas.microsoft.com/office/drawing/2014/main" id="{59CDB672-1437-EB3D-3215-1926CD693B3D}"/>
              </a:ext>
            </a:extLst>
          </p:cNvPr>
          <p:cNvSpPr/>
          <p:nvPr/>
        </p:nvSpPr>
        <p:spPr>
          <a:xfrm>
            <a:off x="8664002" y="3933056"/>
            <a:ext cx="3191050" cy="176977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 růstem podílu rostlinných </a:t>
            </a:r>
            <a:r>
              <a:rPr lang="cs-CZ" sz="2000" dirty="0" err="1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mikrokomponent</a:t>
            </a:r>
            <a:r>
              <a:rPr lang="cs-CZ" sz="2000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zaniká lesk a pololesklá složka se může změnit v matnou</a:t>
            </a:r>
          </a:p>
        </p:txBody>
      </p:sp>
      <p:cxnSp>
        <p:nvCxnSpPr>
          <p:cNvPr id="29" name="Přímá spojnice 28">
            <a:extLst>
              <a:ext uri="{FF2B5EF4-FFF2-40B4-BE49-F238E27FC236}">
                <a16:creationId xmlns:a16="http://schemas.microsoft.com/office/drawing/2014/main" id="{64E84825-7702-B5E4-32F5-A979C82EAA2F}"/>
              </a:ext>
            </a:extLst>
          </p:cNvPr>
          <p:cNvCxnSpPr>
            <a:cxnSpLocks/>
            <a:stCxn id="20" idx="3"/>
            <a:endCxn id="25" idx="1"/>
          </p:cNvCxnSpPr>
          <p:nvPr/>
        </p:nvCxnSpPr>
        <p:spPr>
          <a:xfrm>
            <a:off x="5072679" y="2240848"/>
            <a:ext cx="301653" cy="0"/>
          </a:xfrm>
          <a:prstGeom prst="line">
            <a:avLst/>
          </a:prstGeom>
          <a:ln w="1905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Přímá spojnice 29">
            <a:extLst>
              <a:ext uri="{FF2B5EF4-FFF2-40B4-BE49-F238E27FC236}">
                <a16:creationId xmlns:a16="http://schemas.microsoft.com/office/drawing/2014/main" id="{D398C1E7-8CEB-AE6C-69C3-FF0E344CDE1B}"/>
              </a:ext>
            </a:extLst>
          </p:cNvPr>
          <p:cNvCxnSpPr>
            <a:cxnSpLocks/>
            <a:stCxn id="27" idx="1"/>
            <a:endCxn id="9" idx="3"/>
          </p:cNvCxnSpPr>
          <p:nvPr/>
        </p:nvCxnSpPr>
        <p:spPr>
          <a:xfrm flipH="1" flipV="1">
            <a:off x="5140298" y="4403855"/>
            <a:ext cx="580262" cy="414087"/>
          </a:xfrm>
          <a:prstGeom prst="line">
            <a:avLst/>
          </a:prstGeom>
          <a:ln w="1905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bdélník: se zakulacenými rohy 7">
            <a:extLst>
              <a:ext uri="{FF2B5EF4-FFF2-40B4-BE49-F238E27FC236}">
                <a16:creationId xmlns:a16="http://schemas.microsoft.com/office/drawing/2014/main" id="{3A3949D1-E1B8-A375-BDDC-B9A589079D10}"/>
              </a:ext>
            </a:extLst>
          </p:cNvPr>
          <p:cNvSpPr/>
          <p:nvPr/>
        </p:nvSpPr>
        <p:spPr>
          <a:xfrm>
            <a:off x="2228679" y="3082801"/>
            <a:ext cx="2844000" cy="3600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VITRIT (lesklá složka)</a:t>
            </a:r>
          </a:p>
        </p:txBody>
      </p:sp>
      <p:sp>
        <p:nvSpPr>
          <p:cNvPr id="9" name="Obdélník: se zakulacenými rohy 8">
            <a:extLst>
              <a:ext uri="{FF2B5EF4-FFF2-40B4-BE49-F238E27FC236}">
                <a16:creationId xmlns:a16="http://schemas.microsoft.com/office/drawing/2014/main" id="{12FA4DD6-A08C-8EE0-00A6-F537E2F7392C}"/>
              </a:ext>
            </a:extLst>
          </p:cNvPr>
          <p:cNvSpPr/>
          <p:nvPr/>
        </p:nvSpPr>
        <p:spPr>
          <a:xfrm>
            <a:off x="2057575" y="4100012"/>
            <a:ext cx="3082723" cy="607685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KLARIT (pololesklá složka - saténová struktura, křehká)</a:t>
            </a:r>
          </a:p>
        </p:txBody>
      </p:sp>
      <p:sp>
        <p:nvSpPr>
          <p:cNvPr id="10" name="Obdélník: se zakulacenými rohy 9">
            <a:extLst>
              <a:ext uri="{FF2B5EF4-FFF2-40B4-BE49-F238E27FC236}">
                <a16:creationId xmlns:a16="http://schemas.microsoft.com/office/drawing/2014/main" id="{B03D2AE2-D575-9DE8-CE6D-5F1DD332935E}"/>
              </a:ext>
            </a:extLst>
          </p:cNvPr>
          <p:cNvSpPr/>
          <p:nvPr/>
        </p:nvSpPr>
        <p:spPr>
          <a:xfrm>
            <a:off x="2057574" y="4923935"/>
            <a:ext cx="3082723" cy="570279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DURIT (matná složka - zrnitá, drsná)</a:t>
            </a:r>
          </a:p>
        </p:txBody>
      </p:sp>
      <p:cxnSp>
        <p:nvCxnSpPr>
          <p:cNvPr id="16" name="Přímá spojnice 15">
            <a:extLst>
              <a:ext uri="{FF2B5EF4-FFF2-40B4-BE49-F238E27FC236}">
                <a16:creationId xmlns:a16="http://schemas.microsoft.com/office/drawing/2014/main" id="{87DC06B0-DE78-C18F-2812-997E0752D74B}"/>
              </a:ext>
            </a:extLst>
          </p:cNvPr>
          <p:cNvCxnSpPr>
            <a:cxnSpLocks/>
            <a:stCxn id="28" idx="1"/>
            <a:endCxn id="27" idx="3"/>
          </p:cNvCxnSpPr>
          <p:nvPr/>
        </p:nvCxnSpPr>
        <p:spPr>
          <a:xfrm flipH="1">
            <a:off x="8398668" y="4817942"/>
            <a:ext cx="265334" cy="0"/>
          </a:xfrm>
          <a:prstGeom prst="line">
            <a:avLst/>
          </a:prstGeom>
          <a:ln w="1905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bdélník: se zakulacenými rohy 10">
            <a:extLst>
              <a:ext uri="{FF2B5EF4-FFF2-40B4-BE49-F238E27FC236}">
                <a16:creationId xmlns:a16="http://schemas.microsoft.com/office/drawing/2014/main" id="{93A29F00-3229-593E-E0A9-FD3AA1A0399C}"/>
              </a:ext>
            </a:extLst>
          </p:cNvPr>
          <p:cNvSpPr/>
          <p:nvPr/>
        </p:nvSpPr>
        <p:spPr>
          <a:xfrm>
            <a:off x="1497249" y="2930401"/>
            <a:ext cx="360040" cy="2777479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cs-CZ" sz="20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TVOŘÍ PÁSKOVÁNÍ V UHLÍ</a:t>
            </a:r>
          </a:p>
        </p:txBody>
      </p:sp>
      <p:cxnSp>
        <p:nvCxnSpPr>
          <p:cNvPr id="22" name="Přímá spojnice 21">
            <a:extLst>
              <a:ext uri="{FF2B5EF4-FFF2-40B4-BE49-F238E27FC236}">
                <a16:creationId xmlns:a16="http://schemas.microsoft.com/office/drawing/2014/main" id="{4E26B05D-0CD2-8CFF-8EBF-9BCC298AAE47}"/>
              </a:ext>
            </a:extLst>
          </p:cNvPr>
          <p:cNvCxnSpPr>
            <a:cxnSpLocks/>
            <a:stCxn id="27" idx="1"/>
            <a:endCxn id="10" idx="3"/>
          </p:cNvCxnSpPr>
          <p:nvPr/>
        </p:nvCxnSpPr>
        <p:spPr>
          <a:xfrm flipH="1">
            <a:off x="5140297" y="4817942"/>
            <a:ext cx="580263" cy="391133"/>
          </a:xfrm>
          <a:prstGeom prst="line">
            <a:avLst/>
          </a:prstGeom>
          <a:ln w="1905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Obdélník: se zakulacenými rohy 3">
            <a:extLst>
              <a:ext uri="{FF2B5EF4-FFF2-40B4-BE49-F238E27FC236}">
                <a16:creationId xmlns:a16="http://schemas.microsoft.com/office/drawing/2014/main" id="{E6196C92-A5ED-D028-A203-327D8FD92807}"/>
              </a:ext>
            </a:extLst>
          </p:cNvPr>
          <p:cNvSpPr/>
          <p:nvPr/>
        </p:nvSpPr>
        <p:spPr>
          <a:xfrm>
            <a:off x="9060361" y="1956448"/>
            <a:ext cx="1858587" cy="5688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b="0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hedvábný lesk, měkká </a:t>
            </a:r>
          </a:p>
        </p:txBody>
      </p:sp>
      <p:cxnSp>
        <p:nvCxnSpPr>
          <p:cNvPr id="5" name="Přímá spojnice 4">
            <a:extLst>
              <a:ext uri="{FF2B5EF4-FFF2-40B4-BE49-F238E27FC236}">
                <a16:creationId xmlns:a16="http://schemas.microsoft.com/office/drawing/2014/main" id="{34A374B0-A146-AB30-06E7-04D38C682CF1}"/>
              </a:ext>
            </a:extLst>
          </p:cNvPr>
          <p:cNvCxnSpPr>
            <a:cxnSpLocks/>
            <a:stCxn id="25" idx="3"/>
            <a:endCxn id="4" idx="1"/>
          </p:cNvCxnSpPr>
          <p:nvPr/>
        </p:nvCxnSpPr>
        <p:spPr>
          <a:xfrm>
            <a:off x="8758708" y="2240848"/>
            <a:ext cx="301653" cy="0"/>
          </a:xfrm>
          <a:prstGeom prst="line">
            <a:avLst/>
          </a:prstGeom>
          <a:ln w="1905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bdélník: se zakulacenými rohy 12">
            <a:extLst>
              <a:ext uri="{FF2B5EF4-FFF2-40B4-BE49-F238E27FC236}">
                <a16:creationId xmlns:a16="http://schemas.microsoft.com/office/drawing/2014/main" id="{F45C789F-BAB9-4731-7C95-A61F8EB75D81}"/>
              </a:ext>
            </a:extLst>
          </p:cNvPr>
          <p:cNvSpPr/>
          <p:nvPr/>
        </p:nvSpPr>
        <p:spPr>
          <a:xfrm>
            <a:off x="9766820" y="2974163"/>
            <a:ext cx="1858587" cy="5688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b="0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křehká, časté prasklinky</a:t>
            </a:r>
          </a:p>
        </p:txBody>
      </p:sp>
      <p:cxnSp>
        <p:nvCxnSpPr>
          <p:cNvPr id="14" name="Přímá spojnice 13">
            <a:extLst>
              <a:ext uri="{FF2B5EF4-FFF2-40B4-BE49-F238E27FC236}">
                <a16:creationId xmlns:a16="http://schemas.microsoft.com/office/drawing/2014/main" id="{99CFC2DC-9A39-807B-98DC-47E1FBA99B15}"/>
              </a:ext>
            </a:extLst>
          </p:cNvPr>
          <p:cNvCxnSpPr>
            <a:cxnSpLocks/>
            <a:stCxn id="26" idx="3"/>
            <a:endCxn id="13" idx="1"/>
          </p:cNvCxnSpPr>
          <p:nvPr/>
        </p:nvCxnSpPr>
        <p:spPr>
          <a:xfrm>
            <a:off x="9478788" y="3258059"/>
            <a:ext cx="288032" cy="504"/>
          </a:xfrm>
          <a:prstGeom prst="line">
            <a:avLst/>
          </a:prstGeom>
          <a:ln w="1905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28373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40EF11E5-3F17-DA3A-2911-336F7F7D40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5198" y="3645024"/>
            <a:ext cx="6997219" cy="3065140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07113B68-BC95-3E20-883F-0D640DDABA28}"/>
              </a:ext>
            </a:extLst>
          </p:cNvPr>
          <p:cNvSpPr txBox="1"/>
          <p:nvPr/>
        </p:nvSpPr>
        <p:spPr>
          <a:xfrm>
            <a:off x="11350996" y="6669940"/>
            <a:ext cx="1314797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8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Cheng</a:t>
            </a:r>
            <a:r>
              <a:rPr lang="cs-CZ" sz="800" dirty="0">
                <a:latin typeface="Calibri Light" panose="020F0302020204030204" pitchFamily="34" charset="0"/>
                <a:cs typeface="Calibri Light" panose="020F0302020204030204" pitchFamily="34" charset="0"/>
              </a:rPr>
              <a:t> et al., 2020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F126B504-97D7-7CCE-CB88-B52AA1840E9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107" b="41127"/>
          <a:stretch/>
        </p:blipFill>
        <p:spPr>
          <a:xfrm>
            <a:off x="7179444" y="1171166"/>
            <a:ext cx="4992216" cy="2388865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5168DB9C-CF50-EE6D-6797-CE674D5CD8A6}"/>
              </a:ext>
            </a:extLst>
          </p:cNvPr>
          <p:cNvSpPr txBox="1"/>
          <p:nvPr/>
        </p:nvSpPr>
        <p:spPr>
          <a:xfrm>
            <a:off x="11062964" y="1171166"/>
            <a:ext cx="1314797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8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Dasgupta</a:t>
            </a:r>
            <a:r>
              <a:rPr lang="cs-CZ" sz="800" dirty="0">
                <a:latin typeface="Calibri Light" panose="020F0302020204030204" pitchFamily="34" charset="0"/>
                <a:cs typeface="Calibri Light" panose="020F0302020204030204" pitchFamily="34" charset="0"/>
              </a:rPr>
              <a:t> &amp; Jamal, 2017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C92B10B2-40D8-A0B7-8BBC-59C9542E861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6846" t="5195" r="2362" b="18715"/>
          <a:stretch/>
        </p:blipFill>
        <p:spPr>
          <a:xfrm>
            <a:off x="3862163" y="1171165"/>
            <a:ext cx="3251587" cy="2388865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CC350A80-3A74-90B0-E1C8-E4BDB56A4DB7}"/>
              </a:ext>
            </a:extLst>
          </p:cNvPr>
          <p:cNvSpPr txBox="1"/>
          <p:nvPr/>
        </p:nvSpPr>
        <p:spPr>
          <a:xfrm>
            <a:off x="4386847" y="3540935"/>
            <a:ext cx="1314797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8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Bjerstedt</a:t>
            </a:r>
            <a:r>
              <a:rPr lang="cs-CZ" sz="800" dirty="0">
                <a:latin typeface="Calibri Light" panose="020F0302020204030204" pitchFamily="34" charset="0"/>
                <a:cs typeface="Calibri Light" panose="020F0302020204030204" pitchFamily="34" charset="0"/>
              </a:rPr>
              <a:t>, 2018</a:t>
            </a:r>
          </a:p>
        </p:txBody>
      </p:sp>
      <p:sp>
        <p:nvSpPr>
          <p:cNvPr id="11" name="Nadpis 1">
            <a:extLst>
              <a:ext uri="{FF2B5EF4-FFF2-40B4-BE49-F238E27FC236}">
                <a16:creationId xmlns:a16="http://schemas.microsoft.com/office/drawing/2014/main" id="{4C8A6427-3B27-8E2B-3C5F-82A89A7957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3246" y="0"/>
            <a:ext cx="9601200" cy="1143000"/>
          </a:xfrm>
        </p:spPr>
        <p:txBody>
          <a:bodyPr>
            <a:normAutofit/>
          </a:bodyPr>
          <a:lstStyle/>
          <a:p>
            <a:r>
              <a:rPr lang="cs-CZ" cap="all" dirty="0">
                <a:latin typeface="Calibri Light" panose="020F0302020204030204" pitchFamily="34" charset="0"/>
                <a:cs typeface="Calibri Light" panose="020F0302020204030204" pitchFamily="34" charset="0"/>
              </a:rPr>
              <a:t>UHLÍ – makro petrografické SLOŽKY</a:t>
            </a:r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1BD6AAE1-2440-BE92-DD2D-0999CD79AE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5094" y="1695555"/>
            <a:ext cx="3381375" cy="5067300"/>
          </a:xfrm>
          <a:prstGeom prst="rect">
            <a:avLst/>
          </a:prstGeom>
        </p:spPr>
      </p:pic>
      <p:sp>
        <p:nvSpPr>
          <p:cNvPr id="14" name="TextovéPole 13">
            <a:extLst>
              <a:ext uri="{FF2B5EF4-FFF2-40B4-BE49-F238E27FC236}">
                <a16:creationId xmlns:a16="http://schemas.microsoft.com/office/drawing/2014/main" id="{B4ED92F7-34E8-F8D0-595E-1B940C83CC37}"/>
              </a:ext>
            </a:extLst>
          </p:cNvPr>
          <p:cNvSpPr txBox="1"/>
          <p:nvPr/>
        </p:nvSpPr>
        <p:spPr>
          <a:xfrm>
            <a:off x="3765038" y="6499505"/>
            <a:ext cx="144016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rtl="0">
              <a:defRPr lang="cs-cz"/>
            </a:defPPr>
            <a:lvl1pPr>
              <a:defRPr sz="80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cs-CZ" dirty="0" err="1"/>
              <a:t>Mastalerz</a:t>
            </a:r>
            <a:r>
              <a:rPr lang="cs-CZ" dirty="0"/>
              <a:t> et al., 2011</a:t>
            </a:r>
          </a:p>
        </p:txBody>
      </p:sp>
    </p:spTree>
    <p:extLst>
      <p:ext uri="{BB962C8B-B14F-4D97-AF65-F5344CB8AC3E}">
        <p14:creationId xmlns:p14="http://schemas.microsoft.com/office/powerpoint/2010/main" val="1861833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FB7E34-988C-6B05-86B5-38DC3CCB38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Nadpis 1">
            <a:extLst>
              <a:ext uri="{FF2B5EF4-FFF2-40B4-BE49-F238E27FC236}">
                <a16:creationId xmlns:a16="http://schemas.microsoft.com/office/drawing/2014/main" id="{EA7F01A2-E422-AD4A-A9AA-333BB9806A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3246" y="0"/>
            <a:ext cx="9601200" cy="1143000"/>
          </a:xfrm>
        </p:spPr>
        <p:txBody>
          <a:bodyPr>
            <a:normAutofit/>
          </a:bodyPr>
          <a:lstStyle/>
          <a:p>
            <a:r>
              <a:rPr lang="cs-CZ" cap="all" dirty="0">
                <a:latin typeface="Calibri Light" panose="020F0302020204030204" pitchFamily="34" charset="0"/>
                <a:cs typeface="Calibri Light" panose="020F0302020204030204" pitchFamily="34" charset="0"/>
              </a:rPr>
              <a:t>UHLÍ - MIKRO petrografické SLOŽKY</a:t>
            </a:r>
          </a:p>
        </p:txBody>
      </p:sp>
      <p:sp>
        <p:nvSpPr>
          <p:cNvPr id="20" name="Obdélník: se zakulacenými rohy 19">
            <a:extLst>
              <a:ext uri="{FF2B5EF4-FFF2-40B4-BE49-F238E27FC236}">
                <a16:creationId xmlns:a16="http://schemas.microsoft.com/office/drawing/2014/main" id="{DD9E31A4-9F12-41D3-5054-798BEE47C643}"/>
              </a:ext>
            </a:extLst>
          </p:cNvPr>
          <p:cNvSpPr/>
          <p:nvPr/>
        </p:nvSpPr>
        <p:spPr>
          <a:xfrm>
            <a:off x="1125861" y="2047277"/>
            <a:ext cx="2484000" cy="3600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MACERÁL</a:t>
            </a:r>
          </a:p>
        </p:txBody>
      </p:sp>
      <p:cxnSp>
        <p:nvCxnSpPr>
          <p:cNvPr id="24" name="Přímá spojnice 23">
            <a:extLst>
              <a:ext uri="{FF2B5EF4-FFF2-40B4-BE49-F238E27FC236}">
                <a16:creationId xmlns:a16="http://schemas.microsoft.com/office/drawing/2014/main" id="{BAACD339-5BBC-2168-019C-93A4870873AB}"/>
              </a:ext>
            </a:extLst>
          </p:cNvPr>
          <p:cNvCxnSpPr>
            <a:cxnSpLocks/>
            <a:stCxn id="26" idx="1"/>
            <a:endCxn id="52" idx="3"/>
          </p:cNvCxnSpPr>
          <p:nvPr/>
        </p:nvCxnSpPr>
        <p:spPr>
          <a:xfrm flipH="1" flipV="1">
            <a:off x="7252241" y="3690120"/>
            <a:ext cx="288032" cy="550"/>
          </a:xfrm>
          <a:prstGeom prst="line">
            <a:avLst/>
          </a:prstGeom>
          <a:ln w="1905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Obdélník: se zakulacenými rohy 24">
            <a:extLst>
              <a:ext uri="{FF2B5EF4-FFF2-40B4-BE49-F238E27FC236}">
                <a16:creationId xmlns:a16="http://schemas.microsoft.com/office/drawing/2014/main" id="{A39C4A15-D07E-55EB-D133-22EE33B79565}"/>
              </a:ext>
            </a:extLst>
          </p:cNvPr>
          <p:cNvSpPr/>
          <p:nvPr/>
        </p:nvSpPr>
        <p:spPr>
          <a:xfrm>
            <a:off x="3846020" y="1918244"/>
            <a:ext cx="6378274" cy="61480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b="0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dehydrované fragmenty rostlin mikroskopicky odlišitelné →</a:t>
            </a:r>
          </a:p>
          <a:p>
            <a:pPr algn="ctr"/>
            <a:r>
              <a:rPr lang="cs-CZ" sz="2000" b="0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ekvivalent minerálů v horninách</a:t>
            </a:r>
          </a:p>
        </p:txBody>
      </p:sp>
      <p:sp>
        <p:nvSpPr>
          <p:cNvPr id="26" name="Obdélník: se zakulacenými rohy 25">
            <a:extLst>
              <a:ext uri="{FF2B5EF4-FFF2-40B4-BE49-F238E27FC236}">
                <a16:creationId xmlns:a16="http://schemas.microsoft.com/office/drawing/2014/main" id="{FA3B3CA0-A89C-F963-238C-EADF5A849E8B}"/>
              </a:ext>
            </a:extLst>
          </p:cNvPr>
          <p:cNvSpPr/>
          <p:nvPr/>
        </p:nvSpPr>
        <p:spPr>
          <a:xfrm>
            <a:off x="7540273" y="3405765"/>
            <a:ext cx="3836995" cy="56980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b="1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pro hnědé uhlí </a:t>
            </a:r>
            <a:r>
              <a:rPr lang="cs-CZ" sz="2000" b="0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→ odpovídá skupině </a:t>
            </a:r>
            <a:r>
              <a:rPr lang="cs-CZ" sz="2000" b="1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vitrinitu</a:t>
            </a:r>
            <a:r>
              <a:rPr lang="cs-CZ" sz="2000" b="0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černého uhlí</a:t>
            </a:r>
            <a:r>
              <a:rPr lang="cs-CZ" sz="2000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</a:p>
        </p:txBody>
      </p:sp>
      <p:sp>
        <p:nvSpPr>
          <p:cNvPr id="27" name="Obdélník: se zakulacenými rohy 26">
            <a:extLst>
              <a:ext uri="{FF2B5EF4-FFF2-40B4-BE49-F238E27FC236}">
                <a16:creationId xmlns:a16="http://schemas.microsoft.com/office/drawing/2014/main" id="{F3398BEF-580C-DCA1-E2F6-438C85AFCF72}"/>
              </a:ext>
            </a:extLst>
          </p:cNvPr>
          <p:cNvSpPr/>
          <p:nvPr/>
        </p:nvSpPr>
        <p:spPr>
          <a:xfrm>
            <a:off x="4444792" y="4277916"/>
            <a:ext cx="4515887" cy="9144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rostlinná pletiva či orgány prosycené lipidy, terpenoidy nebo přímo samostatná tělíska vosků a pryskyřice</a:t>
            </a:r>
          </a:p>
        </p:txBody>
      </p:sp>
      <p:sp>
        <p:nvSpPr>
          <p:cNvPr id="28" name="Obdélník: se zakulacenými rohy 27">
            <a:extLst>
              <a:ext uri="{FF2B5EF4-FFF2-40B4-BE49-F238E27FC236}">
                <a16:creationId xmlns:a16="http://schemas.microsoft.com/office/drawing/2014/main" id="{59CDB672-1437-EB3D-3215-1926CD693B3D}"/>
              </a:ext>
            </a:extLst>
          </p:cNvPr>
          <p:cNvSpPr/>
          <p:nvPr/>
        </p:nvSpPr>
        <p:spPr>
          <a:xfrm>
            <a:off x="4444792" y="5379103"/>
            <a:ext cx="4515887" cy="85820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černý materiál ve výbrusech </a:t>
            </a:r>
            <a:r>
              <a:rPr lang="cs-CZ" sz="2000" b="0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→ </a:t>
            </a:r>
            <a:r>
              <a:rPr lang="cs-CZ" sz="2000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buď minerální fragment, nebo zuhelnatělé dřevěné uhlí</a:t>
            </a:r>
          </a:p>
        </p:txBody>
      </p:sp>
      <p:cxnSp>
        <p:nvCxnSpPr>
          <p:cNvPr id="29" name="Přímá spojnice 28">
            <a:extLst>
              <a:ext uri="{FF2B5EF4-FFF2-40B4-BE49-F238E27FC236}">
                <a16:creationId xmlns:a16="http://schemas.microsoft.com/office/drawing/2014/main" id="{64E84825-7702-B5E4-32F5-A979C82EAA2F}"/>
              </a:ext>
            </a:extLst>
          </p:cNvPr>
          <p:cNvCxnSpPr>
            <a:cxnSpLocks/>
            <a:stCxn id="20" idx="3"/>
            <a:endCxn id="25" idx="1"/>
          </p:cNvCxnSpPr>
          <p:nvPr/>
        </p:nvCxnSpPr>
        <p:spPr>
          <a:xfrm flipV="1">
            <a:off x="3609861" y="2225647"/>
            <a:ext cx="236159" cy="1630"/>
          </a:xfrm>
          <a:prstGeom prst="line">
            <a:avLst/>
          </a:prstGeom>
          <a:ln w="1905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Přímá spojnice 29">
            <a:extLst>
              <a:ext uri="{FF2B5EF4-FFF2-40B4-BE49-F238E27FC236}">
                <a16:creationId xmlns:a16="http://schemas.microsoft.com/office/drawing/2014/main" id="{D398C1E7-8CEB-AE6C-69C3-FF0E344CDE1B}"/>
              </a:ext>
            </a:extLst>
          </p:cNvPr>
          <p:cNvCxnSpPr>
            <a:cxnSpLocks/>
            <a:stCxn id="27" idx="1"/>
            <a:endCxn id="9" idx="3"/>
          </p:cNvCxnSpPr>
          <p:nvPr/>
        </p:nvCxnSpPr>
        <p:spPr>
          <a:xfrm flipH="1">
            <a:off x="4151074" y="4735116"/>
            <a:ext cx="293718" cy="0"/>
          </a:xfrm>
          <a:prstGeom prst="line">
            <a:avLst/>
          </a:prstGeom>
          <a:ln w="1905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bdélník: se zakulacenými rohy 7">
            <a:extLst>
              <a:ext uri="{FF2B5EF4-FFF2-40B4-BE49-F238E27FC236}">
                <a16:creationId xmlns:a16="http://schemas.microsoft.com/office/drawing/2014/main" id="{3A3949D1-E1B8-A375-BDDC-B9A589079D10}"/>
              </a:ext>
            </a:extLst>
          </p:cNvPr>
          <p:cNvSpPr/>
          <p:nvPr/>
        </p:nvSpPr>
        <p:spPr>
          <a:xfrm>
            <a:off x="1672761" y="3508130"/>
            <a:ext cx="2484000" cy="3600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SKUPINA HUMINITU</a:t>
            </a:r>
          </a:p>
        </p:txBody>
      </p:sp>
      <p:sp>
        <p:nvSpPr>
          <p:cNvPr id="9" name="Obdélník: se zakulacenými rohy 8">
            <a:extLst>
              <a:ext uri="{FF2B5EF4-FFF2-40B4-BE49-F238E27FC236}">
                <a16:creationId xmlns:a16="http://schemas.microsoft.com/office/drawing/2014/main" id="{12FA4DD6-A08C-8EE0-00A6-F537E2F7392C}"/>
              </a:ext>
            </a:extLst>
          </p:cNvPr>
          <p:cNvSpPr/>
          <p:nvPr/>
        </p:nvSpPr>
        <p:spPr>
          <a:xfrm>
            <a:off x="1667074" y="4555116"/>
            <a:ext cx="2484000" cy="3600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SKUPINA LIPTINITU</a:t>
            </a:r>
          </a:p>
        </p:txBody>
      </p:sp>
      <p:sp>
        <p:nvSpPr>
          <p:cNvPr id="10" name="Obdélník: se zakulacenými rohy 9">
            <a:extLst>
              <a:ext uri="{FF2B5EF4-FFF2-40B4-BE49-F238E27FC236}">
                <a16:creationId xmlns:a16="http://schemas.microsoft.com/office/drawing/2014/main" id="{B03D2AE2-D575-9DE8-CE6D-5F1DD332935E}"/>
              </a:ext>
            </a:extLst>
          </p:cNvPr>
          <p:cNvSpPr/>
          <p:nvPr/>
        </p:nvSpPr>
        <p:spPr>
          <a:xfrm>
            <a:off x="1667073" y="5628208"/>
            <a:ext cx="2484000" cy="3600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SKUPINA INERTITU</a:t>
            </a:r>
          </a:p>
        </p:txBody>
      </p:sp>
      <p:cxnSp>
        <p:nvCxnSpPr>
          <p:cNvPr id="16" name="Přímá spojnice 15">
            <a:extLst>
              <a:ext uri="{FF2B5EF4-FFF2-40B4-BE49-F238E27FC236}">
                <a16:creationId xmlns:a16="http://schemas.microsoft.com/office/drawing/2014/main" id="{87DC06B0-DE78-C18F-2812-997E0752D74B}"/>
              </a:ext>
            </a:extLst>
          </p:cNvPr>
          <p:cNvCxnSpPr>
            <a:cxnSpLocks/>
            <a:stCxn id="28" idx="1"/>
            <a:endCxn id="10" idx="3"/>
          </p:cNvCxnSpPr>
          <p:nvPr/>
        </p:nvCxnSpPr>
        <p:spPr>
          <a:xfrm flipH="1">
            <a:off x="4151073" y="5808208"/>
            <a:ext cx="293719" cy="0"/>
          </a:xfrm>
          <a:prstGeom prst="line">
            <a:avLst/>
          </a:prstGeom>
          <a:ln w="1905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Obdélník: se zakulacenými rohy 42">
            <a:extLst>
              <a:ext uri="{FF2B5EF4-FFF2-40B4-BE49-F238E27FC236}">
                <a16:creationId xmlns:a16="http://schemas.microsoft.com/office/drawing/2014/main" id="{95588B3E-CFEB-76A1-8CEE-EEF9CF70042B}"/>
              </a:ext>
            </a:extLst>
          </p:cNvPr>
          <p:cNvSpPr/>
          <p:nvPr/>
        </p:nvSpPr>
        <p:spPr>
          <a:xfrm>
            <a:off x="9254397" y="4502916"/>
            <a:ext cx="1961377" cy="4644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žluté tečky</a:t>
            </a:r>
          </a:p>
        </p:txBody>
      </p:sp>
      <p:cxnSp>
        <p:nvCxnSpPr>
          <p:cNvPr id="44" name="Přímá spojnice 43">
            <a:extLst>
              <a:ext uri="{FF2B5EF4-FFF2-40B4-BE49-F238E27FC236}">
                <a16:creationId xmlns:a16="http://schemas.microsoft.com/office/drawing/2014/main" id="{D862C0C4-DA0C-279F-E318-EAA6A5D32D2E}"/>
              </a:ext>
            </a:extLst>
          </p:cNvPr>
          <p:cNvCxnSpPr>
            <a:cxnSpLocks/>
            <a:stCxn id="43" idx="1"/>
            <a:endCxn id="27" idx="3"/>
          </p:cNvCxnSpPr>
          <p:nvPr/>
        </p:nvCxnSpPr>
        <p:spPr>
          <a:xfrm flipH="1">
            <a:off x="8960679" y="4735116"/>
            <a:ext cx="293718" cy="0"/>
          </a:xfrm>
          <a:prstGeom prst="line">
            <a:avLst/>
          </a:prstGeom>
          <a:ln w="1905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Obdélník: se zakulacenými rohy 46">
            <a:extLst>
              <a:ext uri="{FF2B5EF4-FFF2-40B4-BE49-F238E27FC236}">
                <a16:creationId xmlns:a16="http://schemas.microsoft.com/office/drawing/2014/main" id="{711E536D-7315-D5EF-1810-DC8FDAEBA10C}"/>
              </a:ext>
            </a:extLst>
          </p:cNvPr>
          <p:cNvSpPr/>
          <p:nvPr/>
        </p:nvSpPr>
        <p:spPr>
          <a:xfrm>
            <a:off x="10456648" y="2047276"/>
            <a:ext cx="1352668" cy="36000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b="1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3 skupiny</a:t>
            </a:r>
          </a:p>
        </p:txBody>
      </p:sp>
      <p:cxnSp>
        <p:nvCxnSpPr>
          <p:cNvPr id="48" name="Přímá spojnice 47">
            <a:extLst>
              <a:ext uri="{FF2B5EF4-FFF2-40B4-BE49-F238E27FC236}">
                <a16:creationId xmlns:a16="http://schemas.microsoft.com/office/drawing/2014/main" id="{A529F822-1F74-D643-E185-B02A31B5533F}"/>
              </a:ext>
            </a:extLst>
          </p:cNvPr>
          <p:cNvCxnSpPr>
            <a:cxnSpLocks/>
            <a:stCxn id="25" idx="3"/>
            <a:endCxn id="47" idx="1"/>
          </p:cNvCxnSpPr>
          <p:nvPr/>
        </p:nvCxnSpPr>
        <p:spPr>
          <a:xfrm>
            <a:off x="10224294" y="2225647"/>
            <a:ext cx="232354" cy="1630"/>
          </a:xfrm>
          <a:prstGeom prst="line">
            <a:avLst/>
          </a:prstGeom>
          <a:ln w="1905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Obdélník: se zakulacenými rohy 51">
            <a:extLst>
              <a:ext uri="{FF2B5EF4-FFF2-40B4-BE49-F238E27FC236}">
                <a16:creationId xmlns:a16="http://schemas.microsoft.com/office/drawing/2014/main" id="{97AC218E-6758-3D4F-E59E-CEDC66BCB906}"/>
              </a:ext>
            </a:extLst>
          </p:cNvPr>
          <p:cNvSpPr/>
          <p:nvPr/>
        </p:nvSpPr>
        <p:spPr>
          <a:xfrm>
            <a:off x="4444793" y="3401605"/>
            <a:ext cx="2807448" cy="57702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b="0" dirty="0" err="1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lignocelulosová</a:t>
            </a:r>
            <a:r>
              <a:rPr lang="cs-CZ" sz="2000" b="0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pletiva a jejich </a:t>
            </a:r>
            <a:r>
              <a:rPr lang="cs-CZ" sz="2000" b="0" dirty="0" err="1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zgelované</a:t>
            </a:r>
            <a:r>
              <a:rPr lang="cs-CZ" sz="2000" b="0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deriváty</a:t>
            </a:r>
          </a:p>
        </p:txBody>
      </p:sp>
      <p:cxnSp>
        <p:nvCxnSpPr>
          <p:cNvPr id="53" name="Přímá spojnice 52">
            <a:extLst>
              <a:ext uri="{FF2B5EF4-FFF2-40B4-BE49-F238E27FC236}">
                <a16:creationId xmlns:a16="http://schemas.microsoft.com/office/drawing/2014/main" id="{A8F7AD22-334E-EA4F-F56A-C03E588A04A2}"/>
              </a:ext>
            </a:extLst>
          </p:cNvPr>
          <p:cNvCxnSpPr>
            <a:cxnSpLocks/>
            <a:stCxn id="8" idx="3"/>
            <a:endCxn id="52" idx="1"/>
          </p:cNvCxnSpPr>
          <p:nvPr/>
        </p:nvCxnSpPr>
        <p:spPr>
          <a:xfrm>
            <a:off x="4156761" y="3688130"/>
            <a:ext cx="288032" cy="1990"/>
          </a:xfrm>
          <a:prstGeom prst="line">
            <a:avLst/>
          </a:prstGeom>
          <a:ln w="1905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Obdélník: se zakulacenými rohy 54">
            <a:extLst>
              <a:ext uri="{FF2B5EF4-FFF2-40B4-BE49-F238E27FC236}">
                <a16:creationId xmlns:a16="http://schemas.microsoft.com/office/drawing/2014/main" id="{479696D4-74BF-9ACB-DCE4-4E89F82F34BB}"/>
              </a:ext>
            </a:extLst>
          </p:cNvPr>
          <p:cNvSpPr/>
          <p:nvPr/>
        </p:nvSpPr>
        <p:spPr>
          <a:xfrm>
            <a:off x="9254396" y="5535332"/>
            <a:ext cx="1961377" cy="54574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b="0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vysoký podíl uhlíku</a:t>
            </a:r>
          </a:p>
        </p:txBody>
      </p:sp>
      <p:cxnSp>
        <p:nvCxnSpPr>
          <p:cNvPr id="56" name="Přímá spojnice 55">
            <a:extLst>
              <a:ext uri="{FF2B5EF4-FFF2-40B4-BE49-F238E27FC236}">
                <a16:creationId xmlns:a16="http://schemas.microsoft.com/office/drawing/2014/main" id="{AF7B8ACE-0505-1054-C678-B792C5DAB719}"/>
              </a:ext>
            </a:extLst>
          </p:cNvPr>
          <p:cNvCxnSpPr>
            <a:cxnSpLocks/>
            <a:stCxn id="28" idx="3"/>
            <a:endCxn id="55" idx="1"/>
          </p:cNvCxnSpPr>
          <p:nvPr/>
        </p:nvCxnSpPr>
        <p:spPr>
          <a:xfrm flipV="1">
            <a:off x="8960679" y="5808207"/>
            <a:ext cx="293717" cy="1"/>
          </a:xfrm>
          <a:prstGeom prst="line">
            <a:avLst/>
          </a:prstGeom>
          <a:ln w="1905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pojnice: pravoúhlá 56">
            <a:extLst>
              <a:ext uri="{FF2B5EF4-FFF2-40B4-BE49-F238E27FC236}">
                <a16:creationId xmlns:a16="http://schemas.microsoft.com/office/drawing/2014/main" id="{B2E679D6-787F-DEA8-1355-E31605F17F71}"/>
              </a:ext>
            </a:extLst>
          </p:cNvPr>
          <p:cNvCxnSpPr>
            <a:cxnSpLocks/>
            <a:stCxn id="20" idx="1"/>
            <a:endCxn id="8" idx="1"/>
          </p:cNvCxnSpPr>
          <p:nvPr/>
        </p:nvCxnSpPr>
        <p:spPr>
          <a:xfrm rot="10800000" flipH="1" flipV="1">
            <a:off x="1125861" y="2227276"/>
            <a:ext cx="546900" cy="1460853"/>
          </a:xfrm>
          <a:prstGeom prst="bentConnector3">
            <a:avLst>
              <a:gd name="adj1" fmla="val -41799"/>
            </a:avLst>
          </a:prstGeom>
          <a:ln w="19050">
            <a:solidFill>
              <a:schemeClr val="accent5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pojnice: pravoúhlá 59">
            <a:extLst>
              <a:ext uri="{FF2B5EF4-FFF2-40B4-BE49-F238E27FC236}">
                <a16:creationId xmlns:a16="http://schemas.microsoft.com/office/drawing/2014/main" id="{810573BE-2BB7-D40B-9981-AD3E611B1B98}"/>
              </a:ext>
            </a:extLst>
          </p:cNvPr>
          <p:cNvCxnSpPr>
            <a:cxnSpLocks/>
            <a:stCxn id="20" idx="1"/>
            <a:endCxn id="9" idx="1"/>
          </p:cNvCxnSpPr>
          <p:nvPr/>
        </p:nvCxnSpPr>
        <p:spPr>
          <a:xfrm rot="10800000" flipH="1" flipV="1">
            <a:off x="1125860" y="2227276"/>
            <a:ext cx="541213" cy="2507839"/>
          </a:xfrm>
          <a:prstGeom prst="bentConnector3">
            <a:avLst>
              <a:gd name="adj1" fmla="val -42238"/>
            </a:avLst>
          </a:prstGeom>
          <a:ln w="19050">
            <a:solidFill>
              <a:schemeClr val="accent5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pojnice: pravoúhlá 62">
            <a:extLst>
              <a:ext uri="{FF2B5EF4-FFF2-40B4-BE49-F238E27FC236}">
                <a16:creationId xmlns:a16="http://schemas.microsoft.com/office/drawing/2014/main" id="{A99AE76D-697F-DBC8-D032-91E2C3FD4293}"/>
              </a:ext>
            </a:extLst>
          </p:cNvPr>
          <p:cNvCxnSpPr>
            <a:cxnSpLocks/>
            <a:stCxn id="20" idx="1"/>
            <a:endCxn id="10" idx="1"/>
          </p:cNvCxnSpPr>
          <p:nvPr/>
        </p:nvCxnSpPr>
        <p:spPr>
          <a:xfrm rot="10800000" flipH="1" flipV="1">
            <a:off x="1125861" y="2227276"/>
            <a:ext cx="541212" cy="3580931"/>
          </a:xfrm>
          <a:prstGeom prst="bentConnector3">
            <a:avLst>
              <a:gd name="adj1" fmla="val -42239"/>
            </a:avLst>
          </a:prstGeom>
          <a:ln w="19050">
            <a:solidFill>
              <a:schemeClr val="accent5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854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B2B3D2A6-BE36-9447-B8C4-44F5192D83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6280" y="4337456"/>
            <a:ext cx="3914775" cy="247650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A5135494-9721-3D13-2CB2-F40A1C54CE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6280" y="1745168"/>
            <a:ext cx="3943350" cy="2476500"/>
          </a:xfrm>
          <a:prstGeom prst="rect">
            <a:avLst/>
          </a:prstGeom>
        </p:spPr>
      </p:pic>
      <p:sp>
        <p:nvSpPr>
          <p:cNvPr id="8" name="Obdélník: se zakulacenými rohy 7">
            <a:extLst>
              <a:ext uri="{FF2B5EF4-FFF2-40B4-BE49-F238E27FC236}">
                <a16:creationId xmlns:a16="http://schemas.microsoft.com/office/drawing/2014/main" id="{4C425023-06CC-5188-27FD-72EBBE3A6A44}"/>
              </a:ext>
            </a:extLst>
          </p:cNvPr>
          <p:cNvSpPr/>
          <p:nvPr/>
        </p:nvSpPr>
        <p:spPr>
          <a:xfrm>
            <a:off x="7994433" y="1324050"/>
            <a:ext cx="3278468" cy="34650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b="0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SKUPINA LIPTINITU </a:t>
            </a:r>
            <a:r>
              <a:rPr lang="cs-CZ" sz="2000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(pod UV)</a:t>
            </a:r>
            <a:endParaRPr lang="cs-CZ" sz="2000" b="0" dirty="0">
              <a:solidFill>
                <a:sysClr val="windowText" lastClr="00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6FCC703B-03D7-2573-2FDA-9038AE865118}"/>
              </a:ext>
            </a:extLst>
          </p:cNvPr>
          <p:cNvSpPr txBox="1"/>
          <p:nvPr/>
        </p:nvSpPr>
        <p:spPr>
          <a:xfrm>
            <a:off x="98512" y="6642556"/>
            <a:ext cx="1314797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8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Qi</a:t>
            </a:r>
            <a:r>
              <a:rPr lang="cs-CZ" sz="800" dirty="0">
                <a:latin typeface="Calibri Light" panose="020F0302020204030204" pitchFamily="34" charset="0"/>
                <a:cs typeface="Calibri Light" panose="020F0302020204030204" pitchFamily="34" charset="0"/>
              </a:rPr>
              <a:t> et al, 2021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BB23CE3B-0A65-97EF-9410-2B2E6E118C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911" y="1740865"/>
            <a:ext cx="6717071" cy="5073091"/>
          </a:xfrm>
          <a:prstGeom prst="rect">
            <a:avLst/>
          </a:prstGeom>
        </p:spPr>
      </p:pic>
      <p:sp>
        <p:nvSpPr>
          <p:cNvPr id="11" name="Obdélník: se zakulacenými rohy 10">
            <a:extLst>
              <a:ext uri="{FF2B5EF4-FFF2-40B4-BE49-F238E27FC236}">
                <a16:creationId xmlns:a16="http://schemas.microsoft.com/office/drawing/2014/main" id="{5668299F-4C0A-0F03-5077-432E9651D89F}"/>
              </a:ext>
            </a:extLst>
          </p:cNvPr>
          <p:cNvSpPr/>
          <p:nvPr/>
        </p:nvSpPr>
        <p:spPr>
          <a:xfrm>
            <a:off x="2379897" y="1324050"/>
            <a:ext cx="3469097" cy="34650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b="0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SKUPINA VITRINITU A INERTITU</a:t>
            </a:r>
          </a:p>
        </p:txBody>
      </p:sp>
      <p:sp>
        <p:nvSpPr>
          <p:cNvPr id="12" name="Nadpis 1">
            <a:extLst>
              <a:ext uri="{FF2B5EF4-FFF2-40B4-BE49-F238E27FC236}">
                <a16:creationId xmlns:a16="http://schemas.microsoft.com/office/drawing/2014/main" id="{E6256332-6812-E861-2AC4-2B308CF657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3246" y="0"/>
            <a:ext cx="9601200" cy="1143000"/>
          </a:xfrm>
        </p:spPr>
        <p:txBody>
          <a:bodyPr>
            <a:normAutofit/>
          </a:bodyPr>
          <a:lstStyle/>
          <a:p>
            <a:r>
              <a:rPr lang="cs-CZ" cap="all" dirty="0">
                <a:latin typeface="Calibri Light" panose="020F0302020204030204" pitchFamily="34" charset="0"/>
                <a:cs typeface="Calibri Light" panose="020F0302020204030204" pitchFamily="34" charset="0"/>
              </a:rPr>
              <a:t>UHLÍ - MIKRO petrografické SLOŽKY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CF59A697-B0EC-9503-BCF1-9A77D17292A7}"/>
              </a:ext>
            </a:extLst>
          </p:cNvPr>
          <p:cNvSpPr txBox="1"/>
          <p:nvPr/>
        </p:nvSpPr>
        <p:spPr>
          <a:xfrm>
            <a:off x="11591055" y="6627037"/>
            <a:ext cx="1314797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8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Singh</a:t>
            </a:r>
            <a:r>
              <a:rPr lang="cs-CZ" sz="800" dirty="0">
                <a:latin typeface="Calibri Light" panose="020F0302020204030204" pitchFamily="34" charset="0"/>
                <a:cs typeface="Calibri Light" panose="020F0302020204030204" pitchFamily="34" charset="0"/>
              </a:rPr>
              <a:t>, 2016</a:t>
            </a:r>
          </a:p>
        </p:txBody>
      </p:sp>
    </p:spTree>
    <p:extLst>
      <p:ext uri="{BB962C8B-B14F-4D97-AF65-F5344CB8AC3E}">
        <p14:creationId xmlns:p14="http://schemas.microsoft.com/office/powerpoint/2010/main" val="2753312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9864A88F-0158-30A3-C29C-5BD966C8D4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0476" y="0"/>
            <a:ext cx="5518349" cy="6858000"/>
          </a:xfrm>
          <a:prstGeom prst="rect">
            <a:avLst/>
          </a:prstGeom>
        </p:spPr>
      </p:pic>
      <p:sp>
        <p:nvSpPr>
          <p:cNvPr id="5" name="Nadpis 1">
            <a:extLst>
              <a:ext uri="{FF2B5EF4-FFF2-40B4-BE49-F238E27FC236}">
                <a16:creationId xmlns:a16="http://schemas.microsoft.com/office/drawing/2014/main" id="{076EE031-4D94-9B94-8810-B1E86E3436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828" y="1916832"/>
            <a:ext cx="5991246" cy="1988840"/>
          </a:xfrm>
        </p:spPr>
        <p:txBody>
          <a:bodyPr>
            <a:normAutofit/>
          </a:bodyPr>
          <a:lstStyle/>
          <a:p>
            <a:r>
              <a:rPr lang="cs-CZ" cap="all" dirty="0">
                <a:latin typeface="Calibri Light" panose="020F0302020204030204" pitchFamily="34" charset="0"/>
                <a:cs typeface="Calibri Light" panose="020F0302020204030204" pitchFamily="34" charset="0"/>
              </a:rPr>
              <a:t>UHLÍ  a jeho petrografické SLOŽKY - přehled</a:t>
            </a:r>
          </a:p>
        </p:txBody>
      </p:sp>
    </p:spTree>
    <p:extLst>
      <p:ext uri="{BB962C8B-B14F-4D97-AF65-F5344CB8AC3E}">
        <p14:creationId xmlns:p14="http://schemas.microsoft.com/office/powerpoint/2010/main" val="4071722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8964B3-CF48-5AF7-8BBB-042F79D7A6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F238140-6986-F087-C3F7-213CC61E61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3246" y="0"/>
            <a:ext cx="9601200" cy="1143000"/>
          </a:xfrm>
        </p:spPr>
        <p:txBody>
          <a:bodyPr>
            <a:normAutofit/>
          </a:bodyPr>
          <a:lstStyle/>
          <a:p>
            <a:r>
              <a:rPr lang="cs-CZ" cap="all" dirty="0">
                <a:latin typeface="Calibri Light" panose="020F0302020204030204" pitchFamily="34" charset="0"/>
                <a:cs typeface="Calibri Light" panose="020F0302020204030204" pitchFamily="34" charset="0"/>
              </a:rPr>
              <a:t>UHLÍ - LOŽISKA</a:t>
            </a:r>
          </a:p>
        </p:txBody>
      </p:sp>
      <p:sp>
        <p:nvSpPr>
          <p:cNvPr id="4" name="Obdélník: se zakulacenými rohy 3">
            <a:extLst>
              <a:ext uri="{FF2B5EF4-FFF2-40B4-BE49-F238E27FC236}">
                <a16:creationId xmlns:a16="http://schemas.microsoft.com/office/drawing/2014/main" id="{17D9F7FE-9433-5C2F-4A35-7CB36C939601}"/>
              </a:ext>
            </a:extLst>
          </p:cNvPr>
          <p:cNvSpPr/>
          <p:nvPr/>
        </p:nvSpPr>
        <p:spPr>
          <a:xfrm>
            <a:off x="2782044" y="3634222"/>
            <a:ext cx="1857944" cy="3240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1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r>
              <a:rPr lang="cs-CZ" sz="1799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POLSKO</a:t>
            </a:r>
            <a:endParaRPr lang="cs-CZ" sz="1799" b="1" dirty="0">
              <a:solidFill>
                <a:sysClr val="windowText" lastClr="00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5" name="Obdélník: se zakulacenými rohy 4">
            <a:extLst>
              <a:ext uri="{FF2B5EF4-FFF2-40B4-BE49-F238E27FC236}">
                <a16:creationId xmlns:a16="http://schemas.microsoft.com/office/drawing/2014/main" id="{EB455519-F2DB-8592-7088-65B1FC8C21D5}"/>
              </a:ext>
            </a:extLst>
          </p:cNvPr>
          <p:cNvSpPr/>
          <p:nvPr/>
        </p:nvSpPr>
        <p:spPr>
          <a:xfrm>
            <a:off x="4892738" y="3634222"/>
            <a:ext cx="2376000" cy="324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hornoslezská, </a:t>
            </a:r>
            <a:r>
              <a:rPr lang="cs-CZ" dirty="0" err="1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lubinská</a:t>
            </a:r>
            <a:endParaRPr lang="cs-CZ" dirty="0">
              <a:solidFill>
                <a:sysClr val="windowText" lastClr="00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8" name="Obdélník: se zakulacenými rohy 7">
            <a:extLst>
              <a:ext uri="{FF2B5EF4-FFF2-40B4-BE49-F238E27FC236}">
                <a16:creationId xmlns:a16="http://schemas.microsoft.com/office/drawing/2014/main" id="{E306671E-E0C3-0014-C038-E0D372843686}"/>
              </a:ext>
            </a:extLst>
          </p:cNvPr>
          <p:cNvSpPr/>
          <p:nvPr/>
        </p:nvSpPr>
        <p:spPr>
          <a:xfrm>
            <a:off x="2786908" y="1772816"/>
            <a:ext cx="1853080" cy="359946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1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r>
              <a:rPr lang="cs-CZ" sz="1799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RUSKO</a:t>
            </a:r>
            <a:endParaRPr lang="cs-CZ" sz="1799" b="1" dirty="0">
              <a:solidFill>
                <a:sysClr val="windowText" lastClr="00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9" name="Obdélník: se zakulacenými rohy 8">
            <a:extLst>
              <a:ext uri="{FF2B5EF4-FFF2-40B4-BE49-F238E27FC236}">
                <a16:creationId xmlns:a16="http://schemas.microsoft.com/office/drawing/2014/main" id="{729B89B3-762C-0ADB-2EC3-1FC822291041}"/>
              </a:ext>
            </a:extLst>
          </p:cNvPr>
          <p:cNvSpPr/>
          <p:nvPr/>
        </p:nvSpPr>
        <p:spPr>
          <a:xfrm>
            <a:off x="4892736" y="1772816"/>
            <a:ext cx="5184000" cy="35990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0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doněcká, podmoskevská, kuzněcká, tunguzská, lenská</a:t>
            </a:r>
          </a:p>
        </p:txBody>
      </p:sp>
      <p:sp>
        <p:nvSpPr>
          <p:cNvPr id="10" name="Obdélník: se zakulacenými rohy 9">
            <a:extLst>
              <a:ext uri="{FF2B5EF4-FFF2-40B4-BE49-F238E27FC236}">
                <a16:creationId xmlns:a16="http://schemas.microsoft.com/office/drawing/2014/main" id="{0A2184F0-A34F-21A7-5917-CEB49BE8EAC8}"/>
              </a:ext>
            </a:extLst>
          </p:cNvPr>
          <p:cNvSpPr/>
          <p:nvPr/>
        </p:nvSpPr>
        <p:spPr>
          <a:xfrm>
            <a:off x="2782044" y="2223970"/>
            <a:ext cx="1857945" cy="359906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1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r>
              <a:rPr lang="cs-CZ" sz="1799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NĚMECKO</a:t>
            </a:r>
          </a:p>
        </p:txBody>
      </p:sp>
      <p:sp>
        <p:nvSpPr>
          <p:cNvPr id="11" name="Obdélník: se zakulacenými rohy 10">
            <a:extLst>
              <a:ext uri="{FF2B5EF4-FFF2-40B4-BE49-F238E27FC236}">
                <a16:creationId xmlns:a16="http://schemas.microsoft.com/office/drawing/2014/main" id="{F314D770-BED1-3560-B84E-AB831C98E708}"/>
              </a:ext>
            </a:extLst>
          </p:cNvPr>
          <p:cNvSpPr/>
          <p:nvPr/>
        </p:nvSpPr>
        <p:spPr>
          <a:xfrm>
            <a:off x="4899338" y="2223970"/>
            <a:ext cx="2203186" cy="35990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rúrská, magdeburská</a:t>
            </a:r>
          </a:p>
        </p:txBody>
      </p:sp>
      <p:cxnSp>
        <p:nvCxnSpPr>
          <p:cNvPr id="24" name="Přímá spojnice 23">
            <a:extLst>
              <a:ext uri="{FF2B5EF4-FFF2-40B4-BE49-F238E27FC236}">
                <a16:creationId xmlns:a16="http://schemas.microsoft.com/office/drawing/2014/main" id="{2E2E176A-18CB-D481-A238-33F89E92B658}"/>
              </a:ext>
            </a:extLst>
          </p:cNvPr>
          <p:cNvCxnSpPr>
            <a:cxnSpLocks/>
            <a:stCxn id="11" idx="1"/>
            <a:endCxn id="10" idx="3"/>
          </p:cNvCxnSpPr>
          <p:nvPr/>
        </p:nvCxnSpPr>
        <p:spPr>
          <a:xfrm flipH="1">
            <a:off x="4639989" y="2403923"/>
            <a:ext cx="259349" cy="0"/>
          </a:xfrm>
          <a:prstGeom prst="line">
            <a:avLst/>
          </a:prstGeom>
          <a:ln w="12700">
            <a:solidFill>
              <a:schemeClr val="accent1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Přímá spojnice 24">
            <a:extLst>
              <a:ext uri="{FF2B5EF4-FFF2-40B4-BE49-F238E27FC236}">
                <a16:creationId xmlns:a16="http://schemas.microsoft.com/office/drawing/2014/main" id="{F240713C-27D4-262E-FF3F-D52CCCEA1D10}"/>
              </a:ext>
            </a:extLst>
          </p:cNvPr>
          <p:cNvCxnSpPr>
            <a:cxnSpLocks/>
            <a:stCxn id="8" idx="3"/>
            <a:endCxn id="9" idx="1"/>
          </p:cNvCxnSpPr>
          <p:nvPr/>
        </p:nvCxnSpPr>
        <p:spPr>
          <a:xfrm flipV="1">
            <a:off x="4639988" y="1952769"/>
            <a:ext cx="252748" cy="20"/>
          </a:xfrm>
          <a:prstGeom prst="line">
            <a:avLst/>
          </a:prstGeom>
          <a:ln w="12700">
            <a:solidFill>
              <a:schemeClr val="accent1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Obdélník: se zakulacenými rohy 49">
            <a:extLst>
              <a:ext uri="{FF2B5EF4-FFF2-40B4-BE49-F238E27FC236}">
                <a16:creationId xmlns:a16="http://schemas.microsoft.com/office/drawing/2014/main" id="{EC2409DA-EFD5-0AAB-4B4E-9D6EFF232522}"/>
              </a:ext>
            </a:extLst>
          </p:cNvPr>
          <p:cNvSpPr/>
          <p:nvPr/>
        </p:nvSpPr>
        <p:spPr>
          <a:xfrm>
            <a:off x="2782044" y="3183781"/>
            <a:ext cx="1857945" cy="359906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1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r>
              <a:rPr lang="cs-CZ" sz="1799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VELKÁ BRITÁNIE</a:t>
            </a:r>
          </a:p>
        </p:txBody>
      </p:sp>
      <p:sp>
        <p:nvSpPr>
          <p:cNvPr id="51" name="Obdélník: se zakulacenými rohy 50">
            <a:extLst>
              <a:ext uri="{FF2B5EF4-FFF2-40B4-BE49-F238E27FC236}">
                <a16:creationId xmlns:a16="http://schemas.microsoft.com/office/drawing/2014/main" id="{7652DCB6-6AA6-11DB-2EF1-2D384677EE65}"/>
              </a:ext>
            </a:extLst>
          </p:cNvPr>
          <p:cNvSpPr/>
          <p:nvPr/>
        </p:nvSpPr>
        <p:spPr>
          <a:xfrm>
            <a:off x="4892736" y="3183781"/>
            <a:ext cx="4032000" cy="35814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East </a:t>
            </a:r>
            <a:r>
              <a:rPr lang="cs-CZ" dirty="0" err="1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Pennine</a:t>
            </a:r>
            <a:r>
              <a:rPr lang="cs-CZ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Coal Basin, Newcastle basin</a:t>
            </a:r>
          </a:p>
        </p:txBody>
      </p:sp>
      <p:cxnSp>
        <p:nvCxnSpPr>
          <p:cNvPr id="52" name="Přímá spojnice 51">
            <a:extLst>
              <a:ext uri="{FF2B5EF4-FFF2-40B4-BE49-F238E27FC236}">
                <a16:creationId xmlns:a16="http://schemas.microsoft.com/office/drawing/2014/main" id="{AE3D3656-C9CF-7CE8-ADC0-EF52735D3B31}"/>
              </a:ext>
            </a:extLst>
          </p:cNvPr>
          <p:cNvCxnSpPr>
            <a:cxnSpLocks/>
            <a:stCxn id="51" idx="1"/>
            <a:endCxn id="50" idx="3"/>
          </p:cNvCxnSpPr>
          <p:nvPr/>
        </p:nvCxnSpPr>
        <p:spPr>
          <a:xfrm flipH="1">
            <a:off x="4639989" y="3362854"/>
            <a:ext cx="252747" cy="880"/>
          </a:xfrm>
          <a:prstGeom prst="line">
            <a:avLst/>
          </a:prstGeom>
          <a:ln w="12700">
            <a:solidFill>
              <a:schemeClr val="accent1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Obdélník: se zakulacenými rohy 57">
            <a:extLst>
              <a:ext uri="{FF2B5EF4-FFF2-40B4-BE49-F238E27FC236}">
                <a16:creationId xmlns:a16="http://schemas.microsoft.com/office/drawing/2014/main" id="{942F5D7C-7FB5-1E86-2AA4-661EA8A19C2C}"/>
              </a:ext>
            </a:extLst>
          </p:cNvPr>
          <p:cNvSpPr/>
          <p:nvPr/>
        </p:nvSpPr>
        <p:spPr>
          <a:xfrm>
            <a:off x="2782044" y="2716171"/>
            <a:ext cx="1857945" cy="359906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1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r>
              <a:rPr lang="cs-CZ" sz="1799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ČÍNA</a:t>
            </a:r>
          </a:p>
        </p:txBody>
      </p:sp>
      <p:sp>
        <p:nvSpPr>
          <p:cNvPr id="59" name="Obdélník: se zakulacenými rohy 58">
            <a:extLst>
              <a:ext uri="{FF2B5EF4-FFF2-40B4-BE49-F238E27FC236}">
                <a16:creationId xmlns:a16="http://schemas.microsoft.com/office/drawing/2014/main" id="{BAE4E899-4354-3FBD-D6A2-2B376906C136}"/>
              </a:ext>
            </a:extLst>
          </p:cNvPr>
          <p:cNvSpPr/>
          <p:nvPr/>
        </p:nvSpPr>
        <p:spPr>
          <a:xfrm>
            <a:off x="4892736" y="2715506"/>
            <a:ext cx="1705732" cy="36645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err="1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Šan</a:t>
            </a:r>
            <a:r>
              <a:rPr lang="cs-CZ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-Si, </a:t>
            </a:r>
            <a:r>
              <a:rPr lang="cs-CZ" dirty="0" err="1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Fu-Šun</a:t>
            </a:r>
            <a:endParaRPr lang="cs-CZ" dirty="0">
              <a:solidFill>
                <a:sysClr val="windowText" lastClr="00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cxnSp>
        <p:nvCxnSpPr>
          <p:cNvPr id="60" name="Přímá spojnice 59">
            <a:extLst>
              <a:ext uri="{FF2B5EF4-FFF2-40B4-BE49-F238E27FC236}">
                <a16:creationId xmlns:a16="http://schemas.microsoft.com/office/drawing/2014/main" id="{03A80784-9BF6-E1BA-82C0-3807B0BB2C37}"/>
              </a:ext>
            </a:extLst>
          </p:cNvPr>
          <p:cNvCxnSpPr>
            <a:cxnSpLocks/>
            <a:stCxn id="59" idx="1"/>
            <a:endCxn id="58" idx="3"/>
          </p:cNvCxnSpPr>
          <p:nvPr/>
        </p:nvCxnSpPr>
        <p:spPr>
          <a:xfrm flipH="1" flipV="1">
            <a:off x="4639989" y="2896124"/>
            <a:ext cx="252747" cy="2609"/>
          </a:xfrm>
          <a:prstGeom prst="line">
            <a:avLst/>
          </a:prstGeom>
          <a:ln w="12700">
            <a:solidFill>
              <a:schemeClr val="accent1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Obdélník: se zakulacenými rohy 91">
            <a:extLst>
              <a:ext uri="{FF2B5EF4-FFF2-40B4-BE49-F238E27FC236}">
                <a16:creationId xmlns:a16="http://schemas.microsoft.com/office/drawing/2014/main" id="{5DE90E33-F8AA-453B-46BF-8541D14EB3A4}"/>
              </a:ext>
            </a:extLst>
          </p:cNvPr>
          <p:cNvSpPr/>
          <p:nvPr/>
        </p:nvSpPr>
        <p:spPr>
          <a:xfrm>
            <a:off x="2782044" y="4047518"/>
            <a:ext cx="1857944" cy="322674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1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r>
              <a:rPr lang="cs-CZ" sz="1799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JAR</a:t>
            </a:r>
            <a:endParaRPr lang="cs-CZ" sz="1799" b="1" dirty="0">
              <a:solidFill>
                <a:sysClr val="windowText" lastClr="00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93" name="Obdélník: se zakulacenými rohy 92">
            <a:extLst>
              <a:ext uri="{FF2B5EF4-FFF2-40B4-BE49-F238E27FC236}">
                <a16:creationId xmlns:a16="http://schemas.microsoft.com/office/drawing/2014/main" id="{7DF5D81D-E2B9-54FA-A7D7-274BB3B9C83C}"/>
              </a:ext>
            </a:extLst>
          </p:cNvPr>
          <p:cNvSpPr/>
          <p:nvPr/>
        </p:nvSpPr>
        <p:spPr>
          <a:xfrm>
            <a:off x="2782044" y="4488186"/>
            <a:ext cx="1857944" cy="321502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1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r>
              <a:rPr lang="cs-CZ" sz="1799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AUSTRÁLIE</a:t>
            </a:r>
            <a:endParaRPr lang="cs-CZ" sz="1799" b="1" dirty="0">
              <a:solidFill>
                <a:sysClr val="windowText" lastClr="00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94" name="Obdélník: se zakulacenými rohy 93">
            <a:extLst>
              <a:ext uri="{FF2B5EF4-FFF2-40B4-BE49-F238E27FC236}">
                <a16:creationId xmlns:a16="http://schemas.microsoft.com/office/drawing/2014/main" id="{CEDC2319-0C7D-8A0F-556A-18D42B15D8E8}"/>
              </a:ext>
            </a:extLst>
          </p:cNvPr>
          <p:cNvSpPr/>
          <p:nvPr/>
        </p:nvSpPr>
        <p:spPr>
          <a:xfrm>
            <a:off x="2782044" y="4925184"/>
            <a:ext cx="1857944" cy="32127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1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r>
              <a:rPr lang="cs-CZ" sz="1799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USA</a:t>
            </a:r>
            <a:endParaRPr lang="cs-CZ" sz="1799" b="1" dirty="0">
              <a:solidFill>
                <a:sysClr val="windowText" lastClr="00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95" name="Obdélník: se zakulacenými rohy 94">
            <a:extLst>
              <a:ext uri="{FF2B5EF4-FFF2-40B4-BE49-F238E27FC236}">
                <a16:creationId xmlns:a16="http://schemas.microsoft.com/office/drawing/2014/main" id="{AE5F4970-62D5-8735-C4FD-A428E8ED333A}"/>
              </a:ext>
            </a:extLst>
          </p:cNvPr>
          <p:cNvSpPr/>
          <p:nvPr/>
        </p:nvSpPr>
        <p:spPr>
          <a:xfrm>
            <a:off x="2782044" y="5467863"/>
            <a:ext cx="1943494" cy="508592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1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r>
              <a:rPr lang="cs-CZ" sz="1799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ČR</a:t>
            </a:r>
          </a:p>
        </p:txBody>
      </p:sp>
      <p:sp>
        <p:nvSpPr>
          <p:cNvPr id="99" name="Obdélník: se zakulacenými rohy 98">
            <a:extLst>
              <a:ext uri="{FF2B5EF4-FFF2-40B4-BE49-F238E27FC236}">
                <a16:creationId xmlns:a16="http://schemas.microsoft.com/office/drawing/2014/main" id="{8F337B1C-4F7D-9DBA-3BCF-C4FA17F561CF}"/>
              </a:ext>
            </a:extLst>
          </p:cNvPr>
          <p:cNvSpPr/>
          <p:nvPr/>
        </p:nvSpPr>
        <p:spPr>
          <a:xfrm>
            <a:off x="4899338" y="4046192"/>
            <a:ext cx="2808000" cy="324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r>
              <a:rPr lang="cs-CZ" dirty="0" err="1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South</a:t>
            </a:r>
            <a:r>
              <a:rPr lang="cs-CZ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cs-CZ" dirty="0" err="1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Transvaal</a:t>
            </a:r>
            <a:r>
              <a:rPr lang="cs-CZ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Coal Area</a:t>
            </a:r>
          </a:p>
        </p:txBody>
      </p:sp>
      <p:sp>
        <p:nvSpPr>
          <p:cNvPr id="100" name="Obdélník: se zakulacenými rohy 99">
            <a:extLst>
              <a:ext uri="{FF2B5EF4-FFF2-40B4-BE49-F238E27FC236}">
                <a16:creationId xmlns:a16="http://schemas.microsoft.com/office/drawing/2014/main" id="{E2CB671E-78A4-D6C6-E6E4-669ADF006F54}"/>
              </a:ext>
            </a:extLst>
          </p:cNvPr>
          <p:cNvSpPr/>
          <p:nvPr/>
        </p:nvSpPr>
        <p:spPr>
          <a:xfrm>
            <a:off x="4892738" y="4485688"/>
            <a:ext cx="1620000" cy="324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Sydney basin</a:t>
            </a:r>
          </a:p>
        </p:txBody>
      </p:sp>
      <p:sp>
        <p:nvSpPr>
          <p:cNvPr id="101" name="Obdélník: se zakulacenými rohy 100">
            <a:extLst>
              <a:ext uri="{FF2B5EF4-FFF2-40B4-BE49-F238E27FC236}">
                <a16:creationId xmlns:a16="http://schemas.microsoft.com/office/drawing/2014/main" id="{E676DEAE-4733-2836-F602-7801D943B7D4}"/>
              </a:ext>
            </a:extLst>
          </p:cNvPr>
          <p:cNvSpPr/>
          <p:nvPr/>
        </p:nvSpPr>
        <p:spPr>
          <a:xfrm>
            <a:off x="4892738" y="4922454"/>
            <a:ext cx="6372000" cy="324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apalačská, </a:t>
            </a:r>
            <a:r>
              <a:rPr lang="cs-CZ" dirty="0" err="1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poweder</a:t>
            </a:r>
            <a:r>
              <a:rPr lang="cs-CZ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cs-CZ" dirty="0" err="1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river</a:t>
            </a:r>
            <a:r>
              <a:rPr lang="cs-CZ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basin → od V k Z USA klesá </a:t>
            </a:r>
            <a:r>
              <a:rPr lang="cs-CZ" dirty="0" err="1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prouhlenění</a:t>
            </a:r>
            <a:endParaRPr lang="cs-CZ" sz="1799" dirty="0">
              <a:solidFill>
                <a:sysClr val="windowText" lastClr="00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02" name="Obdélník: se zakulacenými rohy 101">
            <a:extLst>
              <a:ext uri="{FF2B5EF4-FFF2-40B4-BE49-F238E27FC236}">
                <a16:creationId xmlns:a16="http://schemas.microsoft.com/office/drawing/2014/main" id="{197E357C-D3B2-124E-358A-8AB1D5BA16E0}"/>
              </a:ext>
            </a:extLst>
          </p:cNvPr>
          <p:cNvSpPr/>
          <p:nvPr/>
        </p:nvSpPr>
        <p:spPr>
          <a:xfrm>
            <a:off x="4892739" y="5452159"/>
            <a:ext cx="5328000" cy="540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hornoslezská (paralicko-limnická), mostecká, sokolovská, chebská, severočeská, kladenská, plzeňská</a:t>
            </a:r>
          </a:p>
        </p:txBody>
      </p:sp>
      <p:cxnSp>
        <p:nvCxnSpPr>
          <p:cNvPr id="117" name="Přímá spojnice 116">
            <a:extLst>
              <a:ext uri="{FF2B5EF4-FFF2-40B4-BE49-F238E27FC236}">
                <a16:creationId xmlns:a16="http://schemas.microsoft.com/office/drawing/2014/main" id="{E5A37CB6-916F-4B34-23E2-29925DD398CA}"/>
              </a:ext>
            </a:extLst>
          </p:cNvPr>
          <p:cNvCxnSpPr>
            <a:cxnSpLocks/>
            <a:stCxn id="4" idx="3"/>
            <a:endCxn id="5" idx="1"/>
          </p:cNvCxnSpPr>
          <p:nvPr/>
        </p:nvCxnSpPr>
        <p:spPr>
          <a:xfrm>
            <a:off x="4639988" y="3796222"/>
            <a:ext cx="252750" cy="0"/>
          </a:xfrm>
          <a:prstGeom prst="line">
            <a:avLst/>
          </a:prstGeom>
          <a:ln w="12700">
            <a:solidFill>
              <a:schemeClr val="accent1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Přímá spojnice 119">
            <a:extLst>
              <a:ext uri="{FF2B5EF4-FFF2-40B4-BE49-F238E27FC236}">
                <a16:creationId xmlns:a16="http://schemas.microsoft.com/office/drawing/2014/main" id="{9E433DAB-BC4A-38DF-CEEC-1F32D4371E50}"/>
              </a:ext>
            </a:extLst>
          </p:cNvPr>
          <p:cNvCxnSpPr>
            <a:cxnSpLocks/>
            <a:stCxn id="95" idx="3"/>
            <a:endCxn id="102" idx="1"/>
          </p:cNvCxnSpPr>
          <p:nvPr/>
        </p:nvCxnSpPr>
        <p:spPr>
          <a:xfrm>
            <a:off x="4725538" y="5722159"/>
            <a:ext cx="167201" cy="0"/>
          </a:xfrm>
          <a:prstGeom prst="line">
            <a:avLst/>
          </a:prstGeom>
          <a:ln w="12700">
            <a:solidFill>
              <a:schemeClr val="accent1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Přímá spojnice 122">
            <a:extLst>
              <a:ext uri="{FF2B5EF4-FFF2-40B4-BE49-F238E27FC236}">
                <a16:creationId xmlns:a16="http://schemas.microsoft.com/office/drawing/2014/main" id="{2C0C99AB-51FC-9746-B7D0-8E7B1434E2D3}"/>
              </a:ext>
            </a:extLst>
          </p:cNvPr>
          <p:cNvCxnSpPr>
            <a:cxnSpLocks/>
            <a:stCxn id="92" idx="3"/>
            <a:endCxn id="99" idx="1"/>
          </p:cNvCxnSpPr>
          <p:nvPr/>
        </p:nvCxnSpPr>
        <p:spPr>
          <a:xfrm flipV="1">
            <a:off x="4639988" y="4208192"/>
            <a:ext cx="259350" cy="663"/>
          </a:xfrm>
          <a:prstGeom prst="line">
            <a:avLst/>
          </a:prstGeom>
          <a:ln w="12700">
            <a:solidFill>
              <a:schemeClr val="accent1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Přímá spojnice 125">
            <a:extLst>
              <a:ext uri="{FF2B5EF4-FFF2-40B4-BE49-F238E27FC236}">
                <a16:creationId xmlns:a16="http://schemas.microsoft.com/office/drawing/2014/main" id="{D53051D3-9E63-A349-EBE0-C638774DE99D}"/>
              </a:ext>
            </a:extLst>
          </p:cNvPr>
          <p:cNvCxnSpPr>
            <a:cxnSpLocks/>
            <a:stCxn id="93" idx="3"/>
            <a:endCxn id="100" idx="1"/>
          </p:cNvCxnSpPr>
          <p:nvPr/>
        </p:nvCxnSpPr>
        <p:spPr>
          <a:xfrm flipV="1">
            <a:off x="4639988" y="4647688"/>
            <a:ext cx="252750" cy="1249"/>
          </a:xfrm>
          <a:prstGeom prst="line">
            <a:avLst/>
          </a:prstGeom>
          <a:ln w="12700">
            <a:solidFill>
              <a:schemeClr val="accent1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Přímá spojnice 128">
            <a:extLst>
              <a:ext uri="{FF2B5EF4-FFF2-40B4-BE49-F238E27FC236}">
                <a16:creationId xmlns:a16="http://schemas.microsoft.com/office/drawing/2014/main" id="{FEE0C2FB-D9D2-8C4A-7745-A11128E7B511}"/>
              </a:ext>
            </a:extLst>
          </p:cNvPr>
          <p:cNvCxnSpPr>
            <a:cxnSpLocks/>
            <a:stCxn id="94" idx="3"/>
            <a:endCxn id="101" idx="1"/>
          </p:cNvCxnSpPr>
          <p:nvPr/>
        </p:nvCxnSpPr>
        <p:spPr>
          <a:xfrm flipV="1">
            <a:off x="4639988" y="5084454"/>
            <a:ext cx="252750" cy="1365"/>
          </a:xfrm>
          <a:prstGeom prst="line">
            <a:avLst/>
          </a:prstGeom>
          <a:ln w="12700">
            <a:solidFill>
              <a:schemeClr val="accent1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Obdélník: se zakulacenými rohy 28">
            <a:extLst>
              <a:ext uri="{FF2B5EF4-FFF2-40B4-BE49-F238E27FC236}">
                <a16:creationId xmlns:a16="http://schemas.microsoft.com/office/drawing/2014/main" id="{067C8BD7-7ED0-E580-3D35-3D8F99C3BD5B}"/>
              </a:ext>
            </a:extLst>
          </p:cNvPr>
          <p:cNvSpPr/>
          <p:nvPr/>
        </p:nvSpPr>
        <p:spPr>
          <a:xfrm>
            <a:off x="1436372" y="1628800"/>
            <a:ext cx="395616" cy="4536504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wordArtVert" spcCol="360000" rtlCol="0" anchor="ctr"/>
          <a:lstStyle/>
          <a:p>
            <a:pPr algn="ctr"/>
            <a:r>
              <a:rPr lang="cs-CZ" sz="2000" spc="1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PÁNVE</a:t>
            </a:r>
          </a:p>
        </p:txBody>
      </p:sp>
    </p:spTree>
    <p:extLst>
      <p:ext uri="{BB962C8B-B14F-4D97-AF65-F5344CB8AC3E}">
        <p14:creationId xmlns:p14="http://schemas.microsoft.com/office/powerpoint/2010/main" val="1693973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>
            <a:extLst>
              <a:ext uri="{FF2B5EF4-FFF2-40B4-BE49-F238E27FC236}">
                <a16:creationId xmlns:a16="http://schemas.microsoft.com/office/drawing/2014/main" id="{D8034865-0B7B-B7C8-E728-4067A55A38E4}"/>
              </a:ext>
            </a:extLst>
          </p:cNvPr>
          <p:cNvSpPr/>
          <p:nvPr/>
        </p:nvSpPr>
        <p:spPr>
          <a:xfrm>
            <a:off x="876571" y="3212976"/>
            <a:ext cx="7200800" cy="2232248"/>
          </a:xfrm>
          <a:prstGeom prst="rect">
            <a:avLst/>
          </a:prstGeom>
          <a:solidFill>
            <a:srgbClr val="FFFFFF">
              <a:alpha val="4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240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81844" y="2492896"/>
            <a:ext cx="8458201" cy="2666999"/>
          </a:xfrm>
        </p:spPr>
        <p:txBody>
          <a:bodyPr rtlCol="0"/>
          <a:lstStyle/>
          <a:p>
            <a:pPr rtl="0"/>
            <a:r>
              <a:rPr lang="cs-CZ" cap="all" dirty="0">
                <a:latin typeface="Calibri Light" panose="020F0302020204030204" pitchFamily="34" charset="0"/>
                <a:cs typeface="Calibri Light" panose="020F0302020204030204" pitchFamily="34" charset="0"/>
              </a:rPr>
              <a:t>Živičná řada</a:t>
            </a:r>
          </a:p>
        </p:txBody>
      </p:sp>
    </p:spTree>
    <p:extLst>
      <p:ext uri="{BB962C8B-B14F-4D97-AF65-F5344CB8AC3E}">
        <p14:creationId xmlns:p14="http://schemas.microsoft.com/office/powerpoint/2010/main" val="3563403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E2ACB5-9EAD-3353-5B4E-205BAF3D7D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A03CA44-C60E-5D5D-0B01-057381F4D8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3246" y="0"/>
            <a:ext cx="9601200" cy="1143000"/>
          </a:xfrm>
        </p:spPr>
        <p:txBody>
          <a:bodyPr>
            <a:normAutofit/>
          </a:bodyPr>
          <a:lstStyle/>
          <a:p>
            <a:r>
              <a:rPr lang="cs-CZ" cap="all" dirty="0">
                <a:latin typeface="Calibri Light" panose="020F0302020204030204" pitchFamily="34" charset="0"/>
                <a:cs typeface="Calibri Light" panose="020F0302020204030204" pitchFamily="34" charset="0"/>
              </a:rPr>
              <a:t>ROPA</a:t>
            </a:r>
          </a:p>
        </p:txBody>
      </p:sp>
      <p:graphicFrame>
        <p:nvGraphicFramePr>
          <p:cNvPr id="3" name="Tabulka 13">
            <a:extLst>
              <a:ext uri="{FF2B5EF4-FFF2-40B4-BE49-F238E27FC236}">
                <a16:creationId xmlns:a16="http://schemas.microsoft.com/office/drawing/2014/main" id="{43CE8CBC-3B4E-0692-4688-CC955F24963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5405265"/>
              </p:ext>
            </p:extLst>
          </p:nvPr>
        </p:nvGraphicFramePr>
        <p:xfrm>
          <a:off x="916729" y="4005064"/>
          <a:ext cx="6137332" cy="24739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03086">
                  <a:extLst>
                    <a:ext uri="{9D8B030D-6E8A-4147-A177-3AD203B41FA5}">
                      <a16:colId xmlns:a16="http://schemas.microsoft.com/office/drawing/2014/main" val="2352346390"/>
                    </a:ext>
                  </a:extLst>
                </a:gridCol>
                <a:gridCol w="1080000">
                  <a:extLst>
                    <a:ext uri="{9D8B030D-6E8A-4147-A177-3AD203B41FA5}">
                      <a16:colId xmlns:a16="http://schemas.microsoft.com/office/drawing/2014/main" val="3179328522"/>
                    </a:ext>
                  </a:extLst>
                </a:gridCol>
                <a:gridCol w="1080000">
                  <a:extLst>
                    <a:ext uri="{9D8B030D-6E8A-4147-A177-3AD203B41FA5}">
                      <a16:colId xmlns:a16="http://schemas.microsoft.com/office/drawing/2014/main" val="946305188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990085589"/>
                    </a:ext>
                  </a:extLst>
                </a:gridCol>
                <a:gridCol w="542082">
                  <a:extLst>
                    <a:ext uri="{9D8B030D-6E8A-4147-A177-3AD203B41FA5}">
                      <a16:colId xmlns:a16="http://schemas.microsoft.com/office/drawing/2014/main" val="2726872074"/>
                    </a:ext>
                  </a:extLst>
                </a:gridCol>
                <a:gridCol w="542082">
                  <a:extLst>
                    <a:ext uri="{9D8B030D-6E8A-4147-A177-3AD203B41FA5}">
                      <a16:colId xmlns:a16="http://schemas.microsoft.com/office/drawing/2014/main" val="3528763271"/>
                    </a:ext>
                  </a:extLst>
                </a:gridCol>
                <a:gridCol w="542082">
                  <a:extLst>
                    <a:ext uri="{9D8B030D-6E8A-4147-A177-3AD203B41FA5}">
                      <a16:colId xmlns:a16="http://schemas.microsoft.com/office/drawing/2014/main" val="2550509603"/>
                    </a:ext>
                  </a:extLst>
                </a:gridCol>
              </a:tblGrid>
              <a:tr h="370840">
                <a:tc gridSpan="7">
                  <a:txBody>
                    <a:bodyPr/>
                    <a:lstStyle/>
                    <a:p>
                      <a:pPr algn="ctr"/>
                      <a:r>
                        <a:rPr lang="cs-CZ" b="1" dirty="0">
                          <a:solidFill>
                            <a:sysClr val="windowText" lastClr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TYPY KEROGENU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cs-CZ" b="1" dirty="0">
                        <a:solidFill>
                          <a:sysClr val="windowText" lastClr="000000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cs-CZ" b="1" dirty="0">
                        <a:solidFill>
                          <a:sysClr val="windowText" lastClr="000000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8152689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ctr"/>
                      <a:r>
                        <a:rPr lang="cs-CZ" b="1" dirty="0">
                          <a:solidFill>
                            <a:sysClr val="windowText" lastClr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TYP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1" dirty="0">
                          <a:solidFill>
                            <a:sysClr val="windowText" lastClr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H/C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1" dirty="0">
                          <a:solidFill>
                            <a:sysClr val="windowText" lastClr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O/C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1" dirty="0">
                          <a:solidFill>
                            <a:sysClr val="windowText" lastClr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ORGANIKA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endParaRPr lang="cs-CZ" sz="1100" b="1" spc="-400" baseline="0" dirty="0">
                        <a:solidFill>
                          <a:sysClr val="windowText" lastClr="000000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vert="wordArtVert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BlToT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s-CZ" b="1" dirty="0">
                        <a:solidFill>
                          <a:sysClr val="windowText" lastClr="000000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s-CZ" b="1" dirty="0">
                        <a:solidFill>
                          <a:sysClr val="windowText" lastClr="000000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1977754"/>
                  </a:ext>
                </a:extLst>
              </a:tr>
              <a:tr h="166988">
                <a:tc>
                  <a:txBody>
                    <a:bodyPr/>
                    <a:lstStyle/>
                    <a:p>
                      <a:pPr algn="ctr"/>
                      <a:r>
                        <a:rPr lang="cs-CZ" dirty="0">
                          <a:solidFill>
                            <a:sysClr val="windowText" lastClr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I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>
                          <a:solidFill>
                            <a:sysClr val="windowText" lastClr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&gt; 1.35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>
                          <a:solidFill>
                            <a:sysClr val="windowText" lastClr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&lt; 0.15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>
                          <a:solidFill>
                            <a:sysClr val="windowText" lastClr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mořské řasy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cs-CZ" sz="850" kern="1200" cap="all" baseline="0" dirty="0">
                          <a:solidFill>
                            <a:schemeClr val="tx2"/>
                          </a:solidFill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</a:rPr>
                        <a:t>ropa</a:t>
                      </a:r>
                    </a:p>
                  </a:txBody>
                  <a:tcPr vert="wordArtVert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>
                          <a:solidFill>
                            <a:sysClr val="windowText" lastClr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×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>
                          <a:solidFill>
                            <a:sysClr val="windowText" lastClr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×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4640789"/>
                  </a:ext>
                </a:extLst>
              </a:tr>
              <a:tr h="166988">
                <a:tc>
                  <a:txBody>
                    <a:bodyPr/>
                    <a:lstStyle/>
                    <a:p>
                      <a:pPr algn="ctr"/>
                      <a:r>
                        <a:rPr lang="cs-CZ" dirty="0">
                          <a:solidFill>
                            <a:sysClr val="windowText" lastClr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II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>
                          <a:solidFill>
                            <a:sysClr val="windowText" lastClr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1.00-1.35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>
                          <a:solidFill>
                            <a:sysClr val="windowText" lastClr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0.03-0.18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>
                          <a:solidFill>
                            <a:sysClr val="windowText" lastClr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plankton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cs-CZ" dirty="0">
                        <a:solidFill>
                          <a:sysClr val="windowText" lastClr="000000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cs-CZ" sz="1200" kern="1200" cap="all" baseline="0" dirty="0">
                          <a:solidFill>
                            <a:schemeClr val="tx2"/>
                          </a:solidFill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</a:rPr>
                        <a:t>Plyn</a:t>
                      </a:r>
                    </a:p>
                  </a:txBody>
                  <a:tcPr vert="wordArtVert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cs-CZ" sz="1200" spc="-300" baseline="0" dirty="0">
                        <a:solidFill>
                          <a:sysClr val="windowText" lastClr="000000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vert="wordArtVert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3394837"/>
                  </a:ext>
                </a:extLst>
              </a:tr>
              <a:tr h="166988">
                <a:tc>
                  <a:txBody>
                    <a:bodyPr/>
                    <a:lstStyle/>
                    <a:p>
                      <a:pPr algn="ctr"/>
                      <a:r>
                        <a:rPr lang="cs-CZ" dirty="0">
                          <a:solidFill>
                            <a:sysClr val="windowText" lastClr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III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>
                          <a:solidFill>
                            <a:sysClr val="windowText" lastClr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0.50-1.00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>
                          <a:solidFill>
                            <a:sysClr val="windowText" lastClr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&gt; 0.03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>
                          <a:solidFill>
                            <a:sysClr val="windowText" lastClr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rostliny, dřevo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cs-CZ" dirty="0">
                          <a:solidFill>
                            <a:sysClr val="windowText" lastClr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×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cs-CZ" dirty="0">
                        <a:solidFill>
                          <a:sysClr val="windowText" lastClr="000000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cs-CZ" sz="1200" spc="-300" baseline="0" dirty="0">
                        <a:solidFill>
                          <a:sysClr val="windowText" lastClr="000000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vert="wordArtVert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2255260"/>
                  </a:ext>
                </a:extLst>
              </a:tr>
              <a:tr h="166988">
                <a:tc>
                  <a:txBody>
                    <a:bodyPr/>
                    <a:lstStyle/>
                    <a:p>
                      <a:pPr algn="ctr"/>
                      <a:r>
                        <a:rPr lang="cs-CZ" dirty="0">
                          <a:solidFill>
                            <a:sysClr val="windowText" lastClr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IV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>
                          <a:solidFill>
                            <a:sysClr val="windowText" lastClr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&lt; 0.50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>
                          <a:solidFill>
                            <a:sysClr val="windowText" lastClr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0.20-0.30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>
                          <a:solidFill>
                            <a:sysClr val="windowText" lastClr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residua (vosky, pryskyřice)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cs-CZ" dirty="0">
                        <a:solidFill>
                          <a:sysClr val="windowText" lastClr="000000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 kern="1200" cap="all" baseline="0" dirty="0">
                          <a:solidFill>
                            <a:schemeClr val="tx2"/>
                          </a:solidFill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</a:rPr>
                        <a:t>uhlí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4549740"/>
                  </a:ext>
                </a:extLst>
              </a:tr>
            </a:tbl>
          </a:graphicData>
        </a:graphic>
      </p:graphicFrame>
      <p:sp>
        <p:nvSpPr>
          <p:cNvPr id="4" name="Obdélník: se zakulacenými rohy 3">
            <a:extLst>
              <a:ext uri="{FF2B5EF4-FFF2-40B4-BE49-F238E27FC236}">
                <a16:creationId xmlns:a16="http://schemas.microsoft.com/office/drawing/2014/main" id="{478DB355-768B-C50D-B082-589A746AD433}"/>
              </a:ext>
            </a:extLst>
          </p:cNvPr>
          <p:cNvSpPr/>
          <p:nvPr/>
        </p:nvSpPr>
        <p:spPr>
          <a:xfrm>
            <a:off x="916729" y="1887121"/>
            <a:ext cx="5904656" cy="57606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cap="all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Rozklad organické hmoty </a:t>
            </a:r>
            <a:r>
              <a:rPr lang="cs-CZ" b="1" cap="all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planktonu a mořských řas</a:t>
            </a:r>
          </a:p>
          <a:p>
            <a:pPr algn="ctr"/>
            <a:r>
              <a:rPr lang="cs-CZ" cap="all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v anoxickém prostředí</a:t>
            </a:r>
          </a:p>
        </p:txBody>
      </p:sp>
      <p:sp>
        <p:nvSpPr>
          <p:cNvPr id="25" name="Obdélník: se zakulacenými rohy 24">
            <a:extLst>
              <a:ext uri="{FF2B5EF4-FFF2-40B4-BE49-F238E27FC236}">
                <a16:creationId xmlns:a16="http://schemas.microsoft.com/office/drawing/2014/main" id="{0B6C4943-A1E9-B088-E2EB-A3E51B7D41F6}"/>
              </a:ext>
            </a:extLst>
          </p:cNvPr>
          <p:cNvSpPr/>
          <p:nvPr/>
        </p:nvSpPr>
        <p:spPr>
          <a:xfrm>
            <a:off x="916729" y="2642586"/>
            <a:ext cx="5904656" cy="57606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TOC (total organic carbon) </a:t>
            </a:r>
            <a:r>
              <a:rPr lang="cs-CZ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→ množství organické hmoty </a:t>
            </a:r>
          </a:p>
          <a:p>
            <a:pPr algn="ctr"/>
            <a:r>
              <a:rPr lang="cs-CZ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v sedimentu či hornině</a:t>
            </a:r>
            <a:endParaRPr lang="cs-CZ" sz="1800" dirty="0">
              <a:solidFill>
                <a:schemeClr val="tx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65" name="Obdélník: se zakulacenými rohy 64">
            <a:extLst>
              <a:ext uri="{FF2B5EF4-FFF2-40B4-BE49-F238E27FC236}">
                <a16:creationId xmlns:a16="http://schemas.microsoft.com/office/drawing/2014/main" id="{15B54C11-33F5-5DA1-803F-9E1CE4C04913}"/>
              </a:ext>
            </a:extLst>
          </p:cNvPr>
          <p:cNvSpPr/>
          <p:nvPr/>
        </p:nvSpPr>
        <p:spPr>
          <a:xfrm>
            <a:off x="916729" y="3398051"/>
            <a:ext cx="5904656" cy="39098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800" b="1" cap="all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ropa se obchoduje v barelech = 158, 99 l</a:t>
            </a:r>
            <a:endParaRPr lang="cs-CZ" b="1" cap="all" dirty="0">
              <a:solidFill>
                <a:schemeClr val="tx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20BDFE6F-8686-3940-DFFF-84739F15F7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2564" y="-13409"/>
            <a:ext cx="4736466" cy="6871410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5F5E415A-44A0-9CB7-0FF5-866DBCC69152}"/>
              </a:ext>
            </a:extLst>
          </p:cNvPr>
          <p:cNvSpPr txBox="1"/>
          <p:nvPr/>
        </p:nvSpPr>
        <p:spPr>
          <a:xfrm>
            <a:off x="11350996" y="6642556"/>
            <a:ext cx="95818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800" b="0" i="0" dirty="0" err="1">
                <a:solidFill>
                  <a:srgbClr val="1F1F1F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Cornford</a:t>
            </a:r>
            <a:r>
              <a:rPr lang="cs-CZ" sz="800" b="0" i="0" dirty="0">
                <a:solidFill>
                  <a:srgbClr val="1F1F1F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, 2005</a:t>
            </a:r>
            <a:endParaRPr lang="cs-CZ" sz="8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7168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A69B03-585D-1DAC-CF3A-3B3F6AC061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Nadpis 12">
            <a:extLst>
              <a:ext uri="{FF2B5EF4-FFF2-40B4-BE49-F238E27FC236}">
                <a16:creationId xmlns:a16="http://schemas.microsoft.com/office/drawing/2014/main" id="{9FBE8ED4-68A7-0207-D3CF-5447A35A6E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8308" y="0"/>
            <a:ext cx="6528792" cy="1143000"/>
          </a:xfrm>
        </p:spPr>
        <p:txBody>
          <a:bodyPr rtlCol="0">
            <a:normAutofit/>
          </a:bodyPr>
          <a:lstStyle/>
          <a:p>
            <a:pPr rtl="0"/>
            <a:r>
              <a:rPr lang="cs-CZ" cap="all" dirty="0">
                <a:solidFill>
                  <a:srgbClr val="164B4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Genetická</a:t>
            </a:r>
            <a:r>
              <a:rPr lang="cs-CZ" cap="all" dirty="0">
                <a:latin typeface="Calibri Light" panose="020F0302020204030204" pitchFamily="34" charset="0"/>
                <a:cs typeface="Calibri Light" panose="020F0302020204030204" pitchFamily="34" charset="0"/>
              </a:rPr>
              <a:t> klasifikace ložisek </a:t>
            </a:r>
            <a:r>
              <a:rPr kumimoji="0" lang="cs-CZ" sz="1999" b="0" i="0" u="none" strike="noStrike" kern="1200" cap="none" spc="0" normalizeH="0" baseline="0" noProof="0" dirty="0">
                <a:ln>
                  <a:noFill/>
                </a:ln>
                <a:solidFill>
                  <a:srgbClr val="164B4F"/>
                </a:solidFill>
                <a:effectLst/>
                <a:uLnTx/>
                <a:uFillTx/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rPr>
              <a:t>(upraveno podle </a:t>
            </a:r>
            <a:r>
              <a:rPr kumimoji="0" lang="cs-CZ" sz="1999" b="0" i="0" u="none" strike="noStrike" kern="1200" cap="none" spc="0" normalizeH="0" baseline="0" noProof="0" dirty="0" err="1">
                <a:ln>
                  <a:noFill/>
                </a:ln>
                <a:solidFill>
                  <a:srgbClr val="164B4F"/>
                </a:solidFill>
                <a:effectLst/>
                <a:uLnTx/>
                <a:uFillTx/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rPr>
              <a:t>Rozložník</a:t>
            </a:r>
            <a:r>
              <a:rPr kumimoji="0" lang="cs-CZ" sz="1999" b="0" i="0" u="none" strike="noStrike" kern="1200" cap="none" spc="0" normalizeH="0" baseline="0" noProof="0" dirty="0">
                <a:ln>
                  <a:noFill/>
                </a:ln>
                <a:solidFill>
                  <a:srgbClr val="164B4F"/>
                </a:solidFill>
                <a:effectLst/>
                <a:uLnTx/>
                <a:uFillTx/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rPr>
              <a:t> et al. 1987</a:t>
            </a:r>
            <a:endParaRPr lang="cs-CZ" sz="4000" dirty="0">
              <a:solidFill>
                <a:srgbClr val="164B4F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graphicFrame>
        <p:nvGraphicFramePr>
          <p:cNvPr id="6" name="Tabulka 5">
            <a:extLst>
              <a:ext uri="{FF2B5EF4-FFF2-40B4-BE49-F238E27FC236}">
                <a16:creationId xmlns:a16="http://schemas.microsoft.com/office/drawing/2014/main" id="{0EECCC6C-EB35-689F-5D17-C87AB7CB7ED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8535502"/>
              </p:ext>
            </p:extLst>
          </p:nvPr>
        </p:nvGraphicFramePr>
        <p:xfrm>
          <a:off x="84444" y="200911"/>
          <a:ext cx="5685923" cy="6300309"/>
        </p:xfrm>
        <a:graphic>
          <a:graphicData uri="http://schemas.openxmlformats.org/drawingml/2006/table">
            <a:tbl>
              <a:tblPr/>
              <a:tblGrid>
                <a:gridCol w="851097">
                  <a:extLst>
                    <a:ext uri="{9D8B030D-6E8A-4147-A177-3AD203B41FA5}">
                      <a16:colId xmlns:a16="http://schemas.microsoft.com/office/drawing/2014/main" val="1489101255"/>
                    </a:ext>
                  </a:extLst>
                </a:gridCol>
                <a:gridCol w="452896">
                  <a:extLst>
                    <a:ext uri="{9D8B030D-6E8A-4147-A177-3AD203B41FA5}">
                      <a16:colId xmlns:a16="http://schemas.microsoft.com/office/drawing/2014/main" val="2256935669"/>
                    </a:ext>
                  </a:extLst>
                </a:gridCol>
                <a:gridCol w="1347304">
                  <a:extLst>
                    <a:ext uri="{9D8B030D-6E8A-4147-A177-3AD203B41FA5}">
                      <a16:colId xmlns:a16="http://schemas.microsoft.com/office/drawing/2014/main" val="556582486"/>
                    </a:ext>
                  </a:extLst>
                </a:gridCol>
                <a:gridCol w="1524669">
                  <a:extLst>
                    <a:ext uri="{9D8B030D-6E8A-4147-A177-3AD203B41FA5}">
                      <a16:colId xmlns:a16="http://schemas.microsoft.com/office/drawing/2014/main" val="2344575000"/>
                    </a:ext>
                  </a:extLst>
                </a:gridCol>
                <a:gridCol w="1509957">
                  <a:extLst>
                    <a:ext uri="{9D8B030D-6E8A-4147-A177-3AD203B41FA5}">
                      <a16:colId xmlns:a16="http://schemas.microsoft.com/office/drawing/2014/main" val="4134919382"/>
                    </a:ext>
                  </a:extLst>
                </a:gridCol>
              </a:tblGrid>
              <a:tr h="215944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algn="ctr" fontAlgn="b"/>
                      <a:r>
                        <a:rPr lang="cs-CZ" sz="1200" b="1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Série</a:t>
                      </a:r>
                      <a:endParaRPr lang="cs-CZ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4177" marR="4177" marT="4177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algn="ctr" fontAlgn="b"/>
                      <a:r>
                        <a:rPr lang="cs-CZ" sz="1200" b="1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Skupina</a:t>
                      </a:r>
                      <a:endParaRPr lang="cs-CZ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4177" marR="4177" marT="4177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algn="ctr" fontAlgn="b"/>
                      <a:r>
                        <a:rPr lang="cs-CZ" sz="1200" b="1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Typ </a:t>
                      </a:r>
                      <a:endParaRPr lang="cs-CZ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4177" marR="4177" marT="4177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algn="ctr" fontAlgn="b"/>
                      <a:r>
                        <a:rPr lang="cs-CZ" sz="1200" b="1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Formace</a:t>
                      </a:r>
                      <a:endParaRPr lang="cs-CZ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4177" marR="4177" marT="4177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2807207"/>
                  </a:ext>
                </a:extLst>
              </a:tr>
              <a:tr h="215944">
                <a:tc rowSpan="13"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algn="ctr" fontAlgn="ctr"/>
                      <a:r>
                        <a:rPr lang="cs-CZ" sz="1200" b="1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Endogenní</a:t>
                      </a:r>
                      <a:endParaRPr lang="cs-CZ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4177" marR="4177" marT="4177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rowSpan="13"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row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algn="l" fontAlgn="ctr"/>
                      <a:r>
                        <a:rPr lang="cs-CZ" sz="12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magmatická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5991" marR="4177" marT="4177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algn="l" fontAlgn="ctr"/>
                      <a:r>
                        <a:rPr lang="cs-CZ" sz="1200" u="none" strike="noStrike" dirty="0" err="1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likvační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5991" marR="4177" marT="4177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algn="l" fontAlgn="b"/>
                      <a:r>
                        <a:rPr lang="cs-CZ" sz="1200" u="none" strike="noStrike" dirty="0" err="1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Cu</a:t>
                      </a:r>
                      <a:r>
                        <a:rPr lang="cs-CZ" sz="12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-Ni + PGE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5991" marR="4177" marT="4177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1684429"/>
                  </a:ext>
                </a:extLst>
              </a:tr>
              <a:tr h="215944">
                <a:tc gridSpan="2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algn="l" fontAlgn="ctr"/>
                      <a:r>
                        <a:rPr lang="cs-CZ" sz="1200" u="none" strike="noStrike" dirty="0" err="1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protomagmatická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5991" marR="4177" marT="4177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algn="l" fontAlgn="b"/>
                      <a:r>
                        <a:rPr lang="cs-CZ" sz="1200" u="none" strike="noStrike" dirty="0" err="1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Cr</a:t>
                      </a:r>
                      <a:r>
                        <a:rPr lang="cs-CZ" sz="12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, PGE, C, Ti, REE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5991" marR="4177" marT="4177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3750580"/>
                  </a:ext>
                </a:extLst>
              </a:tr>
              <a:tr h="215944">
                <a:tc gridSpan="2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algn="l" fontAlgn="ctr"/>
                      <a:r>
                        <a:rPr lang="cs-CZ" sz="1200" u="none" strike="noStrike" dirty="0" err="1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hysteromagmatická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5991" marR="4177" marT="4177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algn="l" fontAlgn="b"/>
                      <a:r>
                        <a:rPr lang="cs-CZ" sz="1200" u="none" strike="noStrike" dirty="0" err="1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Cr</a:t>
                      </a:r>
                      <a:r>
                        <a:rPr lang="cs-CZ" sz="12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, Ti, magnetit-apatit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5991" marR="4177" marT="4177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0697248"/>
                  </a:ext>
                </a:extLst>
              </a:tr>
              <a:tr h="339370">
                <a:tc gridSpan="2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algn="l" fontAlgn="ctr"/>
                      <a:r>
                        <a:rPr lang="cs-CZ" sz="12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pegmatitová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5991" marR="4177" marT="4177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algn="l" fontAlgn="ctr"/>
                      <a:r>
                        <a:rPr lang="cs-CZ" sz="12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jednoduché pegmatity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5991" marR="4177" marT="4177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algn="l" fontAlgn="b"/>
                      <a:r>
                        <a:rPr lang="cs-CZ" sz="12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křemen-živec-slída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5991" marR="4177" marT="4177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7015362"/>
                  </a:ext>
                </a:extLst>
              </a:tr>
              <a:tr h="385881">
                <a:tc gridSpan="2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algn="l" fontAlgn="ctr"/>
                      <a:r>
                        <a:rPr lang="cs-CZ" sz="1200" u="none" strike="noStrike" dirty="0" err="1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metasomatizované</a:t>
                      </a:r>
                      <a:r>
                        <a:rPr lang="cs-CZ" sz="12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pegmatity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5991" marR="4177" marT="4177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algn="l" fontAlgn="b"/>
                      <a:r>
                        <a:rPr lang="cs-CZ" sz="1200" u="none" strike="noStrike" dirty="0" err="1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Li</a:t>
                      </a:r>
                      <a:r>
                        <a:rPr lang="cs-CZ" sz="12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, </a:t>
                      </a:r>
                      <a:r>
                        <a:rPr lang="cs-CZ" sz="1200" u="none" strike="noStrike" dirty="0" err="1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Be</a:t>
                      </a:r>
                      <a:r>
                        <a:rPr lang="cs-CZ" sz="12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, </a:t>
                      </a:r>
                      <a:r>
                        <a:rPr lang="cs-CZ" sz="1200" u="none" strike="noStrike" dirty="0" err="1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Nb</a:t>
                      </a:r>
                      <a:r>
                        <a:rPr lang="cs-CZ" sz="12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-Ta, </a:t>
                      </a:r>
                      <a:r>
                        <a:rPr lang="cs-CZ" sz="1200" u="none" strike="noStrike" dirty="0" err="1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Sn</a:t>
                      </a:r>
                      <a:r>
                        <a:rPr lang="cs-CZ" sz="12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, U-</a:t>
                      </a:r>
                      <a:r>
                        <a:rPr lang="cs-CZ" sz="1200" u="none" strike="noStrike" dirty="0" err="1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Th</a:t>
                      </a:r>
                      <a:r>
                        <a:rPr lang="cs-CZ" sz="12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, Au, drahé kameny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5991" marR="4177" marT="4177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6418294"/>
                  </a:ext>
                </a:extLst>
              </a:tr>
              <a:tr h="215944">
                <a:tc gridSpan="2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algn="l" fontAlgn="b"/>
                      <a:r>
                        <a:rPr lang="cs-CZ" sz="1200" u="none" strike="noStrike" dirty="0" err="1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karbonatitová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5991" marR="4177" marT="4177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algn="l" fontAlgn="ctr"/>
                      <a:r>
                        <a:rPr lang="cs-CZ" sz="12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 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5991" marR="4177" marT="4177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algn="l" fontAlgn="b"/>
                      <a:r>
                        <a:rPr lang="cs-CZ" sz="12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REE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5991" marR="4177" marT="4177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40150399"/>
                  </a:ext>
                </a:extLst>
              </a:tr>
              <a:tr h="339370">
                <a:tc gridSpan="2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row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algn="l" fontAlgn="ctr"/>
                      <a:r>
                        <a:rPr lang="cs-CZ" sz="12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hydrotermálních </a:t>
                      </a:r>
                      <a:r>
                        <a:rPr lang="cs-CZ" sz="1200" u="none" strike="noStrike" dirty="0" err="1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metasomatitů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5991" marR="4177" marT="4177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algn="l" fontAlgn="ctr"/>
                      <a:r>
                        <a:rPr lang="cs-CZ" sz="12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skarnová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5991" marR="4177" marT="4177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algn="l" fontAlgn="b"/>
                      <a:r>
                        <a:rPr lang="pl-PL" sz="12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Fe, W, Cu, Pb-Zn, Co, Sn, Mo, U, …</a:t>
                      </a: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5991" marR="4177" marT="4177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9275923"/>
                  </a:ext>
                </a:extLst>
              </a:tr>
              <a:tr h="215944">
                <a:tc gridSpan="2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algn="l" fontAlgn="ctr"/>
                      <a:r>
                        <a:rPr lang="cs-CZ" sz="1200" u="none" strike="noStrike" dirty="0" err="1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albititová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5991" marR="4177" marT="4177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algn="l" fontAlgn="b"/>
                      <a:r>
                        <a:rPr lang="cs-CZ" sz="1200" u="none" strike="noStrike" dirty="0" err="1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Nb</a:t>
                      </a:r>
                      <a:r>
                        <a:rPr lang="cs-CZ" sz="12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-Ta, </a:t>
                      </a:r>
                      <a:r>
                        <a:rPr lang="cs-CZ" sz="1200" u="none" strike="noStrike" dirty="0" err="1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Zr</a:t>
                      </a:r>
                      <a:r>
                        <a:rPr lang="cs-CZ" sz="12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, U, </a:t>
                      </a:r>
                      <a:r>
                        <a:rPr lang="cs-CZ" sz="1200" u="none" strike="noStrike" dirty="0" err="1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Be</a:t>
                      </a:r>
                      <a:r>
                        <a:rPr lang="cs-CZ" sz="12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, …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5991" marR="4177" marT="4177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7791194"/>
                  </a:ext>
                </a:extLst>
              </a:tr>
              <a:tr h="215944">
                <a:tc gridSpan="2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algn="l" fontAlgn="ctr"/>
                      <a:r>
                        <a:rPr lang="cs-CZ" sz="1200" u="none" strike="noStrike" dirty="0" err="1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greisenová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5991" marR="4177" marT="4177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algn="l" fontAlgn="b"/>
                      <a:r>
                        <a:rPr lang="cs-CZ" sz="1200" u="none" strike="noStrike" dirty="0" err="1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Sn</a:t>
                      </a:r>
                      <a:r>
                        <a:rPr lang="cs-CZ" sz="12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-W, </a:t>
                      </a:r>
                      <a:r>
                        <a:rPr lang="cs-CZ" sz="1200" u="none" strike="noStrike" dirty="0" err="1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Mo</a:t>
                      </a:r>
                      <a:r>
                        <a:rPr lang="cs-CZ" sz="12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, </a:t>
                      </a:r>
                      <a:r>
                        <a:rPr lang="cs-CZ" sz="1200" u="none" strike="noStrike" dirty="0" err="1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Be</a:t>
                      </a:r>
                      <a:r>
                        <a:rPr lang="cs-CZ" sz="12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, </a:t>
                      </a:r>
                      <a:r>
                        <a:rPr lang="cs-CZ" sz="1200" u="none" strike="noStrike" dirty="0" err="1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Li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5991" marR="4177" marT="4177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1279504"/>
                  </a:ext>
                </a:extLst>
              </a:tr>
              <a:tr h="215944">
                <a:tc gridSpan="2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algn="l" fontAlgn="ctr"/>
                      <a:r>
                        <a:rPr lang="cs-CZ" sz="1200" u="none" strike="noStrike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porfyrových rud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5991" marR="4177" marT="4177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algn="l" fontAlgn="b"/>
                      <a:r>
                        <a:rPr lang="cs-CZ" sz="1200" u="none" strike="noStrike" dirty="0" err="1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Cu</a:t>
                      </a:r>
                      <a:r>
                        <a:rPr lang="cs-CZ" sz="12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, </a:t>
                      </a:r>
                      <a:r>
                        <a:rPr lang="cs-CZ" sz="1200" u="none" strike="noStrike" dirty="0" err="1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Mo</a:t>
                      </a:r>
                      <a:r>
                        <a:rPr lang="cs-CZ" sz="12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, U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5991" marR="4177" marT="4177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6097209"/>
                  </a:ext>
                </a:extLst>
              </a:tr>
              <a:tr h="339370">
                <a:tc gridSpan="2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row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algn="l" fontAlgn="ctr"/>
                      <a:r>
                        <a:rPr lang="cs-CZ" sz="12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hydrotermální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5991" marR="4177" marT="4177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E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algn="l" fontAlgn="ctr"/>
                      <a:r>
                        <a:rPr lang="cs-CZ" sz="12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plutonická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5991" marR="4177" marT="4177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E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algn="l" fontAlgn="b"/>
                      <a:r>
                        <a:rPr lang="pl-PL" sz="12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Au, Sn, W, Mo, Cu, U, Ni-Co, Sb, …</a:t>
                      </a: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5991" marR="4177" marT="4177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5445997"/>
                  </a:ext>
                </a:extLst>
              </a:tr>
              <a:tr h="339370">
                <a:tc gridSpan="2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algn="l" fontAlgn="ctr"/>
                      <a:r>
                        <a:rPr lang="cs-CZ" sz="1200" u="none" strike="noStrike" dirty="0" err="1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subvulkanická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5991" marR="4177" marT="4177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E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algn="l" fontAlgn="b"/>
                      <a:r>
                        <a:rPr lang="cs-CZ" sz="1200" u="none" strike="noStrike" dirty="0" err="1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Sn</a:t>
                      </a:r>
                      <a:r>
                        <a:rPr lang="cs-CZ" sz="12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-W-</a:t>
                      </a:r>
                      <a:r>
                        <a:rPr lang="cs-CZ" sz="1200" u="none" strike="noStrike" dirty="0" err="1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Bi</a:t>
                      </a:r>
                      <a:r>
                        <a:rPr lang="cs-CZ" sz="12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-</a:t>
                      </a:r>
                      <a:r>
                        <a:rPr lang="cs-CZ" sz="1200" u="none" strike="noStrike" dirty="0" err="1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Ag</a:t>
                      </a:r>
                      <a:r>
                        <a:rPr lang="cs-CZ" sz="12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, Au-</a:t>
                      </a:r>
                      <a:r>
                        <a:rPr lang="cs-CZ" sz="1200" u="none" strike="noStrike" dirty="0" err="1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Ag</a:t>
                      </a:r>
                      <a:r>
                        <a:rPr lang="cs-CZ" sz="12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, </a:t>
                      </a:r>
                      <a:r>
                        <a:rPr lang="cs-CZ" sz="1200" u="none" strike="noStrike" dirty="0" err="1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Cu</a:t>
                      </a:r>
                      <a:r>
                        <a:rPr lang="cs-CZ" sz="12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-</a:t>
                      </a:r>
                      <a:r>
                        <a:rPr lang="cs-CZ" sz="1200" u="none" strike="noStrike" dirty="0" err="1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Pb</a:t>
                      </a:r>
                      <a:r>
                        <a:rPr lang="cs-CZ" sz="12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-Zn, …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5991" marR="4177" marT="4177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5115230"/>
                  </a:ext>
                </a:extLst>
              </a:tr>
              <a:tr h="339370">
                <a:tc gridSpan="2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algn="l" fontAlgn="ctr"/>
                      <a:r>
                        <a:rPr lang="cs-CZ" sz="1200" u="none" strike="noStrike" dirty="0" err="1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teletermální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5991" marR="4177" marT="4177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E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algn="l" fontAlgn="ctr"/>
                      <a:r>
                        <a:rPr lang="cs-CZ" sz="1200" u="none" strike="noStrike" dirty="0" err="1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Pb</a:t>
                      </a:r>
                      <a:r>
                        <a:rPr lang="cs-CZ" sz="12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-Zn, </a:t>
                      </a:r>
                      <a:r>
                        <a:rPr lang="cs-CZ" sz="1200" u="none" strike="noStrike" dirty="0" err="1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Hg-Sb</a:t>
                      </a:r>
                      <a:r>
                        <a:rPr lang="cs-CZ" sz="12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, </a:t>
                      </a:r>
                      <a:r>
                        <a:rPr lang="cs-CZ" sz="1200" u="none" strike="noStrike" dirty="0" err="1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Cu</a:t>
                      </a:r>
                      <a:r>
                        <a:rPr lang="cs-CZ" sz="12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, fluorit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5991" marR="4177" marT="4177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1250787"/>
                  </a:ext>
                </a:extLst>
              </a:tr>
              <a:tr h="36000">
                <a:tc rowSpan="5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algn="ctr" fontAlgn="b"/>
                      <a:r>
                        <a:rPr lang="cs-CZ" sz="12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 </a:t>
                      </a:r>
                      <a:endParaRPr lang="cs-CZ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4177" marR="4177" marT="4177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rowSpan="5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marL="0" indent="0" algn="ctr" fontAlgn="ctr"/>
                      <a:r>
                        <a:rPr lang="cs-CZ" sz="1200" b="1" u="none" strike="noStrike" dirty="0" err="1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Metamorfogenní</a:t>
                      </a:r>
                      <a:endParaRPr lang="cs-CZ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4177" marR="4177" marT="4177" marB="0" vert="vert27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algn="l" fontAlgn="ctr"/>
                      <a:r>
                        <a:rPr lang="cs-CZ" sz="12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kontaktně  </a:t>
                      </a:r>
                      <a:r>
                        <a:rPr lang="cs-CZ" sz="1200" u="none" strike="noStrike" dirty="0" err="1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metamorfogenní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5991" marR="4177" marT="4177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algn="l" fontAlgn="ctr"/>
                      <a:r>
                        <a:rPr lang="cs-CZ" sz="12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kontaktně metamorfovaná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5991" marR="4177" marT="4177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algn="l" fontAlgn="b"/>
                      <a:r>
                        <a:rPr lang="cs-CZ" sz="1200" u="none" strike="noStrike" dirty="0" err="1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Fe</a:t>
                      </a:r>
                      <a:r>
                        <a:rPr lang="cs-CZ" sz="12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, </a:t>
                      </a:r>
                      <a:r>
                        <a:rPr lang="cs-CZ" sz="1200" u="none" strike="noStrike" dirty="0" err="1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Mn</a:t>
                      </a:r>
                      <a:r>
                        <a:rPr lang="cs-CZ" sz="12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, V, …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5991" marR="4177" marT="4177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6247655"/>
                  </a:ext>
                </a:extLst>
              </a:tr>
              <a:tr h="36000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algn="l" fontAlgn="ctr"/>
                      <a:r>
                        <a:rPr lang="cs-CZ" sz="12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kontaktně metamorfní:     </a:t>
                      </a:r>
                      <a:r>
                        <a:rPr lang="cs-CZ" sz="1200" u="none" strike="noStrike" dirty="0" err="1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metasomatická</a:t>
                      </a:r>
                      <a:r>
                        <a:rPr lang="cs-CZ" sz="12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                  </a:t>
                      </a:r>
                      <a:r>
                        <a:rPr lang="cs-CZ" sz="1200" u="none" strike="noStrike" dirty="0" err="1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termometamorfní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5991" marR="4177" marT="4177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algn="l" fontAlgn="b"/>
                      <a:r>
                        <a:rPr lang="cs-CZ" sz="12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viz </a:t>
                      </a:r>
                      <a:r>
                        <a:rPr lang="cs-CZ" sz="1200" u="none" strike="noStrike" dirty="0" err="1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skarny</a:t>
                      </a:r>
                      <a:r>
                        <a:rPr lang="cs-CZ" sz="12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                grafit, smirek, andalusit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5991" marR="4177" marT="4177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4291840"/>
                  </a:ext>
                </a:extLst>
              </a:tr>
              <a:tr h="36000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row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algn="l" fontAlgn="ctr"/>
                      <a:r>
                        <a:rPr lang="cs-CZ" sz="12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regionálně </a:t>
                      </a:r>
                      <a:r>
                        <a:rPr lang="cs-CZ" sz="1200" u="none" strike="noStrike" dirty="0" err="1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metamorfogenní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5991" marR="4177" marT="4177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algn="l" fontAlgn="ctr"/>
                      <a:r>
                        <a:rPr lang="cs-CZ" sz="12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regionálně metamorfovaná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5991" marR="4177" marT="4177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algn="l" fontAlgn="b"/>
                      <a:r>
                        <a:rPr lang="cs-CZ" sz="1200" u="none" strike="noStrike" dirty="0" err="1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Fe</a:t>
                      </a:r>
                      <a:r>
                        <a:rPr lang="cs-CZ" sz="12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, </a:t>
                      </a:r>
                      <a:r>
                        <a:rPr lang="cs-CZ" sz="1200" u="none" strike="noStrike" dirty="0" err="1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Mn</a:t>
                      </a:r>
                      <a:r>
                        <a:rPr lang="cs-CZ" sz="12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, kyzové formace, </a:t>
                      </a:r>
                      <a:r>
                        <a:rPr lang="cs-CZ" sz="1200" u="none" strike="noStrike" dirty="0" err="1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rýžoviska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5991" marR="4177" marT="4177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9404930"/>
                  </a:ext>
                </a:extLst>
              </a:tr>
              <a:tr h="36000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algn="l" fontAlgn="ctr"/>
                      <a:r>
                        <a:rPr lang="cs-CZ" sz="12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regionálně metamorfní:       </a:t>
                      </a:r>
                      <a:r>
                        <a:rPr lang="cs-CZ" sz="1200" u="none" strike="noStrike" dirty="0" err="1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restity</a:t>
                      </a:r>
                      <a:r>
                        <a:rPr lang="cs-CZ" sz="12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                     pegmatity          </a:t>
                      </a:r>
                      <a:r>
                        <a:rPr lang="cs-CZ" sz="1200" u="none" strike="noStrike" dirty="0" err="1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metasomatity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5991" marR="4177" marT="4177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algn="l" fontAlgn="b"/>
                      <a:endParaRPr lang="cs-CZ" sz="1200" u="none" strike="noStrike" dirty="0"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  <a:p>
                      <a:pPr algn="l" fontAlgn="b"/>
                      <a:r>
                        <a:rPr lang="cs-CZ" sz="12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grafit, sillimanit, azbest křemen-živec-slída      viz </a:t>
                      </a:r>
                      <a:r>
                        <a:rPr lang="cs-CZ" sz="1200" u="none" strike="noStrike" dirty="0" err="1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skarny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5991" marR="4177" marT="4177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2366611"/>
                  </a:ext>
                </a:extLst>
              </a:tr>
              <a:tr h="36000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algn="l" fontAlgn="ctr"/>
                      <a:r>
                        <a:rPr lang="cs-CZ" sz="12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metamorfně hydrotermální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5991" marR="4177" marT="4177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E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algn="l" fontAlgn="b"/>
                      <a:r>
                        <a:rPr lang="cs-CZ" sz="12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viz hydrotermální ložiska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5991" marR="4177" marT="4177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7093694"/>
                  </a:ext>
                </a:extLst>
              </a:tr>
            </a:tbl>
          </a:graphicData>
        </a:graphic>
      </p:graphicFrame>
      <p:graphicFrame>
        <p:nvGraphicFramePr>
          <p:cNvPr id="8" name="Tabulka 7">
            <a:extLst>
              <a:ext uri="{FF2B5EF4-FFF2-40B4-BE49-F238E27FC236}">
                <a16:creationId xmlns:a16="http://schemas.microsoft.com/office/drawing/2014/main" id="{C8C63261-CF67-0B37-98C5-7193F418BAF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6572857"/>
              </p:ext>
            </p:extLst>
          </p:nvPr>
        </p:nvGraphicFramePr>
        <p:xfrm>
          <a:off x="5851232" y="1584056"/>
          <a:ext cx="6120211" cy="2412000"/>
        </p:xfrm>
        <a:graphic>
          <a:graphicData uri="http://schemas.openxmlformats.org/drawingml/2006/table">
            <a:tbl>
              <a:tblPr/>
              <a:tblGrid>
                <a:gridCol w="1035802">
                  <a:extLst>
                    <a:ext uri="{9D8B030D-6E8A-4147-A177-3AD203B41FA5}">
                      <a16:colId xmlns:a16="http://schemas.microsoft.com/office/drawing/2014/main" val="3945300039"/>
                    </a:ext>
                  </a:extLst>
                </a:gridCol>
                <a:gridCol w="825231">
                  <a:extLst>
                    <a:ext uri="{9D8B030D-6E8A-4147-A177-3AD203B41FA5}">
                      <a16:colId xmlns:a16="http://schemas.microsoft.com/office/drawing/2014/main" val="3092028477"/>
                    </a:ext>
                  </a:extLst>
                </a:gridCol>
                <a:gridCol w="1876926">
                  <a:extLst>
                    <a:ext uri="{9D8B030D-6E8A-4147-A177-3AD203B41FA5}">
                      <a16:colId xmlns:a16="http://schemas.microsoft.com/office/drawing/2014/main" val="1630351666"/>
                    </a:ext>
                  </a:extLst>
                </a:gridCol>
                <a:gridCol w="2382252">
                  <a:extLst>
                    <a:ext uri="{9D8B030D-6E8A-4147-A177-3AD203B41FA5}">
                      <a16:colId xmlns:a16="http://schemas.microsoft.com/office/drawing/2014/main" val="1525530803"/>
                    </a:ext>
                  </a:extLst>
                </a:gridCol>
              </a:tblGrid>
              <a:tr h="252000">
                <a:tc rowSpan="5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algn="ctr" fontAlgn="ctr"/>
                      <a:r>
                        <a:rPr lang="cs-CZ" sz="1200" b="1" u="none" strike="noStrike" dirty="0" err="1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Endo</a:t>
                      </a:r>
                      <a:r>
                        <a:rPr lang="cs-CZ" sz="1200" b="1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-exogenní</a:t>
                      </a:r>
                      <a:endParaRPr lang="cs-CZ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5991" marR="6348" marT="6348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row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algn="l" fontAlgn="ctr"/>
                      <a:r>
                        <a:rPr lang="cs-CZ" sz="1200" u="none" strike="noStrike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subaerická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5991" marR="6348" marT="6348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algn="l" fontAlgn="ctr"/>
                      <a:r>
                        <a:rPr lang="cs-CZ" sz="1200" u="none" strike="noStrike" dirty="0" err="1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vulkanoexhalační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5991" marR="6348" marT="6348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algn="l" fontAlgn="b"/>
                      <a:r>
                        <a:rPr lang="cs-CZ" sz="12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S, B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5991" marR="6348" marT="6348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5731830"/>
                  </a:ext>
                </a:extLst>
              </a:tr>
              <a:tr h="252000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algn="l" fontAlgn="ctr"/>
                      <a:r>
                        <a:rPr lang="cs-CZ" sz="1200" u="none" strike="noStrike" dirty="0" err="1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krustální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5991" marR="6348" marT="6348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algn="l" fontAlgn="b"/>
                      <a:r>
                        <a:rPr lang="cs-CZ" sz="12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travertin, sintry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5991" marR="6348" marT="6348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1863509"/>
                  </a:ext>
                </a:extLst>
              </a:tr>
              <a:tr h="432000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algn="l" fontAlgn="ctr"/>
                      <a:r>
                        <a:rPr lang="cs-CZ" sz="1200" u="none" strike="noStrike" dirty="0" err="1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hydratogenní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5991" marR="6348" marT="6348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algn="l" fontAlgn="b"/>
                      <a:r>
                        <a:rPr lang="cs-CZ" sz="12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pitná, léčivá, průmyslová voda geotermální energie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5991" marR="6348" marT="6348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4615972"/>
                  </a:ext>
                </a:extLst>
              </a:tr>
              <a:tr h="432000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algn="l" fontAlgn="ctr"/>
                      <a:r>
                        <a:rPr lang="cs-CZ" sz="12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submarinní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5991" marR="6348" marT="6348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E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algn="l" fontAlgn="ctr"/>
                      <a:r>
                        <a:rPr lang="cs-CZ" sz="1200" u="none" strike="noStrike" dirty="0" err="1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vulkanosedimentární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5991" marR="6348" marT="6348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E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algn="l" fontAlgn="b"/>
                      <a:r>
                        <a:rPr lang="cs-CZ" sz="1200" u="none" strike="noStrike" dirty="0" err="1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Fe</a:t>
                      </a:r>
                      <a:r>
                        <a:rPr lang="cs-CZ" sz="12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(</a:t>
                      </a:r>
                      <a:r>
                        <a:rPr lang="cs-CZ" sz="1200" u="none" strike="noStrike" dirty="0" err="1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Lahn</a:t>
                      </a:r>
                      <a:r>
                        <a:rPr lang="cs-CZ" sz="12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</a:t>
                      </a:r>
                      <a:r>
                        <a:rPr lang="cs-CZ" sz="1200" u="none" strike="noStrike" dirty="0" err="1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Dill</a:t>
                      </a:r>
                      <a:r>
                        <a:rPr lang="cs-CZ" sz="12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), </a:t>
                      </a:r>
                      <a:r>
                        <a:rPr lang="cs-CZ" sz="1200" u="none" strike="noStrike" dirty="0" err="1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Mn</a:t>
                      </a:r>
                      <a:r>
                        <a:rPr lang="cs-CZ" sz="12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, </a:t>
                      </a:r>
                      <a:r>
                        <a:rPr lang="cs-CZ" sz="1200" u="none" strike="noStrike" dirty="0" err="1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Cu+Pb-Zn+Au-Ag</a:t>
                      </a:r>
                      <a:r>
                        <a:rPr lang="cs-CZ" sz="12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(kyzové formace)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5991" marR="6348" marT="6348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533735"/>
                  </a:ext>
                </a:extLst>
              </a:tr>
              <a:tr h="252000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algn="l" fontAlgn="ctr"/>
                      <a:r>
                        <a:rPr lang="cs-CZ" sz="12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hydrotermálně sedimentární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5991" marR="6348" marT="6348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E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algn="l" fontAlgn="b"/>
                      <a:r>
                        <a:rPr lang="cs-CZ" sz="1200" u="none" strike="noStrike" dirty="0" err="1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Cu</a:t>
                      </a:r>
                      <a:r>
                        <a:rPr lang="cs-CZ" sz="12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-Co, </a:t>
                      </a:r>
                      <a:r>
                        <a:rPr lang="cs-CZ" sz="1200" u="none" strike="noStrike" dirty="0" err="1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Cu</a:t>
                      </a:r>
                      <a:r>
                        <a:rPr lang="cs-CZ" sz="12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, </a:t>
                      </a:r>
                      <a:r>
                        <a:rPr lang="cs-CZ" sz="1200" u="none" strike="noStrike" dirty="0" err="1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Pb</a:t>
                      </a:r>
                      <a:r>
                        <a:rPr lang="cs-CZ" sz="12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-Zn + </a:t>
                      </a:r>
                      <a:r>
                        <a:rPr lang="cs-CZ" sz="1200" u="none" strike="noStrike" dirty="0" err="1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Ag</a:t>
                      </a:r>
                      <a:r>
                        <a:rPr lang="cs-CZ" sz="12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, kovonosné jíly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5991" marR="6348" marT="6348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1435486"/>
                  </a:ext>
                </a:extLst>
              </a:tr>
              <a:tr h="7920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algn="ctr" fontAlgn="ctr"/>
                      <a:r>
                        <a:rPr lang="cs-CZ" sz="1200" b="1" u="none" strike="noStrike" dirty="0" err="1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Exo</a:t>
                      </a:r>
                      <a:r>
                        <a:rPr lang="cs-CZ" sz="1200" b="1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-endogenní</a:t>
                      </a:r>
                      <a:endParaRPr lang="cs-CZ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5991" marR="6348" marT="6348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algn="l" fontAlgn="ctr"/>
                      <a:r>
                        <a:rPr lang="cs-CZ" sz="12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infiltrační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5991" marR="6348" marT="6348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E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algn="l" fontAlgn="ctr"/>
                      <a:r>
                        <a:rPr lang="cs-CZ" sz="12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mineralizace </a:t>
                      </a:r>
                      <a:r>
                        <a:rPr lang="cs-CZ" sz="1200" u="none" strike="noStrike" dirty="0" err="1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hydrogenní</a:t>
                      </a:r>
                      <a:r>
                        <a:rPr lang="cs-CZ" sz="12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:                       v pískovcích                               v karbonátech                          v </a:t>
                      </a:r>
                      <a:r>
                        <a:rPr lang="cs-CZ" sz="1200" u="none" strike="noStrike" dirty="0" err="1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kaustobiolitech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5991" marR="6348" marT="6348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E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algn="l" fontAlgn="b"/>
                      <a:endParaRPr lang="cs-CZ" sz="1200" u="none" strike="noStrike" dirty="0"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  <a:p>
                      <a:pPr algn="l" fontAlgn="b"/>
                      <a:r>
                        <a:rPr lang="nl-NL" sz="12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U, Cu red beds                </a:t>
                      </a:r>
                      <a:r>
                        <a:rPr lang="cs-CZ" sz="12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   </a:t>
                      </a:r>
                    </a:p>
                    <a:p>
                      <a:pPr algn="l" fontAlgn="b"/>
                      <a:r>
                        <a:rPr lang="nl-NL" sz="12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S, sádrovec, P                   </a:t>
                      </a:r>
                      <a:r>
                        <a:rPr lang="cs-CZ" sz="12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                          </a:t>
                      </a:r>
                      <a:r>
                        <a:rPr lang="nl-NL" sz="12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U, Ge, P   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5991" marR="6348" marT="6348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8360731"/>
                  </a:ext>
                </a:extLst>
              </a:tr>
            </a:tbl>
          </a:graphicData>
        </a:graphic>
      </p:graphicFrame>
      <p:graphicFrame>
        <p:nvGraphicFramePr>
          <p:cNvPr id="9" name="Tabulka 8">
            <a:extLst>
              <a:ext uri="{FF2B5EF4-FFF2-40B4-BE49-F238E27FC236}">
                <a16:creationId xmlns:a16="http://schemas.microsoft.com/office/drawing/2014/main" id="{78A472E1-D422-932D-42C6-9AE358B5343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6604404"/>
              </p:ext>
            </p:extLst>
          </p:nvPr>
        </p:nvGraphicFramePr>
        <p:xfrm>
          <a:off x="5851232" y="4077072"/>
          <a:ext cx="6120210" cy="2064108"/>
        </p:xfrm>
        <a:graphic>
          <a:graphicData uri="http://schemas.openxmlformats.org/drawingml/2006/table">
            <a:tbl>
              <a:tblPr/>
              <a:tblGrid>
                <a:gridCol w="1008114">
                  <a:extLst>
                    <a:ext uri="{9D8B030D-6E8A-4147-A177-3AD203B41FA5}">
                      <a16:colId xmlns:a16="http://schemas.microsoft.com/office/drawing/2014/main" val="3993734629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2321366063"/>
                    </a:ext>
                  </a:extLst>
                </a:gridCol>
                <a:gridCol w="1944000">
                  <a:extLst>
                    <a:ext uri="{9D8B030D-6E8A-4147-A177-3AD203B41FA5}">
                      <a16:colId xmlns:a16="http://schemas.microsoft.com/office/drawing/2014/main" val="971325086"/>
                    </a:ext>
                  </a:extLst>
                </a:gridCol>
                <a:gridCol w="2304000">
                  <a:extLst>
                    <a:ext uri="{9D8B030D-6E8A-4147-A177-3AD203B41FA5}">
                      <a16:colId xmlns:a16="http://schemas.microsoft.com/office/drawing/2014/main" val="1958346818"/>
                    </a:ext>
                  </a:extLst>
                </a:gridCol>
              </a:tblGrid>
              <a:tr h="252000">
                <a:tc rowSpan="7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algn="ctr" fontAlgn="ctr"/>
                      <a:r>
                        <a:rPr lang="cs-CZ" sz="1200" b="1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Exogenní</a:t>
                      </a:r>
                      <a:endParaRPr lang="cs-CZ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5991" marR="6348" marT="6348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row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algn="l" fontAlgn="ctr"/>
                      <a:r>
                        <a:rPr lang="cs-CZ" sz="12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zvětralinová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5991" marR="6348" marT="6348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algn="l" fontAlgn="ctr"/>
                      <a:r>
                        <a:rPr lang="cs-CZ" sz="1200" u="none" strike="noStrike" dirty="0" err="1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rýžoviska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5991" marR="6348" marT="6348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algn="l" fontAlgn="b"/>
                      <a:r>
                        <a:rPr lang="pl-PL" sz="12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Sn, Nb-Ta, W, diamant, pyrop</a:t>
                      </a: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5991" marR="6348" marT="6348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8473264"/>
                  </a:ext>
                </a:extLst>
              </a:tr>
              <a:tr h="252000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algn="l" fontAlgn="ctr"/>
                      <a:r>
                        <a:rPr lang="cs-CZ" sz="1200" u="none" strike="noStrike" dirty="0" err="1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reziduání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5991" marR="6348" marT="6348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algn="l" fontAlgn="b"/>
                      <a:r>
                        <a:rPr lang="cs-CZ" sz="12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kaolin, bauxit, </a:t>
                      </a:r>
                      <a:r>
                        <a:rPr lang="cs-CZ" sz="1200" u="none" strike="noStrike" dirty="0" err="1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Fe</a:t>
                      </a:r>
                      <a:r>
                        <a:rPr lang="cs-CZ" sz="12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, Ni-laterity, …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5991" marR="6348" marT="6348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3527017"/>
                  </a:ext>
                </a:extLst>
              </a:tr>
              <a:tr h="252000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algn="l" fontAlgn="ctr"/>
                      <a:r>
                        <a:rPr lang="cs-CZ" sz="1200" u="none" strike="noStrike" dirty="0" err="1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halmyrolytická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5991" marR="6348" marT="6348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algn="l" fontAlgn="b"/>
                      <a:r>
                        <a:rPr lang="cs-CZ" sz="12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bentonit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5991" marR="6348" marT="6348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3361008"/>
                  </a:ext>
                </a:extLst>
              </a:tr>
              <a:tr h="252000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algn="l" fontAlgn="ctr"/>
                      <a:r>
                        <a:rPr lang="cs-CZ" sz="12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supergenního obohacení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5991" marR="6348" marT="6348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algn="l" fontAlgn="b"/>
                      <a:r>
                        <a:rPr lang="cs-CZ" sz="12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druhotné </a:t>
                      </a:r>
                      <a:r>
                        <a:rPr lang="cs-CZ" sz="1200" u="none" strike="noStrike" dirty="0" err="1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oxidické</a:t>
                      </a:r>
                      <a:r>
                        <a:rPr lang="cs-CZ" sz="12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a </a:t>
                      </a:r>
                      <a:r>
                        <a:rPr lang="cs-CZ" sz="1200" u="none" strike="noStrike" dirty="0" err="1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sufidické</a:t>
                      </a:r>
                      <a:r>
                        <a:rPr lang="cs-CZ" sz="12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rudy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5991" marR="6348" marT="6348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9624593"/>
                  </a:ext>
                </a:extLst>
              </a:tr>
              <a:tr h="432000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row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algn="l" fontAlgn="ctr"/>
                      <a:r>
                        <a:rPr lang="cs-CZ" sz="1200" u="none" strike="noStrike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sedimentární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5991" marR="6348" marT="6348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algn="l" fontAlgn="ctr"/>
                      <a:r>
                        <a:rPr lang="cs-CZ" sz="12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klastická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5991" marR="6348" marT="6348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algn="l" fontAlgn="b"/>
                      <a:r>
                        <a:rPr lang="cs-CZ" sz="12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Au, </a:t>
                      </a:r>
                      <a:r>
                        <a:rPr lang="cs-CZ" sz="1200" u="none" strike="noStrike" dirty="0" err="1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Pt</a:t>
                      </a:r>
                      <a:r>
                        <a:rPr lang="cs-CZ" sz="12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, diamant, </a:t>
                      </a:r>
                      <a:r>
                        <a:rPr lang="cs-CZ" sz="1200" u="none" strike="noStrike" dirty="0" err="1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Sn</a:t>
                      </a:r>
                      <a:r>
                        <a:rPr lang="cs-CZ" sz="12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, Ti, </a:t>
                      </a:r>
                      <a:r>
                        <a:rPr lang="cs-CZ" sz="1200" u="none" strike="noStrike" dirty="0" err="1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Zr</a:t>
                      </a:r>
                      <a:r>
                        <a:rPr lang="cs-CZ" sz="12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, Au-U, </a:t>
                      </a:r>
                    </a:p>
                    <a:p>
                      <a:pPr algn="l" fontAlgn="b"/>
                      <a:r>
                        <a:rPr lang="cs-CZ" sz="12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štěrky, písky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5991" marR="6348" marT="6348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3850352"/>
                  </a:ext>
                </a:extLst>
              </a:tr>
              <a:tr h="252000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algn="l" fontAlgn="ctr"/>
                      <a:r>
                        <a:rPr lang="cs-CZ" sz="1200" u="none" strike="noStrike" dirty="0" err="1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chemogenní</a:t>
                      </a:r>
                      <a:r>
                        <a:rPr lang="cs-CZ" sz="12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a </a:t>
                      </a:r>
                      <a:r>
                        <a:rPr lang="cs-CZ" sz="1200" u="none" strike="noStrike" dirty="0" err="1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biochemogenní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5991" marR="6348" marT="6348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algn="l" fontAlgn="b"/>
                      <a:r>
                        <a:rPr lang="cs-CZ" sz="12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evapority, karbonáty, silicity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5991" marR="6348" marT="6348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3706844"/>
                  </a:ext>
                </a:extLst>
              </a:tr>
              <a:tr h="252000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algn="l" fontAlgn="ctr"/>
                      <a:r>
                        <a:rPr lang="cs-CZ" sz="12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organogenní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5991" marR="6348" marT="6348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algn="l" fontAlgn="b"/>
                      <a:r>
                        <a:rPr lang="cs-CZ" sz="12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karbonáty, silicity, fosfority </a:t>
                      </a:r>
                      <a:r>
                        <a:rPr lang="cs-CZ" sz="1200" u="none" strike="noStrike" dirty="0" err="1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kaustobiolity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5991" marR="6348" marT="6348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054268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64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E2ACB5-9EAD-3353-5B4E-205BAF3D7D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Přímá spojnice 15">
            <a:extLst>
              <a:ext uri="{FF2B5EF4-FFF2-40B4-BE49-F238E27FC236}">
                <a16:creationId xmlns:a16="http://schemas.microsoft.com/office/drawing/2014/main" id="{C437088E-D424-6476-0D81-89320AB23522}"/>
              </a:ext>
            </a:extLst>
          </p:cNvPr>
          <p:cNvCxnSpPr>
            <a:cxnSpLocks/>
            <a:stCxn id="23" idx="0"/>
            <a:endCxn id="48" idx="2"/>
          </p:cNvCxnSpPr>
          <p:nvPr/>
        </p:nvCxnSpPr>
        <p:spPr>
          <a:xfrm flipV="1">
            <a:off x="4592909" y="3785893"/>
            <a:ext cx="0" cy="1676361"/>
          </a:xfrm>
          <a:prstGeom prst="line">
            <a:avLst/>
          </a:prstGeom>
          <a:ln w="1905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dpis 1">
            <a:extLst>
              <a:ext uri="{FF2B5EF4-FFF2-40B4-BE49-F238E27FC236}">
                <a16:creationId xmlns:a16="http://schemas.microsoft.com/office/drawing/2014/main" id="{9A03CA44-C60E-5D5D-0B01-057381F4D8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3246" y="0"/>
            <a:ext cx="9601200" cy="1143000"/>
          </a:xfrm>
        </p:spPr>
        <p:txBody>
          <a:bodyPr>
            <a:normAutofit/>
          </a:bodyPr>
          <a:lstStyle/>
          <a:p>
            <a:r>
              <a:rPr lang="cs-CZ" cap="all" dirty="0">
                <a:latin typeface="Calibri Light" panose="020F0302020204030204" pitchFamily="34" charset="0"/>
                <a:cs typeface="Calibri Light" panose="020F0302020204030204" pitchFamily="34" charset="0"/>
              </a:rPr>
              <a:t>ROPA - složení</a:t>
            </a:r>
          </a:p>
        </p:txBody>
      </p:sp>
      <p:sp>
        <p:nvSpPr>
          <p:cNvPr id="48" name="Obdélník: se zakulacenými rohy 47">
            <a:extLst>
              <a:ext uri="{FF2B5EF4-FFF2-40B4-BE49-F238E27FC236}">
                <a16:creationId xmlns:a16="http://schemas.microsoft.com/office/drawing/2014/main" id="{D4C3F1D1-97D7-2F95-3AF7-BD76D54BAB8F}"/>
              </a:ext>
            </a:extLst>
          </p:cNvPr>
          <p:cNvSpPr/>
          <p:nvPr/>
        </p:nvSpPr>
        <p:spPr>
          <a:xfrm>
            <a:off x="3253466" y="3427382"/>
            <a:ext cx="2678885" cy="358511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alkany (parafíny)</a:t>
            </a:r>
          </a:p>
        </p:txBody>
      </p:sp>
      <p:sp>
        <p:nvSpPr>
          <p:cNvPr id="49" name="Obdélník: se zakulacenými rohy 48">
            <a:extLst>
              <a:ext uri="{FF2B5EF4-FFF2-40B4-BE49-F238E27FC236}">
                <a16:creationId xmlns:a16="http://schemas.microsoft.com/office/drawing/2014/main" id="{FBE7156C-C7B4-9EFF-99EB-6CF77400EAE7}"/>
              </a:ext>
            </a:extLst>
          </p:cNvPr>
          <p:cNvSpPr/>
          <p:nvPr/>
        </p:nvSpPr>
        <p:spPr>
          <a:xfrm>
            <a:off x="1178419" y="3427383"/>
            <a:ext cx="1889087" cy="358511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b="1" cap="all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SLOŽENÍ ROPY</a:t>
            </a:r>
          </a:p>
        </p:txBody>
      </p:sp>
      <p:cxnSp>
        <p:nvCxnSpPr>
          <p:cNvPr id="50" name="Přímá spojnice 49">
            <a:extLst>
              <a:ext uri="{FF2B5EF4-FFF2-40B4-BE49-F238E27FC236}">
                <a16:creationId xmlns:a16="http://schemas.microsoft.com/office/drawing/2014/main" id="{DF781682-78E9-3639-8F92-8B145B393711}"/>
              </a:ext>
            </a:extLst>
          </p:cNvPr>
          <p:cNvCxnSpPr>
            <a:cxnSpLocks/>
            <a:stCxn id="49" idx="3"/>
            <a:endCxn id="48" idx="1"/>
          </p:cNvCxnSpPr>
          <p:nvPr/>
        </p:nvCxnSpPr>
        <p:spPr>
          <a:xfrm flipV="1">
            <a:off x="3067506" y="3606638"/>
            <a:ext cx="185960" cy="1"/>
          </a:xfrm>
          <a:prstGeom prst="line">
            <a:avLst/>
          </a:prstGeom>
          <a:ln w="1905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bdélník: se zakulacenými rohy 6">
            <a:extLst>
              <a:ext uri="{FF2B5EF4-FFF2-40B4-BE49-F238E27FC236}">
                <a16:creationId xmlns:a16="http://schemas.microsoft.com/office/drawing/2014/main" id="{E5729260-24EE-83B4-EC94-992AB1BD95E9}"/>
              </a:ext>
            </a:extLst>
          </p:cNvPr>
          <p:cNvSpPr/>
          <p:nvPr/>
        </p:nvSpPr>
        <p:spPr>
          <a:xfrm>
            <a:off x="1640579" y="2196554"/>
            <a:ext cx="5904656" cy="57606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O</a:t>
            </a:r>
            <a:r>
              <a:rPr lang="cs-CZ" sz="18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lejovitá kapalina tvořená směsí plynných, těkavých a pevných uhlovodíků a příměsí.</a:t>
            </a:r>
          </a:p>
        </p:txBody>
      </p:sp>
      <p:sp>
        <p:nvSpPr>
          <p:cNvPr id="13" name="Obdélník: se zakulacenými rohy 12">
            <a:extLst>
              <a:ext uri="{FF2B5EF4-FFF2-40B4-BE49-F238E27FC236}">
                <a16:creationId xmlns:a16="http://schemas.microsoft.com/office/drawing/2014/main" id="{14B54380-288D-2B8E-D744-ABBBA7B2A468}"/>
              </a:ext>
            </a:extLst>
          </p:cNvPr>
          <p:cNvSpPr/>
          <p:nvPr/>
        </p:nvSpPr>
        <p:spPr>
          <a:xfrm>
            <a:off x="3253465" y="3929271"/>
            <a:ext cx="2678885" cy="358511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cykloalkany (</a:t>
            </a:r>
            <a:r>
              <a:rPr lang="cs-CZ" sz="2000" dirty="0" err="1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naftalény</a:t>
            </a:r>
            <a:r>
              <a:rPr lang="cs-CZ" sz="20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)</a:t>
            </a:r>
          </a:p>
        </p:txBody>
      </p:sp>
      <p:sp>
        <p:nvSpPr>
          <p:cNvPr id="14" name="Obdélník: se zakulacenými rohy 13">
            <a:extLst>
              <a:ext uri="{FF2B5EF4-FFF2-40B4-BE49-F238E27FC236}">
                <a16:creationId xmlns:a16="http://schemas.microsoft.com/office/drawing/2014/main" id="{C93B0740-9002-543E-E317-A709E5AB6D2E}"/>
              </a:ext>
            </a:extLst>
          </p:cNvPr>
          <p:cNvSpPr/>
          <p:nvPr/>
        </p:nvSpPr>
        <p:spPr>
          <a:xfrm>
            <a:off x="3253465" y="4431158"/>
            <a:ext cx="2678885" cy="358511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aromatické uhlovodíky</a:t>
            </a:r>
          </a:p>
        </p:txBody>
      </p:sp>
      <p:sp>
        <p:nvSpPr>
          <p:cNvPr id="15" name="Obdélník: se zakulacenými rohy 14">
            <a:extLst>
              <a:ext uri="{FF2B5EF4-FFF2-40B4-BE49-F238E27FC236}">
                <a16:creationId xmlns:a16="http://schemas.microsoft.com/office/drawing/2014/main" id="{64107EA4-B3E5-809E-1AF9-2D45F4410826}"/>
              </a:ext>
            </a:extLst>
          </p:cNvPr>
          <p:cNvSpPr/>
          <p:nvPr/>
        </p:nvSpPr>
        <p:spPr>
          <a:xfrm>
            <a:off x="3253465" y="4933045"/>
            <a:ext cx="2678885" cy="358511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dirty="0" err="1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asfaltény</a:t>
            </a:r>
            <a:r>
              <a:rPr lang="cs-CZ" sz="20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/</a:t>
            </a:r>
            <a:r>
              <a:rPr lang="cs-CZ" sz="2000" dirty="0" err="1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bitumenty</a:t>
            </a:r>
            <a:endParaRPr lang="cs-CZ" sz="2000" dirty="0">
              <a:solidFill>
                <a:schemeClr val="tx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3" name="Obdélník: se zakulacenými rohy 22">
            <a:extLst>
              <a:ext uri="{FF2B5EF4-FFF2-40B4-BE49-F238E27FC236}">
                <a16:creationId xmlns:a16="http://schemas.microsoft.com/office/drawing/2014/main" id="{36D9AC40-B87D-4F4C-F6CB-7D234D230F4C}"/>
              </a:ext>
            </a:extLst>
          </p:cNvPr>
          <p:cNvSpPr/>
          <p:nvPr/>
        </p:nvSpPr>
        <p:spPr>
          <a:xfrm>
            <a:off x="2828909" y="5462254"/>
            <a:ext cx="3528000" cy="34301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sloučeniny N, S, O </a:t>
            </a:r>
            <a:r>
              <a:rPr lang="cs-CZ" sz="2000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± Ni, V, Cu, Fe</a:t>
            </a:r>
            <a:endParaRPr lang="cs-CZ" sz="2000" dirty="0">
              <a:solidFill>
                <a:schemeClr val="tx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6" name="Obdélník: se zakulacenými rohy 25">
            <a:extLst>
              <a:ext uri="{FF2B5EF4-FFF2-40B4-BE49-F238E27FC236}">
                <a16:creationId xmlns:a16="http://schemas.microsoft.com/office/drawing/2014/main" id="{D0DE0A05-C19E-3FA8-0DFB-40D0B03FD2FD}"/>
              </a:ext>
            </a:extLst>
          </p:cNvPr>
          <p:cNvSpPr/>
          <p:nvPr/>
        </p:nvSpPr>
        <p:spPr>
          <a:xfrm>
            <a:off x="6118311" y="3427382"/>
            <a:ext cx="1608521" cy="358511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15-30 %</a:t>
            </a:r>
          </a:p>
        </p:txBody>
      </p:sp>
      <p:sp>
        <p:nvSpPr>
          <p:cNvPr id="27" name="Obdélník: se zakulacenými rohy 26">
            <a:extLst>
              <a:ext uri="{FF2B5EF4-FFF2-40B4-BE49-F238E27FC236}">
                <a16:creationId xmlns:a16="http://schemas.microsoft.com/office/drawing/2014/main" id="{9438B63D-348E-E6C8-1856-F761008730E1}"/>
              </a:ext>
            </a:extLst>
          </p:cNvPr>
          <p:cNvSpPr/>
          <p:nvPr/>
        </p:nvSpPr>
        <p:spPr>
          <a:xfrm>
            <a:off x="6118311" y="3929271"/>
            <a:ext cx="1608521" cy="358511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30-60 %</a:t>
            </a:r>
          </a:p>
        </p:txBody>
      </p:sp>
      <p:sp>
        <p:nvSpPr>
          <p:cNvPr id="28" name="Obdélník: se zakulacenými rohy 27">
            <a:extLst>
              <a:ext uri="{FF2B5EF4-FFF2-40B4-BE49-F238E27FC236}">
                <a16:creationId xmlns:a16="http://schemas.microsoft.com/office/drawing/2014/main" id="{62C3A31D-29E2-DDA6-E21D-BF58F94DB2E3}"/>
              </a:ext>
            </a:extLst>
          </p:cNvPr>
          <p:cNvSpPr/>
          <p:nvPr/>
        </p:nvSpPr>
        <p:spPr>
          <a:xfrm>
            <a:off x="6118311" y="4431156"/>
            <a:ext cx="1608521" cy="358511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3-30 %</a:t>
            </a:r>
          </a:p>
        </p:txBody>
      </p:sp>
      <p:sp>
        <p:nvSpPr>
          <p:cNvPr id="29" name="Obdélník: se zakulacenými rohy 28">
            <a:extLst>
              <a:ext uri="{FF2B5EF4-FFF2-40B4-BE49-F238E27FC236}">
                <a16:creationId xmlns:a16="http://schemas.microsoft.com/office/drawing/2014/main" id="{7459A7C3-5BAD-2B64-AABF-8F544A29194C}"/>
              </a:ext>
            </a:extLst>
          </p:cNvPr>
          <p:cNvSpPr/>
          <p:nvPr/>
        </p:nvSpPr>
        <p:spPr>
          <a:xfrm>
            <a:off x="6121956" y="4933045"/>
            <a:ext cx="1608521" cy="358511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0-40 %</a:t>
            </a:r>
          </a:p>
        </p:txBody>
      </p:sp>
      <p:cxnSp>
        <p:nvCxnSpPr>
          <p:cNvPr id="33" name="Přímá spojnice 32">
            <a:extLst>
              <a:ext uri="{FF2B5EF4-FFF2-40B4-BE49-F238E27FC236}">
                <a16:creationId xmlns:a16="http://schemas.microsoft.com/office/drawing/2014/main" id="{B287FCF8-1826-CFA8-6D65-00750F4DE842}"/>
              </a:ext>
            </a:extLst>
          </p:cNvPr>
          <p:cNvCxnSpPr>
            <a:cxnSpLocks/>
            <a:stCxn id="48" idx="3"/>
            <a:endCxn id="26" idx="1"/>
          </p:cNvCxnSpPr>
          <p:nvPr/>
        </p:nvCxnSpPr>
        <p:spPr>
          <a:xfrm>
            <a:off x="5932351" y="3606638"/>
            <a:ext cx="185960" cy="0"/>
          </a:xfrm>
          <a:prstGeom prst="line">
            <a:avLst/>
          </a:prstGeom>
          <a:ln w="1905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Přímá spojnice 50">
            <a:extLst>
              <a:ext uri="{FF2B5EF4-FFF2-40B4-BE49-F238E27FC236}">
                <a16:creationId xmlns:a16="http://schemas.microsoft.com/office/drawing/2014/main" id="{B79404BD-8878-8383-4CBD-41339B518E97}"/>
              </a:ext>
            </a:extLst>
          </p:cNvPr>
          <p:cNvCxnSpPr>
            <a:cxnSpLocks/>
            <a:stCxn id="13" idx="3"/>
            <a:endCxn id="27" idx="1"/>
          </p:cNvCxnSpPr>
          <p:nvPr/>
        </p:nvCxnSpPr>
        <p:spPr>
          <a:xfrm>
            <a:off x="5932350" y="4108527"/>
            <a:ext cx="185961" cy="0"/>
          </a:xfrm>
          <a:prstGeom prst="line">
            <a:avLst/>
          </a:prstGeom>
          <a:ln w="1905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Přímá spojnice 53">
            <a:extLst>
              <a:ext uri="{FF2B5EF4-FFF2-40B4-BE49-F238E27FC236}">
                <a16:creationId xmlns:a16="http://schemas.microsoft.com/office/drawing/2014/main" id="{B97C248C-BE7B-657F-E916-299F91F58E8A}"/>
              </a:ext>
            </a:extLst>
          </p:cNvPr>
          <p:cNvCxnSpPr>
            <a:cxnSpLocks/>
            <a:stCxn id="14" idx="3"/>
            <a:endCxn id="28" idx="1"/>
          </p:cNvCxnSpPr>
          <p:nvPr/>
        </p:nvCxnSpPr>
        <p:spPr>
          <a:xfrm flipV="1">
            <a:off x="5932350" y="4610412"/>
            <a:ext cx="185961" cy="2"/>
          </a:xfrm>
          <a:prstGeom prst="line">
            <a:avLst/>
          </a:prstGeom>
          <a:ln w="1905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Přímá spojnice 56">
            <a:extLst>
              <a:ext uri="{FF2B5EF4-FFF2-40B4-BE49-F238E27FC236}">
                <a16:creationId xmlns:a16="http://schemas.microsoft.com/office/drawing/2014/main" id="{70039E19-F787-C7BC-1957-1AAB0BAEF16B}"/>
              </a:ext>
            </a:extLst>
          </p:cNvPr>
          <p:cNvCxnSpPr>
            <a:cxnSpLocks/>
            <a:stCxn id="15" idx="3"/>
            <a:endCxn id="29" idx="1"/>
          </p:cNvCxnSpPr>
          <p:nvPr/>
        </p:nvCxnSpPr>
        <p:spPr>
          <a:xfrm>
            <a:off x="5932350" y="5112301"/>
            <a:ext cx="189606" cy="0"/>
          </a:xfrm>
          <a:prstGeom prst="line">
            <a:avLst/>
          </a:prstGeom>
          <a:ln w="1905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bdélník: se zakulacenými rohy 5">
            <a:extLst>
              <a:ext uri="{FF2B5EF4-FFF2-40B4-BE49-F238E27FC236}">
                <a16:creationId xmlns:a16="http://schemas.microsoft.com/office/drawing/2014/main" id="{747725E9-277A-AFBE-33B2-CBDCFC7A14C6}"/>
              </a:ext>
            </a:extLst>
          </p:cNvPr>
          <p:cNvSpPr/>
          <p:nvPr/>
        </p:nvSpPr>
        <p:spPr>
          <a:xfrm>
            <a:off x="8854394" y="2204864"/>
            <a:ext cx="2678884" cy="163882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cap="all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</a:t>
            </a:r>
            <a:r>
              <a:rPr lang="cs-CZ" sz="1800" b="1" cap="all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růměrné složení: </a:t>
            </a:r>
          </a:p>
          <a:p>
            <a:pPr algn="ctr"/>
            <a:r>
              <a:rPr lang="cs-CZ" sz="18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80-87 % C, </a:t>
            </a:r>
          </a:p>
          <a:p>
            <a:pPr algn="ctr"/>
            <a:r>
              <a:rPr lang="cs-CZ" sz="18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11-15 % H, </a:t>
            </a:r>
          </a:p>
          <a:p>
            <a:pPr algn="ctr"/>
            <a:r>
              <a:rPr lang="cs-CZ" sz="18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až 4 % S,</a:t>
            </a:r>
          </a:p>
          <a:p>
            <a:pPr algn="ctr"/>
            <a:r>
              <a:rPr lang="cs-CZ" sz="18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&lt; 1 % N</a:t>
            </a:r>
          </a:p>
        </p:txBody>
      </p:sp>
      <p:sp>
        <p:nvSpPr>
          <p:cNvPr id="10" name="Obdélník: se zakulacenými rohy 9">
            <a:extLst>
              <a:ext uri="{FF2B5EF4-FFF2-40B4-BE49-F238E27FC236}">
                <a16:creationId xmlns:a16="http://schemas.microsoft.com/office/drawing/2014/main" id="{640D3296-2B21-B0CF-B596-1DF918631D1D}"/>
              </a:ext>
            </a:extLst>
          </p:cNvPr>
          <p:cNvSpPr/>
          <p:nvPr/>
        </p:nvSpPr>
        <p:spPr>
          <a:xfrm>
            <a:off x="8614692" y="4080106"/>
            <a:ext cx="3158289" cy="62322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cap="all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SWEET CRUDE</a:t>
            </a:r>
            <a:endParaRPr lang="cs-CZ" sz="1800" b="1" cap="all" dirty="0">
              <a:solidFill>
                <a:schemeClr val="tx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ctr"/>
            <a:r>
              <a:rPr lang="cs-CZ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ropa s obsahem síry do 0.5 %</a:t>
            </a:r>
          </a:p>
        </p:txBody>
      </p:sp>
      <p:sp>
        <p:nvSpPr>
          <p:cNvPr id="11" name="Obdélník: se zakulacenými rohy 10">
            <a:extLst>
              <a:ext uri="{FF2B5EF4-FFF2-40B4-BE49-F238E27FC236}">
                <a16:creationId xmlns:a16="http://schemas.microsoft.com/office/drawing/2014/main" id="{174F66A6-7EBD-6AC4-7A8C-5C9316AF3384}"/>
              </a:ext>
            </a:extLst>
          </p:cNvPr>
          <p:cNvSpPr/>
          <p:nvPr/>
        </p:nvSpPr>
        <p:spPr>
          <a:xfrm>
            <a:off x="8614692" y="4939751"/>
            <a:ext cx="3158289" cy="62322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cap="all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SOUR CRUDE</a:t>
            </a:r>
            <a:endParaRPr lang="cs-CZ" sz="1800" b="1" cap="all" dirty="0">
              <a:solidFill>
                <a:schemeClr val="tx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ctr"/>
            <a:r>
              <a:rPr lang="cs-CZ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ropa s obsahem síry nad 0.5 %</a:t>
            </a:r>
          </a:p>
        </p:txBody>
      </p:sp>
    </p:spTree>
    <p:extLst>
      <p:ext uri="{BB962C8B-B14F-4D97-AF65-F5344CB8AC3E}">
        <p14:creationId xmlns:p14="http://schemas.microsoft.com/office/powerpoint/2010/main" val="1012247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160269-4B8A-4F0F-FDE3-805B89D8A2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">
            <a:extLst>
              <a:ext uri="{FF2B5EF4-FFF2-40B4-BE49-F238E27FC236}">
                <a16:creationId xmlns:a16="http://schemas.microsoft.com/office/drawing/2014/main" id="{B82D871C-20A6-B3E7-94D9-626D9C78AE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3246" y="0"/>
            <a:ext cx="9601200" cy="1143000"/>
          </a:xfrm>
        </p:spPr>
        <p:txBody>
          <a:bodyPr>
            <a:normAutofit/>
          </a:bodyPr>
          <a:lstStyle/>
          <a:p>
            <a:r>
              <a:rPr lang="cs-CZ" cap="all" dirty="0">
                <a:latin typeface="Calibri Light" panose="020F0302020204030204" pitchFamily="34" charset="0"/>
                <a:cs typeface="Calibri Light" panose="020F0302020204030204" pitchFamily="34" charset="0"/>
              </a:rPr>
              <a:t>klasifikace ropy</a:t>
            </a:r>
          </a:p>
        </p:txBody>
      </p:sp>
      <p:sp>
        <p:nvSpPr>
          <p:cNvPr id="2" name="Obdélník: se zakulacenými rohy 1">
            <a:extLst>
              <a:ext uri="{FF2B5EF4-FFF2-40B4-BE49-F238E27FC236}">
                <a16:creationId xmlns:a16="http://schemas.microsoft.com/office/drawing/2014/main" id="{9CB39E7A-7C17-5ABB-A590-2F79C8C6280C}"/>
              </a:ext>
            </a:extLst>
          </p:cNvPr>
          <p:cNvSpPr/>
          <p:nvPr/>
        </p:nvSpPr>
        <p:spPr>
          <a:xfrm>
            <a:off x="2948807" y="1741664"/>
            <a:ext cx="6291209" cy="432048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1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cap="all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API gravity number </a:t>
            </a:r>
            <a:r>
              <a:rPr lang="cs-CZ" cap="all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(american petroleum institute)</a:t>
            </a:r>
          </a:p>
        </p:txBody>
      </p:sp>
      <p:sp>
        <p:nvSpPr>
          <p:cNvPr id="3" name="Obdélník: se zakulacenými rohy 2">
            <a:extLst>
              <a:ext uri="{FF2B5EF4-FFF2-40B4-BE49-F238E27FC236}">
                <a16:creationId xmlns:a16="http://schemas.microsoft.com/office/drawing/2014/main" id="{02997AFD-47F8-E99A-E3A9-A77210939ED4}"/>
              </a:ext>
            </a:extLst>
          </p:cNvPr>
          <p:cNvSpPr/>
          <p:nvPr/>
        </p:nvSpPr>
        <p:spPr>
          <a:xfrm>
            <a:off x="4418341" y="4334151"/>
            <a:ext cx="1750255" cy="359533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cap="all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lehká ropa</a:t>
            </a:r>
          </a:p>
        </p:txBody>
      </p:sp>
      <p:sp>
        <p:nvSpPr>
          <p:cNvPr id="4" name="Obdélník: se zakulacenými rohy 3">
            <a:extLst>
              <a:ext uri="{FF2B5EF4-FFF2-40B4-BE49-F238E27FC236}">
                <a16:creationId xmlns:a16="http://schemas.microsoft.com/office/drawing/2014/main" id="{11131B9E-0487-4A45-16D0-CA64199BDB38}"/>
              </a:ext>
            </a:extLst>
          </p:cNvPr>
          <p:cNvSpPr/>
          <p:nvPr/>
        </p:nvSpPr>
        <p:spPr>
          <a:xfrm>
            <a:off x="4425188" y="4783947"/>
            <a:ext cx="1742319" cy="36004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cap="all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střední ropa</a:t>
            </a:r>
          </a:p>
        </p:txBody>
      </p:sp>
      <p:sp>
        <p:nvSpPr>
          <p:cNvPr id="7" name="Obdélník: se zakulacenými rohy 6">
            <a:extLst>
              <a:ext uri="{FF2B5EF4-FFF2-40B4-BE49-F238E27FC236}">
                <a16:creationId xmlns:a16="http://schemas.microsoft.com/office/drawing/2014/main" id="{7116FA60-1564-16D5-5DE7-7FB7F34419C3}"/>
              </a:ext>
            </a:extLst>
          </p:cNvPr>
          <p:cNvSpPr/>
          <p:nvPr/>
        </p:nvSpPr>
        <p:spPr>
          <a:xfrm>
            <a:off x="4427842" y="5234250"/>
            <a:ext cx="1739242" cy="36004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cap="all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těžká ropa</a:t>
            </a:r>
          </a:p>
        </p:txBody>
      </p:sp>
      <p:sp>
        <p:nvSpPr>
          <p:cNvPr id="11" name="Obdélník: se zakulacenými rohy 10">
            <a:extLst>
              <a:ext uri="{FF2B5EF4-FFF2-40B4-BE49-F238E27FC236}">
                <a16:creationId xmlns:a16="http://schemas.microsoft.com/office/drawing/2014/main" id="{B2CF508A-E464-B80A-36A0-70FE1FE4FE56}"/>
              </a:ext>
            </a:extLst>
          </p:cNvPr>
          <p:cNvSpPr/>
          <p:nvPr/>
        </p:nvSpPr>
        <p:spPr>
          <a:xfrm>
            <a:off x="6576385" y="4334150"/>
            <a:ext cx="1750255" cy="35953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cap="all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&gt; 31.1°</a:t>
            </a:r>
          </a:p>
        </p:txBody>
      </p:sp>
      <p:sp>
        <p:nvSpPr>
          <p:cNvPr id="12" name="Obdélník: se zakulacenými rohy 11">
            <a:extLst>
              <a:ext uri="{FF2B5EF4-FFF2-40B4-BE49-F238E27FC236}">
                <a16:creationId xmlns:a16="http://schemas.microsoft.com/office/drawing/2014/main" id="{07A14979-FA4A-9A5B-E46D-32E3A03141B6}"/>
              </a:ext>
            </a:extLst>
          </p:cNvPr>
          <p:cNvSpPr/>
          <p:nvPr/>
        </p:nvSpPr>
        <p:spPr>
          <a:xfrm>
            <a:off x="6576384" y="4784454"/>
            <a:ext cx="1750255" cy="35953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cap="all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22.3°-31.1°</a:t>
            </a:r>
          </a:p>
        </p:txBody>
      </p:sp>
      <p:sp>
        <p:nvSpPr>
          <p:cNvPr id="13" name="Obdélník: se zakulacenými rohy 12">
            <a:extLst>
              <a:ext uri="{FF2B5EF4-FFF2-40B4-BE49-F238E27FC236}">
                <a16:creationId xmlns:a16="http://schemas.microsoft.com/office/drawing/2014/main" id="{B08A5119-C1E5-979E-EEC6-FDC6255E7B4E}"/>
              </a:ext>
            </a:extLst>
          </p:cNvPr>
          <p:cNvSpPr/>
          <p:nvPr/>
        </p:nvSpPr>
        <p:spPr>
          <a:xfrm>
            <a:off x="6576383" y="5234757"/>
            <a:ext cx="1750255" cy="35953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cap="all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&lt; 22.3°</a:t>
            </a:r>
          </a:p>
        </p:txBody>
      </p:sp>
      <p:cxnSp>
        <p:nvCxnSpPr>
          <p:cNvPr id="14" name="Přímá spojnice 13">
            <a:extLst>
              <a:ext uri="{FF2B5EF4-FFF2-40B4-BE49-F238E27FC236}">
                <a16:creationId xmlns:a16="http://schemas.microsoft.com/office/drawing/2014/main" id="{6539426D-C548-5903-D726-9F0FC256CAAD}"/>
              </a:ext>
            </a:extLst>
          </p:cNvPr>
          <p:cNvCxnSpPr>
            <a:cxnSpLocks/>
            <a:stCxn id="3" idx="3"/>
            <a:endCxn id="11" idx="1"/>
          </p:cNvCxnSpPr>
          <p:nvPr/>
        </p:nvCxnSpPr>
        <p:spPr>
          <a:xfrm flipV="1">
            <a:off x="6168596" y="4513917"/>
            <a:ext cx="407789" cy="1"/>
          </a:xfrm>
          <a:prstGeom prst="line">
            <a:avLst/>
          </a:prstGeom>
          <a:ln w="1905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Přímá spojnice 16">
            <a:extLst>
              <a:ext uri="{FF2B5EF4-FFF2-40B4-BE49-F238E27FC236}">
                <a16:creationId xmlns:a16="http://schemas.microsoft.com/office/drawing/2014/main" id="{525FC28A-9D01-5CDF-6062-3E271B5C6202}"/>
              </a:ext>
            </a:extLst>
          </p:cNvPr>
          <p:cNvCxnSpPr>
            <a:cxnSpLocks/>
            <a:stCxn id="4" idx="3"/>
            <a:endCxn id="12" idx="1"/>
          </p:cNvCxnSpPr>
          <p:nvPr/>
        </p:nvCxnSpPr>
        <p:spPr>
          <a:xfrm>
            <a:off x="6167507" y="4963967"/>
            <a:ext cx="408877" cy="254"/>
          </a:xfrm>
          <a:prstGeom prst="line">
            <a:avLst/>
          </a:prstGeom>
          <a:ln w="1905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Přímá spojnice 19">
            <a:extLst>
              <a:ext uri="{FF2B5EF4-FFF2-40B4-BE49-F238E27FC236}">
                <a16:creationId xmlns:a16="http://schemas.microsoft.com/office/drawing/2014/main" id="{342BA984-B76B-7BDC-05E4-F18B7060BE5A}"/>
              </a:ext>
            </a:extLst>
          </p:cNvPr>
          <p:cNvCxnSpPr>
            <a:cxnSpLocks/>
            <a:stCxn id="7" idx="3"/>
            <a:endCxn id="13" idx="1"/>
          </p:cNvCxnSpPr>
          <p:nvPr/>
        </p:nvCxnSpPr>
        <p:spPr>
          <a:xfrm>
            <a:off x="6167084" y="5414270"/>
            <a:ext cx="409299" cy="254"/>
          </a:xfrm>
          <a:prstGeom prst="line">
            <a:avLst/>
          </a:prstGeom>
          <a:ln w="1905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Přímá spojnice 23">
            <a:extLst>
              <a:ext uri="{FF2B5EF4-FFF2-40B4-BE49-F238E27FC236}">
                <a16:creationId xmlns:a16="http://schemas.microsoft.com/office/drawing/2014/main" id="{8327A7B5-52E8-AB21-1002-1A1A79BDA751}"/>
              </a:ext>
            </a:extLst>
          </p:cNvPr>
          <p:cNvCxnSpPr>
            <a:cxnSpLocks/>
            <a:stCxn id="2" idx="2"/>
            <a:endCxn id="27" idx="0"/>
          </p:cNvCxnSpPr>
          <p:nvPr/>
        </p:nvCxnSpPr>
        <p:spPr>
          <a:xfrm flipH="1">
            <a:off x="6094411" y="2173712"/>
            <a:ext cx="1" cy="304115"/>
          </a:xfrm>
          <a:prstGeom prst="line">
            <a:avLst/>
          </a:prstGeom>
          <a:ln w="1905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Obdélník: se zakulacenými rohy 26">
            <a:extLst>
              <a:ext uri="{FF2B5EF4-FFF2-40B4-BE49-F238E27FC236}">
                <a16:creationId xmlns:a16="http://schemas.microsoft.com/office/drawing/2014/main" id="{5C6E8127-CC1F-68E8-AE3B-FAF7ADF4CACF}"/>
              </a:ext>
            </a:extLst>
          </p:cNvPr>
          <p:cNvSpPr/>
          <p:nvPr/>
        </p:nvSpPr>
        <p:spPr>
          <a:xfrm>
            <a:off x="3934411" y="2477827"/>
            <a:ext cx="4320000" cy="35953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cap="all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jak lehká či těžká je ropa vůči vodě</a:t>
            </a:r>
          </a:p>
        </p:txBody>
      </p:sp>
      <p:cxnSp>
        <p:nvCxnSpPr>
          <p:cNvPr id="31" name="Přímá spojnice 30">
            <a:extLst>
              <a:ext uri="{FF2B5EF4-FFF2-40B4-BE49-F238E27FC236}">
                <a16:creationId xmlns:a16="http://schemas.microsoft.com/office/drawing/2014/main" id="{A7A6EC9D-0542-C265-2FBB-02CF34768D9A}"/>
              </a:ext>
            </a:extLst>
          </p:cNvPr>
          <p:cNvCxnSpPr>
            <a:cxnSpLocks/>
            <a:stCxn id="27" idx="2"/>
            <a:endCxn id="32" idx="0"/>
          </p:cNvCxnSpPr>
          <p:nvPr/>
        </p:nvCxnSpPr>
        <p:spPr>
          <a:xfrm>
            <a:off x="6094411" y="2837360"/>
            <a:ext cx="0" cy="304115"/>
          </a:xfrm>
          <a:prstGeom prst="line">
            <a:avLst/>
          </a:prstGeom>
          <a:ln w="1905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Obdélník: se zakulacenými rohy 31">
            <a:extLst>
              <a:ext uri="{FF2B5EF4-FFF2-40B4-BE49-F238E27FC236}">
                <a16:creationId xmlns:a16="http://schemas.microsoft.com/office/drawing/2014/main" id="{72215C9C-9A7B-D81D-092A-CD6708BBD9AF}"/>
              </a:ext>
            </a:extLst>
          </p:cNvPr>
          <p:cNvSpPr/>
          <p:nvPr/>
        </p:nvSpPr>
        <p:spPr>
          <a:xfrm>
            <a:off x="3934411" y="3141475"/>
            <a:ext cx="4320000" cy="35953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000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čím vyšší API, tím lehčí ropa (až plyn)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Obdélník: se zakulacenými rohy 33">
                <a:extLst>
                  <a:ext uri="{FF2B5EF4-FFF2-40B4-BE49-F238E27FC236}">
                    <a16:creationId xmlns:a16="http://schemas.microsoft.com/office/drawing/2014/main" id="{1E24B031-C1D1-B7C6-E8B3-A84057545BBF}"/>
                  </a:ext>
                </a:extLst>
              </p:cNvPr>
              <p:cNvSpPr/>
              <p:nvPr/>
            </p:nvSpPr>
            <p:spPr>
              <a:xfrm>
                <a:off x="909837" y="4229709"/>
                <a:ext cx="3240360" cy="1458415"/>
              </a:xfrm>
              <a:prstGeom prst="round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chemeClr val="accent1">
                    <a:lumMod val="2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cs-CZ" sz="2000" b="1" cap="all" dirty="0">
                    <a:solidFill>
                      <a:schemeClr val="tx2"/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API =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cs-CZ" sz="2000" i="1" cap="all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cs typeface="Calibri Light" panose="020F0302020204030204" pitchFamily="34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cs-CZ" sz="2000" i="1" cap="all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cs typeface="Calibri Light" panose="020F0302020204030204" pitchFamily="34" charset="0"/>
                              </a:rPr>
                            </m:ctrlPr>
                          </m:fPr>
                          <m:num>
                            <m:r>
                              <a:rPr lang="cs-CZ" sz="2000" b="0" i="1" cap="all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cs typeface="Calibri Light" panose="020F0302020204030204" pitchFamily="34" charset="0"/>
                              </a:rPr>
                              <m:t>141.5</m:t>
                            </m:r>
                          </m:num>
                          <m:den>
                            <m:r>
                              <a:rPr lang="cs-CZ" sz="2000" b="0" i="1" cap="all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libri Light" panose="020F0302020204030204" pitchFamily="34" charset="0"/>
                              </a:rPr>
                              <m:t>𝜌</m:t>
                            </m:r>
                          </m:den>
                        </m:f>
                      </m:e>
                    </m:d>
                    <m:r>
                      <a:rPr lang="cs-CZ" sz="2000" b="0" i="1" cap="all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 Light" panose="020F0302020204030204" pitchFamily="34" charset="0"/>
                      </a:rPr>
                      <m:t>−</m:t>
                    </m:r>
                    <m:r>
                      <a:rPr lang="cs-CZ" sz="2000" b="0" i="0" cap="all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 Light" panose="020F0302020204030204" pitchFamily="34" charset="0"/>
                      </a:rPr>
                      <m:t>131.5</m:t>
                    </m:r>
                  </m:oMath>
                </a14:m>
                <a:endParaRPr lang="cs-CZ" sz="2000" b="0" cap="all" dirty="0">
                  <a:solidFill>
                    <a:schemeClr val="tx2"/>
                  </a:solidFill>
                  <a:latin typeface="Calibri Light" panose="020F0302020204030204" pitchFamily="34" charset="0"/>
                  <a:ea typeface="Cambria Math" panose="02040503050406030204" pitchFamily="18" charset="0"/>
                  <a:cs typeface="Calibri Light" panose="020F0302020204030204" pitchFamily="34" charset="0"/>
                </a:endParaRPr>
              </a:p>
              <a:p>
                <a:pPr algn="ctr"/>
                <a:endParaRPr lang="cs-CZ" cap="all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  <a:p>
                <a:pPr algn="ctr"/>
                <a14:m>
                  <m:oMath xmlns:m="http://schemas.openxmlformats.org/officeDocument/2006/math">
                    <m:r>
                      <a:rPr lang="cs-CZ" b="0" i="1" cap="all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 Light" panose="020F0302020204030204" pitchFamily="34" charset="0"/>
                      </a:rPr>
                      <m:t>𝜌</m:t>
                    </m:r>
                  </m:oMath>
                </a14:m>
                <a:r>
                  <a:rPr lang="cs-CZ" i="1" cap="all" dirty="0">
                    <a:solidFill>
                      <a:schemeClr val="tx2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cs-CZ" cap="all" dirty="0">
                    <a:solidFill>
                      <a:schemeClr val="tx2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=</a:t>
                </a:r>
                <a:r>
                  <a:rPr lang="cs-CZ" i="1" cap="all" dirty="0">
                    <a:solidFill>
                      <a:schemeClr val="tx2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cs-CZ" dirty="0">
                    <a:solidFill>
                      <a:schemeClr val="tx2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hustota ropy při 15.56 °C</a:t>
                </a:r>
              </a:p>
            </p:txBody>
          </p:sp>
        </mc:Choice>
        <mc:Fallback xmlns="">
          <p:sp>
            <p:nvSpPr>
              <p:cNvPr id="34" name="Obdélník: se zakulacenými rohy 33">
                <a:extLst>
                  <a:ext uri="{FF2B5EF4-FFF2-40B4-BE49-F238E27FC236}">
                    <a16:creationId xmlns:a16="http://schemas.microsoft.com/office/drawing/2014/main" id="{1E24B031-C1D1-B7C6-E8B3-A84057545BB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9837" y="4229709"/>
                <a:ext cx="3240360" cy="1458415"/>
              </a:xfrm>
              <a:prstGeom prst="round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solidFill>
                  <a:schemeClr val="accent1">
                    <a:lumMod val="25000"/>
                  </a:schemeClr>
                </a:solidFill>
              </a:ln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Obdélník: se zakulacenými rohy 34">
            <a:extLst>
              <a:ext uri="{FF2B5EF4-FFF2-40B4-BE49-F238E27FC236}">
                <a16:creationId xmlns:a16="http://schemas.microsoft.com/office/drawing/2014/main" id="{A03DAC0D-66F6-4ABA-E5B4-AD4FD89A4F25}"/>
              </a:ext>
            </a:extLst>
          </p:cNvPr>
          <p:cNvSpPr/>
          <p:nvPr/>
        </p:nvSpPr>
        <p:spPr>
          <a:xfrm>
            <a:off x="8593273" y="4628672"/>
            <a:ext cx="3505644" cy="60557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000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API &gt; 10° - ropa plave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000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API &lt; 10° - ropa klesne ke dnu</a:t>
            </a:r>
          </a:p>
        </p:txBody>
      </p:sp>
    </p:spTree>
    <p:extLst>
      <p:ext uri="{BB962C8B-B14F-4D97-AF65-F5344CB8AC3E}">
        <p14:creationId xmlns:p14="http://schemas.microsoft.com/office/powerpoint/2010/main" val="2359745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160269-4B8A-4F0F-FDE3-805B89D8A2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">
            <a:extLst>
              <a:ext uri="{FF2B5EF4-FFF2-40B4-BE49-F238E27FC236}">
                <a16:creationId xmlns:a16="http://schemas.microsoft.com/office/drawing/2014/main" id="{B82D871C-20A6-B3E7-94D9-626D9C78AE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3246" y="0"/>
            <a:ext cx="9601200" cy="1143000"/>
          </a:xfrm>
        </p:spPr>
        <p:txBody>
          <a:bodyPr>
            <a:normAutofit/>
          </a:bodyPr>
          <a:lstStyle/>
          <a:p>
            <a:r>
              <a:rPr lang="cs-CZ" cap="all" dirty="0">
                <a:latin typeface="Calibri Light" panose="020F0302020204030204" pitchFamily="34" charset="0"/>
                <a:cs typeface="Calibri Light" panose="020F0302020204030204" pitchFamily="34" charset="0"/>
              </a:rPr>
              <a:t>UHLOVODÍKOVÝ SYSTÉM</a:t>
            </a:r>
          </a:p>
        </p:txBody>
      </p:sp>
      <p:sp>
        <p:nvSpPr>
          <p:cNvPr id="2" name="Obdélník: se zakulacenými rohy 1">
            <a:extLst>
              <a:ext uri="{FF2B5EF4-FFF2-40B4-BE49-F238E27FC236}">
                <a16:creationId xmlns:a16="http://schemas.microsoft.com/office/drawing/2014/main" id="{9CB39E7A-7C17-5ABB-A590-2F79C8C6280C}"/>
              </a:ext>
            </a:extLst>
          </p:cNvPr>
          <p:cNvSpPr/>
          <p:nvPr/>
        </p:nvSpPr>
        <p:spPr>
          <a:xfrm>
            <a:off x="857154" y="2387698"/>
            <a:ext cx="3956039" cy="57723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cap="all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několik fází vývoje organické hmoty nezbytných ke vzniku ropy</a:t>
            </a:r>
          </a:p>
        </p:txBody>
      </p:sp>
      <p:sp>
        <p:nvSpPr>
          <p:cNvPr id="3" name="Obdélník: se zakulacenými rohy 2">
            <a:extLst>
              <a:ext uri="{FF2B5EF4-FFF2-40B4-BE49-F238E27FC236}">
                <a16:creationId xmlns:a16="http://schemas.microsoft.com/office/drawing/2014/main" id="{02997AFD-47F8-E99A-E3A9-A77210939ED4}"/>
              </a:ext>
            </a:extLst>
          </p:cNvPr>
          <p:cNvSpPr/>
          <p:nvPr/>
        </p:nvSpPr>
        <p:spPr>
          <a:xfrm>
            <a:off x="2061964" y="3068960"/>
            <a:ext cx="1437964" cy="36004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ZDROJ</a:t>
            </a:r>
          </a:p>
        </p:txBody>
      </p:sp>
      <p:sp>
        <p:nvSpPr>
          <p:cNvPr id="4" name="Obdélník: se zakulacenými rohy 3">
            <a:extLst>
              <a:ext uri="{FF2B5EF4-FFF2-40B4-BE49-F238E27FC236}">
                <a16:creationId xmlns:a16="http://schemas.microsoft.com/office/drawing/2014/main" id="{11131B9E-0487-4A45-16D0-CA64199BDB38}"/>
              </a:ext>
            </a:extLst>
          </p:cNvPr>
          <p:cNvSpPr/>
          <p:nvPr/>
        </p:nvSpPr>
        <p:spPr>
          <a:xfrm>
            <a:off x="2068810" y="3518756"/>
            <a:ext cx="1437964" cy="36004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MIGRACE</a:t>
            </a:r>
          </a:p>
        </p:txBody>
      </p:sp>
      <p:sp>
        <p:nvSpPr>
          <p:cNvPr id="7" name="Obdélník: se zakulacenými rohy 6">
            <a:extLst>
              <a:ext uri="{FF2B5EF4-FFF2-40B4-BE49-F238E27FC236}">
                <a16:creationId xmlns:a16="http://schemas.microsoft.com/office/drawing/2014/main" id="{7116FA60-1564-16D5-5DE7-7FB7F34419C3}"/>
              </a:ext>
            </a:extLst>
          </p:cNvPr>
          <p:cNvSpPr/>
          <p:nvPr/>
        </p:nvSpPr>
        <p:spPr>
          <a:xfrm>
            <a:off x="2071464" y="3969059"/>
            <a:ext cx="1437964" cy="36004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PAST</a:t>
            </a:r>
          </a:p>
        </p:txBody>
      </p:sp>
      <p:sp>
        <p:nvSpPr>
          <p:cNvPr id="8" name="Obdélník: se zakulacenými rohy 7">
            <a:extLst>
              <a:ext uri="{FF2B5EF4-FFF2-40B4-BE49-F238E27FC236}">
                <a16:creationId xmlns:a16="http://schemas.microsoft.com/office/drawing/2014/main" id="{A8C08DDD-B22D-AAA9-C4E2-4595799439C9}"/>
              </a:ext>
            </a:extLst>
          </p:cNvPr>
          <p:cNvSpPr/>
          <p:nvPr/>
        </p:nvSpPr>
        <p:spPr>
          <a:xfrm>
            <a:off x="2061964" y="4417689"/>
            <a:ext cx="1437964" cy="36004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KOLEKTOR</a:t>
            </a:r>
          </a:p>
        </p:txBody>
      </p:sp>
      <p:sp>
        <p:nvSpPr>
          <p:cNvPr id="9" name="Obdélník: se zakulacenými rohy 8">
            <a:extLst>
              <a:ext uri="{FF2B5EF4-FFF2-40B4-BE49-F238E27FC236}">
                <a16:creationId xmlns:a16="http://schemas.microsoft.com/office/drawing/2014/main" id="{3926F277-FC03-41E2-F5A7-A9FF7FC1C8F7}"/>
              </a:ext>
            </a:extLst>
          </p:cNvPr>
          <p:cNvSpPr/>
          <p:nvPr/>
        </p:nvSpPr>
        <p:spPr>
          <a:xfrm>
            <a:off x="2061964" y="4866319"/>
            <a:ext cx="1437964" cy="36004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TĚSNĚNÍ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7645607E-72C3-4FD0-8718-786BC0D7DE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0276" y="1474678"/>
            <a:ext cx="7318549" cy="5385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443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68FE8A-D894-D617-DE37-1ADC8708F3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C2A7FDB-C381-0BED-A37E-A6AFD70B47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3246" y="0"/>
            <a:ext cx="9601200" cy="1143000"/>
          </a:xfrm>
        </p:spPr>
        <p:txBody>
          <a:bodyPr>
            <a:normAutofit/>
          </a:bodyPr>
          <a:lstStyle/>
          <a:p>
            <a:r>
              <a:rPr lang="cs-CZ" cap="all" dirty="0">
                <a:latin typeface="Calibri Light" panose="020F0302020204030204" pitchFamily="34" charset="0"/>
                <a:cs typeface="Calibri Light" panose="020F0302020204030204" pitchFamily="34" charset="0"/>
              </a:rPr>
              <a:t>uhlovodíkový systém – </a:t>
            </a:r>
            <a:r>
              <a:rPr lang="cs-CZ" b="1" cap="all" dirty="0">
                <a:latin typeface="Calibri Light" panose="020F0302020204030204" pitchFamily="34" charset="0"/>
                <a:cs typeface="Calibri Light" panose="020F0302020204030204" pitchFamily="34" charset="0"/>
              </a:rPr>
              <a:t>zdrojová hornina</a:t>
            </a:r>
          </a:p>
        </p:txBody>
      </p:sp>
      <p:sp>
        <p:nvSpPr>
          <p:cNvPr id="9" name="Obdélník: se zakulacenými rohy 8">
            <a:extLst>
              <a:ext uri="{FF2B5EF4-FFF2-40B4-BE49-F238E27FC236}">
                <a16:creationId xmlns:a16="http://schemas.microsoft.com/office/drawing/2014/main" id="{3BCCE42F-02C0-2A5A-C59B-F656A8CCC02F}"/>
              </a:ext>
            </a:extLst>
          </p:cNvPr>
          <p:cNvSpPr/>
          <p:nvPr/>
        </p:nvSpPr>
        <p:spPr>
          <a:xfrm>
            <a:off x="1683922" y="1700808"/>
            <a:ext cx="8820980" cy="432048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cap="all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hornina s vysokým podílem organické složky → </a:t>
            </a:r>
            <a:r>
              <a:rPr lang="cs-CZ" sz="2000" b="1" cap="all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&gt; 0.6 % </a:t>
            </a:r>
            <a:r>
              <a:rPr lang="cs-CZ" sz="2000" cap="all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(</a:t>
            </a:r>
            <a:r>
              <a:rPr lang="cs-CZ" sz="2000" cap="all" dirty="0" err="1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aleurity</a:t>
            </a:r>
            <a:r>
              <a:rPr lang="cs-CZ" sz="2000" cap="all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, </a:t>
            </a:r>
            <a:r>
              <a:rPr lang="cs-CZ" sz="2000" cap="all" dirty="0" err="1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pelity</a:t>
            </a:r>
            <a:r>
              <a:rPr lang="cs-CZ" sz="2000" cap="all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)</a:t>
            </a:r>
          </a:p>
        </p:txBody>
      </p:sp>
      <p:sp>
        <p:nvSpPr>
          <p:cNvPr id="4" name="Obdélník: se zakulacenými rohy 3">
            <a:extLst>
              <a:ext uri="{FF2B5EF4-FFF2-40B4-BE49-F238E27FC236}">
                <a16:creationId xmlns:a16="http://schemas.microsoft.com/office/drawing/2014/main" id="{766A05A0-B283-C835-042B-145BA85F93C6}"/>
              </a:ext>
            </a:extLst>
          </p:cNvPr>
          <p:cNvSpPr/>
          <p:nvPr/>
        </p:nvSpPr>
        <p:spPr>
          <a:xfrm>
            <a:off x="3149828" y="2348880"/>
            <a:ext cx="5889168" cy="43204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organická hmota je v podobě kerogenu/bitumenu</a:t>
            </a:r>
          </a:p>
        </p:txBody>
      </p:sp>
      <p:sp>
        <p:nvSpPr>
          <p:cNvPr id="5" name="Obdélník: se zakulacenými rohy 4">
            <a:extLst>
              <a:ext uri="{FF2B5EF4-FFF2-40B4-BE49-F238E27FC236}">
                <a16:creationId xmlns:a16="http://schemas.microsoft.com/office/drawing/2014/main" id="{B30B15EC-DC37-8727-D84D-F4582CCF8F30}"/>
              </a:ext>
            </a:extLst>
          </p:cNvPr>
          <p:cNvSpPr/>
          <p:nvPr/>
        </p:nvSpPr>
        <p:spPr>
          <a:xfrm>
            <a:off x="2713908" y="4494744"/>
            <a:ext cx="6761008" cy="187220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b="1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TOC + teplota + kerogen/bitumen + čas</a:t>
            </a:r>
          </a:p>
          <a:p>
            <a:pPr algn="ctr"/>
            <a:r>
              <a:rPr lang="cs-CZ" sz="20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↓</a:t>
            </a:r>
          </a:p>
          <a:p>
            <a:pPr algn="ctr"/>
            <a:r>
              <a:rPr lang="cs-CZ" sz="20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nejdůležitější faktory pro vznik ropy</a:t>
            </a:r>
          </a:p>
          <a:p>
            <a:pPr algn="ctr"/>
            <a:r>
              <a:rPr lang="cs-CZ" sz="20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↓</a:t>
            </a:r>
          </a:p>
          <a:p>
            <a:pPr algn="ctr"/>
            <a:r>
              <a:rPr lang="cs-CZ" sz="20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čím déle, tím stačí nižší teplota</a:t>
            </a:r>
          </a:p>
          <a:p>
            <a:pPr algn="ctr"/>
            <a:r>
              <a:rPr lang="cs-CZ" sz="20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rychlost tvorby ropy závisí na teplotě → víc ropy = vyšší teplota</a:t>
            </a:r>
          </a:p>
        </p:txBody>
      </p:sp>
      <p:sp>
        <p:nvSpPr>
          <p:cNvPr id="23" name="Obdélník: se zakulacenými rohy 22">
            <a:extLst>
              <a:ext uri="{FF2B5EF4-FFF2-40B4-BE49-F238E27FC236}">
                <a16:creationId xmlns:a16="http://schemas.microsoft.com/office/drawing/2014/main" id="{1B4587AB-BC80-B41C-77DF-81C0ED33D41A}"/>
              </a:ext>
            </a:extLst>
          </p:cNvPr>
          <p:cNvSpPr/>
          <p:nvPr/>
        </p:nvSpPr>
        <p:spPr>
          <a:xfrm>
            <a:off x="6397933" y="3674122"/>
            <a:ext cx="3708000" cy="40295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20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PLYN → cca </a:t>
            </a:r>
            <a:r>
              <a:rPr lang="cs-CZ" sz="2000" b="1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125-175 °C</a:t>
            </a:r>
            <a:r>
              <a:rPr lang="cs-CZ" sz="20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(3-6.5 km)</a:t>
            </a:r>
          </a:p>
        </p:txBody>
      </p:sp>
      <p:sp>
        <p:nvSpPr>
          <p:cNvPr id="24" name="Obdélník: se zakulacenými rohy 23">
            <a:extLst>
              <a:ext uri="{FF2B5EF4-FFF2-40B4-BE49-F238E27FC236}">
                <a16:creationId xmlns:a16="http://schemas.microsoft.com/office/drawing/2014/main" id="{0CFD3434-C58F-8A0A-1788-EB05E99C8FDD}"/>
              </a:ext>
            </a:extLst>
          </p:cNvPr>
          <p:cNvSpPr/>
          <p:nvPr/>
        </p:nvSpPr>
        <p:spPr>
          <a:xfrm>
            <a:off x="398036" y="3361798"/>
            <a:ext cx="1728192" cy="432048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2000" b="1" cap="all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ropné okno</a:t>
            </a:r>
          </a:p>
        </p:txBody>
      </p:sp>
      <p:cxnSp>
        <p:nvCxnSpPr>
          <p:cNvPr id="26" name="Spojnice: pravoúhlá 25">
            <a:extLst>
              <a:ext uri="{FF2B5EF4-FFF2-40B4-BE49-F238E27FC236}">
                <a16:creationId xmlns:a16="http://schemas.microsoft.com/office/drawing/2014/main" id="{D8A7D2BD-58E7-7968-02F6-2E40CAFA987E}"/>
              </a:ext>
            </a:extLst>
          </p:cNvPr>
          <p:cNvCxnSpPr>
            <a:cxnSpLocks/>
            <a:stCxn id="35" idx="3"/>
            <a:endCxn id="23" idx="1"/>
          </p:cNvCxnSpPr>
          <p:nvPr/>
        </p:nvCxnSpPr>
        <p:spPr>
          <a:xfrm>
            <a:off x="5662364" y="3577822"/>
            <a:ext cx="735569" cy="297775"/>
          </a:xfrm>
          <a:prstGeom prst="bentConnector3">
            <a:avLst>
              <a:gd name="adj1" fmla="val 50000"/>
            </a:avLst>
          </a:prstGeom>
          <a:ln w="19050">
            <a:solidFill>
              <a:schemeClr val="accent5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pojnice: pravoúhlá 28">
            <a:extLst>
              <a:ext uri="{FF2B5EF4-FFF2-40B4-BE49-F238E27FC236}">
                <a16:creationId xmlns:a16="http://schemas.microsoft.com/office/drawing/2014/main" id="{460384BB-144E-B1C1-7C1A-5E5A84C47B81}"/>
              </a:ext>
            </a:extLst>
          </p:cNvPr>
          <p:cNvCxnSpPr>
            <a:cxnSpLocks/>
            <a:stCxn id="35" idx="3"/>
            <a:endCxn id="31" idx="1"/>
          </p:cNvCxnSpPr>
          <p:nvPr/>
        </p:nvCxnSpPr>
        <p:spPr>
          <a:xfrm flipV="1">
            <a:off x="5662364" y="3313800"/>
            <a:ext cx="735569" cy="264022"/>
          </a:xfrm>
          <a:prstGeom prst="bentConnector3">
            <a:avLst>
              <a:gd name="adj1" fmla="val 50000"/>
            </a:avLst>
          </a:prstGeom>
          <a:ln w="19050">
            <a:solidFill>
              <a:schemeClr val="accent5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Obdélník: se zakulacenými rohy 30">
            <a:extLst>
              <a:ext uri="{FF2B5EF4-FFF2-40B4-BE49-F238E27FC236}">
                <a16:creationId xmlns:a16="http://schemas.microsoft.com/office/drawing/2014/main" id="{5D8A3537-0B3D-B856-D7AB-3ED620E763BF}"/>
              </a:ext>
            </a:extLst>
          </p:cNvPr>
          <p:cNvSpPr/>
          <p:nvPr/>
        </p:nvSpPr>
        <p:spPr>
          <a:xfrm>
            <a:off x="6397933" y="3112325"/>
            <a:ext cx="3708000" cy="40295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20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ROPA → cca </a:t>
            </a:r>
            <a:r>
              <a:rPr lang="cs-CZ" sz="2000" b="1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65-125 °C</a:t>
            </a:r>
            <a:r>
              <a:rPr lang="cs-CZ" sz="20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(2-5 km)</a:t>
            </a:r>
          </a:p>
        </p:txBody>
      </p:sp>
      <p:sp>
        <p:nvSpPr>
          <p:cNvPr id="35" name="Obdélník: se zakulacenými rohy 34">
            <a:extLst>
              <a:ext uri="{FF2B5EF4-FFF2-40B4-BE49-F238E27FC236}">
                <a16:creationId xmlns:a16="http://schemas.microsoft.com/office/drawing/2014/main" id="{16FF609A-E5ED-E09F-9CD6-E93E5E348652}"/>
              </a:ext>
            </a:extLst>
          </p:cNvPr>
          <p:cNvSpPr/>
          <p:nvPr/>
        </p:nvSpPr>
        <p:spPr>
          <a:xfrm>
            <a:off x="2494012" y="3268838"/>
            <a:ext cx="3168352" cy="617967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místo, kde se z kerogenů stává ropa, nebo zemní plyn</a:t>
            </a:r>
          </a:p>
        </p:txBody>
      </p:sp>
      <p:cxnSp>
        <p:nvCxnSpPr>
          <p:cNvPr id="46" name="Přímá spojnice 45">
            <a:extLst>
              <a:ext uri="{FF2B5EF4-FFF2-40B4-BE49-F238E27FC236}">
                <a16:creationId xmlns:a16="http://schemas.microsoft.com/office/drawing/2014/main" id="{80F958D6-A007-B81D-7A6E-5DDFB6604388}"/>
              </a:ext>
            </a:extLst>
          </p:cNvPr>
          <p:cNvCxnSpPr>
            <a:cxnSpLocks/>
            <a:stCxn id="24" idx="3"/>
            <a:endCxn id="35" idx="1"/>
          </p:cNvCxnSpPr>
          <p:nvPr/>
        </p:nvCxnSpPr>
        <p:spPr>
          <a:xfrm>
            <a:off x="2126228" y="3577822"/>
            <a:ext cx="367784" cy="0"/>
          </a:xfrm>
          <a:prstGeom prst="line">
            <a:avLst/>
          </a:prstGeom>
          <a:ln w="1905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Obdélník: se zakulacenými rohy 56">
            <a:extLst>
              <a:ext uri="{FF2B5EF4-FFF2-40B4-BE49-F238E27FC236}">
                <a16:creationId xmlns:a16="http://schemas.microsoft.com/office/drawing/2014/main" id="{E433EF99-935D-FEFF-1A5F-0D9E29931779}"/>
              </a:ext>
            </a:extLst>
          </p:cNvPr>
          <p:cNvSpPr/>
          <p:nvPr/>
        </p:nvSpPr>
        <p:spPr>
          <a:xfrm>
            <a:off x="10407148" y="3112325"/>
            <a:ext cx="1375896" cy="40295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b="1" cap="all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CRUDE OIL</a:t>
            </a:r>
          </a:p>
        </p:txBody>
      </p:sp>
      <p:cxnSp>
        <p:nvCxnSpPr>
          <p:cNvPr id="58" name="Přímá spojnice 57">
            <a:extLst>
              <a:ext uri="{FF2B5EF4-FFF2-40B4-BE49-F238E27FC236}">
                <a16:creationId xmlns:a16="http://schemas.microsoft.com/office/drawing/2014/main" id="{013C0160-4C76-AFA5-E54C-FD308A6B6E2E}"/>
              </a:ext>
            </a:extLst>
          </p:cNvPr>
          <p:cNvCxnSpPr>
            <a:cxnSpLocks/>
            <a:stCxn id="31" idx="3"/>
            <a:endCxn id="57" idx="1"/>
          </p:cNvCxnSpPr>
          <p:nvPr/>
        </p:nvCxnSpPr>
        <p:spPr>
          <a:xfrm>
            <a:off x="10105933" y="3313800"/>
            <a:ext cx="301215" cy="0"/>
          </a:xfrm>
          <a:prstGeom prst="line">
            <a:avLst/>
          </a:prstGeom>
          <a:ln w="1905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31519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68FE8A-D894-D617-DE37-1ADC8708F3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C2A7FDB-C381-0BED-A37E-A6AFD70B47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3246" y="0"/>
            <a:ext cx="9601200" cy="1143000"/>
          </a:xfrm>
        </p:spPr>
        <p:txBody>
          <a:bodyPr>
            <a:normAutofit/>
          </a:bodyPr>
          <a:lstStyle/>
          <a:p>
            <a:r>
              <a:rPr lang="cs-CZ" cap="all" dirty="0">
                <a:latin typeface="Calibri Light" panose="020F0302020204030204" pitchFamily="34" charset="0"/>
                <a:cs typeface="Calibri Light" panose="020F0302020204030204" pitchFamily="34" charset="0"/>
              </a:rPr>
              <a:t>uhlovodíkový systém – </a:t>
            </a:r>
            <a:r>
              <a:rPr lang="cs-CZ" b="1" cap="all" dirty="0">
                <a:latin typeface="Calibri Light" panose="020F0302020204030204" pitchFamily="34" charset="0"/>
                <a:cs typeface="Calibri Light" panose="020F0302020204030204" pitchFamily="34" charset="0"/>
              </a:rPr>
              <a:t>zdrojová hornina</a:t>
            </a:r>
          </a:p>
        </p:txBody>
      </p:sp>
      <p:graphicFrame>
        <p:nvGraphicFramePr>
          <p:cNvPr id="4" name="Tabulka 13">
            <a:extLst>
              <a:ext uri="{FF2B5EF4-FFF2-40B4-BE49-F238E27FC236}">
                <a16:creationId xmlns:a16="http://schemas.microsoft.com/office/drawing/2014/main" id="{243420C7-4F0C-AB62-278C-D7BCA2D1875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805504"/>
              </p:ext>
            </p:extLst>
          </p:nvPr>
        </p:nvGraphicFramePr>
        <p:xfrm>
          <a:off x="4726260" y="5436696"/>
          <a:ext cx="5688000" cy="13766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76000">
                  <a:extLst>
                    <a:ext uri="{9D8B030D-6E8A-4147-A177-3AD203B41FA5}">
                      <a16:colId xmlns:a16="http://schemas.microsoft.com/office/drawing/2014/main" val="2352346390"/>
                    </a:ext>
                  </a:extLst>
                </a:gridCol>
                <a:gridCol w="4212000">
                  <a:extLst>
                    <a:ext uri="{9D8B030D-6E8A-4147-A177-3AD203B41FA5}">
                      <a16:colId xmlns:a16="http://schemas.microsoft.com/office/drawing/2014/main" val="1578445986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cs-CZ" b="1" dirty="0">
                          <a:solidFill>
                            <a:sysClr val="windowText" lastClr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GENEZE ROPY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8152689"/>
                  </a:ext>
                </a:extLst>
              </a:tr>
              <a:tr h="166988">
                <a:tc>
                  <a:txBody>
                    <a:bodyPr/>
                    <a:lstStyle/>
                    <a:p>
                      <a:pPr algn="ctr"/>
                      <a:r>
                        <a:rPr lang="cs-CZ" b="1" cap="all" baseline="0" dirty="0" err="1">
                          <a:solidFill>
                            <a:sysClr val="windowText" lastClr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termogenní</a:t>
                      </a:r>
                      <a:endParaRPr lang="cs-CZ" cap="all" baseline="0" dirty="0">
                        <a:solidFill>
                          <a:sysClr val="windowText" lastClr="000000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>
                          <a:solidFill>
                            <a:sysClr val="windowText" lastClr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rozpad organické hmoty vlivem tepla (95 %)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4640789"/>
                  </a:ext>
                </a:extLst>
              </a:tr>
              <a:tr h="166988">
                <a:tc>
                  <a:txBody>
                    <a:bodyPr/>
                    <a:lstStyle/>
                    <a:p>
                      <a:pPr algn="ctr"/>
                      <a:r>
                        <a:rPr lang="cs-CZ" b="1" cap="all" baseline="0" dirty="0">
                          <a:solidFill>
                            <a:sysClr val="windowText" lastClr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biogenní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>
                          <a:solidFill>
                            <a:sysClr val="windowText" lastClr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vzniklé uhlovodíky mohou degradovat – </a:t>
                      </a:r>
                      <a:r>
                        <a:rPr lang="cs-CZ" dirty="0" err="1">
                          <a:solidFill>
                            <a:sysClr val="windowText" lastClr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termogenní</a:t>
                      </a:r>
                      <a:r>
                        <a:rPr lang="cs-CZ" dirty="0">
                          <a:solidFill>
                            <a:sysClr val="windowText" lastClr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→ biogenní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0683002"/>
                  </a:ext>
                </a:extLst>
              </a:tr>
            </a:tbl>
          </a:graphicData>
        </a:graphic>
      </p:graphicFrame>
      <p:graphicFrame>
        <p:nvGraphicFramePr>
          <p:cNvPr id="5" name="Tabulka 13">
            <a:extLst>
              <a:ext uri="{FF2B5EF4-FFF2-40B4-BE49-F238E27FC236}">
                <a16:creationId xmlns:a16="http://schemas.microsoft.com/office/drawing/2014/main" id="{F5A32E92-F1FB-2D71-BB25-538EEC31974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2214754"/>
              </p:ext>
            </p:extLst>
          </p:nvPr>
        </p:nvGraphicFramePr>
        <p:xfrm>
          <a:off x="960041" y="6076776"/>
          <a:ext cx="3521647" cy="7366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521647">
                  <a:extLst>
                    <a:ext uri="{9D8B030D-6E8A-4147-A177-3AD203B41FA5}">
                      <a16:colId xmlns:a16="http://schemas.microsoft.com/office/drawing/2014/main" val="235234639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cs-CZ" sz="1800" b="1" kern="1200" dirty="0">
                          <a:solidFill>
                            <a:sysClr val="windowText" lastClr="000000"/>
                          </a:solidFill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</a:rPr>
                        <a:t>STÁŘÍ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8152689"/>
                  </a:ext>
                </a:extLst>
              </a:tr>
              <a:tr h="317585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cs-CZ" sz="1800" b="0" kern="1200" dirty="0">
                          <a:solidFill>
                            <a:sysClr val="windowText" lastClr="000000"/>
                          </a:solidFill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</a:rPr>
                        <a:t>devon, karbon, jura, křída, terciér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4640789"/>
                  </a:ext>
                </a:extLst>
              </a:tr>
            </a:tbl>
          </a:graphicData>
        </a:graphic>
      </p:graphicFrame>
      <p:sp>
        <p:nvSpPr>
          <p:cNvPr id="7" name="Obdélník: se zakulacenými rohy 6">
            <a:extLst>
              <a:ext uri="{FF2B5EF4-FFF2-40B4-BE49-F238E27FC236}">
                <a16:creationId xmlns:a16="http://schemas.microsoft.com/office/drawing/2014/main" id="{7BAA4F97-3D51-00A2-8A54-D41551B21035}"/>
              </a:ext>
            </a:extLst>
          </p:cNvPr>
          <p:cNvSpPr/>
          <p:nvPr/>
        </p:nvSpPr>
        <p:spPr>
          <a:xfrm>
            <a:off x="960042" y="5284688"/>
            <a:ext cx="3521646" cy="7366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ložiska ropy jsou výš než ložiska plynu → teplota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AC2F0130-4B7F-E902-862F-8A274DECA2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6260" y="1340769"/>
            <a:ext cx="7364997" cy="3923974"/>
          </a:xfrm>
          <a:prstGeom prst="rect">
            <a:avLst/>
          </a:prstGeom>
        </p:spPr>
      </p:pic>
      <p:sp>
        <p:nvSpPr>
          <p:cNvPr id="14" name="TextovéPole 13">
            <a:extLst>
              <a:ext uri="{FF2B5EF4-FFF2-40B4-BE49-F238E27FC236}">
                <a16:creationId xmlns:a16="http://schemas.microsoft.com/office/drawing/2014/main" id="{2399526F-7615-D2FB-02F7-1C58BEF140BD}"/>
              </a:ext>
            </a:extLst>
          </p:cNvPr>
          <p:cNvSpPr txBox="1"/>
          <p:nvPr/>
        </p:nvSpPr>
        <p:spPr>
          <a:xfrm>
            <a:off x="10553497" y="5261705"/>
            <a:ext cx="158417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800" dirty="0">
                <a:latin typeface="Calibri Light" panose="020F0302020204030204" pitchFamily="34" charset="0"/>
                <a:cs typeface="Calibri Light" panose="020F0302020204030204" pitchFamily="34" charset="0"/>
              </a:rPr>
              <a:t>https://opentextbc.ca/geology/chapter/20-3-fossil-fuels/</a:t>
            </a:r>
          </a:p>
        </p:txBody>
      </p:sp>
      <p:pic>
        <p:nvPicPr>
          <p:cNvPr id="15" name="Obrázek 14">
            <a:extLst>
              <a:ext uri="{FF2B5EF4-FFF2-40B4-BE49-F238E27FC236}">
                <a16:creationId xmlns:a16="http://schemas.microsoft.com/office/drawing/2014/main" id="{501012CF-D43B-7908-5370-3DF95AD326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0042" y="1147438"/>
            <a:ext cx="3521646" cy="4027882"/>
          </a:xfrm>
          <a:prstGeom prst="rect">
            <a:avLst/>
          </a:prstGeom>
        </p:spPr>
      </p:pic>
      <p:sp>
        <p:nvSpPr>
          <p:cNvPr id="16" name="TextovéPole 15">
            <a:extLst>
              <a:ext uri="{FF2B5EF4-FFF2-40B4-BE49-F238E27FC236}">
                <a16:creationId xmlns:a16="http://schemas.microsoft.com/office/drawing/2014/main" id="{0C44B644-D344-1D05-BBEC-713C4944669F}"/>
              </a:ext>
            </a:extLst>
          </p:cNvPr>
          <p:cNvSpPr txBox="1"/>
          <p:nvPr/>
        </p:nvSpPr>
        <p:spPr>
          <a:xfrm>
            <a:off x="1413892" y="4929457"/>
            <a:ext cx="1584176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8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Sverdrup</a:t>
            </a:r>
            <a:r>
              <a:rPr lang="cs-CZ" sz="800" dirty="0">
                <a:latin typeface="Calibri Light" panose="020F0302020204030204" pitchFamily="34" charset="0"/>
                <a:cs typeface="Calibri Light" panose="020F0302020204030204" pitchFamily="34" charset="0"/>
              </a:rPr>
              <a:t> &amp; </a:t>
            </a:r>
            <a:r>
              <a:rPr lang="cs-CZ" sz="8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Ragnarsdottir</a:t>
            </a:r>
            <a:r>
              <a:rPr lang="cs-CZ" sz="800" dirty="0">
                <a:latin typeface="Calibri Light" panose="020F0302020204030204" pitchFamily="34" charset="0"/>
                <a:cs typeface="Calibri Light" panose="020F0302020204030204" pitchFamily="34" charset="0"/>
              </a:rPr>
              <a:t>, 2014</a:t>
            </a:r>
          </a:p>
        </p:txBody>
      </p:sp>
    </p:spTree>
    <p:extLst>
      <p:ext uri="{BB962C8B-B14F-4D97-AF65-F5344CB8AC3E}">
        <p14:creationId xmlns:p14="http://schemas.microsoft.com/office/powerpoint/2010/main" val="983712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68FE8A-D894-D617-DE37-1ADC8708F3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C2A7FDB-C381-0BED-A37E-A6AFD70B47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3246" y="0"/>
            <a:ext cx="9601200" cy="1143000"/>
          </a:xfrm>
        </p:spPr>
        <p:txBody>
          <a:bodyPr>
            <a:normAutofit/>
          </a:bodyPr>
          <a:lstStyle/>
          <a:p>
            <a:r>
              <a:rPr lang="cs-CZ" cap="all" dirty="0">
                <a:latin typeface="Calibri Light" panose="020F0302020204030204" pitchFamily="34" charset="0"/>
                <a:cs typeface="Calibri Light" panose="020F0302020204030204" pitchFamily="34" charset="0"/>
              </a:rPr>
              <a:t>uhlovodíkový systém – </a:t>
            </a:r>
            <a:r>
              <a:rPr lang="cs-CZ" b="1" cap="all" dirty="0">
                <a:latin typeface="Calibri Light" panose="020F0302020204030204" pitchFamily="34" charset="0"/>
                <a:cs typeface="Calibri Light" panose="020F0302020204030204" pitchFamily="34" charset="0"/>
              </a:rPr>
              <a:t>migrace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D7D3E7AD-B9CF-3FD6-5E93-7836ED9134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4412" y="1438349"/>
            <a:ext cx="6066814" cy="4918655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755154A9-62EF-54C3-3E10-0855A8F17F71}"/>
              </a:ext>
            </a:extLst>
          </p:cNvPr>
          <p:cNvSpPr txBox="1"/>
          <p:nvPr/>
        </p:nvSpPr>
        <p:spPr>
          <a:xfrm>
            <a:off x="10795010" y="6357004"/>
            <a:ext cx="139516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800" dirty="0">
                <a:solidFill>
                  <a:schemeClr val="accent6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Kovács &amp; </a:t>
            </a:r>
            <a:r>
              <a:rPr lang="cs-CZ" sz="800" dirty="0" err="1">
                <a:solidFill>
                  <a:schemeClr val="accent6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Zilahi-Sebess</a:t>
            </a:r>
            <a:r>
              <a:rPr lang="cs-CZ" sz="800" dirty="0">
                <a:solidFill>
                  <a:schemeClr val="accent6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, 2018</a:t>
            </a:r>
          </a:p>
        </p:txBody>
      </p:sp>
      <p:sp>
        <p:nvSpPr>
          <p:cNvPr id="10" name="Obdélník: se zakulacenými rohy 9">
            <a:extLst>
              <a:ext uri="{FF2B5EF4-FFF2-40B4-BE49-F238E27FC236}">
                <a16:creationId xmlns:a16="http://schemas.microsoft.com/office/drawing/2014/main" id="{3B5B45A6-6B6F-16A3-BA62-3873129D1944}"/>
              </a:ext>
            </a:extLst>
          </p:cNvPr>
          <p:cNvSpPr/>
          <p:nvPr/>
        </p:nvSpPr>
        <p:spPr>
          <a:xfrm>
            <a:off x="901876" y="2670309"/>
            <a:ext cx="5034744" cy="64560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2000" b="1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PRIMÁRNÍ</a:t>
            </a:r>
            <a:r>
              <a:rPr lang="cs-CZ" sz="20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</a:p>
          <a:p>
            <a:r>
              <a:rPr lang="cs-CZ" sz="20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→ uvolnění ropy z matečné horniny</a:t>
            </a:r>
          </a:p>
        </p:txBody>
      </p:sp>
      <p:sp>
        <p:nvSpPr>
          <p:cNvPr id="11" name="Obdélník: se zakulacenými rohy 10">
            <a:extLst>
              <a:ext uri="{FF2B5EF4-FFF2-40B4-BE49-F238E27FC236}">
                <a16:creationId xmlns:a16="http://schemas.microsoft.com/office/drawing/2014/main" id="{DA95031C-62F0-7BD1-7C1E-D289CB40F9C1}"/>
              </a:ext>
            </a:extLst>
          </p:cNvPr>
          <p:cNvSpPr/>
          <p:nvPr/>
        </p:nvSpPr>
        <p:spPr>
          <a:xfrm>
            <a:off x="901876" y="3542091"/>
            <a:ext cx="5034744" cy="64560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2000" b="1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SEKUNDÁRNÍ</a:t>
            </a:r>
            <a:r>
              <a:rPr lang="cs-CZ" sz="20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→ transfer ropy permeabilními horninami, puklinami a plochami zlomu</a:t>
            </a:r>
          </a:p>
        </p:txBody>
      </p:sp>
      <p:sp>
        <p:nvSpPr>
          <p:cNvPr id="12" name="Obdélník: se zakulacenými rohy 11">
            <a:extLst>
              <a:ext uri="{FF2B5EF4-FFF2-40B4-BE49-F238E27FC236}">
                <a16:creationId xmlns:a16="http://schemas.microsoft.com/office/drawing/2014/main" id="{44E07965-8AD0-E9E9-2502-887187E98949}"/>
              </a:ext>
            </a:extLst>
          </p:cNvPr>
          <p:cNvSpPr/>
          <p:nvPr/>
        </p:nvSpPr>
        <p:spPr>
          <a:xfrm>
            <a:off x="901876" y="4413873"/>
            <a:ext cx="5034744" cy="64560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2000" b="1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TERCIÁRNÍ</a:t>
            </a:r>
            <a:r>
              <a:rPr lang="cs-CZ" sz="20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</a:p>
          <a:p>
            <a:r>
              <a:rPr lang="cs-CZ" sz="20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→ porušení těsnění již existující akumulace</a:t>
            </a:r>
          </a:p>
        </p:txBody>
      </p:sp>
    </p:spTree>
    <p:extLst>
      <p:ext uri="{BB962C8B-B14F-4D97-AF65-F5344CB8AC3E}">
        <p14:creationId xmlns:p14="http://schemas.microsoft.com/office/powerpoint/2010/main" val="4259296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27C025A-CED6-46A5-98C8-877A27D0E4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981" y="0"/>
            <a:ext cx="9601200" cy="1143000"/>
          </a:xfrm>
        </p:spPr>
        <p:txBody>
          <a:bodyPr/>
          <a:lstStyle/>
          <a:p>
            <a:r>
              <a:rPr lang="cs-CZ" cap="all" dirty="0">
                <a:latin typeface="Calibri Light" panose="020F0302020204030204" pitchFamily="34" charset="0"/>
                <a:cs typeface="Calibri Light" panose="020F0302020204030204" pitchFamily="34" charset="0"/>
              </a:rPr>
              <a:t>uhlovodíkový systém – </a:t>
            </a:r>
            <a:r>
              <a:rPr lang="cs-CZ" b="1" cap="all" dirty="0">
                <a:latin typeface="Calibri Light" panose="020F0302020204030204" pitchFamily="34" charset="0"/>
                <a:cs typeface="Calibri Light" panose="020F0302020204030204" pitchFamily="34" charset="0"/>
              </a:rPr>
              <a:t>past</a:t>
            </a:r>
            <a:endParaRPr lang="cs-CZ" cap="all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7" name="Obdélník: se zakulacenými rohy 6">
            <a:extLst>
              <a:ext uri="{FF2B5EF4-FFF2-40B4-BE49-F238E27FC236}">
                <a16:creationId xmlns:a16="http://schemas.microsoft.com/office/drawing/2014/main" id="{189D4508-D9C1-5FB1-E88B-A238A623B2A0}"/>
              </a:ext>
            </a:extLst>
          </p:cNvPr>
          <p:cNvSpPr/>
          <p:nvPr/>
        </p:nvSpPr>
        <p:spPr>
          <a:xfrm>
            <a:off x="2017239" y="2860754"/>
            <a:ext cx="3114346" cy="432048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cap="all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zachycení uhlovodíků</a:t>
            </a:r>
          </a:p>
        </p:txBody>
      </p:sp>
      <p:sp>
        <p:nvSpPr>
          <p:cNvPr id="8" name="Obdélník: se zakulacenými rohy 7">
            <a:extLst>
              <a:ext uri="{FF2B5EF4-FFF2-40B4-BE49-F238E27FC236}">
                <a16:creationId xmlns:a16="http://schemas.microsoft.com/office/drawing/2014/main" id="{F3F25F72-2841-EFAB-FB49-65B4A9ED62E1}"/>
              </a:ext>
            </a:extLst>
          </p:cNvPr>
          <p:cNvSpPr/>
          <p:nvPr/>
        </p:nvSpPr>
        <p:spPr>
          <a:xfrm>
            <a:off x="1054412" y="3504917"/>
            <a:ext cx="5040000" cy="64807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2000" b="1" cap="all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strukturní</a:t>
            </a:r>
            <a:r>
              <a:rPr lang="cs-CZ" sz="20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→ působení tektonických procesů (antiklinála, zlom, vrása + zlom, solné pně)</a:t>
            </a:r>
          </a:p>
        </p:txBody>
      </p:sp>
      <p:sp>
        <p:nvSpPr>
          <p:cNvPr id="10" name="Obdélník: se zakulacenými rohy 9">
            <a:extLst>
              <a:ext uri="{FF2B5EF4-FFF2-40B4-BE49-F238E27FC236}">
                <a16:creationId xmlns:a16="http://schemas.microsoft.com/office/drawing/2014/main" id="{82C7BB14-D79F-F3E1-612C-A2FB5F39F654}"/>
              </a:ext>
            </a:extLst>
          </p:cNvPr>
          <p:cNvSpPr/>
          <p:nvPr/>
        </p:nvSpPr>
        <p:spPr>
          <a:xfrm>
            <a:off x="1054412" y="4365104"/>
            <a:ext cx="5040000" cy="64807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2000" b="1" cap="all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stratigrafická</a:t>
            </a:r>
            <a:r>
              <a:rPr lang="cs-CZ" sz="20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→ vznik při sedimentaci (útesy, vyklínění písčité vrstvy, </a:t>
            </a:r>
            <a:r>
              <a:rPr lang="cs-CZ" sz="2000" dirty="0" err="1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vyslínění</a:t>
            </a:r>
            <a:r>
              <a:rPr lang="cs-CZ" sz="20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)</a:t>
            </a:r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8A04AA30-DFC7-CD57-75A2-5625A5B540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2444" y="1059716"/>
            <a:ext cx="5806381" cy="5798283"/>
          </a:xfrm>
          <a:prstGeom prst="rect">
            <a:avLst/>
          </a:prstGeom>
        </p:spPr>
      </p:pic>
      <p:sp>
        <p:nvSpPr>
          <p:cNvPr id="18" name="TextovéPole 17">
            <a:extLst>
              <a:ext uri="{FF2B5EF4-FFF2-40B4-BE49-F238E27FC236}">
                <a16:creationId xmlns:a16="http://schemas.microsoft.com/office/drawing/2014/main" id="{3BEB1AD8-4301-C08E-BE70-6CABED7CF495}"/>
              </a:ext>
            </a:extLst>
          </p:cNvPr>
          <p:cNvSpPr txBox="1"/>
          <p:nvPr/>
        </p:nvSpPr>
        <p:spPr>
          <a:xfrm>
            <a:off x="6382444" y="6673333"/>
            <a:ext cx="2986392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600" dirty="0">
                <a:latin typeface="Calibri Light" panose="020F0302020204030204" pitchFamily="34" charset="0"/>
                <a:cs typeface="Calibri Light" panose="020F0302020204030204" pitchFamily="34" charset="0"/>
              </a:rPr>
              <a:t>https://www.vectorstock.com/royalty-free-vector/oil-and-gas-traps-vector-20728086</a:t>
            </a:r>
          </a:p>
        </p:txBody>
      </p:sp>
    </p:spTree>
    <p:extLst>
      <p:ext uri="{BB962C8B-B14F-4D97-AF65-F5344CB8AC3E}">
        <p14:creationId xmlns:p14="http://schemas.microsoft.com/office/powerpoint/2010/main" val="2228190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Nadpis 1">
            <a:extLst>
              <a:ext uri="{FF2B5EF4-FFF2-40B4-BE49-F238E27FC236}">
                <a16:creationId xmlns:a16="http://schemas.microsoft.com/office/drawing/2014/main" id="{B5E60EE4-5691-4A3D-BCB3-726D7F6CE4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981" y="0"/>
            <a:ext cx="9601200" cy="1143000"/>
          </a:xfrm>
        </p:spPr>
        <p:txBody>
          <a:bodyPr/>
          <a:lstStyle/>
          <a:p>
            <a:r>
              <a:rPr lang="cs-CZ" cap="all" dirty="0">
                <a:latin typeface="Calibri Light" panose="020F0302020204030204" pitchFamily="34" charset="0"/>
                <a:cs typeface="Calibri Light" panose="020F0302020204030204" pitchFamily="34" charset="0"/>
              </a:rPr>
              <a:t>uhlovodíkový systém – </a:t>
            </a:r>
            <a:r>
              <a:rPr lang="cs-CZ" b="1" cap="all" dirty="0">
                <a:latin typeface="Calibri Light" panose="020F0302020204030204" pitchFamily="34" charset="0"/>
                <a:cs typeface="Calibri Light" panose="020F0302020204030204" pitchFamily="34" charset="0"/>
              </a:rPr>
              <a:t>kolektor</a:t>
            </a:r>
            <a:endParaRPr lang="cs-CZ" cap="all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24" name="Obrázek 23">
            <a:extLst>
              <a:ext uri="{FF2B5EF4-FFF2-40B4-BE49-F238E27FC236}">
                <a16:creationId xmlns:a16="http://schemas.microsoft.com/office/drawing/2014/main" id="{69D2C05B-461A-F5DF-5CF5-F243E0D28A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3280" y="1499861"/>
            <a:ext cx="6724314" cy="4180430"/>
          </a:xfrm>
          <a:prstGeom prst="rect">
            <a:avLst/>
          </a:prstGeom>
        </p:spPr>
      </p:pic>
      <p:sp>
        <p:nvSpPr>
          <p:cNvPr id="28" name="TextovéPole 27">
            <a:extLst>
              <a:ext uri="{FF2B5EF4-FFF2-40B4-BE49-F238E27FC236}">
                <a16:creationId xmlns:a16="http://schemas.microsoft.com/office/drawing/2014/main" id="{73FCE30D-4F3B-B591-A2E1-F61BFFB383E9}"/>
              </a:ext>
            </a:extLst>
          </p:cNvPr>
          <p:cNvSpPr txBox="1"/>
          <p:nvPr/>
        </p:nvSpPr>
        <p:spPr>
          <a:xfrm>
            <a:off x="10558908" y="5680291"/>
            <a:ext cx="1751733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8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http://muzeumropy.cz/tezba-ropy/</a:t>
            </a:r>
          </a:p>
        </p:txBody>
      </p:sp>
      <p:sp>
        <p:nvSpPr>
          <p:cNvPr id="29" name="Obdélník: se zakulacenými rohy 28">
            <a:extLst>
              <a:ext uri="{FF2B5EF4-FFF2-40B4-BE49-F238E27FC236}">
                <a16:creationId xmlns:a16="http://schemas.microsoft.com/office/drawing/2014/main" id="{7627FF2E-023C-654B-2121-007BB3D7F75E}"/>
              </a:ext>
            </a:extLst>
          </p:cNvPr>
          <p:cNvSpPr/>
          <p:nvPr/>
        </p:nvSpPr>
        <p:spPr>
          <a:xfrm>
            <a:off x="232156" y="2636912"/>
            <a:ext cx="5040000" cy="97896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2000" b="1" cap="all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POROZITA</a:t>
            </a:r>
            <a:r>
              <a:rPr lang="cs-CZ" sz="20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→ objem pórů ku objemu horniny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cs-CZ" sz="2000" b="1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primární</a:t>
            </a:r>
            <a:r>
              <a:rPr lang="cs-CZ" sz="20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– pískovce, slepence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cs-CZ" sz="2000" b="1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sekundární</a:t>
            </a:r>
            <a:r>
              <a:rPr lang="cs-CZ" sz="20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(puklinová</a:t>
            </a:r>
            <a:r>
              <a:rPr lang="cs-CZ" sz="200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) – </a:t>
            </a:r>
            <a:r>
              <a:rPr lang="cs-CZ" sz="20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vápence, dolomity</a:t>
            </a:r>
          </a:p>
        </p:txBody>
      </p:sp>
      <p:sp>
        <p:nvSpPr>
          <p:cNvPr id="30" name="Obdélník: se zakulacenými rohy 29">
            <a:extLst>
              <a:ext uri="{FF2B5EF4-FFF2-40B4-BE49-F238E27FC236}">
                <a16:creationId xmlns:a16="http://schemas.microsoft.com/office/drawing/2014/main" id="{3F0323E5-E74E-7AA2-4AFF-F2F7430E1730}"/>
              </a:ext>
            </a:extLst>
          </p:cNvPr>
          <p:cNvSpPr/>
          <p:nvPr/>
        </p:nvSpPr>
        <p:spPr>
          <a:xfrm>
            <a:off x="665229" y="3789040"/>
            <a:ext cx="4173853" cy="97896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2000" b="1" cap="all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permeabilita </a:t>
            </a:r>
            <a:r>
              <a:rPr lang="cs-CZ" sz="20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→</a:t>
            </a:r>
            <a:r>
              <a:rPr lang="cs-CZ" sz="2000" b="1" cap="all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cs-CZ" sz="20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propustnost horniny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cs-CZ" sz="20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horizontální je vyšší než vertikální</a:t>
            </a:r>
          </a:p>
        </p:txBody>
      </p:sp>
    </p:spTree>
    <p:extLst>
      <p:ext uri="{BB962C8B-B14F-4D97-AF65-F5344CB8AC3E}">
        <p14:creationId xmlns:p14="http://schemas.microsoft.com/office/powerpoint/2010/main" val="329806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>
            <a:extLst>
              <a:ext uri="{FF2B5EF4-FFF2-40B4-BE49-F238E27FC236}">
                <a16:creationId xmlns:a16="http://schemas.microsoft.com/office/drawing/2014/main" id="{E27E1AFD-FF07-45E2-A244-272F4FF44A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980" y="-224459"/>
            <a:ext cx="7776709" cy="1325218"/>
          </a:xfrm>
        </p:spPr>
        <p:txBody>
          <a:bodyPr>
            <a:normAutofit/>
          </a:bodyPr>
          <a:lstStyle/>
          <a:p>
            <a:r>
              <a:rPr lang="cs-CZ" cap="all" dirty="0">
                <a:latin typeface="Calibri Light" panose="020F0302020204030204" pitchFamily="34" charset="0"/>
                <a:cs typeface="Calibri Light" panose="020F0302020204030204" pitchFamily="34" charset="0"/>
              </a:rPr>
              <a:t>uhlovodíkový systém – </a:t>
            </a:r>
            <a:r>
              <a:rPr lang="cs-CZ" b="1" cap="all" dirty="0">
                <a:latin typeface="Calibri Light" panose="020F0302020204030204" pitchFamily="34" charset="0"/>
                <a:cs typeface="Calibri Light" panose="020F0302020204030204" pitchFamily="34" charset="0"/>
              </a:rPr>
              <a:t>těsnění</a:t>
            </a:r>
            <a:endParaRPr lang="cs-CZ" cap="all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7" name="Obdélník: se zakulacenými rohy 6">
            <a:extLst>
              <a:ext uri="{FF2B5EF4-FFF2-40B4-BE49-F238E27FC236}">
                <a16:creationId xmlns:a16="http://schemas.microsoft.com/office/drawing/2014/main" id="{F3956F2B-7CB2-6D14-87AE-2051A8961F14}"/>
              </a:ext>
            </a:extLst>
          </p:cNvPr>
          <p:cNvSpPr/>
          <p:nvPr/>
        </p:nvSpPr>
        <p:spPr>
          <a:xfrm>
            <a:off x="2144737" y="2780928"/>
            <a:ext cx="2565143" cy="53200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laterální × vertikální</a:t>
            </a:r>
          </a:p>
        </p:txBody>
      </p:sp>
      <p:sp>
        <p:nvSpPr>
          <p:cNvPr id="27" name="Obdélník: se zakulacenými rohy 26">
            <a:extLst>
              <a:ext uri="{FF2B5EF4-FFF2-40B4-BE49-F238E27FC236}">
                <a16:creationId xmlns:a16="http://schemas.microsoft.com/office/drawing/2014/main" id="{A15EDB77-42AF-619F-C913-54F5E1D59875}"/>
              </a:ext>
            </a:extLst>
          </p:cNvPr>
          <p:cNvSpPr/>
          <p:nvPr/>
        </p:nvSpPr>
        <p:spPr>
          <a:xfrm>
            <a:off x="1737640" y="3530657"/>
            <a:ext cx="3384376" cy="188615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velikost pórů</a:t>
            </a:r>
          </a:p>
          <a:p>
            <a:pPr algn="ctr"/>
            <a:r>
              <a:rPr lang="cs-CZ" sz="20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plasticita</a:t>
            </a:r>
          </a:p>
          <a:p>
            <a:pPr algn="ctr"/>
            <a:r>
              <a:rPr lang="cs-CZ" sz="20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mocnost vrstvy</a:t>
            </a:r>
          </a:p>
          <a:p>
            <a:pPr algn="ctr"/>
            <a:r>
              <a:rPr lang="cs-CZ" sz="20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mocnost sloupce uhlovodíků</a:t>
            </a:r>
          </a:p>
          <a:p>
            <a:pPr algn="ctr"/>
            <a:r>
              <a:rPr lang="cs-CZ" sz="20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hustota uhlovodíků</a:t>
            </a:r>
          </a:p>
          <a:p>
            <a:pPr algn="ctr"/>
            <a:r>
              <a:rPr lang="cs-CZ" sz="20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hloubka ložiskové struktury</a:t>
            </a:r>
          </a:p>
        </p:txBody>
      </p:sp>
      <p:sp>
        <p:nvSpPr>
          <p:cNvPr id="28" name="Obdélník: se zakulacenými rohy 27">
            <a:extLst>
              <a:ext uri="{FF2B5EF4-FFF2-40B4-BE49-F238E27FC236}">
                <a16:creationId xmlns:a16="http://schemas.microsoft.com/office/drawing/2014/main" id="{5E97DD05-4381-068C-93B8-C683A417C821}"/>
              </a:ext>
            </a:extLst>
          </p:cNvPr>
          <p:cNvSpPr/>
          <p:nvPr/>
        </p:nvSpPr>
        <p:spPr>
          <a:xfrm>
            <a:off x="837828" y="5634536"/>
            <a:ext cx="5184000" cy="43204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plyn potřebuje mnohem menší póry, aby neunikl</a:t>
            </a:r>
          </a:p>
        </p:txBody>
      </p:sp>
      <p:pic>
        <p:nvPicPr>
          <p:cNvPr id="32" name="Obrázek 31">
            <a:extLst>
              <a:ext uri="{FF2B5EF4-FFF2-40B4-BE49-F238E27FC236}">
                <a16:creationId xmlns:a16="http://schemas.microsoft.com/office/drawing/2014/main" id="{8A9B27EC-F648-9748-7798-A48F070A93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4412" y="2439140"/>
            <a:ext cx="6094413" cy="4426535"/>
          </a:xfrm>
          <a:prstGeom prst="rect">
            <a:avLst/>
          </a:prstGeom>
        </p:spPr>
      </p:pic>
      <p:sp>
        <p:nvSpPr>
          <p:cNvPr id="33" name="Obdélník: se zakulacenými rohy 32">
            <a:extLst>
              <a:ext uri="{FF2B5EF4-FFF2-40B4-BE49-F238E27FC236}">
                <a16:creationId xmlns:a16="http://schemas.microsoft.com/office/drawing/2014/main" id="{ED0BCFF3-C466-7F8D-7913-30A3ABD2F191}"/>
              </a:ext>
            </a:extLst>
          </p:cNvPr>
          <p:cNvSpPr/>
          <p:nvPr/>
        </p:nvSpPr>
        <p:spPr>
          <a:xfrm>
            <a:off x="2349996" y="1557521"/>
            <a:ext cx="7488832" cy="64807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b="1" cap="all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horniny se špatnou propustností </a:t>
            </a:r>
          </a:p>
          <a:p>
            <a:pPr algn="ctr"/>
            <a:r>
              <a:rPr lang="cs-CZ" sz="20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(břidlice, masivní vápence, dobře cementovaná </a:t>
            </a:r>
            <a:r>
              <a:rPr lang="cs-CZ" sz="2000" dirty="0" err="1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klastika</a:t>
            </a:r>
            <a:r>
              <a:rPr lang="cs-CZ" sz="20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, krystalinikum)</a:t>
            </a:r>
          </a:p>
        </p:txBody>
      </p:sp>
      <p:sp>
        <p:nvSpPr>
          <p:cNvPr id="34" name="TextovéPole 33">
            <a:extLst>
              <a:ext uri="{FF2B5EF4-FFF2-40B4-BE49-F238E27FC236}">
                <a16:creationId xmlns:a16="http://schemas.microsoft.com/office/drawing/2014/main" id="{13245854-9FEA-29F7-B1C5-14694E8EB338}"/>
              </a:ext>
            </a:extLst>
          </p:cNvPr>
          <p:cNvSpPr txBox="1"/>
          <p:nvPr/>
        </p:nvSpPr>
        <p:spPr>
          <a:xfrm>
            <a:off x="11413025" y="6650231"/>
            <a:ext cx="1751733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8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Tao et al., 2023</a:t>
            </a:r>
          </a:p>
        </p:txBody>
      </p:sp>
    </p:spTree>
    <p:extLst>
      <p:ext uri="{BB962C8B-B14F-4D97-AF65-F5344CB8AC3E}">
        <p14:creationId xmlns:p14="http://schemas.microsoft.com/office/powerpoint/2010/main" val="476551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1074186-D3E4-0536-EA46-D58ABC214D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980" y="-224459"/>
            <a:ext cx="7776709" cy="1325218"/>
          </a:xfrm>
        </p:spPr>
        <p:txBody>
          <a:bodyPr>
            <a:normAutofit/>
          </a:bodyPr>
          <a:lstStyle/>
          <a:p>
            <a:r>
              <a:rPr lang="cs-CZ" cap="all" dirty="0">
                <a:latin typeface="Calibri Light" panose="020F0302020204030204" pitchFamily="34" charset="0"/>
                <a:cs typeface="Calibri Light" panose="020F0302020204030204" pitchFamily="34" charset="0"/>
              </a:rPr>
              <a:t>ropa - ložiska</a:t>
            </a:r>
          </a:p>
        </p:txBody>
      </p:sp>
      <p:sp>
        <p:nvSpPr>
          <p:cNvPr id="3" name="Obdélník: se zakulacenými rohy 2">
            <a:extLst>
              <a:ext uri="{FF2B5EF4-FFF2-40B4-BE49-F238E27FC236}">
                <a16:creationId xmlns:a16="http://schemas.microsoft.com/office/drawing/2014/main" id="{5BD399DE-1AF0-BB0C-67AC-229C3C9F9EDF}"/>
              </a:ext>
            </a:extLst>
          </p:cNvPr>
          <p:cNvSpPr/>
          <p:nvPr/>
        </p:nvSpPr>
        <p:spPr>
          <a:xfrm>
            <a:off x="2511574" y="2734382"/>
            <a:ext cx="1857944" cy="3240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1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r>
              <a:rPr lang="cs-CZ" sz="1799" cap="all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Perský záliv</a:t>
            </a:r>
          </a:p>
        </p:txBody>
      </p:sp>
      <p:sp>
        <p:nvSpPr>
          <p:cNvPr id="4" name="Obdélník: se zakulacenými rohy 3">
            <a:extLst>
              <a:ext uri="{FF2B5EF4-FFF2-40B4-BE49-F238E27FC236}">
                <a16:creationId xmlns:a16="http://schemas.microsoft.com/office/drawing/2014/main" id="{E367FFD2-1B1B-12EC-CD9A-65B20C7AEF9E}"/>
              </a:ext>
            </a:extLst>
          </p:cNvPr>
          <p:cNvSpPr/>
          <p:nvPr/>
        </p:nvSpPr>
        <p:spPr>
          <a:xfrm>
            <a:off x="4660385" y="2722937"/>
            <a:ext cx="4500843" cy="34770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Írán – ropné pasti – oligocén (pohoří Zagros)</a:t>
            </a:r>
          </a:p>
        </p:txBody>
      </p:sp>
      <p:sp>
        <p:nvSpPr>
          <p:cNvPr id="8" name="Obdélník: se zakulacenými rohy 7">
            <a:extLst>
              <a:ext uri="{FF2B5EF4-FFF2-40B4-BE49-F238E27FC236}">
                <a16:creationId xmlns:a16="http://schemas.microsoft.com/office/drawing/2014/main" id="{F39221E8-A022-BCB6-E6C2-0C20C3F94B12}"/>
              </a:ext>
            </a:extLst>
          </p:cNvPr>
          <p:cNvSpPr/>
          <p:nvPr/>
        </p:nvSpPr>
        <p:spPr>
          <a:xfrm>
            <a:off x="2513859" y="1735841"/>
            <a:ext cx="1872000" cy="359946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1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r>
              <a:rPr lang="cs-CZ" sz="1799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KASPICKÁ OBLAST</a:t>
            </a:r>
            <a:endParaRPr lang="cs-CZ" sz="1799" b="1" dirty="0">
              <a:solidFill>
                <a:sysClr val="windowText" lastClr="00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9" name="Obdélník: se zakulacenými rohy 8">
            <a:extLst>
              <a:ext uri="{FF2B5EF4-FFF2-40B4-BE49-F238E27FC236}">
                <a16:creationId xmlns:a16="http://schemas.microsoft.com/office/drawing/2014/main" id="{54FF6FF0-0D7B-2264-143F-CCD28ED3A9BF}"/>
              </a:ext>
            </a:extLst>
          </p:cNvPr>
          <p:cNvSpPr/>
          <p:nvPr/>
        </p:nvSpPr>
        <p:spPr>
          <a:xfrm>
            <a:off x="4660384" y="1484784"/>
            <a:ext cx="5738180" cy="85542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0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Kazachstán, Turkmenistán, </a:t>
            </a:r>
            <a:r>
              <a:rPr lang="cs-CZ" b="0" dirty="0" err="1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Ázerbajdžán</a:t>
            </a:r>
            <a:endParaRPr lang="cs-CZ" b="0" dirty="0">
              <a:solidFill>
                <a:sysClr val="windowText" lastClr="00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ctr"/>
            <a:r>
              <a:rPr lang="cs-CZ" b="0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ploché vrásové struktury svrchně jurského stáří – pískovce</a:t>
            </a:r>
          </a:p>
          <a:p>
            <a:pPr algn="ctr"/>
            <a:r>
              <a:rPr lang="cs-CZ" b="0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pobřeží – oligocén, miocén</a:t>
            </a:r>
          </a:p>
        </p:txBody>
      </p:sp>
      <p:cxnSp>
        <p:nvCxnSpPr>
          <p:cNvPr id="13" name="Přímá spojnice 12">
            <a:extLst>
              <a:ext uri="{FF2B5EF4-FFF2-40B4-BE49-F238E27FC236}">
                <a16:creationId xmlns:a16="http://schemas.microsoft.com/office/drawing/2014/main" id="{DA260580-16E6-626E-98EC-8A98038B097F}"/>
              </a:ext>
            </a:extLst>
          </p:cNvPr>
          <p:cNvCxnSpPr>
            <a:cxnSpLocks/>
            <a:stCxn id="8" idx="3"/>
            <a:endCxn id="9" idx="1"/>
          </p:cNvCxnSpPr>
          <p:nvPr/>
        </p:nvCxnSpPr>
        <p:spPr>
          <a:xfrm flipV="1">
            <a:off x="4385859" y="1912499"/>
            <a:ext cx="274525" cy="3315"/>
          </a:xfrm>
          <a:prstGeom prst="line">
            <a:avLst/>
          </a:prstGeom>
          <a:ln w="1905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bdélník: se zakulacenými rohy 20">
            <a:extLst>
              <a:ext uri="{FF2B5EF4-FFF2-40B4-BE49-F238E27FC236}">
                <a16:creationId xmlns:a16="http://schemas.microsoft.com/office/drawing/2014/main" id="{09FA89C4-4585-7C07-695B-D8470F1ECFCB}"/>
              </a:ext>
            </a:extLst>
          </p:cNvPr>
          <p:cNvSpPr/>
          <p:nvPr/>
        </p:nvSpPr>
        <p:spPr>
          <a:xfrm>
            <a:off x="2511574" y="4714275"/>
            <a:ext cx="1857944" cy="321502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1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r>
              <a:rPr lang="cs-CZ" sz="1799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SEVERNÍ MOŘE</a:t>
            </a:r>
            <a:endParaRPr lang="cs-CZ" sz="1799" b="1" dirty="0">
              <a:solidFill>
                <a:sysClr val="windowText" lastClr="00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2" name="Obdélník: se zakulacenými rohy 21">
            <a:extLst>
              <a:ext uri="{FF2B5EF4-FFF2-40B4-BE49-F238E27FC236}">
                <a16:creationId xmlns:a16="http://schemas.microsoft.com/office/drawing/2014/main" id="{18A5F33A-F47E-C1F2-BF12-49D5082F0C49}"/>
              </a:ext>
            </a:extLst>
          </p:cNvPr>
          <p:cNvSpPr/>
          <p:nvPr/>
        </p:nvSpPr>
        <p:spPr>
          <a:xfrm>
            <a:off x="2527915" y="5408232"/>
            <a:ext cx="1857944" cy="321502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1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r>
              <a:rPr lang="cs-CZ" sz="1799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MEXICKÝ ZÁLIV</a:t>
            </a:r>
            <a:endParaRPr lang="cs-CZ" sz="1799" b="1" dirty="0">
              <a:solidFill>
                <a:sysClr val="windowText" lastClr="00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3" name="Obdélník: se zakulacenými rohy 22">
            <a:extLst>
              <a:ext uri="{FF2B5EF4-FFF2-40B4-BE49-F238E27FC236}">
                <a16:creationId xmlns:a16="http://schemas.microsoft.com/office/drawing/2014/main" id="{7DAF8AC5-212A-6897-3DC3-F1CECBB5C6C6}"/>
              </a:ext>
            </a:extLst>
          </p:cNvPr>
          <p:cNvSpPr/>
          <p:nvPr/>
        </p:nvSpPr>
        <p:spPr>
          <a:xfrm>
            <a:off x="2494012" y="6082172"/>
            <a:ext cx="1857944" cy="32127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1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r>
              <a:rPr lang="cs-CZ" sz="1799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ČR</a:t>
            </a:r>
          </a:p>
        </p:txBody>
      </p:sp>
      <p:sp>
        <p:nvSpPr>
          <p:cNvPr id="25" name="Obdélník: se zakulacenými rohy 24">
            <a:extLst>
              <a:ext uri="{FF2B5EF4-FFF2-40B4-BE49-F238E27FC236}">
                <a16:creationId xmlns:a16="http://schemas.microsoft.com/office/drawing/2014/main" id="{673B4D12-423B-2F9F-632E-0E80D779618A}"/>
              </a:ext>
            </a:extLst>
          </p:cNvPr>
          <p:cNvSpPr/>
          <p:nvPr/>
        </p:nvSpPr>
        <p:spPr>
          <a:xfrm>
            <a:off x="4660384" y="4616161"/>
            <a:ext cx="4624514" cy="51035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ploché antiklinální struktury – jurské pískovce</a:t>
            </a:r>
          </a:p>
          <a:p>
            <a:pPr algn="ctr"/>
            <a:r>
              <a:rPr lang="cs-CZ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fundament – karbonské dolomity</a:t>
            </a:r>
          </a:p>
        </p:txBody>
      </p:sp>
      <p:sp>
        <p:nvSpPr>
          <p:cNvPr id="26" name="Obdélník: se zakulacenými rohy 25">
            <a:extLst>
              <a:ext uri="{FF2B5EF4-FFF2-40B4-BE49-F238E27FC236}">
                <a16:creationId xmlns:a16="http://schemas.microsoft.com/office/drawing/2014/main" id="{7FD92CC1-FC0E-BBEB-71EA-BA388AA5C944}"/>
              </a:ext>
            </a:extLst>
          </p:cNvPr>
          <p:cNvSpPr/>
          <p:nvPr/>
        </p:nvSpPr>
        <p:spPr>
          <a:xfrm>
            <a:off x="4660383" y="5390765"/>
            <a:ext cx="3758129" cy="34883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mezozoické horniny – solné diapiry</a:t>
            </a:r>
          </a:p>
        </p:txBody>
      </p:sp>
      <p:sp>
        <p:nvSpPr>
          <p:cNvPr id="27" name="Obdélník: se zakulacenými rohy 26">
            <a:extLst>
              <a:ext uri="{FF2B5EF4-FFF2-40B4-BE49-F238E27FC236}">
                <a16:creationId xmlns:a16="http://schemas.microsoft.com/office/drawing/2014/main" id="{2594F737-00C1-936D-2755-B8266FDB7D37}"/>
              </a:ext>
            </a:extLst>
          </p:cNvPr>
          <p:cNvSpPr/>
          <p:nvPr/>
        </p:nvSpPr>
        <p:spPr>
          <a:xfrm>
            <a:off x="4660383" y="6064705"/>
            <a:ext cx="3758129" cy="34883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Hrušky, Dambořice, Ždánice, Žarošice</a:t>
            </a:r>
          </a:p>
        </p:txBody>
      </p:sp>
      <p:cxnSp>
        <p:nvCxnSpPr>
          <p:cNvPr id="29" name="Přímá spojnice 28">
            <a:extLst>
              <a:ext uri="{FF2B5EF4-FFF2-40B4-BE49-F238E27FC236}">
                <a16:creationId xmlns:a16="http://schemas.microsoft.com/office/drawing/2014/main" id="{32BD6292-D37B-054B-26D8-3DFE2FD71C46}"/>
              </a:ext>
            </a:extLst>
          </p:cNvPr>
          <p:cNvCxnSpPr>
            <a:cxnSpLocks/>
            <a:stCxn id="23" idx="3"/>
            <a:endCxn id="27" idx="1"/>
          </p:cNvCxnSpPr>
          <p:nvPr/>
        </p:nvCxnSpPr>
        <p:spPr>
          <a:xfrm flipV="1">
            <a:off x="4351956" y="6239121"/>
            <a:ext cx="308427" cy="3686"/>
          </a:xfrm>
          <a:prstGeom prst="line">
            <a:avLst/>
          </a:prstGeom>
          <a:ln w="12700">
            <a:solidFill>
              <a:schemeClr val="accent1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Přímá spojnice 30">
            <a:extLst>
              <a:ext uri="{FF2B5EF4-FFF2-40B4-BE49-F238E27FC236}">
                <a16:creationId xmlns:a16="http://schemas.microsoft.com/office/drawing/2014/main" id="{6F9C2B75-E918-1920-38CB-FDCFC92D5F8A}"/>
              </a:ext>
            </a:extLst>
          </p:cNvPr>
          <p:cNvCxnSpPr>
            <a:cxnSpLocks/>
            <a:stCxn id="21" idx="3"/>
            <a:endCxn id="25" idx="1"/>
          </p:cNvCxnSpPr>
          <p:nvPr/>
        </p:nvCxnSpPr>
        <p:spPr>
          <a:xfrm flipV="1">
            <a:off x="4369518" y="4871340"/>
            <a:ext cx="290866" cy="3686"/>
          </a:xfrm>
          <a:prstGeom prst="line">
            <a:avLst/>
          </a:prstGeom>
          <a:ln w="1905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Přímá spojnice 31">
            <a:extLst>
              <a:ext uri="{FF2B5EF4-FFF2-40B4-BE49-F238E27FC236}">
                <a16:creationId xmlns:a16="http://schemas.microsoft.com/office/drawing/2014/main" id="{59FC1778-4D82-6691-6AEC-BA4F7130B9D3}"/>
              </a:ext>
            </a:extLst>
          </p:cNvPr>
          <p:cNvCxnSpPr>
            <a:cxnSpLocks/>
            <a:stCxn id="22" idx="3"/>
            <a:endCxn id="26" idx="1"/>
          </p:cNvCxnSpPr>
          <p:nvPr/>
        </p:nvCxnSpPr>
        <p:spPr>
          <a:xfrm flipV="1">
            <a:off x="4385859" y="5565181"/>
            <a:ext cx="274524" cy="3802"/>
          </a:xfrm>
          <a:prstGeom prst="line">
            <a:avLst/>
          </a:prstGeom>
          <a:ln w="12700">
            <a:solidFill>
              <a:schemeClr val="accent1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Obdélník: se zakulacenými rohy 36">
            <a:extLst>
              <a:ext uri="{FF2B5EF4-FFF2-40B4-BE49-F238E27FC236}">
                <a16:creationId xmlns:a16="http://schemas.microsoft.com/office/drawing/2014/main" id="{28240738-20A2-748D-54F6-3D719D2B0079}"/>
              </a:ext>
            </a:extLst>
          </p:cNvPr>
          <p:cNvSpPr/>
          <p:nvPr/>
        </p:nvSpPr>
        <p:spPr>
          <a:xfrm>
            <a:off x="4660385" y="3116206"/>
            <a:ext cx="4500843" cy="34770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Katar – největší ložisko plynu (dělí se s Íránem)</a:t>
            </a:r>
          </a:p>
        </p:txBody>
      </p:sp>
      <p:sp>
        <p:nvSpPr>
          <p:cNvPr id="38" name="Obdélník: se zakulacenými rohy 37">
            <a:extLst>
              <a:ext uri="{FF2B5EF4-FFF2-40B4-BE49-F238E27FC236}">
                <a16:creationId xmlns:a16="http://schemas.microsoft.com/office/drawing/2014/main" id="{645658A3-8F7F-B3D0-3061-3B29A4427B9E}"/>
              </a:ext>
            </a:extLst>
          </p:cNvPr>
          <p:cNvSpPr/>
          <p:nvPr/>
        </p:nvSpPr>
        <p:spPr>
          <a:xfrm>
            <a:off x="4660384" y="3515148"/>
            <a:ext cx="5292000" cy="34770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Saudská Arábie – jurské karbonáty – puklinová migrace</a:t>
            </a:r>
            <a:endParaRPr lang="cs-CZ" dirty="0">
              <a:solidFill>
                <a:sysClr val="windowText" lastClr="00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9" name="Obdélník: se zakulacenými rohy 38">
            <a:extLst>
              <a:ext uri="{FF2B5EF4-FFF2-40B4-BE49-F238E27FC236}">
                <a16:creationId xmlns:a16="http://schemas.microsoft.com/office/drawing/2014/main" id="{5A05EE39-7819-B8CB-1320-A04F6A1478B9}"/>
              </a:ext>
            </a:extLst>
          </p:cNvPr>
          <p:cNvSpPr/>
          <p:nvPr/>
        </p:nvSpPr>
        <p:spPr>
          <a:xfrm>
            <a:off x="4660384" y="3908416"/>
            <a:ext cx="4500844" cy="34770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Kuvajt – křídové pískovce – </a:t>
            </a:r>
            <a:r>
              <a:rPr lang="cs-CZ" dirty="0" err="1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Burgan</a:t>
            </a:r>
            <a:r>
              <a:rPr lang="cs-CZ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Oil Field</a:t>
            </a:r>
          </a:p>
        </p:txBody>
      </p:sp>
      <p:cxnSp>
        <p:nvCxnSpPr>
          <p:cNvPr id="41" name="Spojnice: pravoúhlá 40">
            <a:extLst>
              <a:ext uri="{FF2B5EF4-FFF2-40B4-BE49-F238E27FC236}">
                <a16:creationId xmlns:a16="http://schemas.microsoft.com/office/drawing/2014/main" id="{606668B0-464B-A916-17DF-6A08D0B08C12}"/>
              </a:ext>
            </a:extLst>
          </p:cNvPr>
          <p:cNvCxnSpPr>
            <a:cxnSpLocks/>
            <a:stCxn id="3" idx="2"/>
            <a:endCxn id="39" idx="1"/>
          </p:cNvCxnSpPr>
          <p:nvPr/>
        </p:nvCxnSpPr>
        <p:spPr>
          <a:xfrm rot="16200000" flipH="1">
            <a:off x="3538522" y="2960406"/>
            <a:ext cx="1023887" cy="1219838"/>
          </a:xfrm>
          <a:prstGeom prst="bentConnector2">
            <a:avLst/>
          </a:prstGeom>
          <a:ln w="1905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pojnice: pravoúhlá 43">
            <a:extLst>
              <a:ext uri="{FF2B5EF4-FFF2-40B4-BE49-F238E27FC236}">
                <a16:creationId xmlns:a16="http://schemas.microsoft.com/office/drawing/2014/main" id="{EDEEB5D7-A3BD-0845-2078-2F6D1A047D53}"/>
              </a:ext>
            </a:extLst>
          </p:cNvPr>
          <p:cNvCxnSpPr>
            <a:cxnSpLocks/>
            <a:stCxn id="3" idx="2"/>
            <a:endCxn id="38" idx="1"/>
          </p:cNvCxnSpPr>
          <p:nvPr/>
        </p:nvCxnSpPr>
        <p:spPr>
          <a:xfrm rot="16200000" flipH="1">
            <a:off x="3735156" y="2763772"/>
            <a:ext cx="630619" cy="1219838"/>
          </a:xfrm>
          <a:prstGeom prst="bentConnector2">
            <a:avLst/>
          </a:prstGeom>
          <a:ln w="1905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pojnice: pravoúhlá 46">
            <a:extLst>
              <a:ext uri="{FF2B5EF4-FFF2-40B4-BE49-F238E27FC236}">
                <a16:creationId xmlns:a16="http://schemas.microsoft.com/office/drawing/2014/main" id="{EA26BEEB-EB33-7012-1328-0E338CAB2224}"/>
              </a:ext>
            </a:extLst>
          </p:cNvPr>
          <p:cNvCxnSpPr>
            <a:cxnSpLocks/>
            <a:stCxn id="3" idx="2"/>
            <a:endCxn id="37" idx="1"/>
          </p:cNvCxnSpPr>
          <p:nvPr/>
        </p:nvCxnSpPr>
        <p:spPr>
          <a:xfrm rot="16200000" flipH="1">
            <a:off x="3934627" y="2564300"/>
            <a:ext cx="231677" cy="1219839"/>
          </a:xfrm>
          <a:prstGeom prst="bentConnector2">
            <a:avLst/>
          </a:prstGeom>
          <a:ln w="1905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Přímá spojnice 49">
            <a:extLst>
              <a:ext uri="{FF2B5EF4-FFF2-40B4-BE49-F238E27FC236}">
                <a16:creationId xmlns:a16="http://schemas.microsoft.com/office/drawing/2014/main" id="{127C3ADC-62CC-355A-754F-FBBDC24B42F6}"/>
              </a:ext>
            </a:extLst>
          </p:cNvPr>
          <p:cNvCxnSpPr>
            <a:cxnSpLocks/>
            <a:stCxn id="3" idx="3"/>
            <a:endCxn id="4" idx="1"/>
          </p:cNvCxnSpPr>
          <p:nvPr/>
        </p:nvCxnSpPr>
        <p:spPr>
          <a:xfrm>
            <a:off x="4369518" y="2896382"/>
            <a:ext cx="290867" cy="408"/>
          </a:xfrm>
          <a:prstGeom prst="line">
            <a:avLst/>
          </a:prstGeom>
          <a:ln w="1905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4003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>
            <a:extLst>
              <a:ext uri="{FF2B5EF4-FFF2-40B4-BE49-F238E27FC236}">
                <a16:creationId xmlns:a16="http://schemas.microsoft.com/office/drawing/2014/main" id="{D8034865-0B7B-B7C8-E728-4067A55A38E4}"/>
              </a:ext>
            </a:extLst>
          </p:cNvPr>
          <p:cNvSpPr/>
          <p:nvPr/>
        </p:nvSpPr>
        <p:spPr>
          <a:xfrm>
            <a:off x="876571" y="3212976"/>
            <a:ext cx="7200800" cy="2232248"/>
          </a:xfrm>
          <a:prstGeom prst="rect">
            <a:avLst/>
          </a:prstGeom>
          <a:solidFill>
            <a:srgbClr val="FFFFFF">
              <a:alpha val="4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240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64603" y="2057400"/>
            <a:ext cx="8458201" cy="2666999"/>
          </a:xfrm>
        </p:spPr>
        <p:txBody>
          <a:bodyPr rtlCol="0"/>
          <a:lstStyle/>
          <a:p>
            <a:pPr rtl="0"/>
            <a:r>
              <a:rPr lang="cs-CZ" cap="all" dirty="0">
                <a:latin typeface="Calibri Light" panose="020F0302020204030204" pitchFamily="34" charset="0"/>
                <a:cs typeface="Calibri Light" panose="020F0302020204030204" pitchFamily="34" charset="0"/>
              </a:rPr>
              <a:t>LOŽISKA KAUSTOBIOLITŮ</a:t>
            </a:r>
          </a:p>
        </p:txBody>
      </p:sp>
    </p:spTree>
    <p:extLst>
      <p:ext uri="{BB962C8B-B14F-4D97-AF65-F5344CB8AC3E}">
        <p14:creationId xmlns:p14="http://schemas.microsoft.com/office/powerpoint/2010/main" val="3731768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Nadpis 1">
            <a:extLst>
              <a:ext uri="{FF2B5EF4-FFF2-40B4-BE49-F238E27FC236}">
                <a16:creationId xmlns:a16="http://schemas.microsoft.com/office/drawing/2014/main" id="{EC8E6E1F-D60C-45F9-9CFA-70994BBA7C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981" y="-243408"/>
            <a:ext cx="10512862" cy="1325218"/>
          </a:xfrm>
        </p:spPr>
        <p:txBody>
          <a:bodyPr/>
          <a:lstStyle/>
          <a:p>
            <a:r>
              <a:rPr lang="cs-CZ" cap="all" dirty="0">
                <a:latin typeface="Calibri Light" panose="020F0302020204030204" pitchFamily="34" charset="0"/>
                <a:cs typeface="Calibri Light" panose="020F0302020204030204" pitchFamily="34" charset="0"/>
              </a:rPr>
              <a:t>Hydráty (klatráty) metanu</a:t>
            </a:r>
          </a:p>
        </p:txBody>
      </p:sp>
      <p:sp>
        <p:nvSpPr>
          <p:cNvPr id="6" name="Obdélník: se zakulacenými rohy 5">
            <a:extLst>
              <a:ext uri="{FF2B5EF4-FFF2-40B4-BE49-F238E27FC236}">
                <a16:creationId xmlns:a16="http://schemas.microsoft.com/office/drawing/2014/main" id="{4E6108DE-7B10-7A1B-D647-BE8F4153B2BB}"/>
              </a:ext>
            </a:extLst>
          </p:cNvPr>
          <p:cNvSpPr/>
          <p:nvPr/>
        </p:nvSpPr>
        <p:spPr>
          <a:xfrm>
            <a:off x="960874" y="1715078"/>
            <a:ext cx="6552728" cy="64807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cap="all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Přírodní pevné sloučeniny, kde je metan vázaný ve formě </a:t>
            </a:r>
            <a:r>
              <a:rPr lang="cs-CZ" sz="2000" cap="all" dirty="0" err="1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klatrátu</a:t>
            </a:r>
            <a:r>
              <a:rPr lang="cs-CZ" sz="2000" cap="all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(v dutinách krystalické mřížky) ledu.</a:t>
            </a:r>
          </a:p>
        </p:txBody>
      </p:sp>
      <p:sp>
        <p:nvSpPr>
          <p:cNvPr id="7" name="Obdélník: se zakulacenými rohy 6">
            <a:extLst>
              <a:ext uri="{FF2B5EF4-FFF2-40B4-BE49-F238E27FC236}">
                <a16:creationId xmlns:a16="http://schemas.microsoft.com/office/drawing/2014/main" id="{C2164EB2-1B8D-FBF5-1A99-196C75355CFB}"/>
              </a:ext>
            </a:extLst>
          </p:cNvPr>
          <p:cNvSpPr/>
          <p:nvPr/>
        </p:nvSpPr>
        <p:spPr>
          <a:xfrm>
            <a:off x="960874" y="2441657"/>
            <a:ext cx="6552728" cy="86835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0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Vznik pravděpodobně bakteriálním rozkladem </a:t>
            </a:r>
            <a:r>
              <a:rPr lang="cs-CZ" b="0" dirty="0" err="1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nekromasy</a:t>
            </a:r>
            <a:r>
              <a:rPr lang="cs-CZ" b="0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v nedokonale oxidačních podmínkách nad podmínkami ropného okna či termálním rozkladem organické hmoty (ropy).</a:t>
            </a:r>
          </a:p>
        </p:txBody>
      </p:sp>
      <p:sp>
        <p:nvSpPr>
          <p:cNvPr id="8" name="Obdélník: se zakulacenými rohy 7">
            <a:extLst>
              <a:ext uri="{FF2B5EF4-FFF2-40B4-BE49-F238E27FC236}">
                <a16:creationId xmlns:a16="http://schemas.microsoft.com/office/drawing/2014/main" id="{0386A122-9FED-2EE0-7D6C-E002EE0A2C7F}"/>
              </a:ext>
            </a:extLst>
          </p:cNvPr>
          <p:cNvSpPr/>
          <p:nvPr/>
        </p:nvSpPr>
        <p:spPr>
          <a:xfrm>
            <a:off x="1905240" y="3413665"/>
            <a:ext cx="4663996" cy="49083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cap="all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Podmínky</a:t>
            </a:r>
            <a:r>
              <a:rPr lang="cs-CZ" b="0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: vysoký tlak, nízké teploty, plyn, voda</a:t>
            </a:r>
          </a:p>
        </p:txBody>
      </p:sp>
      <p:sp>
        <p:nvSpPr>
          <p:cNvPr id="10" name="Obdélník: se zakulacenými rohy 9">
            <a:extLst>
              <a:ext uri="{FF2B5EF4-FFF2-40B4-BE49-F238E27FC236}">
                <a16:creationId xmlns:a16="http://schemas.microsoft.com/office/drawing/2014/main" id="{3854B0D7-FB97-E93A-2058-1E8768666464}"/>
              </a:ext>
            </a:extLst>
          </p:cNvPr>
          <p:cNvSpPr/>
          <p:nvPr/>
        </p:nvSpPr>
        <p:spPr>
          <a:xfrm>
            <a:off x="1907869" y="4008154"/>
            <a:ext cx="4680367" cy="49083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8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1 m</a:t>
            </a:r>
            <a:r>
              <a:rPr lang="cs-CZ" sz="1800" baseline="300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3</a:t>
            </a:r>
            <a:r>
              <a:rPr lang="cs-CZ" sz="18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hydrátu obsahuje cca 168 m</a:t>
            </a:r>
            <a:r>
              <a:rPr lang="cs-CZ" sz="1800" baseline="300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3</a:t>
            </a:r>
            <a:r>
              <a:rPr lang="cs-CZ" sz="18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metanu</a:t>
            </a:r>
          </a:p>
        </p:txBody>
      </p:sp>
      <p:sp>
        <p:nvSpPr>
          <p:cNvPr id="12" name="Obdélník: se zakulacenými rohy 11">
            <a:extLst>
              <a:ext uri="{FF2B5EF4-FFF2-40B4-BE49-F238E27FC236}">
                <a16:creationId xmlns:a16="http://schemas.microsoft.com/office/drawing/2014/main" id="{C584123B-C626-5ACD-3F89-3D4AB3B0F617}"/>
              </a:ext>
            </a:extLst>
          </p:cNvPr>
          <p:cNvSpPr/>
          <p:nvPr/>
        </p:nvSpPr>
        <p:spPr>
          <a:xfrm>
            <a:off x="1912780" y="4602643"/>
            <a:ext cx="4680367" cy="49083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8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hloubky 100-800 m</a:t>
            </a:r>
          </a:p>
        </p:txBody>
      </p:sp>
      <p:sp>
        <p:nvSpPr>
          <p:cNvPr id="18" name="Obdélník: se zakulacenými rohy 17">
            <a:extLst>
              <a:ext uri="{FF2B5EF4-FFF2-40B4-BE49-F238E27FC236}">
                <a16:creationId xmlns:a16="http://schemas.microsoft.com/office/drawing/2014/main" id="{F8D1FD27-7D99-8EEA-8775-36225BF52741}"/>
              </a:ext>
            </a:extLst>
          </p:cNvPr>
          <p:cNvSpPr/>
          <p:nvPr/>
        </p:nvSpPr>
        <p:spPr>
          <a:xfrm>
            <a:off x="1924240" y="5198620"/>
            <a:ext cx="4663996" cy="86409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POTENCIÁLNÍ LOŽISKA </a:t>
            </a:r>
            <a:r>
              <a:rPr lang="cs-CZ" b="0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: </a:t>
            </a:r>
          </a:p>
          <a:p>
            <a:pPr algn="ctr"/>
            <a:r>
              <a:rPr lang="cs-CZ" b="0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Blake </a:t>
            </a:r>
            <a:r>
              <a:rPr lang="cs-CZ" b="0" dirty="0" err="1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Ridge</a:t>
            </a:r>
            <a:r>
              <a:rPr lang="cs-CZ" b="0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(Atlantik), Mexický záliv, Kaspické moře, Aljaška, Sibiř</a:t>
            </a:r>
          </a:p>
        </p:txBody>
      </p:sp>
      <p:sp>
        <p:nvSpPr>
          <p:cNvPr id="19" name="Obdélník: se zakulacenými rohy 18">
            <a:extLst>
              <a:ext uri="{FF2B5EF4-FFF2-40B4-BE49-F238E27FC236}">
                <a16:creationId xmlns:a16="http://schemas.microsoft.com/office/drawing/2014/main" id="{EECC3470-A8ED-6827-DC34-FBD49C914012}"/>
              </a:ext>
            </a:extLst>
          </p:cNvPr>
          <p:cNvSpPr/>
          <p:nvPr/>
        </p:nvSpPr>
        <p:spPr>
          <a:xfrm>
            <a:off x="1888869" y="6167930"/>
            <a:ext cx="4680367" cy="61882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8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Hydráty metanu se zatím netěží – neekonomické, technologie, legislativa.</a:t>
            </a:r>
          </a:p>
        </p:txBody>
      </p: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27149AB8-F980-2DEB-54E6-A89E33055B3D}"/>
              </a:ext>
            </a:extLst>
          </p:cNvPr>
          <p:cNvSpPr txBox="1"/>
          <p:nvPr/>
        </p:nvSpPr>
        <p:spPr>
          <a:xfrm>
            <a:off x="9838828" y="6636047"/>
            <a:ext cx="2550355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8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https://hydrate.site.hw.ac.uk/what-are-gas-hydrates/</a:t>
            </a:r>
          </a:p>
        </p:txBody>
      </p:sp>
      <p:pic>
        <p:nvPicPr>
          <p:cNvPr id="21" name="Obrázek 20">
            <a:extLst>
              <a:ext uri="{FF2B5EF4-FFF2-40B4-BE49-F238E27FC236}">
                <a16:creationId xmlns:a16="http://schemas.microsoft.com/office/drawing/2014/main" id="{51F5139F-068E-EFA0-675E-513134E713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66620" y="1597322"/>
            <a:ext cx="4143375" cy="5038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022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29AD849-8318-2D9A-73EF-20CE322A394A}"/>
              </a:ext>
            </a:extLst>
          </p:cNvPr>
          <p:cNvSpPr txBox="1">
            <a:spLocks/>
          </p:cNvSpPr>
          <p:nvPr/>
        </p:nvSpPr>
        <p:spPr>
          <a:xfrm>
            <a:off x="837981" y="442511"/>
            <a:ext cx="10512862" cy="132521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600" cap="all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Hydráty (klatráty) metanu</a:t>
            </a:r>
          </a:p>
        </p:txBody>
      </p:sp>
      <p:pic>
        <p:nvPicPr>
          <p:cNvPr id="6" name="Obrázek 5" descr="Obsah obrázku mapa&#10;&#10;Popis byl vytvořen automaticky">
            <a:extLst>
              <a:ext uri="{FF2B5EF4-FFF2-40B4-BE49-F238E27FC236}">
                <a16:creationId xmlns:a16="http://schemas.microsoft.com/office/drawing/2014/main" id="{F4A89183-EA20-960B-63F5-145011990D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7055" y="2924944"/>
            <a:ext cx="6577245" cy="3722721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D65F406B-49B2-94AF-F51E-9462F3043938}"/>
              </a:ext>
            </a:extLst>
          </p:cNvPr>
          <p:cNvSpPr txBox="1"/>
          <p:nvPr/>
        </p:nvSpPr>
        <p:spPr>
          <a:xfrm>
            <a:off x="8916887" y="6432221"/>
            <a:ext cx="3586237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8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https://worldoceanreview.com/en/wor-1/energy/methane-hydrates/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5A7A7E93-8438-523E-D8B8-62304D056B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481" y="1916832"/>
            <a:ext cx="5194819" cy="3736438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B89EFAB8-454F-E6B8-64B6-DF54BD0606AA}"/>
              </a:ext>
            </a:extLst>
          </p:cNvPr>
          <p:cNvSpPr txBox="1"/>
          <p:nvPr/>
        </p:nvSpPr>
        <p:spPr>
          <a:xfrm>
            <a:off x="2275915" y="5437826"/>
            <a:ext cx="3820357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8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https://www.bbc.com/news/world-asia-china-39971667</a:t>
            </a:r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4ABAE227-47D8-5128-75FF-845BF809C1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10033" y="442511"/>
            <a:ext cx="4634267" cy="2298597"/>
          </a:xfrm>
          <a:prstGeom prst="rect">
            <a:avLst/>
          </a:prstGeom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41612217-EA98-616A-7DB1-33D479E8738D}"/>
              </a:ext>
            </a:extLst>
          </p:cNvPr>
          <p:cNvSpPr txBox="1"/>
          <p:nvPr/>
        </p:nvSpPr>
        <p:spPr>
          <a:xfrm>
            <a:off x="9118748" y="2687379"/>
            <a:ext cx="3719743" cy="2166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8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https://worldoceanreview.com/en/wor-1/energy/methane-hydrates/</a:t>
            </a:r>
          </a:p>
        </p:txBody>
      </p:sp>
    </p:spTree>
    <p:extLst>
      <p:ext uri="{BB962C8B-B14F-4D97-AF65-F5344CB8AC3E}">
        <p14:creationId xmlns:p14="http://schemas.microsoft.com/office/powerpoint/2010/main" val="3596633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text, mapa, snímek obrazovky&#10;&#10;Popis byl vytvořen automaticky">
            <a:extLst>
              <a:ext uri="{FF2B5EF4-FFF2-40B4-BE49-F238E27FC236}">
                <a16:creationId xmlns:a16="http://schemas.microsoft.com/office/drawing/2014/main" id="{8B965822-0398-8642-3E98-6962EE8A11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7161" y="0"/>
            <a:ext cx="9457678" cy="6862358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27149AB8-F980-2DEB-54E6-A89E33055B3D}"/>
              </a:ext>
            </a:extLst>
          </p:cNvPr>
          <p:cNvSpPr txBox="1"/>
          <p:nvPr/>
        </p:nvSpPr>
        <p:spPr>
          <a:xfrm>
            <a:off x="8569810" y="0"/>
            <a:ext cx="2331969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8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https://www.grida.no/resources/6615</a:t>
            </a:r>
          </a:p>
        </p:txBody>
      </p:sp>
    </p:spTree>
    <p:extLst>
      <p:ext uri="{BB962C8B-B14F-4D97-AF65-F5344CB8AC3E}">
        <p14:creationId xmlns:p14="http://schemas.microsoft.com/office/powerpoint/2010/main" val="3570215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3C16E534-D65A-C98B-77CF-E0E5CF9AE9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8" y="1644072"/>
            <a:ext cx="7599412" cy="4901621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F3EC1B02-ADA0-E4C1-D451-5223DEE72BBA}"/>
              </a:ext>
            </a:extLst>
          </p:cNvPr>
          <p:cNvSpPr txBox="1"/>
          <p:nvPr/>
        </p:nvSpPr>
        <p:spPr>
          <a:xfrm>
            <a:off x="4294212" y="6525924"/>
            <a:ext cx="2960687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800" dirty="0">
                <a:latin typeface="Calibri Light" panose="020F0302020204030204" pitchFamily="34" charset="0"/>
                <a:cs typeface="Calibri Light" panose="020F0302020204030204" pitchFamily="34" charset="0"/>
              </a:rPr>
              <a:t>https://www.modec.com/business/newbiz/methane_hydrate.html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EF012975-BF20-B068-AF7C-631DAC8EF8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56032" y="3468176"/>
            <a:ext cx="4495040" cy="3077517"/>
          </a:xfrm>
          <a:prstGeom prst="rect">
            <a:avLst/>
          </a:prstGeom>
        </p:spPr>
      </p:pic>
      <p:sp>
        <p:nvSpPr>
          <p:cNvPr id="12" name="Nadpis 1">
            <a:extLst>
              <a:ext uri="{FF2B5EF4-FFF2-40B4-BE49-F238E27FC236}">
                <a16:creationId xmlns:a16="http://schemas.microsoft.com/office/drawing/2014/main" id="{FAACE41A-7016-DC46-DD56-B6893CCE6254}"/>
              </a:ext>
            </a:extLst>
          </p:cNvPr>
          <p:cNvSpPr txBox="1">
            <a:spLocks/>
          </p:cNvSpPr>
          <p:nvPr/>
        </p:nvSpPr>
        <p:spPr>
          <a:xfrm>
            <a:off x="837981" y="442511"/>
            <a:ext cx="10512862" cy="132521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600" cap="all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Hydráty (klatráty) metanu</a:t>
            </a:r>
          </a:p>
        </p:txBody>
      </p:sp>
      <p:sp>
        <p:nvSpPr>
          <p:cNvPr id="13" name="Obdélník: se zakulacenými rohy 12">
            <a:extLst>
              <a:ext uri="{FF2B5EF4-FFF2-40B4-BE49-F238E27FC236}">
                <a16:creationId xmlns:a16="http://schemas.microsoft.com/office/drawing/2014/main" id="{703EE56A-AF81-8159-9F42-1FAAC5B4711D}"/>
              </a:ext>
            </a:extLst>
          </p:cNvPr>
          <p:cNvSpPr/>
          <p:nvPr/>
        </p:nvSpPr>
        <p:spPr>
          <a:xfrm>
            <a:off x="9291484" y="2852936"/>
            <a:ext cx="1224136" cy="432048"/>
          </a:xfrm>
          <a:prstGeom prst="roundRect">
            <a:avLst/>
          </a:prstGeom>
          <a:solidFill>
            <a:srgbClr val="FFCC9A"/>
          </a:solidFill>
          <a:ln>
            <a:solidFill>
              <a:srgbClr val="FFCC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 err="1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Riser</a:t>
            </a:r>
            <a:endParaRPr lang="cs-CZ" sz="2400" dirty="0">
              <a:solidFill>
                <a:schemeClr val="tx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4959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29AD849-8318-2D9A-73EF-20CE322A394A}"/>
              </a:ext>
            </a:extLst>
          </p:cNvPr>
          <p:cNvSpPr txBox="1">
            <a:spLocks/>
          </p:cNvSpPr>
          <p:nvPr/>
        </p:nvSpPr>
        <p:spPr>
          <a:xfrm>
            <a:off x="491633" y="2996952"/>
            <a:ext cx="4032295" cy="132521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600" cap="all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Hydráty (klatráty) metanu - vznik</a:t>
            </a:r>
          </a:p>
        </p:txBody>
      </p:sp>
      <p:pic>
        <p:nvPicPr>
          <p:cNvPr id="1026" name="Picture 2" descr="fig. 3.4 © maribus">
            <a:extLst>
              <a:ext uri="{FF2B5EF4-FFF2-40B4-BE49-F238E27FC236}">
                <a16:creationId xmlns:a16="http://schemas.microsoft.com/office/drawing/2014/main" id="{6415E0CF-FAEF-6EB7-E01A-1170466924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0236" y="5441"/>
            <a:ext cx="7678589" cy="6852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28F78AAC-DFF7-5C90-2132-33E82E55D81A}"/>
              </a:ext>
            </a:extLst>
          </p:cNvPr>
          <p:cNvSpPr txBox="1"/>
          <p:nvPr/>
        </p:nvSpPr>
        <p:spPr>
          <a:xfrm>
            <a:off x="6670476" y="6514005"/>
            <a:ext cx="251754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800" dirty="0">
                <a:latin typeface="Calibri Light" panose="020F0302020204030204" pitchFamily="34" charset="0"/>
                <a:cs typeface="Calibri Light" panose="020F0302020204030204" pitchFamily="34" charset="0"/>
              </a:rPr>
              <a:t>https://worldoceanreview.com/en/wor-3/methane-hydrate/formation/formation-of-methane-hydrate/</a:t>
            </a:r>
          </a:p>
        </p:txBody>
      </p:sp>
    </p:spTree>
    <p:extLst>
      <p:ext uri="{BB962C8B-B14F-4D97-AF65-F5344CB8AC3E}">
        <p14:creationId xmlns:p14="http://schemas.microsoft.com/office/powerpoint/2010/main" val="3938640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>
            <a:extLst>
              <a:ext uri="{FF2B5EF4-FFF2-40B4-BE49-F238E27FC236}">
                <a16:creationId xmlns:a16="http://schemas.microsoft.com/office/drawing/2014/main" id="{E27E1AFD-FF07-45E2-A244-272F4FF44A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981" y="260648"/>
            <a:ext cx="10512862" cy="1325218"/>
          </a:xfrm>
        </p:spPr>
        <p:txBody>
          <a:bodyPr>
            <a:noAutofit/>
          </a:bodyPr>
          <a:lstStyle/>
          <a:p>
            <a:br>
              <a:rPr lang="cs-CZ" cap="all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cs-CZ" cap="all" dirty="0">
                <a:latin typeface="Calibri Light" panose="020F0302020204030204" pitchFamily="34" charset="0"/>
                <a:cs typeface="Calibri Light" panose="020F0302020204030204" pitchFamily="34" charset="0"/>
              </a:rPr>
              <a:t>Břidlicový plyn</a:t>
            </a:r>
            <a:br>
              <a:rPr lang="cs-CZ" cap="all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endParaRPr lang="cs-CZ" cap="all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9" name="Obdélník: se zakulacenými rohy 18">
            <a:extLst>
              <a:ext uri="{FF2B5EF4-FFF2-40B4-BE49-F238E27FC236}">
                <a16:creationId xmlns:a16="http://schemas.microsoft.com/office/drawing/2014/main" id="{310DFD85-1D01-B3D2-0D5E-BAE582A0EF9E}"/>
              </a:ext>
            </a:extLst>
          </p:cNvPr>
          <p:cNvSpPr/>
          <p:nvPr/>
        </p:nvSpPr>
        <p:spPr>
          <a:xfrm>
            <a:off x="1056766" y="2060848"/>
            <a:ext cx="3960440" cy="64763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K</a:t>
            </a:r>
            <a:r>
              <a:rPr lang="cs-CZ" b="0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lasický zemní plyn uložený ve vrstvách nepropustných jílovitých břidlic.</a:t>
            </a:r>
          </a:p>
        </p:txBody>
      </p:sp>
      <p:sp>
        <p:nvSpPr>
          <p:cNvPr id="20" name="Obdélník: se zakulacenými rohy 19">
            <a:extLst>
              <a:ext uri="{FF2B5EF4-FFF2-40B4-BE49-F238E27FC236}">
                <a16:creationId xmlns:a16="http://schemas.microsoft.com/office/drawing/2014/main" id="{A37ACDC4-9B2C-549E-4D10-0017738868C1}"/>
              </a:ext>
            </a:extLst>
          </p:cNvPr>
          <p:cNvSpPr/>
          <p:nvPr/>
        </p:nvSpPr>
        <p:spPr>
          <a:xfrm>
            <a:off x="1046025" y="2865631"/>
            <a:ext cx="3960440" cy="64763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Pro jeho extrakci je nutné frakování, jak vertikálních, tak horizontálních poloh.</a:t>
            </a:r>
          </a:p>
        </p:txBody>
      </p:sp>
      <p:sp>
        <p:nvSpPr>
          <p:cNvPr id="21" name="Obdélník: se zakulacenými rohy 20">
            <a:extLst>
              <a:ext uri="{FF2B5EF4-FFF2-40B4-BE49-F238E27FC236}">
                <a16:creationId xmlns:a16="http://schemas.microsoft.com/office/drawing/2014/main" id="{DB8A115A-3850-8BB8-C9DC-421006DE05FE}"/>
              </a:ext>
            </a:extLst>
          </p:cNvPr>
          <p:cNvSpPr/>
          <p:nvPr/>
        </p:nvSpPr>
        <p:spPr>
          <a:xfrm>
            <a:off x="1046025" y="3693941"/>
            <a:ext cx="3960440" cy="112860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Mnoho rizik těžby – možnost vyvolání zemětřesení, kontaminace podzemních vod a ovzduší, vysoká spotřeba vody během frakování.</a:t>
            </a:r>
          </a:p>
        </p:txBody>
      </p:sp>
      <p:sp>
        <p:nvSpPr>
          <p:cNvPr id="22" name="Obdélník: se zakulacenými rohy 21">
            <a:extLst>
              <a:ext uri="{FF2B5EF4-FFF2-40B4-BE49-F238E27FC236}">
                <a16:creationId xmlns:a16="http://schemas.microsoft.com/office/drawing/2014/main" id="{176675BB-9836-2B70-D4B9-A96A8CA9A266}"/>
              </a:ext>
            </a:extLst>
          </p:cNvPr>
          <p:cNvSpPr/>
          <p:nvPr/>
        </p:nvSpPr>
        <p:spPr>
          <a:xfrm>
            <a:off x="981844" y="4963884"/>
            <a:ext cx="3960440" cy="64763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rtl="0" eaLnBrk="1" fontAlgn="t" latinLnBrk="0" hangingPunct="1">
              <a:spcBef>
                <a:spcPts val="0"/>
              </a:spcBef>
              <a:spcAft>
                <a:spcPts val="0"/>
              </a:spcAft>
            </a:pPr>
            <a:r>
              <a:rPr lang="cs-CZ" sz="1800" b="1" i="0" u="none" strike="noStrike" kern="1200" dirty="0">
                <a:solidFill>
                  <a:srgbClr val="000000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LOŽISKA</a:t>
            </a:r>
            <a:endParaRPr lang="cs-CZ" sz="1800" b="0" i="0" u="none" strike="noStrike" dirty="0">
              <a:effectLst/>
              <a:latin typeface="Arial" panose="020B0604020202020204" pitchFamily="34" charset="0"/>
            </a:endParaRPr>
          </a:p>
          <a:p>
            <a:pPr marL="0" algn="ctr" rtl="0" eaLnBrk="1" fontAlgn="t" latinLnBrk="0" hangingPunct="1">
              <a:spcBef>
                <a:spcPts val="0"/>
              </a:spcBef>
              <a:spcAft>
                <a:spcPts val="0"/>
              </a:spcAft>
            </a:pPr>
            <a:r>
              <a:rPr lang="cs-CZ" sz="1800" b="0" i="0" u="none" strike="noStrike" kern="1200" dirty="0">
                <a:solidFill>
                  <a:srgbClr val="000000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USA i Evropa</a:t>
            </a:r>
            <a:endParaRPr lang="cs-CZ" sz="1800" b="0" i="0" u="none" strike="noStrike" dirty="0">
              <a:effectLst/>
              <a:latin typeface="Arial" panose="020B0604020202020204" pitchFamily="34" charset="0"/>
            </a:endParaRP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6C89497C-D722-F24C-223B-9F683FC97A5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065" t="3048" b="3977"/>
          <a:stretch/>
        </p:blipFill>
        <p:spPr>
          <a:xfrm>
            <a:off x="5282984" y="1322578"/>
            <a:ext cx="6905841" cy="4742725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7CFFD233-791D-3CA1-7729-3FF0D2FB3D3F}"/>
              </a:ext>
            </a:extLst>
          </p:cNvPr>
          <p:cNvSpPr txBox="1"/>
          <p:nvPr/>
        </p:nvSpPr>
        <p:spPr>
          <a:xfrm>
            <a:off x="8398668" y="6054215"/>
            <a:ext cx="3914833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800" dirty="0">
                <a:latin typeface="Calibri Light" panose="020F0302020204030204" pitchFamily="34" charset="0"/>
                <a:cs typeface="Calibri Light" panose="020F0302020204030204" pitchFamily="34" charset="0"/>
              </a:rPr>
              <a:t>https://www.shale-gas-information-platform.org/ship/what-is-shale-gas/index.html</a:t>
            </a:r>
          </a:p>
        </p:txBody>
      </p:sp>
    </p:spTree>
    <p:extLst>
      <p:ext uri="{BB962C8B-B14F-4D97-AF65-F5344CB8AC3E}">
        <p14:creationId xmlns:p14="http://schemas.microsoft.com/office/powerpoint/2010/main" val="2586523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C29F41F7-E816-74AB-BB68-12B603DBCA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0924" y="1196752"/>
            <a:ext cx="10086975" cy="5534025"/>
          </a:xfrm>
          <a:prstGeom prst="rect">
            <a:avLst/>
          </a:prstGeom>
        </p:spPr>
      </p:pic>
      <p:sp>
        <p:nvSpPr>
          <p:cNvPr id="5" name="Nadpis 1">
            <a:extLst>
              <a:ext uri="{FF2B5EF4-FFF2-40B4-BE49-F238E27FC236}">
                <a16:creationId xmlns:a16="http://schemas.microsoft.com/office/drawing/2014/main" id="{00DAA6F2-127D-E9FC-281A-3974528E8B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981" y="260648"/>
            <a:ext cx="10512862" cy="1325218"/>
          </a:xfrm>
        </p:spPr>
        <p:txBody>
          <a:bodyPr>
            <a:noAutofit/>
          </a:bodyPr>
          <a:lstStyle/>
          <a:p>
            <a:br>
              <a:rPr lang="cs-CZ" cap="all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cs-CZ" cap="all" dirty="0">
                <a:latin typeface="Calibri Light" panose="020F0302020204030204" pitchFamily="34" charset="0"/>
                <a:cs typeface="Calibri Light" panose="020F0302020204030204" pitchFamily="34" charset="0"/>
              </a:rPr>
              <a:t>Břidlicový plyn</a:t>
            </a:r>
            <a:br>
              <a:rPr lang="cs-CZ" cap="all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endParaRPr lang="cs-CZ" cap="all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89B41269-A35A-AAE1-62FC-EDDED901E5FE}"/>
              </a:ext>
            </a:extLst>
          </p:cNvPr>
          <p:cNvSpPr txBox="1"/>
          <p:nvPr/>
        </p:nvSpPr>
        <p:spPr>
          <a:xfrm>
            <a:off x="8196371" y="6529050"/>
            <a:ext cx="6096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800" dirty="0">
                <a:latin typeface="Calibri Light" panose="020F0302020204030204" pitchFamily="34" charset="0"/>
                <a:cs typeface="Calibri Light" panose="020F0302020204030204" pitchFamily="34" charset="0"/>
              </a:rPr>
              <a:t>https://www.engineerlive.com/content/shale-gas-hasn-t-gone-away</a:t>
            </a:r>
          </a:p>
        </p:txBody>
      </p:sp>
    </p:spTree>
    <p:extLst>
      <p:ext uri="{BB962C8B-B14F-4D97-AF65-F5344CB8AC3E}">
        <p14:creationId xmlns:p14="http://schemas.microsoft.com/office/powerpoint/2010/main" val="2150589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B5776FC8-E53F-8EE6-8F97-F2E26CDDD8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9654" y="1052736"/>
            <a:ext cx="10169516" cy="5712098"/>
          </a:xfrm>
          <a:prstGeom prst="rect">
            <a:avLst/>
          </a:prstGeom>
        </p:spPr>
      </p:pic>
      <p:sp>
        <p:nvSpPr>
          <p:cNvPr id="3" name="Nadpis 1">
            <a:extLst>
              <a:ext uri="{FF2B5EF4-FFF2-40B4-BE49-F238E27FC236}">
                <a16:creationId xmlns:a16="http://schemas.microsoft.com/office/drawing/2014/main" id="{BC56AB4C-784C-12BA-03F4-5446DEBC5C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981" y="260648"/>
            <a:ext cx="10512862" cy="1325218"/>
          </a:xfrm>
        </p:spPr>
        <p:txBody>
          <a:bodyPr>
            <a:noAutofit/>
          </a:bodyPr>
          <a:lstStyle/>
          <a:p>
            <a:br>
              <a:rPr lang="cs-CZ" cap="all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cs-CZ" cap="all" dirty="0">
                <a:latin typeface="Calibri Light" panose="020F0302020204030204" pitchFamily="34" charset="0"/>
                <a:cs typeface="Calibri Light" panose="020F0302020204030204" pitchFamily="34" charset="0"/>
              </a:rPr>
              <a:t>Břidlicový plyn</a:t>
            </a:r>
            <a:br>
              <a:rPr lang="cs-CZ" cap="all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endParaRPr lang="cs-CZ" cap="all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C3D0D80C-AA3F-68D3-8F96-1BDEE2D79EA6}"/>
              </a:ext>
            </a:extLst>
          </p:cNvPr>
          <p:cNvSpPr txBox="1"/>
          <p:nvPr/>
        </p:nvSpPr>
        <p:spPr>
          <a:xfrm>
            <a:off x="8196371" y="6529050"/>
            <a:ext cx="6096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800" dirty="0">
                <a:latin typeface="Calibri Light" panose="020F0302020204030204" pitchFamily="34" charset="0"/>
                <a:cs typeface="Calibri Light" panose="020F0302020204030204" pitchFamily="34" charset="0"/>
              </a:rPr>
              <a:t>https://www.engineerlive.com/content/shale-gas-hasn-t-gone-away</a:t>
            </a:r>
          </a:p>
        </p:txBody>
      </p:sp>
    </p:spTree>
    <p:extLst>
      <p:ext uri="{BB962C8B-B14F-4D97-AF65-F5344CB8AC3E}">
        <p14:creationId xmlns:p14="http://schemas.microsoft.com/office/powerpoint/2010/main" val="1303406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F47FABED-CA25-526A-DF99-60E7F5011F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748" y="1742476"/>
            <a:ext cx="6661797" cy="4926884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84DB661D-A64E-E4C2-5B84-1744AD442A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9837" y="2642863"/>
            <a:ext cx="5158936" cy="3126110"/>
          </a:xfrm>
          <a:prstGeom prst="rect">
            <a:avLst/>
          </a:prstGeom>
        </p:spPr>
      </p:pic>
      <p:sp>
        <p:nvSpPr>
          <p:cNvPr id="6" name="Nadpis 1">
            <a:extLst>
              <a:ext uri="{FF2B5EF4-FFF2-40B4-BE49-F238E27FC236}">
                <a16:creationId xmlns:a16="http://schemas.microsoft.com/office/drawing/2014/main" id="{3321F7F7-307E-FFA1-64E9-AB7ABAEACB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981" y="260648"/>
            <a:ext cx="10512862" cy="1325218"/>
          </a:xfrm>
        </p:spPr>
        <p:txBody>
          <a:bodyPr>
            <a:noAutofit/>
          </a:bodyPr>
          <a:lstStyle/>
          <a:p>
            <a:br>
              <a:rPr lang="cs-CZ" cap="all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cs-CZ" cap="all" dirty="0">
                <a:latin typeface="Calibri Light" panose="020F0302020204030204" pitchFamily="34" charset="0"/>
                <a:cs typeface="Calibri Light" panose="020F0302020204030204" pitchFamily="34" charset="0"/>
              </a:rPr>
              <a:t>Břidlicový plyn</a:t>
            </a:r>
            <a:br>
              <a:rPr lang="cs-CZ" cap="all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endParaRPr lang="cs-CZ" cap="all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0938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312E85E-DDC7-4684-AF8D-342EF677FB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828" y="-227891"/>
            <a:ext cx="9893898" cy="1325218"/>
          </a:xfrm>
        </p:spPr>
        <p:txBody>
          <a:bodyPr rtlCol="0">
            <a:normAutofit/>
          </a:bodyPr>
          <a:lstStyle/>
          <a:p>
            <a:pPr rtl="0"/>
            <a:r>
              <a:rPr lang="cs-CZ" cap="all" dirty="0">
                <a:latin typeface="Calibri Light" panose="020F0302020204030204" pitchFamily="34" charset="0"/>
                <a:cs typeface="Calibri Light" panose="020F0302020204030204" pitchFamily="34" charset="0"/>
              </a:rPr>
              <a:t>Břidlicový plyn - frakování</a:t>
            </a:r>
            <a:endParaRPr lang="cs" cap="all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1A755C01-A2C2-B129-9E17-E2BEEE6F182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690688"/>
            <a:ext cx="4163568" cy="4867656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84EDC133-9706-2D8F-6486-D869075D3A5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9881" y="1690687"/>
            <a:ext cx="6180245" cy="4867655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D8AAD162-D20D-4098-EA1E-0AF7DADE30A0}"/>
              </a:ext>
            </a:extLst>
          </p:cNvPr>
          <p:cNvSpPr txBox="1"/>
          <p:nvPr/>
        </p:nvSpPr>
        <p:spPr>
          <a:xfrm>
            <a:off x="5888255" y="6492875"/>
            <a:ext cx="5613935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80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https://www.eea.europa.eu/media/infographics/shale-gas-extraction-through-hydraulic-fracturing/view</a:t>
            </a:r>
            <a:endParaRPr lang="cs-CZ" sz="800" dirty="0">
              <a:solidFill>
                <a:schemeClr val="tx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9C26CCD1-F497-5F93-5CB5-1FC0D0D4F5A1}"/>
              </a:ext>
            </a:extLst>
          </p:cNvPr>
          <p:cNvSpPr txBox="1"/>
          <p:nvPr/>
        </p:nvSpPr>
        <p:spPr>
          <a:xfrm>
            <a:off x="1624263" y="6492874"/>
            <a:ext cx="6097604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8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https://middleeast-business.com/what-the-frack-is-shale-gas/</a:t>
            </a:r>
          </a:p>
        </p:txBody>
      </p:sp>
    </p:spTree>
    <p:extLst>
      <p:ext uri="{BB962C8B-B14F-4D97-AF65-F5344CB8AC3E}">
        <p14:creationId xmlns:p14="http://schemas.microsoft.com/office/powerpoint/2010/main" val="2841391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Přímá spojnice 15">
            <a:extLst>
              <a:ext uri="{FF2B5EF4-FFF2-40B4-BE49-F238E27FC236}">
                <a16:creationId xmlns:a16="http://schemas.microsoft.com/office/drawing/2014/main" id="{366152D2-6D3F-1745-F669-1C8E309264B2}"/>
              </a:ext>
            </a:extLst>
          </p:cNvPr>
          <p:cNvCxnSpPr>
            <a:cxnSpLocks/>
            <a:stCxn id="44" idx="2"/>
            <a:endCxn id="43" idx="0"/>
          </p:cNvCxnSpPr>
          <p:nvPr/>
        </p:nvCxnSpPr>
        <p:spPr>
          <a:xfrm>
            <a:off x="1981747" y="3113853"/>
            <a:ext cx="9724" cy="1827315"/>
          </a:xfrm>
          <a:prstGeom prst="line">
            <a:avLst/>
          </a:prstGeom>
          <a:noFill/>
          <a:ln w="19050" cap="flat" cmpd="sng" algn="ctr">
            <a:solidFill>
              <a:schemeClr val="accent5">
                <a:lumMod val="50000"/>
              </a:schemeClr>
            </a:solidFill>
            <a:prstDash val="solid"/>
            <a:miter lim="800000"/>
          </a:ln>
          <a:effectLst/>
        </p:spPr>
      </p:cxnSp>
      <p:sp>
        <p:nvSpPr>
          <p:cNvPr id="2" name="Nadpis 1">
            <a:extLst>
              <a:ext uri="{FF2B5EF4-FFF2-40B4-BE49-F238E27FC236}">
                <a16:creationId xmlns:a16="http://schemas.microsoft.com/office/drawing/2014/main" id="{58F856EE-7256-BCC7-97B2-B4E3308B1F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3246" y="0"/>
            <a:ext cx="9601200" cy="1143000"/>
          </a:xfrm>
        </p:spPr>
        <p:txBody>
          <a:bodyPr>
            <a:normAutofit/>
          </a:bodyPr>
          <a:lstStyle/>
          <a:p>
            <a:r>
              <a:rPr lang="cs-CZ" cap="all" dirty="0">
                <a:latin typeface="Calibri Light" panose="020F0302020204030204" pitchFamily="34" charset="0"/>
                <a:cs typeface="Calibri Light" panose="020F0302020204030204" pitchFamily="34" charset="0"/>
              </a:rPr>
              <a:t>KAUSTOBIOLITY – ROZDĚLENÍ</a:t>
            </a:r>
          </a:p>
        </p:txBody>
      </p:sp>
      <p:sp>
        <p:nvSpPr>
          <p:cNvPr id="39" name="Obdélník: se zakulacenými rohy 38">
            <a:extLst>
              <a:ext uri="{FF2B5EF4-FFF2-40B4-BE49-F238E27FC236}">
                <a16:creationId xmlns:a16="http://schemas.microsoft.com/office/drawing/2014/main" id="{C462B048-D4B3-4204-164A-3EAA72FE627B}"/>
              </a:ext>
            </a:extLst>
          </p:cNvPr>
          <p:cNvSpPr/>
          <p:nvPr/>
        </p:nvSpPr>
        <p:spPr>
          <a:xfrm>
            <a:off x="1019724" y="3209283"/>
            <a:ext cx="1943494" cy="324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r>
              <a:rPr lang="cs-CZ" sz="1799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RAŠELINA</a:t>
            </a:r>
            <a:endParaRPr lang="cs-CZ" sz="1799" b="1" dirty="0">
              <a:solidFill>
                <a:sysClr val="windowText" lastClr="00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0" name="Obdélník: se zakulacenými rohy 39">
            <a:extLst>
              <a:ext uri="{FF2B5EF4-FFF2-40B4-BE49-F238E27FC236}">
                <a16:creationId xmlns:a16="http://schemas.microsoft.com/office/drawing/2014/main" id="{78F76E84-BE56-204D-D944-957F8D9BEDA1}"/>
              </a:ext>
            </a:extLst>
          </p:cNvPr>
          <p:cNvSpPr/>
          <p:nvPr/>
        </p:nvSpPr>
        <p:spPr>
          <a:xfrm>
            <a:off x="1010000" y="3653501"/>
            <a:ext cx="1943494" cy="324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r>
              <a:rPr lang="cs-CZ" sz="1799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LIGNIT</a:t>
            </a:r>
            <a:endParaRPr lang="cs-CZ" sz="1799" b="1" dirty="0">
              <a:solidFill>
                <a:sysClr val="windowText" lastClr="00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1" name="Obdélník: se zakulacenými rohy 40">
            <a:extLst>
              <a:ext uri="{FF2B5EF4-FFF2-40B4-BE49-F238E27FC236}">
                <a16:creationId xmlns:a16="http://schemas.microsoft.com/office/drawing/2014/main" id="{C6AB94A4-FF9C-DC9E-352E-700D87870EF2}"/>
              </a:ext>
            </a:extLst>
          </p:cNvPr>
          <p:cNvSpPr/>
          <p:nvPr/>
        </p:nvSpPr>
        <p:spPr>
          <a:xfrm>
            <a:off x="1019724" y="4073151"/>
            <a:ext cx="1943494" cy="324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r>
              <a:rPr lang="cs-CZ" sz="1799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HNĚDÉ UHLÍ</a:t>
            </a:r>
            <a:endParaRPr lang="cs-CZ" sz="1799" b="1" dirty="0">
              <a:solidFill>
                <a:sysClr val="windowText" lastClr="00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2" name="Obdélník: se zakulacenými rohy 41">
            <a:extLst>
              <a:ext uri="{FF2B5EF4-FFF2-40B4-BE49-F238E27FC236}">
                <a16:creationId xmlns:a16="http://schemas.microsoft.com/office/drawing/2014/main" id="{0D43D9B1-A423-3661-69E4-B6BF9E50E7EE}"/>
              </a:ext>
            </a:extLst>
          </p:cNvPr>
          <p:cNvSpPr/>
          <p:nvPr/>
        </p:nvSpPr>
        <p:spPr>
          <a:xfrm>
            <a:off x="1019724" y="4506489"/>
            <a:ext cx="1943494" cy="324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r>
              <a:rPr lang="cs-CZ" sz="1799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ČERNÉ UHLÍ</a:t>
            </a:r>
            <a:endParaRPr lang="cs-CZ" sz="1799" b="1" dirty="0">
              <a:solidFill>
                <a:sysClr val="windowText" lastClr="00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3" name="Obdélník: se zakulacenými rohy 42">
            <a:extLst>
              <a:ext uri="{FF2B5EF4-FFF2-40B4-BE49-F238E27FC236}">
                <a16:creationId xmlns:a16="http://schemas.microsoft.com/office/drawing/2014/main" id="{35A607B8-16BE-E130-E1D2-D4EE7E23545E}"/>
              </a:ext>
            </a:extLst>
          </p:cNvPr>
          <p:cNvSpPr/>
          <p:nvPr/>
        </p:nvSpPr>
        <p:spPr>
          <a:xfrm>
            <a:off x="1019724" y="4941168"/>
            <a:ext cx="1943494" cy="324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r>
              <a:rPr lang="cs-CZ" sz="1799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ANTRACIT</a:t>
            </a:r>
          </a:p>
        </p:txBody>
      </p:sp>
      <p:sp>
        <p:nvSpPr>
          <p:cNvPr id="44" name="Obdélník: se zakulacenými rohy 43">
            <a:extLst>
              <a:ext uri="{FF2B5EF4-FFF2-40B4-BE49-F238E27FC236}">
                <a16:creationId xmlns:a16="http://schemas.microsoft.com/office/drawing/2014/main" id="{7335B7C6-D9BA-44AE-56AF-F3143BCBCF76}"/>
              </a:ext>
            </a:extLst>
          </p:cNvPr>
          <p:cNvSpPr/>
          <p:nvPr/>
        </p:nvSpPr>
        <p:spPr>
          <a:xfrm>
            <a:off x="1010000" y="2789853"/>
            <a:ext cx="1943494" cy="3240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1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r>
              <a:rPr lang="cs-CZ" sz="1799" b="1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UHELNÁ ŘADA</a:t>
            </a:r>
          </a:p>
        </p:txBody>
      </p:sp>
      <p:cxnSp>
        <p:nvCxnSpPr>
          <p:cNvPr id="47" name="Přímá spojnice 46">
            <a:extLst>
              <a:ext uri="{FF2B5EF4-FFF2-40B4-BE49-F238E27FC236}">
                <a16:creationId xmlns:a16="http://schemas.microsoft.com/office/drawing/2014/main" id="{693D3ECB-2CE4-BC23-2CDB-C18E913FA9A4}"/>
              </a:ext>
            </a:extLst>
          </p:cNvPr>
          <p:cNvCxnSpPr>
            <a:cxnSpLocks/>
            <a:stCxn id="53" idx="2"/>
            <a:endCxn id="52" idx="0"/>
          </p:cNvCxnSpPr>
          <p:nvPr/>
        </p:nvCxnSpPr>
        <p:spPr>
          <a:xfrm>
            <a:off x="4176115" y="3113853"/>
            <a:ext cx="9724" cy="1827315"/>
          </a:xfrm>
          <a:prstGeom prst="line">
            <a:avLst/>
          </a:prstGeom>
          <a:noFill/>
          <a:ln w="19050" cap="flat" cmpd="sng" algn="ctr">
            <a:solidFill>
              <a:schemeClr val="accent5">
                <a:lumMod val="50000"/>
              </a:schemeClr>
            </a:solidFill>
            <a:prstDash val="solid"/>
            <a:miter lim="800000"/>
          </a:ln>
          <a:effectLst/>
        </p:spPr>
      </p:cxnSp>
      <p:sp>
        <p:nvSpPr>
          <p:cNvPr id="48" name="Obdélník: se zakulacenými rohy 47">
            <a:extLst>
              <a:ext uri="{FF2B5EF4-FFF2-40B4-BE49-F238E27FC236}">
                <a16:creationId xmlns:a16="http://schemas.microsoft.com/office/drawing/2014/main" id="{B0FF7B11-964E-B2CB-A55B-63611F3F7CFB}"/>
              </a:ext>
            </a:extLst>
          </p:cNvPr>
          <p:cNvSpPr/>
          <p:nvPr/>
        </p:nvSpPr>
        <p:spPr>
          <a:xfrm>
            <a:off x="3214092" y="3209283"/>
            <a:ext cx="1943494" cy="324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r>
              <a:rPr lang="cs-CZ" sz="1799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ROPA</a:t>
            </a:r>
          </a:p>
        </p:txBody>
      </p:sp>
      <p:sp>
        <p:nvSpPr>
          <p:cNvPr id="49" name="Obdélník: se zakulacenými rohy 48">
            <a:extLst>
              <a:ext uri="{FF2B5EF4-FFF2-40B4-BE49-F238E27FC236}">
                <a16:creationId xmlns:a16="http://schemas.microsoft.com/office/drawing/2014/main" id="{B4B92554-2151-464E-707C-37644B1B0272}"/>
              </a:ext>
            </a:extLst>
          </p:cNvPr>
          <p:cNvSpPr/>
          <p:nvPr/>
        </p:nvSpPr>
        <p:spPr>
          <a:xfrm>
            <a:off x="3204368" y="3653501"/>
            <a:ext cx="1943494" cy="324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r>
              <a:rPr lang="cs-CZ" sz="1799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ZEMNÍ PLYN</a:t>
            </a:r>
            <a:endParaRPr lang="cs-CZ" sz="1799" b="1" dirty="0">
              <a:solidFill>
                <a:sysClr val="windowText" lastClr="00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50" name="Obdélník: se zakulacenými rohy 49">
            <a:extLst>
              <a:ext uri="{FF2B5EF4-FFF2-40B4-BE49-F238E27FC236}">
                <a16:creationId xmlns:a16="http://schemas.microsoft.com/office/drawing/2014/main" id="{09904CAB-C6E4-8249-C3A2-3126C44322B1}"/>
              </a:ext>
            </a:extLst>
          </p:cNvPr>
          <p:cNvSpPr/>
          <p:nvPr/>
        </p:nvSpPr>
        <p:spPr>
          <a:xfrm>
            <a:off x="3214092" y="4073151"/>
            <a:ext cx="1943494" cy="324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r>
              <a:rPr lang="cs-CZ" sz="1799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HYDRÁTY METANU</a:t>
            </a:r>
            <a:endParaRPr lang="cs-CZ" sz="1799" b="1" dirty="0">
              <a:solidFill>
                <a:sysClr val="windowText" lastClr="00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51" name="Obdélník: se zakulacenými rohy 50">
            <a:extLst>
              <a:ext uri="{FF2B5EF4-FFF2-40B4-BE49-F238E27FC236}">
                <a16:creationId xmlns:a16="http://schemas.microsoft.com/office/drawing/2014/main" id="{CAB18A32-9F35-41CF-6687-DB0DEBD18B3E}"/>
              </a:ext>
            </a:extLst>
          </p:cNvPr>
          <p:cNvSpPr/>
          <p:nvPr/>
        </p:nvSpPr>
        <p:spPr>
          <a:xfrm>
            <a:off x="3214092" y="4506489"/>
            <a:ext cx="1943494" cy="324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r>
              <a:rPr lang="cs-CZ" sz="1799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OZOKERIT </a:t>
            </a:r>
            <a:r>
              <a:rPr lang="cs-CZ" sz="1050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(ZEMNÍ VOSK)</a:t>
            </a:r>
            <a:endParaRPr lang="cs-CZ" sz="1799" b="1" dirty="0">
              <a:solidFill>
                <a:sysClr val="windowText" lastClr="00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52" name="Obdélník: se zakulacenými rohy 51">
            <a:extLst>
              <a:ext uri="{FF2B5EF4-FFF2-40B4-BE49-F238E27FC236}">
                <a16:creationId xmlns:a16="http://schemas.microsoft.com/office/drawing/2014/main" id="{AF2BD57A-8D25-C815-9D10-9A9DA3854993}"/>
              </a:ext>
            </a:extLst>
          </p:cNvPr>
          <p:cNvSpPr/>
          <p:nvPr/>
        </p:nvSpPr>
        <p:spPr>
          <a:xfrm>
            <a:off x="3214092" y="4941168"/>
            <a:ext cx="1943494" cy="324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r>
              <a:rPr lang="cs-CZ" sz="1799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ASFALT</a:t>
            </a:r>
          </a:p>
        </p:txBody>
      </p:sp>
      <p:sp>
        <p:nvSpPr>
          <p:cNvPr id="53" name="Obdélník: se zakulacenými rohy 52">
            <a:extLst>
              <a:ext uri="{FF2B5EF4-FFF2-40B4-BE49-F238E27FC236}">
                <a16:creationId xmlns:a16="http://schemas.microsoft.com/office/drawing/2014/main" id="{CD50373E-FA20-128E-9896-040FB3F3FDD8}"/>
              </a:ext>
            </a:extLst>
          </p:cNvPr>
          <p:cNvSpPr/>
          <p:nvPr/>
        </p:nvSpPr>
        <p:spPr>
          <a:xfrm>
            <a:off x="3204368" y="2789853"/>
            <a:ext cx="1943494" cy="3240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1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r>
              <a:rPr lang="cs-CZ" sz="1799" b="1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ŽIVIČNÁ ŘADA</a:t>
            </a:r>
          </a:p>
        </p:txBody>
      </p:sp>
      <p:pic>
        <p:nvPicPr>
          <p:cNvPr id="54" name="Obrázek 53">
            <a:extLst>
              <a:ext uri="{FF2B5EF4-FFF2-40B4-BE49-F238E27FC236}">
                <a16:creationId xmlns:a16="http://schemas.microsoft.com/office/drawing/2014/main" id="{15496BFE-F51C-2E58-38F0-C1DFABE29F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6388" y="1692582"/>
            <a:ext cx="6594500" cy="4396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426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Přímá spojnice 15">
            <a:extLst>
              <a:ext uri="{FF2B5EF4-FFF2-40B4-BE49-F238E27FC236}">
                <a16:creationId xmlns:a16="http://schemas.microsoft.com/office/drawing/2014/main" id="{366152D2-6D3F-1745-F669-1C8E309264B2}"/>
              </a:ext>
            </a:extLst>
          </p:cNvPr>
          <p:cNvCxnSpPr>
            <a:cxnSpLocks/>
            <a:stCxn id="39" idx="3"/>
            <a:endCxn id="48" idx="1"/>
          </p:cNvCxnSpPr>
          <p:nvPr/>
        </p:nvCxnSpPr>
        <p:spPr>
          <a:xfrm flipV="1">
            <a:off x="3095996" y="2589269"/>
            <a:ext cx="550144" cy="1"/>
          </a:xfrm>
          <a:prstGeom prst="line">
            <a:avLst/>
          </a:prstGeom>
          <a:noFill/>
          <a:ln w="19050" cap="flat" cmpd="sng" algn="ctr">
            <a:solidFill>
              <a:schemeClr val="accent5">
                <a:lumMod val="50000"/>
              </a:schemeClr>
            </a:solidFill>
            <a:prstDash val="solid"/>
            <a:miter lim="800000"/>
          </a:ln>
          <a:effectLst/>
        </p:spPr>
      </p:cxnSp>
      <p:sp>
        <p:nvSpPr>
          <p:cNvPr id="2" name="Nadpis 1">
            <a:extLst>
              <a:ext uri="{FF2B5EF4-FFF2-40B4-BE49-F238E27FC236}">
                <a16:creationId xmlns:a16="http://schemas.microsoft.com/office/drawing/2014/main" id="{58F856EE-7256-BCC7-97B2-B4E3308B1F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3246" y="0"/>
            <a:ext cx="9601200" cy="1143000"/>
          </a:xfrm>
        </p:spPr>
        <p:txBody>
          <a:bodyPr>
            <a:normAutofit/>
          </a:bodyPr>
          <a:lstStyle/>
          <a:p>
            <a:r>
              <a:rPr lang="cs-CZ" cap="all" dirty="0">
                <a:latin typeface="Calibri Light" panose="020F0302020204030204" pitchFamily="34" charset="0"/>
                <a:cs typeface="Calibri Light" panose="020F0302020204030204" pitchFamily="34" charset="0"/>
              </a:rPr>
              <a:t>KAUSTOBIOLITY – složky</a:t>
            </a:r>
          </a:p>
        </p:txBody>
      </p:sp>
      <p:sp>
        <p:nvSpPr>
          <p:cNvPr id="39" name="Obdélník: se zakulacenými rohy 38">
            <a:extLst>
              <a:ext uri="{FF2B5EF4-FFF2-40B4-BE49-F238E27FC236}">
                <a16:creationId xmlns:a16="http://schemas.microsoft.com/office/drawing/2014/main" id="{C462B048-D4B3-4204-164A-3EAA72FE627B}"/>
              </a:ext>
            </a:extLst>
          </p:cNvPr>
          <p:cNvSpPr/>
          <p:nvPr/>
        </p:nvSpPr>
        <p:spPr>
          <a:xfrm>
            <a:off x="1152502" y="2427270"/>
            <a:ext cx="1943494" cy="324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r>
              <a:rPr lang="cs-CZ" sz="1799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BITUMEN</a:t>
            </a:r>
            <a:endParaRPr lang="cs-CZ" sz="1799" b="1" dirty="0">
              <a:solidFill>
                <a:sysClr val="windowText" lastClr="00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0" name="Obdélník: se zakulacenými rohy 39">
            <a:extLst>
              <a:ext uri="{FF2B5EF4-FFF2-40B4-BE49-F238E27FC236}">
                <a16:creationId xmlns:a16="http://schemas.microsoft.com/office/drawing/2014/main" id="{78F76E84-BE56-204D-D944-957F8D9BEDA1}"/>
              </a:ext>
            </a:extLst>
          </p:cNvPr>
          <p:cNvSpPr/>
          <p:nvPr/>
        </p:nvSpPr>
        <p:spPr>
          <a:xfrm>
            <a:off x="1152502" y="3575469"/>
            <a:ext cx="1943494" cy="324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r>
              <a:rPr lang="cs-CZ" sz="1799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KEROGEN</a:t>
            </a:r>
            <a:endParaRPr lang="cs-CZ" sz="1799" b="1" dirty="0">
              <a:solidFill>
                <a:sysClr val="windowText" lastClr="00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1" name="Obdélník: se zakulacenými rohy 40">
            <a:extLst>
              <a:ext uri="{FF2B5EF4-FFF2-40B4-BE49-F238E27FC236}">
                <a16:creationId xmlns:a16="http://schemas.microsoft.com/office/drawing/2014/main" id="{C6AB94A4-FF9C-DC9E-352E-700D87870EF2}"/>
              </a:ext>
            </a:extLst>
          </p:cNvPr>
          <p:cNvSpPr/>
          <p:nvPr/>
        </p:nvSpPr>
        <p:spPr>
          <a:xfrm>
            <a:off x="1152502" y="4723668"/>
            <a:ext cx="1943494" cy="324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r>
              <a:rPr lang="cs-CZ" sz="1799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HUMINOVÉ LÁTKY</a:t>
            </a:r>
          </a:p>
        </p:txBody>
      </p:sp>
      <p:sp>
        <p:nvSpPr>
          <p:cNvPr id="48" name="Obdélník: se zakulacenými rohy 47">
            <a:extLst>
              <a:ext uri="{FF2B5EF4-FFF2-40B4-BE49-F238E27FC236}">
                <a16:creationId xmlns:a16="http://schemas.microsoft.com/office/drawing/2014/main" id="{B0FF7B11-964E-B2CB-A55B-63611F3F7CFB}"/>
              </a:ext>
            </a:extLst>
          </p:cNvPr>
          <p:cNvSpPr/>
          <p:nvPr/>
        </p:nvSpPr>
        <p:spPr>
          <a:xfrm>
            <a:off x="3646140" y="2335364"/>
            <a:ext cx="2736304" cy="50780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r>
              <a:rPr lang="cs-CZ" sz="1799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rozpustný v organických rozpouštědlech</a:t>
            </a:r>
          </a:p>
        </p:txBody>
      </p:sp>
      <p:sp>
        <p:nvSpPr>
          <p:cNvPr id="49" name="Obdélník: se zakulacenými rohy 48">
            <a:extLst>
              <a:ext uri="{FF2B5EF4-FFF2-40B4-BE49-F238E27FC236}">
                <a16:creationId xmlns:a16="http://schemas.microsoft.com/office/drawing/2014/main" id="{B4B92554-2151-464E-707C-37644B1B0272}"/>
              </a:ext>
            </a:extLst>
          </p:cNvPr>
          <p:cNvSpPr/>
          <p:nvPr/>
        </p:nvSpPr>
        <p:spPr>
          <a:xfrm>
            <a:off x="3646140" y="3483564"/>
            <a:ext cx="2736304" cy="50780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r>
              <a:rPr lang="cs-CZ" sz="1799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nerozpustný v organických rozpouštědlech, spalitelný</a:t>
            </a:r>
          </a:p>
        </p:txBody>
      </p:sp>
      <p:sp>
        <p:nvSpPr>
          <p:cNvPr id="50" name="Obdélník: se zakulacenými rohy 49">
            <a:extLst>
              <a:ext uri="{FF2B5EF4-FFF2-40B4-BE49-F238E27FC236}">
                <a16:creationId xmlns:a16="http://schemas.microsoft.com/office/drawing/2014/main" id="{09904CAB-C6E4-8249-C3A2-3126C44322B1}"/>
              </a:ext>
            </a:extLst>
          </p:cNvPr>
          <p:cNvSpPr/>
          <p:nvPr/>
        </p:nvSpPr>
        <p:spPr>
          <a:xfrm>
            <a:off x="3646140" y="4482067"/>
            <a:ext cx="2736304" cy="79450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r>
              <a:rPr lang="cs-CZ" sz="1799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gely a organické hydrosoly rozpustné v alkalických rozpouštědlech</a:t>
            </a:r>
            <a:endParaRPr lang="cs-CZ" sz="1799" b="1" dirty="0">
              <a:solidFill>
                <a:sysClr val="windowText" lastClr="00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cxnSp>
        <p:nvCxnSpPr>
          <p:cNvPr id="5" name="Přímá spojnice 4">
            <a:extLst>
              <a:ext uri="{FF2B5EF4-FFF2-40B4-BE49-F238E27FC236}">
                <a16:creationId xmlns:a16="http://schemas.microsoft.com/office/drawing/2014/main" id="{40C06BE2-C69E-3C91-4DF2-E2AF32ABF811}"/>
              </a:ext>
            </a:extLst>
          </p:cNvPr>
          <p:cNvCxnSpPr>
            <a:cxnSpLocks/>
            <a:stCxn id="40" idx="3"/>
            <a:endCxn id="49" idx="1"/>
          </p:cNvCxnSpPr>
          <p:nvPr/>
        </p:nvCxnSpPr>
        <p:spPr>
          <a:xfrm>
            <a:off x="3095996" y="3737469"/>
            <a:ext cx="550144" cy="0"/>
          </a:xfrm>
          <a:prstGeom prst="line">
            <a:avLst/>
          </a:prstGeom>
          <a:noFill/>
          <a:ln w="19050" cap="flat" cmpd="sng" algn="ctr">
            <a:solidFill>
              <a:schemeClr val="accent5">
                <a:lumMod val="50000"/>
              </a:schemeClr>
            </a:solidFill>
            <a:prstDash val="solid"/>
            <a:miter lim="800000"/>
          </a:ln>
          <a:effectLst/>
        </p:spPr>
      </p:cxnSp>
      <p:cxnSp>
        <p:nvCxnSpPr>
          <p:cNvPr id="8" name="Přímá spojnice 7">
            <a:extLst>
              <a:ext uri="{FF2B5EF4-FFF2-40B4-BE49-F238E27FC236}">
                <a16:creationId xmlns:a16="http://schemas.microsoft.com/office/drawing/2014/main" id="{413D1D4A-5363-2301-5726-29BF1C0C27D1}"/>
              </a:ext>
            </a:extLst>
          </p:cNvPr>
          <p:cNvCxnSpPr>
            <a:cxnSpLocks/>
            <a:stCxn id="41" idx="3"/>
            <a:endCxn id="50" idx="1"/>
          </p:cNvCxnSpPr>
          <p:nvPr/>
        </p:nvCxnSpPr>
        <p:spPr>
          <a:xfrm flipV="1">
            <a:off x="3095996" y="4879322"/>
            <a:ext cx="550144" cy="6346"/>
          </a:xfrm>
          <a:prstGeom prst="line">
            <a:avLst/>
          </a:prstGeom>
          <a:noFill/>
          <a:ln w="19050" cap="flat" cmpd="sng" algn="ctr">
            <a:solidFill>
              <a:schemeClr val="accent5">
                <a:lumMod val="50000"/>
              </a:schemeClr>
            </a:solidFill>
            <a:prstDash val="solid"/>
            <a:miter lim="800000"/>
          </a:ln>
          <a:effectLst/>
        </p:spPr>
      </p:cxnSp>
      <p:cxnSp>
        <p:nvCxnSpPr>
          <p:cNvPr id="23" name="Přímá spojnice 22">
            <a:extLst>
              <a:ext uri="{FF2B5EF4-FFF2-40B4-BE49-F238E27FC236}">
                <a16:creationId xmlns:a16="http://schemas.microsoft.com/office/drawing/2014/main" id="{6BCA5904-F413-3B0B-6D1E-65B8049D2496}"/>
              </a:ext>
            </a:extLst>
          </p:cNvPr>
          <p:cNvCxnSpPr>
            <a:cxnSpLocks/>
            <a:stCxn id="48" idx="3"/>
            <a:endCxn id="24" idx="1"/>
          </p:cNvCxnSpPr>
          <p:nvPr/>
        </p:nvCxnSpPr>
        <p:spPr>
          <a:xfrm>
            <a:off x="6382444" y="2589269"/>
            <a:ext cx="550144" cy="3720"/>
          </a:xfrm>
          <a:prstGeom prst="line">
            <a:avLst/>
          </a:prstGeom>
          <a:noFill/>
          <a:ln w="19050" cap="flat" cmpd="sng" algn="ctr">
            <a:solidFill>
              <a:schemeClr val="accent5">
                <a:lumMod val="50000"/>
              </a:schemeClr>
            </a:solidFill>
            <a:prstDash val="solid"/>
            <a:miter lim="800000"/>
          </a:ln>
          <a:effectLst/>
        </p:spPr>
      </p:cxnSp>
      <p:sp>
        <p:nvSpPr>
          <p:cNvPr id="24" name="Obdélník: se zakulacenými rohy 23">
            <a:extLst>
              <a:ext uri="{FF2B5EF4-FFF2-40B4-BE49-F238E27FC236}">
                <a16:creationId xmlns:a16="http://schemas.microsoft.com/office/drawing/2014/main" id="{04BEEBF5-BA61-704F-CD55-FB5E746C88E9}"/>
              </a:ext>
            </a:extLst>
          </p:cNvPr>
          <p:cNvSpPr/>
          <p:nvPr/>
        </p:nvSpPr>
        <p:spPr>
          <a:xfrm>
            <a:off x="6932588" y="2339084"/>
            <a:ext cx="2736304" cy="50780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r>
              <a:rPr lang="cs-CZ" sz="1799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uhlovodíky zejména pro ropu a zemní plyn</a:t>
            </a:r>
          </a:p>
        </p:txBody>
      </p:sp>
      <p:cxnSp>
        <p:nvCxnSpPr>
          <p:cNvPr id="33" name="Přímá spojnice 32">
            <a:extLst>
              <a:ext uri="{FF2B5EF4-FFF2-40B4-BE49-F238E27FC236}">
                <a16:creationId xmlns:a16="http://schemas.microsoft.com/office/drawing/2014/main" id="{06574BBE-AB68-82AC-49E5-8ABB06A3ACAF}"/>
              </a:ext>
            </a:extLst>
          </p:cNvPr>
          <p:cNvCxnSpPr>
            <a:cxnSpLocks/>
            <a:stCxn id="49" idx="3"/>
            <a:endCxn id="34" idx="1"/>
          </p:cNvCxnSpPr>
          <p:nvPr/>
        </p:nvCxnSpPr>
        <p:spPr>
          <a:xfrm flipV="1">
            <a:off x="6382444" y="3734842"/>
            <a:ext cx="550144" cy="2627"/>
          </a:xfrm>
          <a:prstGeom prst="line">
            <a:avLst/>
          </a:prstGeom>
          <a:noFill/>
          <a:ln w="19050" cap="flat" cmpd="sng" algn="ctr">
            <a:solidFill>
              <a:schemeClr val="accent5">
                <a:lumMod val="50000"/>
              </a:schemeClr>
            </a:solidFill>
            <a:prstDash val="solid"/>
            <a:miter lim="800000"/>
          </a:ln>
          <a:effectLst/>
        </p:spPr>
      </p:cxnSp>
      <p:sp>
        <p:nvSpPr>
          <p:cNvPr id="34" name="Obdélník: se zakulacenými rohy 33">
            <a:extLst>
              <a:ext uri="{FF2B5EF4-FFF2-40B4-BE49-F238E27FC236}">
                <a16:creationId xmlns:a16="http://schemas.microsoft.com/office/drawing/2014/main" id="{0C87BD4F-02F1-6F41-324D-3E15A13AAF34}"/>
              </a:ext>
            </a:extLst>
          </p:cNvPr>
          <p:cNvSpPr/>
          <p:nvPr/>
        </p:nvSpPr>
        <p:spPr>
          <a:xfrm>
            <a:off x="6932588" y="3480937"/>
            <a:ext cx="3286448" cy="50780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r>
              <a:rPr lang="cs-CZ" sz="1799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některé formy vznikly rozkladem bitumenu a </a:t>
            </a:r>
            <a:r>
              <a:rPr lang="cs-CZ" sz="1799" dirty="0" err="1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huminových</a:t>
            </a:r>
            <a:r>
              <a:rPr lang="cs-CZ" sz="1799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látek</a:t>
            </a:r>
          </a:p>
        </p:txBody>
      </p:sp>
      <p:cxnSp>
        <p:nvCxnSpPr>
          <p:cNvPr id="61" name="Přímá spojnice 60">
            <a:extLst>
              <a:ext uri="{FF2B5EF4-FFF2-40B4-BE49-F238E27FC236}">
                <a16:creationId xmlns:a16="http://schemas.microsoft.com/office/drawing/2014/main" id="{890F9C6D-C663-5318-BAA4-10DA6F01E9AA}"/>
              </a:ext>
            </a:extLst>
          </p:cNvPr>
          <p:cNvCxnSpPr>
            <a:cxnSpLocks/>
            <a:stCxn id="50" idx="3"/>
            <a:endCxn id="62" idx="1"/>
          </p:cNvCxnSpPr>
          <p:nvPr/>
        </p:nvCxnSpPr>
        <p:spPr>
          <a:xfrm>
            <a:off x="6382444" y="4879322"/>
            <a:ext cx="550144" cy="0"/>
          </a:xfrm>
          <a:prstGeom prst="line">
            <a:avLst/>
          </a:prstGeom>
          <a:noFill/>
          <a:ln w="19050" cap="flat" cmpd="sng" algn="ctr">
            <a:solidFill>
              <a:schemeClr val="accent5">
                <a:lumMod val="50000"/>
              </a:schemeClr>
            </a:solidFill>
            <a:prstDash val="solid"/>
            <a:miter lim="800000"/>
          </a:ln>
          <a:effectLst/>
        </p:spPr>
      </p:cxnSp>
      <p:sp>
        <p:nvSpPr>
          <p:cNvPr id="62" name="Obdélník: se zakulacenými rohy 61">
            <a:extLst>
              <a:ext uri="{FF2B5EF4-FFF2-40B4-BE49-F238E27FC236}">
                <a16:creationId xmlns:a16="http://schemas.microsoft.com/office/drawing/2014/main" id="{FF0B8A3F-5E33-5021-7858-3B26006F6D3A}"/>
              </a:ext>
            </a:extLst>
          </p:cNvPr>
          <p:cNvSpPr/>
          <p:nvPr/>
        </p:nvSpPr>
        <p:spPr>
          <a:xfrm>
            <a:off x="6932588" y="4482067"/>
            <a:ext cx="3286448" cy="79450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r>
              <a:rPr lang="cs-CZ" sz="1799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přítomné především v humusu, rašelině a hnědém uhlí → obsah klesá s prouhelněním</a:t>
            </a:r>
          </a:p>
        </p:txBody>
      </p:sp>
      <p:cxnSp>
        <p:nvCxnSpPr>
          <p:cNvPr id="67" name="Přímá spojnice 66">
            <a:extLst>
              <a:ext uri="{FF2B5EF4-FFF2-40B4-BE49-F238E27FC236}">
                <a16:creationId xmlns:a16="http://schemas.microsoft.com/office/drawing/2014/main" id="{52517937-726D-B330-6002-F79EDBA962C9}"/>
              </a:ext>
            </a:extLst>
          </p:cNvPr>
          <p:cNvCxnSpPr>
            <a:cxnSpLocks/>
            <a:stCxn id="62" idx="3"/>
            <a:endCxn id="68" idx="1"/>
          </p:cNvCxnSpPr>
          <p:nvPr/>
        </p:nvCxnSpPr>
        <p:spPr>
          <a:xfrm>
            <a:off x="10219036" y="4879322"/>
            <a:ext cx="315485" cy="1157"/>
          </a:xfrm>
          <a:prstGeom prst="line">
            <a:avLst/>
          </a:prstGeom>
          <a:noFill/>
          <a:ln w="19050" cap="flat" cmpd="sng" algn="ctr">
            <a:solidFill>
              <a:schemeClr val="accent5">
                <a:lumMod val="50000"/>
              </a:schemeClr>
            </a:solidFill>
            <a:prstDash val="solid"/>
            <a:miter lim="800000"/>
          </a:ln>
          <a:effectLst/>
        </p:spPr>
      </p:cxnSp>
      <p:sp>
        <p:nvSpPr>
          <p:cNvPr id="68" name="Obdélník: se zakulacenými rohy 67">
            <a:extLst>
              <a:ext uri="{FF2B5EF4-FFF2-40B4-BE49-F238E27FC236}">
                <a16:creationId xmlns:a16="http://schemas.microsoft.com/office/drawing/2014/main" id="{BA7AA7F9-9EE1-A477-E864-A3F410050517}"/>
              </a:ext>
            </a:extLst>
          </p:cNvPr>
          <p:cNvSpPr/>
          <p:nvPr/>
        </p:nvSpPr>
        <p:spPr>
          <a:xfrm>
            <a:off x="10534521" y="4626574"/>
            <a:ext cx="1176515" cy="50780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r>
              <a:rPr lang="cs-CZ" sz="1799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v ropě NE</a:t>
            </a:r>
          </a:p>
        </p:txBody>
      </p:sp>
      <p:sp>
        <p:nvSpPr>
          <p:cNvPr id="71" name="Obdélník: se zakulacenými rohy 70">
            <a:extLst>
              <a:ext uri="{FF2B5EF4-FFF2-40B4-BE49-F238E27FC236}">
                <a16:creationId xmlns:a16="http://schemas.microsoft.com/office/drawing/2014/main" id="{4E0B228B-0E23-47FB-ED97-E673D083E9F5}"/>
              </a:ext>
            </a:extLst>
          </p:cNvPr>
          <p:cNvSpPr/>
          <p:nvPr/>
        </p:nvSpPr>
        <p:spPr>
          <a:xfrm>
            <a:off x="2831008" y="1620013"/>
            <a:ext cx="6526808" cy="39598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cap="all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odumřelá organická substance → </a:t>
            </a:r>
            <a:r>
              <a:rPr lang="cs-CZ" cap="all" dirty="0" err="1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nekromasa</a:t>
            </a:r>
            <a:r>
              <a:rPr lang="cs-CZ" cap="all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(C+O+H+N+S)</a:t>
            </a:r>
          </a:p>
        </p:txBody>
      </p:sp>
      <p:cxnSp>
        <p:nvCxnSpPr>
          <p:cNvPr id="72" name="Přímá spojnice 71">
            <a:extLst>
              <a:ext uri="{FF2B5EF4-FFF2-40B4-BE49-F238E27FC236}">
                <a16:creationId xmlns:a16="http://schemas.microsoft.com/office/drawing/2014/main" id="{458A5E7A-145A-CB55-6AE0-CFA03E69F818}"/>
              </a:ext>
            </a:extLst>
          </p:cNvPr>
          <p:cNvCxnSpPr>
            <a:cxnSpLocks/>
            <a:stCxn id="24" idx="3"/>
            <a:endCxn id="73" idx="1"/>
          </p:cNvCxnSpPr>
          <p:nvPr/>
        </p:nvCxnSpPr>
        <p:spPr>
          <a:xfrm flipV="1">
            <a:off x="9668892" y="2589269"/>
            <a:ext cx="550144" cy="3720"/>
          </a:xfrm>
          <a:prstGeom prst="line">
            <a:avLst/>
          </a:prstGeom>
          <a:noFill/>
          <a:ln w="19050" cap="flat" cmpd="sng" algn="ctr">
            <a:solidFill>
              <a:schemeClr val="accent5">
                <a:lumMod val="50000"/>
              </a:schemeClr>
            </a:solidFill>
            <a:prstDash val="solid"/>
            <a:miter lim="800000"/>
          </a:ln>
          <a:effectLst/>
        </p:spPr>
      </p:cxnSp>
      <p:sp>
        <p:nvSpPr>
          <p:cNvPr id="73" name="Obdélník: se zakulacenými rohy 72">
            <a:extLst>
              <a:ext uri="{FF2B5EF4-FFF2-40B4-BE49-F238E27FC236}">
                <a16:creationId xmlns:a16="http://schemas.microsoft.com/office/drawing/2014/main" id="{3F2D0388-59D8-4002-C2A0-70A6E37C23E1}"/>
              </a:ext>
            </a:extLst>
          </p:cNvPr>
          <p:cNvSpPr/>
          <p:nvPr/>
        </p:nvSpPr>
        <p:spPr>
          <a:xfrm>
            <a:off x="10219036" y="2335364"/>
            <a:ext cx="1492000" cy="50780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r>
              <a:rPr lang="cs-CZ" sz="1799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výrazná luminiscence</a:t>
            </a:r>
          </a:p>
        </p:txBody>
      </p:sp>
      <p:sp>
        <p:nvSpPr>
          <p:cNvPr id="81" name="Obdélník: se zakulacenými rohy 80">
            <a:extLst>
              <a:ext uri="{FF2B5EF4-FFF2-40B4-BE49-F238E27FC236}">
                <a16:creationId xmlns:a16="http://schemas.microsoft.com/office/drawing/2014/main" id="{0589656F-590B-E2D5-D34E-FD144A86616B}"/>
              </a:ext>
            </a:extLst>
          </p:cNvPr>
          <p:cNvSpPr/>
          <p:nvPr/>
        </p:nvSpPr>
        <p:spPr>
          <a:xfrm>
            <a:off x="1152502" y="5832900"/>
            <a:ext cx="1943494" cy="324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r>
              <a:rPr lang="cs-CZ" sz="1799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KARBOIDY</a:t>
            </a:r>
          </a:p>
        </p:txBody>
      </p:sp>
      <p:sp>
        <p:nvSpPr>
          <p:cNvPr id="82" name="Obdélník: se zakulacenými rohy 81">
            <a:extLst>
              <a:ext uri="{FF2B5EF4-FFF2-40B4-BE49-F238E27FC236}">
                <a16:creationId xmlns:a16="http://schemas.microsoft.com/office/drawing/2014/main" id="{D09DB65C-D37A-3311-B905-53A890F906D7}"/>
              </a:ext>
            </a:extLst>
          </p:cNvPr>
          <p:cNvSpPr/>
          <p:nvPr/>
        </p:nvSpPr>
        <p:spPr>
          <a:xfrm>
            <a:off x="3649749" y="5730944"/>
            <a:ext cx="2736304" cy="52791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r>
              <a:rPr lang="cs-CZ" sz="1799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organická substance s krystaly grafitu</a:t>
            </a:r>
            <a:endParaRPr lang="cs-CZ" sz="1799" b="1" dirty="0">
              <a:solidFill>
                <a:sysClr val="windowText" lastClr="00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cxnSp>
        <p:nvCxnSpPr>
          <p:cNvPr id="83" name="Přímá spojnice 82">
            <a:extLst>
              <a:ext uri="{FF2B5EF4-FFF2-40B4-BE49-F238E27FC236}">
                <a16:creationId xmlns:a16="http://schemas.microsoft.com/office/drawing/2014/main" id="{B4A909A1-4278-EB52-4B77-DD3CAE0274CE}"/>
              </a:ext>
            </a:extLst>
          </p:cNvPr>
          <p:cNvCxnSpPr>
            <a:cxnSpLocks/>
            <a:stCxn id="81" idx="3"/>
            <a:endCxn id="82" idx="1"/>
          </p:cNvCxnSpPr>
          <p:nvPr/>
        </p:nvCxnSpPr>
        <p:spPr>
          <a:xfrm>
            <a:off x="3095996" y="5994900"/>
            <a:ext cx="553753" cy="0"/>
          </a:xfrm>
          <a:prstGeom prst="line">
            <a:avLst/>
          </a:prstGeom>
          <a:noFill/>
          <a:ln w="19050" cap="flat" cmpd="sng" algn="ctr">
            <a:solidFill>
              <a:schemeClr val="accent5">
                <a:lumMod val="50000"/>
              </a:schemeClr>
            </a:solidFill>
            <a:prstDash val="solid"/>
            <a:miter lim="800000"/>
          </a:ln>
          <a:effectLst/>
        </p:spPr>
      </p:cxnSp>
      <p:cxnSp>
        <p:nvCxnSpPr>
          <p:cNvPr id="84" name="Přímá spojnice 83">
            <a:extLst>
              <a:ext uri="{FF2B5EF4-FFF2-40B4-BE49-F238E27FC236}">
                <a16:creationId xmlns:a16="http://schemas.microsoft.com/office/drawing/2014/main" id="{AD275EC6-2307-35F5-3239-3ADFB495BA6C}"/>
              </a:ext>
            </a:extLst>
          </p:cNvPr>
          <p:cNvCxnSpPr>
            <a:cxnSpLocks/>
            <a:stCxn id="82" idx="3"/>
            <a:endCxn id="85" idx="1"/>
          </p:cNvCxnSpPr>
          <p:nvPr/>
        </p:nvCxnSpPr>
        <p:spPr>
          <a:xfrm>
            <a:off x="6386053" y="5994900"/>
            <a:ext cx="550144" cy="1"/>
          </a:xfrm>
          <a:prstGeom prst="line">
            <a:avLst/>
          </a:prstGeom>
          <a:noFill/>
          <a:ln w="19050" cap="flat" cmpd="sng" algn="ctr">
            <a:solidFill>
              <a:schemeClr val="accent5">
                <a:lumMod val="50000"/>
              </a:schemeClr>
            </a:solidFill>
            <a:prstDash val="solid"/>
            <a:miter lim="800000"/>
          </a:ln>
          <a:effectLst/>
        </p:spPr>
      </p:cxnSp>
      <p:sp>
        <p:nvSpPr>
          <p:cNvPr id="85" name="Obdélník: se zakulacenými rohy 84">
            <a:extLst>
              <a:ext uri="{FF2B5EF4-FFF2-40B4-BE49-F238E27FC236}">
                <a16:creationId xmlns:a16="http://schemas.microsoft.com/office/drawing/2014/main" id="{5517CB76-A7E3-C763-BB52-184939DAF39B}"/>
              </a:ext>
            </a:extLst>
          </p:cNvPr>
          <p:cNvSpPr/>
          <p:nvPr/>
        </p:nvSpPr>
        <p:spPr>
          <a:xfrm>
            <a:off x="6936197" y="5730945"/>
            <a:ext cx="1462471" cy="52791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r>
              <a:rPr lang="cs-CZ" sz="1799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antracit, </a:t>
            </a:r>
            <a:r>
              <a:rPr lang="cs-CZ" sz="1799" dirty="0" err="1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fuzit</a:t>
            </a:r>
            <a:endParaRPr lang="cs-CZ" sz="1799" dirty="0">
              <a:solidFill>
                <a:sysClr val="windowText" lastClr="00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1790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>
            <a:extLst>
              <a:ext uri="{FF2B5EF4-FFF2-40B4-BE49-F238E27FC236}">
                <a16:creationId xmlns:a16="http://schemas.microsoft.com/office/drawing/2014/main" id="{D8034865-0B7B-B7C8-E728-4067A55A38E4}"/>
              </a:ext>
            </a:extLst>
          </p:cNvPr>
          <p:cNvSpPr/>
          <p:nvPr/>
        </p:nvSpPr>
        <p:spPr>
          <a:xfrm>
            <a:off x="876571" y="3212976"/>
            <a:ext cx="7200800" cy="2232248"/>
          </a:xfrm>
          <a:prstGeom prst="rect">
            <a:avLst/>
          </a:prstGeom>
          <a:solidFill>
            <a:srgbClr val="FFFFFF">
              <a:alpha val="4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240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64603" y="2057400"/>
            <a:ext cx="8458201" cy="2666999"/>
          </a:xfrm>
        </p:spPr>
        <p:txBody>
          <a:bodyPr rtlCol="0"/>
          <a:lstStyle/>
          <a:p>
            <a:pPr rtl="0"/>
            <a:r>
              <a:rPr lang="cs-CZ" cap="all" dirty="0">
                <a:latin typeface="Calibri Light" panose="020F0302020204030204" pitchFamily="34" charset="0"/>
                <a:cs typeface="Calibri Light" panose="020F0302020204030204" pitchFamily="34" charset="0"/>
              </a:rPr>
              <a:t>UHELNÁ ŘADA</a:t>
            </a:r>
          </a:p>
        </p:txBody>
      </p:sp>
    </p:spTree>
    <p:extLst>
      <p:ext uri="{BB962C8B-B14F-4D97-AF65-F5344CB8AC3E}">
        <p14:creationId xmlns:p14="http://schemas.microsoft.com/office/powerpoint/2010/main" val="2546415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4E9068-1C21-F71F-03B0-FD53738570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25907A7-745E-C358-79A0-624DD6FCE9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3246" y="0"/>
            <a:ext cx="9601200" cy="1143000"/>
          </a:xfrm>
        </p:spPr>
        <p:txBody>
          <a:bodyPr>
            <a:normAutofit/>
          </a:bodyPr>
          <a:lstStyle/>
          <a:p>
            <a:r>
              <a:rPr lang="cs-CZ" cap="all" dirty="0">
                <a:latin typeface="Calibri Light" panose="020F0302020204030204" pitchFamily="34" charset="0"/>
                <a:cs typeface="Calibri Light" panose="020F0302020204030204" pitchFamily="34" charset="0"/>
              </a:rPr>
              <a:t>UHLÍ </a:t>
            </a:r>
          </a:p>
        </p:txBody>
      </p:sp>
      <p:graphicFrame>
        <p:nvGraphicFramePr>
          <p:cNvPr id="3" name="Tabulka 2">
            <a:extLst>
              <a:ext uri="{FF2B5EF4-FFF2-40B4-BE49-F238E27FC236}">
                <a16:creationId xmlns:a16="http://schemas.microsoft.com/office/drawing/2014/main" id="{6DE5C336-DD2B-8917-C78A-932601767A9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9909853"/>
              </p:ext>
            </p:extLst>
          </p:nvPr>
        </p:nvGraphicFramePr>
        <p:xfrm>
          <a:off x="7211028" y="2348880"/>
          <a:ext cx="4428000" cy="14781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428000">
                  <a:extLst>
                    <a:ext uri="{9D8B030D-6E8A-4147-A177-3AD203B41FA5}">
                      <a16:colId xmlns:a16="http://schemas.microsoft.com/office/drawing/2014/main" val="2352346390"/>
                    </a:ext>
                  </a:extLst>
                </a:gridCol>
              </a:tblGrid>
              <a:tr h="226784">
                <a:tc>
                  <a:txBody>
                    <a:bodyPr/>
                    <a:lstStyle/>
                    <a:p>
                      <a:pPr algn="ctr"/>
                      <a:r>
                        <a:rPr lang="cs-CZ" b="1" dirty="0">
                          <a:solidFill>
                            <a:schemeClr val="tx2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PARALICKÁ PÁNEV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8152689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r>
                        <a:rPr lang="cs-CZ" sz="1800" dirty="0">
                          <a:solidFill>
                            <a:schemeClr val="tx2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pasivní okraje kontinentů → </a:t>
                      </a:r>
                      <a:r>
                        <a:rPr lang="cs-CZ" sz="1800" b="1" dirty="0">
                          <a:solidFill>
                            <a:schemeClr val="tx2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delty, laguny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4640789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r>
                        <a:rPr lang="cs-CZ" sz="1800" dirty="0">
                          <a:solidFill>
                            <a:schemeClr val="tx2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střídání kontinentálních a mořských podmínek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879638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r>
                        <a:rPr lang="cs-CZ" sz="1800" dirty="0">
                          <a:solidFill>
                            <a:schemeClr val="tx2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předpolí </a:t>
                      </a:r>
                      <a:r>
                        <a:rPr lang="cs-CZ" sz="1800" dirty="0" err="1">
                          <a:solidFill>
                            <a:schemeClr val="tx2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orogenů</a:t>
                      </a:r>
                      <a:r>
                        <a:rPr lang="cs-CZ" sz="1800" dirty="0">
                          <a:solidFill>
                            <a:schemeClr val="tx2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→ vliv doznívání orogeneze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3279797"/>
                  </a:ext>
                </a:extLst>
              </a:tr>
            </a:tbl>
          </a:graphicData>
        </a:graphic>
      </p:graphicFrame>
      <p:graphicFrame>
        <p:nvGraphicFramePr>
          <p:cNvPr id="4" name="Tabulka 3">
            <a:extLst>
              <a:ext uri="{FF2B5EF4-FFF2-40B4-BE49-F238E27FC236}">
                <a16:creationId xmlns:a16="http://schemas.microsoft.com/office/drawing/2014/main" id="{9F2B110C-0B99-5020-CB51-3E2B26D0501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1136425"/>
              </p:ext>
            </p:extLst>
          </p:nvPr>
        </p:nvGraphicFramePr>
        <p:xfrm>
          <a:off x="7206936" y="4068584"/>
          <a:ext cx="4423139" cy="13766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423139">
                  <a:extLst>
                    <a:ext uri="{9D8B030D-6E8A-4147-A177-3AD203B41FA5}">
                      <a16:colId xmlns:a16="http://schemas.microsoft.com/office/drawing/2014/main" val="2352346390"/>
                    </a:ext>
                  </a:extLst>
                </a:gridCol>
              </a:tblGrid>
              <a:tr h="226784">
                <a:tc>
                  <a:txBody>
                    <a:bodyPr/>
                    <a:lstStyle/>
                    <a:p>
                      <a:pPr algn="ctr"/>
                      <a:r>
                        <a:rPr lang="cs-CZ" b="1" dirty="0">
                          <a:solidFill>
                            <a:schemeClr val="tx2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LIMNICKÁ PÁNEV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8152689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dirty="0" err="1">
                          <a:solidFill>
                            <a:schemeClr val="tx2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intrakratonní</a:t>
                      </a:r>
                      <a:r>
                        <a:rPr lang="cs-CZ" sz="1800" dirty="0">
                          <a:solidFill>
                            <a:schemeClr val="tx2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pozice → </a:t>
                      </a:r>
                      <a:r>
                        <a:rPr lang="cs-CZ" sz="1800" b="1" dirty="0">
                          <a:solidFill>
                            <a:schemeClr val="tx2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sladkovodní jezera, rašeliniště, bažiny</a:t>
                      </a:r>
                      <a:endParaRPr lang="cs-CZ" b="1" dirty="0">
                        <a:solidFill>
                          <a:schemeClr val="tx2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4640789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dirty="0">
                          <a:solidFill>
                            <a:schemeClr val="tx2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stabilní kůra, platformní režim → lehčí těžba</a:t>
                      </a:r>
                      <a:endParaRPr lang="cs-CZ" dirty="0">
                        <a:solidFill>
                          <a:schemeClr val="tx2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692408"/>
                  </a:ext>
                </a:extLst>
              </a:tr>
            </a:tbl>
          </a:graphicData>
        </a:graphic>
      </p:graphicFrame>
      <p:sp>
        <p:nvSpPr>
          <p:cNvPr id="5" name="Obdélník: se zakulacenými rohy 4">
            <a:extLst>
              <a:ext uri="{FF2B5EF4-FFF2-40B4-BE49-F238E27FC236}">
                <a16:creationId xmlns:a16="http://schemas.microsoft.com/office/drawing/2014/main" id="{F73B60C7-7C73-49E9-C8F5-978FB5DB3F34}"/>
              </a:ext>
            </a:extLst>
          </p:cNvPr>
          <p:cNvSpPr/>
          <p:nvPr/>
        </p:nvSpPr>
        <p:spPr>
          <a:xfrm>
            <a:off x="1241807" y="2451673"/>
            <a:ext cx="5184576" cy="47247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Ložiska vázána na paralické a limnické pánve.</a:t>
            </a:r>
            <a:endParaRPr lang="cs-CZ" sz="2000" b="1" dirty="0">
              <a:solidFill>
                <a:schemeClr val="tx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6" name="Obdélník: se zakulacenými rohy 5">
            <a:extLst>
              <a:ext uri="{FF2B5EF4-FFF2-40B4-BE49-F238E27FC236}">
                <a16:creationId xmlns:a16="http://schemas.microsoft.com/office/drawing/2014/main" id="{D74D8FBA-FDC1-CB84-94A3-4C4E37CD110C}"/>
              </a:ext>
            </a:extLst>
          </p:cNvPr>
          <p:cNvSpPr/>
          <p:nvPr/>
        </p:nvSpPr>
        <p:spPr>
          <a:xfrm>
            <a:off x="1241807" y="4307100"/>
            <a:ext cx="5184576" cy="98985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Z hlediska složení a makroskopického vzhledu je uhlí po celém světě stejné, ALE mikroskopicky se může lišit i v rámci jedné pánve.</a:t>
            </a:r>
          </a:p>
        </p:txBody>
      </p:sp>
      <p:sp>
        <p:nvSpPr>
          <p:cNvPr id="7" name="Obdélník: se zakulacenými rohy 6">
            <a:extLst>
              <a:ext uri="{FF2B5EF4-FFF2-40B4-BE49-F238E27FC236}">
                <a16:creationId xmlns:a16="http://schemas.microsoft.com/office/drawing/2014/main" id="{12EF5F16-385F-0491-0FFC-56F500A4417D}"/>
              </a:ext>
            </a:extLst>
          </p:cNvPr>
          <p:cNvSpPr/>
          <p:nvPr/>
        </p:nvSpPr>
        <p:spPr>
          <a:xfrm>
            <a:off x="1421827" y="3070003"/>
            <a:ext cx="4824536" cy="47247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b="1" dirty="0" err="1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rašelinění</a:t>
            </a:r>
            <a:r>
              <a:rPr lang="cs-CZ" sz="2000" b="1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vs prouhelňování</a:t>
            </a:r>
          </a:p>
        </p:txBody>
      </p:sp>
      <p:sp>
        <p:nvSpPr>
          <p:cNvPr id="8" name="Obdélník: se zakulacenými rohy 7">
            <a:extLst>
              <a:ext uri="{FF2B5EF4-FFF2-40B4-BE49-F238E27FC236}">
                <a16:creationId xmlns:a16="http://schemas.microsoft.com/office/drawing/2014/main" id="{704E173C-84CD-0602-A250-536A8DF4FA68}"/>
              </a:ext>
            </a:extLst>
          </p:cNvPr>
          <p:cNvSpPr/>
          <p:nvPr/>
        </p:nvSpPr>
        <p:spPr>
          <a:xfrm>
            <a:off x="1421827" y="3688333"/>
            <a:ext cx="4824536" cy="47247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Uhlí se obchoduje v tzv. </a:t>
            </a:r>
            <a:r>
              <a:rPr lang="cs-CZ" sz="2000" b="1" dirty="0" err="1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short</a:t>
            </a:r>
            <a:r>
              <a:rPr lang="cs-CZ" sz="2000" b="1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cs-CZ" sz="2000" b="1" dirty="0" err="1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tons</a:t>
            </a:r>
            <a:r>
              <a:rPr lang="cs-CZ" sz="2000" b="1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cs-CZ" sz="20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→ 907 kg.</a:t>
            </a:r>
          </a:p>
        </p:txBody>
      </p:sp>
    </p:spTree>
    <p:extLst>
      <p:ext uri="{BB962C8B-B14F-4D97-AF65-F5344CB8AC3E}">
        <p14:creationId xmlns:p14="http://schemas.microsoft.com/office/powerpoint/2010/main" val="405095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003E1C-8FE7-853E-413F-874D6DD2A3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1">
            <a:extLst>
              <a:ext uri="{FF2B5EF4-FFF2-40B4-BE49-F238E27FC236}">
                <a16:creationId xmlns:a16="http://schemas.microsoft.com/office/drawing/2014/main" id="{A77EE089-400A-E527-C80C-09FFC46B646F}"/>
              </a:ext>
            </a:extLst>
          </p:cNvPr>
          <p:cNvSpPr txBox="1">
            <a:spLocks/>
          </p:cNvSpPr>
          <p:nvPr/>
        </p:nvSpPr>
        <p:spPr>
          <a:xfrm>
            <a:off x="823246" y="0"/>
            <a:ext cx="96012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cap="all" dirty="0">
                <a:latin typeface="Calibri Light" panose="020F0302020204030204" pitchFamily="34" charset="0"/>
                <a:cs typeface="Calibri Light" panose="020F0302020204030204" pitchFamily="34" charset="0"/>
              </a:rPr>
              <a:t>UHLÍ - vznik</a:t>
            </a:r>
          </a:p>
        </p:txBody>
      </p:sp>
      <p:graphicFrame>
        <p:nvGraphicFramePr>
          <p:cNvPr id="2" name="Tabulka 1">
            <a:extLst>
              <a:ext uri="{FF2B5EF4-FFF2-40B4-BE49-F238E27FC236}">
                <a16:creationId xmlns:a16="http://schemas.microsoft.com/office/drawing/2014/main" id="{FE8A6BF4-C749-33B5-2D7A-C2A42CEAD7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6386545"/>
              </p:ext>
            </p:extLst>
          </p:nvPr>
        </p:nvGraphicFramePr>
        <p:xfrm>
          <a:off x="978961" y="2759278"/>
          <a:ext cx="2110098" cy="15595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10098">
                  <a:extLst>
                    <a:ext uri="{9D8B030D-6E8A-4147-A177-3AD203B41FA5}">
                      <a16:colId xmlns:a16="http://schemas.microsoft.com/office/drawing/2014/main" val="2352346390"/>
                    </a:ext>
                  </a:extLst>
                </a:gridCol>
              </a:tblGrid>
              <a:tr h="370800">
                <a:tc>
                  <a:txBody>
                    <a:bodyPr/>
                    <a:lstStyle/>
                    <a:p>
                      <a:pPr algn="ctr"/>
                      <a:r>
                        <a:rPr lang="cs-CZ" b="1" dirty="0">
                          <a:solidFill>
                            <a:sysClr val="windowText" lastClr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KLASIFIKACE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8152689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>
                          <a:solidFill>
                            <a:sysClr val="windowText" lastClr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obsah vody, výhřevnost, obsah prchavých složek, odraznost vitrinitu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4640789"/>
                  </a:ext>
                </a:extLst>
              </a:tr>
            </a:tbl>
          </a:graphicData>
        </a:graphic>
      </p:graphicFrame>
      <p:graphicFrame>
        <p:nvGraphicFramePr>
          <p:cNvPr id="4" name="Tabulka 3">
            <a:extLst>
              <a:ext uri="{FF2B5EF4-FFF2-40B4-BE49-F238E27FC236}">
                <a16:creationId xmlns:a16="http://schemas.microsoft.com/office/drawing/2014/main" id="{74916276-EC47-05A8-FA93-9FD10EAB685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8916706"/>
              </p:ext>
            </p:extLst>
          </p:nvPr>
        </p:nvGraphicFramePr>
        <p:xfrm>
          <a:off x="3161067" y="2342758"/>
          <a:ext cx="3744416" cy="23925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744416">
                  <a:extLst>
                    <a:ext uri="{9D8B030D-6E8A-4147-A177-3AD203B41FA5}">
                      <a16:colId xmlns:a16="http://schemas.microsoft.com/office/drawing/2014/main" val="2352346390"/>
                    </a:ext>
                  </a:extLst>
                </a:gridCol>
              </a:tblGrid>
              <a:tr h="370800">
                <a:tc>
                  <a:txBody>
                    <a:bodyPr/>
                    <a:lstStyle/>
                    <a:p>
                      <a:pPr algn="ctr"/>
                      <a:r>
                        <a:rPr lang="cs-CZ" b="1" dirty="0">
                          <a:solidFill>
                            <a:schemeClr val="tx2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ODRAZNOST VITRINITU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8152689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r>
                        <a:rPr lang="cs-CZ" sz="1800" dirty="0">
                          <a:solidFill>
                            <a:schemeClr val="tx2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= uspořádání makromolekul </a:t>
                      </a:r>
                      <a:endParaRPr lang="cs-CZ" dirty="0">
                        <a:solidFill>
                          <a:schemeClr val="tx2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4640789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r>
                        <a:rPr lang="cs-CZ" dirty="0">
                          <a:solidFill>
                            <a:schemeClr val="tx2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= parametr tepelné přeměny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9653060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r>
                        <a:rPr lang="cs-CZ" dirty="0">
                          <a:solidFill>
                            <a:sysClr val="windowText" lastClr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odráží fyzikální a chemické změny organické hmoty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7645917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r>
                        <a:rPr lang="cs-CZ" sz="1800" b="1" dirty="0">
                          <a:solidFill>
                            <a:schemeClr val="tx2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čím vyšší prouhelnění, tím vyšší odrazivost světla</a:t>
                      </a:r>
                      <a:endParaRPr lang="cs-CZ" b="1" dirty="0">
                        <a:solidFill>
                          <a:schemeClr val="tx2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2191890"/>
                  </a:ext>
                </a:extLst>
              </a:tr>
            </a:tbl>
          </a:graphicData>
        </a:graphic>
      </p:graphicFrame>
      <p:sp>
        <p:nvSpPr>
          <p:cNvPr id="6" name="Obdélník: se zakulacenými rohy 5">
            <a:extLst>
              <a:ext uri="{FF2B5EF4-FFF2-40B4-BE49-F238E27FC236}">
                <a16:creationId xmlns:a16="http://schemas.microsoft.com/office/drawing/2014/main" id="{C9E35CA5-EB9E-B883-9565-E6C76FFE343F}"/>
              </a:ext>
            </a:extLst>
          </p:cNvPr>
          <p:cNvSpPr/>
          <p:nvPr/>
        </p:nvSpPr>
        <p:spPr>
          <a:xfrm>
            <a:off x="1000827" y="1628800"/>
            <a:ext cx="5904656" cy="57606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cap="all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Rozklad organické hmoty </a:t>
            </a:r>
            <a:r>
              <a:rPr lang="cs-CZ" b="1" cap="all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vyšších rostlin </a:t>
            </a:r>
          </a:p>
          <a:p>
            <a:pPr algn="ctr"/>
            <a:r>
              <a:rPr lang="cs-CZ" cap="all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v anoxickém prostředí</a:t>
            </a:r>
          </a:p>
        </p:txBody>
      </p:sp>
      <p:graphicFrame>
        <p:nvGraphicFramePr>
          <p:cNvPr id="9" name="Tabulka 8">
            <a:extLst>
              <a:ext uri="{FF2B5EF4-FFF2-40B4-BE49-F238E27FC236}">
                <a16:creationId xmlns:a16="http://schemas.microsoft.com/office/drawing/2014/main" id="{95FFBA76-4A3C-4B2C-B6CD-929DAF6A1F5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325571"/>
              </p:ext>
            </p:extLst>
          </p:nvPr>
        </p:nvGraphicFramePr>
        <p:xfrm>
          <a:off x="1630412" y="4896157"/>
          <a:ext cx="8928000" cy="14681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268000">
                  <a:extLst>
                    <a:ext uri="{9D8B030D-6E8A-4147-A177-3AD203B41FA5}">
                      <a16:colId xmlns:a16="http://schemas.microsoft.com/office/drawing/2014/main" val="1589072817"/>
                    </a:ext>
                  </a:extLst>
                </a:gridCol>
                <a:gridCol w="1332000">
                  <a:extLst>
                    <a:ext uri="{9D8B030D-6E8A-4147-A177-3AD203B41FA5}">
                      <a16:colId xmlns:a16="http://schemas.microsoft.com/office/drawing/2014/main" val="2352346390"/>
                    </a:ext>
                  </a:extLst>
                </a:gridCol>
                <a:gridCol w="1332000">
                  <a:extLst>
                    <a:ext uri="{9D8B030D-6E8A-4147-A177-3AD203B41FA5}">
                      <a16:colId xmlns:a16="http://schemas.microsoft.com/office/drawing/2014/main" val="3955298159"/>
                    </a:ext>
                  </a:extLst>
                </a:gridCol>
                <a:gridCol w="1332000">
                  <a:extLst>
                    <a:ext uri="{9D8B030D-6E8A-4147-A177-3AD203B41FA5}">
                      <a16:colId xmlns:a16="http://schemas.microsoft.com/office/drawing/2014/main" val="2320816338"/>
                    </a:ext>
                  </a:extLst>
                </a:gridCol>
                <a:gridCol w="1332000">
                  <a:extLst>
                    <a:ext uri="{9D8B030D-6E8A-4147-A177-3AD203B41FA5}">
                      <a16:colId xmlns:a16="http://schemas.microsoft.com/office/drawing/2014/main" val="904995867"/>
                    </a:ext>
                  </a:extLst>
                </a:gridCol>
                <a:gridCol w="1332000">
                  <a:extLst>
                    <a:ext uri="{9D8B030D-6E8A-4147-A177-3AD203B41FA5}">
                      <a16:colId xmlns:a16="http://schemas.microsoft.com/office/drawing/2014/main" val="66265843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cs-CZ" b="1" dirty="0">
                        <a:solidFill>
                          <a:sysClr val="windowText" lastClr="000000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1" dirty="0">
                          <a:solidFill>
                            <a:sysClr val="windowText" lastClr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RAŠELINA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1" dirty="0">
                          <a:solidFill>
                            <a:sysClr val="windowText" lastClr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LIGNIT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b="1" dirty="0">
                          <a:solidFill>
                            <a:sysClr val="windowText" lastClr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HNĚDÉ UHLÍ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b="1" dirty="0">
                          <a:solidFill>
                            <a:sysClr val="windowText" lastClr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ČERNÉ UHLÍ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1" dirty="0">
                          <a:solidFill>
                            <a:sysClr val="windowText" lastClr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ANTRACIT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8152689"/>
                  </a:ext>
                </a:extLst>
              </a:tr>
              <a:tr h="32737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dirty="0">
                          <a:solidFill>
                            <a:sysClr val="windowText" lastClr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Obsah C (%)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dirty="0">
                          <a:solidFill>
                            <a:sysClr val="windowText" lastClr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&lt; 25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dirty="0">
                          <a:solidFill>
                            <a:sysClr val="windowText" lastClr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25-35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dirty="0">
                          <a:solidFill>
                            <a:sysClr val="windowText" lastClr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35-45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dirty="0">
                          <a:solidFill>
                            <a:sysClr val="windowText" lastClr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45-85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dirty="0">
                          <a:solidFill>
                            <a:sysClr val="windowText" lastClr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86-98 %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4640789"/>
                  </a:ext>
                </a:extLst>
              </a:tr>
              <a:tr h="32737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dirty="0">
                          <a:solidFill>
                            <a:sysClr val="windowText" lastClr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Obsah vody (%)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dirty="0">
                          <a:solidFill>
                            <a:sysClr val="windowText" lastClr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&gt; 75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dirty="0">
                          <a:solidFill>
                            <a:sysClr val="windowText" lastClr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25-75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dirty="0">
                          <a:solidFill>
                            <a:sysClr val="windowText" lastClr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10-25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dirty="0">
                          <a:solidFill>
                            <a:sysClr val="windowText" lastClr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4-10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dirty="0">
                          <a:solidFill>
                            <a:sysClr val="windowText" lastClr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&lt; 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185730"/>
                  </a:ext>
                </a:extLst>
              </a:tr>
              <a:tr h="32737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dirty="0">
                          <a:solidFill>
                            <a:sysClr val="windowText" lastClr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Odraznost vitrinitu (%)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dirty="0">
                          <a:solidFill>
                            <a:sysClr val="windowText" lastClr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&lt; 0.25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dirty="0">
                          <a:solidFill>
                            <a:sysClr val="windowText" lastClr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0.25-0.4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dirty="0">
                          <a:solidFill>
                            <a:sysClr val="windowText" lastClr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0.4-0.5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dirty="0">
                          <a:solidFill>
                            <a:sysClr val="windowText" lastClr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0.5-2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dirty="0">
                          <a:solidFill>
                            <a:sysClr val="windowText" lastClr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&gt; 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85964046"/>
                  </a:ext>
                </a:extLst>
              </a:tr>
            </a:tbl>
          </a:graphicData>
        </a:graphic>
      </p:graphicFrame>
      <p:graphicFrame>
        <p:nvGraphicFramePr>
          <p:cNvPr id="10" name="Tabulka 9">
            <a:extLst>
              <a:ext uri="{FF2B5EF4-FFF2-40B4-BE49-F238E27FC236}">
                <a16:creationId xmlns:a16="http://schemas.microsoft.com/office/drawing/2014/main" id="{AE0F660C-EDAD-1C15-6701-4424769F3E6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0988053"/>
              </p:ext>
            </p:extLst>
          </p:nvPr>
        </p:nvGraphicFramePr>
        <p:xfrm>
          <a:off x="4641769" y="6442536"/>
          <a:ext cx="2905286" cy="3708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905286">
                  <a:extLst>
                    <a:ext uri="{9D8B030D-6E8A-4147-A177-3AD203B41FA5}">
                      <a16:colId xmlns:a16="http://schemas.microsoft.com/office/drawing/2014/main" val="235234639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b="1" dirty="0">
                          <a:solidFill>
                            <a:sysClr val="windowText" lastClr="000000"/>
                          </a:solidFill>
                        </a:rPr>
                        <a:t>O, H, N ± S, As, </a:t>
                      </a:r>
                      <a:r>
                        <a:rPr lang="cs-CZ" b="1" dirty="0" err="1">
                          <a:solidFill>
                            <a:sysClr val="windowText" lastClr="000000"/>
                          </a:solidFill>
                        </a:rPr>
                        <a:t>Ge</a:t>
                      </a:r>
                      <a:r>
                        <a:rPr lang="cs-CZ" b="1" dirty="0">
                          <a:solidFill>
                            <a:sysClr val="windowText" lastClr="000000"/>
                          </a:solidFill>
                        </a:rPr>
                        <a:t>, </a:t>
                      </a:r>
                      <a:r>
                        <a:rPr lang="cs-CZ" b="1" dirty="0" err="1">
                          <a:solidFill>
                            <a:sysClr val="windowText" lastClr="000000"/>
                          </a:solidFill>
                        </a:rPr>
                        <a:t>Ga</a:t>
                      </a:r>
                      <a:r>
                        <a:rPr lang="cs-CZ" b="1" dirty="0">
                          <a:solidFill>
                            <a:sysClr val="windowText" lastClr="000000"/>
                          </a:solidFill>
                        </a:rPr>
                        <a:t>, U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8152689"/>
                  </a:ext>
                </a:extLst>
              </a:tr>
            </a:tbl>
          </a:graphicData>
        </a:graphic>
      </p:graphicFrame>
      <p:pic>
        <p:nvPicPr>
          <p:cNvPr id="14" name="Obrázek 13">
            <a:extLst>
              <a:ext uri="{FF2B5EF4-FFF2-40B4-BE49-F238E27FC236}">
                <a16:creationId xmlns:a16="http://schemas.microsoft.com/office/drawing/2014/main" id="{7DECECA9-CEAE-0A05-2EB3-0AFEA16A1C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9499" y="270822"/>
            <a:ext cx="5021577" cy="4464496"/>
          </a:xfrm>
          <a:prstGeom prst="rect">
            <a:avLst/>
          </a:prstGeom>
        </p:spPr>
      </p:pic>
      <p:sp>
        <p:nvSpPr>
          <p:cNvPr id="16" name="TextovéPole 15">
            <a:extLst>
              <a:ext uri="{FF2B5EF4-FFF2-40B4-BE49-F238E27FC236}">
                <a16:creationId xmlns:a16="http://schemas.microsoft.com/office/drawing/2014/main" id="{777149C7-DC4F-F3B1-B9B6-AD04DFF876A5}"/>
              </a:ext>
            </a:extLst>
          </p:cNvPr>
          <p:cNvSpPr txBox="1"/>
          <p:nvPr/>
        </p:nvSpPr>
        <p:spPr>
          <a:xfrm>
            <a:off x="10630420" y="4700322"/>
            <a:ext cx="1823932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9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Sekhohola-Dlamini</a:t>
            </a:r>
            <a:r>
              <a:rPr lang="cs-CZ" sz="900" dirty="0">
                <a:latin typeface="Calibri Light" panose="020F0302020204030204" pitchFamily="34" charset="0"/>
                <a:cs typeface="Calibri Light" panose="020F0302020204030204" pitchFamily="34" charset="0"/>
              </a:rPr>
              <a:t> et al. 2022</a:t>
            </a:r>
          </a:p>
        </p:txBody>
      </p:sp>
    </p:spTree>
    <p:extLst>
      <p:ext uri="{BB962C8B-B14F-4D97-AF65-F5344CB8AC3E}">
        <p14:creationId xmlns:p14="http://schemas.microsoft.com/office/powerpoint/2010/main" val="2314723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4FE311-A968-4D15-9A70-875178597F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5940E08-7F7D-CED9-B6C4-E25928358D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3246" y="0"/>
            <a:ext cx="9601200" cy="1143000"/>
          </a:xfrm>
        </p:spPr>
        <p:txBody>
          <a:bodyPr>
            <a:normAutofit/>
          </a:bodyPr>
          <a:lstStyle/>
          <a:p>
            <a:r>
              <a:rPr lang="cs-CZ" cap="all" dirty="0">
                <a:latin typeface="Calibri Light" panose="020F0302020204030204" pitchFamily="34" charset="0"/>
                <a:cs typeface="Calibri Light" panose="020F0302020204030204" pitchFamily="34" charset="0"/>
              </a:rPr>
              <a:t>UHLÍ - VZNIK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C6E61797-B3BF-60AE-7D65-A446BDB489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9876" y="1268760"/>
            <a:ext cx="10513168" cy="5265345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757B3761-F449-811C-7276-52843A103B1E}"/>
              </a:ext>
            </a:extLst>
          </p:cNvPr>
          <p:cNvSpPr txBox="1"/>
          <p:nvPr/>
        </p:nvSpPr>
        <p:spPr>
          <a:xfrm>
            <a:off x="9550796" y="6515055"/>
            <a:ext cx="2326332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800" dirty="0">
                <a:latin typeface="Calibri Light" panose="020F0302020204030204" pitchFamily="34" charset="0"/>
                <a:cs typeface="Calibri Light" panose="020F0302020204030204" pitchFamily="34" charset="0"/>
              </a:rPr>
              <a:t>https://www.uky.edu/KGS/coal/coal-macerals.php</a:t>
            </a:r>
          </a:p>
        </p:txBody>
      </p:sp>
    </p:spTree>
    <p:extLst>
      <p:ext uri="{BB962C8B-B14F-4D97-AF65-F5344CB8AC3E}">
        <p14:creationId xmlns:p14="http://schemas.microsoft.com/office/powerpoint/2010/main" val="1697978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Pocit klidu (16:9)">
  <a:themeElements>
    <a:clrScheme name="Serenity_16x9">
      <a:dk1>
        <a:srgbClr val="164B4F"/>
      </a:dk1>
      <a:lt1>
        <a:sysClr val="window" lastClr="FFFFFF"/>
      </a:lt1>
      <a:dk2>
        <a:srgbClr val="000000"/>
      </a:dk2>
      <a:lt2>
        <a:srgbClr val="C5E5EC"/>
      </a:lt2>
      <a:accent1>
        <a:srgbClr val="1B91A1"/>
      </a:accent1>
      <a:accent2>
        <a:srgbClr val="46AC6F"/>
      </a:accent2>
      <a:accent3>
        <a:srgbClr val="37AFD5"/>
      </a:accent3>
      <a:accent4>
        <a:srgbClr val="6786A9"/>
      </a:accent4>
      <a:accent5>
        <a:srgbClr val="90A693"/>
      </a:accent5>
      <a:accent6>
        <a:srgbClr val="389066"/>
      </a:accent6>
      <a:hlink>
        <a:srgbClr val="27A99A"/>
      </a:hlink>
      <a:folHlink>
        <a:srgbClr val="94AE9D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 sz="240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lnSpc>
            <a:spcPct val="90000"/>
          </a:lnSpc>
          <a:defRPr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_9532163_TF02801109_TF02801109.potx" id="{23CAB1B2-D0EA-450E-B5A1-D0689BC96E58}" vid="{AFAA0C16-9D3C-4CEE-8DF5-9E4AF830197B}"/>
    </a:ext>
  </a:extLst>
</a:theme>
</file>

<file path=ppt/theme/theme2.xml><?xml version="1.0" encoding="utf-8"?>
<a:theme xmlns:a="http://schemas.openxmlformats.org/drawingml/2006/main" name="Motiv Office">
  <a:themeElements>
    <a:clrScheme name="Serenity">
      <a:dk1>
        <a:srgbClr val="164B4F"/>
      </a:dk1>
      <a:lt1>
        <a:sysClr val="window" lastClr="FFFFFF"/>
      </a:lt1>
      <a:dk2>
        <a:srgbClr val="000000"/>
      </a:dk2>
      <a:lt2>
        <a:srgbClr val="C5E5EC"/>
      </a:lt2>
      <a:accent1>
        <a:srgbClr val="1B91A1"/>
      </a:accent1>
      <a:accent2>
        <a:srgbClr val="46AC6F"/>
      </a:accent2>
      <a:accent3>
        <a:srgbClr val="37AFD5"/>
      </a:accent3>
      <a:accent4>
        <a:srgbClr val="6786A9"/>
      </a:accent4>
      <a:accent5>
        <a:srgbClr val="90A693"/>
      </a:accent5>
      <a:accent6>
        <a:srgbClr val="389066"/>
      </a:accent6>
      <a:hlink>
        <a:srgbClr val="27A99A"/>
      </a:hlink>
      <a:folHlink>
        <a:srgbClr val="94AE9D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Office">
  <a:themeElements>
    <a:clrScheme name="Serenity">
      <a:dk1>
        <a:srgbClr val="164B4F"/>
      </a:dk1>
      <a:lt1>
        <a:sysClr val="window" lastClr="FFFFFF"/>
      </a:lt1>
      <a:dk2>
        <a:srgbClr val="000000"/>
      </a:dk2>
      <a:lt2>
        <a:srgbClr val="C5E5EC"/>
      </a:lt2>
      <a:accent1>
        <a:srgbClr val="1B91A1"/>
      </a:accent1>
      <a:accent2>
        <a:srgbClr val="46AC6F"/>
      </a:accent2>
      <a:accent3>
        <a:srgbClr val="37AFD5"/>
      </a:accent3>
      <a:accent4>
        <a:srgbClr val="6786A9"/>
      </a:accent4>
      <a:accent5>
        <a:srgbClr val="90A693"/>
      </a:accent5>
      <a:accent6>
        <a:srgbClr val="389066"/>
      </a:accent6>
      <a:hlink>
        <a:srgbClr val="27A99A"/>
      </a:hlink>
      <a:folHlink>
        <a:srgbClr val="94AE9D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TemplateFile" ma:contentTypeID="0x0101006EDDDB5EE6D98C44930B742096920B300400F5B6D36B3EF94B4E9A635CDF2A18F5B8" ma:contentTypeVersion="72" ma:contentTypeDescription="Create a new document." ma:contentTypeScope="" ma:versionID="a23e56308344d904b51738559c3d67c9">
  <xsd:schema xmlns:xsd="http://www.w3.org/2001/XMLSchema" xmlns:xs="http://www.w3.org/2001/XMLSchema" xmlns:p="http://schemas.microsoft.com/office/2006/metadata/properties" xmlns:ns2="4873beb7-5857-4685-be1f-d57550cc96cc" targetNamespace="http://schemas.microsoft.com/office/2006/metadata/properties" ma:root="true" ma:fieldsID="cd0908cc4600e77bf5da051303e00c8d" ns2:_="">
    <xsd:import namespace="4873beb7-5857-4685-be1f-d57550cc96cc"/>
    <xsd:element name="properties">
      <xsd:complexType>
        <xsd:sequence>
          <xsd:element name="documentManagement">
            <xsd:complexType>
              <xsd:all>
                <xsd:element ref="ns2:AcquiredFrom" minOccurs="0"/>
                <xsd:element ref="ns2:UACurrentWords" minOccurs="0"/>
                <xsd:element ref="ns2:TPApplication" minOccurs="0"/>
                <xsd:element ref="ns2:ApprovalLog" minOccurs="0"/>
                <xsd:element ref="ns2:ApprovalStatus" minOccurs="0"/>
                <xsd:element ref="ns2:AssetStart" minOccurs="0"/>
                <xsd:element ref="ns2:AssetExpire" minOccurs="0"/>
                <xsd:element ref="ns2:AssetId" minOccurs="0"/>
                <xsd:element ref="ns2:IsSearchable" minOccurs="0"/>
                <xsd:element ref="ns2:AssetType" minOccurs="0"/>
                <xsd:element ref="ns2:APAuthor" minOccurs="0"/>
                <xsd:element ref="ns2:AverageRating" minOccurs="0"/>
                <xsd:element ref="ns2:BlockPublish" minOccurs="0"/>
                <xsd:element ref="ns2:BugNumber" minOccurs="0"/>
                <xsd:element ref="ns2:CampaignTagsTaxHTField0" minOccurs="0"/>
                <xsd:element ref="ns2:TPClientViewer" minOccurs="0"/>
                <xsd:element ref="ns2:ClipArtFilename" minOccurs="0"/>
                <xsd:element ref="ns2:TPCommandLine" minOccurs="0"/>
                <xsd:element ref="ns2:TPComponent" minOccurs="0"/>
                <xsd:element ref="ns2:ContentItem" minOccurs="0"/>
                <xsd:element ref="ns2:CrawlForDependencies" minOccurs="0"/>
                <xsd:element ref="ns2:CSXHash" minOccurs="0"/>
                <xsd:element ref="ns2:CSXSubmissionMarket" minOccurs="0"/>
                <xsd:element ref="ns2:CSXUpdate" minOccurs="0"/>
                <xsd:element ref="ns2:IntlLangReviewDate" minOccurs="0"/>
                <xsd:element ref="ns2:IsDeleted" minOccurs="0"/>
                <xsd:element ref="ns2:APDescription" minOccurs="0"/>
                <xsd:element ref="ns2:DirectSourceMarket" minOccurs="0"/>
                <xsd:element ref="ns2:Downloads" minOccurs="0"/>
                <xsd:element ref="ns2:DSATActionTaken" minOccurs="0"/>
                <xsd:element ref="ns2:APEditor" minOccurs="0"/>
                <xsd:element ref="ns2:EditorialStatus" minOccurs="0"/>
                <xsd:element ref="ns2:EditorialTags" minOccurs="0"/>
                <xsd:element ref="ns2:TPExecutable" minOccurs="0"/>
                <xsd:element ref="ns2:FeatureTagsTaxHTField0" minOccurs="0"/>
                <xsd:element ref="ns2:TPFriendlyName" minOccurs="0"/>
                <xsd:element ref="ns2:FriendlyTitle" minOccurs="0"/>
                <xsd:element ref="ns2:PrimaryImageGen" minOccurs="0"/>
                <xsd:element ref="ns2:HandoffToMSDN" minOccurs="0"/>
                <xsd:element ref="ns2:InProjectListLookup" minOccurs="0"/>
                <xsd:element ref="ns2:TPInstallLocation" minOccurs="0"/>
                <xsd:element ref="ns2:InternalTagsTaxHTField0" minOccurs="0"/>
                <xsd:element ref="ns2:IntlLangReview" minOccurs="0"/>
                <xsd:element ref="ns2:IntlLangReviewer" minOccurs="0"/>
                <xsd:element ref="ns2:MarketSpecific" minOccurs="0"/>
                <xsd:element ref="ns2:LastCompleteVersionLookup" minOccurs="0"/>
                <xsd:element ref="ns2:LastHandOff" minOccurs="0"/>
                <xsd:element ref="ns2:LastModifiedDateTime" minOccurs="0"/>
                <xsd:element ref="ns2:LastPreviewErrorLookup" minOccurs="0"/>
                <xsd:element ref="ns2:LastPreviewResultLookup" minOccurs="0"/>
                <xsd:element ref="ns2:LastPreviewAttemptDateLookup" minOccurs="0"/>
                <xsd:element ref="ns2:LastPreviewedByLookup" minOccurs="0"/>
                <xsd:element ref="ns2:LastPreviewTimeLookup" minOccurs="0"/>
                <xsd:element ref="ns2:LastPreviewVersionLookup" minOccurs="0"/>
                <xsd:element ref="ns2:LastPublishErrorLookup" minOccurs="0"/>
                <xsd:element ref="ns2:LastPublishResultLookup" minOccurs="0"/>
                <xsd:element ref="ns2:LastPublishAttemptDateLookup" minOccurs="0"/>
                <xsd:element ref="ns2:LastPublishedByLookup" minOccurs="0"/>
                <xsd:element ref="ns2:LastPublishTimeLookup" minOccurs="0"/>
                <xsd:element ref="ns2:LastPublishVersionLookup" minOccurs="0"/>
                <xsd:element ref="ns2:TPLaunchHelpLinkType" minOccurs="0"/>
                <xsd:element ref="ns2:LegacyData" minOccurs="0"/>
                <xsd:element ref="ns2:TPLaunchHelpLink" minOccurs="0"/>
                <xsd:element ref="ns2:LocComments" minOccurs="0"/>
                <xsd:element ref="ns2:LocLastLocAttemptVersionLookup" minOccurs="0"/>
                <xsd:element ref="ns2:LocLastLocAttemptVersionTypeLookup" minOccurs="0"/>
                <xsd:element ref="ns2:LocManualTestRequired" minOccurs="0"/>
                <xsd:element ref="ns2:LocMarketGroupTiers2" minOccurs="0"/>
                <xsd:element ref="ns2:LocNewPublishedVersionLookup" minOccurs="0"/>
                <xsd:element ref="ns2:LocOverallHandbackStatusLookup" minOccurs="0"/>
                <xsd:element ref="ns2:LocOverallLocStatusLookup" minOccurs="0"/>
                <xsd:element ref="ns2:LocOverallPreviewStatusLookup" minOccurs="0"/>
                <xsd:element ref="ns2:LocOverallPublishStatusLookup" minOccurs="0"/>
                <xsd:element ref="ns2:IntlLocPriority" minOccurs="0"/>
                <xsd:element ref="ns2:LocProcessedForHandoffsLookup" minOccurs="0"/>
                <xsd:element ref="ns2:LocProcessedForMarketsLookup" minOccurs="0"/>
                <xsd:element ref="ns2:LocPublishedDependentAssetsLookup" minOccurs="0"/>
                <xsd:element ref="ns2:LocPublishedLinkedAssetsLookup" minOccurs="0"/>
                <xsd:element ref="ns2:LocRecommendedHandoff" minOccurs="0"/>
                <xsd:element ref="ns2:LocalizationTagsTaxHTField0" minOccurs="0"/>
                <xsd:element ref="ns2:MachineTranslated" minOccurs="0"/>
                <xsd:element ref="ns2:Manager" minOccurs="0"/>
                <xsd:element ref="ns2:Markets" minOccurs="0"/>
                <xsd:element ref="ns2:Milestone" minOccurs="0"/>
                <xsd:element ref="ns2:TPNamespace" minOccurs="0"/>
                <xsd:element ref="ns2:NumericId" minOccurs="0"/>
                <xsd:element ref="ns2:NumOfRatingsLookup" minOccurs="0"/>
                <xsd:element ref="ns2:OOCacheId" minOccurs="0"/>
                <xsd:element ref="ns2:OpenTemplate" minOccurs="0"/>
                <xsd:element ref="ns2:OriginAsset" minOccurs="0"/>
                <xsd:element ref="ns2:OriginalRelease" minOccurs="0"/>
                <xsd:element ref="ns2:OriginalSourceMarket" minOccurs="0"/>
                <xsd:element ref="ns2:OutputCachingOn" minOccurs="0"/>
                <xsd:element ref="ns2:ParentAssetId" minOccurs="0"/>
                <xsd:element ref="ns2:PlannedPubDate" minOccurs="0"/>
                <xsd:element ref="ns2:PolicheckWords" minOccurs="0"/>
                <xsd:element ref="ns2:BusinessGroup" minOccurs="0"/>
                <xsd:element ref="ns2:UAProjectedTotalWords" minOccurs="0"/>
                <xsd:element ref="ns2:Provider" minOccurs="0"/>
                <xsd:element ref="ns2:Providers" minOccurs="0"/>
                <xsd:element ref="ns2:PublishStatusLookup" minOccurs="0"/>
                <xsd:element ref="ns2:PublishTargets" minOccurs="0"/>
                <xsd:element ref="ns2:RecommendationsModifier" minOccurs="0"/>
                <xsd:element ref="ns2:ArtSampleDocs" minOccurs="0"/>
                <xsd:element ref="ns2:ScenarioTagsTaxHTField0" minOccurs="0"/>
                <xsd:element ref="ns2:ShowIn" minOccurs="0"/>
                <xsd:element ref="ns2:SourceTitle" minOccurs="0"/>
                <xsd:element ref="ns2:CSXSubmissionDate" minOccurs="0"/>
                <xsd:element ref="ns2:SubmitterId" minOccurs="0"/>
                <xsd:element ref="ns2:TaxCatchAll" minOccurs="0"/>
                <xsd:element ref="ns2:TaxCatchAllLabel" minOccurs="0"/>
                <xsd:element ref="ns2:TemplateStatus" minOccurs="0"/>
                <xsd:element ref="ns2:TemplateTemplateType" minOccurs="0"/>
                <xsd:element ref="ns2:ThumbnailAssetId" minOccurs="0"/>
                <xsd:element ref="ns2:TimesCloned" minOccurs="0"/>
                <xsd:element ref="ns2:TrustLevel" minOccurs="0"/>
                <xsd:element ref="ns2:UALocComments" minOccurs="0"/>
                <xsd:element ref="ns2:UALocRecommendation" minOccurs="0"/>
                <xsd:element ref="ns2:UANotes" minOccurs="0"/>
                <xsd:element ref="ns2:TPAppVersion" minOccurs="0"/>
                <xsd:element ref="ns2:VoteCoun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73beb7-5857-4685-be1f-d57550cc96cc" elementFormDefault="qualified">
    <xsd:import namespace="http://schemas.microsoft.com/office/2006/documentManagement/types"/>
    <xsd:import namespace="http://schemas.microsoft.com/office/infopath/2007/PartnerControls"/>
    <xsd:element name="AcquiredFrom" ma:index="1" nillable="true" ma:displayName="Acquired From" ma:default="Internal MS" ma:internalName="AcquiredFrom" ma:readOnly="false">
      <xsd:simpleType>
        <xsd:restriction base="dms:Choice">
          <xsd:enumeration value="Internal MS"/>
          <xsd:enumeration value="Community"/>
          <xsd:enumeration value="MVP"/>
          <xsd:enumeration value="Publisher"/>
          <xsd:enumeration value="Partner"/>
          <xsd:enumeration value="None"/>
        </xsd:restriction>
      </xsd:simpleType>
    </xsd:element>
    <xsd:element name="UACurrentWords" ma:index="2" nillable="true" ma:displayName="Actual Word Count" ma:default="" ma:internalName="UACurrentWords" ma:readOnly="false">
      <xsd:simpleType>
        <xsd:restriction base="dms:Unknown"/>
      </xsd:simpleType>
    </xsd:element>
    <xsd:element name="TPApplication" ma:index="3" nillable="true" ma:displayName="Application to Open Template With" ma:default="" ma:internalName="TPApplication">
      <xsd:simpleType>
        <xsd:restriction base="dms:Text"/>
      </xsd:simpleType>
    </xsd:element>
    <xsd:element name="ApprovalLog" ma:index="4" nillable="true" ma:displayName="Approval Log" ma:default="" ma:hidden="true" ma:internalName="ApprovalLog" ma:readOnly="false">
      <xsd:simpleType>
        <xsd:restriction base="dms:Note"/>
      </xsd:simpleType>
    </xsd:element>
    <xsd:element name="ApprovalStatus" ma:index="5" nillable="true" ma:displayName="Approval Status" ma:default="InProgress" ma:internalName="ApprovalStatus" ma:readOnly="false">
      <xsd:simpleType>
        <xsd:restriction base="dms:Choice">
          <xsd:enumeration value="InProgress"/>
          <xsd:enumeration value="Rejected"/>
          <xsd:enumeration value="Questionable"/>
          <xsd:enumeration value="ApprovedAutomatic"/>
          <xsd:enumeration value="ApprovedManual"/>
          <xsd:enumeration value="On Hold"/>
          <xsd:enumeration value="Needs Review"/>
          <xsd:enumeration value="A Violation"/>
          <xsd:enumeration value="Unpublished Violation"/>
        </xsd:restriction>
      </xsd:simpleType>
    </xsd:element>
    <xsd:element name="AssetStart" ma:index="6" nillable="true" ma:displayName="Asset Begin Date" ma:default="[Today]" ma:internalName="AssetStart" ma:readOnly="false">
      <xsd:simpleType>
        <xsd:restriction base="dms:DateTime"/>
      </xsd:simpleType>
    </xsd:element>
    <xsd:element name="AssetExpire" ma:index="7" nillable="true" ma:displayName="Asset End Date" ma:default="2029-01-01T08:00:00Z" ma:format="DateTime" ma:internalName="AssetExpire" ma:readOnly="false">
      <xsd:simpleType>
        <xsd:restriction base="dms:DateTime"/>
      </xsd:simpleType>
    </xsd:element>
    <xsd:element name="AssetId" ma:index="8" nillable="true" ma:displayName="Asset ID" ma:default="" ma:indexed="true" ma:internalName="AssetId" ma:readOnly="false">
      <xsd:simpleType>
        <xsd:restriction base="dms:Text">
          <xsd:maxLength value="255"/>
        </xsd:restriction>
      </xsd:simpleType>
    </xsd:element>
    <xsd:element name="IsSearchable" ma:index="9" nillable="true" ma:displayName="Asset Searchable?" ma:default="true" ma:internalName="IsSearchable" ma:readOnly="false">
      <xsd:simpleType>
        <xsd:restriction base="dms:Boolean"/>
      </xsd:simpleType>
    </xsd:element>
    <xsd:element name="AssetType" ma:index="10" nillable="true" ma:displayName="Asset Type" ma:default="" ma:internalName="AssetType" ma:readOnly="false">
      <xsd:simpleType>
        <xsd:restriction base="dms:Unknown"/>
      </xsd:simpleType>
    </xsd:element>
    <xsd:element name="APAuthor" ma:index="11" nillable="true" ma:displayName="Author" ma:default="" ma:list="UserInfo" ma:internalName="APAuth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AverageRating" ma:index="12" nillable="true" ma:displayName="Average Rating" ma:internalName="AverageRating" ma:readOnly="false">
      <xsd:simpleType>
        <xsd:restriction base="dms:Text"/>
      </xsd:simpleType>
    </xsd:element>
    <xsd:element name="BlockPublish" ma:index="13" nillable="true" ma:displayName="Block from Publishing?" ma:default="" ma:internalName="BlockPublish" ma:readOnly="false">
      <xsd:simpleType>
        <xsd:restriction base="dms:Boolean"/>
      </xsd:simpleType>
    </xsd:element>
    <xsd:element name="BugNumber" ma:index="14" nillable="true" ma:displayName="Bug Number" ma:default="" ma:internalName="BugNumber" ma:readOnly="false">
      <xsd:simpleType>
        <xsd:restriction base="dms:Text"/>
      </xsd:simpleType>
    </xsd:element>
    <xsd:element name="CampaignTagsTaxHTField0" ma:index="16" nillable="true" ma:taxonomy="true" ma:internalName="CampaignTagsTaxHTField0" ma:taxonomyFieldName="CampaignTags" ma:displayName="Campaigns" ma:readOnly="false" ma:default="" ma:fieldId="{1df42cc3-2301-4f11-a52a-6ead923c29ed}" ma:taxonomyMulti="true" ma:sspId="8f79753a-75d3-41f5-8ca3-40b843941b4f" ma:termSetId="ca0e50d4-faa1-44ce-961e-bb1441c60e6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ClientViewer" ma:index="17" nillable="true" ma:displayName="Client Viewer" ma:default="" ma:internalName="TPClientViewer">
      <xsd:simpleType>
        <xsd:restriction base="dms:Text"/>
      </xsd:simpleType>
    </xsd:element>
    <xsd:element name="ClipArtFilename" ma:index="18" nillable="true" ma:displayName="Clip Art Name" ma:default="" ma:internalName="ClipArtFilename" ma:readOnly="false">
      <xsd:simpleType>
        <xsd:restriction base="dms:Text"/>
      </xsd:simpleType>
    </xsd:element>
    <xsd:element name="TPCommandLine" ma:index="19" nillable="true" ma:displayName="Command Line" ma:default="" ma:internalName="TPCommandLine">
      <xsd:simpleType>
        <xsd:restriction base="dms:Text"/>
      </xsd:simpleType>
    </xsd:element>
    <xsd:element name="TPComponent" ma:index="20" nillable="true" ma:displayName="Component" ma:default="" ma:internalName="TPComponent">
      <xsd:simpleType>
        <xsd:restriction base="dms:Text"/>
      </xsd:simpleType>
    </xsd:element>
    <xsd:element name="ContentItem" ma:index="21" nillable="true" ma:displayName="Content Item" ma:default="" ma:hidden="true" ma:internalName="ContentItem" ma:readOnly="false">
      <xsd:simpleType>
        <xsd:restriction base="dms:Unknown"/>
      </xsd:simpleType>
    </xsd:element>
    <xsd:element name="CrawlForDependencies" ma:index="23" nillable="true" ma:displayName="Crawl for Dependencies?" ma:default="true" ma:internalName="CrawlForDependencies" ma:readOnly="false">
      <xsd:simpleType>
        <xsd:restriction base="dms:Boolean"/>
      </xsd:simpleType>
    </xsd:element>
    <xsd:element name="CSXHash" ma:index="26" nillable="true" ma:displayName="CSX Hash" ma:default="" ma:indexed="true" ma:internalName="CSXHash" ma:readOnly="false">
      <xsd:simpleType>
        <xsd:restriction base="dms:Text"/>
      </xsd:simpleType>
    </xsd:element>
    <xsd:element name="CSXSubmissionMarket" ma:index="27" nillable="true" ma:displayName="CSX Submission Market" ma:default="" ma:list="{2FBD1B11-2ACE-4FDC-B5A3-635D4ADF6F1B}" ma:internalName="CSXSubmissionMarket" ma:readOnly="false" ma:showField="MarketName" ma:web="4873beb7-5857-4685-be1f-d57550cc96cc">
      <xsd:simpleType>
        <xsd:restriction base="dms:Lookup"/>
      </xsd:simpleType>
    </xsd:element>
    <xsd:element name="CSXUpdate" ma:index="28" nillable="true" ma:displayName="CSX Updated?" ma:default="false" ma:internalName="CSXUpdate" ma:readOnly="false">
      <xsd:simpleType>
        <xsd:restriction base="dms:Boolean"/>
      </xsd:simpleType>
    </xsd:element>
    <xsd:element name="IntlLangReviewDate" ma:index="29" nillable="true" ma:displayName="Date to Complete Intl QA" ma:default="" ma:internalName="IntlLangReviewDate" ma:readOnly="false">
      <xsd:simpleType>
        <xsd:restriction base="dms:DateTime"/>
      </xsd:simpleType>
    </xsd:element>
    <xsd:element name="IsDeleted" ma:index="30" nillable="true" ma:displayName="Deleted?" ma:default="" ma:internalName="IsDeleted" ma:readOnly="false">
      <xsd:simpleType>
        <xsd:restriction base="dms:Boolean"/>
      </xsd:simpleType>
    </xsd:element>
    <xsd:element name="APDescription" ma:index="31" nillable="true" ma:displayName="Description" ma:default="" ma:internalName="APDescription" ma:readOnly="false">
      <xsd:simpleType>
        <xsd:restriction base="dms:Note"/>
      </xsd:simpleType>
    </xsd:element>
    <xsd:element name="DirectSourceMarket" ma:index="32" nillable="true" ma:displayName="Direct Source Market Group" ma:default="" ma:internalName="DirectSourceMarket" ma:readOnly="false">
      <xsd:simpleType>
        <xsd:restriction base="dms:Text"/>
      </xsd:simpleType>
    </xsd:element>
    <xsd:element name="Downloads" ma:index="33" nillable="true" ma:displayName="Downloads" ma:default="0" ma:hidden="true" ma:internalName="Downloads" ma:readOnly="false">
      <xsd:simpleType>
        <xsd:restriction base="dms:Unknown"/>
      </xsd:simpleType>
    </xsd:element>
    <xsd:element name="DSATActionTaken" ma:index="34" nillable="true" ma:displayName="DSAT Action Taken" ma:default="" ma:internalName="DSATActionTaken" ma:readOnly="false">
      <xsd:simpleType>
        <xsd:restriction base="dms:Choice">
          <xsd:enumeration value="Best Bets"/>
          <xsd:enumeration value="Expire"/>
          <xsd:enumeration value="Hide"/>
          <xsd:enumeration value="None"/>
        </xsd:restriction>
      </xsd:simpleType>
    </xsd:element>
    <xsd:element name="APEditor" ma:index="35" nillable="true" ma:displayName="Editor" ma:default="" ma:list="UserInfo" ma:internalName="APEdit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ditorialStatus" ma:index="36" nillable="true" ma:displayName="Editorial Status" ma:default="" ma:internalName="EditorialStatus" ma:readOnly="false">
      <xsd:simpleType>
        <xsd:restriction base="dms:Unknown"/>
      </xsd:simpleType>
    </xsd:element>
    <xsd:element name="EditorialTags" ma:index="37" nillable="true" ma:displayName="Editorial Tags" ma:default="" ma:internalName="EditorialTags">
      <xsd:simpleType>
        <xsd:restriction base="dms:Unknown"/>
      </xsd:simpleType>
    </xsd:element>
    <xsd:element name="TPExecutable" ma:index="38" nillable="true" ma:displayName="Executable" ma:default="" ma:internalName="TPExecutable">
      <xsd:simpleType>
        <xsd:restriction base="dms:Text"/>
      </xsd:simpleType>
    </xsd:element>
    <xsd:element name="FeatureTagsTaxHTField0" ma:index="40" nillable="true" ma:taxonomy="true" ma:internalName="FeatureTagsTaxHTField0" ma:taxonomyFieldName="FeatureTags" ma:displayName="Features" ma:readOnly="false" ma:default="" ma:fieldId="{7fc0d542-15c6-4882-a8e3-13bca44403fb}" ma:taxonomyMulti="true" ma:sspId="8f79753a-75d3-41f5-8ca3-40b843941b4f" ma:termSetId="f1ab6845-967d-4854-a0ba-4ec07f0f811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FriendlyName" ma:index="41" nillable="true" ma:displayName="Friendly Name" ma:default="" ma:internalName="TPFriendlyName">
      <xsd:simpleType>
        <xsd:restriction base="dms:Text"/>
      </xsd:simpleType>
    </xsd:element>
    <xsd:element name="FriendlyTitle" ma:index="42" nillable="true" ma:displayName="Friendly Title" ma:default="" ma:description="Shorter title to be used when displaying search results" ma:internalName="FriendlyTitle" ma:readOnly="false">
      <xsd:simpleType>
        <xsd:restriction base="dms:Text"/>
      </xsd:simpleType>
    </xsd:element>
    <xsd:element name="PrimaryImageGen" ma:index="43" nillable="true" ma:displayName="Generate Images?" ma:default="true" ma:internalName="PrimaryImageGen">
      <xsd:simpleType>
        <xsd:restriction base="dms:Boolean"/>
      </xsd:simpleType>
    </xsd:element>
    <xsd:element name="HandoffToMSDN" ma:index="44" nillable="true" ma:displayName="Handoff To MSDN Date" ma:default="" ma:internalName="HandoffToMSDN" ma:readOnly="false">
      <xsd:simpleType>
        <xsd:restriction base="dms:DateTime"/>
      </xsd:simpleType>
    </xsd:element>
    <xsd:element name="InProjectListLookup" ma:index="45" nillable="true" ma:displayName="InProjectListLookup" ma:list="{9E343742-310B-4684-A24C-1D137CB4B230}" ma:internalName="InProjectListLookup" ma:readOnly="true" ma:showField="InProjectLis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InstallLocation" ma:index="46" nillable="true" ma:displayName="Install Location" ma:default="" ma:internalName="TPInstallLocation">
      <xsd:simpleType>
        <xsd:restriction base="dms:Text"/>
      </xsd:simpleType>
    </xsd:element>
    <xsd:element name="InternalTagsTaxHTField0" ma:index="48" nillable="true" ma:taxonomy="true" ma:internalName="InternalTagsTaxHTField0" ma:taxonomyFieldName="InternalTags" ma:displayName="Internal Tags" ma:readOnly="false" ma:default="" ma:fieldId="{1490b8a4-2706-41ec-b5e3-73176dccf34e}" ma:taxonomyMulti="true" ma:sspId="8f79753a-75d3-41f5-8ca3-40b843941b4f" ma:termSetId="82b6639e-f7fc-4c18-ad2d-003a6e70776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IntlLangReview" ma:index="49" nillable="true" ma:displayName="Intl Lang QA Review Required?" ma:default="" ma:internalName="IntlLangReview" ma:readOnly="false">
      <xsd:simpleType>
        <xsd:restriction base="dms:Boolean"/>
      </xsd:simpleType>
    </xsd:element>
    <xsd:element name="IntlLangReviewer" ma:index="50" nillable="true" ma:displayName="Intl Lang QA Reviewer" ma:default="" ma:internalName="IntlLangReviewer" ma:readOnly="false">
      <xsd:simpleType>
        <xsd:restriction base="dms:Text"/>
      </xsd:simpleType>
    </xsd:element>
    <xsd:element name="MarketSpecific" ma:index="51" nillable="true" ma:displayName="Is Market Specific?" ma:default="" ma:internalName="MarketSpecific" ma:readOnly="false">
      <xsd:simpleType>
        <xsd:restriction base="dms:Boolean"/>
      </xsd:simpleType>
    </xsd:element>
    <xsd:element name="LastCompleteVersionLookup" ma:index="52" nillable="true" ma:displayName="Last Complete Version Lookup" ma:default="" ma:list="{9E343742-310B-4684-A24C-1D137CB4B230}" ma:internalName="LastCompleteVersionLookup" ma:readOnly="true" ma:showField="LastComplete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HandOff" ma:index="53" nillable="true" ma:displayName="Last Hand-off" ma:default="" ma:internalName="LastHandOff" ma:readOnly="false">
      <xsd:simpleType>
        <xsd:restriction base="dms:DateTime"/>
      </xsd:simpleType>
    </xsd:element>
    <xsd:element name="LastModifiedDateTime" ma:index="54" nillable="true" ma:displayName="Last Modified Date" ma:default="" ma:internalName="LastModifiedDateTime" ma:readOnly="false">
      <xsd:simpleType>
        <xsd:restriction base="dms:DateTime"/>
      </xsd:simpleType>
    </xsd:element>
    <xsd:element name="LastPreviewErrorLookup" ma:index="55" nillable="true" ma:displayName="Last Preview Attempt Error" ma:default="" ma:list="{9E343742-310B-4684-A24C-1D137CB4B230}" ma:internalName="LastPreviewErrorLookup" ma:readOnly="true" ma:showField="LastPreview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ResultLookup" ma:index="56" nillable="true" ma:displayName="Last Preview Attempt Result" ma:default="" ma:list="{9E343742-310B-4684-A24C-1D137CB4B230}" ma:internalName="LastPreviewResultLookup" ma:readOnly="true" ma:showField="LastPreview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AttemptDateLookup" ma:index="57" nillable="true" ma:displayName="Last Preview Attempted On" ma:default="" ma:list="{9E343742-310B-4684-A24C-1D137CB4B230}" ma:internalName="LastPreviewAttemptDateLookup" ma:readOnly="true" ma:showField="LastPreview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edByLookup" ma:index="58" nillable="true" ma:displayName="Last Previewed By" ma:default="" ma:list="{9E343742-310B-4684-A24C-1D137CB4B230}" ma:internalName="LastPreviewedByLookup" ma:readOnly="true" ma:showField="LastPreview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TimeLookup" ma:index="59" nillable="true" ma:displayName="Last Previewed Date" ma:default="" ma:list="{9E343742-310B-4684-A24C-1D137CB4B230}" ma:internalName="LastPreviewTimeLookup" ma:readOnly="true" ma:showField="LastPreview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VersionLookup" ma:index="60" nillable="true" ma:displayName="Last Previewed Version" ma:default="" ma:list="{9E343742-310B-4684-A24C-1D137CB4B230}" ma:internalName="LastPreviewVersionLookup" ma:readOnly="true" ma:showField="LastPreview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rrorLookup" ma:index="61" nillable="true" ma:displayName="Last Publish Attempt Error" ma:default="" ma:list="{9E343742-310B-4684-A24C-1D137CB4B230}" ma:internalName="LastPublishErrorLookup" ma:readOnly="true" ma:showField="LastPublish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ResultLookup" ma:index="62" nillable="true" ma:displayName="Last Publish Attempt Result" ma:default="" ma:list="{9E343742-310B-4684-A24C-1D137CB4B230}" ma:internalName="LastPublishResultLookup" ma:readOnly="true" ma:showField="LastPublish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AttemptDateLookup" ma:index="63" nillable="true" ma:displayName="Last Publish Attempted On" ma:default="" ma:list="{9E343742-310B-4684-A24C-1D137CB4B230}" ma:internalName="LastPublishAttemptDateLookup" ma:readOnly="true" ma:showField="LastPublish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dByLookup" ma:index="64" nillable="true" ma:displayName="Last Published By" ma:default="" ma:list="{9E343742-310B-4684-A24C-1D137CB4B230}" ma:internalName="LastPublishedByLookup" ma:readOnly="true" ma:showField="LastPublish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TimeLookup" ma:index="65" nillable="true" ma:displayName="Last Published Date" ma:default="" ma:list="{9E343742-310B-4684-A24C-1D137CB4B230}" ma:internalName="LastPublishTimeLookup" ma:readOnly="true" ma:showField="LastPublish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VersionLookup" ma:index="66" nillable="true" ma:displayName="Last Published Version" ma:default="" ma:list="{9E343742-310B-4684-A24C-1D137CB4B230}" ma:internalName="LastPublishVersionLookup" ma:readOnly="true" ma:showField="LastPublish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LaunchHelpLinkType" ma:index="67" nillable="true" ma:displayName="Launch Help Link Type" ma:default="Template" ma:internalName="TPLaunchHelpLinkType">
      <xsd:simpleType>
        <xsd:restriction base="dms:Choice">
          <xsd:enumeration value="Template"/>
          <xsd:enumeration value="Training"/>
          <xsd:enumeration value="URL"/>
          <xsd:enumeration value="None"/>
        </xsd:restriction>
      </xsd:simpleType>
    </xsd:element>
    <xsd:element name="LegacyData" ma:index="68" nillable="true" ma:displayName="Legacy Data" ma:default="" ma:internalName="LegacyData" ma:readOnly="false">
      <xsd:simpleType>
        <xsd:restriction base="dms:Note"/>
      </xsd:simpleType>
    </xsd:element>
    <xsd:element name="TPLaunchHelpLink" ma:index="69" nillable="true" ma:displayName="Link to Launch Help Topic" ma:default="" ma:internalName="TPLaunchHelpLink">
      <xsd:simpleType>
        <xsd:restriction base="dms:Text"/>
      </xsd:simpleType>
    </xsd:element>
    <xsd:element name="LocComments" ma:index="70" nillable="true" ma:displayName="Loc Approval Comments" ma:default="" ma:internalName="LocComments" ma:readOnly="false">
      <xsd:simpleType>
        <xsd:restriction base="dms:Note"/>
      </xsd:simpleType>
    </xsd:element>
    <xsd:element name="LocLastLocAttemptVersionLookup" ma:index="71" nillable="true" ma:displayName="Loc Last Loc Attempt Version" ma:default="" ma:list="{7DD1DCEC-E449-43D3-891F-7DC62F62AD21}" ma:internalName="LocLastLocAttemptVersionLookup" ma:readOnly="false" ma:showField="LastLocAttemptVersion" ma:web="4873beb7-5857-4685-be1f-d57550cc96cc">
      <xsd:simpleType>
        <xsd:restriction base="dms:Lookup"/>
      </xsd:simpleType>
    </xsd:element>
    <xsd:element name="LocLastLocAttemptVersionTypeLookup" ma:index="72" nillable="true" ma:displayName="Loc Last Loc Attempt Version Type" ma:default="" ma:list="{7DD1DCEC-E449-43D3-891F-7DC62F62AD21}" ma:internalName="LocLastLocAttemptVersionTypeLookup" ma:readOnly="true" ma:showField="LastLocAttemptVersionType" ma:web="4873beb7-5857-4685-be1f-d57550cc96cc">
      <xsd:simpleType>
        <xsd:restriction base="dms:Lookup"/>
      </xsd:simpleType>
    </xsd:element>
    <xsd:element name="LocManualTestRequired" ma:index="73" nillable="true" ma:displayName="Loc Manual Test Required" ma:default="" ma:internalName="LocManualTestRequired" ma:readOnly="false">
      <xsd:simpleType>
        <xsd:restriction base="dms:Boolean"/>
      </xsd:simpleType>
    </xsd:element>
    <xsd:element name="LocMarketGroupTiers2" ma:index="74" nillable="true" ma:displayName="Loc Market Group Tiers" ma:internalName="LocMarketGroupTiers2" ma:readOnly="false">
      <xsd:simpleType>
        <xsd:restriction base="dms:Unknown"/>
      </xsd:simpleType>
    </xsd:element>
    <xsd:element name="LocNewPublishedVersionLookup" ma:index="75" nillable="true" ma:displayName="Loc New Published Version Lookup" ma:default="" ma:list="{7DD1DCEC-E449-43D3-891F-7DC62F62AD21}" ma:internalName="LocNewPublishedVersionLookup" ma:readOnly="true" ma:showField="NewPublishedVersion" ma:web="4873beb7-5857-4685-be1f-d57550cc96cc">
      <xsd:simpleType>
        <xsd:restriction base="dms:Lookup"/>
      </xsd:simpleType>
    </xsd:element>
    <xsd:element name="LocOverallHandbackStatusLookup" ma:index="76" nillable="true" ma:displayName="Loc Overall Handback Status" ma:default="" ma:list="{7DD1DCEC-E449-43D3-891F-7DC62F62AD21}" ma:internalName="LocOverallHandbackStatusLookup" ma:readOnly="true" ma:showField="OverallHandbackStatus" ma:web="4873beb7-5857-4685-be1f-d57550cc96cc">
      <xsd:simpleType>
        <xsd:restriction base="dms:Lookup"/>
      </xsd:simpleType>
    </xsd:element>
    <xsd:element name="LocOverallLocStatusLookup" ma:index="77" nillable="true" ma:displayName="Loc Overall Localize Status" ma:default="" ma:list="{7DD1DCEC-E449-43D3-891F-7DC62F62AD21}" ma:internalName="LocOverallLocStatusLookup" ma:readOnly="true" ma:showField="OverallLocStatus" ma:web="4873beb7-5857-4685-be1f-d57550cc96cc">
      <xsd:simpleType>
        <xsd:restriction base="dms:Lookup"/>
      </xsd:simpleType>
    </xsd:element>
    <xsd:element name="LocOverallPreviewStatusLookup" ma:index="78" nillable="true" ma:displayName="Loc Overall Preview Status" ma:default="" ma:list="{7DD1DCEC-E449-43D3-891F-7DC62F62AD21}" ma:internalName="LocOverallPreviewStatusLookup" ma:readOnly="true" ma:showField="OverallPreviewStatus" ma:web="4873beb7-5857-4685-be1f-d57550cc96cc">
      <xsd:simpleType>
        <xsd:restriction base="dms:Lookup"/>
      </xsd:simpleType>
    </xsd:element>
    <xsd:element name="LocOverallPublishStatusLookup" ma:index="79" nillable="true" ma:displayName="Loc Overall Publish Status" ma:default="" ma:list="{7DD1DCEC-E449-43D3-891F-7DC62F62AD21}" ma:internalName="LocOverallPublishStatusLookup" ma:readOnly="true" ma:showField="OverallPublishStatus" ma:web="4873beb7-5857-4685-be1f-d57550cc96cc">
      <xsd:simpleType>
        <xsd:restriction base="dms:Lookup"/>
      </xsd:simpleType>
    </xsd:element>
    <xsd:element name="IntlLocPriority" ma:index="80" nillable="true" ma:displayName="Loc Priority" ma:default="" ma:internalName="IntlLocPriority" ma:readOnly="false">
      <xsd:simpleType>
        <xsd:restriction base="dms:Unknown"/>
      </xsd:simpleType>
    </xsd:element>
    <xsd:element name="LocProcessedForHandoffsLookup" ma:index="81" nillable="true" ma:displayName="Loc Processed For Handoffs" ma:default="" ma:list="{7DD1DCEC-E449-43D3-891F-7DC62F62AD21}" ma:internalName="LocProcessedForHandoffsLookup" ma:readOnly="true" ma:showField="ProcessedForHandoffs" ma:web="4873beb7-5857-4685-be1f-d57550cc96cc">
      <xsd:simpleType>
        <xsd:restriction base="dms:Lookup"/>
      </xsd:simpleType>
    </xsd:element>
    <xsd:element name="LocProcessedForMarketsLookup" ma:index="82" nillable="true" ma:displayName="Loc Processed For Markets" ma:default="" ma:list="{7DD1DCEC-E449-43D3-891F-7DC62F62AD21}" ma:internalName="LocProcessedForMarketsLookup" ma:readOnly="true" ma:showField="ProcessedForMarkets" ma:web="4873beb7-5857-4685-be1f-d57550cc96cc">
      <xsd:simpleType>
        <xsd:restriction base="dms:Lookup"/>
      </xsd:simpleType>
    </xsd:element>
    <xsd:element name="LocPublishedDependentAssetsLookup" ma:index="83" nillable="true" ma:displayName="Loc Published Dependent Assets" ma:default="" ma:list="{7DD1DCEC-E449-43D3-891F-7DC62F62AD21}" ma:internalName="LocPublishedDependentAssetsLookup" ma:readOnly="true" ma:showField="PublishedDependentAssets" ma:web="4873beb7-5857-4685-be1f-d57550cc96cc">
      <xsd:simpleType>
        <xsd:restriction base="dms:Lookup"/>
      </xsd:simpleType>
    </xsd:element>
    <xsd:element name="LocPublishedLinkedAssetsLookup" ma:index="84" nillable="true" ma:displayName="Loc Published Linked Assets" ma:default="" ma:list="{7DD1DCEC-E449-43D3-891F-7DC62F62AD21}" ma:internalName="LocPublishedLinkedAssetsLookup" ma:readOnly="true" ma:showField="PublishedLinkedAssets" ma:web="4873beb7-5857-4685-be1f-d57550cc96cc">
      <xsd:simpleType>
        <xsd:restriction base="dms:Lookup"/>
      </xsd:simpleType>
    </xsd:element>
    <xsd:element name="LocRecommendedHandoff" ma:index="85" nillable="true" ma:displayName="Loc Recommended Handoff" ma:default="" ma:indexed="true" ma:internalName="LocRecommendedHandoff" ma:readOnly="false">
      <xsd:simpleType>
        <xsd:restriction base="dms:Text"/>
      </xsd:simpleType>
    </xsd:element>
    <xsd:element name="LocalizationTagsTaxHTField0" ma:index="87" nillable="true" ma:taxonomy="true" ma:internalName="LocalizationTagsTaxHTField0" ma:taxonomyFieldName="LocalizationTags" ma:displayName="Localization Tags" ma:readOnly="false" ma:default="" ma:fieldId="{00f02cb3-2c7c-424a-9c61-10e9b6878429}" ma:taxonomyMulti="true" ma:sspId="8f79753a-75d3-41f5-8ca3-40b843941b4f" ma:termSetId="5b7703a5-8e8b-4b58-8b31-1cea35331da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achineTranslated" ma:index="88" nillable="true" ma:displayName="Machine Translated" ma:default="" ma:internalName="MachineTranslated" ma:readOnly="false">
      <xsd:simpleType>
        <xsd:restriction base="dms:Boolean"/>
      </xsd:simpleType>
    </xsd:element>
    <xsd:element name="Manager" ma:index="89" nillable="true" ma:displayName="Manager" ma:hidden="true" ma:internalName="Manager" ma:readOnly="false">
      <xsd:simpleType>
        <xsd:restriction base="dms:Text"/>
      </xsd:simpleType>
    </xsd:element>
    <xsd:element name="Markets" ma:index="90" nillable="true" ma:displayName="Markets" ma:default="" ma:description="Leave blank to show in all markets" ma:list="{2FBD1B11-2ACE-4FDC-B5A3-635D4ADF6F1B}" ma:internalName="Markets" ma:readOnly="false" ma:showField="MarketNa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Milestone" ma:index="91" nillable="true" ma:displayName="Milestone" ma:default="" ma:internalName="Milestone" ma:readOnly="false">
      <xsd:simpleType>
        <xsd:restriction base="dms:Unknown"/>
      </xsd:simpleType>
    </xsd:element>
    <xsd:element name="TPNamespace" ma:index="94" nillable="true" ma:displayName="Namespace" ma:default="" ma:internalName="TPNamespace">
      <xsd:simpleType>
        <xsd:restriction base="dms:Text"/>
      </xsd:simpleType>
    </xsd:element>
    <xsd:element name="NumericId" ma:index="95" nillable="true" ma:displayName="Numeric ID" ma:default="" ma:indexed="true" ma:internalName="NumericId" ma:readOnly="false">
      <xsd:simpleType>
        <xsd:restriction base="dms:Number"/>
      </xsd:simpleType>
    </xsd:element>
    <xsd:element name="NumOfRatingsLookup" ma:index="96" nillable="true" ma:displayName="NumOfRatings" ma:default="" ma:list="{9E343742-310B-4684-A24C-1D137CB4B230}" ma:internalName="NumOfRatingsLookup" ma:readOnly="true" ma:showField="NumOfRating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OOCacheId" ma:index="97" nillable="true" ma:displayName="OOCacheId" ma:internalName="OOCacheId" ma:readOnly="false">
      <xsd:simpleType>
        <xsd:restriction base="dms:Text"/>
      </xsd:simpleType>
    </xsd:element>
    <xsd:element name="OpenTemplate" ma:index="98" nillable="true" ma:displayName="Open Template" ma:default="true" ma:internalName="OpenTemplate">
      <xsd:simpleType>
        <xsd:restriction base="dms:Boolean"/>
      </xsd:simpleType>
    </xsd:element>
    <xsd:element name="OriginAsset" ma:index="99" nillable="true" ma:displayName="Origin Asset" ma:default="" ma:internalName="OriginAsset" ma:readOnly="false">
      <xsd:simpleType>
        <xsd:restriction base="dms:Text"/>
      </xsd:simpleType>
    </xsd:element>
    <xsd:element name="OriginalRelease" ma:index="100" nillable="true" ma:displayName="Original Release" ma:default="15" ma:internalName="OriginalRelease" ma:readOnly="false">
      <xsd:simpleType>
        <xsd:restriction base="dms:Choice">
          <xsd:enumeration value="14"/>
          <xsd:enumeration value="15"/>
          <xsd:enumeration value="16"/>
        </xsd:restriction>
      </xsd:simpleType>
    </xsd:element>
    <xsd:element name="OriginalSourceMarket" ma:index="101" nillable="true" ma:displayName="Original Source Market Group" ma:default="" ma:internalName="OriginalSourceMarket" ma:readOnly="false">
      <xsd:simpleType>
        <xsd:restriction base="dms:Text"/>
      </xsd:simpleType>
    </xsd:element>
    <xsd:element name="OutputCachingOn" ma:index="102" nillable="true" ma:displayName="Output Caching" ma:default="true" ma:hidden="true" ma:internalName="OutputCachingOn" ma:readOnly="false">
      <xsd:simpleType>
        <xsd:restriction base="dms:Boolean"/>
      </xsd:simpleType>
    </xsd:element>
    <xsd:element name="ParentAssetId" ma:index="103" nillable="true" ma:displayName="Parent Asset Id" ma:default="" ma:internalName="ParentAssetId" ma:readOnly="false">
      <xsd:simpleType>
        <xsd:restriction base="dms:Text"/>
      </xsd:simpleType>
    </xsd:element>
    <xsd:element name="PlannedPubDate" ma:index="104" nillable="true" ma:displayName="Planned Publish Date" ma:default="" ma:indexed="true" ma:internalName="PlannedPubDate" ma:readOnly="false">
      <xsd:simpleType>
        <xsd:restriction base="dms:DateTime"/>
      </xsd:simpleType>
    </xsd:element>
    <xsd:element name="PolicheckWords" ma:index="105" nillable="true" ma:displayName="Policheck Words" ma:default="" ma:internalName="PolicheckWords" ma:readOnly="false">
      <xsd:simpleType>
        <xsd:restriction base="dms:Text"/>
      </xsd:simpleType>
    </xsd:element>
    <xsd:element name="BusinessGroup" ma:index="106" nillable="true" ma:displayName="Product Division Owner" ma:default="" ma:internalName="BusinessGroup" ma:readOnly="false">
      <xsd:simpleType>
        <xsd:restriction base="dms:Unknown"/>
      </xsd:simpleType>
    </xsd:element>
    <xsd:element name="UAProjectedTotalWords" ma:index="107" nillable="true" ma:displayName="Projected Word Count" ma:default="" ma:internalName="UAProjectedTotalWords" ma:readOnly="false">
      <xsd:simpleType>
        <xsd:restriction base="dms:Unknown"/>
      </xsd:simpleType>
    </xsd:element>
    <xsd:element name="Provider" ma:index="108" nillable="true" ma:displayName="Provider" ma:default="" ma:internalName="Provider" ma:readOnly="false">
      <xsd:simpleType>
        <xsd:restriction base="dms:Unknown"/>
      </xsd:simpleType>
    </xsd:element>
    <xsd:element name="Providers" ma:index="109" nillable="true" ma:displayName="Providers" ma:default="" ma:internalName="Providers">
      <xsd:simpleType>
        <xsd:restriction base="dms:Unknown"/>
      </xsd:simpleType>
    </xsd:element>
    <xsd:element name="PublishStatusLookup" ma:index="110" nillable="true" ma:displayName="Publish Status" ma:default="" ma:list="{9E343742-310B-4684-A24C-1D137CB4B230}" ma:internalName="PublishStatusLookup" ma:readOnly="false" ma:showField="PublishStatu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PublishTargets" ma:index="111" nillable="true" ma:displayName="Publish Target" ma:default="OfficeOnlineVNext" ma:internalName="PublishTargets" ma:readOnly="false">
      <xsd:simpleType>
        <xsd:restriction base="dms:Unknown"/>
      </xsd:simpleType>
    </xsd:element>
    <xsd:element name="RecommendationsModifier" ma:index="112" nillable="true" ma:displayName="Recommendations Modifier" ma:default="" ma:internalName="RecommendationsModifier" ma:readOnly="false">
      <xsd:simpleType>
        <xsd:restriction base="dms:Number"/>
      </xsd:simpleType>
    </xsd:element>
    <xsd:element name="ArtSampleDocs" ma:index="113" nillable="true" ma:displayName="Sample Docs" ma:default="" ma:hidden="true" ma:internalName="ArtSampleDocs" ma:readOnly="false">
      <xsd:simpleType>
        <xsd:restriction base="dms:Text"/>
      </xsd:simpleType>
    </xsd:element>
    <xsd:element name="ScenarioTagsTaxHTField0" ma:index="115" nillable="true" ma:taxonomy="true" ma:internalName="ScenarioTagsTaxHTField0" ma:taxonomyFieldName="ScenarioTags" ma:displayName="Scenarios" ma:readOnly="false" ma:default="" ma:fieldId="{93aef74d-6c78-4815-8310-51477dceeccc}" ma:taxonomyMulti="true" ma:sspId="8f79753a-75d3-41f5-8ca3-40b843941b4f" ma:termSetId="4b7d5f16-e2f2-4fc0-bab3-6e8b931e57d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howIn" ma:index="117" nillable="true" ma:displayName="Show In" ma:default="Show everywhere" ma:internalName="ShowIn" ma:readOnly="false">
      <xsd:simpleType>
        <xsd:restriction base="dms:Choice">
          <xsd:enumeration value="Hide on web"/>
          <xsd:enumeration value="On Web no search"/>
          <xsd:enumeration value="Show everywhere"/>
          <xsd:enumeration value="Special use only"/>
        </xsd:restriction>
      </xsd:simpleType>
    </xsd:element>
    <xsd:element name="SourceTitle" ma:index="118" nillable="true" ma:displayName="Source Title" ma:default="" ma:indexed="true" ma:internalName="SourceTitle" ma:readOnly="false">
      <xsd:simpleType>
        <xsd:restriction base="dms:Text"/>
      </xsd:simpleType>
    </xsd:element>
    <xsd:element name="CSXSubmissionDate" ma:index="119" nillable="true" ma:displayName="Submission Date" ma:default="" ma:internalName="CSXSubmissionDate" ma:readOnly="false">
      <xsd:simpleType>
        <xsd:restriction base="dms:DateTime"/>
      </xsd:simpleType>
    </xsd:element>
    <xsd:element name="SubmitterId" ma:index="120" nillable="true" ma:displayName="Submitter ID" ma:default="" ma:internalName="SubmitterId" ma:readOnly="false">
      <xsd:simpleType>
        <xsd:restriction base="dms:Text"/>
      </xsd:simpleType>
    </xsd:element>
    <xsd:element name="TaxCatchAll" ma:index="121" nillable="true" ma:displayName="Taxonomy Catch All Column" ma:hidden="true" ma:list="{530f955b-6704-4601-bd83-f81d87f1e440}" ma:internalName="TaxCatchAll" ma:showField="CatchAllData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22" nillable="true" ma:displayName="Taxonomy Catch All Column1" ma:hidden="true" ma:list="{530f955b-6704-4601-bd83-f81d87f1e440}" ma:internalName="TaxCatchAllLabel" ma:readOnly="true" ma:showField="CatchAllDataLabel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emplateStatus" ma:index="123" nillable="true" ma:displayName="Template Status" ma:default="" ma:internalName="TemplateStatus">
      <xsd:simpleType>
        <xsd:restriction base="dms:Unknown"/>
      </xsd:simpleType>
    </xsd:element>
    <xsd:element name="TemplateTemplateType" ma:index="124" nillable="true" ma:displayName="Template Type" ma:default="" ma:internalName="TemplateTemplateType">
      <xsd:simpleType>
        <xsd:restriction base="dms:Unknown"/>
      </xsd:simpleType>
    </xsd:element>
    <xsd:element name="ThumbnailAssetId" ma:index="125" nillable="true" ma:displayName="Thumbnail Image Asset" ma:default="" ma:internalName="ThumbnailAssetId" ma:readOnly="false">
      <xsd:simpleType>
        <xsd:restriction base="dms:Text"/>
      </xsd:simpleType>
    </xsd:element>
    <xsd:element name="TimesCloned" ma:index="126" nillable="true" ma:displayName="Times Cloned" ma:default="" ma:internalName="TimesCloned" ma:readOnly="false">
      <xsd:simpleType>
        <xsd:restriction base="dms:Number"/>
      </xsd:simpleType>
    </xsd:element>
    <xsd:element name="TrustLevel" ma:index="128" nillable="true" ma:displayName="Trust Level" ma:default="1 Microsoft Managed Content" ma:internalName="TrustLevel" ma:readOnly="false">
      <xsd:simpleType>
        <xsd:restriction base="dms:Unknown"/>
      </xsd:simpleType>
    </xsd:element>
    <xsd:element name="UALocComments" ma:index="129" nillable="true" ma:displayName="UA Loc Comments" ma:default="" ma:internalName="UALocComments" ma:readOnly="false">
      <xsd:simpleType>
        <xsd:restriction base="dms:Note"/>
      </xsd:simpleType>
    </xsd:element>
    <xsd:element name="UALocRecommendation" ma:index="130" nillable="true" ma:displayName="UA Loc Recommendation" ma:default="Localize" ma:internalName="UALocRecommendation" ma:readOnly="false">
      <xsd:simpleType>
        <xsd:restriction base="dms:Choice">
          <xsd:enumeration value="Localize"/>
          <xsd:enumeration value="Never Localize"/>
          <xsd:enumeration value="Priority Localize"/>
        </xsd:restriction>
      </xsd:simpleType>
    </xsd:element>
    <xsd:element name="UANotes" ma:index="131" nillable="true" ma:displayName="UA Notes" ma:default="" ma:internalName="UANotes" ma:readOnly="false">
      <xsd:simpleType>
        <xsd:restriction base="dms:Note"/>
      </xsd:simpleType>
    </xsd:element>
    <xsd:element name="TPAppVersion" ma:index="132" nillable="true" ma:displayName="Version" ma:default="" ma:internalName="TPAppVersion">
      <xsd:simpleType>
        <xsd:restriction base="dms:Text"/>
      </xsd:simpleType>
    </xsd:element>
    <xsd:element name="VoteCount" ma:index="133" nillable="true" ma:displayName="Vote Count" ma:default="" ma:internalName="VoteCount" ma:readOnly="fals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2" ma:displayName="Content Type"/>
        <xsd:element ref="dc:title" minOccurs="0" maxOccurs="1" ma:index="127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irectSourceMarket xmlns="4873beb7-5857-4685-be1f-d57550cc96cc" xsi:nil="true"/>
    <ApprovalStatus xmlns="4873beb7-5857-4685-be1f-d57550cc96cc">InProgress</ApprovalStatus>
    <MarketSpecific xmlns="4873beb7-5857-4685-be1f-d57550cc96cc">false</MarketSpecific>
    <LocComments xmlns="4873beb7-5857-4685-be1f-d57550cc96cc" xsi:nil="true"/>
    <ThumbnailAssetId xmlns="4873beb7-5857-4685-be1f-d57550cc96cc" xsi:nil="true"/>
    <PrimaryImageGen xmlns="4873beb7-5857-4685-be1f-d57550cc96cc">false</PrimaryImageGen>
    <LegacyData xmlns="4873beb7-5857-4685-be1f-d57550cc96cc" xsi:nil="true"/>
    <LocRecommendedHandoff xmlns="4873beb7-5857-4685-be1f-d57550cc96cc" xsi:nil="true"/>
    <BusinessGroup xmlns="4873beb7-5857-4685-be1f-d57550cc96cc" xsi:nil="true"/>
    <BlockPublish xmlns="4873beb7-5857-4685-be1f-d57550cc96cc">false</BlockPublish>
    <TPFriendlyName xmlns="4873beb7-5857-4685-be1f-d57550cc96cc" xsi:nil="true"/>
    <NumericId xmlns="4873beb7-5857-4685-be1f-d57550cc96cc" xsi:nil="true"/>
    <APEditor xmlns="4873beb7-5857-4685-be1f-d57550cc96cc">
      <UserInfo>
        <DisplayName/>
        <AccountId xsi:nil="true"/>
        <AccountType/>
      </UserInfo>
    </APEditor>
    <SourceTitle xmlns="4873beb7-5857-4685-be1f-d57550cc96cc" xsi:nil="true"/>
    <OpenTemplate xmlns="4873beb7-5857-4685-be1f-d57550cc96cc">true</OpenTemplate>
    <UALocComments xmlns="4873beb7-5857-4685-be1f-d57550cc96cc" xsi:nil="true"/>
    <ParentAssetId xmlns="4873beb7-5857-4685-be1f-d57550cc96cc" xsi:nil="true"/>
    <IntlLangReviewDate xmlns="4873beb7-5857-4685-be1f-d57550cc96cc" xsi:nil="true"/>
    <FeatureTagsTaxHTField0 xmlns="4873beb7-5857-4685-be1f-d57550cc96cc">
      <Terms xmlns="http://schemas.microsoft.com/office/infopath/2007/PartnerControls"/>
    </FeatureTagsTaxHTField0>
    <PublishStatusLookup xmlns="4873beb7-5857-4685-be1f-d57550cc96cc">
      <Value>1360506</Value>
    </PublishStatusLookup>
    <Providers xmlns="4873beb7-5857-4685-be1f-d57550cc96cc" xsi:nil="true"/>
    <MachineTranslated xmlns="4873beb7-5857-4685-be1f-d57550cc96cc">false</MachineTranslated>
    <OriginalSourceMarket xmlns="4873beb7-5857-4685-be1f-d57550cc96cc" xsi:nil="true"/>
    <APDescription xmlns="4873beb7-5857-4685-be1f-d57550cc96cc" xsi:nil="true"/>
    <ClipArtFilename xmlns="4873beb7-5857-4685-be1f-d57550cc96cc" xsi:nil="true"/>
    <ContentItem xmlns="4873beb7-5857-4685-be1f-d57550cc96cc" xsi:nil="true"/>
    <TPInstallLocation xmlns="4873beb7-5857-4685-be1f-d57550cc96cc" xsi:nil="true"/>
    <PublishTargets xmlns="4873beb7-5857-4685-be1f-d57550cc96cc">OfficeOnlineVNext</PublishTargets>
    <TimesCloned xmlns="4873beb7-5857-4685-be1f-d57550cc96cc" xsi:nil="true"/>
    <AssetStart xmlns="4873beb7-5857-4685-be1f-d57550cc96cc">2011-12-12T13:37:00+00:00</AssetStart>
    <Provider xmlns="4873beb7-5857-4685-be1f-d57550cc96cc" xsi:nil="true"/>
    <AcquiredFrom xmlns="4873beb7-5857-4685-be1f-d57550cc96cc">Internal MS</AcquiredFrom>
    <FriendlyTitle xmlns="4873beb7-5857-4685-be1f-d57550cc96cc" xsi:nil="true"/>
    <LastHandOff xmlns="4873beb7-5857-4685-be1f-d57550cc96cc" xsi:nil="true"/>
    <TPClientViewer xmlns="4873beb7-5857-4685-be1f-d57550cc96cc" xsi:nil="true"/>
    <UACurrentWords xmlns="4873beb7-5857-4685-be1f-d57550cc96cc" xsi:nil="true"/>
    <ArtSampleDocs xmlns="4873beb7-5857-4685-be1f-d57550cc96cc" xsi:nil="true"/>
    <UALocRecommendation xmlns="4873beb7-5857-4685-be1f-d57550cc96cc">Localize</UALocRecommendation>
    <Manager xmlns="4873beb7-5857-4685-be1f-d57550cc96cc" xsi:nil="true"/>
    <ShowIn xmlns="4873beb7-5857-4685-be1f-d57550cc96cc">Show everywhere</ShowIn>
    <UANotes xmlns="4873beb7-5857-4685-be1f-d57550cc96cc" xsi:nil="true"/>
    <TemplateStatus xmlns="4873beb7-5857-4685-be1f-d57550cc96cc">Complete</TemplateStatus>
    <InternalTagsTaxHTField0 xmlns="4873beb7-5857-4685-be1f-d57550cc96cc">
      <Terms xmlns="http://schemas.microsoft.com/office/infopath/2007/PartnerControls"/>
    </InternalTagsTaxHTField0>
    <CSXHash xmlns="4873beb7-5857-4685-be1f-d57550cc96cc" xsi:nil="true"/>
    <Downloads xmlns="4873beb7-5857-4685-be1f-d57550cc96cc">0</Downloads>
    <VoteCount xmlns="4873beb7-5857-4685-be1f-d57550cc96cc" xsi:nil="true"/>
    <OOCacheId xmlns="4873beb7-5857-4685-be1f-d57550cc96cc" xsi:nil="true"/>
    <IsDeleted xmlns="4873beb7-5857-4685-be1f-d57550cc96cc">false</IsDeleted>
    <AssetExpire xmlns="4873beb7-5857-4685-be1f-d57550cc96cc">2035-01-01T08:00:00+00:00</AssetExpire>
    <DSATActionTaken xmlns="4873beb7-5857-4685-be1f-d57550cc96cc" xsi:nil="true"/>
    <CSXSubmissionMarket xmlns="4873beb7-5857-4685-be1f-d57550cc96cc" xsi:nil="true"/>
    <TPExecutable xmlns="4873beb7-5857-4685-be1f-d57550cc96cc" xsi:nil="true"/>
    <SubmitterId xmlns="4873beb7-5857-4685-be1f-d57550cc96cc" xsi:nil="true"/>
    <EditorialTags xmlns="4873beb7-5857-4685-be1f-d57550cc96cc" xsi:nil="true"/>
    <ApprovalLog xmlns="4873beb7-5857-4685-be1f-d57550cc96cc" xsi:nil="true"/>
    <AssetType xmlns="4873beb7-5857-4685-be1f-d57550cc96cc">TP</AssetType>
    <BugNumber xmlns="4873beb7-5857-4685-be1f-d57550cc96cc" xsi:nil="true"/>
    <CSXSubmissionDate xmlns="4873beb7-5857-4685-be1f-d57550cc96cc" xsi:nil="true"/>
    <CSXUpdate xmlns="4873beb7-5857-4685-be1f-d57550cc96cc">false</CSXUpdate>
    <Milestone xmlns="4873beb7-5857-4685-be1f-d57550cc96cc" xsi:nil="true"/>
    <RecommendationsModifier xmlns="4873beb7-5857-4685-be1f-d57550cc96cc" xsi:nil="true"/>
    <OriginAsset xmlns="4873beb7-5857-4685-be1f-d57550cc96cc" xsi:nil="true"/>
    <TPComponent xmlns="4873beb7-5857-4685-be1f-d57550cc96cc" xsi:nil="true"/>
    <AssetId xmlns="4873beb7-5857-4685-be1f-d57550cc96cc">TP102801108</AssetId>
    <IntlLocPriority xmlns="4873beb7-5857-4685-be1f-d57550cc96cc" xsi:nil="true"/>
    <PolicheckWords xmlns="4873beb7-5857-4685-be1f-d57550cc96cc" xsi:nil="true"/>
    <TPLaunchHelpLink xmlns="4873beb7-5857-4685-be1f-d57550cc96cc" xsi:nil="true"/>
    <TPApplication xmlns="4873beb7-5857-4685-be1f-d57550cc96cc" xsi:nil="true"/>
    <CrawlForDependencies xmlns="4873beb7-5857-4685-be1f-d57550cc96cc">false</CrawlForDependencies>
    <HandoffToMSDN xmlns="4873beb7-5857-4685-be1f-d57550cc96cc" xsi:nil="true"/>
    <PlannedPubDate xmlns="4873beb7-5857-4685-be1f-d57550cc96cc" xsi:nil="true"/>
    <IntlLangReviewer xmlns="4873beb7-5857-4685-be1f-d57550cc96cc" xsi:nil="true"/>
    <TrustLevel xmlns="4873beb7-5857-4685-be1f-d57550cc96cc">1 Microsoft Managed Content</TrustLevel>
    <LocLastLocAttemptVersionLookup xmlns="4873beb7-5857-4685-be1f-d57550cc96cc">706526</LocLastLocAttemptVersionLookup>
    <IsSearchable xmlns="4873beb7-5857-4685-be1f-d57550cc96cc">true</IsSearchable>
    <TemplateTemplateType xmlns="4873beb7-5857-4685-be1f-d57550cc96cc">PowerPoint Presentation Template</TemplateTemplateType>
    <CampaignTagsTaxHTField0 xmlns="4873beb7-5857-4685-be1f-d57550cc96cc">
      <Terms xmlns="http://schemas.microsoft.com/office/infopath/2007/PartnerControls"/>
    </CampaignTagsTaxHTField0>
    <TPNamespace xmlns="4873beb7-5857-4685-be1f-d57550cc96cc" xsi:nil="true"/>
    <TaxCatchAll xmlns="4873beb7-5857-4685-be1f-d57550cc96cc"/>
    <Markets xmlns="4873beb7-5857-4685-be1f-d57550cc96cc"/>
    <UAProjectedTotalWords xmlns="4873beb7-5857-4685-be1f-d57550cc96cc" xsi:nil="true"/>
    <IntlLangReview xmlns="4873beb7-5857-4685-be1f-d57550cc96cc">false</IntlLangReview>
    <OutputCachingOn xmlns="4873beb7-5857-4685-be1f-d57550cc96cc">false</OutputCachingOn>
    <AverageRating xmlns="4873beb7-5857-4685-be1f-d57550cc96cc" xsi:nil="true"/>
    <APAuthor xmlns="4873beb7-5857-4685-be1f-d57550cc96cc">
      <UserInfo>
        <DisplayName>REDMOND\v-soujap</DisplayName>
        <AccountId>1954</AccountId>
        <AccountType/>
      </UserInfo>
    </APAuthor>
    <LocManualTestRequired xmlns="4873beb7-5857-4685-be1f-d57550cc96cc">false</LocManualTestRequired>
    <TPCommandLine xmlns="4873beb7-5857-4685-be1f-d57550cc96cc" xsi:nil="true"/>
    <TPAppVersion xmlns="4873beb7-5857-4685-be1f-d57550cc96cc" xsi:nil="true"/>
    <EditorialStatus xmlns="4873beb7-5857-4685-be1f-d57550cc96cc">Complete</EditorialStatus>
    <LastModifiedDateTime xmlns="4873beb7-5857-4685-be1f-d57550cc96cc" xsi:nil="true"/>
    <ScenarioTagsTaxHTField0 xmlns="4873beb7-5857-4685-be1f-d57550cc96cc">
      <Terms xmlns="http://schemas.microsoft.com/office/infopath/2007/PartnerControls"/>
    </ScenarioTagsTaxHTField0>
    <OriginalRelease xmlns="4873beb7-5857-4685-be1f-d57550cc96cc">14</OriginalRelease>
    <TPLaunchHelpLinkType xmlns="4873beb7-5857-4685-be1f-d57550cc96cc">Template</TPLaunchHelpLinkType>
    <LocalizationTagsTaxHTField0 xmlns="4873beb7-5857-4685-be1f-d57550cc96cc">
      <Terms xmlns="http://schemas.microsoft.com/office/infopath/2007/PartnerControls"/>
    </LocalizationTagsTaxHTField0>
    <LocMarketGroupTiers2 xmlns="4873beb7-5857-4685-be1f-d57550cc96cc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4683C129-7B42-490A-AD74-E9303BC76D3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873beb7-5857-4685-be1f-d57550cc96c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F249165-F638-412C-8E0A-DFB7045CA2E0}">
  <ds:schemaRefs>
    <ds:schemaRef ds:uri="4873beb7-5857-4685-be1f-d57550cc96cc"/>
    <ds:schemaRef ds:uri="http://schemas.openxmlformats.org/package/2006/metadata/core-properties"/>
    <ds:schemaRef ds:uri="http://purl.org/dc/terms/"/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211E33DF-2340-4F4E-B874-B73FEFEBFC8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7696</TotalTime>
  <Words>2121</Words>
  <Application>Microsoft Office PowerPoint</Application>
  <PresentationFormat>Vlastní</PresentationFormat>
  <Paragraphs>446</Paragraphs>
  <Slides>39</Slides>
  <Notes>12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39</vt:i4>
      </vt:variant>
    </vt:vector>
  </HeadingPairs>
  <TitlesOfParts>
    <vt:vector size="45" baseType="lpstr">
      <vt:lpstr>Arial</vt:lpstr>
      <vt:lpstr>Calibri Light</vt:lpstr>
      <vt:lpstr>Cambria Math</vt:lpstr>
      <vt:lpstr>Euphemia</vt:lpstr>
      <vt:lpstr>Wingdings</vt:lpstr>
      <vt:lpstr>Pocit klidu (16:9)</vt:lpstr>
      <vt:lpstr> Cvičení 6</vt:lpstr>
      <vt:lpstr>Genetická klasifikace ložisek (upraveno podle Rozložník et al. 1987</vt:lpstr>
      <vt:lpstr>LOŽISKA KAUSTOBIOLITŮ</vt:lpstr>
      <vt:lpstr>KAUSTOBIOLITY – ROZDĚLENÍ</vt:lpstr>
      <vt:lpstr>KAUSTOBIOLITY – složky</vt:lpstr>
      <vt:lpstr>UHELNÁ ŘADA</vt:lpstr>
      <vt:lpstr>UHLÍ </vt:lpstr>
      <vt:lpstr>Prezentace aplikace PowerPoint</vt:lpstr>
      <vt:lpstr>UHLÍ - VZNIK</vt:lpstr>
      <vt:lpstr>Prezentace aplikace PowerPoint</vt:lpstr>
      <vt:lpstr>UHLÍ - makro petrografické SLOŽKY</vt:lpstr>
      <vt:lpstr>UHLÍ – makro petrografické SLOŽKY</vt:lpstr>
      <vt:lpstr>UHLÍ – makro petrografické SLOŽKY</vt:lpstr>
      <vt:lpstr>UHLÍ - MIKRO petrografické SLOŽKY</vt:lpstr>
      <vt:lpstr>UHLÍ - MIKRO petrografické SLOŽKY</vt:lpstr>
      <vt:lpstr>UHLÍ  a jeho petrografické SLOŽKY - přehled</vt:lpstr>
      <vt:lpstr>UHLÍ - LOŽISKA</vt:lpstr>
      <vt:lpstr>Živičná řada</vt:lpstr>
      <vt:lpstr>ROPA</vt:lpstr>
      <vt:lpstr>ROPA - složení</vt:lpstr>
      <vt:lpstr>klasifikace ropy</vt:lpstr>
      <vt:lpstr>UHLOVODÍKOVÝ SYSTÉM</vt:lpstr>
      <vt:lpstr>uhlovodíkový systém – zdrojová hornina</vt:lpstr>
      <vt:lpstr>uhlovodíkový systém – zdrojová hornina</vt:lpstr>
      <vt:lpstr>uhlovodíkový systém – migrace</vt:lpstr>
      <vt:lpstr>uhlovodíkový systém – past</vt:lpstr>
      <vt:lpstr>uhlovodíkový systém – kolektor</vt:lpstr>
      <vt:lpstr>uhlovodíkový systém – těsnění</vt:lpstr>
      <vt:lpstr>ropa - ložiska</vt:lpstr>
      <vt:lpstr>Hydráty (klatráty) metanu</vt:lpstr>
      <vt:lpstr>Prezentace aplikace PowerPoint</vt:lpstr>
      <vt:lpstr>Prezentace aplikace PowerPoint</vt:lpstr>
      <vt:lpstr>Prezentace aplikace PowerPoint</vt:lpstr>
      <vt:lpstr>Prezentace aplikace PowerPoint</vt:lpstr>
      <vt:lpstr> Břidlicový plyn </vt:lpstr>
      <vt:lpstr> Břidlicový plyn </vt:lpstr>
      <vt:lpstr> Břidlicový plyn </vt:lpstr>
      <vt:lpstr> Břidlicový plyn </vt:lpstr>
      <vt:lpstr>Břidlicový plyn - frakování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Magmatická ložiska</dc:title>
  <dc:creator>Lenka Skřápková</dc:creator>
  <cp:lastModifiedBy>Lenka Skřápková</cp:lastModifiedBy>
  <cp:revision>704</cp:revision>
  <dcterms:created xsi:type="dcterms:W3CDTF">2024-02-14T09:12:24Z</dcterms:created>
  <dcterms:modified xsi:type="dcterms:W3CDTF">2024-04-24T12:07:37Z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ternalTags">
    <vt:lpwstr/>
  </property>
  <property fmtid="{D5CDD505-2E9C-101B-9397-08002B2CF9AE}" pid="3" name="ContentTypeId">
    <vt:lpwstr>0x0101006EDDDB5EE6D98C44930B742096920B300400F5B6D36B3EF94B4E9A635CDF2A18F5B8</vt:lpwstr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ScenarioTags">
    <vt:lpwstr/>
  </property>
  <property fmtid="{D5CDD505-2E9C-101B-9397-08002B2CF9AE}" pid="7" name="CampaignTags">
    <vt:lpwstr/>
  </property>
</Properties>
</file>