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78" r:id="rId6"/>
    <p:sldId id="258" r:id="rId7"/>
    <p:sldId id="392" r:id="rId8"/>
    <p:sldId id="459" r:id="rId9"/>
    <p:sldId id="352" r:id="rId10"/>
    <p:sldId id="353" r:id="rId11"/>
    <p:sldId id="354" r:id="rId12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AC99"/>
    <a:srgbClr val="FFCC9A"/>
    <a:srgbClr val="E9EDE9"/>
    <a:srgbClr val="480048"/>
    <a:srgbClr val="FFC9FF"/>
    <a:srgbClr val="FF0000"/>
    <a:srgbClr val="800080"/>
    <a:srgbClr val="FFB7B7"/>
    <a:srgbClr val="00A3D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046" autoAdjust="0"/>
  </p:normalViewPr>
  <p:slideViewPr>
    <p:cSldViewPr>
      <p:cViewPr varScale="1">
        <p:scale>
          <a:sx n="67" d="100"/>
          <a:sy n="67" d="100"/>
        </p:scale>
        <p:origin x="572" y="4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50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E007642-8E8A-46D9-9584-1BFDDD84F562}" type="datetime1">
              <a:rPr lang="cs-CZ" smtClean="0"/>
              <a:pPr algn="r" rtl="0"/>
              <a:t>25.04.2024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EA424187-8591-4565-B703-51BF54BE01EE}" type="datetime1">
              <a:rPr lang="cs-CZ" smtClean="0"/>
              <a:pPr algn="r"/>
              <a:t>25.04.2024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2E61351F-DBB1-4664-ADA9-83BC7CB8848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cs-CZ" smtClean="0"/>
              <a:pPr algn="r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515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D2062-0B5A-87CD-0210-B50704FC3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5EE7077-2148-A6EB-4762-F9AC8F0BAA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446EA6B-4A08-C122-6931-77A227A754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C712F32-46E1-B8E1-3FC3-B19E48D7BF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cs-CZ" smtClean="0"/>
              <a:pPr algn="r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869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cs-CZ" smtClean="0"/>
              <a:pPr algn="r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0687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172E964A-6B52-48D2-8B98-B5A8DE93DC00}" type="datetime1">
              <a:rPr lang="cs-CZ" smtClean="0"/>
              <a:pPr/>
              <a:t>25.04.2024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3195B25-A597-4D2B-989D-796E1E4493E0}" type="datetime1">
              <a:rPr lang="cs-CZ" smtClean="0"/>
              <a:pPr/>
              <a:t>25.04.2024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C7EA7181-D737-42D9-B7C4-40C6C20C0519}" type="datetime1">
              <a:rPr lang="cs-CZ" smtClean="0"/>
              <a:pPr/>
              <a:t>25.04.2024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A2AD638-7413-43C7-B16C-B54D9AB4D45D}" type="datetime1">
              <a:rPr lang="cs-CZ" smtClean="0"/>
              <a:pPr/>
              <a:t>25.04.2024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9533AFB-6193-4FDA-BE6D-B437F32E1AE6}" type="datetime1">
              <a:rPr lang="cs-CZ" smtClean="0"/>
              <a:pPr/>
              <a:t>25.04.2024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ED8499BC-15F2-4CED-B34C-CFDE6D24B483}" type="datetime1">
              <a:rPr lang="cs-CZ" smtClean="0"/>
              <a:pPr/>
              <a:t>25.04.2024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FBC89967-245D-4123-88DF-1F81FA77D1AE}" type="datetime1">
              <a:rPr lang="cs-CZ" smtClean="0"/>
              <a:pPr/>
              <a:t>25.04.2024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C9F0CFB1-09DE-46FB-B372-42224D49FFA3}" type="datetime1">
              <a:rPr lang="cs-CZ" smtClean="0"/>
              <a:pPr/>
              <a:t>25.04.2024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4537CBF1-CBFD-4E51-9F13-C415055D7975}" type="datetime1">
              <a:rPr lang="cs-CZ" smtClean="0"/>
              <a:pPr/>
              <a:t>25.04.2024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8053709-BBE3-4BFC-ADDD-4EC1B18330FF}" type="datetime1">
              <a:rPr lang="cs-CZ" smtClean="0"/>
              <a:pPr/>
              <a:t>25.04.2024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Upravit styly předlohy textu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6BADB7FF-46C6-44E3-9782-67C362BDC44E}" type="datetime1">
              <a:rPr lang="cs-CZ" smtClean="0"/>
              <a:pPr/>
              <a:t>25.04.2024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br>
              <a:rPr lang="cs-CZ" sz="6000" cap="all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sz="6000" cap="all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Cvičení 8</a:t>
            </a:r>
            <a:endParaRPr lang="cs-CZ" cap="all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8EC8C616-1413-332D-FF00-8C0AF3C997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126709"/>
              </p:ext>
            </p:extLst>
          </p:nvPr>
        </p:nvGraphicFramePr>
        <p:xfrm>
          <a:off x="703352" y="5949280"/>
          <a:ext cx="10782119" cy="684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3238">
                  <a:extLst>
                    <a:ext uri="{9D8B030D-6E8A-4147-A177-3AD203B41FA5}">
                      <a16:colId xmlns:a16="http://schemas.microsoft.com/office/drawing/2014/main" val="2567351183"/>
                    </a:ext>
                  </a:extLst>
                </a:gridCol>
                <a:gridCol w="3288881">
                  <a:extLst>
                    <a:ext uri="{9D8B030D-6E8A-4147-A177-3AD203B41FA5}">
                      <a16:colId xmlns:a16="http://schemas.microsoft.com/office/drawing/2014/main" val="3693055620"/>
                    </a:ext>
                  </a:extLst>
                </a:gridCol>
              </a:tblGrid>
              <a:tr h="684607">
                <a:tc>
                  <a:txBody>
                    <a:bodyPr/>
                    <a:lstStyle/>
                    <a:p>
                      <a:r>
                        <a:rPr lang="cs-CZ" sz="1800" b="0" cap="all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JARO 2024</a:t>
                      </a:r>
                    </a:p>
                  </a:txBody>
                  <a:tcPr marL="91416" marR="91416" marT="45708" marB="457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cap="all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Pokročilá ložisková geologie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cap="all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Lenka Skřápková</a:t>
                      </a:r>
                    </a:p>
                  </a:txBody>
                  <a:tcPr marL="91416" marR="91416" marT="45708" marB="457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31613"/>
                  </a:ext>
                </a:extLst>
              </a:tr>
            </a:tbl>
          </a:graphicData>
        </a:graphic>
      </p:graphicFrame>
      <p:pic>
        <p:nvPicPr>
          <p:cNvPr id="5" name="Obrázek 4" descr="Obsah obrázku černá, tma&#10;&#10;Popis byl vytvořen automaticky">
            <a:extLst>
              <a:ext uri="{FF2B5EF4-FFF2-40B4-BE49-F238E27FC236}">
                <a16:creationId xmlns:a16="http://schemas.microsoft.com/office/drawing/2014/main" id="{EDF7DF2A-0FF3-83BA-BCA8-ADBA388CB7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347" y="0"/>
            <a:ext cx="2790478" cy="11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69B03-585D-1DAC-CF3A-3B3F6AC06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9FBE8ED4-68A7-0207-D3CF-5447A35A6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308" y="0"/>
            <a:ext cx="6528792" cy="1143000"/>
          </a:xfrm>
        </p:spPr>
        <p:txBody>
          <a:bodyPr rtlCol="0">
            <a:normAutofit/>
          </a:bodyPr>
          <a:lstStyle/>
          <a:p>
            <a:pPr rtl="0"/>
            <a:r>
              <a:rPr lang="cs-CZ" cap="all" dirty="0">
                <a:solidFill>
                  <a:srgbClr val="164B4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Genetická</a:t>
            </a:r>
            <a:r>
              <a:rPr lang="cs-CZ" cap="all" dirty="0">
                <a:latin typeface="Calibri Light" panose="020F0302020204030204" pitchFamily="34" charset="0"/>
                <a:cs typeface="Calibri Light" panose="020F0302020204030204" pitchFamily="34" charset="0"/>
              </a:rPr>
              <a:t> klasifikace ložisek </a:t>
            </a:r>
            <a:r>
              <a:rPr kumimoji="0" lang="cs-CZ" sz="1999" b="0" i="0" u="none" strike="noStrike" kern="1200" cap="none" spc="0" normalizeH="0" baseline="0" noProof="0" dirty="0">
                <a:ln>
                  <a:noFill/>
                </a:ln>
                <a:solidFill>
                  <a:srgbClr val="164B4F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(upraveno podle </a:t>
            </a:r>
            <a:r>
              <a:rPr kumimoji="0" lang="cs-CZ" sz="1999" b="0" i="0" u="none" strike="noStrike" kern="1200" cap="none" spc="0" normalizeH="0" baseline="0" noProof="0" dirty="0" err="1">
                <a:ln>
                  <a:noFill/>
                </a:ln>
                <a:solidFill>
                  <a:srgbClr val="164B4F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Rozložník</a:t>
            </a:r>
            <a:r>
              <a:rPr kumimoji="0" lang="cs-CZ" sz="1999" b="0" i="0" u="none" strike="noStrike" kern="1200" cap="none" spc="0" normalizeH="0" baseline="0" noProof="0" dirty="0">
                <a:ln>
                  <a:noFill/>
                </a:ln>
                <a:solidFill>
                  <a:srgbClr val="164B4F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 et al. 1987</a:t>
            </a:r>
            <a:endParaRPr lang="cs-CZ" sz="4000" dirty="0">
              <a:solidFill>
                <a:srgbClr val="164B4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0EECCC6C-EB35-689F-5D17-C87AB7CB7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743541"/>
              </p:ext>
            </p:extLst>
          </p:nvPr>
        </p:nvGraphicFramePr>
        <p:xfrm>
          <a:off x="84444" y="200911"/>
          <a:ext cx="5685923" cy="6300309"/>
        </p:xfrm>
        <a:graphic>
          <a:graphicData uri="http://schemas.openxmlformats.org/drawingml/2006/table">
            <a:tbl>
              <a:tblPr/>
              <a:tblGrid>
                <a:gridCol w="851097">
                  <a:extLst>
                    <a:ext uri="{9D8B030D-6E8A-4147-A177-3AD203B41FA5}">
                      <a16:colId xmlns:a16="http://schemas.microsoft.com/office/drawing/2014/main" val="1489101255"/>
                    </a:ext>
                  </a:extLst>
                </a:gridCol>
                <a:gridCol w="452896">
                  <a:extLst>
                    <a:ext uri="{9D8B030D-6E8A-4147-A177-3AD203B41FA5}">
                      <a16:colId xmlns:a16="http://schemas.microsoft.com/office/drawing/2014/main" val="2256935669"/>
                    </a:ext>
                  </a:extLst>
                </a:gridCol>
                <a:gridCol w="1347304">
                  <a:extLst>
                    <a:ext uri="{9D8B030D-6E8A-4147-A177-3AD203B41FA5}">
                      <a16:colId xmlns:a16="http://schemas.microsoft.com/office/drawing/2014/main" val="556582486"/>
                    </a:ext>
                  </a:extLst>
                </a:gridCol>
                <a:gridCol w="1524669">
                  <a:extLst>
                    <a:ext uri="{9D8B030D-6E8A-4147-A177-3AD203B41FA5}">
                      <a16:colId xmlns:a16="http://schemas.microsoft.com/office/drawing/2014/main" val="2344575000"/>
                    </a:ext>
                  </a:extLst>
                </a:gridCol>
                <a:gridCol w="1509957">
                  <a:extLst>
                    <a:ext uri="{9D8B030D-6E8A-4147-A177-3AD203B41FA5}">
                      <a16:colId xmlns:a16="http://schemas.microsoft.com/office/drawing/2014/main" val="4134919382"/>
                    </a:ext>
                  </a:extLst>
                </a:gridCol>
              </a:tblGrid>
              <a:tr h="21594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cs-CZ" sz="1200" b="1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Série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77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cs-CZ" sz="1200" b="1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Skupina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77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cs-CZ" sz="1200" b="1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Typ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77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cs-CZ" sz="1200" b="1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Formace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77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807207"/>
                  </a:ext>
                </a:extLst>
              </a:tr>
              <a:tr h="215944">
                <a:tc rowSpan="13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ctr"/>
                      <a:r>
                        <a:rPr lang="cs-CZ" sz="1200" b="1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Endogenní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77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13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magmatická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likvační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b"/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-Ni + PGE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84429"/>
                  </a:ext>
                </a:extLst>
              </a:tr>
              <a:tr h="215944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protomagmatická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b"/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PGE, C, Ti, REE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750580"/>
                  </a:ext>
                </a:extLst>
              </a:tr>
              <a:tr h="215944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hysteromagmatická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b"/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Ti, magnetit-apatit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697248"/>
                  </a:ext>
                </a:extLst>
              </a:tr>
              <a:tr h="339370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pegmatitová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jednoduché pegmatity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b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křemen-živec-slída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015362"/>
                  </a:ext>
                </a:extLst>
              </a:tr>
              <a:tr h="385881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metasomatizované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pegmatity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b"/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Li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Nb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-Ta,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Sn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U-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Au, drahé kameny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418294"/>
                  </a:ext>
                </a:extLst>
              </a:tr>
              <a:tr h="215944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b"/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karbonatitová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b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150399"/>
                  </a:ext>
                </a:extLst>
              </a:tr>
              <a:tr h="339370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hydrotermálních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metasomatitů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skarnová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b"/>
                      <a:r>
                        <a:rPr lang="pl-PL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Fe, W, Cu, Pb-Zn, Co, Sn, Mo, U, …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275923"/>
                  </a:ext>
                </a:extLst>
              </a:tr>
              <a:tr h="215944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albititová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b"/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Nb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-Ta,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Zr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U,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…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791194"/>
                  </a:ext>
                </a:extLst>
              </a:tr>
              <a:tr h="215944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greisenová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b"/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Sn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-W,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Li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279504"/>
                  </a:ext>
                </a:extLst>
              </a:tr>
              <a:tr h="215944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porfyrových rud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b"/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U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097209"/>
                  </a:ext>
                </a:extLst>
              </a:tr>
              <a:tr h="339370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hydrotermální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plutonická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b"/>
                      <a:r>
                        <a:rPr lang="pl-PL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Au, Sn, W, Mo, Cu, U, Ni-Co, Sb, …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445997"/>
                  </a:ext>
                </a:extLst>
              </a:tr>
              <a:tr h="339370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subvulkanická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b"/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Sn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-W-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Bi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Au-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Pb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-Zn, …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115230"/>
                  </a:ext>
                </a:extLst>
              </a:tr>
              <a:tr h="339370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teletermální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Pb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-Zn,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Hg-Sb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fluorit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250787"/>
                  </a:ext>
                </a:extLst>
              </a:tr>
              <a:tr h="36000"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77" marR="4177" marT="417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indent="0" algn="ctr" fontAlgn="ctr"/>
                      <a:r>
                        <a:rPr lang="cs-CZ" sz="1200" b="1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Metamorfogenní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177" marR="4177" marT="4177" marB="0" vert="vert27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kontaktně 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metamorfogenní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kontaktně metamorfovaná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b"/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Mn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V, …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247655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kontaktně metamorfní:    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metasomatická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                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termometamorfní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b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viz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skarny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               grafit, smirek, andalusit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291840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regionálně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metamorfogenní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regionálně metamorfovaná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b"/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Mn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kyzové formace,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rýžoviska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404930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regionálně metamorfní:      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restity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                    pegmatity         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metasomatity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b"/>
                      <a:endParaRPr lang="cs-CZ" sz="120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 fontAlgn="b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grafit, sillimanit, azbest křemen-živec-slída      viz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skarny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366611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metamorfně hydrotermální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b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viz hydrotermální ložiska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4177" marT="4177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093694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C8C63261-CF67-0B37-98C5-7193F418B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72857"/>
              </p:ext>
            </p:extLst>
          </p:nvPr>
        </p:nvGraphicFramePr>
        <p:xfrm>
          <a:off x="5851232" y="1584056"/>
          <a:ext cx="6120211" cy="2412000"/>
        </p:xfrm>
        <a:graphic>
          <a:graphicData uri="http://schemas.openxmlformats.org/drawingml/2006/table">
            <a:tbl>
              <a:tblPr/>
              <a:tblGrid>
                <a:gridCol w="1035802">
                  <a:extLst>
                    <a:ext uri="{9D8B030D-6E8A-4147-A177-3AD203B41FA5}">
                      <a16:colId xmlns:a16="http://schemas.microsoft.com/office/drawing/2014/main" val="3945300039"/>
                    </a:ext>
                  </a:extLst>
                </a:gridCol>
                <a:gridCol w="825231">
                  <a:extLst>
                    <a:ext uri="{9D8B030D-6E8A-4147-A177-3AD203B41FA5}">
                      <a16:colId xmlns:a16="http://schemas.microsoft.com/office/drawing/2014/main" val="3092028477"/>
                    </a:ext>
                  </a:extLst>
                </a:gridCol>
                <a:gridCol w="1876926">
                  <a:extLst>
                    <a:ext uri="{9D8B030D-6E8A-4147-A177-3AD203B41FA5}">
                      <a16:colId xmlns:a16="http://schemas.microsoft.com/office/drawing/2014/main" val="1630351666"/>
                    </a:ext>
                  </a:extLst>
                </a:gridCol>
                <a:gridCol w="2382252">
                  <a:extLst>
                    <a:ext uri="{9D8B030D-6E8A-4147-A177-3AD203B41FA5}">
                      <a16:colId xmlns:a16="http://schemas.microsoft.com/office/drawing/2014/main" val="1525530803"/>
                    </a:ext>
                  </a:extLst>
                </a:gridCol>
              </a:tblGrid>
              <a:tr h="252000"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ctr"/>
                      <a:r>
                        <a:rPr lang="cs-CZ" sz="1200" b="1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Endo</a:t>
                      </a:r>
                      <a:r>
                        <a:rPr lang="cs-CZ" sz="1200" b="1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-exogenní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6348" marT="6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subaerická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6348" marT="6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vulkanoexhalační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6348" marT="6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b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S, B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6348" marT="6348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731830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krustální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6348" marT="6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b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travertin, sintry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6348" marT="6348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863509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hydratogenní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6348" marT="6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b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pitná, léčivá, průmyslová voda geotermální energie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6348" marT="6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615972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submarinní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6348" marT="6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vulkanosedimentární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6348" marT="6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b"/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Lahn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Dill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),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Mn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Cu+Pb-Zn+Au-Ag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(kyzové formace)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6348" marT="6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33735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hydrotermálně sedimentární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6348" marT="6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b"/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-Co,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Pb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-Zn +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kovonosné jíly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6348" marT="6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435486"/>
                  </a:ext>
                </a:extLst>
              </a:tr>
              <a:tr h="79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ctr"/>
                      <a:r>
                        <a:rPr lang="cs-CZ" sz="1200" b="1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Exo</a:t>
                      </a:r>
                      <a:r>
                        <a:rPr lang="cs-CZ" sz="1200" b="1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-endogenní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6348" marT="6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infiltrační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6348" marT="6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mineralizace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hydrogenní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:                       v pískovcích                               v karbonátech                          v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kaustobiolitech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6348" marT="6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b"/>
                      <a:endParaRPr lang="cs-CZ" sz="1200" u="none" strike="noStrike" dirty="0"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 fontAlgn="b"/>
                      <a:r>
                        <a:rPr lang="nl-NL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U, Cu red beds                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  </a:t>
                      </a:r>
                    </a:p>
                    <a:p>
                      <a:pPr algn="l" fontAlgn="b"/>
                      <a:r>
                        <a:rPr lang="nl-NL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S, sádrovec, P                   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                          </a:t>
                      </a:r>
                      <a:r>
                        <a:rPr lang="nl-NL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U, Ge, P   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6348" marT="6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360731"/>
                  </a:ext>
                </a:extLst>
              </a:tr>
            </a:tbl>
          </a:graphicData>
        </a:graphic>
      </p:graphicFrame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78A472E1-D422-932D-42C6-9AE358B53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376612"/>
              </p:ext>
            </p:extLst>
          </p:nvPr>
        </p:nvGraphicFramePr>
        <p:xfrm>
          <a:off x="5851232" y="4077072"/>
          <a:ext cx="6120210" cy="2064108"/>
        </p:xfrm>
        <a:graphic>
          <a:graphicData uri="http://schemas.openxmlformats.org/drawingml/2006/table">
            <a:tbl>
              <a:tblPr/>
              <a:tblGrid>
                <a:gridCol w="1008114">
                  <a:extLst>
                    <a:ext uri="{9D8B030D-6E8A-4147-A177-3AD203B41FA5}">
                      <a16:colId xmlns:a16="http://schemas.microsoft.com/office/drawing/2014/main" val="399373462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321366063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971325086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1958346818"/>
                    </a:ext>
                  </a:extLst>
                </a:gridCol>
              </a:tblGrid>
              <a:tr h="252000">
                <a:tc row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ctr"/>
                      <a:r>
                        <a:rPr lang="cs-CZ" sz="1200" b="1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Exogenní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6348" marT="6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zvětralinová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6348" marT="6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rýžoviska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6348" marT="6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b"/>
                      <a:r>
                        <a:rPr lang="pl-PL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Sn, Nb-Ta, W, diamant, pyrop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6348" marT="6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473264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reziduání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6348" marT="6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b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kaolin, bauxit,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Ni-laterity, …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6348" marT="6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527017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halmyrolytická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6348" marT="6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b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bentonit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6348" marT="6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361008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supergenního obohacení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6348" marT="6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b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druhotné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oxidické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sufidické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rudy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6348" marT="6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624593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sedimentární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6348" marT="6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klastická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6348" marT="6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b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Au,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Pt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diamant,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Sn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Ti,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Zr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Au-U, </a:t>
                      </a:r>
                    </a:p>
                    <a:p>
                      <a:pPr algn="l" fontAlgn="b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štěrky, písky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6348" marT="6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850352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chemogenní</a:t>
                      </a:r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biochemogenní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6348" marT="6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b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evapority, karbonáty, silicity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6348" marT="6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706844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ctr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organogenní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6348" marT="6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 fontAlgn="b"/>
                      <a:r>
                        <a:rPr lang="cs-CZ" sz="1200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karbonáty, silicity, fosfority </a:t>
                      </a:r>
                      <a:r>
                        <a:rPr lang="cs-CZ" sz="1200" u="none" strike="noStrike" dirty="0" err="1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kaustobiolity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5991" marR="6348" marT="634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542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D8034865-0B7B-B7C8-E728-4067A55A38E4}"/>
              </a:ext>
            </a:extLst>
          </p:cNvPr>
          <p:cNvSpPr/>
          <p:nvPr/>
        </p:nvSpPr>
        <p:spPr>
          <a:xfrm>
            <a:off x="876570" y="3212976"/>
            <a:ext cx="7954145" cy="2232248"/>
          </a:xfrm>
          <a:prstGeom prst="rect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4603" y="2057400"/>
            <a:ext cx="8458201" cy="2666999"/>
          </a:xfrm>
        </p:spPr>
        <p:txBody>
          <a:bodyPr rtlCol="0"/>
          <a:lstStyle/>
          <a:p>
            <a:pPr rtl="0"/>
            <a:r>
              <a:rPr lang="cs-CZ" cap="al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metamorfogenní</a:t>
            </a:r>
            <a:r>
              <a:rPr lang="cs-CZ" cap="all" dirty="0">
                <a:latin typeface="Calibri Light" panose="020F0302020204030204" pitchFamily="34" charset="0"/>
                <a:cs typeface="Calibri Light" panose="020F0302020204030204" pitchFamily="34" charset="0"/>
              </a:rPr>
              <a:t> ložiska</a:t>
            </a:r>
          </a:p>
        </p:txBody>
      </p:sp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F856EE-7256-BCC7-97B2-B4E3308B1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46" y="0"/>
            <a:ext cx="9601200" cy="1143000"/>
          </a:xfrm>
        </p:spPr>
        <p:txBody>
          <a:bodyPr>
            <a:normAutofit/>
          </a:bodyPr>
          <a:lstStyle/>
          <a:p>
            <a:r>
              <a:rPr lang="cs-CZ" cap="all" dirty="0">
                <a:latin typeface="Calibri Light" panose="020F0302020204030204" pitchFamily="34" charset="0"/>
                <a:cs typeface="Calibri Light" panose="020F0302020204030204" pitchFamily="34" charset="0"/>
              </a:rPr>
              <a:t>metamorfóza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6D149511-4B1D-E6BC-7CBF-FC2B5AFFF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527" y="0"/>
            <a:ext cx="5344717" cy="4009669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3B41BA5C-D9A3-59FA-B5C3-8CB5148818B2}"/>
              </a:ext>
            </a:extLst>
          </p:cNvPr>
          <p:cNvSpPr txBox="1"/>
          <p:nvPr/>
        </p:nvSpPr>
        <p:spPr>
          <a:xfrm>
            <a:off x="9067771" y="3901947"/>
            <a:ext cx="320484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https://planetearth.utsc.utoronto.ca/VirtualMic/charts/index.html</a:t>
            </a: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A7BDF492-79C8-E593-B82C-A451E8FB4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343" y="4370787"/>
            <a:ext cx="6540733" cy="2293088"/>
          </a:xfrm>
          <a:prstGeom prst="rect">
            <a:avLst/>
          </a:prstGeom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2FEC6C63-FD91-9D89-0148-69C8B2DE7944}"/>
              </a:ext>
            </a:extLst>
          </p:cNvPr>
          <p:cNvSpPr txBox="1"/>
          <p:nvPr/>
        </p:nvSpPr>
        <p:spPr>
          <a:xfrm>
            <a:off x="9550796" y="6642556"/>
            <a:ext cx="29622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https://trinitygeologicalmuseum.com/rocks/metamorphic/</a:t>
            </a:r>
          </a:p>
        </p:txBody>
      </p:sp>
      <p:sp>
        <p:nvSpPr>
          <p:cNvPr id="28" name="Obdélník: se zakulacenými rohy 27">
            <a:extLst>
              <a:ext uri="{FF2B5EF4-FFF2-40B4-BE49-F238E27FC236}">
                <a16:creationId xmlns:a16="http://schemas.microsoft.com/office/drawing/2014/main" id="{B0C42163-3A01-A76D-57B1-D80CFA51316D}"/>
              </a:ext>
            </a:extLst>
          </p:cNvPr>
          <p:cNvSpPr/>
          <p:nvPr/>
        </p:nvSpPr>
        <p:spPr>
          <a:xfrm>
            <a:off x="1187244" y="2064648"/>
            <a:ext cx="1821258" cy="36398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Metamorfóza</a:t>
            </a:r>
          </a:p>
        </p:txBody>
      </p:sp>
      <p:sp>
        <p:nvSpPr>
          <p:cNvPr id="29" name="Obdélník: se zakulacenými rohy 28">
            <a:extLst>
              <a:ext uri="{FF2B5EF4-FFF2-40B4-BE49-F238E27FC236}">
                <a16:creationId xmlns:a16="http://schemas.microsoft.com/office/drawing/2014/main" id="{2CEDAEAD-6A74-D39C-EC1A-48F68E6CEA1F}"/>
              </a:ext>
            </a:extLst>
          </p:cNvPr>
          <p:cNvSpPr/>
          <p:nvPr/>
        </p:nvSpPr>
        <p:spPr>
          <a:xfrm>
            <a:off x="3575433" y="1844824"/>
            <a:ext cx="2149874" cy="3639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kontaktní</a:t>
            </a:r>
          </a:p>
        </p:txBody>
      </p:sp>
      <p:sp>
        <p:nvSpPr>
          <p:cNvPr id="30" name="Obdélník: se zakulacenými rohy 29">
            <a:extLst>
              <a:ext uri="{FF2B5EF4-FFF2-40B4-BE49-F238E27FC236}">
                <a16:creationId xmlns:a16="http://schemas.microsoft.com/office/drawing/2014/main" id="{C7276DF6-D103-9F4B-11DA-6B617F7FDDA7}"/>
              </a:ext>
            </a:extLst>
          </p:cNvPr>
          <p:cNvSpPr/>
          <p:nvPr/>
        </p:nvSpPr>
        <p:spPr>
          <a:xfrm>
            <a:off x="3575433" y="2290047"/>
            <a:ext cx="2149874" cy="3639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regionální</a:t>
            </a:r>
          </a:p>
        </p:txBody>
      </p:sp>
      <p:sp>
        <p:nvSpPr>
          <p:cNvPr id="31" name="Šipka: doprava 30">
            <a:extLst>
              <a:ext uri="{FF2B5EF4-FFF2-40B4-BE49-F238E27FC236}">
                <a16:creationId xmlns:a16="http://schemas.microsoft.com/office/drawing/2014/main" id="{B3C5625C-0EE4-8BB5-7DF5-0E2D71E2946A}"/>
              </a:ext>
            </a:extLst>
          </p:cNvPr>
          <p:cNvSpPr/>
          <p:nvPr/>
        </p:nvSpPr>
        <p:spPr>
          <a:xfrm>
            <a:off x="3116639" y="2051332"/>
            <a:ext cx="350657" cy="39061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Šipka: doprava 31">
            <a:extLst>
              <a:ext uri="{FF2B5EF4-FFF2-40B4-BE49-F238E27FC236}">
                <a16:creationId xmlns:a16="http://schemas.microsoft.com/office/drawing/2014/main" id="{A573ECE1-AB0E-B3F6-79F7-EC18EA0E1743}"/>
              </a:ext>
            </a:extLst>
          </p:cNvPr>
          <p:cNvSpPr/>
          <p:nvPr/>
        </p:nvSpPr>
        <p:spPr>
          <a:xfrm rot="5400000">
            <a:off x="1922544" y="2575214"/>
            <a:ext cx="350657" cy="39061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Obdélník: se zakulacenými rohy 32">
            <a:extLst>
              <a:ext uri="{FF2B5EF4-FFF2-40B4-BE49-F238E27FC236}">
                <a16:creationId xmlns:a16="http://schemas.microsoft.com/office/drawing/2014/main" id="{2C323295-91A0-5A58-43E1-49E369EC51F8}"/>
              </a:ext>
            </a:extLst>
          </p:cNvPr>
          <p:cNvSpPr/>
          <p:nvPr/>
        </p:nvSpPr>
        <p:spPr>
          <a:xfrm>
            <a:off x="923930" y="3024210"/>
            <a:ext cx="5076000" cy="9188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Během metamorfózy dochází k alteraci hornin teplem a/nebo tlakem v důsledku pohybu zemských desek nebo intruze magmatu do zemské kůry.</a:t>
            </a:r>
          </a:p>
        </p:txBody>
      </p:sp>
      <p:sp>
        <p:nvSpPr>
          <p:cNvPr id="34" name="Obdélník: se zakulacenými rohy 33">
            <a:extLst>
              <a:ext uri="{FF2B5EF4-FFF2-40B4-BE49-F238E27FC236}">
                <a16:creationId xmlns:a16="http://schemas.microsoft.com/office/drawing/2014/main" id="{6C6E2B72-4091-3205-31F1-A8A0A0D2247B}"/>
              </a:ext>
            </a:extLst>
          </p:cNvPr>
          <p:cNvSpPr/>
          <p:nvPr/>
        </p:nvSpPr>
        <p:spPr>
          <a:xfrm>
            <a:off x="923930" y="4128281"/>
            <a:ext cx="4522410" cy="9188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Metamorfóza vede k rekrystalizaci již existujících minerálů, vzniku nových minerálů a charakteristickým změnám textury hornin.</a:t>
            </a:r>
          </a:p>
        </p:txBody>
      </p:sp>
    </p:spTree>
    <p:extLst>
      <p:ext uri="{BB962C8B-B14F-4D97-AF65-F5344CB8AC3E}">
        <p14:creationId xmlns:p14="http://schemas.microsoft.com/office/powerpoint/2010/main" val="111342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F856EE-7256-BCC7-97B2-B4E3308B1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46" y="0"/>
            <a:ext cx="9601200" cy="1143000"/>
          </a:xfrm>
        </p:spPr>
        <p:txBody>
          <a:bodyPr>
            <a:normAutofit/>
          </a:bodyPr>
          <a:lstStyle/>
          <a:p>
            <a:r>
              <a:rPr lang="cs-CZ" cap="al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metamorfogenní</a:t>
            </a:r>
            <a:r>
              <a:rPr lang="cs-CZ" cap="all" dirty="0">
                <a:latin typeface="Calibri Light" panose="020F0302020204030204" pitchFamily="34" charset="0"/>
                <a:cs typeface="Calibri Light" panose="020F0302020204030204" pitchFamily="34" charset="0"/>
              </a:rPr>
              <a:t> ložiska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B9AE4B6F-0DAE-6633-76A7-4E40CF4DAA04}"/>
              </a:ext>
            </a:extLst>
          </p:cNvPr>
          <p:cNvSpPr/>
          <p:nvPr/>
        </p:nvSpPr>
        <p:spPr>
          <a:xfrm>
            <a:off x="3851532" y="1562112"/>
            <a:ext cx="4488933" cy="40137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Vznik a vývoj spjat s metamorfními procesy.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8FDB512F-FE91-5B4C-D330-8F83237CDFF6}"/>
              </a:ext>
            </a:extLst>
          </p:cNvPr>
          <p:cNvSpPr/>
          <p:nvPr/>
        </p:nvSpPr>
        <p:spPr>
          <a:xfrm>
            <a:off x="953121" y="2681643"/>
            <a:ext cx="2403881" cy="53945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all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Ložiska metamorfovaná</a:t>
            </a:r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59C1E693-C6F0-D487-7B11-F76B338B63FE}"/>
              </a:ext>
            </a:extLst>
          </p:cNvPr>
          <p:cNvSpPr/>
          <p:nvPr/>
        </p:nvSpPr>
        <p:spPr>
          <a:xfrm>
            <a:off x="940014" y="4008751"/>
            <a:ext cx="2403881" cy="4394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all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Ložiska metamorfní</a:t>
            </a:r>
          </a:p>
        </p:txBody>
      </p:sp>
      <p:sp>
        <p:nvSpPr>
          <p:cNvPr id="23" name="Obdélník: se zakulacenými rohy 22">
            <a:extLst>
              <a:ext uri="{FF2B5EF4-FFF2-40B4-BE49-F238E27FC236}">
                <a16:creationId xmlns:a16="http://schemas.microsoft.com/office/drawing/2014/main" id="{5404ABDD-D4DD-DA46-99A1-C54C9D426401}"/>
              </a:ext>
            </a:extLst>
          </p:cNvPr>
          <p:cNvSpPr/>
          <p:nvPr/>
        </p:nvSpPr>
        <p:spPr>
          <a:xfrm>
            <a:off x="1222505" y="5518549"/>
            <a:ext cx="2403881" cy="8528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all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Ložiska </a:t>
            </a:r>
            <a:r>
              <a:rPr kumimoji="0" lang="cs-CZ" sz="1800" b="1" i="0" u="none" strike="noStrike" kern="0" cap="all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metamorfogenně</a:t>
            </a:r>
            <a:r>
              <a:rPr kumimoji="0" lang="cs-CZ" sz="1800" b="1" i="0" u="none" strike="noStrike" kern="0" cap="all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hydrotermální</a:t>
            </a:r>
          </a:p>
        </p:txBody>
      </p:sp>
      <p:sp>
        <p:nvSpPr>
          <p:cNvPr id="24" name="Obdélník: se zakulacenými rohy 23">
            <a:extLst>
              <a:ext uri="{FF2B5EF4-FFF2-40B4-BE49-F238E27FC236}">
                <a16:creationId xmlns:a16="http://schemas.microsoft.com/office/drawing/2014/main" id="{D5326477-81C0-C903-4330-FE68E1DAF241}"/>
              </a:ext>
            </a:extLst>
          </p:cNvPr>
          <p:cNvSpPr/>
          <p:nvPr/>
        </p:nvSpPr>
        <p:spPr>
          <a:xfrm>
            <a:off x="3654639" y="2541429"/>
            <a:ext cx="2994431" cy="81841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akumulace NS byla metamorfními procesy více či méně přeměněna</a:t>
            </a:r>
          </a:p>
        </p:txBody>
      </p:sp>
      <p:sp>
        <p:nvSpPr>
          <p:cNvPr id="32" name="Obdélník: se zakulacenými rohy 31">
            <a:extLst>
              <a:ext uri="{FF2B5EF4-FFF2-40B4-BE49-F238E27FC236}">
                <a16:creationId xmlns:a16="http://schemas.microsoft.com/office/drawing/2014/main" id="{B67B9EB5-F7D0-026C-AFF2-852BC6E37378}"/>
              </a:ext>
            </a:extLst>
          </p:cNvPr>
          <p:cNvSpPr/>
          <p:nvPr/>
        </p:nvSpPr>
        <p:spPr>
          <a:xfrm>
            <a:off x="3654639" y="3952237"/>
            <a:ext cx="2994431" cy="55245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akumulace NS se vytvořila až při metamorfóze</a:t>
            </a:r>
          </a:p>
        </p:txBody>
      </p:sp>
      <p:sp>
        <p:nvSpPr>
          <p:cNvPr id="33" name="Obdélník: se zakulacenými rohy 32">
            <a:extLst>
              <a:ext uri="{FF2B5EF4-FFF2-40B4-BE49-F238E27FC236}">
                <a16:creationId xmlns:a16="http://schemas.microsoft.com/office/drawing/2014/main" id="{3C013672-DE52-2F83-6A9A-6E482539A920}"/>
              </a:ext>
            </a:extLst>
          </p:cNvPr>
          <p:cNvSpPr/>
          <p:nvPr/>
        </p:nvSpPr>
        <p:spPr>
          <a:xfrm>
            <a:off x="3945473" y="5373216"/>
            <a:ext cx="2994431" cy="11525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akumulace NS se vytvořila z hydrotermálních roztoků uvolněných v průběhu metamorfních procesů</a:t>
            </a:r>
          </a:p>
        </p:txBody>
      </p:sp>
      <p:sp>
        <p:nvSpPr>
          <p:cNvPr id="34" name="Obdélník: se zakulacenými rohy 33">
            <a:extLst>
              <a:ext uri="{FF2B5EF4-FFF2-40B4-BE49-F238E27FC236}">
                <a16:creationId xmlns:a16="http://schemas.microsoft.com/office/drawing/2014/main" id="{5D58A382-D030-7905-9EF3-72E64F423D97}"/>
              </a:ext>
            </a:extLst>
          </p:cNvPr>
          <p:cNvSpPr/>
          <p:nvPr/>
        </p:nvSpPr>
        <p:spPr>
          <a:xfrm>
            <a:off x="7052807" y="2543870"/>
            <a:ext cx="1272663" cy="3639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kontaktně</a:t>
            </a:r>
          </a:p>
        </p:txBody>
      </p:sp>
      <p:sp>
        <p:nvSpPr>
          <p:cNvPr id="35" name="Obdélník: se zakulacenými rohy 34">
            <a:extLst>
              <a:ext uri="{FF2B5EF4-FFF2-40B4-BE49-F238E27FC236}">
                <a16:creationId xmlns:a16="http://schemas.microsoft.com/office/drawing/2014/main" id="{90C0B6A8-7387-DC4E-4F1D-213C3BD301A3}"/>
              </a:ext>
            </a:extLst>
          </p:cNvPr>
          <p:cNvSpPr/>
          <p:nvPr/>
        </p:nvSpPr>
        <p:spPr>
          <a:xfrm>
            <a:off x="7052807" y="2989093"/>
            <a:ext cx="1272663" cy="3639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regionálně</a:t>
            </a:r>
          </a:p>
        </p:txBody>
      </p:sp>
      <p:sp>
        <p:nvSpPr>
          <p:cNvPr id="36" name="Obdélník: se zakulacenými rohy 35">
            <a:extLst>
              <a:ext uri="{FF2B5EF4-FFF2-40B4-BE49-F238E27FC236}">
                <a16:creationId xmlns:a16="http://schemas.microsoft.com/office/drawing/2014/main" id="{6AF3E947-AD23-1806-49B2-93F80118EB6F}"/>
              </a:ext>
            </a:extLst>
          </p:cNvPr>
          <p:cNvSpPr/>
          <p:nvPr/>
        </p:nvSpPr>
        <p:spPr>
          <a:xfrm>
            <a:off x="7052807" y="3820959"/>
            <a:ext cx="1272663" cy="3639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kontaktně</a:t>
            </a:r>
          </a:p>
        </p:txBody>
      </p:sp>
      <p:sp>
        <p:nvSpPr>
          <p:cNvPr id="37" name="Obdélník: se zakulacenými rohy 36">
            <a:extLst>
              <a:ext uri="{FF2B5EF4-FFF2-40B4-BE49-F238E27FC236}">
                <a16:creationId xmlns:a16="http://schemas.microsoft.com/office/drawing/2014/main" id="{3E361946-9776-8CFF-EA2E-1DC5BDFF3F3D}"/>
              </a:ext>
            </a:extLst>
          </p:cNvPr>
          <p:cNvSpPr/>
          <p:nvPr/>
        </p:nvSpPr>
        <p:spPr>
          <a:xfrm>
            <a:off x="7052807" y="4266182"/>
            <a:ext cx="1272663" cy="3639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regionálně</a:t>
            </a:r>
          </a:p>
        </p:txBody>
      </p:sp>
      <p:sp>
        <p:nvSpPr>
          <p:cNvPr id="38" name="Obdélník: se zakulacenými rohy 37">
            <a:extLst>
              <a:ext uri="{FF2B5EF4-FFF2-40B4-BE49-F238E27FC236}">
                <a16:creationId xmlns:a16="http://schemas.microsoft.com/office/drawing/2014/main" id="{72504F92-5537-6084-0354-A3A5A0AB2EBC}"/>
              </a:ext>
            </a:extLst>
          </p:cNvPr>
          <p:cNvSpPr/>
          <p:nvPr/>
        </p:nvSpPr>
        <p:spPr>
          <a:xfrm>
            <a:off x="8623107" y="2355405"/>
            <a:ext cx="3159937" cy="55245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oxidické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a karbonátové </a:t>
            </a:r>
            <a:r>
              <a:rPr kumimoji="0" lang="cs-CZ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Fe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-rudy, ložiska </a:t>
            </a:r>
            <a:r>
              <a:rPr kumimoji="0" lang="cs-CZ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Mn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a V</a:t>
            </a:r>
          </a:p>
        </p:txBody>
      </p:sp>
      <p:sp>
        <p:nvSpPr>
          <p:cNvPr id="39" name="Obdélník: se zakulacenými rohy 38">
            <a:extLst>
              <a:ext uri="{FF2B5EF4-FFF2-40B4-BE49-F238E27FC236}">
                <a16:creationId xmlns:a16="http://schemas.microsoft.com/office/drawing/2014/main" id="{9B6BFD7E-5BE2-E8BC-1C42-7D73EDD95163}"/>
              </a:ext>
            </a:extLst>
          </p:cNvPr>
          <p:cNvSpPr/>
          <p:nvPr/>
        </p:nvSpPr>
        <p:spPr>
          <a:xfrm>
            <a:off x="8623106" y="3825725"/>
            <a:ext cx="3159937" cy="3592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ložiska grafitu, smirku, rubínů</a:t>
            </a:r>
          </a:p>
        </p:txBody>
      </p:sp>
      <p:sp>
        <p:nvSpPr>
          <p:cNvPr id="40" name="Obdélník: se zakulacenými rohy 39">
            <a:extLst>
              <a:ext uri="{FF2B5EF4-FFF2-40B4-BE49-F238E27FC236}">
                <a16:creationId xmlns:a16="http://schemas.microsoft.com/office/drawing/2014/main" id="{8E2CE3BF-FC96-9332-A509-D756942BDAFC}"/>
              </a:ext>
            </a:extLst>
          </p:cNvPr>
          <p:cNvSpPr/>
          <p:nvPr/>
        </p:nvSpPr>
        <p:spPr>
          <a:xfrm>
            <a:off x="8623106" y="4270168"/>
            <a:ext cx="3159937" cy="36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ložiska grafitu a mramorů</a:t>
            </a:r>
          </a:p>
        </p:txBody>
      </p:sp>
      <p:sp>
        <p:nvSpPr>
          <p:cNvPr id="41" name="Obdélník: se zakulacenými rohy 40">
            <a:extLst>
              <a:ext uri="{FF2B5EF4-FFF2-40B4-BE49-F238E27FC236}">
                <a16:creationId xmlns:a16="http://schemas.microsoft.com/office/drawing/2014/main" id="{BC2822FF-99D5-29F9-7304-BFA3430843BC}"/>
              </a:ext>
            </a:extLst>
          </p:cNvPr>
          <p:cNvSpPr/>
          <p:nvPr/>
        </p:nvSpPr>
        <p:spPr>
          <a:xfrm>
            <a:off x="8623106" y="2991476"/>
            <a:ext cx="3159937" cy="3592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Fe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-rudy typu </a:t>
            </a:r>
            <a:r>
              <a:rPr kumimoji="0" lang="cs-CZ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Lahn-Dill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a BIF</a:t>
            </a:r>
          </a:p>
        </p:txBody>
      </p:sp>
      <p:sp>
        <p:nvSpPr>
          <p:cNvPr id="42" name="Obdélník: se zakulacenými rohy 41">
            <a:extLst>
              <a:ext uri="{FF2B5EF4-FFF2-40B4-BE49-F238E27FC236}">
                <a16:creationId xmlns:a16="http://schemas.microsoft.com/office/drawing/2014/main" id="{2ED50BF4-81ED-1ACC-9379-7D0DAD973A1B}"/>
              </a:ext>
            </a:extLst>
          </p:cNvPr>
          <p:cNvSpPr/>
          <p:nvPr/>
        </p:nvSpPr>
        <p:spPr>
          <a:xfrm>
            <a:off x="7335191" y="5769478"/>
            <a:ext cx="3945385" cy="36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křemenné žíly se 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zlatem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nebo 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sulfidy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5C7DDCFD-C32D-1276-237C-C22D01B2B584}"/>
              </a:ext>
            </a:extLst>
          </p:cNvPr>
          <p:cNvCxnSpPr>
            <a:cxnSpLocks/>
            <a:stCxn id="8" idx="3"/>
            <a:endCxn id="24" idx="1"/>
          </p:cNvCxnSpPr>
          <p:nvPr/>
        </p:nvCxnSpPr>
        <p:spPr>
          <a:xfrm flipV="1">
            <a:off x="3357002" y="2950635"/>
            <a:ext cx="297637" cy="736"/>
          </a:xfrm>
          <a:prstGeom prst="line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937148DF-5834-D19E-43D8-1BDCC5C9CA61}"/>
              </a:ext>
            </a:extLst>
          </p:cNvPr>
          <p:cNvCxnSpPr>
            <a:cxnSpLocks/>
            <a:stCxn id="16" idx="3"/>
            <a:endCxn id="32" idx="1"/>
          </p:cNvCxnSpPr>
          <p:nvPr/>
        </p:nvCxnSpPr>
        <p:spPr>
          <a:xfrm>
            <a:off x="3343895" y="4228463"/>
            <a:ext cx="310744" cy="0"/>
          </a:xfrm>
          <a:prstGeom prst="line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0A9CD43E-8F22-E679-622C-3713F39E44DA}"/>
              </a:ext>
            </a:extLst>
          </p:cNvPr>
          <p:cNvCxnSpPr>
            <a:cxnSpLocks/>
            <a:stCxn id="23" idx="3"/>
            <a:endCxn id="33" idx="1"/>
          </p:cNvCxnSpPr>
          <p:nvPr/>
        </p:nvCxnSpPr>
        <p:spPr>
          <a:xfrm>
            <a:off x="3626386" y="5944980"/>
            <a:ext cx="319087" cy="4499"/>
          </a:xfrm>
          <a:prstGeom prst="line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EE5BFDDE-FD7C-FEA0-506E-16B277CFC66B}"/>
              </a:ext>
            </a:extLst>
          </p:cNvPr>
          <p:cNvCxnSpPr>
            <a:cxnSpLocks/>
            <a:stCxn id="24" idx="3"/>
            <a:endCxn id="34" idx="1"/>
          </p:cNvCxnSpPr>
          <p:nvPr/>
        </p:nvCxnSpPr>
        <p:spPr>
          <a:xfrm flipV="1">
            <a:off x="6649070" y="2725863"/>
            <a:ext cx="403737" cy="224772"/>
          </a:xfrm>
          <a:prstGeom prst="line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3D1359F3-2A7D-1AF0-38AF-ACDC1D1E727B}"/>
              </a:ext>
            </a:extLst>
          </p:cNvPr>
          <p:cNvCxnSpPr>
            <a:cxnSpLocks/>
            <a:stCxn id="35" idx="1"/>
            <a:endCxn id="24" idx="3"/>
          </p:cNvCxnSpPr>
          <p:nvPr/>
        </p:nvCxnSpPr>
        <p:spPr>
          <a:xfrm flipH="1" flipV="1">
            <a:off x="6649070" y="2950635"/>
            <a:ext cx="403737" cy="220451"/>
          </a:xfrm>
          <a:prstGeom prst="line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48" name="Přímá spojnice 47">
            <a:extLst>
              <a:ext uri="{FF2B5EF4-FFF2-40B4-BE49-F238E27FC236}">
                <a16:creationId xmlns:a16="http://schemas.microsoft.com/office/drawing/2014/main" id="{94F21B7C-51B4-EB76-292C-A17AF28962FA}"/>
              </a:ext>
            </a:extLst>
          </p:cNvPr>
          <p:cNvCxnSpPr>
            <a:cxnSpLocks/>
            <a:stCxn id="32" idx="3"/>
            <a:endCxn id="36" idx="1"/>
          </p:cNvCxnSpPr>
          <p:nvPr/>
        </p:nvCxnSpPr>
        <p:spPr>
          <a:xfrm flipV="1">
            <a:off x="6649070" y="4002952"/>
            <a:ext cx="403737" cy="225511"/>
          </a:xfrm>
          <a:prstGeom prst="line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9EEDCDD8-BFD8-558F-1033-30280417E95F}"/>
              </a:ext>
            </a:extLst>
          </p:cNvPr>
          <p:cNvCxnSpPr>
            <a:cxnSpLocks/>
            <a:stCxn id="32" idx="3"/>
            <a:endCxn id="37" idx="1"/>
          </p:cNvCxnSpPr>
          <p:nvPr/>
        </p:nvCxnSpPr>
        <p:spPr>
          <a:xfrm>
            <a:off x="6649070" y="4228463"/>
            <a:ext cx="403737" cy="219712"/>
          </a:xfrm>
          <a:prstGeom prst="line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50" name="Přímá spojnice 49">
            <a:extLst>
              <a:ext uri="{FF2B5EF4-FFF2-40B4-BE49-F238E27FC236}">
                <a16:creationId xmlns:a16="http://schemas.microsoft.com/office/drawing/2014/main" id="{CC2C9B27-60B0-96BE-CB4D-23B867C7A850}"/>
              </a:ext>
            </a:extLst>
          </p:cNvPr>
          <p:cNvCxnSpPr>
            <a:cxnSpLocks/>
            <a:stCxn id="33" idx="3"/>
            <a:endCxn id="42" idx="1"/>
          </p:cNvCxnSpPr>
          <p:nvPr/>
        </p:nvCxnSpPr>
        <p:spPr>
          <a:xfrm flipV="1">
            <a:off x="6939904" y="5949478"/>
            <a:ext cx="395287" cy="1"/>
          </a:xfrm>
          <a:prstGeom prst="line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51" name="Přímá spojnice 50">
            <a:extLst>
              <a:ext uri="{FF2B5EF4-FFF2-40B4-BE49-F238E27FC236}">
                <a16:creationId xmlns:a16="http://schemas.microsoft.com/office/drawing/2014/main" id="{E729CEE3-90BE-1C1B-F27E-E54781C80A72}"/>
              </a:ext>
            </a:extLst>
          </p:cNvPr>
          <p:cNvCxnSpPr>
            <a:cxnSpLocks/>
            <a:stCxn id="34" idx="3"/>
            <a:endCxn id="38" idx="1"/>
          </p:cNvCxnSpPr>
          <p:nvPr/>
        </p:nvCxnSpPr>
        <p:spPr>
          <a:xfrm flipV="1">
            <a:off x="8325470" y="2631631"/>
            <a:ext cx="297637" cy="94232"/>
          </a:xfrm>
          <a:prstGeom prst="line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52" name="Přímá spojnice 51">
            <a:extLst>
              <a:ext uri="{FF2B5EF4-FFF2-40B4-BE49-F238E27FC236}">
                <a16:creationId xmlns:a16="http://schemas.microsoft.com/office/drawing/2014/main" id="{4FA87724-81BF-FC75-A5E1-28764B45F941}"/>
              </a:ext>
            </a:extLst>
          </p:cNvPr>
          <p:cNvCxnSpPr>
            <a:cxnSpLocks/>
            <a:stCxn id="35" idx="3"/>
            <a:endCxn id="41" idx="1"/>
          </p:cNvCxnSpPr>
          <p:nvPr/>
        </p:nvCxnSpPr>
        <p:spPr>
          <a:xfrm>
            <a:off x="8325470" y="3171086"/>
            <a:ext cx="297636" cy="0"/>
          </a:xfrm>
          <a:prstGeom prst="line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53" name="Přímá spojnice 52">
            <a:extLst>
              <a:ext uri="{FF2B5EF4-FFF2-40B4-BE49-F238E27FC236}">
                <a16:creationId xmlns:a16="http://schemas.microsoft.com/office/drawing/2014/main" id="{94394948-9F61-9336-0EB6-0B07614EF3C9}"/>
              </a:ext>
            </a:extLst>
          </p:cNvPr>
          <p:cNvCxnSpPr>
            <a:cxnSpLocks/>
            <a:stCxn id="36" idx="3"/>
            <a:endCxn id="39" idx="1"/>
          </p:cNvCxnSpPr>
          <p:nvPr/>
        </p:nvCxnSpPr>
        <p:spPr>
          <a:xfrm>
            <a:off x="8325470" y="4002952"/>
            <a:ext cx="297636" cy="2383"/>
          </a:xfrm>
          <a:prstGeom prst="line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54" name="Přímá spojnice 53">
            <a:extLst>
              <a:ext uri="{FF2B5EF4-FFF2-40B4-BE49-F238E27FC236}">
                <a16:creationId xmlns:a16="http://schemas.microsoft.com/office/drawing/2014/main" id="{B06216C8-C49F-C835-16D4-A73F621E0629}"/>
              </a:ext>
            </a:extLst>
          </p:cNvPr>
          <p:cNvCxnSpPr>
            <a:cxnSpLocks/>
            <a:stCxn id="37" idx="3"/>
            <a:endCxn id="40" idx="1"/>
          </p:cNvCxnSpPr>
          <p:nvPr/>
        </p:nvCxnSpPr>
        <p:spPr>
          <a:xfrm>
            <a:off x="8325470" y="4448175"/>
            <a:ext cx="297636" cy="1993"/>
          </a:xfrm>
          <a:prstGeom prst="line">
            <a:avLst/>
          </a:prstGeom>
          <a:noFill/>
          <a:ln w="1270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10179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E9068-1C21-F71F-03B0-FD5373857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5907A7-745E-C358-79A0-624DD6FCE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46" y="0"/>
            <a:ext cx="9601200" cy="1143000"/>
          </a:xfrm>
        </p:spPr>
        <p:txBody>
          <a:bodyPr>
            <a:normAutofit/>
          </a:bodyPr>
          <a:lstStyle/>
          <a:p>
            <a:r>
              <a:rPr lang="cs-CZ" cap="al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metamorfogenní</a:t>
            </a:r>
            <a:r>
              <a:rPr lang="cs-CZ" cap="all" dirty="0">
                <a:latin typeface="Calibri Light" panose="020F0302020204030204" pitchFamily="34" charset="0"/>
                <a:cs typeface="Calibri Light" panose="020F0302020204030204" pitchFamily="34" charset="0"/>
              </a:rPr>
              <a:t> ložiska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0E20697C-226B-89E0-BF29-361A06F0F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096532"/>
              </p:ext>
            </p:extLst>
          </p:nvPr>
        </p:nvGraphicFramePr>
        <p:xfrm>
          <a:off x="294724" y="1903807"/>
          <a:ext cx="5270856" cy="179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0856">
                  <a:extLst>
                    <a:ext uri="{9D8B030D-6E8A-4147-A177-3AD203B41FA5}">
                      <a16:colId xmlns:a16="http://schemas.microsoft.com/office/drawing/2014/main" val="2352346390"/>
                    </a:ext>
                  </a:extLst>
                </a:gridCol>
              </a:tblGrid>
              <a:tr h="3748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cap="all" baseline="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Kontaktně metamorfovaná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152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» působení intruzí na sedimentární ložiska </a:t>
                      </a:r>
                      <a:r>
                        <a:rPr lang="cs-CZ" sz="2000" dirty="0" err="1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oxidických</a:t>
                      </a: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 karbonátových </a:t>
                      </a:r>
                      <a:r>
                        <a:rPr lang="cs-CZ" sz="2000" b="1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Fe-rud + ložiska Mn, 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640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» ložiska </a:t>
                      </a:r>
                      <a:r>
                        <a:rPr lang="cs-CZ" sz="2000" dirty="0" err="1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</a:t>
                      </a: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-rud v Rusku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» </a:t>
                      </a:r>
                      <a:r>
                        <a:rPr lang="cs-CZ" sz="2000" dirty="0" err="1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Mn</a:t>
                      </a: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-ložisko Chvaletice (rodonit)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859494"/>
                  </a:ext>
                </a:extLst>
              </a:tr>
            </a:tbl>
          </a:graphicData>
        </a:graphic>
      </p:graphicFrame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6F286945-ED31-D340-2B9C-8738C5B13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375447"/>
              </p:ext>
            </p:extLst>
          </p:nvPr>
        </p:nvGraphicFramePr>
        <p:xfrm>
          <a:off x="5950396" y="1556792"/>
          <a:ext cx="6012000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12000">
                  <a:extLst>
                    <a:ext uri="{9D8B030D-6E8A-4147-A177-3AD203B41FA5}">
                      <a16:colId xmlns:a16="http://schemas.microsoft.com/office/drawing/2014/main" val="2352346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cap="all" baseline="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Regionálně metamorfovaná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152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» postihuje zejména </a:t>
                      </a:r>
                      <a:r>
                        <a:rPr lang="cs-CZ" sz="2000" dirty="0" err="1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vulkanosedimentární</a:t>
                      </a: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sulfidické rudy, ložiska hydrotermálně sedimentárních železných rud typu </a:t>
                      </a:r>
                      <a:r>
                        <a:rPr lang="cs-CZ" sz="2000" dirty="0" err="1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Lahn-Dill</a:t>
                      </a: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 tzv. </a:t>
                      </a:r>
                      <a:r>
                        <a:rPr lang="cs-CZ" sz="2000" b="1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páskovaných magnetitových rud (BIF)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640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Horní Benešov (sulfidické rudy), Vernířovice (BIF)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vrbenská skupina, šternbersko-hornobenešovský pruh (</a:t>
                      </a:r>
                      <a:r>
                        <a:rPr lang="cs-CZ" sz="2000" dirty="0" err="1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Lahn-Dill</a:t>
                      </a: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331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Kursk, </a:t>
                      </a:r>
                      <a:r>
                        <a:rPr lang="cs-CZ" sz="2000" dirty="0" err="1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Krivoj</a:t>
                      </a: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cs-CZ" sz="2000" dirty="0" err="1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Rog</a:t>
                      </a: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</a:t>
                      </a:r>
                      <a:r>
                        <a:rPr lang="cs-CZ" sz="2000" dirty="0" err="1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Hunan</a:t>
                      </a: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, </a:t>
                      </a:r>
                      <a:r>
                        <a:rPr lang="cs-CZ" sz="2000" dirty="0" err="1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Shanxi</a:t>
                      </a: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(BIF)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err="1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Witwatersrand</a:t>
                      </a: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(Au-U)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560540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B30AAAF8-0611-3E73-6D90-059B17D45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944319"/>
              </p:ext>
            </p:extLst>
          </p:nvPr>
        </p:nvGraphicFramePr>
        <p:xfrm>
          <a:off x="294724" y="4048398"/>
          <a:ext cx="5270856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0856">
                  <a:extLst>
                    <a:ext uri="{9D8B030D-6E8A-4147-A177-3AD203B41FA5}">
                      <a16:colId xmlns:a16="http://schemas.microsoft.com/office/drawing/2014/main" val="2352346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cap="all" baseline="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Kontaktně metamorfní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152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» metamorfní ložiska skarnového typu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(scheelit - </a:t>
                      </a:r>
                      <a:r>
                        <a:rPr lang="cs-CZ" sz="2000" dirty="0" err="1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exoskarn</a:t>
                      </a: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» ložiska </a:t>
                      </a:r>
                      <a:r>
                        <a:rPr lang="cs-CZ" sz="2000" b="1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grafitu</a:t>
                      </a: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(přeměna uhelných slojí; Rusko)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» </a:t>
                      </a:r>
                      <a:r>
                        <a:rPr lang="cs-CZ" sz="2000" b="1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smirek</a:t>
                      </a: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(Naxos)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» </a:t>
                      </a:r>
                      <a:r>
                        <a:rPr lang="cs-CZ" sz="2000" b="1" dirty="0" err="1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metamorfogenní</a:t>
                      </a:r>
                      <a:r>
                        <a:rPr lang="cs-CZ" sz="2000" b="1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rubín </a:t>
                      </a: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z vápenců (Barma)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640789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B6EC04DF-2283-6236-8F14-7099F34FD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908922"/>
              </p:ext>
            </p:extLst>
          </p:nvPr>
        </p:nvGraphicFramePr>
        <p:xfrm>
          <a:off x="5959279" y="4840486"/>
          <a:ext cx="6012000" cy="149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12000">
                  <a:extLst>
                    <a:ext uri="{9D8B030D-6E8A-4147-A177-3AD203B41FA5}">
                      <a16:colId xmlns:a16="http://schemas.microsoft.com/office/drawing/2014/main" val="2352346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cap="all" baseline="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Regionálně metamorfní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152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» ložiska </a:t>
                      </a:r>
                      <a:r>
                        <a:rPr lang="cs-CZ" sz="2000" b="1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grafitu</a:t>
                      </a: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(přeměna organikou bohatých sedimentů) a </a:t>
                      </a:r>
                      <a:r>
                        <a:rPr lang="cs-CZ" sz="2000" b="1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mramorů</a:t>
                      </a: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640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» pestrá skupina moldanubika, </a:t>
                      </a:r>
                      <a:r>
                        <a:rPr lang="cs-CZ" sz="2000" dirty="0" err="1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velkovrbenská</a:t>
                      </a: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skupina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859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9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03E1C-8FE7-853E-413F-874D6DD2A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A77EE089-400A-E527-C80C-09FFC46B646F}"/>
              </a:ext>
            </a:extLst>
          </p:cNvPr>
          <p:cNvSpPr txBox="1">
            <a:spLocks/>
          </p:cNvSpPr>
          <p:nvPr/>
        </p:nvSpPr>
        <p:spPr>
          <a:xfrm>
            <a:off x="2325860" y="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cap="all" dirty="0">
                <a:latin typeface="Calibri Light" panose="020F0302020204030204" pitchFamily="34" charset="0"/>
                <a:cs typeface="Calibri Light" panose="020F0302020204030204" pitchFamily="34" charset="0"/>
              </a:rPr>
              <a:t>vznik BIF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7AEB783-3B73-41FC-CC69-60AB394E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354" y="2833760"/>
            <a:ext cx="6096000" cy="3914775"/>
          </a:xfrm>
          <a:prstGeom prst="rect">
            <a:avLst/>
          </a:prstGeom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2CE4418D-3AF0-D88D-5A13-BDCB4C268032}"/>
              </a:ext>
            </a:extLst>
          </p:cNvPr>
          <p:cNvGrpSpPr/>
          <p:nvPr/>
        </p:nvGrpSpPr>
        <p:grpSpPr>
          <a:xfrm>
            <a:off x="55647" y="109465"/>
            <a:ext cx="5534165" cy="6644386"/>
            <a:chOff x="55647" y="109465"/>
            <a:chExt cx="5534165" cy="6644386"/>
          </a:xfrm>
        </p:grpSpPr>
        <p:sp>
          <p:nvSpPr>
            <p:cNvPr id="6" name="Obdélník: se zakulacenými rohy 5">
              <a:extLst>
                <a:ext uri="{FF2B5EF4-FFF2-40B4-BE49-F238E27FC236}">
                  <a16:creationId xmlns:a16="http://schemas.microsoft.com/office/drawing/2014/main" id="{C562CC50-B48A-AAF4-2177-E5D742BA29D6}"/>
                </a:ext>
              </a:extLst>
            </p:cNvPr>
            <p:cNvSpPr/>
            <p:nvPr/>
          </p:nvSpPr>
          <p:spPr>
            <a:xfrm>
              <a:off x="731769" y="109465"/>
              <a:ext cx="4288800" cy="9000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Rozpuštění a odplavení zvětralé povrchové vrstvy železa </a:t>
              </a:r>
              <a:r>
                <a:rPr kumimoji="0" lang="cs-CZ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do oceánu </a:t>
              </a:r>
              <a:r>
                <a:rPr kumimoji="0" lang="cs-C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ve vysokých koncentracích.</a:t>
              </a:r>
            </a:p>
          </p:txBody>
        </p:sp>
        <p:sp>
          <p:nvSpPr>
            <p:cNvPr id="7" name="Obdélník: se zakulacenými rohy 6">
              <a:extLst>
                <a:ext uri="{FF2B5EF4-FFF2-40B4-BE49-F238E27FC236}">
                  <a16:creationId xmlns:a16="http://schemas.microsoft.com/office/drawing/2014/main" id="{B7BF7BFD-0C4A-6B32-F7CA-73AC01406440}"/>
                </a:ext>
              </a:extLst>
            </p:cNvPr>
            <p:cNvSpPr/>
            <p:nvPr/>
          </p:nvSpPr>
          <p:spPr>
            <a:xfrm>
              <a:off x="731765" y="1116481"/>
              <a:ext cx="4288801" cy="900000"/>
            </a:xfrm>
            <a:prstGeom prst="roundRect">
              <a:avLst/>
            </a:prstGeom>
            <a:solidFill>
              <a:srgbClr val="96AC99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Reakce železa se kyslíkem uvolněným při fotosyntéze cyanobakteriemi a následné vysrážení v podobě magnetitu či hematitu.</a:t>
              </a:r>
            </a:p>
          </p:txBody>
        </p:sp>
        <p:sp>
          <p:nvSpPr>
            <p:cNvPr id="8" name="Obdélník: se zakulacenými rohy 7">
              <a:extLst>
                <a:ext uri="{FF2B5EF4-FFF2-40B4-BE49-F238E27FC236}">
                  <a16:creationId xmlns:a16="http://schemas.microsoft.com/office/drawing/2014/main" id="{A8BB687D-30E4-3860-1CF5-0495A994E766}"/>
                </a:ext>
              </a:extLst>
            </p:cNvPr>
            <p:cNvSpPr/>
            <p:nvPr/>
          </p:nvSpPr>
          <p:spPr>
            <a:xfrm>
              <a:off x="731765" y="2128159"/>
              <a:ext cx="4288799" cy="6480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Pokles vysrážených minerálů k mořskému dnu a tvorba </a:t>
              </a:r>
              <a:r>
                <a:rPr kumimoji="0" lang="cs-CZ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šedé vrstvy</a:t>
              </a:r>
              <a:r>
                <a:rPr kumimoji="0" lang="cs-C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</a:p>
          </p:txBody>
        </p:sp>
        <p:sp>
          <p:nvSpPr>
            <p:cNvPr id="9" name="Obdélník: se zakulacenými rohy 8">
              <a:extLst>
                <a:ext uri="{FF2B5EF4-FFF2-40B4-BE49-F238E27FC236}">
                  <a16:creationId xmlns:a16="http://schemas.microsoft.com/office/drawing/2014/main" id="{BBDB3E61-56D8-7895-97BA-E09967D03CAF}"/>
                </a:ext>
              </a:extLst>
            </p:cNvPr>
            <p:cNvSpPr/>
            <p:nvPr/>
          </p:nvSpPr>
          <p:spPr>
            <a:xfrm>
              <a:off x="731765" y="2879582"/>
              <a:ext cx="4288799" cy="11160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Občasné porušení rovnováhy přemnožením cyanobakterií (O</a:t>
              </a:r>
              <a:r>
                <a:rPr kumimoji="0" lang="cs-CZ" sz="18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2-</a:t>
              </a:r>
              <a:r>
                <a:rPr kumimoji="0" lang="cs-C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 &gt; Fe</a:t>
              </a:r>
              <a:r>
                <a:rPr kumimoji="0" lang="cs-CZ" sz="18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2+</a:t>
              </a:r>
              <a:r>
                <a:rPr kumimoji="0" lang="cs-C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) a jejich následný prudký úhyn vlivem pro ně toxického kyslíku. </a:t>
              </a:r>
            </a:p>
          </p:txBody>
        </p:sp>
        <p:sp>
          <p:nvSpPr>
            <p:cNvPr id="10" name="Obdélník: se zakulacenými rohy 9">
              <a:extLst>
                <a:ext uri="{FF2B5EF4-FFF2-40B4-BE49-F238E27FC236}">
                  <a16:creationId xmlns:a16="http://schemas.microsoft.com/office/drawing/2014/main" id="{9E486B36-17FF-8B27-469E-2C97D06AB74F}"/>
                </a:ext>
              </a:extLst>
            </p:cNvPr>
            <p:cNvSpPr/>
            <p:nvPr/>
          </p:nvSpPr>
          <p:spPr>
            <a:xfrm>
              <a:off x="731765" y="4099005"/>
              <a:ext cx="4288798" cy="648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Postupný pokles obsahu kyslíku a zpomalení srážení magnetitu.</a:t>
              </a:r>
            </a:p>
          </p:txBody>
        </p:sp>
        <p:sp>
          <p:nvSpPr>
            <p:cNvPr id="11" name="Obdélník: se zakulacenými rohy 10">
              <a:extLst>
                <a:ext uri="{FF2B5EF4-FFF2-40B4-BE49-F238E27FC236}">
                  <a16:creationId xmlns:a16="http://schemas.microsoft.com/office/drawing/2014/main" id="{17A3FB4B-1068-96B1-0721-CA094C8EE7B6}"/>
                </a:ext>
              </a:extLst>
            </p:cNvPr>
            <p:cNvSpPr/>
            <p:nvPr/>
          </p:nvSpPr>
          <p:spPr>
            <a:xfrm>
              <a:off x="731765" y="4850428"/>
              <a:ext cx="4288798" cy="9000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Tvorba silikátových či karbonátových rohovců na úkor magnetitu v podobě </a:t>
              </a:r>
              <a:r>
                <a:rPr kumimoji="0" lang="cs-CZ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červené vrstvy</a:t>
              </a:r>
              <a:r>
                <a:rPr kumimoji="0" lang="cs-C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</a:p>
          </p:txBody>
        </p:sp>
        <p:sp>
          <p:nvSpPr>
            <p:cNvPr id="12" name="Obdélník: se zakulacenými rohy 11">
              <a:extLst>
                <a:ext uri="{FF2B5EF4-FFF2-40B4-BE49-F238E27FC236}">
                  <a16:creationId xmlns:a16="http://schemas.microsoft.com/office/drawing/2014/main" id="{3FBFE2FE-23D7-B515-755F-654C588C02B2}"/>
                </a:ext>
              </a:extLst>
            </p:cNvPr>
            <p:cNvSpPr/>
            <p:nvPr/>
          </p:nvSpPr>
          <p:spPr>
            <a:xfrm>
              <a:off x="731765" y="5853851"/>
              <a:ext cx="4288798" cy="9000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Navrácení populace cyanobakterií do rovnovážného stavu a opětovné vysrážení magnetitu v podobě </a:t>
              </a:r>
              <a:r>
                <a:rPr kumimoji="0" lang="cs-CZ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šedé vrstvy</a:t>
              </a:r>
              <a:r>
                <a:rPr kumimoji="0" lang="cs-CZ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</a:p>
          </p:txBody>
        </p:sp>
        <p:sp>
          <p:nvSpPr>
            <p:cNvPr id="13" name="Šipka: zahnutá doleva 12">
              <a:extLst>
                <a:ext uri="{FF2B5EF4-FFF2-40B4-BE49-F238E27FC236}">
                  <a16:creationId xmlns:a16="http://schemas.microsoft.com/office/drawing/2014/main" id="{932BB4AA-1741-A051-1494-F7358A10D3A0}"/>
                </a:ext>
              </a:extLst>
            </p:cNvPr>
            <p:cNvSpPr/>
            <p:nvPr/>
          </p:nvSpPr>
          <p:spPr>
            <a:xfrm>
              <a:off x="5106831" y="500332"/>
              <a:ext cx="431320" cy="1061049"/>
            </a:xfrm>
            <a:prstGeom prst="curvedLeftArrow">
              <a:avLst/>
            </a:prstGeom>
            <a:gradFill>
              <a:gsLst>
                <a:gs pos="100000">
                  <a:srgbClr val="96AC99"/>
                </a:gs>
                <a:gs pos="0">
                  <a:schemeClr val="accent5">
                    <a:lumMod val="50000"/>
                  </a:schemeClr>
                </a:gs>
              </a:gsLst>
              <a:lin ang="5400000" scaled="1"/>
            </a:gra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" name="Šipka: zahnutá doleva 13">
              <a:extLst>
                <a:ext uri="{FF2B5EF4-FFF2-40B4-BE49-F238E27FC236}">
                  <a16:creationId xmlns:a16="http://schemas.microsoft.com/office/drawing/2014/main" id="{B3724EE6-351F-4F57-1B0F-80F6734D03F1}"/>
                </a:ext>
              </a:extLst>
            </p:cNvPr>
            <p:cNvSpPr/>
            <p:nvPr/>
          </p:nvSpPr>
          <p:spPr>
            <a:xfrm>
              <a:off x="5106831" y="1677605"/>
              <a:ext cx="431320" cy="763670"/>
            </a:xfrm>
            <a:prstGeom prst="curvedLeftArrow">
              <a:avLst/>
            </a:prstGeom>
            <a:gradFill>
              <a:gsLst>
                <a:gs pos="0">
                  <a:srgbClr val="96AC99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</a:gra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" name="Šipka: zahnutá doleva 14">
              <a:extLst>
                <a:ext uri="{FF2B5EF4-FFF2-40B4-BE49-F238E27FC236}">
                  <a16:creationId xmlns:a16="http://schemas.microsoft.com/office/drawing/2014/main" id="{9B0AF292-3551-0CE9-BF91-6A4EEB87E49C}"/>
                </a:ext>
              </a:extLst>
            </p:cNvPr>
            <p:cNvSpPr/>
            <p:nvPr/>
          </p:nvSpPr>
          <p:spPr>
            <a:xfrm>
              <a:off x="5103896" y="2557498"/>
              <a:ext cx="431320" cy="871501"/>
            </a:xfrm>
            <a:prstGeom prst="curvedLeftArrow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</a:gra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" name="Šipka: zahnutá doleva 15">
              <a:extLst>
                <a:ext uri="{FF2B5EF4-FFF2-40B4-BE49-F238E27FC236}">
                  <a16:creationId xmlns:a16="http://schemas.microsoft.com/office/drawing/2014/main" id="{587419A6-F5A8-85C4-F663-48A35C522A64}"/>
                </a:ext>
              </a:extLst>
            </p:cNvPr>
            <p:cNvSpPr/>
            <p:nvPr/>
          </p:nvSpPr>
          <p:spPr>
            <a:xfrm>
              <a:off x="5103896" y="3545222"/>
              <a:ext cx="431320" cy="871500"/>
            </a:xfrm>
            <a:prstGeom prst="curvedLeftArrow">
              <a:avLst/>
            </a:prstGeom>
            <a:gradFill>
              <a:gsLst>
                <a:gs pos="100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</a:gra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7" name="Šipka: zahnutá doleva 16">
              <a:extLst>
                <a:ext uri="{FF2B5EF4-FFF2-40B4-BE49-F238E27FC236}">
                  <a16:creationId xmlns:a16="http://schemas.microsoft.com/office/drawing/2014/main" id="{D2D4B74E-B3CD-380B-2ECA-99BF57DEC7F0}"/>
                </a:ext>
              </a:extLst>
            </p:cNvPr>
            <p:cNvSpPr/>
            <p:nvPr/>
          </p:nvSpPr>
          <p:spPr>
            <a:xfrm>
              <a:off x="5103896" y="4532945"/>
              <a:ext cx="431320" cy="772300"/>
            </a:xfrm>
            <a:prstGeom prst="curvedLeftArrow">
              <a:avLst/>
            </a:pr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</a:gra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8" name="Šipka: zahnutá doleva 17">
              <a:extLst>
                <a:ext uri="{FF2B5EF4-FFF2-40B4-BE49-F238E27FC236}">
                  <a16:creationId xmlns:a16="http://schemas.microsoft.com/office/drawing/2014/main" id="{AB79B3AD-9291-713F-7089-0A334F84AEA3}"/>
                </a:ext>
              </a:extLst>
            </p:cNvPr>
            <p:cNvSpPr/>
            <p:nvPr/>
          </p:nvSpPr>
          <p:spPr>
            <a:xfrm>
              <a:off x="5158492" y="5421467"/>
              <a:ext cx="431320" cy="996585"/>
            </a:xfrm>
            <a:prstGeom prst="curvedLeftArrow">
              <a:avLst/>
            </a:prstGeom>
            <a:gradFill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rgbClr val="96AC99"/>
                </a:gs>
              </a:gsLst>
              <a:lin ang="5400000" scaled="1"/>
            </a:gra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6" name="Šipka: zahnutá doleva 25">
              <a:extLst>
                <a:ext uri="{FF2B5EF4-FFF2-40B4-BE49-F238E27FC236}">
                  <a16:creationId xmlns:a16="http://schemas.microsoft.com/office/drawing/2014/main" id="{7591CD1F-603D-F1D7-16FF-EB89EFC1E4B5}"/>
                </a:ext>
              </a:extLst>
            </p:cNvPr>
            <p:cNvSpPr/>
            <p:nvPr/>
          </p:nvSpPr>
          <p:spPr>
            <a:xfrm rot="10800000">
              <a:off x="55647" y="3349256"/>
              <a:ext cx="634451" cy="3068796"/>
            </a:xfrm>
            <a:prstGeom prst="curvedLeftArrow">
              <a:avLst/>
            </a:prstGeom>
            <a:gradFill>
              <a:gsLst>
                <a:gs pos="0">
                  <a:srgbClr val="96AC99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5400000" scaled="1"/>
            </a:gra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pic>
        <p:nvPicPr>
          <p:cNvPr id="27" name="Obrázek 26">
            <a:extLst>
              <a:ext uri="{FF2B5EF4-FFF2-40B4-BE49-F238E27FC236}">
                <a16:creationId xmlns:a16="http://schemas.microsoft.com/office/drawing/2014/main" id="{08435535-F727-192F-A8E1-D9DA6F2AA1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08" t="3957" r="6432" b="6343"/>
          <a:stretch/>
        </p:blipFill>
        <p:spPr>
          <a:xfrm>
            <a:off x="6040354" y="221256"/>
            <a:ext cx="3592744" cy="255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2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FE311-A968-4D15-9A70-875178597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940E08-7F7D-CED9-B6C4-E25928358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46" y="0"/>
            <a:ext cx="9601200" cy="1143000"/>
          </a:xfrm>
        </p:spPr>
        <p:txBody>
          <a:bodyPr>
            <a:normAutofit/>
          </a:bodyPr>
          <a:lstStyle/>
          <a:p>
            <a:r>
              <a:rPr lang="cs-CZ" cap="al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metamorfogenně</a:t>
            </a:r>
            <a:r>
              <a:rPr lang="cs-CZ" cap="all" dirty="0">
                <a:latin typeface="Calibri Light" panose="020F0302020204030204" pitchFamily="34" charset="0"/>
                <a:cs typeface="Calibri Light" panose="020F0302020204030204" pitchFamily="34" charset="0"/>
              </a:rPr>
              <a:t> hydrotermální ložiska</a:t>
            </a:r>
          </a:p>
        </p:txBody>
      </p:sp>
      <p:graphicFrame>
        <p:nvGraphicFramePr>
          <p:cNvPr id="4" name="Tabulka 13">
            <a:extLst>
              <a:ext uri="{FF2B5EF4-FFF2-40B4-BE49-F238E27FC236}">
                <a16:creationId xmlns:a16="http://schemas.microsoft.com/office/drawing/2014/main" id="{E277E8A2-3152-22B8-0B45-0F6B14ABA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848181"/>
              </p:ext>
            </p:extLst>
          </p:nvPr>
        </p:nvGraphicFramePr>
        <p:xfrm>
          <a:off x="1557908" y="2204864"/>
          <a:ext cx="9485043" cy="1310640"/>
        </p:xfrm>
        <a:graphic>
          <a:graphicData uri="http://schemas.openxmlformats.org/drawingml/2006/table">
            <a:tbl>
              <a:tblPr firstRow="1" bandRow="1"/>
              <a:tblGrid>
                <a:gridCol w="9485043">
                  <a:extLst>
                    <a:ext uri="{9D8B030D-6E8A-4147-A177-3AD203B41FA5}">
                      <a16:colId xmlns:a16="http://schemas.microsoft.com/office/drawing/2014/main" val="2352346390"/>
                    </a:ext>
                  </a:extLst>
                </a:gridCol>
              </a:tblGrid>
              <a:tr h="259773"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cs-CZ"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lang="cs-CZ"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lang="cs-CZ"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lang="cs-CZ"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lang="cs-CZ"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lang="cs-CZ"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lang="cs-CZ"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lang="cs-CZ"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lang="cs-CZ"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cs-CZ" sz="200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Progresivní část regionální metamorfózy → dehydratace hornin → uvolněná fluida jsou </a:t>
                      </a:r>
                      <a:r>
                        <a:rPr lang="cs-CZ" sz="2000" dirty="0" err="1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nabohacena</a:t>
                      </a:r>
                      <a:r>
                        <a:rPr lang="cs-CZ" sz="200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různými prvky v závislosti na složení </a:t>
                      </a:r>
                      <a:r>
                        <a:rPr lang="cs-CZ" sz="2000" dirty="0" err="1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protolitu</a:t>
                      </a:r>
                      <a:r>
                        <a:rPr lang="cs-CZ" sz="200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→ migrace do oblasti nižšího stupně metamorfózy + další </a:t>
                      </a:r>
                      <a:r>
                        <a:rPr lang="cs-CZ" sz="2000" dirty="0" err="1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nabohacení</a:t>
                      </a:r>
                      <a:r>
                        <a:rPr lang="cs-CZ" sz="200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kontaktem s okolní horninou → hydrotermální mineralizace, např. křemenné žíly se zlatem nebo sulfidy.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640789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09DECBBA-2CDE-F088-915E-A5D9A6F921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242280"/>
              </p:ext>
            </p:extLst>
          </p:nvPr>
        </p:nvGraphicFramePr>
        <p:xfrm>
          <a:off x="3348394" y="4311744"/>
          <a:ext cx="5904070" cy="1493520"/>
        </p:xfrm>
        <a:graphic>
          <a:graphicData uri="http://schemas.openxmlformats.org/drawingml/2006/table">
            <a:tbl>
              <a:tblPr firstRow="1" bandRow="1"/>
              <a:tblGrid>
                <a:gridCol w="5904070">
                  <a:extLst>
                    <a:ext uri="{9D8B030D-6E8A-4147-A177-3AD203B41FA5}">
                      <a16:colId xmlns:a16="http://schemas.microsoft.com/office/drawing/2014/main" val="235234639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cs-CZ"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lang="cs-CZ"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lang="cs-CZ"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lang="cs-CZ"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lang="cs-CZ"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lang="cs-CZ"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lang="cs-CZ"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lang="cs-CZ"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lang="cs-CZ"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cap="all" baseline="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LOŽISKA </a:t>
                      </a:r>
                      <a:r>
                        <a:rPr lang="cs-CZ" sz="2000" b="1" cap="all" baseline="0" dirty="0" err="1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aU</a:t>
                      </a:r>
                      <a:endParaRPr lang="cs-CZ" sz="2000" b="1" cap="all" baseline="0" dirty="0">
                        <a:solidFill>
                          <a:sysClr val="windowText" lastClr="0000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15268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cs-CZ"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lang="cs-CZ"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lang="cs-CZ"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lang="cs-CZ"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lang="cs-CZ"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lang="cs-CZ"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lang="cs-CZ"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lang="cs-CZ"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lang="cs-CZ"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Kašperské Hory, Suchá Rudná, Zlatý Chlum ± </a:t>
                      </a:r>
                      <a:r>
                        <a:rPr lang="cs-CZ" sz="2000" dirty="0" err="1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Čelina</a:t>
                      </a: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-Mokrsko a Jílové u Prahy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85949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lang="cs-CZ"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lang="cs-CZ"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lang="cs-CZ"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lang="cs-CZ"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lang="cs-CZ"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lang="cs-CZ"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lang="cs-CZ"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lang="cs-CZ"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lang="cs-CZ"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err="1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Yellowknife</a:t>
                      </a: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cs-CZ" sz="2000" dirty="0" err="1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Goldfield</a:t>
                      </a: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(CA), </a:t>
                      </a:r>
                      <a:r>
                        <a:rPr lang="cs-CZ" sz="2000" dirty="0" err="1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Bendigo</a:t>
                      </a:r>
                      <a:r>
                        <a:rPr lang="cs-CZ" sz="2000" dirty="0">
                          <a:solidFill>
                            <a:sysClr val="windowText" lastClr="00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(AU)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33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97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ocit klidu (16:9)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63_TF02801109_TF02801109.potx" id="{23CAB1B2-D0EA-450E-B5A1-D0689BC96E58}" vid="{AFAA0C16-9D3C-4CEE-8DF5-9E4AF830197B}"/>
    </a:ext>
  </a:extLst>
</a:theme>
</file>

<file path=ppt/theme/theme2.xml><?xml version="1.0" encoding="utf-8"?>
<a:theme xmlns:a="http://schemas.openxmlformats.org/drawingml/2006/main" name="Motiv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7873</TotalTime>
  <Words>819</Words>
  <Application>Microsoft Office PowerPoint</Application>
  <PresentationFormat>Vlastní</PresentationFormat>
  <Paragraphs>155</Paragraphs>
  <Slides>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 Light</vt:lpstr>
      <vt:lpstr>Euphemia</vt:lpstr>
      <vt:lpstr>Pocit klidu (16:9)</vt:lpstr>
      <vt:lpstr> Cvičení 8</vt:lpstr>
      <vt:lpstr>Genetická klasifikace ložisek (upraveno podle Rozložník et al. 1987</vt:lpstr>
      <vt:lpstr>metamorfogenní ložiska</vt:lpstr>
      <vt:lpstr>metamorfóza</vt:lpstr>
      <vt:lpstr>metamorfogenní ložiska</vt:lpstr>
      <vt:lpstr>metamorfogenní ložiska</vt:lpstr>
      <vt:lpstr>Prezentace aplikace PowerPoint</vt:lpstr>
      <vt:lpstr>metamorfogenně hydrotermální ložiska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Magmatická ložiska</dc:title>
  <dc:creator>Lenka Skřápková</dc:creator>
  <cp:lastModifiedBy>Lenka Skřápková</cp:lastModifiedBy>
  <cp:revision>743</cp:revision>
  <dcterms:created xsi:type="dcterms:W3CDTF">2024-02-14T09:12:24Z</dcterms:created>
  <dcterms:modified xsi:type="dcterms:W3CDTF">2024-04-25T11:11:39Z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