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0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82F862-D0FC-A27B-BE90-31376AC0F2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30AD35F-81DA-D0FA-95E1-5A821E70EA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00D81EC-06BF-64BE-5867-D46C46666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18047-2845-45EE-90C8-A24BE5636A2C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166B4D8-20C7-8E01-7153-853702EE8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33B0A3C-DBC4-6073-D11C-E54C48BA6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AE71-8CB7-414C-B657-9066CE76B9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5115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D5FF82-FFEE-E7DB-52E7-DE0A0DB2C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4234A71-A1D8-E2E6-0171-66C8730D6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1E0428F-5982-A67E-46AB-55351439C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18047-2845-45EE-90C8-A24BE5636A2C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46C3066-0DC2-F17D-5271-24F48AF3E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33EE03-79CC-FE51-93D2-205B81B82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AE71-8CB7-414C-B657-9066CE76B9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964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CB8AAD9-2569-E096-9B6F-4F50D21BAF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450DB2D-4379-EB35-A90B-A332624B2C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7074E54-C85E-58A6-A9A6-220B31FF6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18047-2845-45EE-90C8-A24BE5636A2C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07239B8-FDB0-CAF2-CD3C-3B4239D56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1C1EC8-0654-F79F-3283-999DC1D0C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AE71-8CB7-414C-B657-9066CE76B9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3570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9D7E44-78DF-7D36-BFE4-590308456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7AE22C-8F93-D48A-3322-919D3C456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043626D-765B-70C3-9401-86CA33A87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18047-2845-45EE-90C8-A24BE5636A2C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3D8DE40-DE7A-016D-6BBC-871B8021F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54F555F-D063-928D-481A-99A66A100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AE71-8CB7-414C-B657-9066CE76B9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7578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54FB18-DB03-D73E-D0C9-26EDF71BB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5F3302-FB8B-96A0-C94C-2412F0800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09C4D87-EE8D-6EE9-DC52-C708AA427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18047-2845-45EE-90C8-A24BE5636A2C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1ADF6D2-0F0F-92F5-B5AB-E4D0403D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4DF94BF-0C62-B77D-822B-3E6457074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AE71-8CB7-414C-B657-9066CE76B9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4842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C54C35-F746-E2C9-64EA-BD8E200E5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E7DFF9-B987-E1FA-35D9-4BD2D7EEEF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66D38DB-1AF6-D03E-117E-CBD92DE7A9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77D719A-13E6-4E24-AA1E-A3F4CCE27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18047-2845-45EE-90C8-A24BE5636A2C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4C0111D-0BB1-27F5-8645-8541D564E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2ABE71B-7F7A-D055-D6AA-96AB3CDA7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AE71-8CB7-414C-B657-9066CE76B9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746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9B8B6B-3296-07F9-AF38-D4F1A0B0C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A2DB7C7-9413-9CD9-F911-B8F4D04BC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2EC9AEE-CF1A-17EC-FD9B-F7E8055C5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C955558-2103-5CEE-A262-5C6F97970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E72D818-9857-C542-D7E2-CBE1B8445F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4B68134-D456-2727-4EDD-E63EA49D2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18047-2845-45EE-90C8-A24BE5636A2C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7E748D5-65B9-7F13-69D3-EA270D1C2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F9F8C33-5DE5-7A8E-54CC-A3652338E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AE71-8CB7-414C-B657-9066CE76B9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814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0D7D6C-93DC-F8CC-828F-1B16B0653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DDBBED5-32E6-B768-A2E2-17871EC15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18047-2845-45EE-90C8-A24BE5636A2C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D41171F-9B2F-E38F-EEF4-62BE560FB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EC02636-FA2D-2F2B-66CA-F1501F38C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AE71-8CB7-414C-B657-9066CE76B9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8835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17C40E3-7708-B666-0EB9-B543A7F5D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18047-2845-45EE-90C8-A24BE5636A2C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2165213-79A3-B9B1-32EF-CDA9BEEB8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A0912B2-EC2F-0565-130F-CB1E714F1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AE71-8CB7-414C-B657-9066CE76B9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5375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E42EE0-5845-0E1C-33DD-9C2547424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E1A8C0-4FB1-22B9-C422-9216750FE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6E080BD-4B69-5878-AE92-DE4D81475C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8714215-ADBC-F52C-492D-97237D323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18047-2845-45EE-90C8-A24BE5636A2C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48A2525-E1B4-D5E5-1AC8-207C1CCD7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6BF3EF2-EC6D-E143-656F-77C20F967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AE71-8CB7-414C-B657-9066CE76B9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897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886B2A-9978-F7BD-107C-84CEC7FB0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C2B988E-9F91-9B5C-EA3B-86AE28B319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C160C10-95D5-CD57-8A6B-D7C33A6388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55F4ADA-10B9-DF8F-CF7A-0CF4164EB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18047-2845-45EE-90C8-A24BE5636A2C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8FFB2BC-2F43-4959-64CA-96CDB3FC9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D85FBED-5A99-388D-7776-E7F3E8FC5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AE71-8CB7-414C-B657-9066CE76B9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1116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5261DC4-667E-CE78-B627-4478A56FA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B76CAA6-1D60-DD13-9515-9D8FCD1D7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AF7D935-5E84-ECC6-0E52-827EEC1E93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B18047-2845-45EE-90C8-A24BE5636A2C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A6EB7C-B2AA-A803-F42A-92F93C589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625485-2EBB-4DE0-D9FA-72CF55C444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8EAE71-8CB7-414C-B657-9066CE76B9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440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3666DD7-5916-8780-8A5A-FB505CC23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4"/>
            <a:ext cx="9231410" cy="1700030"/>
          </a:xfrm>
        </p:spPr>
        <p:txBody>
          <a:bodyPr anchor="b">
            <a:normAutofit/>
          </a:bodyPr>
          <a:lstStyle/>
          <a:p>
            <a:pPr algn="l"/>
            <a:r>
              <a:rPr lang="cs-CZ" sz="5400" dirty="0" err="1"/>
              <a:t>Petroarcheologie</a:t>
            </a:r>
            <a:r>
              <a:rPr lang="cs-CZ" sz="5400" dirty="0"/>
              <a:t> keramiky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C080E77-CD25-1A2A-E6AC-86DA608D2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0924" y="3427216"/>
            <a:ext cx="7132335" cy="1700030"/>
          </a:xfrm>
        </p:spPr>
        <p:txBody>
          <a:bodyPr anchor="t">
            <a:normAutofit/>
          </a:bodyPr>
          <a:lstStyle/>
          <a:p>
            <a:pPr algn="l"/>
            <a:r>
              <a:rPr lang="cs-CZ" sz="3200" dirty="0"/>
              <a:t>Cvičení 3</a:t>
            </a:r>
          </a:p>
          <a:p>
            <a:pPr algn="l"/>
            <a:endParaRPr lang="cs-CZ" sz="3200" dirty="0"/>
          </a:p>
          <a:p>
            <a:pPr algn="l"/>
            <a:r>
              <a:rPr lang="cs-CZ" sz="3200" dirty="0"/>
              <a:t>Slídy</a:t>
            </a:r>
          </a:p>
        </p:txBody>
      </p:sp>
    </p:spTree>
    <p:extLst>
      <p:ext uri="{BB962C8B-B14F-4D97-AF65-F5344CB8AC3E}">
        <p14:creationId xmlns:p14="http://schemas.microsoft.com/office/powerpoint/2010/main" val="1063278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4" name="Rectangle 1043">
            <a:extLst>
              <a:ext uri="{FF2B5EF4-FFF2-40B4-BE49-F238E27FC236}">
                <a16:creationId xmlns:a16="http://schemas.microsoft.com/office/drawing/2014/main" id="{2CB962CF-61A3-4EF9-94F6-7C59B0329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9CB66F-1DDD-F5CD-5CC5-C4D2341A7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20" y="1098813"/>
            <a:ext cx="6797405" cy="1644387"/>
          </a:xfrm>
        </p:spPr>
        <p:txBody>
          <a:bodyPr>
            <a:normAutofit/>
          </a:bodyPr>
          <a:lstStyle/>
          <a:p>
            <a:r>
              <a:rPr lang="cs-CZ" sz="2000" dirty="0" err="1"/>
              <a:t>Fylosilikáty</a:t>
            </a:r>
            <a:endParaRPr lang="cs-CZ" sz="2000" dirty="0"/>
          </a:p>
          <a:p>
            <a:r>
              <a:rPr lang="cs-CZ" sz="2000" dirty="0"/>
              <a:t>Zjednodušená klasifikace:</a:t>
            </a:r>
          </a:p>
          <a:p>
            <a:pPr lvl="1"/>
            <a:r>
              <a:rPr lang="cs-CZ" sz="1600" dirty="0"/>
              <a:t>1. </a:t>
            </a:r>
            <a:r>
              <a:rPr lang="cs-CZ" sz="1600" dirty="0" err="1"/>
              <a:t>hořečnato</a:t>
            </a:r>
            <a:r>
              <a:rPr lang="cs-CZ" sz="1600" dirty="0"/>
              <a:t>-železnaté - </a:t>
            </a:r>
            <a:r>
              <a:rPr lang="cs-CZ" sz="1600" b="1" dirty="0"/>
              <a:t>biotit</a:t>
            </a:r>
            <a:endParaRPr lang="cs-CZ" sz="1600" dirty="0"/>
          </a:p>
          <a:p>
            <a:pPr lvl="1"/>
            <a:r>
              <a:rPr lang="cs-CZ" sz="1600" dirty="0"/>
              <a:t>2. </a:t>
            </a:r>
            <a:r>
              <a:rPr lang="cs-CZ" sz="1600" dirty="0" err="1"/>
              <a:t>hliníkaté</a:t>
            </a:r>
            <a:r>
              <a:rPr lang="cs-CZ" sz="1600" dirty="0"/>
              <a:t> - </a:t>
            </a:r>
            <a:r>
              <a:rPr lang="cs-CZ" sz="1600" b="1" dirty="0"/>
              <a:t>muskovit</a:t>
            </a:r>
            <a:endParaRPr lang="cs-CZ" sz="1600" dirty="0"/>
          </a:p>
          <a:p>
            <a:pPr lvl="1"/>
            <a:r>
              <a:rPr lang="cs-CZ" sz="1600" dirty="0"/>
              <a:t>3. lithné - </a:t>
            </a:r>
            <a:r>
              <a:rPr lang="cs-CZ" sz="1600" b="1" dirty="0"/>
              <a:t>lepidolit</a:t>
            </a:r>
            <a:endParaRPr lang="cs-CZ" sz="1600" dirty="0">
              <a:latin typeface="Times New Roman" panose="02020603050405020304" pitchFamily="18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F7F0443-74EA-4EF6-C0B7-21026904A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602" y="101173"/>
            <a:ext cx="2417754" cy="812443"/>
          </a:xfrm>
        </p:spPr>
        <p:txBody>
          <a:bodyPr>
            <a:normAutofit/>
          </a:bodyPr>
          <a:lstStyle/>
          <a:p>
            <a:r>
              <a:rPr lang="cs-CZ" sz="3200" dirty="0"/>
              <a:t>Slídy (</a:t>
            </a:r>
            <a:r>
              <a:rPr lang="cs-CZ" sz="3200" dirty="0" err="1"/>
              <a:t>Micas</a:t>
            </a:r>
            <a:r>
              <a:rPr lang="cs-CZ" sz="3200" dirty="0"/>
              <a:t>)</a:t>
            </a:r>
            <a:endParaRPr lang="cs-CZ" sz="3200" baseline="-25000" dirty="0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7010DEB1-5FDD-EEB9-4AB9-0C4C1779D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9064" y="102007"/>
            <a:ext cx="4592128" cy="147026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53920" tIns="45720" rIns="0" bIns="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3200" b="0" i="1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kumimoji="0" lang="cs-CZ" altLang="cs-CZ" sz="3200" b="0" i="0" u="none" strike="noStrike" cap="none" normalizeH="0" baseline="-3000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cs-CZ" altLang="cs-CZ" sz="3200" b="0" i="1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kumimoji="0" lang="cs-CZ" altLang="cs-CZ" sz="3200" b="0" i="0" u="none" strike="noStrike" cap="none" normalizeH="0" baseline="-3000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4-6</a:t>
            </a:r>
            <a:r>
              <a:rPr kumimoji="0" lang="cs-CZ" altLang="cs-CZ" sz="3200" b="0" i="1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kumimoji="0" lang="cs-CZ" altLang="cs-CZ" sz="3200" b="0" i="0" u="none" strike="noStrike" cap="none" normalizeH="0" baseline="-3000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kumimoji="0" lang="cs-CZ" altLang="cs-CZ" sz="32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cs-CZ" altLang="cs-CZ" sz="3200" b="0" i="0" u="none" strike="noStrike" cap="none" normalizeH="0" baseline="-3000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kumimoji="0" lang="cs-CZ" altLang="cs-CZ" sz="32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(OH,F)</a:t>
            </a:r>
            <a:r>
              <a:rPr kumimoji="0" lang="cs-CZ" altLang="cs-CZ" sz="3200" b="0" i="0" u="none" strike="noStrike" cap="none" normalizeH="0" baseline="-3000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cs-CZ" altLang="cs-CZ" sz="3200" b="0" i="0" u="none" strike="noStrike" cap="none" normalizeH="0" baseline="0" dirty="0">
              <a:ln>
                <a:noFill/>
              </a:ln>
              <a:solidFill>
                <a:srgbClr val="2021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000" b="0" i="0" u="none" strike="noStrike" cap="none" normalizeH="0" baseline="0" dirty="0">
              <a:ln>
                <a:noFill/>
              </a:ln>
              <a:solidFill>
                <a:srgbClr val="2021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5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kde </a:t>
            </a:r>
            <a:r>
              <a:rPr kumimoji="0" lang="cs-CZ" altLang="cs-CZ" sz="1050" b="0" i="1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kumimoji="0" lang="cs-CZ" altLang="cs-CZ" sz="105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je </a:t>
            </a:r>
            <a:r>
              <a:rPr lang="cs-CZ" altLang="cs-CZ" sz="105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K, Na, Ca, </a:t>
            </a:r>
            <a:r>
              <a:rPr kumimoji="0" lang="cs-CZ" altLang="cs-CZ" sz="105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zřídka Ba, </a:t>
            </a:r>
            <a:r>
              <a:rPr kumimoji="0" lang="cs-CZ" altLang="cs-CZ" sz="105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Rb</a:t>
            </a:r>
            <a:r>
              <a:rPr kumimoji="0" lang="cs-CZ" altLang="cs-CZ" sz="105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nebo Cs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50" b="0" i="1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kumimoji="0" lang="cs-CZ" altLang="cs-CZ" sz="105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je Al, Mg, </a:t>
            </a:r>
            <a:r>
              <a:rPr kumimoji="0" lang="cs-CZ" altLang="cs-CZ" sz="105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kumimoji="0" lang="cs-CZ" altLang="cs-CZ" sz="105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nebo zřídka </a:t>
            </a:r>
            <a:r>
              <a:rPr kumimoji="0" lang="cs-CZ" altLang="cs-CZ" sz="105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kumimoji="0" lang="cs-CZ" altLang="cs-CZ" sz="105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cs-CZ" altLang="cs-CZ" sz="105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</a:t>
            </a:r>
            <a:r>
              <a:rPr kumimoji="0" lang="cs-CZ" altLang="cs-CZ" sz="105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Ti, </a:t>
            </a:r>
            <a:r>
              <a:rPr kumimoji="0" lang="cs-CZ" altLang="cs-CZ" sz="105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kumimoji="0" lang="cs-CZ" altLang="cs-CZ" sz="105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 další prvky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50" b="0" i="1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kumimoji="0" lang="cs-CZ" altLang="cs-CZ" sz="105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je převážně Si nebo Al ale může být i Fe</a:t>
            </a:r>
            <a:r>
              <a:rPr kumimoji="0" lang="cs-CZ" altLang="cs-CZ" sz="1050" b="0" i="0" u="none" strike="noStrike" cap="none" normalizeH="0" baseline="3000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3+</a:t>
            </a:r>
            <a:r>
              <a:rPr kumimoji="0" lang="cs-CZ" altLang="cs-CZ" sz="105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nebo Ti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1" name="Picture 7" descr="Structure of muscovite mica. (a) Atomic model of mica showing two... |  Download Scientific Diagram">
            <a:extLst>
              <a:ext uri="{FF2B5EF4-FFF2-40B4-BE49-F238E27FC236}">
                <a16:creationId xmlns:a16="http://schemas.microsoft.com/office/drawing/2014/main" id="{CDAA9E73-24E5-9D48-461C-5588D877C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1456"/>
            <a:ext cx="3683479" cy="395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>
            <a:extLst>
              <a:ext uri="{FF2B5EF4-FFF2-40B4-BE49-F238E27FC236}">
                <a16:creationId xmlns:a16="http://schemas.microsoft.com/office/drawing/2014/main" id="{ACCC2DCD-2B11-B694-D060-D6BC2DE5F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786" y="3740006"/>
            <a:ext cx="4143375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>
            <a:extLst>
              <a:ext uri="{FF2B5EF4-FFF2-40B4-BE49-F238E27FC236}">
                <a16:creationId xmlns:a16="http://schemas.microsoft.com/office/drawing/2014/main" id="{3CECFFDF-A987-C376-294E-F8BD2675A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832" y="0"/>
            <a:ext cx="3634119" cy="264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December 2023: Muscovite Mica | Museums and Galleries">
            <a:extLst>
              <a:ext uri="{FF2B5EF4-FFF2-40B4-BE49-F238E27FC236}">
                <a16:creationId xmlns:a16="http://schemas.microsoft.com/office/drawing/2014/main" id="{023CB2ED-1C2D-4186-0880-B431CAB10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832" y="3650770"/>
            <a:ext cx="3634119" cy="320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273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id="{12C63567-9A18-430B-817B-152D609F5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E3E56D-E54B-B542-13EA-7FE09ED31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2460" y="2336595"/>
            <a:ext cx="3289540" cy="4511367"/>
          </a:xfrm>
        </p:spPr>
        <p:txBody>
          <a:bodyPr>
            <a:normAutofit lnSpcReduction="10000"/>
          </a:bodyPr>
          <a:lstStyle/>
          <a:p>
            <a:r>
              <a:rPr lang="cs-CZ" sz="2000" dirty="0"/>
              <a:t>D – 0,047–0,071 (Křemen má 0,009)</a:t>
            </a:r>
          </a:p>
          <a:p>
            <a:r>
              <a:rPr lang="cs-CZ" sz="2000" dirty="0"/>
              <a:t>V PPL: světle žlutá, žlutohnědá, červenohnědá, hnědá, zelenohnědá, černá</a:t>
            </a:r>
          </a:p>
          <a:p>
            <a:r>
              <a:rPr lang="cs-CZ" sz="2000" dirty="0"/>
              <a:t>Pleochroický</a:t>
            </a:r>
          </a:p>
          <a:p>
            <a:r>
              <a:rPr lang="cs-CZ" sz="2000" dirty="0"/>
              <a:t>Štěpnost velmi dokonalá {001}</a:t>
            </a:r>
          </a:p>
          <a:p>
            <a:r>
              <a:rPr lang="cs-CZ" sz="2000" dirty="0"/>
              <a:t>Tabulky, lupínky podle (001), řezy kolmé bývají </a:t>
            </a:r>
            <a:r>
              <a:rPr lang="cs-CZ" sz="2000" dirty="0" err="1"/>
              <a:t>lištovité</a:t>
            </a:r>
            <a:endParaRPr lang="cs-CZ" sz="2000" dirty="0"/>
          </a:p>
          <a:p>
            <a:r>
              <a:rPr lang="cs-CZ" sz="2000" dirty="0"/>
              <a:t>Přeměny: </a:t>
            </a:r>
            <a:r>
              <a:rPr lang="cs-CZ" sz="2000" dirty="0" err="1"/>
              <a:t>chloritizace</a:t>
            </a:r>
            <a:r>
              <a:rPr lang="cs-CZ" sz="2000" dirty="0"/>
              <a:t>, </a:t>
            </a:r>
            <a:r>
              <a:rPr lang="cs-CZ" sz="2000" dirty="0" err="1"/>
              <a:t>baueritizace</a:t>
            </a:r>
            <a:endParaRPr lang="cs-CZ" sz="200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7EE5B88-3D18-D304-FE77-F6FA5A763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2679" y="114512"/>
            <a:ext cx="3502330" cy="1921322"/>
          </a:xfrm>
        </p:spPr>
        <p:txBody>
          <a:bodyPr>
            <a:normAutofit fontScale="90000"/>
          </a:bodyPr>
          <a:lstStyle/>
          <a:p>
            <a:r>
              <a:rPr lang="cs-CZ" sz="3600" b="1" dirty="0"/>
              <a:t>Biotit</a:t>
            </a:r>
            <a:r>
              <a:rPr lang="cs-CZ" sz="3600" dirty="0"/>
              <a:t> </a:t>
            </a:r>
            <a:r>
              <a:rPr lang="cs-CZ" sz="1800" dirty="0"/>
              <a:t>(označení pro skupinu tmavých </a:t>
            </a:r>
            <a:r>
              <a:rPr lang="cs-CZ" sz="1800" dirty="0" err="1"/>
              <a:t>trioktaedrických</a:t>
            </a:r>
            <a:r>
              <a:rPr lang="cs-CZ" sz="1800" dirty="0"/>
              <a:t> slíd)</a:t>
            </a:r>
            <a:br>
              <a:rPr lang="cs-CZ" sz="1800" dirty="0"/>
            </a:br>
            <a:br>
              <a:rPr lang="cs-CZ" sz="3600" dirty="0"/>
            </a:br>
            <a:r>
              <a:rPr lang="cs-CZ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K(</a:t>
            </a:r>
            <a:r>
              <a:rPr lang="cs-CZ" sz="1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Mg,Fe</a:t>
            </a:r>
            <a:r>
              <a:rPr lang="cs-CZ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cs-CZ" sz="1800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cs-CZ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AlSi</a:t>
            </a:r>
            <a:r>
              <a:rPr lang="cs-CZ" sz="1800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cs-CZ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</a:t>
            </a:r>
            <a:r>
              <a:rPr lang="cs-CZ" sz="1800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10</a:t>
            </a:r>
            <a:r>
              <a:rPr lang="cs-CZ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(F,OH)</a:t>
            </a:r>
            <a:r>
              <a:rPr lang="cs-CZ" sz="1800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2</a:t>
            </a:r>
            <a:br>
              <a:rPr lang="cs-CZ" sz="1400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br>
              <a:rPr lang="cs-CZ" sz="1400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r>
              <a:rPr lang="cs-CZ" sz="1800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Koncové členy – </a:t>
            </a:r>
            <a:r>
              <a:rPr lang="cs-CZ" sz="1800" b="0" i="0" baseline="-2500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annit</a:t>
            </a:r>
            <a:r>
              <a:rPr lang="cs-CZ" sz="1800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flogopit, </a:t>
            </a:r>
            <a:r>
              <a:rPr lang="cs-CZ" sz="1800" b="0" i="0" baseline="-2500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siderofylit</a:t>
            </a:r>
            <a:r>
              <a:rPr lang="cs-CZ" sz="1800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cs-CZ" sz="1800" b="0" i="0" baseline="-2500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eastonit</a:t>
            </a:r>
            <a:endParaRPr lang="cs-CZ" sz="36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9BF64A9-EDB5-FA0A-91F5-57F20972E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254" y="760258"/>
            <a:ext cx="4343310" cy="325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7D0AA3B-D0D8-73DE-2EDB-27D1AFD3C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60258"/>
            <a:ext cx="4369370" cy="328338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907998B-D098-7039-6850-F6DE9F00F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601615"/>
            <a:ext cx="4369370" cy="3266422"/>
          </a:xfrm>
          <a:prstGeom prst="rect">
            <a:avLst/>
          </a:prstGeom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310BCBDE-6380-9658-26F6-44BE49533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369" y="3609927"/>
            <a:ext cx="4343310" cy="325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277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id="{12C63567-9A18-430B-817B-152D609F5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E3E56D-E54B-B542-13EA-7FE09ED31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8136" y="2260209"/>
            <a:ext cx="3770815" cy="3713895"/>
          </a:xfrm>
        </p:spPr>
        <p:txBody>
          <a:bodyPr>
            <a:normAutofit fontScale="92500" lnSpcReduction="10000"/>
          </a:bodyPr>
          <a:lstStyle/>
          <a:p>
            <a:r>
              <a:rPr lang="cs-CZ" sz="2000" dirty="0"/>
              <a:t>D – 0,036-0,049 (Křemen má 0,009)</a:t>
            </a:r>
          </a:p>
          <a:p>
            <a:r>
              <a:rPr lang="cs-CZ" sz="2000" dirty="0" err="1"/>
              <a:t>Nepleochroický</a:t>
            </a:r>
            <a:endParaRPr lang="cs-CZ" sz="2000" dirty="0"/>
          </a:p>
          <a:p>
            <a:r>
              <a:rPr lang="cs-CZ" sz="2000" dirty="0"/>
              <a:t>PPL: bezbarvý, čirý</a:t>
            </a:r>
          </a:p>
          <a:p>
            <a:r>
              <a:rPr lang="cs-CZ" sz="2000" dirty="0"/>
              <a:t>Štěpnost velmi dokonalá {001}</a:t>
            </a:r>
          </a:p>
          <a:p>
            <a:r>
              <a:rPr lang="cs-CZ" sz="2000" dirty="0"/>
              <a:t>Tvar: tabulky, lupínky, šupinky podle (001), řezy k této rovině kolmé jsou </a:t>
            </a:r>
            <a:r>
              <a:rPr lang="cs-CZ" sz="2000" dirty="0" err="1"/>
              <a:t>lištovité</a:t>
            </a:r>
            <a:endParaRPr lang="cs-CZ" sz="2000" dirty="0"/>
          </a:p>
          <a:p>
            <a:r>
              <a:rPr lang="cs-CZ" sz="2000" dirty="0"/>
              <a:t>Přeměny: Kaolinizace, </a:t>
            </a:r>
            <a:r>
              <a:rPr lang="cs-CZ" sz="2000" dirty="0" err="1"/>
              <a:t>sericitizace</a:t>
            </a:r>
            <a:endParaRPr lang="cs-CZ" sz="2000" dirty="0"/>
          </a:p>
          <a:p>
            <a:r>
              <a:rPr lang="cs-CZ" sz="2000" dirty="0"/>
              <a:t>Specifika: Jemná šupinkatá slída se nazývá </a:t>
            </a:r>
            <a:r>
              <a:rPr lang="cs-CZ" sz="2000" dirty="0" err="1"/>
              <a:t>sericit</a:t>
            </a:r>
            <a:endParaRPr lang="cs-CZ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1AD831B-A34C-268C-8AC6-41D4D36D1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846410"/>
            <a:ext cx="4105848" cy="3105583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295921BF-F361-E101-D70C-25BB3071D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847" y="3846410"/>
            <a:ext cx="41148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C7615D7-CF28-6485-9F77-4F80ED7A73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40827"/>
            <a:ext cx="4115300" cy="310558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7EE5B88-3D18-D304-FE77-F6FA5A763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0647" y="8878"/>
            <a:ext cx="4083859" cy="1028070"/>
          </a:xfrm>
        </p:spPr>
        <p:txBody>
          <a:bodyPr>
            <a:normAutofit/>
          </a:bodyPr>
          <a:lstStyle/>
          <a:p>
            <a:r>
              <a:rPr lang="cs-CZ" sz="3600" b="1" dirty="0"/>
              <a:t>Muskovit</a:t>
            </a:r>
            <a:r>
              <a:rPr lang="cs-CZ" sz="3600" dirty="0"/>
              <a:t> </a:t>
            </a:r>
            <a:r>
              <a:rPr lang="cs-CZ" sz="1800" dirty="0"/>
              <a:t>(</a:t>
            </a:r>
            <a:r>
              <a:rPr lang="cs-CZ" sz="1800" dirty="0" err="1"/>
              <a:t>dioktaedrická</a:t>
            </a:r>
            <a:r>
              <a:rPr lang="cs-CZ" sz="1800" dirty="0"/>
              <a:t> slída)</a:t>
            </a:r>
            <a:br>
              <a:rPr lang="cs-CZ" sz="3600" dirty="0"/>
            </a:br>
            <a:r>
              <a:rPr lang="it-IT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KAl</a:t>
            </a:r>
            <a:r>
              <a:rPr lang="it-IT" sz="1400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(AlSi</a:t>
            </a:r>
            <a:r>
              <a:rPr lang="it-IT" sz="1400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</a:t>
            </a:r>
            <a:r>
              <a:rPr lang="it-IT" sz="1400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10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)(F,OH)</a:t>
            </a:r>
            <a:r>
              <a:rPr lang="it-IT" sz="1400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endParaRPr lang="cs-CZ" sz="3600" dirty="0"/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CE0911DF-8170-D847-9BA1-3826CC5EF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847" y="746594"/>
            <a:ext cx="4114799" cy="309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942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46" name="Rectangle 5145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82CFB46-C634-3063-5DDF-27E17C90B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833" y="1188637"/>
            <a:ext cx="4218138" cy="1597228"/>
          </a:xfrm>
        </p:spPr>
        <p:txBody>
          <a:bodyPr>
            <a:normAutofit/>
          </a:bodyPr>
          <a:lstStyle/>
          <a:p>
            <a:r>
              <a:rPr lang="cs-CZ" sz="5400" dirty="0"/>
              <a:t>Výskyt</a:t>
            </a:r>
          </a:p>
        </p:txBody>
      </p:sp>
      <p:pic>
        <p:nvPicPr>
          <p:cNvPr id="4106" name="Picture 10">
            <a:extLst>
              <a:ext uri="{FF2B5EF4-FFF2-40B4-BE49-F238E27FC236}">
                <a16:creationId xmlns:a16="http://schemas.microsoft.com/office/drawing/2014/main" id="{578A3FC6-4D59-AEDA-146B-1EFC5736F5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4" r="24594" b="-4"/>
          <a:stretch/>
        </p:blipFill>
        <p:spPr bwMode="auto">
          <a:xfrm>
            <a:off x="621669" y="623267"/>
            <a:ext cx="2688336" cy="275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6E4568EE-9126-AB7D-55CC-3A088978BF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7" r="9411" b="-4"/>
          <a:stretch/>
        </p:blipFill>
        <p:spPr bwMode="auto">
          <a:xfrm>
            <a:off x="3410589" y="623267"/>
            <a:ext cx="2688336" cy="275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ica schist rock - Stock Image - E417/0250 - Science Photo Library">
            <a:extLst>
              <a:ext uri="{FF2B5EF4-FFF2-40B4-BE49-F238E27FC236}">
                <a16:creationId xmlns:a16="http://schemas.microsoft.com/office/drawing/2014/main" id="{5FE1CF15-9C99-9CE2-C91B-7660924777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2" r="17940" b="-5"/>
          <a:stretch/>
        </p:blipFill>
        <p:spPr bwMode="auto">
          <a:xfrm>
            <a:off x="621669" y="3472928"/>
            <a:ext cx="2689848" cy="275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Quartz phyllite, light micrograph - Stock Image - C055/3306 - Science Photo  Library">
            <a:extLst>
              <a:ext uri="{FF2B5EF4-FFF2-40B4-BE49-F238E27FC236}">
                <a16:creationId xmlns:a16="http://schemas.microsoft.com/office/drawing/2014/main" id="{329B9301-4FCD-B215-4E7D-E6CCC7F327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0" r="16232" b="-5"/>
          <a:stretch/>
        </p:blipFill>
        <p:spPr bwMode="auto">
          <a:xfrm>
            <a:off x="3409077" y="3472928"/>
            <a:ext cx="2689848" cy="275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8" name="Right Triangle 5147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2CBF52-0D27-CD5F-9C0F-A25D87F1E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9831" y="2998277"/>
            <a:ext cx="3963699" cy="1893763"/>
          </a:xfrm>
        </p:spPr>
        <p:txBody>
          <a:bodyPr anchor="t">
            <a:normAutofit/>
          </a:bodyPr>
          <a:lstStyle/>
          <a:p>
            <a:r>
              <a:rPr lang="cs-CZ" sz="1400" b="1" dirty="0"/>
              <a:t>Magmatické horniny</a:t>
            </a:r>
          </a:p>
          <a:p>
            <a:pPr lvl="1"/>
            <a:r>
              <a:rPr lang="cs-CZ" sz="1400" dirty="0"/>
              <a:t>Granity, granodiority, diority, pegmatity, aplity</a:t>
            </a:r>
          </a:p>
          <a:p>
            <a:r>
              <a:rPr lang="cs-CZ" sz="1400" b="1" u="sng" dirty="0"/>
              <a:t>Metamorfované horniny</a:t>
            </a:r>
          </a:p>
          <a:p>
            <a:pPr lvl="1"/>
            <a:r>
              <a:rPr lang="cs-CZ" sz="1400" dirty="0"/>
              <a:t>Fylity, svory, ruly</a:t>
            </a:r>
          </a:p>
          <a:p>
            <a:r>
              <a:rPr lang="cs-CZ" sz="1400" dirty="0"/>
              <a:t>Sedimentární horniny</a:t>
            </a:r>
          </a:p>
          <a:p>
            <a:pPr lvl="1"/>
            <a:r>
              <a:rPr lang="cs-CZ" sz="1400" dirty="0"/>
              <a:t>Slepence, arkózy</a:t>
            </a:r>
          </a:p>
        </p:txBody>
      </p:sp>
      <p:sp>
        <p:nvSpPr>
          <p:cNvPr id="5150" name="Rectangle 5149">
            <a:extLst>
              <a:ext uri="{FF2B5EF4-FFF2-40B4-BE49-F238E27FC236}">
                <a16:creationId xmlns:a16="http://schemas.microsoft.com/office/drawing/2014/main" id="{086A5A31-B10A-4793-84D4-D785959AE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201" y="623275"/>
            <a:ext cx="5141626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8457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256</Words>
  <Application>Microsoft Office PowerPoint</Application>
  <PresentationFormat>Širokoúhlá obrazovka</PresentationFormat>
  <Paragraphs>37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Times New Roman</vt:lpstr>
      <vt:lpstr>Motiv Office</vt:lpstr>
      <vt:lpstr>Petroarcheologie keramiky</vt:lpstr>
      <vt:lpstr>Slídy (Micas)</vt:lpstr>
      <vt:lpstr>Biotit (označení pro skupinu tmavých trioktaedrických slíd)  K(Mg,Fe)3AlSi3O10(F,OH)2  Koncové členy – annit, flogopit, siderofylit a eastonit</vt:lpstr>
      <vt:lpstr>Muskovit (dioktaedrická slída) KAl2(AlSi3O10)(F,OH)2</vt:lpstr>
      <vt:lpstr>Výskyt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Petroarcheologie keramiky</dc:title>
  <dc:creator>Karel Slavíček</dc:creator>
  <cp:lastModifiedBy>Karel Slavíček</cp:lastModifiedBy>
  <cp:revision>11</cp:revision>
  <dcterms:created xsi:type="dcterms:W3CDTF">2024-03-06T10:28:47Z</dcterms:created>
  <dcterms:modified xsi:type="dcterms:W3CDTF">2024-03-20T11:50:17Z</dcterms:modified>
</cp:coreProperties>
</file>