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88" r:id="rId2"/>
    <p:sldId id="289" r:id="rId3"/>
    <p:sldId id="290" r:id="rId4"/>
    <p:sldId id="285" r:id="rId5"/>
    <p:sldId id="256" r:id="rId6"/>
    <p:sldId id="294" r:id="rId7"/>
    <p:sldId id="259" r:id="rId8"/>
    <p:sldId id="257" r:id="rId9"/>
    <p:sldId id="260" r:id="rId10"/>
    <p:sldId id="258" r:id="rId11"/>
    <p:sldId id="261" r:id="rId12"/>
    <p:sldId id="262" r:id="rId13"/>
    <p:sldId id="263" r:id="rId14"/>
    <p:sldId id="295" r:id="rId15"/>
    <p:sldId id="264" r:id="rId16"/>
    <p:sldId id="265" r:id="rId17"/>
    <p:sldId id="266" r:id="rId18"/>
    <p:sldId id="302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96" r:id="rId33"/>
    <p:sldId id="297" r:id="rId34"/>
    <p:sldId id="301" r:id="rId35"/>
    <p:sldId id="280" r:id="rId36"/>
    <p:sldId id="281" r:id="rId37"/>
    <p:sldId id="282" r:id="rId38"/>
    <p:sldId id="283" r:id="rId39"/>
    <p:sldId id="284" r:id="rId40"/>
    <p:sldId id="286" r:id="rId41"/>
    <p:sldId id="293" r:id="rId42"/>
    <p:sldId id="287" r:id="rId43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0" name="CustomShape 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cxn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cxn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3680" cy="48067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Klikněte pro úpravu formátu komentářů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hdr"/>
          </p:nvPr>
        </p:nvSpPr>
        <p:spPr>
          <a:xfrm>
            <a:off x="0" y="-360"/>
            <a:ext cx="3276720" cy="530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93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&lt;záhlaví&gt;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dt"/>
          </p:nvPr>
        </p:nvSpPr>
        <p:spPr>
          <a:xfrm>
            <a:off x="4278240" y="-360"/>
            <a:ext cx="3276720" cy="530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93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ftr"/>
          </p:nvPr>
        </p:nvSpPr>
        <p:spPr>
          <a:xfrm>
            <a:off x="0" y="10156320"/>
            <a:ext cx="3276720" cy="5302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93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8"/>
          <p:cNvSpPr>
            <a:spLocks noGrp="1"/>
          </p:cNvSpPr>
          <p:nvPr>
            <p:ph type="sldNum"/>
          </p:nvPr>
        </p:nvSpPr>
        <p:spPr>
          <a:xfrm>
            <a:off x="4278240" y="10156320"/>
            <a:ext cx="3276720" cy="53028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EF323303-A2B7-46A5-9933-CF94BFA05230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284720" y="10156680"/>
            <a:ext cx="3276720" cy="534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E46BF68-2C72-43CD-A1DD-1944E258BE12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19A2E102-F0F2-47FE-B3E6-A056737364C3}" type="slidenum"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283640" y="10157400"/>
            <a:ext cx="3244680" cy="50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6ED58E66-BC7F-4F66-97E1-6E5FBD8ACC33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 Condensed"/>
              </a:rPr>
              <a:t>35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1007280" y="5078160"/>
            <a:ext cx="5514120" cy="47797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4283640" y="10157400"/>
            <a:ext cx="3244680" cy="50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011A9E20-1424-4220-840E-EA366A0891CC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 Condensed"/>
              </a:rPr>
              <a:t>37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1007280" y="5078160"/>
            <a:ext cx="5514120" cy="47797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284720" y="10156680"/>
            <a:ext cx="3276720" cy="534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E46BF68-2C72-43CD-A1DD-1944E258BE12}" type="slidenum">
              <a:rPr lang="cs-CZ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19A2E102-F0F2-47FE-B3E6-A056737364C3}" type="slidenum"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886464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3280" y="4055760"/>
            <a:ext cx="886464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5760" y="17679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5760" y="40557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3280" y="40557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886464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3280" y="1767960"/>
            <a:ext cx="886464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190240" y="1767600"/>
            <a:ext cx="5490360" cy="438012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190240" y="1767600"/>
            <a:ext cx="5490360" cy="438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02EDAD-E8C2-332C-82D8-36C249D0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2D430-FE56-1735-F44A-09B20D0D3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5DDF6B-05AD-FACD-8382-EF0057409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155-5F87-4DDC-A57C-0D86E2B326F1}" type="datetimeFigureOut">
              <a:rPr lang="cs-CZ" smtClean="0"/>
              <a:t>14.03.2024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AF16B3-AC68-AC50-3F1A-89F69747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4C5EF8-BFD5-6798-6A3D-63DCB3D5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7069-81BB-4BDB-AD0C-F98903AC8A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65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280" y="1767960"/>
            <a:ext cx="8864640" cy="438012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886464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32576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045760" y="1767960"/>
            <a:ext cx="432576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280" y="301680"/>
            <a:ext cx="9066240" cy="58284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3280" y="40557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5760" y="1767960"/>
            <a:ext cx="432576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325760" cy="438012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5760" y="17679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5760" y="40557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5760" y="1767960"/>
            <a:ext cx="432576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3280" y="4055760"/>
            <a:ext cx="8864640" cy="2089080"/>
          </a:xfrm>
          <a:prstGeom prst="rect">
            <a:avLst/>
          </a:prstGeom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6240" cy="125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8864640" cy="4380120"/>
          </a:xfrm>
          <a:prstGeom prst="rect">
            <a:avLst/>
          </a:prstGeom>
        </p:spPr>
        <p:txBody>
          <a:bodyPr lIns="0" tIns="28080" rIns="0" bIns="0"/>
          <a:lstStyle/>
          <a:p>
            <a:pPr marL="342720"/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742680" lvl="1">
              <a:buClr>
                <a:srgbClr val="000000"/>
              </a:buClr>
              <a:buFont typeface="Times New Roman"/>
              <a:buChar char="–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143000" lvl="2">
              <a:buClr>
                <a:srgbClr val="000000"/>
              </a:buClr>
              <a:buFont typeface="Times New Roman"/>
              <a:buChar char="•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600200" lvl="3">
              <a:buClr>
                <a:srgbClr val="000000"/>
              </a:buClr>
              <a:buFont typeface="Times New Roman"/>
              <a:buChar char="–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057400" lvl="4">
              <a:buClr>
                <a:srgbClr val="000000"/>
              </a:buClr>
              <a:buFont typeface="Times New Roman"/>
              <a:buChar char="»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057400" lvl="5">
              <a:buClr>
                <a:srgbClr val="000000"/>
              </a:buClr>
              <a:buFont typeface="Times New Roman"/>
              <a:buChar char="»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2057400" lvl="6">
              <a:buClr>
                <a:srgbClr val="000000"/>
              </a:buClr>
              <a:buFont typeface="Times New Roman"/>
              <a:buChar char="»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2920" y="6886440"/>
            <a:ext cx="2343240" cy="516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&lt;datum/čas&gt;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720" y="6886440"/>
            <a:ext cx="3190680" cy="516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&lt;zápatí&gt;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6440"/>
            <a:ext cx="2343240" cy="516240"/>
          </a:xfrm>
          <a:prstGeom prst="rect">
            <a:avLst/>
          </a:prstGeom>
        </p:spPr>
        <p:txBody>
          <a:bodyPr lIns="0" tIns="0" rIns="0" bIns="0"/>
          <a:lstStyle/>
          <a:p>
            <a:fld id="{5C0C66F7-BBB4-43CA-845C-8B762F65966A}" type="slidenum"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rázek 118"/>
          <p:cNvPicPr/>
          <p:nvPr/>
        </p:nvPicPr>
        <p:blipFill>
          <a:blip r:embed="rId2">
            <a:alphaModFix amt="49000"/>
          </a:blip>
          <a:stretch/>
        </p:blipFill>
        <p:spPr>
          <a:xfrm>
            <a:off x="926" y="396"/>
            <a:ext cx="10076392" cy="7558088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636378" y="941478"/>
            <a:ext cx="9069229" cy="17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630" spc="-1" dirty="0" err="1">
                <a:solidFill>
                  <a:srgbClr val="000000"/>
                </a:solidFill>
                <a:latin typeface="Ubuntu"/>
                <a:ea typeface="DejaVu Sans"/>
              </a:rPr>
              <a:t>Advances</a:t>
            </a:r>
            <a:r>
              <a:rPr lang="cs-CZ" sz="4630" spc="-1" dirty="0">
                <a:solidFill>
                  <a:srgbClr val="000000"/>
                </a:solidFill>
                <a:latin typeface="Ubuntu"/>
                <a:ea typeface="DejaVu Sans"/>
              </a:rPr>
              <a:t> in </a:t>
            </a:r>
          </a:p>
          <a:p>
            <a:pPr algn="ctr">
              <a:lnSpc>
                <a:spcPct val="100000"/>
              </a:lnSpc>
            </a:pPr>
            <a:r>
              <a:rPr lang="cs-CZ" sz="4630" spc="-1" dirty="0" err="1">
                <a:solidFill>
                  <a:srgbClr val="000000"/>
                </a:solidFill>
                <a:latin typeface="Ubuntu"/>
                <a:ea typeface="DejaVu Sans"/>
              </a:rPr>
              <a:t>material</a:t>
            </a:r>
            <a:r>
              <a:rPr lang="cs-CZ" sz="4630" spc="-1" dirty="0">
                <a:solidFill>
                  <a:srgbClr val="000000"/>
                </a:solidFill>
                <a:latin typeface="Ubuntu"/>
                <a:ea typeface="DejaVu Sans"/>
              </a:rPr>
              <a:t> </a:t>
            </a:r>
            <a:r>
              <a:rPr lang="cs-CZ" sz="4630" spc="-1" dirty="0" err="1">
                <a:solidFill>
                  <a:srgbClr val="000000"/>
                </a:solidFill>
                <a:latin typeface="Ubuntu"/>
                <a:ea typeface="DejaVu Sans"/>
              </a:rPr>
              <a:t>analyses</a:t>
            </a:r>
            <a:r>
              <a:rPr lang="cs-CZ" sz="4630" spc="-1" dirty="0">
                <a:solidFill>
                  <a:srgbClr val="000000"/>
                </a:solidFill>
                <a:latin typeface="Ubuntu"/>
                <a:ea typeface="DejaVu Sans"/>
              </a:rPr>
              <a:t> </a:t>
            </a:r>
            <a:r>
              <a:rPr lang="cs-CZ" sz="4630" spc="-1" dirty="0" err="1">
                <a:solidFill>
                  <a:srgbClr val="000000"/>
                </a:solidFill>
                <a:latin typeface="Ubuntu"/>
                <a:ea typeface="DejaVu Sans"/>
              </a:rPr>
              <a:t>of</a:t>
            </a:r>
            <a:r>
              <a:rPr lang="cs-CZ" sz="4630" spc="-1" dirty="0">
                <a:solidFill>
                  <a:srgbClr val="000000"/>
                </a:solidFill>
                <a:latin typeface="Ubuntu"/>
                <a:ea typeface="DejaVu Sans"/>
              </a:rPr>
              <a:t> </a:t>
            </a:r>
            <a:r>
              <a:rPr lang="cs-CZ" sz="4630" spc="-1" dirty="0" err="1">
                <a:solidFill>
                  <a:srgbClr val="000000"/>
                </a:solidFill>
                <a:latin typeface="Ubuntu"/>
                <a:ea typeface="DejaVu Sans"/>
              </a:rPr>
              <a:t>ceramic</a:t>
            </a:r>
            <a:endParaRPr lang="en-GB" sz="4630" spc="-1" dirty="0">
              <a:latin typeface="Arial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49EAFEB-82D7-EDFF-952F-5EF83D02F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7" y="5428475"/>
            <a:ext cx="1533802" cy="154391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4A945C-A228-447B-B05A-6D08D0C89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62" y="5428475"/>
            <a:ext cx="1743685" cy="175140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0ACC5E1E-7383-2F2F-9E6A-36F050489353}"/>
              </a:ext>
            </a:extLst>
          </p:cNvPr>
          <p:cNvSpPr/>
          <p:nvPr/>
        </p:nvSpPr>
        <p:spPr>
          <a:xfrm>
            <a:off x="506889" y="2503269"/>
            <a:ext cx="8937358" cy="7578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646" spc="-1" dirty="0">
                <a:solidFill>
                  <a:srgbClr val="000000"/>
                </a:solidFill>
                <a:latin typeface="Ubuntu"/>
                <a:ea typeface="DejaVu Sans"/>
              </a:rPr>
              <a:t>Jan Petřík</a:t>
            </a:r>
            <a:endParaRPr lang="en-GB" sz="2646" spc="-1" dirty="0">
              <a:latin typeface="Arial"/>
            </a:endParaRPr>
          </a:p>
        </p:txBody>
      </p:sp>
      <p:pic>
        <p:nvPicPr>
          <p:cNvPr id="225" name="Obrázek 224">
            <a:extLst>
              <a:ext uri="{FF2B5EF4-FFF2-40B4-BE49-F238E27FC236}">
                <a16:creationId xmlns:a16="http://schemas.microsoft.com/office/drawing/2014/main" id="{D995ED7C-372F-89D4-1741-DDCCB07A49C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114601" y="3686479"/>
            <a:ext cx="4112781" cy="304847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Keramická mikropetrografie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3"/>
          <a:stretch/>
        </p:blipFill>
        <p:spPr>
          <a:xfrm>
            <a:off x="503280" y="2376360"/>
            <a:ext cx="2496960" cy="3527640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4"/>
          <a:stretch/>
        </p:blipFill>
        <p:spPr>
          <a:xfrm>
            <a:off x="3600360" y="2386080"/>
            <a:ext cx="2525760" cy="3517920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5"/>
          <a:stretch/>
        </p:blipFill>
        <p:spPr>
          <a:xfrm>
            <a:off x="6380280" y="2376360"/>
            <a:ext cx="3627360" cy="348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Strukturní parametry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502920" y="1768320"/>
            <a:ext cx="8869320" cy="4384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Množství inkluzí</a:t>
            </a:r>
          </a:p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Vytřízenost</a:t>
            </a:r>
          </a:p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Sféričnost a zaoblenost</a:t>
            </a:r>
          </a:p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Spacing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Inkluze (aplastika, ostřivo)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431640" y="1944720"/>
            <a:ext cx="8856720" cy="2836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Mohou a nemusí být přidávány záměrně</a:t>
            </a:r>
          </a:p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Lze to zjistit jen v některých případech</a:t>
            </a:r>
          </a:p>
          <a:p>
            <a:pPr marL="420480" indent="-3157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Některé inkluze mohou definovat konkrétní provenienční nebo technologickou skupinu</a:t>
            </a:r>
          </a:p>
          <a:p>
            <a:pPr marL="420480" indent="-315720">
              <a:lnSpc>
                <a:spcPct val="93000"/>
              </a:lnSpc>
            </a:pP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287280" y="395280"/>
            <a:ext cx="4967280" cy="162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Určení úlomků hornin a minerálů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Picture 71"/>
          <p:cNvPicPr/>
          <p:nvPr/>
        </p:nvPicPr>
        <p:blipFill>
          <a:blip r:embed="rId3"/>
          <a:stretch/>
        </p:blipFill>
        <p:spPr>
          <a:xfrm>
            <a:off x="5472000" y="360360"/>
            <a:ext cx="4446720" cy="333540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4"/>
          <a:stretch/>
        </p:blipFill>
        <p:spPr>
          <a:xfrm>
            <a:off x="5543640" y="3887640"/>
            <a:ext cx="4446360" cy="3335400"/>
          </a:xfrm>
          <a:prstGeom prst="rect">
            <a:avLst/>
          </a:prstGeom>
          <a:ln>
            <a:noFill/>
          </a:ln>
        </p:spPr>
      </p:pic>
      <p:sp>
        <p:nvSpPr>
          <p:cNvPr id="74" name="CustomShape 2"/>
          <p:cNvSpPr/>
          <p:nvPr/>
        </p:nvSpPr>
        <p:spPr>
          <a:xfrm>
            <a:off x="287280" y="2459160"/>
            <a:ext cx="4464000" cy="178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určení suroviny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informace o technologických postupech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východisko pro zjišttění variability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56033" y="105146"/>
            <a:ext cx="6370588" cy="126202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5276" rIns="0" bIns="0" anchor="ctr"/>
          <a:lstStyle/>
          <a:p>
            <a:pPr algn="ctr">
              <a:lnSpc>
                <a:spcPct val="100000"/>
              </a:lnSpc>
            </a:pPr>
            <a:r>
              <a:rPr lang="cs-CZ" sz="4399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Geological</a:t>
            </a:r>
            <a:r>
              <a:rPr lang="cs-CZ" sz="439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399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provnience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3"/>
          <a:stretch/>
        </p:blipFill>
        <p:spPr>
          <a:xfrm>
            <a:off x="343574" y="5502059"/>
            <a:ext cx="2331475" cy="1814210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4"/>
          <a:stretch/>
        </p:blipFill>
        <p:spPr>
          <a:xfrm>
            <a:off x="348254" y="3584540"/>
            <a:ext cx="2372870" cy="1723859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5"/>
          <a:stretch/>
        </p:blipFill>
        <p:spPr>
          <a:xfrm>
            <a:off x="316576" y="1587830"/>
            <a:ext cx="2342634" cy="1844446"/>
          </a:xfrm>
          <a:prstGeom prst="rect">
            <a:avLst/>
          </a:prstGeom>
          <a:ln>
            <a:noFill/>
          </a:ln>
        </p:spPr>
      </p:pic>
      <p:sp>
        <p:nvSpPr>
          <p:cNvPr id="120" name="Line 2"/>
          <p:cNvSpPr/>
          <p:nvPr/>
        </p:nvSpPr>
        <p:spPr>
          <a:xfrm>
            <a:off x="2843511" y="2537051"/>
            <a:ext cx="409637" cy="144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1" name="Line 3"/>
          <p:cNvSpPr/>
          <p:nvPr/>
        </p:nvSpPr>
        <p:spPr>
          <a:xfrm>
            <a:off x="2887786" y="4475087"/>
            <a:ext cx="408197" cy="144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2" name="Line 4"/>
          <p:cNvSpPr/>
          <p:nvPr/>
        </p:nvSpPr>
        <p:spPr>
          <a:xfrm>
            <a:off x="2871947" y="6546669"/>
            <a:ext cx="407837" cy="144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5" name="Line 7"/>
          <p:cNvSpPr/>
          <p:nvPr/>
        </p:nvSpPr>
        <p:spPr>
          <a:xfrm>
            <a:off x="2857910" y="5397310"/>
            <a:ext cx="2776029" cy="1440"/>
          </a:xfrm>
          <a:prstGeom prst="line">
            <a:avLst/>
          </a:prstGeom>
          <a:ln w="936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6" name="CustomShape 8"/>
          <p:cNvSpPr/>
          <p:nvPr/>
        </p:nvSpPr>
        <p:spPr>
          <a:xfrm>
            <a:off x="3306783" y="2064060"/>
            <a:ext cx="2487339" cy="103165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10" tIns="74873" rIns="97910" bIns="57234"/>
          <a:lstStyle/>
          <a:p>
            <a:pPr>
              <a:lnSpc>
                <a:spcPct val="100000"/>
              </a:lnSpc>
            </a:pPr>
            <a:r>
              <a:rPr lang="cs-CZ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ferrous sandstone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fabric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10"/>
          <p:cNvSpPr/>
          <p:nvPr/>
        </p:nvSpPr>
        <p:spPr>
          <a:xfrm>
            <a:off x="3306782" y="4095687"/>
            <a:ext cx="3713010" cy="74908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10" tIns="74873" rIns="97910" bIns="57234"/>
          <a:lstStyle/>
          <a:p>
            <a:pPr>
              <a:lnSpc>
                <a:spcPct val="100000"/>
              </a:lnSpc>
            </a:pPr>
            <a:r>
              <a:rPr lang="cs-CZ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amphibolitic diorite 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fabric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11"/>
          <p:cNvSpPr/>
          <p:nvPr/>
        </p:nvSpPr>
        <p:spPr>
          <a:xfrm>
            <a:off x="3311822" y="6264099"/>
            <a:ext cx="3947706" cy="7476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10" tIns="74873" rIns="97910" bIns="57234"/>
          <a:lstStyle/>
          <a:p>
            <a:pPr>
              <a:lnSpc>
                <a:spcPct val="100000"/>
              </a:lnSpc>
            </a:pPr>
            <a:r>
              <a:rPr lang="cs-CZ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Epidote schist fabric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Line 14"/>
          <p:cNvSpPr/>
          <p:nvPr/>
        </p:nvSpPr>
        <p:spPr>
          <a:xfrm>
            <a:off x="2857910" y="3492390"/>
            <a:ext cx="2776029" cy="1800"/>
          </a:xfrm>
          <a:prstGeom prst="line">
            <a:avLst/>
          </a:prstGeom>
          <a:ln w="936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A00B5-8534-F988-08F0-48F1820B0AF8}"/>
              </a:ext>
            </a:extLst>
          </p:cNvPr>
          <p:cNvPicPr/>
          <p:nvPr/>
        </p:nvPicPr>
        <p:blipFill rotWithShape="1">
          <a:blip r:embed="rId6">
            <a:alphaModFix amt="47000"/>
          </a:blip>
          <a:srcRect l="15276" r="42243"/>
          <a:stretch/>
        </p:blipFill>
        <p:spPr>
          <a:xfrm>
            <a:off x="2753161" y="1586722"/>
            <a:ext cx="3887188" cy="5719495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D1FDE-678D-CD23-C26B-F2ABB4AD1B82}"/>
              </a:ext>
            </a:extLst>
          </p:cNvPr>
          <p:cNvSpPr txBox="1"/>
          <p:nvPr/>
        </p:nvSpPr>
        <p:spPr>
          <a:xfrm>
            <a:off x="6723088" y="1586722"/>
            <a:ext cx="3357008" cy="497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84" dirty="0"/>
              <a:t>Basic</a:t>
            </a:r>
            <a:r>
              <a:rPr lang="en-US" sz="1984" dirty="0"/>
              <a:t> principles:</a:t>
            </a:r>
            <a:endParaRPr lang="cs-CZ" sz="1984" dirty="0"/>
          </a:p>
          <a:p>
            <a:endParaRPr lang="en-US" sz="1984" dirty="0"/>
          </a:p>
          <a:p>
            <a:r>
              <a:rPr lang="en-US" sz="1984" dirty="0"/>
              <a:t>"Concept of geological provenance„</a:t>
            </a:r>
            <a:endParaRPr lang="cs-CZ" sz="1984" dirty="0"/>
          </a:p>
          <a:p>
            <a:r>
              <a:rPr lang="cs-CZ" sz="1984" dirty="0"/>
              <a:t>- </a:t>
            </a:r>
            <a:r>
              <a:rPr lang="cs-CZ" sz="1984" dirty="0" err="1"/>
              <a:t>unique</a:t>
            </a:r>
            <a:r>
              <a:rPr lang="cs-CZ" sz="1984" dirty="0"/>
              <a:t> </a:t>
            </a:r>
            <a:r>
              <a:rPr lang="cs-CZ" sz="1984" dirty="0" err="1"/>
              <a:t>rocks</a:t>
            </a:r>
            <a:r>
              <a:rPr lang="cs-CZ" sz="1984" dirty="0"/>
              <a:t> and </a:t>
            </a:r>
            <a:r>
              <a:rPr lang="cs-CZ" sz="1984" dirty="0" err="1"/>
              <a:t>minerals</a:t>
            </a:r>
            <a:endParaRPr lang="cs-CZ" sz="1984" dirty="0"/>
          </a:p>
          <a:p>
            <a:r>
              <a:rPr lang="cs-CZ" sz="1984" dirty="0" err="1"/>
              <a:t>Belongs</a:t>
            </a:r>
            <a:r>
              <a:rPr lang="cs-CZ" sz="1984" dirty="0"/>
              <a:t> to </a:t>
            </a:r>
            <a:r>
              <a:rPr lang="cs-CZ" sz="1984" dirty="0" err="1"/>
              <a:t>uniq</a:t>
            </a:r>
            <a:r>
              <a:rPr lang="cs-CZ" sz="1984" dirty="0"/>
              <a:t> </a:t>
            </a:r>
            <a:r>
              <a:rPr lang="cs-CZ" sz="1984" dirty="0" err="1"/>
              <a:t>geological</a:t>
            </a:r>
            <a:r>
              <a:rPr lang="cs-CZ" sz="1984" dirty="0"/>
              <a:t> </a:t>
            </a:r>
            <a:r>
              <a:rPr lang="cs-CZ" sz="1984" dirty="0" err="1"/>
              <a:t>unis</a:t>
            </a:r>
            <a:endParaRPr lang="cs-CZ" sz="1984" dirty="0"/>
          </a:p>
          <a:p>
            <a:pPr>
              <a:buFont typeface="+mj-lt"/>
              <a:buAutoNum type="arabicPeriod"/>
            </a:pPr>
            <a:endParaRPr lang="en-US" sz="1984" dirty="0"/>
          </a:p>
          <a:p>
            <a:r>
              <a:rPr lang="en-US" sz="1984" dirty="0"/>
              <a:t>"The potter doesn't go far</a:t>
            </a:r>
            <a:r>
              <a:rPr lang="cs-CZ" sz="1984" dirty="0"/>
              <a:t> </a:t>
            </a:r>
            <a:r>
              <a:rPr lang="cs-CZ" sz="1984" dirty="0" err="1"/>
              <a:t>for</a:t>
            </a:r>
            <a:r>
              <a:rPr lang="cs-CZ" sz="1984" dirty="0"/>
              <a:t> </a:t>
            </a:r>
            <a:r>
              <a:rPr lang="cs-CZ" sz="1984" dirty="0" err="1"/>
              <a:t>clay</a:t>
            </a:r>
            <a:r>
              <a:rPr lang="en-US" sz="1984" dirty="0"/>
              <a:t>„</a:t>
            </a:r>
            <a:endParaRPr lang="cs-CZ" sz="1984" dirty="0"/>
          </a:p>
          <a:p>
            <a:r>
              <a:rPr lang="cs-CZ" sz="1984" dirty="0"/>
              <a:t>- cca 3-5 km </a:t>
            </a:r>
            <a:r>
              <a:rPr lang="cs-CZ" sz="1984" dirty="0" err="1"/>
              <a:t>according</a:t>
            </a:r>
            <a:r>
              <a:rPr lang="cs-CZ" sz="1984" dirty="0"/>
              <a:t> to </a:t>
            </a:r>
            <a:r>
              <a:rPr lang="cs-CZ" sz="1984" dirty="0" err="1"/>
              <a:t>ethnography</a:t>
            </a:r>
            <a:r>
              <a:rPr lang="cs-CZ" sz="1984" dirty="0"/>
              <a:t> (Arnold)</a:t>
            </a:r>
          </a:p>
          <a:p>
            <a:pPr>
              <a:buFont typeface="+mj-lt"/>
              <a:buAutoNum type="arabicPeriod"/>
            </a:pPr>
            <a:endParaRPr lang="en-US" sz="1984" dirty="0"/>
          </a:p>
          <a:p>
            <a:r>
              <a:rPr lang="en-US" sz="1984" dirty="0"/>
              <a:t>"Criterion of frequency„</a:t>
            </a:r>
            <a:endParaRPr lang="cs-CZ" sz="1984" dirty="0"/>
          </a:p>
          <a:p>
            <a:r>
              <a:rPr lang="cs-CZ" sz="1984" dirty="0"/>
              <a:t>- most </a:t>
            </a:r>
            <a:r>
              <a:rPr lang="cs-CZ" sz="1984" dirty="0" err="1"/>
              <a:t>frequent</a:t>
            </a:r>
            <a:r>
              <a:rPr lang="cs-CZ" sz="1984" dirty="0"/>
              <a:t> </a:t>
            </a:r>
            <a:r>
              <a:rPr lang="cs-CZ" sz="1984" dirty="0" err="1"/>
              <a:t>ware</a:t>
            </a:r>
            <a:r>
              <a:rPr lang="cs-CZ" sz="1984" dirty="0"/>
              <a:t> </a:t>
            </a:r>
            <a:r>
              <a:rPr lang="cs-CZ" sz="1984" dirty="0" err="1"/>
              <a:t>is</a:t>
            </a:r>
            <a:r>
              <a:rPr lang="cs-CZ" sz="1984" dirty="0"/>
              <a:t> </a:t>
            </a:r>
            <a:r>
              <a:rPr lang="cs-CZ" sz="1984" dirty="0" err="1"/>
              <a:t>local</a:t>
            </a:r>
            <a:endParaRPr lang="en-US" sz="1984" dirty="0"/>
          </a:p>
          <a:p>
            <a:endParaRPr lang="cs-CZ" sz="1984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Plastické inkluze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TextShape 2"/>
          <p:cNvSpPr txBox="1"/>
          <p:nvPr/>
        </p:nvSpPr>
        <p:spPr>
          <a:xfrm>
            <a:off x="502920" y="1767960"/>
            <a:ext cx="4753080" cy="543276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Při makroskopické deskripci mohou být makroskopicky rozeznatelné podle barvy a stavby</a:t>
            </a:r>
          </a:p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Jejich identifikace je však většinou možná až ve výbrusovém preparátu</a:t>
            </a:r>
          </a:p>
        </p:txBody>
      </p:sp>
      <p:pic>
        <p:nvPicPr>
          <p:cNvPr id="77" name="Picture 76"/>
          <p:cNvPicPr/>
          <p:nvPr/>
        </p:nvPicPr>
        <p:blipFill>
          <a:blip r:embed="rId3"/>
          <a:stretch/>
        </p:blipFill>
        <p:spPr>
          <a:xfrm>
            <a:off x="5184720" y="1655640"/>
            <a:ext cx="4137120" cy="532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791640" y="681120"/>
            <a:ext cx="158436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Póry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Picture 78"/>
          <p:cNvPicPr/>
          <p:nvPr/>
        </p:nvPicPr>
        <p:blipFill>
          <a:blip r:embed="rId3"/>
          <a:stretch/>
        </p:blipFill>
        <p:spPr>
          <a:xfrm>
            <a:off x="4232160" y="965160"/>
            <a:ext cx="5631120" cy="5586480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4"/>
          <a:stretch/>
        </p:blipFill>
        <p:spPr>
          <a:xfrm>
            <a:off x="431640" y="4176720"/>
            <a:ext cx="3543480" cy="2476440"/>
          </a:xfrm>
          <a:prstGeom prst="rect">
            <a:avLst/>
          </a:prstGeom>
          <a:ln>
            <a:noFill/>
          </a:ln>
        </p:spPr>
      </p:pic>
      <p:sp>
        <p:nvSpPr>
          <p:cNvPr id="81" name="CustomShape 2"/>
          <p:cNvSpPr/>
          <p:nvPr/>
        </p:nvSpPr>
        <p:spPr>
          <a:xfrm>
            <a:off x="792000" y="2087640"/>
            <a:ext cx="1487520" cy="344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Velikost, tvar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03280" y="301680"/>
            <a:ext cx="9066240" cy="12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Identifikace formovací techniky</a:t>
            </a:r>
          </a:p>
        </p:txBody>
      </p:sp>
      <p:pic>
        <p:nvPicPr>
          <p:cNvPr id="83" name="Picture 82"/>
          <p:cNvPicPr/>
          <p:nvPr/>
        </p:nvPicPr>
        <p:blipFill>
          <a:blip r:embed="rId2"/>
          <a:stretch/>
        </p:blipFill>
        <p:spPr>
          <a:xfrm>
            <a:off x="360" y="1473840"/>
            <a:ext cx="10079640" cy="565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754115" y="446040"/>
            <a:ext cx="8567235" cy="952003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850" dirty="0">
                <a:solidFill>
                  <a:srgbClr val="000000"/>
                </a:solidFill>
                <a:latin typeface="Calibri"/>
              </a:rPr>
              <a:t>Microtomography</a:t>
            </a:r>
            <a:endParaRPr sz="1984" dirty="0"/>
          </a:p>
        </p:txBody>
      </p:sp>
      <p:pic>
        <p:nvPicPr>
          <p:cNvPr id="17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8241" y="3900871"/>
            <a:ext cx="3716344" cy="2771484"/>
          </a:xfrm>
          <a:prstGeom prst="rect">
            <a:avLst/>
          </a:prstGeom>
          <a:ln>
            <a:noFill/>
          </a:ln>
        </p:spPr>
      </p:pic>
      <p:pic>
        <p:nvPicPr>
          <p:cNvPr id="174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60945" y="3779837"/>
            <a:ext cx="4607235" cy="3455228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688241" y="1538126"/>
            <a:ext cx="8064447" cy="1980595"/>
          </a:xfrm>
          <a:prstGeom prst="rect">
            <a:avLst/>
          </a:prstGeom>
          <a:noFill/>
          <a:ln>
            <a:noFill/>
          </a:ln>
        </p:spPr>
        <p:txBody>
          <a:bodyPr wrap="none" lIns="99208" tIns="49604" rIns="99208" bIns="49604"/>
          <a:lstStyle/>
          <a:p>
            <a:pPr>
              <a:lnSpc>
                <a:spcPct val="100000"/>
              </a:lnSpc>
            </a:pPr>
            <a:r>
              <a:rPr lang="en-US" sz="1984" dirty="0"/>
              <a:t>Application: </a:t>
            </a:r>
          </a:p>
          <a:p>
            <a:r>
              <a:rPr lang="en-US" sz="1984" dirty="0"/>
              <a:t>Identification and orientation of the temper and voids</a:t>
            </a:r>
          </a:p>
          <a:p>
            <a:pPr>
              <a:lnSpc>
                <a:spcPct val="100000"/>
              </a:lnSpc>
            </a:pPr>
            <a:endParaRPr lang="en-US" sz="1984" dirty="0"/>
          </a:p>
          <a:p>
            <a:pPr>
              <a:lnSpc>
                <a:spcPct val="100000"/>
              </a:lnSpc>
            </a:pPr>
            <a:r>
              <a:rPr lang="en-US" sz="1984" dirty="0"/>
              <a:t>= identification of forming techniques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228960" y="553320"/>
            <a:ext cx="2422800" cy="12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Coiling
(válečky)</a:t>
            </a:r>
          </a:p>
        </p:txBody>
      </p:sp>
      <p:pic>
        <p:nvPicPr>
          <p:cNvPr id="85" name="Picture 84"/>
          <p:cNvPicPr/>
          <p:nvPr/>
        </p:nvPicPr>
        <p:blipFill>
          <a:blip r:embed="rId2"/>
          <a:stretch/>
        </p:blipFill>
        <p:spPr>
          <a:xfrm>
            <a:off x="91440" y="2813040"/>
            <a:ext cx="4572720" cy="4502160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3"/>
          <a:stretch/>
        </p:blipFill>
        <p:spPr>
          <a:xfrm>
            <a:off x="2725560" y="1440"/>
            <a:ext cx="2577960" cy="2650320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4"/>
          <a:stretch/>
        </p:blipFill>
        <p:spPr>
          <a:xfrm>
            <a:off x="6257880" y="0"/>
            <a:ext cx="270324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504507" y="301196"/>
            <a:ext cx="9069229" cy="12607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984"/>
          </a:p>
        </p:txBody>
      </p:sp>
      <p:pic>
        <p:nvPicPr>
          <p:cNvPr id="122" name="Obrázek 121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-134160" y="-1"/>
            <a:ext cx="10076392" cy="7558088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556447" y="1917212"/>
            <a:ext cx="8867638" cy="34578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646" spc="-1" dirty="0">
                <a:solidFill>
                  <a:srgbClr val="000000"/>
                </a:solidFill>
                <a:latin typeface="Arial"/>
                <a:ea typeface="DejaVu Sans"/>
              </a:rPr>
              <a:t>Material Science Paradigm:</a:t>
            </a:r>
            <a:endParaRPr lang="en-GB" sz="2646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WenQuanYi Zen Hei"/>
              </a:rPr>
              <a:t>Materials selection and processing associated with production </a:t>
            </a:r>
            <a:endParaRPr lang="en-GB" sz="1984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WenQuanYi Zen Hei"/>
              </a:rPr>
              <a:t>result in an artefact that, in addition to its style has a particular </a:t>
            </a:r>
            <a:endParaRPr lang="en-GB" sz="1984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WenQuanYi Zen Hei"/>
              </a:rPr>
              <a:t>structure and composition (Kingery 1996)</a:t>
            </a:r>
            <a:endParaRPr lang="en-GB" sz="1984" spc="-1" dirty="0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E837458C-7392-3A85-2122-847AD8BA69C5}"/>
              </a:ext>
            </a:extLst>
          </p:cNvPr>
          <p:cNvSpPr/>
          <p:nvPr/>
        </p:nvSpPr>
        <p:spPr>
          <a:xfrm>
            <a:off x="556448" y="3664520"/>
            <a:ext cx="5669067" cy="33596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646" spc="-1" dirty="0">
                <a:solidFill>
                  <a:srgbClr val="000000"/>
                </a:solidFill>
                <a:latin typeface="Arial"/>
                <a:ea typeface="DejaVu Sans"/>
              </a:rPr>
              <a:t>Material studies stages (</a:t>
            </a:r>
            <a:r>
              <a:rPr lang="en-GB" sz="2646" spc="-1" dirty="0" err="1">
                <a:solidFill>
                  <a:srgbClr val="000000"/>
                </a:solidFill>
                <a:latin typeface="Arial"/>
                <a:ea typeface="DejaVu Sans"/>
              </a:rPr>
              <a:t>Tite</a:t>
            </a:r>
            <a:r>
              <a:rPr lang="en-GB" sz="2646" spc="-1" dirty="0">
                <a:solidFill>
                  <a:srgbClr val="000000"/>
                </a:solidFill>
                <a:latin typeface="Arial"/>
                <a:ea typeface="DejaVu Sans"/>
              </a:rPr>
              <a:t> 2001)</a:t>
            </a:r>
            <a:endParaRPr lang="cs-CZ" sz="2646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77979" indent="-377979">
              <a:buAutoNum type="arabicPeriod"/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DejaVu Sans"/>
              </a:rPr>
              <a:t>stage - the reconstruction of production, </a:t>
            </a:r>
            <a:endParaRPr lang="cs-CZ" sz="1984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DejaVu Sans"/>
              </a:rPr>
              <a:t>distribution and use</a:t>
            </a:r>
            <a:endParaRPr lang="en-GB" sz="1984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DejaVu Sans"/>
              </a:rPr>
              <a:t>2. stage - interpretation of this reconstructed </a:t>
            </a:r>
            <a:endParaRPr lang="cs-CZ" sz="1984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DejaVu Sans"/>
              </a:rPr>
              <a:t>life cycle in order to provide a better understanding </a:t>
            </a:r>
            <a:endParaRPr lang="cs-CZ" sz="1984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DejaVu Sans"/>
              </a:rPr>
              <a:t>of the people who produced, </a:t>
            </a:r>
            <a:endParaRPr lang="en-GB" sz="1984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984" spc="-1" dirty="0">
                <a:solidFill>
                  <a:srgbClr val="000000"/>
                </a:solidFill>
                <a:latin typeface="Arial"/>
                <a:ea typeface="DejaVu Sans"/>
              </a:rPr>
              <a:t>distributed and use them</a:t>
            </a:r>
            <a:endParaRPr lang="en-GB" sz="1984" spc="-1" dirty="0">
              <a:latin typeface="Arial"/>
            </a:endParaRPr>
          </a:p>
        </p:txBody>
      </p:sp>
      <p:pic>
        <p:nvPicPr>
          <p:cNvPr id="3" name="Obrázek 126">
            <a:extLst>
              <a:ext uri="{FF2B5EF4-FFF2-40B4-BE49-F238E27FC236}">
                <a16:creationId xmlns:a16="http://schemas.microsoft.com/office/drawing/2014/main" id="{5DD23D8A-52BE-CDDA-7901-880C8D48564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673633" y="3134174"/>
            <a:ext cx="2750452" cy="4199290"/>
          </a:xfrm>
          <a:prstGeom prst="rect">
            <a:avLst/>
          </a:prstGeom>
          <a:ln w="0">
            <a:noFill/>
          </a:ln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541502BD-5516-11B6-0D23-3E1D80DAA049}"/>
              </a:ext>
            </a:extLst>
          </p:cNvPr>
          <p:cNvSpPr/>
          <p:nvPr/>
        </p:nvSpPr>
        <p:spPr>
          <a:xfrm>
            <a:off x="3010667" y="377103"/>
            <a:ext cx="4398444" cy="154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630" spc="-1" dirty="0">
                <a:solidFill>
                  <a:srgbClr val="000000"/>
                </a:solidFill>
                <a:latin typeface="Ubuntu"/>
                <a:ea typeface="DejaVu Sans"/>
              </a:rPr>
              <a:t>Basic </a:t>
            </a:r>
            <a:r>
              <a:rPr lang="cs-CZ" sz="4630" spc="-1" dirty="0" err="1">
                <a:solidFill>
                  <a:srgbClr val="000000"/>
                </a:solidFill>
                <a:latin typeface="Ubuntu"/>
                <a:ea typeface="DejaVu Sans"/>
              </a:rPr>
              <a:t>concepts</a:t>
            </a:r>
            <a:endParaRPr lang="en-GB" sz="4630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503280" y="301680"/>
            <a:ext cx="9066240" cy="12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503280" y="1767960"/>
            <a:ext cx="8864640" cy="438012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Picture 89"/>
          <p:cNvPicPr/>
          <p:nvPr/>
        </p:nvPicPr>
        <p:blipFill>
          <a:blip r:embed="rId2"/>
          <a:stretch/>
        </p:blipFill>
        <p:spPr>
          <a:xfrm>
            <a:off x="-112680" y="1062720"/>
            <a:ext cx="10079640" cy="579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Matrix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502920" y="1768320"/>
            <a:ext cx="8869320" cy="4384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31640" indent="-316080">
              <a:lnSpc>
                <a:spcPct val="93000"/>
              </a:lnSpc>
            </a:pP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608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Optickými metodami lze stanovit pouze barvu</a:t>
            </a:r>
          </a:p>
          <a:p>
            <a:pPr marL="431640" indent="-31608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Minerály tvořící matricx jsou pro optické studium příliš malé</a:t>
            </a:r>
          </a:p>
          <a:p>
            <a:pPr marL="431640" indent="-31608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LA-ICP-MS, SEM -EDX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/>
          <p:nvPr/>
        </p:nvPicPr>
        <p:blipFill>
          <a:blip r:embed="rId2"/>
          <a:stretch/>
        </p:blipFill>
        <p:spPr>
          <a:xfrm>
            <a:off x="1286280" y="4497120"/>
            <a:ext cx="6120360" cy="2818080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3"/>
          <a:stretch/>
        </p:blipFill>
        <p:spPr>
          <a:xfrm>
            <a:off x="3856320" y="672840"/>
            <a:ext cx="6293520" cy="3533400"/>
          </a:xfrm>
          <a:prstGeom prst="rect">
            <a:avLst/>
          </a:prstGeom>
          <a:ln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700200" y="1463040"/>
            <a:ext cx="2774520" cy="69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 - EDX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731520" y="1005840"/>
            <a:ext cx="8869680" cy="2897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Závěr: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Aplastika umožňují identifikovat surovinu a její provenienci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Póry odráží vlastnosti suroviny, ale svou morfologií také formovací techniky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3)Základní hmotu nelze studovat jen opticky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/>
          <p:nvPr/>
        </p:nvPicPr>
        <p:blipFill>
          <a:blip r:embed="rId3"/>
          <a:stretch/>
        </p:blipFill>
        <p:spPr>
          <a:xfrm>
            <a:off x="1114560" y="2103120"/>
            <a:ext cx="7572240" cy="4960080"/>
          </a:xfrm>
          <a:prstGeom prst="rect">
            <a:avLst/>
          </a:prstGeom>
          <a:ln>
            <a:noFill/>
          </a:ln>
        </p:spPr>
      </p:pic>
      <p:sp>
        <p:nvSpPr>
          <p:cNvPr id="98" name="TextShape 1"/>
          <p:cNvSpPr txBox="1"/>
          <p:nvPr/>
        </p:nvSpPr>
        <p:spPr>
          <a:xfrm>
            <a:off x="-150840" y="226440"/>
            <a:ext cx="1008000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Identifikace provenienčních a produkčních skupin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502920" y="1768320"/>
            <a:ext cx="8869320" cy="4384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TextShape 3"/>
          <p:cNvSpPr txBox="1"/>
          <p:nvPr/>
        </p:nvSpPr>
        <p:spPr>
          <a:xfrm>
            <a:off x="640080" y="7146720"/>
            <a:ext cx="8721360" cy="2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Isaac Button Country Potter, Filmed by John Anderson Robert Fournier, Slide Loans (Ceramics) 1965,m Yorkshire film archive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03280" y="301680"/>
            <a:ext cx="5074560" cy="12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Obsah</a:t>
            </a:r>
          </a:p>
        </p:txBody>
      </p:sp>
      <p:sp>
        <p:nvSpPr>
          <p:cNvPr id="102" name="TextShape 2"/>
          <p:cNvSpPr txBox="1"/>
          <p:nvPr/>
        </p:nvSpPr>
        <p:spPr>
          <a:xfrm>
            <a:off x="503280" y="1767960"/>
            <a:ext cx="8864640" cy="438012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Produkční skupina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Makroskopická klasifikace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Mikroskopická klasifikace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Celkový chemismus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Mikrochemické analýzy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Provenience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/>
        </p:blipFill>
        <p:spPr>
          <a:xfrm>
            <a:off x="6128640" y="441720"/>
            <a:ext cx="3472560" cy="5959080"/>
          </a:xfrm>
          <a:prstGeom prst="rect">
            <a:avLst/>
          </a:prstGeom>
          <a:ln>
            <a:noFill/>
          </a:ln>
        </p:spPr>
      </p:pic>
      <p:sp>
        <p:nvSpPr>
          <p:cNvPr id="104" name="TextShape 3"/>
          <p:cNvSpPr txBox="1"/>
          <p:nvPr/>
        </p:nvSpPr>
        <p:spPr>
          <a:xfrm>
            <a:off x="6233760" y="6512760"/>
            <a:ext cx="363708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Jaura, India (wikimedia commons)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02920" y="290520"/>
            <a:ext cx="9070920" cy="128592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Produkční skupiny 
(Fabric group, technologická skupina)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539280" y="1619280"/>
            <a:ext cx="8869320" cy="58104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Specifická kombinace inkluzí, základní hmoty a pórů vytvářející určitý kus keramiky (nebo výbrus), či složením si odpovídající skupinu keramiky (nebo výbrusů) označujeme jako “fabric”</a:t>
            </a:r>
          </a:p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Jedna PS by měla souviset s určitou surovinou zpracovanou určitou technologií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3280" y="1767960"/>
            <a:ext cx="8864640" cy="438012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Neexistuje jednoduché kritérium, které je charakterizuje (jsou to mnohorozměrné entity)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Některá kritéria není možno kvantifikovat</a:t>
            </a:r>
          </a:p>
          <a:p>
            <a:pPr>
              <a:lnSpc>
                <a:spcPct val="93000"/>
              </a:lnSpc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Autoři mají rozdílný přístup</a:t>
            </a:r>
          </a:p>
        </p:txBody>
      </p:sp>
      <p:sp>
        <p:nvSpPr>
          <p:cNvPr id="108" name="TextShape 2"/>
          <p:cNvSpPr txBox="1"/>
          <p:nvPr/>
        </p:nvSpPr>
        <p:spPr>
          <a:xfrm>
            <a:off x="3851640" y="430920"/>
            <a:ext cx="1451880" cy="1004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???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Grouping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502920" y="1768320"/>
            <a:ext cx="8869320" cy="4384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Lumpers x Splitters</a:t>
            </a:r>
          </a:p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Produkční typ (Fabric type) – může být i variace v jedné nádobě (např. ox a redox. Části)</a:t>
            </a:r>
          </a:p>
          <a:p>
            <a:pPr marL="425160" indent="-32040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 základní úrovni je třízení výbrusů za určitých okolností zvládnutelné i bez znalosti mineralogie a petrografie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287280" y="395280"/>
            <a:ext cx="4967280" cy="162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Určení úlomků hornin a minerálů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Picture 111"/>
          <p:cNvPicPr/>
          <p:nvPr/>
        </p:nvPicPr>
        <p:blipFill>
          <a:blip r:embed="rId3"/>
          <a:stretch/>
        </p:blipFill>
        <p:spPr>
          <a:xfrm>
            <a:off x="5472000" y="360360"/>
            <a:ext cx="4446720" cy="3335400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4"/>
          <a:stretch/>
        </p:blipFill>
        <p:spPr>
          <a:xfrm>
            <a:off x="5543640" y="3887640"/>
            <a:ext cx="4446360" cy="333540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287280" y="2459160"/>
            <a:ext cx="4464000" cy="178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určení suroviny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informace o technologických postupech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východisko pro zjištění variability a provenience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rázek 127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926" y="793"/>
            <a:ext cx="10076392" cy="7558088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504507" y="290427"/>
            <a:ext cx="9069229" cy="12607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9" spc="-1" dirty="0">
                <a:solidFill>
                  <a:srgbClr val="000000"/>
                </a:solidFill>
                <a:latin typeface="Arial"/>
                <a:ea typeface="DejaVu Sans"/>
              </a:rPr>
              <a:t>Etic x Emic Information (Arnold 1971)</a:t>
            </a:r>
            <a:endParaRPr lang="en-GB" sz="4409" spc="-1" dirty="0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782002" y="1551166"/>
            <a:ext cx="9295316" cy="33013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527" spc="-1" dirty="0">
                <a:solidFill>
                  <a:srgbClr val="000000"/>
                </a:solidFill>
                <a:latin typeface="Arial"/>
                <a:ea typeface="DejaVu Sans"/>
              </a:rPr>
              <a:t>Etic – </a:t>
            </a:r>
            <a:r>
              <a:rPr lang="en-GB" sz="3527" spc="-1" dirty="0" err="1">
                <a:solidFill>
                  <a:srgbClr val="000000"/>
                </a:solidFill>
                <a:latin typeface="Arial"/>
                <a:ea typeface="DejaVu Sans"/>
              </a:rPr>
              <a:t>crosscultural</a:t>
            </a:r>
            <a:r>
              <a:rPr lang="en-GB" sz="3527" spc="-1" dirty="0">
                <a:solidFill>
                  <a:srgbClr val="000000"/>
                </a:solidFill>
                <a:latin typeface="Arial"/>
                <a:ea typeface="DejaVu Sans"/>
              </a:rPr>
              <a:t> and directly measurable</a:t>
            </a:r>
            <a:endParaRPr lang="en-GB" sz="3527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527" spc="-1" dirty="0">
                <a:solidFill>
                  <a:srgbClr val="000000"/>
                </a:solidFill>
                <a:latin typeface="Arial"/>
                <a:ea typeface="DejaVu Sans"/>
              </a:rPr>
              <a:t>Emic – </a:t>
            </a:r>
            <a:r>
              <a:rPr lang="en-GB" sz="3527" spc="-1" dirty="0">
                <a:solidFill>
                  <a:srgbClr val="000000"/>
                </a:solidFill>
                <a:latin typeface="Arial"/>
                <a:ea typeface="WenQuanYi Zen Hei"/>
              </a:rPr>
              <a:t>culturally embedded and its context </a:t>
            </a:r>
            <a:endParaRPr lang="en-GB" sz="3527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527" spc="-1" dirty="0">
                <a:solidFill>
                  <a:srgbClr val="000000"/>
                </a:solidFill>
                <a:latin typeface="Arial"/>
                <a:ea typeface="WenQuanYi Zen Hei"/>
              </a:rPr>
              <a:t>specific nature must be therefore discovered</a:t>
            </a:r>
            <a:endParaRPr lang="en-GB" sz="3527" spc="-1" dirty="0">
              <a:latin typeface="Arial"/>
            </a:endParaRPr>
          </a:p>
        </p:txBody>
      </p:sp>
      <p:pic>
        <p:nvPicPr>
          <p:cNvPr id="2" name="Obrázek 125">
            <a:extLst>
              <a:ext uri="{FF2B5EF4-FFF2-40B4-BE49-F238E27FC236}">
                <a16:creationId xmlns:a16="http://schemas.microsoft.com/office/drawing/2014/main" id="{F9A464C1-A743-6066-FD5F-DAAC71E78A6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149636" y="3527623"/>
            <a:ext cx="6102469" cy="378794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55520" y="104760"/>
            <a:ext cx="5478480" cy="1262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528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Micropetrography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Fabric groups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3"/>
          <a:stretch/>
        </p:blipFill>
        <p:spPr>
          <a:xfrm>
            <a:off x="343080" y="5502240"/>
            <a:ext cx="2331720" cy="1814400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4"/>
          <a:stretch/>
        </p:blipFill>
        <p:spPr>
          <a:xfrm>
            <a:off x="347760" y="3584520"/>
            <a:ext cx="2373120" cy="1724040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5"/>
          <a:stretch/>
        </p:blipFill>
        <p:spPr>
          <a:xfrm>
            <a:off x="316080" y="1587600"/>
            <a:ext cx="2342880" cy="1844640"/>
          </a:xfrm>
          <a:prstGeom prst="rect">
            <a:avLst/>
          </a:prstGeom>
          <a:ln>
            <a:noFill/>
          </a:ln>
        </p:spPr>
      </p:pic>
      <p:pic>
        <p:nvPicPr>
          <p:cNvPr id="119" name="Picture 118"/>
          <p:cNvPicPr/>
          <p:nvPr/>
        </p:nvPicPr>
        <p:blipFill>
          <a:blip r:embed="rId6"/>
          <a:stretch/>
        </p:blipFill>
        <p:spPr>
          <a:xfrm>
            <a:off x="6429240" y="4156200"/>
            <a:ext cx="2494080" cy="1876320"/>
          </a:xfrm>
          <a:prstGeom prst="rect">
            <a:avLst/>
          </a:prstGeom>
          <a:ln>
            <a:noFill/>
          </a:ln>
        </p:spPr>
      </p:pic>
      <p:sp>
        <p:nvSpPr>
          <p:cNvPr id="120" name="Line 2"/>
          <p:cNvSpPr/>
          <p:nvPr/>
        </p:nvSpPr>
        <p:spPr>
          <a:xfrm>
            <a:off x="2843280" y="2536920"/>
            <a:ext cx="409680" cy="144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1" name="Line 3"/>
          <p:cNvSpPr/>
          <p:nvPr/>
        </p:nvSpPr>
        <p:spPr>
          <a:xfrm>
            <a:off x="2887560" y="4475160"/>
            <a:ext cx="408240" cy="144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2" name="Line 4"/>
          <p:cNvSpPr/>
          <p:nvPr/>
        </p:nvSpPr>
        <p:spPr>
          <a:xfrm>
            <a:off x="2871720" y="6546960"/>
            <a:ext cx="407880" cy="144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3" name="Line 5"/>
          <p:cNvSpPr/>
          <p:nvPr/>
        </p:nvSpPr>
        <p:spPr>
          <a:xfrm>
            <a:off x="7697880" y="6224760"/>
            <a:ext cx="1440" cy="36180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4" name="Line 6"/>
          <p:cNvSpPr/>
          <p:nvPr/>
        </p:nvSpPr>
        <p:spPr>
          <a:xfrm>
            <a:off x="5872320" y="1349280"/>
            <a:ext cx="1440" cy="5945400"/>
          </a:xfrm>
          <a:prstGeom prst="line">
            <a:avLst/>
          </a:prstGeom>
          <a:ln w="936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5" name="Line 7"/>
          <p:cNvSpPr/>
          <p:nvPr/>
        </p:nvSpPr>
        <p:spPr>
          <a:xfrm>
            <a:off x="2857680" y="5397480"/>
            <a:ext cx="2776320" cy="1440"/>
          </a:xfrm>
          <a:prstGeom prst="line">
            <a:avLst/>
          </a:prstGeom>
          <a:ln w="936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26" name="CustomShape 8"/>
          <p:cNvSpPr/>
          <p:nvPr/>
        </p:nvSpPr>
        <p:spPr>
          <a:xfrm>
            <a:off x="3306600" y="2063880"/>
            <a:ext cx="2487600" cy="103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20" tIns="74880" rIns="97920" bIns="5724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ferrous sandstone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fabric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9"/>
          <p:cNvSpPr/>
          <p:nvPr/>
        </p:nvSpPr>
        <p:spPr>
          <a:xfrm>
            <a:off x="6667560" y="6508800"/>
            <a:ext cx="2592360" cy="1369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20" tIns="74880" rIns="97920" bIns="5724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metamorphic rock fabric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10"/>
          <p:cNvSpPr/>
          <p:nvPr/>
        </p:nvSpPr>
        <p:spPr>
          <a:xfrm>
            <a:off x="3306600" y="4095720"/>
            <a:ext cx="3713400" cy="74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20" tIns="74880" rIns="97920" bIns="5724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amphibolitic diorite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fabric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11"/>
          <p:cNvSpPr/>
          <p:nvPr/>
        </p:nvSpPr>
        <p:spPr>
          <a:xfrm>
            <a:off x="3311640" y="6264360"/>
            <a:ext cx="3948120" cy="74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7920" tIns="74880" rIns="97920" bIns="57240"/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Epidote schist fabric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" name="Picture 129"/>
          <p:cNvPicPr/>
          <p:nvPr/>
        </p:nvPicPr>
        <p:blipFill>
          <a:blip r:embed="rId7"/>
          <a:stretch/>
        </p:blipFill>
        <p:spPr>
          <a:xfrm>
            <a:off x="6348240" y="873000"/>
            <a:ext cx="2460960" cy="1906560"/>
          </a:xfrm>
          <a:prstGeom prst="rect">
            <a:avLst/>
          </a:prstGeom>
          <a:ln>
            <a:noFill/>
          </a:ln>
        </p:spPr>
      </p:pic>
      <p:sp>
        <p:nvSpPr>
          <p:cNvPr id="131" name="Line 12"/>
          <p:cNvSpPr/>
          <p:nvPr/>
        </p:nvSpPr>
        <p:spPr>
          <a:xfrm>
            <a:off x="6032520" y="3887640"/>
            <a:ext cx="3809880" cy="1800"/>
          </a:xfrm>
          <a:prstGeom prst="line">
            <a:avLst/>
          </a:prstGeom>
          <a:ln w="936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32" name="Line 13"/>
          <p:cNvSpPr/>
          <p:nvPr/>
        </p:nvSpPr>
        <p:spPr>
          <a:xfrm>
            <a:off x="7540560" y="2857680"/>
            <a:ext cx="1800" cy="317160"/>
          </a:xfrm>
          <a:prstGeom prst="line">
            <a:avLst/>
          </a:prstGeom>
          <a:ln w="36000">
            <a:solidFill>
              <a:srgbClr val="8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33" name="Line 14"/>
          <p:cNvSpPr/>
          <p:nvPr/>
        </p:nvSpPr>
        <p:spPr>
          <a:xfrm>
            <a:off x="2857680" y="3492360"/>
            <a:ext cx="2776320" cy="1800"/>
          </a:xfrm>
          <a:prstGeom prst="line">
            <a:avLst/>
          </a:prstGeom>
          <a:ln w="936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34" name="CustomShape 15"/>
          <p:cNvSpPr/>
          <p:nvPr/>
        </p:nvSpPr>
        <p:spPr>
          <a:xfrm>
            <a:off x="7843680" y="3168720"/>
            <a:ext cx="795600" cy="503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Limestone and chert fabric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2011680" y="731520"/>
            <a:ext cx="4694760" cy="69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Celkový chemismus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1173600" y="2622600"/>
            <a:ext cx="6099840" cy="2390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lab XRF, portable XRF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Stopové prvky a vzácné zeminy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NAA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ICP-MS, LA-ICP-MS, WD-XRF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B0B60-BA77-4470-FA30-55421C862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4B2F4-8396-8F7B-FD8F-A26FC3E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11" y="447131"/>
            <a:ext cx="8426675" cy="1095891"/>
          </a:xfrm>
        </p:spPr>
        <p:txBody>
          <a:bodyPr>
            <a:noAutofit/>
          </a:bodyPr>
          <a:lstStyle/>
          <a:p>
            <a:r>
              <a:rPr lang="cs-CZ" sz="3968" dirty="0"/>
              <a:t>Laser </a:t>
            </a:r>
            <a:r>
              <a:rPr lang="cs-CZ" sz="3968" dirty="0" err="1"/>
              <a:t>ablation</a:t>
            </a:r>
            <a:r>
              <a:rPr lang="cs-CZ" sz="3968" dirty="0"/>
              <a:t> (LA-ICP-MS)</a:t>
            </a:r>
            <a:br>
              <a:rPr lang="cs-CZ" sz="3968" dirty="0"/>
            </a:br>
            <a:r>
              <a:rPr lang="cs-CZ" sz="3968" dirty="0"/>
              <a:t>and </a:t>
            </a:r>
            <a:r>
              <a:rPr lang="cs-CZ" sz="3968" dirty="0" err="1"/>
              <a:t>scanning</a:t>
            </a:r>
            <a:r>
              <a:rPr lang="cs-CZ" sz="3968" dirty="0"/>
              <a:t> </a:t>
            </a:r>
            <a:r>
              <a:rPr lang="cs-CZ" sz="3968" dirty="0" err="1"/>
              <a:t>electron</a:t>
            </a:r>
            <a:r>
              <a:rPr lang="cs-CZ" sz="3968" dirty="0"/>
              <a:t> </a:t>
            </a:r>
            <a:r>
              <a:rPr lang="cs-CZ" sz="3968" dirty="0" err="1"/>
              <a:t>microscopy</a:t>
            </a:r>
            <a:r>
              <a:rPr lang="cs-CZ" sz="3968" dirty="0"/>
              <a:t> (SEM-EDX)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EF6C75D-5F10-09D3-0863-F4FE1D8F9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49" y="4161622"/>
            <a:ext cx="2070694" cy="313741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E06F975-61D0-5128-13A5-DC636F323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r="25424"/>
          <a:stretch/>
        </p:blipFill>
        <p:spPr>
          <a:xfrm>
            <a:off x="4860188" y="1886997"/>
            <a:ext cx="2191210" cy="22746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4EC5A32-604D-A53D-DAD8-1D60DAE3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62" y="2831094"/>
            <a:ext cx="3273034" cy="2441164"/>
          </a:xfrm>
          <a:prstGeom prst="rect">
            <a:avLst/>
          </a:prstGeom>
        </p:spPr>
      </p:pic>
      <p:pic>
        <p:nvPicPr>
          <p:cNvPr id="15" name="Obrázek 14" descr="Obsah obrázku jídlo, interiér, chléb&#10;&#10;Popis byl vytvořen automaticky">
            <a:extLst>
              <a:ext uri="{FF2B5EF4-FFF2-40B4-BE49-F238E27FC236}">
                <a16:creationId xmlns:a16="http://schemas.microsoft.com/office/drawing/2014/main" id="{0D4D0EFF-9939-C706-3C83-3FC4AB09A7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1" r="1" b="22720"/>
          <a:stretch/>
        </p:blipFill>
        <p:spPr>
          <a:xfrm rot="10800000">
            <a:off x="7312518" y="1701794"/>
            <a:ext cx="2686058" cy="2645030"/>
          </a:xfrm>
          <a:prstGeom prst="rect">
            <a:avLst/>
          </a:prstGeom>
        </p:spPr>
      </p:pic>
      <p:pic>
        <p:nvPicPr>
          <p:cNvPr id="17" name="Obrázek 16" descr="Obsah obrázku příroda&#10;&#10;Popis byl vytvořen automaticky">
            <a:extLst>
              <a:ext uri="{FF2B5EF4-FFF2-40B4-BE49-F238E27FC236}">
                <a16:creationId xmlns:a16="http://schemas.microsoft.com/office/drawing/2014/main" id="{063B18EF-2E55-C6E7-F9B1-1D5CC09FA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02" y="4593934"/>
            <a:ext cx="3032832" cy="2274624"/>
          </a:xfrm>
          <a:prstGeom prst="rect">
            <a:avLst/>
          </a:prstGeom>
        </p:spPr>
      </p:pic>
      <p:pic>
        <p:nvPicPr>
          <p:cNvPr id="19" name="Obrázek 18" descr="Obsah obrázku text, dort, kousek, výseč&#10;&#10;Popis byl vytvořen automaticky">
            <a:extLst>
              <a:ext uri="{FF2B5EF4-FFF2-40B4-BE49-F238E27FC236}">
                <a16:creationId xmlns:a16="http://schemas.microsoft.com/office/drawing/2014/main" id="{3DCDCE78-FCE0-D672-B60E-BA33BEC91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72" y="4967007"/>
            <a:ext cx="3080020" cy="2053347"/>
          </a:xfrm>
          <a:prstGeom prst="rect">
            <a:avLst/>
          </a:prstGeom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4949E67-C7F8-3EFA-FD11-F76675C996B4}"/>
              </a:ext>
            </a:extLst>
          </p:cNvPr>
          <p:cNvCxnSpPr/>
          <p:nvPr/>
        </p:nvCxnSpPr>
        <p:spPr>
          <a:xfrm>
            <a:off x="2164999" y="4346825"/>
            <a:ext cx="682582" cy="13835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D677BFE3-35AB-AE10-F95B-01866D42C657}"/>
              </a:ext>
            </a:extLst>
          </p:cNvPr>
          <p:cNvCxnSpPr>
            <a:cxnSpLocks/>
          </p:cNvCxnSpPr>
          <p:nvPr/>
        </p:nvCxnSpPr>
        <p:spPr>
          <a:xfrm>
            <a:off x="3936287" y="5993681"/>
            <a:ext cx="11211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F96F29BF-BC00-EC27-83AE-D20AF733275A}"/>
              </a:ext>
            </a:extLst>
          </p:cNvPr>
          <p:cNvCxnSpPr>
            <a:cxnSpLocks/>
          </p:cNvCxnSpPr>
          <p:nvPr/>
        </p:nvCxnSpPr>
        <p:spPr>
          <a:xfrm>
            <a:off x="6494525" y="5957959"/>
            <a:ext cx="11211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9D442ECF-19C7-9170-9179-12003A42551A}"/>
              </a:ext>
            </a:extLst>
          </p:cNvPr>
          <p:cNvCxnSpPr>
            <a:cxnSpLocks/>
          </p:cNvCxnSpPr>
          <p:nvPr/>
        </p:nvCxnSpPr>
        <p:spPr>
          <a:xfrm>
            <a:off x="6554784" y="3202512"/>
            <a:ext cx="11211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7BEEF25C-52A5-7BBF-2C1C-3EB02482651C}"/>
              </a:ext>
            </a:extLst>
          </p:cNvPr>
          <p:cNvCxnSpPr>
            <a:cxnSpLocks/>
          </p:cNvCxnSpPr>
          <p:nvPr/>
        </p:nvCxnSpPr>
        <p:spPr>
          <a:xfrm flipV="1">
            <a:off x="3193585" y="3202513"/>
            <a:ext cx="1666604" cy="4525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688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6D108-50B3-82D9-F183-4C16D68B2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D44E6-BB9E-211F-7A2C-EFA66AEA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125" y="159096"/>
            <a:ext cx="7005642" cy="1095891"/>
          </a:xfrm>
        </p:spPr>
        <p:txBody>
          <a:bodyPr/>
          <a:lstStyle/>
          <a:p>
            <a:r>
              <a:rPr lang="cs-CZ" dirty="0" err="1"/>
              <a:t>Glazes</a:t>
            </a:r>
            <a:r>
              <a:rPr lang="cs-CZ" dirty="0"/>
              <a:t>: </a:t>
            </a:r>
            <a:r>
              <a:rPr lang="cs-CZ" dirty="0" err="1"/>
              <a:t>colorants</a:t>
            </a:r>
            <a:r>
              <a:rPr lang="cs-CZ" dirty="0"/>
              <a:t> and </a:t>
            </a:r>
            <a:r>
              <a:rPr lang="cs-CZ" dirty="0" err="1"/>
              <a:t>classification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637E2D3-0D9D-36AD-8140-364186CC0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86" y="2200759"/>
            <a:ext cx="4689189" cy="1479312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0B581FD1-EB64-2427-5D32-E861F26FC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9" y="53766"/>
            <a:ext cx="2494454" cy="24801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E90848-7964-A11E-55CB-17FC0ADF9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45"/>
          <a:stretch/>
        </p:blipFill>
        <p:spPr>
          <a:xfrm>
            <a:off x="140239" y="4054117"/>
            <a:ext cx="5011120" cy="2921500"/>
          </a:xfrm>
          <a:prstGeom prst="rect">
            <a:avLst/>
          </a:prstGeom>
        </p:spPr>
      </p:pic>
      <p:pic>
        <p:nvPicPr>
          <p:cNvPr id="3" name="Obrázek 6">
            <a:extLst>
              <a:ext uri="{FF2B5EF4-FFF2-40B4-BE49-F238E27FC236}">
                <a16:creationId xmlns:a16="http://schemas.microsoft.com/office/drawing/2014/main" id="{928555AA-94B6-75A9-EF9B-8D036B105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91" b="49226"/>
          <a:stretch/>
        </p:blipFill>
        <p:spPr>
          <a:xfrm>
            <a:off x="5151359" y="4362005"/>
            <a:ext cx="4375225" cy="2857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AAFCC-FE84-A6A9-FA25-7E8949D20108}"/>
              </a:ext>
            </a:extLst>
          </p:cNvPr>
          <p:cNvSpPr txBox="1"/>
          <p:nvPr/>
        </p:nvSpPr>
        <p:spPr>
          <a:xfrm>
            <a:off x="273874" y="7081322"/>
            <a:ext cx="378218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4" dirty="0" err="1"/>
              <a:t>According</a:t>
            </a:r>
            <a:r>
              <a:rPr lang="cs-CZ" sz="1984" dirty="0"/>
              <a:t> to Tite and </a:t>
            </a:r>
            <a:r>
              <a:rPr lang="cs-CZ" sz="1984" dirty="0" err="1"/>
              <a:t>Freestone</a:t>
            </a:r>
            <a:endParaRPr lang="cs-CZ" sz="1984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DBF3992-C853-9FEC-27F7-EFF91894D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6D76F6C-FED8-6C77-ECE0-93D21277E6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66"/>
          <a:stretch/>
        </p:blipFill>
        <p:spPr>
          <a:xfrm>
            <a:off x="4115716" y="1411566"/>
            <a:ext cx="3393040" cy="56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FA78B-D7DC-F807-A980-FFEB5C6B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7F249-A3B6-4726-AC5F-5564EC9A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00" y="121139"/>
            <a:ext cx="9657800" cy="1095891"/>
          </a:xfrm>
        </p:spPr>
        <p:txBody>
          <a:bodyPr>
            <a:normAutofit/>
          </a:bodyPr>
          <a:lstStyle/>
          <a:p>
            <a:r>
              <a:rPr lang="cs-CZ" sz="2646" dirty="0" err="1"/>
              <a:t>Chemical</a:t>
            </a:r>
            <a:r>
              <a:rPr lang="cs-CZ" sz="2646" dirty="0"/>
              <a:t> </a:t>
            </a:r>
            <a:r>
              <a:rPr lang="cs-CZ" sz="2646" dirty="0" err="1"/>
              <a:t>composition</a:t>
            </a:r>
            <a:r>
              <a:rPr lang="cs-CZ" sz="2646" dirty="0"/>
              <a:t> </a:t>
            </a:r>
            <a:r>
              <a:rPr lang="cs-CZ" sz="2646" dirty="0" err="1"/>
              <a:t>of</a:t>
            </a:r>
            <a:r>
              <a:rPr lang="cs-CZ" sz="2646" dirty="0"/>
              <a:t> </a:t>
            </a:r>
            <a:r>
              <a:rPr lang="cs-CZ" sz="2646" dirty="0" err="1"/>
              <a:t>ceramic</a:t>
            </a:r>
            <a:r>
              <a:rPr lang="cs-CZ" sz="2646" dirty="0"/>
              <a:t> paste: </a:t>
            </a:r>
            <a:br>
              <a:rPr lang="cs-CZ" sz="2646" dirty="0"/>
            </a:br>
            <a:r>
              <a:rPr lang="cs-CZ" sz="2646" dirty="0" err="1"/>
              <a:t>Key</a:t>
            </a:r>
            <a:r>
              <a:rPr lang="cs-CZ" sz="2646" dirty="0"/>
              <a:t> to </a:t>
            </a:r>
            <a:r>
              <a:rPr lang="cs-CZ" sz="2646" dirty="0" err="1"/>
              <a:t>provenance</a:t>
            </a:r>
            <a:r>
              <a:rPr lang="cs-CZ" sz="2646" dirty="0"/>
              <a:t>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0FA334-0938-6A66-012D-7FA6E78E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3" y="4724796"/>
            <a:ext cx="5189871" cy="28348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0877F6D-DA72-7C53-BA3D-BD27BE997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63"/>
          <a:stretch/>
        </p:blipFill>
        <p:spPr>
          <a:xfrm>
            <a:off x="401373" y="2962866"/>
            <a:ext cx="3476788" cy="96110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EB0DAAE-046F-EABA-B01D-9347378A8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52" y="1622808"/>
            <a:ext cx="3105372" cy="81155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684517E-B6BA-5E5A-FCE4-642380961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570" y="2434363"/>
            <a:ext cx="858338" cy="212616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5377BEC7-1306-C913-5503-9C9694B65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81" y="793244"/>
            <a:ext cx="4719319" cy="4719319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87483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"/>
          <p:cNvPicPr/>
          <p:nvPr/>
        </p:nvPicPr>
        <p:blipFill>
          <a:blip r:embed="rId3"/>
          <a:stretch/>
        </p:blipFill>
        <p:spPr>
          <a:xfrm>
            <a:off x="237960" y="159120"/>
            <a:ext cx="4126320" cy="3820320"/>
          </a:xfrm>
          <a:prstGeom prst="rect">
            <a:avLst/>
          </a:prstGeom>
          <a:ln>
            <a:noFill/>
          </a:ln>
        </p:spPr>
      </p:pic>
      <p:sp>
        <p:nvSpPr>
          <p:cNvPr id="138" name="Line 1"/>
          <p:cNvSpPr/>
          <p:nvPr/>
        </p:nvSpPr>
        <p:spPr>
          <a:xfrm>
            <a:off x="6730200" y="271080"/>
            <a:ext cx="957240" cy="1156320"/>
          </a:xfrm>
          <a:prstGeom prst="line">
            <a:avLst/>
          </a:prstGeom>
          <a:ln w="3600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39" name="Line 2"/>
          <p:cNvSpPr/>
          <p:nvPr/>
        </p:nvSpPr>
        <p:spPr>
          <a:xfrm>
            <a:off x="7687800" y="1427760"/>
            <a:ext cx="2073600" cy="997560"/>
          </a:xfrm>
          <a:prstGeom prst="line">
            <a:avLst/>
          </a:prstGeom>
          <a:ln w="36000">
            <a:solidFill>
              <a:srgbClr val="8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pic>
        <p:nvPicPr>
          <p:cNvPr id="140" name="Picture 4"/>
          <p:cNvPicPr/>
          <p:nvPr/>
        </p:nvPicPr>
        <p:blipFill>
          <a:blip r:embed="rId4"/>
          <a:stretch/>
        </p:blipFill>
        <p:spPr>
          <a:xfrm>
            <a:off x="7221960" y="5158800"/>
            <a:ext cx="2625120" cy="1905840"/>
          </a:xfrm>
          <a:prstGeom prst="rect">
            <a:avLst/>
          </a:prstGeom>
          <a:ln>
            <a:noFill/>
          </a:ln>
        </p:spPr>
      </p:pic>
      <p:sp>
        <p:nvSpPr>
          <p:cNvPr id="141" name="CustomShape 3"/>
          <p:cNvSpPr/>
          <p:nvPr/>
        </p:nvSpPr>
        <p:spPr>
          <a:xfrm>
            <a:off x="2777040" y="145080"/>
            <a:ext cx="2500920" cy="57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Mikrosonda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amfiboly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Picture 6"/>
          <p:cNvPicPr/>
          <p:nvPr/>
        </p:nvPicPr>
        <p:blipFill>
          <a:blip r:embed="rId5"/>
          <a:stretch/>
        </p:blipFill>
        <p:spPr>
          <a:xfrm>
            <a:off x="5079960" y="0"/>
            <a:ext cx="4842360" cy="4553640"/>
          </a:xfrm>
          <a:prstGeom prst="rect">
            <a:avLst/>
          </a:prstGeom>
          <a:ln>
            <a:noFill/>
          </a:ln>
        </p:spPr>
      </p:pic>
      <p:pic>
        <p:nvPicPr>
          <p:cNvPr id="143" name="Picture 7"/>
          <p:cNvPicPr/>
          <p:nvPr/>
        </p:nvPicPr>
        <p:blipFill>
          <a:blip r:embed="rId6"/>
          <a:stretch/>
        </p:blipFill>
        <p:spPr>
          <a:xfrm>
            <a:off x="159120" y="4226040"/>
            <a:ext cx="6746400" cy="3155400"/>
          </a:xfrm>
          <a:prstGeom prst="rect">
            <a:avLst/>
          </a:prstGeom>
          <a:ln>
            <a:noFill/>
          </a:ln>
        </p:spPr>
      </p:pic>
      <p:sp>
        <p:nvSpPr>
          <p:cNvPr id="144" name="Line 4"/>
          <p:cNvSpPr/>
          <p:nvPr/>
        </p:nvSpPr>
        <p:spPr>
          <a:xfrm>
            <a:off x="6289560" y="150120"/>
            <a:ext cx="907920" cy="1437120"/>
          </a:xfrm>
          <a:prstGeom prst="line">
            <a:avLst/>
          </a:prstGeom>
          <a:ln w="36000">
            <a:solidFill>
              <a:srgbClr val="800000"/>
            </a:solidFill>
            <a:custDash>
              <a:ds d="100000" sp="1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45" name="Line 5"/>
          <p:cNvSpPr/>
          <p:nvPr/>
        </p:nvSpPr>
        <p:spPr>
          <a:xfrm>
            <a:off x="7272720" y="1664280"/>
            <a:ext cx="2419920" cy="605160"/>
          </a:xfrm>
          <a:prstGeom prst="line">
            <a:avLst/>
          </a:prstGeom>
          <a:ln w="36000">
            <a:solidFill>
              <a:srgbClr val="800000"/>
            </a:solidFill>
            <a:custDash>
              <a:ds d="100000" sp="1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46" name="Line 6"/>
          <p:cNvSpPr/>
          <p:nvPr/>
        </p:nvSpPr>
        <p:spPr>
          <a:xfrm flipV="1">
            <a:off x="1508400" y="2299320"/>
            <a:ext cx="1666080" cy="876960"/>
          </a:xfrm>
          <a:prstGeom prst="line">
            <a:avLst/>
          </a:prstGeom>
          <a:ln w="36000">
            <a:solidFill>
              <a:srgbClr val="800000"/>
            </a:solidFill>
            <a:custDash>
              <a:ds d="100000" sp="1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/>
          <p:cNvPicPr/>
          <p:nvPr/>
        </p:nvPicPr>
        <p:blipFill>
          <a:blip r:embed="rId3"/>
          <a:stretch/>
        </p:blipFill>
        <p:spPr>
          <a:xfrm>
            <a:off x="647640" y="1440000"/>
            <a:ext cx="8740800" cy="5391000"/>
          </a:xfrm>
          <a:prstGeom prst="rect">
            <a:avLst/>
          </a:prstGeom>
          <a:ln>
            <a:noFill/>
          </a:ln>
        </p:spPr>
      </p:pic>
      <p:sp>
        <p:nvSpPr>
          <p:cNvPr id="148" name="TextShape 1"/>
          <p:cNvSpPr txBox="1"/>
          <p:nvPr/>
        </p:nvSpPr>
        <p:spPr>
          <a:xfrm>
            <a:off x="133200" y="547200"/>
            <a:ext cx="9833760" cy="48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Syntéza makroskopických, geochemických a mikroskopických dat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"/>
          <p:cNvPicPr/>
          <p:nvPr/>
        </p:nvPicPr>
        <p:blipFill>
          <a:blip r:embed="rId3"/>
          <a:stretch/>
        </p:blipFill>
        <p:spPr>
          <a:xfrm>
            <a:off x="234360" y="-12240"/>
            <a:ext cx="9686160" cy="756000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741320" y="6616440"/>
            <a:ext cx="99720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Loess, lake sediments,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tertiary limestones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clays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4082400" y="6616440"/>
            <a:ext cx="99756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Amphibole diorites,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Metamorphites,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granitoides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6786360" y="6627240"/>
            <a:ext cx="99720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Metamorphites, Siltstones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Sandstones, Epidotoides, Diorites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Picture 5"/>
          <p:cNvPicPr/>
          <p:nvPr/>
        </p:nvPicPr>
        <p:blipFill>
          <a:blip r:embed="rId4"/>
          <a:stretch/>
        </p:blipFill>
        <p:spPr>
          <a:xfrm>
            <a:off x="2222280" y="4614480"/>
            <a:ext cx="681120" cy="544320"/>
          </a:xfrm>
          <a:prstGeom prst="rect">
            <a:avLst/>
          </a:prstGeom>
          <a:ln>
            <a:noFill/>
          </a:ln>
        </p:spPr>
      </p:pic>
      <p:pic>
        <p:nvPicPr>
          <p:cNvPr id="154" name="Picture 6"/>
          <p:cNvPicPr/>
          <p:nvPr/>
        </p:nvPicPr>
        <p:blipFill>
          <a:blip r:embed="rId5"/>
          <a:stretch/>
        </p:blipFill>
        <p:spPr>
          <a:xfrm>
            <a:off x="9455040" y="6086160"/>
            <a:ext cx="638640" cy="530280"/>
          </a:xfrm>
          <a:prstGeom prst="rect">
            <a:avLst/>
          </a:prstGeom>
          <a:ln>
            <a:noFill/>
          </a:ln>
        </p:spPr>
      </p:pic>
      <p:sp>
        <p:nvSpPr>
          <p:cNvPr id="155" name="CustomShape 4"/>
          <p:cNvSpPr/>
          <p:nvPr/>
        </p:nvSpPr>
        <p:spPr>
          <a:xfrm>
            <a:off x="9668520" y="6114600"/>
            <a:ext cx="348120" cy="501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cs-CZ" sz="26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1741320" y="908280"/>
            <a:ext cx="3830760" cy="90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cs-CZ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Cluster analysis of autoscaled  K, Ca, Ti, V, Cr, Mn, Fe, Co, Cu, Zn, Rb, Sr, Y, Zr (euclidian distances, ward method)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/>
          <p:cNvPicPr/>
          <p:nvPr/>
        </p:nvPicPr>
        <p:blipFill>
          <a:blip r:embed="rId2"/>
          <a:stretch/>
        </p:blipFill>
        <p:spPr>
          <a:xfrm>
            <a:off x="516240" y="-227160"/>
            <a:ext cx="9325440" cy="741132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1468080" y="-7200"/>
            <a:ext cx="2617560" cy="497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cs-CZ" sz="26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Fuzzy clustering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7033680" y="5717160"/>
            <a:ext cx="19166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/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Local carbonates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4413960" y="5767560"/>
            <a:ext cx="1881360" cy="623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/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Igneous rocks,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Quartz, Feldspar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1809000" y="5592600"/>
            <a:ext cx="1968480" cy="623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/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Metamoprphites,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Clastic sediments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Picture 16"/>
          <p:cNvPicPr/>
          <p:nvPr/>
        </p:nvPicPr>
        <p:blipFill>
          <a:blip r:embed="rId3"/>
          <a:stretch/>
        </p:blipFill>
        <p:spPr>
          <a:xfrm>
            <a:off x="7209720" y="4556880"/>
            <a:ext cx="1562760" cy="1210680"/>
          </a:xfrm>
          <a:prstGeom prst="rect">
            <a:avLst/>
          </a:prstGeom>
          <a:ln>
            <a:noFill/>
          </a:ln>
        </p:spPr>
      </p:pic>
      <p:pic>
        <p:nvPicPr>
          <p:cNvPr id="163" name="Picture 3"/>
          <p:cNvPicPr/>
          <p:nvPr/>
        </p:nvPicPr>
        <p:blipFill>
          <a:blip r:embed="rId4"/>
          <a:stretch/>
        </p:blipFill>
        <p:spPr>
          <a:xfrm>
            <a:off x="5515560" y="4784400"/>
            <a:ext cx="1352880" cy="983520"/>
          </a:xfrm>
          <a:prstGeom prst="rect">
            <a:avLst/>
          </a:prstGeom>
          <a:ln>
            <a:noFill/>
          </a:ln>
        </p:spPr>
      </p:pic>
      <p:pic>
        <p:nvPicPr>
          <p:cNvPr id="164" name="Picture 4"/>
          <p:cNvPicPr/>
          <p:nvPr/>
        </p:nvPicPr>
        <p:blipFill>
          <a:blip r:embed="rId5"/>
          <a:stretch/>
        </p:blipFill>
        <p:spPr>
          <a:xfrm>
            <a:off x="1468080" y="663120"/>
            <a:ext cx="1477080" cy="1162080"/>
          </a:xfrm>
          <a:prstGeom prst="rect">
            <a:avLst/>
          </a:prstGeom>
          <a:ln>
            <a:noFill/>
          </a:ln>
        </p:spPr>
      </p:pic>
      <p:pic>
        <p:nvPicPr>
          <p:cNvPr id="165" name="Picture 5"/>
          <p:cNvPicPr/>
          <p:nvPr/>
        </p:nvPicPr>
        <p:blipFill>
          <a:blip r:embed="rId6"/>
          <a:stretch/>
        </p:blipFill>
        <p:spPr>
          <a:xfrm>
            <a:off x="3009960" y="1000800"/>
            <a:ext cx="1454040" cy="1093680"/>
          </a:xfrm>
          <a:prstGeom prst="rect">
            <a:avLst/>
          </a:prstGeom>
          <a:ln>
            <a:noFill/>
          </a:ln>
        </p:spPr>
      </p:pic>
      <p:pic>
        <p:nvPicPr>
          <p:cNvPr id="166" name="Picture 2"/>
          <p:cNvPicPr/>
          <p:nvPr/>
        </p:nvPicPr>
        <p:blipFill>
          <a:blip r:embed="rId7"/>
          <a:stretch/>
        </p:blipFill>
        <p:spPr>
          <a:xfrm>
            <a:off x="4045680" y="4784400"/>
            <a:ext cx="1330200" cy="103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4360" y="215640"/>
            <a:ext cx="9070920" cy="126180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Provenience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215640" y="1681200"/>
            <a:ext cx="8869320" cy="4384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23720" indent="-31896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Rešerše</a:t>
            </a:r>
          </a:p>
          <a:p>
            <a:pPr marL="423720" indent="-31896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Terén</a:t>
            </a:r>
          </a:p>
          <a:p>
            <a:pPr marL="423720" indent="-31896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Další analytika</a:t>
            </a:r>
          </a:p>
        </p:txBody>
      </p:sp>
      <p:pic>
        <p:nvPicPr>
          <p:cNvPr id="169" name="Picture 168"/>
          <p:cNvPicPr/>
          <p:nvPr/>
        </p:nvPicPr>
        <p:blipFill>
          <a:blip r:embed="rId3"/>
          <a:stretch/>
        </p:blipFill>
        <p:spPr>
          <a:xfrm>
            <a:off x="3672000" y="1768320"/>
            <a:ext cx="6384960" cy="3990960"/>
          </a:xfrm>
          <a:prstGeom prst="rect">
            <a:avLst/>
          </a:prstGeom>
          <a:ln>
            <a:noFill/>
          </a:ln>
        </p:spPr>
      </p:pic>
      <p:pic>
        <p:nvPicPr>
          <p:cNvPr id="170" name="Picture 169"/>
          <p:cNvPicPr/>
          <p:nvPr/>
        </p:nvPicPr>
        <p:blipFill>
          <a:blip r:embed="rId4"/>
          <a:stretch/>
        </p:blipFill>
        <p:spPr>
          <a:xfrm>
            <a:off x="2039760" y="3675240"/>
            <a:ext cx="2563920" cy="384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2920" y="524520"/>
            <a:ext cx="9069480" cy="1263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Picture 171"/>
          <p:cNvPicPr/>
          <p:nvPr/>
        </p:nvPicPr>
        <p:blipFill>
          <a:blip r:embed="rId3"/>
          <a:stretch/>
        </p:blipFill>
        <p:spPr>
          <a:xfrm>
            <a:off x="0" y="0"/>
            <a:ext cx="12260160" cy="7662960"/>
          </a:xfrm>
          <a:prstGeom prst="rect">
            <a:avLst/>
          </a:prstGeom>
          <a:ln>
            <a:noFill/>
          </a:ln>
        </p:spPr>
      </p:pic>
      <p:sp>
        <p:nvSpPr>
          <p:cNvPr id="173" name="TextShape 2"/>
          <p:cNvSpPr txBox="1"/>
          <p:nvPr/>
        </p:nvSpPr>
        <p:spPr>
          <a:xfrm>
            <a:off x="502920" y="1768320"/>
            <a:ext cx="8867880" cy="4383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28080" rIns="0" bIns="0"/>
          <a:lstStyle/>
          <a:p>
            <a:pPr marL="342720" indent="-334800">
              <a:lnSpc>
                <a:spcPct val="100000"/>
              </a:lnSpc>
            </a:pP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Hlavní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principy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určování provenience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342720" indent="-334800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koncept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geologické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provenience”</a:t>
            </a:r>
          </a:p>
          <a:p>
            <a:pPr marL="342720" indent="-334800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hrnčíř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nechodí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daleko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(D. Arnold)</a:t>
            </a:r>
            <a:endParaRPr lang="en-GB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34800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kritérium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četnosti</a:t>
            </a:r>
            <a:r>
              <a:rPr lang="en-GB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dalšímu čtení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502920" y="1768320"/>
            <a:ext cx="8869320" cy="4384800"/>
          </a:xfrm>
          <a:prstGeom prst="rect">
            <a:avLst/>
          </a:prstGeom>
          <a:noFill/>
          <a:ln>
            <a:noFill/>
          </a:ln>
        </p:spPr>
        <p:txBody>
          <a:bodyPr lIns="0" tIns="28080" rIns="0" bIns="0"/>
          <a:lstStyle/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Peacock, D. M. S. (1977): Ceramics in Roman and medieval archaeology, in Pottery and commerce. Characterization and trade in Roman and later ceramics (ed D P S Peacock), 21-33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Lička, M. (1974): Použití petrografie při určování provenience prehistorické a protohistorické keramiky. ČNM v Praze 143, 188-195.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Gregerová et al. 2010: Petrografie keramiky. Brno.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Quinn, P. (ed.): Interpreting Silent artefacts. 2011: Oxford.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Quinn, P. (2013): Ceramic Petrography. Oxford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Orton, C. - Tyers, P. - Vince, A. (1993): Pottery in archaeology. Cambridge.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312840"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Daszkiewicz, M. - Baranowski, M. (2011): The potential of macroscopic identification of Laboratory-defined Provenance Groups. The case of So-called Pergamenian Sigillata from Delos, Greece. In: Études et Travaux 24, 42-50.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0A632-3BB2-6F9C-0BCE-5F97FDC40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>
            <a:extLst>
              <a:ext uri="{FF2B5EF4-FFF2-40B4-BE49-F238E27FC236}">
                <a16:creationId xmlns:a16="http://schemas.microsoft.com/office/drawing/2014/main" id="{DBB1328D-B708-AAF7-851A-AE1798E482E1}"/>
              </a:ext>
            </a:extLst>
          </p:cNvPr>
          <p:cNvSpPr/>
          <p:nvPr/>
        </p:nvSpPr>
        <p:spPr>
          <a:xfrm>
            <a:off x="467459" y="500208"/>
            <a:ext cx="7448959" cy="10349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50" spc="-1" dirty="0">
                <a:solidFill>
                  <a:srgbClr val="000000"/>
                </a:solidFill>
                <a:latin typeface="Arial"/>
                <a:ea typeface="DejaVu Sans"/>
              </a:rPr>
              <a:t>Thank you for your attention</a:t>
            </a:r>
            <a:endParaRPr lang="en-GB" sz="4850" spc="-1" dirty="0">
              <a:latin typeface="Arial"/>
            </a:endParaRPr>
          </a:p>
        </p:txBody>
      </p:sp>
      <p:pic>
        <p:nvPicPr>
          <p:cNvPr id="224" name="Obrázek 223">
            <a:extLst>
              <a:ext uri="{FF2B5EF4-FFF2-40B4-BE49-F238E27FC236}">
                <a16:creationId xmlns:a16="http://schemas.microsoft.com/office/drawing/2014/main" id="{0A1AD7BC-1260-8507-6AC5-1BE65499510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38812" y="3188159"/>
            <a:ext cx="2655212" cy="2650053"/>
          </a:xfrm>
          <a:prstGeom prst="rect">
            <a:avLst/>
          </a:prstGeom>
          <a:ln w="0">
            <a:noFill/>
          </a:ln>
        </p:spPr>
      </p:pic>
      <p:sp>
        <p:nvSpPr>
          <p:cNvPr id="226" name="CustomShape 2">
            <a:extLst>
              <a:ext uri="{FF2B5EF4-FFF2-40B4-BE49-F238E27FC236}">
                <a16:creationId xmlns:a16="http://schemas.microsoft.com/office/drawing/2014/main" id="{393FB122-57A5-6E19-2B49-4A7E98EA0AC6}"/>
              </a:ext>
            </a:extLst>
          </p:cNvPr>
          <p:cNvSpPr/>
          <p:nvPr/>
        </p:nvSpPr>
        <p:spPr>
          <a:xfrm>
            <a:off x="1737468" y="5701701"/>
            <a:ext cx="1496062" cy="2730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208" tIns="49604" rIns="99208" bIns="49604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102" spc="-1">
                <a:solidFill>
                  <a:srgbClr val="000000"/>
                </a:solidFill>
                <a:latin typeface="Arial"/>
                <a:ea typeface="DejaVu Sans"/>
              </a:rPr>
              <a:t>After O. Nieuwenhuyse 2006</a:t>
            </a:r>
            <a:endParaRPr lang="en-GB" sz="1102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419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3280" y="301680"/>
            <a:ext cx="9066240" cy="887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Děkuji za pozornost</a:t>
            </a:r>
          </a:p>
        </p:txBody>
      </p:sp>
      <p:pic>
        <p:nvPicPr>
          <p:cNvPr id="177" name="Picture 176"/>
          <p:cNvPicPr/>
          <p:nvPr/>
        </p:nvPicPr>
        <p:blipFill>
          <a:blip r:embed="rId2"/>
          <a:stretch/>
        </p:blipFill>
        <p:spPr>
          <a:xfrm>
            <a:off x="1188720" y="1371600"/>
            <a:ext cx="7999560" cy="599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667440" y="647280"/>
            <a:ext cx="8458200" cy="6067440"/>
          </a:xfrm>
          <a:prstGeom prst="rect">
            <a:avLst/>
          </a:prstGeom>
          <a:ln w="19080">
            <a:solidFill>
              <a:srgbClr val="3333CC"/>
            </a:solidFill>
            <a:miter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27">
            <a:extLst>
              <a:ext uri="{FF2B5EF4-FFF2-40B4-BE49-F238E27FC236}">
                <a16:creationId xmlns:a16="http://schemas.microsoft.com/office/drawing/2014/main" id="{A8258AB7-479B-E32E-009C-9527739A6216}"/>
              </a:ext>
            </a:extLst>
          </p:cNvPr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926" y="793"/>
            <a:ext cx="10076392" cy="7558088"/>
          </a:xfrm>
          <a:prstGeom prst="rect">
            <a:avLst/>
          </a:prstGeom>
          <a:ln w="0"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A643BF-59BA-4DF2-526B-CCC1C6DE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Petrography</a:t>
            </a:r>
            <a:r>
              <a:rPr lang="cs-CZ" dirty="0"/>
              <a:t> and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microscopy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5C0D6E-1D58-C9C3-BBDE-E9D451BAF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1" t="8530" r="19560" b="8399"/>
          <a:stretch/>
        </p:blipFill>
        <p:spPr>
          <a:xfrm>
            <a:off x="5132597" y="2114482"/>
            <a:ext cx="3938441" cy="4753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78C87-8915-1D47-330A-EF10F0678076}"/>
              </a:ext>
            </a:extLst>
          </p:cNvPr>
          <p:cNvPicPr/>
          <p:nvPr/>
        </p:nvPicPr>
        <p:blipFill rotWithShape="1">
          <a:blip r:embed="rId4"/>
          <a:srcRect l="5747" t="7726" r="9361" b="19543"/>
          <a:stretch/>
        </p:blipFill>
        <p:spPr>
          <a:xfrm>
            <a:off x="504507" y="2560633"/>
            <a:ext cx="3621811" cy="36559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1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2920" y="301320"/>
            <a:ext cx="9069480" cy="126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Inkluze – základní hmota – póry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" name="Picture 56"/>
          <p:cNvPicPr/>
          <p:nvPr/>
        </p:nvPicPr>
        <p:blipFill>
          <a:blip r:embed="rId3"/>
          <a:stretch/>
        </p:blipFill>
        <p:spPr>
          <a:xfrm>
            <a:off x="2952720" y="1655640"/>
            <a:ext cx="4319640" cy="529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502920" y="301680"/>
            <a:ext cx="9070920" cy="1262160"/>
          </a:xfrm>
          <a:prstGeom prst="rect">
            <a:avLst/>
          </a:prstGeom>
          <a:noFill/>
          <a:ln>
            <a:noFill/>
          </a:ln>
        </p:spPr>
        <p:txBody>
          <a:bodyPr lIns="0" tIns="3888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Polarizační mikroskopie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3"/>
          <a:stretch/>
        </p:blipFill>
        <p:spPr>
          <a:xfrm>
            <a:off x="431640" y="1871640"/>
            <a:ext cx="4248360" cy="5005440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4"/>
          <a:stretch/>
        </p:blipFill>
        <p:spPr>
          <a:xfrm>
            <a:off x="5040360" y="1728720"/>
            <a:ext cx="4464000" cy="334800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5"/>
          <a:stretch/>
        </p:blipFill>
        <p:spPr>
          <a:xfrm>
            <a:off x="5616720" y="4176720"/>
            <a:ext cx="4224240" cy="316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3383280" y="301680"/>
            <a:ext cx="6186240" cy="12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Optické vlastnosti</a:t>
            </a:r>
          </a:p>
        </p:txBody>
      </p:sp>
      <p:pic>
        <p:nvPicPr>
          <p:cNvPr id="59" name="Picture 58"/>
          <p:cNvPicPr/>
          <p:nvPr/>
        </p:nvPicPr>
        <p:blipFill>
          <a:blip r:embed="rId2"/>
          <a:stretch/>
        </p:blipFill>
        <p:spPr>
          <a:xfrm>
            <a:off x="731520" y="3993120"/>
            <a:ext cx="4312800" cy="2926080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3"/>
          <a:stretch/>
        </p:blipFill>
        <p:spPr>
          <a:xfrm>
            <a:off x="5051880" y="1645920"/>
            <a:ext cx="4092120" cy="1944720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4"/>
          <a:stretch/>
        </p:blipFill>
        <p:spPr>
          <a:xfrm>
            <a:off x="5852160" y="4297680"/>
            <a:ext cx="3850200" cy="2651760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5"/>
          <a:stretch/>
        </p:blipFill>
        <p:spPr>
          <a:xfrm>
            <a:off x="1005840" y="0"/>
            <a:ext cx="2911320" cy="3571560"/>
          </a:xfrm>
          <a:prstGeom prst="rect">
            <a:avLst/>
          </a:prstGeom>
          <a:ln>
            <a:noFill/>
          </a:ln>
        </p:spPr>
      </p:pic>
      <p:sp>
        <p:nvSpPr>
          <p:cNvPr id="63" name="TextShape 2"/>
          <p:cNvSpPr txBox="1"/>
          <p:nvPr/>
        </p:nvSpPr>
        <p:spPr>
          <a:xfrm>
            <a:off x="5943600" y="6949440"/>
            <a:ext cx="180540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Množství inkluzí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TextShape 3"/>
          <p:cNvSpPr txBox="1"/>
          <p:nvPr/>
        </p:nvSpPr>
        <p:spPr>
          <a:xfrm>
            <a:off x="5124600" y="3648600"/>
            <a:ext cx="13208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Vytřídění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TextShape 4"/>
          <p:cNvSpPr txBox="1"/>
          <p:nvPr/>
        </p:nvSpPr>
        <p:spPr>
          <a:xfrm>
            <a:off x="593640" y="6919200"/>
            <a:ext cx="29329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Sféričnost a zaoblenost zrn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TextShape 5"/>
          <p:cNvSpPr txBox="1"/>
          <p:nvPr/>
        </p:nvSpPr>
        <p:spPr>
          <a:xfrm>
            <a:off x="770400" y="3383280"/>
            <a:ext cx="361728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Zastoupení pórů, aplastik a matrix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34573</TotalTime>
  <Words>908</Words>
  <Application>Microsoft Office PowerPoint</Application>
  <PresentationFormat>Vlastní</PresentationFormat>
  <Paragraphs>171</Paragraphs>
  <Slides>42</Slides>
  <Notes>21</Notes>
  <HiddenSlides>1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1" baseType="lpstr">
      <vt:lpstr>Arial</vt:lpstr>
      <vt:lpstr>Calibri</vt:lpstr>
      <vt:lpstr>DejaVu Sans</vt:lpstr>
      <vt:lpstr>DejaVu Sans Condensed</vt:lpstr>
      <vt:lpstr>Times New Roman</vt:lpstr>
      <vt:lpstr>Ubuntu</vt:lpstr>
      <vt:lpstr>WenQuanYi Zen Hei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Petrography and optical microscopy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Laser ablation (LA-ICP-MS) and scanning electron microscopy (SEM-EDX)</vt:lpstr>
      <vt:lpstr>Glazes: colorants and classification</vt:lpstr>
      <vt:lpstr>Chemical composition of ceramic paste:  Key to provenance?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janek </dc:creator>
  <dc:description/>
  <cp:lastModifiedBy>user</cp:lastModifiedBy>
  <cp:revision>11</cp:revision>
  <dcterms:created xsi:type="dcterms:W3CDTF">2013-04-08T13:44:50Z</dcterms:created>
  <dcterms:modified xsi:type="dcterms:W3CDTF">2024-03-14T13:07:20Z</dcterms:modified>
  <dc:language>cs-CZ</dc:language>
</cp:coreProperties>
</file>