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media/image28.jpeg" ContentType="image/jpeg"/>
  <Override PartName="/ppt/media/image1.png" ContentType="image/png"/>
  <Override PartName="/ppt/media/image7.jpeg" ContentType="image/jpeg"/>
  <Override PartName="/ppt/media/image2.jpeg" ContentType="image/jpeg"/>
  <Override PartName="/ppt/media/image3.jpeg" ContentType="image/jpeg"/>
  <Override PartName="/ppt/media/image5.png" ContentType="image/png"/>
  <Override PartName="/ppt/media/image8.gif" ContentType="image/gif"/>
  <Override PartName="/ppt/media/image4.jpeg" ContentType="image/jpeg"/>
  <Override PartName="/ppt/media/image6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png" ContentType="image/png"/>
  <Override PartName="/ppt/media/image14.png" ContentType="image/pn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9.gif" ContentType="image/gif"/>
  <Override PartName="/ppt/media/image30.jpeg" ContentType="image/jpeg"/>
  <Override PartName="/ppt/media/image32.png" ContentType="image/png"/>
  <Override PartName="/ppt/media/image31.jpeg" ContentType="image/jpeg"/>
  <Override PartName="/ppt/media/image33.png" ContentType="image/pn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Klikněte pro úpravu formátu textu nadpisu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Klikněte pro úpravu formátu textu osnovy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Druhá úroveň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Třetí úroveň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Čtvrtá úroveň osnovy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Pátá úroveň osnovy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Šestá úroveň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Sedmá úroveň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Klikněte pro úpravu formátu textu nadpisu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Klikněte pro úpravu formátu textu osnovy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Druhá úroveň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Třetí úroveň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Čtvrtá úroveň osnovy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Pátá úroveň osnovy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Šestá úroveň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Sedmá úroveň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-815760" y="-815760"/>
            <a:ext cx="1637280" cy="16372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rgbClr val="eeece1">
                <a:shade val="70000"/>
                <a:satMod val="200000"/>
                <a:alpha val="100000"/>
              </a:srgbClr>
            </a:solidFill>
            <a:round/>
          </a:ln>
          <a:effectLst>
            <a:outerShdw blurRad="6336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7" name="CustomShape 2"/>
          <p:cNvSpPr/>
          <p:nvPr/>
        </p:nvSpPr>
        <p:spPr>
          <a:xfrm>
            <a:off x="168840" y="21240"/>
            <a:ext cx="1700640" cy="1700640"/>
          </a:xfrm>
          <a:prstGeom prst="ellipse">
            <a:avLst/>
          </a:prstGeom>
          <a:noFill/>
          <a:ln w="27360">
            <a:solidFill>
              <a:srgbClr val="eeece1">
                <a:tint val="45000"/>
                <a:satMod val="325000"/>
                <a:alpha val="100000"/>
              </a:srgbClr>
            </a:solidFill>
            <a:round/>
          </a:ln>
          <a:effectLst>
            <a:outerShdw algn="tl" blurRad="2556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8" name="CustomShape 3"/>
          <p:cNvSpPr/>
          <p:nvPr/>
        </p:nvSpPr>
        <p:spPr>
          <a:xfrm rot="2315400">
            <a:off x="182520" y="1054080"/>
            <a:ext cx="1124280" cy="1101240"/>
          </a:xfrm>
          <a:prstGeom prst="donut">
            <a:avLst>
              <a:gd name="adj" fmla="val 13685"/>
            </a:avLst>
          </a:prstGeom>
          <a:gradFill rotWithShape="0">
            <a:gsLst>
              <a:gs pos="0">
                <a:srgbClr val="fdfdfa">
                  <a:alpha val="70196"/>
                </a:srgbClr>
              </a:gs>
              <a:gs pos="100000">
                <a:srgbClr val="fffcfc">
                  <a:alpha val="55294"/>
                </a:srgbClr>
              </a:gs>
            </a:gsLst>
            <a:lin ang="2310000"/>
          </a:gradFill>
          <a:ln w="7200">
            <a:solidFill>
              <a:srgbClr val="eeece1">
                <a:shade val="60000"/>
                <a:satMod val="220000"/>
                <a:alpha val="100000"/>
              </a:srgbClr>
            </a:solidFill>
            <a:round/>
          </a:ln>
          <a:effectLst>
            <a:outerShdw algn="tl" blurRad="12600" dir="4620322" dist="14408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9" name="CustomShape 4"/>
          <p:cNvSpPr/>
          <p:nvPr/>
        </p:nvSpPr>
        <p:spPr>
          <a:xfrm>
            <a:off x="1013040" y="0"/>
            <a:ext cx="8129520" cy="6856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36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0" name="CustomShape 5"/>
          <p:cNvSpPr/>
          <p:nvPr/>
        </p:nvSpPr>
        <p:spPr>
          <a:xfrm>
            <a:off x="1014840" y="0"/>
            <a:ext cx="71640" cy="6856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2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Klikněte pro úpravu formátu textu nadpisu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Klikněte pro úpravu formátu textu osnovy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Druhá úroveň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Třetí úroveň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Čtvrtá úroveň osnovy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Pátá úroveň osnovy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Šestá úroveň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Sedmá úroveň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9.gif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gif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360" y="360"/>
            <a:ext cx="9141120" cy="6856560"/>
          </a:xfrm>
          <a:prstGeom prst="rect">
            <a:avLst/>
          </a:prstGeom>
          <a:ln w="0"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483840" y="1224000"/>
            <a:ext cx="8227440" cy="139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en-GB" sz="4200" spc="-1" strike="noStrike">
                <a:solidFill>
                  <a:srgbClr val="000000"/>
                </a:solidFill>
                <a:latin typeface="Ubuntu"/>
                <a:ea typeface="DejaVu Sans"/>
              </a:rPr>
              <a:t>Sociální a ekonomická </a:t>
            </a:r>
            <a:endParaRPr b="0" lang="en-GB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4200" spc="-1" strike="noStrike">
                <a:solidFill>
                  <a:srgbClr val="000000"/>
                </a:solidFill>
                <a:latin typeface="Ubuntu"/>
                <a:ea typeface="DejaVu Sans"/>
              </a:rPr>
              <a:t>role keramiky</a:t>
            </a:r>
            <a:endParaRPr b="0" lang="en-GB" sz="4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Získávání surovin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hlína (spraše, jíly) a voda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příměsi (písek, drcené kameny, slídy, rozdrcené mušle, organika)</a:t>
            </a:r>
            <a:endParaRPr b="0" lang="en-GB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větší pevnost nádob a větší odolnost materiálu při sušení a výpalu</a:t>
            </a:r>
            <a:endParaRPr b="0" lang="en-GB" sz="2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barviva, suroviny na glazury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palivo (dřevo, mlází, odřezky, kokosové skořápky, zvířecí trus)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Získávání surovin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těžba hlíny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1475640" y="2205000"/>
            <a:ext cx="6119280" cy="403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Příprava surovin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čištění hlíny (kořeny, organika, velké kameny)</a:t>
            </a:r>
            <a:endParaRPr b="0" lang="en-GB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úprava vlastností materiálu</a:t>
            </a:r>
            <a:endParaRPr b="0" lang="en-GB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sušení, drcení, prosívání</a:t>
            </a:r>
            <a:endParaRPr b="0" lang="en-GB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hnětení a zrání v jámě (až 11 měsíců)</a:t>
            </a:r>
            <a:endParaRPr b="0" lang="en-GB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jednotný produkt z různorodých materiálů, jehož vlastnosti jsou předvídatelné, kontrolovatelné a je vhodný pro tvarování a výpal</a:t>
            </a:r>
            <a:endParaRPr b="0" lang="en-GB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různé směsi mohou být určeny k výrobě různých nádob podle jejich funkce </a:t>
            </a:r>
            <a:endParaRPr b="0" lang="en-GB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materiál vhodný pro ruční výrobu x výrobu na kruhu!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Příprava surovin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Picture 2" descr=""/>
          <p:cNvPicPr/>
          <p:nvPr/>
        </p:nvPicPr>
        <p:blipFill>
          <a:blip r:embed="rId1"/>
          <a:stretch/>
        </p:blipFill>
        <p:spPr>
          <a:xfrm>
            <a:off x="1403640" y="1456920"/>
            <a:ext cx="7559280" cy="504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Příprava surovin</a:t>
            </a:r>
            <a:endParaRPr b="0" lang="en-GB" sz="4300" spc="-1" strike="noStrike">
              <a:latin typeface="Arial"/>
            </a:endParaRPr>
          </a:p>
        </p:txBody>
      </p:sp>
      <p:pic>
        <p:nvPicPr>
          <p:cNvPr id="155" name="Zástupný symbol pro obsah 3" descr=""/>
          <p:cNvPicPr/>
          <p:nvPr/>
        </p:nvPicPr>
        <p:blipFill>
          <a:blip r:embed="rId1"/>
          <a:stretch/>
        </p:blipFill>
        <p:spPr>
          <a:xfrm>
            <a:off x="1547640" y="1556640"/>
            <a:ext cx="3598920" cy="4975920"/>
          </a:xfrm>
          <a:prstGeom prst="rect">
            <a:avLst/>
          </a:prstGeom>
          <a:ln w="0">
            <a:noFill/>
          </a:ln>
        </p:spPr>
      </p:pic>
      <p:pic>
        <p:nvPicPr>
          <p:cNvPr id="156" name="Obrázek 4" descr=""/>
          <p:cNvPicPr/>
          <p:nvPr/>
        </p:nvPicPr>
        <p:blipFill>
          <a:blip r:embed="rId2"/>
          <a:stretch/>
        </p:blipFill>
        <p:spPr>
          <a:xfrm>
            <a:off x="5424120" y="3357000"/>
            <a:ext cx="3335400" cy="2590920"/>
          </a:xfrm>
          <a:prstGeom prst="rect">
            <a:avLst/>
          </a:prstGeom>
          <a:ln w="0">
            <a:noFill/>
          </a:ln>
        </p:spPr>
      </p:pic>
      <p:sp>
        <p:nvSpPr>
          <p:cNvPr id="157" name="CustomShape 2"/>
          <p:cNvSpPr/>
          <p:nvPr/>
        </p:nvSpPr>
        <p:spPr>
          <a:xfrm>
            <a:off x="6308640" y="2421000"/>
            <a:ext cx="156528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drcení vápence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Tvarování nádoby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začíná se vždy ode dna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nádoby často v různých fázích výroby vytvářeny kombinací různých technik, které můžeme  sledovat na různých částech nádob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Tvarování nádoby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1435680" y="1447920"/>
            <a:ext cx="7496640" cy="507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široká škála technik:</a:t>
            </a:r>
            <a:endParaRPr b="0" lang="en-GB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tvarování v ruce</a:t>
            </a:r>
            <a:endParaRPr b="0" lang="en-GB" sz="2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Font typeface="Wingdings 2" charset="2"/>
              <a:buChar char="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z hroudy hlíny palcem a prsty</a:t>
            </a:r>
            <a:endParaRPr b="0" lang="en-GB" sz="24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Font typeface="Wingdings 2" charset="2"/>
              <a:buChar char="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pláty hlíny přitlačované okraji k sobě</a:t>
            </a:r>
            <a:endParaRPr b="0" lang="en-GB" sz="24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Font typeface="Wingdings 2" charset="2"/>
              <a:buChar char="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válečky, kroužky, kontinuální spirála</a:t>
            </a:r>
            <a:endParaRPr b="0" lang="en-GB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otočná podložka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forma</a:t>
            </a:r>
            <a:endParaRPr b="0" lang="en-GB" sz="2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Font typeface="Wingdings 2" charset="2"/>
              <a:buChar char="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košík, jiná nádoba, kožená forma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"/>
          <p:cNvPicPr/>
          <p:nvPr/>
        </p:nvPicPr>
        <p:blipFill>
          <a:blip r:embed="rId1"/>
          <a:srcRect l="59588" t="8710" r="7007" b="42042"/>
          <a:stretch/>
        </p:blipFill>
        <p:spPr>
          <a:xfrm>
            <a:off x="3794760" y="1336680"/>
            <a:ext cx="5327280" cy="5155560"/>
          </a:xfrm>
          <a:prstGeom prst="rect">
            <a:avLst/>
          </a:prstGeom>
          <a:ln w="0"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Tvarování nádoby – v  ruce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435680" y="1447920"/>
            <a:ext cx="2774880" cy="522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vytloukání do vyduté formy</a:t>
            </a:r>
            <a:endParaRPr b="0" lang="en-GB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válečky</a:t>
            </a:r>
            <a:endParaRPr b="0" lang="en-GB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překrývání a vytahování velkých kroužků</a:t>
            </a:r>
            <a:endParaRPr b="0" lang="en-GB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vytahování z hroudy ve tvaru kruhu</a:t>
            </a:r>
            <a:endParaRPr b="0" lang="en-GB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formování na vypouklé formě</a:t>
            </a:r>
            <a:endParaRPr b="0" lang="en-GB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vytahování z hroudy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7" name="Picture 2" descr=""/>
          <p:cNvPicPr/>
          <p:nvPr/>
        </p:nvPicPr>
        <p:blipFill>
          <a:blip r:embed="rId1"/>
          <a:stretch/>
        </p:blipFill>
        <p:spPr>
          <a:xfrm>
            <a:off x="1043640" y="332640"/>
            <a:ext cx="7871760" cy="624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Tvarování nádoby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1435680" y="1447920"/>
            <a:ext cx="7496640" cy="540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široká škála technik:</a:t>
            </a:r>
            <a:endParaRPr b="0" lang="en-GB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rotující kruh</a:t>
            </a:r>
            <a:endParaRPr b="0" lang="en-GB" sz="2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Font typeface="Wingdings 2" charset="2"/>
              <a:buChar char="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jednoduchý</a:t>
            </a:r>
            <a:endParaRPr b="0" lang="en-GB" sz="24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Font typeface="Wingdings 2" charset="2"/>
              <a:buChar char=""/>
            </a:pPr>
            <a:r>
              <a:rPr b="0" lang="en-GB" sz="2400" spc="-1" strike="noStrike">
                <a:solidFill>
                  <a:srgbClr val="000000"/>
                </a:solidFill>
                <a:latin typeface="Gill Sans MT"/>
                <a:ea typeface="DejaVu Sans"/>
              </a:rPr>
              <a:t>dvojitý (s nožním pohonem, tzv. kopací)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457200" y="273240"/>
            <a:ext cx="8227440" cy="11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1800" y="360"/>
            <a:ext cx="9141120" cy="685656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576000" y="2376000"/>
            <a:ext cx="8044560" cy="31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Material Science Paradigm: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WenQuanYi Zen Hei"/>
              </a:rPr>
              <a:t>Materials selection and processing associated with production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WenQuanYi Zen Hei"/>
              </a:rPr>
              <a:t>result in an artefact that, in addition to its style has a particular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WenQuanYi Zen Hei"/>
              </a:rPr>
              <a:t>structure and composition (Kingery 1996)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Tvarování nádoby – rotující kruh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2" name="Picture 2" descr=""/>
          <p:cNvPicPr/>
          <p:nvPr/>
        </p:nvPicPr>
        <p:blipFill>
          <a:blip r:embed="rId1"/>
          <a:stretch/>
        </p:blipFill>
        <p:spPr>
          <a:xfrm>
            <a:off x="1403640" y="1442880"/>
            <a:ext cx="7415280" cy="491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Tvarování nádoby – rotující kruh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5" name="Picture 2" descr=""/>
          <p:cNvPicPr/>
          <p:nvPr/>
        </p:nvPicPr>
        <p:blipFill>
          <a:blip r:embed="rId1"/>
          <a:stretch/>
        </p:blipFill>
        <p:spPr>
          <a:xfrm>
            <a:off x="3818160" y="1974240"/>
            <a:ext cx="5358240" cy="390636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4" descr=""/>
          <p:cNvPicPr/>
          <p:nvPr/>
        </p:nvPicPr>
        <p:blipFill>
          <a:blip r:embed="rId2"/>
          <a:srcRect l="0" t="0" r="0" b="20596"/>
          <a:stretch/>
        </p:blipFill>
        <p:spPr>
          <a:xfrm>
            <a:off x="1043640" y="1969560"/>
            <a:ext cx="3695040" cy="3911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Úpravy před výpalem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odřezávání, škrábání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hlazení/leštění oblázkem, kostěným nebo dřevěným nástrojem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drsnění (slámování, hřebenování)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vhloubená výzdoba (rytí, kolkování)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Sušení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vlhká hlína by při prudké změně teploty popraskala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ve stínu na čerstvém suchu, ve vytopené sušárně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odstranění fyzikálně vázané vody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smrštění nádoby (vznikající praskliny indikují výrobní postupy)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Sušení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3" name="Picture 4" descr=""/>
          <p:cNvPicPr/>
          <p:nvPr/>
        </p:nvPicPr>
        <p:blipFill>
          <a:blip r:embed="rId1"/>
          <a:stretch/>
        </p:blipFill>
        <p:spPr>
          <a:xfrm>
            <a:off x="1259640" y="1425240"/>
            <a:ext cx="7775280" cy="518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Výpal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1435680" y="1447920"/>
            <a:ext cx="7496640" cy="51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přeměna jílových minerálů v nový materiál = keramiku; dochází ke slinutí částic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požadované chemické a fyzické změny začínají při teplotě 550-600 °C, ideální teplota 900 °C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stálost tvaru, barvy a nízká propustnost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výpal:</a:t>
            </a:r>
            <a:endParaRPr b="0" lang="en-GB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oxidační = za přístupu vzduchu (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1,5-10% O</a:t>
            </a:r>
            <a:r>
              <a:rPr b="0" lang="en-GB" sz="28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)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redukční = bez přístupu vzduchu (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&lt; 1% O</a:t>
            </a:r>
            <a:r>
              <a:rPr b="0" lang="en-GB" sz="28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Výpal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výpal:</a:t>
            </a:r>
            <a:endParaRPr b="0" lang="en-GB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otevřený (menší počet nádob, flexibilní; nádoby a palivo v bezprostředním kontaktu přímo na zemi, v mělkém dolíku nebo zahloubeném ohništi)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v peci (jedno-, dvoukomorové s roštem; nádoby a palivo odděleny, nádoby vypalovány ve vyhřívané komoře)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Výpal – otevřený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zahloubené ohniště:</a:t>
            </a:r>
            <a:endParaRPr b="0" lang="en-GB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vymazaná jáma 1 x 0,2 m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obložená hranatými kameny a dno vyložené plochými kameny, spáry vyplněny mazanicí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nádoby umístíme dovnitř, obložíme chrastím a dřevem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teplota přes 600 °C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za 3,5 h. spotřeba 40 kg paliva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Výpal – otevřený</a:t>
            </a:r>
            <a:endParaRPr b="0" lang="en-GB" sz="4300" spc="-1" strike="noStrike">
              <a:latin typeface="Arial"/>
            </a:endParaRPr>
          </a:p>
        </p:txBody>
      </p:sp>
      <p:pic>
        <p:nvPicPr>
          <p:cNvPr id="191" name="Zástupný symbol pro obsah 3" descr=""/>
          <p:cNvPicPr/>
          <p:nvPr/>
        </p:nvPicPr>
        <p:blipFill>
          <a:blip r:embed="rId1"/>
          <a:stretch/>
        </p:blipFill>
        <p:spPr>
          <a:xfrm>
            <a:off x="1475640" y="4250880"/>
            <a:ext cx="5538960" cy="2446920"/>
          </a:xfrm>
          <a:prstGeom prst="rect">
            <a:avLst/>
          </a:prstGeom>
          <a:ln w="0">
            <a:noFill/>
          </a:ln>
        </p:spPr>
      </p:pic>
      <p:pic>
        <p:nvPicPr>
          <p:cNvPr id="192" name="Obrázek 4" descr=""/>
          <p:cNvPicPr/>
          <p:nvPr/>
        </p:nvPicPr>
        <p:blipFill>
          <a:blip r:embed="rId2"/>
          <a:stretch/>
        </p:blipFill>
        <p:spPr>
          <a:xfrm>
            <a:off x="1475640" y="1482840"/>
            <a:ext cx="2666520" cy="2510280"/>
          </a:xfrm>
          <a:prstGeom prst="rect">
            <a:avLst/>
          </a:prstGeom>
          <a:ln w="0">
            <a:noFill/>
          </a:ln>
        </p:spPr>
      </p:pic>
      <p:pic>
        <p:nvPicPr>
          <p:cNvPr id="193" name="Obrázek 5" descr=""/>
          <p:cNvPicPr/>
          <p:nvPr/>
        </p:nvPicPr>
        <p:blipFill>
          <a:blip r:embed="rId3"/>
          <a:stretch/>
        </p:blipFill>
        <p:spPr>
          <a:xfrm>
            <a:off x="4371480" y="1482840"/>
            <a:ext cx="3147480" cy="2510280"/>
          </a:xfrm>
          <a:prstGeom prst="rect">
            <a:avLst/>
          </a:prstGeom>
          <a:ln w="0">
            <a:noFill/>
          </a:ln>
        </p:spPr>
      </p:pic>
      <p:sp>
        <p:nvSpPr>
          <p:cNvPr id="194" name="CustomShape 2"/>
          <p:cNvSpPr/>
          <p:nvPr/>
        </p:nvSpPr>
        <p:spPr>
          <a:xfrm>
            <a:off x="7360920" y="5013000"/>
            <a:ext cx="1318320" cy="91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rozebírání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otevřeného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ohniště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Výpal – v peci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1435680" y="1447920"/>
            <a:ext cx="7496640" cy="52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neklenutá pec s roštem:</a:t>
            </a:r>
            <a:endParaRPr b="0" lang="en-GB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dvě kolečka drnů a dvě hlíny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vytvoříme vyvýšeninu, poklademe kulatinou, vymažeme,  po utuhnutí konstrukci rozebereme, vzniknou topné kanály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připravíme si rošt, na něj položíme nádoby, které obložíme chrastím a větvemi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dokonalé hoření díky topným kanálům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teplota 500-600 °C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za 3 h. spotřeba 130 kg paliva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kvalitnější a tvrdší výpal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457200" y="273240"/>
            <a:ext cx="8227440" cy="11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2"/>
          <p:cNvSpPr/>
          <p:nvPr/>
        </p:nvSpPr>
        <p:spPr>
          <a:xfrm>
            <a:off x="432000" y="557280"/>
            <a:ext cx="8044560" cy="469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Material studies stages (Tite 2001)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1. stage - the reconstruction of production, distribution and use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2. stage - interpretation of this reconstructed life cycle in order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to provide a better understanding of the people who produced,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distributed and use them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2880000" y="2844720"/>
            <a:ext cx="5940000" cy="3815280"/>
          </a:xfrm>
          <a:prstGeom prst="rect">
            <a:avLst/>
          </a:prstGeom>
          <a:ln w="0">
            <a:noFill/>
          </a:ln>
        </p:spPr>
      </p:pic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180000" y="2850480"/>
            <a:ext cx="2495160" cy="380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Výpal – v peci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9" name="Picture 2" descr=""/>
          <p:cNvPicPr/>
          <p:nvPr/>
        </p:nvPicPr>
        <p:blipFill>
          <a:blip r:embed="rId1"/>
          <a:stretch/>
        </p:blipFill>
        <p:spPr>
          <a:xfrm>
            <a:off x="1427040" y="1917000"/>
            <a:ext cx="3555360" cy="26629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4" descr=""/>
          <p:cNvPicPr/>
          <p:nvPr/>
        </p:nvPicPr>
        <p:blipFill>
          <a:blip r:embed="rId2"/>
          <a:stretch/>
        </p:blipFill>
        <p:spPr>
          <a:xfrm>
            <a:off x="5508000" y="1917000"/>
            <a:ext cx="3555360" cy="26629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6" descr=""/>
          <p:cNvPicPr/>
          <p:nvPr/>
        </p:nvPicPr>
        <p:blipFill>
          <a:blip r:embed="rId3"/>
          <a:stretch/>
        </p:blipFill>
        <p:spPr>
          <a:xfrm>
            <a:off x="3924000" y="4797000"/>
            <a:ext cx="2760840" cy="190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Úpravy po výpalu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malba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204" name="Picture 2" descr=""/>
          <p:cNvPicPr/>
          <p:nvPr/>
        </p:nvPicPr>
        <p:blipFill>
          <a:blip r:embed="rId1"/>
          <a:stretch/>
        </p:blipFill>
        <p:spPr>
          <a:xfrm>
            <a:off x="5004000" y="2061000"/>
            <a:ext cx="3922920" cy="45990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4" descr=""/>
          <p:cNvPicPr/>
          <p:nvPr/>
        </p:nvPicPr>
        <p:blipFill>
          <a:blip r:embed="rId2"/>
          <a:stretch/>
        </p:blipFill>
        <p:spPr>
          <a:xfrm>
            <a:off x="0" y="2061000"/>
            <a:ext cx="4932360" cy="459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Úpravy po výpalu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aplikace mušlí a organiky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208" name="Picture 4" descr=""/>
          <p:cNvPicPr/>
          <p:nvPr/>
        </p:nvPicPr>
        <p:blipFill>
          <a:blip r:embed="rId1"/>
          <a:srcRect l="0" t="0" r="0" b="65097"/>
          <a:stretch/>
        </p:blipFill>
        <p:spPr>
          <a:xfrm>
            <a:off x="1475640" y="3141000"/>
            <a:ext cx="7163280" cy="32389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6" descr=""/>
          <p:cNvPicPr/>
          <p:nvPr/>
        </p:nvPicPr>
        <p:blipFill>
          <a:blip r:embed="rId2"/>
          <a:srcRect l="0" t="0" r="48345" b="65828"/>
          <a:stretch/>
        </p:blipFill>
        <p:spPr>
          <a:xfrm>
            <a:off x="6351840" y="836640"/>
            <a:ext cx="2287080" cy="206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Užívání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skladování potravin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transport?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vaření:</a:t>
            </a:r>
            <a:endParaRPr b="0" lang="en-GB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na přímém ohni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na uhlících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ponořením horkých kamenů dovnitř nádoby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Etnoarcheologie &amp; experiment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bohatým zdrojem informací:</a:t>
            </a:r>
            <a:endParaRPr b="0" lang="en-GB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etnografické popisy tradiční výroby keramiky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Font typeface="Verdana"/>
              <a:buChar char="◦"/>
            </a:pPr>
            <a:r>
              <a:rPr b="0" lang="en-GB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opakování stylu a technik při experimentální výrobě keramiky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14" name="Picture 2" descr=""/>
          <p:cNvPicPr/>
          <p:nvPr/>
        </p:nvPicPr>
        <p:blipFill>
          <a:blip r:embed="rId1"/>
          <a:stretch/>
        </p:blipFill>
        <p:spPr>
          <a:xfrm>
            <a:off x="1631880" y="3573000"/>
            <a:ext cx="2951280" cy="29797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4" descr=""/>
          <p:cNvPicPr/>
          <p:nvPr/>
        </p:nvPicPr>
        <p:blipFill>
          <a:blip r:embed="rId2"/>
          <a:stretch/>
        </p:blipFill>
        <p:spPr>
          <a:xfrm>
            <a:off x="4932000" y="3573000"/>
            <a:ext cx="3605400" cy="297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Etnoarcheologie &amp; experiment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pomocí paralel minulých a současných můžeme porozumět technologickým procesům a proč určité postupy vedou k určitým výsledkům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etnoarcheologie pomocníkem experimentální archeologie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dodává nápady a myšlenky, zejm. ohledně archeologicky neidentifikovatelných činností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Literatura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1435680" y="1447920"/>
            <a:ext cx="7496640" cy="540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1600" spc="-1" strike="noStrike">
                <a:solidFill>
                  <a:srgbClr val="000000"/>
                </a:solidFill>
                <a:latin typeface="Gill Sans MT"/>
                <a:ea typeface="DejaVu Sans"/>
              </a:rPr>
              <a:t>David, N. – Kramer, C. 2001: Ethnoarchaeology in Action, Cambridge.</a:t>
            </a:r>
            <a:endParaRPr b="0" lang="en-GB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1600" spc="-1" strike="noStrike">
                <a:solidFill>
                  <a:srgbClr val="000000"/>
                </a:solidFill>
                <a:latin typeface="Gill Sans MT"/>
                <a:ea typeface="DejaVu Sans"/>
              </a:rPr>
              <a:t>Deal, M. 1998: Pottery Ethnoarchaeology in the Central Maya Highlands, Salt Lake City.</a:t>
            </a:r>
            <a:endParaRPr b="0" lang="en-GB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1600" spc="-1" strike="noStrike">
                <a:solidFill>
                  <a:srgbClr val="000000"/>
                </a:solidFill>
                <a:latin typeface="Gill Sans MT"/>
                <a:ea typeface="DejaVu Sans"/>
              </a:rPr>
              <a:t>Hodder, I. 1982: The Present Past. An Introduction to Anthropology for Archaeologists, New York.</a:t>
            </a:r>
            <a:endParaRPr b="0" lang="en-GB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1600" spc="-1" strike="noStrike">
                <a:solidFill>
                  <a:srgbClr val="000000"/>
                </a:solidFill>
                <a:latin typeface="Gill Sans MT"/>
                <a:ea typeface="DejaVu Sans"/>
              </a:rPr>
              <a:t>Malinová, R. – Malina, J. 1982: Vzpomínky na minulost aneb Experimenty odhalují tajemství pravěku, Ostrava.</a:t>
            </a:r>
            <a:endParaRPr b="0" lang="en-GB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1600" spc="-1" strike="noStrike">
                <a:solidFill>
                  <a:srgbClr val="000000"/>
                </a:solidFill>
                <a:latin typeface="Gill Sans MT"/>
                <a:ea typeface="DejaVu Sans"/>
              </a:rPr>
              <a:t>Orton, C. – Tyers, P. – Vince, A. 1993: Pottery in Archaeology, Cambridge.</a:t>
            </a:r>
            <a:endParaRPr b="0" lang="en-GB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397800" y="165600"/>
            <a:ext cx="8227080" cy="646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References</a:t>
            </a:r>
            <a:endParaRPr b="0" lang="en-GB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ejaVu Sans"/>
              </a:rPr>
              <a:t>Arnold, D. E. (1971):  Ethnomineralogy of Ticul, Yucatan Potters: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ejaVu Sans"/>
              </a:rPr>
              <a:t>Etics and Emics. American Antiquity 36:20-40.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Bareš, M. - Lička, M. (1976): K exaktnímu studiu staré keramiky. K otázkám vztahu vypíchané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a lengyelské kultury, SbNM 30, č. 3-4, 137-244.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Bareš, M – Lička, M. – Růžičková, M. (1981): K technologii neolitické keramiky I., SbNM 35,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č. 3-4, 137-.227.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Bareš, M. – Lička, M. – Růžičková, M. (1982): K technologii neolitické keramiky II., SbNM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36, č. 3-4, 121-237.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Franklin, J. 1998: Linear and stichbandkeramik pottery technology from the neolithic site of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Bylany. In: Pavlů, I. (ed.): Bylany Varia 1, 3-16.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Hložek, M. (2012): Multidisciplinární technologická analýza neolitické keramiky. Disertační práce: Masarykova univerzita.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Gregerová, M – Hložek, M. (2009): Petrografická charakteristika antropomorfní plastiky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kultury s lineární keramikou z Brodku u Prostějova, okr. Prostějov, SPFFBU M 12-13,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61-67.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Hložek, M. – Gregerová, M. (2011): Petroarcheologická charakteristika neolitické keramiky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z Kosoře. In: Lička, M. (ed.): Osídlení kultury s lineární keramikou v Kosoři, okr.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Praha-západ. Fontes Archaeologici Pragenses 37, 67-68. Praha.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Hložek M. – Tichý R. – Dohnálková H. – Dohnálková I. 2006: Implications of crushed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pottery in prehistoric pottery, Journal of (Re)construction and Experiment in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Archeology (EuroREA) 3/2006, 7-10.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Kazdová, E. – Peńka J. – Mateiciucová, I. 1999: Olomouc-Slavonín (I) Sídlińtě kultury s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vypíchanou keramikou. ARF 2. Olomouc.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Kingery, W. D. (1996): Materials science and material culture, in Learning from things: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method and theory of material culture studies (ed. D.Kingery), 181–204,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Smithsonian Institution Press, Washington, DC.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Nieuwenhuyse, O. (2006):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Prokeń L. - Hloņek M. 2007: Identification of Some Adhesives and Wood Pyrolysis Products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of Archaeological Origin by Direct Inlet Mass Spectrometry, Chemia Analityczna 52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(Warsaw), 700-713.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Tite, M. S. (2001): 'Overview – materials study in archaeology', in Brothwell, D.R.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and Pollard A. M. Handbook of Archaeological Sciences. Chichester: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WenQuanYi Zen Hei"/>
              </a:rPr>
              <a:t>John Wiley and Sons: 443-8.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457200" y="1604880"/>
            <a:ext cx="8044560" cy="39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6185160" y="1291320"/>
            <a:ext cx="2522880" cy="2523240"/>
          </a:xfrm>
          <a:prstGeom prst="rect">
            <a:avLst/>
          </a:prstGeom>
          <a:ln w="0"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125640" y="580680"/>
            <a:ext cx="6757560" cy="93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Thank you for your attention</a:t>
            </a:r>
            <a:endParaRPr b="0" lang="en-GB" sz="440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2"/>
          <a:stretch/>
        </p:blipFill>
        <p:spPr>
          <a:xfrm>
            <a:off x="5303160" y="4230360"/>
            <a:ext cx="2408760" cy="2404080"/>
          </a:xfrm>
          <a:prstGeom prst="rect">
            <a:avLst/>
          </a:prstGeom>
          <a:ln w="0">
            <a:noFill/>
          </a:ln>
        </p:spPr>
      </p:pic>
      <p:pic>
        <p:nvPicPr>
          <p:cNvPr id="225" name="" descr=""/>
          <p:cNvPicPr/>
          <p:nvPr/>
        </p:nvPicPr>
        <p:blipFill>
          <a:blip r:embed="rId3"/>
          <a:stretch/>
        </p:blipFill>
        <p:spPr>
          <a:xfrm>
            <a:off x="746280" y="2654280"/>
            <a:ext cx="3731040" cy="2765520"/>
          </a:xfrm>
          <a:prstGeom prst="rect">
            <a:avLst/>
          </a:prstGeom>
          <a:ln w="0">
            <a:noFill/>
          </a:ln>
        </p:spPr>
      </p:pic>
      <p:sp>
        <p:nvSpPr>
          <p:cNvPr id="226" name="CustomShape 2"/>
          <p:cNvSpPr/>
          <p:nvPr/>
        </p:nvSpPr>
        <p:spPr>
          <a:xfrm>
            <a:off x="1575720" y="5172480"/>
            <a:ext cx="1357200" cy="24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DejaVu Sans"/>
              </a:rPr>
              <a:t>After O. Nieuwenhuyse 2006</a:t>
            </a:r>
            <a:endParaRPr b="0" lang="en-GB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360" y="720"/>
            <a:ext cx="9141120" cy="6856560"/>
          </a:xfrm>
          <a:prstGeom prst="rect">
            <a:avLst/>
          </a:prstGeom>
          <a:ln w="0"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497520" y="663480"/>
            <a:ext cx="8227440" cy="11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000" spc="-1" strike="noStrike">
                <a:solidFill>
                  <a:srgbClr val="000000"/>
                </a:solidFill>
                <a:latin typeface="Arial"/>
                <a:ea typeface="DejaVu Sans"/>
              </a:rPr>
              <a:t>Etic x Emic Information (Arnold 1971)</a:t>
            </a:r>
            <a:endParaRPr b="0" lang="en-GB" sz="4000" spc="-1" strike="noStrike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457200" y="2322720"/>
            <a:ext cx="8044560" cy="325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l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Etic – crosscultural and directly measurable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l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Emic –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Zen Hei"/>
              </a:rPr>
              <a:t>culturally embedded and its context 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l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Zen Hei"/>
              </a:rPr>
              <a:t>specific nature must be therefore discovered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Sociální &amp; ekonomický kontext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Co nám může říci keramika o lidech, kteří ji vyráběli a užívali?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výzkumné otázky: 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Postavení hrnčíře ve společnosti (způsob výroby, domácí x specializovaná)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tradice výroby (způsob předávání znalostí a dovedností)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hrnčíři x hrnčířky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způsob vaření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velikost domácnosti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Archeologický kontext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rekonstruovaný počet nádob v realitě neodpovídá standardnímu vybavení domu (fragmentarizace, větší nádoby pomaleji, menší a tenkostěnější rychleji…)</a:t>
            </a:r>
            <a:endParaRPr b="0" lang="en-GB" sz="2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funkce keramických nádob nemusí odpovídat archeologické morfologii</a:t>
            </a:r>
            <a:endParaRPr b="0" lang="en-GB" sz="2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užívaná terminologie mnohdy nesouvisí s tvarem a funkcí, sleduje společné rysy a používá je ke klasifikaci, např. květináč, pekáč, váza, taška…</a:t>
            </a:r>
            <a:endParaRPr b="0" lang="en-GB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1728000" y="288000"/>
            <a:ext cx="547164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chaîne opératoire</a:t>
            </a:r>
            <a:r>
              <a:rPr b="0" lang="en-GB" sz="1800" spc="-1" strike="noStrike">
                <a:solidFill>
                  <a:srgbClr val="323232"/>
                </a:solidFill>
                <a:latin typeface="Arial"/>
                <a:ea typeface="DejaVu Sans"/>
              </a:rPr>
              <a:t>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1080000" y="1080000"/>
            <a:ext cx="8084520" cy="232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  <a:ea typeface="WenQuanYi Zen Hei"/>
              </a:rPr>
              <a:t>“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  <a:ea typeface="WenQuanYi Zen Hei"/>
              </a:rPr>
              <a:t>The primary aims of materials studies 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  <a:ea typeface="WenQuanYi Zen Hei"/>
              </a:rPr>
              <a:t>in archaeology in the contribution 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  <a:ea typeface="WenQuanYi Zen Hei"/>
              </a:rPr>
              <a:t>to the investigation of the overall life cycle 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  <a:ea typeface="WenQuanYi Zen Hei"/>
              </a:rPr>
              <a:t>or chaîne opératoire of surviving artefacts.” 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  <a:ea typeface="WenQuanYi Zen Hei"/>
              </a:rPr>
              <a:t>(Tite 2001)</a:t>
            </a:r>
            <a:endParaRPr b="0" lang="en-GB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6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1296000" y="3361680"/>
            <a:ext cx="7391520" cy="2613600"/>
          </a:xfrm>
          <a:prstGeom prst="rect">
            <a:avLst/>
          </a:prstGeom>
          <a:ln w="0"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326960" y="5972400"/>
            <a:ext cx="680004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640" spc="-1" strike="noStrike">
                <a:solidFill>
                  <a:srgbClr val="000000"/>
                </a:solidFill>
                <a:latin typeface="Arial"/>
                <a:ea typeface="DejaVu Sans"/>
              </a:rPr>
              <a:t>How to prepare kiwi. Original source: </a:t>
            </a:r>
            <a:endParaRPr b="0" lang="en-GB" sz="164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40" spc="-1" strike="noStrike" u="sng">
                <a:solidFill>
                  <a:srgbClr val="0000ff"/>
                </a:solidFill>
                <a:uFillTx/>
                <a:latin typeface="Arial"/>
                <a:ea typeface="DejaVu Sans"/>
              </a:rPr>
              <a:t>http://www.arjen.eu/2011/09/17/how-to-prepare-a-kiwi/</a:t>
            </a:r>
            <a:r>
              <a:rPr b="0" lang="en-GB" sz="1640" spc="-1" strike="noStrike">
                <a:solidFill>
                  <a:srgbClr val="0000ff"/>
                </a:solidFill>
                <a:latin typeface="Arial"/>
                <a:ea typeface="DejaVu Sans"/>
              </a:rPr>
              <a:t> (24.10.2012)</a:t>
            </a:r>
            <a:endParaRPr b="0" lang="en-GB" sz="16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Obrázek 3" descr=""/>
          <p:cNvPicPr/>
          <p:nvPr/>
        </p:nvPicPr>
        <p:blipFill>
          <a:blip r:embed="rId1"/>
          <a:stretch/>
        </p:blipFill>
        <p:spPr>
          <a:xfrm>
            <a:off x="3780000" y="4001040"/>
            <a:ext cx="4030920" cy="285552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Koncept </a:t>
            </a:r>
            <a:r>
              <a:rPr b="0" i="1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chaîne opératoire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André Leroi-Gourhan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„</a:t>
            </a: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operační řetězec/posloupnost“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2" charset="2"/>
              <a:buChar char="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metodologický nástroj k analýze výrobních procesů a společenských aktů krok za krokem, užití a dalšímu nakládání s artefakty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1435680" y="274680"/>
            <a:ext cx="749664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4300" spc="-1" strike="noStrike">
                <a:solidFill>
                  <a:srgbClr val="323232"/>
                </a:solidFill>
                <a:latin typeface="Gill Sans MT"/>
                <a:ea typeface="DejaVu Sans"/>
              </a:rPr>
              <a:t>Základní fáze výroby keramiky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1435680" y="1447920"/>
            <a:ext cx="7496640" cy="47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získávání surovin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příprava surovin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tvarování nádoby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úpravy před výpalem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sušení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výpal</a:t>
            </a:r>
            <a:endParaRPr b="0" lang="en-GB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Gill Sans MT"/>
              <a:buAutoNum type="arabicParenR"/>
            </a:pPr>
            <a:r>
              <a:rPr b="0" lang="en-GB" sz="3200" spc="-1" strike="noStrike">
                <a:solidFill>
                  <a:srgbClr val="000000"/>
                </a:solidFill>
                <a:latin typeface="Gill Sans MT"/>
                <a:ea typeface="DejaVu Sans"/>
              </a:rPr>
              <a:t>úpravy po výpalu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39</TotalTime>
  <Application>LibreOffice/7.2.2.2$Windows_X86_64 LibreOffice_project/02b2acce88a210515b4a5bb2e46cbfb63fe97d56</Application>
  <AppVersion>15.0000</AppVersion>
  <Paragraphs>183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2012-10-15T15:04:08Z</dcterms:created>
  <dc:creator>Ivana Vostrovská</dc:creator>
  <dc:description/>
  <dc:language>cs-CZ</dc:language>
  <cp:lastModifiedBy/>
  <dcterms:modified xsi:type="dcterms:W3CDTF">2022-05-05T08:04:04Z</dcterms:modified>
  <cp:revision>118</cp:revision>
  <dc:subject/>
  <dc:title>Prezentace aplikace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0</vt:i4>
  </property>
  <property fmtid="{D5CDD505-2E9C-101B-9397-08002B2CF9AE}" pid="7" name="PresentationFormat">
    <vt:lpwstr>Předvádění na obrazovce (4:3)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46</vt:i4>
  </property>
</Properties>
</file>