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1"/>
  </p:notesMasterIdLst>
  <p:handoutMasterIdLst>
    <p:handoutMasterId r:id="rId32"/>
  </p:handoutMasterIdLst>
  <p:sldIdLst>
    <p:sldId id="256" r:id="rId5"/>
    <p:sldId id="354" r:id="rId6"/>
    <p:sldId id="360" r:id="rId7"/>
    <p:sldId id="367" r:id="rId8"/>
    <p:sldId id="368" r:id="rId9"/>
    <p:sldId id="369" r:id="rId10"/>
    <p:sldId id="370" r:id="rId11"/>
    <p:sldId id="371" r:id="rId12"/>
    <p:sldId id="372" r:id="rId13"/>
    <p:sldId id="384" r:id="rId14"/>
    <p:sldId id="385" r:id="rId15"/>
    <p:sldId id="386" r:id="rId16"/>
    <p:sldId id="373" r:id="rId17"/>
    <p:sldId id="374" r:id="rId18"/>
    <p:sldId id="375" r:id="rId19"/>
    <p:sldId id="376" r:id="rId20"/>
    <p:sldId id="377" r:id="rId21"/>
    <p:sldId id="378" r:id="rId22"/>
    <p:sldId id="379" r:id="rId23"/>
    <p:sldId id="380" r:id="rId24"/>
    <p:sldId id="381" r:id="rId25"/>
    <p:sldId id="387" r:id="rId26"/>
    <p:sldId id="388" r:id="rId27"/>
    <p:sldId id="389" r:id="rId28"/>
    <p:sldId id="315" r:id="rId29"/>
    <p:sldId id="382" r:id="rId30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2F4524-CBDC-423E-909E-B363A115B05C}" v="1" dt="2024-02-29T09:44:35.9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28" autoAdjust="0"/>
    <p:restoredTop sz="94660"/>
  </p:normalViewPr>
  <p:slideViewPr>
    <p:cSldViewPr snapToGrid="0">
      <p:cViewPr varScale="1">
        <p:scale>
          <a:sx n="84" d="100"/>
          <a:sy n="84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 Čoupková" userId="92c71395-7f27-4083-bf01-1e357d38d630" providerId="ADAL" clId="{D82F4524-CBDC-423E-909E-B363A115B05C}"/>
    <pc:docChg chg="custSel addSld delSld modSld">
      <pc:chgData name="Eva Čoupková" userId="92c71395-7f27-4083-bf01-1e357d38d630" providerId="ADAL" clId="{D82F4524-CBDC-423E-909E-B363A115B05C}" dt="2024-02-29T10:03:40.691" v="227" actId="6549"/>
      <pc:docMkLst>
        <pc:docMk/>
      </pc:docMkLst>
      <pc:sldChg chg="modSp mod">
        <pc:chgData name="Eva Čoupková" userId="92c71395-7f27-4083-bf01-1e357d38d630" providerId="ADAL" clId="{D82F4524-CBDC-423E-909E-B363A115B05C}" dt="2024-02-27T09:45:30.884" v="101" actId="20577"/>
        <pc:sldMkLst>
          <pc:docMk/>
          <pc:sldMk cId="3001714035" sldId="256"/>
        </pc:sldMkLst>
        <pc:spChg chg="mod">
          <ac:chgData name="Eva Čoupková" userId="92c71395-7f27-4083-bf01-1e357d38d630" providerId="ADAL" clId="{D82F4524-CBDC-423E-909E-B363A115B05C}" dt="2024-02-27T09:45:30.884" v="101" actId="20577"/>
          <ac:spMkLst>
            <pc:docMk/>
            <pc:sldMk cId="3001714035" sldId="256"/>
            <ac:spMk id="2" creationId="{00000000-0000-0000-0000-000000000000}"/>
          </ac:spMkLst>
        </pc:spChg>
      </pc:sldChg>
      <pc:sldChg chg="modSp mod">
        <pc:chgData name="Eva Čoupková" userId="92c71395-7f27-4083-bf01-1e357d38d630" providerId="ADAL" clId="{D82F4524-CBDC-423E-909E-B363A115B05C}" dt="2024-02-27T09:45:45.791" v="144" actId="20577"/>
        <pc:sldMkLst>
          <pc:docMk/>
          <pc:sldMk cId="1543215443" sldId="354"/>
        </pc:sldMkLst>
        <pc:spChg chg="mod">
          <ac:chgData name="Eva Čoupková" userId="92c71395-7f27-4083-bf01-1e357d38d630" providerId="ADAL" clId="{D82F4524-CBDC-423E-909E-B363A115B05C}" dt="2024-02-27T09:45:45.791" v="144" actId="20577"/>
          <ac:spMkLst>
            <pc:docMk/>
            <pc:sldMk cId="1543215443" sldId="354"/>
            <ac:spMk id="3" creationId="{B94989F6-D52F-470E-8364-A69C1D76723A}"/>
          </ac:spMkLst>
        </pc:spChg>
      </pc:sldChg>
      <pc:sldChg chg="modSp mod">
        <pc:chgData name="Eva Čoupková" userId="92c71395-7f27-4083-bf01-1e357d38d630" providerId="ADAL" clId="{D82F4524-CBDC-423E-909E-B363A115B05C}" dt="2024-02-27T09:59:08.431" v="147" actId="20577"/>
        <pc:sldMkLst>
          <pc:docMk/>
          <pc:sldMk cId="1204760385" sldId="370"/>
        </pc:sldMkLst>
        <pc:spChg chg="mod">
          <ac:chgData name="Eva Čoupková" userId="92c71395-7f27-4083-bf01-1e357d38d630" providerId="ADAL" clId="{D82F4524-CBDC-423E-909E-B363A115B05C}" dt="2024-02-27T09:59:08.431" v="147" actId="20577"/>
          <ac:spMkLst>
            <pc:docMk/>
            <pc:sldMk cId="1204760385" sldId="370"/>
            <ac:spMk id="3" creationId="{AC114A25-7BDD-8B5D-0CD2-FB83045B6AE9}"/>
          </ac:spMkLst>
        </pc:spChg>
      </pc:sldChg>
      <pc:sldChg chg="modSp mod">
        <pc:chgData name="Eva Čoupková" userId="92c71395-7f27-4083-bf01-1e357d38d630" providerId="ADAL" clId="{D82F4524-CBDC-423E-909E-B363A115B05C}" dt="2024-02-29T08:49:46.025" v="192" actId="255"/>
        <pc:sldMkLst>
          <pc:docMk/>
          <pc:sldMk cId="3828911110" sldId="378"/>
        </pc:sldMkLst>
        <pc:spChg chg="mod">
          <ac:chgData name="Eva Čoupková" userId="92c71395-7f27-4083-bf01-1e357d38d630" providerId="ADAL" clId="{D82F4524-CBDC-423E-909E-B363A115B05C}" dt="2024-02-29T08:49:46.025" v="192" actId="255"/>
          <ac:spMkLst>
            <pc:docMk/>
            <pc:sldMk cId="3828911110" sldId="378"/>
            <ac:spMk id="3" creationId="{47A45F29-3740-EC24-7F1A-BB152F3D27E6}"/>
          </ac:spMkLst>
        </pc:spChg>
      </pc:sldChg>
      <pc:sldChg chg="modSp mod">
        <pc:chgData name="Eva Čoupková" userId="92c71395-7f27-4083-bf01-1e357d38d630" providerId="ADAL" clId="{D82F4524-CBDC-423E-909E-B363A115B05C}" dt="2024-02-27T10:03:38.503" v="189" actId="20577"/>
        <pc:sldMkLst>
          <pc:docMk/>
          <pc:sldMk cId="687888379" sldId="382"/>
        </pc:sldMkLst>
        <pc:spChg chg="mod">
          <ac:chgData name="Eva Čoupková" userId="92c71395-7f27-4083-bf01-1e357d38d630" providerId="ADAL" clId="{D82F4524-CBDC-423E-909E-B363A115B05C}" dt="2024-02-27T10:03:38.503" v="189" actId="20577"/>
          <ac:spMkLst>
            <pc:docMk/>
            <pc:sldMk cId="687888379" sldId="382"/>
            <ac:spMk id="3" creationId="{5D79DFB5-9146-F1C9-BF20-07096CB08B91}"/>
          </ac:spMkLst>
        </pc:spChg>
      </pc:sldChg>
      <pc:sldChg chg="del">
        <pc:chgData name="Eva Čoupková" userId="92c71395-7f27-4083-bf01-1e357d38d630" providerId="ADAL" clId="{D82F4524-CBDC-423E-909E-B363A115B05C}" dt="2024-02-27T09:45:52.264" v="145" actId="47"/>
        <pc:sldMkLst>
          <pc:docMk/>
          <pc:sldMk cId="1747032504" sldId="383"/>
        </pc:sldMkLst>
      </pc:sldChg>
      <pc:sldChg chg="modSp mod">
        <pc:chgData name="Eva Čoupková" userId="92c71395-7f27-4083-bf01-1e357d38d630" providerId="ADAL" clId="{D82F4524-CBDC-423E-909E-B363A115B05C}" dt="2024-02-27T09:59:50.405" v="156" actId="20577"/>
        <pc:sldMkLst>
          <pc:docMk/>
          <pc:sldMk cId="3710335373" sldId="384"/>
        </pc:sldMkLst>
        <pc:spChg chg="mod">
          <ac:chgData name="Eva Čoupková" userId="92c71395-7f27-4083-bf01-1e357d38d630" providerId="ADAL" clId="{D82F4524-CBDC-423E-909E-B363A115B05C}" dt="2024-02-27T09:59:50.405" v="156" actId="20577"/>
          <ac:spMkLst>
            <pc:docMk/>
            <pc:sldMk cId="3710335373" sldId="384"/>
            <ac:spMk id="3" creationId="{3FC74B6A-8C76-6065-C4A5-F1E6EBD30163}"/>
          </ac:spMkLst>
        </pc:spChg>
      </pc:sldChg>
      <pc:sldChg chg="modSp mod">
        <pc:chgData name="Eva Čoupková" userId="92c71395-7f27-4083-bf01-1e357d38d630" providerId="ADAL" clId="{D82F4524-CBDC-423E-909E-B363A115B05C}" dt="2024-02-20T10:11:39.814" v="87" actId="5793"/>
        <pc:sldMkLst>
          <pc:docMk/>
          <pc:sldMk cId="2081957564" sldId="385"/>
        </pc:sldMkLst>
        <pc:spChg chg="mod">
          <ac:chgData name="Eva Čoupková" userId="92c71395-7f27-4083-bf01-1e357d38d630" providerId="ADAL" clId="{D82F4524-CBDC-423E-909E-B363A115B05C}" dt="2024-02-20T10:11:39.814" v="87" actId="5793"/>
          <ac:spMkLst>
            <pc:docMk/>
            <pc:sldMk cId="2081957564" sldId="385"/>
            <ac:spMk id="3" creationId="{DBF2B07C-853E-32C4-353A-88725E837CAE}"/>
          </ac:spMkLst>
        </pc:spChg>
      </pc:sldChg>
      <pc:sldChg chg="modSp mod">
        <pc:chgData name="Eva Čoupková" userId="92c71395-7f27-4083-bf01-1e357d38d630" providerId="ADAL" clId="{D82F4524-CBDC-423E-909E-B363A115B05C}" dt="2024-02-27T10:00:10.943" v="159" actId="20577"/>
        <pc:sldMkLst>
          <pc:docMk/>
          <pc:sldMk cId="899756507" sldId="386"/>
        </pc:sldMkLst>
        <pc:spChg chg="mod">
          <ac:chgData name="Eva Čoupková" userId="92c71395-7f27-4083-bf01-1e357d38d630" providerId="ADAL" clId="{D82F4524-CBDC-423E-909E-B363A115B05C}" dt="2024-02-27T10:00:10.943" v="159" actId="20577"/>
          <ac:spMkLst>
            <pc:docMk/>
            <pc:sldMk cId="899756507" sldId="386"/>
            <ac:spMk id="3" creationId="{F9CBDE21-F7FC-9B24-AD43-A56562BD9BE2}"/>
          </ac:spMkLst>
        </pc:spChg>
      </pc:sldChg>
      <pc:sldChg chg="modSp new mod">
        <pc:chgData name="Eva Čoupková" userId="92c71395-7f27-4083-bf01-1e357d38d630" providerId="ADAL" clId="{D82F4524-CBDC-423E-909E-B363A115B05C}" dt="2024-02-27T10:03:16.905" v="187" actId="6549"/>
        <pc:sldMkLst>
          <pc:docMk/>
          <pc:sldMk cId="1414286255" sldId="387"/>
        </pc:sldMkLst>
        <pc:spChg chg="mod">
          <ac:chgData name="Eva Čoupková" userId="92c71395-7f27-4083-bf01-1e357d38d630" providerId="ADAL" clId="{D82F4524-CBDC-423E-909E-B363A115B05C}" dt="2024-02-27T10:03:16.905" v="187" actId="6549"/>
          <ac:spMkLst>
            <pc:docMk/>
            <pc:sldMk cId="1414286255" sldId="387"/>
            <ac:spMk id="3" creationId="{F5BACCD9-B805-F726-6445-2E834950448A}"/>
          </ac:spMkLst>
        </pc:spChg>
      </pc:sldChg>
      <pc:sldChg chg="modSp new mod">
        <pc:chgData name="Eva Čoupková" userId="92c71395-7f27-4083-bf01-1e357d38d630" providerId="ADAL" clId="{D82F4524-CBDC-423E-909E-B363A115B05C}" dt="2024-02-29T09:44:30.183" v="205" actId="5793"/>
        <pc:sldMkLst>
          <pc:docMk/>
          <pc:sldMk cId="901410228" sldId="388"/>
        </pc:sldMkLst>
        <pc:spChg chg="mod">
          <ac:chgData name="Eva Čoupková" userId="92c71395-7f27-4083-bf01-1e357d38d630" providerId="ADAL" clId="{D82F4524-CBDC-423E-909E-B363A115B05C}" dt="2024-02-29T09:44:30.183" v="205" actId="5793"/>
          <ac:spMkLst>
            <pc:docMk/>
            <pc:sldMk cId="901410228" sldId="388"/>
            <ac:spMk id="3" creationId="{E54BFD6D-DD9A-41F4-B480-585C5EC74DAA}"/>
          </ac:spMkLst>
        </pc:spChg>
      </pc:sldChg>
      <pc:sldChg chg="modSp add mod">
        <pc:chgData name="Eva Čoupková" userId="92c71395-7f27-4083-bf01-1e357d38d630" providerId="ADAL" clId="{D82F4524-CBDC-423E-909E-B363A115B05C}" dt="2024-02-29T10:03:40.691" v="227" actId="6549"/>
        <pc:sldMkLst>
          <pc:docMk/>
          <pc:sldMk cId="2603812998" sldId="389"/>
        </pc:sldMkLst>
        <pc:spChg chg="mod">
          <ac:chgData name="Eva Čoupková" userId="92c71395-7f27-4083-bf01-1e357d38d630" providerId="ADAL" clId="{D82F4524-CBDC-423E-909E-B363A115B05C}" dt="2024-02-29T10:03:40.691" v="227" actId="6549"/>
          <ac:spMkLst>
            <pc:docMk/>
            <pc:sldMk cId="2603812998" sldId="389"/>
            <ac:spMk id="3" creationId="{EC281B01-D08A-E63E-18E4-773694DC830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D0B7B-746F-4BFB-8C71-D6AEE8CDD745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D0B40A-BA4D-4228-8288-B9F8D1D21C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927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21E8D-74AC-49EB-A2BB-D7FC1002BBEA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D3E00-C8BB-4D3B-856D-4608A6676A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80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42A6-7F85-4A85-AE6E-55E04474CC1E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432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42A6-7F85-4A85-AE6E-55E04474CC1E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870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42A6-7F85-4A85-AE6E-55E04474CC1E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319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42A6-7F85-4A85-AE6E-55E04474CC1E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442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42A6-7F85-4A85-AE6E-55E04474CC1E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621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42A6-7F85-4A85-AE6E-55E04474CC1E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811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42A6-7F85-4A85-AE6E-55E04474CC1E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42A6-7F85-4A85-AE6E-55E04474CC1E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958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42A6-7F85-4A85-AE6E-55E04474CC1E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832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42A6-7F85-4A85-AE6E-55E04474CC1E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225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42A6-7F85-4A85-AE6E-55E04474CC1E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453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42A6-7F85-4A85-AE6E-55E04474CC1E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9072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English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Physicists</a:t>
            </a:r>
            <a:r>
              <a:rPr lang="cs-CZ" dirty="0"/>
              <a:t> II</a:t>
            </a:r>
            <a:br>
              <a:rPr lang="cs-CZ" dirty="0"/>
            </a:br>
            <a:r>
              <a:rPr lang="cs-CZ" dirty="0"/>
              <a:t>Unit 3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3600" dirty="0" err="1"/>
              <a:t>Presenting</a:t>
            </a:r>
            <a:r>
              <a:rPr lang="cs-CZ" sz="3600" dirty="0"/>
              <a:t> a poster</a:t>
            </a:r>
          </a:p>
        </p:txBody>
      </p:sp>
    </p:spTree>
    <p:extLst>
      <p:ext uri="{BB962C8B-B14F-4D97-AF65-F5344CB8AC3E}">
        <p14:creationId xmlns:p14="http://schemas.microsoft.com/office/powerpoint/2010/main" val="3001714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13B036-D178-A2EB-25F7-8E1DC1A91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Poster </a:t>
            </a:r>
            <a:r>
              <a:rPr lang="cs-CZ" dirty="0" err="1"/>
              <a:t>Presentation</a:t>
            </a:r>
            <a:r>
              <a:rPr lang="cs-CZ" dirty="0"/>
              <a:t> </a:t>
            </a:r>
            <a:r>
              <a:rPr lang="cs-CZ" dirty="0" err="1"/>
              <a:t>Structure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C74B6A-8C76-6065-C4A5-F1E6EBD30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1590"/>
            <a:ext cx="10515600" cy="5566410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Introduction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 the poster presentation, introduce yourself (the group)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introduce the …………………..…… of the presentation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how the poster presentation is …………………..………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Main Body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 each main point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give …………………………… or supporting information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evaluate solutions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ideas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Conclusion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summarize what …………………….…… you have made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give overall evaluation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invite the ……………………….…… to ask questions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0335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B0A645-B564-9F72-D2B2-229EB422A2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45EABC-EA0A-1C78-564F-2F490AD1A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Poster </a:t>
            </a:r>
            <a:r>
              <a:rPr lang="cs-CZ" dirty="0" err="1"/>
              <a:t>Presentation</a:t>
            </a:r>
            <a:r>
              <a:rPr lang="cs-CZ" dirty="0"/>
              <a:t> </a:t>
            </a:r>
            <a:r>
              <a:rPr lang="cs-CZ" dirty="0" err="1"/>
              <a:t>Structure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F2B07C-853E-32C4-353A-88725E837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1590"/>
            <a:ext cx="10515600" cy="556641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spcAft>
                <a:spcPts val="800"/>
              </a:spcAft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Introduction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 the poster presentation, introduce yourself (the group)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introduce the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topic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the presentation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how the poster presentation is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structured</a:t>
            </a:r>
            <a:endParaRPr lang="cs-CZ" sz="2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Aft>
                <a:spcPts val="800"/>
              </a:spcAft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Main Body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 each main point 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give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details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supporting information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evaluate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ideas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solutions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Aft>
                <a:spcPts val="800"/>
              </a:spcAft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Conclusion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summarize what</a:t>
            </a:r>
            <a:r>
              <a:rPr lang="en-GB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points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you have made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give overall evaluation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invite the 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audience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ask questions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1957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548BDC-78BA-B3F9-A880-1A5A5C4BB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Presentation</a:t>
            </a:r>
            <a:r>
              <a:rPr lang="cs-CZ" dirty="0"/>
              <a:t> Language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CBDE21-F7FC-9B24-AD43-A56562BD9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Match the phrases and corresponding parts of a presentation.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Thank you for listening……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poster presentation is about ……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finally,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will talk about…..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N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ow I will be happy to answer your questions……….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ow let us turn to the next point…….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 want to do is to show that………………….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there any questions or comments?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would like to begin by…………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sum up………..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Moving on, I will look at……………….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is all I have to say………….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 want to point out is ………………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756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B331F2-5406-41AF-B42A-59BF803E2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Poster </a:t>
            </a:r>
            <a:r>
              <a:rPr lang="cs-CZ" dirty="0" err="1"/>
              <a:t>presentation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11D186-AADE-4427-99D4-56B2D47CD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cs-CZ" sz="2400" b="0" dirty="0" err="1">
                <a:effectLst/>
              </a:rPr>
              <a:t>What</a:t>
            </a:r>
            <a:r>
              <a:rPr lang="cs-CZ" sz="2400" b="0" dirty="0">
                <a:effectLst/>
              </a:rPr>
              <a:t> </a:t>
            </a:r>
            <a:r>
              <a:rPr lang="cs-CZ" sz="2400" b="0" dirty="0" err="1">
                <a:effectLst/>
              </a:rPr>
              <a:t>is</a:t>
            </a:r>
            <a:r>
              <a:rPr lang="cs-CZ" sz="2400" b="0" dirty="0">
                <a:effectLst/>
              </a:rPr>
              <a:t> </a:t>
            </a:r>
            <a:r>
              <a:rPr lang="cs-CZ" sz="2400" b="0" dirty="0" err="1">
                <a:effectLst/>
              </a:rPr>
              <a:t>the</a:t>
            </a:r>
            <a:r>
              <a:rPr lang="cs-CZ" sz="2400" b="0" dirty="0">
                <a:effectLst/>
              </a:rPr>
              <a:t> </a:t>
            </a:r>
            <a:r>
              <a:rPr lang="cs-CZ" sz="2400" b="0" dirty="0" err="1">
                <a:effectLst/>
              </a:rPr>
              <a:t>topic</a:t>
            </a:r>
            <a:r>
              <a:rPr lang="cs-CZ" sz="2400" b="0" dirty="0">
                <a:effectLst/>
              </a:rPr>
              <a:t>? Do </a:t>
            </a:r>
            <a:r>
              <a:rPr lang="cs-CZ" sz="2400" b="0" dirty="0" err="1">
                <a:effectLst/>
              </a:rPr>
              <a:t>you</a:t>
            </a:r>
            <a:r>
              <a:rPr lang="cs-CZ" sz="2400" b="0" dirty="0">
                <a:effectLst/>
              </a:rPr>
              <a:t> </a:t>
            </a:r>
            <a:r>
              <a:rPr lang="cs-CZ" sz="2400" b="0" dirty="0" err="1">
                <a:effectLst/>
              </a:rPr>
              <a:t>like</a:t>
            </a:r>
            <a:r>
              <a:rPr lang="cs-CZ" sz="2400" b="0" dirty="0">
                <a:effectLst/>
              </a:rPr>
              <a:t> </a:t>
            </a:r>
            <a:r>
              <a:rPr lang="cs-CZ" sz="2400" b="0" dirty="0" err="1">
                <a:effectLst/>
              </a:rPr>
              <a:t>the</a:t>
            </a:r>
            <a:r>
              <a:rPr lang="cs-CZ" sz="2400" b="0" dirty="0">
                <a:effectLst/>
              </a:rPr>
              <a:t>  layout and </a:t>
            </a:r>
            <a:r>
              <a:rPr lang="cs-CZ" sz="2400" b="0" dirty="0" err="1">
                <a:effectLst/>
              </a:rPr>
              <a:t>visuals</a:t>
            </a:r>
            <a:r>
              <a:rPr lang="cs-CZ" sz="2400" b="0" dirty="0">
                <a:effectLst/>
              </a:rPr>
              <a:t>?</a:t>
            </a:r>
          </a:p>
          <a:p>
            <a:pPr marL="0" indent="0" rtl="0">
              <a:spcBef>
                <a:spcPts val="0"/>
              </a:spcBef>
              <a:spcAft>
                <a:spcPts val="1000"/>
              </a:spcAft>
              <a:buNone/>
            </a:pPr>
            <a:endParaRPr lang="cs-CZ" sz="2400" b="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cs-CZ" sz="2400" dirty="0"/>
              <a:t>1) Single-</a:t>
            </a:r>
            <a:r>
              <a:rPr lang="cs-CZ" sz="2400" dirty="0" err="1"/>
              <a:t>photon</a:t>
            </a:r>
            <a:r>
              <a:rPr lang="cs-CZ" sz="2400" dirty="0"/>
              <a:t> </a:t>
            </a:r>
            <a:r>
              <a:rPr lang="cs-CZ" sz="2400" dirty="0" err="1"/>
              <a:t>detectors</a:t>
            </a:r>
            <a:endParaRPr lang="cs-CZ" sz="2400" dirty="0"/>
          </a:p>
          <a:p>
            <a:pPr marL="0" indent="0" rtl="0">
              <a:spcBef>
                <a:spcPts val="0"/>
              </a:spcBef>
              <a:spcAft>
                <a:spcPts val="1000"/>
              </a:spcAft>
              <a:buNone/>
            </a:pPr>
            <a:endParaRPr lang="cs-CZ" sz="2400" b="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cs-CZ" sz="2400" dirty="0"/>
              <a:t>2) </a:t>
            </a:r>
            <a:r>
              <a:rPr lang="cs-CZ" sz="2400" dirty="0" err="1"/>
              <a:t>Deflection</a:t>
            </a:r>
            <a:r>
              <a:rPr lang="cs-CZ" sz="2400" dirty="0"/>
              <a:t> in </a:t>
            </a:r>
            <a:r>
              <a:rPr lang="cs-CZ" sz="2400" dirty="0" err="1"/>
              <a:t>theatrical</a:t>
            </a:r>
            <a:r>
              <a:rPr lang="cs-CZ" sz="2400" dirty="0"/>
              <a:t> </a:t>
            </a:r>
            <a:r>
              <a:rPr lang="cs-CZ" sz="2400" dirty="0" err="1"/>
              <a:t>flats</a:t>
            </a:r>
            <a:endParaRPr lang="cs-CZ" sz="2400" dirty="0"/>
          </a:p>
          <a:p>
            <a:pPr marL="0" indent="0" rtl="0">
              <a:spcBef>
                <a:spcPts val="0"/>
              </a:spcBef>
              <a:spcAft>
                <a:spcPts val="1000"/>
              </a:spcAft>
              <a:buNone/>
            </a:pPr>
            <a:endParaRPr lang="cs-CZ" sz="2400" b="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cs-CZ" sz="2400" b="0" dirty="0">
                <a:effectLst/>
              </a:rPr>
              <a:t>3) </a:t>
            </a:r>
            <a:r>
              <a:rPr lang="cs-CZ" sz="2400" b="0" dirty="0" err="1">
                <a:effectLst/>
              </a:rPr>
              <a:t>Chargeable</a:t>
            </a:r>
            <a:r>
              <a:rPr lang="cs-CZ" sz="2400" b="0" dirty="0">
                <a:effectLst/>
              </a:rPr>
              <a:t> Polymer </a:t>
            </a:r>
            <a:r>
              <a:rPr lang="cs-CZ" sz="2400" b="0" dirty="0" err="1">
                <a:effectLst/>
              </a:rPr>
              <a:t>Resins</a:t>
            </a:r>
            <a:endParaRPr lang="en-US" sz="2400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2115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E16E10-DDA1-CACE-604E-4556F1A81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Poster </a:t>
            </a:r>
            <a:r>
              <a:rPr lang="cs-CZ" dirty="0" err="1"/>
              <a:t>summary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25C322-D09A-741E-AED3-416BF7774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Poster presenters should be prepared to give a short spoken summary of the main points of their research. How do the students summarize their research? What is their aim? Do they mention any limitations?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Today I´m presenting research that I´ve been working on for about the …………………………………..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work in single ………………………………… Our lab team has developed a novel single photon detector. Most photon detectors use superconductors so once you go above ……………………………… where superconductivity stops, the detector stops working. We are hoping ours will be able to…………………………………………………………….  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2…………………………………………………………………………………………………………………………………………………………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3.…………………………………………………………………………………………………………………………………………………………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3747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E16E10-DDA1-CACE-604E-4556F1A81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Poster </a:t>
            </a:r>
            <a:r>
              <a:rPr lang="cs-CZ" dirty="0" err="1"/>
              <a:t>summary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25C322-D09A-741E-AED3-416BF7774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Poster presenters should be prepared to give a short spoken summary of the main points of their research. How do the students summarize their research? What is their aim? Do they mention any limitations?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Today I´m presenting research that I´ve been working on for about the 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past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three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years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work in single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photon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detection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Our lab team has developed a novel single photon detector. Most photon detectors use superconductors so once you go above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critical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temperature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where superconductivity stops, the detector stops working. We are hoping ours will be able to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single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photon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resolution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higher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temperatures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GB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cs-CZ" sz="2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2…………………………………………………………………………………………………………………………………………………………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3.…………………………………………………………………………………………………………………………………………………………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5556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733C7E-55EF-EEC7-E04C-DD38F1393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859" y="640081"/>
            <a:ext cx="3494341" cy="3793488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Conference invitation language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1FC7D98-7B8B-402A-90FC-F027482F2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5926" y="0"/>
            <a:ext cx="756607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ounded Rectangle 28">
            <a:extLst>
              <a:ext uri="{FF2B5EF4-FFF2-40B4-BE49-F238E27FC236}">
                <a16:creationId xmlns:a16="http://schemas.microsoft.com/office/drawing/2014/main" id="{AD7356EA-285B-4E5D-8FEC-104659A4F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75903" y="640091"/>
            <a:ext cx="6266120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F5CB4D67-AE7A-3E5B-6F6F-6D527B5599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20" t="52367" r="52879" b="9416"/>
          <a:stretch/>
        </p:blipFill>
        <p:spPr bwMode="auto">
          <a:xfrm>
            <a:off x="7286835" y="804672"/>
            <a:ext cx="2344845" cy="5248656"/>
          </a:xfrm>
          <a:prstGeom prst="rect">
            <a:avLst/>
          </a:prstGeom>
          <a:noFill/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17979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D499E2-96D2-4C96-663E-9B34899F9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D518A1-3884-5975-2046-85FF1B120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Who might be interested in attending this event?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If a researcher applies on 7 May, could he/she give a paper at this conference?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If you were interested in this conference, how could you find out more?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22518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AC165A-7A7C-6A0F-83A6-F5D47159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Completing</a:t>
            </a:r>
            <a:r>
              <a:rPr lang="cs-CZ" dirty="0"/>
              <a:t> </a:t>
            </a:r>
            <a:r>
              <a:rPr lang="cs-CZ" dirty="0" err="1"/>
              <a:t>phrases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A45F29-3740-EC24-7F1A-BB152F3D2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3629"/>
            <a:ext cx="10515600" cy="5388428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basis    course    deadline    keynote   preliminary    strictly    presentation    submit    updates    fees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application ____________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on a ____________ first come, first-served ________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____________ speakers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poster ____________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 ____________ programme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 registration ____________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7. to ____________ an abstract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8. in due ____________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9. check back for __________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89111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AC165A-7A7C-6A0F-83A6-F5D47159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Completing</a:t>
            </a:r>
            <a:r>
              <a:rPr lang="cs-CZ" dirty="0"/>
              <a:t> </a:t>
            </a:r>
            <a:r>
              <a:rPr lang="cs-CZ" dirty="0" err="1"/>
              <a:t>phrases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A45F29-3740-EC24-7F1A-BB152F3D2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3629"/>
            <a:ext cx="10515600" cy="5388428"/>
          </a:xfrm>
        </p:spPr>
        <p:txBody>
          <a:bodyPr>
            <a:normAutofit fontScale="92500" lnSpcReduction="20000"/>
          </a:bodyPr>
          <a:lstStyle/>
          <a:p>
            <a:endParaRPr lang="cs-CZ" dirty="0"/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basis    course    deadline    keynote   preliminary    strictly    presentation    submit    updates    fees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application </a:t>
            </a:r>
            <a:r>
              <a:rPr lang="cs-CZ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deadline</a:t>
            </a:r>
            <a:endParaRPr lang="cs-CZ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on a </a:t>
            </a:r>
            <a:r>
              <a:rPr lang="cs-CZ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strictly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first come, first-served </a:t>
            </a:r>
            <a:r>
              <a:rPr lang="cs-CZ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basis</a:t>
            </a:r>
            <a:endParaRPr lang="cs-CZ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cs-CZ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keynote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speakers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poster </a:t>
            </a:r>
            <a:r>
              <a:rPr lang="cs-CZ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presentation</a:t>
            </a:r>
            <a:endParaRPr lang="cs-CZ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 </a:t>
            </a:r>
            <a:r>
              <a:rPr lang="cs-CZ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preliminary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programme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 registration </a:t>
            </a:r>
            <a:r>
              <a:rPr lang="cs-CZ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fees</a:t>
            </a:r>
            <a:endParaRPr lang="cs-CZ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7. to </a:t>
            </a:r>
            <a:r>
              <a:rPr lang="cs-CZ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submit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 abstract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8. in due </a:t>
            </a:r>
            <a:r>
              <a:rPr lang="cs-CZ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course</a:t>
            </a:r>
            <a:endParaRPr lang="cs-CZ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9. check back for </a:t>
            </a:r>
            <a:r>
              <a:rPr lang="cs-CZ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updates</a:t>
            </a:r>
            <a:endParaRPr lang="cs-CZ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8347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E48874-4A2B-4E59-A6E3-FCFBDE649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4989F6-D52F-470E-8364-A69C1D767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400" dirty="0" err="1"/>
              <a:t>Defining</a:t>
            </a:r>
            <a:r>
              <a:rPr lang="cs-CZ" sz="2400" dirty="0"/>
              <a:t> </a:t>
            </a:r>
            <a:r>
              <a:rPr lang="cs-CZ" sz="2400" dirty="0" err="1"/>
              <a:t>homework</a:t>
            </a:r>
            <a:endParaRPr lang="cs-CZ" sz="2400" dirty="0"/>
          </a:p>
          <a:p>
            <a:pPr>
              <a:buFontTx/>
              <a:buChar char="-"/>
            </a:pPr>
            <a:r>
              <a:rPr lang="cs-CZ" sz="2400" dirty="0"/>
              <a:t>Poster </a:t>
            </a:r>
            <a:r>
              <a:rPr lang="cs-CZ" sz="2400" dirty="0" err="1"/>
              <a:t>project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432154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FF8A51-E6CC-19FA-DE16-07DBAA79D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Synonyms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E2F960-DE0E-CCED-3526-7DA10B046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2228"/>
            <a:ext cx="10515600" cy="5138057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 early plan for the conference, some details may change later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look for further information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when the time comes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err="1">
                <a:solidFill>
                  <a:srgbClr val="FF0000"/>
                </a:solidFill>
              </a:rPr>
              <a:t>preliminary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programme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err="1">
                <a:solidFill>
                  <a:srgbClr val="FF0000"/>
                </a:solidFill>
              </a:rPr>
              <a:t>check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back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for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updates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in </a:t>
            </a:r>
            <a:r>
              <a:rPr lang="cs-CZ" dirty="0" err="1">
                <a:solidFill>
                  <a:srgbClr val="FF0000"/>
                </a:solidFill>
              </a:rPr>
              <a:t>due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course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908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2FAE60-46AA-47ED-BE3E-DF4E63F4B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Explain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terms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21B861-61D0-C514-F4A6-61CFA5E3B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application </a:t>
            </a:r>
            <a:r>
              <a:rPr lang="cs-CZ" sz="2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deadline</a:t>
            </a:r>
            <a:endParaRPr lang="cs-CZ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on a </a:t>
            </a:r>
            <a:r>
              <a:rPr lang="cs-CZ" sz="2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strictly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first come, first-served </a:t>
            </a:r>
            <a:r>
              <a:rPr lang="cs-CZ" sz="2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basis</a:t>
            </a:r>
            <a:endParaRPr lang="cs-CZ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 registration </a:t>
            </a:r>
            <a:r>
              <a:rPr lang="cs-CZ" sz="2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fees</a:t>
            </a:r>
            <a:endParaRPr lang="cs-CZ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7. to </a:t>
            </a:r>
            <a:r>
              <a:rPr lang="cs-CZ" sz="2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submit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 abstract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endParaRPr lang="cs-CZ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endParaRPr lang="cs-CZ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1153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BBFAB-1A61-BE5F-20DD-51241AF2C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BACCD9-B805-F726-6445-2E8349504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4"/>
            <a:ext cx="10515600" cy="6401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Poster presentation – selecting a topic. Work in pairs. Choose two topics and decide how you could present these effectively on a poster. Make rough notes and sketches. Which topics seem more difficult to present on a poster? Give reasons.</a:t>
            </a:r>
            <a:endParaRPr lang="cs-CZ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description of a process                              	a plan for a redesigned city square</a:t>
            </a:r>
            <a:endParaRPr lang="cs-CZ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sequence of exercise routines           	an argument for a specific approach</a:t>
            </a:r>
            <a:endParaRPr lang="cs-CZ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debate for and against a project      	</a:t>
            </a:r>
            <a:r>
              <a:rPr lang="cs-CZ" sz="24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GB" sz="24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physical experiment               a case study</a:t>
            </a:r>
            <a:endParaRPr lang="cs-CZ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detailed analysis of works of literature        	a prototype engine</a:t>
            </a:r>
            <a:endParaRPr lang="cs-CZ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1)………………………………………………..</a:t>
            </a:r>
            <a:endParaRPr lang="cs-CZ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2)………………………………………………..</a:t>
            </a:r>
            <a:endParaRPr lang="cs-CZ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Difficult topics: </a:t>
            </a:r>
            <a:endParaRPr lang="cs-CZ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14286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339BD0-6E1C-5CAE-EEBE-447C3DAE7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4BFD6D-DD9A-41F4-B480-585C5EC74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4"/>
            <a:ext cx="10515600" cy="6405969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 startAt="13"/>
            </a:pPr>
            <a:r>
              <a:rPr lang="en-GB" b="1" kern="0" dirty="0">
                <a:solidFill>
                  <a:srgbClr val="2E74B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Study the poster and match sections 1-5 with items a-e.</a:t>
            </a:r>
            <a:endParaRPr lang="cs-CZ" b="1" kern="0" dirty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problems associated with the main topic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 definition and explanation of key terms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 an illustration of a process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 citations and references speculating on the future of publishing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citations and references relating to business and universities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Choose two sections and briefly summarize what these sections are about.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Watch the extract and compare it with your summary. Which extra information is included?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4102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7CE637-C39B-20E5-8767-B537B64D3B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0C08D3-D6BF-8096-DDF9-206426DE3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281B01-D08A-E63E-18E4-773694DC8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4"/>
            <a:ext cx="10515600" cy="6405969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 startAt="13"/>
            </a:pPr>
            <a:r>
              <a:rPr lang="en-GB" b="1" kern="0" dirty="0">
                <a:solidFill>
                  <a:srgbClr val="2E74B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Study the poster and match sections 1-5 with items a-e.</a:t>
            </a:r>
            <a:endParaRPr lang="cs-CZ" b="1" kern="0" dirty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problems associated with the main topic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 definition and explanation of key terms</a:t>
            </a:r>
            <a:r>
              <a:rPr lang="cs-CZ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cs-CZ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 an illustration of a process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 citations and references speculating on the future of publishing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citations and references relating to business and universities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Choose two sections and briefly summarize what these sections are about.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Watch the extract and compare it with your summary. Which extra information is included?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38129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Summary</a:t>
            </a:r>
            <a:r>
              <a:rPr lang="cs-CZ" dirty="0"/>
              <a:t> - </a:t>
            </a:r>
            <a:r>
              <a:rPr lang="cs-CZ" dirty="0" err="1"/>
              <a:t>advice</a:t>
            </a:r>
            <a:r>
              <a:rPr lang="cs-CZ" dirty="0"/>
              <a:t> on </a:t>
            </a:r>
            <a:r>
              <a:rPr lang="cs-CZ" dirty="0" err="1"/>
              <a:t>making</a:t>
            </a:r>
            <a:r>
              <a:rPr lang="cs-CZ" dirty="0"/>
              <a:t> </a:t>
            </a:r>
            <a:r>
              <a:rPr lang="cs-CZ" dirty="0" err="1"/>
              <a:t>posters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cs-CZ" sz="2400" dirty="0" err="1"/>
              <a:t>title</a:t>
            </a:r>
            <a:r>
              <a:rPr lang="cs-CZ" sz="2400" dirty="0"/>
              <a:t>                                             2) </a:t>
            </a:r>
            <a:r>
              <a:rPr lang="cs-CZ" sz="2400" dirty="0" err="1"/>
              <a:t>simple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3)   </a:t>
            </a:r>
            <a:r>
              <a:rPr lang="cs-CZ" sz="2400" dirty="0" err="1"/>
              <a:t>abstract</a:t>
            </a:r>
            <a:r>
              <a:rPr lang="cs-CZ" sz="2400" dirty="0"/>
              <a:t>                                      4) </a:t>
            </a:r>
            <a:r>
              <a:rPr lang="cs-CZ" sz="2400" dirty="0" err="1"/>
              <a:t>contact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5)   </a:t>
            </a:r>
            <a:r>
              <a:rPr lang="cs-CZ" sz="2400" dirty="0" err="1"/>
              <a:t>columns</a:t>
            </a:r>
            <a:r>
              <a:rPr lang="cs-CZ" sz="2400" dirty="0"/>
              <a:t>                                     6) text</a:t>
            </a:r>
          </a:p>
          <a:p>
            <a:pPr marL="0" indent="0">
              <a:buNone/>
            </a:pPr>
            <a:r>
              <a:rPr lang="cs-CZ" sz="2400" dirty="0"/>
              <a:t>7)   </a:t>
            </a:r>
            <a:r>
              <a:rPr lang="cs-CZ" sz="2400" dirty="0" err="1"/>
              <a:t>heading</a:t>
            </a:r>
            <a:r>
              <a:rPr lang="cs-CZ" sz="2400" dirty="0"/>
              <a:t>                                      8) </a:t>
            </a:r>
            <a:r>
              <a:rPr lang="cs-CZ" sz="2400" dirty="0" err="1"/>
              <a:t>number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9)  </a:t>
            </a:r>
            <a:r>
              <a:rPr lang="cs-CZ" sz="2400" dirty="0" err="1"/>
              <a:t>white</a:t>
            </a:r>
            <a:r>
              <a:rPr lang="cs-CZ" sz="2400" dirty="0"/>
              <a:t> </a:t>
            </a:r>
            <a:r>
              <a:rPr lang="cs-CZ" sz="2400" dirty="0" err="1"/>
              <a:t>space</a:t>
            </a:r>
            <a:r>
              <a:rPr lang="cs-CZ" sz="2400" dirty="0"/>
              <a:t>                               10) </a:t>
            </a:r>
            <a:r>
              <a:rPr lang="cs-CZ" sz="2400" dirty="0" err="1"/>
              <a:t>sentences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11) font                                            12) </a:t>
            </a:r>
            <a:r>
              <a:rPr lang="cs-CZ" sz="2400" dirty="0" err="1"/>
              <a:t>colours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1921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A7117D-1932-40A0-C7AC-43DEAF61E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79DFB5-9146-F1C9-BF20-07096CB08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6510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HW for week </a:t>
            </a:r>
            <a:r>
              <a:rPr lang="cs-CZ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GB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Think about the topic of your poster and its structure - how you will organize the information on your poster. </a:t>
            </a:r>
            <a:endParaRPr lang="cs-CZ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 ready to explain the topic and layout in 2 mins.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7888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50560E-C81D-52F7-C534-A3AE071CF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Video </a:t>
            </a:r>
            <a:r>
              <a:rPr lang="cs-CZ" dirty="0" err="1"/>
              <a:t>beginning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9DDD67-5233-4DC3-87CD-22051AB9C6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3371"/>
            <a:ext cx="10515600" cy="4985658"/>
          </a:xfrm>
        </p:spPr>
        <p:txBody>
          <a:bodyPr>
            <a:normAutofit/>
          </a:bodyPr>
          <a:lstStyle/>
          <a:p>
            <a:pPr marL="0" lvl="0" indent="0" fontAlgn="base">
              <a:lnSpc>
                <a:spcPct val="150000"/>
              </a:lnSpc>
              <a:buNone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kind of event is it? 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150000"/>
              </a:lnSpc>
              <a:spcAft>
                <a:spcPts val="800"/>
              </a:spcAft>
              <a:buNone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are the people doing?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150000"/>
              </a:lnSpc>
              <a:buNone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 can this be useful for them?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fontAlgn="base">
              <a:lnSpc>
                <a:spcPct val="115000"/>
              </a:lnSpc>
              <a:buNone/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 do we pronounce:</a:t>
            </a: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</a:t>
            </a:r>
            <a:r>
              <a:rPr lang="en-GB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thesis            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91920" indent="0" fontAlgn="base">
              <a:lnSpc>
                <a:spcPct val="115000"/>
              </a:lnSpc>
              <a:buNone/>
            </a:pPr>
            <a:r>
              <a:rPr lang="cs-CZ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     </a:t>
            </a:r>
            <a:r>
              <a:rPr lang="en-GB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keynote speaker            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91920" indent="0" fontAlgn="base">
              <a:lnSpc>
                <a:spcPct val="115000"/>
              </a:lnSpc>
              <a:buNone/>
            </a:pPr>
            <a:r>
              <a:rPr lang="cs-CZ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     </a:t>
            </a:r>
            <a:r>
              <a:rPr lang="en-GB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alumnus            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91920" indent="0" fontAlgn="base">
              <a:lnSpc>
                <a:spcPct val="115000"/>
              </a:lnSpc>
              <a:buNone/>
            </a:pPr>
            <a:r>
              <a:rPr lang="cs-CZ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     </a:t>
            </a:r>
            <a:r>
              <a:rPr lang="en-GB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alumni 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177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4F7EB4-D67F-FD71-36FB-563ABB55A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True</a:t>
            </a:r>
            <a:r>
              <a:rPr lang="cs-CZ" dirty="0"/>
              <a:t>/</a:t>
            </a:r>
            <a:r>
              <a:rPr lang="cs-CZ" dirty="0" err="1"/>
              <a:t>false</a:t>
            </a:r>
            <a:r>
              <a:rPr lang="cs-CZ" dirty="0"/>
              <a:t> </a:t>
            </a:r>
            <a:r>
              <a:rPr lang="cs-CZ" dirty="0" err="1"/>
              <a:t>statements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82B438-70E4-147A-E38E-251CA1D59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3628"/>
            <a:ext cx="10515600" cy="5355771"/>
          </a:xfrm>
        </p:spPr>
        <p:txBody>
          <a:bodyPr>
            <a:normAutofit/>
          </a:bodyPr>
          <a:lstStyle/>
          <a:p>
            <a:pPr marL="0" lvl="0" indent="0" fontAlgn="base">
              <a:lnSpc>
                <a:spcPct val="150000"/>
              </a:lnSpc>
              <a:buNone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1.   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Many other universities hold such events.   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50000"/>
              </a:lnSpc>
              <a:buFont typeface="+mj-lt"/>
              <a:buAutoNum type="arabicPeriod" startAt="2"/>
              <a:tabLst>
                <a:tab pos="4572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conference takes place every year.     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50000"/>
              </a:lnSpc>
              <a:buFont typeface="+mj-lt"/>
              <a:buAutoNum type="arabicPeriod" startAt="3"/>
              <a:tabLst>
                <a:tab pos="4572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Former students give opening speeches.  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50000"/>
              </a:lnSpc>
              <a:buFont typeface="+mj-lt"/>
              <a:buAutoNum type="arabicPeriod" startAt="4"/>
              <a:tabLst>
                <a:tab pos="4572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Students learn how to present for non-experts.     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50000"/>
              </a:lnSpc>
              <a:buFont typeface="+mj-lt"/>
              <a:buAutoNum type="arabicPeriod" startAt="5"/>
              <a:tabLst>
                <a:tab pos="4572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First year students come to the conference to ask questions.   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50000"/>
              </a:lnSpc>
              <a:buFont typeface="+mj-lt"/>
              <a:buAutoNum type="arabicPeriod" startAt="6"/>
              <a:tabLst>
                <a:tab pos="4572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Second year students give Power Point presentations of their research.     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50000"/>
              </a:lnSpc>
              <a:buFont typeface="+mj-lt"/>
              <a:buAutoNum type="arabicPeriod" startAt="7"/>
              <a:tabLst>
                <a:tab pos="4572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Third year students deliver poster presentations.    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50000"/>
              </a:lnSpc>
              <a:buFont typeface="+mj-lt"/>
              <a:buAutoNum type="arabicPeriod" startAt="8"/>
              <a:tabLst>
                <a:tab pos="4572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presentation skills can come in handy at job interviews.    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50000"/>
              </a:lnSpc>
              <a:buFont typeface="+mj-lt"/>
              <a:buAutoNum type="arabicPeriod" startAt="9"/>
              <a:tabLst>
                <a:tab pos="4572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Sometimes people in the audience say your presentation wasn’t good.    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50000"/>
              </a:lnSpc>
              <a:buFont typeface="+mj-lt"/>
              <a:buAutoNum type="arabicPeriod" startAt="10"/>
              <a:tabLst>
                <a:tab pos="4572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Students put a great effort in the event and become mature.     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9097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4F7EB4-D67F-FD71-36FB-563ABB55A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True</a:t>
            </a:r>
            <a:r>
              <a:rPr lang="cs-CZ" dirty="0"/>
              <a:t>/</a:t>
            </a:r>
            <a:r>
              <a:rPr lang="cs-CZ" dirty="0" err="1"/>
              <a:t>false</a:t>
            </a:r>
            <a:r>
              <a:rPr lang="cs-CZ" dirty="0"/>
              <a:t> </a:t>
            </a:r>
            <a:r>
              <a:rPr lang="cs-CZ" dirty="0" err="1"/>
              <a:t>statements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82B438-70E4-147A-E38E-251CA1D59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3628"/>
            <a:ext cx="10515600" cy="5355771"/>
          </a:xfrm>
        </p:spPr>
        <p:txBody>
          <a:bodyPr>
            <a:normAutofit/>
          </a:bodyPr>
          <a:lstStyle/>
          <a:p>
            <a:pPr marL="0" lvl="0" indent="0" fontAlgn="base">
              <a:lnSpc>
                <a:spcPct val="150000"/>
              </a:lnSpc>
              <a:buNone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1.   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Many other universities hold such events.    </a:t>
            </a:r>
            <a:r>
              <a:rPr lang="cs-C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endParaRPr lang="cs-CZ" sz="1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50000"/>
              </a:lnSpc>
              <a:buFont typeface="+mj-lt"/>
              <a:buAutoNum type="arabicPeriod" startAt="2"/>
              <a:tabLst>
                <a:tab pos="4572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conference takes place every year.     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</a:t>
            </a:r>
            <a:r>
              <a:rPr lang="cs-C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50000"/>
              </a:lnSpc>
              <a:buFont typeface="+mj-lt"/>
              <a:buAutoNum type="arabicPeriod" startAt="3"/>
              <a:tabLst>
                <a:tab pos="4572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Former students give opening speeches.   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</a:t>
            </a:r>
            <a:r>
              <a:rPr lang="cs-C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endParaRPr lang="cs-CZ" sz="1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50000"/>
              </a:lnSpc>
              <a:buFont typeface="+mj-lt"/>
              <a:buAutoNum type="arabicPeriod" startAt="4"/>
              <a:tabLst>
                <a:tab pos="4572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Students learn how to present for non-experts.   </a:t>
            </a:r>
            <a:r>
              <a:rPr lang="cs-C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 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50000"/>
              </a:lnSpc>
              <a:buFont typeface="+mj-lt"/>
              <a:buAutoNum type="arabicPeriod" startAt="5"/>
              <a:tabLst>
                <a:tab pos="4572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First year students come to the conference to ask questions.    </a:t>
            </a:r>
            <a:r>
              <a:rPr lang="cs-C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endParaRPr lang="cs-CZ" sz="1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50000"/>
              </a:lnSpc>
              <a:buFont typeface="+mj-lt"/>
              <a:buAutoNum type="arabicPeriod" startAt="6"/>
              <a:tabLst>
                <a:tab pos="4572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Second year students give Power Point presentations of their research.      </a:t>
            </a:r>
            <a:r>
              <a:rPr lang="cs-C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endParaRPr lang="cs-CZ" sz="1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50000"/>
              </a:lnSpc>
              <a:buFont typeface="+mj-lt"/>
              <a:buAutoNum type="arabicPeriod" startAt="7"/>
              <a:tabLst>
                <a:tab pos="4572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Third year students deliver poster presentations.    </a:t>
            </a:r>
            <a:r>
              <a:rPr lang="cs-C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50000"/>
              </a:lnSpc>
              <a:buFont typeface="+mj-lt"/>
              <a:buAutoNum type="arabicPeriod" startAt="8"/>
              <a:tabLst>
                <a:tab pos="4572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presentation skills can come in handy at job interviews.     </a:t>
            </a:r>
            <a:r>
              <a:rPr lang="cs-C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endParaRPr lang="cs-CZ" sz="1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50000"/>
              </a:lnSpc>
              <a:buFont typeface="+mj-lt"/>
              <a:buAutoNum type="arabicPeriod" startAt="9"/>
              <a:tabLst>
                <a:tab pos="4572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Sometimes people in the audience say your presentation wasn’t good.     </a:t>
            </a:r>
            <a:r>
              <a:rPr lang="cs-C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endParaRPr lang="cs-CZ" sz="1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50000"/>
              </a:lnSpc>
              <a:buFont typeface="+mj-lt"/>
              <a:buAutoNum type="arabicPeriod" startAt="10"/>
              <a:tabLst>
                <a:tab pos="4572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Students put a great effort in the event and become mature.      </a:t>
            </a:r>
            <a:r>
              <a:rPr lang="cs-C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endParaRPr lang="cs-CZ" sz="1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549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576477-CA38-3C0D-F077-5D368B27D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Discussion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1A4CE0-8328-8DC4-771A-D4D294A5A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lvl="0" indent="0">
              <a:lnSpc>
                <a:spcPct val="150000"/>
              </a:lnSpc>
              <a:buNone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you taken part in a conference event? When? What type of event was it?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you been to a conference held in English language? Did you like it?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you given a presentation at a conference? Or would you like to in future?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Would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rather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give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speech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poster?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find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more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difficult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906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AD4739-DA2B-0898-7940-6689C484F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Course</a:t>
            </a:r>
            <a:r>
              <a:rPr lang="cs-CZ" dirty="0"/>
              <a:t> </a:t>
            </a:r>
            <a:r>
              <a:rPr lang="cs-CZ" dirty="0" err="1"/>
              <a:t>project</a:t>
            </a:r>
            <a:r>
              <a:rPr lang="cs-CZ" dirty="0"/>
              <a:t> – </a:t>
            </a:r>
            <a:r>
              <a:rPr lang="cs-CZ" dirty="0" err="1"/>
              <a:t>designing</a:t>
            </a:r>
            <a:r>
              <a:rPr lang="cs-CZ" dirty="0"/>
              <a:t> a poster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114A25-7BDD-8B5D-0CD2-FB83045B6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1651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Choose an interesting (controversial) topic related to the field of Physics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65735" lvl="0" indent="-3429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Prepare a poster about your topic: formulate the problem, research and summarize the solutions, evaluate them = formulate a conclusion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65100" lvl="0" indent="-342900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Poster form:  1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page, printable A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format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651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Presentations: 8 -10 minutes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165100"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 prepared for a discussion – your audience will ask questions.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651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Posters will be presented in Week 12, posters into </a:t>
            </a:r>
            <a:r>
              <a:rPr lang="en-GB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odevzdávárna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by week 11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4760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E151C0-A76B-A947-C4BC-575F878D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Tips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posters</a:t>
            </a:r>
            <a:r>
              <a:rPr lang="cs-CZ" dirty="0"/>
              <a:t> and </a:t>
            </a:r>
            <a:r>
              <a:rPr lang="cs-CZ" dirty="0" err="1"/>
              <a:t>presentations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4C949C-DC57-608B-DEB9-8EF838158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5197475"/>
          </a:xfrm>
        </p:spPr>
        <p:txBody>
          <a:bodyPr>
            <a:normAutofit/>
          </a:bodyPr>
          <a:lstStyle/>
          <a:p>
            <a:pPr marL="228600">
              <a:lnSpc>
                <a:spcPct val="115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logical layout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good content – question/hypothesis (= the topic) + solutions or answers based on literature research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original sentences, no plagiarizing (e.g. copying from the internet)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clear language -  (grammar, spelling, technical terms)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relevant pictures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giving the sources in Reference section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signalling language (e.g. Firstly,… Now I’ll hand over to Jan. In conclusion,…)</a:t>
            </a:r>
            <a:endParaRPr lang="cs-CZ" sz="18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Inviting audience to ask questions; be ready to deal with questions (thank for them, react)</a:t>
            </a:r>
            <a:endParaRPr lang="cs-CZ" sz="18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15000"/>
              </a:lnSpc>
              <a:buNone/>
            </a:pPr>
            <a:r>
              <a:rPr lang="cs-CZ" sz="1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</a:t>
            </a:r>
            <a:r>
              <a:rPr lang="en-GB" sz="1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Reading the posters in advance will give you some ideas what to ask about; this can make discussions more interesting</a:t>
            </a:r>
            <a:endParaRPr lang="cs-CZ" sz="18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14300" indent="0">
              <a:lnSpc>
                <a:spcPct val="115000"/>
              </a:lnSpc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2394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More </a:t>
            </a:r>
            <a:r>
              <a:rPr lang="cs-CZ" dirty="0" err="1"/>
              <a:t>tips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E040888-BF2A-42CF-AE3A-E8EA060DF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dirty="0"/>
              <a:t>not </a:t>
            </a:r>
            <a:r>
              <a:rPr lang="cs-CZ" dirty="0" err="1"/>
              <a:t>too</a:t>
            </a:r>
            <a:r>
              <a:rPr lang="cs-CZ" dirty="0"/>
              <a:t> much </a:t>
            </a:r>
            <a:r>
              <a:rPr lang="cs-CZ" dirty="0" err="1"/>
              <a:t>information</a:t>
            </a:r>
            <a:r>
              <a:rPr lang="cs-CZ" dirty="0"/>
              <a:t>, use </a:t>
            </a:r>
            <a:r>
              <a:rPr lang="cs-CZ" dirty="0" err="1"/>
              <a:t>bullet</a:t>
            </a:r>
            <a:r>
              <a:rPr lang="cs-CZ" dirty="0"/>
              <a:t> </a:t>
            </a:r>
            <a:r>
              <a:rPr lang="cs-CZ" dirty="0" err="1"/>
              <a:t>points</a:t>
            </a:r>
            <a:r>
              <a:rPr lang="cs-CZ" dirty="0"/>
              <a:t>, </a:t>
            </a:r>
          </a:p>
          <a:p>
            <a:pPr marL="514350" indent="-514350">
              <a:buAutoNum type="alphaLcParenR"/>
            </a:pPr>
            <a:r>
              <a:rPr lang="cs-CZ" dirty="0" err="1"/>
              <a:t>tell</a:t>
            </a:r>
            <a:r>
              <a:rPr lang="cs-CZ" dirty="0"/>
              <a:t> a story, </a:t>
            </a:r>
            <a:r>
              <a:rPr lang="cs-CZ" dirty="0" err="1"/>
              <a:t>left-right</a:t>
            </a:r>
            <a:r>
              <a:rPr lang="cs-CZ" dirty="0"/>
              <a:t>, top-</a:t>
            </a:r>
            <a:r>
              <a:rPr lang="cs-CZ" dirty="0" err="1"/>
              <a:t>bottom</a:t>
            </a:r>
            <a:r>
              <a:rPr lang="cs-CZ" dirty="0"/>
              <a:t> </a:t>
            </a:r>
            <a:r>
              <a:rPr lang="cs-CZ" dirty="0" err="1"/>
              <a:t>direction</a:t>
            </a:r>
            <a:endParaRPr lang="cs-CZ" dirty="0"/>
          </a:p>
          <a:p>
            <a:pPr marL="514350" indent="-514350">
              <a:buAutoNum type="alphaLcParenR"/>
            </a:pPr>
            <a:r>
              <a:rPr lang="cs-CZ" dirty="0" err="1"/>
              <a:t>include</a:t>
            </a:r>
            <a:r>
              <a:rPr lang="cs-CZ" dirty="0"/>
              <a:t> </a:t>
            </a:r>
            <a:r>
              <a:rPr lang="cs-CZ" dirty="0" err="1"/>
              <a:t>white</a:t>
            </a:r>
            <a:r>
              <a:rPr lang="cs-CZ" dirty="0"/>
              <a:t> </a:t>
            </a:r>
            <a:r>
              <a:rPr lang="cs-CZ" dirty="0" err="1"/>
              <a:t>space</a:t>
            </a:r>
            <a:r>
              <a:rPr lang="cs-CZ" dirty="0"/>
              <a:t>, </a:t>
            </a:r>
            <a:r>
              <a:rPr lang="cs-CZ" dirty="0" err="1"/>
              <a:t>three</a:t>
            </a:r>
            <a:r>
              <a:rPr lang="cs-CZ" dirty="0"/>
              <a:t> </a:t>
            </a:r>
            <a:r>
              <a:rPr lang="cs-CZ" dirty="0" err="1"/>
              <a:t>columns</a:t>
            </a:r>
            <a:endParaRPr lang="cs-CZ" dirty="0"/>
          </a:p>
          <a:p>
            <a:pPr marL="514350" indent="-514350">
              <a:buAutoNum type="alphaLcParenR"/>
            </a:pPr>
            <a:r>
              <a:rPr lang="cs-CZ" dirty="0" err="1"/>
              <a:t>avoid</a:t>
            </a:r>
            <a:r>
              <a:rPr lang="cs-CZ" dirty="0"/>
              <a:t> </a:t>
            </a:r>
            <a:r>
              <a:rPr lang="cs-CZ" dirty="0" err="1"/>
              <a:t>black</a:t>
            </a:r>
            <a:r>
              <a:rPr lang="cs-CZ" dirty="0"/>
              <a:t> background, just </a:t>
            </a:r>
            <a:r>
              <a:rPr lang="cs-CZ" dirty="0" err="1"/>
              <a:t>three</a:t>
            </a:r>
            <a:r>
              <a:rPr lang="cs-CZ" dirty="0"/>
              <a:t> </a:t>
            </a:r>
            <a:r>
              <a:rPr lang="cs-CZ" dirty="0" err="1"/>
              <a:t>colours</a:t>
            </a:r>
            <a:endParaRPr lang="cs-CZ" dirty="0"/>
          </a:p>
          <a:p>
            <a:pPr marL="514350" indent="-514350">
              <a:buAutoNum type="alphaLcParenR"/>
            </a:pPr>
            <a:r>
              <a:rPr lang="cs-CZ" dirty="0" err="1"/>
              <a:t>size</a:t>
            </a:r>
            <a:r>
              <a:rPr lang="cs-CZ" dirty="0"/>
              <a:t> </a:t>
            </a:r>
            <a:r>
              <a:rPr lang="cs-CZ" dirty="0" err="1"/>
              <a:t>matters</a:t>
            </a:r>
            <a:r>
              <a:rPr lang="cs-CZ" dirty="0"/>
              <a:t>,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careful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font </a:t>
            </a:r>
          </a:p>
          <a:p>
            <a:pPr marL="514350" indent="-514350">
              <a:buAutoNum type="alphaLcParenR"/>
            </a:pPr>
            <a:r>
              <a:rPr lang="cs-CZ" dirty="0" err="1"/>
              <a:t>choose</a:t>
            </a:r>
            <a:r>
              <a:rPr lang="cs-CZ" dirty="0"/>
              <a:t> a 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title</a:t>
            </a:r>
            <a:endParaRPr lang="cs-CZ" dirty="0"/>
          </a:p>
          <a:p>
            <a:pPr marL="514350" indent="-51435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9283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8FE5651468A3D4B90D1EC95A79DCF21" ma:contentTypeVersion="11" ma:contentTypeDescription="Vytvoří nový dokument" ma:contentTypeScope="" ma:versionID="ab9f9a85b6bfabf222fde5808b2ecb8a">
  <xsd:schema xmlns:xsd="http://www.w3.org/2001/XMLSchema" xmlns:xs="http://www.w3.org/2001/XMLSchema" xmlns:p="http://schemas.microsoft.com/office/2006/metadata/properties" xmlns:ns3="567f2e8e-f82b-4e20-adde-3167ac8dcb2e" xmlns:ns4="1be74145-1369-4350-a552-f90e39977260" targetNamespace="http://schemas.microsoft.com/office/2006/metadata/properties" ma:root="true" ma:fieldsID="591df79fbacf95324ac204aed98226d2" ns3:_="" ns4:_="">
    <xsd:import namespace="567f2e8e-f82b-4e20-adde-3167ac8dcb2e"/>
    <xsd:import namespace="1be74145-1369-4350-a552-f90e399772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7f2e8e-f82b-4e20-adde-3167ac8dcb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e74145-1369-4350-a552-f90e3997726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53AAA8-02DF-408F-A46A-D62693D511C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7E42F62-CF6E-459F-A27F-22F834056D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9A259E-D658-424B-970D-1820D9922E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7f2e8e-f82b-4e20-adde-3167ac8dcb2e"/>
    <ds:schemaRef ds:uri="1be74145-1369-4350-a552-f90e399772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1636</Words>
  <Application>Microsoft Office PowerPoint</Application>
  <PresentationFormat>Širokoúhlá obrazovka</PresentationFormat>
  <Paragraphs>203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Symbol</vt:lpstr>
      <vt:lpstr>Times New Roman</vt:lpstr>
      <vt:lpstr>Motiv Office</vt:lpstr>
      <vt:lpstr>English for Physicists II Unit 3</vt:lpstr>
      <vt:lpstr>Prezentace aplikace PowerPoint</vt:lpstr>
      <vt:lpstr>Video beginning</vt:lpstr>
      <vt:lpstr>True/false statements</vt:lpstr>
      <vt:lpstr>True/false statements</vt:lpstr>
      <vt:lpstr>Discussion</vt:lpstr>
      <vt:lpstr>Course project – designing a poster</vt:lpstr>
      <vt:lpstr>Tips for posters and presentations</vt:lpstr>
      <vt:lpstr>More tips</vt:lpstr>
      <vt:lpstr>Poster Presentation Structure</vt:lpstr>
      <vt:lpstr>Poster Presentation Structure</vt:lpstr>
      <vt:lpstr>Presentation Language</vt:lpstr>
      <vt:lpstr>Poster presentation </vt:lpstr>
      <vt:lpstr>Poster summary</vt:lpstr>
      <vt:lpstr>Poster summary</vt:lpstr>
      <vt:lpstr>Conference invitation language</vt:lpstr>
      <vt:lpstr>Prezentace aplikace PowerPoint</vt:lpstr>
      <vt:lpstr>Completing phrases</vt:lpstr>
      <vt:lpstr>Completing phrases</vt:lpstr>
      <vt:lpstr>Synonyms</vt:lpstr>
      <vt:lpstr>Explain other terms</vt:lpstr>
      <vt:lpstr>Prezentace aplikace PowerPoint</vt:lpstr>
      <vt:lpstr>Prezentace aplikace PowerPoint</vt:lpstr>
      <vt:lpstr>Prezentace aplikace PowerPoint</vt:lpstr>
      <vt:lpstr>Summary - advice on making posters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Maths III Unit 11</dc:title>
  <dc:creator>Eva Čoupková</dc:creator>
  <cp:lastModifiedBy>Eva Čoupková</cp:lastModifiedBy>
  <cp:revision>13</cp:revision>
  <dcterms:created xsi:type="dcterms:W3CDTF">2020-12-12T16:39:30Z</dcterms:created>
  <dcterms:modified xsi:type="dcterms:W3CDTF">2024-02-29T10:03:43Z</dcterms:modified>
</cp:coreProperties>
</file>