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handoutMasterIdLst>
    <p:handoutMasterId r:id="rId30"/>
  </p:handoutMasterIdLst>
  <p:sldIdLst>
    <p:sldId id="256" r:id="rId5"/>
    <p:sldId id="264" r:id="rId6"/>
    <p:sldId id="397" r:id="rId7"/>
    <p:sldId id="414" r:id="rId8"/>
    <p:sldId id="416" r:id="rId9"/>
    <p:sldId id="415" r:id="rId10"/>
    <p:sldId id="417" r:id="rId11"/>
    <p:sldId id="418" r:id="rId12"/>
    <p:sldId id="359" r:id="rId13"/>
    <p:sldId id="363" r:id="rId14"/>
    <p:sldId id="419" r:id="rId15"/>
    <p:sldId id="420" r:id="rId16"/>
    <p:sldId id="421" r:id="rId17"/>
    <p:sldId id="433" r:id="rId18"/>
    <p:sldId id="422" r:id="rId19"/>
    <p:sldId id="423" r:id="rId20"/>
    <p:sldId id="432" r:id="rId21"/>
    <p:sldId id="424" r:id="rId22"/>
    <p:sldId id="425" r:id="rId23"/>
    <p:sldId id="426" r:id="rId24"/>
    <p:sldId id="427" r:id="rId25"/>
    <p:sldId id="428" r:id="rId26"/>
    <p:sldId id="429" r:id="rId27"/>
    <p:sldId id="431" r:id="rId28"/>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FF1E71-A86B-4085-A657-2952D841E6FC}" v="2" dt="2024-04-11T07:19:09.94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28" autoAdjust="0"/>
    <p:restoredTop sz="96723" autoAdjust="0"/>
  </p:normalViewPr>
  <p:slideViewPr>
    <p:cSldViewPr snapToGrid="0">
      <p:cViewPr varScale="1">
        <p:scale>
          <a:sx n="122" d="100"/>
          <a:sy n="122" d="100"/>
        </p:scale>
        <p:origin x="576"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a Čoupková" userId="92c71395-7f27-4083-bf01-1e357d38d630" providerId="ADAL" clId="{B4FF1E71-A86B-4085-A657-2952D841E6FC}"/>
    <pc:docChg chg="undo custSel addSld modSld">
      <pc:chgData name="Eva Čoupková" userId="92c71395-7f27-4083-bf01-1e357d38d630" providerId="ADAL" clId="{B4FF1E71-A86B-4085-A657-2952D841E6FC}" dt="2024-04-15T07:14:01.573" v="180" actId="20577"/>
      <pc:docMkLst>
        <pc:docMk/>
      </pc:docMkLst>
      <pc:sldChg chg="modAnim">
        <pc:chgData name="Eva Čoupková" userId="92c71395-7f27-4083-bf01-1e357d38d630" providerId="ADAL" clId="{B4FF1E71-A86B-4085-A657-2952D841E6FC}" dt="2024-04-11T07:19:09.940" v="67"/>
        <pc:sldMkLst>
          <pc:docMk/>
          <pc:sldMk cId="2266262465" sldId="418"/>
        </pc:sldMkLst>
      </pc:sldChg>
      <pc:sldChg chg="modSp mod">
        <pc:chgData name="Eva Čoupková" userId="92c71395-7f27-4083-bf01-1e357d38d630" providerId="ADAL" clId="{B4FF1E71-A86B-4085-A657-2952D841E6FC}" dt="2024-04-11T07:15:28.282" v="47" actId="14100"/>
        <pc:sldMkLst>
          <pc:docMk/>
          <pc:sldMk cId="881938509" sldId="420"/>
        </pc:sldMkLst>
        <pc:graphicFrameChg chg="mod modGraphic">
          <ac:chgData name="Eva Čoupková" userId="92c71395-7f27-4083-bf01-1e357d38d630" providerId="ADAL" clId="{B4FF1E71-A86B-4085-A657-2952D841E6FC}" dt="2024-04-11T07:15:28.282" v="47" actId="14100"/>
          <ac:graphicFrameMkLst>
            <pc:docMk/>
            <pc:sldMk cId="881938509" sldId="420"/>
            <ac:graphicFrameMk id="4" creationId="{E0A142DD-03C6-1033-E5A3-58FADA9A2223}"/>
          </ac:graphicFrameMkLst>
        </pc:graphicFrameChg>
      </pc:sldChg>
      <pc:sldChg chg="modSp mod">
        <pc:chgData name="Eva Čoupková" userId="92c71395-7f27-4083-bf01-1e357d38d630" providerId="ADAL" clId="{B4FF1E71-A86B-4085-A657-2952D841E6FC}" dt="2024-04-11T07:15:58.625" v="48" actId="255"/>
        <pc:sldMkLst>
          <pc:docMk/>
          <pc:sldMk cId="736776797" sldId="421"/>
        </pc:sldMkLst>
        <pc:graphicFrameChg chg="modGraphic">
          <ac:chgData name="Eva Čoupková" userId="92c71395-7f27-4083-bf01-1e357d38d630" providerId="ADAL" clId="{B4FF1E71-A86B-4085-A657-2952D841E6FC}" dt="2024-04-11T07:15:58.625" v="48" actId="255"/>
          <ac:graphicFrameMkLst>
            <pc:docMk/>
            <pc:sldMk cId="736776797" sldId="421"/>
            <ac:graphicFrameMk id="4" creationId="{E0A142DD-03C6-1033-E5A3-58FADA9A2223}"/>
          </ac:graphicFrameMkLst>
        </pc:graphicFrameChg>
      </pc:sldChg>
      <pc:sldChg chg="modSp mod">
        <pc:chgData name="Eva Čoupková" userId="92c71395-7f27-4083-bf01-1e357d38d630" providerId="ADAL" clId="{B4FF1E71-A86B-4085-A657-2952D841E6FC}" dt="2024-04-15T07:14:01.573" v="180" actId="20577"/>
        <pc:sldMkLst>
          <pc:docMk/>
          <pc:sldMk cId="1940378872" sldId="422"/>
        </pc:sldMkLst>
        <pc:spChg chg="mod">
          <ac:chgData name="Eva Čoupková" userId="92c71395-7f27-4083-bf01-1e357d38d630" providerId="ADAL" clId="{B4FF1E71-A86B-4085-A657-2952D841E6FC}" dt="2024-04-15T07:14:01.573" v="180" actId="20577"/>
          <ac:spMkLst>
            <pc:docMk/>
            <pc:sldMk cId="1940378872" sldId="422"/>
            <ac:spMk id="3" creationId="{DC654236-A5C8-EE3A-28A8-88F8A38BADA0}"/>
          </ac:spMkLst>
        </pc:spChg>
      </pc:sldChg>
      <pc:sldChg chg="modSp mod">
        <pc:chgData name="Eva Čoupková" userId="92c71395-7f27-4083-bf01-1e357d38d630" providerId="ADAL" clId="{B4FF1E71-A86B-4085-A657-2952D841E6FC}" dt="2024-04-11T07:09:09.745" v="44" actId="5793"/>
        <pc:sldMkLst>
          <pc:docMk/>
          <pc:sldMk cId="2464998050" sldId="424"/>
        </pc:sldMkLst>
        <pc:spChg chg="mod">
          <ac:chgData name="Eva Čoupková" userId="92c71395-7f27-4083-bf01-1e357d38d630" providerId="ADAL" clId="{B4FF1E71-A86B-4085-A657-2952D841E6FC}" dt="2024-04-11T07:09:09.745" v="44" actId="5793"/>
          <ac:spMkLst>
            <pc:docMk/>
            <pc:sldMk cId="2464998050" sldId="424"/>
            <ac:spMk id="3" creationId="{B731E7BB-ADC6-3604-FD1B-B96348862EC6}"/>
          </ac:spMkLst>
        </pc:spChg>
      </pc:sldChg>
      <pc:sldChg chg="modSp new mod">
        <pc:chgData name="Eva Čoupková" userId="92c71395-7f27-4083-bf01-1e357d38d630" providerId="ADAL" clId="{B4FF1E71-A86B-4085-A657-2952D841E6FC}" dt="2024-04-11T07:17:18.807" v="66" actId="255"/>
        <pc:sldMkLst>
          <pc:docMk/>
          <pc:sldMk cId="2322672614" sldId="433"/>
        </pc:sldMkLst>
        <pc:spChg chg="mod">
          <ac:chgData name="Eva Čoupková" userId="92c71395-7f27-4083-bf01-1e357d38d630" providerId="ADAL" clId="{B4FF1E71-A86B-4085-A657-2952D841E6FC}" dt="2024-04-11T07:17:18.807" v="66" actId="255"/>
          <ac:spMkLst>
            <pc:docMk/>
            <pc:sldMk cId="2322672614" sldId="433"/>
            <ac:spMk id="3" creationId="{586077C0-5E5D-AA4B-AC35-6C184F14595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4AD0B7B-746F-4BFB-8C71-D6AEE8CDD745}" type="datetimeFigureOut">
              <a:rPr lang="cs-CZ" smtClean="0"/>
              <a:t>15.04.2024</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6D0B40A-BA4D-4228-8288-B9F8D1D21CE4}" type="slidenum">
              <a:rPr lang="cs-CZ" smtClean="0"/>
              <a:t>‹#›</a:t>
            </a:fld>
            <a:endParaRPr lang="cs-CZ"/>
          </a:p>
        </p:txBody>
      </p:sp>
    </p:spTree>
    <p:extLst>
      <p:ext uri="{BB962C8B-B14F-4D97-AF65-F5344CB8AC3E}">
        <p14:creationId xmlns:p14="http://schemas.microsoft.com/office/powerpoint/2010/main" val="5039274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7421E8D-74AC-49EB-A2BB-D7FC1002BBEA}" type="datetimeFigureOut">
              <a:rPr lang="cs-CZ" smtClean="0"/>
              <a:t>15.04.2024</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F3D3E00-C8BB-4D3B-856D-4608A6676A71}" type="slidenum">
              <a:rPr lang="cs-CZ" smtClean="0"/>
              <a:t>‹#›</a:t>
            </a:fld>
            <a:endParaRPr lang="cs-CZ"/>
          </a:p>
        </p:txBody>
      </p:sp>
    </p:spTree>
    <p:extLst>
      <p:ext uri="{BB962C8B-B14F-4D97-AF65-F5344CB8AC3E}">
        <p14:creationId xmlns:p14="http://schemas.microsoft.com/office/powerpoint/2010/main" val="320880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F3D3E00-C8BB-4D3B-856D-4608A6676A71}" type="slidenum">
              <a:rPr lang="cs-CZ" smtClean="0"/>
              <a:t>12</a:t>
            </a:fld>
            <a:endParaRPr lang="cs-CZ"/>
          </a:p>
        </p:txBody>
      </p:sp>
    </p:spTree>
    <p:extLst>
      <p:ext uri="{BB962C8B-B14F-4D97-AF65-F5344CB8AC3E}">
        <p14:creationId xmlns:p14="http://schemas.microsoft.com/office/powerpoint/2010/main" val="1766693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841442A6-7F85-4A85-AE6E-55E04474CC1E}" type="datetimeFigureOut">
              <a:rPr lang="cs-CZ" smtClean="0"/>
              <a:t>15.04.2024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2535432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41442A6-7F85-4A85-AE6E-55E04474CC1E}" type="datetimeFigureOut">
              <a:rPr lang="cs-CZ" smtClean="0"/>
              <a:t>15.04.2024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689870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41442A6-7F85-4A85-AE6E-55E04474CC1E}" type="datetimeFigureOut">
              <a:rPr lang="cs-CZ" smtClean="0"/>
              <a:t>15.04.2024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1435319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41442A6-7F85-4A85-AE6E-55E04474CC1E}" type="datetimeFigureOut">
              <a:rPr lang="cs-CZ" smtClean="0"/>
              <a:t>15.04.2024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933442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841442A6-7F85-4A85-AE6E-55E04474CC1E}" type="datetimeFigureOut">
              <a:rPr lang="cs-CZ" smtClean="0"/>
              <a:t>15.04.2024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1678621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41442A6-7F85-4A85-AE6E-55E04474CC1E}" type="datetimeFigureOut">
              <a:rPr lang="cs-CZ" smtClean="0"/>
              <a:t>15.04.2024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1287811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41442A6-7F85-4A85-AE6E-55E04474CC1E}" type="datetimeFigureOut">
              <a:rPr lang="cs-CZ" smtClean="0"/>
              <a:t>15.04.2024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1405580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41442A6-7F85-4A85-AE6E-55E04474CC1E}" type="datetimeFigureOut">
              <a:rPr lang="cs-CZ" smtClean="0"/>
              <a:t>15.04.2024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995958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41442A6-7F85-4A85-AE6E-55E04474CC1E}" type="datetimeFigureOut">
              <a:rPr lang="cs-CZ" smtClean="0"/>
              <a:t>15.04.2024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609832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41442A6-7F85-4A85-AE6E-55E04474CC1E}" type="datetimeFigureOut">
              <a:rPr lang="cs-CZ" smtClean="0"/>
              <a:t>15.04.2024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2334225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41442A6-7F85-4A85-AE6E-55E04474CC1E}" type="datetimeFigureOut">
              <a:rPr lang="cs-CZ" smtClean="0"/>
              <a:t>15.04.2024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707453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1442A6-7F85-4A85-AE6E-55E04474CC1E}" type="datetimeFigureOut">
              <a:rPr lang="cs-CZ" smtClean="0"/>
              <a:t>15.04.2024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8DE949-DA39-416C-9AFB-96E3841B0B2A}" type="slidenum">
              <a:rPr lang="cs-CZ" smtClean="0"/>
              <a:t>‹#›</a:t>
            </a:fld>
            <a:endParaRPr lang="cs-CZ"/>
          </a:p>
        </p:txBody>
      </p:sp>
    </p:spTree>
    <p:extLst>
      <p:ext uri="{BB962C8B-B14F-4D97-AF65-F5344CB8AC3E}">
        <p14:creationId xmlns:p14="http://schemas.microsoft.com/office/powerpoint/2010/main" val="2869072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err="1"/>
              <a:t>English</a:t>
            </a:r>
            <a:r>
              <a:rPr lang="cs-CZ" dirty="0"/>
              <a:t> </a:t>
            </a:r>
            <a:r>
              <a:rPr lang="cs-CZ" dirty="0" err="1"/>
              <a:t>for</a:t>
            </a:r>
            <a:r>
              <a:rPr lang="cs-CZ" dirty="0"/>
              <a:t> </a:t>
            </a:r>
            <a:r>
              <a:rPr lang="cs-CZ" dirty="0" err="1"/>
              <a:t>Physicists</a:t>
            </a:r>
            <a:r>
              <a:rPr lang="cs-CZ" dirty="0"/>
              <a:t> 2</a:t>
            </a:r>
            <a:br>
              <a:rPr lang="cs-CZ" dirty="0"/>
            </a:br>
            <a:r>
              <a:rPr lang="cs-CZ" dirty="0" err="1"/>
              <a:t>Week</a:t>
            </a:r>
            <a:r>
              <a:rPr lang="cs-CZ" dirty="0"/>
              <a:t> 9</a:t>
            </a:r>
          </a:p>
        </p:txBody>
      </p:sp>
      <p:sp>
        <p:nvSpPr>
          <p:cNvPr id="3" name="Podnadpis 2"/>
          <p:cNvSpPr>
            <a:spLocks noGrp="1"/>
          </p:cNvSpPr>
          <p:nvPr>
            <p:ph type="subTitle" idx="1"/>
          </p:nvPr>
        </p:nvSpPr>
        <p:spPr/>
        <p:txBody>
          <a:bodyPr/>
          <a:lstStyle/>
          <a:p>
            <a:endParaRPr lang="cs-CZ" dirty="0"/>
          </a:p>
          <a:p>
            <a:r>
              <a:rPr lang="cs-CZ" sz="3600" dirty="0" err="1"/>
              <a:t>Light</a:t>
            </a:r>
            <a:r>
              <a:rPr lang="cs-CZ" sz="3600" dirty="0"/>
              <a:t> and </a:t>
            </a:r>
            <a:r>
              <a:rPr lang="cs-CZ" sz="3600" dirty="0" err="1"/>
              <a:t>describing</a:t>
            </a:r>
            <a:r>
              <a:rPr lang="cs-CZ" sz="3600" dirty="0"/>
              <a:t> a </a:t>
            </a:r>
            <a:r>
              <a:rPr lang="cs-CZ" sz="3600" dirty="0" err="1"/>
              <a:t>process</a:t>
            </a:r>
            <a:endParaRPr lang="cs-CZ" sz="3600" dirty="0"/>
          </a:p>
        </p:txBody>
      </p:sp>
    </p:spTree>
    <p:extLst>
      <p:ext uri="{BB962C8B-B14F-4D97-AF65-F5344CB8AC3E}">
        <p14:creationId xmlns:p14="http://schemas.microsoft.com/office/powerpoint/2010/main" val="3001714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4C97F1-8CA2-706A-32D6-B7391D83B796}"/>
              </a:ext>
            </a:extLst>
          </p:cNvPr>
          <p:cNvSpPr>
            <a:spLocks noGrp="1"/>
          </p:cNvSpPr>
          <p:nvPr>
            <p:ph type="title"/>
          </p:nvPr>
        </p:nvSpPr>
        <p:spPr>
          <a:xfrm>
            <a:off x="1008184" y="174032"/>
            <a:ext cx="10175631" cy="1111843"/>
          </a:xfrm>
        </p:spPr>
        <p:txBody>
          <a:bodyPr anchor="ctr">
            <a:normAutofit fontScale="90000"/>
          </a:bodyPr>
          <a:lstStyle/>
          <a:p>
            <a:pPr algn="ctr"/>
            <a:br>
              <a:rPr lang="cs-CZ" sz="1000" i="1" dirty="0">
                <a:effectLst/>
                <a:latin typeface="Calibri" panose="020F0502020204030204" pitchFamily="34" charset="0"/>
                <a:ea typeface="Times New Roman" panose="02020603050405020304" pitchFamily="18" charset="0"/>
                <a:cs typeface="Calibri" panose="020F0502020204030204" pitchFamily="34" charset="0"/>
              </a:rPr>
            </a:br>
            <a:br>
              <a:rPr lang="cs-CZ" sz="1000" i="1" dirty="0">
                <a:effectLst/>
                <a:latin typeface="Calibri" panose="020F0502020204030204" pitchFamily="34" charset="0"/>
                <a:ea typeface="Times New Roman" panose="02020603050405020304" pitchFamily="18" charset="0"/>
                <a:cs typeface="Calibri" panose="020F0502020204030204" pitchFamily="34" charset="0"/>
              </a:rPr>
            </a:br>
            <a:r>
              <a:rPr lang="cs-CZ" sz="3200" i="1" dirty="0" err="1">
                <a:effectLst/>
                <a:latin typeface="Calibri" panose="020F0502020204030204" pitchFamily="34" charset="0"/>
                <a:ea typeface="Times New Roman" panose="02020603050405020304" pitchFamily="18" charset="0"/>
                <a:cs typeface="Calibri" panose="020F0502020204030204" pitchFamily="34" charset="0"/>
              </a:rPr>
              <a:t>Describing</a:t>
            </a:r>
            <a:r>
              <a:rPr lang="cs-CZ" sz="3200" i="1" dirty="0">
                <a:effectLst/>
                <a:latin typeface="Calibri" panose="020F0502020204030204" pitchFamily="34" charset="0"/>
                <a:ea typeface="Times New Roman" panose="02020603050405020304" pitchFamily="18" charset="0"/>
                <a:cs typeface="Calibri" panose="020F0502020204030204" pitchFamily="34" charset="0"/>
              </a:rPr>
              <a:t> a </a:t>
            </a:r>
            <a:r>
              <a:rPr lang="cs-CZ" sz="3200" i="1" dirty="0" err="1">
                <a:effectLst/>
                <a:latin typeface="Calibri" panose="020F0502020204030204" pitchFamily="34" charset="0"/>
                <a:ea typeface="Times New Roman" panose="02020603050405020304" pitchFamily="18" charset="0"/>
                <a:cs typeface="Calibri" panose="020F0502020204030204" pitchFamily="34" charset="0"/>
              </a:rPr>
              <a:t>process</a:t>
            </a:r>
            <a:br>
              <a:rPr lang="cs-CZ" sz="3200" i="1" dirty="0">
                <a:effectLst/>
                <a:latin typeface="Calibri" panose="020F0502020204030204" pitchFamily="34" charset="0"/>
                <a:ea typeface="Times New Roman" panose="02020603050405020304" pitchFamily="18" charset="0"/>
                <a:cs typeface="Calibri" panose="020F0502020204030204" pitchFamily="34" charset="0"/>
              </a:rPr>
            </a:br>
            <a:br>
              <a:rPr lang="cs-CZ" sz="3200" i="1" dirty="0">
                <a:effectLst/>
                <a:latin typeface="Calibri" panose="020F0502020204030204" pitchFamily="34" charset="0"/>
                <a:ea typeface="Times New Roman" panose="02020603050405020304" pitchFamily="18" charset="0"/>
                <a:cs typeface="Calibri" panose="020F0502020204030204" pitchFamily="34" charset="0"/>
              </a:rPr>
            </a:br>
            <a:r>
              <a:rPr lang="cs-CZ" sz="3200" i="1" dirty="0">
                <a:effectLst/>
                <a:latin typeface="Calibri" panose="020F0502020204030204" pitchFamily="34" charset="0"/>
                <a:ea typeface="Times New Roman" panose="02020603050405020304" pitchFamily="18" charset="0"/>
                <a:cs typeface="Calibri" panose="020F0502020204030204" pitchFamily="34" charset="0"/>
              </a:rPr>
              <a:t>W</a:t>
            </a:r>
            <a:r>
              <a:rPr lang="en-GB" sz="3200" i="1" dirty="0" err="1">
                <a:effectLst/>
                <a:latin typeface="Calibri" panose="020F0502020204030204" pitchFamily="34" charset="0"/>
                <a:ea typeface="Times New Roman" panose="02020603050405020304" pitchFamily="18" charset="0"/>
                <a:cs typeface="Calibri" panose="020F0502020204030204" pitchFamily="34" charset="0"/>
              </a:rPr>
              <a:t>hile</a:t>
            </a:r>
            <a:r>
              <a:rPr lang="en-GB" sz="3200" i="1" dirty="0">
                <a:effectLst/>
                <a:latin typeface="Calibri" panose="020F0502020204030204" pitchFamily="34" charset="0"/>
                <a:ea typeface="Times New Roman" panose="02020603050405020304" pitchFamily="18" charset="0"/>
                <a:cs typeface="Calibri" panose="020F0502020204030204" pitchFamily="34" charset="0"/>
              </a:rPr>
              <a:t>         … concludes with          prior to this           … commences with               subsequently</a:t>
            </a:r>
            <a:br>
              <a:rPr lang="cs-CZ" sz="1000" dirty="0">
                <a:effectLst/>
                <a:latin typeface="Calibri" panose="020F0502020204030204" pitchFamily="34" charset="0"/>
                <a:ea typeface="Calibri" panose="020F0502020204030204" pitchFamily="34" charset="0"/>
                <a:cs typeface="Times New Roman" panose="02020603050405020304" pitchFamily="18" charset="0"/>
              </a:rPr>
            </a:br>
            <a:endParaRPr lang="cs-CZ" sz="1000" dirty="0"/>
          </a:p>
        </p:txBody>
      </p:sp>
      <p:sp>
        <p:nvSpPr>
          <p:cNvPr id="3" name="Zástupný obsah 2">
            <a:extLst>
              <a:ext uri="{FF2B5EF4-FFF2-40B4-BE49-F238E27FC236}">
                <a16:creationId xmlns:a16="http://schemas.microsoft.com/office/drawing/2014/main" id="{9A8E5F0B-13A5-37CD-D2DC-BBA06E671E4E}"/>
              </a:ext>
            </a:extLst>
          </p:cNvPr>
          <p:cNvSpPr>
            <a:spLocks noGrp="1"/>
          </p:cNvSpPr>
          <p:nvPr>
            <p:ph idx="1"/>
          </p:nvPr>
        </p:nvSpPr>
        <p:spPr>
          <a:xfrm>
            <a:off x="1008184" y="1459907"/>
            <a:ext cx="10175630" cy="767904"/>
          </a:xfrm>
        </p:spPr>
        <p:txBody>
          <a:bodyPr anchor="ctr">
            <a:normAutofit/>
          </a:bodyPr>
          <a:lstStyle/>
          <a:p>
            <a:pPr marL="0" indent="0" algn="ctr">
              <a:buNone/>
            </a:pPr>
            <a:endParaRPr lang="cs-CZ" sz="2000"/>
          </a:p>
          <a:p>
            <a:pPr marL="0" indent="0" algn="ctr">
              <a:buNone/>
            </a:pPr>
            <a:endParaRPr lang="cs-CZ" sz="2000"/>
          </a:p>
        </p:txBody>
      </p:sp>
      <p:sp>
        <p:nvSpPr>
          <p:cNvPr id="5" name="Rectangle 1">
            <a:extLst>
              <a:ext uri="{FF2B5EF4-FFF2-40B4-BE49-F238E27FC236}">
                <a16:creationId xmlns:a16="http://schemas.microsoft.com/office/drawing/2014/main" id="{2AE03ABA-013A-AD6B-A21F-53CAA025A5E2}"/>
              </a:ext>
            </a:extLst>
          </p:cNvPr>
          <p:cNvSpPr>
            <a:spLocks noChangeArrowheads="1"/>
          </p:cNvSpPr>
          <p:nvPr/>
        </p:nvSpPr>
        <p:spPr bwMode="auto">
          <a:xfrm>
            <a:off x="3038475" y="32305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4" name="Tabulka 3">
            <a:extLst>
              <a:ext uri="{FF2B5EF4-FFF2-40B4-BE49-F238E27FC236}">
                <a16:creationId xmlns:a16="http://schemas.microsoft.com/office/drawing/2014/main" id="{34CAF4AC-FF6F-DDE7-C32B-EF9CA50D0540}"/>
              </a:ext>
            </a:extLst>
          </p:cNvPr>
          <p:cNvGraphicFramePr>
            <a:graphicFrameLocks noGrp="1"/>
          </p:cNvGraphicFramePr>
          <p:nvPr/>
        </p:nvGraphicFramePr>
        <p:xfrm>
          <a:off x="835154" y="2753092"/>
          <a:ext cx="10515596" cy="3203514"/>
        </p:xfrm>
        <a:graphic>
          <a:graphicData uri="http://schemas.openxmlformats.org/drawingml/2006/table">
            <a:tbl>
              <a:tblPr firstRow="1" firstCol="1" bandRow="1">
                <a:tableStyleId>{5C22544A-7EE6-4342-B048-85BDC9FD1C3A}</a:tableStyleId>
              </a:tblPr>
              <a:tblGrid>
                <a:gridCol w="2628899">
                  <a:extLst>
                    <a:ext uri="{9D8B030D-6E8A-4147-A177-3AD203B41FA5}">
                      <a16:colId xmlns:a16="http://schemas.microsoft.com/office/drawing/2014/main" val="2159698233"/>
                    </a:ext>
                  </a:extLst>
                </a:gridCol>
                <a:gridCol w="2628899">
                  <a:extLst>
                    <a:ext uri="{9D8B030D-6E8A-4147-A177-3AD203B41FA5}">
                      <a16:colId xmlns:a16="http://schemas.microsoft.com/office/drawing/2014/main" val="981555714"/>
                    </a:ext>
                  </a:extLst>
                </a:gridCol>
                <a:gridCol w="2628899">
                  <a:extLst>
                    <a:ext uri="{9D8B030D-6E8A-4147-A177-3AD203B41FA5}">
                      <a16:colId xmlns:a16="http://schemas.microsoft.com/office/drawing/2014/main" val="433083569"/>
                    </a:ext>
                  </a:extLst>
                </a:gridCol>
                <a:gridCol w="2628899">
                  <a:extLst>
                    <a:ext uri="{9D8B030D-6E8A-4147-A177-3AD203B41FA5}">
                      <a16:colId xmlns:a16="http://schemas.microsoft.com/office/drawing/2014/main" val="2251995255"/>
                    </a:ext>
                  </a:extLst>
                </a:gridCol>
              </a:tblGrid>
              <a:tr h="355946">
                <a:tc>
                  <a:txBody>
                    <a:bodyPr/>
                    <a:lstStyle/>
                    <a:p>
                      <a:pPr>
                        <a:lnSpc>
                          <a:spcPct val="107000"/>
                        </a:lnSpc>
                        <a:spcAft>
                          <a:spcPts val="800"/>
                        </a:spcAft>
                      </a:pPr>
                      <a:r>
                        <a:rPr lang="en-GB" sz="1900">
                          <a:effectLst/>
                        </a:rPr>
                        <a:t>Firstly,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The first step is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Secondly, Thirdly,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After this,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1864370376"/>
                  </a:ext>
                </a:extLst>
              </a:tr>
              <a:tr h="355946">
                <a:tc>
                  <a:txBody>
                    <a:bodyPr/>
                    <a:lstStyle/>
                    <a:p>
                      <a:pPr>
                        <a:lnSpc>
                          <a:spcPct val="107000"/>
                        </a:lnSpc>
                        <a:spcAft>
                          <a:spcPts val="800"/>
                        </a:spcAft>
                      </a:pPr>
                      <a:r>
                        <a:rPr lang="en-GB" sz="1900">
                          <a:effectLst/>
                        </a:rPr>
                        <a:t>First of all,</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The first stage is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Next,</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Further,</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3773651735"/>
                  </a:ext>
                </a:extLst>
              </a:tr>
              <a:tr h="355946">
                <a:tc>
                  <a:txBody>
                    <a:bodyPr/>
                    <a:lstStyle/>
                    <a:p>
                      <a:pPr>
                        <a:lnSpc>
                          <a:spcPct val="107000"/>
                        </a:lnSpc>
                        <a:spcAft>
                          <a:spcPts val="800"/>
                        </a:spcAft>
                      </a:pPr>
                      <a:r>
                        <a:rPr lang="en-GB" sz="1900">
                          <a:effectLst/>
                        </a:rPr>
                        <a:t>To begin with,</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…begins with</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Then,</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In the next stage,</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3319562911"/>
                  </a:ext>
                </a:extLst>
              </a:tr>
              <a:tr h="355946">
                <a:tc>
                  <a:txBody>
                    <a:bodyPr/>
                    <a:lstStyle/>
                    <a:p>
                      <a:pPr>
                        <a:lnSpc>
                          <a:spcPct val="107000"/>
                        </a:lnSpc>
                        <a:spcAft>
                          <a:spcPts val="800"/>
                        </a:spcAft>
                      </a:pPr>
                      <a:r>
                        <a:rPr lang="en-GB" sz="1900">
                          <a:effectLst/>
                        </a:rPr>
                        <a:t>Initially,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dirty="0">
                          <a:effectLst/>
                        </a:rPr>
                        <a:t> </a:t>
                      </a:r>
                      <a:r>
                        <a:rPr lang="cs-CZ" sz="1900" dirty="0" err="1">
                          <a:solidFill>
                            <a:srgbClr val="FF0000"/>
                          </a:solidFill>
                          <a:effectLst/>
                        </a:rPr>
                        <a:t>commences</a:t>
                      </a:r>
                      <a:endParaRPr lang="cs-CZ"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dirty="0">
                          <a:effectLst/>
                        </a:rPr>
                        <a:t> </a:t>
                      </a:r>
                      <a:r>
                        <a:rPr lang="cs-CZ" sz="1900" dirty="0" err="1">
                          <a:solidFill>
                            <a:srgbClr val="FF0000"/>
                          </a:solidFill>
                          <a:effectLst/>
                        </a:rPr>
                        <a:t>subsequently</a:t>
                      </a:r>
                      <a:endParaRPr lang="cs-CZ"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In the following stage,</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2806562462"/>
                  </a:ext>
                </a:extLst>
              </a:tr>
              <a:tr h="355946">
                <a:tc>
                  <a:txBody>
                    <a:bodyPr/>
                    <a:lstStyle/>
                    <a:p>
                      <a:pPr>
                        <a:lnSpc>
                          <a:spcPct val="107000"/>
                        </a:lnSpc>
                        <a:spcAft>
                          <a:spcPts val="800"/>
                        </a:spcAft>
                      </a:pPr>
                      <a:r>
                        <a:rPr lang="en-GB" sz="1900">
                          <a:effectLst/>
                        </a:rPr>
                        <a:t>Beforehand,</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Before this,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Later,</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Following this,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175654131"/>
                  </a:ext>
                </a:extLst>
              </a:tr>
              <a:tr h="355946">
                <a:tc>
                  <a:txBody>
                    <a:bodyPr/>
                    <a:lstStyle/>
                    <a:p>
                      <a:pPr>
                        <a:lnSpc>
                          <a:spcPct val="107000"/>
                        </a:lnSpc>
                        <a:spcAft>
                          <a:spcPts val="800"/>
                        </a:spcAft>
                      </a:pPr>
                      <a:r>
                        <a:rPr lang="en-GB" sz="1900">
                          <a:effectLst/>
                        </a:rPr>
                        <a:t>Previously,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dirty="0">
                          <a:effectLst/>
                        </a:rPr>
                        <a:t> </a:t>
                      </a:r>
                      <a:r>
                        <a:rPr lang="cs-CZ" sz="1900" dirty="0">
                          <a:solidFill>
                            <a:srgbClr val="FF0000"/>
                          </a:solidFill>
                          <a:effectLst/>
                        </a:rPr>
                        <a:t>prior to </a:t>
                      </a:r>
                      <a:r>
                        <a:rPr lang="cs-CZ" sz="1900" dirty="0" err="1">
                          <a:solidFill>
                            <a:srgbClr val="FF0000"/>
                          </a:solidFill>
                          <a:effectLst/>
                        </a:rPr>
                        <a:t>this</a:t>
                      </a:r>
                      <a:endParaRPr lang="cs-CZ"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Eventually,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…until…</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2254040254"/>
                  </a:ext>
                </a:extLst>
              </a:tr>
              <a:tr h="355946">
                <a:tc>
                  <a:txBody>
                    <a:bodyPr/>
                    <a:lstStyle/>
                    <a:p>
                      <a:pPr>
                        <a:lnSpc>
                          <a:spcPct val="107000"/>
                        </a:lnSpc>
                        <a:spcAft>
                          <a:spcPts val="800"/>
                        </a:spcAft>
                      </a:pPr>
                      <a:r>
                        <a:rPr lang="en-GB" sz="1900">
                          <a:effectLst/>
                        </a:rPr>
                        <a:t>Once</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When this happens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Lastly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…finishes with…</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4114503179"/>
                  </a:ext>
                </a:extLst>
              </a:tr>
              <a:tr h="355946">
                <a:tc>
                  <a:txBody>
                    <a:bodyPr/>
                    <a:lstStyle/>
                    <a:p>
                      <a:pPr>
                        <a:lnSpc>
                          <a:spcPct val="107000"/>
                        </a:lnSpc>
                        <a:spcAft>
                          <a:spcPts val="800"/>
                        </a:spcAft>
                      </a:pPr>
                      <a:r>
                        <a:rPr lang="en-GB" sz="1900">
                          <a:effectLst/>
                        </a:rPr>
                        <a:t>At the same time,</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During</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Finally,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dirty="0">
                          <a:effectLst/>
                        </a:rPr>
                        <a:t> </a:t>
                      </a:r>
                      <a:r>
                        <a:rPr lang="cs-CZ" sz="1900" dirty="0" err="1">
                          <a:solidFill>
                            <a:srgbClr val="FF0000"/>
                          </a:solidFill>
                          <a:effectLst/>
                        </a:rPr>
                        <a:t>concludes</a:t>
                      </a:r>
                      <a:r>
                        <a:rPr lang="cs-CZ" sz="1900" dirty="0">
                          <a:solidFill>
                            <a:srgbClr val="FF0000"/>
                          </a:solidFill>
                          <a:effectLst/>
                        </a:rPr>
                        <a:t> </a:t>
                      </a:r>
                      <a:r>
                        <a:rPr lang="cs-CZ" sz="1900">
                          <a:solidFill>
                            <a:srgbClr val="FF0000"/>
                          </a:solidFill>
                          <a:effectLst/>
                        </a:rPr>
                        <a:t>with</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3527715546"/>
                  </a:ext>
                </a:extLst>
              </a:tr>
              <a:tr h="355946">
                <a:tc>
                  <a:txBody>
                    <a:bodyPr/>
                    <a:lstStyle/>
                    <a:p>
                      <a:pPr>
                        <a:lnSpc>
                          <a:spcPct val="107000"/>
                        </a:lnSpc>
                        <a:spcAft>
                          <a:spcPts val="800"/>
                        </a:spcAft>
                      </a:pPr>
                      <a:r>
                        <a:rPr lang="en-GB" sz="1900">
                          <a:effectLst/>
                        </a:rPr>
                        <a:t>Simultaneously,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dirty="0">
                          <a:solidFill>
                            <a:srgbClr val="FF0000"/>
                          </a:solidFill>
                          <a:effectLst/>
                        </a:rPr>
                        <a:t> </a:t>
                      </a:r>
                      <a:r>
                        <a:rPr lang="cs-CZ" sz="1900" dirty="0" err="1">
                          <a:solidFill>
                            <a:srgbClr val="FF0000"/>
                          </a:solidFill>
                          <a:effectLst/>
                        </a:rPr>
                        <a:t>while</a:t>
                      </a:r>
                      <a:endParaRPr lang="cs-CZ" sz="19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In the last stage,</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dirty="0">
                          <a:effectLst/>
                        </a:rPr>
                        <a:t>The last step is…</a:t>
                      </a:r>
                      <a:endParaRPr lang="cs-CZ"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1867267764"/>
                  </a:ext>
                </a:extLst>
              </a:tr>
            </a:tbl>
          </a:graphicData>
        </a:graphic>
      </p:graphicFrame>
    </p:spTree>
    <p:extLst>
      <p:ext uri="{BB962C8B-B14F-4D97-AF65-F5344CB8AC3E}">
        <p14:creationId xmlns:p14="http://schemas.microsoft.com/office/powerpoint/2010/main" val="824921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444286-A8CC-7456-961E-69AA291E4A17}"/>
              </a:ext>
            </a:extLst>
          </p:cNvPr>
          <p:cNvSpPr>
            <a:spLocks noGrp="1"/>
          </p:cNvSpPr>
          <p:nvPr>
            <p:ph type="title"/>
          </p:nvPr>
        </p:nvSpPr>
        <p:spPr>
          <a:xfrm>
            <a:off x="589560" y="856180"/>
            <a:ext cx="4560584" cy="1128068"/>
          </a:xfrm>
        </p:spPr>
        <p:txBody>
          <a:bodyPr anchor="ctr">
            <a:normAutofit/>
          </a:bodyPr>
          <a:lstStyle/>
          <a:p>
            <a:r>
              <a:rPr lang="cs-CZ" sz="4000" dirty="0"/>
              <a:t>Filament </a:t>
            </a:r>
            <a:r>
              <a:rPr lang="cs-CZ" sz="4000" dirty="0" err="1"/>
              <a:t>lamps</a:t>
            </a:r>
            <a:endParaRPr lang="cs-CZ" sz="4000" dirty="0"/>
          </a:p>
        </p:txBody>
      </p:sp>
      <p:sp>
        <p:nvSpPr>
          <p:cNvPr id="3" name="Zástupný obsah 2">
            <a:extLst>
              <a:ext uri="{FF2B5EF4-FFF2-40B4-BE49-F238E27FC236}">
                <a16:creationId xmlns:a16="http://schemas.microsoft.com/office/drawing/2014/main" id="{6A1B349F-2370-C859-697E-A77F0AB52C26}"/>
              </a:ext>
            </a:extLst>
          </p:cNvPr>
          <p:cNvSpPr>
            <a:spLocks noGrp="1"/>
          </p:cNvSpPr>
          <p:nvPr>
            <p:ph idx="1"/>
          </p:nvPr>
        </p:nvSpPr>
        <p:spPr>
          <a:xfrm>
            <a:off x="590719" y="2330505"/>
            <a:ext cx="4559425" cy="3979585"/>
          </a:xfrm>
        </p:spPr>
        <p:txBody>
          <a:bodyPr anchor="ctr">
            <a:normAutofit/>
          </a:bodyPr>
          <a:lstStyle/>
          <a:p>
            <a:pPr marL="0" indent="0">
              <a:buNone/>
            </a:pPr>
            <a:r>
              <a:rPr lang="cs-CZ" sz="2000" dirty="0"/>
              <a:t>a </a:t>
            </a:r>
            <a:r>
              <a:rPr lang="cs-CZ" sz="2000" dirty="0" err="1"/>
              <a:t>tungsten</a:t>
            </a:r>
            <a:r>
              <a:rPr lang="cs-CZ" sz="2000" dirty="0"/>
              <a:t> filament </a:t>
            </a:r>
            <a:r>
              <a:rPr lang="cs-CZ" sz="2000" dirty="0" err="1"/>
              <a:t>coil</a:t>
            </a:r>
            <a:endParaRPr lang="cs-CZ" sz="2000" dirty="0"/>
          </a:p>
          <a:p>
            <a:pPr marL="0" indent="0">
              <a:buNone/>
            </a:pPr>
            <a:r>
              <a:rPr lang="cs-CZ" sz="2000" dirty="0"/>
              <a:t>b </a:t>
            </a:r>
            <a:r>
              <a:rPr lang="cs-CZ" sz="2000" dirty="0" err="1"/>
              <a:t>inert</a:t>
            </a:r>
            <a:r>
              <a:rPr lang="cs-CZ" sz="2000" dirty="0"/>
              <a:t> </a:t>
            </a:r>
            <a:r>
              <a:rPr lang="cs-CZ" sz="2000" dirty="0" err="1"/>
              <a:t>gas</a:t>
            </a:r>
            <a:endParaRPr lang="cs-CZ" sz="2000" dirty="0"/>
          </a:p>
          <a:p>
            <a:pPr marL="0" indent="0">
              <a:buNone/>
            </a:pPr>
            <a:r>
              <a:rPr lang="cs-CZ" sz="2000" dirty="0"/>
              <a:t>c </a:t>
            </a:r>
            <a:r>
              <a:rPr lang="cs-CZ" sz="2000" dirty="0" err="1"/>
              <a:t>glass</a:t>
            </a:r>
            <a:r>
              <a:rPr lang="cs-CZ" sz="2000" dirty="0"/>
              <a:t> </a:t>
            </a:r>
            <a:r>
              <a:rPr lang="cs-CZ" sz="2000" dirty="0" err="1"/>
              <a:t>mount</a:t>
            </a:r>
            <a:endParaRPr lang="cs-CZ" sz="2000" dirty="0"/>
          </a:p>
          <a:p>
            <a:pPr marL="0" indent="0">
              <a:buNone/>
            </a:pPr>
            <a:r>
              <a:rPr lang="cs-CZ" sz="2000" dirty="0"/>
              <a:t>d </a:t>
            </a:r>
            <a:r>
              <a:rPr lang="cs-CZ" sz="2000" dirty="0" err="1"/>
              <a:t>electrical</a:t>
            </a:r>
            <a:r>
              <a:rPr lang="cs-CZ" sz="2000" dirty="0"/>
              <a:t> </a:t>
            </a:r>
            <a:r>
              <a:rPr lang="cs-CZ" sz="2000" dirty="0" err="1"/>
              <a:t>foot</a:t>
            </a:r>
            <a:r>
              <a:rPr lang="cs-CZ" sz="2000" dirty="0"/>
              <a:t> </a:t>
            </a:r>
            <a:r>
              <a:rPr lang="cs-CZ" sz="2000" dirty="0" err="1"/>
              <a:t>contacts</a:t>
            </a:r>
            <a:endParaRPr lang="cs-CZ" sz="2000" dirty="0"/>
          </a:p>
          <a:p>
            <a:pPr marL="0" indent="0">
              <a:buNone/>
            </a:pPr>
            <a:r>
              <a:rPr lang="cs-CZ" sz="2000" dirty="0"/>
              <a:t>e </a:t>
            </a:r>
            <a:r>
              <a:rPr lang="cs-CZ" sz="2000" dirty="0" err="1"/>
              <a:t>glass</a:t>
            </a:r>
            <a:r>
              <a:rPr lang="cs-CZ" sz="2000" dirty="0"/>
              <a:t> case </a:t>
            </a:r>
            <a:r>
              <a:rPr lang="cs-CZ" sz="2000" dirty="0" err="1"/>
              <a:t>or</a:t>
            </a:r>
            <a:r>
              <a:rPr lang="cs-CZ" sz="2000" dirty="0"/>
              <a:t> </a:t>
            </a:r>
            <a:r>
              <a:rPr lang="cs-CZ" sz="2000" dirty="0" err="1"/>
              <a:t>bulb</a:t>
            </a:r>
            <a:endParaRPr lang="cs-CZ" sz="2000" dirty="0"/>
          </a:p>
          <a:p>
            <a:pPr marL="0" indent="0">
              <a:buNone/>
            </a:pPr>
            <a:r>
              <a:rPr lang="cs-CZ" sz="2000" dirty="0"/>
              <a:t>f support </a:t>
            </a:r>
            <a:r>
              <a:rPr lang="cs-CZ" sz="2000" dirty="0" err="1"/>
              <a:t>wire</a:t>
            </a:r>
            <a:endParaRPr lang="cs-CZ" sz="2000" dirty="0"/>
          </a:p>
          <a:p>
            <a:pPr marL="0" indent="0">
              <a:buNone/>
            </a:pPr>
            <a:r>
              <a:rPr lang="cs-CZ" sz="2000" dirty="0"/>
              <a:t>g support </a:t>
            </a:r>
            <a:r>
              <a:rPr lang="cs-CZ" sz="2000" dirty="0" err="1"/>
              <a:t>wire</a:t>
            </a:r>
            <a:endParaRPr lang="cs-CZ" sz="2000" dirty="0"/>
          </a:p>
          <a:p>
            <a:pPr marL="0" indent="0">
              <a:buNone/>
            </a:pPr>
            <a:r>
              <a:rPr lang="cs-CZ" sz="2000" dirty="0"/>
              <a:t>h </a:t>
            </a:r>
            <a:r>
              <a:rPr lang="cs-CZ" sz="2000" dirty="0" err="1"/>
              <a:t>screw</a:t>
            </a:r>
            <a:r>
              <a:rPr lang="cs-CZ" sz="2000" dirty="0"/>
              <a:t> </a:t>
            </a:r>
            <a:r>
              <a:rPr lang="cs-CZ" sz="2000" dirty="0" err="1"/>
              <a:t>thread</a:t>
            </a:r>
            <a:r>
              <a:rPr lang="cs-CZ" sz="2000" dirty="0"/>
              <a:t>            </a:t>
            </a:r>
          </a:p>
          <a:p>
            <a:pPr marL="0" indent="0">
              <a:buNone/>
            </a:pPr>
            <a:endParaRPr lang="cs-CZ" sz="2000" dirty="0"/>
          </a:p>
        </p:txBody>
      </p:sp>
      <p:pic>
        <p:nvPicPr>
          <p:cNvPr id="1026" name="Obrázek 3">
            <a:extLst>
              <a:ext uri="{FF2B5EF4-FFF2-40B4-BE49-F238E27FC236}">
                <a16:creationId xmlns:a16="http://schemas.microsoft.com/office/drawing/2014/main" id="{45C48766-AD53-C351-EF5B-2BF4D5998AF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67" b="-1"/>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2920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4">
            <a:extLst>
              <a:ext uri="{FF2B5EF4-FFF2-40B4-BE49-F238E27FC236}">
                <a16:creationId xmlns:a16="http://schemas.microsoft.com/office/drawing/2014/main" id="{5E6B3632-31A7-4B9A-9B3B-DAADD1D372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FA78322A-39E4-188D-2AAB-01C2456EEE75}"/>
              </a:ext>
            </a:extLst>
          </p:cNvPr>
          <p:cNvSpPr>
            <a:spLocks noGrp="1"/>
          </p:cNvSpPr>
          <p:nvPr>
            <p:ph type="title"/>
          </p:nvPr>
        </p:nvSpPr>
        <p:spPr>
          <a:xfrm>
            <a:off x="8379725" y="640081"/>
            <a:ext cx="3206143" cy="5489009"/>
          </a:xfrm>
        </p:spPr>
        <p:txBody>
          <a:bodyPr vert="horz" lIns="91440" tIns="45720" rIns="91440" bIns="45720" rtlCol="0" anchor="ctr">
            <a:normAutofit/>
          </a:bodyPr>
          <a:lstStyle/>
          <a:p>
            <a:pPr marL="0" marR="0" lvl="0" indent="0" fontAlgn="base">
              <a:spcAft>
                <a:spcPct val="0"/>
              </a:spcAft>
              <a:buClrTx/>
              <a:buSzTx/>
              <a:tabLst/>
            </a:pPr>
            <a:r>
              <a:rPr kumimoji="0" lang="en-US" altLang="cs-CZ" sz="5200" b="0" i="0" u="none" strike="noStrike" kern="1200" cap="none" normalizeH="0" baseline="0">
                <a:ln>
                  <a:noFill/>
                </a:ln>
                <a:solidFill>
                  <a:schemeClr val="tx1"/>
                </a:solidFill>
                <a:effectLst/>
                <a:latin typeface="+mj-lt"/>
                <a:ea typeface="+mj-ea"/>
                <a:cs typeface="+mj-cs"/>
              </a:rPr>
              <a:t>LED light – how does it work? </a:t>
            </a:r>
          </a:p>
        </p:txBody>
      </p:sp>
      <p:graphicFrame>
        <p:nvGraphicFramePr>
          <p:cNvPr id="4" name="Zástupný obsah 3">
            <a:extLst>
              <a:ext uri="{FF2B5EF4-FFF2-40B4-BE49-F238E27FC236}">
                <a16:creationId xmlns:a16="http://schemas.microsoft.com/office/drawing/2014/main" id="{E0A142DD-03C6-1033-E5A3-58FADA9A2223}"/>
              </a:ext>
            </a:extLst>
          </p:cNvPr>
          <p:cNvGraphicFramePr>
            <a:graphicFrameLocks noGrp="1"/>
          </p:cNvGraphicFramePr>
          <p:nvPr>
            <p:ph idx="1"/>
            <p:extLst>
              <p:ext uri="{D42A27DB-BD31-4B8C-83A1-F6EECF244321}">
                <p14:modId xmlns:p14="http://schemas.microsoft.com/office/powerpoint/2010/main" val="182462263"/>
              </p:ext>
            </p:extLst>
          </p:nvPr>
        </p:nvGraphicFramePr>
        <p:xfrm>
          <a:off x="-1" y="108857"/>
          <a:ext cx="8379726" cy="7060696"/>
        </p:xfrm>
        <a:graphic>
          <a:graphicData uri="http://schemas.openxmlformats.org/drawingml/2006/table">
            <a:tbl>
              <a:tblPr firstRow="1" firstCol="1" bandRow="1">
                <a:tableStyleId>{8799B23B-EC83-4686-B30A-512413B5E67A}</a:tableStyleId>
              </a:tblPr>
              <a:tblGrid>
                <a:gridCol w="5023463">
                  <a:extLst>
                    <a:ext uri="{9D8B030D-6E8A-4147-A177-3AD203B41FA5}">
                      <a16:colId xmlns:a16="http://schemas.microsoft.com/office/drawing/2014/main" val="97828164"/>
                    </a:ext>
                  </a:extLst>
                </a:gridCol>
                <a:gridCol w="3356263">
                  <a:extLst>
                    <a:ext uri="{9D8B030D-6E8A-4147-A177-3AD203B41FA5}">
                      <a16:colId xmlns:a16="http://schemas.microsoft.com/office/drawing/2014/main" val="164753845"/>
                    </a:ext>
                  </a:extLst>
                </a:gridCol>
              </a:tblGrid>
              <a:tr h="947669">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1.What any LED is made up of</a:t>
                      </a:r>
                      <a:endParaRPr lang="cs-CZ" sz="1400" dirty="0">
                        <a:effectLst/>
                      </a:endParaRPr>
                    </a:p>
                    <a:p>
                      <a:pPr>
                        <a:lnSpc>
                          <a:spcPct val="115000"/>
                        </a:lnSpc>
                        <a:spcAft>
                          <a:spcPts val="1000"/>
                        </a:spcAft>
                      </a:pP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a:effectLst/>
                        </a:rPr>
                        <a:t> </a:t>
                      </a:r>
                      <a:endParaRPr lang="cs-CZ" sz="1400">
                        <a:effectLst/>
                      </a:endParaRPr>
                    </a:p>
                    <a:p>
                      <a:pPr>
                        <a:lnSpc>
                          <a:spcPct val="115000"/>
                        </a:lnSpc>
                        <a:spcAft>
                          <a:spcPts val="1000"/>
                        </a:spcAft>
                      </a:pPr>
                      <a:r>
                        <a:rPr lang="en-GB" sz="1400">
                          <a:effectLst/>
                        </a:rPr>
                        <a:t>3 main _____</a:t>
                      </a:r>
                      <a:endParaRPr lang="cs-CZ" sz="1400">
                        <a:effectLst/>
                      </a:endParaRPr>
                    </a:p>
                    <a:p>
                      <a:pPr>
                        <a:lnSpc>
                          <a:spcPct val="115000"/>
                        </a:lnSpc>
                        <a:spcAft>
                          <a:spcPts val="1000"/>
                        </a:spcAft>
                      </a:pPr>
                      <a:r>
                        <a:rPr lang="en-GB" sz="1400">
                          <a:effectLst/>
                        </a:rPr>
                        <a:t> </a:t>
                      </a:r>
                      <a:endParaRPr lang="cs-CZ"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3164255242"/>
                  </a:ext>
                </a:extLst>
              </a:tr>
              <a:tr h="947669">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2. What is between an anode and a cathode</a:t>
                      </a:r>
                      <a:endParaRPr lang="cs-CZ" sz="1400" dirty="0">
                        <a:effectLst/>
                      </a:endParaRPr>
                    </a:p>
                    <a:p>
                      <a:pPr>
                        <a:lnSpc>
                          <a:spcPct val="115000"/>
                        </a:lnSpc>
                        <a:spcAft>
                          <a:spcPts val="1000"/>
                        </a:spcAft>
                      </a:pP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a:effectLst/>
                        </a:rPr>
                        <a:t> </a:t>
                      </a:r>
                      <a:endParaRPr lang="cs-CZ" sz="1400">
                        <a:effectLst/>
                      </a:endParaRPr>
                    </a:p>
                    <a:p>
                      <a:pPr>
                        <a:lnSpc>
                          <a:spcPct val="115000"/>
                        </a:lnSpc>
                        <a:spcAft>
                          <a:spcPts val="1000"/>
                        </a:spcAft>
                      </a:pPr>
                      <a:r>
                        <a:rPr lang="en-GB" sz="1400">
                          <a:effectLst/>
                        </a:rPr>
                        <a:t> _____                                                     </a:t>
                      </a:r>
                      <a:endParaRPr lang="cs-CZ"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3208665166"/>
                  </a:ext>
                </a:extLst>
              </a:tr>
              <a:tr h="947669">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3. The basis of a LED operation</a:t>
                      </a:r>
                      <a:endParaRPr lang="cs-CZ" sz="1400" dirty="0">
                        <a:effectLst/>
                      </a:endParaRPr>
                    </a:p>
                    <a:p>
                      <a:pPr>
                        <a:lnSpc>
                          <a:spcPct val="115000"/>
                        </a:lnSpc>
                        <a:spcAft>
                          <a:spcPts val="1000"/>
                        </a:spcAft>
                      </a:pP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a:effectLst/>
                        </a:rPr>
                        <a:t> </a:t>
                      </a:r>
                      <a:endParaRPr lang="cs-CZ" sz="1400">
                        <a:effectLst/>
                      </a:endParaRPr>
                    </a:p>
                    <a:p>
                      <a:pPr>
                        <a:lnSpc>
                          <a:spcPct val="115000"/>
                        </a:lnSpc>
                        <a:spcAft>
                          <a:spcPts val="1000"/>
                        </a:spcAft>
                      </a:pPr>
                      <a:r>
                        <a:rPr lang="en-GB" sz="1400">
                          <a:effectLst/>
                        </a:rPr>
                        <a:t>______                                                 </a:t>
                      </a:r>
                      <a:endParaRPr lang="cs-CZ"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1013096309"/>
                  </a:ext>
                </a:extLst>
              </a:tr>
              <a:tr h="947669">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4. What determines the colour of the LED light</a:t>
                      </a:r>
                      <a:endParaRPr lang="cs-CZ" sz="1400" dirty="0">
                        <a:effectLst/>
                      </a:endParaRPr>
                    </a:p>
                    <a:p>
                      <a:pPr>
                        <a:lnSpc>
                          <a:spcPct val="115000"/>
                        </a:lnSpc>
                        <a:spcAft>
                          <a:spcPts val="1000"/>
                        </a:spcAft>
                      </a:pP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a:effectLst/>
                        </a:rPr>
                        <a:t> </a:t>
                      </a:r>
                      <a:endParaRPr lang="cs-CZ" sz="1400">
                        <a:effectLst/>
                      </a:endParaRPr>
                    </a:p>
                    <a:p>
                      <a:pPr>
                        <a:lnSpc>
                          <a:spcPct val="115000"/>
                        </a:lnSpc>
                        <a:spcAft>
                          <a:spcPts val="1000"/>
                        </a:spcAft>
                      </a:pPr>
                      <a:r>
                        <a:rPr lang="en-GB" sz="1400">
                          <a:effectLst/>
                        </a:rPr>
                        <a:t>____</a:t>
                      </a:r>
                      <a:endParaRPr lang="cs-CZ"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51719690"/>
                  </a:ext>
                </a:extLst>
              </a:tr>
              <a:tr h="947669">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5. Most common use of LEDs</a:t>
                      </a:r>
                      <a:endParaRPr lang="cs-CZ" sz="1400" dirty="0">
                        <a:effectLst/>
                      </a:endParaRPr>
                    </a:p>
                    <a:p>
                      <a:pPr>
                        <a:lnSpc>
                          <a:spcPct val="115000"/>
                        </a:lnSpc>
                        <a:spcAft>
                          <a:spcPts val="1000"/>
                        </a:spcAft>
                      </a:pP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a:effectLst/>
                        </a:rPr>
                        <a:t> </a:t>
                      </a:r>
                      <a:endParaRPr lang="cs-CZ" sz="1400">
                        <a:effectLst/>
                      </a:endParaRPr>
                    </a:p>
                    <a:p>
                      <a:pPr>
                        <a:lnSpc>
                          <a:spcPct val="115000"/>
                        </a:lnSpc>
                        <a:spcAft>
                          <a:spcPts val="1000"/>
                        </a:spcAft>
                      </a:pPr>
                      <a:r>
                        <a:rPr lang="en-GB" sz="1400">
                          <a:effectLst/>
                        </a:rPr>
                        <a:t>______</a:t>
                      </a:r>
                      <a:endParaRPr lang="cs-CZ"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4019031566"/>
                  </a:ext>
                </a:extLst>
              </a:tr>
              <a:tr h="585994">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6. The problem with using LEDs as a light source</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a:effectLst/>
                        </a:rPr>
                        <a:t> </a:t>
                      </a:r>
                      <a:endParaRPr lang="cs-CZ" sz="1400">
                        <a:effectLst/>
                      </a:endParaRPr>
                    </a:p>
                    <a:p>
                      <a:pPr>
                        <a:lnSpc>
                          <a:spcPct val="115000"/>
                        </a:lnSpc>
                        <a:spcAft>
                          <a:spcPts val="1000"/>
                        </a:spcAft>
                      </a:pPr>
                      <a:r>
                        <a:rPr lang="en-GB" sz="1400">
                          <a:effectLst/>
                        </a:rPr>
                        <a:t>amount of ______________     </a:t>
                      </a:r>
                      <a:endParaRPr lang="cs-CZ"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2085935309"/>
                  </a:ext>
                </a:extLst>
              </a:tr>
              <a:tr h="585994">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7. The example of a less efficient light source mentioned</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a:effectLst/>
                        </a:rPr>
                        <a:t> </a:t>
                      </a:r>
                      <a:endParaRPr lang="cs-CZ" sz="1400">
                        <a:effectLst/>
                      </a:endParaRPr>
                    </a:p>
                    <a:p>
                      <a:pPr>
                        <a:lnSpc>
                          <a:spcPct val="115000"/>
                        </a:lnSpc>
                        <a:spcAft>
                          <a:spcPts val="1000"/>
                        </a:spcAft>
                      </a:pPr>
                      <a:r>
                        <a:rPr lang="en-GB" sz="1400">
                          <a:effectLst/>
                        </a:rPr>
                        <a:t>______      </a:t>
                      </a:r>
                      <a:endParaRPr lang="cs-CZ"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437546859"/>
                  </a:ext>
                </a:extLst>
              </a:tr>
              <a:tr h="947669">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8. It absorbs heat to reduce an LED’s degradation</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________________              </a:t>
                      </a:r>
                      <a:endParaRPr lang="cs-CZ" sz="1400" dirty="0">
                        <a:effectLst/>
                      </a:endParaRPr>
                    </a:p>
                    <a:p>
                      <a:pPr>
                        <a:lnSpc>
                          <a:spcPct val="115000"/>
                        </a:lnSpc>
                        <a:spcAft>
                          <a:spcPts val="1000"/>
                        </a:spcAft>
                      </a:pP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3670608588"/>
                  </a:ext>
                </a:extLst>
              </a:tr>
            </a:tbl>
          </a:graphicData>
        </a:graphic>
      </p:graphicFrame>
    </p:spTree>
    <p:extLst>
      <p:ext uri="{BB962C8B-B14F-4D97-AF65-F5344CB8AC3E}">
        <p14:creationId xmlns:p14="http://schemas.microsoft.com/office/powerpoint/2010/main" val="881938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78322A-39E4-188D-2AAB-01C2456EEE75}"/>
              </a:ext>
            </a:extLst>
          </p:cNvPr>
          <p:cNvSpPr>
            <a:spLocks noGrp="1"/>
          </p:cNvSpPr>
          <p:nvPr>
            <p:ph type="title"/>
          </p:nvPr>
        </p:nvSpPr>
        <p:spPr>
          <a:xfrm>
            <a:off x="8379725" y="640081"/>
            <a:ext cx="3206143" cy="5489009"/>
          </a:xfrm>
        </p:spPr>
        <p:txBody>
          <a:bodyPr vert="horz" lIns="91440" tIns="45720" rIns="91440" bIns="45720" rtlCol="0" anchor="ctr">
            <a:normAutofit/>
          </a:bodyPr>
          <a:lstStyle/>
          <a:p>
            <a:pPr marL="0" marR="0" lvl="0" indent="0" fontAlgn="base">
              <a:spcAft>
                <a:spcPct val="0"/>
              </a:spcAft>
              <a:buClrTx/>
              <a:buSzTx/>
              <a:tabLst/>
            </a:pPr>
            <a:r>
              <a:rPr kumimoji="0" lang="en-US" altLang="cs-CZ" sz="5200" b="0" i="0" u="none" strike="noStrike" kern="1200" cap="none" normalizeH="0" baseline="0">
                <a:ln>
                  <a:noFill/>
                </a:ln>
                <a:solidFill>
                  <a:schemeClr val="tx1"/>
                </a:solidFill>
                <a:effectLst/>
                <a:latin typeface="+mj-lt"/>
                <a:ea typeface="+mj-ea"/>
                <a:cs typeface="+mj-cs"/>
              </a:rPr>
              <a:t>LED light – how does it work? </a:t>
            </a:r>
          </a:p>
        </p:txBody>
      </p:sp>
      <p:graphicFrame>
        <p:nvGraphicFramePr>
          <p:cNvPr id="4" name="Zástupný obsah 3">
            <a:extLst>
              <a:ext uri="{FF2B5EF4-FFF2-40B4-BE49-F238E27FC236}">
                <a16:creationId xmlns:a16="http://schemas.microsoft.com/office/drawing/2014/main" id="{E0A142DD-03C6-1033-E5A3-58FADA9A2223}"/>
              </a:ext>
            </a:extLst>
          </p:cNvPr>
          <p:cNvGraphicFramePr>
            <a:graphicFrameLocks noGrp="1"/>
          </p:cNvGraphicFramePr>
          <p:nvPr>
            <p:ph idx="1"/>
            <p:extLst>
              <p:ext uri="{D42A27DB-BD31-4B8C-83A1-F6EECF244321}">
                <p14:modId xmlns:p14="http://schemas.microsoft.com/office/powerpoint/2010/main" val="1625456483"/>
              </p:ext>
            </p:extLst>
          </p:nvPr>
        </p:nvGraphicFramePr>
        <p:xfrm>
          <a:off x="-1" y="108857"/>
          <a:ext cx="8379726" cy="7060696"/>
        </p:xfrm>
        <a:graphic>
          <a:graphicData uri="http://schemas.openxmlformats.org/drawingml/2006/table">
            <a:tbl>
              <a:tblPr firstRow="1" firstCol="1" bandRow="1">
                <a:tableStyleId>{8799B23B-EC83-4686-B30A-512413B5E67A}</a:tableStyleId>
              </a:tblPr>
              <a:tblGrid>
                <a:gridCol w="5023463">
                  <a:extLst>
                    <a:ext uri="{9D8B030D-6E8A-4147-A177-3AD203B41FA5}">
                      <a16:colId xmlns:a16="http://schemas.microsoft.com/office/drawing/2014/main" val="97828164"/>
                    </a:ext>
                  </a:extLst>
                </a:gridCol>
                <a:gridCol w="3356263">
                  <a:extLst>
                    <a:ext uri="{9D8B030D-6E8A-4147-A177-3AD203B41FA5}">
                      <a16:colId xmlns:a16="http://schemas.microsoft.com/office/drawing/2014/main" val="164753845"/>
                    </a:ext>
                  </a:extLst>
                </a:gridCol>
              </a:tblGrid>
              <a:tr h="947669">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1.What any LED is made up of</a:t>
                      </a:r>
                      <a:endParaRPr lang="cs-CZ" sz="1400" dirty="0">
                        <a:effectLst/>
                      </a:endParaRPr>
                    </a:p>
                    <a:p>
                      <a:pPr>
                        <a:lnSpc>
                          <a:spcPct val="115000"/>
                        </a:lnSpc>
                        <a:spcAft>
                          <a:spcPts val="1000"/>
                        </a:spcAft>
                      </a:pP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3 main </a:t>
                      </a:r>
                      <a:r>
                        <a:rPr lang="cs-CZ" sz="1400" dirty="0" err="1">
                          <a:solidFill>
                            <a:srgbClr val="FF0000"/>
                          </a:solidFill>
                          <a:effectLst/>
                        </a:rPr>
                        <a:t>components</a:t>
                      </a:r>
                      <a:endParaRPr lang="cs-CZ" sz="1400" dirty="0">
                        <a:effectLst/>
                      </a:endParaRPr>
                    </a:p>
                    <a:p>
                      <a:pPr>
                        <a:lnSpc>
                          <a:spcPct val="115000"/>
                        </a:lnSpc>
                        <a:spcAft>
                          <a:spcPts val="1000"/>
                        </a:spcAft>
                      </a:pP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3164255242"/>
                  </a:ext>
                </a:extLst>
              </a:tr>
              <a:tr h="947669">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2. What is between an anode and a cathode</a:t>
                      </a:r>
                      <a:endParaRPr lang="cs-CZ" sz="1400" dirty="0">
                        <a:effectLst/>
                      </a:endParaRPr>
                    </a:p>
                    <a:p>
                      <a:pPr>
                        <a:lnSpc>
                          <a:spcPct val="115000"/>
                        </a:lnSpc>
                        <a:spcAft>
                          <a:spcPts val="1000"/>
                        </a:spcAft>
                      </a:pP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 </a:t>
                      </a:r>
                      <a:r>
                        <a:rPr lang="cs-CZ" sz="1400" dirty="0">
                          <a:solidFill>
                            <a:srgbClr val="FF0000"/>
                          </a:solidFill>
                          <a:effectLst/>
                        </a:rPr>
                        <a:t>a </a:t>
                      </a:r>
                      <a:r>
                        <a:rPr lang="cs-CZ" sz="1400" dirty="0" err="1">
                          <a:solidFill>
                            <a:srgbClr val="FF0000"/>
                          </a:solidFill>
                          <a:effectLst/>
                        </a:rPr>
                        <a:t>semiconductor</a:t>
                      </a:r>
                      <a:r>
                        <a:rPr lang="cs-CZ" sz="1400" dirty="0">
                          <a:solidFill>
                            <a:srgbClr val="FF0000"/>
                          </a:solidFill>
                          <a:effectLst/>
                        </a:rPr>
                        <a:t> </a:t>
                      </a:r>
                      <a:r>
                        <a:rPr lang="cs-CZ" sz="1400" dirty="0" err="1">
                          <a:solidFill>
                            <a:srgbClr val="FF0000"/>
                          </a:solidFill>
                          <a:effectLst/>
                        </a:rPr>
                        <a:t>crystal</a:t>
                      </a: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3208665166"/>
                  </a:ext>
                </a:extLst>
              </a:tr>
              <a:tr h="947669">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3. The basis of a LED operation</a:t>
                      </a:r>
                      <a:endParaRPr lang="cs-CZ" sz="1400" dirty="0">
                        <a:effectLst/>
                      </a:endParaRPr>
                    </a:p>
                    <a:p>
                      <a:pPr>
                        <a:lnSpc>
                          <a:spcPct val="115000"/>
                        </a:lnSpc>
                        <a:spcAft>
                          <a:spcPts val="1000"/>
                        </a:spcAft>
                      </a:pP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cs-CZ" sz="1400" dirty="0" err="1">
                          <a:solidFill>
                            <a:srgbClr val="FF0000"/>
                          </a:solidFill>
                          <a:effectLst/>
                        </a:rPr>
                        <a:t>electroluminiscence</a:t>
                      </a: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1013096309"/>
                  </a:ext>
                </a:extLst>
              </a:tr>
              <a:tr h="947669">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4. What determines the colour of the LED light</a:t>
                      </a:r>
                      <a:endParaRPr lang="cs-CZ" sz="1400" dirty="0">
                        <a:effectLst/>
                      </a:endParaRPr>
                    </a:p>
                    <a:p>
                      <a:pPr>
                        <a:lnSpc>
                          <a:spcPct val="115000"/>
                        </a:lnSpc>
                        <a:spcAft>
                          <a:spcPts val="1000"/>
                        </a:spcAft>
                      </a:pP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cs-CZ" sz="1400" dirty="0" err="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semiconducting</a:t>
                      </a:r>
                      <a:r>
                        <a:rPr lang="cs-CZ"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cs-CZ" sz="1400" dirty="0" err="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material</a:t>
                      </a:r>
                      <a:endParaRPr lang="cs-CZ"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51719690"/>
                  </a:ext>
                </a:extLst>
              </a:tr>
              <a:tr h="947669">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5. Most common use of LEDs</a:t>
                      </a:r>
                      <a:endParaRPr lang="cs-CZ" sz="1400" dirty="0">
                        <a:effectLst/>
                      </a:endParaRPr>
                    </a:p>
                    <a:p>
                      <a:pPr>
                        <a:lnSpc>
                          <a:spcPct val="115000"/>
                        </a:lnSpc>
                        <a:spcAft>
                          <a:spcPts val="1000"/>
                        </a:spcAft>
                      </a:pP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cs-CZ" sz="1400" dirty="0" err="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indicators</a:t>
                      </a:r>
                      <a:endParaRPr lang="cs-CZ"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4019031566"/>
                  </a:ext>
                </a:extLst>
              </a:tr>
              <a:tr h="585994">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6. The problem with using LEDs as a light source</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amount of </a:t>
                      </a:r>
                      <a:r>
                        <a:rPr lang="cs-CZ" sz="1400" dirty="0" err="1">
                          <a:solidFill>
                            <a:srgbClr val="FF0000"/>
                          </a:solidFill>
                          <a:effectLst/>
                        </a:rPr>
                        <a:t>light</a:t>
                      </a:r>
                      <a:r>
                        <a:rPr lang="cs-CZ" sz="1400" dirty="0">
                          <a:solidFill>
                            <a:srgbClr val="FF0000"/>
                          </a:solidFill>
                          <a:effectLst/>
                        </a:rPr>
                        <a:t> </a:t>
                      </a:r>
                      <a:r>
                        <a:rPr lang="cs-CZ" sz="1400" dirty="0" err="1">
                          <a:solidFill>
                            <a:srgbClr val="FF0000"/>
                          </a:solidFill>
                          <a:effectLst/>
                        </a:rPr>
                        <a:t>emission</a:t>
                      </a: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2085935309"/>
                  </a:ext>
                </a:extLst>
              </a:tr>
              <a:tr h="585994">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7. The example of a less efficient light source mentioned</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cs-CZ" sz="1400" dirty="0" err="1">
                          <a:solidFill>
                            <a:srgbClr val="FF0000"/>
                          </a:solidFill>
                          <a:effectLst/>
                        </a:rPr>
                        <a:t>incandescent</a:t>
                      </a:r>
                      <a:r>
                        <a:rPr lang="cs-CZ" sz="1400" dirty="0">
                          <a:solidFill>
                            <a:srgbClr val="FF0000"/>
                          </a:solidFill>
                          <a:effectLst/>
                        </a:rPr>
                        <a:t> </a:t>
                      </a:r>
                      <a:r>
                        <a:rPr lang="cs-CZ" sz="1400" dirty="0" err="1">
                          <a:solidFill>
                            <a:srgbClr val="FF0000"/>
                          </a:solidFill>
                          <a:effectLst/>
                        </a:rPr>
                        <a:t>light</a:t>
                      </a:r>
                      <a:r>
                        <a:rPr lang="cs-CZ" sz="1400" dirty="0">
                          <a:solidFill>
                            <a:srgbClr val="FF0000"/>
                          </a:solidFill>
                          <a:effectLst/>
                        </a:rPr>
                        <a:t> </a:t>
                      </a:r>
                      <a:r>
                        <a:rPr lang="cs-CZ" sz="1400" dirty="0" err="1">
                          <a:solidFill>
                            <a:srgbClr val="FF0000"/>
                          </a:solidFill>
                          <a:effectLst/>
                        </a:rPr>
                        <a:t>bulbs</a:t>
                      </a: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437546859"/>
                  </a:ext>
                </a:extLst>
              </a:tr>
              <a:tr h="947669">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en-GB" sz="1400" dirty="0">
                          <a:effectLst/>
                        </a:rPr>
                        <a:t>8. It absorbs heat to reduce an LED’s degradation</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tc>
                  <a:txBody>
                    <a:bodyPr/>
                    <a:lstStyle/>
                    <a:p>
                      <a:pPr>
                        <a:lnSpc>
                          <a:spcPct val="115000"/>
                        </a:lnSpc>
                        <a:spcAft>
                          <a:spcPts val="1000"/>
                        </a:spcAft>
                      </a:pPr>
                      <a:r>
                        <a:rPr lang="en-GB" sz="1400" dirty="0">
                          <a:effectLst/>
                        </a:rPr>
                        <a:t> </a:t>
                      </a:r>
                      <a:endParaRPr lang="cs-CZ" sz="1400" dirty="0">
                        <a:effectLst/>
                      </a:endParaRPr>
                    </a:p>
                    <a:p>
                      <a:pPr>
                        <a:lnSpc>
                          <a:spcPct val="115000"/>
                        </a:lnSpc>
                        <a:spcAft>
                          <a:spcPts val="1000"/>
                        </a:spcAft>
                      </a:pPr>
                      <a:r>
                        <a:rPr lang="cs-CZ" sz="1400" dirty="0" err="1">
                          <a:solidFill>
                            <a:srgbClr val="FF0000"/>
                          </a:solidFill>
                          <a:effectLst/>
                        </a:rPr>
                        <a:t>heat</a:t>
                      </a:r>
                      <a:r>
                        <a:rPr lang="cs-CZ" sz="1400" dirty="0">
                          <a:solidFill>
                            <a:srgbClr val="FF0000"/>
                          </a:solidFill>
                          <a:effectLst/>
                        </a:rPr>
                        <a:t> </a:t>
                      </a:r>
                      <a:r>
                        <a:rPr lang="cs-CZ" sz="1400" dirty="0" err="1">
                          <a:solidFill>
                            <a:srgbClr val="FF0000"/>
                          </a:solidFill>
                          <a:effectLst/>
                        </a:rPr>
                        <a:t>sink</a:t>
                      </a:r>
                      <a:r>
                        <a:rPr lang="en-GB" sz="1400" dirty="0">
                          <a:effectLst/>
                        </a:rPr>
                        <a:t>              </a:t>
                      </a:r>
                      <a:endParaRPr lang="cs-CZ" sz="1400" dirty="0">
                        <a:effectLst/>
                      </a:endParaRPr>
                    </a:p>
                    <a:p>
                      <a:pPr>
                        <a:lnSpc>
                          <a:spcPct val="115000"/>
                        </a:lnSpc>
                        <a:spcAft>
                          <a:spcPts val="1000"/>
                        </a:spcAft>
                      </a:pPr>
                      <a:r>
                        <a:rPr lang="en-GB" sz="1400" dirty="0">
                          <a:effectLst/>
                        </a:rPr>
                        <a:t>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398" marR="34398" marT="0" marB="0"/>
                </a:tc>
                <a:extLst>
                  <a:ext uri="{0D108BD9-81ED-4DB2-BD59-A6C34878D82A}">
                    <a16:rowId xmlns:a16="http://schemas.microsoft.com/office/drawing/2014/main" val="3670608588"/>
                  </a:ext>
                </a:extLst>
              </a:tr>
            </a:tbl>
          </a:graphicData>
        </a:graphic>
      </p:graphicFrame>
    </p:spTree>
    <p:extLst>
      <p:ext uri="{BB962C8B-B14F-4D97-AF65-F5344CB8AC3E}">
        <p14:creationId xmlns:p14="http://schemas.microsoft.com/office/powerpoint/2010/main" val="736776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A066D3-1A40-453F-4D57-0CDB91608B3B}"/>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586077C0-5E5D-AA4B-AC35-6C184F14595A}"/>
              </a:ext>
            </a:extLst>
          </p:cNvPr>
          <p:cNvSpPr>
            <a:spLocks noGrp="1"/>
          </p:cNvSpPr>
          <p:nvPr>
            <p:ph idx="1"/>
          </p:nvPr>
        </p:nvSpPr>
        <p:spPr>
          <a:xfrm>
            <a:off x="838200" y="365125"/>
            <a:ext cx="10515600" cy="5811838"/>
          </a:xfrm>
        </p:spPr>
        <p:txBody>
          <a:bodyPr/>
          <a:lstStyle/>
          <a:p>
            <a:pPr marL="0" indent="0">
              <a:buNone/>
            </a:pPr>
            <a:endParaRPr lang="cs-CZ" dirty="0"/>
          </a:p>
          <a:p>
            <a:pPr marL="0" indent="0">
              <a:buNone/>
            </a:pPr>
            <a:endParaRPr lang="cs-CZ" dirty="0"/>
          </a:p>
          <a:p>
            <a:pPr marL="0" indent="0">
              <a:lnSpc>
                <a:spcPct val="115000"/>
              </a:lnSpc>
              <a:spcAft>
                <a:spcPts val="1000"/>
              </a:spcAft>
              <a:buNone/>
            </a:pPr>
            <a:r>
              <a:rPr lang="cs-CZ" sz="3200" dirty="0">
                <a:latin typeface="Calibri" panose="020F0502020204030204" pitchFamily="34" charset="0"/>
                <a:ea typeface="Times New Roman" panose="02020603050405020304" pitchFamily="18" charset="0"/>
                <a:cs typeface="Calibri" panose="020F0502020204030204" pitchFamily="34" charset="0"/>
              </a:rPr>
              <a:t>a) </a:t>
            </a:r>
            <a:r>
              <a:rPr lang="en-GB" sz="3200" dirty="0">
                <a:effectLst/>
                <a:latin typeface="Calibri" panose="020F0502020204030204" pitchFamily="34" charset="0"/>
                <a:ea typeface="Times New Roman" panose="02020603050405020304" pitchFamily="18" charset="0"/>
                <a:cs typeface="Calibri" panose="020F0502020204030204" pitchFamily="34" charset="0"/>
              </a:rPr>
              <a:t>What do these terms refer to: valence band, conduction band, and band gap. </a:t>
            </a:r>
            <a:endParaRPr lang="cs-CZ"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Aft>
                <a:spcPts val="1000"/>
              </a:spcAft>
              <a:buNone/>
            </a:pPr>
            <a:r>
              <a:rPr lang="en-GB" sz="3200" dirty="0">
                <a:effectLst/>
                <a:latin typeface="Calibri" panose="020F0502020204030204" pitchFamily="34" charset="0"/>
                <a:ea typeface="Times New Roman" panose="02020603050405020304" pitchFamily="18" charset="0"/>
                <a:cs typeface="Calibri" panose="020F0502020204030204" pitchFamily="34" charset="0"/>
              </a:rPr>
              <a:t>b) Which colours can LEDs have?</a:t>
            </a:r>
            <a:endParaRPr lang="cs-CZ"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Aft>
                <a:spcPts val="1000"/>
              </a:spcAft>
              <a:buNone/>
            </a:pPr>
            <a:r>
              <a:rPr lang="en-GB" sz="3200" dirty="0">
                <a:effectLst/>
                <a:latin typeface="Calibri" panose="020F0502020204030204" pitchFamily="34" charset="0"/>
                <a:ea typeface="Times New Roman" panose="02020603050405020304" pitchFamily="18" charset="0"/>
                <a:cs typeface="Calibri" panose="020F0502020204030204" pitchFamily="34" charset="0"/>
              </a:rPr>
              <a:t>c) Which colour is most difficult to produce?</a:t>
            </a:r>
            <a:endParaRPr lang="cs-CZ"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Aft>
                <a:spcPts val="1000"/>
              </a:spcAft>
              <a:buNone/>
            </a:pPr>
            <a:r>
              <a:rPr lang="en-GB" sz="3200" dirty="0">
                <a:effectLst/>
                <a:latin typeface="Calibri" panose="020F0502020204030204" pitchFamily="34" charset="0"/>
                <a:ea typeface="Times New Roman" panose="02020603050405020304" pitchFamily="18" charset="0"/>
                <a:cs typeface="Calibri" panose="020F0502020204030204" pitchFamily="34" charset="0"/>
              </a:rPr>
              <a:t>d) Why?</a:t>
            </a:r>
            <a:endParaRPr lang="cs-CZ"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2322672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C494E9-8034-55E5-B4A4-BA5BE5AF6847}"/>
              </a:ext>
            </a:extLst>
          </p:cNvPr>
          <p:cNvSpPr>
            <a:spLocks noGrp="1"/>
          </p:cNvSpPr>
          <p:nvPr>
            <p:ph type="title"/>
          </p:nvPr>
        </p:nvSpPr>
        <p:spPr/>
        <p:txBody>
          <a:bodyPr/>
          <a:lstStyle/>
          <a:p>
            <a:r>
              <a:rPr lang="cs-CZ" dirty="0" err="1"/>
              <a:t>Describing</a:t>
            </a:r>
            <a:r>
              <a:rPr lang="cs-CZ" dirty="0"/>
              <a:t> a </a:t>
            </a:r>
            <a:r>
              <a:rPr lang="cs-CZ" dirty="0" err="1"/>
              <a:t>process</a:t>
            </a:r>
            <a:endParaRPr lang="cs-CZ" dirty="0"/>
          </a:p>
        </p:txBody>
      </p:sp>
      <p:sp>
        <p:nvSpPr>
          <p:cNvPr id="3" name="Zástupný obsah 2">
            <a:extLst>
              <a:ext uri="{FF2B5EF4-FFF2-40B4-BE49-F238E27FC236}">
                <a16:creationId xmlns:a16="http://schemas.microsoft.com/office/drawing/2014/main" id="{DC654236-A5C8-EE3A-28A8-88F8A38BADA0}"/>
              </a:ext>
            </a:extLst>
          </p:cNvPr>
          <p:cNvSpPr>
            <a:spLocks noGrp="1"/>
          </p:cNvSpPr>
          <p:nvPr>
            <p:ph idx="1"/>
          </p:nvPr>
        </p:nvSpPr>
        <p:spPr/>
        <p:txBody>
          <a:bodyPr>
            <a:normAutofit lnSpcReduction="10000"/>
          </a:bodyPr>
          <a:lstStyle/>
          <a:p>
            <a:pPr marL="0" indent="0">
              <a:lnSpc>
                <a:spcPct val="100000"/>
              </a:lnSpc>
              <a:spcAft>
                <a:spcPts val="1000"/>
              </a:spcAft>
              <a:buNone/>
            </a:pPr>
            <a:r>
              <a:rPr lang="en-GB" sz="2400" dirty="0">
                <a:effectLst/>
                <a:latin typeface="Calibri" panose="020F0502020204030204" pitchFamily="34" charset="0"/>
                <a:ea typeface="Times New Roman" panose="02020603050405020304" pitchFamily="18" charset="0"/>
                <a:cs typeface="Calibri" panose="020F0502020204030204" pitchFamily="34" charset="0"/>
              </a:rPr>
              <a:t>These points are commonly covered in a process description:</a:t>
            </a:r>
            <a:endParaRPr lang="cs-CZ"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Aft>
                <a:spcPts val="1000"/>
              </a:spcAft>
            </a:pPr>
            <a:r>
              <a:rPr lang="en-GB" sz="2400" dirty="0">
                <a:effectLst/>
                <a:latin typeface="Calibri" panose="020F0502020204030204" pitchFamily="34" charset="0"/>
                <a:ea typeface="Times New Roman" panose="02020603050405020304" pitchFamily="18" charset="0"/>
                <a:cs typeface="Calibri" panose="020F0502020204030204" pitchFamily="34" charset="0"/>
              </a:rPr>
              <a:t>Sequence</a:t>
            </a:r>
            <a:endParaRPr lang="cs-CZ"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Aft>
                <a:spcPts val="1000"/>
              </a:spcAft>
            </a:pPr>
            <a:r>
              <a:rPr lang="en-GB" sz="2400" dirty="0">
                <a:effectLst/>
                <a:latin typeface="Calibri" panose="020F0502020204030204" pitchFamily="34" charset="0"/>
                <a:ea typeface="Times New Roman" panose="02020603050405020304" pitchFamily="18" charset="0"/>
                <a:cs typeface="Calibri" panose="020F0502020204030204" pitchFamily="34" charset="0"/>
              </a:rPr>
              <a:t>Method</a:t>
            </a:r>
            <a:endParaRPr lang="cs-CZ"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Aft>
                <a:spcPts val="1000"/>
              </a:spcAft>
            </a:pPr>
            <a:r>
              <a:rPr lang="en-GB" sz="2400" dirty="0">
                <a:effectLst/>
                <a:latin typeface="Calibri" panose="020F0502020204030204" pitchFamily="34" charset="0"/>
                <a:ea typeface="Times New Roman" panose="02020603050405020304" pitchFamily="18" charset="0"/>
                <a:cs typeface="Calibri" panose="020F0502020204030204" pitchFamily="34" charset="0"/>
              </a:rPr>
              <a:t>Position</a:t>
            </a:r>
            <a:endParaRPr lang="cs-CZ"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Aft>
                <a:spcPts val="1000"/>
              </a:spcAft>
            </a:pPr>
            <a:r>
              <a:rPr lang="en-GB" sz="2400" dirty="0">
                <a:effectLst/>
                <a:latin typeface="Calibri" panose="020F0502020204030204" pitchFamily="34" charset="0"/>
                <a:ea typeface="Times New Roman" panose="02020603050405020304" pitchFamily="18" charset="0"/>
                <a:cs typeface="Calibri" panose="020F0502020204030204" pitchFamily="34" charset="0"/>
              </a:rPr>
              <a:t>Purpose</a:t>
            </a:r>
            <a:endParaRPr lang="cs-CZ"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cs-CZ" dirty="0" err="1"/>
              <a:t>Describe</a:t>
            </a:r>
            <a:r>
              <a:rPr lang="cs-CZ" dirty="0"/>
              <a:t> a </a:t>
            </a:r>
            <a:r>
              <a:rPr lang="cs-CZ" dirty="0" err="1"/>
              <a:t>process</a:t>
            </a:r>
            <a:r>
              <a:rPr lang="cs-CZ" dirty="0"/>
              <a:t> </a:t>
            </a:r>
            <a:r>
              <a:rPr lang="cs-CZ" dirty="0" err="1"/>
              <a:t>of</a:t>
            </a:r>
            <a:r>
              <a:rPr lang="cs-CZ" dirty="0"/>
              <a:t> </a:t>
            </a:r>
            <a:r>
              <a:rPr lang="cs-CZ" dirty="0" err="1"/>
              <a:t>light</a:t>
            </a:r>
            <a:r>
              <a:rPr lang="cs-CZ" dirty="0"/>
              <a:t> </a:t>
            </a:r>
            <a:r>
              <a:rPr lang="cs-CZ" dirty="0" err="1"/>
              <a:t>generation</a:t>
            </a:r>
            <a:r>
              <a:rPr lang="cs-CZ" dirty="0"/>
              <a:t> </a:t>
            </a:r>
            <a:r>
              <a:rPr lang="cs-CZ" dirty="0" err="1"/>
              <a:t>using</a:t>
            </a:r>
            <a:r>
              <a:rPr lang="cs-CZ" dirty="0"/>
              <a:t> – </a:t>
            </a:r>
            <a:r>
              <a:rPr lang="cs-CZ" dirty="0" err="1"/>
              <a:t>incandescent</a:t>
            </a:r>
            <a:r>
              <a:rPr lang="cs-CZ" dirty="0"/>
              <a:t> lamp</a:t>
            </a:r>
          </a:p>
          <a:p>
            <a:pPr marL="0" indent="0">
              <a:buNone/>
            </a:pPr>
            <a:r>
              <a:rPr lang="cs-CZ" dirty="0"/>
              <a:t>                                                                                  </a:t>
            </a:r>
            <a:r>
              <a:rPr lang="cs-CZ" dirty="0" err="1"/>
              <a:t>fluorescent</a:t>
            </a:r>
            <a:r>
              <a:rPr lang="cs-CZ" dirty="0"/>
              <a:t> lamp</a:t>
            </a:r>
          </a:p>
          <a:p>
            <a:pPr marL="0" indent="0">
              <a:buNone/>
            </a:pPr>
            <a:r>
              <a:rPr lang="cs-CZ" dirty="0"/>
              <a:t>                                                                                  </a:t>
            </a:r>
            <a:r>
              <a:rPr lang="cs-CZ" dirty="0" err="1"/>
              <a:t>LEDs</a:t>
            </a:r>
            <a:r>
              <a:rPr lang="cs-CZ" dirty="0"/>
              <a:t>             </a:t>
            </a:r>
          </a:p>
        </p:txBody>
      </p:sp>
    </p:spTree>
    <p:extLst>
      <p:ext uri="{BB962C8B-B14F-4D97-AF65-F5344CB8AC3E}">
        <p14:creationId xmlns:p14="http://schemas.microsoft.com/office/powerpoint/2010/main" val="1940378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B72045-1503-B9DA-4C9A-D96B896E9740}"/>
              </a:ext>
            </a:extLst>
          </p:cNvPr>
          <p:cNvSpPr>
            <a:spLocks noGrp="1"/>
          </p:cNvSpPr>
          <p:nvPr>
            <p:ph type="title"/>
          </p:nvPr>
        </p:nvSpPr>
        <p:spPr/>
        <p:txBody>
          <a:bodyPr/>
          <a:lstStyle/>
          <a:p>
            <a:r>
              <a:rPr lang="cs-CZ" dirty="0" err="1"/>
              <a:t>How</a:t>
            </a:r>
            <a:r>
              <a:rPr lang="cs-CZ" dirty="0"/>
              <a:t> </a:t>
            </a:r>
            <a:r>
              <a:rPr lang="cs-CZ" dirty="0" err="1"/>
              <a:t>lightning</a:t>
            </a:r>
            <a:r>
              <a:rPr lang="cs-CZ" dirty="0"/>
              <a:t> </a:t>
            </a:r>
            <a:r>
              <a:rPr lang="cs-CZ" dirty="0" err="1"/>
              <a:t>stikes</a:t>
            </a:r>
            <a:endParaRPr lang="cs-CZ" dirty="0"/>
          </a:p>
        </p:txBody>
      </p:sp>
      <p:sp>
        <p:nvSpPr>
          <p:cNvPr id="3" name="Zástupný obsah 2">
            <a:extLst>
              <a:ext uri="{FF2B5EF4-FFF2-40B4-BE49-F238E27FC236}">
                <a16:creationId xmlns:a16="http://schemas.microsoft.com/office/drawing/2014/main" id="{6967E0F6-08E8-A009-906E-9F4965A6C407}"/>
              </a:ext>
            </a:extLst>
          </p:cNvPr>
          <p:cNvSpPr>
            <a:spLocks noGrp="1"/>
          </p:cNvSpPr>
          <p:nvPr>
            <p:ph idx="1"/>
          </p:nvPr>
        </p:nvSpPr>
        <p:spPr>
          <a:xfrm>
            <a:off x="838200" y="1825624"/>
            <a:ext cx="10515600" cy="5032375"/>
          </a:xfrm>
        </p:spPr>
        <p:txBody>
          <a:bodyPr>
            <a:normAutofit fontScale="77500" lnSpcReduction="20000"/>
          </a:bodyPr>
          <a:lstStyle/>
          <a:p>
            <a:pPr marL="0" indent="0">
              <a:buNone/>
            </a:pPr>
            <a:endParaRPr lang="cs-CZ" dirty="0"/>
          </a:p>
          <a:p>
            <a:pPr marL="0" indent="0">
              <a:lnSpc>
                <a:spcPct val="120000"/>
              </a:lnSpc>
              <a:spcAft>
                <a:spcPts val="1000"/>
              </a:spcAft>
              <a:buNone/>
            </a:pPr>
            <a:r>
              <a:rPr lang="en-GB" sz="2600" b="1" dirty="0">
                <a:effectLst/>
                <a:latin typeface="Calibri" panose="020F0502020204030204" pitchFamily="34" charset="0"/>
                <a:ea typeface="Times New Roman" panose="02020603050405020304" pitchFamily="18" charset="0"/>
                <a:cs typeface="Calibri" panose="020F0502020204030204" pitchFamily="34" charset="0"/>
              </a:rPr>
              <a:t>Use these connectors to coherently describe this process.</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i="1" dirty="0">
                <a:effectLst/>
                <a:latin typeface="Calibri" panose="020F0502020204030204" pitchFamily="34" charset="0"/>
                <a:ea typeface="Times New Roman" panose="02020603050405020304" pitchFamily="18" charset="0"/>
                <a:cs typeface="Calibri" panose="020F0502020204030204" pitchFamily="34" charset="0"/>
              </a:rPr>
              <a:t>While doing so               Thus              Eventually                As             </a:t>
            </a:r>
            <a:r>
              <a:rPr lang="en-GB" sz="2600" i="1" dirty="0" err="1">
                <a:effectLst/>
                <a:latin typeface="Calibri" panose="020F0502020204030204" pitchFamily="34" charset="0"/>
                <a:ea typeface="Times New Roman" panose="02020603050405020304" pitchFamily="18" charset="0"/>
                <a:cs typeface="Calibri" panose="020F0502020204030204" pitchFamily="34" charset="0"/>
              </a:rPr>
              <a:t>As</a:t>
            </a:r>
            <a:r>
              <a:rPr lang="en-GB" sz="2600" i="1" dirty="0">
                <a:effectLst/>
                <a:latin typeface="Calibri" panose="020F0502020204030204" pitchFamily="34" charset="0"/>
                <a:ea typeface="Times New Roman" panose="02020603050405020304" pitchFamily="18" charset="0"/>
                <a:cs typeface="Calibri" panose="020F0502020204030204" pitchFamily="34" charset="0"/>
              </a:rPr>
              <a:t> a result            Subsequently</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20000"/>
              </a:lnSpc>
              <a:spcAft>
                <a:spcPts val="1000"/>
              </a:spcAft>
              <a:buFont typeface="+mj-lt"/>
              <a:buAutoNum type="alphaLcParenR"/>
            </a:pPr>
            <a:r>
              <a:rPr lang="en-GB" sz="2600" dirty="0">
                <a:effectLst/>
                <a:latin typeface="Calibri" panose="020F0502020204030204" pitchFamily="34" charset="0"/>
                <a:ea typeface="Times New Roman" panose="02020603050405020304" pitchFamily="18" charset="0"/>
                <a:cs typeface="Calibri" panose="020F0502020204030204" pitchFamily="34" charset="0"/>
              </a:rPr>
              <a:t>the hail strips electrons from the ice.</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20000"/>
              </a:lnSpc>
              <a:spcAft>
                <a:spcPts val="1000"/>
              </a:spcAft>
              <a:buFont typeface="+mj-lt"/>
              <a:buAutoNum type="alphaLcParenR"/>
            </a:pPr>
            <a:r>
              <a:rPr lang="en-GB" sz="2600" dirty="0">
                <a:effectLst/>
                <a:latin typeface="Calibri" panose="020F0502020204030204" pitchFamily="34" charset="0"/>
                <a:ea typeface="Times New Roman" panose="02020603050405020304" pitchFamily="18" charset="0"/>
                <a:cs typeface="Calibri" panose="020F0502020204030204" pitchFamily="34" charset="0"/>
              </a:rPr>
              <a:t>static electricity builds.</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20000"/>
              </a:lnSpc>
              <a:spcAft>
                <a:spcPts val="1000"/>
              </a:spcAft>
              <a:buFont typeface="+mj-lt"/>
              <a:buAutoNum type="alphaLcParenR"/>
            </a:pPr>
            <a:r>
              <a:rPr lang="en-GB" sz="2600" dirty="0">
                <a:effectLst/>
                <a:latin typeface="Calibri" panose="020F0502020204030204" pitchFamily="34" charset="0"/>
                <a:ea typeface="Times New Roman" panose="02020603050405020304" pitchFamily="18" charset="0"/>
                <a:cs typeface="Calibri" panose="020F0502020204030204" pitchFamily="34" charset="0"/>
              </a:rPr>
              <a:t>a thundercloud billows, rising ice crystals collide with falling hailstones.</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20000"/>
              </a:lnSpc>
              <a:spcAft>
                <a:spcPts val="1000"/>
              </a:spcAft>
              <a:buFont typeface="+mj-lt"/>
              <a:buAutoNum type="alphaLcParenR"/>
            </a:pPr>
            <a:r>
              <a:rPr lang="en-GB" sz="2600" dirty="0">
                <a:effectLst/>
                <a:latin typeface="Calibri" panose="020F0502020204030204" pitchFamily="34" charset="0"/>
                <a:ea typeface="Times New Roman" panose="02020603050405020304" pitchFamily="18" charset="0"/>
                <a:cs typeface="Calibri" panose="020F0502020204030204" pitchFamily="34" charset="0"/>
              </a:rPr>
              <a:t>a negative spark is launched from the lower cloud by a yet unknown trigger.</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20000"/>
              </a:lnSpc>
              <a:spcAft>
                <a:spcPts val="1000"/>
              </a:spcAft>
              <a:buFont typeface="+mj-lt"/>
              <a:buAutoNum type="alphaLcParenR"/>
            </a:pPr>
            <a:r>
              <a:rPr lang="en-GB" sz="2600" dirty="0">
                <a:effectLst/>
                <a:latin typeface="Calibri" panose="020F0502020204030204" pitchFamily="34" charset="0"/>
                <a:ea typeface="Times New Roman" panose="02020603050405020304" pitchFamily="18" charset="0"/>
                <a:cs typeface="Calibri" panose="020F0502020204030204" pitchFamily="34" charset="0"/>
              </a:rPr>
              <a:t>the top of the cloud becomes mostly positive and the bottom negative.</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20000"/>
              </a:lnSpc>
              <a:spcAft>
                <a:spcPts val="1000"/>
              </a:spcAft>
              <a:buFont typeface="+mj-lt"/>
              <a:buAutoNum type="alphaLcParenR"/>
            </a:pPr>
            <a:r>
              <a:rPr lang="en-GB" sz="2600" dirty="0">
                <a:effectLst/>
                <a:latin typeface="Calibri" panose="020F0502020204030204" pitchFamily="34" charset="0"/>
                <a:ea typeface="Times New Roman" panose="02020603050405020304" pitchFamily="18" charset="0"/>
                <a:cs typeface="Calibri" panose="020F0502020204030204" pitchFamily="34" charset="0"/>
              </a:rPr>
              <a:t>negative charges in the lower cloud induce a positive region, or “a shadow” on the earth below. </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3772601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AEF049-5D2E-1B76-3E56-DB0A61C979E6}"/>
              </a:ext>
            </a:extLst>
          </p:cNvPr>
          <p:cNvSpPr>
            <a:spLocks noGrp="1"/>
          </p:cNvSpPr>
          <p:nvPr>
            <p:ph type="title"/>
          </p:nvPr>
        </p:nvSpPr>
        <p:spPr/>
        <p:txBody>
          <a:bodyPr/>
          <a:lstStyle/>
          <a:p>
            <a:r>
              <a:rPr lang="cs-CZ" dirty="0" err="1"/>
              <a:t>How</a:t>
            </a:r>
            <a:r>
              <a:rPr lang="cs-CZ" dirty="0"/>
              <a:t> </a:t>
            </a:r>
            <a:r>
              <a:rPr lang="cs-CZ" dirty="0" err="1"/>
              <a:t>lightning</a:t>
            </a:r>
            <a:r>
              <a:rPr lang="cs-CZ" dirty="0"/>
              <a:t> </a:t>
            </a:r>
            <a:r>
              <a:rPr lang="cs-CZ" dirty="0" err="1"/>
              <a:t>strikes</a:t>
            </a:r>
            <a:endParaRPr lang="cs-CZ" dirty="0"/>
          </a:p>
        </p:txBody>
      </p:sp>
      <p:sp>
        <p:nvSpPr>
          <p:cNvPr id="3" name="Zástupný obsah 2">
            <a:extLst>
              <a:ext uri="{FF2B5EF4-FFF2-40B4-BE49-F238E27FC236}">
                <a16:creationId xmlns:a16="http://schemas.microsoft.com/office/drawing/2014/main" id="{CBB3F6F5-EF34-C2B4-AF00-58806B435DC0}"/>
              </a:ext>
            </a:extLst>
          </p:cNvPr>
          <p:cNvSpPr>
            <a:spLocks noGrp="1"/>
          </p:cNvSpPr>
          <p:nvPr>
            <p:ph idx="1"/>
          </p:nvPr>
        </p:nvSpPr>
        <p:spPr>
          <a:xfrm>
            <a:off x="838200" y="1825624"/>
            <a:ext cx="10515600" cy="5032376"/>
          </a:xfrm>
        </p:spPr>
        <p:txBody>
          <a:bodyPr>
            <a:normAutofit fontScale="85000" lnSpcReduction="20000"/>
          </a:bodyPr>
          <a:lstStyle/>
          <a:p>
            <a:pPr marL="0" indent="0">
              <a:buNone/>
            </a:pPr>
            <a:r>
              <a:rPr lang="cs-CZ" sz="3800" i="1" dirty="0"/>
              <a:t>As    </a:t>
            </a:r>
            <a:r>
              <a:rPr lang="en-GB" sz="3800" dirty="0">
                <a:effectLst/>
                <a:latin typeface="Calibri" panose="020F0502020204030204" pitchFamily="34" charset="0"/>
                <a:ea typeface="Times New Roman" panose="02020603050405020304" pitchFamily="18" charset="0"/>
                <a:cs typeface="Calibri" panose="020F0502020204030204" pitchFamily="34" charset="0"/>
              </a:rPr>
              <a:t>a thundercloud billows, rising ice crystals collide with falling hailstones.</a:t>
            </a:r>
            <a:endParaRPr lang="cs-CZ" sz="38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cs-CZ" sz="3800" i="1" dirty="0" err="1">
                <a:latin typeface="Calibri" panose="020F0502020204030204" pitchFamily="34" charset="0"/>
                <a:ea typeface="Times New Roman" panose="02020603050405020304" pitchFamily="18" charset="0"/>
                <a:cs typeface="Calibri" panose="020F0502020204030204" pitchFamily="34" charset="0"/>
              </a:rPr>
              <a:t>While</a:t>
            </a:r>
            <a:r>
              <a:rPr lang="cs-CZ" sz="3800" i="1" dirty="0">
                <a:latin typeface="Calibri" panose="020F0502020204030204" pitchFamily="34" charset="0"/>
                <a:ea typeface="Times New Roman" panose="02020603050405020304" pitchFamily="18" charset="0"/>
                <a:cs typeface="Calibri" panose="020F0502020204030204" pitchFamily="34" charset="0"/>
              </a:rPr>
              <a:t> </a:t>
            </a:r>
            <a:r>
              <a:rPr lang="cs-CZ" sz="3800" i="1" dirty="0" err="1">
                <a:latin typeface="Calibri" panose="020F0502020204030204" pitchFamily="34" charset="0"/>
                <a:ea typeface="Times New Roman" panose="02020603050405020304" pitchFamily="18" charset="0"/>
                <a:cs typeface="Calibri" panose="020F0502020204030204" pitchFamily="34" charset="0"/>
              </a:rPr>
              <a:t>doing</a:t>
            </a:r>
            <a:r>
              <a:rPr lang="cs-CZ" sz="3800" i="1" dirty="0">
                <a:latin typeface="Calibri" panose="020F0502020204030204" pitchFamily="34" charset="0"/>
                <a:ea typeface="Times New Roman" panose="02020603050405020304" pitchFamily="18" charset="0"/>
                <a:cs typeface="Calibri" panose="020F0502020204030204" pitchFamily="34" charset="0"/>
              </a:rPr>
              <a:t> so, </a:t>
            </a:r>
            <a:r>
              <a:rPr lang="en-GB" sz="3800" dirty="0">
                <a:effectLst/>
                <a:latin typeface="Calibri" panose="020F0502020204030204" pitchFamily="34" charset="0"/>
                <a:ea typeface="Times New Roman" panose="02020603050405020304" pitchFamily="18" charset="0"/>
                <a:cs typeface="Calibri" panose="020F0502020204030204" pitchFamily="34" charset="0"/>
              </a:rPr>
              <a:t>the hail strips electrons from the ice.</a:t>
            </a:r>
            <a:endParaRPr lang="cs-CZ" sz="3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cs-CZ" sz="3800" i="1" dirty="0">
                <a:effectLst/>
                <a:latin typeface="Calibri" panose="020F0502020204030204" pitchFamily="34" charset="0"/>
                <a:ea typeface="Times New Roman" panose="02020603050405020304" pitchFamily="18" charset="0"/>
                <a:cs typeface="Times New Roman" panose="02020603050405020304" pitchFamily="18" charset="0"/>
              </a:rPr>
              <a:t>As a </a:t>
            </a:r>
            <a:r>
              <a:rPr lang="cs-CZ" sz="3800" i="1" dirty="0" err="1">
                <a:effectLst/>
                <a:latin typeface="Calibri" panose="020F0502020204030204" pitchFamily="34" charset="0"/>
                <a:ea typeface="Times New Roman" panose="02020603050405020304" pitchFamily="18" charset="0"/>
                <a:cs typeface="Times New Roman" panose="02020603050405020304" pitchFamily="18" charset="0"/>
              </a:rPr>
              <a:t>result</a:t>
            </a:r>
            <a:r>
              <a:rPr lang="cs-CZ" sz="3800" i="1"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3800" dirty="0">
                <a:effectLst/>
                <a:latin typeface="Calibri" panose="020F0502020204030204" pitchFamily="34" charset="0"/>
                <a:ea typeface="Times New Roman" panose="02020603050405020304" pitchFamily="18" charset="0"/>
                <a:cs typeface="Calibri" panose="020F0502020204030204" pitchFamily="34" charset="0"/>
              </a:rPr>
              <a:t>the top of the cloud becomes mostly positive and the bottom negative.</a:t>
            </a:r>
            <a:endParaRPr lang="cs-CZ" sz="3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cs-CZ" sz="3800" i="1" dirty="0" err="1">
                <a:effectLst/>
                <a:latin typeface="Calibri" panose="020F0502020204030204" pitchFamily="34" charset="0"/>
                <a:ea typeface="Times New Roman" panose="02020603050405020304" pitchFamily="18" charset="0"/>
                <a:cs typeface="Times New Roman" panose="02020603050405020304" pitchFamily="18" charset="0"/>
              </a:rPr>
              <a:t>Thus</a:t>
            </a:r>
            <a:r>
              <a:rPr lang="cs-CZ" sz="3800" i="1"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3800" dirty="0">
                <a:effectLst/>
                <a:latin typeface="Calibri" panose="020F0502020204030204" pitchFamily="34" charset="0"/>
                <a:ea typeface="Times New Roman" panose="02020603050405020304" pitchFamily="18" charset="0"/>
                <a:cs typeface="Calibri" panose="020F0502020204030204" pitchFamily="34" charset="0"/>
              </a:rPr>
              <a:t>negative charges in the lower cloud induce a positive region, or “a shadow” on the earth below.</a:t>
            </a:r>
            <a:endParaRPr lang="cs-CZ" sz="38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cs-CZ" sz="3800" i="1" dirty="0" err="1">
                <a:latin typeface="Calibri" panose="020F0502020204030204" pitchFamily="34" charset="0"/>
                <a:ea typeface="Times New Roman" panose="02020603050405020304" pitchFamily="18" charset="0"/>
                <a:cs typeface="Calibri" panose="020F0502020204030204" pitchFamily="34" charset="0"/>
              </a:rPr>
              <a:t>Subsequently</a:t>
            </a:r>
            <a:r>
              <a:rPr lang="cs-CZ" sz="3800" i="1" dirty="0">
                <a:latin typeface="Calibri" panose="020F0502020204030204" pitchFamily="34" charset="0"/>
                <a:ea typeface="Times New Roman" panose="02020603050405020304" pitchFamily="18" charset="0"/>
                <a:cs typeface="Calibri" panose="020F0502020204030204" pitchFamily="34" charset="0"/>
              </a:rPr>
              <a:t>, </a:t>
            </a:r>
            <a:r>
              <a:rPr lang="en-GB" sz="3800" dirty="0">
                <a:effectLst/>
                <a:latin typeface="Calibri" panose="020F0502020204030204" pitchFamily="34" charset="0"/>
                <a:ea typeface="Times New Roman" panose="02020603050405020304" pitchFamily="18" charset="0"/>
                <a:cs typeface="Calibri" panose="020F0502020204030204" pitchFamily="34" charset="0"/>
              </a:rPr>
              <a:t>static electricity builds.</a:t>
            </a:r>
            <a:endParaRPr lang="cs-CZ" sz="3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cs-CZ" sz="3800" i="1" dirty="0" err="1">
                <a:effectLst/>
                <a:latin typeface="Calibri" panose="020F0502020204030204" pitchFamily="34" charset="0"/>
                <a:ea typeface="Times New Roman" panose="02020603050405020304" pitchFamily="18" charset="0"/>
                <a:cs typeface="Times New Roman" panose="02020603050405020304" pitchFamily="18" charset="0"/>
              </a:rPr>
              <a:t>Eventually</a:t>
            </a:r>
            <a:r>
              <a:rPr lang="cs-CZ" sz="3800" i="1"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3800" dirty="0">
                <a:effectLst/>
                <a:latin typeface="Calibri" panose="020F0502020204030204" pitchFamily="34" charset="0"/>
                <a:ea typeface="Times New Roman" panose="02020603050405020304" pitchFamily="18" charset="0"/>
                <a:cs typeface="Calibri" panose="020F0502020204030204" pitchFamily="34" charset="0"/>
              </a:rPr>
              <a:t>a negative spark is launched from the lower cloud by a yet unknown trigger.</a:t>
            </a:r>
            <a:endParaRPr lang="cs-CZ" sz="3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cs-CZ" sz="28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cs-CZ" i="1" dirty="0"/>
              <a:t> </a:t>
            </a:r>
          </a:p>
        </p:txBody>
      </p:sp>
    </p:spTree>
    <p:extLst>
      <p:ext uri="{BB962C8B-B14F-4D97-AF65-F5344CB8AC3E}">
        <p14:creationId xmlns:p14="http://schemas.microsoft.com/office/powerpoint/2010/main" val="490427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986DAF-BB7F-7D88-C855-D757869B6D3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B731E7BB-ADC6-3604-FD1B-B96348862EC6}"/>
              </a:ext>
            </a:extLst>
          </p:cNvPr>
          <p:cNvSpPr>
            <a:spLocks noGrp="1"/>
          </p:cNvSpPr>
          <p:nvPr>
            <p:ph idx="1"/>
          </p:nvPr>
        </p:nvSpPr>
        <p:spPr>
          <a:xfrm>
            <a:off x="838200" y="1825625"/>
            <a:ext cx="10515600" cy="4847318"/>
          </a:xfrm>
        </p:spPr>
        <p:txBody>
          <a:bodyPr>
            <a:normAutofit/>
          </a:bodyPr>
          <a:lstStyle/>
          <a:p>
            <a:pPr marL="0" indent="0" algn="just">
              <a:lnSpc>
                <a:spcPct val="115000"/>
              </a:lnSpc>
              <a:spcAft>
                <a:spcPts val="1000"/>
              </a:spcAft>
              <a:buNone/>
            </a:pPr>
            <a:r>
              <a:rPr lang="en-GB" b="1" dirty="0">
                <a:effectLst/>
                <a:latin typeface="Calibri" panose="020F0502020204030204" pitchFamily="34" charset="0"/>
                <a:ea typeface="Times New Roman" panose="02020603050405020304" pitchFamily="18" charset="0"/>
                <a:cs typeface="Calibri" panose="020F0502020204030204" pitchFamily="34" charset="0"/>
              </a:rPr>
              <a:t>HW for week 10: </a:t>
            </a:r>
            <a:r>
              <a:rPr lang="en-GB" dirty="0">
                <a:effectLst/>
                <a:latin typeface="Calibri" panose="020F0502020204030204" pitchFamily="34" charset="0"/>
                <a:ea typeface="Times New Roman" panose="02020603050405020304" pitchFamily="18" charset="0"/>
                <a:cs typeface="Calibri" panose="020F0502020204030204" pitchFamily="34" charset="0"/>
              </a:rPr>
              <a:t>Prepare a monologue </a:t>
            </a:r>
            <a:r>
              <a:rPr lang="cs-CZ" dirty="0">
                <a:effectLst/>
                <a:latin typeface="Calibri" panose="020F0502020204030204" pitchFamily="34" charset="0"/>
                <a:ea typeface="Times New Roman" panose="02020603050405020304" pitchFamily="18" charset="0"/>
                <a:cs typeface="Calibri" panose="020F0502020204030204" pitchFamily="34" charset="0"/>
              </a:rPr>
              <a:t>-</a:t>
            </a:r>
            <a:r>
              <a:rPr lang="en-GB" dirty="0">
                <a:effectLst/>
                <a:latin typeface="Calibri" panose="020F0502020204030204" pitchFamily="34" charset="0"/>
                <a:ea typeface="Times New Roman" panose="02020603050405020304" pitchFamily="18" charset="0"/>
                <a:cs typeface="Calibri" panose="020F0502020204030204" pitchFamily="34" charset="0"/>
              </a:rPr>
              <a:t> </a:t>
            </a:r>
            <a:r>
              <a:rPr lang="en-GB" b="1" dirty="0">
                <a:effectLst/>
                <a:latin typeface="Calibri" panose="020F0502020204030204" pitchFamily="34" charset="0"/>
                <a:ea typeface="Times New Roman" panose="02020603050405020304" pitchFamily="18" charset="0"/>
                <a:cs typeface="Calibri" panose="020F0502020204030204" pitchFamily="34" charset="0"/>
              </a:rPr>
              <a:t>Describe and explain a process / notion / experiment within your field of study</a:t>
            </a:r>
            <a:r>
              <a:rPr lang="en-GB" dirty="0">
                <a:effectLst/>
                <a:latin typeface="Calibri" panose="020F0502020204030204" pitchFamily="34" charset="0"/>
                <a:ea typeface="Times New Roman" panose="02020603050405020304" pitchFamily="18" charset="0"/>
                <a:cs typeface="Calibri" panose="020F0502020204030204" pitchFamily="34" charset="0"/>
              </a:rPr>
              <a:t> (approximate length – 3-5 mins).</a:t>
            </a:r>
            <a:endParaRPr lang="cs-CZ"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2464998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6216B8-0972-354E-2D00-EB3778DCC0D7}"/>
              </a:ext>
            </a:extLst>
          </p:cNvPr>
          <p:cNvSpPr>
            <a:spLocks noGrp="1"/>
          </p:cNvSpPr>
          <p:nvPr>
            <p:ph type="title"/>
          </p:nvPr>
        </p:nvSpPr>
        <p:spPr/>
        <p:txBody>
          <a:bodyPr/>
          <a:lstStyle/>
          <a:p>
            <a:r>
              <a:rPr lang="cs-CZ" dirty="0" err="1"/>
              <a:t>Jumbles</a:t>
            </a:r>
            <a:r>
              <a:rPr lang="cs-CZ" dirty="0"/>
              <a:t> </a:t>
            </a:r>
            <a:r>
              <a:rPr lang="cs-CZ" dirty="0" err="1"/>
              <a:t>texts</a:t>
            </a:r>
            <a:r>
              <a:rPr lang="cs-CZ" dirty="0"/>
              <a:t> – </a:t>
            </a:r>
            <a:r>
              <a:rPr lang="cs-CZ" dirty="0" err="1"/>
              <a:t>predict</a:t>
            </a:r>
            <a:r>
              <a:rPr lang="cs-CZ" dirty="0"/>
              <a:t> </a:t>
            </a:r>
            <a:r>
              <a:rPr lang="cs-CZ" dirty="0" err="1"/>
              <a:t>the</a:t>
            </a:r>
            <a:r>
              <a:rPr lang="cs-CZ" dirty="0"/>
              <a:t> </a:t>
            </a:r>
            <a:r>
              <a:rPr lang="cs-CZ" dirty="0" err="1"/>
              <a:t>content</a:t>
            </a:r>
            <a:endParaRPr lang="cs-CZ" dirty="0"/>
          </a:p>
        </p:txBody>
      </p:sp>
      <p:sp>
        <p:nvSpPr>
          <p:cNvPr id="3" name="Zástupný obsah 2">
            <a:extLst>
              <a:ext uri="{FF2B5EF4-FFF2-40B4-BE49-F238E27FC236}">
                <a16:creationId xmlns:a16="http://schemas.microsoft.com/office/drawing/2014/main" id="{A054D8F6-1F06-435B-7DAC-F9BB81D67771}"/>
              </a:ext>
            </a:extLst>
          </p:cNvPr>
          <p:cNvSpPr>
            <a:spLocks noGrp="1"/>
          </p:cNvSpPr>
          <p:nvPr>
            <p:ph idx="1"/>
          </p:nvPr>
        </p:nvSpPr>
        <p:spPr/>
        <p:txBody>
          <a:bodyPr/>
          <a:lstStyle/>
          <a:p>
            <a:pPr marL="0" indent="0">
              <a:buNone/>
            </a:pPr>
            <a:endParaRPr lang="cs-CZ" dirty="0"/>
          </a:p>
          <a:p>
            <a:pPr marL="0" indent="0">
              <a:buNone/>
            </a:pPr>
            <a:r>
              <a:rPr lang="cs-CZ" i="1" dirty="0" err="1"/>
              <a:t>Nulled</a:t>
            </a:r>
            <a:r>
              <a:rPr lang="cs-CZ" i="1" dirty="0"/>
              <a:t> </a:t>
            </a:r>
            <a:r>
              <a:rPr lang="cs-CZ" i="1" dirty="0" err="1"/>
              <a:t>Starlight</a:t>
            </a:r>
            <a:r>
              <a:rPr lang="cs-CZ" i="1" dirty="0"/>
              <a:t>           A </a:t>
            </a:r>
            <a:r>
              <a:rPr lang="cs-CZ" i="1" dirty="0" err="1"/>
              <a:t>Perfect</a:t>
            </a:r>
            <a:r>
              <a:rPr lang="cs-CZ" i="1" dirty="0"/>
              <a:t> </a:t>
            </a:r>
            <a:r>
              <a:rPr lang="cs-CZ" i="1" dirty="0" err="1"/>
              <a:t>Dielectric</a:t>
            </a:r>
            <a:r>
              <a:rPr lang="cs-CZ" i="1" dirty="0"/>
              <a:t> </a:t>
            </a:r>
            <a:r>
              <a:rPr lang="cs-CZ" i="1" dirty="0" err="1"/>
              <a:t>Mirror</a:t>
            </a:r>
            <a:r>
              <a:rPr lang="cs-CZ" i="1" dirty="0"/>
              <a:t>             Solar </a:t>
            </a:r>
            <a:r>
              <a:rPr lang="cs-CZ" i="1" dirty="0" err="1"/>
              <a:t>Surgery</a:t>
            </a:r>
            <a:r>
              <a:rPr lang="cs-CZ" i="1" dirty="0"/>
              <a:t>                  </a:t>
            </a:r>
          </a:p>
        </p:txBody>
      </p:sp>
    </p:spTree>
    <p:extLst>
      <p:ext uri="{BB962C8B-B14F-4D97-AF65-F5344CB8AC3E}">
        <p14:creationId xmlns:p14="http://schemas.microsoft.com/office/powerpoint/2010/main" val="3813191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a:p>
            <a:r>
              <a:rPr lang="cs-CZ" dirty="0" err="1"/>
              <a:t>Light</a:t>
            </a:r>
            <a:r>
              <a:rPr lang="cs-CZ" dirty="0"/>
              <a:t> </a:t>
            </a:r>
            <a:r>
              <a:rPr lang="cs-CZ" dirty="0" err="1"/>
              <a:t>quiz</a:t>
            </a:r>
            <a:endParaRPr lang="cs-CZ" dirty="0"/>
          </a:p>
          <a:p>
            <a:r>
              <a:rPr lang="cs-CZ" dirty="0" err="1"/>
              <a:t>Different</a:t>
            </a:r>
            <a:r>
              <a:rPr lang="cs-CZ" dirty="0"/>
              <a:t> </a:t>
            </a:r>
            <a:r>
              <a:rPr lang="cs-CZ" dirty="0" err="1"/>
              <a:t>types</a:t>
            </a:r>
            <a:r>
              <a:rPr lang="cs-CZ" dirty="0"/>
              <a:t> </a:t>
            </a:r>
            <a:r>
              <a:rPr lang="cs-CZ" dirty="0" err="1"/>
              <a:t>of</a:t>
            </a:r>
            <a:r>
              <a:rPr lang="cs-CZ" dirty="0"/>
              <a:t> </a:t>
            </a:r>
            <a:r>
              <a:rPr lang="cs-CZ" dirty="0" err="1"/>
              <a:t>lamps</a:t>
            </a:r>
            <a:endParaRPr lang="cs-CZ" dirty="0"/>
          </a:p>
          <a:p>
            <a:r>
              <a:rPr lang="cs-CZ" dirty="0" err="1"/>
              <a:t>Describing</a:t>
            </a:r>
            <a:r>
              <a:rPr lang="cs-CZ" dirty="0"/>
              <a:t> a </a:t>
            </a:r>
            <a:r>
              <a:rPr lang="cs-CZ" dirty="0" err="1"/>
              <a:t>process</a:t>
            </a:r>
            <a:endParaRPr lang="cs-CZ" dirty="0"/>
          </a:p>
          <a:p>
            <a:pPr marL="0" indent="0">
              <a:buNone/>
            </a:pPr>
            <a:r>
              <a:rPr lang="cs-CZ" dirty="0"/>
              <a:t> </a:t>
            </a:r>
          </a:p>
        </p:txBody>
      </p:sp>
    </p:spTree>
    <p:extLst>
      <p:ext uri="{BB962C8B-B14F-4D97-AF65-F5344CB8AC3E}">
        <p14:creationId xmlns:p14="http://schemas.microsoft.com/office/powerpoint/2010/main" val="2087359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6216B8-0972-354E-2D00-EB3778DCC0D7}"/>
              </a:ext>
            </a:extLst>
          </p:cNvPr>
          <p:cNvSpPr>
            <a:spLocks noGrp="1"/>
          </p:cNvSpPr>
          <p:nvPr>
            <p:ph type="title"/>
          </p:nvPr>
        </p:nvSpPr>
        <p:spPr/>
        <p:txBody>
          <a:bodyPr/>
          <a:lstStyle/>
          <a:p>
            <a:r>
              <a:rPr lang="cs-CZ" dirty="0" err="1"/>
              <a:t>Jumbles</a:t>
            </a:r>
            <a:r>
              <a:rPr lang="cs-CZ" dirty="0"/>
              <a:t> </a:t>
            </a:r>
            <a:r>
              <a:rPr lang="cs-CZ" dirty="0" err="1"/>
              <a:t>texts</a:t>
            </a:r>
            <a:r>
              <a:rPr lang="cs-CZ" dirty="0"/>
              <a:t> – </a:t>
            </a:r>
            <a:r>
              <a:rPr lang="cs-CZ" dirty="0" err="1"/>
              <a:t>predict</a:t>
            </a:r>
            <a:r>
              <a:rPr lang="cs-CZ" dirty="0"/>
              <a:t> </a:t>
            </a:r>
            <a:r>
              <a:rPr lang="cs-CZ" dirty="0" err="1"/>
              <a:t>the</a:t>
            </a:r>
            <a:r>
              <a:rPr lang="cs-CZ" dirty="0"/>
              <a:t> </a:t>
            </a:r>
            <a:r>
              <a:rPr lang="cs-CZ" dirty="0" err="1"/>
              <a:t>content</a:t>
            </a:r>
            <a:endParaRPr lang="cs-CZ" dirty="0"/>
          </a:p>
        </p:txBody>
      </p:sp>
      <p:sp>
        <p:nvSpPr>
          <p:cNvPr id="3" name="Zástupný obsah 2">
            <a:extLst>
              <a:ext uri="{FF2B5EF4-FFF2-40B4-BE49-F238E27FC236}">
                <a16:creationId xmlns:a16="http://schemas.microsoft.com/office/drawing/2014/main" id="{A054D8F6-1F06-435B-7DAC-F9BB81D67771}"/>
              </a:ext>
            </a:extLst>
          </p:cNvPr>
          <p:cNvSpPr>
            <a:spLocks noGrp="1"/>
          </p:cNvSpPr>
          <p:nvPr>
            <p:ph idx="1"/>
          </p:nvPr>
        </p:nvSpPr>
        <p:spPr/>
        <p:txBody>
          <a:bodyPr/>
          <a:lstStyle/>
          <a:p>
            <a:pPr marL="0" indent="0">
              <a:buNone/>
            </a:pPr>
            <a:endParaRPr lang="cs-CZ" dirty="0"/>
          </a:p>
          <a:p>
            <a:pPr marL="0" indent="0">
              <a:buNone/>
            </a:pPr>
            <a:r>
              <a:rPr lang="cs-CZ" i="1" dirty="0" err="1"/>
              <a:t>Nulled</a:t>
            </a:r>
            <a:r>
              <a:rPr lang="cs-CZ" i="1" dirty="0"/>
              <a:t> </a:t>
            </a:r>
            <a:r>
              <a:rPr lang="cs-CZ" i="1" dirty="0" err="1"/>
              <a:t>Starlight</a:t>
            </a:r>
            <a:r>
              <a:rPr lang="cs-CZ" i="1" dirty="0"/>
              <a:t>           A </a:t>
            </a:r>
            <a:r>
              <a:rPr lang="cs-CZ" i="1" dirty="0" err="1"/>
              <a:t>Perfect</a:t>
            </a:r>
            <a:r>
              <a:rPr lang="cs-CZ" i="1" dirty="0"/>
              <a:t> </a:t>
            </a:r>
            <a:r>
              <a:rPr lang="cs-CZ" i="1" dirty="0" err="1"/>
              <a:t>Dielectric</a:t>
            </a:r>
            <a:r>
              <a:rPr lang="cs-CZ" i="1" dirty="0"/>
              <a:t> </a:t>
            </a:r>
            <a:r>
              <a:rPr lang="cs-CZ" i="1" dirty="0" err="1"/>
              <a:t>Mirror</a:t>
            </a:r>
            <a:r>
              <a:rPr lang="cs-CZ" i="1" dirty="0"/>
              <a:t>             Solar </a:t>
            </a:r>
            <a:r>
              <a:rPr lang="cs-CZ" i="1" dirty="0" err="1"/>
              <a:t>Surgery</a:t>
            </a:r>
            <a:r>
              <a:rPr lang="cs-CZ" i="1" dirty="0"/>
              <a:t>  </a:t>
            </a:r>
          </a:p>
          <a:p>
            <a:pPr marL="0" indent="0">
              <a:buNone/>
            </a:pPr>
            <a:endParaRPr lang="cs-CZ" i="1" dirty="0"/>
          </a:p>
          <a:p>
            <a:pPr marL="0" indent="0">
              <a:buNone/>
            </a:pPr>
            <a:r>
              <a:rPr lang="cs-CZ" i="1" dirty="0"/>
              <a:t>5, 3, 9                               1, 4, 7                                              6, 2, 8                </a:t>
            </a:r>
          </a:p>
        </p:txBody>
      </p:sp>
    </p:spTree>
    <p:extLst>
      <p:ext uri="{BB962C8B-B14F-4D97-AF65-F5344CB8AC3E}">
        <p14:creationId xmlns:p14="http://schemas.microsoft.com/office/powerpoint/2010/main" val="3876715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DED451-A110-370E-3E10-F6E00508009B}"/>
              </a:ext>
            </a:extLst>
          </p:cNvPr>
          <p:cNvSpPr>
            <a:spLocks noGrp="1"/>
          </p:cNvSpPr>
          <p:nvPr>
            <p:ph type="title"/>
          </p:nvPr>
        </p:nvSpPr>
        <p:spPr/>
        <p:txBody>
          <a:bodyPr/>
          <a:lstStyle/>
          <a:p>
            <a:r>
              <a:rPr lang="cs-CZ" dirty="0" err="1"/>
              <a:t>Vocabulary</a:t>
            </a:r>
            <a:r>
              <a:rPr lang="cs-CZ" dirty="0"/>
              <a:t> </a:t>
            </a:r>
            <a:r>
              <a:rPr lang="cs-CZ" dirty="0" err="1"/>
              <a:t>task</a:t>
            </a:r>
            <a:endParaRPr lang="cs-CZ" dirty="0"/>
          </a:p>
        </p:txBody>
      </p:sp>
      <p:sp>
        <p:nvSpPr>
          <p:cNvPr id="3" name="Zástupný obsah 2">
            <a:extLst>
              <a:ext uri="{FF2B5EF4-FFF2-40B4-BE49-F238E27FC236}">
                <a16:creationId xmlns:a16="http://schemas.microsoft.com/office/drawing/2014/main" id="{CD6B1F55-B855-CEEB-CB46-564E6228E0D6}"/>
              </a:ext>
            </a:extLst>
          </p:cNvPr>
          <p:cNvSpPr>
            <a:spLocks noGrp="1"/>
          </p:cNvSpPr>
          <p:nvPr>
            <p:ph idx="1"/>
          </p:nvPr>
        </p:nvSpPr>
        <p:spPr>
          <a:xfrm>
            <a:off x="838200" y="1825624"/>
            <a:ext cx="10515600" cy="5032375"/>
          </a:xfrm>
        </p:spPr>
        <p:txBody>
          <a:bodyPr>
            <a:normAutofit fontScale="62500" lnSpcReduction="20000"/>
          </a:bodyPr>
          <a:lstStyle/>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1. Solar surgery may be </a:t>
            </a:r>
            <a:r>
              <a:rPr lang="en-GB" sz="2600" u="sng" dirty="0">
                <a:effectLst/>
                <a:latin typeface="Calibri" panose="020F0502020204030204" pitchFamily="34" charset="0"/>
                <a:ea typeface="Times New Roman" panose="02020603050405020304" pitchFamily="18" charset="0"/>
                <a:cs typeface="Calibri" panose="020F0502020204030204" pitchFamily="34" charset="0"/>
              </a:rPr>
              <a:t>on the horizon</a:t>
            </a:r>
            <a:r>
              <a:rPr lang="en-GB" sz="2600" dirty="0">
                <a:effectLst/>
                <a:latin typeface="Calibri" panose="020F0502020204030204" pitchFamily="34" charset="0"/>
                <a:ea typeface="Times New Roman" panose="02020603050405020304" pitchFamily="18" charset="0"/>
                <a:cs typeface="Calibri" panose="020F0502020204030204" pitchFamily="34" charset="0"/>
              </a:rPr>
              <a:t>.</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a) coming                            b) reaching high point</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2. Concentrated sunlight can </a:t>
            </a:r>
            <a:r>
              <a:rPr lang="en-GB" sz="2600" u="sng" dirty="0">
                <a:effectLst/>
                <a:latin typeface="Calibri" panose="020F0502020204030204" pitchFamily="34" charset="0"/>
                <a:ea typeface="Times New Roman" panose="02020603050405020304" pitchFamily="18" charset="0"/>
                <a:cs typeface="Calibri" panose="020F0502020204030204" pitchFamily="34" charset="0"/>
              </a:rPr>
              <a:t>match</a:t>
            </a:r>
            <a:r>
              <a:rPr lang="en-GB" sz="2600" dirty="0">
                <a:effectLst/>
                <a:latin typeface="Calibri" panose="020F0502020204030204" pitchFamily="34" charset="0"/>
                <a:ea typeface="Times New Roman" panose="02020603050405020304" pitchFamily="18" charset="0"/>
                <a:cs typeface="Calibri" panose="020F0502020204030204" pitchFamily="34" charset="0"/>
              </a:rPr>
              <a:t> the laser power density.</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a) equal                              b) combine</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3. Cutting tissue with sunlight wouldn´t be </a:t>
            </a:r>
            <a:r>
              <a:rPr lang="en-GB" sz="2600" u="sng" dirty="0">
                <a:effectLst/>
                <a:latin typeface="Calibri" panose="020F0502020204030204" pitchFamily="34" charset="0"/>
                <a:ea typeface="Times New Roman" panose="02020603050405020304" pitchFamily="18" charset="0"/>
                <a:cs typeface="Calibri" panose="020F0502020204030204" pitchFamily="34" charset="0"/>
              </a:rPr>
              <a:t>feasible.</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a) comfortable                 b) possible to do</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4. High power absorption </a:t>
            </a:r>
            <a:r>
              <a:rPr lang="en-GB" sz="2600" u="sng" dirty="0">
                <a:effectLst/>
                <a:latin typeface="Calibri" panose="020F0502020204030204" pitchFamily="34" charset="0"/>
                <a:ea typeface="Times New Roman" panose="02020603050405020304" pitchFamily="18" charset="0"/>
                <a:cs typeface="Calibri" panose="020F0502020204030204" pitchFamily="34" charset="0"/>
              </a:rPr>
              <a:t>matters</a:t>
            </a:r>
            <a:r>
              <a:rPr lang="en-GB" sz="2600" dirty="0">
                <a:effectLst/>
                <a:latin typeface="Calibri" panose="020F0502020204030204" pitchFamily="34" charset="0"/>
                <a:ea typeface="Times New Roman" panose="02020603050405020304" pitchFamily="18" charset="0"/>
                <a:cs typeface="Calibri" panose="020F0502020204030204" pitchFamily="34" charset="0"/>
              </a:rPr>
              <a:t>.</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a) is material                    b) is important</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5. </a:t>
            </a:r>
            <a:r>
              <a:rPr lang="en-GB" sz="2600" u="sng" dirty="0">
                <a:effectLst/>
                <a:latin typeface="Calibri" panose="020F0502020204030204" pitchFamily="34" charset="0"/>
                <a:ea typeface="Times New Roman" panose="02020603050405020304" pitchFamily="18" charset="0"/>
                <a:cs typeface="Calibri" panose="020F0502020204030204" pitchFamily="34" charset="0"/>
              </a:rPr>
              <a:t>That is also the case</a:t>
            </a:r>
            <a:r>
              <a:rPr lang="en-GB" sz="2600" dirty="0">
                <a:effectLst/>
                <a:latin typeface="Calibri" panose="020F0502020204030204" pitchFamily="34" charset="0"/>
                <a:ea typeface="Times New Roman" panose="02020603050405020304" pitchFamily="18" charset="0"/>
                <a:cs typeface="Calibri" panose="020F0502020204030204" pitchFamily="34" charset="0"/>
              </a:rPr>
              <a:t> for most laser procedures.</a:t>
            </a:r>
            <a:endParaRPr lang="cs-CZ" sz="26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a) Situation is the same     b) There is an exception </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365926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DED451-A110-370E-3E10-F6E00508009B}"/>
              </a:ext>
            </a:extLst>
          </p:cNvPr>
          <p:cNvSpPr>
            <a:spLocks noGrp="1"/>
          </p:cNvSpPr>
          <p:nvPr>
            <p:ph type="title"/>
          </p:nvPr>
        </p:nvSpPr>
        <p:spPr/>
        <p:txBody>
          <a:bodyPr/>
          <a:lstStyle/>
          <a:p>
            <a:r>
              <a:rPr lang="cs-CZ" dirty="0" err="1"/>
              <a:t>Vocabulary</a:t>
            </a:r>
            <a:r>
              <a:rPr lang="cs-CZ" dirty="0"/>
              <a:t> </a:t>
            </a:r>
            <a:r>
              <a:rPr lang="cs-CZ" dirty="0" err="1"/>
              <a:t>task</a:t>
            </a:r>
            <a:endParaRPr lang="cs-CZ" dirty="0"/>
          </a:p>
        </p:txBody>
      </p:sp>
      <p:sp>
        <p:nvSpPr>
          <p:cNvPr id="3" name="Zástupný obsah 2">
            <a:extLst>
              <a:ext uri="{FF2B5EF4-FFF2-40B4-BE49-F238E27FC236}">
                <a16:creationId xmlns:a16="http://schemas.microsoft.com/office/drawing/2014/main" id="{CD6B1F55-B855-CEEB-CB46-564E6228E0D6}"/>
              </a:ext>
            </a:extLst>
          </p:cNvPr>
          <p:cNvSpPr>
            <a:spLocks noGrp="1"/>
          </p:cNvSpPr>
          <p:nvPr>
            <p:ph idx="1"/>
          </p:nvPr>
        </p:nvSpPr>
        <p:spPr>
          <a:xfrm>
            <a:off x="838200" y="1825624"/>
            <a:ext cx="10515600" cy="5032375"/>
          </a:xfrm>
        </p:spPr>
        <p:txBody>
          <a:bodyPr>
            <a:normAutofit fontScale="62500" lnSpcReduction="20000"/>
          </a:bodyPr>
          <a:lstStyle/>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1. Solar surgery may be </a:t>
            </a:r>
            <a:r>
              <a:rPr lang="en-GB" sz="2600" u="sng" dirty="0">
                <a:effectLst/>
                <a:latin typeface="Calibri" panose="020F0502020204030204" pitchFamily="34" charset="0"/>
                <a:ea typeface="Times New Roman" panose="02020603050405020304" pitchFamily="18" charset="0"/>
                <a:cs typeface="Calibri" panose="020F0502020204030204" pitchFamily="34" charset="0"/>
              </a:rPr>
              <a:t>on the horizon</a:t>
            </a:r>
            <a:r>
              <a:rPr lang="en-GB" sz="2600" dirty="0">
                <a:effectLst/>
                <a:latin typeface="Calibri" panose="020F0502020204030204" pitchFamily="34" charset="0"/>
                <a:ea typeface="Times New Roman" panose="02020603050405020304" pitchFamily="18" charset="0"/>
                <a:cs typeface="Calibri" panose="020F0502020204030204" pitchFamily="34" charset="0"/>
              </a:rPr>
              <a:t>.</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 coming</a:t>
            </a:r>
            <a:r>
              <a:rPr lang="en-GB" sz="2600" dirty="0">
                <a:effectLst/>
                <a:latin typeface="Calibri" panose="020F0502020204030204" pitchFamily="34" charset="0"/>
                <a:ea typeface="Times New Roman" panose="02020603050405020304" pitchFamily="18" charset="0"/>
                <a:cs typeface="Calibri" panose="020F0502020204030204" pitchFamily="34" charset="0"/>
              </a:rPr>
              <a:t>                            b) reaching high point</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2. Concentrated sunlight can </a:t>
            </a:r>
            <a:r>
              <a:rPr lang="en-GB" sz="2600" u="sng" dirty="0">
                <a:effectLst/>
                <a:latin typeface="Calibri" panose="020F0502020204030204" pitchFamily="34" charset="0"/>
                <a:ea typeface="Times New Roman" panose="02020603050405020304" pitchFamily="18" charset="0"/>
                <a:cs typeface="Calibri" panose="020F0502020204030204" pitchFamily="34" charset="0"/>
              </a:rPr>
              <a:t>match</a:t>
            </a:r>
            <a:r>
              <a:rPr lang="en-GB" sz="2600" dirty="0">
                <a:effectLst/>
                <a:latin typeface="Calibri" panose="020F0502020204030204" pitchFamily="34" charset="0"/>
                <a:ea typeface="Times New Roman" panose="02020603050405020304" pitchFamily="18" charset="0"/>
                <a:cs typeface="Calibri" panose="020F0502020204030204" pitchFamily="34" charset="0"/>
              </a:rPr>
              <a:t> the laser power density.</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 equal</a:t>
            </a:r>
            <a:r>
              <a:rPr lang="en-GB" sz="2600" dirty="0">
                <a:effectLst/>
                <a:latin typeface="Calibri" panose="020F0502020204030204" pitchFamily="34" charset="0"/>
                <a:ea typeface="Times New Roman" panose="02020603050405020304" pitchFamily="18" charset="0"/>
                <a:cs typeface="Calibri" panose="020F0502020204030204" pitchFamily="34" charset="0"/>
              </a:rPr>
              <a:t>                              b) combine</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3. Cutting tissue with sunlight wouldn´t be </a:t>
            </a:r>
            <a:r>
              <a:rPr lang="en-GB" sz="2600" u="sng" dirty="0">
                <a:effectLst/>
                <a:latin typeface="Calibri" panose="020F0502020204030204" pitchFamily="34" charset="0"/>
                <a:ea typeface="Times New Roman" panose="02020603050405020304" pitchFamily="18" charset="0"/>
                <a:cs typeface="Calibri" panose="020F0502020204030204" pitchFamily="34" charset="0"/>
              </a:rPr>
              <a:t>feasible.</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a) comfortable                 </a:t>
            </a:r>
            <a:r>
              <a:rPr lang="en-GB" sz="2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b) possible to do</a:t>
            </a:r>
            <a:endParaRPr lang="cs-CZ" sz="26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4. High power absorption </a:t>
            </a:r>
            <a:r>
              <a:rPr lang="en-GB" sz="2600" u="sng" dirty="0">
                <a:effectLst/>
                <a:latin typeface="Calibri" panose="020F0502020204030204" pitchFamily="34" charset="0"/>
                <a:ea typeface="Times New Roman" panose="02020603050405020304" pitchFamily="18" charset="0"/>
                <a:cs typeface="Calibri" panose="020F0502020204030204" pitchFamily="34" charset="0"/>
              </a:rPr>
              <a:t>matters</a:t>
            </a:r>
            <a:r>
              <a:rPr lang="en-GB" sz="2600" dirty="0">
                <a:effectLst/>
                <a:latin typeface="Calibri" panose="020F0502020204030204" pitchFamily="34" charset="0"/>
                <a:ea typeface="Times New Roman" panose="02020603050405020304" pitchFamily="18" charset="0"/>
                <a:cs typeface="Calibri" panose="020F0502020204030204" pitchFamily="34" charset="0"/>
              </a:rPr>
              <a:t>.</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a) is material                    </a:t>
            </a:r>
            <a:r>
              <a:rPr lang="en-GB" sz="2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b) is important</a:t>
            </a:r>
            <a:endParaRPr lang="cs-CZ" sz="26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600" dirty="0">
                <a:effectLst/>
                <a:latin typeface="Calibri" panose="020F0502020204030204" pitchFamily="34" charset="0"/>
                <a:ea typeface="Times New Roman" panose="02020603050405020304" pitchFamily="18" charset="0"/>
                <a:cs typeface="Calibri" panose="020F0502020204030204" pitchFamily="34" charset="0"/>
              </a:rPr>
              <a:t>5. </a:t>
            </a:r>
            <a:r>
              <a:rPr lang="en-GB" sz="2600" u="sng" dirty="0">
                <a:effectLst/>
                <a:latin typeface="Calibri" panose="020F0502020204030204" pitchFamily="34" charset="0"/>
                <a:ea typeface="Times New Roman" panose="02020603050405020304" pitchFamily="18" charset="0"/>
                <a:cs typeface="Calibri" panose="020F0502020204030204" pitchFamily="34" charset="0"/>
              </a:rPr>
              <a:t>That is also the case</a:t>
            </a:r>
            <a:r>
              <a:rPr lang="en-GB" sz="2600" dirty="0">
                <a:effectLst/>
                <a:latin typeface="Calibri" panose="020F0502020204030204" pitchFamily="34" charset="0"/>
                <a:ea typeface="Times New Roman" panose="02020603050405020304" pitchFamily="18" charset="0"/>
                <a:cs typeface="Calibri" panose="020F0502020204030204" pitchFamily="34" charset="0"/>
              </a:rPr>
              <a:t> for most laser procedures.</a:t>
            </a:r>
            <a:endParaRPr lang="cs-CZ" sz="26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nSpc>
                <a:spcPct val="120000"/>
              </a:lnSpc>
              <a:spcAft>
                <a:spcPts val="1000"/>
              </a:spcAft>
              <a:buNone/>
            </a:pPr>
            <a:r>
              <a:rPr lang="en-GB" sz="2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 Situation is the same</a:t>
            </a:r>
            <a:r>
              <a:rPr lang="en-GB" sz="2600" dirty="0">
                <a:effectLst/>
                <a:latin typeface="Calibri" panose="020F0502020204030204" pitchFamily="34" charset="0"/>
                <a:ea typeface="Times New Roman" panose="02020603050405020304" pitchFamily="18" charset="0"/>
                <a:cs typeface="Calibri" panose="020F0502020204030204" pitchFamily="34" charset="0"/>
              </a:rPr>
              <a:t>     b) There is an exception </a:t>
            </a:r>
            <a:endParaRPr lang="cs-CZ" sz="26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9259151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24EE9B-77E9-42CD-B7A5-60C8871BC249}"/>
              </a:ext>
            </a:extLst>
          </p:cNvPr>
          <p:cNvSpPr>
            <a:spLocks noGrp="1"/>
          </p:cNvSpPr>
          <p:nvPr>
            <p:ph type="title"/>
          </p:nvPr>
        </p:nvSpPr>
        <p:spPr/>
        <p:txBody>
          <a:bodyPr/>
          <a:lstStyle/>
          <a:p>
            <a:r>
              <a:rPr lang="cs-CZ" dirty="0"/>
              <a:t>HW – </a:t>
            </a:r>
            <a:r>
              <a:rPr lang="cs-CZ" dirty="0" err="1"/>
              <a:t>underline</a:t>
            </a:r>
            <a:r>
              <a:rPr lang="cs-CZ" dirty="0"/>
              <a:t> </a:t>
            </a:r>
            <a:r>
              <a:rPr lang="cs-CZ" dirty="0" err="1"/>
              <a:t>the</a:t>
            </a:r>
            <a:r>
              <a:rPr lang="cs-CZ" dirty="0"/>
              <a:t> </a:t>
            </a:r>
            <a:r>
              <a:rPr lang="cs-CZ" dirty="0" err="1"/>
              <a:t>correct</a:t>
            </a:r>
            <a:r>
              <a:rPr lang="cs-CZ" dirty="0"/>
              <a:t> </a:t>
            </a:r>
            <a:r>
              <a:rPr lang="cs-CZ" dirty="0" err="1"/>
              <a:t>word</a:t>
            </a:r>
            <a:endParaRPr lang="cs-CZ" dirty="0"/>
          </a:p>
        </p:txBody>
      </p:sp>
      <p:sp>
        <p:nvSpPr>
          <p:cNvPr id="3" name="Zástupný obsah 2">
            <a:extLst>
              <a:ext uri="{FF2B5EF4-FFF2-40B4-BE49-F238E27FC236}">
                <a16:creationId xmlns:a16="http://schemas.microsoft.com/office/drawing/2014/main" id="{53DBE190-69FA-C59D-3FCA-53D237B1346C}"/>
              </a:ext>
            </a:extLst>
          </p:cNvPr>
          <p:cNvSpPr>
            <a:spLocks noGrp="1"/>
          </p:cNvSpPr>
          <p:nvPr>
            <p:ph idx="1"/>
          </p:nvPr>
        </p:nvSpPr>
        <p:spPr/>
        <p:txBody>
          <a:bodyPr>
            <a:normAutofit lnSpcReduction="10000"/>
          </a:bodyPr>
          <a:lstStyle/>
          <a:p>
            <a:pPr marL="0" indent="0">
              <a:buNone/>
            </a:pPr>
            <a:r>
              <a:rPr lang="en-GB" sz="2400" dirty="0">
                <a:effectLst/>
                <a:latin typeface="Calibri" panose="020F0502020204030204" pitchFamily="34" charset="0"/>
                <a:ea typeface="Times New Roman" panose="02020603050405020304" pitchFamily="18" charset="0"/>
                <a:cs typeface="Calibri" panose="020F0502020204030204" pitchFamily="34" charset="0"/>
              </a:rPr>
              <a:t>The fluorescent lamp is a sealed 1 (cylindrical / circular) glass tube that 2 (contains / consists) mercury at high pressure and electrodes at either ends of the tube. Sometimes a small amount of inert gas, such as argon, is placed in the tube. A phosphor powder 3 (skirts / coats) the inside of the glass. When the lamp is turned on, the current 4 (swims/flows) through the electrical circuit to the electrodes, which shoot electrons into the mercury vapour causing it to 5 (emit / emerge) a bluish light and ultraviolet radiation. We are unable to see the radiation but, when it hits the phosphor powder in the glass tube, it causes the emission of 6 (visible / </a:t>
            </a:r>
            <a:r>
              <a:rPr lang="en-GB" sz="2400" dirty="0" err="1">
                <a:effectLst/>
                <a:latin typeface="Calibri" panose="020F0502020204030204" pitchFamily="34" charset="0"/>
                <a:ea typeface="Times New Roman" panose="02020603050405020304" pitchFamily="18" charset="0"/>
                <a:cs typeface="Calibri" panose="020F0502020204030204" pitchFamily="34" charset="0"/>
              </a:rPr>
              <a:t>seeable</a:t>
            </a:r>
            <a:r>
              <a:rPr lang="en-GB" sz="2400" dirty="0">
                <a:effectLst/>
                <a:latin typeface="Calibri" panose="020F0502020204030204" pitchFamily="34" charset="0"/>
                <a:ea typeface="Times New Roman" panose="02020603050405020304" pitchFamily="18" charset="0"/>
                <a:cs typeface="Calibri" panose="020F0502020204030204" pitchFamily="34" charset="0"/>
              </a:rPr>
              <a:t>) light. These lamps do not produce much heat. 7 (Incandescent / Non-candescent) light bulbs glow because the filament is 8 (heated / heating) to a very high temperature. So a lot of energy is wasted as heat. Therefore, fluorescent lamps are more 9 (economical / economic) than conventional light bulbs, even though the initial installation 10 (price / cost) of the fluorescent lamp is higher.</a:t>
            </a:r>
            <a:endParaRPr lang="cs-CZ"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2924583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24EE9B-77E9-42CD-B7A5-60C8871BC249}"/>
              </a:ext>
            </a:extLst>
          </p:cNvPr>
          <p:cNvSpPr>
            <a:spLocks noGrp="1"/>
          </p:cNvSpPr>
          <p:nvPr>
            <p:ph type="title"/>
          </p:nvPr>
        </p:nvSpPr>
        <p:spPr/>
        <p:txBody>
          <a:bodyPr/>
          <a:lstStyle/>
          <a:p>
            <a:r>
              <a:rPr lang="cs-CZ" dirty="0"/>
              <a:t>HW – </a:t>
            </a:r>
            <a:r>
              <a:rPr lang="cs-CZ" dirty="0" err="1"/>
              <a:t>underline</a:t>
            </a:r>
            <a:r>
              <a:rPr lang="cs-CZ" dirty="0"/>
              <a:t> </a:t>
            </a:r>
            <a:r>
              <a:rPr lang="cs-CZ" dirty="0" err="1"/>
              <a:t>the</a:t>
            </a:r>
            <a:r>
              <a:rPr lang="cs-CZ" dirty="0"/>
              <a:t> </a:t>
            </a:r>
            <a:r>
              <a:rPr lang="cs-CZ" dirty="0" err="1"/>
              <a:t>correct</a:t>
            </a:r>
            <a:r>
              <a:rPr lang="cs-CZ" dirty="0"/>
              <a:t> </a:t>
            </a:r>
            <a:r>
              <a:rPr lang="cs-CZ" dirty="0" err="1"/>
              <a:t>word</a:t>
            </a:r>
            <a:endParaRPr lang="cs-CZ" dirty="0"/>
          </a:p>
        </p:txBody>
      </p:sp>
      <p:sp>
        <p:nvSpPr>
          <p:cNvPr id="3" name="Zástupný obsah 2">
            <a:extLst>
              <a:ext uri="{FF2B5EF4-FFF2-40B4-BE49-F238E27FC236}">
                <a16:creationId xmlns:a16="http://schemas.microsoft.com/office/drawing/2014/main" id="{53DBE190-69FA-C59D-3FCA-53D237B1346C}"/>
              </a:ext>
            </a:extLst>
          </p:cNvPr>
          <p:cNvSpPr>
            <a:spLocks noGrp="1"/>
          </p:cNvSpPr>
          <p:nvPr>
            <p:ph idx="1"/>
          </p:nvPr>
        </p:nvSpPr>
        <p:spPr/>
        <p:txBody>
          <a:bodyPr>
            <a:normAutofit lnSpcReduction="10000"/>
          </a:bodyPr>
          <a:lstStyle/>
          <a:p>
            <a:pPr marL="0" indent="0">
              <a:buNone/>
            </a:pPr>
            <a:r>
              <a:rPr lang="en-GB" sz="2400" dirty="0">
                <a:effectLst/>
                <a:latin typeface="Calibri" panose="020F0502020204030204" pitchFamily="34" charset="0"/>
                <a:ea typeface="Times New Roman" panose="02020603050405020304" pitchFamily="18" charset="0"/>
                <a:cs typeface="Calibri" panose="020F0502020204030204" pitchFamily="34" charset="0"/>
              </a:rPr>
              <a:t>The fluorescent lamp is a sealed 1 (</a:t>
            </a:r>
            <a:r>
              <a:rPr lang="en-GB"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cylindrical</a:t>
            </a:r>
            <a:r>
              <a:rPr lang="en-GB" sz="2400" dirty="0">
                <a:effectLst/>
                <a:latin typeface="Calibri" panose="020F0502020204030204" pitchFamily="34" charset="0"/>
                <a:ea typeface="Times New Roman" panose="02020603050405020304" pitchFamily="18" charset="0"/>
                <a:cs typeface="Calibri" panose="020F0502020204030204" pitchFamily="34" charset="0"/>
              </a:rPr>
              <a:t> / circular) glass tube that 2 (</a:t>
            </a:r>
            <a:r>
              <a:rPr lang="en-GB"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contains</a:t>
            </a:r>
            <a:r>
              <a:rPr lang="en-GB" sz="2400" dirty="0">
                <a:effectLst/>
                <a:latin typeface="Calibri" panose="020F0502020204030204" pitchFamily="34" charset="0"/>
                <a:ea typeface="Times New Roman" panose="02020603050405020304" pitchFamily="18" charset="0"/>
                <a:cs typeface="Calibri" panose="020F0502020204030204" pitchFamily="34" charset="0"/>
              </a:rPr>
              <a:t> / consists) mercury at high pressure and electrodes at either ends of the tube. Sometimes a small amount of inert gas, such as argon, is placed in the tube. A phosphor powder 3 (skirts / </a:t>
            </a:r>
            <a:r>
              <a:rPr lang="en-GB"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coats</a:t>
            </a:r>
            <a:r>
              <a:rPr lang="en-GB" sz="2400" dirty="0">
                <a:effectLst/>
                <a:latin typeface="Calibri" panose="020F0502020204030204" pitchFamily="34" charset="0"/>
                <a:ea typeface="Times New Roman" panose="02020603050405020304" pitchFamily="18" charset="0"/>
                <a:cs typeface="Calibri" panose="020F0502020204030204" pitchFamily="34" charset="0"/>
              </a:rPr>
              <a:t>) the inside of the glass. When the lamp is turned on, the current 4 (swims/</a:t>
            </a:r>
            <a:r>
              <a:rPr lang="en-GB"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flows</a:t>
            </a:r>
            <a:r>
              <a:rPr lang="en-GB" sz="2400" dirty="0">
                <a:effectLst/>
                <a:latin typeface="Calibri" panose="020F0502020204030204" pitchFamily="34" charset="0"/>
                <a:ea typeface="Times New Roman" panose="02020603050405020304" pitchFamily="18" charset="0"/>
                <a:cs typeface="Calibri" panose="020F0502020204030204" pitchFamily="34" charset="0"/>
              </a:rPr>
              <a:t>) through the electrical circuit to the electrodes, which shoot electrons into the mercury vapour causing it to 5 (</a:t>
            </a:r>
            <a:r>
              <a:rPr lang="en-GB"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emit</a:t>
            </a:r>
            <a:r>
              <a:rPr lang="en-GB" sz="2400" dirty="0">
                <a:effectLst/>
                <a:latin typeface="Calibri" panose="020F0502020204030204" pitchFamily="34" charset="0"/>
                <a:ea typeface="Times New Roman" panose="02020603050405020304" pitchFamily="18" charset="0"/>
                <a:cs typeface="Calibri" panose="020F0502020204030204" pitchFamily="34" charset="0"/>
              </a:rPr>
              <a:t> / emerge) a bluish light and ultraviolet radiation. We are unable to see the radiation but, when it hits the phosphor powder in the glass tube, it causes the emission of 6 (</a:t>
            </a:r>
            <a:r>
              <a:rPr lang="en-GB"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visible</a:t>
            </a:r>
            <a:r>
              <a:rPr lang="en-GB" sz="2400" dirty="0">
                <a:effectLst/>
                <a:latin typeface="Calibri" panose="020F0502020204030204" pitchFamily="34" charset="0"/>
                <a:ea typeface="Times New Roman" panose="02020603050405020304" pitchFamily="18" charset="0"/>
                <a:cs typeface="Calibri" panose="020F0502020204030204" pitchFamily="34" charset="0"/>
              </a:rPr>
              <a:t> / </a:t>
            </a:r>
            <a:r>
              <a:rPr lang="en-GB" sz="2400" dirty="0" err="1">
                <a:effectLst/>
                <a:latin typeface="Calibri" panose="020F0502020204030204" pitchFamily="34" charset="0"/>
                <a:ea typeface="Times New Roman" panose="02020603050405020304" pitchFamily="18" charset="0"/>
                <a:cs typeface="Calibri" panose="020F0502020204030204" pitchFamily="34" charset="0"/>
              </a:rPr>
              <a:t>seeable</a:t>
            </a:r>
            <a:r>
              <a:rPr lang="en-GB" sz="2400" dirty="0">
                <a:effectLst/>
                <a:latin typeface="Calibri" panose="020F0502020204030204" pitchFamily="34" charset="0"/>
                <a:ea typeface="Times New Roman" panose="02020603050405020304" pitchFamily="18" charset="0"/>
                <a:cs typeface="Calibri" panose="020F0502020204030204" pitchFamily="34" charset="0"/>
              </a:rPr>
              <a:t>) light. These lamps do not produce much heat. 7 (</a:t>
            </a:r>
            <a:r>
              <a:rPr lang="en-GB"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Incandescent</a:t>
            </a:r>
            <a:r>
              <a:rPr lang="en-GB" sz="2400" dirty="0">
                <a:effectLst/>
                <a:latin typeface="Calibri" panose="020F0502020204030204" pitchFamily="34" charset="0"/>
                <a:ea typeface="Times New Roman" panose="02020603050405020304" pitchFamily="18" charset="0"/>
                <a:cs typeface="Calibri" panose="020F0502020204030204" pitchFamily="34" charset="0"/>
              </a:rPr>
              <a:t> / Non-candescent) light bulbs glow because the filament is 8 (</a:t>
            </a:r>
            <a:r>
              <a:rPr lang="en-GB"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heated</a:t>
            </a:r>
            <a:r>
              <a:rPr lang="en-GB" sz="2400" dirty="0">
                <a:effectLst/>
                <a:latin typeface="Calibri" panose="020F0502020204030204" pitchFamily="34" charset="0"/>
                <a:ea typeface="Times New Roman" panose="02020603050405020304" pitchFamily="18" charset="0"/>
                <a:cs typeface="Calibri" panose="020F0502020204030204" pitchFamily="34" charset="0"/>
              </a:rPr>
              <a:t> / heating) to a very high temperature. So a lot of energy is wasted as heat. Therefore, fluorescent lamps are more 9 (</a:t>
            </a:r>
            <a:r>
              <a:rPr lang="en-GB"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economical</a:t>
            </a:r>
            <a:r>
              <a:rPr lang="en-GB" sz="2400" dirty="0">
                <a:effectLst/>
                <a:latin typeface="Calibri" panose="020F0502020204030204" pitchFamily="34" charset="0"/>
                <a:ea typeface="Times New Roman" panose="02020603050405020304" pitchFamily="18" charset="0"/>
                <a:cs typeface="Calibri" panose="020F0502020204030204" pitchFamily="34" charset="0"/>
              </a:rPr>
              <a:t> / economic) than conventional light bulbs, even though the initial installation 10 (price / </a:t>
            </a:r>
            <a:r>
              <a:rPr lang="en-GB"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cost</a:t>
            </a:r>
            <a:r>
              <a:rPr lang="en-GB" sz="2400" dirty="0">
                <a:effectLst/>
                <a:latin typeface="Calibri" panose="020F0502020204030204" pitchFamily="34" charset="0"/>
                <a:ea typeface="Times New Roman" panose="02020603050405020304" pitchFamily="18" charset="0"/>
                <a:cs typeface="Calibri" panose="020F0502020204030204" pitchFamily="34" charset="0"/>
              </a:rPr>
              <a:t>) of the fluorescent lamp is higher.</a:t>
            </a:r>
            <a:endParaRPr lang="cs-CZ"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352875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AB1901-7411-E402-1550-20BDA646173F}"/>
              </a:ext>
            </a:extLst>
          </p:cNvPr>
          <p:cNvSpPr>
            <a:spLocks noGrp="1"/>
          </p:cNvSpPr>
          <p:nvPr>
            <p:ph type="title"/>
          </p:nvPr>
        </p:nvSpPr>
        <p:spPr/>
        <p:txBody>
          <a:bodyPr/>
          <a:lstStyle/>
          <a:p>
            <a:r>
              <a:rPr lang="cs-CZ" dirty="0" err="1"/>
              <a:t>Discussion</a:t>
            </a:r>
            <a:endParaRPr lang="cs-CZ" dirty="0"/>
          </a:p>
        </p:txBody>
      </p:sp>
      <p:sp>
        <p:nvSpPr>
          <p:cNvPr id="3" name="Zástupný obsah 2">
            <a:extLst>
              <a:ext uri="{FF2B5EF4-FFF2-40B4-BE49-F238E27FC236}">
                <a16:creationId xmlns:a16="http://schemas.microsoft.com/office/drawing/2014/main" id="{A674B3E3-4AFB-9140-7B60-E62A3C9FDB05}"/>
              </a:ext>
            </a:extLst>
          </p:cNvPr>
          <p:cNvSpPr>
            <a:spLocks noGrp="1"/>
          </p:cNvSpPr>
          <p:nvPr>
            <p:ph idx="1"/>
          </p:nvPr>
        </p:nvSpPr>
        <p:spPr/>
        <p:txBody>
          <a:bodyPr>
            <a:normAutofit/>
          </a:bodyPr>
          <a:lstStyle/>
          <a:p>
            <a:pPr marL="342900" lvl="0" indent="-342900">
              <a:lnSpc>
                <a:spcPts val="1495"/>
              </a:lnSpc>
              <a:buFont typeface="+mj-lt"/>
              <a:buAutoNum type="alphaLcParenR"/>
            </a:pPr>
            <a:endParaRPr lang="cs-CZ" dirty="0">
              <a:latin typeface="Calibri" panose="020F0502020204030204" pitchFamily="34" charset="0"/>
              <a:ea typeface="Calibri" panose="020F0502020204030204" pitchFamily="34" charset="0"/>
              <a:cs typeface="Calibri" panose="020F0502020204030204" pitchFamily="34" charset="0"/>
            </a:endParaRPr>
          </a:p>
          <a:p>
            <a:pPr marL="342900" lvl="0" indent="-342900">
              <a:lnSpc>
                <a:spcPts val="1495"/>
              </a:lnSpc>
              <a:buFont typeface="+mj-lt"/>
              <a:buAutoNum type="alphaLcParenR"/>
            </a:pPr>
            <a:r>
              <a:rPr lang="en-GB" sz="3200" dirty="0">
                <a:effectLst/>
                <a:latin typeface="Calibri" panose="020F0502020204030204" pitchFamily="34" charset="0"/>
                <a:ea typeface="Calibri" panose="020F0502020204030204" pitchFamily="34" charset="0"/>
                <a:cs typeface="Calibri" panose="020F0502020204030204" pitchFamily="34" charset="0"/>
              </a:rPr>
              <a:t>White light can be separated into different colours. What</a:t>
            </a:r>
            <a:endParaRPr lang="cs-CZ" sz="3200" dirty="0">
              <a:effectLst/>
              <a:latin typeface="Calibri" panose="020F0502020204030204" pitchFamily="34" charset="0"/>
              <a:ea typeface="Calibri" panose="020F0502020204030204" pitchFamily="34" charset="0"/>
              <a:cs typeface="Calibri" panose="020F0502020204030204" pitchFamily="34" charset="0"/>
            </a:endParaRPr>
          </a:p>
          <a:p>
            <a:pPr marL="0" lvl="0" indent="0">
              <a:lnSpc>
                <a:spcPts val="1495"/>
              </a:lnSpc>
              <a:buNone/>
            </a:pPr>
            <a:r>
              <a:rPr lang="cs-CZ" sz="3200" dirty="0">
                <a:latin typeface="Calibri" panose="020F0502020204030204" pitchFamily="34" charset="0"/>
                <a:ea typeface="Calibri" panose="020F0502020204030204" pitchFamily="34" charset="0"/>
                <a:cs typeface="Calibri" panose="020F0502020204030204" pitchFamily="34" charset="0"/>
              </a:rPr>
              <a:t>   </a:t>
            </a:r>
            <a:r>
              <a:rPr lang="en-GB" sz="3200" dirty="0">
                <a:effectLst/>
                <a:latin typeface="Calibri" panose="020F0502020204030204" pitchFamily="34" charset="0"/>
                <a:ea typeface="Calibri" panose="020F0502020204030204" pitchFamily="34" charset="0"/>
                <a:cs typeface="Calibri" panose="020F0502020204030204" pitchFamily="34" charset="0"/>
              </a:rPr>
              <a:t> are they?</a:t>
            </a:r>
            <a:endParaRPr lang="cs-CZ" sz="3200" dirty="0">
              <a:effectLst/>
              <a:latin typeface="Calibri" panose="020F0502020204030204" pitchFamily="34" charset="0"/>
              <a:ea typeface="Calibri" panose="020F0502020204030204" pitchFamily="34" charset="0"/>
              <a:cs typeface="Calibri" panose="020F0502020204030204" pitchFamily="34" charset="0"/>
            </a:endParaRPr>
          </a:p>
          <a:p>
            <a:pPr marL="0" lvl="0" indent="0">
              <a:lnSpc>
                <a:spcPts val="1495"/>
              </a:lnSpc>
              <a:buNone/>
            </a:pP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ts val="1495"/>
              </a:lnSpc>
              <a:buNone/>
            </a:pPr>
            <a:r>
              <a:rPr lang="cs-CZ" sz="3200" dirty="0">
                <a:effectLst/>
                <a:latin typeface="Calibri" panose="020F0502020204030204" pitchFamily="34" charset="0"/>
                <a:ea typeface="Calibri" panose="020F0502020204030204" pitchFamily="34" charset="0"/>
                <a:cs typeface="Calibri" panose="020F0502020204030204" pitchFamily="34" charset="0"/>
              </a:rPr>
              <a:t>b) </a:t>
            </a:r>
            <a:r>
              <a:rPr lang="en-GB" sz="3200" dirty="0">
                <a:effectLst/>
                <a:latin typeface="Calibri" panose="020F0502020204030204" pitchFamily="34" charset="0"/>
                <a:ea typeface="Calibri" panose="020F0502020204030204" pitchFamily="34" charset="0"/>
                <a:cs typeface="Calibri" panose="020F0502020204030204" pitchFamily="34" charset="0"/>
              </a:rPr>
              <a:t>What is the difference between a transparent and</a:t>
            </a:r>
            <a:endParaRPr lang="cs-CZ" sz="3200" dirty="0">
              <a:effectLst/>
              <a:latin typeface="Calibri" panose="020F0502020204030204" pitchFamily="34" charset="0"/>
              <a:ea typeface="Calibri" panose="020F0502020204030204" pitchFamily="34" charset="0"/>
              <a:cs typeface="Calibri" panose="020F0502020204030204" pitchFamily="34" charset="0"/>
            </a:endParaRPr>
          </a:p>
          <a:p>
            <a:pPr marL="0" lvl="0" indent="0">
              <a:lnSpc>
                <a:spcPts val="1495"/>
              </a:lnSpc>
              <a:buNone/>
            </a:pPr>
            <a:r>
              <a:rPr lang="en-GB" sz="3200" dirty="0">
                <a:effectLst/>
                <a:latin typeface="Calibri" panose="020F0502020204030204" pitchFamily="34" charset="0"/>
                <a:ea typeface="Calibri" panose="020F0502020204030204" pitchFamily="34" charset="0"/>
                <a:cs typeface="Calibri" panose="020F0502020204030204" pitchFamily="34" charset="0"/>
              </a:rPr>
              <a:t> translucent material?</a:t>
            </a:r>
            <a:endParaRPr lang="cs-CZ" sz="3200" dirty="0">
              <a:effectLst/>
              <a:latin typeface="Calibri" panose="020F0502020204030204" pitchFamily="34" charset="0"/>
              <a:ea typeface="Calibri" panose="020F0502020204030204" pitchFamily="34" charset="0"/>
              <a:cs typeface="Calibri" panose="020F0502020204030204" pitchFamily="34" charset="0"/>
            </a:endParaRPr>
          </a:p>
          <a:p>
            <a:pPr marL="0" lvl="0" indent="0">
              <a:lnSpc>
                <a:spcPts val="1495"/>
              </a:lnSpc>
              <a:buNone/>
            </a:pP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ts val="1495"/>
              </a:lnSpc>
              <a:buNone/>
            </a:pPr>
            <a:r>
              <a:rPr lang="cs-CZ" sz="3200" dirty="0">
                <a:effectLst/>
                <a:latin typeface="Calibri" panose="020F0502020204030204" pitchFamily="34" charset="0"/>
                <a:ea typeface="Calibri" panose="020F0502020204030204" pitchFamily="34" charset="0"/>
                <a:cs typeface="Calibri" panose="020F0502020204030204" pitchFamily="34" charset="0"/>
              </a:rPr>
              <a:t>c) </a:t>
            </a:r>
            <a:r>
              <a:rPr lang="en-GB" sz="3200" dirty="0">
                <a:effectLst/>
                <a:latin typeface="Calibri" panose="020F0502020204030204" pitchFamily="34" charset="0"/>
                <a:ea typeface="Calibri" panose="020F0502020204030204" pitchFamily="34" charset="0"/>
                <a:cs typeface="Calibri" panose="020F0502020204030204" pitchFamily="34" charset="0"/>
              </a:rPr>
              <a:t>What is the difference between light and sound waves?</a:t>
            </a:r>
            <a:endParaRPr lang="cs-CZ" sz="3200" dirty="0">
              <a:effectLst/>
              <a:latin typeface="Calibri" panose="020F0502020204030204" pitchFamily="34" charset="0"/>
              <a:ea typeface="Calibri" panose="020F0502020204030204" pitchFamily="34" charset="0"/>
              <a:cs typeface="Calibri" panose="020F0502020204030204" pitchFamily="34" charset="0"/>
            </a:endParaRPr>
          </a:p>
          <a:p>
            <a:pPr marL="0" lvl="0" indent="0">
              <a:lnSpc>
                <a:spcPts val="1495"/>
              </a:lnSpc>
              <a:buNone/>
            </a:pP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ts val="1495"/>
              </a:lnSpc>
              <a:buNone/>
            </a:pPr>
            <a:r>
              <a:rPr lang="cs-CZ" sz="3200" dirty="0">
                <a:effectLst/>
                <a:latin typeface="Calibri" panose="020F0502020204030204" pitchFamily="34" charset="0"/>
                <a:ea typeface="Calibri" panose="020F0502020204030204" pitchFamily="34" charset="0"/>
                <a:cs typeface="Calibri" panose="020F0502020204030204" pitchFamily="34" charset="0"/>
              </a:rPr>
              <a:t>d) </a:t>
            </a:r>
            <a:r>
              <a:rPr lang="en-GB" sz="3200" dirty="0">
                <a:effectLst/>
                <a:latin typeface="Calibri" panose="020F0502020204030204" pitchFamily="34" charset="0"/>
                <a:ea typeface="Calibri" panose="020F0502020204030204" pitchFamily="34" charset="0"/>
                <a:cs typeface="Calibri" panose="020F0502020204030204" pitchFamily="34" charset="0"/>
              </a:rPr>
              <a:t>What colour clothes do you like to wear?</a:t>
            </a:r>
            <a:endParaRPr lang="cs-CZ" sz="3200" dirty="0">
              <a:effectLst/>
              <a:latin typeface="Calibri" panose="020F0502020204030204" pitchFamily="34" charset="0"/>
              <a:ea typeface="Calibri" panose="020F0502020204030204" pitchFamily="34" charset="0"/>
              <a:cs typeface="Calibri" panose="020F0502020204030204" pitchFamily="34" charset="0"/>
            </a:endParaRPr>
          </a:p>
          <a:p>
            <a:pPr marL="0" lvl="0" indent="0">
              <a:lnSpc>
                <a:spcPts val="1495"/>
              </a:lnSpc>
              <a:buNone/>
            </a:pP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ts val="1495"/>
              </a:lnSpc>
              <a:spcAft>
                <a:spcPts val="1000"/>
              </a:spcAft>
              <a:buNone/>
            </a:pPr>
            <a:r>
              <a:rPr lang="cs-CZ" sz="3200" dirty="0">
                <a:effectLst/>
                <a:latin typeface="Calibri" panose="020F0502020204030204" pitchFamily="34" charset="0"/>
                <a:ea typeface="Calibri" panose="020F0502020204030204" pitchFamily="34" charset="0"/>
                <a:cs typeface="Calibri" panose="020F0502020204030204" pitchFamily="34" charset="0"/>
              </a:rPr>
              <a:t>e) </a:t>
            </a:r>
            <a:r>
              <a:rPr lang="en-GB" sz="3200" dirty="0">
                <a:effectLst/>
                <a:latin typeface="Calibri" panose="020F0502020204030204" pitchFamily="34" charset="0"/>
                <a:ea typeface="Calibri" panose="020F0502020204030204" pitchFamily="34" charset="0"/>
                <a:cs typeface="Calibri" panose="020F0502020204030204" pitchFamily="34" charset="0"/>
              </a:rPr>
              <a:t>What do different colours mean in our culture?</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2438811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F95709-CFD1-0BEF-FA0B-C696F329C6BE}"/>
              </a:ext>
            </a:extLst>
          </p:cNvPr>
          <p:cNvSpPr>
            <a:spLocks noGrp="1"/>
          </p:cNvSpPr>
          <p:nvPr>
            <p:ph type="title"/>
          </p:nvPr>
        </p:nvSpPr>
        <p:spPr/>
        <p:txBody>
          <a:bodyPr/>
          <a:lstStyle/>
          <a:p>
            <a:r>
              <a:rPr lang="cs-CZ" dirty="0" err="1"/>
              <a:t>Light</a:t>
            </a:r>
            <a:r>
              <a:rPr lang="cs-CZ" dirty="0"/>
              <a:t> </a:t>
            </a:r>
            <a:r>
              <a:rPr lang="cs-CZ" dirty="0" err="1"/>
              <a:t>quiz</a:t>
            </a:r>
            <a:endParaRPr lang="cs-CZ" dirty="0"/>
          </a:p>
        </p:txBody>
      </p:sp>
      <p:sp>
        <p:nvSpPr>
          <p:cNvPr id="3" name="Zástupný obsah 2">
            <a:extLst>
              <a:ext uri="{FF2B5EF4-FFF2-40B4-BE49-F238E27FC236}">
                <a16:creationId xmlns:a16="http://schemas.microsoft.com/office/drawing/2014/main" id="{488350D5-F91B-09F6-3E02-4478A207EB19}"/>
              </a:ext>
            </a:extLst>
          </p:cNvPr>
          <p:cNvSpPr>
            <a:spLocks noGrp="1"/>
          </p:cNvSpPr>
          <p:nvPr>
            <p:ph idx="1"/>
          </p:nvPr>
        </p:nvSpPr>
        <p:spPr/>
        <p:txBody>
          <a:bodyPr>
            <a:noAutofit/>
          </a:bodyPr>
          <a:lstStyle/>
          <a:p>
            <a:pPr marL="0" indent="0">
              <a:buNone/>
            </a:pPr>
            <a:r>
              <a:rPr lang="cs-CZ" dirty="0"/>
              <a:t>1 B</a:t>
            </a:r>
          </a:p>
          <a:p>
            <a:pPr marL="0" indent="0">
              <a:buNone/>
            </a:pPr>
            <a:r>
              <a:rPr lang="cs-CZ" dirty="0"/>
              <a:t>2 D</a:t>
            </a:r>
          </a:p>
          <a:p>
            <a:pPr marL="0" indent="0">
              <a:buNone/>
            </a:pPr>
            <a:r>
              <a:rPr lang="cs-CZ" dirty="0"/>
              <a:t>3 C</a:t>
            </a:r>
          </a:p>
          <a:p>
            <a:pPr marL="0" indent="0">
              <a:buNone/>
            </a:pPr>
            <a:r>
              <a:rPr lang="cs-CZ" dirty="0"/>
              <a:t>4 A</a:t>
            </a:r>
          </a:p>
          <a:p>
            <a:pPr marL="0" indent="0">
              <a:buNone/>
            </a:pPr>
            <a:r>
              <a:rPr lang="cs-CZ" dirty="0"/>
              <a:t>5 D</a:t>
            </a:r>
          </a:p>
          <a:p>
            <a:pPr marL="0" indent="0">
              <a:buNone/>
            </a:pPr>
            <a:r>
              <a:rPr lang="cs-CZ" dirty="0"/>
              <a:t>6 C</a:t>
            </a:r>
          </a:p>
          <a:p>
            <a:pPr marL="0" indent="0">
              <a:buNone/>
            </a:pPr>
            <a:r>
              <a:rPr lang="cs-CZ" dirty="0"/>
              <a:t>7 B</a:t>
            </a:r>
          </a:p>
          <a:p>
            <a:pPr marL="0" indent="0">
              <a:buNone/>
            </a:pPr>
            <a:r>
              <a:rPr lang="cs-CZ" dirty="0"/>
              <a:t>8 C</a:t>
            </a:r>
          </a:p>
          <a:p>
            <a:pPr marL="0" indent="0">
              <a:buNone/>
            </a:pPr>
            <a:r>
              <a:rPr lang="cs-CZ" dirty="0"/>
              <a:t>9 C</a:t>
            </a:r>
          </a:p>
          <a:p>
            <a:pPr marL="0" indent="0">
              <a:buNone/>
            </a:pPr>
            <a:r>
              <a:rPr lang="cs-CZ" dirty="0"/>
              <a:t>10 D</a:t>
            </a:r>
          </a:p>
        </p:txBody>
      </p:sp>
    </p:spTree>
    <p:extLst>
      <p:ext uri="{BB962C8B-B14F-4D97-AF65-F5344CB8AC3E}">
        <p14:creationId xmlns:p14="http://schemas.microsoft.com/office/powerpoint/2010/main" val="3919589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E983F6-62D1-B0DC-3488-6B5F9AEFE950}"/>
              </a:ext>
            </a:extLst>
          </p:cNvPr>
          <p:cNvSpPr>
            <a:spLocks noGrp="1"/>
          </p:cNvSpPr>
          <p:nvPr>
            <p:ph type="title"/>
          </p:nvPr>
        </p:nvSpPr>
        <p:spPr/>
        <p:txBody>
          <a:bodyPr/>
          <a:lstStyle/>
          <a:p>
            <a:r>
              <a:rPr lang="cs-CZ" dirty="0" err="1"/>
              <a:t>What</a:t>
            </a:r>
            <a:r>
              <a:rPr lang="cs-CZ" dirty="0"/>
              <a:t> </a:t>
            </a:r>
            <a:r>
              <a:rPr lang="cs-CZ" dirty="0" err="1"/>
              <a:t>is</a:t>
            </a:r>
            <a:r>
              <a:rPr lang="cs-CZ" dirty="0"/>
              <a:t> </a:t>
            </a:r>
            <a:r>
              <a:rPr lang="cs-CZ" dirty="0" err="1"/>
              <a:t>light</a:t>
            </a:r>
            <a:r>
              <a:rPr lang="cs-CZ" dirty="0"/>
              <a:t>?</a:t>
            </a:r>
          </a:p>
        </p:txBody>
      </p:sp>
      <p:sp>
        <p:nvSpPr>
          <p:cNvPr id="3" name="Zástupný obsah 2">
            <a:extLst>
              <a:ext uri="{FF2B5EF4-FFF2-40B4-BE49-F238E27FC236}">
                <a16:creationId xmlns:a16="http://schemas.microsoft.com/office/drawing/2014/main" id="{C9D8B265-DAA9-E7C6-5E25-F7F1C7858ED6}"/>
              </a:ext>
            </a:extLst>
          </p:cNvPr>
          <p:cNvSpPr>
            <a:spLocks noGrp="1"/>
          </p:cNvSpPr>
          <p:nvPr>
            <p:ph idx="1"/>
          </p:nvPr>
        </p:nvSpPr>
        <p:spPr>
          <a:xfrm>
            <a:off x="838200" y="1825624"/>
            <a:ext cx="10515600" cy="5032375"/>
          </a:xfrm>
        </p:spPr>
        <p:txBody>
          <a:bodyPr/>
          <a:lstStyle/>
          <a:p>
            <a:pPr marL="342900" lvl="0" indent="-342900">
              <a:lnSpc>
                <a:spcPct val="115000"/>
              </a:lnSpc>
              <a:buFont typeface="+mj-lt"/>
              <a:buAutoNum type="alphaUcPeriod"/>
            </a:pPr>
            <a:r>
              <a:rPr lang="en-GB" sz="2400" dirty="0">
                <a:effectLst/>
                <a:latin typeface="Calibri" panose="020F0502020204030204" pitchFamily="34" charset="0"/>
                <a:ea typeface="Times New Roman" panose="02020603050405020304" pitchFamily="18" charset="0"/>
                <a:cs typeface="Calibri" panose="020F0502020204030204" pitchFamily="34" charset="0"/>
              </a:rPr>
              <a:t>called photons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GB" sz="2400" dirty="0">
                <a:effectLst/>
                <a:latin typeface="Calibri" panose="020F0502020204030204" pitchFamily="34" charset="0"/>
                <a:ea typeface="Times New Roman" panose="02020603050405020304" pitchFamily="18" charset="0"/>
                <a:cs typeface="Calibri" panose="020F0502020204030204" pitchFamily="34" charset="0"/>
              </a:rPr>
              <a:t>contained in each photon</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GB" sz="2400" dirty="0">
                <a:effectLst/>
                <a:latin typeface="Calibri" panose="020F0502020204030204" pitchFamily="34" charset="0"/>
                <a:ea typeface="Times New Roman" panose="02020603050405020304" pitchFamily="18" charset="0"/>
                <a:cs typeface="Calibri" panose="020F0502020204030204" pitchFamily="34" charset="0"/>
              </a:rPr>
              <a:t>detected by the human eye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GB" sz="2400" dirty="0">
                <a:effectLst/>
                <a:latin typeface="Calibri" panose="020F0502020204030204" pitchFamily="34" charset="0"/>
                <a:ea typeface="Times New Roman" panose="02020603050405020304" pitchFamily="18" charset="0"/>
                <a:cs typeface="Calibri" panose="020F0502020204030204" pitchFamily="34" charset="0"/>
              </a:rPr>
              <a:t>as demonstrated in the dual slit experiment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GB" sz="2400" dirty="0">
                <a:effectLst/>
                <a:latin typeface="Calibri" panose="020F0502020204030204" pitchFamily="34" charset="0"/>
                <a:ea typeface="Times New Roman" panose="02020603050405020304" pitchFamily="18" charset="0"/>
                <a:cs typeface="Calibri" panose="020F0502020204030204" pitchFamily="34" charset="0"/>
              </a:rPr>
              <a:t>which is the colour of the light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GB" sz="2400" dirty="0">
                <a:effectLst/>
                <a:latin typeface="Calibri" panose="020F0502020204030204" pitchFamily="34" charset="0"/>
                <a:ea typeface="Times New Roman" panose="02020603050405020304" pitchFamily="18" charset="0"/>
                <a:cs typeface="Calibri" panose="020F0502020204030204" pitchFamily="34" charset="0"/>
              </a:rPr>
              <a:t>changing electric and magnetic fields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GB" sz="2400" dirty="0">
                <a:effectLst/>
                <a:latin typeface="Calibri" panose="020F0502020204030204" pitchFamily="34" charset="0"/>
                <a:ea typeface="Times New Roman" panose="02020603050405020304" pitchFamily="18" charset="0"/>
                <a:cs typeface="Calibri" panose="020F0502020204030204" pitchFamily="34" charset="0"/>
              </a:rPr>
              <a:t>which is the brightness of the light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lphaUcPeriod"/>
            </a:pPr>
            <a:r>
              <a:rPr lang="en-GB" sz="2400" dirty="0">
                <a:effectLst/>
                <a:latin typeface="Calibri" panose="020F0502020204030204" pitchFamily="34" charset="0"/>
                <a:ea typeface="Calibri" panose="020F0502020204030204" pitchFamily="34" charset="0"/>
                <a:cs typeface="Calibri" panose="020F0502020204030204" pitchFamily="34" charset="0"/>
              </a:rPr>
              <a:t>speeding those particles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2731540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FAF8C6-DE1F-BEF1-588A-EB3CE128003B}"/>
              </a:ext>
            </a:extLst>
          </p:cNvPr>
          <p:cNvSpPr>
            <a:spLocks noGrp="1"/>
          </p:cNvSpPr>
          <p:nvPr>
            <p:ph type="title"/>
          </p:nvPr>
        </p:nvSpPr>
        <p:spPr/>
        <p:txBody>
          <a:bodyPr/>
          <a:lstStyle/>
          <a:p>
            <a:r>
              <a:rPr lang="cs-CZ" dirty="0" err="1"/>
              <a:t>What</a:t>
            </a:r>
            <a:r>
              <a:rPr lang="cs-CZ" dirty="0"/>
              <a:t> </a:t>
            </a:r>
            <a:r>
              <a:rPr lang="cs-CZ" dirty="0" err="1"/>
              <a:t>is</a:t>
            </a:r>
            <a:r>
              <a:rPr lang="cs-CZ" dirty="0"/>
              <a:t> </a:t>
            </a:r>
            <a:r>
              <a:rPr lang="cs-CZ" dirty="0" err="1"/>
              <a:t>light</a:t>
            </a:r>
            <a:r>
              <a:rPr lang="cs-CZ" dirty="0"/>
              <a:t>?</a:t>
            </a:r>
          </a:p>
        </p:txBody>
      </p:sp>
      <p:sp>
        <p:nvSpPr>
          <p:cNvPr id="3" name="Zástupný obsah 2">
            <a:extLst>
              <a:ext uri="{FF2B5EF4-FFF2-40B4-BE49-F238E27FC236}">
                <a16:creationId xmlns:a16="http://schemas.microsoft.com/office/drawing/2014/main" id="{E725C018-D27B-E95A-ED66-780511611437}"/>
              </a:ext>
            </a:extLst>
          </p:cNvPr>
          <p:cNvSpPr>
            <a:spLocks noGrp="1"/>
          </p:cNvSpPr>
          <p:nvPr>
            <p:ph idx="1"/>
          </p:nvPr>
        </p:nvSpPr>
        <p:spPr>
          <a:xfrm>
            <a:off x="838200" y="1825625"/>
            <a:ext cx="10515600" cy="4825546"/>
          </a:xfrm>
        </p:spPr>
        <p:txBody>
          <a:bodyPr>
            <a:normAutofit lnSpcReduction="10000"/>
          </a:bodyPr>
          <a:lstStyle/>
          <a:p>
            <a:pPr marL="0" indent="0">
              <a:lnSpc>
                <a:spcPct val="115000"/>
              </a:lnSpc>
              <a:spcAft>
                <a:spcPts val="1000"/>
              </a:spcAft>
              <a:buNone/>
            </a:pPr>
            <a:r>
              <a:rPr lang="en-GB" sz="2000" dirty="0">
                <a:effectLst/>
                <a:latin typeface="Calibri" panose="020F0502020204030204" pitchFamily="34" charset="0"/>
                <a:ea typeface="Times New Roman" panose="02020603050405020304" pitchFamily="18" charset="0"/>
                <a:cs typeface="Calibri" panose="020F0502020204030204" pitchFamily="34" charset="0"/>
              </a:rPr>
              <a:t>Light is simply a name for a range of electromagnetic radiation that can be 1. ____. What is electromagnetic radiation, then?</a:t>
            </a:r>
            <a:endParaRPr lang="cs-CZ"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Aft>
                <a:spcPts val="1000"/>
              </a:spcAft>
              <a:buNone/>
            </a:pPr>
            <a:r>
              <a:rPr lang="en-GB" sz="2000" dirty="0">
                <a:effectLst/>
                <a:latin typeface="Calibri" panose="020F0502020204030204" pitchFamily="34" charset="0"/>
                <a:ea typeface="Times New Roman" panose="02020603050405020304" pitchFamily="18" charset="0"/>
                <a:cs typeface="Calibri" panose="020F0502020204030204" pitchFamily="34" charset="0"/>
              </a:rPr>
              <a:t>Electromagnetic radiation has a dual nature as both particles and waves. One way to look at it is as 2. ____which propagate through space, forming an electromagnetic wave. This wave has amplitude, 3. ____, wavelength, 4. ____, and an angle at which it is vibrating, called polarization. This was the classical interpretation, crystallized in Maxwell's equations, which held sway until Planck, Einstein and others came along with quantum theory. In terms of the modern quantum theory, electromagnetic radiation consists of particles 5.____, which are packets ("quanta") of energy which move at the speed of light. In this particle view of light, the brightness of the light is the number of photons, and the colour of the light is the energy 6.____.</a:t>
            </a:r>
            <a:endParaRPr lang="cs-CZ"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Aft>
                <a:spcPts val="1000"/>
              </a:spcAft>
              <a:buNone/>
            </a:pPr>
            <a:r>
              <a:rPr lang="en-GB" sz="2000" dirty="0">
                <a:effectLst/>
                <a:latin typeface="Calibri" panose="020F0502020204030204" pitchFamily="34" charset="0"/>
                <a:ea typeface="Times New Roman" panose="02020603050405020304" pitchFamily="18" charset="0"/>
                <a:cs typeface="Calibri" panose="020F0502020204030204" pitchFamily="34" charset="0"/>
              </a:rPr>
              <a:t>Which interpretation is correct? Both of them, actually. It turns out electromagnetic radiation can have both wave-like and particle-like properties 7. ____.</a:t>
            </a:r>
            <a:endParaRPr lang="cs-CZ"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2739463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FAF8C6-DE1F-BEF1-588A-EB3CE128003B}"/>
              </a:ext>
            </a:extLst>
          </p:cNvPr>
          <p:cNvSpPr>
            <a:spLocks noGrp="1"/>
          </p:cNvSpPr>
          <p:nvPr>
            <p:ph type="title"/>
          </p:nvPr>
        </p:nvSpPr>
        <p:spPr/>
        <p:txBody>
          <a:bodyPr/>
          <a:lstStyle/>
          <a:p>
            <a:r>
              <a:rPr lang="cs-CZ" dirty="0" err="1"/>
              <a:t>What</a:t>
            </a:r>
            <a:r>
              <a:rPr lang="cs-CZ" dirty="0"/>
              <a:t> </a:t>
            </a:r>
            <a:r>
              <a:rPr lang="cs-CZ" dirty="0" err="1"/>
              <a:t>is</a:t>
            </a:r>
            <a:r>
              <a:rPr lang="cs-CZ" dirty="0"/>
              <a:t> </a:t>
            </a:r>
            <a:r>
              <a:rPr lang="cs-CZ" dirty="0" err="1"/>
              <a:t>light</a:t>
            </a:r>
            <a:r>
              <a:rPr lang="cs-CZ" dirty="0"/>
              <a:t>?</a:t>
            </a:r>
          </a:p>
        </p:txBody>
      </p:sp>
      <p:sp>
        <p:nvSpPr>
          <p:cNvPr id="3" name="Zástupný obsah 2">
            <a:extLst>
              <a:ext uri="{FF2B5EF4-FFF2-40B4-BE49-F238E27FC236}">
                <a16:creationId xmlns:a16="http://schemas.microsoft.com/office/drawing/2014/main" id="{E725C018-D27B-E95A-ED66-780511611437}"/>
              </a:ext>
            </a:extLst>
          </p:cNvPr>
          <p:cNvSpPr>
            <a:spLocks noGrp="1"/>
          </p:cNvSpPr>
          <p:nvPr>
            <p:ph idx="1"/>
          </p:nvPr>
        </p:nvSpPr>
        <p:spPr>
          <a:xfrm>
            <a:off x="838200" y="1825625"/>
            <a:ext cx="10831286" cy="4825546"/>
          </a:xfrm>
        </p:spPr>
        <p:txBody>
          <a:bodyPr>
            <a:normAutofit lnSpcReduction="10000"/>
          </a:bodyPr>
          <a:lstStyle/>
          <a:p>
            <a:pPr marL="0" indent="0">
              <a:lnSpc>
                <a:spcPct val="115000"/>
              </a:lnSpc>
              <a:spcAft>
                <a:spcPts val="1000"/>
              </a:spcAft>
              <a:buNone/>
            </a:pPr>
            <a:r>
              <a:rPr lang="en-GB" sz="2000" dirty="0">
                <a:effectLst/>
                <a:latin typeface="Calibri" panose="020F0502020204030204" pitchFamily="34" charset="0"/>
                <a:ea typeface="Times New Roman" panose="02020603050405020304" pitchFamily="18" charset="0"/>
                <a:cs typeface="Calibri" panose="020F0502020204030204" pitchFamily="34" charset="0"/>
              </a:rPr>
              <a:t>Light is simply a name for a range of electromagnetic radiation that can be 1. </a:t>
            </a:r>
            <a:r>
              <a:rPr lang="cs-CZ"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a:t>
            </a:r>
            <a:r>
              <a:rPr lang="en-GB" sz="2000" dirty="0">
                <a:effectLst/>
                <a:latin typeface="Calibri" panose="020F0502020204030204" pitchFamily="34" charset="0"/>
                <a:ea typeface="Times New Roman" panose="02020603050405020304" pitchFamily="18" charset="0"/>
                <a:cs typeface="Calibri" panose="020F0502020204030204" pitchFamily="34" charset="0"/>
              </a:rPr>
              <a:t>. What is electromagnetic radiation, then?</a:t>
            </a:r>
            <a:endParaRPr lang="cs-CZ"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Aft>
                <a:spcPts val="1000"/>
              </a:spcAft>
              <a:buNone/>
            </a:pPr>
            <a:r>
              <a:rPr lang="en-GB" sz="2000" dirty="0">
                <a:effectLst/>
                <a:latin typeface="Calibri" panose="020F0502020204030204" pitchFamily="34" charset="0"/>
                <a:ea typeface="Times New Roman" panose="02020603050405020304" pitchFamily="18" charset="0"/>
                <a:cs typeface="Calibri" panose="020F0502020204030204" pitchFamily="34" charset="0"/>
              </a:rPr>
              <a:t>Electromagnetic radiation has a dual nature as both particles and waves. One way to look at it is as 2. </a:t>
            </a:r>
            <a:r>
              <a:rPr lang="cs-CZ"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a:t>
            </a:r>
            <a:r>
              <a:rPr lang="cs-CZ" sz="2000" dirty="0">
                <a:effectLst/>
                <a:latin typeface="Calibri" panose="020F0502020204030204" pitchFamily="34" charset="0"/>
                <a:ea typeface="Times New Roman" panose="02020603050405020304" pitchFamily="18" charset="0"/>
                <a:cs typeface="Calibri" panose="020F0502020204030204" pitchFamily="34" charset="0"/>
              </a:rPr>
              <a:t> </a:t>
            </a:r>
            <a:r>
              <a:rPr lang="en-GB" sz="2000" dirty="0">
                <a:effectLst/>
                <a:latin typeface="Calibri" panose="020F0502020204030204" pitchFamily="34" charset="0"/>
                <a:ea typeface="Times New Roman" panose="02020603050405020304" pitchFamily="18" charset="0"/>
                <a:cs typeface="Calibri" panose="020F0502020204030204" pitchFamily="34" charset="0"/>
              </a:rPr>
              <a:t>which propagate through space, forming an electromagnetic wave. This wave has amplitude, 3.</a:t>
            </a:r>
            <a:r>
              <a:rPr lang="cs-CZ" sz="2000" dirty="0">
                <a:effectLst/>
                <a:latin typeface="Calibri" panose="020F0502020204030204" pitchFamily="34" charset="0"/>
                <a:ea typeface="Times New Roman" panose="02020603050405020304" pitchFamily="18" charset="0"/>
                <a:cs typeface="Calibri" panose="020F0502020204030204" pitchFamily="34" charset="0"/>
              </a:rPr>
              <a:t> </a:t>
            </a:r>
            <a:r>
              <a:rPr lang="cs-CZ"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G</a:t>
            </a:r>
            <a:r>
              <a:rPr lang="en-GB" sz="2000" dirty="0">
                <a:effectLst/>
                <a:latin typeface="Calibri" panose="020F0502020204030204" pitchFamily="34" charset="0"/>
                <a:ea typeface="Times New Roman" panose="02020603050405020304" pitchFamily="18" charset="0"/>
                <a:cs typeface="Calibri" panose="020F0502020204030204" pitchFamily="34" charset="0"/>
              </a:rPr>
              <a:t> , wavelength, 4. </a:t>
            </a:r>
            <a:r>
              <a:rPr lang="cs-CZ"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a:t>
            </a:r>
            <a:r>
              <a:rPr lang="en-GB" sz="2000" dirty="0">
                <a:effectLst/>
                <a:latin typeface="Calibri" panose="020F0502020204030204" pitchFamily="34" charset="0"/>
                <a:ea typeface="Times New Roman" panose="02020603050405020304" pitchFamily="18" charset="0"/>
                <a:cs typeface="Calibri" panose="020F0502020204030204" pitchFamily="34" charset="0"/>
              </a:rPr>
              <a:t>, and an angle at which it is vibrating, called polarization. This was the classical interpretation, crystallized in Maxwell's equations, which held sway until Planck, Einstein and others came along with quantum theory. In terms of the modern quantum theory, electromagnetic radiation consists of particles 5.</a:t>
            </a:r>
            <a:r>
              <a:rPr lang="cs-CZ" sz="2000" dirty="0">
                <a:effectLst/>
                <a:latin typeface="Calibri" panose="020F0502020204030204" pitchFamily="34" charset="0"/>
                <a:ea typeface="Times New Roman" panose="02020603050405020304" pitchFamily="18" charset="0"/>
                <a:cs typeface="Calibri" panose="020F0502020204030204" pitchFamily="34" charset="0"/>
              </a:rPr>
              <a:t> </a:t>
            </a:r>
            <a:r>
              <a:rPr lang="cs-CZ"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a:t>
            </a:r>
            <a:r>
              <a:rPr lang="en-GB" sz="2000" dirty="0">
                <a:effectLst/>
                <a:latin typeface="Calibri" panose="020F0502020204030204" pitchFamily="34" charset="0"/>
                <a:ea typeface="Times New Roman" panose="02020603050405020304" pitchFamily="18" charset="0"/>
                <a:cs typeface="Calibri" panose="020F0502020204030204" pitchFamily="34" charset="0"/>
              </a:rPr>
              <a:t>, which are packets ("quanta") of energy which move at the speed of light. In this particle view of light, the brightness of the light is the number of photons, and the colour of the light is the energy 6.</a:t>
            </a:r>
            <a:r>
              <a:rPr lang="cs-CZ" sz="2000" dirty="0">
                <a:effectLst/>
                <a:latin typeface="Calibri" panose="020F0502020204030204" pitchFamily="34" charset="0"/>
                <a:ea typeface="Times New Roman" panose="02020603050405020304" pitchFamily="18" charset="0"/>
                <a:cs typeface="Calibri" panose="020F0502020204030204" pitchFamily="34" charset="0"/>
              </a:rPr>
              <a:t> </a:t>
            </a:r>
            <a:r>
              <a:rPr lang="cs-CZ"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B</a:t>
            </a:r>
            <a:r>
              <a:rPr lang="en-GB" sz="2000" dirty="0">
                <a:effectLst/>
                <a:latin typeface="Calibri" panose="020F0502020204030204" pitchFamily="34" charset="0"/>
                <a:ea typeface="Times New Roman" panose="02020603050405020304" pitchFamily="18" charset="0"/>
                <a:cs typeface="Calibri" panose="020F0502020204030204" pitchFamily="34" charset="0"/>
              </a:rPr>
              <a:t>.</a:t>
            </a:r>
            <a:endParaRPr lang="cs-CZ"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Aft>
                <a:spcPts val="1000"/>
              </a:spcAft>
              <a:buNone/>
            </a:pPr>
            <a:r>
              <a:rPr lang="en-GB" sz="2000" dirty="0">
                <a:effectLst/>
                <a:latin typeface="Calibri" panose="020F0502020204030204" pitchFamily="34" charset="0"/>
                <a:ea typeface="Times New Roman" panose="02020603050405020304" pitchFamily="18" charset="0"/>
                <a:cs typeface="Calibri" panose="020F0502020204030204" pitchFamily="34" charset="0"/>
              </a:rPr>
              <a:t>Which interpretation is correct? Both of them, actually. It turns out electromagnetic radiation can have both wave-like and particle-like properties 7. </a:t>
            </a:r>
            <a:r>
              <a:rPr lang="cs-CZ"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D</a:t>
            </a:r>
            <a:r>
              <a:rPr lang="en-GB" sz="2000" dirty="0">
                <a:effectLst/>
                <a:latin typeface="Calibri" panose="020F0502020204030204" pitchFamily="34" charset="0"/>
                <a:ea typeface="Times New Roman" panose="02020603050405020304" pitchFamily="18" charset="0"/>
                <a:cs typeface="Calibri" panose="020F0502020204030204" pitchFamily="34" charset="0"/>
              </a:rPr>
              <a:t>.</a:t>
            </a:r>
            <a:endParaRPr lang="cs-CZ"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2948676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2444286-A8CC-7456-961E-69AA291E4A17}"/>
              </a:ext>
            </a:extLst>
          </p:cNvPr>
          <p:cNvSpPr>
            <a:spLocks noGrp="1"/>
          </p:cNvSpPr>
          <p:nvPr>
            <p:ph type="title"/>
          </p:nvPr>
        </p:nvSpPr>
        <p:spPr>
          <a:xfrm>
            <a:off x="589560" y="856180"/>
            <a:ext cx="4560584" cy="1128068"/>
          </a:xfrm>
        </p:spPr>
        <p:txBody>
          <a:bodyPr anchor="ctr">
            <a:normAutofit/>
          </a:bodyPr>
          <a:lstStyle/>
          <a:p>
            <a:r>
              <a:rPr lang="cs-CZ" sz="4000" dirty="0"/>
              <a:t>Filament </a:t>
            </a:r>
            <a:r>
              <a:rPr lang="cs-CZ" sz="4000" dirty="0" err="1"/>
              <a:t>lamps</a:t>
            </a:r>
            <a:endParaRPr lang="cs-CZ" sz="4000" dirty="0"/>
          </a:p>
        </p:txBody>
      </p:sp>
      <p:grpSp>
        <p:nvGrpSpPr>
          <p:cNvPr id="1033" name="Group 103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034" name="Rectangle 103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7" name="Rectangle 103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6A1B349F-2370-C859-697E-A77F0AB52C26}"/>
              </a:ext>
            </a:extLst>
          </p:cNvPr>
          <p:cNvSpPr>
            <a:spLocks noGrp="1"/>
          </p:cNvSpPr>
          <p:nvPr>
            <p:ph idx="1"/>
          </p:nvPr>
        </p:nvSpPr>
        <p:spPr>
          <a:xfrm>
            <a:off x="590719" y="2330505"/>
            <a:ext cx="4559425" cy="3979585"/>
          </a:xfrm>
        </p:spPr>
        <p:txBody>
          <a:bodyPr anchor="ctr">
            <a:normAutofit/>
          </a:bodyPr>
          <a:lstStyle/>
          <a:p>
            <a:pPr marL="0" indent="0">
              <a:buNone/>
            </a:pPr>
            <a:r>
              <a:rPr lang="cs-CZ" sz="2000" dirty="0"/>
              <a:t>a </a:t>
            </a:r>
            <a:r>
              <a:rPr lang="cs-CZ" sz="2000" dirty="0" err="1"/>
              <a:t>tungsten</a:t>
            </a:r>
            <a:r>
              <a:rPr lang="cs-CZ" sz="2000" dirty="0"/>
              <a:t> filament </a:t>
            </a:r>
            <a:r>
              <a:rPr lang="cs-CZ" sz="2000" dirty="0" err="1"/>
              <a:t>coil</a:t>
            </a:r>
            <a:endParaRPr lang="cs-CZ" sz="2000" dirty="0"/>
          </a:p>
          <a:p>
            <a:pPr marL="0" indent="0">
              <a:buNone/>
            </a:pPr>
            <a:r>
              <a:rPr lang="cs-CZ" sz="2000" dirty="0"/>
              <a:t>b </a:t>
            </a:r>
            <a:r>
              <a:rPr lang="cs-CZ" sz="2000" dirty="0" err="1"/>
              <a:t>inert</a:t>
            </a:r>
            <a:r>
              <a:rPr lang="cs-CZ" sz="2000" dirty="0"/>
              <a:t> </a:t>
            </a:r>
            <a:r>
              <a:rPr lang="cs-CZ" sz="2000" dirty="0" err="1"/>
              <a:t>gas</a:t>
            </a:r>
            <a:endParaRPr lang="cs-CZ" sz="2000" dirty="0"/>
          </a:p>
          <a:p>
            <a:pPr marL="0" indent="0">
              <a:buNone/>
            </a:pPr>
            <a:r>
              <a:rPr lang="cs-CZ" sz="2000" dirty="0"/>
              <a:t>c </a:t>
            </a:r>
            <a:r>
              <a:rPr lang="cs-CZ" sz="2000" dirty="0" err="1"/>
              <a:t>glass</a:t>
            </a:r>
            <a:r>
              <a:rPr lang="cs-CZ" sz="2000" dirty="0"/>
              <a:t> </a:t>
            </a:r>
            <a:r>
              <a:rPr lang="cs-CZ" sz="2000" dirty="0" err="1"/>
              <a:t>mount</a:t>
            </a:r>
            <a:endParaRPr lang="cs-CZ" sz="2000" dirty="0"/>
          </a:p>
          <a:p>
            <a:pPr marL="0" indent="0">
              <a:buNone/>
            </a:pPr>
            <a:r>
              <a:rPr lang="cs-CZ" sz="2000" dirty="0"/>
              <a:t>d </a:t>
            </a:r>
            <a:r>
              <a:rPr lang="cs-CZ" sz="2000" dirty="0" err="1"/>
              <a:t>electrical</a:t>
            </a:r>
            <a:r>
              <a:rPr lang="cs-CZ" sz="2000" dirty="0"/>
              <a:t> </a:t>
            </a:r>
            <a:r>
              <a:rPr lang="cs-CZ" sz="2000" dirty="0" err="1"/>
              <a:t>foot</a:t>
            </a:r>
            <a:r>
              <a:rPr lang="cs-CZ" sz="2000" dirty="0"/>
              <a:t> </a:t>
            </a:r>
            <a:r>
              <a:rPr lang="cs-CZ" sz="2000" dirty="0" err="1"/>
              <a:t>contacts</a:t>
            </a:r>
            <a:endParaRPr lang="cs-CZ" sz="2000" dirty="0"/>
          </a:p>
          <a:p>
            <a:pPr marL="0" indent="0">
              <a:buNone/>
            </a:pPr>
            <a:r>
              <a:rPr lang="cs-CZ" sz="2000" dirty="0"/>
              <a:t>e </a:t>
            </a:r>
            <a:r>
              <a:rPr lang="cs-CZ" sz="2000" dirty="0" err="1"/>
              <a:t>glass</a:t>
            </a:r>
            <a:r>
              <a:rPr lang="cs-CZ" sz="2000" dirty="0"/>
              <a:t> case </a:t>
            </a:r>
            <a:r>
              <a:rPr lang="cs-CZ" sz="2000" dirty="0" err="1"/>
              <a:t>or</a:t>
            </a:r>
            <a:r>
              <a:rPr lang="cs-CZ" sz="2000" dirty="0"/>
              <a:t> </a:t>
            </a:r>
            <a:r>
              <a:rPr lang="cs-CZ" sz="2000" dirty="0" err="1"/>
              <a:t>bulb</a:t>
            </a:r>
            <a:endParaRPr lang="cs-CZ" sz="2000" dirty="0"/>
          </a:p>
          <a:p>
            <a:pPr marL="0" indent="0">
              <a:buNone/>
            </a:pPr>
            <a:r>
              <a:rPr lang="cs-CZ" sz="2000" dirty="0"/>
              <a:t>f support </a:t>
            </a:r>
            <a:r>
              <a:rPr lang="cs-CZ" sz="2000" dirty="0" err="1"/>
              <a:t>wire</a:t>
            </a:r>
            <a:endParaRPr lang="cs-CZ" sz="2000" dirty="0"/>
          </a:p>
          <a:p>
            <a:pPr marL="0" indent="0">
              <a:buNone/>
            </a:pPr>
            <a:r>
              <a:rPr lang="cs-CZ" sz="2000" dirty="0"/>
              <a:t>g support </a:t>
            </a:r>
            <a:r>
              <a:rPr lang="cs-CZ" sz="2000" dirty="0" err="1"/>
              <a:t>wire</a:t>
            </a:r>
            <a:endParaRPr lang="cs-CZ" sz="2000" dirty="0"/>
          </a:p>
          <a:p>
            <a:pPr marL="0" indent="0">
              <a:buNone/>
            </a:pPr>
            <a:r>
              <a:rPr lang="cs-CZ" sz="2000" dirty="0"/>
              <a:t>h </a:t>
            </a:r>
            <a:r>
              <a:rPr lang="cs-CZ" sz="2000" dirty="0" err="1"/>
              <a:t>screw</a:t>
            </a:r>
            <a:r>
              <a:rPr lang="cs-CZ" sz="2000" dirty="0"/>
              <a:t> </a:t>
            </a:r>
            <a:r>
              <a:rPr lang="cs-CZ" sz="2000" dirty="0" err="1"/>
              <a:t>thread</a:t>
            </a:r>
            <a:r>
              <a:rPr lang="cs-CZ" sz="2000" dirty="0"/>
              <a:t>            </a:t>
            </a:r>
          </a:p>
          <a:p>
            <a:pPr marL="0" indent="0">
              <a:buNone/>
            </a:pPr>
            <a:endParaRPr lang="cs-CZ" sz="2000" dirty="0"/>
          </a:p>
        </p:txBody>
      </p:sp>
      <p:sp>
        <p:nvSpPr>
          <p:cNvPr id="1039" name="Rectangle 103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1" name="Rectangle 104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ázek 3">
            <a:extLst>
              <a:ext uri="{FF2B5EF4-FFF2-40B4-BE49-F238E27FC236}">
                <a16:creationId xmlns:a16="http://schemas.microsoft.com/office/drawing/2014/main" id="{45C48766-AD53-C351-EF5B-2BF4D5998AF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67" b="-1"/>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626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4C97F1-8CA2-706A-32D6-B7391D83B796}"/>
              </a:ext>
            </a:extLst>
          </p:cNvPr>
          <p:cNvSpPr>
            <a:spLocks noGrp="1"/>
          </p:cNvSpPr>
          <p:nvPr>
            <p:ph type="title"/>
          </p:nvPr>
        </p:nvSpPr>
        <p:spPr>
          <a:xfrm>
            <a:off x="1008184" y="174032"/>
            <a:ext cx="10175631" cy="1111843"/>
          </a:xfrm>
        </p:spPr>
        <p:txBody>
          <a:bodyPr anchor="ctr">
            <a:normAutofit fontScale="90000"/>
          </a:bodyPr>
          <a:lstStyle/>
          <a:p>
            <a:pPr algn="ctr"/>
            <a:br>
              <a:rPr lang="cs-CZ" sz="1000" i="1" dirty="0">
                <a:effectLst/>
                <a:latin typeface="Calibri" panose="020F0502020204030204" pitchFamily="34" charset="0"/>
                <a:ea typeface="Times New Roman" panose="02020603050405020304" pitchFamily="18" charset="0"/>
                <a:cs typeface="Calibri" panose="020F0502020204030204" pitchFamily="34" charset="0"/>
              </a:rPr>
            </a:br>
            <a:br>
              <a:rPr lang="cs-CZ" sz="1000" i="1" dirty="0">
                <a:effectLst/>
                <a:latin typeface="Calibri" panose="020F0502020204030204" pitchFamily="34" charset="0"/>
                <a:ea typeface="Times New Roman" panose="02020603050405020304" pitchFamily="18" charset="0"/>
                <a:cs typeface="Calibri" panose="020F0502020204030204" pitchFamily="34" charset="0"/>
              </a:rPr>
            </a:br>
            <a:r>
              <a:rPr lang="cs-CZ" sz="3200" i="1" dirty="0" err="1">
                <a:effectLst/>
                <a:latin typeface="Calibri" panose="020F0502020204030204" pitchFamily="34" charset="0"/>
                <a:ea typeface="Times New Roman" panose="02020603050405020304" pitchFamily="18" charset="0"/>
                <a:cs typeface="Calibri" panose="020F0502020204030204" pitchFamily="34" charset="0"/>
              </a:rPr>
              <a:t>Describing</a:t>
            </a:r>
            <a:r>
              <a:rPr lang="cs-CZ" sz="3200" i="1" dirty="0">
                <a:effectLst/>
                <a:latin typeface="Calibri" panose="020F0502020204030204" pitchFamily="34" charset="0"/>
                <a:ea typeface="Times New Roman" panose="02020603050405020304" pitchFamily="18" charset="0"/>
                <a:cs typeface="Calibri" panose="020F0502020204030204" pitchFamily="34" charset="0"/>
              </a:rPr>
              <a:t> a </a:t>
            </a:r>
            <a:r>
              <a:rPr lang="cs-CZ" sz="3200" i="1" dirty="0" err="1">
                <a:effectLst/>
                <a:latin typeface="Calibri" panose="020F0502020204030204" pitchFamily="34" charset="0"/>
                <a:ea typeface="Times New Roman" panose="02020603050405020304" pitchFamily="18" charset="0"/>
                <a:cs typeface="Calibri" panose="020F0502020204030204" pitchFamily="34" charset="0"/>
              </a:rPr>
              <a:t>process</a:t>
            </a:r>
            <a:br>
              <a:rPr lang="cs-CZ" sz="3200" i="1" dirty="0">
                <a:effectLst/>
                <a:latin typeface="Calibri" panose="020F0502020204030204" pitchFamily="34" charset="0"/>
                <a:ea typeface="Times New Roman" panose="02020603050405020304" pitchFamily="18" charset="0"/>
                <a:cs typeface="Calibri" panose="020F0502020204030204" pitchFamily="34" charset="0"/>
              </a:rPr>
            </a:br>
            <a:br>
              <a:rPr lang="cs-CZ" sz="3200" i="1" dirty="0">
                <a:effectLst/>
                <a:latin typeface="Calibri" panose="020F0502020204030204" pitchFamily="34" charset="0"/>
                <a:ea typeface="Times New Roman" panose="02020603050405020304" pitchFamily="18" charset="0"/>
                <a:cs typeface="Calibri" panose="020F0502020204030204" pitchFamily="34" charset="0"/>
              </a:rPr>
            </a:br>
            <a:r>
              <a:rPr lang="cs-CZ" sz="3200" i="1" dirty="0">
                <a:effectLst/>
                <a:latin typeface="Calibri" panose="020F0502020204030204" pitchFamily="34" charset="0"/>
                <a:ea typeface="Times New Roman" panose="02020603050405020304" pitchFamily="18" charset="0"/>
                <a:cs typeface="Calibri" panose="020F0502020204030204" pitchFamily="34" charset="0"/>
              </a:rPr>
              <a:t>W</a:t>
            </a:r>
            <a:r>
              <a:rPr lang="en-GB" sz="3200" i="1" dirty="0" err="1">
                <a:effectLst/>
                <a:latin typeface="Calibri" panose="020F0502020204030204" pitchFamily="34" charset="0"/>
                <a:ea typeface="Times New Roman" panose="02020603050405020304" pitchFamily="18" charset="0"/>
                <a:cs typeface="Calibri" panose="020F0502020204030204" pitchFamily="34" charset="0"/>
              </a:rPr>
              <a:t>hile</a:t>
            </a:r>
            <a:r>
              <a:rPr lang="en-GB" sz="3200" i="1" dirty="0">
                <a:effectLst/>
                <a:latin typeface="Calibri" panose="020F0502020204030204" pitchFamily="34" charset="0"/>
                <a:ea typeface="Times New Roman" panose="02020603050405020304" pitchFamily="18" charset="0"/>
                <a:cs typeface="Calibri" panose="020F0502020204030204" pitchFamily="34" charset="0"/>
              </a:rPr>
              <a:t>         … concludes with          prior to this           … commences with               subsequently</a:t>
            </a:r>
            <a:br>
              <a:rPr lang="cs-CZ" sz="1000" dirty="0">
                <a:effectLst/>
                <a:latin typeface="Calibri" panose="020F0502020204030204" pitchFamily="34" charset="0"/>
                <a:ea typeface="Calibri" panose="020F0502020204030204" pitchFamily="34" charset="0"/>
                <a:cs typeface="Times New Roman" panose="02020603050405020304" pitchFamily="18" charset="0"/>
              </a:rPr>
            </a:br>
            <a:endParaRPr lang="cs-CZ" sz="1000" dirty="0"/>
          </a:p>
        </p:txBody>
      </p:sp>
      <p:sp>
        <p:nvSpPr>
          <p:cNvPr id="3" name="Zástupný obsah 2">
            <a:extLst>
              <a:ext uri="{FF2B5EF4-FFF2-40B4-BE49-F238E27FC236}">
                <a16:creationId xmlns:a16="http://schemas.microsoft.com/office/drawing/2014/main" id="{9A8E5F0B-13A5-37CD-D2DC-BBA06E671E4E}"/>
              </a:ext>
            </a:extLst>
          </p:cNvPr>
          <p:cNvSpPr>
            <a:spLocks noGrp="1"/>
          </p:cNvSpPr>
          <p:nvPr>
            <p:ph idx="1"/>
          </p:nvPr>
        </p:nvSpPr>
        <p:spPr>
          <a:xfrm>
            <a:off x="1008184" y="1459907"/>
            <a:ext cx="10175630" cy="767904"/>
          </a:xfrm>
        </p:spPr>
        <p:txBody>
          <a:bodyPr anchor="ctr">
            <a:normAutofit/>
          </a:bodyPr>
          <a:lstStyle/>
          <a:p>
            <a:pPr marL="0" indent="0" algn="ctr">
              <a:buNone/>
            </a:pPr>
            <a:endParaRPr lang="cs-CZ" sz="2000"/>
          </a:p>
          <a:p>
            <a:pPr marL="0" indent="0" algn="ctr">
              <a:buNone/>
            </a:pPr>
            <a:endParaRPr lang="cs-CZ" sz="2000"/>
          </a:p>
        </p:txBody>
      </p:sp>
      <p:sp>
        <p:nvSpPr>
          <p:cNvPr id="5" name="Rectangle 1">
            <a:extLst>
              <a:ext uri="{FF2B5EF4-FFF2-40B4-BE49-F238E27FC236}">
                <a16:creationId xmlns:a16="http://schemas.microsoft.com/office/drawing/2014/main" id="{2AE03ABA-013A-AD6B-A21F-53CAA025A5E2}"/>
              </a:ext>
            </a:extLst>
          </p:cNvPr>
          <p:cNvSpPr>
            <a:spLocks noChangeArrowheads="1"/>
          </p:cNvSpPr>
          <p:nvPr/>
        </p:nvSpPr>
        <p:spPr bwMode="auto">
          <a:xfrm>
            <a:off x="3038475" y="32305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4" name="Tabulka 3">
            <a:extLst>
              <a:ext uri="{FF2B5EF4-FFF2-40B4-BE49-F238E27FC236}">
                <a16:creationId xmlns:a16="http://schemas.microsoft.com/office/drawing/2014/main" id="{34CAF4AC-FF6F-DDE7-C32B-EF9CA50D0540}"/>
              </a:ext>
            </a:extLst>
          </p:cNvPr>
          <p:cNvGraphicFramePr>
            <a:graphicFrameLocks noGrp="1"/>
          </p:cNvGraphicFramePr>
          <p:nvPr/>
        </p:nvGraphicFramePr>
        <p:xfrm>
          <a:off x="835154" y="2753092"/>
          <a:ext cx="10515596" cy="3203514"/>
        </p:xfrm>
        <a:graphic>
          <a:graphicData uri="http://schemas.openxmlformats.org/drawingml/2006/table">
            <a:tbl>
              <a:tblPr firstRow="1" firstCol="1" bandRow="1">
                <a:tableStyleId>{5C22544A-7EE6-4342-B048-85BDC9FD1C3A}</a:tableStyleId>
              </a:tblPr>
              <a:tblGrid>
                <a:gridCol w="2628899">
                  <a:extLst>
                    <a:ext uri="{9D8B030D-6E8A-4147-A177-3AD203B41FA5}">
                      <a16:colId xmlns:a16="http://schemas.microsoft.com/office/drawing/2014/main" val="2159698233"/>
                    </a:ext>
                  </a:extLst>
                </a:gridCol>
                <a:gridCol w="2628899">
                  <a:extLst>
                    <a:ext uri="{9D8B030D-6E8A-4147-A177-3AD203B41FA5}">
                      <a16:colId xmlns:a16="http://schemas.microsoft.com/office/drawing/2014/main" val="981555714"/>
                    </a:ext>
                  </a:extLst>
                </a:gridCol>
                <a:gridCol w="2628899">
                  <a:extLst>
                    <a:ext uri="{9D8B030D-6E8A-4147-A177-3AD203B41FA5}">
                      <a16:colId xmlns:a16="http://schemas.microsoft.com/office/drawing/2014/main" val="433083569"/>
                    </a:ext>
                  </a:extLst>
                </a:gridCol>
                <a:gridCol w="2628899">
                  <a:extLst>
                    <a:ext uri="{9D8B030D-6E8A-4147-A177-3AD203B41FA5}">
                      <a16:colId xmlns:a16="http://schemas.microsoft.com/office/drawing/2014/main" val="2251995255"/>
                    </a:ext>
                  </a:extLst>
                </a:gridCol>
              </a:tblGrid>
              <a:tr h="355946">
                <a:tc>
                  <a:txBody>
                    <a:bodyPr/>
                    <a:lstStyle/>
                    <a:p>
                      <a:pPr>
                        <a:lnSpc>
                          <a:spcPct val="107000"/>
                        </a:lnSpc>
                        <a:spcAft>
                          <a:spcPts val="800"/>
                        </a:spcAft>
                      </a:pPr>
                      <a:r>
                        <a:rPr lang="en-GB" sz="1900">
                          <a:effectLst/>
                        </a:rPr>
                        <a:t>Firstly,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The first step is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Secondly, Thirdly,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After this,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1864370376"/>
                  </a:ext>
                </a:extLst>
              </a:tr>
              <a:tr h="355946">
                <a:tc>
                  <a:txBody>
                    <a:bodyPr/>
                    <a:lstStyle/>
                    <a:p>
                      <a:pPr>
                        <a:lnSpc>
                          <a:spcPct val="107000"/>
                        </a:lnSpc>
                        <a:spcAft>
                          <a:spcPts val="800"/>
                        </a:spcAft>
                      </a:pPr>
                      <a:r>
                        <a:rPr lang="en-GB" sz="1900">
                          <a:effectLst/>
                        </a:rPr>
                        <a:t>First of all,</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The first stage is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Next,</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Further,</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3773651735"/>
                  </a:ext>
                </a:extLst>
              </a:tr>
              <a:tr h="355946">
                <a:tc>
                  <a:txBody>
                    <a:bodyPr/>
                    <a:lstStyle/>
                    <a:p>
                      <a:pPr>
                        <a:lnSpc>
                          <a:spcPct val="107000"/>
                        </a:lnSpc>
                        <a:spcAft>
                          <a:spcPts val="800"/>
                        </a:spcAft>
                      </a:pPr>
                      <a:r>
                        <a:rPr lang="en-GB" sz="1900">
                          <a:effectLst/>
                        </a:rPr>
                        <a:t>To begin with,</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…begins with</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Then,</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In the next stage,</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3319562911"/>
                  </a:ext>
                </a:extLst>
              </a:tr>
              <a:tr h="355946">
                <a:tc>
                  <a:txBody>
                    <a:bodyPr/>
                    <a:lstStyle/>
                    <a:p>
                      <a:pPr>
                        <a:lnSpc>
                          <a:spcPct val="107000"/>
                        </a:lnSpc>
                        <a:spcAft>
                          <a:spcPts val="800"/>
                        </a:spcAft>
                      </a:pPr>
                      <a:r>
                        <a:rPr lang="en-GB" sz="1900">
                          <a:effectLst/>
                        </a:rPr>
                        <a:t>Initially,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 </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 </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In the following stage,</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2806562462"/>
                  </a:ext>
                </a:extLst>
              </a:tr>
              <a:tr h="355946">
                <a:tc>
                  <a:txBody>
                    <a:bodyPr/>
                    <a:lstStyle/>
                    <a:p>
                      <a:pPr>
                        <a:lnSpc>
                          <a:spcPct val="107000"/>
                        </a:lnSpc>
                        <a:spcAft>
                          <a:spcPts val="800"/>
                        </a:spcAft>
                      </a:pPr>
                      <a:r>
                        <a:rPr lang="en-GB" sz="1900">
                          <a:effectLst/>
                        </a:rPr>
                        <a:t>Beforehand,</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Before this,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Later,</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Following this,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175654131"/>
                  </a:ext>
                </a:extLst>
              </a:tr>
              <a:tr h="355946">
                <a:tc>
                  <a:txBody>
                    <a:bodyPr/>
                    <a:lstStyle/>
                    <a:p>
                      <a:pPr>
                        <a:lnSpc>
                          <a:spcPct val="107000"/>
                        </a:lnSpc>
                        <a:spcAft>
                          <a:spcPts val="800"/>
                        </a:spcAft>
                      </a:pPr>
                      <a:r>
                        <a:rPr lang="en-GB" sz="1900">
                          <a:effectLst/>
                        </a:rPr>
                        <a:t>Previously,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 </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Eventually,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…until…</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2254040254"/>
                  </a:ext>
                </a:extLst>
              </a:tr>
              <a:tr h="355946">
                <a:tc>
                  <a:txBody>
                    <a:bodyPr/>
                    <a:lstStyle/>
                    <a:p>
                      <a:pPr>
                        <a:lnSpc>
                          <a:spcPct val="107000"/>
                        </a:lnSpc>
                        <a:spcAft>
                          <a:spcPts val="800"/>
                        </a:spcAft>
                      </a:pPr>
                      <a:r>
                        <a:rPr lang="en-GB" sz="1900">
                          <a:effectLst/>
                        </a:rPr>
                        <a:t>Once</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When this happens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Lastly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…finishes with…</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4114503179"/>
                  </a:ext>
                </a:extLst>
              </a:tr>
              <a:tr h="355946">
                <a:tc>
                  <a:txBody>
                    <a:bodyPr/>
                    <a:lstStyle/>
                    <a:p>
                      <a:pPr>
                        <a:lnSpc>
                          <a:spcPct val="107000"/>
                        </a:lnSpc>
                        <a:spcAft>
                          <a:spcPts val="800"/>
                        </a:spcAft>
                      </a:pPr>
                      <a:r>
                        <a:rPr lang="en-GB" sz="1900">
                          <a:effectLst/>
                        </a:rPr>
                        <a:t>At the same time,</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During</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Finally,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 </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3527715546"/>
                  </a:ext>
                </a:extLst>
              </a:tr>
              <a:tr h="355946">
                <a:tc>
                  <a:txBody>
                    <a:bodyPr/>
                    <a:lstStyle/>
                    <a:p>
                      <a:pPr>
                        <a:lnSpc>
                          <a:spcPct val="107000"/>
                        </a:lnSpc>
                        <a:spcAft>
                          <a:spcPts val="800"/>
                        </a:spcAft>
                      </a:pPr>
                      <a:r>
                        <a:rPr lang="en-GB" sz="1900">
                          <a:effectLst/>
                        </a:rPr>
                        <a:t>Simultaneously,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 </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In the last stage,</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tc>
                  <a:txBody>
                    <a:bodyPr/>
                    <a:lstStyle/>
                    <a:p>
                      <a:pPr>
                        <a:lnSpc>
                          <a:spcPct val="107000"/>
                        </a:lnSpc>
                        <a:spcAft>
                          <a:spcPts val="800"/>
                        </a:spcAft>
                      </a:pPr>
                      <a:r>
                        <a:rPr lang="en-GB" sz="1900">
                          <a:effectLst/>
                        </a:rPr>
                        <a:t>The last step is…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txBody>
                  <a:tcPr marL="117956" marR="117956" marT="0" marB="0"/>
                </a:tc>
                <a:extLst>
                  <a:ext uri="{0D108BD9-81ED-4DB2-BD59-A6C34878D82A}">
                    <a16:rowId xmlns:a16="http://schemas.microsoft.com/office/drawing/2014/main" val="1867267764"/>
                  </a:ext>
                </a:extLst>
              </a:tr>
            </a:tbl>
          </a:graphicData>
        </a:graphic>
      </p:graphicFrame>
    </p:spTree>
    <p:extLst>
      <p:ext uri="{BB962C8B-B14F-4D97-AF65-F5344CB8AC3E}">
        <p14:creationId xmlns:p14="http://schemas.microsoft.com/office/powerpoint/2010/main" val="292799582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8FE5651468A3D4B90D1EC95A79DCF21" ma:contentTypeVersion="11" ma:contentTypeDescription="Vytvoří nový dokument" ma:contentTypeScope="" ma:versionID="ab9f9a85b6bfabf222fde5808b2ecb8a">
  <xsd:schema xmlns:xsd="http://www.w3.org/2001/XMLSchema" xmlns:xs="http://www.w3.org/2001/XMLSchema" xmlns:p="http://schemas.microsoft.com/office/2006/metadata/properties" xmlns:ns3="567f2e8e-f82b-4e20-adde-3167ac8dcb2e" xmlns:ns4="1be74145-1369-4350-a552-f90e39977260" targetNamespace="http://schemas.microsoft.com/office/2006/metadata/properties" ma:root="true" ma:fieldsID="591df79fbacf95324ac204aed98226d2" ns3:_="" ns4:_="">
    <xsd:import namespace="567f2e8e-f82b-4e20-adde-3167ac8dcb2e"/>
    <xsd:import namespace="1be74145-1369-4350-a552-f90e3997726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7f2e8e-f82b-4e20-adde-3167ac8dcb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e74145-1369-4350-a552-f90e39977260" elementFormDefault="qualified">
    <xsd:import namespace="http://schemas.microsoft.com/office/2006/documentManagement/types"/>
    <xsd:import namespace="http://schemas.microsoft.com/office/infopath/2007/PartnerControls"/>
    <xsd:element name="SharedWithUsers" ma:index="16"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dílené s podrobnostmi" ma:internalName="SharedWithDetails" ma:readOnly="true">
      <xsd:simpleType>
        <xsd:restriction base="dms:Note">
          <xsd:maxLength value="255"/>
        </xsd:restriction>
      </xsd:simpleType>
    </xsd:element>
    <xsd:element name="SharingHintHash" ma:index="18"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811F27A-A5DF-417A-A6D4-B7F656BE20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7f2e8e-f82b-4e20-adde-3167ac8dcb2e"/>
    <ds:schemaRef ds:uri="1be74145-1369-4350-a552-f90e399772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7EECAF-6245-48FF-A5A4-3A69408C5452}">
  <ds:schemaRefs>
    <ds:schemaRef ds:uri="http://schemas.microsoft.com/sharepoint/v3/contenttype/forms"/>
  </ds:schemaRefs>
</ds:datastoreItem>
</file>

<file path=customXml/itemProps3.xml><?xml version="1.0" encoding="utf-8"?>
<ds:datastoreItem xmlns:ds="http://schemas.openxmlformats.org/officeDocument/2006/customXml" ds:itemID="{C8CD1006-AB8F-48B3-9730-F9BD1366B2E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3117</TotalTime>
  <Words>2090</Words>
  <Application>Microsoft Office PowerPoint</Application>
  <PresentationFormat>Širokoúhlá obrazovka</PresentationFormat>
  <Paragraphs>291</Paragraphs>
  <Slides>24</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Calibri Light</vt:lpstr>
      <vt:lpstr>Motiv Office</vt:lpstr>
      <vt:lpstr>English for Physicists 2 Week 9</vt:lpstr>
      <vt:lpstr>Prezentace aplikace PowerPoint</vt:lpstr>
      <vt:lpstr>Discussion</vt:lpstr>
      <vt:lpstr>Light quiz</vt:lpstr>
      <vt:lpstr>What is light?</vt:lpstr>
      <vt:lpstr>What is light?</vt:lpstr>
      <vt:lpstr>What is light?</vt:lpstr>
      <vt:lpstr>Filament lamps</vt:lpstr>
      <vt:lpstr>  Describing a process  While         … concludes with          prior to this           … commences with               subsequently </vt:lpstr>
      <vt:lpstr>  Describing a process  While         … concludes with          prior to this           … commences with               subsequently </vt:lpstr>
      <vt:lpstr>Filament lamps</vt:lpstr>
      <vt:lpstr>LED light – how does it work? </vt:lpstr>
      <vt:lpstr>LED light – how does it work? </vt:lpstr>
      <vt:lpstr>Prezentace aplikace PowerPoint</vt:lpstr>
      <vt:lpstr>Describing a process</vt:lpstr>
      <vt:lpstr>How lightning stikes</vt:lpstr>
      <vt:lpstr>How lightning strikes</vt:lpstr>
      <vt:lpstr>Prezentace aplikace PowerPoint</vt:lpstr>
      <vt:lpstr>Jumbles texts – predict the content</vt:lpstr>
      <vt:lpstr>Jumbles texts – predict the content</vt:lpstr>
      <vt:lpstr>Vocabulary task</vt:lpstr>
      <vt:lpstr>Vocabulary task</vt:lpstr>
      <vt:lpstr>HW – underline the correct word</vt:lpstr>
      <vt:lpstr>HW – underline the correct word</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Mathematians III Week 7</dc:title>
  <dc:creator>Štěpánka Bilová</dc:creator>
  <cp:lastModifiedBy>Eva Čoupková</cp:lastModifiedBy>
  <cp:revision>116</cp:revision>
  <cp:lastPrinted>2018-11-20T12:54:04Z</cp:lastPrinted>
  <dcterms:created xsi:type="dcterms:W3CDTF">2018-10-30T23:04:51Z</dcterms:created>
  <dcterms:modified xsi:type="dcterms:W3CDTF">2024-04-15T07:16:39Z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0x01010008FE5651468A3D4B90D1EC95A79DCF21</vt:lpwstr>
  </property>
</Properties>
</file>